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54"/>
  </p:notesMasterIdLst>
  <p:handoutMasterIdLst>
    <p:handoutMasterId r:id="rId55"/>
  </p:handoutMasterIdLst>
  <p:sldIdLst>
    <p:sldId id="370" r:id="rId7"/>
    <p:sldId id="374" r:id="rId8"/>
    <p:sldId id="334" r:id="rId9"/>
    <p:sldId id="371" r:id="rId10"/>
    <p:sldId id="372" r:id="rId11"/>
    <p:sldId id="373" r:id="rId12"/>
    <p:sldId id="260" r:id="rId13"/>
    <p:sldId id="261" r:id="rId14"/>
    <p:sldId id="265" r:id="rId15"/>
    <p:sldId id="264" r:id="rId16"/>
    <p:sldId id="376" r:id="rId17"/>
    <p:sldId id="375" r:id="rId18"/>
    <p:sldId id="343" r:id="rId19"/>
    <p:sldId id="335" r:id="rId20"/>
    <p:sldId id="344" r:id="rId21"/>
    <p:sldId id="269" r:id="rId22"/>
    <p:sldId id="332" r:id="rId23"/>
    <p:sldId id="329" r:id="rId24"/>
    <p:sldId id="262" r:id="rId25"/>
    <p:sldId id="263" r:id="rId26"/>
    <p:sldId id="330" r:id="rId27"/>
    <p:sldId id="274" r:id="rId28"/>
    <p:sldId id="319" r:id="rId29"/>
    <p:sldId id="317" r:id="rId30"/>
    <p:sldId id="288" r:id="rId31"/>
    <p:sldId id="258" r:id="rId32"/>
    <p:sldId id="345" r:id="rId33"/>
    <p:sldId id="336" r:id="rId34"/>
    <p:sldId id="289" r:id="rId35"/>
    <p:sldId id="333" r:id="rId36"/>
    <p:sldId id="320" r:id="rId37"/>
    <p:sldId id="354" r:id="rId38"/>
    <p:sldId id="355" r:id="rId39"/>
    <p:sldId id="323" r:id="rId40"/>
    <p:sldId id="365" r:id="rId41"/>
    <p:sldId id="324" r:id="rId42"/>
    <p:sldId id="294" r:id="rId43"/>
    <p:sldId id="367" r:id="rId44"/>
    <p:sldId id="360" r:id="rId45"/>
    <p:sldId id="362" r:id="rId46"/>
    <p:sldId id="325" r:id="rId47"/>
    <p:sldId id="270" r:id="rId48"/>
    <p:sldId id="306" r:id="rId49"/>
    <p:sldId id="366" r:id="rId50"/>
    <p:sldId id="357" r:id="rId51"/>
    <p:sldId id="364" r:id="rId52"/>
    <p:sldId id="359" r:id="rId53"/>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fti Eboni BEMPONG" initials="NE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5CD"/>
    <a:srgbClr val="FEBABA"/>
    <a:srgbClr val="FFABE9"/>
    <a:srgbClr val="FF33CC"/>
    <a:srgbClr val="E0B3FF"/>
    <a:srgbClr val="F7F3C1"/>
    <a:srgbClr val="FF7979"/>
    <a:srgbClr val="005BA4"/>
    <a:srgbClr val="E9ED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61754" autoAdjust="0"/>
  </p:normalViewPr>
  <p:slideViewPr>
    <p:cSldViewPr snapToGrid="0" showGuides="1">
      <p:cViewPr varScale="1">
        <p:scale>
          <a:sx n="70" d="100"/>
          <a:sy n="70" d="100"/>
        </p:scale>
        <p:origin x="1356" y="78"/>
      </p:cViewPr>
      <p:guideLst>
        <p:guide orient="horz" pos="2160"/>
        <p:guide pos="3863"/>
      </p:guideLst>
    </p:cSldViewPr>
  </p:slideViewPr>
  <p:outlineViewPr>
    <p:cViewPr>
      <p:scale>
        <a:sx n="33" d="100"/>
        <a:sy n="33" d="100"/>
      </p:scale>
      <p:origin x="0" y="-15116"/>
    </p:cViewPr>
  </p:outlineViewPr>
  <p:notesTextViewPr>
    <p:cViewPr>
      <p:scale>
        <a:sx n="3" d="2"/>
        <a:sy n="3" d="2"/>
      </p:scale>
      <p:origin x="0" y="0"/>
    </p:cViewPr>
  </p:notesTextViewPr>
  <p:sorterViewPr>
    <p:cViewPr varScale="1">
      <p:scale>
        <a:sx n="1" d="1"/>
        <a:sy n="1" d="1"/>
      </p:scale>
      <p:origin x="0" y="-8304"/>
    </p:cViewPr>
  </p:sorterViewPr>
  <p:notesViewPr>
    <p:cSldViewPr snapToGrid="0">
      <p:cViewPr varScale="1">
        <p:scale>
          <a:sx n="52" d="100"/>
          <a:sy n="52" d="100"/>
        </p:scale>
        <p:origin x="265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E6DFBB-8061-41A1-8466-CBD49E619202}" type="doc">
      <dgm:prSet loTypeId="urn:microsoft.com/office/officeart/2005/8/layout/list1" loCatId="list" qsTypeId="urn:microsoft.com/office/officeart/2005/8/quickstyle/simple1" qsCatId="simple" csTypeId="urn:microsoft.com/office/officeart/2005/8/colors/accent1_5" csCatId="accent1" phldr="1"/>
      <dgm:spPr/>
      <dgm:t>
        <a:bodyPr/>
        <a:lstStyle/>
        <a:p>
          <a:endParaRPr lang="en-US"/>
        </a:p>
      </dgm:t>
    </dgm:pt>
    <dgm:pt modelId="{2D370E4D-FD01-477D-B2D4-8AE3EDB4A7BB}">
      <dgm:prSet phldrT="[Texte]" custT="1"/>
      <dgm:spPr>
        <a:xfrm>
          <a:off x="547211" y="0"/>
          <a:ext cx="7660957" cy="974160"/>
        </a:xfrm>
        <a:prstGeom prst="roundRect">
          <a:avLst/>
        </a:prstGeom>
        <a:solidFill>
          <a:schemeClr val="accent1">
            <a:lumMod val="20000"/>
            <a:lumOff val="80000"/>
          </a:schemeClr>
        </a:solidFill>
      </dgm:spPr>
      <dgm:t>
        <a:bodyPr/>
        <a:lstStyle/>
        <a:p>
          <a:r>
            <a:rPr lang="en-US" sz="2800" dirty="0">
              <a:solidFill>
                <a:schemeClr val="tx1"/>
              </a:solidFill>
              <a:latin typeface="+mn-lt"/>
              <a:ea typeface="+mn-ea"/>
              <a:cs typeface="Times New Roman" panose="02020603050405020304" pitchFamily="18" charset="0"/>
            </a:rPr>
            <a:t>Crude mortality rate of a given population is at least two times greater than its ‘normal’ baseline</a:t>
          </a:r>
          <a:endParaRPr lang="en-US" sz="2800" dirty="0">
            <a:solidFill>
              <a:schemeClr val="tx1"/>
            </a:solidFill>
            <a:latin typeface="+mn-lt"/>
            <a:ea typeface="+mn-ea"/>
            <a:cs typeface="Arial"/>
          </a:endParaRPr>
        </a:p>
      </dgm:t>
    </dgm:pt>
    <dgm:pt modelId="{3825F29F-4A63-44C7-A936-C5AD39714D1E}" type="parTrans" cxnId="{7E08B587-2EED-4B84-833E-83B1E4AF858E}">
      <dgm:prSet/>
      <dgm:spPr/>
      <dgm:t>
        <a:bodyPr/>
        <a:lstStyle/>
        <a:p>
          <a:endParaRPr lang="en-US"/>
        </a:p>
      </dgm:t>
    </dgm:pt>
    <dgm:pt modelId="{D3181187-3CC3-4437-8E94-58C97703A24B}" type="sibTrans" cxnId="{7E08B587-2EED-4B84-833E-83B1E4AF858E}">
      <dgm:prSet/>
      <dgm:spPr/>
      <dgm:t>
        <a:bodyPr/>
        <a:lstStyle/>
        <a:p>
          <a:endParaRPr lang="en-US"/>
        </a:p>
      </dgm:t>
    </dgm:pt>
    <dgm:pt modelId="{624DD8A1-E98B-46BD-A1C2-E6DCFCDB6514}">
      <dgm:prSet phldrT="[Texte]" custT="1"/>
      <dgm:spPr>
        <a:xfrm>
          <a:off x="547211" y="2566075"/>
          <a:ext cx="7660957" cy="974160"/>
        </a:xfrm>
        <a:prstGeom prst="roundRect">
          <a:avLst/>
        </a:prstGeom>
        <a:solidFill>
          <a:schemeClr val="accent1">
            <a:lumMod val="40000"/>
            <a:lumOff val="60000"/>
            <a:alpha val="50000"/>
          </a:schemeClr>
        </a:solidFill>
      </dgm:spPr>
      <dgm:t>
        <a:bodyPr/>
        <a:lstStyle/>
        <a:p>
          <a:r>
            <a:rPr lang="en-US" sz="2800" dirty="0">
              <a:solidFill>
                <a:schemeClr val="tx1"/>
              </a:solidFill>
              <a:latin typeface="+mn-lt"/>
              <a:ea typeface="+mn-ea"/>
              <a:cs typeface="Times New Roman" panose="02020603050405020304" pitchFamily="18" charset="0"/>
            </a:rPr>
            <a:t> Under five mortality rate </a:t>
          </a:r>
          <a:endParaRPr lang="en-US" sz="2800" dirty="0">
            <a:solidFill>
              <a:schemeClr val="tx1"/>
            </a:solidFill>
            <a:latin typeface="+mn-lt"/>
            <a:ea typeface="+mn-ea"/>
            <a:cs typeface="Arial"/>
          </a:endParaRPr>
        </a:p>
      </dgm:t>
    </dgm:pt>
    <dgm:pt modelId="{D7E0C2C3-D3B0-4101-ADDE-0C45CF52669E}" type="parTrans" cxnId="{545FC14F-8DFB-4BB7-829D-5BF4CB466C07}">
      <dgm:prSet/>
      <dgm:spPr/>
      <dgm:t>
        <a:bodyPr/>
        <a:lstStyle/>
        <a:p>
          <a:endParaRPr lang="en-US"/>
        </a:p>
      </dgm:t>
    </dgm:pt>
    <dgm:pt modelId="{F88F8CFD-0523-4A32-BF98-A4141A849DE0}" type="sibTrans" cxnId="{545FC14F-8DFB-4BB7-829D-5BF4CB466C07}">
      <dgm:prSet/>
      <dgm:spPr/>
      <dgm:t>
        <a:bodyPr/>
        <a:lstStyle/>
        <a:p>
          <a:endParaRPr lang="en-US"/>
        </a:p>
      </dgm:t>
    </dgm:pt>
    <dgm:pt modelId="{B2DC5D0A-087C-44CB-8F7E-26B13F2C1F54}">
      <dgm:prSet phldrT="[Texte]" custT="1"/>
      <dgm:spPr>
        <a:xfrm>
          <a:off x="0" y="3053155"/>
          <a:ext cx="10944225" cy="2390850"/>
        </a:xfrm>
        <a:prstGeom prst="rect">
          <a:avLst/>
        </a:prstGeom>
      </dgm:spPr>
      <dgm:t>
        <a:bodyPr/>
        <a:lstStyle/>
        <a:p>
          <a:r>
            <a:rPr lang="en-US" sz="2400" dirty="0">
              <a:latin typeface="+mn-lt"/>
              <a:ea typeface="+mn-ea"/>
              <a:cs typeface="Times New Roman" panose="02020603050405020304" pitchFamily="18" charset="0"/>
            </a:rPr>
            <a:t>When baseline un-known or of doubtful validity aim often stated as U5MR &gt; 2.0 /10’000 / day</a:t>
          </a:r>
          <a:endParaRPr lang="en-US" sz="2400" dirty="0">
            <a:latin typeface="+mn-lt"/>
            <a:ea typeface="+mn-ea"/>
            <a:cs typeface="Arial"/>
          </a:endParaRPr>
        </a:p>
      </dgm:t>
    </dgm:pt>
    <dgm:pt modelId="{AC0E274A-AD57-4D59-A005-550B314A3EA0}" type="parTrans" cxnId="{02FD0D7A-C090-4665-97F1-CDE4B5BB585B}">
      <dgm:prSet/>
      <dgm:spPr/>
      <dgm:t>
        <a:bodyPr/>
        <a:lstStyle/>
        <a:p>
          <a:endParaRPr lang="en-US"/>
        </a:p>
      </dgm:t>
    </dgm:pt>
    <dgm:pt modelId="{BDDEF04D-2BFF-45AF-B9E2-64F62F25E4B6}" type="sibTrans" cxnId="{02FD0D7A-C090-4665-97F1-CDE4B5BB585B}">
      <dgm:prSet/>
      <dgm:spPr/>
      <dgm:t>
        <a:bodyPr/>
        <a:lstStyle/>
        <a:p>
          <a:endParaRPr lang="en-US"/>
        </a:p>
      </dgm:t>
    </dgm:pt>
    <dgm:pt modelId="{EBC6B42E-5462-4FED-B814-DDD0B7603983}">
      <dgm:prSet custT="1"/>
      <dgm:spPr>
        <a:xfrm>
          <a:off x="0" y="516774"/>
          <a:ext cx="10944225" cy="1871100"/>
        </a:xfrm>
        <a:prstGeom prst="rect">
          <a:avLst/>
        </a:prstGeom>
      </dgm:spPr>
      <dgm:t>
        <a:bodyPr/>
        <a:lstStyle/>
        <a:p>
          <a:r>
            <a:rPr lang="en-US" sz="2400" dirty="0">
              <a:latin typeface="+mn-lt"/>
              <a:ea typeface="+mn-ea"/>
              <a:cs typeface="Times New Roman" panose="02020603050405020304" pitchFamily="18" charset="0"/>
            </a:rPr>
            <a:t>When baseline un-known or of doubtful validity aim for regional established thresholds. CMR &gt; 1.0 /10’000 /day still widely used as threshold but questionable</a:t>
          </a:r>
        </a:p>
      </dgm:t>
    </dgm:pt>
    <dgm:pt modelId="{15FDF3C4-D705-4961-985D-E1BA80046222}" type="parTrans" cxnId="{C860AA8E-5628-4FCC-8E0B-FA71EC42DCE6}">
      <dgm:prSet/>
      <dgm:spPr/>
      <dgm:t>
        <a:bodyPr/>
        <a:lstStyle/>
        <a:p>
          <a:endParaRPr lang="en-US"/>
        </a:p>
      </dgm:t>
    </dgm:pt>
    <dgm:pt modelId="{F82053BC-ABD5-4D24-9C2F-C6F9DA27944E}" type="sibTrans" cxnId="{C860AA8E-5628-4FCC-8E0B-FA71EC42DCE6}">
      <dgm:prSet/>
      <dgm:spPr/>
      <dgm:t>
        <a:bodyPr/>
        <a:lstStyle/>
        <a:p>
          <a:endParaRPr lang="en-US"/>
        </a:p>
      </dgm:t>
    </dgm:pt>
    <dgm:pt modelId="{39EEF4D1-6430-4E0F-9E3F-6F2238049077}">
      <dgm:prSet phldrT="[Texte]" custT="1"/>
      <dgm:spPr>
        <a:xfrm>
          <a:off x="0" y="3053155"/>
          <a:ext cx="10944225" cy="2390850"/>
        </a:xfrm>
        <a:prstGeom prst="rect">
          <a:avLst/>
        </a:prstGeom>
      </dgm:spPr>
      <dgm:t>
        <a:bodyPr/>
        <a:lstStyle/>
        <a:p>
          <a:r>
            <a:rPr lang="en-US" sz="2400" dirty="0">
              <a:latin typeface="+mn-lt"/>
              <a:ea typeface="+mn-ea"/>
              <a:cs typeface="Times New Roman" panose="02020603050405020304" pitchFamily="18" charset="0"/>
            </a:rPr>
            <a:t>More sensitive than CMR</a:t>
          </a:r>
          <a:endParaRPr lang="en-US" sz="2400" dirty="0">
            <a:latin typeface="+mn-lt"/>
            <a:ea typeface="+mn-ea"/>
            <a:cs typeface="Arial"/>
          </a:endParaRPr>
        </a:p>
      </dgm:t>
    </dgm:pt>
    <dgm:pt modelId="{FC07C203-C88D-4192-B00F-06D698A588C0}" type="parTrans" cxnId="{4A969D42-563D-4131-9B94-1E1E446C8CDE}">
      <dgm:prSet/>
      <dgm:spPr/>
      <dgm:t>
        <a:bodyPr/>
        <a:lstStyle/>
        <a:p>
          <a:endParaRPr lang="en-US"/>
        </a:p>
      </dgm:t>
    </dgm:pt>
    <dgm:pt modelId="{83B9F3D7-194A-4837-8C87-756E8D562296}" type="sibTrans" cxnId="{4A969D42-563D-4131-9B94-1E1E446C8CDE}">
      <dgm:prSet/>
      <dgm:spPr/>
      <dgm:t>
        <a:bodyPr/>
        <a:lstStyle/>
        <a:p>
          <a:endParaRPr lang="en-US"/>
        </a:p>
      </dgm:t>
    </dgm:pt>
    <dgm:pt modelId="{EE59D1BB-EC9C-49DC-8E6E-E7D689B9BCB9}">
      <dgm:prSet phldrT="[Texte]"/>
      <dgm:spPr>
        <a:xfrm>
          <a:off x="0" y="3053155"/>
          <a:ext cx="10944225" cy="2390850"/>
        </a:xfrm>
      </dgm:spPr>
      <dgm:t>
        <a:bodyPr/>
        <a:lstStyle/>
        <a:p>
          <a:endParaRPr lang="en-US" sz="2100" dirty="0">
            <a:latin typeface="Arial"/>
            <a:ea typeface="+mn-ea"/>
            <a:cs typeface="Arial"/>
          </a:endParaRPr>
        </a:p>
      </dgm:t>
    </dgm:pt>
    <dgm:pt modelId="{BD408B57-8320-4117-B58E-8CEA72831698}" type="parTrans" cxnId="{A2DFC948-3B00-4B9A-B191-4F0541AEA33E}">
      <dgm:prSet/>
      <dgm:spPr/>
      <dgm:t>
        <a:bodyPr/>
        <a:lstStyle/>
        <a:p>
          <a:endParaRPr lang="en-GB"/>
        </a:p>
      </dgm:t>
    </dgm:pt>
    <dgm:pt modelId="{BB1D9004-42AE-4C46-8C7A-F90C53E4E5C9}" type="sibTrans" cxnId="{A2DFC948-3B00-4B9A-B191-4F0541AEA33E}">
      <dgm:prSet/>
      <dgm:spPr/>
      <dgm:t>
        <a:bodyPr/>
        <a:lstStyle/>
        <a:p>
          <a:endParaRPr lang="en-GB"/>
        </a:p>
      </dgm:t>
    </dgm:pt>
    <dgm:pt modelId="{B4EB2E03-16BF-5042-9A4C-30513140A987}">
      <dgm:prSet custT="1"/>
      <dgm:spPr>
        <a:xfrm>
          <a:off x="0" y="516774"/>
          <a:ext cx="10944225" cy="1871100"/>
        </a:xfrm>
      </dgm:spPr>
      <dgm:t>
        <a:bodyPr/>
        <a:lstStyle/>
        <a:p>
          <a:endParaRPr lang="en-US" sz="2400" dirty="0">
            <a:latin typeface="+mn-lt"/>
            <a:ea typeface="+mn-ea"/>
            <a:cs typeface="Times New Roman" panose="02020603050405020304" pitchFamily="18" charset="0"/>
          </a:endParaRPr>
        </a:p>
      </dgm:t>
    </dgm:pt>
    <dgm:pt modelId="{1E072E01-324A-094F-AF1D-A00F965CF0DF}" type="parTrans" cxnId="{5DE24112-252C-0446-9134-AD34AD7710A8}">
      <dgm:prSet/>
      <dgm:spPr/>
      <dgm:t>
        <a:bodyPr/>
        <a:lstStyle/>
        <a:p>
          <a:endParaRPr lang="en-US"/>
        </a:p>
      </dgm:t>
    </dgm:pt>
    <dgm:pt modelId="{32A27E9F-75EA-D848-9EB6-412A61B3FF51}" type="sibTrans" cxnId="{5DE24112-252C-0446-9134-AD34AD7710A8}">
      <dgm:prSet/>
      <dgm:spPr/>
      <dgm:t>
        <a:bodyPr/>
        <a:lstStyle/>
        <a:p>
          <a:endParaRPr lang="en-US"/>
        </a:p>
      </dgm:t>
    </dgm:pt>
    <dgm:pt modelId="{EAC59120-5183-A244-83FA-7EBC3B6F8355}">
      <dgm:prSet phldrT="[Texte]"/>
      <dgm:spPr>
        <a:xfrm>
          <a:off x="0" y="3053155"/>
          <a:ext cx="10944225" cy="2390850"/>
        </a:xfrm>
      </dgm:spPr>
      <dgm:t>
        <a:bodyPr/>
        <a:lstStyle/>
        <a:p>
          <a:endParaRPr lang="en-US" sz="2100" dirty="0">
            <a:latin typeface="Arial"/>
            <a:ea typeface="+mn-ea"/>
            <a:cs typeface="Arial"/>
          </a:endParaRPr>
        </a:p>
      </dgm:t>
    </dgm:pt>
    <dgm:pt modelId="{D389E6A1-CA4B-0946-B95F-FBFB55C4E9DB}" type="sibTrans" cxnId="{84D5794F-517F-B346-AEE5-58E2EA936374}">
      <dgm:prSet/>
      <dgm:spPr/>
      <dgm:t>
        <a:bodyPr/>
        <a:lstStyle/>
        <a:p>
          <a:endParaRPr lang="en-US"/>
        </a:p>
      </dgm:t>
    </dgm:pt>
    <dgm:pt modelId="{C2BD6266-ABCB-3140-ABEB-6C46078E1E1E}" type="parTrans" cxnId="{84D5794F-517F-B346-AEE5-58E2EA936374}">
      <dgm:prSet/>
      <dgm:spPr/>
      <dgm:t>
        <a:bodyPr/>
        <a:lstStyle/>
        <a:p>
          <a:endParaRPr lang="en-US"/>
        </a:p>
      </dgm:t>
    </dgm:pt>
    <dgm:pt modelId="{669393FE-BB87-4C17-B544-CE15DD65E95C}" type="pres">
      <dgm:prSet presAssocID="{18E6DFBB-8061-41A1-8466-CBD49E619202}" presName="linear" presStyleCnt="0">
        <dgm:presLayoutVars>
          <dgm:dir/>
          <dgm:animLvl val="lvl"/>
          <dgm:resizeHandles val="exact"/>
        </dgm:presLayoutVars>
      </dgm:prSet>
      <dgm:spPr/>
    </dgm:pt>
    <dgm:pt modelId="{0798EE3E-D9EB-420D-8624-BD4A9D1B5C72}" type="pres">
      <dgm:prSet presAssocID="{2D370E4D-FD01-477D-B2D4-8AE3EDB4A7BB}" presName="parentLin" presStyleCnt="0"/>
      <dgm:spPr/>
    </dgm:pt>
    <dgm:pt modelId="{FC233721-1807-4055-ABDE-7678F96AB6DD}" type="pres">
      <dgm:prSet presAssocID="{2D370E4D-FD01-477D-B2D4-8AE3EDB4A7BB}" presName="parentLeftMargin" presStyleLbl="node1" presStyleIdx="0" presStyleCnt="2"/>
      <dgm:spPr/>
    </dgm:pt>
    <dgm:pt modelId="{E603B4DF-B768-4177-820F-2F4DA546A14E}" type="pres">
      <dgm:prSet presAssocID="{2D370E4D-FD01-477D-B2D4-8AE3EDB4A7BB}" presName="parentText" presStyleLbl="node1" presStyleIdx="0" presStyleCnt="2" custScaleX="138014" custScaleY="204656" custLinFactNeighborX="-3370" custLinFactNeighborY="46720">
        <dgm:presLayoutVars>
          <dgm:chMax val="0"/>
          <dgm:bulletEnabled val="1"/>
        </dgm:presLayoutVars>
      </dgm:prSet>
      <dgm:spPr/>
    </dgm:pt>
    <dgm:pt modelId="{41CF4F9D-B9D9-4632-B94A-310B07D08343}" type="pres">
      <dgm:prSet presAssocID="{2D370E4D-FD01-477D-B2D4-8AE3EDB4A7BB}" presName="negativeSpace" presStyleCnt="0"/>
      <dgm:spPr/>
    </dgm:pt>
    <dgm:pt modelId="{2FB85581-C3FE-4C41-9829-E9A7A93EF428}" type="pres">
      <dgm:prSet presAssocID="{2D370E4D-FD01-477D-B2D4-8AE3EDB4A7BB}" presName="childText" presStyleLbl="conFgAcc1" presStyleIdx="0" presStyleCnt="2">
        <dgm:presLayoutVars>
          <dgm:bulletEnabled val="1"/>
        </dgm:presLayoutVars>
      </dgm:prSet>
      <dgm:spPr>
        <a:prstGeom prst="rect">
          <a:avLst/>
        </a:prstGeom>
      </dgm:spPr>
    </dgm:pt>
    <dgm:pt modelId="{AFF2C10D-B4B6-494A-8314-E474B11437AD}" type="pres">
      <dgm:prSet presAssocID="{D3181187-3CC3-4437-8E94-58C97703A24B}" presName="spaceBetweenRectangles" presStyleCnt="0"/>
      <dgm:spPr/>
    </dgm:pt>
    <dgm:pt modelId="{DCC43C83-2232-4D62-8E5D-4660C28C8A94}" type="pres">
      <dgm:prSet presAssocID="{624DD8A1-E98B-46BD-A1C2-E6DCFCDB6514}" presName="parentLin" presStyleCnt="0"/>
      <dgm:spPr/>
    </dgm:pt>
    <dgm:pt modelId="{5C76A1EC-9A6F-4BE9-ABC9-465618ADC729}" type="pres">
      <dgm:prSet presAssocID="{624DD8A1-E98B-46BD-A1C2-E6DCFCDB6514}" presName="parentLeftMargin" presStyleLbl="node1" presStyleIdx="0" presStyleCnt="2"/>
      <dgm:spPr/>
    </dgm:pt>
    <dgm:pt modelId="{530F2315-5A93-4E50-BC69-EE1C7900A783}" type="pres">
      <dgm:prSet presAssocID="{624DD8A1-E98B-46BD-A1C2-E6DCFCDB6514}" presName="parentText" presStyleLbl="node1" presStyleIdx="1" presStyleCnt="2" custScaleX="142857" custLinFactY="17050" custLinFactNeighborX="-3225" custLinFactNeighborY="100000">
        <dgm:presLayoutVars>
          <dgm:chMax val="0"/>
          <dgm:bulletEnabled val="1"/>
        </dgm:presLayoutVars>
      </dgm:prSet>
      <dgm:spPr/>
    </dgm:pt>
    <dgm:pt modelId="{80FA05DA-E11D-432A-BD3E-42618BBF465C}" type="pres">
      <dgm:prSet presAssocID="{624DD8A1-E98B-46BD-A1C2-E6DCFCDB6514}" presName="negativeSpace" presStyleCnt="0"/>
      <dgm:spPr/>
    </dgm:pt>
    <dgm:pt modelId="{F07D4229-3CE7-4936-B6F0-32AF9433F2FC}" type="pres">
      <dgm:prSet presAssocID="{624DD8A1-E98B-46BD-A1C2-E6DCFCDB6514}" presName="childText" presStyleLbl="conFgAcc1" presStyleIdx="1" presStyleCnt="2" custLinFactY="200" custLinFactNeighborX="-1058" custLinFactNeighborY="100000">
        <dgm:presLayoutVars>
          <dgm:bulletEnabled val="1"/>
        </dgm:presLayoutVars>
      </dgm:prSet>
      <dgm:spPr>
        <a:prstGeom prst="rect">
          <a:avLst/>
        </a:prstGeom>
      </dgm:spPr>
    </dgm:pt>
  </dgm:ptLst>
  <dgm:cxnLst>
    <dgm:cxn modelId="{5DE24112-252C-0446-9134-AD34AD7710A8}" srcId="{2D370E4D-FD01-477D-B2D4-8AE3EDB4A7BB}" destId="{B4EB2E03-16BF-5042-9A4C-30513140A987}" srcOrd="0" destOrd="0" parTransId="{1E072E01-324A-094F-AF1D-A00F965CF0DF}" sibTransId="{32A27E9F-75EA-D848-9EB6-412A61B3FF51}"/>
    <dgm:cxn modelId="{8D0D6122-DCC8-485E-83FC-F94B675C0A04}" type="presOf" srcId="{624DD8A1-E98B-46BD-A1C2-E6DCFCDB6514}" destId="{530F2315-5A93-4E50-BC69-EE1C7900A783}" srcOrd="1" destOrd="0" presId="urn:microsoft.com/office/officeart/2005/8/layout/list1"/>
    <dgm:cxn modelId="{5BA8732B-E2DA-F04E-BBC1-0A839EF9CEF1}" type="presOf" srcId="{EAC59120-5183-A244-83FA-7EBC3B6F8355}" destId="{F07D4229-3CE7-4936-B6F0-32AF9433F2FC}" srcOrd="0" destOrd="1" presId="urn:microsoft.com/office/officeart/2005/8/layout/list1"/>
    <dgm:cxn modelId="{FDC34636-1897-46B5-BEEF-CFC3CB8C79F8}" type="presOf" srcId="{624DD8A1-E98B-46BD-A1C2-E6DCFCDB6514}" destId="{5C76A1EC-9A6F-4BE9-ABC9-465618ADC729}" srcOrd="0" destOrd="0" presId="urn:microsoft.com/office/officeart/2005/8/layout/list1"/>
    <dgm:cxn modelId="{4A969D42-563D-4131-9B94-1E1E446C8CDE}" srcId="{624DD8A1-E98B-46BD-A1C2-E6DCFCDB6514}" destId="{39EEF4D1-6430-4E0F-9E3F-6F2238049077}" srcOrd="2" destOrd="0" parTransId="{FC07C203-C88D-4192-B00F-06D698A588C0}" sibTransId="{83B9F3D7-194A-4837-8C87-756E8D562296}"/>
    <dgm:cxn modelId="{0AB2BB64-BA0B-4C97-9BB3-84B35CDA0C17}" type="presOf" srcId="{18E6DFBB-8061-41A1-8466-CBD49E619202}" destId="{669393FE-BB87-4C17-B544-CE15DD65E95C}" srcOrd="0" destOrd="0" presId="urn:microsoft.com/office/officeart/2005/8/layout/list1"/>
    <dgm:cxn modelId="{A2DFC948-3B00-4B9A-B191-4F0541AEA33E}" srcId="{624DD8A1-E98B-46BD-A1C2-E6DCFCDB6514}" destId="{EE59D1BB-EC9C-49DC-8E6E-E7D689B9BCB9}" srcOrd="0" destOrd="0" parTransId="{BD408B57-8320-4117-B58E-8CEA72831698}" sibTransId="{BB1D9004-42AE-4C46-8C7A-F90C53E4E5C9}"/>
    <dgm:cxn modelId="{DC5F006B-161E-4C12-B067-28F0B80374FE}" type="presOf" srcId="{EBC6B42E-5462-4FED-B814-DDD0B7603983}" destId="{2FB85581-C3FE-4C41-9829-E9A7A93EF428}" srcOrd="0" destOrd="1" presId="urn:microsoft.com/office/officeart/2005/8/layout/list1"/>
    <dgm:cxn modelId="{A2EC586C-B353-42EE-8938-D03FFB8C7A86}" type="presOf" srcId="{39EEF4D1-6430-4E0F-9E3F-6F2238049077}" destId="{F07D4229-3CE7-4936-B6F0-32AF9433F2FC}" srcOrd="0" destOrd="2" presId="urn:microsoft.com/office/officeart/2005/8/layout/list1"/>
    <dgm:cxn modelId="{0E77984C-8AB8-4D44-BE0C-09611CBEA2A7}" type="presOf" srcId="{B2DC5D0A-087C-44CB-8F7E-26B13F2C1F54}" destId="{F07D4229-3CE7-4936-B6F0-32AF9433F2FC}" srcOrd="0" destOrd="3" presId="urn:microsoft.com/office/officeart/2005/8/layout/list1"/>
    <dgm:cxn modelId="{E4793B4F-D1ED-45AE-AB23-718AEDB22579}" type="presOf" srcId="{EE59D1BB-EC9C-49DC-8E6E-E7D689B9BCB9}" destId="{F07D4229-3CE7-4936-B6F0-32AF9433F2FC}" srcOrd="0" destOrd="0" presId="urn:microsoft.com/office/officeart/2005/8/layout/list1"/>
    <dgm:cxn modelId="{84D5794F-517F-B346-AEE5-58E2EA936374}" srcId="{624DD8A1-E98B-46BD-A1C2-E6DCFCDB6514}" destId="{EAC59120-5183-A244-83FA-7EBC3B6F8355}" srcOrd="1" destOrd="0" parTransId="{C2BD6266-ABCB-3140-ABEB-6C46078E1E1E}" sibTransId="{D389E6A1-CA4B-0946-B95F-FBFB55C4E9DB}"/>
    <dgm:cxn modelId="{545FC14F-8DFB-4BB7-829D-5BF4CB466C07}" srcId="{18E6DFBB-8061-41A1-8466-CBD49E619202}" destId="{624DD8A1-E98B-46BD-A1C2-E6DCFCDB6514}" srcOrd="1" destOrd="0" parTransId="{D7E0C2C3-D3B0-4101-ADDE-0C45CF52669E}" sibTransId="{F88F8CFD-0523-4A32-BF98-A4141A849DE0}"/>
    <dgm:cxn modelId="{02FD0D7A-C090-4665-97F1-CDE4B5BB585B}" srcId="{624DD8A1-E98B-46BD-A1C2-E6DCFCDB6514}" destId="{B2DC5D0A-087C-44CB-8F7E-26B13F2C1F54}" srcOrd="3" destOrd="0" parTransId="{AC0E274A-AD57-4D59-A005-550B314A3EA0}" sibTransId="{BDDEF04D-2BFF-45AF-B9E2-64F62F25E4B6}"/>
    <dgm:cxn modelId="{7E08B587-2EED-4B84-833E-83B1E4AF858E}" srcId="{18E6DFBB-8061-41A1-8466-CBD49E619202}" destId="{2D370E4D-FD01-477D-B2D4-8AE3EDB4A7BB}" srcOrd="0" destOrd="0" parTransId="{3825F29F-4A63-44C7-A936-C5AD39714D1E}" sibTransId="{D3181187-3CC3-4437-8E94-58C97703A24B}"/>
    <dgm:cxn modelId="{C860AA8E-5628-4FCC-8E0B-FA71EC42DCE6}" srcId="{2D370E4D-FD01-477D-B2D4-8AE3EDB4A7BB}" destId="{EBC6B42E-5462-4FED-B814-DDD0B7603983}" srcOrd="1" destOrd="0" parTransId="{15FDF3C4-D705-4961-985D-E1BA80046222}" sibTransId="{F82053BC-ABD5-4D24-9C2F-C6F9DA27944E}"/>
    <dgm:cxn modelId="{3764029E-5F41-4FCC-BB2A-C87EBD49715B}" type="presOf" srcId="{2D370E4D-FD01-477D-B2D4-8AE3EDB4A7BB}" destId="{E603B4DF-B768-4177-820F-2F4DA546A14E}" srcOrd="1" destOrd="0" presId="urn:microsoft.com/office/officeart/2005/8/layout/list1"/>
    <dgm:cxn modelId="{8AE0D5A3-AE8C-4394-82B9-FAC71FEC49C8}" type="presOf" srcId="{2D370E4D-FD01-477D-B2D4-8AE3EDB4A7BB}" destId="{FC233721-1807-4055-ABDE-7678F96AB6DD}" srcOrd="0" destOrd="0" presId="urn:microsoft.com/office/officeart/2005/8/layout/list1"/>
    <dgm:cxn modelId="{DDABE2E2-D076-8247-B8E0-78C02CC7718B}" type="presOf" srcId="{B4EB2E03-16BF-5042-9A4C-30513140A987}" destId="{2FB85581-C3FE-4C41-9829-E9A7A93EF428}" srcOrd="0" destOrd="0" presId="urn:microsoft.com/office/officeart/2005/8/layout/list1"/>
    <dgm:cxn modelId="{4D13418F-7246-4E89-BF21-D7D7B52B7276}" type="presParOf" srcId="{669393FE-BB87-4C17-B544-CE15DD65E95C}" destId="{0798EE3E-D9EB-420D-8624-BD4A9D1B5C72}" srcOrd="0" destOrd="0" presId="urn:microsoft.com/office/officeart/2005/8/layout/list1"/>
    <dgm:cxn modelId="{CDFD93C8-D80D-4FCE-9D28-59DB22A33EE2}" type="presParOf" srcId="{0798EE3E-D9EB-420D-8624-BD4A9D1B5C72}" destId="{FC233721-1807-4055-ABDE-7678F96AB6DD}" srcOrd="0" destOrd="0" presId="urn:microsoft.com/office/officeart/2005/8/layout/list1"/>
    <dgm:cxn modelId="{DFAD2B74-DDF8-47DB-A511-F72D554CE4C6}" type="presParOf" srcId="{0798EE3E-D9EB-420D-8624-BD4A9D1B5C72}" destId="{E603B4DF-B768-4177-820F-2F4DA546A14E}" srcOrd="1" destOrd="0" presId="urn:microsoft.com/office/officeart/2005/8/layout/list1"/>
    <dgm:cxn modelId="{70E98267-8E5F-4D19-90A7-D7C5D4BD3D86}" type="presParOf" srcId="{669393FE-BB87-4C17-B544-CE15DD65E95C}" destId="{41CF4F9D-B9D9-4632-B94A-310B07D08343}" srcOrd="1" destOrd="0" presId="urn:microsoft.com/office/officeart/2005/8/layout/list1"/>
    <dgm:cxn modelId="{6A587413-F805-4A54-A3C8-BBD82C0EDF52}" type="presParOf" srcId="{669393FE-BB87-4C17-B544-CE15DD65E95C}" destId="{2FB85581-C3FE-4C41-9829-E9A7A93EF428}" srcOrd="2" destOrd="0" presId="urn:microsoft.com/office/officeart/2005/8/layout/list1"/>
    <dgm:cxn modelId="{6E57A9A9-6A35-422D-8012-ED589E942FB4}" type="presParOf" srcId="{669393FE-BB87-4C17-B544-CE15DD65E95C}" destId="{AFF2C10D-B4B6-494A-8314-E474B11437AD}" srcOrd="3" destOrd="0" presId="urn:microsoft.com/office/officeart/2005/8/layout/list1"/>
    <dgm:cxn modelId="{E624B1B7-BB7B-4992-A4EC-038F3F68795B}" type="presParOf" srcId="{669393FE-BB87-4C17-B544-CE15DD65E95C}" destId="{DCC43C83-2232-4D62-8E5D-4660C28C8A94}" srcOrd="4" destOrd="0" presId="urn:microsoft.com/office/officeart/2005/8/layout/list1"/>
    <dgm:cxn modelId="{82EA690A-8350-4388-8D67-3971924AD005}" type="presParOf" srcId="{DCC43C83-2232-4D62-8E5D-4660C28C8A94}" destId="{5C76A1EC-9A6F-4BE9-ABC9-465618ADC729}" srcOrd="0" destOrd="0" presId="urn:microsoft.com/office/officeart/2005/8/layout/list1"/>
    <dgm:cxn modelId="{0F3E896D-3F16-4B90-8B03-5BF4061935C7}" type="presParOf" srcId="{DCC43C83-2232-4D62-8E5D-4660C28C8A94}" destId="{530F2315-5A93-4E50-BC69-EE1C7900A783}" srcOrd="1" destOrd="0" presId="urn:microsoft.com/office/officeart/2005/8/layout/list1"/>
    <dgm:cxn modelId="{2A6A82F1-6E78-45E2-9FF9-BEF52CFFBC0C}" type="presParOf" srcId="{669393FE-BB87-4C17-B544-CE15DD65E95C}" destId="{80FA05DA-E11D-432A-BD3E-42618BBF465C}" srcOrd="5" destOrd="0" presId="urn:microsoft.com/office/officeart/2005/8/layout/list1"/>
    <dgm:cxn modelId="{C1E7B3E6-CF36-4D11-8A10-CF1F64E3E61D}" type="presParOf" srcId="{669393FE-BB87-4C17-B544-CE15DD65E95C}" destId="{F07D4229-3CE7-4936-B6F0-32AF9433F2F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037E93-2B61-44CB-8D5C-A738842D44A2}" type="doc">
      <dgm:prSet loTypeId="urn:microsoft.com/office/officeart/2005/8/layout/process3" loCatId="process" qsTypeId="urn:microsoft.com/office/officeart/2005/8/quickstyle/simple1" qsCatId="simple" csTypeId="urn:microsoft.com/office/officeart/2005/8/colors/accent1_2" csCatId="accent1" phldr="1"/>
      <dgm:spPr/>
    </dgm:pt>
    <dgm:pt modelId="{AB478AAB-946B-4078-A3CA-397774E98164}">
      <dgm:prSet phldrT="[Texte]" custT="1"/>
      <dgm:spPr/>
      <dgm:t>
        <a:bodyPr/>
        <a:lstStyle/>
        <a:p>
          <a:pPr algn="ctr"/>
          <a:r>
            <a:rPr lang="fr-CH" sz="2000" dirty="0">
              <a:solidFill>
                <a:schemeClr val="bg1"/>
              </a:solidFill>
            </a:rPr>
            <a:t>Background variables</a:t>
          </a:r>
          <a:endParaRPr lang="en-US" sz="2000" dirty="0">
            <a:solidFill>
              <a:schemeClr val="bg1"/>
            </a:solidFill>
          </a:endParaRPr>
        </a:p>
      </dgm:t>
    </dgm:pt>
    <dgm:pt modelId="{FB95D5C7-A5BE-4F8D-BC81-AC5661DE54EF}" type="parTrans" cxnId="{11A33801-7C42-41F3-8AF8-7702FA928F3E}">
      <dgm:prSet/>
      <dgm:spPr/>
      <dgm:t>
        <a:bodyPr/>
        <a:lstStyle/>
        <a:p>
          <a:endParaRPr lang="en-US"/>
        </a:p>
      </dgm:t>
    </dgm:pt>
    <dgm:pt modelId="{9791070B-4437-43F0-BDA2-D827A1494ED1}" type="sibTrans" cxnId="{11A33801-7C42-41F3-8AF8-7702FA928F3E}">
      <dgm:prSet/>
      <dgm:spPr/>
      <dgm:t>
        <a:bodyPr/>
        <a:lstStyle/>
        <a:p>
          <a:endParaRPr lang="en-US"/>
        </a:p>
      </dgm:t>
    </dgm:pt>
    <dgm:pt modelId="{FE3E1315-BFD9-4D60-BAC2-208827D97ECE}">
      <dgm:prSet phldrT="[Texte]" custT="1"/>
      <dgm:spPr/>
      <dgm:t>
        <a:bodyPr/>
        <a:lstStyle/>
        <a:p>
          <a:pPr algn="ctr"/>
          <a:r>
            <a:rPr lang="en-GB" sz="2000" noProof="0" dirty="0">
              <a:solidFill>
                <a:schemeClr val="bg1"/>
              </a:solidFill>
            </a:rPr>
            <a:t>Intermediate factors</a:t>
          </a:r>
        </a:p>
      </dgm:t>
    </dgm:pt>
    <dgm:pt modelId="{F20EFB66-3768-4C7B-A28A-3A381E3C622A}" type="parTrans" cxnId="{3EA94C73-A9C3-4652-B13C-B213ADED261E}">
      <dgm:prSet/>
      <dgm:spPr/>
      <dgm:t>
        <a:bodyPr/>
        <a:lstStyle/>
        <a:p>
          <a:endParaRPr lang="en-US"/>
        </a:p>
      </dgm:t>
    </dgm:pt>
    <dgm:pt modelId="{8E4A6406-B14D-4BD1-8C13-7C7FF4D7F7FE}" type="sibTrans" cxnId="{3EA94C73-A9C3-4652-B13C-B213ADED261E}">
      <dgm:prSet/>
      <dgm:spPr/>
      <dgm:t>
        <a:bodyPr/>
        <a:lstStyle/>
        <a:p>
          <a:endParaRPr lang="en-US"/>
        </a:p>
      </dgm:t>
    </dgm:pt>
    <dgm:pt modelId="{BDD14E45-B598-4D19-9330-240C074A5D42}">
      <dgm:prSet phldrT="[Texte]" custT="1"/>
      <dgm:spPr/>
      <dgm:t>
        <a:bodyPr/>
        <a:lstStyle/>
        <a:p>
          <a:pPr algn="ctr"/>
          <a:r>
            <a:rPr lang="en-US" sz="2000" noProof="0" dirty="0">
              <a:solidFill>
                <a:schemeClr val="bg1"/>
              </a:solidFill>
            </a:rPr>
            <a:t>Proximate factors</a:t>
          </a:r>
        </a:p>
      </dgm:t>
    </dgm:pt>
    <dgm:pt modelId="{AD4D1DAA-4C71-4092-9681-0A448CCF5161}" type="parTrans" cxnId="{3DB563DB-DFD4-4129-BF03-A0FFFC8A8AE5}">
      <dgm:prSet/>
      <dgm:spPr/>
      <dgm:t>
        <a:bodyPr/>
        <a:lstStyle/>
        <a:p>
          <a:endParaRPr lang="en-US"/>
        </a:p>
      </dgm:t>
    </dgm:pt>
    <dgm:pt modelId="{5BFF234E-1C6A-4EF3-970B-E72909C7B8D9}" type="sibTrans" cxnId="{3DB563DB-DFD4-4129-BF03-A0FFFC8A8AE5}">
      <dgm:prSet/>
      <dgm:spPr/>
      <dgm:t>
        <a:bodyPr/>
        <a:lstStyle/>
        <a:p>
          <a:endParaRPr lang="en-US"/>
        </a:p>
      </dgm:t>
    </dgm:pt>
    <dgm:pt modelId="{D40B0402-CD3D-4780-985A-A1D575C2FC72}">
      <dgm:prSet phldrT="[Texte]" custT="1"/>
      <dgm:spPr/>
      <dgm:t>
        <a:bodyPr/>
        <a:lstStyle/>
        <a:p>
          <a:pPr algn="ctr"/>
          <a:r>
            <a:rPr lang="en-US" sz="2000" noProof="0" dirty="0">
              <a:solidFill>
                <a:schemeClr val="bg1"/>
              </a:solidFill>
            </a:rPr>
            <a:t>Health    outcome</a:t>
          </a:r>
        </a:p>
      </dgm:t>
    </dgm:pt>
    <dgm:pt modelId="{16CA799B-88FD-499D-B8E9-40BCEE294ECD}" type="parTrans" cxnId="{C5AEA6A6-B369-4018-9B87-9E21CC638B09}">
      <dgm:prSet/>
      <dgm:spPr/>
      <dgm:t>
        <a:bodyPr/>
        <a:lstStyle/>
        <a:p>
          <a:endParaRPr lang="en-US"/>
        </a:p>
      </dgm:t>
    </dgm:pt>
    <dgm:pt modelId="{572095B3-6931-4092-8841-BB5D9815BD1A}" type="sibTrans" cxnId="{C5AEA6A6-B369-4018-9B87-9E21CC638B09}">
      <dgm:prSet/>
      <dgm:spPr/>
      <dgm:t>
        <a:bodyPr/>
        <a:lstStyle/>
        <a:p>
          <a:endParaRPr lang="en-US"/>
        </a:p>
      </dgm:t>
    </dgm:pt>
    <dgm:pt modelId="{7A98AC85-675A-49B2-B847-E0A0281DEA21}">
      <dgm:prSet phldrT="[Texte]" custT="1"/>
      <dgm:spPr/>
      <dgm:t>
        <a:bodyPr lIns="0" rIns="0"/>
        <a:lstStyle/>
        <a:p>
          <a:pPr algn="l">
            <a:buFont typeface="Arial" panose="020B0604020202020204" pitchFamily="34" charset="0"/>
            <a:buChar char="•"/>
          </a:pPr>
          <a:r>
            <a:rPr lang="en-US" sz="1800" dirty="0">
              <a:solidFill>
                <a:schemeClr val="tx1"/>
              </a:solidFill>
            </a:rPr>
            <a:t>Armed conflict</a:t>
          </a:r>
        </a:p>
      </dgm:t>
    </dgm:pt>
    <dgm:pt modelId="{675CFEA9-F8DE-4DFD-A6E2-117414E59223}" type="parTrans" cxnId="{21759265-E614-4C86-9F6A-07ECA051F8B7}">
      <dgm:prSet/>
      <dgm:spPr/>
      <dgm:t>
        <a:bodyPr/>
        <a:lstStyle/>
        <a:p>
          <a:endParaRPr lang="en-US"/>
        </a:p>
      </dgm:t>
    </dgm:pt>
    <dgm:pt modelId="{2B326CC8-3C73-4EE3-B0B3-0F8EAC46F16E}" type="sibTrans" cxnId="{21759265-E614-4C86-9F6A-07ECA051F8B7}">
      <dgm:prSet/>
      <dgm:spPr/>
      <dgm:t>
        <a:bodyPr/>
        <a:lstStyle/>
        <a:p>
          <a:endParaRPr lang="en-US"/>
        </a:p>
      </dgm:t>
    </dgm:pt>
    <dgm:pt modelId="{CF080A14-04BD-48F8-A67A-E7AF335F7A0F}">
      <dgm:prSet phldrT="[Texte]" custT="1"/>
      <dgm:spPr/>
      <dgm:t>
        <a:bodyPr lIns="0" rIns="0"/>
        <a:lstStyle/>
        <a:p>
          <a:pPr algn="l">
            <a:buFont typeface="Arial" panose="020B0604020202020204" pitchFamily="34" charset="0"/>
            <a:buChar char="•"/>
          </a:pPr>
          <a:r>
            <a:rPr lang="en-US" sz="1800" dirty="0">
              <a:solidFill>
                <a:schemeClr val="tx1"/>
              </a:solidFill>
            </a:rPr>
            <a:t>Natural disaster</a:t>
          </a:r>
        </a:p>
      </dgm:t>
    </dgm:pt>
    <dgm:pt modelId="{5CA90135-B872-4AEF-B396-B4268F2B5F12}" type="parTrans" cxnId="{E27AD3FE-283C-49FB-98BA-381C161BEB5C}">
      <dgm:prSet/>
      <dgm:spPr/>
      <dgm:t>
        <a:bodyPr/>
        <a:lstStyle/>
        <a:p>
          <a:endParaRPr lang="en-US"/>
        </a:p>
      </dgm:t>
    </dgm:pt>
    <dgm:pt modelId="{F43079E5-5BA9-4820-8DF6-1C8F92137BB8}" type="sibTrans" cxnId="{E27AD3FE-283C-49FB-98BA-381C161BEB5C}">
      <dgm:prSet/>
      <dgm:spPr/>
      <dgm:t>
        <a:bodyPr/>
        <a:lstStyle/>
        <a:p>
          <a:endParaRPr lang="en-US"/>
        </a:p>
      </dgm:t>
    </dgm:pt>
    <dgm:pt modelId="{25E82A4E-79AB-4D08-8730-EFD81FD54A4B}">
      <dgm:prSet phldrT="[Texte]" custT="1"/>
      <dgm:spPr/>
      <dgm:t>
        <a:bodyPr lIns="0" rIns="0"/>
        <a:lstStyle/>
        <a:p>
          <a:pPr algn="l">
            <a:buFont typeface="Arial" panose="020B0604020202020204" pitchFamily="34" charset="0"/>
            <a:buChar char="•"/>
          </a:pPr>
          <a:r>
            <a:rPr lang="en-US" sz="1800" dirty="0">
              <a:solidFill>
                <a:schemeClr val="tx1"/>
              </a:solidFill>
            </a:rPr>
            <a:t>Displacement</a:t>
          </a:r>
        </a:p>
      </dgm:t>
    </dgm:pt>
    <dgm:pt modelId="{A2332475-8207-4454-A1C8-C96761ADFF0E}" type="parTrans" cxnId="{2EACEC6E-0AB4-48CA-9371-8C7E0DF63E2D}">
      <dgm:prSet/>
      <dgm:spPr/>
      <dgm:t>
        <a:bodyPr/>
        <a:lstStyle/>
        <a:p>
          <a:endParaRPr lang="en-US"/>
        </a:p>
      </dgm:t>
    </dgm:pt>
    <dgm:pt modelId="{C2C30846-D783-4AD9-9AAC-E17C0D7C5628}" type="sibTrans" cxnId="{2EACEC6E-0AB4-48CA-9371-8C7E0DF63E2D}">
      <dgm:prSet/>
      <dgm:spPr/>
      <dgm:t>
        <a:bodyPr/>
        <a:lstStyle/>
        <a:p>
          <a:endParaRPr lang="en-US"/>
        </a:p>
      </dgm:t>
    </dgm:pt>
    <dgm:pt modelId="{5B33F5FA-4CBB-428C-94EE-51708133BC1D}">
      <dgm:prSet phldrT="[Texte]" custT="1"/>
      <dgm:spPr/>
      <dgm:t>
        <a:bodyPr lIns="0" rIns="0"/>
        <a:lstStyle/>
        <a:p>
          <a:pPr algn="l">
            <a:buFont typeface="Arial" panose="020B0604020202020204" pitchFamily="34" charset="0"/>
            <a:buChar char="•"/>
          </a:pPr>
          <a:r>
            <a:rPr lang="en-US" sz="1800" dirty="0">
              <a:solidFill>
                <a:schemeClr val="tx1"/>
              </a:solidFill>
            </a:rPr>
            <a:t>Food insecurity</a:t>
          </a:r>
        </a:p>
      </dgm:t>
    </dgm:pt>
    <dgm:pt modelId="{E4244224-E030-4B62-9931-343B35196280}" type="parTrans" cxnId="{5EF42D79-322C-48C4-8991-4B41162B64D2}">
      <dgm:prSet/>
      <dgm:spPr/>
      <dgm:t>
        <a:bodyPr/>
        <a:lstStyle/>
        <a:p>
          <a:endParaRPr lang="en-US"/>
        </a:p>
      </dgm:t>
    </dgm:pt>
    <dgm:pt modelId="{FB83C353-AF06-4931-85B4-8340F2FFBD5F}" type="sibTrans" cxnId="{5EF42D79-322C-48C4-8991-4B41162B64D2}">
      <dgm:prSet/>
      <dgm:spPr/>
      <dgm:t>
        <a:bodyPr/>
        <a:lstStyle/>
        <a:p>
          <a:endParaRPr lang="en-US"/>
        </a:p>
      </dgm:t>
    </dgm:pt>
    <dgm:pt modelId="{459EF696-F7B2-4F8E-A8E4-3217B3325BC5}">
      <dgm:prSet phldrT="[Texte]" custT="1"/>
      <dgm:spPr/>
      <dgm:t>
        <a:bodyPr lIns="0" rIns="0"/>
        <a:lstStyle/>
        <a:p>
          <a:pPr algn="l">
            <a:buFont typeface="Arial" panose="020B0604020202020204" pitchFamily="34" charset="0"/>
            <a:buChar char="•"/>
          </a:pPr>
          <a:r>
            <a:rPr lang="en-US" sz="1800" dirty="0">
              <a:solidFill>
                <a:schemeClr val="tx1"/>
              </a:solidFill>
            </a:rPr>
            <a:t>Breakdown of services</a:t>
          </a:r>
        </a:p>
      </dgm:t>
    </dgm:pt>
    <dgm:pt modelId="{CBAAED89-FE47-4BDA-8ECA-EE2A1AEB4BCD}" type="parTrans" cxnId="{3A23D5C9-9952-4C7B-8C2D-3184ED4C8A63}">
      <dgm:prSet/>
      <dgm:spPr/>
      <dgm:t>
        <a:bodyPr/>
        <a:lstStyle/>
        <a:p>
          <a:endParaRPr lang="en-US"/>
        </a:p>
      </dgm:t>
    </dgm:pt>
    <dgm:pt modelId="{BFB4E28D-DB2D-416F-8971-34178C033C11}" type="sibTrans" cxnId="{3A23D5C9-9952-4C7B-8C2D-3184ED4C8A63}">
      <dgm:prSet/>
      <dgm:spPr/>
      <dgm:t>
        <a:bodyPr/>
        <a:lstStyle/>
        <a:p>
          <a:endParaRPr lang="en-US"/>
        </a:p>
      </dgm:t>
    </dgm:pt>
    <dgm:pt modelId="{6933C2BF-86A4-4146-88F4-D1A01E158FCF}">
      <dgm:prSet phldrT="[Texte]" custT="1"/>
      <dgm:spPr/>
      <dgm:t>
        <a:bodyPr lIns="0" rIns="0"/>
        <a:lstStyle/>
        <a:p>
          <a:pPr>
            <a:buFont typeface="Arial" panose="020B0604020202020204" pitchFamily="34" charset="0"/>
            <a:buChar char="•"/>
          </a:pPr>
          <a:r>
            <a:rPr lang="en-US" sz="1800" dirty="0">
              <a:solidFill>
                <a:schemeClr val="tx1"/>
              </a:solidFill>
            </a:rPr>
            <a:t>Extreme poverty</a:t>
          </a:r>
        </a:p>
      </dgm:t>
    </dgm:pt>
    <dgm:pt modelId="{74678268-2155-4C32-863C-6B823C663FF1}" type="parTrans" cxnId="{BC24CF6E-4BDA-446B-9F45-EAFDDBD7B893}">
      <dgm:prSet/>
      <dgm:spPr/>
      <dgm:t>
        <a:bodyPr/>
        <a:lstStyle/>
        <a:p>
          <a:endParaRPr lang="en-US"/>
        </a:p>
      </dgm:t>
    </dgm:pt>
    <dgm:pt modelId="{72CA049A-F99B-4E25-9E0F-2CD85D900E38}" type="sibTrans" cxnId="{BC24CF6E-4BDA-446B-9F45-EAFDDBD7B893}">
      <dgm:prSet/>
      <dgm:spPr/>
      <dgm:t>
        <a:bodyPr/>
        <a:lstStyle/>
        <a:p>
          <a:endParaRPr lang="en-US"/>
        </a:p>
      </dgm:t>
    </dgm:pt>
    <dgm:pt modelId="{82627590-457D-4F6C-94F4-734F22131DBE}">
      <dgm:prSet phldrT="[Texte]" custT="1"/>
      <dgm:spPr/>
      <dgm:t>
        <a:bodyPr lIns="0" rIns="0"/>
        <a:lstStyle/>
        <a:p>
          <a:pPr>
            <a:buFont typeface="Arial" panose="020B0604020202020204" pitchFamily="34" charset="0"/>
            <a:buChar char="•"/>
          </a:pPr>
          <a:r>
            <a:rPr lang="en-US" sz="1800" dirty="0">
              <a:solidFill>
                <a:schemeClr val="tx1"/>
              </a:solidFill>
            </a:rPr>
            <a:t>Political instability</a:t>
          </a:r>
        </a:p>
      </dgm:t>
    </dgm:pt>
    <dgm:pt modelId="{F46940BD-5CC0-4E15-86EC-19D3FF9C655A}" type="parTrans" cxnId="{523C39A7-C9C8-4F40-B396-D86F2BEE7040}">
      <dgm:prSet/>
      <dgm:spPr/>
      <dgm:t>
        <a:bodyPr/>
        <a:lstStyle/>
        <a:p>
          <a:endParaRPr lang="en-US"/>
        </a:p>
      </dgm:t>
    </dgm:pt>
    <dgm:pt modelId="{A02F5FF8-878B-4A0B-8282-75CC1855B2C7}" type="sibTrans" cxnId="{523C39A7-C9C8-4F40-B396-D86F2BEE7040}">
      <dgm:prSet/>
      <dgm:spPr/>
      <dgm:t>
        <a:bodyPr/>
        <a:lstStyle/>
        <a:p>
          <a:endParaRPr lang="en-US"/>
        </a:p>
      </dgm:t>
    </dgm:pt>
    <dgm:pt modelId="{05EE1F58-BF44-4C18-BBF8-0084D5F314BF}">
      <dgm:prSet phldrT="[Texte]" custT="1"/>
      <dgm:spPr/>
      <dgm:t>
        <a:bodyPr lIns="0" rIns="0"/>
        <a:lstStyle/>
        <a:p>
          <a:pPr>
            <a:buFont typeface="Arial" panose="020B0604020202020204" pitchFamily="34" charset="0"/>
            <a:buChar char="•"/>
          </a:pPr>
          <a:r>
            <a:rPr lang="en-US" sz="1800" dirty="0">
              <a:solidFill>
                <a:schemeClr val="tx1"/>
              </a:solidFill>
            </a:rPr>
            <a:t>Inequalities</a:t>
          </a:r>
        </a:p>
      </dgm:t>
    </dgm:pt>
    <dgm:pt modelId="{9F0CC777-2F36-4C7F-8D9F-3791F3ADAFC4}" type="parTrans" cxnId="{FE5F57F4-9028-4184-9AD2-31A502CA1159}">
      <dgm:prSet/>
      <dgm:spPr/>
      <dgm:t>
        <a:bodyPr/>
        <a:lstStyle/>
        <a:p>
          <a:endParaRPr lang="en-US"/>
        </a:p>
      </dgm:t>
    </dgm:pt>
    <dgm:pt modelId="{1BC7AB5E-08FF-4748-9093-374EE8E24E39}" type="sibTrans" cxnId="{FE5F57F4-9028-4184-9AD2-31A502CA1159}">
      <dgm:prSet/>
      <dgm:spPr/>
      <dgm:t>
        <a:bodyPr/>
        <a:lstStyle/>
        <a:p>
          <a:endParaRPr lang="en-US"/>
        </a:p>
      </dgm:t>
    </dgm:pt>
    <dgm:pt modelId="{5279204C-32A7-4B71-918B-A031B867C65E}">
      <dgm:prSet phldrT="[Texte]" custT="1"/>
      <dgm:spPr/>
      <dgm:t>
        <a:bodyPr lIns="0" rIns="0"/>
        <a:lstStyle/>
        <a:p>
          <a:pPr>
            <a:buFont typeface="Arial" panose="020B0604020202020204" pitchFamily="34" charset="0"/>
            <a:buChar char="•"/>
          </a:pPr>
          <a:r>
            <a:rPr lang="en-US" sz="1800" dirty="0">
              <a:solidFill>
                <a:schemeClr val="tx1"/>
              </a:solidFill>
            </a:rPr>
            <a:t>Economic stagnation</a:t>
          </a:r>
        </a:p>
      </dgm:t>
    </dgm:pt>
    <dgm:pt modelId="{F5AB6365-FA8B-4754-9ED2-1A80B5174908}" type="parTrans" cxnId="{C94736ED-99D5-453A-BD66-497D2E5EE231}">
      <dgm:prSet/>
      <dgm:spPr/>
      <dgm:t>
        <a:bodyPr/>
        <a:lstStyle/>
        <a:p>
          <a:endParaRPr lang="en-US"/>
        </a:p>
      </dgm:t>
    </dgm:pt>
    <dgm:pt modelId="{5F054A7E-4023-44FB-A978-D896321BC11C}" type="sibTrans" cxnId="{C94736ED-99D5-453A-BD66-497D2E5EE231}">
      <dgm:prSet/>
      <dgm:spPr/>
      <dgm:t>
        <a:bodyPr/>
        <a:lstStyle/>
        <a:p>
          <a:endParaRPr lang="en-US"/>
        </a:p>
      </dgm:t>
    </dgm:pt>
    <dgm:pt modelId="{A433D973-FF5D-42DA-8600-889AF4B6FD90}">
      <dgm:prSet phldrT="[Texte]" custT="1"/>
      <dgm:spPr/>
      <dgm:t>
        <a:bodyPr lIns="0" rIns="0"/>
        <a:lstStyle/>
        <a:p>
          <a:pPr>
            <a:buFont typeface="Arial" panose="020B0604020202020204" pitchFamily="34" charset="0"/>
            <a:buChar char="•"/>
          </a:pPr>
          <a:r>
            <a:rPr lang="en-US" sz="1800" dirty="0">
              <a:solidFill>
                <a:schemeClr val="tx1"/>
              </a:solidFill>
            </a:rPr>
            <a:t>Environmental vulnerability</a:t>
          </a:r>
        </a:p>
      </dgm:t>
    </dgm:pt>
    <dgm:pt modelId="{7F3F0F68-FC4A-4773-B65D-A96C4D77A0C6}" type="parTrans" cxnId="{4D08F34D-752C-449E-9586-3FCCDCCA7A21}">
      <dgm:prSet/>
      <dgm:spPr/>
      <dgm:t>
        <a:bodyPr/>
        <a:lstStyle/>
        <a:p>
          <a:endParaRPr lang="en-US"/>
        </a:p>
      </dgm:t>
    </dgm:pt>
    <dgm:pt modelId="{5ABF0057-BB60-4F84-AB66-5ACBCCA5864B}" type="sibTrans" cxnId="{4D08F34D-752C-449E-9586-3FCCDCCA7A21}">
      <dgm:prSet/>
      <dgm:spPr/>
      <dgm:t>
        <a:bodyPr/>
        <a:lstStyle/>
        <a:p>
          <a:endParaRPr lang="en-US"/>
        </a:p>
      </dgm:t>
    </dgm:pt>
    <dgm:pt modelId="{373889FF-43E4-45B7-A9D7-EBA1AA382BC1}">
      <dgm:prSet phldrT="[Texte]" custT="1"/>
      <dgm:spPr/>
      <dgm:t>
        <a:bodyPr lIns="0" rIns="0"/>
        <a:lstStyle/>
        <a:p>
          <a:r>
            <a:rPr lang="en-US" sz="1800" noProof="0" dirty="0">
              <a:solidFill>
                <a:schemeClr val="tx1"/>
              </a:solidFill>
            </a:rPr>
            <a:t>Diseases</a:t>
          </a:r>
        </a:p>
      </dgm:t>
    </dgm:pt>
    <dgm:pt modelId="{24E49645-B751-4E09-B68D-44874D6514A4}" type="parTrans" cxnId="{E00F5EB8-020B-426C-94C4-5EDB3D65025F}">
      <dgm:prSet/>
      <dgm:spPr/>
      <dgm:t>
        <a:bodyPr/>
        <a:lstStyle/>
        <a:p>
          <a:endParaRPr lang="en-US"/>
        </a:p>
      </dgm:t>
    </dgm:pt>
    <dgm:pt modelId="{BF1294B1-FCC4-4322-A911-189D57B82A24}" type="sibTrans" cxnId="{E00F5EB8-020B-426C-94C4-5EDB3D65025F}">
      <dgm:prSet/>
      <dgm:spPr/>
      <dgm:t>
        <a:bodyPr/>
        <a:lstStyle/>
        <a:p>
          <a:endParaRPr lang="en-US"/>
        </a:p>
      </dgm:t>
    </dgm:pt>
    <dgm:pt modelId="{15BF41A2-9CD1-4A2F-89D1-C0D030B6AD23}">
      <dgm:prSet phldrT="[Texte]" custT="1"/>
      <dgm:spPr/>
      <dgm:t>
        <a:bodyPr lIns="0" rIns="0"/>
        <a:lstStyle/>
        <a:p>
          <a:pPr>
            <a:buFont typeface="Arial" panose="020B0604020202020204" pitchFamily="34" charset="0"/>
            <a:buChar char="•"/>
          </a:pPr>
          <a:r>
            <a:rPr lang="en-US" sz="1800" noProof="0" dirty="0">
              <a:solidFill>
                <a:schemeClr val="tx1"/>
              </a:solidFill>
            </a:rPr>
            <a:t>Poor water, sanitation, hygiene conditions</a:t>
          </a:r>
        </a:p>
      </dgm:t>
    </dgm:pt>
    <dgm:pt modelId="{C24DF765-A2F1-45AA-ADB4-152E9656BEE8}" type="parTrans" cxnId="{3B36EABF-3018-48E0-B133-D4445FB14F8F}">
      <dgm:prSet/>
      <dgm:spPr/>
      <dgm:t>
        <a:bodyPr/>
        <a:lstStyle/>
        <a:p>
          <a:endParaRPr lang="en-US"/>
        </a:p>
      </dgm:t>
    </dgm:pt>
    <dgm:pt modelId="{DA2DC236-2D3F-4453-B4EF-BDD344B27635}" type="sibTrans" cxnId="{3B36EABF-3018-48E0-B133-D4445FB14F8F}">
      <dgm:prSet/>
      <dgm:spPr/>
      <dgm:t>
        <a:bodyPr/>
        <a:lstStyle/>
        <a:p>
          <a:endParaRPr lang="en-US"/>
        </a:p>
      </dgm:t>
    </dgm:pt>
    <dgm:pt modelId="{E389AF1E-A010-4714-87CD-C17FE0BFC45F}">
      <dgm:prSet phldrT="[Texte]" custT="1"/>
      <dgm:spPr/>
      <dgm:t>
        <a:bodyPr lIns="0" rIns="0"/>
        <a:lstStyle/>
        <a:p>
          <a:pPr>
            <a:buFont typeface="Arial" panose="020B0604020202020204" pitchFamily="34" charset="0"/>
            <a:buChar char="•"/>
          </a:pPr>
          <a:r>
            <a:rPr lang="en-US" sz="1800" noProof="0" dirty="0">
              <a:solidFill>
                <a:schemeClr val="tx1"/>
              </a:solidFill>
            </a:rPr>
            <a:t>Food</a:t>
          </a:r>
        </a:p>
      </dgm:t>
    </dgm:pt>
    <dgm:pt modelId="{780B785E-913A-4D02-95B8-1D68B449EE48}" type="parTrans" cxnId="{0AFBB54C-BD6E-4770-883F-94F980A94812}">
      <dgm:prSet/>
      <dgm:spPr/>
      <dgm:t>
        <a:bodyPr/>
        <a:lstStyle/>
        <a:p>
          <a:endParaRPr lang="en-US"/>
        </a:p>
      </dgm:t>
    </dgm:pt>
    <dgm:pt modelId="{8AE26963-B006-4F79-A04A-E4F646E6AA76}" type="sibTrans" cxnId="{0AFBB54C-BD6E-4770-883F-94F980A94812}">
      <dgm:prSet/>
      <dgm:spPr/>
      <dgm:t>
        <a:bodyPr/>
        <a:lstStyle/>
        <a:p>
          <a:endParaRPr lang="en-US"/>
        </a:p>
      </dgm:t>
    </dgm:pt>
    <dgm:pt modelId="{FE4424E0-3F46-4377-8207-216F3552C4C3}">
      <dgm:prSet phldrT="[Texte]" custT="1"/>
      <dgm:spPr/>
      <dgm:t>
        <a:bodyPr lIns="0" rIns="0"/>
        <a:lstStyle/>
        <a:p>
          <a:pPr>
            <a:buFont typeface="Arial" panose="020B0604020202020204" pitchFamily="34" charset="0"/>
            <a:buChar char="•"/>
          </a:pPr>
          <a:r>
            <a:rPr lang="en-US" sz="1800" noProof="0" dirty="0">
              <a:solidFill>
                <a:schemeClr val="tx1"/>
              </a:solidFill>
            </a:rPr>
            <a:t>Lack of and/or delayed treatment</a:t>
          </a:r>
        </a:p>
      </dgm:t>
    </dgm:pt>
    <dgm:pt modelId="{BF8FE5FB-FE77-486A-97A6-139CC2F569F7}" type="parTrans" cxnId="{AB758DEA-1B3D-4B6C-8B6A-D6C9B29C34F3}">
      <dgm:prSet/>
      <dgm:spPr/>
      <dgm:t>
        <a:bodyPr/>
        <a:lstStyle/>
        <a:p>
          <a:endParaRPr lang="en-US"/>
        </a:p>
      </dgm:t>
    </dgm:pt>
    <dgm:pt modelId="{7BDB718E-14E9-4CD6-9CE1-44AA3FE475CC}" type="sibTrans" cxnId="{AB758DEA-1B3D-4B6C-8B6A-D6C9B29C34F3}">
      <dgm:prSet/>
      <dgm:spPr/>
      <dgm:t>
        <a:bodyPr/>
        <a:lstStyle/>
        <a:p>
          <a:endParaRPr lang="en-US"/>
        </a:p>
      </dgm:t>
    </dgm:pt>
    <dgm:pt modelId="{B2069386-4AFE-44F4-86D9-397E77069938}">
      <dgm:prSet phldrT="[Texte]" custT="1"/>
      <dgm:spPr/>
      <dgm:t>
        <a:bodyPr lIns="0" rIns="0"/>
        <a:lstStyle/>
        <a:p>
          <a:pPr>
            <a:buFont typeface="Arial" panose="020B0604020202020204" pitchFamily="34" charset="0"/>
            <a:buNone/>
          </a:pPr>
          <a:r>
            <a:rPr lang="en-US" sz="1800" noProof="0" dirty="0">
              <a:solidFill>
                <a:schemeClr val="tx1"/>
              </a:solidFill>
            </a:rPr>
            <a:t>Overcrowding</a:t>
          </a:r>
        </a:p>
      </dgm:t>
    </dgm:pt>
    <dgm:pt modelId="{8AEE0015-024A-43A4-8345-8D4D0DFA88E2}" type="parTrans" cxnId="{3C8FD9D8-B0CF-4782-A7AE-0668F88B9E92}">
      <dgm:prSet/>
      <dgm:spPr/>
      <dgm:t>
        <a:bodyPr/>
        <a:lstStyle/>
        <a:p>
          <a:endParaRPr lang="en-US"/>
        </a:p>
      </dgm:t>
    </dgm:pt>
    <dgm:pt modelId="{9B750866-D057-4D22-8396-1D785DC72E45}" type="sibTrans" cxnId="{3C8FD9D8-B0CF-4782-A7AE-0668F88B9E92}">
      <dgm:prSet/>
      <dgm:spPr/>
      <dgm:t>
        <a:bodyPr/>
        <a:lstStyle/>
        <a:p>
          <a:endParaRPr lang="en-US"/>
        </a:p>
      </dgm:t>
    </dgm:pt>
    <dgm:pt modelId="{FBC53017-7A4A-4010-9DDD-CFE9766719A2}">
      <dgm:prSet phldrT="[Texte]" custT="1"/>
      <dgm:spPr/>
      <dgm:t>
        <a:bodyPr lIns="0" rIns="0"/>
        <a:lstStyle/>
        <a:p>
          <a:r>
            <a:rPr lang="en-US" sz="1800" noProof="0" dirty="0">
              <a:solidFill>
                <a:schemeClr val="tx1"/>
              </a:solidFill>
            </a:rPr>
            <a:t>Trauma</a:t>
          </a:r>
        </a:p>
      </dgm:t>
    </dgm:pt>
    <dgm:pt modelId="{6DD8D8DC-4558-4C4B-A78D-B2066E438EFB}" type="parTrans" cxnId="{E412414B-3EC5-4A09-B92C-785CBBEC3294}">
      <dgm:prSet/>
      <dgm:spPr/>
      <dgm:t>
        <a:bodyPr/>
        <a:lstStyle/>
        <a:p>
          <a:endParaRPr lang="en-US"/>
        </a:p>
      </dgm:t>
    </dgm:pt>
    <dgm:pt modelId="{8310EB45-A6E9-4E43-997E-3C87AD2E289C}" type="sibTrans" cxnId="{E412414B-3EC5-4A09-B92C-785CBBEC3294}">
      <dgm:prSet/>
      <dgm:spPr/>
      <dgm:t>
        <a:bodyPr/>
        <a:lstStyle/>
        <a:p>
          <a:endParaRPr lang="en-US"/>
        </a:p>
      </dgm:t>
    </dgm:pt>
    <dgm:pt modelId="{4BCE33F3-EB38-4A58-89C1-DE3D9E35A39A}">
      <dgm:prSet phldrT="[Texte]" custT="1"/>
      <dgm:spPr/>
      <dgm:t>
        <a:bodyPr lIns="0" rIns="0"/>
        <a:lstStyle/>
        <a:p>
          <a:r>
            <a:rPr lang="en-US" sz="1800" noProof="0" dirty="0">
              <a:solidFill>
                <a:schemeClr val="tx1"/>
              </a:solidFill>
            </a:rPr>
            <a:t>Wounds</a:t>
          </a:r>
        </a:p>
      </dgm:t>
    </dgm:pt>
    <dgm:pt modelId="{04AC5D45-3AEF-457E-A84A-F429D65DA559}" type="parTrans" cxnId="{6128C7D1-1DE5-4E31-85C9-04E38486579A}">
      <dgm:prSet/>
      <dgm:spPr/>
      <dgm:t>
        <a:bodyPr/>
        <a:lstStyle/>
        <a:p>
          <a:endParaRPr lang="en-US"/>
        </a:p>
      </dgm:t>
    </dgm:pt>
    <dgm:pt modelId="{A56DE31B-A1D9-4E33-B14C-FD6C6B298A9D}" type="sibTrans" cxnId="{6128C7D1-1DE5-4E31-85C9-04E38486579A}">
      <dgm:prSet/>
      <dgm:spPr/>
      <dgm:t>
        <a:bodyPr/>
        <a:lstStyle/>
        <a:p>
          <a:endParaRPr lang="en-US"/>
        </a:p>
      </dgm:t>
    </dgm:pt>
    <dgm:pt modelId="{58529C8C-9E0D-49B0-8AD0-0BF4713A5578}">
      <dgm:prSet phldrT="[Texte]" custT="1"/>
      <dgm:spPr/>
      <dgm:t>
        <a:bodyPr lIns="0" rIns="0"/>
        <a:lstStyle/>
        <a:p>
          <a:r>
            <a:rPr lang="en-US" sz="1800" noProof="0" dirty="0">
              <a:solidFill>
                <a:schemeClr val="tx1"/>
              </a:solidFill>
            </a:rPr>
            <a:t>Developmental retardation</a:t>
          </a:r>
        </a:p>
      </dgm:t>
    </dgm:pt>
    <dgm:pt modelId="{4A5EE987-8CE4-42AF-B69E-3EBE427DE017}" type="parTrans" cxnId="{7228DFDB-A5EC-447C-9304-D7DD5272FF1D}">
      <dgm:prSet/>
      <dgm:spPr/>
      <dgm:t>
        <a:bodyPr/>
        <a:lstStyle/>
        <a:p>
          <a:endParaRPr lang="en-US"/>
        </a:p>
      </dgm:t>
    </dgm:pt>
    <dgm:pt modelId="{ED2FFE12-25BE-49AB-ADC1-7D012136D8DA}" type="sibTrans" cxnId="{7228DFDB-A5EC-447C-9304-D7DD5272FF1D}">
      <dgm:prSet/>
      <dgm:spPr/>
      <dgm:t>
        <a:bodyPr/>
        <a:lstStyle/>
        <a:p>
          <a:endParaRPr lang="en-US"/>
        </a:p>
      </dgm:t>
    </dgm:pt>
    <dgm:pt modelId="{2FB601E8-BC9A-4B9A-A36B-4E15AE55B77A}">
      <dgm:prSet phldrT="[Texte]" custT="1"/>
      <dgm:spPr/>
      <dgm:t>
        <a:bodyPr/>
        <a:lstStyle/>
        <a:p>
          <a:r>
            <a:rPr lang="en-US" sz="1800" noProof="0" dirty="0">
              <a:solidFill>
                <a:schemeClr val="tx1"/>
              </a:solidFill>
            </a:rPr>
            <a:t>Outbreaks</a:t>
          </a:r>
        </a:p>
      </dgm:t>
    </dgm:pt>
    <dgm:pt modelId="{BF24755A-783F-4441-B1E0-525AA61B320B}" type="parTrans" cxnId="{EDDD451C-D55E-4346-ACED-A603F448DF6C}">
      <dgm:prSet/>
      <dgm:spPr/>
      <dgm:t>
        <a:bodyPr/>
        <a:lstStyle/>
        <a:p>
          <a:endParaRPr lang="en-US"/>
        </a:p>
      </dgm:t>
    </dgm:pt>
    <dgm:pt modelId="{2F2AA396-2A77-47D4-BCA1-2534B3ADBD64}" type="sibTrans" cxnId="{EDDD451C-D55E-4346-ACED-A603F448DF6C}">
      <dgm:prSet/>
      <dgm:spPr/>
      <dgm:t>
        <a:bodyPr/>
        <a:lstStyle/>
        <a:p>
          <a:endParaRPr lang="en-US"/>
        </a:p>
      </dgm:t>
    </dgm:pt>
    <dgm:pt modelId="{205ECB5F-B3FE-4249-A671-E97A7D477FB1}">
      <dgm:prSet phldrT="[Texte]" custT="1"/>
      <dgm:spPr/>
      <dgm:t>
        <a:bodyPr/>
        <a:lstStyle/>
        <a:p>
          <a:r>
            <a:rPr lang="en-US" sz="1800" noProof="0" dirty="0">
              <a:solidFill>
                <a:schemeClr val="tx1"/>
              </a:solidFill>
            </a:rPr>
            <a:t>Malnutrition</a:t>
          </a:r>
        </a:p>
      </dgm:t>
    </dgm:pt>
    <dgm:pt modelId="{07B55211-632A-4454-9087-B00510441766}" type="parTrans" cxnId="{BC6C6FAC-EEA4-4DBD-9F06-44FE1CCE1AE3}">
      <dgm:prSet/>
      <dgm:spPr/>
      <dgm:t>
        <a:bodyPr/>
        <a:lstStyle/>
        <a:p>
          <a:endParaRPr lang="en-US"/>
        </a:p>
      </dgm:t>
    </dgm:pt>
    <dgm:pt modelId="{07B4AF65-460D-43AE-94FE-6EC2977DEF11}" type="sibTrans" cxnId="{BC6C6FAC-EEA4-4DBD-9F06-44FE1CCE1AE3}">
      <dgm:prSet/>
      <dgm:spPr/>
      <dgm:t>
        <a:bodyPr/>
        <a:lstStyle/>
        <a:p>
          <a:endParaRPr lang="en-US"/>
        </a:p>
      </dgm:t>
    </dgm:pt>
    <dgm:pt modelId="{CF39E0D0-349F-4777-AB67-27B15CDABB14}">
      <dgm:prSet phldrT="[Texte]" custT="1"/>
      <dgm:spPr/>
      <dgm:t>
        <a:bodyPr lIns="0" rIns="0"/>
        <a:lstStyle/>
        <a:p>
          <a:pPr>
            <a:buFont typeface="Arial" panose="020B0604020202020204" pitchFamily="34" charset="0"/>
            <a:buChar char="•"/>
          </a:pPr>
          <a:r>
            <a:rPr lang="en-US" sz="1800" dirty="0">
              <a:solidFill>
                <a:schemeClr val="tx1"/>
              </a:solidFill>
            </a:rPr>
            <a:t>Ethnic rivalry</a:t>
          </a:r>
        </a:p>
      </dgm:t>
    </dgm:pt>
    <dgm:pt modelId="{177E238D-5ADB-4E33-9333-31C93C8067F7}" type="parTrans" cxnId="{DB6CCCD1-18F6-4C64-8AC5-B16924B300B1}">
      <dgm:prSet/>
      <dgm:spPr/>
      <dgm:t>
        <a:bodyPr/>
        <a:lstStyle/>
        <a:p>
          <a:endParaRPr lang="en-GB"/>
        </a:p>
      </dgm:t>
    </dgm:pt>
    <dgm:pt modelId="{ACA5B93D-4D26-4034-91F8-E2BC061014A2}" type="sibTrans" cxnId="{DB6CCCD1-18F6-4C64-8AC5-B16924B300B1}">
      <dgm:prSet/>
      <dgm:spPr/>
      <dgm:t>
        <a:bodyPr/>
        <a:lstStyle/>
        <a:p>
          <a:endParaRPr lang="en-GB"/>
        </a:p>
      </dgm:t>
    </dgm:pt>
    <dgm:pt modelId="{35AB8752-D25C-4E98-969D-F55A44788994}">
      <dgm:prSet phldrT="[Texte]" custT="1"/>
      <dgm:spPr/>
      <dgm:t>
        <a:bodyPr lIns="0" rIns="0"/>
        <a:lstStyle/>
        <a:p>
          <a:pPr>
            <a:buFont typeface="Arial" panose="020B0604020202020204" pitchFamily="34" charset="0"/>
            <a:buChar char="•"/>
          </a:pPr>
          <a:r>
            <a:rPr lang="en-US" sz="1800" dirty="0">
              <a:solidFill>
                <a:schemeClr val="tx1"/>
              </a:solidFill>
            </a:rPr>
            <a:t>Arms proliferation</a:t>
          </a:r>
        </a:p>
      </dgm:t>
    </dgm:pt>
    <dgm:pt modelId="{F59FE17E-CC6C-4868-B6CD-5BEF02FAFA09}" type="parTrans" cxnId="{F6C24DAC-8B6B-4FB1-A7D7-83B47F835D3F}">
      <dgm:prSet/>
      <dgm:spPr/>
      <dgm:t>
        <a:bodyPr/>
        <a:lstStyle/>
        <a:p>
          <a:endParaRPr lang="en-GB"/>
        </a:p>
      </dgm:t>
    </dgm:pt>
    <dgm:pt modelId="{F13F1490-3BE0-47FF-BE11-BDE6CA9011EC}" type="sibTrans" cxnId="{F6C24DAC-8B6B-4FB1-A7D7-83B47F835D3F}">
      <dgm:prSet/>
      <dgm:spPr/>
      <dgm:t>
        <a:bodyPr/>
        <a:lstStyle/>
        <a:p>
          <a:endParaRPr lang="en-GB"/>
        </a:p>
      </dgm:t>
    </dgm:pt>
    <dgm:pt modelId="{57C33FC9-5B67-4C31-9657-EE4C7467BB33}">
      <dgm:prSet phldrT="[Texte]" custT="1"/>
      <dgm:spPr/>
      <dgm:t>
        <a:bodyPr/>
        <a:lstStyle/>
        <a:p>
          <a:pPr>
            <a:buFont typeface="Arial" panose="020B0604020202020204" pitchFamily="34" charset="0"/>
            <a:buChar char="•"/>
          </a:pPr>
          <a:r>
            <a:rPr lang="en-US" sz="1800" dirty="0">
              <a:solidFill>
                <a:schemeClr val="tx1"/>
              </a:solidFill>
            </a:rPr>
            <a:t>Climate</a:t>
          </a:r>
        </a:p>
      </dgm:t>
    </dgm:pt>
    <dgm:pt modelId="{8D4203C1-291C-436F-95AA-AB07B2BBCE8B}" type="parTrans" cxnId="{BE09D652-36C8-4AE7-84FD-C0A243119BEB}">
      <dgm:prSet/>
      <dgm:spPr/>
      <dgm:t>
        <a:bodyPr/>
        <a:lstStyle/>
        <a:p>
          <a:endParaRPr lang="en-GB"/>
        </a:p>
      </dgm:t>
    </dgm:pt>
    <dgm:pt modelId="{05CF0FDB-3864-4DBB-B869-26C7758F0E62}" type="sibTrans" cxnId="{BE09D652-36C8-4AE7-84FD-C0A243119BEB}">
      <dgm:prSet/>
      <dgm:spPr/>
      <dgm:t>
        <a:bodyPr/>
        <a:lstStyle/>
        <a:p>
          <a:endParaRPr lang="en-GB"/>
        </a:p>
      </dgm:t>
    </dgm:pt>
    <dgm:pt modelId="{0EDA58D4-6A94-41F3-A088-ED9940C5A168}">
      <dgm:prSet phldrT="[Texte]" custT="1"/>
      <dgm:spPr/>
      <dgm:t>
        <a:bodyPr/>
        <a:lstStyle/>
        <a:p>
          <a:pPr>
            <a:buFont typeface="Arial" panose="020B0604020202020204" pitchFamily="34" charset="0"/>
            <a:buChar char="•"/>
          </a:pPr>
          <a:r>
            <a:rPr lang="en-US" sz="1800" dirty="0">
              <a:solidFill>
                <a:schemeClr val="tx1"/>
              </a:solidFill>
            </a:rPr>
            <a:t>Seismic risk</a:t>
          </a:r>
        </a:p>
      </dgm:t>
    </dgm:pt>
    <dgm:pt modelId="{6734A115-9D34-4255-871B-90C9BC1119C8}" type="parTrans" cxnId="{1BD1D977-3767-49B3-B566-6C4D49708B3D}">
      <dgm:prSet/>
      <dgm:spPr/>
      <dgm:t>
        <a:bodyPr/>
        <a:lstStyle/>
        <a:p>
          <a:endParaRPr lang="en-GB"/>
        </a:p>
      </dgm:t>
    </dgm:pt>
    <dgm:pt modelId="{D299A55C-3D90-444B-90C2-91CE953A7168}" type="sibTrans" cxnId="{1BD1D977-3767-49B3-B566-6C4D49708B3D}">
      <dgm:prSet/>
      <dgm:spPr/>
      <dgm:t>
        <a:bodyPr/>
        <a:lstStyle/>
        <a:p>
          <a:endParaRPr lang="en-GB"/>
        </a:p>
      </dgm:t>
    </dgm:pt>
    <dgm:pt modelId="{C2B36F6D-01E1-4924-BF75-89FC37BE009B}">
      <dgm:prSet phldrT="[Texte]" custT="1"/>
      <dgm:spPr/>
      <dgm:t>
        <a:bodyPr lIns="0" rIns="0"/>
        <a:lstStyle/>
        <a:p>
          <a:pPr algn="l">
            <a:buFont typeface="Arial" panose="020B0604020202020204" pitchFamily="34" charset="0"/>
            <a:buChar char="•"/>
          </a:pPr>
          <a:r>
            <a:rPr lang="en-US" sz="1800" dirty="0">
              <a:solidFill>
                <a:schemeClr val="tx1"/>
              </a:solidFill>
            </a:rPr>
            <a:t>Abusive relationship </a:t>
          </a:r>
        </a:p>
      </dgm:t>
    </dgm:pt>
    <dgm:pt modelId="{AAAE31A6-8474-443D-8522-C60D58570C68}" type="parTrans" cxnId="{A2EAFF24-4ED3-4B38-8CC3-A0030E19EFE9}">
      <dgm:prSet/>
      <dgm:spPr/>
      <dgm:t>
        <a:bodyPr/>
        <a:lstStyle/>
        <a:p>
          <a:endParaRPr lang="en-GB"/>
        </a:p>
      </dgm:t>
    </dgm:pt>
    <dgm:pt modelId="{40069E83-A0AC-40D8-B9A6-37B40040D813}" type="sibTrans" cxnId="{A2EAFF24-4ED3-4B38-8CC3-A0030E19EFE9}">
      <dgm:prSet/>
      <dgm:spPr/>
      <dgm:t>
        <a:bodyPr/>
        <a:lstStyle/>
        <a:p>
          <a:endParaRPr lang="en-GB"/>
        </a:p>
      </dgm:t>
    </dgm:pt>
    <dgm:pt modelId="{94CC8061-9089-4187-96DF-A76826032B3F}">
      <dgm:prSet phldrT="[Texte]" custT="1"/>
      <dgm:spPr/>
      <dgm:t>
        <a:bodyPr lIns="0" rIns="0"/>
        <a:lstStyle/>
        <a:p>
          <a:pPr algn="l">
            <a:buFont typeface="Arial" panose="020B0604020202020204" pitchFamily="34" charset="0"/>
            <a:buChar char="•"/>
          </a:pPr>
          <a:r>
            <a:rPr lang="en-US" sz="1800" dirty="0">
              <a:solidFill>
                <a:schemeClr val="tx1"/>
              </a:solidFill>
            </a:rPr>
            <a:t>Psychological and physical stress</a:t>
          </a:r>
        </a:p>
      </dgm:t>
    </dgm:pt>
    <dgm:pt modelId="{00903BB2-CDB9-4D66-94AD-C180B4FB7DB2}" type="parTrans" cxnId="{C84D5149-888D-4294-838A-0AB34B0F8F04}">
      <dgm:prSet/>
      <dgm:spPr/>
      <dgm:t>
        <a:bodyPr/>
        <a:lstStyle/>
        <a:p>
          <a:endParaRPr lang="en-GB"/>
        </a:p>
      </dgm:t>
    </dgm:pt>
    <dgm:pt modelId="{5D72FCE3-2E48-474C-8974-F6B99348E053}" type="sibTrans" cxnId="{C84D5149-888D-4294-838A-0AB34B0F8F04}">
      <dgm:prSet/>
      <dgm:spPr/>
      <dgm:t>
        <a:bodyPr/>
        <a:lstStyle/>
        <a:p>
          <a:endParaRPr lang="en-GB"/>
        </a:p>
      </dgm:t>
    </dgm:pt>
    <dgm:pt modelId="{2E30EE97-E1BB-4DCC-85D6-379765562C1A}">
      <dgm:prSet phldrT="[Texte]" custT="1"/>
      <dgm:spPr/>
      <dgm:t>
        <a:bodyPr lIns="0" rIns="0"/>
        <a:lstStyle/>
        <a:p>
          <a:pPr algn="l">
            <a:buFont typeface="Arial" panose="020B0604020202020204" pitchFamily="34" charset="0"/>
            <a:buChar char="•"/>
          </a:pPr>
          <a:r>
            <a:rPr lang="en-US" sz="1800" dirty="0">
              <a:solidFill>
                <a:schemeClr val="tx1"/>
              </a:solidFill>
            </a:rPr>
            <a:t>Access/utilization to health services</a:t>
          </a:r>
        </a:p>
      </dgm:t>
    </dgm:pt>
    <dgm:pt modelId="{FFB476AD-EF15-4835-B670-BC6A3ED2FB67}" type="parTrans" cxnId="{CC4BFF1C-D53F-4560-8CA7-C80239B3B172}">
      <dgm:prSet/>
      <dgm:spPr/>
      <dgm:t>
        <a:bodyPr/>
        <a:lstStyle/>
        <a:p>
          <a:endParaRPr lang="en-GB"/>
        </a:p>
      </dgm:t>
    </dgm:pt>
    <dgm:pt modelId="{062CD9EB-AF32-43C4-921C-3CA9AEAA518D}" type="sibTrans" cxnId="{CC4BFF1C-D53F-4560-8CA7-C80239B3B172}">
      <dgm:prSet/>
      <dgm:spPr/>
      <dgm:t>
        <a:bodyPr/>
        <a:lstStyle/>
        <a:p>
          <a:endParaRPr lang="en-GB"/>
        </a:p>
      </dgm:t>
    </dgm:pt>
    <dgm:pt modelId="{6100F118-60CC-4799-AB04-4ED406381987}">
      <dgm:prSet phldrT="[Texte]" custT="1"/>
      <dgm:spPr/>
      <dgm:t>
        <a:bodyPr lIns="0" rIns="0"/>
        <a:lstStyle/>
        <a:p>
          <a:pPr>
            <a:buFont typeface="Arial" panose="020B0604020202020204" pitchFamily="34" charset="0"/>
            <a:buNone/>
          </a:pPr>
          <a:r>
            <a:rPr lang="en-US" sz="1800" noProof="0" dirty="0">
              <a:solidFill>
                <a:schemeClr val="tx1"/>
              </a:solidFill>
            </a:rPr>
            <a:t>Vaccination</a:t>
          </a:r>
        </a:p>
      </dgm:t>
    </dgm:pt>
    <dgm:pt modelId="{47AD1E92-1E23-4A2D-B577-DBD20C252F38}" type="parTrans" cxnId="{3658A038-0E2D-4A5B-92B1-7224862A5EC5}">
      <dgm:prSet/>
      <dgm:spPr/>
      <dgm:t>
        <a:bodyPr/>
        <a:lstStyle/>
        <a:p>
          <a:endParaRPr lang="en-GB"/>
        </a:p>
      </dgm:t>
    </dgm:pt>
    <dgm:pt modelId="{C4CBE927-89C5-45C1-92EF-85D19EE51BA3}" type="sibTrans" cxnId="{3658A038-0E2D-4A5B-92B1-7224862A5EC5}">
      <dgm:prSet/>
      <dgm:spPr/>
      <dgm:t>
        <a:bodyPr/>
        <a:lstStyle/>
        <a:p>
          <a:endParaRPr lang="en-GB"/>
        </a:p>
      </dgm:t>
    </dgm:pt>
    <dgm:pt modelId="{27835846-9165-48C4-8BF4-33C991033A3F}">
      <dgm:prSet phldrT="[Texte]" custT="1"/>
      <dgm:spPr/>
      <dgm:t>
        <a:bodyPr lIns="0" rIns="0"/>
        <a:lstStyle/>
        <a:p>
          <a:pPr>
            <a:buFont typeface="Arial" panose="020B0604020202020204" pitchFamily="34" charset="0"/>
            <a:buNone/>
          </a:pPr>
          <a:r>
            <a:rPr lang="en-US" sz="1800" noProof="0" dirty="0">
              <a:solidFill>
                <a:schemeClr val="tx1"/>
              </a:solidFill>
            </a:rPr>
            <a:t>Inadequate shelter</a:t>
          </a:r>
        </a:p>
      </dgm:t>
    </dgm:pt>
    <dgm:pt modelId="{E46C7DAF-C2FC-4EDD-9064-E087FCAAD7E2}" type="parTrans" cxnId="{532BCD06-E115-4E61-8280-CCAB4EF0AD93}">
      <dgm:prSet/>
      <dgm:spPr/>
      <dgm:t>
        <a:bodyPr/>
        <a:lstStyle/>
        <a:p>
          <a:endParaRPr lang="en-GB"/>
        </a:p>
      </dgm:t>
    </dgm:pt>
    <dgm:pt modelId="{0E9F8C59-4931-42BA-9AD5-BA5EF30140F1}" type="sibTrans" cxnId="{532BCD06-E115-4E61-8280-CCAB4EF0AD93}">
      <dgm:prSet/>
      <dgm:spPr/>
      <dgm:t>
        <a:bodyPr/>
        <a:lstStyle/>
        <a:p>
          <a:endParaRPr lang="en-GB"/>
        </a:p>
      </dgm:t>
    </dgm:pt>
    <dgm:pt modelId="{3E37C0C1-D73F-48AC-9DAA-8677ABA391FC}">
      <dgm:prSet phldrT="[Texte]" custT="1"/>
      <dgm:spPr/>
      <dgm:t>
        <a:bodyPr lIns="0" rIns="0"/>
        <a:lstStyle/>
        <a:p>
          <a:pPr>
            <a:buFont typeface="Arial" panose="020B0604020202020204" pitchFamily="34" charset="0"/>
            <a:buChar char="•"/>
          </a:pPr>
          <a:r>
            <a:rPr lang="en-US" sz="1800" noProof="0" dirty="0">
              <a:solidFill>
                <a:schemeClr val="tx1"/>
              </a:solidFill>
            </a:rPr>
            <a:t>Violence </a:t>
          </a:r>
        </a:p>
      </dgm:t>
    </dgm:pt>
    <dgm:pt modelId="{6B803835-345C-498F-BA4D-5D1E76A677E1}" type="parTrans" cxnId="{C189E5A8-D274-42AA-B705-1AD291E958CE}">
      <dgm:prSet/>
      <dgm:spPr/>
      <dgm:t>
        <a:bodyPr/>
        <a:lstStyle/>
        <a:p>
          <a:endParaRPr lang="en-GB"/>
        </a:p>
      </dgm:t>
    </dgm:pt>
    <dgm:pt modelId="{463F669A-0C6E-4010-BAAF-D9896E519DED}" type="sibTrans" cxnId="{C189E5A8-D274-42AA-B705-1AD291E958CE}">
      <dgm:prSet/>
      <dgm:spPr/>
      <dgm:t>
        <a:bodyPr/>
        <a:lstStyle/>
        <a:p>
          <a:endParaRPr lang="en-GB"/>
        </a:p>
      </dgm:t>
    </dgm:pt>
    <dgm:pt modelId="{549B6E9C-3E1F-4600-B823-81D1302C3F15}">
      <dgm:prSet phldrT="[Texte]" custT="1"/>
      <dgm:spPr/>
      <dgm:t>
        <a:bodyPr lIns="0" rIns="0"/>
        <a:lstStyle/>
        <a:p>
          <a:pPr>
            <a:buFont typeface="Arial" panose="020B0604020202020204" pitchFamily="34" charset="0"/>
            <a:buNone/>
          </a:pPr>
          <a:r>
            <a:rPr lang="en-US" sz="1800" noProof="0" dirty="0">
              <a:solidFill>
                <a:schemeClr val="tx1"/>
              </a:solidFill>
            </a:rPr>
            <a:t>High exposure to disease vectors</a:t>
          </a:r>
        </a:p>
      </dgm:t>
    </dgm:pt>
    <dgm:pt modelId="{B233998D-4654-4B3A-9D7B-2B06DB3BEDDE}" type="parTrans" cxnId="{BD02E33B-7B18-49DE-9B10-653AE1935E6B}">
      <dgm:prSet/>
      <dgm:spPr/>
      <dgm:t>
        <a:bodyPr/>
        <a:lstStyle/>
        <a:p>
          <a:endParaRPr lang="en-GB"/>
        </a:p>
      </dgm:t>
    </dgm:pt>
    <dgm:pt modelId="{F834BAC4-27BB-4558-A5A2-D39E56D21EEA}" type="sibTrans" cxnId="{BD02E33B-7B18-49DE-9B10-653AE1935E6B}">
      <dgm:prSet/>
      <dgm:spPr/>
      <dgm:t>
        <a:bodyPr/>
        <a:lstStyle/>
        <a:p>
          <a:endParaRPr lang="en-GB"/>
        </a:p>
      </dgm:t>
    </dgm:pt>
    <dgm:pt modelId="{605DC91F-68B1-4EA3-94E6-F9DAB1C255CA}" type="pres">
      <dgm:prSet presAssocID="{FB037E93-2B61-44CB-8D5C-A738842D44A2}" presName="linearFlow" presStyleCnt="0">
        <dgm:presLayoutVars>
          <dgm:dir/>
          <dgm:animLvl val="lvl"/>
          <dgm:resizeHandles val="exact"/>
        </dgm:presLayoutVars>
      </dgm:prSet>
      <dgm:spPr/>
    </dgm:pt>
    <dgm:pt modelId="{8F210396-9CFE-4A69-A2B0-3077630B9708}" type="pres">
      <dgm:prSet presAssocID="{AB478AAB-946B-4078-A3CA-397774E98164}" presName="composite" presStyleCnt="0"/>
      <dgm:spPr/>
    </dgm:pt>
    <dgm:pt modelId="{ADA8146F-307F-42D4-982D-7E63A1233CCC}" type="pres">
      <dgm:prSet presAssocID="{AB478AAB-946B-4078-A3CA-397774E98164}" presName="parTx" presStyleLbl="node1" presStyleIdx="0" presStyleCnt="4">
        <dgm:presLayoutVars>
          <dgm:chMax val="0"/>
          <dgm:chPref val="0"/>
          <dgm:bulletEnabled val="1"/>
        </dgm:presLayoutVars>
      </dgm:prSet>
      <dgm:spPr/>
    </dgm:pt>
    <dgm:pt modelId="{BCCB1376-4BD8-4ABC-BDA1-C9A277B7F168}" type="pres">
      <dgm:prSet presAssocID="{AB478AAB-946B-4078-A3CA-397774E98164}" presName="parSh" presStyleLbl="node1" presStyleIdx="0" presStyleCnt="4" custScaleX="152509" custLinFactNeighborX="3148" custLinFactNeighborY="-10741"/>
      <dgm:spPr/>
    </dgm:pt>
    <dgm:pt modelId="{77CA799B-2651-4B5F-AEFA-9DED4CFD4FB0}" type="pres">
      <dgm:prSet presAssocID="{AB478AAB-946B-4078-A3CA-397774E98164}" presName="desTx" presStyleLbl="fgAcc1" presStyleIdx="0" presStyleCnt="4" custScaleX="154049" custScaleY="99846" custLinFactNeighborX="-14985" custLinFactNeighborY="3688">
        <dgm:presLayoutVars>
          <dgm:bulletEnabled val="1"/>
        </dgm:presLayoutVars>
      </dgm:prSet>
      <dgm:spPr/>
    </dgm:pt>
    <dgm:pt modelId="{E14B04D1-2328-45CD-87F8-7FAF1293310B}" type="pres">
      <dgm:prSet presAssocID="{9791070B-4437-43F0-BDA2-D827A1494ED1}" presName="sibTrans" presStyleLbl="sibTrans2D1" presStyleIdx="0" presStyleCnt="3" custLinFactNeighborY="42210"/>
      <dgm:spPr/>
    </dgm:pt>
    <dgm:pt modelId="{96B41E91-6292-495F-ABB1-EB7B086C5B80}" type="pres">
      <dgm:prSet presAssocID="{9791070B-4437-43F0-BDA2-D827A1494ED1}" presName="connTx" presStyleLbl="sibTrans2D1" presStyleIdx="0" presStyleCnt="3"/>
      <dgm:spPr/>
    </dgm:pt>
    <dgm:pt modelId="{78FFD3F4-8DA8-4793-A43E-9B0ED5907A4C}" type="pres">
      <dgm:prSet presAssocID="{FE3E1315-BFD9-4D60-BAC2-208827D97ECE}" presName="composite" presStyleCnt="0"/>
      <dgm:spPr/>
    </dgm:pt>
    <dgm:pt modelId="{3E34440F-A8EE-4871-9C83-BDBE8F8CE8E7}" type="pres">
      <dgm:prSet presAssocID="{FE3E1315-BFD9-4D60-BAC2-208827D97ECE}" presName="parTx" presStyleLbl="node1" presStyleIdx="0" presStyleCnt="4">
        <dgm:presLayoutVars>
          <dgm:chMax val="0"/>
          <dgm:chPref val="0"/>
          <dgm:bulletEnabled val="1"/>
        </dgm:presLayoutVars>
      </dgm:prSet>
      <dgm:spPr/>
    </dgm:pt>
    <dgm:pt modelId="{556FFB11-636D-450C-8ECE-4FBAC8B54D82}" type="pres">
      <dgm:prSet presAssocID="{FE3E1315-BFD9-4D60-BAC2-208827D97ECE}" presName="parSh" presStyleLbl="node1" presStyleIdx="1" presStyleCnt="4" custScaleX="151260" custLinFactNeighborX="1885" custLinFactNeighborY="-24656"/>
      <dgm:spPr/>
    </dgm:pt>
    <dgm:pt modelId="{E68B2357-AC9E-4C10-B888-C2E0F579E52F}" type="pres">
      <dgm:prSet presAssocID="{FE3E1315-BFD9-4D60-BAC2-208827D97ECE}" presName="desTx" presStyleLbl="fgAcc1" presStyleIdx="1" presStyleCnt="4" custScaleX="157146" custScaleY="97003" custLinFactNeighborX="-17257" custLinFactNeighborY="336">
        <dgm:presLayoutVars>
          <dgm:bulletEnabled val="1"/>
        </dgm:presLayoutVars>
      </dgm:prSet>
      <dgm:spPr/>
    </dgm:pt>
    <dgm:pt modelId="{68BCAE89-7841-416C-B64D-42AB4B314DA3}" type="pres">
      <dgm:prSet presAssocID="{8E4A6406-B14D-4BD1-8C13-7C7FF4D7F7FE}" presName="sibTrans" presStyleLbl="sibTrans2D1" presStyleIdx="1" presStyleCnt="3" custLinFactNeighborX="7467" custLinFactNeighborY="30550"/>
      <dgm:spPr/>
    </dgm:pt>
    <dgm:pt modelId="{D5D9F336-F77D-4F01-A9C1-42F8C70DC147}" type="pres">
      <dgm:prSet presAssocID="{8E4A6406-B14D-4BD1-8C13-7C7FF4D7F7FE}" presName="connTx" presStyleLbl="sibTrans2D1" presStyleIdx="1" presStyleCnt="3"/>
      <dgm:spPr/>
    </dgm:pt>
    <dgm:pt modelId="{5BCDC1B7-3C45-4DB9-899C-F2286C67E770}" type="pres">
      <dgm:prSet presAssocID="{BDD14E45-B598-4D19-9330-240C074A5D42}" presName="composite" presStyleCnt="0"/>
      <dgm:spPr/>
    </dgm:pt>
    <dgm:pt modelId="{FF2A0041-C31A-47C7-8BCC-EFAA00A8713B}" type="pres">
      <dgm:prSet presAssocID="{BDD14E45-B598-4D19-9330-240C074A5D42}" presName="parTx" presStyleLbl="node1" presStyleIdx="1" presStyleCnt="4">
        <dgm:presLayoutVars>
          <dgm:chMax val="0"/>
          <dgm:chPref val="0"/>
          <dgm:bulletEnabled val="1"/>
        </dgm:presLayoutVars>
      </dgm:prSet>
      <dgm:spPr/>
    </dgm:pt>
    <dgm:pt modelId="{4E4487EF-C445-422E-97C5-988A9FD26A2B}" type="pres">
      <dgm:prSet presAssocID="{BDD14E45-B598-4D19-9330-240C074A5D42}" presName="parSh" presStyleLbl="node1" presStyleIdx="2" presStyleCnt="4" custScaleX="157342" custLinFactNeighborX="-1027" custLinFactNeighborY="-11930"/>
      <dgm:spPr/>
    </dgm:pt>
    <dgm:pt modelId="{7F5FC744-62C9-4078-A851-090881C5DC3D}" type="pres">
      <dgm:prSet presAssocID="{BDD14E45-B598-4D19-9330-240C074A5D42}" presName="desTx" presStyleLbl="fgAcc1" presStyleIdx="2" presStyleCnt="4" custScaleX="157756" custScaleY="98091" custLinFactNeighborX="-21302" custLinFactNeighborY="2269">
        <dgm:presLayoutVars>
          <dgm:bulletEnabled val="1"/>
        </dgm:presLayoutVars>
      </dgm:prSet>
      <dgm:spPr/>
    </dgm:pt>
    <dgm:pt modelId="{F5734A94-A951-4BAF-9F1A-9CD6C1A9828E}" type="pres">
      <dgm:prSet presAssocID="{5BFF234E-1C6A-4EF3-970B-E72909C7B8D9}" presName="sibTrans" presStyleLbl="sibTrans2D1" presStyleIdx="2" presStyleCnt="3" custLinFactNeighborY="43120"/>
      <dgm:spPr/>
    </dgm:pt>
    <dgm:pt modelId="{D357D2A2-5082-483A-99F1-B7D28FCC1D1E}" type="pres">
      <dgm:prSet presAssocID="{5BFF234E-1C6A-4EF3-970B-E72909C7B8D9}" presName="connTx" presStyleLbl="sibTrans2D1" presStyleIdx="2" presStyleCnt="3"/>
      <dgm:spPr/>
    </dgm:pt>
    <dgm:pt modelId="{DA237123-6C8A-4875-93DD-EA2D52767F80}" type="pres">
      <dgm:prSet presAssocID="{D40B0402-CD3D-4780-985A-A1D575C2FC72}" presName="composite" presStyleCnt="0"/>
      <dgm:spPr/>
    </dgm:pt>
    <dgm:pt modelId="{825297FF-3168-4FC2-86E3-5FAD7358A616}" type="pres">
      <dgm:prSet presAssocID="{D40B0402-CD3D-4780-985A-A1D575C2FC72}" presName="parTx" presStyleLbl="node1" presStyleIdx="2" presStyleCnt="4">
        <dgm:presLayoutVars>
          <dgm:chMax val="0"/>
          <dgm:chPref val="0"/>
          <dgm:bulletEnabled val="1"/>
        </dgm:presLayoutVars>
      </dgm:prSet>
      <dgm:spPr/>
    </dgm:pt>
    <dgm:pt modelId="{C84E3D98-D612-45E2-B926-6F521E82C75A}" type="pres">
      <dgm:prSet presAssocID="{D40B0402-CD3D-4780-985A-A1D575C2FC72}" presName="parSh" presStyleLbl="node1" presStyleIdx="3" presStyleCnt="4" custScaleX="152483" custScaleY="101666" custLinFactNeighborX="-5736" custLinFactNeighborY="-24987"/>
      <dgm:spPr/>
    </dgm:pt>
    <dgm:pt modelId="{A28EE34B-6C98-4742-A6A0-CABC53D55493}" type="pres">
      <dgm:prSet presAssocID="{D40B0402-CD3D-4780-985A-A1D575C2FC72}" presName="desTx" presStyleLbl="fgAcc1" presStyleIdx="3" presStyleCnt="4" custScaleX="158991" custScaleY="95269" custLinFactNeighborX="-26542" custLinFactNeighborY="-428">
        <dgm:presLayoutVars>
          <dgm:bulletEnabled val="1"/>
        </dgm:presLayoutVars>
      </dgm:prSet>
      <dgm:spPr/>
    </dgm:pt>
  </dgm:ptLst>
  <dgm:cxnLst>
    <dgm:cxn modelId="{11A33801-7C42-41F3-8AF8-7702FA928F3E}" srcId="{FB037E93-2B61-44CB-8D5C-A738842D44A2}" destId="{AB478AAB-946B-4078-A3CA-397774E98164}" srcOrd="0" destOrd="0" parTransId="{FB95D5C7-A5BE-4F8D-BC81-AC5661DE54EF}" sibTransId="{9791070B-4437-43F0-BDA2-D827A1494ED1}"/>
    <dgm:cxn modelId="{532BCD06-E115-4E61-8280-CCAB4EF0AD93}" srcId="{BDD14E45-B598-4D19-9330-240C074A5D42}" destId="{27835846-9165-48C4-8BF4-33C991033A3F}" srcOrd="3" destOrd="0" parTransId="{E46C7DAF-C2FC-4EDD-9064-E087FCAAD7E2}" sibTransId="{0E9F8C59-4931-42BA-9AD5-BA5EF30140F1}"/>
    <dgm:cxn modelId="{B4B1BD07-D57F-4EEB-9998-4A8B4A0859D2}" type="presOf" srcId="{2E30EE97-E1BB-4DCC-85D6-379765562C1A}" destId="{E68B2357-AC9E-4C10-B888-C2E0F579E52F}" srcOrd="0" destOrd="3" presId="urn:microsoft.com/office/officeart/2005/8/layout/process3"/>
    <dgm:cxn modelId="{3DABF00B-5190-41C2-AFCF-E359AB8FE193}" type="presOf" srcId="{5279204C-32A7-4B71-918B-A031B867C65E}" destId="{77CA799B-2651-4B5F-AEFA-9DED4CFD4FB0}" srcOrd="0" destOrd="7" presId="urn:microsoft.com/office/officeart/2005/8/layout/process3"/>
    <dgm:cxn modelId="{D44E3E0C-3D08-4C27-9BCB-6CF03C84369D}" type="presOf" srcId="{9791070B-4437-43F0-BDA2-D827A1494ED1}" destId="{96B41E91-6292-495F-ABB1-EB7B086C5B80}" srcOrd="1" destOrd="0" presId="urn:microsoft.com/office/officeart/2005/8/layout/process3"/>
    <dgm:cxn modelId="{2A30D014-53A1-42E6-BB16-58607298A721}" type="presOf" srcId="{8E4A6406-B14D-4BD1-8C13-7C7FF4D7F7FE}" destId="{D5D9F336-F77D-4F01-A9C1-42F8C70DC147}" srcOrd="1" destOrd="0" presId="urn:microsoft.com/office/officeart/2005/8/layout/process3"/>
    <dgm:cxn modelId="{01B5E11A-32EC-4FC4-831C-682C7687E482}" type="presOf" srcId="{BDD14E45-B598-4D19-9330-240C074A5D42}" destId="{FF2A0041-C31A-47C7-8BCC-EFAA00A8713B}" srcOrd="0" destOrd="0" presId="urn:microsoft.com/office/officeart/2005/8/layout/process3"/>
    <dgm:cxn modelId="{EDDD451C-D55E-4346-ACED-A603F448DF6C}" srcId="{D40B0402-CD3D-4780-985A-A1D575C2FC72}" destId="{2FB601E8-BC9A-4B9A-A36B-4E15AE55B77A}" srcOrd="3" destOrd="0" parTransId="{BF24755A-783F-4441-B1E0-525AA61B320B}" sibTransId="{2F2AA396-2A77-47D4-BCA1-2534B3ADBD64}"/>
    <dgm:cxn modelId="{CC4BFF1C-D53F-4560-8CA7-C80239B3B172}" srcId="{FE3E1315-BFD9-4D60-BAC2-208827D97ECE}" destId="{2E30EE97-E1BB-4DCC-85D6-379765562C1A}" srcOrd="3" destOrd="0" parTransId="{FFB476AD-EF15-4835-B670-BC6A3ED2FB67}" sibTransId="{062CD9EB-AF32-43C4-921C-3CA9AEAA518D}"/>
    <dgm:cxn modelId="{A2EAFF24-4ED3-4B38-8CC3-A0030E19EFE9}" srcId="{FE3E1315-BFD9-4D60-BAC2-208827D97ECE}" destId="{C2B36F6D-01E1-4924-BF75-89FC37BE009B}" srcOrd="1" destOrd="0" parTransId="{AAAE31A6-8474-443D-8522-C60D58570C68}" sibTransId="{40069E83-A0AC-40D8-B9A6-37B40040D813}"/>
    <dgm:cxn modelId="{32947B28-FFBF-4E50-9FC4-11ACF5FF4DF9}" type="presOf" srcId="{7A98AC85-675A-49B2-B847-E0A0281DEA21}" destId="{E68B2357-AC9E-4C10-B888-C2E0F579E52F}" srcOrd="0" destOrd="0" presId="urn:microsoft.com/office/officeart/2005/8/layout/process3"/>
    <dgm:cxn modelId="{EE79A428-FB44-4D2E-B8F4-68BB64B31BE6}" type="presOf" srcId="{373889FF-43E4-45B7-A9D7-EBA1AA382BC1}" destId="{A28EE34B-6C98-4742-A6A0-CABC53D55493}" srcOrd="0" destOrd="0" presId="urn:microsoft.com/office/officeart/2005/8/layout/process3"/>
    <dgm:cxn modelId="{C2A0EE2B-4162-4BFA-B8D2-98BA32FA3980}" type="presOf" srcId="{FE3E1315-BFD9-4D60-BAC2-208827D97ECE}" destId="{3E34440F-A8EE-4871-9C83-BDBE8F8CE8E7}" srcOrd="0" destOrd="0" presId="urn:microsoft.com/office/officeart/2005/8/layout/process3"/>
    <dgm:cxn modelId="{38AA9F2C-DED9-43AF-A47F-EBB565859851}" type="presOf" srcId="{E389AF1E-A010-4714-87CD-C17FE0BFC45F}" destId="{7F5FC744-62C9-4078-A851-090881C5DC3D}" srcOrd="0" destOrd="5" presId="urn:microsoft.com/office/officeart/2005/8/layout/process3"/>
    <dgm:cxn modelId="{CEF0F331-3B36-4A73-A35A-AEBFB732F4A2}" type="presOf" srcId="{5BFF234E-1C6A-4EF3-970B-E72909C7B8D9}" destId="{F5734A94-A951-4BAF-9F1A-9CD6C1A9828E}" srcOrd="0" destOrd="0" presId="urn:microsoft.com/office/officeart/2005/8/layout/process3"/>
    <dgm:cxn modelId="{3658A038-0E2D-4A5B-92B1-7224862A5EC5}" srcId="{BDD14E45-B598-4D19-9330-240C074A5D42}" destId="{6100F118-60CC-4799-AB04-4ED406381987}" srcOrd="1" destOrd="0" parTransId="{47AD1E92-1E23-4A2D-B577-DBD20C252F38}" sibTransId="{C4CBE927-89C5-45C1-92EF-85D19EE51BA3}"/>
    <dgm:cxn modelId="{2812D838-67ED-4EED-946C-C521C4A781F4}" type="presOf" srcId="{58529C8C-9E0D-49B0-8AD0-0BF4713A5578}" destId="{A28EE34B-6C98-4742-A6A0-CABC53D55493}" srcOrd="0" destOrd="5" presId="urn:microsoft.com/office/officeart/2005/8/layout/process3"/>
    <dgm:cxn modelId="{BD02E33B-7B18-49DE-9B10-653AE1935E6B}" srcId="{BDD14E45-B598-4D19-9330-240C074A5D42}" destId="{549B6E9C-3E1F-4600-B823-81D1302C3F15}" srcOrd="2" destOrd="0" parTransId="{B233998D-4654-4B3A-9D7B-2B06DB3BEDDE}" sibTransId="{F834BAC4-27BB-4558-A5A2-D39E56D21EEA}"/>
    <dgm:cxn modelId="{DCA7C83C-2837-4605-B870-BD8D081DFBC2}" type="presOf" srcId="{FB037E93-2B61-44CB-8D5C-A738842D44A2}" destId="{605DC91F-68B1-4EA3-94E6-F9DAB1C255CA}" srcOrd="0" destOrd="0" presId="urn:microsoft.com/office/officeart/2005/8/layout/process3"/>
    <dgm:cxn modelId="{69826942-4E03-4B6C-AE82-9B3010B36611}" type="presOf" srcId="{FE3E1315-BFD9-4D60-BAC2-208827D97ECE}" destId="{556FFB11-636D-450C-8ECE-4FBAC8B54D82}" srcOrd="1" destOrd="0" presId="urn:microsoft.com/office/officeart/2005/8/layout/process3"/>
    <dgm:cxn modelId="{7ED2AD42-2FCA-45FF-8471-E0E8723A10F6}" type="presOf" srcId="{AB478AAB-946B-4078-A3CA-397774E98164}" destId="{BCCB1376-4BD8-4ABC-BDA1-C9A277B7F168}" srcOrd="1" destOrd="0" presId="urn:microsoft.com/office/officeart/2005/8/layout/process3"/>
    <dgm:cxn modelId="{AEFF0444-B878-42CC-9B92-174D16BCE4CE}" type="presOf" srcId="{549B6E9C-3E1F-4600-B823-81D1302C3F15}" destId="{7F5FC744-62C9-4078-A851-090881C5DC3D}" srcOrd="0" destOrd="2" presId="urn:microsoft.com/office/officeart/2005/8/layout/process3"/>
    <dgm:cxn modelId="{98957245-E481-46AE-B5AF-74256AF38C41}" type="presOf" srcId="{2FB601E8-BC9A-4B9A-A36B-4E15AE55B77A}" destId="{A28EE34B-6C98-4742-A6A0-CABC53D55493}" srcOrd="0" destOrd="3" presId="urn:microsoft.com/office/officeart/2005/8/layout/process3"/>
    <dgm:cxn modelId="{21759265-E614-4C86-9F6A-07ECA051F8B7}" srcId="{FE3E1315-BFD9-4D60-BAC2-208827D97ECE}" destId="{7A98AC85-675A-49B2-B847-E0A0281DEA21}" srcOrd="0" destOrd="0" parTransId="{675CFEA9-F8DE-4DFD-A6E2-117414E59223}" sibTransId="{2B326CC8-3C73-4EE3-B0B3-0F8EAC46F16E}"/>
    <dgm:cxn modelId="{7186EC46-C719-4A3A-BDDC-5DCA18EA9590}" type="presOf" srcId="{FE4424E0-3F46-4377-8207-216F3552C4C3}" destId="{7F5FC744-62C9-4078-A851-090881C5DC3D}" srcOrd="0" destOrd="6" presId="urn:microsoft.com/office/officeart/2005/8/layout/process3"/>
    <dgm:cxn modelId="{5F320647-C8F1-4DA0-A3E9-47E177191E7B}" type="presOf" srcId="{205ECB5F-B3FE-4249-A671-E97A7D477FB1}" destId="{A28EE34B-6C98-4742-A6A0-CABC53D55493}" srcOrd="0" destOrd="4" presId="urn:microsoft.com/office/officeart/2005/8/layout/process3"/>
    <dgm:cxn modelId="{DF79EE48-9FB0-4D12-BC0C-2508B0808A39}" type="presOf" srcId="{D40B0402-CD3D-4780-985A-A1D575C2FC72}" destId="{C84E3D98-D612-45E2-B926-6F521E82C75A}" srcOrd="1" destOrd="0" presId="urn:microsoft.com/office/officeart/2005/8/layout/process3"/>
    <dgm:cxn modelId="{C84D5149-888D-4294-838A-0AB34B0F8F04}" srcId="{FE3E1315-BFD9-4D60-BAC2-208827D97ECE}" destId="{94CC8061-9089-4187-96DF-A76826032B3F}" srcOrd="2" destOrd="0" parTransId="{00903BB2-CDB9-4D66-94AD-C180B4FB7DB2}" sibTransId="{5D72FCE3-2E48-474C-8974-F6B99348E053}"/>
    <dgm:cxn modelId="{344CFA6A-F2DF-422D-BDC8-A086876212B2}" type="presOf" srcId="{6933C2BF-86A4-4146-88F4-D1A01E158FCF}" destId="{77CA799B-2651-4B5F-AEFA-9DED4CFD4FB0}" srcOrd="0" destOrd="0" presId="urn:microsoft.com/office/officeart/2005/8/layout/process3"/>
    <dgm:cxn modelId="{E412414B-3EC5-4A09-B92C-785CBBEC3294}" srcId="{D40B0402-CD3D-4780-985A-A1D575C2FC72}" destId="{FBC53017-7A4A-4010-9DDD-CFE9766719A2}" srcOrd="2" destOrd="0" parTransId="{6DD8D8DC-4558-4C4B-A78D-B2066E438EFB}" sibTransId="{8310EB45-A6E9-4E43-997E-3C87AD2E289C}"/>
    <dgm:cxn modelId="{0AFBB54C-BD6E-4770-883F-94F980A94812}" srcId="{BDD14E45-B598-4D19-9330-240C074A5D42}" destId="{E389AF1E-A010-4714-87CD-C17FE0BFC45F}" srcOrd="5" destOrd="0" parTransId="{780B785E-913A-4D02-95B8-1D68B449EE48}" sibTransId="{8AE26963-B006-4F79-A04A-E4F646E6AA76}"/>
    <dgm:cxn modelId="{7AA3124D-6042-49C6-954F-0E919DA78318}" type="presOf" srcId="{35AB8752-D25C-4E98-969D-F55A44788994}" destId="{77CA799B-2651-4B5F-AEFA-9DED4CFD4FB0}" srcOrd="0" destOrd="4" presId="urn:microsoft.com/office/officeart/2005/8/layout/process3"/>
    <dgm:cxn modelId="{4D08F34D-752C-449E-9586-3FCCDCCA7A21}" srcId="{AB478AAB-946B-4078-A3CA-397774E98164}" destId="{A433D973-FF5D-42DA-8600-889AF4B6FD90}" srcOrd="8" destOrd="0" parTransId="{7F3F0F68-FC4A-4773-B65D-A96C4D77A0C6}" sibTransId="{5ABF0057-BB60-4F84-AB66-5ACBCCA5864B}"/>
    <dgm:cxn modelId="{BC24CF6E-4BDA-446B-9F45-EAFDDBD7B893}" srcId="{AB478AAB-946B-4078-A3CA-397774E98164}" destId="{6933C2BF-86A4-4146-88F4-D1A01E158FCF}" srcOrd="0" destOrd="0" parTransId="{74678268-2155-4C32-863C-6B823C663FF1}" sibTransId="{72CA049A-F99B-4E25-9E0F-2CD85D900E38}"/>
    <dgm:cxn modelId="{2EACEC6E-0AB4-48CA-9371-8C7E0DF63E2D}" srcId="{FE3E1315-BFD9-4D60-BAC2-208827D97ECE}" destId="{25E82A4E-79AB-4D08-8730-EFD81FD54A4B}" srcOrd="5" destOrd="0" parTransId="{A2332475-8207-4454-A1C8-C96761ADFF0E}" sibTransId="{C2C30846-D783-4AD9-9AAC-E17C0D7C5628}"/>
    <dgm:cxn modelId="{F9B68371-9ADB-455D-B815-E5786C2D1688}" type="presOf" srcId="{8E4A6406-B14D-4BD1-8C13-7C7FF4D7F7FE}" destId="{68BCAE89-7841-416C-B64D-42AB4B314DA3}" srcOrd="0" destOrd="0" presId="urn:microsoft.com/office/officeart/2005/8/layout/process3"/>
    <dgm:cxn modelId="{BE09D652-36C8-4AE7-84FD-C0A243119BEB}" srcId="{AB478AAB-946B-4078-A3CA-397774E98164}" destId="{57C33FC9-5B67-4C31-9657-EE4C7467BB33}" srcOrd="5" destOrd="0" parTransId="{8D4203C1-291C-436F-95AA-AB07B2BBCE8B}" sibTransId="{05CF0FDB-3864-4DBB-B869-26C7758F0E62}"/>
    <dgm:cxn modelId="{8583E572-19D8-46D1-A0E6-4157CBEE8198}" type="presOf" srcId="{57C33FC9-5B67-4C31-9657-EE4C7467BB33}" destId="{77CA799B-2651-4B5F-AEFA-9DED4CFD4FB0}" srcOrd="0" destOrd="5" presId="urn:microsoft.com/office/officeart/2005/8/layout/process3"/>
    <dgm:cxn modelId="{D26A0153-DF4C-4013-A448-4274BD725B4A}" type="presOf" srcId="{0EDA58D4-6A94-41F3-A088-ED9940C5A168}" destId="{77CA799B-2651-4B5F-AEFA-9DED4CFD4FB0}" srcOrd="0" destOrd="6" presId="urn:microsoft.com/office/officeart/2005/8/layout/process3"/>
    <dgm:cxn modelId="{3EA94C73-A9C3-4652-B13C-B213ADED261E}" srcId="{FB037E93-2B61-44CB-8D5C-A738842D44A2}" destId="{FE3E1315-BFD9-4D60-BAC2-208827D97ECE}" srcOrd="1" destOrd="0" parTransId="{F20EFB66-3768-4C7B-A28A-3A381E3C622A}" sibTransId="{8E4A6406-B14D-4BD1-8C13-7C7FF4D7F7FE}"/>
    <dgm:cxn modelId="{2D776E74-12A0-4040-B17F-62DAC2F8A5A7}" type="presOf" srcId="{5BFF234E-1C6A-4EF3-970B-E72909C7B8D9}" destId="{D357D2A2-5082-483A-99F1-B7D28FCC1D1E}" srcOrd="1" destOrd="0" presId="urn:microsoft.com/office/officeart/2005/8/layout/process3"/>
    <dgm:cxn modelId="{1BD1D977-3767-49B3-B566-6C4D49708B3D}" srcId="{AB478AAB-946B-4078-A3CA-397774E98164}" destId="{0EDA58D4-6A94-41F3-A088-ED9940C5A168}" srcOrd="6" destOrd="0" parTransId="{6734A115-9D34-4255-871B-90C9BC1119C8}" sibTransId="{D299A55C-3D90-444B-90C2-91CE953A7168}"/>
    <dgm:cxn modelId="{5EF42D79-322C-48C4-8991-4B41162B64D2}" srcId="{FE3E1315-BFD9-4D60-BAC2-208827D97ECE}" destId="{5B33F5FA-4CBB-428C-94EE-51708133BC1D}" srcOrd="6" destOrd="0" parTransId="{E4244224-E030-4B62-9931-343B35196280}" sibTransId="{FB83C353-AF06-4931-85B4-8340F2FFBD5F}"/>
    <dgm:cxn modelId="{64CF507F-D644-4959-9365-8765BBA20522}" type="presOf" srcId="{CF39E0D0-349F-4777-AB67-27B15CDABB14}" destId="{77CA799B-2651-4B5F-AEFA-9DED4CFD4FB0}" srcOrd="0" destOrd="3" presId="urn:microsoft.com/office/officeart/2005/8/layout/process3"/>
    <dgm:cxn modelId="{C8D97A92-A5AD-4947-955E-7E72C45132B9}" type="presOf" srcId="{05EE1F58-BF44-4C18-BBF8-0084D5F314BF}" destId="{77CA799B-2651-4B5F-AEFA-9DED4CFD4FB0}" srcOrd="0" destOrd="2" presId="urn:microsoft.com/office/officeart/2005/8/layout/process3"/>
    <dgm:cxn modelId="{D18B679B-BDC8-46F6-B64B-7BF32D93FC4A}" type="presOf" srcId="{B2069386-4AFE-44F4-86D9-397E77069938}" destId="{7F5FC744-62C9-4078-A851-090881C5DC3D}" srcOrd="0" destOrd="0" presId="urn:microsoft.com/office/officeart/2005/8/layout/process3"/>
    <dgm:cxn modelId="{346EE89D-2732-4B60-B4FA-2FB54E2025CF}" type="presOf" srcId="{27835846-9165-48C4-8BF4-33C991033A3F}" destId="{7F5FC744-62C9-4078-A851-090881C5DC3D}" srcOrd="0" destOrd="3" presId="urn:microsoft.com/office/officeart/2005/8/layout/process3"/>
    <dgm:cxn modelId="{3D8CE89F-E2B4-48FA-A07C-118C7D876F34}" type="presOf" srcId="{25E82A4E-79AB-4D08-8730-EFD81FD54A4B}" destId="{E68B2357-AC9E-4C10-B888-C2E0F579E52F}" srcOrd="0" destOrd="5" presId="urn:microsoft.com/office/officeart/2005/8/layout/process3"/>
    <dgm:cxn modelId="{6C5D51A0-9488-403D-8305-D5155AA71F02}" type="presOf" srcId="{94CC8061-9089-4187-96DF-A76826032B3F}" destId="{E68B2357-AC9E-4C10-B888-C2E0F579E52F}" srcOrd="0" destOrd="2" presId="urn:microsoft.com/office/officeart/2005/8/layout/process3"/>
    <dgm:cxn modelId="{C528EAA3-29DD-44A5-AD3C-60317E6E000D}" type="presOf" srcId="{9791070B-4437-43F0-BDA2-D827A1494ED1}" destId="{E14B04D1-2328-45CD-87F8-7FAF1293310B}" srcOrd="0" destOrd="0" presId="urn:microsoft.com/office/officeart/2005/8/layout/process3"/>
    <dgm:cxn modelId="{C5AEA6A6-B369-4018-9B87-9E21CC638B09}" srcId="{FB037E93-2B61-44CB-8D5C-A738842D44A2}" destId="{D40B0402-CD3D-4780-985A-A1D575C2FC72}" srcOrd="3" destOrd="0" parTransId="{16CA799B-88FD-499D-B8E9-40BCEE294ECD}" sibTransId="{572095B3-6931-4092-8841-BB5D9815BD1A}"/>
    <dgm:cxn modelId="{523C39A7-C9C8-4F40-B396-D86F2BEE7040}" srcId="{AB478AAB-946B-4078-A3CA-397774E98164}" destId="{82627590-457D-4F6C-94F4-734F22131DBE}" srcOrd="1" destOrd="0" parTransId="{F46940BD-5CC0-4E15-86EC-19D3FF9C655A}" sibTransId="{A02F5FF8-878B-4A0B-8282-75CC1855B2C7}"/>
    <dgm:cxn modelId="{C189E5A8-D274-42AA-B705-1AD291E958CE}" srcId="{BDD14E45-B598-4D19-9330-240C074A5D42}" destId="{3E37C0C1-D73F-48AC-9DAA-8677ABA391FC}" srcOrd="7" destOrd="0" parTransId="{6B803835-345C-498F-BA4D-5D1E76A677E1}" sibTransId="{463F669A-0C6E-4010-BAAF-D9896E519DED}"/>
    <dgm:cxn modelId="{F6C24DAC-8B6B-4FB1-A7D7-83B47F835D3F}" srcId="{AB478AAB-946B-4078-A3CA-397774E98164}" destId="{35AB8752-D25C-4E98-969D-F55A44788994}" srcOrd="4" destOrd="0" parTransId="{F59FE17E-CC6C-4868-B6CD-5BEF02FAFA09}" sibTransId="{F13F1490-3BE0-47FF-BE11-BDE6CA9011EC}"/>
    <dgm:cxn modelId="{BC6C6FAC-EEA4-4DBD-9F06-44FE1CCE1AE3}" srcId="{D40B0402-CD3D-4780-985A-A1D575C2FC72}" destId="{205ECB5F-B3FE-4249-A671-E97A7D477FB1}" srcOrd="4" destOrd="0" parTransId="{07B55211-632A-4454-9087-B00510441766}" sibTransId="{07B4AF65-460D-43AE-94FE-6EC2977DEF11}"/>
    <dgm:cxn modelId="{64A2CFAF-8D9B-4C08-8387-77FA5A113D19}" type="presOf" srcId="{D40B0402-CD3D-4780-985A-A1D575C2FC72}" destId="{825297FF-3168-4FC2-86E3-5FAD7358A616}" srcOrd="0" destOrd="0" presId="urn:microsoft.com/office/officeart/2005/8/layout/process3"/>
    <dgm:cxn modelId="{67431DB4-6B90-4EA5-9477-465E71C3CBDC}" type="presOf" srcId="{5B33F5FA-4CBB-428C-94EE-51708133BC1D}" destId="{E68B2357-AC9E-4C10-B888-C2E0F579E52F}" srcOrd="0" destOrd="6" presId="urn:microsoft.com/office/officeart/2005/8/layout/process3"/>
    <dgm:cxn modelId="{E00F5EB8-020B-426C-94C4-5EDB3D65025F}" srcId="{D40B0402-CD3D-4780-985A-A1D575C2FC72}" destId="{373889FF-43E4-45B7-A9D7-EBA1AA382BC1}" srcOrd="0" destOrd="0" parTransId="{24E49645-B751-4E09-B68D-44874D6514A4}" sibTransId="{BF1294B1-FCC4-4322-A911-189D57B82A24}"/>
    <dgm:cxn modelId="{E76C10B9-1CA6-461A-80DB-94F61EB41526}" type="presOf" srcId="{15BF41A2-9CD1-4A2F-89D1-C0D030B6AD23}" destId="{7F5FC744-62C9-4078-A851-090881C5DC3D}" srcOrd="0" destOrd="4" presId="urn:microsoft.com/office/officeart/2005/8/layout/process3"/>
    <dgm:cxn modelId="{70F643B9-6463-402F-AF6B-59DCAC5258F2}" type="presOf" srcId="{A433D973-FF5D-42DA-8600-889AF4B6FD90}" destId="{77CA799B-2651-4B5F-AEFA-9DED4CFD4FB0}" srcOrd="0" destOrd="8" presId="urn:microsoft.com/office/officeart/2005/8/layout/process3"/>
    <dgm:cxn modelId="{4DBCAABA-2FD9-499E-A685-32FB2B193380}" type="presOf" srcId="{BDD14E45-B598-4D19-9330-240C074A5D42}" destId="{4E4487EF-C445-422E-97C5-988A9FD26A2B}" srcOrd="1" destOrd="0" presId="urn:microsoft.com/office/officeart/2005/8/layout/process3"/>
    <dgm:cxn modelId="{3B36EABF-3018-48E0-B133-D4445FB14F8F}" srcId="{BDD14E45-B598-4D19-9330-240C074A5D42}" destId="{15BF41A2-9CD1-4A2F-89D1-C0D030B6AD23}" srcOrd="4" destOrd="0" parTransId="{C24DF765-A2F1-45AA-ADB4-152E9656BEE8}" sibTransId="{DA2DC236-2D3F-4453-B4EF-BDD344B27635}"/>
    <dgm:cxn modelId="{C89300C1-B4A0-44E5-AE1B-3A8D5F5371AE}" type="presOf" srcId="{3E37C0C1-D73F-48AC-9DAA-8677ABA391FC}" destId="{7F5FC744-62C9-4078-A851-090881C5DC3D}" srcOrd="0" destOrd="7" presId="urn:microsoft.com/office/officeart/2005/8/layout/process3"/>
    <dgm:cxn modelId="{3A23D5C9-9952-4C7B-8C2D-3184ED4C8A63}" srcId="{FE3E1315-BFD9-4D60-BAC2-208827D97ECE}" destId="{459EF696-F7B2-4F8E-A8E4-3217B3325BC5}" srcOrd="7" destOrd="0" parTransId="{CBAAED89-FE47-4BDA-8ECA-EE2A1AEB4BCD}" sibTransId="{BFB4E28D-DB2D-416F-8971-34178C033C11}"/>
    <dgm:cxn modelId="{6128C7D1-1DE5-4E31-85C9-04E38486579A}" srcId="{D40B0402-CD3D-4780-985A-A1D575C2FC72}" destId="{4BCE33F3-EB38-4A58-89C1-DE3D9E35A39A}" srcOrd="1" destOrd="0" parTransId="{04AC5D45-3AEF-457E-A84A-F429D65DA559}" sibTransId="{A56DE31B-A1D9-4E33-B14C-FD6C6B298A9D}"/>
    <dgm:cxn modelId="{DB6CCCD1-18F6-4C64-8AC5-B16924B300B1}" srcId="{AB478AAB-946B-4078-A3CA-397774E98164}" destId="{CF39E0D0-349F-4777-AB67-27B15CDABB14}" srcOrd="3" destOrd="0" parTransId="{177E238D-5ADB-4E33-9333-31C93C8067F7}" sibTransId="{ACA5B93D-4D26-4034-91F8-E2BC061014A2}"/>
    <dgm:cxn modelId="{B04B70D2-86BA-4BB5-86E1-A31D7D4971C3}" type="presOf" srcId="{FBC53017-7A4A-4010-9DDD-CFE9766719A2}" destId="{A28EE34B-6C98-4742-A6A0-CABC53D55493}" srcOrd="0" destOrd="2" presId="urn:microsoft.com/office/officeart/2005/8/layout/process3"/>
    <dgm:cxn modelId="{3C8FD9D8-B0CF-4782-A7AE-0668F88B9E92}" srcId="{BDD14E45-B598-4D19-9330-240C074A5D42}" destId="{B2069386-4AFE-44F4-86D9-397E77069938}" srcOrd="0" destOrd="0" parTransId="{8AEE0015-024A-43A4-8345-8D4D0DFA88E2}" sibTransId="{9B750866-D057-4D22-8396-1D785DC72E45}"/>
    <dgm:cxn modelId="{3DB563DB-DFD4-4129-BF03-A0FFFC8A8AE5}" srcId="{FB037E93-2B61-44CB-8D5C-A738842D44A2}" destId="{BDD14E45-B598-4D19-9330-240C074A5D42}" srcOrd="2" destOrd="0" parTransId="{AD4D1DAA-4C71-4092-9681-0A448CCF5161}" sibTransId="{5BFF234E-1C6A-4EF3-970B-E72909C7B8D9}"/>
    <dgm:cxn modelId="{7228DFDB-A5EC-447C-9304-D7DD5272FF1D}" srcId="{D40B0402-CD3D-4780-985A-A1D575C2FC72}" destId="{58529C8C-9E0D-49B0-8AD0-0BF4713A5578}" srcOrd="5" destOrd="0" parTransId="{4A5EE987-8CE4-42AF-B69E-3EBE427DE017}" sibTransId="{ED2FFE12-25BE-49AB-ADC1-7D012136D8DA}"/>
    <dgm:cxn modelId="{4C87D0E7-0117-4E29-8A3F-4B68D9B4A511}" type="presOf" srcId="{C2B36F6D-01E1-4924-BF75-89FC37BE009B}" destId="{E68B2357-AC9E-4C10-B888-C2E0F579E52F}" srcOrd="0" destOrd="1" presId="urn:microsoft.com/office/officeart/2005/8/layout/process3"/>
    <dgm:cxn modelId="{AB758DEA-1B3D-4B6C-8B6A-D6C9B29C34F3}" srcId="{BDD14E45-B598-4D19-9330-240C074A5D42}" destId="{FE4424E0-3F46-4377-8207-216F3552C4C3}" srcOrd="6" destOrd="0" parTransId="{BF8FE5FB-FE77-486A-97A6-139CC2F569F7}" sibTransId="{7BDB718E-14E9-4CD6-9CE1-44AA3FE475CC}"/>
    <dgm:cxn modelId="{2DA578EB-57A4-4C6B-98D7-DE28DF8CFBFA}" type="presOf" srcId="{459EF696-F7B2-4F8E-A8E4-3217B3325BC5}" destId="{E68B2357-AC9E-4C10-B888-C2E0F579E52F}" srcOrd="0" destOrd="7" presId="urn:microsoft.com/office/officeart/2005/8/layout/process3"/>
    <dgm:cxn modelId="{BBAA76EC-A1DB-4023-9119-3DC5B3CBD5F2}" type="presOf" srcId="{4BCE33F3-EB38-4A58-89C1-DE3D9E35A39A}" destId="{A28EE34B-6C98-4742-A6A0-CABC53D55493}" srcOrd="0" destOrd="1" presId="urn:microsoft.com/office/officeart/2005/8/layout/process3"/>
    <dgm:cxn modelId="{154AE4EC-842C-4275-8CFB-8201DF407B11}" type="presOf" srcId="{82627590-457D-4F6C-94F4-734F22131DBE}" destId="{77CA799B-2651-4B5F-AEFA-9DED4CFD4FB0}" srcOrd="0" destOrd="1" presId="urn:microsoft.com/office/officeart/2005/8/layout/process3"/>
    <dgm:cxn modelId="{C94736ED-99D5-453A-BD66-497D2E5EE231}" srcId="{AB478AAB-946B-4078-A3CA-397774E98164}" destId="{5279204C-32A7-4B71-918B-A031B867C65E}" srcOrd="7" destOrd="0" parTransId="{F5AB6365-FA8B-4754-9ED2-1A80B5174908}" sibTransId="{5F054A7E-4023-44FB-A978-D896321BC11C}"/>
    <dgm:cxn modelId="{F64C3DF2-1233-4976-91BA-20CFBF00FA76}" type="presOf" srcId="{6100F118-60CC-4799-AB04-4ED406381987}" destId="{7F5FC744-62C9-4078-A851-090881C5DC3D}" srcOrd="0" destOrd="1" presId="urn:microsoft.com/office/officeart/2005/8/layout/process3"/>
    <dgm:cxn modelId="{FE5F57F4-9028-4184-9AD2-31A502CA1159}" srcId="{AB478AAB-946B-4078-A3CA-397774E98164}" destId="{05EE1F58-BF44-4C18-BBF8-0084D5F314BF}" srcOrd="2" destOrd="0" parTransId="{9F0CC777-2F36-4C7F-8D9F-3791F3ADAFC4}" sibTransId="{1BC7AB5E-08FF-4748-9093-374EE8E24E39}"/>
    <dgm:cxn modelId="{526854F5-0EA8-4273-9E33-A05337065D39}" type="presOf" srcId="{CF080A14-04BD-48F8-A67A-E7AF335F7A0F}" destId="{E68B2357-AC9E-4C10-B888-C2E0F579E52F}" srcOrd="0" destOrd="4" presId="urn:microsoft.com/office/officeart/2005/8/layout/process3"/>
    <dgm:cxn modelId="{8E42AAFD-0BEC-49AA-9219-BF98FA23C3F3}" type="presOf" srcId="{AB478AAB-946B-4078-A3CA-397774E98164}" destId="{ADA8146F-307F-42D4-982D-7E63A1233CCC}" srcOrd="0" destOrd="0" presId="urn:microsoft.com/office/officeart/2005/8/layout/process3"/>
    <dgm:cxn modelId="{E27AD3FE-283C-49FB-98BA-381C161BEB5C}" srcId="{FE3E1315-BFD9-4D60-BAC2-208827D97ECE}" destId="{CF080A14-04BD-48F8-A67A-E7AF335F7A0F}" srcOrd="4" destOrd="0" parTransId="{5CA90135-B872-4AEF-B396-B4268F2B5F12}" sibTransId="{F43079E5-5BA9-4820-8DF6-1C8F92137BB8}"/>
    <dgm:cxn modelId="{1BE235B0-AA48-4547-9457-C932088623DA}" type="presParOf" srcId="{605DC91F-68B1-4EA3-94E6-F9DAB1C255CA}" destId="{8F210396-9CFE-4A69-A2B0-3077630B9708}" srcOrd="0" destOrd="0" presId="urn:microsoft.com/office/officeart/2005/8/layout/process3"/>
    <dgm:cxn modelId="{6C47AB5E-5A4D-4EAC-95FE-6789777B0D51}" type="presParOf" srcId="{8F210396-9CFE-4A69-A2B0-3077630B9708}" destId="{ADA8146F-307F-42D4-982D-7E63A1233CCC}" srcOrd="0" destOrd="0" presId="urn:microsoft.com/office/officeart/2005/8/layout/process3"/>
    <dgm:cxn modelId="{0B53924A-8D95-4257-BA7A-521D2572EC94}" type="presParOf" srcId="{8F210396-9CFE-4A69-A2B0-3077630B9708}" destId="{BCCB1376-4BD8-4ABC-BDA1-C9A277B7F168}" srcOrd="1" destOrd="0" presId="urn:microsoft.com/office/officeart/2005/8/layout/process3"/>
    <dgm:cxn modelId="{FC8E8968-088F-47CF-8125-8650EF956A90}" type="presParOf" srcId="{8F210396-9CFE-4A69-A2B0-3077630B9708}" destId="{77CA799B-2651-4B5F-AEFA-9DED4CFD4FB0}" srcOrd="2" destOrd="0" presId="urn:microsoft.com/office/officeart/2005/8/layout/process3"/>
    <dgm:cxn modelId="{81507A36-7006-4D9A-AD3C-C817A602AB2B}" type="presParOf" srcId="{605DC91F-68B1-4EA3-94E6-F9DAB1C255CA}" destId="{E14B04D1-2328-45CD-87F8-7FAF1293310B}" srcOrd="1" destOrd="0" presId="urn:microsoft.com/office/officeart/2005/8/layout/process3"/>
    <dgm:cxn modelId="{986BFA9A-C61B-44EB-89AB-11E0565BE8AA}" type="presParOf" srcId="{E14B04D1-2328-45CD-87F8-7FAF1293310B}" destId="{96B41E91-6292-495F-ABB1-EB7B086C5B80}" srcOrd="0" destOrd="0" presId="urn:microsoft.com/office/officeart/2005/8/layout/process3"/>
    <dgm:cxn modelId="{F4220BE5-5C9C-4374-8C07-DBE21C534F5B}" type="presParOf" srcId="{605DC91F-68B1-4EA3-94E6-F9DAB1C255CA}" destId="{78FFD3F4-8DA8-4793-A43E-9B0ED5907A4C}" srcOrd="2" destOrd="0" presId="urn:microsoft.com/office/officeart/2005/8/layout/process3"/>
    <dgm:cxn modelId="{F4F670CF-FFAA-4F82-BD8E-3070C41EF7D1}" type="presParOf" srcId="{78FFD3F4-8DA8-4793-A43E-9B0ED5907A4C}" destId="{3E34440F-A8EE-4871-9C83-BDBE8F8CE8E7}" srcOrd="0" destOrd="0" presId="urn:microsoft.com/office/officeart/2005/8/layout/process3"/>
    <dgm:cxn modelId="{CF32786E-1502-4726-8BE5-7EB8B070C18F}" type="presParOf" srcId="{78FFD3F4-8DA8-4793-A43E-9B0ED5907A4C}" destId="{556FFB11-636D-450C-8ECE-4FBAC8B54D82}" srcOrd="1" destOrd="0" presId="urn:microsoft.com/office/officeart/2005/8/layout/process3"/>
    <dgm:cxn modelId="{3243A184-98BC-4033-9EF8-0E67FC86CDE4}" type="presParOf" srcId="{78FFD3F4-8DA8-4793-A43E-9B0ED5907A4C}" destId="{E68B2357-AC9E-4C10-B888-C2E0F579E52F}" srcOrd="2" destOrd="0" presId="urn:microsoft.com/office/officeart/2005/8/layout/process3"/>
    <dgm:cxn modelId="{1E558705-C7B3-4AAF-B9C9-89254D2E4EA3}" type="presParOf" srcId="{605DC91F-68B1-4EA3-94E6-F9DAB1C255CA}" destId="{68BCAE89-7841-416C-B64D-42AB4B314DA3}" srcOrd="3" destOrd="0" presId="urn:microsoft.com/office/officeart/2005/8/layout/process3"/>
    <dgm:cxn modelId="{9860D85C-9BBF-4C84-91A6-B32248EAEB01}" type="presParOf" srcId="{68BCAE89-7841-416C-B64D-42AB4B314DA3}" destId="{D5D9F336-F77D-4F01-A9C1-42F8C70DC147}" srcOrd="0" destOrd="0" presId="urn:microsoft.com/office/officeart/2005/8/layout/process3"/>
    <dgm:cxn modelId="{E6B8E7A7-9C79-4027-9F29-1B6A5C2A1A0A}" type="presParOf" srcId="{605DC91F-68B1-4EA3-94E6-F9DAB1C255CA}" destId="{5BCDC1B7-3C45-4DB9-899C-F2286C67E770}" srcOrd="4" destOrd="0" presId="urn:microsoft.com/office/officeart/2005/8/layout/process3"/>
    <dgm:cxn modelId="{207BF829-8CB0-4D63-9F10-38C1BE4B02B7}" type="presParOf" srcId="{5BCDC1B7-3C45-4DB9-899C-F2286C67E770}" destId="{FF2A0041-C31A-47C7-8BCC-EFAA00A8713B}" srcOrd="0" destOrd="0" presId="urn:microsoft.com/office/officeart/2005/8/layout/process3"/>
    <dgm:cxn modelId="{BC9649DB-D95E-4F6D-AFAE-CDEF6EC5E8B7}" type="presParOf" srcId="{5BCDC1B7-3C45-4DB9-899C-F2286C67E770}" destId="{4E4487EF-C445-422E-97C5-988A9FD26A2B}" srcOrd="1" destOrd="0" presId="urn:microsoft.com/office/officeart/2005/8/layout/process3"/>
    <dgm:cxn modelId="{43BC5A0A-0CAD-4DA7-A311-9F8362D405CC}" type="presParOf" srcId="{5BCDC1B7-3C45-4DB9-899C-F2286C67E770}" destId="{7F5FC744-62C9-4078-A851-090881C5DC3D}" srcOrd="2" destOrd="0" presId="urn:microsoft.com/office/officeart/2005/8/layout/process3"/>
    <dgm:cxn modelId="{9CC68C7B-08DD-44D8-8E3B-F948587A72BA}" type="presParOf" srcId="{605DC91F-68B1-4EA3-94E6-F9DAB1C255CA}" destId="{F5734A94-A951-4BAF-9F1A-9CD6C1A9828E}" srcOrd="5" destOrd="0" presId="urn:microsoft.com/office/officeart/2005/8/layout/process3"/>
    <dgm:cxn modelId="{90EE3C8C-B1AC-4B6C-84D6-2B8430C52D13}" type="presParOf" srcId="{F5734A94-A951-4BAF-9F1A-9CD6C1A9828E}" destId="{D357D2A2-5082-483A-99F1-B7D28FCC1D1E}" srcOrd="0" destOrd="0" presId="urn:microsoft.com/office/officeart/2005/8/layout/process3"/>
    <dgm:cxn modelId="{B70E6BA6-D13F-44EC-BFFF-387A68FA39E0}" type="presParOf" srcId="{605DC91F-68B1-4EA3-94E6-F9DAB1C255CA}" destId="{DA237123-6C8A-4875-93DD-EA2D52767F80}" srcOrd="6" destOrd="0" presId="urn:microsoft.com/office/officeart/2005/8/layout/process3"/>
    <dgm:cxn modelId="{F2622A08-9CFE-434A-A181-C45C0EF2A8AC}" type="presParOf" srcId="{DA237123-6C8A-4875-93DD-EA2D52767F80}" destId="{825297FF-3168-4FC2-86E3-5FAD7358A616}" srcOrd="0" destOrd="0" presId="urn:microsoft.com/office/officeart/2005/8/layout/process3"/>
    <dgm:cxn modelId="{C4267CC4-99C3-4C4F-9331-7F775DFB5C29}" type="presParOf" srcId="{DA237123-6C8A-4875-93DD-EA2D52767F80}" destId="{C84E3D98-D612-45E2-B926-6F521E82C75A}" srcOrd="1" destOrd="0" presId="urn:microsoft.com/office/officeart/2005/8/layout/process3"/>
    <dgm:cxn modelId="{870E0D72-A27E-4A11-B3AF-9D7E8D678B11}" type="presParOf" srcId="{DA237123-6C8A-4875-93DD-EA2D52767F80}" destId="{A28EE34B-6C98-4742-A6A0-CABC53D5549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D9E420-2505-4175-AB8B-C6F235051756}" type="doc">
      <dgm:prSet loTypeId="urn:microsoft.com/office/officeart/2005/8/layout/venn1" loCatId="relationship" qsTypeId="urn:microsoft.com/office/officeart/2005/8/quickstyle/simple1" qsCatId="simple" csTypeId="urn:microsoft.com/office/officeart/2005/8/colors/accent1_3" csCatId="accent1" phldr="1"/>
      <dgm:spPr/>
    </dgm:pt>
    <dgm:pt modelId="{B978A181-37B3-4B2D-BD8F-4B4BADCBEDAA}">
      <dgm:prSet phldrT="[Texte]" custT="1"/>
      <dgm:spPr>
        <a:xfrm>
          <a:off x="1114259" y="284985"/>
          <a:ext cx="3088017" cy="3088017"/>
        </a:xfrm>
        <a:prstGeom prst="ellipse">
          <a:avLst/>
        </a:prstGeom>
        <a:solidFill>
          <a:schemeClr val="accent2">
            <a:lumMod val="60000"/>
            <a:lumOff val="40000"/>
            <a:alpha val="50000"/>
          </a:schemeClr>
        </a:solidFill>
        <a:ln w="25400" cap="flat" cmpd="sng" algn="ctr">
          <a:solidFill>
            <a:schemeClr val="accent2">
              <a:lumMod val="75000"/>
            </a:schemeClr>
          </a:solidFill>
          <a:prstDash val="solid"/>
        </a:ln>
        <a:effectLst/>
      </dgm:spPr>
      <dgm:t>
        <a:bodyPr tIns="288000"/>
        <a:lstStyle/>
        <a:p>
          <a:r>
            <a:rPr lang="fr-CH" sz="2800" dirty="0">
              <a:solidFill>
                <a:srgbClr val="F2F2F2">
                  <a:lumMod val="10000"/>
                </a:srgbClr>
              </a:solidFill>
              <a:latin typeface="Arial"/>
              <a:ea typeface="+mn-ea"/>
              <a:cs typeface="Arial"/>
            </a:rPr>
            <a:t>Physical</a:t>
          </a:r>
        </a:p>
      </dgm:t>
    </dgm:pt>
    <dgm:pt modelId="{E18DEE65-3F60-4C12-A356-DD146726F615}" type="sibTrans" cxnId="{AB4206AA-AF7A-43BA-AE84-FD654F3F592E}">
      <dgm:prSet/>
      <dgm:spPr/>
      <dgm:t>
        <a:bodyPr/>
        <a:lstStyle/>
        <a:p>
          <a:endParaRPr lang="fr-CH"/>
        </a:p>
      </dgm:t>
    </dgm:pt>
    <dgm:pt modelId="{AF8990FB-54FA-45CD-B2B6-2E9B3DC5916A}" type="parTrans" cxnId="{AB4206AA-AF7A-43BA-AE84-FD654F3F592E}">
      <dgm:prSet/>
      <dgm:spPr/>
      <dgm:t>
        <a:bodyPr/>
        <a:lstStyle/>
        <a:p>
          <a:endParaRPr lang="fr-CH"/>
        </a:p>
      </dgm:t>
    </dgm:pt>
    <dgm:pt modelId="{26077C11-E94F-4625-9281-EA1FF798D7C8}">
      <dgm:prSet phldrT="[Texte]" custT="1"/>
      <dgm:spPr>
        <a:xfrm>
          <a:off x="2228519" y="2214996"/>
          <a:ext cx="3088017" cy="3088017"/>
        </a:xfrm>
        <a:prstGeom prst="ellipse">
          <a:avLst/>
        </a:prstGeom>
        <a:solidFill>
          <a:schemeClr val="accent2">
            <a:lumMod val="60000"/>
            <a:lumOff val="40000"/>
            <a:alpha val="50000"/>
          </a:schemeClr>
        </a:solidFill>
        <a:ln w="25400" cap="flat" cmpd="sng" algn="ctr">
          <a:solidFill>
            <a:schemeClr val="accent2">
              <a:lumMod val="75000"/>
            </a:schemeClr>
          </a:solidFill>
          <a:prstDash val="solid"/>
        </a:ln>
        <a:effectLst/>
      </dgm:spPr>
      <dgm:t>
        <a:bodyPr lIns="180000"/>
        <a:lstStyle/>
        <a:p>
          <a:pPr algn="ctr"/>
          <a:r>
            <a:rPr lang="fr-CH" sz="2800" dirty="0">
              <a:solidFill>
                <a:srgbClr val="F2F2F2">
                  <a:lumMod val="10000"/>
                </a:srgbClr>
              </a:solidFill>
              <a:latin typeface="Arial"/>
              <a:ea typeface="+mn-ea"/>
              <a:cs typeface="Arial"/>
            </a:rPr>
            <a:t>Mental</a:t>
          </a:r>
        </a:p>
      </dgm:t>
    </dgm:pt>
    <dgm:pt modelId="{F877C23E-C149-45F9-BFE9-0E6460F7C3F0}" type="sibTrans" cxnId="{D7B528A9-4E46-44D3-9DC4-4B390F1BE0BC}">
      <dgm:prSet/>
      <dgm:spPr/>
      <dgm:t>
        <a:bodyPr/>
        <a:lstStyle/>
        <a:p>
          <a:endParaRPr lang="fr-CH"/>
        </a:p>
      </dgm:t>
    </dgm:pt>
    <dgm:pt modelId="{FB858FD9-C77D-46DF-80DC-F26F2625B957}" type="parTrans" cxnId="{D7B528A9-4E46-44D3-9DC4-4B390F1BE0BC}">
      <dgm:prSet/>
      <dgm:spPr/>
      <dgm:t>
        <a:bodyPr/>
        <a:lstStyle/>
        <a:p>
          <a:endParaRPr lang="fr-CH"/>
        </a:p>
      </dgm:t>
    </dgm:pt>
    <dgm:pt modelId="{FCFE4DC7-B664-44AC-A83B-C8E02FB46C71}">
      <dgm:prSet phldrT="[Texte]" custT="1"/>
      <dgm:spPr>
        <a:xfrm>
          <a:off x="0" y="2214996"/>
          <a:ext cx="3088017" cy="3088017"/>
        </a:xfrm>
        <a:prstGeom prst="ellipse">
          <a:avLst/>
        </a:prstGeom>
        <a:solidFill>
          <a:schemeClr val="accent2">
            <a:lumMod val="60000"/>
            <a:lumOff val="40000"/>
            <a:alpha val="50000"/>
          </a:schemeClr>
        </a:solidFill>
        <a:ln w="25400" cap="flat" cmpd="sng" algn="ctr">
          <a:solidFill>
            <a:schemeClr val="accent2">
              <a:lumMod val="75000"/>
            </a:schemeClr>
          </a:solidFill>
          <a:prstDash val="solid"/>
        </a:ln>
        <a:effectLst/>
      </dgm:spPr>
      <dgm:t>
        <a:bodyPr rIns="252000"/>
        <a:lstStyle/>
        <a:p>
          <a:pPr algn="ctr"/>
          <a:r>
            <a:rPr lang="fr-CH" sz="2800" dirty="0">
              <a:solidFill>
                <a:srgbClr val="F2F2F2">
                  <a:lumMod val="10000"/>
                </a:srgbClr>
              </a:solidFill>
              <a:latin typeface="Arial"/>
              <a:ea typeface="+mn-ea"/>
              <a:cs typeface="Arial"/>
            </a:rPr>
            <a:t>Social</a:t>
          </a:r>
        </a:p>
      </dgm:t>
    </dgm:pt>
    <dgm:pt modelId="{9C92E54D-6783-4304-96D3-81B4C95023AB}" type="sibTrans" cxnId="{47661780-A268-4FE5-9B24-BADF52CDCA47}">
      <dgm:prSet/>
      <dgm:spPr/>
      <dgm:t>
        <a:bodyPr/>
        <a:lstStyle/>
        <a:p>
          <a:endParaRPr lang="fr-CH"/>
        </a:p>
      </dgm:t>
    </dgm:pt>
    <dgm:pt modelId="{F2E4D7FC-7941-4AE4-A01B-7AE477D7A254}" type="parTrans" cxnId="{47661780-A268-4FE5-9B24-BADF52CDCA47}">
      <dgm:prSet/>
      <dgm:spPr/>
      <dgm:t>
        <a:bodyPr/>
        <a:lstStyle/>
        <a:p>
          <a:endParaRPr lang="fr-CH"/>
        </a:p>
      </dgm:t>
    </dgm:pt>
    <dgm:pt modelId="{6B6CE0AC-F755-4963-9BCB-391D0E6F5174}" type="pres">
      <dgm:prSet presAssocID="{F7D9E420-2505-4175-AB8B-C6F235051756}" presName="compositeShape" presStyleCnt="0">
        <dgm:presLayoutVars>
          <dgm:chMax val="7"/>
          <dgm:dir/>
          <dgm:resizeHandles val="exact"/>
        </dgm:presLayoutVars>
      </dgm:prSet>
      <dgm:spPr/>
    </dgm:pt>
    <dgm:pt modelId="{9F42BC69-FF20-4827-AD50-92DD5410F0C7}" type="pres">
      <dgm:prSet presAssocID="{B978A181-37B3-4B2D-BD8F-4B4BADCBEDAA}" presName="circ1" presStyleLbl="vennNode1" presStyleIdx="0" presStyleCnt="3"/>
      <dgm:spPr/>
    </dgm:pt>
    <dgm:pt modelId="{856F1671-1A3F-4D9A-A5A5-135D2E2D96DF}" type="pres">
      <dgm:prSet presAssocID="{B978A181-37B3-4B2D-BD8F-4B4BADCBEDAA}" presName="circ1Tx" presStyleLbl="revTx" presStyleIdx="0" presStyleCnt="0">
        <dgm:presLayoutVars>
          <dgm:chMax val="0"/>
          <dgm:chPref val="0"/>
          <dgm:bulletEnabled val="1"/>
        </dgm:presLayoutVars>
      </dgm:prSet>
      <dgm:spPr/>
    </dgm:pt>
    <dgm:pt modelId="{55F68D6B-6D24-4EF7-93E8-D1841AAAF4E1}" type="pres">
      <dgm:prSet presAssocID="{26077C11-E94F-4625-9281-EA1FF798D7C8}" presName="circ2" presStyleLbl="vennNode1" presStyleIdx="1" presStyleCnt="3"/>
      <dgm:spPr/>
    </dgm:pt>
    <dgm:pt modelId="{C54D3236-5EC3-4AE1-8D43-A274F908EBAB}" type="pres">
      <dgm:prSet presAssocID="{26077C11-E94F-4625-9281-EA1FF798D7C8}" presName="circ2Tx" presStyleLbl="revTx" presStyleIdx="0" presStyleCnt="0">
        <dgm:presLayoutVars>
          <dgm:chMax val="0"/>
          <dgm:chPref val="0"/>
          <dgm:bulletEnabled val="1"/>
        </dgm:presLayoutVars>
      </dgm:prSet>
      <dgm:spPr/>
    </dgm:pt>
    <dgm:pt modelId="{68EE656C-056B-460C-819D-F482FF5D047A}" type="pres">
      <dgm:prSet presAssocID="{FCFE4DC7-B664-44AC-A83B-C8E02FB46C71}" presName="circ3" presStyleLbl="vennNode1" presStyleIdx="2" presStyleCnt="3" custLinFactNeighborX="-1183" custLinFactNeighborY="2066"/>
      <dgm:spPr/>
    </dgm:pt>
    <dgm:pt modelId="{88F1B1CC-8A43-4CB6-A0B9-3565879CABF9}" type="pres">
      <dgm:prSet presAssocID="{FCFE4DC7-B664-44AC-A83B-C8E02FB46C71}" presName="circ3Tx" presStyleLbl="revTx" presStyleIdx="0" presStyleCnt="0">
        <dgm:presLayoutVars>
          <dgm:chMax val="0"/>
          <dgm:chPref val="0"/>
          <dgm:bulletEnabled val="1"/>
        </dgm:presLayoutVars>
      </dgm:prSet>
      <dgm:spPr/>
    </dgm:pt>
  </dgm:ptLst>
  <dgm:cxnLst>
    <dgm:cxn modelId="{64261303-475E-47F4-A44C-FD4D28C0E507}" type="presOf" srcId="{F7D9E420-2505-4175-AB8B-C6F235051756}" destId="{6B6CE0AC-F755-4963-9BCB-391D0E6F5174}" srcOrd="0" destOrd="0" presId="urn:microsoft.com/office/officeart/2005/8/layout/venn1"/>
    <dgm:cxn modelId="{85AD3933-8CA4-4BF1-B289-2C7749451620}" type="presOf" srcId="{FCFE4DC7-B664-44AC-A83B-C8E02FB46C71}" destId="{88F1B1CC-8A43-4CB6-A0B9-3565879CABF9}" srcOrd="1" destOrd="0" presId="urn:microsoft.com/office/officeart/2005/8/layout/venn1"/>
    <dgm:cxn modelId="{9B109033-D078-4BF9-96B9-680DEA94C7A7}" type="presOf" srcId="{B978A181-37B3-4B2D-BD8F-4B4BADCBEDAA}" destId="{856F1671-1A3F-4D9A-A5A5-135D2E2D96DF}" srcOrd="1" destOrd="0" presId="urn:microsoft.com/office/officeart/2005/8/layout/venn1"/>
    <dgm:cxn modelId="{BCBF623B-3487-45CC-BF4E-2886D4C097DF}" type="presOf" srcId="{26077C11-E94F-4625-9281-EA1FF798D7C8}" destId="{55F68D6B-6D24-4EF7-93E8-D1841AAAF4E1}" srcOrd="0" destOrd="0" presId="urn:microsoft.com/office/officeart/2005/8/layout/venn1"/>
    <dgm:cxn modelId="{47661780-A268-4FE5-9B24-BADF52CDCA47}" srcId="{F7D9E420-2505-4175-AB8B-C6F235051756}" destId="{FCFE4DC7-B664-44AC-A83B-C8E02FB46C71}" srcOrd="2" destOrd="0" parTransId="{F2E4D7FC-7941-4AE4-A01B-7AE477D7A254}" sibTransId="{9C92E54D-6783-4304-96D3-81B4C95023AB}"/>
    <dgm:cxn modelId="{69026486-563E-4BC2-9971-F34F4DBE80B0}" type="presOf" srcId="{FCFE4DC7-B664-44AC-A83B-C8E02FB46C71}" destId="{68EE656C-056B-460C-819D-F482FF5D047A}" srcOrd="0" destOrd="0" presId="urn:microsoft.com/office/officeart/2005/8/layout/venn1"/>
    <dgm:cxn modelId="{7C4B198E-0662-46A3-8F48-98E802C8437E}" type="presOf" srcId="{26077C11-E94F-4625-9281-EA1FF798D7C8}" destId="{C54D3236-5EC3-4AE1-8D43-A274F908EBAB}" srcOrd="1" destOrd="0" presId="urn:microsoft.com/office/officeart/2005/8/layout/venn1"/>
    <dgm:cxn modelId="{D7B528A9-4E46-44D3-9DC4-4B390F1BE0BC}" srcId="{F7D9E420-2505-4175-AB8B-C6F235051756}" destId="{26077C11-E94F-4625-9281-EA1FF798D7C8}" srcOrd="1" destOrd="0" parTransId="{FB858FD9-C77D-46DF-80DC-F26F2625B957}" sibTransId="{F877C23E-C149-45F9-BFE9-0E6460F7C3F0}"/>
    <dgm:cxn modelId="{AB4206AA-AF7A-43BA-AE84-FD654F3F592E}" srcId="{F7D9E420-2505-4175-AB8B-C6F235051756}" destId="{B978A181-37B3-4B2D-BD8F-4B4BADCBEDAA}" srcOrd="0" destOrd="0" parTransId="{AF8990FB-54FA-45CD-B2B6-2E9B3DC5916A}" sibTransId="{E18DEE65-3F60-4C12-A356-DD146726F615}"/>
    <dgm:cxn modelId="{5A0596DC-C0AC-4134-9B39-AEB4FF20C674}" type="presOf" srcId="{B978A181-37B3-4B2D-BD8F-4B4BADCBEDAA}" destId="{9F42BC69-FF20-4827-AD50-92DD5410F0C7}" srcOrd="0" destOrd="0" presId="urn:microsoft.com/office/officeart/2005/8/layout/venn1"/>
    <dgm:cxn modelId="{B43F204E-BD99-4BC5-8BA3-C527BB1A2A66}" type="presParOf" srcId="{6B6CE0AC-F755-4963-9BCB-391D0E6F5174}" destId="{9F42BC69-FF20-4827-AD50-92DD5410F0C7}" srcOrd="0" destOrd="0" presId="urn:microsoft.com/office/officeart/2005/8/layout/venn1"/>
    <dgm:cxn modelId="{9BE81631-EA15-4716-AB8B-4F58F27143DD}" type="presParOf" srcId="{6B6CE0AC-F755-4963-9BCB-391D0E6F5174}" destId="{856F1671-1A3F-4D9A-A5A5-135D2E2D96DF}" srcOrd="1" destOrd="0" presId="urn:microsoft.com/office/officeart/2005/8/layout/venn1"/>
    <dgm:cxn modelId="{98C62BA7-523D-4D94-A248-EDAFC1169CBC}" type="presParOf" srcId="{6B6CE0AC-F755-4963-9BCB-391D0E6F5174}" destId="{55F68D6B-6D24-4EF7-93E8-D1841AAAF4E1}" srcOrd="2" destOrd="0" presId="urn:microsoft.com/office/officeart/2005/8/layout/venn1"/>
    <dgm:cxn modelId="{7117796B-EFF4-4B7A-A838-9291ADB44AA1}" type="presParOf" srcId="{6B6CE0AC-F755-4963-9BCB-391D0E6F5174}" destId="{C54D3236-5EC3-4AE1-8D43-A274F908EBAB}" srcOrd="3" destOrd="0" presId="urn:microsoft.com/office/officeart/2005/8/layout/venn1"/>
    <dgm:cxn modelId="{655252A7-A574-44F7-8976-92780219358F}" type="presParOf" srcId="{6B6CE0AC-F755-4963-9BCB-391D0E6F5174}" destId="{68EE656C-056B-460C-819D-F482FF5D047A}" srcOrd="4" destOrd="0" presId="urn:microsoft.com/office/officeart/2005/8/layout/venn1"/>
    <dgm:cxn modelId="{6209395E-F694-4A20-B13D-F967304D7FE1}" type="presParOf" srcId="{6B6CE0AC-F755-4963-9BCB-391D0E6F5174}" destId="{88F1B1CC-8A43-4CB6-A0B9-3565879CABF9}"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85581-C3FE-4C41-9829-E9A7A93EF428}">
      <dsp:nvSpPr>
        <dsp:cNvPr id="0" name=""/>
        <dsp:cNvSpPr/>
      </dsp:nvSpPr>
      <dsp:spPr>
        <a:xfrm>
          <a:off x="0" y="612558"/>
          <a:ext cx="10218577" cy="1842750"/>
        </a:xfrm>
        <a:prstGeom prst="rect">
          <a:avLst/>
        </a:prstGeom>
        <a:solidFill>
          <a:schemeClr val="l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3075" tIns="270764" rIns="793075" bIns="170688" numCol="1" spcCol="1270" anchor="t" anchorCtr="0">
          <a:noAutofit/>
        </a:bodyPr>
        <a:lstStyle/>
        <a:p>
          <a:pPr marL="228600" lvl="1" indent="-228600" algn="l" defTabSz="1066800">
            <a:lnSpc>
              <a:spcPct val="90000"/>
            </a:lnSpc>
            <a:spcBef>
              <a:spcPct val="0"/>
            </a:spcBef>
            <a:spcAft>
              <a:spcPct val="15000"/>
            </a:spcAft>
            <a:buChar char="•"/>
          </a:pPr>
          <a:endParaRPr lang="en-US" sz="2400" kern="1200" dirty="0">
            <a:latin typeface="+mn-lt"/>
            <a:ea typeface="+mn-ea"/>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a:latin typeface="+mn-lt"/>
              <a:ea typeface="+mn-ea"/>
              <a:cs typeface="Times New Roman" panose="02020603050405020304" pitchFamily="18" charset="0"/>
            </a:rPr>
            <a:t>When baseline un-known or of doubtful validity aim for regional established thresholds. CMR &gt; 1.0 /10’000 /day still widely used as threshold but questionable</a:t>
          </a:r>
        </a:p>
      </dsp:txBody>
      <dsp:txXfrm>
        <a:off x="0" y="612558"/>
        <a:ext cx="10218577" cy="1842750"/>
      </dsp:txXfrm>
    </dsp:sp>
    <dsp:sp modelId="{E603B4DF-B768-4177-820F-2F4DA546A14E}">
      <dsp:nvSpPr>
        <dsp:cNvPr id="0" name=""/>
        <dsp:cNvSpPr/>
      </dsp:nvSpPr>
      <dsp:spPr>
        <a:xfrm>
          <a:off x="485514" y="198343"/>
          <a:ext cx="9708253" cy="785387"/>
        </a:xfrm>
        <a:prstGeom prst="round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367" tIns="0" rIns="270367" bIns="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mn-lt"/>
              <a:ea typeface="+mn-ea"/>
              <a:cs typeface="Times New Roman" panose="02020603050405020304" pitchFamily="18" charset="0"/>
            </a:rPr>
            <a:t>Crude mortality rate of a given population is at least two times greater than its ‘normal’ baseline</a:t>
          </a:r>
          <a:endParaRPr lang="en-US" sz="2800" kern="1200" dirty="0">
            <a:solidFill>
              <a:schemeClr val="tx1"/>
            </a:solidFill>
            <a:latin typeface="+mn-lt"/>
            <a:ea typeface="+mn-ea"/>
            <a:cs typeface="Arial"/>
          </a:endParaRPr>
        </a:p>
      </dsp:txBody>
      <dsp:txXfrm>
        <a:off x="523853" y="236682"/>
        <a:ext cx="9631575" cy="708709"/>
      </dsp:txXfrm>
    </dsp:sp>
    <dsp:sp modelId="{F07D4229-3CE7-4936-B6F0-32AF9433F2FC}">
      <dsp:nvSpPr>
        <dsp:cNvPr id="0" name=""/>
        <dsp:cNvSpPr/>
      </dsp:nvSpPr>
      <dsp:spPr>
        <a:xfrm>
          <a:off x="0" y="2736439"/>
          <a:ext cx="10218577" cy="2170350"/>
        </a:xfrm>
        <a:prstGeom prst="rect">
          <a:avLst/>
        </a:prstGeom>
        <a:solidFill>
          <a:schemeClr val="lt1">
            <a:alpha val="90000"/>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3075" tIns="270764" rIns="793075" bIns="170688" numCol="1" spcCol="1270" anchor="t" anchorCtr="0">
          <a:noAutofit/>
        </a:bodyPr>
        <a:lstStyle/>
        <a:p>
          <a:pPr marL="228600" lvl="1" indent="-228600" algn="l" defTabSz="933450">
            <a:lnSpc>
              <a:spcPct val="90000"/>
            </a:lnSpc>
            <a:spcBef>
              <a:spcPct val="0"/>
            </a:spcBef>
            <a:spcAft>
              <a:spcPct val="15000"/>
            </a:spcAft>
            <a:buChar char="•"/>
          </a:pPr>
          <a:endParaRPr lang="en-US" sz="2100" kern="1200" dirty="0">
            <a:latin typeface="Arial"/>
            <a:ea typeface="+mn-ea"/>
            <a:cs typeface="Arial"/>
          </a:endParaRPr>
        </a:p>
        <a:p>
          <a:pPr marL="228600" lvl="1" indent="-228600" algn="l" defTabSz="933450">
            <a:lnSpc>
              <a:spcPct val="90000"/>
            </a:lnSpc>
            <a:spcBef>
              <a:spcPct val="0"/>
            </a:spcBef>
            <a:spcAft>
              <a:spcPct val="15000"/>
            </a:spcAft>
            <a:buChar char="•"/>
          </a:pPr>
          <a:endParaRPr lang="en-US" sz="2100" kern="1200" dirty="0">
            <a:latin typeface="Arial"/>
            <a:ea typeface="+mn-ea"/>
            <a:cs typeface="Arial"/>
          </a:endParaRPr>
        </a:p>
        <a:p>
          <a:pPr marL="228600" lvl="1" indent="-228600" algn="l" defTabSz="1066800">
            <a:lnSpc>
              <a:spcPct val="90000"/>
            </a:lnSpc>
            <a:spcBef>
              <a:spcPct val="0"/>
            </a:spcBef>
            <a:spcAft>
              <a:spcPct val="15000"/>
            </a:spcAft>
            <a:buChar char="•"/>
          </a:pPr>
          <a:r>
            <a:rPr lang="en-US" sz="2400" kern="1200" dirty="0">
              <a:latin typeface="+mn-lt"/>
              <a:ea typeface="+mn-ea"/>
              <a:cs typeface="Times New Roman" panose="02020603050405020304" pitchFamily="18" charset="0"/>
            </a:rPr>
            <a:t>More sensitive than CMR</a:t>
          </a:r>
          <a:endParaRPr lang="en-US" sz="2400" kern="1200" dirty="0">
            <a:latin typeface="+mn-lt"/>
            <a:ea typeface="+mn-ea"/>
            <a:cs typeface="Arial"/>
          </a:endParaRPr>
        </a:p>
        <a:p>
          <a:pPr marL="228600" lvl="1" indent="-228600" algn="l" defTabSz="1066800">
            <a:lnSpc>
              <a:spcPct val="90000"/>
            </a:lnSpc>
            <a:spcBef>
              <a:spcPct val="0"/>
            </a:spcBef>
            <a:spcAft>
              <a:spcPct val="15000"/>
            </a:spcAft>
            <a:buChar char="•"/>
          </a:pPr>
          <a:r>
            <a:rPr lang="en-US" sz="2400" kern="1200" dirty="0">
              <a:latin typeface="+mn-lt"/>
              <a:ea typeface="+mn-ea"/>
              <a:cs typeface="Times New Roman" panose="02020603050405020304" pitchFamily="18" charset="0"/>
            </a:rPr>
            <a:t>When baseline un-known or of doubtful validity aim often stated as U5MR &gt; 2.0 /10’000 / day</a:t>
          </a:r>
          <a:endParaRPr lang="en-US" sz="2400" kern="1200" dirty="0">
            <a:latin typeface="+mn-lt"/>
            <a:ea typeface="+mn-ea"/>
            <a:cs typeface="Arial"/>
          </a:endParaRPr>
        </a:p>
      </dsp:txBody>
      <dsp:txXfrm>
        <a:off x="0" y="2736439"/>
        <a:ext cx="10218577" cy="2170350"/>
      </dsp:txXfrm>
    </dsp:sp>
    <dsp:sp modelId="{530F2315-5A93-4E50-BC69-EE1C7900A783}">
      <dsp:nvSpPr>
        <dsp:cNvPr id="0" name=""/>
        <dsp:cNvSpPr/>
      </dsp:nvSpPr>
      <dsp:spPr>
        <a:xfrm>
          <a:off x="470791" y="2974700"/>
          <a:ext cx="9729592" cy="383760"/>
        </a:xfrm>
        <a:prstGeom prst="roundRect">
          <a:avLst/>
        </a:prstGeom>
        <a:solidFill>
          <a:schemeClr val="accent1">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367" tIns="0" rIns="270367" bIns="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mn-lt"/>
              <a:ea typeface="+mn-ea"/>
              <a:cs typeface="Times New Roman" panose="02020603050405020304" pitchFamily="18" charset="0"/>
            </a:rPr>
            <a:t> Under five mortality rate </a:t>
          </a:r>
          <a:endParaRPr lang="en-US" sz="2800" kern="1200" dirty="0">
            <a:solidFill>
              <a:schemeClr val="tx1"/>
            </a:solidFill>
            <a:latin typeface="+mn-lt"/>
            <a:ea typeface="+mn-ea"/>
            <a:cs typeface="Arial"/>
          </a:endParaRPr>
        </a:p>
      </dsp:txBody>
      <dsp:txXfrm>
        <a:off x="489525" y="2993434"/>
        <a:ext cx="9692124"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B1376-4BD8-4ABC-BDA1-C9A277B7F168}">
      <dsp:nvSpPr>
        <dsp:cNvPr id="0" name=""/>
        <dsp:cNvSpPr/>
      </dsp:nvSpPr>
      <dsp:spPr>
        <a:xfrm>
          <a:off x="51749" y="408785"/>
          <a:ext cx="2023956" cy="783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fr-CH" sz="2000" kern="1200" dirty="0">
              <a:solidFill>
                <a:schemeClr val="bg1"/>
              </a:solidFill>
            </a:rPr>
            <a:t>Background variables</a:t>
          </a:r>
          <a:endParaRPr lang="en-US" sz="2000" kern="1200" dirty="0">
            <a:solidFill>
              <a:schemeClr val="bg1"/>
            </a:solidFill>
          </a:endParaRPr>
        </a:p>
      </dsp:txBody>
      <dsp:txXfrm>
        <a:off x="51749" y="408785"/>
        <a:ext cx="2023956" cy="522143"/>
      </dsp:txXfrm>
    </dsp:sp>
    <dsp:sp modelId="{77CA799B-2651-4B5F-AEFA-9DED4CFD4FB0}">
      <dsp:nvSpPr>
        <dsp:cNvPr id="0" name=""/>
        <dsp:cNvSpPr/>
      </dsp:nvSpPr>
      <dsp:spPr>
        <a:xfrm>
          <a:off x="72703" y="1178152"/>
          <a:ext cx="2044393" cy="43252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0"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rPr>
            <a:t>Extreme poverty</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rPr>
            <a:t>Political instability</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rPr>
            <a:t>Inequalities</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rPr>
            <a:t>Ethnic rivalry</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rPr>
            <a:t>Arms proliferation</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rPr>
            <a:t>Climate</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rPr>
            <a:t>Seismic risk</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rPr>
            <a:t>Economic stagnation</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rPr>
            <a:t>Environmental vulnerability</a:t>
          </a:r>
        </a:p>
      </dsp:txBody>
      <dsp:txXfrm>
        <a:off x="132581" y="1238030"/>
        <a:ext cx="1924637" cy="4205539"/>
      </dsp:txXfrm>
    </dsp:sp>
    <dsp:sp modelId="{E14B04D1-2328-45CD-87F8-7FAF1293310B}">
      <dsp:nvSpPr>
        <dsp:cNvPr id="0" name=""/>
        <dsp:cNvSpPr/>
      </dsp:nvSpPr>
      <dsp:spPr>
        <a:xfrm rot="21578687">
          <a:off x="2275250" y="635295"/>
          <a:ext cx="423051" cy="3304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2275251" y="701684"/>
        <a:ext cx="323928" cy="198247"/>
      </dsp:txXfrm>
    </dsp:sp>
    <dsp:sp modelId="{556FFB11-636D-450C-8ECE-4FBAC8B54D82}">
      <dsp:nvSpPr>
        <dsp:cNvPr id="0" name=""/>
        <dsp:cNvSpPr/>
      </dsp:nvSpPr>
      <dsp:spPr>
        <a:xfrm>
          <a:off x="2873900" y="391340"/>
          <a:ext cx="2007380" cy="783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GB" sz="2000" kern="1200" noProof="0" dirty="0">
              <a:solidFill>
                <a:schemeClr val="bg1"/>
              </a:solidFill>
            </a:rPr>
            <a:t>Intermediate factors</a:t>
          </a:r>
        </a:p>
      </dsp:txBody>
      <dsp:txXfrm>
        <a:off x="2873900" y="391340"/>
        <a:ext cx="2007380" cy="522143"/>
      </dsp:txXfrm>
    </dsp:sp>
    <dsp:sp modelId="{E68B2357-AC9E-4C10-B888-C2E0F579E52F}">
      <dsp:nvSpPr>
        <dsp:cNvPr id="0" name=""/>
        <dsp:cNvSpPr/>
      </dsp:nvSpPr>
      <dsp:spPr>
        <a:xfrm>
          <a:off x="2852626" y="1183800"/>
          <a:ext cx="2085494" cy="4082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0"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rPr>
            <a:t>Armed conflict</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rPr>
            <a:t>Abusive relationship </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rPr>
            <a:t>Psychological and physical stress</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rPr>
            <a:t>Access/utilization to health services</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rPr>
            <a:t>Natural disaster</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rPr>
            <a:t>Displacement</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rPr>
            <a:t>Food insecurity</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rPr>
            <a:t>Breakdown of services</a:t>
          </a:r>
        </a:p>
      </dsp:txBody>
      <dsp:txXfrm>
        <a:off x="2913708" y="1244882"/>
        <a:ext cx="1963330" cy="3960322"/>
      </dsp:txXfrm>
    </dsp:sp>
    <dsp:sp modelId="{68BCAE89-7841-416C-B64D-42AB4B314DA3}">
      <dsp:nvSpPr>
        <dsp:cNvPr id="0" name=""/>
        <dsp:cNvSpPr/>
      </dsp:nvSpPr>
      <dsp:spPr>
        <a:xfrm rot="78128">
          <a:off x="5114385" y="620386"/>
          <a:ext cx="426839" cy="3304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114398" y="685342"/>
        <a:ext cx="327716" cy="198247"/>
      </dsp:txXfrm>
    </dsp:sp>
    <dsp:sp modelId="{4E4487EF-C445-422E-97C5-988A9FD26A2B}">
      <dsp:nvSpPr>
        <dsp:cNvPr id="0" name=""/>
        <dsp:cNvSpPr/>
      </dsp:nvSpPr>
      <dsp:spPr>
        <a:xfrm>
          <a:off x="5686431" y="456187"/>
          <a:ext cx="2088095" cy="783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kern="1200" noProof="0" dirty="0">
              <a:solidFill>
                <a:schemeClr val="bg1"/>
              </a:solidFill>
            </a:rPr>
            <a:t>Proximate factors</a:t>
          </a:r>
        </a:p>
      </dsp:txBody>
      <dsp:txXfrm>
        <a:off x="5686431" y="456187"/>
        <a:ext cx="2088095" cy="522143"/>
      </dsp:txXfrm>
    </dsp:sp>
    <dsp:sp modelId="{7F5FC744-62C9-4078-A851-090881C5DC3D}">
      <dsp:nvSpPr>
        <dsp:cNvPr id="0" name=""/>
        <dsp:cNvSpPr/>
      </dsp:nvSpPr>
      <dsp:spPr>
        <a:xfrm>
          <a:off x="5686430" y="1208955"/>
          <a:ext cx="2093589" cy="41745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0"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None/>
          </a:pPr>
          <a:r>
            <a:rPr lang="en-US" sz="1800" kern="1200" noProof="0" dirty="0">
              <a:solidFill>
                <a:schemeClr val="tx1"/>
              </a:solidFill>
            </a:rPr>
            <a:t>Overcrowding</a:t>
          </a:r>
        </a:p>
        <a:p>
          <a:pPr marL="171450" lvl="1" indent="-171450" algn="l" defTabSz="800100">
            <a:lnSpc>
              <a:spcPct val="90000"/>
            </a:lnSpc>
            <a:spcBef>
              <a:spcPct val="0"/>
            </a:spcBef>
            <a:spcAft>
              <a:spcPct val="15000"/>
            </a:spcAft>
            <a:buFont typeface="Arial" panose="020B0604020202020204" pitchFamily="34" charset="0"/>
            <a:buNone/>
          </a:pPr>
          <a:r>
            <a:rPr lang="en-US" sz="1800" kern="1200" noProof="0" dirty="0">
              <a:solidFill>
                <a:schemeClr val="tx1"/>
              </a:solidFill>
            </a:rPr>
            <a:t>Vaccination</a:t>
          </a:r>
        </a:p>
        <a:p>
          <a:pPr marL="171450" lvl="1" indent="-171450" algn="l" defTabSz="800100">
            <a:lnSpc>
              <a:spcPct val="90000"/>
            </a:lnSpc>
            <a:spcBef>
              <a:spcPct val="0"/>
            </a:spcBef>
            <a:spcAft>
              <a:spcPct val="15000"/>
            </a:spcAft>
            <a:buFont typeface="Arial" panose="020B0604020202020204" pitchFamily="34" charset="0"/>
            <a:buNone/>
          </a:pPr>
          <a:r>
            <a:rPr lang="en-US" sz="1800" kern="1200" noProof="0" dirty="0">
              <a:solidFill>
                <a:schemeClr val="tx1"/>
              </a:solidFill>
            </a:rPr>
            <a:t>High exposure to disease vectors</a:t>
          </a:r>
        </a:p>
        <a:p>
          <a:pPr marL="171450" lvl="1" indent="-171450" algn="l" defTabSz="800100">
            <a:lnSpc>
              <a:spcPct val="90000"/>
            </a:lnSpc>
            <a:spcBef>
              <a:spcPct val="0"/>
            </a:spcBef>
            <a:spcAft>
              <a:spcPct val="15000"/>
            </a:spcAft>
            <a:buFont typeface="Arial" panose="020B0604020202020204" pitchFamily="34" charset="0"/>
            <a:buNone/>
          </a:pPr>
          <a:r>
            <a:rPr lang="en-US" sz="1800" kern="1200" noProof="0" dirty="0">
              <a:solidFill>
                <a:schemeClr val="tx1"/>
              </a:solidFill>
            </a:rPr>
            <a:t>Inadequate shelter</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noProof="0" dirty="0">
              <a:solidFill>
                <a:schemeClr val="tx1"/>
              </a:solidFill>
            </a:rPr>
            <a:t>Poor water, sanitation, hygiene conditions</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noProof="0" dirty="0">
              <a:solidFill>
                <a:schemeClr val="tx1"/>
              </a:solidFill>
            </a:rPr>
            <a:t>Food</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noProof="0" dirty="0">
              <a:solidFill>
                <a:schemeClr val="tx1"/>
              </a:solidFill>
            </a:rPr>
            <a:t>Lack of and/or delayed treatment</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noProof="0" dirty="0">
              <a:solidFill>
                <a:schemeClr val="tx1"/>
              </a:solidFill>
            </a:rPr>
            <a:t>Violence </a:t>
          </a:r>
        </a:p>
      </dsp:txBody>
      <dsp:txXfrm>
        <a:off x="5747749" y="1270274"/>
        <a:ext cx="1970951" cy="4051941"/>
      </dsp:txXfrm>
    </dsp:sp>
    <dsp:sp modelId="{F5734A94-A951-4BAF-9F1A-9CD6C1A9828E}">
      <dsp:nvSpPr>
        <dsp:cNvPr id="0" name=""/>
        <dsp:cNvSpPr/>
      </dsp:nvSpPr>
      <dsp:spPr>
        <a:xfrm rot="21587389">
          <a:off x="7960772" y="689289"/>
          <a:ext cx="394848" cy="3304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7960772" y="755553"/>
        <a:ext cx="295725" cy="198247"/>
      </dsp:txXfrm>
    </dsp:sp>
    <dsp:sp modelId="{C84E3D98-D612-45E2-B926-6F521E82C75A}">
      <dsp:nvSpPr>
        <dsp:cNvPr id="0" name=""/>
        <dsp:cNvSpPr/>
      </dsp:nvSpPr>
      <dsp:spPr>
        <a:xfrm>
          <a:off x="8519518" y="437141"/>
          <a:ext cx="2023611" cy="8095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kern="1200" noProof="0" dirty="0">
              <a:solidFill>
                <a:schemeClr val="bg1"/>
              </a:solidFill>
            </a:rPr>
            <a:t>Health    outcome</a:t>
          </a:r>
        </a:p>
      </dsp:txBody>
      <dsp:txXfrm>
        <a:off x="8519518" y="437141"/>
        <a:ext cx="2023611" cy="539686"/>
      </dsp:txXfrm>
    </dsp:sp>
    <dsp:sp modelId="{A28EE34B-6C98-4742-A6A0-CABC53D55493}">
      <dsp:nvSpPr>
        <dsp:cNvPr id="0" name=""/>
        <dsp:cNvSpPr/>
      </dsp:nvSpPr>
      <dsp:spPr>
        <a:xfrm>
          <a:off x="8472033" y="1244964"/>
          <a:ext cx="2109979" cy="39378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noProof="0" dirty="0">
              <a:solidFill>
                <a:schemeClr val="tx1"/>
              </a:solidFill>
            </a:rPr>
            <a:t>Diseases</a:t>
          </a:r>
        </a:p>
        <a:p>
          <a:pPr marL="171450" lvl="1" indent="-171450" algn="l" defTabSz="800100">
            <a:lnSpc>
              <a:spcPct val="90000"/>
            </a:lnSpc>
            <a:spcBef>
              <a:spcPct val="0"/>
            </a:spcBef>
            <a:spcAft>
              <a:spcPct val="15000"/>
            </a:spcAft>
            <a:buChar char="•"/>
          </a:pPr>
          <a:r>
            <a:rPr lang="en-US" sz="1800" kern="1200" noProof="0" dirty="0">
              <a:solidFill>
                <a:schemeClr val="tx1"/>
              </a:solidFill>
            </a:rPr>
            <a:t>Wounds</a:t>
          </a:r>
        </a:p>
        <a:p>
          <a:pPr marL="171450" lvl="1" indent="-171450" algn="l" defTabSz="800100">
            <a:lnSpc>
              <a:spcPct val="90000"/>
            </a:lnSpc>
            <a:spcBef>
              <a:spcPct val="0"/>
            </a:spcBef>
            <a:spcAft>
              <a:spcPct val="15000"/>
            </a:spcAft>
            <a:buChar char="•"/>
          </a:pPr>
          <a:r>
            <a:rPr lang="en-US" sz="1800" kern="1200" noProof="0" dirty="0">
              <a:solidFill>
                <a:schemeClr val="tx1"/>
              </a:solidFill>
            </a:rPr>
            <a:t>Trauma</a:t>
          </a:r>
        </a:p>
        <a:p>
          <a:pPr marL="171450" lvl="1" indent="-171450" algn="l" defTabSz="800100">
            <a:lnSpc>
              <a:spcPct val="90000"/>
            </a:lnSpc>
            <a:spcBef>
              <a:spcPct val="0"/>
            </a:spcBef>
            <a:spcAft>
              <a:spcPct val="15000"/>
            </a:spcAft>
            <a:buChar char="•"/>
          </a:pPr>
          <a:r>
            <a:rPr lang="en-US" sz="1800" kern="1200" noProof="0" dirty="0">
              <a:solidFill>
                <a:schemeClr val="tx1"/>
              </a:solidFill>
            </a:rPr>
            <a:t>Outbreaks</a:t>
          </a:r>
        </a:p>
        <a:p>
          <a:pPr marL="171450" lvl="1" indent="-171450" algn="l" defTabSz="800100">
            <a:lnSpc>
              <a:spcPct val="90000"/>
            </a:lnSpc>
            <a:spcBef>
              <a:spcPct val="0"/>
            </a:spcBef>
            <a:spcAft>
              <a:spcPct val="15000"/>
            </a:spcAft>
            <a:buChar char="•"/>
          </a:pPr>
          <a:r>
            <a:rPr lang="en-US" sz="1800" kern="1200" noProof="0" dirty="0">
              <a:solidFill>
                <a:schemeClr val="tx1"/>
              </a:solidFill>
            </a:rPr>
            <a:t>Malnutrition</a:t>
          </a:r>
        </a:p>
        <a:p>
          <a:pPr marL="171450" lvl="1" indent="-171450" algn="l" defTabSz="800100">
            <a:lnSpc>
              <a:spcPct val="90000"/>
            </a:lnSpc>
            <a:spcBef>
              <a:spcPct val="0"/>
            </a:spcBef>
            <a:spcAft>
              <a:spcPct val="15000"/>
            </a:spcAft>
            <a:buChar char="•"/>
          </a:pPr>
          <a:r>
            <a:rPr lang="en-US" sz="1800" kern="1200" noProof="0" dirty="0">
              <a:solidFill>
                <a:schemeClr val="tx1"/>
              </a:solidFill>
            </a:rPr>
            <a:t>Developmental retardation</a:t>
          </a:r>
        </a:p>
      </dsp:txBody>
      <dsp:txXfrm>
        <a:off x="8533832" y="1306763"/>
        <a:ext cx="1986381" cy="38142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2BC69-FF20-4827-AD50-92DD5410F0C7}">
      <dsp:nvSpPr>
        <dsp:cNvPr id="0" name=""/>
        <dsp:cNvSpPr/>
      </dsp:nvSpPr>
      <dsp:spPr>
        <a:xfrm>
          <a:off x="1114259" y="284985"/>
          <a:ext cx="3088017" cy="3088017"/>
        </a:xfrm>
        <a:prstGeom prst="ellipse">
          <a:avLst/>
        </a:prstGeom>
        <a:solidFill>
          <a:schemeClr val="accent2">
            <a:lumMod val="60000"/>
            <a:lumOff val="40000"/>
            <a:alpha val="50000"/>
          </a:schemeClr>
        </a:solidFill>
        <a:ln w="254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88000" rIns="0" bIns="0" numCol="1" spcCol="1270" anchor="ctr" anchorCtr="0">
          <a:noAutofit/>
        </a:bodyPr>
        <a:lstStyle/>
        <a:p>
          <a:pPr marL="0" lvl="0" indent="0" algn="ctr" defTabSz="1244600">
            <a:lnSpc>
              <a:spcPct val="90000"/>
            </a:lnSpc>
            <a:spcBef>
              <a:spcPct val="0"/>
            </a:spcBef>
            <a:spcAft>
              <a:spcPct val="35000"/>
            </a:spcAft>
            <a:buNone/>
          </a:pPr>
          <a:r>
            <a:rPr lang="fr-CH" sz="2800" kern="1200" dirty="0">
              <a:solidFill>
                <a:srgbClr val="F2F2F2">
                  <a:lumMod val="10000"/>
                </a:srgbClr>
              </a:solidFill>
              <a:latin typeface="Arial"/>
              <a:ea typeface="+mn-ea"/>
              <a:cs typeface="Arial"/>
            </a:rPr>
            <a:t>Physical</a:t>
          </a:r>
        </a:p>
      </dsp:txBody>
      <dsp:txXfrm>
        <a:off x="1857630" y="1028891"/>
        <a:ext cx="1601276" cy="982601"/>
      </dsp:txXfrm>
    </dsp:sp>
    <dsp:sp modelId="{55F68D6B-6D24-4EF7-93E8-D1841AAAF4E1}">
      <dsp:nvSpPr>
        <dsp:cNvPr id="0" name=""/>
        <dsp:cNvSpPr/>
      </dsp:nvSpPr>
      <dsp:spPr>
        <a:xfrm>
          <a:off x="2228519" y="2214996"/>
          <a:ext cx="3088017" cy="3088017"/>
        </a:xfrm>
        <a:prstGeom prst="ellipse">
          <a:avLst/>
        </a:prstGeom>
        <a:solidFill>
          <a:schemeClr val="accent2">
            <a:lumMod val="60000"/>
            <a:lumOff val="40000"/>
            <a:alpha val="50000"/>
          </a:schemeClr>
        </a:solidFill>
        <a:ln w="254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0000" tIns="0" rIns="0" bIns="0" numCol="1" spcCol="1270" anchor="ctr" anchorCtr="0">
          <a:noAutofit/>
        </a:bodyPr>
        <a:lstStyle/>
        <a:p>
          <a:pPr marL="0" lvl="0" indent="0" algn="ctr" defTabSz="1244600">
            <a:lnSpc>
              <a:spcPct val="90000"/>
            </a:lnSpc>
            <a:spcBef>
              <a:spcPct val="0"/>
            </a:spcBef>
            <a:spcAft>
              <a:spcPct val="35000"/>
            </a:spcAft>
            <a:buNone/>
          </a:pPr>
          <a:r>
            <a:rPr lang="fr-CH" sz="2800" kern="1200" dirty="0">
              <a:solidFill>
                <a:srgbClr val="F2F2F2">
                  <a:lumMod val="10000"/>
                </a:srgbClr>
              </a:solidFill>
              <a:latin typeface="Arial"/>
              <a:ea typeface="+mn-ea"/>
              <a:cs typeface="Arial"/>
            </a:rPr>
            <a:t>Mental</a:t>
          </a:r>
        </a:p>
      </dsp:txBody>
      <dsp:txXfrm>
        <a:off x="3444276" y="3261460"/>
        <a:ext cx="1310134" cy="1200957"/>
      </dsp:txXfrm>
    </dsp:sp>
    <dsp:sp modelId="{68EE656C-056B-460C-819D-F482FF5D047A}">
      <dsp:nvSpPr>
        <dsp:cNvPr id="0" name=""/>
        <dsp:cNvSpPr/>
      </dsp:nvSpPr>
      <dsp:spPr>
        <a:xfrm>
          <a:off x="0" y="2278795"/>
          <a:ext cx="3088017" cy="3088017"/>
        </a:xfrm>
        <a:prstGeom prst="ellipse">
          <a:avLst/>
        </a:prstGeom>
        <a:solidFill>
          <a:schemeClr val="accent2">
            <a:lumMod val="60000"/>
            <a:lumOff val="40000"/>
            <a:alpha val="50000"/>
          </a:schemeClr>
        </a:solidFill>
        <a:ln w="254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252000" bIns="0" numCol="1" spcCol="1270" anchor="ctr" anchorCtr="0">
          <a:noAutofit/>
        </a:bodyPr>
        <a:lstStyle/>
        <a:p>
          <a:pPr marL="0" lvl="0" indent="0" algn="ctr" defTabSz="1244600">
            <a:lnSpc>
              <a:spcPct val="90000"/>
            </a:lnSpc>
            <a:spcBef>
              <a:spcPct val="0"/>
            </a:spcBef>
            <a:spcAft>
              <a:spcPct val="35000"/>
            </a:spcAft>
            <a:buNone/>
          </a:pPr>
          <a:r>
            <a:rPr lang="fr-CH" sz="2800" kern="1200" dirty="0">
              <a:solidFill>
                <a:srgbClr val="F2F2F2">
                  <a:lumMod val="10000"/>
                </a:srgbClr>
              </a:solidFill>
              <a:latin typeface="Arial"/>
              <a:ea typeface="+mn-ea"/>
              <a:cs typeface="Arial"/>
            </a:rPr>
            <a:t>Social</a:t>
          </a:r>
        </a:p>
      </dsp:txBody>
      <dsp:txXfrm>
        <a:off x="562126" y="3325259"/>
        <a:ext cx="1310134" cy="120095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2"/>
          </a:xfrm>
          <a:prstGeom prst="rect">
            <a:avLst/>
          </a:prstGeom>
        </p:spPr>
        <p:txBody>
          <a:bodyPr vert="horz" lIns="93324" tIns="46662" rIns="93324" bIns="46662" rtlCol="0"/>
          <a:lstStyle>
            <a:lvl1pPr algn="l">
              <a:defRPr sz="1200"/>
            </a:lvl1pPr>
          </a:lstStyle>
          <a:p>
            <a:endParaRPr lang="en-GB"/>
          </a:p>
        </p:txBody>
      </p:sp>
      <p:sp>
        <p:nvSpPr>
          <p:cNvPr id="3" name="Date Placeholder 2"/>
          <p:cNvSpPr>
            <a:spLocks noGrp="1"/>
          </p:cNvSpPr>
          <p:nvPr>
            <p:ph type="dt" sz="quarter" idx="1"/>
          </p:nvPr>
        </p:nvSpPr>
        <p:spPr>
          <a:xfrm>
            <a:off x="3978133" y="0"/>
            <a:ext cx="3043343" cy="467072"/>
          </a:xfrm>
          <a:prstGeom prst="rect">
            <a:avLst/>
          </a:prstGeom>
        </p:spPr>
        <p:txBody>
          <a:bodyPr vert="horz" lIns="93324" tIns="46662" rIns="93324" bIns="46662" rtlCol="0"/>
          <a:lstStyle>
            <a:lvl1pPr algn="r">
              <a:defRPr sz="1200"/>
            </a:lvl1pPr>
          </a:lstStyle>
          <a:p>
            <a:fld id="{043CCC9D-42F1-4286-91F4-F1D8ABA61C1A}" type="datetimeFigureOut">
              <a:rPr lang="en-GB" smtClean="0"/>
              <a:t>13/02/2020</a:t>
            </a:fld>
            <a:endParaRPr lang="en-GB"/>
          </a:p>
        </p:txBody>
      </p:sp>
      <p:sp>
        <p:nvSpPr>
          <p:cNvPr id="4" name="Footer Placeholder 3"/>
          <p:cNvSpPr>
            <a:spLocks noGrp="1"/>
          </p:cNvSpPr>
          <p:nvPr>
            <p:ph type="ftr" sz="quarter" idx="2"/>
          </p:nvPr>
        </p:nvSpPr>
        <p:spPr>
          <a:xfrm>
            <a:off x="1" y="8842031"/>
            <a:ext cx="3043343" cy="467071"/>
          </a:xfrm>
          <a:prstGeom prst="rect">
            <a:avLst/>
          </a:prstGeom>
        </p:spPr>
        <p:txBody>
          <a:bodyPr vert="horz" lIns="93324" tIns="46662" rIns="93324" bIns="46662" rtlCol="0" anchor="b"/>
          <a:lstStyle>
            <a:lvl1pPr algn="l">
              <a:defRPr sz="1200"/>
            </a:lvl1pPr>
          </a:lstStyle>
          <a:p>
            <a:endParaRPr lang="en-GB"/>
          </a:p>
        </p:txBody>
      </p:sp>
      <p:sp>
        <p:nvSpPr>
          <p:cNvPr id="5" name="Slide Number Placeholder 4"/>
          <p:cNvSpPr>
            <a:spLocks noGrp="1"/>
          </p:cNvSpPr>
          <p:nvPr>
            <p:ph type="sldNum" sz="quarter" idx="3"/>
          </p:nvPr>
        </p:nvSpPr>
        <p:spPr>
          <a:xfrm>
            <a:off x="3978133" y="8842031"/>
            <a:ext cx="3043343" cy="467071"/>
          </a:xfrm>
          <a:prstGeom prst="rect">
            <a:avLst/>
          </a:prstGeom>
        </p:spPr>
        <p:txBody>
          <a:bodyPr vert="horz" lIns="93324" tIns="46662" rIns="93324" bIns="46662" rtlCol="0" anchor="b"/>
          <a:lstStyle>
            <a:lvl1pPr algn="r">
              <a:defRPr sz="1200"/>
            </a:lvl1pPr>
          </a:lstStyle>
          <a:p>
            <a:fld id="{226586FC-4351-49BA-B1B3-89BD0881B854}" type="slidenum">
              <a:rPr lang="en-GB" smtClean="0"/>
              <a:t>‹#›</a:t>
            </a:fld>
            <a:endParaRPr lang="en-GB"/>
          </a:p>
        </p:txBody>
      </p:sp>
    </p:spTree>
    <p:extLst>
      <p:ext uri="{BB962C8B-B14F-4D97-AF65-F5344CB8AC3E}">
        <p14:creationId xmlns:p14="http://schemas.microsoft.com/office/powerpoint/2010/main" val="2263870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3" y="0"/>
            <a:ext cx="3043343" cy="467072"/>
          </a:xfrm>
          <a:prstGeom prst="rect">
            <a:avLst/>
          </a:prstGeom>
        </p:spPr>
        <p:txBody>
          <a:bodyPr vert="horz" lIns="93324" tIns="46662" rIns="93324" bIns="46662" rtlCol="0"/>
          <a:lstStyle>
            <a:lvl1pPr algn="r">
              <a:defRPr sz="1200"/>
            </a:lvl1pPr>
          </a:lstStyle>
          <a:p>
            <a:fld id="{2D866499-7338-497E-AE8C-7D5BED2908D2}" type="datetimeFigureOut">
              <a:rPr lang="fr-CH" smtClean="0"/>
              <a:t>13.02.2020</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1" y="4480005"/>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1" y="8842031"/>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24" tIns="46662" rIns="93324" bIns="46662" rtlCol="0" anchor="b"/>
          <a:lstStyle>
            <a:lvl1pPr algn="r">
              <a:defRPr sz="1200"/>
            </a:lvl1pPr>
          </a:lstStyle>
          <a:p>
            <a:fld id="{AA5D30B7-F877-4FC6-B32C-20D5FE21BCAE}" type="slidenum">
              <a:rPr lang="fr-CH" smtClean="0"/>
              <a:t>‹#›</a:t>
            </a:fld>
            <a:endParaRPr lang="fr-CH"/>
          </a:p>
        </p:txBody>
      </p:sp>
    </p:spTree>
    <p:extLst>
      <p:ext uri="{BB962C8B-B14F-4D97-AF65-F5344CB8AC3E}">
        <p14:creationId xmlns:p14="http://schemas.microsoft.com/office/powerpoint/2010/main" val="1718406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D30B7-F877-4FC6-B32C-20D5FE21BCAE}" type="slidenum">
              <a:rPr lang="fr-CH" smtClean="0"/>
              <a:t>1</a:t>
            </a:fld>
            <a:endParaRPr lang="fr-CH"/>
          </a:p>
        </p:txBody>
      </p:sp>
    </p:spTree>
    <p:extLst>
      <p:ext uri="{BB962C8B-B14F-4D97-AF65-F5344CB8AC3E}">
        <p14:creationId xmlns:p14="http://schemas.microsoft.com/office/powerpoint/2010/main" val="2145896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armed conflict the social fabric is torn apart. The society that you are used to is gone, the family that you are used to is gone. Friends are torn apart.</a:t>
            </a:r>
            <a:endParaRPr lang="fr-CH" dirty="0"/>
          </a:p>
        </p:txBody>
      </p:sp>
      <p:sp>
        <p:nvSpPr>
          <p:cNvPr id="4" name="Slide Number Placeholder 3"/>
          <p:cNvSpPr>
            <a:spLocks noGrp="1"/>
          </p:cNvSpPr>
          <p:nvPr>
            <p:ph type="sldNum" sz="quarter" idx="10"/>
          </p:nvPr>
        </p:nvSpPr>
        <p:spPr/>
        <p:txBody>
          <a:bodyPr/>
          <a:lstStyle/>
          <a:p>
            <a:fld id="{AA5D30B7-F877-4FC6-B32C-20D5FE21BCAE}" type="slidenum">
              <a:rPr lang="fr-CH" smtClean="0"/>
              <a:t>14</a:t>
            </a:fld>
            <a:endParaRPr lang="fr-CH"/>
          </a:p>
        </p:txBody>
      </p:sp>
    </p:spTree>
    <p:extLst>
      <p:ext uri="{BB962C8B-B14F-4D97-AF65-F5344CB8AC3E}">
        <p14:creationId xmlns:p14="http://schemas.microsoft.com/office/powerpoint/2010/main" val="2358335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AA5D30B7-F877-4FC6-B32C-20D5FE21BCAE}" type="slidenum">
              <a:rPr lang="fr-CH" smtClean="0"/>
              <a:t>15</a:t>
            </a:fld>
            <a:endParaRPr lang="fr-CH"/>
          </a:p>
        </p:txBody>
      </p:sp>
    </p:spTree>
    <p:extLst>
      <p:ext uri="{BB962C8B-B14F-4D97-AF65-F5344CB8AC3E}">
        <p14:creationId xmlns:p14="http://schemas.microsoft.com/office/powerpoint/2010/main" val="122424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 H.E.L.P. course focusses mainly on acute and protracted crises</a:t>
            </a:r>
            <a:r>
              <a:rPr lang="en-GB" baseline="0" noProof="0" dirty="0"/>
              <a:t> but these cannot be considered in isolation from the other steps of the disaster management cycle. </a:t>
            </a:r>
          </a:p>
          <a:p>
            <a:endParaRPr lang="en-GB" noProof="0" dirty="0"/>
          </a:p>
        </p:txBody>
      </p:sp>
      <p:sp>
        <p:nvSpPr>
          <p:cNvPr id="4" name="Slide Number Placeholder 3"/>
          <p:cNvSpPr>
            <a:spLocks noGrp="1"/>
          </p:cNvSpPr>
          <p:nvPr>
            <p:ph type="sldNum" sz="quarter" idx="10"/>
          </p:nvPr>
        </p:nvSpPr>
        <p:spPr/>
        <p:txBody>
          <a:bodyPr/>
          <a:lstStyle/>
          <a:p>
            <a:fld id="{AA5D30B7-F877-4FC6-B32C-20D5FE21BCAE}" type="slidenum">
              <a:rPr lang="fr-CH" smtClean="0"/>
              <a:t>16</a:t>
            </a:fld>
            <a:endParaRPr lang="fr-CH"/>
          </a:p>
        </p:txBody>
      </p:sp>
    </p:spTree>
    <p:extLst>
      <p:ext uri="{BB962C8B-B14F-4D97-AF65-F5344CB8AC3E}">
        <p14:creationId xmlns:p14="http://schemas.microsoft.com/office/powerpoint/2010/main" val="4274357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D30B7-F877-4FC6-B32C-20D5FE21BCAE}" type="slidenum">
              <a:rPr lang="fr-CH" smtClean="0"/>
              <a:t>18</a:t>
            </a:fld>
            <a:endParaRPr lang="fr-CH"/>
          </a:p>
        </p:txBody>
      </p:sp>
    </p:spTree>
    <p:extLst>
      <p:ext uri="{BB962C8B-B14F-4D97-AF65-F5344CB8AC3E}">
        <p14:creationId xmlns:p14="http://schemas.microsoft.com/office/powerpoint/2010/main" val="1816525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AA5D30B7-F877-4FC6-B32C-20D5FE21BCAE}" type="slidenum">
              <a:rPr lang="fr-CH" smtClean="0"/>
              <a:t>19</a:t>
            </a:fld>
            <a:endParaRPr lang="fr-CH"/>
          </a:p>
        </p:txBody>
      </p:sp>
    </p:spTree>
    <p:extLst>
      <p:ext uri="{BB962C8B-B14F-4D97-AF65-F5344CB8AC3E}">
        <p14:creationId xmlns:p14="http://schemas.microsoft.com/office/powerpoint/2010/main" val="29964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fontAlgn="base">
              <a:spcBef>
                <a:spcPct val="30000"/>
              </a:spcBef>
              <a:spcAft>
                <a:spcPct val="0"/>
              </a:spcAft>
              <a:defRPr/>
            </a:pPr>
            <a:r>
              <a:rPr lang="en-US" dirty="0"/>
              <a:t>http://www.who.int/hac/about/definitions/en/</a:t>
            </a:r>
            <a:br>
              <a:rPr lang="en-US" dirty="0"/>
            </a:br>
            <a:r>
              <a:rPr lang="en-US" dirty="0"/>
              <a:t>WHO - Glossary of humanitarian terms</a:t>
            </a:r>
          </a:p>
          <a:p>
            <a:endParaRPr lang="en-US" dirty="0"/>
          </a:p>
          <a:p>
            <a:endParaRPr lang="fr-CH" dirty="0"/>
          </a:p>
        </p:txBody>
      </p:sp>
      <p:sp>
        <p:nvSpPr>
          <p:cNvPr id="4" name="Slide Number Placeholder 3"/>
          <p:cNvSpPr>
            <a:spLocks noGrp="1"/>
          </p:cNvSpPr>
          <p:nvPr>
            <p:ph type="sldNum" sz="quarter" idx="10"/>
          </p:nvPr>
        </p:nvSpPr>
        <p:spPr/>
        <p:txBody>
          <a:bodyPr/>
          <a:lstStyle/>
          <a:p>
            <a:fld id="{AA5D30B7-F877-4FC6-B32C-20D5FE21BCAE}" type="slidenum">
              <a:rPr lang="fr-CH" smtClean="0"/>
              <a:t>20</a:t>
            </a:fld>
            <a:endParaRPr lang="fr-CH"/>
          </a:p>
        </p:txBody>
      </p:sp>
    </p:spTree>
    <p:extLst>
      <p:ext uri="{BB962C8B-B14F-4D97-AF65-F5344CB8AC3E}">
        <p14:creationId xmlns:p14="http://schemas.microsoft.com/office/powerpoint/2010/main" val="580481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CRM is one</a:t>
            </a:r>
            <a:r>
              <a:rPr lang="en-US" baseline="0" dirty="0"/>
              <a:t> of the most widely used indicators in the humanitarian sector when assessing the severity of a health crisis within a given population. For UNHCR (also MSF, CDC)  the ‘’normal’’ baseline corresponds to the baseline mortality prior to displacement, or to the population in the host country, while SPHERE considers it to be the baseline rate documented for the population prior to the disaster. </a:t>
            </a:r>
            <a:r>
              <a:rPr lang="en-GB" dirty="0"/>
              <a:t>”. It is only when “the baseline rate is unknown or of doubtful validity” that either using the global 1/10,000/day emergency threshold or the regional thresholds calculated for Sub-Saharan Africa, Middle-East and other regions is recommended. Note that the threshold of a CMR of 1/10’000/day corresponds to the double the average mortality rate recorded in Africa in the mid-1980s and that since then, the average mortality rate in Sub-Saharan African has been halved (from 0.45 to 0.25/10,000/day, according to the World Bank) while the worldwide average mortality scale has significantly fallen to 0.21/10,000/day. Hence, the 1/10,000/day emergency threshold currently corresponds to four times the average mortality rate in Sub-Saharan Africa and five times the global average.</a:t>
            </a:r>
          </a:p>
          <a:p>
            <a:pPr defTabSz="933237">
              <a:defRPr/>
            </a:pPr>
            <a:r>
              <a:rPr lang="en-GB" dirty="0"/>
              <a:t> </a:t>
            </a:r>
          </a:p>
          <a:p>
            <a:r>
              <a:rPr lang="en-GB" dirty="0"/>
              <a:t>SPHERE proposes currently for contexts as assumed specific baseline:</a:t>
            </a:r>
          </a:p>
          <a:p>
            <a:pPr marL="171450" indent="-171450">
              <a:buFontTx/>
              <a:buChar char="-"/>
            </a:pPr>
            <a:r>
              <a:rPr lang="en-GB" dirty="0"/>
              <a:t>Sub-Saharan Africa 	CMR 0.44	U5MR 1.14</a:t>
            </a:r>
          </a:p>
          <a:p>
            <a:pPr marL="171450" indent="-171450">
              <a:buFontTx/>
              <a:buChar char="-"/>
            </a:pPr>
            <a:r>
              <a:rPr lang="en-GB" dirty="0"/>
              <a:t>Latin America	CMR 0.16	U5MR 0.16</a:t>
            </a:r>
          </a:p>
          <a:p>
            <a:pPr marL="171450" indent="-171450">
              <a:buFontTx/>
              <a:buChar char="-"/>
            </a:pPr>
            <a:r>
              <a:rPr lang="en-GB" dirty="0"/>
              <a:t>South Asia		CMR 0.25	U5MR 0.59</a:t>
            </a:r>
          </a:p>
          <a:p>
            <a:pPr marL="171450" indent="-171450">
              <a:buFontTx/>
              <a:buChar char="-"/>
            </a:pPr>
            <a:r>
              <a:rPr lang="en-GB" dirty="0"/>
              <a:t>Eastern Europe	CMR 0.30	U5MR 0.20</a:t>
            </a:r>
          </a:p>
          <a:p>
            <a:pPr marL="171450" indent="-171450">
              <a:buFontTx/>
              <a:buChar char="-"/>
            </a:pPr>
            <a:r>
              <a:rPr lang="en-GB" dirty="0"/>
              <a:t>Unknown Baseline	CMR 0.50	U5MR 1.00	 </a:t>
            </a:r>
          </a:p>
        </p:txBody>
      </p:sp>
      <p:sp>
        <p:nvSpPr>
          <p:cNvPr id="4" name="Slide Number Placeholder 3"/>
          <p:cNvSpPr>
            <a:spLocks noGrp="1"/>
          </p:cNvSpPr>
          <p:nvPr>
            <p:ph type="sldNum" sz="quarter" idx="10"/>
          </p:nvPr>
        </p:nvSpPr>
        <p:spPr/>
        <p:txBody>
          <a:bodyPr/>
          <a:lstStyle/>
          <a:p>
            <a:fld id="{AA5D30B7-F877-4FC6-B32C-20D5FE21BCAE}" type="slidenum">
              <a:rPr lang="fr-CH" smtClean="0"/>
              <a:t>22</a:t>
            </a:fld>
            <a:endParaRPr lang="fr-CH"/>
          </a:p>
        </p:txBody>
      </p:sp>
    </p:spTree>
    <p:extLst>
      <p:ext uri="{BB962C8B-B14F-4D97-AF65-F5344CB8AC3E}">
        <p14:creationId xmlns:p14="http://schemas.microsoft.com/office/powerpoint/2010/main" val="3139385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AA5D30B7-F877-4FC6-B32C-20D5FE21BCAE}" type="slidenum">
              <a:rPr lang="fr-CH" smtClean="0"/>
              <a:t>23</a:t>
            </a:fld>
            <a:endParaRPr lang="fr-CH"/>
          </a:p>
        </p:txBody>
      </p:sp>
    </p:spTree>
    <p:extLst>
      <p:ext uri="{BB962C8B-B14F-4D97-AF65-F5344CB8AC3E}">
        <p14:creationId xmlns:p14="http://schemas.microsoft.com/office/powerpoint/2010/main" val="1927088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AA5D30B7-F877-4FC6-B32C-20D5FE21BCAE}" type="slidenum">
              <a:rPr lang="fr-CH" smtClean="0"/>
              <a:t>24</a:t>
            </a:fld>
            <a:endParaRPr lang="fr-CH"/>
          </a:p>
        </p:txBody>
      </p:sp>
    </p:spTree>
    <p:extLst>
      <p:ext uri="{BB962C8B-B14F-4D97-AF65-F5344CB8AC3E}">
        <p14:creationId xmlns:p14="http://schemas.microsoft.com/office/powerpoint/2010/main" val="1195810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Infant: a child aged 0-11 completed months (may be referred to as 0</a:t>
            </a:r>
            <a:r>
              <a:rPr lang="en-GB" baseline="0" noProof="0" dirty="0"/>
              <a:t> - &lt;12 months or 0- &lt;1 year). An </a:t>
            </a:r>
            <a:r>
              <a:rPr lang="en-GB" i="1" baseline="0" noProof="0" dirty="0"/>
              <a:t>older infant</a:t>
            </a:r>
            <a:r>
              <a:rPr lang="en-GB" i="0" baseline="0" noProof="0" dirty="0"/>
              <a:t> means a child from the age of 6 months up to 11 completed months of age (Source: Infant)</a:t>
            </a:r>
          </a:p>
          <a:p>
            <a:r>
              <a:rPr lang="en-GB" i="0" baseline="0" noProof="0" dirty="0"/>
              <a:t>Young men may have have a specific protection need due to forced recruitment by armed groups (child soldiers)</a:t>
            </a:r>
            <a:endParaRPr lang="en-GB" noProof="0" dirty="0"/>
          </a:p>
        </p:txBody>
      </p:sp>
      <p:sp>
        <p:nvSpPr>
          <p:cNvPr id="4" name="Slide Number Placeholder 3"/>
          <p:cNvSpPr>
            <a:spLocks noGrp="1"/>
          </p:cNvSpPr>
          <p:nvPr>
            <p:ph type="sldNum" sz="quarter" idx="10"/>
          </p:nvPr>
        </p:nvSpPr>
        <p:spPr/>
        <p:txBody>
          <a:bodyPr/>
          <a:lstStyle/>
          <a:p>
            <a:fld id="{AA5D30B7-F877-4FC6-B32C-20D5FE21BCAE}" type="slidenum">
              <a:rPr lang="fr-CH" smtClean="0"/>
              <a:t>25</a:t>
            </a:fld>
            <a:endParaRPr lang="fr-CH"/>
          </a:p>
        </p:txBody>
      </p:sp>
    </p:spTree>
    <p:extLst>
      <p:ext uri="{BB962C8B-B14F-4D97-AF65-F5344CB8AC3E}">
        <p14:creationId xmlns:p14="http://schemas.microsoft.com/office/powerpoint/2010/main" val="1116007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a:t>
            </a:r>
            <a:r>
              <a:rPr lang="en-US" baseline="0" dirty="0"/>
              <a:t> movies, representing three types of situations/ contexts: </a:t>
            </a:r>
          </a:p>
          <a:p>
            <a:r>
              <a:rPr lang="en-US" baseline="0" dirty="0"/>
              <a:t>South Sudan: armed conflict, low income country, mainly rural, limited infrastructure, high prevalence of infectious diseases,….. </a:t>
            </a:r>
          </a:p>
          <a:p>
            <a:r>
              <a:rPr lang="en-US" baseline="0" dirty="0"/>
              <a:t>Syria: Armed conflict, middle level income country, important urban areas.... </a:t>
            </a:r>
          </a:p>
          <a:p>
            <a:r>
              <a:rPr lang="en-US" baseline="0" dirty="0"/>
              <a:t>Nepal: Natural disaster / earthquake.....</a:t>
            </a:r>
          </a:p>
          <a:p>
            <a:r>
              <a:rPr lang="en-US" dirty="0"/>
              <a:t>Each group </a:t>
            </a:r>
            <a:r>
              <a:rPr lang="en-US" baseline="0" dirty="0"/>
              <a:t>discusses one of the movies </a:t>
            </a:r>
            <a:endParaRPr lang="fr-CH" dirty="0"/>
          </a:p>
          <a:p>
            <a:endParaRPr lang="en-US" dirty="0"/>
          </a:p>
        </p:txBody>
      </p:sp>
      <p:sp>
        <p:nvSpPr>
          <p:cNvPr id="4" name="Slide Number Placeholder 3"/>
          <p:cNvSpPr>
            <a:spLocks noGrp="1"/>
          </p:cNvSpPr>
          <p:nvPr>
            <p:ph type="sldNum" sz="quarter" idx="10"/>
          </p:nvPr>
        </p:nvSpPr>
        <p:spPr/>
        <p:txBody>
          <a:bodyPr/>
          <a:lstStyle/>
          <a:p>
            <a:fld id="{AA5D30B7-F877-4FC6-B32C-20D5FE21BCAE}" type="slidenum">
              <a:rPr lang="fr-CH" smtClean="0"/>
              <a:t>3</a:t>
            </a:fld>
            <a:endParaRPr lang="fr-CH"/>
          </a:p>
        </p:txBody>
      </p:sp>
    </p:spTree>
    <p:extLst>
      <p:ext uri="{BB962C8B-B14F-4D97-AF65-F5344CB8AC3E}">
        <p14:creationId xmlns:p14="http://schemas.microsoft.com/office/powerpoint/2010/main" val="1991930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services –top of the health pyramid. In addition to preventative and curative care there is also rehabilitation and palliative care</a:t>
            </a:r>
          </a:p>
          <a:p>
            <a:r>
              <a:rPr lang="en-US" dirty="0"/>
              <a:t>Health</a:t>
            </a:r>
            <a:r>
              <a:rPr lang="en-US" baseline="0" dirty="0"/>
              <a:t> – health sector – health services </a:t>
            </a:r>
          </a:p>
          <a:p>
            <a:r>
              <a:rPr lang="en-US" baseline="0" dirty="0"/>
              <a:t>Health sector; </a:t>
            </a:r>
            <a:r>
              <a:rPr lang="en-US" baseline="0" dirty="0" err="1"/>
              <a:t>MoH</a:t>
            </a:r>
            <a:r>
              <a:rPr lang="en-US" baseline="0" dirty="0"/>
              <a:t> + all structures focusing on health care provision; includes legal aspects and monitoring</a:t>
            </a:r>
          </a:p>
          <a:p>
            <a:r>
              <a:rPr lang="en-US" baseline="0" dirty="0"/>
              <a:t>Health services: regularly services –health promotion, preventive, curative, palliative, rehabilitation.</a:t>
            </a:r>
          </a:p>
          <a:p>
            <a:r>
              <a:rPr lang="en-US" baseline="0" dirty="0"/>
              <a:t>Provision for / in case of emergencies: normal cases, additional cases, …. , risk </a:t>
            </a:r>
            <a:r>
              <a:rPr lang="en-US" baseline="0" dirty="0" err="1"/>
              <a:t>managemet</a:t>
            </a:r>
            <a:endParaRPr lang="en-US" baseline="0" dirty="0"/>
          </a:p>
          <a:p>
            <a:r>
              <a:rPr lang="en-US" baseline="0" dirty="0">
                <a:highlight>
                  <a:srgbClr val="FFFF00"/>
                </a:highlight>
              </a:rPr>
              <a:t>Health emergency preparedness</a:t>
            </a:r>
            <a:endParaRPr lang="en-GB" dirty="0">
              <a:highlight>
                <a:srgbClr val="FFFF00"/>
              </a:highlight>
            </a:endParaRPr>
          </a:p>
          <a:p>
            <a:endParaRPr lang="en-US" dirty="0"/>
          </a:p>
        </p:txBody>
      </p:sp>
      <p:sp>
        <p:nvSpPr>
          <p:cNvPr id="4" name="Slide Number Placeholder 3"/>
          <p:cNvSpPr>
            <a:spLocks noGrp="1"/>
          </p:cNvSpPr>
          <p:nvPr>
            <p:ph type="sldNum" sz="quarter" idx="10"/>
          </p:nvPr>
        </p:nvSpPr>
        <p:spPr/>
        <p:txBody>
          <a:bodyPr/>
          <a:lstStyle/>
          <a:p>
            <a:fld id="{AA5D30B7-F877-4FC6-B32C-20D5FE21BCAE}" type="slidenum">
              <a:rPr lang="fr-CH" smtClean="0"/>
              <a:t>26</a:t>
            </a:fld>
            <a:endParaRPr lang="fr-CH"/>
          </a:p>
        </p:txBody>
      </p:sp>
    </p:spTree>
    <p:extLst>
      <p:ext uri="{BB962C8B-B14F-4D97-AF65-F5344CB8AC3E}">
        <p14:creationId xmlns:p14="http://schemas.microsoft.com/office/powerpoint/2010/main" val="2931707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5D30B7-F877-4FC6-B32C-20D5FE21BCAE}" type="slidenum">
              <a:rPr lang="fr-CH" smtClean="0"/>
              <a:t>28</a:t>
            </a:fld>
            <a:endParaRPr lang="fr-CH"/>
          </a:p>
        </p:txBody>
      </p:sp>
    </p:spTree>
    <p:extLst>
      <p:ext uri="{BB962C8B-B14F-4D97-AF65-F5344CB8AC3E}">
        <p14:creationId xmlns:p14="http://schemas.microsoft.com/office/powerpoint/2010/main" val="1577213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a:t>
            </a:r>
            <a:r>
              <a:rPr lang="en-US" baseline="0" dirty="0"/>
              <a:t> caption: </a:t>
            </a:r>
            <a:r>
              <a:rPr lang="en-US" dirty="0">
                <a:effectLst/>
              </a:rPr>
              <a:t>Sana'a, physical rehabilitation center. </a:t>
            </a:r>
            <a:r>
              <a:rPr lang="en-US" dirty="0" err="1">
                <a:effectLst/>
              </a:rPr>
              <a:t>Abdo</a:t>
            </a:r>
            <a:r>
              <a:rPr lang="en-US" dirty="0">
                <a:effectLst/>
              </a:rPr>
              <a:t> </a:t>
            </a:r>
            <a:r>
              <a:rPr lang="en-US" dirty="0" err="1">
                <a:effectLst/>
              </a:rPr>
              <a:t>Qaed</a:t>
            </a:r>
            <a:r>
              <a:rPr lang="en-US" dirty="0">
                <a:effectLst/>
              </a:rPr>
              <a:t>, 60 years old, was two year old when he realized that he could not play with friends because of his amputated leg.</a:t>
            </a:r>
            <a:endParaRPr lang="fr-CH" dirty="0"/>
          </a:p>
        </p:txBody>
      </p:sp>
      <p:sp>
        <p:nvSpPr>
          <p:cNvPr id="4" name="Slide Number Placeholder 3"/>
          <p:cNvSpPr>
            <a:spLocks noGrp="1"/>
          </p:cNvSpPr>
          <p:nvPr>
            <p:ph type="sldNum" sz="quarter" idx="10"/>
          </p:nvPr>
        </p:nvSpPr>
        <p:spPr/>
        <p:txBody>
          <a:bodyPr/>
          <a:lstStyle/>
          <a:p>
            <a:fld id="{AA5D30B7-F877-4FC6-B32C-20D5FE21BCAE}" type="slidenum">
              <a:rPr lang="fr-CH" smtClean="0"/>
              <a:t>29</a:t>
            </a:fld>
            <a:endParaRPr lang="fr-CH"/>
          </a:p>
        </p:txBody>
      </p:sp>
    </p:spTree>
    <p:extLst>
      <p:ext uri="{BB962C8B-B14F-4D97-AF65-F5344CB8AC3E}">
        <p14:creationId xmlns:p14="http://schemas.microsoft.com/office/powerpoint/2010/main" val="2647594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3" defTabSz="933237">
              <a:defRPr/>
            </a:pPr>
            <a:r>
              <a:rPr lang="en-US" b="1" dirty="0"/>
              <a:t>Capacity</a:t>
            </a:r>
            <a:r>
              <a:rPr lang="en-US" dirty="0"/>
              <a:t> is always present. It may include physical means, institutional abilities, societal infrastructure as well as human skills or collective attributes such as leadership and management </a:t>
            </a:r>
          </a:p>
          <a:p>
            <a:pPr marL="0" lvl="3" defTabSz="933237">
              <a:defRPr/>
            </a:pPr>
            <a:r>
              <a:rPr lang="en-US" b="1" dirty="0"/>
              <a:t>Vulnerability</a:t>
            </a:r>
            <a:r>
              <a:rPr lang="en-US" dirty="0"/>
              <a:t> is</a:t>
            </a:r>
            <a:r>
              <a:rPr lang="en-US" baseline="0" dirty="0"/>
              <a:t> always present and becomes more visible when a crisis occurs. </a:t>
            </a:r>
            <a:r>
              <a:rPr lang="en-US" sz="1200" dirty="0"/>
              <a:t>Some people may be disproportionately affected by disruption of their physical environment and social support mechanisms during a crisis because of discrimination or neglect in their society. </a:t>
            </a:r>
          </a:p>
          <a:p>
            <a:pPr marL="0" lvl="3" defTabSz="933237">
              <a:defRPr/>
            </a:pPr>
            <a:r>
              <a:rPr lang="en-US" b="1" dirty="0"/>
              <a:t>Resilience</a:t>
            </a:r>
            <a:r>
              <a:rPr lang="en-US" dirty="0">
                <a:latin typeface="Arial" charset="0"/>
                <a:cs typeface="Arial" charset="0"/>
              </a:rPr>
              <a:t> is an active process and means to “</a:t>
            </a:r>
            <a:r>
              <a:rPr lang="en-US" dirty="0" err="1">
                <a:latin typeface="Arial" charset="0"/>
                <a:cs typeface="Arial" charset="0"/>
              </a:rPr>
              <a:t>resile</a:t>
            </a:r>
            <a:r>
              <a:rPr lang="en-US" dirty="0">
                <a:latin typeface="Arial" charset="0"/>
                <a:cs typeface="Arial" charset="0"/>
              </a:rPr>
              <a:t> from” or “spring back” after a shock. The resilience of a social system is determined by the degree to which the system has the necessary</a:t>
            </a:r>
            <a:r>
              <a:rPr lang="en-US" baseline="0" dirty="0">
                <a:latin typeface="Arial" charset="0"/>
                <a:cs typeface="Arial" charset="0"/>
              </a:rPr>
              <a:t> </a:t>
            </a:r>
            <a:r>
              <a:rPr lang="en-US" dirty="0">
                <a:latin typeface="Arial" charset="0"/>
                <a:cs typeface="Arial" charset="0"/>
              </a:rPr>
              <a:t>resources and is capable of organizing itself</a:t>
            </a:r>
            <a:br>
              <a:rPr lang="en-US" dirty="0"/>
            </a:br>
            <a:endParaRPr lang="en-US" dirty="0"/>
          </a:p>
        </p:txBody>
      </p:sp>
      <p:sp>
        <p:nvSpPr>
          <p:cNvPr id="4" name="Slide Number Placeholder 3"/>
          <p:cNvSpPr>
            <a:spLocks noGrp="1"/>
          </p:cNvSpPr>
          <p:nvPr>
            <p:ph type="sldNum" sz="quarter" idx="10"/>
          </p:nvPr>
        </p:nvSpPr>
        <p:spPr/>
        <p:txBody>
          <a:bodyPr/>
          <a:lstStyle/>
          <a:p>
            <a:fld id="{AA5D30B7-F877-4FC6-B32C-20D5FE21BCAE}" type="slidenum">
              <a:rPr lang="fr-CH" smtClean="0"/>
              <a:t>30</a:t>
            </a:fld>
            <a:endParaRPr lang="fr-CH"/>
          </a:p>
        </p:txBody>
      </p:sp>
    </p:spTree>
    <p:extLst>
      <p:ext uri="{BB962C8B-B14F-4D97-AF65-F5344CB8AC3E}">
        <p14:creationId xmlns:p14="http://schemas.microsoft.com/office/powerpoint/2010/main" val="988204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5D30B7-F877-4FC6-B32C-20D5FE21BCAE}" type="slidenum">
              <a:rPr lang="fr-CH" smtClean="0"/>
              <a:t>31</a:t>
            </a:fld>
            <a:endParaRPr lang="fr-CH"/>
          </a:p>
        </p:txBody>
      </p:sp>
    </p:spTree>
    <p:extLst>
      <p:ext uri="{BB962C8B-B14F-4D97-AF65-F5344CB8AC3E}">
        <p14:creationId xmlns:p14="http://schemas.microsoft.com/office/powerpoint/2010/main" val="2784637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5D30B7-F877-4FC6-B32C-20D5FE21BCAE}" type="slidenum">
              <a:rPr lang="fr-CH" smtClean="0"/>
              <a:t>32</a:t>
            </a:fld>
            <a:endParaRPr lang="fr-CH"/>
          </a:p>
        </p:txBody>
      </p:sp>
    </p:spTree>
    <p:extLst>
      <p:ext uri="{BB962C8B-B14F-4D97-AF65-F5344CB8AC3E}">
        <p14:creationId xmlns:p14="http://schemas.microsoft.com/office/powerpoint/2010/main" val="4044130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Context</a:t>
            </a:r>
            <a:r>
              <a:rPr lang="en-US" baseline="0" dirty="0"/>
              <a:t> gives some indication about disease patterns to be expected</a:t>
            </a:r>
          </a:p>
          <a:p>
            <a:pPr marL="171450" indent="-171450">
              <a:buFont typeface="Arial" panose="020B0604020202020204" pitchFamily="34" charset="0"/>
              <a:buChar char="•"/>
            </a:pPr>
            <a:r>
              <a:rPr lang="en-US" baseline="0" dirty="0"/>
              <a:t>The demographic transition is about decreasing mortality rate, with at a later stage a decreasing fertility rate which results in a shift in the population pyramid (aging population increases compared to the young)</a:t>
            </a:r>
          </a:p>
          <a:p>
            <a:pPr marL="171450" indent="-171450">
              <a:buFont typeface="Arial" panose="020B0604020202020204" pitchFamily="34" charset="0"/>
              <a:buChar char="•"/>
            </a:pPr>
            <a:r>
              <a:rPr lang="en-US" baseline="0" dirty="0"/>
              <a:t>The epidemiological transition is about changing patterns in diseases and mortality in a population (communicable diseases &lt;-&gt; non-communicable diseases).</a:t>
            </a:r>
          </a:p>
          <a:p>
            <a:endParaRPr lang="en-US" baseline="0" dirty="0"/>
          </a:p>
          <a:p>
            <a:r>
              <a:rPr lang="en-US" baseline="0" dirty="0"/>
              <a:t>Examples for types of settings: </a:t>
            </a:r>
          </a:p>
          <a:p>
            <a:pPr marL="171450" indent="-171450">
              <a:buFont typeface="Arial" panose="020B0604020202020204" pitchFamily="34" charset="0"/>
              <a:buChar char="•"/>
            </a:pPr>
            <a:r>
              <a:rPr lang="en-US" baseline="0" dirty="0"/>
              <a:t>Tropical and/or very poor: Sub-Saharan Africa, except South Africa, Haiti, rural/remote parts of Central and South America, Afghanistan, Nepal, Cambodia, ……..</a:t>
            </a:r>
          </a:p>
          <a:p>
            <a:pPr marL="171450" indent="-171450">
              <a:buFont typeface="Arial" panose="020B0604020202020204" pitchFamily="34" charset="0"/>
              <a:buChar char="•"/>
            </a:pPr>
            <a:r>
              <a:rPr lang="en-US" baseline="0" dirty="0"/>
              <a:t>Transition: South Africa, North Africa and Middle East, China, ……</a:t>
            </a:r>
          </a:p>
          <a:p>
            <a:pPr marL="171450" indent="-171450">
              <a:buFont typeface="Arial" panose="020B0604020202020204" pitchFamily="34" charset="0"/>
              <a:buChar char="•"/>
            </a:pPr>
            <a:r>
              <a:rPr lang="en-US" baseline="0" dirty="0"/>
              <a:t>Industrialized: North America, Europe, Japan, Australia, ……    </a:t>
            </a:r>
            <a:endParaRPr lang="en-GB" dirty="0"/>
          </a:p>
        </p:txBody>
      </p:sp>
      <p:sp>
        <p:nvSpPr>
          <p:cNvPr id="4" name="Slide Number Placeholder 3"/>
          <p:cNvSpPr>
            <a:spLocks noGrp="1"/>
          </p:cNvSpPr>
          <p:nvPr>
            <p:ph type="sldNum" sz="quarter" idx="10"/>
          </p:nvPr>
        </p:nvSpPr>
        <p:spPr/>
        <p:txBody>
          <a:bodyPr/>
          <a:lstStyle/>
          <a:p>
            <a:fld id="{AA5D30B7-F877-4FC6-B32C-20D5FE21BCAE}" type="slidenum">
              <a:rPr lang="fr-CH" smtClean="0"/>
              <a:t>33</a:t>
            </a:fld>
            <a:endParaRPr lang="fr-CH"/>
          </a:p>
        </p:txBody>
      </p:sp>
    </p:spTree>
    <p:extLst>
      <p:ext uri="{BB962C8B-B14F-4D97-AF65-F5344CB8AC3E}">
        <p14:creationId xmlns:p14="http://schemas.microsoft.com/office/powerpoint/2010/main" val="289223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Distribute</a:t>
            </a:r>
            <a:r>
              <a:rPr lang="en-GB" baseline="0" dirty="0"/>
              <a:t> the post-its with the different determinants to the groups. Each individual group member places a number of these in the four groups: 1. Background variables, 2. Intermediate factors, 3. Proximate factors, 4. Health outcome </a:t>
            </a:r>
            <a:endParaRPr lang="en-GB" dirty="0"/>
          </a:p>
        </p:txBody>
      </p:sp>
      <p:sp>
        <p:nvSpPr>
          <p:cNvPr id="4" name="Slide Number Placeholder 3"/>
          <p:cNvSpPr>
            <a:spLocks noGrp="1"/>
          </p:cNvSpPr>
          <p:nvPr>
            <p:ph type="sldNum" sz="quarter" idx="10"/>
          </p:nvPr>
        </p:nvSpPr>
        <p:spPr/>
        <p:txBody>
          <a:bodyPr/>
          <a:lstStyle/>
          <a:p>
            <a:fld id="{AA5D30B7-F877-4FC6-B32C-20D5FE21BCAE}" type="slidenum">
              <a:rPr lang="fr-CH" smtClean="0"/>
              <a:t>34</a:t>
            </a:fld>
            <a:endParaRPr lang="fr-CH"/>
          </a:p>
        </p:txBody>
      </p:sp>
    </p:spTree>
    <p:extLst>
      <p:ext uri="{BB962C8B-B14F-4D97-AF65-F5344CB8AC3E}">
        <p14:creationId xmlns:p14="http://schemas.microsoft.com/office/powerpoint/2010/main" val="1284227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14E5345-6AA2-4F23-96D4-CE5E3895624C}" type="slidenum">
              <a:rPr lang="en-GB" smtClean="0"/>
              <a:pPr/>
              <a:t>35</a:t>
            </a:fld>
            <a:endParaRPr lang="en-GB"/>
          </a:p>
        </p:txBody>
      </p:sp>
    </p:spTree>
    <p:extLst>
      <p:ext uri="{BB962C8B-B14F-4D97-AF65-F5344CB8AC3E}">
        <p14:creationId xmlns:p14="http://schemas.microsoft.com/office/powerpoint/2010/main" val="4192835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a:t>
            </a:r>
            <a:r>
              <a:rPr lang="en-US" baseline="0" dirty="0"/>
              <a:t> – health sector – health services </a:t>
            </a:r>
          </a:p>
          <a:p>
            <a:r>
              <a:rPr lang="en-US" baseline="0" dirty="0"/>
              <a:t>Health sector; </a:t>
            </a:r>
            <a:r>
              <a:rPr lang="en-US" baseline="0" dirty="0" err="1"/>
              <a:t>MoH</a:t>
            </a:r>
            <a:r>
              <a:rPr lang="en-US" baseline="0" dirty="0"/>
              <a:t> + all </a:t>
            </a:r>
            <a:r>
              <a:rPr lang="en-US" baseline="0" dirty="0" err="1"/>
              <a:t>strucutres</a:t>
            </a:r>
            <a:r>
              <a:rPr lang="en-US" baseline="0" dirty="0"/>
              <a:t> focusing on health care provision; includes legal aspects and monitoring</a:t>
            </a:r>
          </a:p>
          <a:p>
            <a:r>
              <a:rPr lang="en-US" baseline="0" dirty="0"/>
              <a:t>Health services: regularly services –health promotion, preventive, curative, palliative, rehabilitation.</a:t>
            </a:r>
          </a:p>
          <a:p>
            <a:r>
              <a:rPr lang="en-US" baseline="0" dirty="0"/>
              <a:t>Provision for / in case of emergencies: normal cases, additional cases, …. , risk </a:t>
            </a:r>
            <a:r>
              <a:rPr lang="en-US" baseline="0" dirty="0" err="1"/>
              <a:t>managemet</a:t>
            </a:r>
            <a:endParaRPr lang="en-GB" dirty="0"/>
          </a:p>
          <a:p>
            <a:endParaRPr lang="en-GB" dirty="0"/>
          </a:p>
        </p:txBody>
      </p:sp>
      <p:sp>
        <p:nvSpPr>
          <p:cNvPr id="4" name="Slide Number Placeholder 3"/>
          <p:cNvSpPr>
            <a:spLocks noGrp="1"/>
          </p:cNvSpPr>
          <p:nvPr>
            <p:ph type="sldNum" sz="quarter" idx="10"/>
          </p:nvPr>
        </p:nvSpPr>
        <p:spPr/>
        <p:txBody>
          <a:bodyPr/>
          <a:lstStyle/>
          <a:p>
            <a:fld id="{AA5D30B7-F877-4FC6-B32C-20D5FE21BCAE}" type="slidenum">
              <a:rPr lang="fr-CH" smtClean="0"/>
              <a:t>36</a:t>
            </a:fld>
            <a:endParaRPr lang="fr-CH"/>
          </a:p>
        </p:txBody>
      </p:sp>
    </p:spTree>
    <p:extLst>
      <p:ext uri="{BB962C8B-B14F-4D97-AF65-F5344CB8AC3E}">
        <p14:creationId xmlns:p14="http://schemas.microsoft.com/office/powerpoint/2010/main" val="152469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is not sub-titled -&gt; it is meant as observation (people from Nepal / India understand what is being </a:t>
            </a:r>
            <a:r>
              <a:rPr lang="en-US" dirty="0" err="1"/>
              <a:t>saif</a:t>
            </a:r>
            <a:r>
              <a:rPr lang="en-US" dirty="0"/>
              <a:t>). Cut the movie after about 1.30 – </a:t>
            </a:r>
            <a:r>
              <a:rPr lang="en-US"/>
              <a:t>2 minutes</a:t>
            </a:r>
            <a:endParaRPr lang="fr-CH" dirty="0"/>
          </a:p>
        </p:txBody>
      </p:sp>
      <p:sp>
        <p:nvSpPr>
          <p:cNvPr id="4" name="Slide Number Placeholder 3"/>
          <p:cNvSpPr>
            <a:spLocks noGrp="1"/>
          </p:cNvSpPr>
          <p:nvPr>
            <p:ph type="sldNum" sz="quarter" idx="10"/>
          </p:nvPr>
        </p:nvSpPr>
        <p:spPr/>
        <p:txBody>
          <a:bodyPr/>
          <a:lstStyle/>
          <a:p>
            <a:fld id="{AA5D30B7-F877-4FC6-B32C-20D5FE21BCAE}" type="slidenum">
              <a:rPr lang="fr-CH" smtClean="0"/>
              <a:t>5</a:t>
            </a:fld>
            <a:endParaRPr lang="fr-CH"/>
          </a:p>
        </p:txBody>
      </p:sp>
    </p:spTree>
    <p:extLst>
      <p:ext uri="{BB962C8B-B14F-4D97-AF65-F5344CB8AC3E}">
        <p14:creationId xmlns:p14="http://schemas.microsoft.com/office/powerpoint/2010/main" val="3471237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br>
              <a:rPr lang="en-US" dirty="0"/>
            </a:br>
            <a:endParaRPr lang="en-US" dirty="0"/>
          </a:p>
          <a:p>
            <a:endParaRPr lang="fr-CH" dirty="0"/>
          </a:p>
        </p:txBody>
      </p:sp>
      <p:sp>
        <p:nvSpPr>
          <p:cNvPr id="4" name="Slide Number Placeholder 3"/>
          <p:cNvSpPr>
            <a:spLocks noGrp="1"/>
          </p:cNvSpPr>
          <p:nvPr>
            <p:ph type="sldNum" sz="quarter" idx="10"/>
          </p:nvPr>
        </p:nvSpPr>
        <p:spPr/>
        <p:txBody>
          <a:bodyPr/>
          <a:lstStyle/>
          <a:p>
            <a:fld id="{AA5D30B7-F877-4FC6-B32C-20D5FE21BCAE}" type="slidenum">
              <a:rPr lang="fr-CH" smtClean="0"/>
              <a:t>37</a:t>
            </a:fld>
            <a:endParaRPr lang="fr-CH"/>
          </a:p>
        </p:txBody>
      </p:sp>
    </p:spTree>
    <p:extLst>
      <p:ext uri="{BB962C8B-B14F-4D97-AF65-F5344CB8AC3E}">
        <p14:creationId xmlns:p14="http://schemas.microsoft.com/office/powerpoint/2010/main" val="2370116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3F67DAC-7250-C84A-B715-FE551E01988D}" type="slidenum">
              <a:rPr lang="en-GB" altLang="en-US" smtClean="0"/>
              <a:pPr>
                <a:defRPr/>
              </a:pPr>
              <a:t>39</a:t>
            </a:fld>
            <a:endParaRPr lang="en-GB" altLang="en-US"/>
          </a:p>
        </p:txBody>
      </p:sp>
    </p:spTree>
    <p:extLst>
      <p:ext uri="{BB962C8B-B14F-4D97-AF65-F5344CB8AC3E}">
        <p14:creationId xmlns:p14="http://schemas.microsoft.com/office/powerpoint/2010/main" val="691910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https://collab.ext.icrc.org/sites/TS_ASSIST/_layouts/15/WopiFrame.aspx?sourcedoc=/sites/TS_ASSIST/activities/HEALTH/PHC/00_To_Start_This_PHC_Database/RBM_Cycle/PHC%20as%20multi%20cells%20representation.docx&amp;action=default   &gt;&gt; Stephane suggested this</a:t>
            </a:r>
            <a:r>
              <a:rPr lang="en-US" baseline="0" dirty="0"/>
              <a:t> one to go one step further </a:t>
            </a:r>
            <a:endParaRPr lang="en-US" dirty="0"/>
          </a:p>
        </p:txBody>
      </p:sp>
      <p:sp>
        <p:nvSpPr>
          <p:cNvPr id="4" name="Slide Number Placeholder 3"/>
          <p:cNvSpPr>
            <a:spLocks noGrp="1"/>
          </p:cNvSpPr>
          <p:nvPr>
            <p:ph type="sldNum" sz="quarter" idx="10"/>
          </p:nvPr>
        </p:nvSpPr>
        <p:spPr/>
        <p:txBody>
          <a:bodyPr/>
          <a:lstStyle/>
          <a:p>
            <a:fld id="{07E72857-86A6-9043-AABF-47F3CA3946DA}" type="slidenum">
              <a:rPr lang="en-US" smtClean="0"/>
              <a:t>40</a:t>
            </a:fld>
            <a:endParaRPr lang="en-US"/>
          </a:p>
        </p:txBody>
      </p:sp>
    </p:spTree>
    <p:extLst>
      <p:ext uri="{BB962C8B-B14F-4D97-AF65-F5344CB8AC3E}">
        <p14:creationId xmlns:p14="http://schemas.microsoft.com/office/powerpoint/2010/main" val="737700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5D30B7-F877-4FC6-B32C-20D5FE21BCAE}" type="slidenum">
              <a:rPr lang="fr-CH" smtClean="0"/>
              <a:t>42</a:t>
            </a:fld>
            <a:endParaRPr lang="fr-CH"/>
          </a:p>
        </p:txBody>
      </p:sp>
    </p:spTree>
    <p:extLst>
      <p:ext uri="{BB962C8B-B14F-4D97-AF65-F5344CB8AC3E}">
        <p14:creationId xmlns:p14="http://schemas.microsoft.com/office/powerpoint/2010/main" val="430284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AA5D30B7-F877-4FC6-B32C-20D5FE21BCAE}" type="slidenum">
              <a:rPr lang="fr-CH">
                <a:solidFill>
                  <a:prstClr val="black"/>
                </a:solidFill>
              </a:rPr>
              <a:pPr/>
              <a:t>43</a:t>
            </a:fld>
            <a:endParaRPr lang="fr-CH">
              <a:solidFill>
                <a:prstClr val="black"/>
              </a:solidFill>
            </a:endParaRPr>
          </a:p>
        </p:txBody>
      </p:sp>
    </p:spTree>
    <p:extLst>
      <p:ext uri="{BB962C8B-B14F-4D97-AF65-F5344CB8AC3E}">
        <p14:creationId xmlns:p14="http://schemas.microsoft.com/office/powerpoint/2010/main" val="3101619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5D30B7-F877-4FC6-B32C-20D5FE21BCAE}" type="slidenum">
              <a:rPr lang="fr-CH" smtClean="0"/>
              <a:t>44</a:t>
            </a:fld>
            <a:endParaRPr lang="fr-CH"/>
          </a:p>
        </p:txBody>
      </p:sp>
    </p:spTree>
    <p:extLst>
      <p:ext uri="{BB962C8B-B14F-4D97-AF65-F5344CB8AC3E}">
        <p14:creationId xmlns:p14="http://schemas.microsoft.com/office/powerpoint/2010/main" val="2143158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kern="1200" dirty="0">
                <a:solidFill>
                  <a:schemeClr val="tx1"/>
                </a:solidFill>
                <a:effectLst/>
                <a:latin typeface="+mn-lt"/>
                <a:ea typeface="+mn-ea"/>
                <a:cs typeface="+mn-cs"/>
              </a:rPr>
              <a:t>The Code of Conduct for the International Red Cross and Red Crescent Movement and Non-Governmental Organizations (NGOs) in Disaster Relief is the ethical code for humanitarians. It affirms the four fundamental principles and adds six other important principles, to which we are all committed. </a:t>
            </a:r>
            <a:endParaRPr lang="en-GB" dirty="0"/>
          </a:p>
        </p:txBody>
      </p:sp>
      <p:sp>
        <p:nvSpPr>
          <p:cNvPr id="4" name="Slide Number Placeholder 3"/>
          <p:cNvSpPr>
            <a:spLocks noGrp="1"/>
          </p:cNvSpPr>
          <p:nvPr>
            <p:ph type="sldNum" sz="quarter" idx="10"/>
          </p:nvPr>
        </p:nvSpPr>
        <p:spPr/>
        <p:txBody>
          <a:bodyPr/>
          <a:lstStyle/>
          <a:p>
            <a:fld id="{2F1571C2-9A58-5F47-8C43-B9C37EC20089}" type="slidenum">
              <a:rPr lang="en-GB" smtClean="0"/>
              <a:t>45</a:t>
            </a:fld>
            <a:endParaRPr lang="en-GB"/>
          </a:p>
        </p:txBody>
      </p:sp>
    </p:spTree>
    <p:extLst>
      <p:ext uri="{BB962C8B-B14F-4D97-AF65-F5344CB8AC3E}">
        <p14:creationId xmlns:p14="http://schemas.microsoft.com/office/powerpoint/2010/main" val="9060979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Quality</a:t>
            </a:r>
            <a:r>
              <a:rPr lang="en-GB" baseline="0" dirty="0"/>
              <a:t> and accountability are not a luxury!</a:t>
            </a:r>
          </a:p>
          <a:p>
            <a:pPr marL="171450" lvl="0" indent="-171450">
              <a:buFont typeface="Arial" charset="0"/>
              <a:buChar char="•"/>
            </a:pPr>
            <a:r>
              <a:rPr lang="en-US" sz="1200" kern="1200" dirty="0">
                <a:solidFill>
                  <a:schemeClr val="tx1"/>
                </a:solidFill>
                <a:effectLst/>
                <a:latin typeface="+mn-lt"/>
                <a:ea typeface="+mn-ea"/>
                <a:cs typeface="+mn-cs"/>
              </a:rPr>
              <a:t>Sphere project -&gt; The</a:t>
            </a:r>
            <a:r>
              <a:rPr lang="en-US" sz="1200" kern="1200" baseline="0" dirty="0">
                <a:solidFill>
                  <a:schemeClr val="tx1"/>
                </a:solidFill>
                <a:effectLst/>
                <a:latin typeface="+mn-lt"/>
                <a:ea typeface="+mn-ea"/>
                <a:cs typeface="+mn-cs"/>
              </a:rPr>
              <a:t> Sphere Handbook</a:t>
            </a:r>
            <a:r>
              <a:rPr lang="en-US" sz="1200" kern="1200" dirty="0">
                <a:solidFill>
                  <a:schemeClr val="tx1"/>
                </a:solidFill>
                <a:effectLst/>
                <a:latin typeface="+mn-lt"/>
                <a:ea typeface="+mn-ea"/>
                <a:cs typeface="+mn-cs"/>
              </a:rPr>
              <a:t>: Humanitarian Charter and Minimum Standards in Humanitarian Response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GB" sz="1200" kern="1200" noProof="0" dirty="0">
                <a:solidFill>
                  <a:schemeClr val="tx1"/>
                </a:solidFill>
                <a:effectLst/>
                <a:latin typeface="+mn-lt"/>
                <a:ea typeface="+mn-ea"/>
                <a:cs typeface="+mn-cs"/>
              </a:rPr>
              <a:t>Core Humanitarian Standard on Quality and Accountability</a:t>
            </a:r>
            <a:r>
              <a:rPr lang="en-GB" sz="1200" kern="1200" baseline="0" noProof="0" dirty="0">
                <a:solidFill>
                  <a:schemeClr val="tx1"/>
                </a:solidFill>
                <a:effectLst/>
                <a:latin typeface="+mn-lt"/>
                <a:ea typeface="+mn-ea"/>
                <a:cs typeface="+mn-cs"/>
              </a:rPr>
              <a:t> (CHS)</a:t>
            </a:r>
            <a:r>
              <a:rPr lang="en-GB" sz="1200" kern="1200" noProof="0" dirty="0">
                <a:solidFill>
                  <a:schemeClr val="tx1"/>
                </a:solidFill>
                <a:effectLst/>
                <a:latin typeface="+mn-lt"/>
                <a:ea typeface="+mn-ea"/>
                <a:cs typeface="+mn-cs"/>
              </a:rPr>
              <a:t>. </a:t>
            </a:r>
            <a:r>
              <a:rPr lang="en-GB" noProof="0" dirty="0">
                <a:latin typeface="+mn-lt"/>
                <a:cs typeface="+mn-cs"/>
              </a:rPr>
              <a:t>The CHS represents the harmonization of already existing standards. It brings together key elements of: the Sphere Core Standards, the 2010 HAP Standard, the People in Aid Code of Conduct, the Quality COMPAS method developed by </a:t>
            </a:r>
            <a:r>
              <a:rPr lang="en-GB" noProof="0" dirty="0" err="1">
                <a:latin typeface="+mn-lt"/>
                <a:cs typeface="+mn-cs"/>
              </a:rPr>
              <a:t>Groupe</a:t>
            </a:r>
            <a:r>
              <a:rPr lang="en-GB" noProof="0" dirty="0">
                <a:latin typeface="+mn-lt"/>
                <a:cs typeface="+mn-cs"/>
              </a:rPr>
              <a:t> URD, the Red Cross/Red Crescent  and NGO Code of Conduct, the IASC Commitments on Accountability to affected people/populations and the OECD DAC Criteria for evaluating development and humanitarian assistance</a:t>
            </a:r>
            <a:r>
              <a:rPr lang="fr-CH" dirty="0">
                <a:latin typeface="+mn-lt"/>
                <a:cs typeface="+mn-cs"/>
              </a:rPr>
              <a:t>.</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There are also for instance national</a:t>
            </a:r>
            <a:r>
              <a:rPr lang="en-US" sz="1200" kern="1200" baseline="0" dirty="0">
                <a:solidFill>
                  <a:schemeClr val="tx1"/>
                </a:solidFill>
                <a:effectLst/>
                <a:latin typeface="+mn-lt"/>
                <a:ea typeface="+mn-ea"/>
                <a:cs typeface="+mn-cs"/>
              </a:rPr>
              <a:t> and international p</a:t>
            </a:r>
            <a:r>
              <a:rPr lang="en-US" sz="1200" kern="1200" dirty="0">
                <a:solidFill>
                  <a:schemeClr val="tx1"/>
                </a:solidFill>
                <a:effectLst/>
                <a:latin typeface="+mn-lt"/>
                <a:ea typeface="+mn-ea"/>
                <a:cs typeface="+mn-cs"/>
              </a:rPr>
              <a:t>rofessional standards,</a:t>
            </a:r>
            <a:r>
              <a:rPr lang="en-US" sz="1200" kern="1200" baseline="0" dirty="0">
                <a:solidFill>
                  <a:schemeClr val="tx1"/>
                </a:solidFill>
                <a:effectLst/>
                <a:latin typeface="+mn-lt"/>
                <a:ea typeface="+mn-ea"/>
                <a:cs typeface="+mn-cs"/>
              </a:rPr>
              <a:t> such as the ones for </a:t>
            </a:r>
            <a:r>
              <a:rPr lang="en-US" sz="1200" kern="1200" dirty="0">
                <a:solidFill>
                  <a:schemeClr val="tx1"/>
                </a:solidFill>
                <a:effectLst/>
                <a:latin typeface="+mn-lt"/>
                <a:ea typeface="+mn-ea"/>
                <a:cs typeface="+mn-cs"/>
              </a:rPr>
              <a:t>medical doctors and other medical practitioners,</a:t>
            </a:r>
            <a:r>
              <a:rPr lang="en-US" sz="1200" kern="1200" baseline="0" dirty="0">
                <a:solidFill>
                  <a:schemeClr val="tx1"/>
                </a:solidFill>
                <a:effectLst/>
                <a:latin typeface="+mn-lt"/>
                <a:ea typeface="+mn-ea"/>
                <a:cs typeface="+mn-cs"/>
              </a:rPr>
              <a:t> n</a:t>
            </a:r>
            <a:r>
              <a:rPr lang="en-US" sz="1200" kern="1200" dirty="0">
                <a:solidFill>
                  <a:schemeClr val="tx1"/>
                </a:solidFill>
                <a:effectLst/>
                <a:latin typeface="+mn-lt"/>
                <a:ea typeface="+mn-ea"/>
                <a:cs typeface="+mn-cs"/>
              </a:rPr>
              <a:t>ursing competency standards in primary health care,</a:t>
            </a:r>
            <a:r>
              <a:rPr lang="en-US" sz="1200" kern="1200" baseline="0" dirty="0">
                <a:solidFill>
                  <a:schemeClr val="tx1"/>
                </a:solidFill>
                <a:effectLst/>
                <a:latin typeface="+mn-lt"/>
                <a:ea typeface="+mn-ea"/>
                <a:cs typeface="+mn-cs"/>
              </a:rPr>
              <a:t> the classification and minimum standards for foreign medical teams in sudden onset disasters. Other examples include the P</a:t>
            </a:r>
            <a:r>
              <a:rPr lang="en-US" sz="1200" kern="1200" dirty="0">
                <a:solidFill>
                  <a:schemeClr val="tx1"/>
                </a:solidFill>
                <a:effectLst/>
                <a:latin typeface="+mn-lt"/>
                <a:ea typeface="+mn-ea"/>
                <a:cs typeface="+mn-cs"/>
              </a:rPr>
              <a:t>rofessional standards for protection work and Standards on data protection in humanitarian action,…….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endParaRPr lang="en-GB" dirty="0"/>
          </a:p>
          <a:p>
            <a:endParaRPr lang="en-GB" dirty="0"/>
          </a:p>
          <a:p>
            <a:endParaRPr lang="en-GB" dirty="0"/>
          </a:p>
          <a:p>
            <a:r>
              <a:rPr lang="en-GB" dirty="0"/>
              <a:t>The Code</a:t>
            </a:r>
            <a:r>
              <a:rPr lang="en-GB" baseline="0" dirty="0"/>
              <a:t> of Conduct, SPHERE and the Core </a:t>
            </a:r>
            <a:r>
              <a:rPr lang="en-GB" baseline="0" dirty="0" err="1"/>
              <a:t>humanitarin</a:t>
            </a:r>
            <a:r>
              <a:rPr lang="en-GB" baseline="0" dirty="0"/>
              <a:t> Standard on </a:t>
            </a:r>
            <a:r>
              <a:rPr lang="en-GB" baseline="0" dirty="0" err="1"/>
              <a:t>Qulait</a:t>
            </a:r>
            <a:r>
              <a:rPr lang="en-GB" baseline="0" dirty="0"/>
              <a:t> and Accountability are three examples for standards in humanitarian interventions.</a:t>
            </a:r>
          </a:p>
          <a:p>
            <a:endParaRPr lang="en-GB" dirty="0"/>
          </a:p>
        </p:txBody>
      </p:sp>
      <p:sp>
        <p:nvSpPr>
          <p:cNvPr id="4" name="Slide Number Placeholder 3"/>
          <p:cNvSpPr>
            <a:spLocks noGrp="1"/>
          </p:cNvSpPr>
          <p:nvPr>
            <p:ph type="sldNum" sz="quarter" idx="10"/>
          </p:nvPr>
        </p:nvSpPr>
        <p:spPr/>
        <p:txBody>
          <a:bodyPr/>
          <a:lstStyle/>
          <a:p>
            <a:fld id="{2F1571C2-9A58-5F47-8C43-B9C37EC20089}" type="slidenum">
              <a:rPr lang="en-GB" smtClean="0"/>
              <a:t>46</a:t>
            </a:fld>
            <a:endParaRPr lang="en-GB"/>
          </a:p>
        </p:txBody>
      </p:sp>
    </p:spTree>
    <p:extLst>
      <p:ext uri="{BB962C8B-B14F-4D97-AF65-F5344CB8AC3E}">
        <p14:creationId xmlns:p14="http://schemas.microsoft.com/office/powerpoint/2010/main" val="2467052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886" fontAlgn="auto">
              <a:spcBef>
                <a:spcPts val="0"/>
              </a:spcBef>
              <a:spcAft>
                <a:spcPts val="0"/>
              </a:spcAft>
              <a:defRPr/>
            </a:pPr>
            <a:r>
              <a:rPr lang="en-GB" dirty="0">
                <a:latin typeface="+mn-lt"/>
                <a:cs typeface="+mn-cs"/>
              </a:rPr>
              <a:t>It is the result of an initiative jointly undertaken by HAP, People In Aid and the Sphere Project (Joint Standards Initiative — JSI) whose aim was to achieve greater coherence among humanitarian standards. The JSI process began in December 2011 and ended in July 2013. As a result, the boards of HAP, People In Aid and the Sphere Project agreed to develop a Core Humanitarian Standard based on their existing standards. Later on, the </a:t>
            </a:r>
            <a:r>
              <a:rPr lang="en-GB" i="1" dirty="0" err="1">
                <a:latin typeface="+mn-lt"/>
                <a:cs typeface="+mn-cs"/>
              </a:rPr>
              <a:t>Groupe</a:t>
            </a:r>
            <a:r>
              <a:rPr lang="en-GB" i="1" dirty="0">
                <a:latin typeface="+mn-lt"/>
                <a:cs typeface="+mn-cs"/>
              </a:rPr>
              <a:t> URD</a:t>
            </a:r>
            <a:r>
              <a:rPr lang="en-GB" dirty="0">
                <a:latin typeface="+mn-lt"/>
                <a:cs typeface="+mn-cs"/>
              </a:rPr>
              <a:t> joined the development of the CHS, which was launched in December 2014. </a:t>
            </a:r>
          </a:p>
          <a:p>
            <a:pPr defTabSz="457886" fontAlgn="auto">
              <a:spcBef>
                <a:spcPts val="0"/>
              </a:spcBef>
              <a:spcAft>
                <a:spcPts val="0"/>
              </a:spcAft>
              <a:defRPr/>
            </a:pPr>
            <a:endParaRPr lang="fr-CH" dirty="0">
              <a:latin typeface="+mn-lt"/>
              <a:cs typeface="+mn-cs"/>
            </a:endParaRPr>
          </a:p>
          <a:p>
            <a:r>
              <a:rPr lang="en-GB" dirty="0">
                <a:latin typeface="+mn-lt"/>
                <a:cs typeface="+mn-cs"/>
              </a:rPr>
              <a:t>The content of the Sphere Core Standards is generally well represented in the CHS, with a greater emphasis on accountability and more prominence given to organisations’ support to and management of their aid workers. The CHS also includes new elements not previously addressed by Sphere Core Standards such as budget monitoring (CHS 9.3) and consultation with affected populations on complaints mechanisms (CHS5.2).</a:t>
            </a:r>
          </a:p>
          <a:p>
            <a:endParaRPr lang="en-GB" dirty="0"/>
          </a:p>
        </p:txBody>
      </p:sp>
      <p:sp>
        <p:nvSpPr>
          <p:cNvPr id="4" name="Slide Number Placeholder 3"/>
          <p:cNvSpPr>
            <a:spLocks noGrp="1"/>
          </p:cNvSpPr>
          <p:nvPr>
            <p:ph type="sldNum" sz="quarter" idx="10"/>
          </p:nvPr>
        </p:nvSpPr>
        <p:spPr/>
        <p:txBody>
          <a:bodyPr/>
          <a:lstStyle/>
          <a:p>
            <a:fld id="{AA5D30B7-F877-4FC6-B32C-20D5FE21BCAE}" type="slidenum">
              <a:rPr lang="fr-CH" smtClean="0"/>
              <a:t>47</a:t>
            </a:fld>
            <a:endParaRPr lang="fr-CH"/>
          </a:p>
        </p:txBody>
      </p:sp>
    </p:spTree>
    <p:extLst>
      <p:ext uri="{BB962C8B-B14F-4D97-AF65-F5344CB8AC3E}">
        <p14:creationId xmlns:p14="http://schemas.microsoft.com/office/powerpoint/2010/main" val="3619033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latin typeface="Arial" charset="0"/>
                <a:cs typeface="Arial" charset="0"/>
              </a:rPr>
              <a:t>There is actually no</a:t>
            </a:r>
            <a:r>
              <a:rPr lang="en-US" b="0" i="0" baseline="0" dirty="0">
                <a:latin typeface="Arial" charset="0"/>
                <a:cs typeface="Arial" charset="0"/>
              </a:rPr>
              <a:t> such thing as a natural disaster, but disasters often follow natural hazards</a:t>
            </a:r>
            <a:endParaRPr lang="en-GB" b="0" i="0" dirty="0">
              <a:latin typeface="Arial" charset="0"/>
              <a:cs typeface="Arial" charset="0"/>
            </a:endParaRPr>
          </a:p>
          <a:p>
            <a:pPr algn="just"/>
            <a:r>
              <a:rPr lang="en-GB" b="0" i="0" dirty="0">
                <a:latin typeface="Arial" charset="0"/>
                <a:cs typeface="Arial" charset="0"/>
              </a:rPr>
              <a:t>Different types of crises are interlinked, e.g. earthquake in a conflict zone, </a:t>
            </a:r>
            <a:r>
              <a:rPr lang="en-GB" b="0" i="0" dirty="0" err="1">
                <a:latin typeface="Arial" charset="0"/>
                <a:cs typeface="Arial" charset="0"/>
              </a:rPr>
              <a:t>ebola</a:t>
            </a:r>
            <a:r>
              <a:rPr lang="en-GB" b="0" i="0" dirty="0">
                <a:latin typeface="Arial" charset="0"/>
                <a:cs typeface="Arial" charset="0"/>
              </a:rPr>
              <a:t> outbreak in DRC</a:t>
            </a:r>
            <a:endParaRPr lang="en-US" b="0" i="0" dirty="0">
              <a:latin typeface="Arial" charset="0"/>
              <a:cs typeface="Arial" charset="0"/>
            </a:endParaRPr>
          </a:p>
          <a:p>
            <a:pPr algn="just"/>
            <a:r>
              <a:rPr lang="en-US" b="0" i="0" dirty="0">
                <a:latin typeface="Arial" charset="0"/>
                <a:cs typeface="Arial" charset="0"/>
              </a:rPr>
              <a:t>With increased urbanization</a:t>
            </a:r>
            <a:r>
              <a:rPr lang="en-US" b="0" i="0" baseline="0" dirty="0">
                <a:latin typeface="Arial" charset="0"/>
                <a:cs typeface="Arial" charset="0"/>
              </a:rPr>
              <a:t> on all continents, crises have shifted from rural to urban settings which asks for an adaptation of the humanitarian interventions  </a:t>
            </a:r>
            <a:endParaRPr lang="en-US" b="0" i="0" dirty="0">
              <a:latin typeface="Arial" charset="0"/>
              <a:cs typeface="Arial" charset="0"/>
            </a:endParaRPr>
          </a:p>
          <a:p>
            <a:pPr algn="just"/>
            <a:endParaRPr lang="en-US" dirty="0"/>
          </a:p>
          <a:p>
            <a:endParaRPr lang="fr-CH" dirty="0"/>
          </a:p>
        </p:txBody>
      </p:sp>
      <p:sp>
        <p:nvSpPr>
          <p:cNvPr id="4" name="Slide Number Placeholder 3"/>
          <p:cNvSpPr>
            <a:spLocks noGrp="1"/>
          </p:cNvSpPr>
          <p:nvPr>
            <p:ph type="sldNum" sz="quarter" idx="10"/>
          </p:nvPr>
        </p:nvSpPr>
        <p:spPr/>
        <p:txBody>
          <a:bodyPr/>
          <a:lstStyle/>
          <a:p>
            <a:fld id="{AA5D30B7-F877-4FC6-B32C-20D5FE21BCAE}" type="slidenum">
              <a:rPr lang="fr-CH" smtClean="0"/>
              <a:t>7</a:t>
            </a:fld>
            <a:endParaRPr lang="fr-CH"/>
          </a:p>
        </p:txBody>
      </p:sp>
    </p:spTree>
    <p:extLst>
      <p:ext uri="{BB962C8B-B14F-4D97-AF65-F5344CB8AC3E}">
        <p14:creationId xmlns:p14="http://schemas.microsoft.com/office/powerpoint/2010/main" val="2896634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Natural disasters</a:t>
            </a:r>
            <a:r>
              <a:rPr lang="en-GB" baseline="0" noProof="0" dirty="0"/>
              <a:t> with an immediate impact, e.g. earthquake, volcanic eruption, hurricane, floods </a:t>
            </a:r>
          </a:p>
          <a:p>
            <a:r>
              <a:rPr lang="en-US" baseline="0" noProof="0" dirty="0"/>
              <a:t>Natural disasters with a progressive impact, e.g. drought  </a:t>
            </a:r>
            <a:endParaRPr lang="en-GB" noProof="0" dirty="0"/>
          </a:p>
        </p:txBody>
      </p:sp>
      <p:sp>
        <p:nvSpPr>
          <p:cNvPr id="4" name="Slide Number Placeholder 3"/>
          <p:cNvSpPr>
            <a:spLocks noGrp="1"/>
          </p:cNvSpPr>
          <p:nvPr>
            <p:ph type="sldNum" sz="quarter" idx="10"/>
          </p:nvPr>
        </p:nvSpPr>
        <p:spPr/>
        <p:txBody>
          <a:bodyPr/>
          <a:lstStyle/>
          <a:p>
            <a:fld id="{AA5D30B7-F877-4FC6-B32C-20D5FE21BCAE}" type="slidenum">
              <a:rPr lang="fr-CH" smtClean="0"/>
              <a:t>8</a:t>
            </a:fld>
            <a:endParaRPr lang="fr-CH"/>
          </a:p>
        </p:txBody>
      </p:sp>
    </p:spTree>
    <p:extLst>
      <p:ext uri="{BB962C8B-B14F-4D97-AF65-F5344CB8AC3E}">
        <p14:creationId xmlns:p14="http://schemas.microsoft.com/office/powerpoint/2010/main" val="123284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AA5D30B7-F877-4FC6-B32C-20D5FE21BCAE}" type="slidenum">
              <a:rPr lang="fr-CH" smtClean="0"/>
              <a:t>9</a:t>
            </a:fld>
            <a:endParaRPr lang="fr-CH"/>
          </a:p>
        </p:txBody>
      </p:sp>
    </p:spTree>
    <p:extLst>
      <p:ext uri="{BB962C8B-B14F-4D97-AF65-F5344CB8AC3E}">
        <p14:creationId xmlns:p14="http://schemas.microsoft.com/office/powerpoint/2010/main" val="4145369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Could also look at changes over time or DRC case study?</a:t>
            </a:r>
            <a:r>
              <a:rPr lang="en-US" baseline="0" dirty="0"/>
              <a:t>  See here</a:t>
            </a:r>
            <a:r>
              <a:rPr lang="en-US" dirty="0"/>
              <a:t>: https://www.unhcr.org/globaltrends2017/</a:t>
            </a:r>
          </a:p>
          <a:p>
            <a:endParaRPr lang="en-US" dirty="0"/>
          </a:p>
          <a:p>
            <a:endParaRPr lang="fr-CH" dirty="0"/>
          </a:p>
        </p:txBody>
      </p:sp>
      <p:sp>
        <p:nvSpPr>
          <p:cNvPr id="4" name="Slide Number Placeholder 3"/>
          <p:cNvSpPr>
            <a:spLocks noGrp="1"/>
          </p:cNvSpPr>
          <p:nvPr>
            <p:ph type="sldNum" sz="quarter" idx="10"/>
          </p:nvPr>
        </p:nvSpPr>
        <p:spPr/>
        <p:txBody>
          <a:bodyPr/>
          <a:lstStyle/>
          <a:p>
            <a:fld id="{AA5D30B7-F877-4FC6-B32C-20D5FE21BCAE}" type="slidenum">
              <a:rPr lang="fr-CH" smtClean="0"/>
              <a:t>10</a:t>
            </a:fld>
            <a:endParaRPr lang="fr-CH"/>
          </a:p>
        </p:txBody>
      </p:sp>
    </p:spTree>
    <p:extLst>
      <p:ext uri="{BB962C8B-B14F-4D97-AF65-F5344CB8AC3E}">
        <p14:creationId xmlns:p14="http://schemas.microsoft.com/office/powerpoint/2010/main" val="1339352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a:solidFill>
                  <a:schemeClr val="tx1"/>
                </a:solidFill>
                <a:effectLst/>
                <a:latin typeface="+mn-lt"/>
                <a:ea typeface="+mn-ea"/>
                <a:cs typeface="+mn-cs"/>
              </a:rPr>
              <a:t>70.8 million forcibly displaced persons end 2018 up from 65.6 million mid year</a:t>
            </a:r>
          </a:p>
          <a:p>
            <a:r>
              <a:rPr lang="en-US" sz="1100" b="0" i="0" kern="1200" dirty="0">
                <a:solidFill>
                  <a:schemeClr val="tx1"/>
                </a:solidFill>
                <a:effectLst/>
                <a:latin typeface="+mn-lt"/>
                <a:ea typeface="+mn-ea"/>
                <a:cs typeface="+mn-cs"/>
              </a:rPr>
              <a:t>25.9 million refugees end 2018 up from 22.5 million mid year </a:t>
            </a:r>
          </a:p>
          <a:p>
            <a:endParaRPr lang="en-US" sz="1100" b="1" i="0" kern="1200" dirty="0">
              <a:solidFill>
                <a:schemeClr val="tx1"/>
              </a:solidFill>
              <a:effectLst/>
              <a:latin typeface="+mn-lt"/>
              <a:ea typeface="+mn-ea"/>
              <a:cs typeface="+mn-cs"/>
            </a:endParaRPr>
          </a:p>
          <a:p>
            <a:r>
              <a:rPr lang="en-US" sz="1100" b="1" i="0" kern="1200">
                <a:solidFill>
                  <a:schemeClr val="tx1"/>
                </a:solidFill>
                <a:effectLst/>
                <a:latin typeface="+mn-lt"/>
                <a:ea typeface="+mn-ea"/>
                <a:cs typeface="+mn-cs"/>
              </a:rPr>
              <a:t>CHILDREN</a:t>
            </a:r>
            <a:r>
              <a:rPr lang="en-US" sz="1100" b="0" i="0" kern="1200" dirty="0">
                <a:solidFill>
                  <a:schemeClr val="tx1"/>
                </a:solidFill>
                <a:effectLst/>
                <a:latin typeface="+mn-lt"/>
                <a:ea typeface="+mn-ea"/>
                <a:cs typeface="+mn-cs"/>
              </a:rPr>
              <a:t>: In 2018, every second refugee was a child, many (111,000) alone and without their families.</a:t>
            </a:r>
          </a:p>
          <a:p>
            <a:r>
              <a:rPr lang="en-US" sz="1100" b="1" i="0" kern="1200" dirty="0">
                <a:solidFill>
                  <a:schemeClr val="tx1"/>
                </a:solidFill>
                <a:effectLst/>
                <a:latin typeface="+mn-lt"/>
                <a:ea typeface="+mn-ea"/>
                <a:cs typeface="+mn-cs"/>
              </a:rPr>
              <a:t>TODDLERS</a:t>
            </a:r>
            <a:r>
              <a:rPr lang="en-US" sz="1100" b="0" i="0" kern="1200" dirty="0">
                <a:solidFill>
                  <a:schemeClr val="tx1"/>
                </a:solidFill>
                <a:effectLst/>
                <a:latin typeface="+mn-lt"/>
                <a:ea typeface="+mn-ea"/>
                <a:cs typeface="+mn-cs"/>
              </a:rPr>
              <a:t>: Uganda reported 2,800 refugee children aged five or below alone or separated from their families.</a:t>
            </a:r>
          </a:p>
          <a:p>
            <a:r>
              <a:rPr lang="en-US" sz="1100" b="1" i="0" kern="1200" dirty="0">
                <a:solidFill>
                  <a:schemeClr val="tx1"/>
                </a:solidFill>
                <a:effectLst/>
                <a:latin typeface="+mn-lt"/>
                <a:ea typeface="+mn-ea"/>
                <a:cs typeface="+mn-cs"/>
              </a:rPr>
              <a:t>URBAN PHENOMENON</a:t>
            </a:r>
            <a:r>
              <a:rPr lang="en-US" sz="1100" b="0" i="0" kern="1200" dirty="0">
                <a:solidFill>
                  <a:schemeClr val="tx1"/>
                </a:solidFill>
                <a:effectLst/>
                <a:latin typeface="+mn-lt"/>
                <a:ea typeface="+mn-ea"/>
                <a:cs typeface="+mn-cs"/>
              </a:rPr>
              <a:t>: As a refugee, you are more likely to live in a town or city (61 per cent) than in a rural area or camp.</a:t>
            </a:r>
          </a:p>
          <a:p>
            <a:r>
              <a:rPr lang="en-US" sz="1100" b="1" i="0" kern="1200" dirty="0">
                <a:solidFill>
                  <a:schemeClr val="tx1"/>
                </a:solidFill>
                <a:effectLst/>
                <a:latin typeface="+mn-lt"/>
                <a:ea typeface="+mn-ea"/>
                <a:cs typeface="+mn-cs"/>
              </a:rPr>
              <a:t>RICH &amp; POOR</a:t>
            </a:r>
            <a:r>
              <a:rPr lang="en-US" sz="1100" b="0" i="0" kern="1200" dirty="0">
                <a:solidFill>
                  <a:schemeClr val="tx1"/>
                </a:solidFill>
                <a:effectLst/>
                <a:latin typeface="+mn-lt"/>
                <a:ea typeface="+mn-ea"/>
                <a:cs typeface="+mn-cs"/>
              </a:rPr>
              <a:t>: High income countries on average host 2.7 refugees per 1000 of population; Middle and low-income countries on average host 5.8; Poorest countries host a third of all refugees worldwide.</a:t>
            </a:r>
          </a:p>
          <a:p>
            <a:r>
              <a:rPr lang="en-US" sz="1100" b="1" i="0" kern="1200" dirty="0">
                <a:solidFill>
                  <a:schemeClr val="tx1"/>
                </a:solidFill>
                <a:effectLst/>
                <a:latin typeface="+mn-lt"/>
                <a:ea typeface="+mn-ea"/>
                <a:cs typeface="+mn-cs"/>
              </a:rPr>
              <a:t>WHEREABOUTS</a:t>
            </a:r>
            <a:r>
              <a:rPr lang="en-US" sz="1100" b="0" i="0" kern="1200" dirty="0">
                <a:solidFill>
                  <a:schemeClr val="tx1"/>
                </a:solidFill>
                <a:effectLst/>
                <a:latin typeface="+mn-lt"/>
                <a:ea typeface="+mn-ea"/>
                <a:cs typeface="+mn-cs"/>
              </a:rPr>
              <a:t>: About 80 per cent of refugees live in countries </a:t>
            </a:r>
            <a:r>
              <a:rPr lang="en-US" sz="1100" b="0" i="0" kern="1200" dirty="0" err="1">
                <a:solidFill>
                  <a:schemeClr val="tx1"/>
                </a:solidFill>
                <a:effectLst/>
                <a:latin typeface="+mn-lt"/>
                <a:ea typeface="+mn-ea"/>
                <a:cs typeface="+mn-cs"/>
              </a:rPr>
              <a:t>neighbouring</a:t>
            </a:r>
            <a:r>
              <a:rPr lang="en-US" sz="1100" b="0" i="0" kern="1200" dirty="0">
                <a:solidFill>
                  <a:schemeClr val="tx1"/>
                </a:solidFill>
                <a:effectLst/>
                <a:latin typeface="+mn-lt"/>
                <a:ea typeface="+mn-ea"/>
                <a:cs typeface="+mn-cs"/>
              </a:rPr>
              <a:t> their countries of origin.</a:t>
            </a:r>
          </a:p>
          <a:p>
            <a:r>
              <a:rPr lang="en-US" sz="1100" b="1" i="0" kern="1200" dirty="0">
                <a:solidFill>
                  <a:schemeClr val="tx1"/>
                </a:solidFill>
                <a:effectLst/>
                <a:latin typeface="+mn-lt"/>
                <a:ea typeface="+mn-ea"/>
                <a:cs typeface="+mn-cs"/>
              </a:rPr>
              <a:t>DURATION:</a:t>
            </a:r>
            <a:r>
              <a:rPr lang="en-US" sz="1100" b="0" i="0" kern="1200" dirty="0">
                <a:solidFill>
                  <a:schemeClr val="tx1"/>
                </a:solidFill>
                <a:effectLst/>
                <a:latin typeface="+mn-lt"/>
                <a:ea typeface="+mn-ea"/>
                <a:cs typeface="+mn-cs"/>
              </a:rPr>
              <a:t> Nearly 4 in every 5 refugees are in displacement situations that have lasted for at least five years. One in 5 have been in displacement situations that have lasted 20 years or more.</a:t>
            </a:r>
          </a:p>
          <a:p>
            <a:r>
              <a:rPr lang="en-US" sz="1100" b="1" i="0" kern="1200" dirty="0">
                <a:solidFill>
                  <a:schemeClr val="tx1"/>
                </a:solidFill>
                <a:effectLst/>
                <a:latin typeface="+mn-lt"/>
                <a:ea typeface="+mn-ea"/>
                <a:cs typeface="+mn-cs"/>
              </a:rPr>
              <a:t>NEW ASYLUM SEEKERS</a:t>
            </a:r>
            <a:r>
              <a:rPr lang="en-US" sz="1100" b="0" i="0" kern="1200" dirty="0">
                <a:solidFill>
                  <a:schemeClr val="tx1"/>
                </a:solidFill>
                <a:effectLst/>
                <a:latin typeface="+mn-lt"/>
                <a:ea typeface="+mn-ea"/>
                <a:cs typeface="+mn-cs"/>
              </a:rPr>
              <a:t>: The greatest number of new asylum applications in 2018 was from Venezuelans (341,800).</a:t>
            </a:r>
          </a:p>
          <a:p>
            <a:r>
              <a:rPr lang="en-US" sz="1100" b="1" i="0" kern="1200" dirty="0">
                <a:solidFill>
                  <a:schemeClr val="tx1"/>
                </a:solidFill>
                <a:effectLst/>
                <a:latin typeface="+mn-lt"/>
                <a:ea typeface="+mn-ea"/>
                <a:cs typeface="+mn-cs"/>
              </a:rPr>
              <a:t>LIKELIHOOD</a:t>
            </a:r>
            <a:r>
              <a:rPr lang="en-US" sz="1100" b="0" i="0" kern="1200" dirty="0">
                <a:solidFill>
                  <a:schemeClr val="tx1"/>
                </a:solidFill>
                <a:effectLst/>
                <a:latin typeface="+mn-lt"/>
                <a:ea typeface="+mn-ea"/>
                <a:cs typeface="+mn-cs"/>
              </a:rPr>
              <a:t>: The proportion of humanity who are refugees, asylum seekers, or internally displaced is now 1 in 108; Ten years ago it was 1 in 160.</a:t>
            </a:r>
          </a:p>
          <a:p>
            <a:endParaRPr lang="fr-CH" dirty="0"/>
          </a:p>
        </p:txBody>
      </p:sp>
      <p:sp>
        <p:nvSpPr>
          <p:cNvPr id="4" name="Slide Number Placeholder 3"/>
          <p:cNvSpPr>
            <a:spLocks noGrp="1"/>
          </p:cNvSpPr>
          <p:nvPr>
            <p:ph type="sldNum" sz="quarter" idx="10"/>
          </p:nvPr>
        </p:nvSpPr>
        <p:spPr/>
        <p:txBody>
          <a:bodyPr/>
          <a:lstStyle/>
          <a:p>
            <a:fld id="{AA5D30B7-F877-4FC6-B32C-20D5FE21BCAE}" type="slidenum">
              <a:rPr lang="fr-CH" smtClean="0"/>
              <a:t>11</a:t>
            </a:fld>
            <a:endParaRPr lang="fr-CH"/>
          </a:p>
        </p:txBody>
      </p:sp>
    </p:spTree>
    <p:extLst>
      <p:ext uri="{BB962C8B-B14F-4D97-AF65-F5344CB8AC3E}">
        <p14:creationId xmlns:p14="http://schemas.microsoft.com/office/powerpoint/2010/main" val="2110911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CHILDREN</a:t>
            </a:r>
            <a:r>
              <a:rPr lang="en-US" sz="1200" b="0" i="0" kern="1200" dirty="0">
                <a:solidFill>
                  <a:schemeClr val="tx1"/>
                </a:solidFill>
                <a:effectLst/>
                <a:latin typeface="+mn-lt"/>
                <a:ea typeface="+mn-ea"/>
                <a:cs typeface="+mn-cs"/>
              </a:rPr>
              <a:t>: In 2018, every second refugee was a child, many (111,000) alone and without their families.</a:t>
            </a:r>
          </a:p>
          <a:p>
            <a:r>
              <a:rPr lang="en-US" sz="1200" b="1" i="0" kern="1200" dirty="0">
                <a:solidFill>
                  <a:schemeClr val="tx1"/>
                </a:solidFill>
                <a:effectLst/>
                <a:latin typeface="+mn-lt"/>
                <a:ea typeface="+mn-ea"/>
                <a:cs typeface="+mn-cs"/>
              </a:rPr>
              <a:t>TODDLERS</a:t>
            </a:r>
            <a:r>
              <a:rPr lang="en-US" sz="1200" b="0" i="0" kern="1200" dirty="0">
                <a:solidFill>
                  <a:schemeClr val="tx1"/>
                </a:solidFill>
                <a:effectLst/>
                <a:latin typeface="+mn-lt"/>
                <a:ea typeface="+mn-ea"/>
                <a:cs typeface="+mn-cs"/>
              </a:rPr>
              <a:t>: Uganda reported 2,800 refugee children aged five or below alone or separated from their families.</a:t>
            </a:r>
          </a:p>
          <a:p>
            <a:r>
              <a:rPr lang="en-US" sz="1200" b="1" i="0" kern="1200" dirty="0">
                <a:solidFill>
                  <a:schemeClr val="tx1"/>
                </a:solidFill>
                <a:effectLst/>
                <a:latin typeface="+mn-lt"/>
                <a:ea typeface="+mn-ea"/>
                <a:cs typeface="+mn-cs"/>
              </a:rPr>
              <a:t>URBAN PHENOMENON</a:t>
            </a:r>
            <a:r>
              <a:rPr lang="en-US" sz="1200" b="0" i="0" kern="1200" dirty="0">
                <a:solidFill>
                  <a:schemeClr val="tx1"/>
                </a:solidFill>
                <a:effectLst/>
                <a:latin typeface="+mn-lt"/>
                <a:ea typeface="+mn-ea"/>
                <a:cs typeface="+mn-cs"/>
              </a:rPr>
              <a:t>: As a refugee, you are more likely to live in a town or city (61 per cent) than in a rural area or camp.</a:t>
            </a:r>
          </a:p>
          <a:p>
            <a:r>
              <a:rPr lang="en-US" sz="1200" b="1" i="0" kern="1200" dirty="0">
                <a:solidFill>
                  <a:schemeClr val="tx1"/>
                </a:solidFill>
                <a:effectLst/>
                <a:latin typeface="+mn-lt"/>
                <a:ea typeface="+mn-ea"/>
                <a:cs typeface="+mn-cs"/>
              </a:rPr>
              <a:t>RICH &amp; POOR</a:t>
            </a:r>
            <a:r>
              <a:rPr lang="en-US" sz="1200" b="0" i="0" kern="1200" dirty="0">
                <a:solidFill>
                  <a:schemeClr val="tx1"/>
                </a:solidFill>
                <a:effectLst/>
                <a:latin typeface="+mn-lt"/>
                <a:ea typeface="+mn-ea"/>
                <a:cs typeface="+mn-cs"/>
              </a:rPr>
              <a:t>: High income countries on average host 2.7 refugees per 1000 of population; Middle and low-income countries on average host 5.8; Poorest countries host a third of all refugees worldwide.</a:t>
            </a:r>
          </a:p>
          <a:p>
            <a:r>
              <a:rPr lang="en-US" sz="1200" b="1" i="0" kern="1200" dirty="0">
                <a:solidFill>
                  <a:schemeClr val="tx1"/>
                </a:solidFill>
                <a:effectLst/>
                <a:latin typeface="+mn-lt"/>
                <a:ea typeface="+mn-ea"/>
                <a:cs typeface="+mn-cs"/>
              </a:rPr>
              <a:t>WHEREABOUTS</a:t>
            </a:r>
            <a:r>
              <a:rPr lang="en-US" sz="1200" b="0" i="0" kern="1200" dirty="0">
                <a:solidFill>
                  <a:schemeClr val="tx1"/>
                </a:solidFill>
                <a:effectLst/>
                <a:latin typeface="+mn-lt"/>
                <a:ea typeface="+mn-ea"/>
                <a:cs typeface="+mn-cs"/>
              </a:rPr>
              <a:t>: About 80 per cent of refugees live in countries </a:t>
            </a:r>
            <a:r>
              <a:rPr lang="en-US" sz="1200" b="0" i="0" kern="1200" dirty="0" err="1">
                <a:solidFill>
                  <a:schemeClr val="tx1"/>
                </a:solidFill>
                <a:effectLst/>
                <a:latin typeface="+mn-lt"/>
                <a:ea typeface="+mn-ea"/>
                <a:cs typeface="+mn-cs"/>
              </a:rPr>
              <a:t>neighbouring</a:t>
            </a:r>
            <a:r>
              <a:rPr lang="en-US" sz="1200" b="0" i="0" kern="1200" dirty="0">
                <a:solidFill>
                  <a:schemeClr val="tx1"/>
                </a:solidFill>
                <a:effectLst/>
                <a:latin typeface="+mn-lt"/>
                <a:ea typeface="+mn-ea"/>
                <a:cs typeface="+mn-cs"/>
              </a:rPr>
              <a:t> their countries of origin.</a:t>
            </a:r>
          </a:p>
          <a:p>
            <a:r>
              <a:rPr lang="en-US" sz="1200" b="1" i="0" kern="1200" dirty="0">
                <a:solidFill>
                  <a:schemeClr val="tx1"/>
                </a:solidFill>
                <a:effectLst/>
                <a:latin typeface="+mn-lt"/>
                <a:ea typeface="+mn-ea"/>
                <a:cs typeface="+mn-cs"/>
              </a:rPr>
              <a:t>DURATION:</a:t>
            </a:r>
            <a:r>
              <a:rPr lang="en-US" sz="1200" b="0" i="0" kern="1200" dirty="0">
                <a:solidFill>
                  <a:schemeClr val="tx1"/>
                </a:solidFill>
                <a:effectLst/>
                <a:latin typeface="+mn-lt"/>
                <a:ea typeface="+mn-ea"/>
                <a:cs typeface="+mn-cs"/>
              </a:rPr>
              <a:t> Nearly 4 in every 5 refugees are in displacement situations that have lasted for at least five years. One in 5 have been in displacement situations that have lasted 20 years or more.</a:t>
            </a:r>
          </a:p>
          <a:p>
            <a:r>
              <a:rPr lang="en-US" sz="1200" b="1" i="0" kern="1200" dirty="0">
                <a:solidFill>
                  <a:schemeClr val="tx1"/>
                </a:solidFill>
                <a:effectLst/>
                <a:latin typeface="+mn-lt"/>
                <a:ea typeface="+mn-ea"/>
                <a:cs typeface="+mn-cs"/>
              </a:rPr>
              <a:t>NEW ASYLUM SEEKERS</a:t>
            </a:r>
            <a:r>
              <a:rPr lang="en-US" sz="1200" b="0" i="0" kern="1200" dirty="0">
                <a:solidFill>
                  <a:schemeClr val="tx1"/>
                </a:solidFill>
                <a:effectLst/>
                <a:latin typeface="+mn-lt"/>
                <a:ea typeface="+mn-ea"/>
                <a:cs typeface="+mn-cs"/>
              </a:rPr>
              <a:t>: The greatest number of new asylum applications in 2018 was from Venezuelans (341,800).</a:t>
            </a:r>
          </a:p>
          <a:p>
            <a:r>
              <a:rPr lang="en-US" sz="1200" b="1" i="0" kern="1200" dirty="0">
                <a:solidFill>
                  <a:schemeClr val="tx1"/>
                </a:solidFill>
                <a:effectLst/>
                <a:latin typeface="+mn-lt"/>
                <a:ea typeface="+mn-ea"/>
                <a:cs typeface="+mn-cs"/>
              </a:rPr>
              <a:t>LIKELIHOOD</a:t>
            </a:r>
            <a:r>
              <a:rPr lang="en-US" sz="1200" b="0" i="0" kern="1200" dirty="0">
                <a:solidFill>
                  <a:schemeClr val="tx1"/>
                </a:solidFill>
                <a:effectLst/>
                <a:latin typeface="+mn-lt"/>
                <a:ea typeface="+mn-ea"/>
                <a:cs typeface="+mn-cs"/>
              </a:rPr>
              <a:t>: The proportion of humanity who are refugees, asylum seekers, or internally displaced is now 1 in 108; Ten years ago it was 1 in 160.</a:t>
            </a:r>
          </a:p>
          <a:p>
            <a:endParaRPr lang="fr-CH" dirty="0"/>
          </a:p>
        </p:txBody>
      </p:sp>
      <p:sp>
        <p:nvSpPr>
          <p:cNvPr id="4" name="Slide Number Placeholder 3"/>
          <p:cNvSpPr>
            <a:spLocks noGrp="1"/>
          </p:cNvSpPr>
          <p:nvPr>
            <p:ph type="sldNum" sz="quarter" idx="10"/>
          </p:nvPr>
        </p:nvSpPr>
        <p:spPr/>
        <p:txBody>
          <a:bodyPr/>
          <a:lstStyle/>
          <a:p>
            <a:fld id="{AA5D30B7-F877-4FC6-B32C-20D5FE21BCAE}" type="slidenum">
              <a:rPr lang="fr-CH" smtClean="0"/>
              <a:t>12</a:t>
            </a:fld>
            <a:endParaRPr lang="fr-CH"/>
          </a:p>
        </p:txBody>
      </p:sp>
    </p:spTree>
    <p:extLst>
      <p:ext uri="{BB962C8B-B14F-4D97-AF65-F5344CB8AC3E}">
        <p14:creationId xmlns:p14="http://schemas.microsoft.com/office/powerpoint/2010/main" val="1242240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75C1C257-BB66-B84A-985E-C0E4B65BF86A}" type="datetime1">
              <a:rPr lang="en-US" smtClean="0"/>
              <a:t>2/13/2020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8CC4FCE3-3984-484D-8147-94AB9B0F2189}" type="slidenum">
              <a:rPr lang="fr-CH" smtClean="0"/>
              <a:t>‹#›</a:t>
            </a:fld>
            <a:endParaRPr lang="fr-CH"/>
          </a:p>
        </p:txBody>
      </p:sp>
    </p:spTree>
    <p:extLst>
      <p:ext uri="{BB962C8B-B14F-4D97-AF65-F5344CB8AC3E}">
        <p14:creationId xmlns:p14="http://schemas.microsoft.com/office/powerpoint/2010/main" val="309837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4F3A9573-A183-994C-B5D9-9B03838FB5B0}" type="datetime1">
              <a:rPr lang="en-US" smtClean="0"/>
              <a:t>2/13/2020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8CC4FCE3-3984-484D-8147-94AB9B0F2189}" type="slidenum">
              <a:rPr lang="fr-CH" smtClean="0"/>
              <a:t>‹#›</a:t>
            </a:fld>
            <a:endParaRPr lang="fr-CH"/>
          </a:p>
        </p:txBody>
      </p:sp>
    </p:spTree>
    <p:extLst>
      <p:ext uri="{BB962C8B-B14F-4D97-AF65-F5344CB8AC3E}">
        <p14:creationId xmlns:p14="http://schemas.microsoft.com/office/powerpoint/2010/main" val="193650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30456AC0-9535-4C4A-B2D6-090BADB51AFE}" type="datetime1">
              <a:rPr lang="en-US" smtClean="0"/>
              <a:t>2/13/2020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8CC4FCE3-3984-484D-8147-94AB9B0F2189}" type="slidenum">
              <a:rPr lang="fr-CH" smtClean="0"/>
              <a:t>‹#›</a:t>
            </a:fld>
            <a:endParaRPr lang="fr-CH"/>
          </a:p>
        </p:txBody>
      </p:sp>
    </p:spTree>
    <p:extLst>
      <p:ext uri="{BB962C8B-B14F-4D97-AF65-F5344CB8AC3E}">
        <p14:creationId xmlns:p14="http://schemas.microsoft.com/office/powerpoint/2010/main" val="2916073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E2773FED-A23C-574D-AF67-6F76679E666D}" type="datetime1">
              <a:rPr lang="en-US" smtClean="0"/>
              <a:t>2/13/2020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8CC4FCE3-3984-484D-8147-94AB9B0F2189}" type="slidenum">
              <a:rPr lang="fr-CH" smtClean="0"/>
              <a:t>‹#›</a:t>
            </a:fld>
            <a:endParaRPr lang="fr-CH"/>
          </a:p>
        </p:txBody>
      </p:sp>
    </p:spTree>
    <p:extLst>
      <p:ext uri="{BB962C8B-B14F-4D97-AF65-F5344CB8AC3E}">
        <p14:creationId xmlns:p14="http://schemas.microsoft.com/office/powerpoint/2010/main" val="2431474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A43758-3931-054A-B18E-5494BA5FB12F}" type="datetime1">
              <a:rPr lang="en-US" smtClean="0"/>
              <a:t>2/13/2020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8CC4FCE3-3984-484D-8147-94AB9B0F2189}" type="slidenum">
              <a:rPr lang="fr-CH" smtClean="0"/>
              <a:t>‹#›</a:t>
            </a:fld>
            <a:endParaRPr lang="fr-CH"/>
          </a:p>
        </p:txBody>
      </p:sp>
    </p:spTree>
    <p:extLst>
      <p:ext uri="{BB962C8B-B14F-4D97-AF65-F5344CB8AC3E}">
        <p14:creationId xmlns:p14="http://schemas.microsoft.com/office/powerpoint/2010/main" val="323635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F419C05E-8C33-8949-BDD9-AE5DCE92187F}" type="datetime1">
              <a:rPr lang="en-US" smtClean="0"/>
              <a:t>2/13/2020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8CC4FCE3-3984-484D-8147-94AB9B0F2189}" type="slidenum">
              <a:rPr lang="fr-CH" smtClean="0"/>
              <a:t>‹#›</a:t>
            </a:fld>
            <a:endParaRPr lang="fr-CH"/>
          </a:p>
        </p:txBody>
      </p:sp>
    </p:spTree>
    <p:extLst>
      <p:ext uri="{BB962C8B-B14F-4D97-AF65-F5344CB8AC3E}">
        <p14:creationId xmlns:p14="http://schemas.microsoft.com/office/powerpoint/2010/main" val="1133683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13E9F70E-E8EB-2843-BC22-BB7532195012}" type="datetime1">
              <a:rPr lang="en-US" smtClean="0"/>
              <a:t>2/13/2020</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8CC4FCE3-3984-484D-8147-94AB9B0F2189}" type="slidenum">
              <a:rPr lang="fr-CH" smtClean="0"/>
              <a:t>‹#›</a:t>
            </a:fld>
            <a:endParaRPr lang="fr-CH"/>
          </a:p>
        </p:txBody>
      </p:sp>
    </p:spTree>
    <p:extLst>
      <p:ext uri="{BB962C8B-B14F-4D97-AF65-F5344CB8AC3E}">
        <p14:creationId xmlns:p14="http://schemas.microsoft.com/office/powerpoint/2010/main" val="1849163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B023CE5A-C5CD-3543-ACF7-E0AAE1361EBC}" type="datetime1">
              <a:rPr lang="en-US" smtClean="0"/>
              <a:t>2/13/2020</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8CC4FCE3-3984-484D-8147-94AB9B0F2189}" type="slidenum">
              <a:rPr lang="fr-CH" smtClean="0"/>
              <a:t>‹#›</a:t>
            </a:fld>
            <a:endParaRPr lang="fr-CH"/>
          </a:p>
        </p:txBody>
      </p:sp>
    </p:spTree>
    <p:extLst>
      <p:ext uri="{BB962C8B-B14F-4D97-AF65-F5344CB8AC3E}">
        <p14:creationId xmlns:p14="http://schemas.microsoft.com/office/powerpoint/2010/main" val="287166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B1192E-B11E-F747-8125-E71D0407F2C1}" type="datetime1">
              <a:rPr lang="en-US" smtClean="0"/>
              <a:t>2/13/2020</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8CC4FCE3-3984-484D-8147-94AB9B0F2189}" type="slidenum">
              <a:rPr lang="fr-CH" smtClean="0"/>
              <a:t>‹#›</a:t>
            </a:fld>
            <a:endParaRPr lang="fr-CH"/>
          </a:p>
        </p:txBody>
      </p:sp>
    </p:spTree>
    <p:extLst>
      <p:ext uri="{BB962C8B-B14F-4D97-AF65-F5344CB8AC3E}">
        <p14:creationId xmlns:p14="http://schemas.microsoft.com/office/powerpoint/2010/main" val="2097272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6E9ECB-3D7D-6C4D-AE39-A53E96768B1E}" type="datetime1">
              <a:rPr lang="en-US" smtClean="0"/>
              <a:t>2/13/2020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8CC4FCE3-3984-484D-8147-94AB9B0F2189}" type="slidenum">
              <a:rPr lang="fr-CH" smtClean="0"/>
              <a:t>‹#›</a:t>
            </a:fld>
            <a:endParaRPr lang="fr-CH"/>
          </a:p>
        </p:txBody>
      </p:sp>
    </p:spTree>
    <p:extLst>
      <p:ext uri="{BB962C8B-B14F-4D97-AF65-F5344CB8AC3E}">
        <p14:creationId xmlns:p14="http://schemas.microsoft.com/office/powerpoint/2010/main" val="3357580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61F404-FD49-A34B-8864-B995092AFC4D}" type="datetime1">
              <a:rPr lang="en-US" smtClean="0"/>
              <a:t>2/13/2020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8CC4FCE3-3984-484D-8147-94AB9B0F2189}" type="slidenum">
              <a:rPr lang="fr-CH" smtClean="0"/>
              <a:t>‹#›</a:t>
            </a:fld>
            <a:endParaRPr lang="fr-CH"/>
          </a:p>
        </p:txBody>
      </p:sp>
    </p:spTree>
    <p:extLst>
      <p:ext uri="{BB962C8B-B14F-4D97-AF65-F5344CB8AC3E}">
        <p14:creationId xmlns:p14="http://schemas.microsoft.com/office/powerpoint/2010/main" val="2521523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965864-25CE-5A4E-BB05-9ABC3DFC0567}" type="datetime1">
              <a:rPr lang="en-US" smtClean="0"/>
              <a:t>2/13/2020</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4FCE3-3984-484D-8147-94AB9B0F2189}" type="slidenum">
              <a:rPr lang="fr-CH" smtClean="0"/>
              <a:t>‹#›</a:t>
            </a:fld>
            <a:endParaRPr lang="fr-CH"/>
          </a:p>
        </p:txBody>
      </p:sp>
    </p:spTree>
    <p:extLst>
      <p:ext uri="{BB962C8B-B14F-4D97-AF65-F5344CB8AC3E}">
        <p14:creationId xmlns:p14="http://schemas.microsoft.com/office/powerpoint/2010/main" val="3627096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 name="Subtitle 1"/>
          <p:cNvSpPr>
            <a:spLocks noGrp="1"/>
          </p:cNvSpPr>
          <p:nvPr>
            <p:ph type="subTitle" idx="1"/>
          </p:nvPr>
        </p:nvSpPr>
        <p:spPr>
          <a:xfrm>
            <a:off x="3936351" y="1431113"/>
            <a:ext cx="4487932" cy="813149"/>
          </a:xfrm>
        </p:spPr>
        <p:txBody>
          <a:bodyPr>
            <a:normAutofit/>
          </a:bodyPr>
          <a:lstStyle/>
          <a:p>
            <a:r>
              <a:rPr lang="en-US" sz="4400" dirty="0"/>
              <a:t>Setting the Scene</a:t>
            </a:r>
            <a:endParaRPr lang="fr-CH" sz="4400"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pic>
        <p:nvPicPr>
          <p:cNvPr id="12" name="Picture 11" descr="C:\DATA\HELP\GVA_HELP\ICRC_logo-white_transp400.jpg"/>
          <p:cNvPicPr>
            <a:picLocks noChangeAspect="1" noChangeArrowheads="1"/>
          </p:cNvPicPr>
          <p:nvPr/>
        </p:nvPicPr>
        <p:blipFill>
          <a:blip r:embed="rId3" cstate="print"/>
          <a:srcRect/>
          <a:stretch>
            <a:fillRect/>
          </a:stretch>
        </p:blipFill>
        <p:spPr bwMode="auto">
          <a:xfrm>
            <a:off x="10855780" y="434392"/>
            <a:ext cx="876204" cy="996721"/>
          </a:xfrm>
          <a:prstGeom prst="rect">
            <a:avLst/>
          </a:prstGeom>
          <a:noFill/>
        </p:spPr>
      </p:pic>
      <p:sp>
        <p:nvSpPr>
          <p:cNvPr id="14" name="Slide Number Placeholder 13"/>
          <p:cNvSpPr>
            <a:spLocks noGrp="1"/>
          </p:cNvSpPr>
          <p:nvPr>
            <p:ph type="sldNum" sz="quarter" idx="12"/>
          </p:nvPr>
        </p:nvSpPr>
        <p:spPr/>
        <p:txBody>
          <a:bodyPr/>
          <a:lstStyle/>
          <a:p>
            <a:fld id="{8CC4FCE3-3984-484D-8147-94AB9B0F2189}" type="slidenum">
              <a:rPr lang="fr-CH" smtClean="0"/>
              <a:t>1</a:t>
            </a:fld>
            <a:endParaRPr lang="fr-CH"/>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0535" y="3032800"/>
            <a:ext cx="2893433" cy="1671033"/>
          </a:xfrm>
          <a:prstGeom prst="rect">
            <a:avLst/>
          </a:prstGeom>
        </p:spPr>
      </p:pic>
      <p:sp>
        <p:nvSpPr>
          <p:cNvPr id="11" name="TextBox 10"/>
          <p:cNvSpPr txBox="1"/>
          <p:nvPr/>
        </p:nvSpPr>
        <p:spPr>
          <a:xfrm>
            <a:off x="9982200" y="4491517"/>
            <a:ext cx="1512475" cy="230832"/>
          </a:xfrm>
          <a:prstGeom prst="rect">
            <a:avLst/>
          </a:prstGeom>
          <a:noFill/>
        </p:spPr>
        <p:txBody>
          <a:bodyPr wrap="square" rtlCol="0">
            <a:spAutoFit/>
          </a:bodyPr>
          <a:lstStyle/>
          <a:p>
            <a:r>
              <a:rPr lang="en-US" sz="900" i="1" dirty="0"/>
              <a:t>  LESKINEN, Hanna </a:t>
            </a:r>
            <a:r>
              <a:rPr lang="en-US" sz="900" dirty="0"/>
              <a:t>© ICRC</a:t>
            </a:r>
            <a:endParaRPr lang="fr-CH" sz="900" i="1" dirty="0"/>
          </a:p>
        </p:txBody>
      </p:sp>
      <p:sp>
        <p:nvSpPr>
          <p:cNvPr id="22" name="TextBox 21"/>
          <p:cNvSpPr txBox="1"/>
          <p:nvPr/>
        </p:nvSpPr>
        <p:spPr>
          <a:xfrm>
            <a:off x="5384800" y="3022600"/>
            <a:ext cx="184731" cy="369332"/>
          </a:xfrm>
          <a:prstGeom prst="rect">
            <a:avLst/>
          </a:prstGeom>
          <a:noFill/>
        </p:spPr>
        <p:txBody>
          <a:bodyPr wrap="none" rtlCol="0">
            <a:spAutoFit/>
          </a:bodyPr>
          <a:lstStyle/>
          <a:p>
            <a:endParaRPr lang="en-GB" dirty="0"/>
          </a:p>
        </p:txBody>
      </p:sp>
      <p:pic>
        <p:nvPicPr>
          <p:cNvPr id="23" name="Content Placeholder 3"/>
          <p:cNvPicPr>
            <a:picLocks noChangeAspect="1"/>
          </p:cNvPicPr>
          <p:nvPr/>
        </p:nvPicPr>
        <p:blipFill>
          <a:blip r:embed="rId5"/>
          <a:stretch>
            <a:fillRect/>
          </a:stretch>
        </p:blipFill>
        <p:spPr>
          <a:xfrm>
            <a:off x="5010535" y="3022600"/>
            <a:ext cx="2893433" cy="1730945"/>
          </a:xfrm>
          <a:prstGeom prst="rect">
            <a:avLst/>
          </a:prstGeom>
        </p:spPr>
      </p:pic>
      <p:sp>
        <p:nvSpPr>
          <p:cNvPr id="24" name="TextBox 23"/>
          <p:cNvSpPr txBox="1"/>
          <p:nvPr/>
        </p:nvSpPr>
        <p:spPr>
          <a:xfrm>
            <a:off x="6641313" y="4512634"/>
            <a:ext cx="1244251" cy="230832"/>
          </a:xfrm>
          <a:prstGeom prst="rect">
            <a:avLst/>
          </a:prstGeom>
          <a:noFill/>
        </p:spPr>
        <p:txBody>
          <a:bodyPr wrap="none" rtlCol="0">
            <a:spAutoFit/>
          </a:bodyPr>
          <a:lstStyle/>
          <a:p>
            <a:r>
              <a:rPr lang="en-GB" sz="900" dirty="0"/>
              <a:t>Olivier </a:t>
            </a:r>
            <a:r>
              <a:rPr lang="en-GB" sz="900" dirty="0" err="1"/>
              <a:t>Matthys</a:t>
            </a:r>
            <a:r>
              <a:rPr lang="en-GB" sz="900" dirty="0"/>
              <a:t> </a:t>
            </a:r>
            <a:r>
              <a:rPr lang="en-GB" sz="900" i="1" dirty="0"/>
              <a:t>©ICRC</a:t>
            </a:r>
          </a:p>
        </p:txBody>
      </p:sp>
      <p:pic>
        <p:nvPicPr>
          <p:cNvPr id="27" name="Content Placeholder 3"/>
          <p:cNvPicPr>
            <a:picLocks noChangeAspect="1"/>
          </p:cNvPicPr>
          <p:nvPr/>
        </p:nvPicPr>
        <p:blipFill>
          <a:blip r:embed="rId6"/>
          <a:stretch>
            <a:fillRect/>
          </a:stretch>
        </p:blipFill>
        <p:spPr>
          <a:xfrm>
            <a:off x="1513640" y="3032800"/>
            <a:ext cx="2893433" cy="1745770"/>
          </a:xfrm>
          <a:prstGeom prst="rect">
            <a:avLst/>
          </a:prstGeom>
        </p:spPr>
      </p:pic>
      <p:sp>
        <p:nvSpPr>
          <p:cNvPr id="29" name="TextBox 28"/>
          <p:cNvSpPr txBox="1"/>
          <p:nvPr/>
        </p:nvSpPr>
        <p:spPr>
          <a:xfrm>
            <a:off x="1490431" y="4556155"/>
            <a:ext cx="1000595" cy="230832"/>
          </a:xfrm>
          <a:prstGeom prst="rect">
            <a:avLst/>
          </a:prstGeom>
          <a:noFill/>
        </p:spPr>
        <p:txBody>
          <a:bodyPr wrap="none" rtlCol="0">
            <a:spAutoFit/>
          </a:bodyPr>
          <a:lstStyle/>
          <a:p>
            <a:r>
              <a:rPr lang="en-GB" sz="900" i="1" dirty="0"/>
              <a:t>Eva </a:t>
            </a:r>
            <a:r>
              <a:rPr lang="en-GB" sz="900" i="1" dirty="0" err="1"/>
              <a:t>Pilipp</a:t>
            </a:r>
            <a:r>
              <a:rPr lang="en-GB" sz="900" i="1" dirty="0"/>
              <a:t>, ©ICRC</a:t>
            </a:r>
          </a:p>
        </p:txBody>
      </p:sp>
      <p:sp>
        <p:nvSpPr>
          <p:cNvPr id="6" name="TextBox 5">
            <a:extLst>
              <a:ext uri="{FF2B5EF4-FFF2-40B4-BE49-F238E27FC236}">
                <a16:creationId xmlns:a16="http://schemas.microsoft.com/office/drawing/2014/main" id="{F9DD331E-6A40-417D-AB78-5E73437D7F95}"/>
              </a:ext>
            </a:extLst>
          </p:cNvPr>
          <p:cNvSpPr txBox="1"/>
          <p:nvPr/>
        </p:nvSpPr>
        <p:spPr>
          <a:xfrm>
            <a:off x="7307949" y="5531883"/>
            <a:ext cx="3547831" cy="523220"/>
          </a:xfrm>
          <a:prstGeom prst="rect">
            <a:avLst/>
          </a:prstGeom>
          <a:noFill/>
        </p:spPr>
        <p:txBody>
          <a:bodyPr wrap="none" rtlCol="0">
            <a:spAutoFit/>
          </a:bodyPr>
          <a:lstStyle/>
          <a:p>
            <a:r>
              <a:rPr lang="en-US" sz="2800" dirty="0"/>
              <a:t>Monica Arpagaus, ICRC</a:t>
            </a:r>
          </a:p>
        </p:txBody>
      </p:sp>
    </p:spTree>
    <p:extLst>
      <p:ext uri="{BB962C8B-B14F-4D97-AF65-F5344CB8AC3E}">
        <p14:creationId xmlns:p14="http://schemas.microsoft.com/office/powerpoint/2010/main" val="1885804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extBox 135"/>
          <p:cNvSpPr txBox="1"/>
          <p:nvPr/>
        </p:nvSpPr>
        <p:spPr>
          <a:xfrm>
            <a:off x="7224015" y="6398053"/>
            <a:ext cx="4486293" cy="369332"/>
          </a:xfrm>
          <a:prstGeom prst="rect">
            <a:avLst/>
          </a:prstGeom>
          <a:noFill/>
        </p:spPr>
        <p:txBody>
          <a:bodyPr wrap="none" rtlCol="0">
            <a:spAutoFit/>
          </a:bodyPr>
          <a:lstStyle/>
          <a:p>
            <a:r>
              <a:rPr lang="en-US" i="1" dirty="0"/>
              <a:t>Source: UNHCR – mid year global trends study</a:t>
            </a:r>
            <a:endParaRPr lang="en-GB" i="1" dirty="0"/>
          </a:p>
        </p:txBody>
      </p:sp>
      <p:sp>
        <p:nvSpPr>
          <p:cNvPr id="2" name="TextBox 1"/>
          <p:cNvSpPr txBox="1"/>
          <p:nvPr/>
        </p:nvSpPr>
        <p:spPr>
          <a:xfrm>
            <a:off x="628650" y="132351"/>
            <a:ext cx="11409983" cy="707886"/>
          </a:xfrm>
          <a:prstGeom prst="rect">
            <a:avLst/>
          </a:prstGeom>
          <a:noFill/>
        </p:spPr>
        <p:txBody>
          <a:bodyPr wrap="none" rtlCol="0">
            <a:spAutoFit/>
          </a:bodyPr>
          <a:lstStyle/>
          <a:p>
            <a:r>
              <a:rPr lang="en-US" sz="4000" u="sng" dirty="0"/>
              <a:t>Global trends for forcibly displaced people – end 2018</a:t>
            </a:r>
          </a:p>
        </p:txBody>
      </p:sp>
      <p:sp>
        <p:nvSpPr>
          <p:cNvPr id="36" name="Rectangle 3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pic>
        <p:nvPicPr>
          <p:cNvPr id="4" name="Picture 3"/>
          <p:cNvPicPr>
            <a:picLocks noChangeAspect="1"/>
          </p:cNvPicPr>
          <p:nvPr/>
        </p:nvPicPr>
        <p:blipFill>
          <a:blip r:embed="rId3"/>
          <a:stretch>
            <a:fillRect/>
          </a:stretch>
        </p:blipFill>
        <p:spPr>
          <a:xfrm>
            <a:off x="713924" y="1079636"/>
            <a:ext cx="7640160" cy="5006532"/>
          </a:xfrm>
          <a:prstGeom prst="rect">
            <a:avLst/>
          </a:prstGeom>
        </p:spPr>
      </p:pic>
      <p:pic>
        <p:nvPicPr>
          <p:cNvPr id="6" name="Picture 5"/>
          <p:cNvPicPr>
            <a:picLocks noChangeAspect="1"/>
          </p:cNvPicPr>
          <p:nvPr/>
        </p:nvPicPr>
        <p:blipFill>
          <a:blip r:embed="rId4"/>
          <a:stretch>
            <a:fillRect/>
          </a:stretch>
        </p:blipFill>
        <p:spPr>
          <a:xfrm>
            <a:off x="8916936" y="822483"/>
            <a:ext cx="2591243" cy="5520837"/>
          </a:xfrm>
          <a:prstGeom prst="rect">
            <a:avLst/>
          </a:prstGeom>
        </p:spPr>
      </p:pic>
    </p:spTree>
    <p:extLst>
      <p:ext uri="{BB962C8B-B14F-4D97-AF65-F5344CB8AC3E}">
        <p14:creationId xmlns:p14="http://schemas.microsoft.com/office/powerpoint/2010/main" val="1843226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7FD460-5FFE-4547-95F6-64A0CD7FF5F1}"/>
              </a:ext>
            </a:extLst>
          </p:cNvPr>
          <p:cNvSpPr>
            <a:spLocks noGrp="1"/>
          </p:cNvSpPr>
          <p:nvPr>
            <p:ph type="sldNum" sz="quarter" idx="12"/>
          </p:nvPr>
        </p:nvSpPr>
        <p:spPr/>
        <p:txBody>
          <a:bodyPr/>
          <a:lstStyle/>
          <a:p>
            <a:fld id="{8CC4FCE3-3984-484D-8147-94AB9B0F2189}" type="slidenum">
              <a:rPr lang="fr-CH" smtClean="0"/>
              <a:t>11</a:t>
            </a:fld>
            <a:endParaRPr lang="fr-CH"/>
          </a:p>
        </p:txBody>
      </p:sp>
      <p:sp>
        <p:nvSpPr>
          <p:cNvPr id="6" name="Rectangle 5">
            <a:extLst>
              <a:ext uri="{FF2B5EF4-FFF2-40B4-BE49-F238E27FC236}">
                <a16:creationId xmlns:a16="http://schemas.microsoft.com/office/drawing/2014/main" id="{C5820B1B-041B-4151-BF68-C3E35BA34188}"/>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EE787316-6336-4C54-BB1E-E72474C0321C}"/>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9" name="Rectangle 8">
            <a:extLst>
              <a:ext uri="{FF2B5EF4-FFF2-40B4-BE49-F238E27FC236}">
                <a16:creationId xmlns:a16="http://schemas.microsoft.com/office/drawing/2014/main" id="{32DE6432-9710-4CD4-9798-9EF031CEE7B7}"/>
              </a:ext>
            </a:extLst>
          </p:cNvPr>
          <p:cNvSpPr/>
          <p:nvPr/>
        </p:nvSpPr>
        <p:spPr>
          <a:xfrm>
            <a:off x="2487681" y="506045"/>
            <a:ext cx="7528984" cy="523220"/>
          </a:xfrm>
          <a:prstGeom prst="rect">
            <a:avLst/>
          </a:prstGeom>
        </p:spPr>
        <p:txBody>
          <a:bodyPr wrap="none">
            <a:spAutoFit/>
          </a:bodyPr>
          <a:lstStyle/>
          <a:p>
            <a:r>
              <a:rPr lang="en-US" sz="2800" u="sng" dirty="0"/>
              <a:t>Global Trends for Forcibly Displaced People – 2018</a:t>
            </a:r>
            <a:endParaRPr lang="fr-CH" sz="2800" dirty="0"/>
          </a:p>
        </p:txBody>
      </p:sp>
      <p:pic>
        <p:nvPicPr>
          <p:cNvPr id="11" name="Picture 10">
            <a:extLst>
              <a:ext uri="{FF2B5EF4-FFF2-40B4-BE49-F238E27FC236}">
                <a16:creationId xmlns:a16="http://schemas.microsoft.com/office/drawing/2014/main" id="{74D53FFA-A84C-4A2E-8FA9-5996C745A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335" y="1019304"/>
            <a:ext cx="9888330" cy="5519608"/>
          </a:xfrm>
          <a:prstGeom prst="rect">
            <a:avLst/>
          </a:prstGeom>
        </p:spPr>
      </p:pic>
    </p:spTree>
    <p:extLst>
      <p:ext uri="{BB962C8B-B14F-4D97-AF65-F5344CB8AC3E}">
        <p14:creationId xmlns:p14="http://schemas.microsoft.com/office/powerpoint/2010/main" val="3819086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BF1E26-1624-4430-9ECC-13C321DBB21D}"/>
              </a:ext>
            </a:extLst>
          </p:cNvPr>
          <p:cNvSpPr>
            <a:spLocks noGrp="1"/>
          </p:cNvSpPr>
          <p:nvPr>
            <p:ph type="sldNum" sz="quarter" idx="12"/>
          </p:nvPr>
        </p:nvSpPr>
        <p:spPr/>
        <p:txBody>
          <a:bodyPr/>
          <a:lstStyle/>
          <a:p>
            <a:fld id="{8CC4FCE3-3984-484D-8147-94AB9B0F2189}" type="slidenum">
              <a:rPr lang="fr-CH" smtClean="0"/>
              <a:t>12</a:t>
            </a:fld>
            <a:endParaRPr lang="fr-CH"/>
          </a:p>
        </p:txBody>
      </p:sp>
      <p:pic>
        <p:nvPicPr>
          <p:cNvPr id="4" name="Picture 3" descr="A screenshot of a cell phone&#10;&#10;Description automatically generated">
            <a:extLst>
              <a:ext uri="{FF2B5EF4-FFF2-40B4-BE49-F238E27FC236}">
                <a16:creationId xmlns:a16="http://schemas.microsoft.com/office/drawing/2014/main" id="{E80BAF28-9C27-4D33-BDE5-1BC4EE6D074F}"/>
              </a:ext>
            </a:extLst>
          </p:cNvPr>
          <p:cNvPicPr/>
          <p:nvPr/>
        </p:nvPicPr>
        <p:blipFill>
          <a:blip r:embed="rId3">
            <a:extLst>
              <a:ext uri="{28A0092B-C50C-407E-A947-70E740481C1C}">
                <a14:useLocalDpi xmlns:a14="http://schemas.microsoft.com/office/drawing/2010/main" val="0"/>
              </a:ext>
            </a:extLst>
          </a:blip>
          <a:stretch>
            <a:fillRect/>
          </a:stretch>
        </p:blipFill>
        <p:spPr>
          <a:xfrm>
            <a:off x="232756" y="136525"/>
            <a:ext cx="11754197" cy="6584950"/>
          </a:xfrm>
          <a:prstGeom prst="rect">
            <a:avLst/>
          </a:prstGeom>
        </p:spPr>
      </p:pic>
    </p:spTree>
    <p:extLst>
      <p:ext uri="{BB962C8B-B14F-4D97-AF65-F5344CB8AC3E}">
        <p14:creationId xmlns:p14="http://schemas.microsoft.com/office/powerpoint/2010/main" val="3466351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C4FCE3-3984-484D-8147-94AB9B0F2189}" type="slidenum">
              <a:rPr lang="fr-CH" smtClean="0"/>
              <a:t>13</a:t>
            </a:fld>
            <a:endParaRPr lang="fr-CH"/>
          </a:p>
        </p:txBody>
      </p:sp>
      <p:sp>
        <p:nvSpPr>
          <p:cNvPr id="5" name="TextBox 4"/>
          <p:cNvSpPr txBox="1"/>
          <p:nvPr/>
        </p:nvSpPr>
        <p:spPr>
          <a:xfrm>
            <a:off x="1392865" y="2285999"/>
            <a:ext cx="1326004" cy="1846659"/>
          </a:xfrm>
          <a:prstGeom prst="rect">
            <a:avLst/>
          </a:prstGeom>
          <a:noFill/>
        </p:spPr>
        <p:txBody>
          <a:bodyPr wrap="none" rtlCol="0">
            <a:spAutoFit/>
          </a:bodyPr>
          <a:lstStyle/>
          <a:p>
            <a:r>
              <a:rPr lang="en-US" sz="9600" b="1" dirty="0">
                <a:solidFill>
                  <a:srgbClr val="FF0000"/>
                </a:solidFill>
              </a:rPr>
              <a:t>??</a:t>
            </a:r>
            <a:endParaRPr lang="fr-CH" sz="9600" b="1" dirty="0">
              <a:solidFill>
                <a:srgbClr val="FF0000"/>
              </a:solidFill>
            </a:endParaRPr>
          </a:p>
          <a:p>
            <a:endParaRPr lang="en-GB" dirty="0"/>
          </a:p>
        </p:txBody>
      </p:sp>
      <p:sp>
        <p:nvSpPr>
          <p:cNvPr id="6" name="TextBox 5"/>
          <p:cNvSpPr txBox="1"/>
          <p:nvPr/>
        </p:nvSpPr>
        <p:spPr>
          <a:xfrm>
            <a:off x="3145925" y="1131836"/>
            <a:ext cx="7411238" cy="4154984"/>
          </a:xfrm>
          <a:prstGeom prst="rect">
            <a:avLst/>
          </a:prstGeom>
          <a:noFill/>
        </p:spPr>
        <p:txBody>
          <a:bodyPr wrap="square" rtlCol="0">
            <a:spAutoFit/>
          </a:bodyPr>
          <a:lstStyle/>
          <a:p>
            <a:pPr algn="ctr"/>
            <a:r>
              <a:rPr lang="en-US" sz="4400" dirty="0"/>
              <a:t>Main differences between natural disasters and armed conflict:</a:t>
            </a:r>
          </a:p>
          <a:p>
            <a:pPr algn="ctr"/>
            <a:endParaRPr lang="en-US" sz="4400" dirty="0"/>
          </a:p>
          <a:p>
            <a:pPr algn="ctr"/>
            <a:r>
              <a:rPr lang="en-US" sz="4400" dirty="0"/>
              <a:t>For the affected population </a:t>
            </a:r>
          </a:p>
          <a:p>
            <a:pPr algn="ctr"/>
            <a:r>
              <a:rPr lang="en-US" sz="4400" dirty="0"/>
              <a:t>For the response </a:t>
            </a:r>
            <a:endParaRPr lang="en-GB" sz="4400" dirty="0"/>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1244565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625" y="152586"/>
            <a:ext cx="7931046" cy="1325563"/>
          </a:xfrm>
        </p:spPr>
        <p:txBody>
          <a:bodyPr/>
          <a:lstStyle/>
          <a:p>
            <a:r>
              <a:rPr lang="en-US" u="sng" dirty="0">
                <a:latin typeface="+mn-lt"/>
              </a:rPr>
              <a:t>Specific aspects of armed conflict</a:t>
            </a:r>
            <a:endParaRPr lang="en-US" u="sng" dirty="0">
              <a:solidFill>
                <a:srgbClr val="FF0000"/>
              </a:solidFill>
              <a:latin typeface="+mn-lt"/>
            </a:endParaRPr>
          </a:p>
        </p:txBody>
      </p:sp>
      <p:sp>
        <p:nvSpPr>
          <p:cNvPr id="3" name="Content Placeholder 2"/>
          <p:cNvSpPr>
            <a:spLocks noGrp="1"/>
          </p:cNvSpPr>
          <p:nvPr>
            <p:ph idx="1"/>
          </p:nvPr>
        </p:nvSpPr>
        <p:spPr>
          <a:xfrm>
            <a:off x="805987" y="2005012"/>
            <a:ext cx="11128323" cy="4351338"/>
          </a:xfrm>
        </p:spPr>
        <p:txBody>
          <a:bodyPr/>
          <a:lstStyle/>
          <a:p>
            <a:pPr lvl="0"/>
            <a:r>
              <a:rPr lang="en-GB" dirty="0"/>
              <a:t>Violence that impacts the integrity of people and communities </a:t>
            </a:r>
          </a:p>
          <a:p>
            <a:pPr lvl="1">
              <a:buFont typeface="Wingdings" charset="2"/>
              <a:buChar char="ü"/>
            </a:pPr>
            <a:r>
              <a:rPr lang="en-GB" dirty="0"/>
              <a:t>Translates in cases of torture, disappearances, forced displacement, separation of families, ethnic cleansing, etc.</a:t>
            </a:r>
          </a:p>
          <a:p>
            <a:pPr marL="457200" lvl="1" indent="0">
              <a:buNone/>
            </a:pPr>
            <a:endParaRPr lang="en-US" dirty="0"/>
          </a:p>
          <a:p>
            <a:pPr lvl="0"/>
            <a:r>
              <a:rPr lang="en-GB" dirty="0"/>
              <a:t>Constraints associated with the armed violence that prevents affected people from getting the services they need</a:t>
            </a:r>
          </a:p>
          <a:p>
            <a:pPr lvl="1">
              <a:buFont typeface="Wingdings" charset="2"/>
              <a:buChar char="ü"/>
            </a:pPr>
            <a:r>
              <a:rPr lang="en-GB" dirty="0"/>
              <a:t>E.g. dis/non-functioning of systems, inability to access available services, security constraints or restrictions being put on humanitarian interventions, etc.</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8CC4FCE3-3984-484D-8147-94AB9B0F2189}" type="slidenum">
              <a:rPr lang="fr-CH" smtClean="0"/>
              <a:t>14</a:t>
            </a:fld>
            <a:endParaRPr lang="fr-CH"/>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1984353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C4FCE3-3984-484D-8147-94AB9B0F2189}" type="slidenum">
              <a:rPr lang="fr-CH" smtClean="0"/>
              <a:t>15</a:t>
            </a:fld>
            <a:endParaRPr lang="fr-CH"/>
          </a:p>
        </p:txBody>
      </p:sp>
      <p:sp>
        <p:nvSpPr>
          <p:cNvPr id="2" name="TextBox 1"/>
          <p:cNvSpPr txBox="1"/>
          <p:nvPr/>
        </p:nvSpPr>
        <p:spPr>
          <a:xfrm>
            <a:off x="3309258" y="391886"/>
            <a:ext cx="6543010" cy="769441"/>
          </a:xfrm>
          <a:prstGeom prst="rect">
            <a:avLst/>
          </a:prstGeom>
          <a:noFill/>
        </p:spPr>
        <p:txBody>
          <a:bodyPr wrap="none" rtlCol="0">
            <a:spAutoFit/>
          </a:bodyPr>
          <a:lstStyle/>
          <a:p>
            <a:r>
              <a:rPr lang="en-US" sz="4400" u="sng" dirty="0"/>
              <a:t>Main differences -response </a:t>
            </a:r>
            <a:endParaRPr lang="en-GB" sz="4400" u="sng" dirty="0"/>
          </a:p>
        </p:txBody>
      </p:sp>
      <p:sp>
        <p:nvSpPr>
          <p:cNvPr id="3" name="TextBox 2"/>
          <p:cNvSpPr txBox="1"/>
          <p:nvPr/>
        </p:nvSpPr>
        <p:spPr>
          <a:xfrm>
            <a:off x="1328058" y="1774372"/>
            <a:ext cx="10189028" cy="1815882"/>
          </a:xfrm>
          <a:prstGeom prst="rect">
            <a:avLst/>
          </a:prstGeom>
          <a:noFill/>
        </p:spPr>
        <p:txBody>
          <a:bodyPr wrap="square" rtlCol="0">
            <a:spAutoFit/>
          </a:bodyPr>
          <a:lstStyle/>
          <a:p>
            <a:pPr marL="285750" indent="-285750" algn="ctr">
              <a:buFont typeface="Arial" panose="020B0604020202020204" pitchFamily="34" charset="0"/>
              <a:buChar char="•"/>
            </a:pPr>
            <a:r>
              <a:rPr lang="en-US" sz="2800" dirty="0"/>
              <a:t>Armed conflicts tend to have a slower onset and last much longer than natural disasters (except drought)</a:t>
            </a:r>
          </a:p>
          <a:p>
            <a:pPr marL="285750" indent="-285750" algn="ctr">
              <a:buFont typeface="Arial" panose="020B0604020202020204" pitchFamily="34" charset="0"/>
              <a:buChar char="•"/>
            </a:pPr>
            <a:endParaRPr lang="en-US" sz="2800" dirty="0"/>
          </a:p>
          <a:p>
            <a:pPr marL="285750" indent="-285750" algn="ctr">
              <a:buFont typeface="Arial" panose="020B0604020202020204" pitchFamily="34" charset="0"/>
              <a:buChar char="•"/>
            </a:pPr>
            <a:r>
              <a:rPr lang="en-US" sz="2800" dirty="0"/>
              <a:t>The context for the response is very different  </a:t>
            </a:r>
          </a:p>
        </p:txBody>
      </p:sp>
      <p:sp>
        <p:nvSpPr>
          <p:cNvPr id="8" name="Rectangle 7"/>
          <p:cNvSpPr/>
          <p:nvPr/>
        </p:nvSpPr>
        <p:spPr>
          <a:xfrm>
            <a:off x="6603231" y="3697179"/>
            <a:ext cx="4582886" cy="302429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u="sng" dirty="0">
                <a:solidFill>
                  <a:schemeClr val="tx1"/>
                </a:solidFill>
              </a:rPr>
              <a:t>Armed conflict</a:t>
            </a:r>
          </a:p>
          <a:p>
            <a:pPr marL="342900" indent="-342900">
              <a:buFont typeface="Wingdings" panose="05000000000000000000" pitchFamily="2" charset="2"/>
              <a:buChar char="ü"/>
            </a:pPr>
            <a:r>
              <a:rPr lang="en-US" sz="2400" dirty="0">
                <a:solidFill>
                  <a:schemeClr val="tx1"/>
                </a:solidFill>
              </a:rPr>
              <a:t>Insecurity –Violence is the issue</a:t>
            </a:r>
          </a:p>
          <a:p>
            <a:pPr marL="342900" indent="-342900">
              <a:buFont typeface="Wingdings" panose="05000000000000000000" pitchFamily="2" charset="2"/>
              <a:buChar char="ü"/>
            </a:pPr>
            <a:r>
              <a:rPr lang="en-US" sz="2400" dirty="0">
                <a:solidFill>
                  <a:schemeClr val="tx1"/>
                </a:solidFill>
              </a:rPr>
              <a:t>Local governments are often part of the problems and/or are not in charge</a:t>
            </a:r>
          </a:p>
          <a:p>
            <a:pPr marL="342900" indent="-342900">
              <a:buFont typeface="Wingdings" panose="05000000000000000000" pitchFamily="2" charset="2"/>
              <a:buChar char="ü"/>
            </a:pPr>
            <a:r>
              <a:rPr lang="en-US" sz="2400" dirty="0">
                <a:solidFill>
                  <a:schemeClr val="tx1"/>
                </a:solidFill>
              </a:rPr>
              <a:t>Civil-military relation is critical but controversial </a:t>
            </a:r>
            <a:endParaRPr lang="en-GB" sz="2400" dirty="0">
              <a:solidFill>
                <a:schemeClr val="tx1"/>
              </a:solidFill>
            </a:endParaRPr>
          </a:p>
        </p:txBody>
      </p:sp>
      <p:sp>
        <p:nvSpPr>
          <p:cNvPr id="10" name="Rectangle 9"/>
          <p:cNvSpPr/>
          <p:nvPr/>
        </p:nvSpPr>
        <p:spPr>
          <a:xfrm>
            <a:off x="1289958" y="3697179"/>
            <a:ext cx="4582886" cy="302429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u="sng" dirty="0">
                <a:solidFill>
                  <a:schemeClr val="tx1"/>
                </a:solidFill>
              </a:rPr>
              <a:t>Natural disasters</a:t>
            </a:r>
          </a:p>
          <a:p>
            <a:pPr marL="342900" indent="-342900">
              <a:buFont typeface="Wingdings" panose="05000000000000000000" pitchFamily="2" charset="2"/>
              <a:buChar char="ü"/>
            </a:pPr>
            <a:r>
              <a:rPr lang="en-US" sz="2400" i="1" dirty="0">
                <a:solidFill>
                  <a:schemeClr val="tx1"/>
                </a:solidFill>
              </a:rPr>
              <a:t>Wide spread </a:t>
            </a:r>
            <a:r>
              <a:rPr lang="en-US" sz="2400" dirty="0">
                <a:solidFill>
                  <a:schemeClr val="tx1"/>
                </a:solidFill>
              </a:rPr>
              <a:t>panic, looting and violence are myths</a:t>
            </a:r>
          </a:p>
          <a:p>
            <a:pPr marL="342900" indent="-342900">
              <a:buFont typeface="Wingdings" panose="05000000000000000000" pitchFamily="2" charset="2"/>
              <a:buChar char="ü"/>
            </a:pPr>
            <a:r>
              <a:rPr lang="en-US" sz="2400" dirty="0">
                <a:solidFill>
                  <a:schemeClr val="tx1"/>
                </a:solidFill>
              </a:rPr>
              <a:t>Local population is not paralyzed but actively helping neighbors</a:t>
            </a:r>
          </a:p>
          <a:p>
            <a:pPr marL="342900" indent="-342900">
              <a:buFont typeface="Wingdings" panose="05000000000000000000" pitchFamily="2" charset="2"/>
              <a:buChar char="ü"/>
            </a:pPr>
            <a:r>
              <a:rPr lang="en-US" sz="2400" dirty="0">
                <a:solidFill>
                  <a:schemeClr val="tx1"/>
                </a:solidFill>
              </a:rPr>
              <a:t>The local authorities are on the side of the affected population </a:t>
            </a:r>
          </a:p>
        </p:txBody>
      </p:sp>
      <p:sp>
        <p:nvSpPr>
          <p:cNvPr id="12" name="Rectangle 1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3595223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ttp://4.bp.blogspot.com/-xFVtLzZpsnI/Un8b1BmjI1I/AAAAAAAAACQ/UPkuQiQi3S8/s1600/Cycle-disastermgmt.png"/>
          <p:cNvPicPr/>
          <p:nvPr/>
        </p:nvPicPr>
        <p:blipFill>
          <a:blip r:embed="rId3">
            <a:extLst>
              <a:ext uri="{28A0092B-C50C-407E-A947-70E740481C1C}">
                <a14:useLocalDpi xmlns:a14="http://schemas.microsoft.com/office/drawing/2010/main" val="0"/>
              </a:ext>
            </a:extLst>
          </a:blip>
          <a:srcRect/>
          <a:stretch>
            <a:fillRect/>
          </a:stretch>
        </p:blipFill>
        <p:spPr bwMode="auto">
          <a:xfrm>
            <a:off x="3818031" y="1782533"/>
            <a:ext cx="5942496" cy="4573817"/>
          </a:xfrm>
          <a:prstGeom prst="rect">
            <a:avLst/>
          </a:prstGeom>
          <a:noFill/>
          <a:ln>
            <a:noFill/>
          </a:ln>
        </p:spPr>
      </p:pic>
      <p:sp>
        <p:nvSpPr>
          <p:cNvPr id="2" name="Slide Number Placeholder 1"/>
          <p:cNvSpPr>
            <a:spLocks noGrp="1"/>
          </p:cNvSpPr>
          <p:nvPr>
            <p:ph type="sldNum" sz="quarter" idx="12"/>
          </p:nvPr>
        </p:nvSpPr>
        <p:spPr/>
        <p:txBody>
          <a:bodyPr/>
          <a:lstStyle/>
          <a:p>
            <a:fld id="{8CC4FCE3-3984-484D-8147-94AB9B0F2189}" type="slidenum">
              <a:rPr lang="fr-CH" smtClean="0"/>
              <a:t>16</a:t>
            </a:fld>
            <a:endParaRPr lang="fr-CH"/>
          </a:p>
        </p:txBody>
      </p:sp>
      <p:sp>
        <p:nvSpPr>
          <p:cNvPr id="3" name="TextBox 2"/>
          <p:cNvSpPr txBox="1"/>
          <p:nvPr/>
        </p:nvSpPr>
        <p:spPr>
          <a:xfrm>
            <a:off x="1231900" y="254000"/>
            <a:ext cx="6464527" cy="769441"/>
          </a:xfrm>
          <a:prstGeom prst="rect">
            <a:avLst/>
          </a:prstGeom>
          <a:noFill/>
        </p:spPr>
        <p:txBody>
          <a:bodyPr wrap="none" rtlCol="0">
            <a:spAutoFit/>
          </a:bodyPr>
          <a:lstStyle/>
          <a:p>
            <a:r>
              <a:rPr lang="en-US" sz="4400" u="sng" dirty="0"/>
              <a:t>Disaster management cycle</a:t>
            </a:r>
            <a:endParaRPr lang="en-GB" sz="4400" u="sng" dirty="0"/>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248030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p:cNvCxnSpPr/>
          <p:nvPr/>
        </p:nvCxnSpPr>
        <p:spPr>
          <a:xfrm flipV="1">
            <a:off x="8251932" y="542925"/>
            <a:ext cx="3201898" cy="3116907"/>
          </a:xfrm>
          <a:prstGeom prst="line">
            <a:avLst/>
          </a:prstGeom>
          <a:ln w="38100">
            <a:solidFill>
              <a:srgbClr val="C8B29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992254" y="1678678"/>
            <a:ext cx="285752" cy="1981154"/>
          </a:xfrm>
          <a:prstGeom prst="line">
            <a:avLst/>
          </a:prstGeom>
          <a:ln w="38100">
            <a:solidFill>
              <a:srgbClr val="C8B29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7443804" y="1678678"/>
            <a:ext cx="548450" cy="2211987"/>
          </a:xfrm>
          <a:prstGeom prst="line">
            <a:avLst/>
          </a:prstGeom>
          <a:ln w="38100">
            <a:solidFill>
              <a:srgbClr val="C8B29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00906" y="2281863"/>
            <a:ext cx="342898" cy="1631216"/>
          </a:xfrm>
          <a:prstGeom prst="line">
            <a:avLst/>
          </a:prstGeom>
          <a:ln w="38100">
            <a:solidFill>
              <a:srgbClr val="C8B29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6829443" y="2281863"/>
            <a:ext cx="285752" cy="1377969"/>
          </a:xfrm>
          <a:prstGeom prst="line">
            <a:avLst/>
          </a:prstGeom>
          <a:ln w="38100">
            <a:solidFill>
              <a:srgbClr val="C8B29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346934" y="1627703"/>
            <a:ext cx="482509" cy="2032129"/>
          </a:xfrm>
          <a:prstGeom prst="line">
            <a:avLst/>
          </a:prstGeom>
          <a:ln w="38100">
            <a:solidFill>
              <a:srgbClr val="C8B29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872056" y="1678678"/>
            <a:ext cx="1474878" cy="3020689"/>
          </a:xfrm>
          <a:prstGeom prst="line">
            <a:avLst/>
          </a:prstGeom>
          <a:ln w="38100">
            <a:solidFill>
              <a:srgbClr val="C8B29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90055" y="550069"/>
            <a:ext cx="3282001" cy="4149298"/>
          </a:xfrm>
          <a:prstGeom prst="line">
            <a:avLst/>
          </a:prstGeom>
          <a:ln w="38100">
            <a:solidFill>
              <a:srgbClr val="C8B29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578569" y="1696742"/>
            <a:ext cx="3690101" cy="461665"/>
          </a:xfrm>
          <a:prstGeom prst="rect">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Essential needs covered</a:t>
            </a:r>
            <a:endParaRPr lang="fr-CH" sz="2400" dirty="0">
              <a:solidFill>
                <a:schemeClr val="tx1"/>
              </a:solidFill>
            </a:endParaRPr>
          </a:p>
        </p:txBody>
      </p:sp>
      <p:cxnSp>
        <p:nvCxnSpPr>
          <p:cNvPr id="5" name="Straight Arrow Connector 4"/>
          <p:cNvCxnSpPr/>
          <p:nvPr/>
        </p:nvCxnSpPr>
        <p:spPr>
          <a:xfrm flipV="1">
            <a:off x="1185883" y="385763"/>
            <a:ext cx="0" cy="5915025"/>
          </a:xfrm>
          <a:prstGeom prst="straightConnector1">
            <a:avLst/>
          </a:prstGeom>
          <a:ln w="57150">
            <a:solidFill>
              <a:srgbClr val="B39D5F"/>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157307" y="6300788"/>
            <a:ext cx="10890541" cy="0"/>
          </a:xfrm>
          <a:prstGeom prst="straightConnector1">
            <a:avLst/>
          </a:prstGeom>
          <a:ln w="57150">
            <a:solidFill>
              <a:srgbClr val="B39D5F"/>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421244" y="1396871"/>
            <a:ext cx="2528384" cy="461665"/>
          </a:xfrm>
          <a:prstGeom prst="rect">
            <a:avLst/>
          </a:prstGeom>
          <a:noFill/>
        </p:spPr>
        <p:txBody>
          <a:bodyPr wrap="none" rtlCol="0">
            <a:spAutoFit/>
          </a:bodyPr>
          <a:lstStyle/>
          <a:p>
            <a:r>
              <a:rPr lang="en-US" sz="2400" b="1" dirty="0"/>
              <a:t>Response capacity</a:t>
            </a:r>
            <a:endParaRPr lang="fr-CH" sz="2400" b="1" dirty="0"/>
          </a:p>
        </p:txBody>
      </p:sp>
      <p:sp>
        <p:nvSpPr>
          <p:cNvPr id="11" name="TextBox 10"/>
          <p:cNvSpPr txBox="1"/>
          <p:nvPr/>
        </p:nvSpPr>
        <p:spPr>
          <a:xfrm>
            <a:off x="10090255" y="6300788"/>
            <a:ext cx="1957593" cy="461665"/>
          </a:xfrm>
          <a:prstGeom prst="rect">
            <a:avLst/>
          </a:prstGeom>
          <a:noFill/>
        </p:spPr>
        <p:txBody>
          <a:bodyPr wrap="square" rtlCol="0">
            <a:spAutoFit/>
          </a:bodyPr>
          <a:lstStyle/>
          <a:p>
            <a:r>
              <a:rPr lang="en-US" sz="2400" b="1" dirty="0"/>
              <a:t>Time</a:t>
            </a:r>
            <a:endParaRPr lang="fr-CH" sz="2400" b="1" dirty="0"/>
          </a:p>
        </p:txBody>
      </p:sp>
      <p:sp>
        <p:nvSpPr>
          <p:cNvPr id="14" name="Rectangle 13"/>
          <p:cNvSpPr/>
          <p:nvPr/>
        </p:nvSpPr>
        <p:spPr>
          <a:xfrm>
            <a:off x="1391419" y="3356952"/>
            <a:ext cx="2184733" cy="2482172"/>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sz="2400" b="1" dirty="0">
              <a:solidFill>
                <a:schemeClr val="tx1"/>
              </a:solidFill>
            </a:endParaRPr>
          </a:p>
          <a:p>
            <a:pPr algn="ctr"/>
            <a:r>
              <a:rPr lang="en-US" sz="2400" b="1" dirty="0">
                <a:solidFill>
                  <a:schemeClr val="tx1"/>
                </a:solidFill>
              </a:rPr>
              <a:t>Essential needs are being covered, but at risk of no longer being addressed</a:t>
            </a:r>
            <a:endParaRPr lang="fr-CH" sz="2400" b="1" dirty="0">
              <a:solidFill>
                <a:schemeClr val="tx1"/>
              </a:solidFill>
            </a:endParaRPr>
          </a:p>
          <a:p>
            <a:pPr algn="ctr"/>
            <a:endParaRPr lang="fr-CH" dirty="0"/>
          </a:p>
        </p:txBody>
      </p:sp>
      <p:sp>
        <p:nvSpPr>
          <p:cNvPr id="15" name="TextBox 14"/>
          <p:cNvSpPr txBox="1"/>
          <p:nvPr/>
        </p:nvSpPr>
        <p:spPr>
          <a:xfrm>
            <a:off x="1712424" y="3369606"/>
            <a:ext cx="1338572" cy="461665"/>
          </a:xfrm>
          <a:prstGeom prst="rect">
            <a:avLst/>
          </a:prstGeom>
          <a:noFill/>
        </p:spPr>
        <p:txBody>
          <a:bodyPr wrap="none" rtlCol="0">
            <a:spAutoFit/>
          </a:bodyPr>
          <a:lstStyle/>
          <a:p>
            <a:r>
              <a:rPr lang="en-US" sz="2400" b="1" dirty="0">
                <a:solidFill>
                  <a:srgbClr val="0000FF"/>
                </a:solidFill>
              </a:rPr>
              <a:t>Pre-crisis</a:t>
            </a:r>
            <a:endParaRPr lang="fr-CH" sz="2400" b="1" dirty="0">
              <a:solidFill>
                <a:srgbClr val="0000FF"/>
              </a:solidFill>
            </a:endParaRPr>
          </a:p>
        </p:txBody>
      </p:sp>
      <p:sp>
        <p:nvSpPr>
          <p:cNvPr id="17" name="Rectangle 16"/>
          <p:cNvSpPr/>
          <p:nvPr/>
        </p:nvSpPr>
        <p:spPr>
          <a:xfrm>
            <a:off x="3757632" y="3428999"/>
            <a:ext cx="2217349" cy="2243869"/>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TextBox 17"/>
          <p:cNvSpPr txBox="1"/>
          <p:nvPr/>
        </p:nvSpPr>
        <p:spPr>
          <a:xfrm>
            <a:off x="4058661" y="3429000"/>
            <a:ext cx="1626792" cy="461665"/>
          </a:xfrm>
          <a:prstGeom prst="rect">
            <a:avLst/>
          </a:prstGeom>
          <a:noFill/>
        </p:spPr>
        <p:txBody>
          <a:bodyPr wrap="none" rtlCol="0">
            <a:spAutoFit/>
          </a:bodyPr>
          <a:lstStyle/>
          <a:p>
            <a:r>
              <a:rPr lang="en-US" sz="2400" b="1" dirty="0">
                <a:solidFill>
                  <a:srgbClr val="0000FF"/>
                </a:solidFill>
              </a:rPr>
              <a:t>Acute crisis</a:t>
            </a:r>
            <a:endParaRPr lang="fr-CH" sz="2400" b="1" dirty="0">
              <a:solidFill>
                <a:srgbClr val="0000FF"/>
              </a:solidFill>
            </a:endParaRPr>
          </a:p>
        </p:txBody>
      </p:sp>
      <p:sp>
        <p:nvSpPr>
          <p:cNvPr id="19" name="TextBox 18"/>
          <p:cNvSpPr txBox="1"/>
          <p:nvPr/>
        </p:nvSpPr>
        <p:spPr>
          <a:xfrm>
            <a:off x="3836213" y="4084797"/>
            <a:ext cx="2071687" cy="1569660"/>
          </a:xfrm>
          <a:prstGeom prst="rect">
            <a:avLst/>
          </a:prstGeom>
          <a:noFill/>
        </p:spPr>
        <p:txBody>
          <a:bodyPr wrap="square" rtlCol="0">
            <a:spAutoFit/>
          </a:bodyPr>
          <a:lstStyle/>
          <a:p>
            <a:pPr algn="ctr"/>
            <a:r>
              <a:rPr lang="en-US" sz="2400" b="1" dirty="0"/>
              <a:t>Some essential needs are no longer covered</a:t>
            </a:r>
            <a:endParaRPr lang="fr-CH" sz="2400" b="1" dirty="0"/>
          </a:p>
        </p:txBody>
      </p:sp>
      <p:sp>
        <p:nvSpPr>
          <p:cNvPr id="20" name="Rectangle 19"/>
          <p:cNvSpPr/>
          <p:nvPr/>
        </p:nvSpPr>
        <p:spPr>
          <a:xfrm>
            <a:off x="6737839" y="3473262"/>
            <a:ext cx="2260518" cy="2519570"/>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21" name="TextBox 20"/>
          <p:cNvSpPr txBox="1"/>
          <p:nvPr/>
        </p:nvSpPr>
        <p:spPr>
          <a:xfrm>
            <a:off x="6734073" y="3506123"/>
            <a:ext cx="2236638" cy="461665"/>
          </a:xfrm>
          <a:prstGeom prst="rect">
            <a:avLst/>
          </a:prstGeom>
          <a:noFill/>
        </p:spPr>
        <p:txBody>
          <a:bodyPr wrap="none" rtlCol="0">
            <a:spAutoFit/>
          </a:bodyPr>
          <a:lstStyle/>
          <a:p>
            <a:r>
              <a:rPr lang="en-US" sz="2400" b="1" dirty="0">
                <a:solidFill>
                  <a:srgbClr val="0000FF"/>
                </a:solidFill>
              </a:rPr>
              <a:t>Protracted crisis</a:t>
            </a:r>
            <a:endParaRPr lang="fr-CH" sz="2400" b="1" dirty="0">
              <a:solidFill>
                <a:srgbClr val="0000FF"/>
              </a:solidFill>
            </a:endParaRPr>
          </a:p>
        </p:txBody>
      </p:sp>
      <p:sp>
        <p:nvSpPr>
          <p:cNvPr id="22" name="TextBox 21"/>
          <p:cNvSpPr txBox="1"/>
          <p:nvPr/>
        </p:nvSpPr>
        <p:spPr>
          <a:xfrm>
            <a:off x="6666992" y="3761632"/>
            <a:ext cx="2071687" cy="2308324"/>
          </a:xfrm>
          <a:prstGeom prst="rect">
            <a:avLst/>
          </a:prstGeom>
          <a:noFill/>
        </p:spPr>
        <p:txBody>
          <a:bodyPr wrap="square" rtlCol="0">
            <a:spAutoFit/>
          </a:bodyPr>
          <a:lstStyle/>
          <a:p>
            <a:pPr algn="ctr"/>
            <a:r>
              <a:rPr lang="en-US" sz="2400" b="1" dirty="0"/>
              <a:t>Essential needs are insufficiently covered, and acute crisis could resume.</a:t>
            </a:r>
            <a:endParaRPr lang="fr-CH" sz="2400" b="1" dirty="0"/>
          </a:p>
        </p:txBody>
      </p:sp>
      <p:sp>
        <p:nvSpPr>
          <p:cNvPr id="23" name="Rectangle 22"/>
          <p:cNvSpPr/>
          <p:nvPr/>
        </p:nvSpPr>
        <p:spPr>
          <a:xfrm>
            <a:off x="9729803" y="1824663"/>
            <a:ext cx="2318045" cy="3176438"/>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24" name="TextBox 23"/>
          <p:cNvSpPr txBox="1"/>
          <p:nvPr/>
        </p:nvSpPr>
        <p:spPr>
          <a:xfrm>
            <a:off x="10090255" y="1820198"/>
            <a:ext cx="1465081" cy="461665"/>
          </a:xfrm>
          <a:prstGeom prst="rect">
            <a:avLst/>
          </a:prstGeom>
          <a:noFill/>
        </p:spPr>
        <p:txBody>
          <a:bodyPr wrap="none" rtlCol="0">
            <a:spAutoFit/>
          </a:bodyPr>
          <a:lstStyle/>
          <a:p>
            <a:r>
              <a:rPr lang="en-US" sz="2400" b="1" dirty="0">
                <a:solidFill>
                  <a:srgbClr val="0000FF"/>
                </a:solidFill>
              </a:rPr>
              <a:t>Post-crisis</a:t>
            </a:r>
            <a:endParaRPr lang="fr-CH" sz="2400" b="1" dirty="0">
              <a:solidFill>
                <a:srgbClr val="0000FF"/>
              </a:solidFill>
            </a:endParaRPr>
          </a:p>
        </p:txBody>
      </p:sp>
      <p:sp>
        <p:nvSpPr>
          <p:cNvPr id="25" name="TextBox 24"/>
          <p:cNvSpPr txBox="1"/>
          <p:nvPr/>
        </p:nvSpPr>
        <p:spPr>
          <a:xfrm>
            <a:off x="9830577" y="2281863"/>
            <a:ext cx="2071687" cy="2677656"/>
          </a:xfrm>
          <a:prstGeom prst="rect">
            <a:avLst/>
          </a:prstGeom>
          <a:noFill/>
        </p:spPr>
        <p:txBody>
          <a:bodyPr wrap="square" rtlCol="0">
            <a:spAutoFit/>
          </a:bodyPr>
          <a:lstStyle/>
          <a:p>
            <a:pPr algn="ctr"/>
            <a:r>
              <a:rPr lang="en-US" sz="2400" b="1" dirty="0"/>
              <a:t>Essential needs are covered in a sustainable manner but it still remains fragile.</a:t>
            </a:r>
            <a:endParaRPr lang="fr-CH" sz="2400" b="1" dirty="0"/>
          </a:p>
        </p:txBody>
      </p:sp>
      <p:sp>
        <p:nvSpPr>
          <p:cNvPr id="2" name="Rectangle 1"/>
          <p:cNvSpPr/>
          <p:nvPr/>
        </p:nvSpPr>
        <p:spPr>
          <a:xfrm>
            <a:off x="4621399" y="286434"/>
            <a:ext cx="3881191" cy="769441"/>
          </a:xfrm>
          <a:prstGeom prst="rect">
            <a:avLst/>
          </a:prstGeom>
        </p:spPr>
        <p:txBody>
          <a:bodyPr wrap="none">
            <a:spAutoFit/>
          </a:bodyPr>
          <a:lstStyle/>
          <a:p>
            <a:r>
              <a:rPr lang="en-US" sz="4400" u="sng" dirty="0"/>
              <a:t>Crisis and needs</a:t>
            </a:r>
          </a:p>
        </p:txBody>
      </p:sp>
      <p:sp>
        <p:nvSpPr>
          <p:cNvPr id="3" name="Slide Number Placeholder 2"/>
          <p:cNvSpPr>
            <a:spLocks noGrp="1"/>
          </p:cNvSpPr>
          <p:nvPr>
            <p:ph type="sldNum" sz="quarter" idx="12"/>
          </p:nvPr>
        </p:nvSpPr>
        <p:spPr/>
        <p:txBody>
          <a:bodyPr/>
          <a:lstStyle/>
          <a:p>
            <a:fld id="{8CC4FCE3-3984-484D-8147-94AB9B0F2189}" type="slidenum">
              <a:rPr lang="fr-CH" smtClean="0"/>
              <a:t>17</a:t>
            </a:fld>
            <a:endParaRPr lang="fr-CH"/>
          </a:p>
        </p:txBody>
      </p:sp>
      <p:sp>
        <p:nvSpPr>
          <p:cNvPr id="32" name="Rectangle 3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467048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64000"/>
          </a:schemeClr>
        </a:solidFill>
        <a:effectLst/>
      </p:bgPr>
    </p:bg>
    <p:spTree>
      <p:nvGrpSpPr>
        <p:cNvPr id="1" name=""/>
        <p:cNvGrpSpPr/>
        <p:nvPr/>
      </p:nvGrpSpPr>
      <p:grpSpPr>
        <a:xfrm>
          <a:off x="0" y="0"/>
          <a:ext cx="0" cy="0"/>
          <a:chOff x="0" y="0"/>
          <a:chExt cx="0" cy="0"/>
        </a:xfrm>
      </p:grpSpPr>
      <p:sp>
        <p:nvSpPr>
          <p:cNvPr id="2" name="TextBox 1"/>
          <p:cNvSpPr txBox="1"/>
          <p:nvPr/>
        </p:nvSpPr>
        <p:spPr>
          <a:xfrm>
            <a:off x="4483053" y="2186418"/>
            <a:ext cx="6152518" cy="2123658"/>
          </a:xfrm>
          <a:prstGeom prst="rect">
            <a:avLst/>
          </a:prstGeom>
          <a:noFill/>
        </p:spPr>
        <p:txBody>
          <a:bodyPr wrap="none" rtlCol="0">
            <a:spAutoFit/>
          </a:bodyPr>
          <a:lstStyle/>
          <a:p>
            <a:r>
              <a:rPr lang="en-US" sz="4400" dirty="0"/>
              <a:t>When do we speak about </a:t>
            </a:r>
          </a:p>
          <a:p>
            <a:r>
              <a:rPr lang="en-US" sz="4400" dirty="0"/>
              <a:t>	- A disaster</a:t>
            </a:r>
          </a:p>
          <a:p>
            <a:r>
              <a:rPr lang="en-US" sz="4400" dirty="0"/>
              <a:t>	- An emergency</a:t>
            </a:r>
            <a:endParaRPr lang="en-GB" sz="4400" dirty="0"/>
          </a:p>
        </p:txBody>
      </p:sp>
      <p:sp>
        <p:nvSpPr>
          <p:cNvPr id="5" name="TextBox 4"/>
          <p:cNvSpPr txBox="1"/>
          <p:nvPr/>
        </p:nvSpPr>
        <p:spPr>
          <a:xfrm>
            <a:off x="2115809" y="2644170"/>
            <a:ext cx="1326004" cy="1569660"/>
          </a:xfrm>
          <a:prstGeom prst="rect">
            <a:avLst/>
          </a:prstGeom>
          <a:noFill/>
        </p:spPr>
        <p:txBody>
          <a:bodyPr wrap="none" rtlCol="0">
            <a:spAutoFit/>
          </a:bodyPr>
          <a:lstStyle/>
          <a:p>
            <a:r>
              <a:rPr lang="en-US" sz="9600" b="1" dirty="0">
                <a:solidFill>
                  <a:srgbClr val="FF0000"/>
                </a:solidFill>
              </a:rPr>
              <a:t>??</a:t>
            </a:r>
            <a:endParaRPr lang="en-GB" sz="9600" dirty="0"/>
          </a:p>
        </p:txBody>
      </p:sp>
      <p:sp>
        <p:nvSpPr>
          <p:cNvPr id="6" name="Slide Number Placeholder 5"/>
          <p:cNvSpPr>
            <a:spLocks noGrp="1"/>
          </p:cNvSpPr>
          <p:nvPr>
            <p:ph type="sldNum" sz="quarter" idx="12"/>
          </p:nvPr>
        </p:nvSpPr>
        <p:spPr/>
        <p:txBody>
          <a:bodyPr/>
          <a:lstStyle/>
          <a:p>
            <a:fld id="{8CC4FCE3-3984-484D-8147-94AB9B0F2189}" type="slidenum">
              <a:rPr lang="fr-CH" smtClean="0"/>
              <a:t>18</a:t>
            </a:fld>
            <a:endParaRPr lang="fr-CH"/>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1696590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8FFCEB48-CC42-4346-A3C8-A744B4956695}"/>
              </a:ext>
            </a:extLst>
          </p:cNvPr>
          <p:cNvSpPr txBox="1">
            <a:spLocks/>
          </p:cNvSpPr>
          <p:nvPr/>
        </p:nvSpPr>
        <p:spPr>
          <a:xfrm>
            <a:off x="1234057" y="44624"/>
            <a:ext cx="10441161" cy="10801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u="sng" dirty="0">
                <a:latin typeface="+mn-lt"/>
              </a:rPr>
              <a:t>Disaster - definition</a:t>
            </a:r>
          </a:p>
        </p:txBody>
      </p:sp>
      <p:sp>
        <p:nvSpPr>
          <p:cNvPr id="10" name="Espace réservé du contenu 2">
            <a:extLst>
              <a:ext uri="{FF2B5EF4-FFF2-40B4-BE49-F238E27FC236}">
                <a16:creationId xmlns:a16="http://schemas.microsoft.com/office/drawing/2014/main" id="{EA80D627-AE0C-4AF5-947B-AB1627DA52C9}"/>
              </a:ext>
            </a:extLst>
          </p:cNvPr>
          <p:cNvSpPr txBox="1">
            <a:spLocks/>
          </p:cNvSpPr>
          <p:nvPr/>
        </p:nvSpPr>
        <p:spPr>
          <a:xfrm>
            <a:off x="982029" y="1810512"/>
            <a:ext cx="10945215" cy="43525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t>A serious disruption of the functioning of a community or a society involving widespread human, material, economic or environmental losses and impacts that exceeds the ability of the affected community or society to cope using its own resources and therefore requires urgent action. </a:t>
            </a:r>
          </a:p>
          <a:p>
            <a:pPr lvl="1" algn="l"/>
            <a:endParaRPr lang="en-US" dirty="0">
              <a:solidFill>
                <a:schemeClr val="tx1">
                  <a:lumMod val="65000"/>
                  <a:lumOff val="35000"/>
                </a:schemeClr>
              </a:solidFill>
            </a:endParaRPr>
          </a:p>
          <a:p>
            <a:pPr lvl="1" algn="l"/>
            <a:endParaRPr lang="en-US" dirty="0">
              <a:solidFill>
                <a:schemeClr val="tx1">
                  <a:lumMod val="65000"/>
                  <a:lumOff val="35000"/>
                </a:schemeClr>
              </a:solidFill>
            </a:endParaRPr>
          </a:p>
          <a:p>
            <a:pPr marL="800100" lvl="1" indent="-342900" algn="l">
              <a:buFont typeface="Wingdings" panose="05000000000000000000" pitchFamily="2" charset="2"/>
              <a:buChar char="Ø"/>
            </a:pPr>
            <a:r>
              <a:rPr lang="en-US" sz="2400" dirty="0">
                <a:solidFill>
                  <a:schemeClr val="tx1">
                    <a:lumMod val="65000"/>
                    <a:lumOff val="35000"/>
                  </a:schemeClr>
                </a:solidFill>
              </a:rPr>
              <a:t>We use the word ”disaster” to refer to natural disasters as well as to conflict, slow- and rapid-onset situations, rural and urban  environments and complex political emergencies in all countries.</a:t>
            </a:r>
          </a:p>
          <a:p>
            <a:pPr marL="800100" lvl="1" indent="-342900" algn="l">
              <a:buFont typeface="Wingdings" panose="05000000000000000000" pitchFamily="2" charset="2"/>
              <a:buChar char="Ø"/>
            </a:pPr>
            <a:r>
              <a:rPr lang="en-US" sz="2400" dirty="0">
                <a:solidFill>
                  <a:schemeClr val="tx1">
                    <a:lumMod val="65000"/>
                    <a:lumOff val="35000"/>
                  </a:schemeClr>
                </a:solidFill>
              </a:rPr>
              <a:t>The term thus covers natural and man-made disasters and conflicts and encompasses related terms such as “crisis” and “emergency”. </a:t>
            </a:r>
          </a:p>
        </p:txBody>
      </p:sp>
      <p:sp>
        <p:nvSpPr>
          <p:cNvPr id="11" name="Rectangle 10">
            <a:extLst>
              <a:ext uri="{FF2B5EF4-FFF2-40B4-BE49-F238E27FC236}">
                <a16:creationId xmlns:a16="http://schemas.microsoft.com/office/drawing/2014/main" id="{480D734A-AF44-4B68-9718-599502704BCA}"/>
              </a:ext>
            </a:extLst>
          </p:cNvPr>
          <p:cNvSpPr/>
          <p:nvPr/>
        </p:nvSpPr>
        <p:spPr>
          <a:xfrm>
            <a:off x="4901885" y="6352143"/>
            <a:ext cx="6096000" cy="307777"/>
          </a:xfrm>
          <a:prstGeom prst="rect">
            <a:avLst/>
          </a:prstGeom>
        </p:spPr>
        <p:txBody>
          <a:bodyPr>
            <a:spAutoFit/>
          </a:bodyPr>
          <a:lstStyle/>
          <a:p>
            <a:pPr algn="r"/>
            <a:r>
              <a:rPr lang="en-US" sz="1400" i="1" dirty="0"/>
              <a:t>Source: The Sphere Handbook Glossary, 2018 </a:t>
            </a:r>
          </a:p>
        </p:txBody>
      </p:sp>
      <p:sp>
        <p:nvSpPr>
          <p:cNvPr id="2" name="Slide Number Placeholder 1"/>
          <p:cNvSpPr>
            <a:spLocks noGrp="1"/>
          </p:cNvSpPr>
          <p:nvPr>
            <p:ph type="sldNum" sz="quarter" idx="12"/>
          </p:nvPr>
        </p:nvSpPr>
        <p:spPr/>
        <p:txBody>
          <a:bodyPr/>
          <a:lstStyle/>
          <a:p>
            <a:fld id="{8CC4FCE3-3984-484D-8147-94AB9B0F2189}" type="slidenum">
              <a:rPr lang="fr-CH" smtClean="0"/>
              <a:t>19</a:t>
            </a:fld>
            <a:endParaRPr lang="fr-CH" dirty="0"/>
          </a:p>
        </p:txBody>
      </p:sp>
      <p:sp>
        <p:nvSpPr>
          <p:cNvPr id="9" name="Rectangle 8"/>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3957132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FA4DF-D8AB-487E-B0CB-CE9D5B9795E1}"/>
              </a:ext>
            </a:extLst>
          </p:cNvPr>
          <p:cNvSpPr>
            <a:spLocks noGrp="1"/>
          </p:cNvSpPr>
          <p:nvPr>
            <p:ph type="title"/>
          </p:nvPr>
        </p:nvSpPr>
        <p:spPr>
          <a:xfrm>
            <a:off x="4293670" y="95618"/>
            <a:ext cx="3772301" cy="1174917"/>
          </a:xfrm>
        </p:spPr>
        <p:txBody>
          <a:bodyPr/>
          <a:lstStyle/>
          <a:p>
            <a:pPr algn="ctr"/>
            <a:r>
              <a:rPr lang="en-US" u="sng" dirty="0">
                <a:latin typeface="+mn-lt"/>
              </a:rPr>
              <a:t>Objectives</a:t>
            </a:r>
            <a:endParaRPr lang="fr-CH" u="sng" dirty="0">
              <a:latin typeface="+mn-lt"/>
            </a:endParaRPr>
          </a:p>
        </p:txBody>
      </p:sp>
      <p:sp>
        <p:nvSpPr>
          <p:cNvPr id="3" name="Content Placeholder 2">
            <a:extLst>
              <a:ext uri="{FF2B5EF4-FFF2-40B4-BE49-F238E27FC236}">
                <a16:creationId xmlns:a16="http://schemas.microsoft.com/office/drawing/2014/main" id="{D820F43D-2931-4002-B20E-6D88D0FEA47C}"/>
              </a:ext>
            </a:extLst>
          </p:cNvPr>
          <p:cNvSpPr>
            <a:spLocks noGrp="1"/>
          </p:cNvSpPr>
          <p:nvPr>
            <p:ph idx="1"/>
          </p:nvPr>
        </p:nvSpPr>
        <p:spPr>
          <a:xfrm>
            <a:off x="1252087" y="1592897"/>
            <a:ext cx="10515600" cy="4351338"/>
          </a:xfrm>
        </p:spPr>
        <p:txBody>
          <a:bodyPr>
            <a:normAutofit/>
          </a:bodyPr>
          <a:lstStyle/>
          <a:p>
            <a:pPr marL="0" indent="0">
              <a:buNone/>
            </a:pPr>
            <a:r>
              <a:rPr lang="en-US" sz="2400" i="1" dirty="0">
                <a:solidFill>
                  <a:srgbClr val="0000FF"/>
                </a:solidFill>
              </a:rPr>
              <a:t>Be able to</a:t>
            </a:r>
          </a:p>
          <a:p>
            <a:r>
              <a:rPr lang="en-US" sz="2400" dirty="0"/>
              <a:t>explain how people, communities and services may be affected by different types of crisis situations </a:t>
            </a:r>
          </a:p>
          <a:p>
            <a:r>
              <a:rPr lang="en-GB" sz="2400" dirty="0"/>
              <a:t>identify needs that should be met during humanitarian crises in order to maintain and/or improve the health of people affected by the crisis situation </a:t>
            </a:r>
          </a:p>
          <a:p>
            <a:r>
              <a:rPr lang="en-GB" sz="2400" dirty="0"/>
              <a:t>describe main causes of excess morbidity and mortality during crisis situations and explain at what level humanitarian interventions take place to counter these</a:t>
            </a:r>
          </a:p>
          <a:p>
            <a:r>
              <a:rPr lang="en-GB" sz="2400" dirty="0"/>
              <a:t>explain the relationship between health, health systems, health services, public health and social determinants of health</a:t>
            </a:r>
          </a:p>
          <a:p>
            <a:r>
              <a:rPr lang="en-GB" sz="2400" dirty="0"/>
              <a:t>explain core principles, standards and norms in humanitarian action</a:t>
            </a:r>
            <a:endParaRPr lang="fr-CH" sz="2400" dirty="0"/>
          </a:p>
          <a:p>
            <a:endParaRPr lang="en-GB" sz="2400" dirty="0"/>
          </a:p>
        </p:txBody>
      </p:sp>
      <p:sp>
        <p:nvSpPr>
          <p:cNvPr id="4" name="Slide Number Placeholder 3">
            <a:extLst>
              <a:ext uri="{FF2B5EF4-FFF2-40B4-BE49-F238E27FC236}">
                <a16:creationId xmlns:a16="http://schemas.microsoft.com/office/drawing/2014/main" id="{1A77BEF0-592D-4446-81C0-180678467564}"/>
              </a:ext>
            </a:extLst>
          </p:cNvPr>
          <p:cNvSpPr>
            <a:spLocks noGrp="1"/>
          </p:cNvSpPr>
          <p:nvPr>
            <p:ph type="sldNum" sz="quarter" idx="12"/>
          </p:nvPr>
        </p:nvSpPr>
        <p:spPr/>
        <p:txBody>
          <a:bodyPr/>
          <a:lstStyle/>
          <a:p>
            <a:fld id="{8CC4FCE3-3984-484D-8147-94AB9B0F2189}" type="slidenum">
              <a:rPr lang="fr-CH" smtClean="0"/>
              <a:t>2</a:t>
            </a:fld>
            <a:endParaRPr lang="fr-CH"/>
          </a:p>
        </p:txBody>
      </p:sp>
      <p:sp>
        <p:nvSpPr>
          <p:cNvPr id="5" name="Rectangle 4">
            <a:extLst>
              <a:ext uri="{FF2B5EF4-FFF2-40B4-BE49-F238E27FC236}">
                <a16:creationId xmlns:a16="http://schemas.microsoft.com/office/drawing/2014/main" id="{7AE0F3DA-13B5-415E-9BA8-7AC7A270CD6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6CE6C4FA-05C6-4361-AEC7-1C6DDFFACFF7}"/>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2297578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3">
            <a:extLst>
              <a:ext uri="{FF2B5EF4-FFF2-40B4-BE49-F238E27FC236}">
                <a16:creationId xmlns:a16="http://schemas.microsoft.com/office/drawing/2014/main" id="{C5C97413-5BF5-4662-B1A5-EC10CEA31D3D}"/>
              </a:ext>
            </a:extLst>
          </p:cNvPr>
          <p:cNvSpPr txBox="1">
            <a:spLocks/>
          </p:cNvSpPr>
          <p:nvPr/>
        </p:nvSpPr>
        <p:spPr>
          <a:xfrm>
            <a:off x="1131316" y="472494"/>
            <a:ext cx="10441161" cy="10801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u="sng" dirty="0">
                <a:latin typeface="+mn-lt"/>
              </a:rPr>
              <a:t>Emergency - definition</a:t>
            </a:r>
          </a:p>
        </p:txBody>
      </p:sp>
      <p:sp>
        <p:nvSpPr>
          <p:cNvPr id="11" name="Espace réservé du contenu 4">
            <a:extLst>
              <a:ext uri="{FF2B5EF4-FFF2-40B4-BE49-F238E27FC236}">
                <a16:creationId xmlns:a16="http://schemas.microsoft.com/office/drawing/2014/main" id="{78D4A192-3EBE-4B34-83E9-1EEB2087B06D}"/>
              </a:ext>
            </a:extLst>
          </p:cNvPr>
          <p:cNvSpPr txBox="1">
            <a:spLocks/>
          </p:cNvSpPr>
          <p:nvPr/>
        </p:nvSpPr>
        <p:spPr>
          <a:xfrm>
            <a:off x="1799439" y="2252030"/>
            <a:ext cx="9554361" cy="27824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pPr>
              <a:lnSpc>
                <a:spcPts val="4100"/>
              </a:lnSpc>
            </a:pPr>
            <a:r>
              <a:rPr lang="en-US" sz="2800" dirty="0"/>
              <a:t>A sudden and usually unforeseen event that calls for immediate measures to minimize its adverse consequences</a:t>
            </a:r>
            <a:r>
              <a:rPr lang="en-US" dirty="0"/>
              <a:t>. </a:t>
            </a:r>
          </a:p>
        </p:txBody>
      </p:sp>
      <p:sp>
        <p:nvSpPr>
          <p:cNvPr id="12" name="Rectangle 11">
            <a:extLst>
              <a:ext uri="{FF2B5EF4-FFF2-40B4-BE49-F238E27FC236}">
                <a16:creationId xmlns:a16="http://schemas.microsoft.com/office/drawing/2014/main" id="{A1BBAD53-27E4-4B9E-8EFF-735F754EB694}"/>
              </a:ext>
            </a:extLst>
          </p:cNvPr>
          <p:cNvSpPr/>
          <p:nvPr/>
        </p:nvSpPr>
        <p:spPr>
          <a:xfrm>
            <a:off x="4781900" y="6037638"/>
            <a:ext cx="6790577" cy="369332"/>
          </a:xfrm>
          <a:prstGeom prst="rect">
            <a:avLst/>
          </a:prstGeom>
        </p:spPr>
        <p:txBody>
          <a:bodyPr wrap="none">
            <a:spAutoFit/>
          </a:bodyPr>
          <a:lstStyle/>
          <a:p>
            <a:pPr marL="1709659" lvl="3" indent="0">
              <a:buNone/>
            </a:pPr>
            <a:r>
              <a:rPr lang="en-US" i="1" dirty="0"/>
              <a:t>Source: WHO glossary of humanitarian terms, 2008</a:t>
            </a:r>
          </a:p>
        </p:txBody>
      </p:sp>
      <p:sp>
        <p:nvSpPr>
          <p:cNvPr id="2" name="Slide Number Placeholder 1"/>
          <p:cNvSpPr>
            <a:spLocks noGrp="1"/>
          </p:cNvSpPr>
          <p:nvPr>
            <p:ph type="sldNum" sz="quarter" idx="12"/>
          </p:nvPr>
        </p:nvSpPr>
        <p:spPr/>
        <p:txBody>
          <a:bodyPr/>
          <a:lstStyle/>
          <a:p>
            <a:fld id="{8CC4FCE3-3984-484D-8147-94AB9B0F2189}" type="slidenum">
              <a:rPr lang="fr-CH" smtClean="0"/>
              <a:t>20</a:t>
            </a:fld>
            <a:endParaRPr lang="fr-CH"/>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1329565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6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257" y="2157162"/>
            <a:ext cx="7181088" cy="2085381"/>
          </a:xfrm>
        </p:spPr>
        <p:txBody>
          <a:bodyPr>
            <a:noAutofit/>
          </a:bodyPr>
          <a:lstStyle/>
          <a:p>
            <a:pPr marL="0" indent="0" algn="ctr">
              <a:buNone/>
            </a:pPr>
            <a:r>
              <a:rPr lang="en-US" sz="4400" dirty="0"/>
              <a:t>When is a crisis considered a significant public health emergency</a:t>
            </a:r>
            <a:endParaRPr lang="en-GB" sz="4400" dirty="0"/>
          </a:p>
        </p:txBody>
      </p:sp>
      <p:sp>
        <p:nvSpPr>
          <p:cNvPr id="6" name="TextBox 5"/>
          <p:cNvSpPr txBox="1"/>
          <p:nvPr/>
        </p:nvSpPr>
        <p:spPr>
          <a:xfrm>
            <a:off x="1681819" y="2157162"/>
            <a:ext cx="1326004" cy="1569660"/>
          </a:xfrm>
          <a:prstGeom prst="rect">
            <a:avLst/>
          </a:prstGeom>
          <a:noFill/>
        </p:spPr>
        <p:txBody>
          <a:bodyPr wrap="none" rtlCol="0">
            <a:spAutoFit/>
          </a:bodyPr>
          <a:lstStyle/>
          <a:p>
            <a:r>
              <a:rPr lang="en-US" sz="9600" b="1" dirty="0">
                <a:solidFill>
                  <a:srgbClr val="FF0000"/>
                </a:solidFill>
              </a:rPr>
              <a:t>??</a:t>
            </a:r>
            <a:endParaRPr lang="fr-CH" sz="9600" b="1" dirty="0">
              <a:solidFill>
                <a:srgbClr val="FF0000"/>
              </a:solidFill>
            </a:endParaRPr>
          </a:p>
        </p:txBody>
      </p:sp>
      <p:sp>
        <p:nvSpPr>
          <p:cNvPr id="2" name="Slide Number Placeholder 1"/>
          <p:cNvSpPr>
            <a:spLocks noGrp="1"/>
          </p:cNvSpPr>
          <p:nvPr>
            <p:ph type="sldNum" sz="quarter" idx="12"/>
          </p:nvPr>
        </p:nvSpPr>
        <p:spPr/>
        <p:txBody>
          <a:bodyPr/>
          <a:lstStyle/>
          <a:p>
            <a:fld id="{8CC4FCE3-3984-484D-8147-94AB9B0F2189}" type="slidenum">
              <a:rPr lang="fr-CH" smtClean="0"/>
              <a:t>21</a:t>
            </a:fld>
            <a:endParaRPr lang="fr-CH"/>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2347812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2">
            <a:extLst>
              <a:ext uri="{FF2B5EF4-FFF2-40B4-BE49-F238E27FC236}">
                <a16:creationId xmlns:a16="http://schemas.microsoft.com/office/drawing/2014/main" id="{FEC8E2A9-6904-4C53-BD4C-05AEBB121183}"/>
              </a:ext>
            </a:extLst>
          </p:cNvPr>
          <p:cNvSpPr txBox="1">
            <a:spLocks/>
          </p:cNvSpPr>
          <p:nvPr/>
        </p:nvSpPr>
        <p:spPr bwMode="auto">
          <a:xfrm>
            <a:off x="1978112" y="-79764"/>
            <a:ext cx="10441161"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fr-CH" sz="4000" noProof="0" dirty="0">
                <a:solidFill>
                  <a:srgbClr val="EAAB29"/>
                </a:solidFill>
                <a:latin typeface="+mj-lt"/>
                <a:ea typeface="+mj-ea"/>
                <a:cs typeface="+mj-cs"/>
              </a:defRPr>
            </a:lvl1pPr>
            <a:lvl2pPr algn="l" rtl="0" eaLnBrk="1" fontAlgn="base" hangingPunct="1">
              <a:spcBef>
                <a:spcPct val="0"/>
              </a:spcBef>
              <a:spcAft>
                <a:spcPct val="0"/>
              </a:spcAft>
              <a:defRPr sz="4923">
                <a:solidFill>
                  <a:srgbClr val="CAB38F"/>
                </a:solidFill>
                <a:latin typeface="Arial" charset="0"/>
                <a:cs typeface="Arial" charset="0"/>
              </a:defRPr>
            </a:lvl2pPr>
            <a:lvl3pPr algn="l" rtl="0" eaLnBrk="1" fontAlgn="base" hangingPunct="1">
              <a:spcBef>
                <a:spcPct val="0"/>
              </a:spcBef>
              <a:spcAft>
                <a:spcPct val="0"/>
              </a:spcAft>
              <a:defRPr sz="4923">
                <a:solidFill>
                  <a:srgbClr val="CAB38F"/>
                </a:solidFill>
                <a:latin typeface="Arial" charset="0"/>
                <a:cs typeface="Arial" charset="0"/>
              </a:defRPr>
            </a:lvl3pPr>
            <a:lvl4pPr algn="l" rtl="0" eaLnBrk="1" fontAlgn="base" hangingPunct="1">
              <a:spcBef>
                <a:spcPct val="0"/>
              </a:spcBef>
              <a:spcAft>
                <a:spcPct val="0"/>
              </a:spcAft>
              <a:defRPr sz="4923">
                <a:solidFill>
                  <a:srgbClr val="CAB38F"/>
                </a:solidFill>
                <a:latin typeface="Arial" charset="0"/>
                <a:cs typeface="Arial" charset="0"/>
              </a:defRPr>
            </a:lvl4pPr>
            <a:lvl5pPr algn="l" rtl="0" eaLnBrk="1" fontAlgn="base" hangingPunct="1">
              <a:spcBef>
                <a:spcPct val="0"/>
              </a:spcBef>
              <a:spcAft>
                <a:spcPct val="0"/>
              </a:spcAft>
              <a:defRPr sz="4923">
                <a:solidFill>
                  <a:srgbClr val="CAB38F"/>
                </a:solidFill>
                <a:latin typeface="Arial" charset="0"/>
                <a:cs typeface="Arial" charset="0"/>
              </a:defRPr>
            </a:lvl5pPr>
            <a:lvl6pPr marL="562722" algn="l" rtl="0" eaLnBrk="1" fontAlgn="base" hangingPunct="1">
              <a:spcBef>
                <a:spcPct val="0"/>
              </a:spcBef>
              <a:spcAft>
                <a:spcPct val="0"/>
              </a:spcAft>
              <a:defRPr sz="4923">
                <a:solidFill>
                  <a:srgbClr val="CAB38F"/>
                </a:solidFill>
                <a:latin typeface="Arial" charset="0"/>
                <a:cs typeface="Arial" charset="0"/>
              </a:defRPr>
            </a:lvl6pPr>
            <a:lvl7pPr marL="1125444" algn="l" rtl="0" eaLnBrk="1" fontAlgn="base" hangingPunct="1">
              <a:spcBef>
                <a:spcPct val="0"/>
              </a:spcBef>
              <a:spcAft>
                <a:spcPct val="0"/>
              </a:spcAft>
              <a:defRPr sz="4923">
                <a:solidFill>
                  <a:srgbClr val="CAB38F"/>
                </a:solidFill>
                <a:latin typeface="Arial" charset="0"/>
                <a:cs typeface="Arial" charset="0"/>
              </a:defRPr>
            </a:lvl7pPr>
            <a:lvl8pPr marL="1688165" algn="l" rtl="0" eaLnBrk="1" fontAlgn="base" hangingPunct="1">
              <a:spcBef>
                <a:spcPct val="0"/>
              </a:spcBef>
              <a:spcAft>
                <a:spcPct val="0"/>
              </a:spcAft>
              <a:defRPr sz="4923">
                <a:solidFill>
                  <a:srgbClr val="CAB38F"/>
                </a:solidFill>
                <a:latin typeface="Arial" charset="0"/>
                <a:cs typeface="Arial" charset="0"/>
              </a:defRPr>
            </a:lvl8pPr>
            <a:lvl9pPr marL="2250887" algn="l" rtl="0" eaLnBrk="1" fontAlgn="base" hangingPunct="1">
              <a:spcBef>
                <a:spcPct val="0"/>
              </a:spcBef>
              <a:spcAft>
                <a:spcPct val="0"/>
              </a:spcAft>
              <a:defRPr sz="4923">
                <a:solidFill>
                  <a:srgbClr val="CAB38F"/>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sng" strike="noStrike" kern="0" cap="none" spc="0" normalizeH="0" baseline="0" noProof="0" dirty="0">
                <a:ln>
                  <a:noFill/>
                </a:ln>
                <a:solidFill>
                  <a:schemeClr val="tx1"/>
                </a:solidFill>
                <a:effectLst/>
                <a:uLnTx/>
                <a:uFillTx/>
                <a:latin typeface="+mn-lt"/>
                <a:ea typeface="+mj-ea"/>
                <a:cs typeface="Arial"/>
              </a:rPr>
              <a:t>Significant public health emergency</a:t>
            </a:r>
          </a:p>
        </p:txBody>
      </p:sp>
      <p:graphicFrame>
        <p:nvGraphicFramePr>
          <p:cNvPr id="11" name="Espace réservé du contenu 4">
            <a:extLst>
              <a:ext uri="{FF2B5EF4-FFF2-40B4-BE49-F238E27FC236}">
                <a16:creationId xmlns:a16="http://schemas.microsoft.com/office/drawing/2014/main" id="{097FC830-1DB4-45C6-B6DD-AE935499EF3E}"/>
              </a:ext>
            </a:extLst>
          </p:cNvPr>
          <p:cNvGraphicFramePr>
            <a:graphicFrameLocks/>
          </p:cNvGraphicFramePr>
          <p:nvPr>
            <p:extLst>
              <p:ext uri="{D42A27DB-BD31-4B8C-83A1-F6EECF244321}">
                <p14:modId xmlns:p14="http://schemas.microsoft.com/office/powerpoint/2010/main" val="386216293"/>
              </p:ext>
            </p:extLst>
          </p:nvPr>
        </p:nvGraphicFramePr>
        <p:xfrm>
          <a:off x="1403390" y="1106741"/>
          <a:ext cx="10218577" cy="4906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e 7">
            <a:extLst>
              <a:ext uri="{FF2B5EF4-FFF2-40B4-BE49-F238E27FC236}">
                <a16:creationId xmlns:a16="http://schemas.microsoft.com/office/drawing/2014/main" id="{D336ADD7-A52C-495D-825E-93F9AADB97F7}"/>
              </a:ext>
            </a:extLst>
          </p:cNvPr>
          <p:cNvGrpSpPr/>
          <p:nvPr/>
        </p:nvGrpSpPr>
        <p:grpSpPr>
          <a:xfrm>
            <a:off x="570033" y="1106741"/>
            <a:ext cx="1190829" cy="3794044"/>
            <a:chOff x="802804" y="1196752"/>
            <a:chExt cx="1190829" cy="3545240"/>
          </a:xfrm>
        </p:grpSpPr>
        <p:pic>
          <p:nvPicPr>
            <p:cNvPr id="13" name="Picture 3">
              <a:extLst>
                <a:ext uri="{FF2B5EF4-FFF2-40B4-BE49-F238E27FC236}">
                  <a16:creationId xmlns:a16="http://schemas.microsoft.com/office/drawing/2014/main" id="{ADEF0357-DCBF-4E84-AF13-20EFD20D81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2804" y="1196752"/>
              <a:ext cx="1151466" cy="1151466"/>
            </a:xfrm>
            <a:prstGeom prst="rect">
              <a:avLst/>
            </a:prstGeom>
          </p:spPr>
        </p:pic>
        <p:pic>
          <p:nvPicPr>
            <p:cNvPr id="14" name="Picture 2">
              <a:extLst>
                <a:ext uri="{FF2B5EF4-FFF2-40B4-BE49-F238E27FC236}">
                  <a16:creationId xmlns:a16="http://schemas.microsoft.com/office/drawing/2014/main" id="{B23BF2B5-0535-4B0D-84E3-BE4679E116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999" y="3569358"/>
              <a:ext cx="1172634" cy="1172634"/>
            </a:xfrm>
            <a:prstGeom prst="rect">
              <a:avLst/>
            </a:prstGeom>
          </p:spPr>
        </p:pic>
      </p:grpSp>
      <p:sp>
        <p:nvSpPr>
          <p:cNvPr id="2" name="TextBox 1"/>
          <p:cNvSpPr txBox="1"/>
          <p:nvPr/>
        </p:nvSpPr>
        <p:spPr>
          <a:xfrm>
            <a:off x="8608087" y="6393505"/>
            <a:ext cx="2457532" cy="369332"/>
          </a:xfrm>
          <a:prstGeom prst="rect">
            <a:avLst/>
          </a:prstGeom>
          <a:noFill/>
        </p:spPr>
        <p:txBody>
          <a:bodyPr wrap="none" rtlCol="0">
            <a:spAutoFit/>
          </a:bodyPr>
          <a:lstStyle/>
          <a:p>
            <a:r>
              <a:rPr lang="en-US" i="1" dirty="0"/>
              <a:t>Source: SPHERE, UNHCR</a:t>
            </a:r>
            <a:endParaRPr lang="en-GB" i="1" dirty="0"/>
          </a:p>
        </p:txBody>
      </p:sp>
      <p:sp>
        <p:nvSpPr>
          <p:cNvPr id="3" name="Slide Number Placeholder 2"/>
          <p:cNvSpPr>
            <a:spLocks noGrp="1"/>
          </p:cNvSpPr>
          <p:nvPr>
            <p:ph type="sldNum" sz="quarter" idx="12"/>
          </p:nvPr>
        </p:nvSpPr>
        <p:spPr/>
        <p:txBody>
          <a:bodyPr/>
          <a:lstStyle/>
          <a:p>
            <a:fld id="{8CC4FCE3-3984-484D-8147-94AB9B0F2189}" type="slidenum">
              <a:rPr lang="fr-CH" smtClean="0"/>
              <a:t>22</a:t>
            </a:fld>
            <a:endParaRPr lang="fr-CH" dirty="0"/>
          </a:p>
        </p:txBody>
      </p:sp>
      <p:sp>
        <p:nvSpPr>
          <p:cNvPr id="15" name="Rectangle 1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214901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64000"/>
          </a:schemeClr>
        </a:solidFill>
        <a:effectLst/>
      </p:bgPr>
    </p:bg>
    <p:spTree>
      <p:nvGrpSpPr>
        <p:cNvPr id="1" name=""/>
        <p:cNvGrpSpPr/>
        <p:nvPr/>
      </p:nvGrpSpPr>
      <p:grpSpPr>
        <a:xfrm>
          <a:off x="0" y="0"/>
          <a:ext cx="0" cy="0"/>
          <a:chOff x="0" y="0"/>
          <a:chExt cx="0" cy="0"/>
        </a:xfrm>
      </p:grpSpPr>
      <p:sp>
        <p:nvSpPr>
          <p:cNvPr id="10" name="Titre 4">
            <a:extLst>
              <a:ext uri="{FF2B5EF4-FFF2-40B4-BE49-F238E27FC236}">
                <a16:creationId xmlns:a16="http://schemas.microsoft.com/office/drawing/2014/main" id="{203857C3-5988-4FC8-991C-1267FB9A967D}"/>
              </a:ext>
            </a:extLst>
          </p:cNvPr>
          <p:cNvSpPr>
            <a:spLocks noGrp="1"/>
          </p:cNvSpPr>
          <p:nvPr>
            <p:ph type="title"/>
          </p:nvPr>
        </p:nvSpPr>
        <p:spPr>
          <a:xfrm>
            <a:off x="2685171" y="289394"/>
            <a:ext cx="8033630" cy="1080120"/>
          </a:xfrm>
        </p:spPr>
        <p:txBody>
          <a:bodyPr>
            <a:normAutofit/>
          </a:bodyPr>
          <a:lstStyle/>
          <a:p>
            <a:r>
              <a:rPr lang="en-US" u="sng" dirty="0">
                <a:latin typeface="+mn-lt"/>
              </a:rPr>
              <a:t>Common vs specific health needs</a:t>
            </a:r>
            <a:endParaRPr lang="en-GB" u="sng" dirty="0">
              <a:latin typeface="+mn-lt"/>
            </a:endParaRPr>
          </a:p>
        </p:txBody>
      </p:sp>
      <p:sp>
        <p:nvSpPr>
          <p:cNvPr id="11" name="Espace réservé du contenu 5">
            <a:extLst>
              <a:ext uri="{FF2B5EF4-FFF2-40B4-BE49-F238E27FC236}">
                <a16:creationId xmlns:a16="http://schemas.microsoft.com/office/drawing/2014/main" id="{8A05D5F2-E891-4131-94E5-7922218B9FE2}"/>
              </a:ext>
            </a:extLst>
          </p:cNvPr>
          <p:cNvSpPr>
            <a:spLocks noGrp="1"/>
          </p:cNvSpPr>
          <p:nvPr>
            <p:ph idx="1"/>
          </p:nvPr>
        </p:nvSpPr>
        <p:spPr>
          <a:xfrm>
            <a:off x="2270958" y="1369514"/>
            <a:ext cx="7872502" cy="4070503"/>
          </a:xfrm>
        </p:spPr>
        <p:txBody>
          <a:bodyPr/>
          <a:lstStyle/>
          <a:p>
            <a:pPr marL="0" indent="0">
              <a:buNone/>
            </a:pPr>
            <a:endParaRPr lang="fr-CH" dirty="0"/>
          </a:p>
          <a:p>
            <a:endParaRPr lang="fr-CH" dirty="0"/>
          </a:p>
          <a:p>
            <a:pPr lvl="1"/>
            <a:r>
              <a:rPr lang="en-GB" sz="2800" dirty="0"/>
              <a:t>What are common needs of people to maintain or enhance health?</a:t>
            </a:r>
          </a:p>
          <a:p>
            <a:pPr marL="457200" lvl="1" indent="0">
              <a:buNone/>
            </a:pPr>
            <a:endParaRPr lang="en-GB" sz="2800" dirty="0"/>
          </a:p>
          <a:p>
            <a:pPr lvl="1"/>
            <a:r>
              <a:rPr lang="en-GB" sz="2800" dirty="0"/>
              <a:t>What specific needs may people have due to their sex, age, certain illnesses, disability, belonging to a certain group in society, …..? </a:t>
            </a:r>
            <a:endParaRPr lang="en-GB" sz="3000" dirty="0"/>
          </a:p>
        </p:txBody>
      </p:sp>
      <p:sp>
        <p:nvSpPr>
          <p:cNvPr id="3" name="TextBox 2"/>
          <p:cNvSpPr txBox="1"/>
          <p:nvPr/>
        </p:nvSpPr>
        <p:spPr>
          <a:xfrm>
            <a:off x="854446" y="2304153"/>
            <a:ext cx="1604927" cy="1569660"/>
          </a:xfrm>
          <a:prstGeom prst="rect">
            <a:avLst/>
          </a:prstGeom>
          <a:noFill/>
        </p:spPr>
        <p:txBody>
          <a:bodyPr wrap="none" rtlCol="0">
            <a:spAutoFit/>
          </a:bodyPr>
          <a:lstStyle/>
          <a:p>
            <a:r>
              <a:rPr lang="en-US" sz="9600" b="1" dirty="0">
                <a:solidFill>
                  <a:srgbClr val="FF0000"/>
                </a:solidFill>
              </a:rPr>
              <a:t>? </a:t>
            </a:r>
            <a:r>
              <a:rPr lang="en-US" sz="9600" b="1">
                <a:solidFill>
                  <a:srgbClr val="FF0000"/>
                </a:solidFill>
              </a:rPr>
              <a:t>?</a:t>
            </a:r>
            <a:endParaRPr lang="fr-CH" sz="9600" b="1" dirty="0">
              <a:solidFill>
                <a:srgbClr val="FF0000"/>
              </a:solidFill>
            </a:endParaRPr>
          </a:p>
        </p:txBody>
      </p:sp>
      <p:sp>
        <p:nvSpPr>
          <p:cNvPr id="2" name="Slide Number Placeholder 1"/>
          <p:cNvSpPr>
            <a:spLocks noGrp="1"/>
          </p:cNvSpPr>
          <p:nvPr>
            <p:ph type="sldNum" sz="quarter" idx="12"/>
          </p:nvPr>
        </p:nvSpPr>
        <p:spPr/>
        <p:txBody>
          <a:bodyPr/>
          <a:lstStyle/>
          <a:p>
            <a:fld id="{8CC4FCE3-3984-484D-8147-94AB9B0F2189}" type="slidenum">
              <a:rPr lang="fr-CH" smtClean="0"/>
              <a:t>23</a:t>
            </a:fld>
            <a:endParaRPr lang="fr-CH"/>
          </a:p>
        </p:txBody>
      </p:sp>
      <p:sp>
        <p:nvSpPr>
          <p:cNvPr id="12" name="Rectangle 1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4008156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003222" y="5224738"/>
            <a:ext cx="8255000" cy="720352"/>
          </a:xfrm>
          <a:prstGeom prst="roundRect">
            <a:avLst/>
          </a:prstGeom>
          <a:solidFill>
            <a:schemeClr val="tx2">
              <a:lumMod val="20000"/>
              <a:lumOff val="80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CH" sz="1800" b="0" i="0" u="none" strike="noStrike" kern="0" cap="none" spc="0" normalizeH="0" baseline="0" noProof="0">
              <a:ln>
                <a:noFill/>
              </a:ln>
              <a:solidFill>
                <a:srgbClr val="3A3A3A"/>
              </a:solidFill>
              <a:effectLst/>
              <a:uLnTx/>
              <a:uFillTx/>
              <a:latin typeface="Arial"/>
              <a:ea typeface="+mn-ea"/>
              <a:cs typeface="Arial"/>
            </a:endParaRPr>
          </a:p>
        </p:txBody>
      </p:sp>
      <p:sp>
        <p:nvSpPr>
          <p:cNvPr id="11" name="Rounded Rectangle 10"/>
          <p:cNvSpPr/>
          <p:nvPr/>
        </p:nvSpPr>
        <p:spPr>
          <a:xfrm>
            <a:off x="2003222" y="4182400"/>
            <a:ext cx="8255000" cy="720352"/>
          </a:xfrm>
          <a:prstGeom prst="roundRect">
            <a:avLst/>
          </a:prstGeom>
          <a:solidFill>
            <a:schemeClr val="tx2">
              <a:lumMod val="20000"/>
              <a:lumOff val="80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CH" sz="1800" b="0" i="0" u="none" strike="noStrike" kern="0" cap="none" spc="0" normalizeH="0" baseline="0" noProof="0">
              <a:ln>
                <a:noFill/>
              </a:ln>
              <a:solidFill>
                <a:srgbClr val="F2F2F2"/>
              </a:solidFill>
              <a:effectLst/>
              <a:uLnTx/>
              <a:uFillTx/>
              <a:latin typeface="Arial"/>
              <a:ea typeface="+mn-ea"/>
              <a:cs typeface="Arial"/>
            </a:endParaRPr>
          </a:p>
        </p:txBody>
      </p:sp>
      <p:sp>
        <p:nvSpPr>
          <p:cNvPr id="13" name="Rounded Rectangle 12"/>
          <p:cNvSpPr/>
          <p:nvPr/>
        </p:nvSpPr>
        <p:spPr>
          <a:xfrm>
            <a:off x="2003222" y="3117036"/>
            <a:ext cx="8255000" cy="720352"/>
          </a:xfrm>
          <a:prstGeom prst="roundRect">
            <a:avLst/>
          </a:prstGeom>
          <a:solidFill>
            <a:schemeClr val="tx2">
              <a:lumMod val="20000"/>
              <a:lumOff val="80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CH" sz="1800" b="0" i="0" u="none" strike="noStrike" kern="0" cap="none" spc="0" normalizeH="0" baseline="0" noProof="0">
              <a:ln>
                <a:noFill/>
              </a:ln>
              <a:solidFill>
                <a:srgbClr val="F2F2F2"/>
              </a:solidFill>
              <a:effectLst/>
              <a:uLnTx/>
              <a:uFillTx/>
              <a:latin typeface="Arial"/>
              <a:ea typeface="+mn-ea"/>
              <a:cs typeface="Arial"/>
            </a:endParaRPr>
          </a:p>
        </p:txBody>
      </p:sp>
      <p:sp>
        <p:nvSpPr>
          <p:cNvPr id="14" name="Rounded Rectangle 13"/>
          <p:cNvSpPr/>
          <p:nvPr/>
        </p:nvSpPr>
        <p:spPr>
          <a:xfrm>
            <a:off x="2003222" y="2039476"/>
            <a:ext cx="8255000" cy="720352"/>
          </a:xfrm>
          <a:prstGeom prst="roundRect">
            <a:avLst/>
          </a:prstGeom>
          <a:solidFill>
            <a:schemeClr val="tx2">
              <a:lumMod val="20000"/>
              <a:lumOff val="80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CH" sz="1800" b="0" i="0" u="none" strike="noStrike" kern="0" cap="none" spc="0" normalizeH="0" baseline="0" noProof="0">
              <a:ln>
                <a:noFill/>
              </a:ln>
              <a:solidFill>
                <a:srgbClr val="F2F2F2"/>
              </a:solidFill>
              <a:effectLst/>
              <a:uLnTx/>
              <a:uFillTx/>
              <a:latin typeface="Arial"/>
              <a:ea typeface="+mn-ea"/>
              <a:cs typeface="Arial"/>
            </a:endParaRPr>
          </a:p>
        </p:txBody>
      </p:sp>
      <p:sp>
        <p:nvSpPr>
          <p:cNvPr id="17" name="Rounded Rectangle 16"/>
          <p:cNvSpPr/>
          <p:nvPr/>
        </p:nvSpPr>
        <p:spPr>
          <a:xfrm>
            <a:off x="2003222" y="920682"/>
            <a:ext cx="8255000" cy="720352"/>
          </a:xfrm>
          <a:prstGeom prst="roundRect">
            <a:avLst/>
          </a:prstGeom>
          <a:solidFill>
            <a:schemeClr val="tx2">
              <a:lumMod val="20000"/>
              <a:lumOff val="80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CH" sz="1800" b="0" i="0" u="none" strike="noStrike" kern="0" cap="none" spc="0" normalizeH="0" baseline="0" noProof="0">
              <a:ln>
                <a:noFill/>
              </a:ln>
              <a:solidFill>
                <a:srgbClr val="F2F2F2"/>
              </a:solidFill>
              <a:effectLst/>
              <a:uLnTx/>
              <a:uFillTx/>
              <a:latin typeface="Arial"/>
              <a:ea typeface="+mn-ea"/>
              <a:cs typeface="Aria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4133" y="939800"/>
            <a:ext cx="778934" cy="778934"/>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4133" y="3084154"/>
            <a:ext cx="778934" cy="77893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4133" y="2013769"/>
            <a:ext cx="778934" cy="778934"/>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4133" y="4154539"/>
            <a:ext cx="778934" cy="778934"/>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4133" y="5190897"/>
            <a:ext cx="783816" cy="783816"/>
          </a:xfrm>
          <a:prstGeom prst="rect">
            <a:avLst/>
          </a:prstGeom>
        </p:spPr>
      </p:pic>
      <p:sp>
        <p:nvSpPr>
          <p:cNvPr id="24" name="Rectangle 23"/>
          <p:cNvSpPr/>
          <p:nvPr/>
        </p:nvSpPr>
        <p:spPr>
          <a:xfrm>
            <a:off x="2666792" y="1098434"/>
            <a:ext cx="6230360" cy="461665"/>
          </a:xfrm>
          <a:prstGeom prst="rect">
            <a:avLst/>
          </a:prstGeom>
        </p:spPr>
        <p:txBody>
          <a:bodyPr wrap="none">
            <a:spAutoFit/>
          </a:bodyPr>
          <a:lstStyle/>
          <a:p>
            <a:pPr lvl="1" fontAlgn="base">
              <a:spcBef>
                <a:spcPct val="0"/>
              </a:spcBef>
              <a:spcAft>
                <a:spcPct val="0"/>
              </a:spcAft>
            </a:pPr>
            <a:r>
              <a:rPr lang="en-US" sz="2400" dirty="0">
                <a:solidFill>
                  <a:srgbClr val="3A3A3A"/>
                </a:solidFill>
                <a:cs typeface="Times New Roman" panose="02020603050405020304" pitchFamily="18" charset="0"/>
              </a:rPr>
              <a:t>Personal security/safety, violence prevention</a:t>
            </a:r>
          </a:p>
        </p:txBody>
      </p:sp>
      <p:sp>
        <p:nvSpPr>
          <p:cNvPr id="25" name="Rectangle 24"/>
          <p:cNvSpPr/>
          <p:nvPr/>
        </p:nvSpPr>
        <p:spPr>
          <a:xfrm>
            <a:off x="2666792" y="2137759"/>
            <a:ext cx="4924490" cy="461665"/>
          </a:xfrm>
          <a:prstGeom prst="rect">
            <a:avLst/>
          </a:prstGeom>
        </p:spPr>
        <p:txBody>
          <a:bodyPr wrap="none">
            <a:spAutoFit/>
          </a:bodyPr>
          <a:lstStyle/>
          <a:p>
            <a:pPr lvl="1" fontAlgn="base">
              <a:spcBef>
                <a:spcPct val="0"/>
              </a:spcBef>
              <a:spcAft>
                <a:spcPct val="0"/>
              </a:spcAft>
            </a:pPr>
            <a:r>
              <a:rPr lang="en-US" sz="2400" dirty="0">
                <a:solidFill>
                  <a:srgbClr val="3A3A3A"/>
                </a:solidFill>
                <a:cs typeface="Times New Roman" panose="02020603050405020304" pitchFamily="18" charset="0"/>
              </a:rPr>
              <a:t>Nutrition and household economy</a:t>
            </a:r>
          </a:p>
        </p:txBody>
      </p:sp>
      <p:sp>
        <p:nvSpPr>
          <p:cNvPr id="26" name="Rectangle 25"/>
          <p:cNvSpPr/>
          <p:nvPr/>
        </p:nvSpPr>
        <p:spPr>
          <a:xfrm>
            <a:off x="2666792" y="3177084"/>
            <a:ext cx="7124514" cy="461665"/>
          </a:xfrm>
          <a:prstGeom prst="rect">
            <a:avLst/>
          </a:prstGeom>
        </p:spPr>
        <p:txBody>
          <a:bodyPr wrap="none">
            <a:spAutoFit/>
          </a:bodyPr>
          <a:lstStyle/>
          <a:p>
            <a:pPr lvl="1" fontAlgn="base">
              <a:spcBef>
                <a:spcPct val="0"/>
              </a:spcBef>
              <a:spcAft>
                <a:spcPct val="0"/>
              </a:spcAft>
            </a:pPr>
            <a:r>
              <a:rPr lang="en-US" sz="2400" dirty="0">
                <a:solidFill>
                  <a:srgbClr val="3A3A3A"/>
                </a:solidFill>
                <a:cs typeface="Times New Roman" panose="02020603050405020304" pitchFamily="18" charset="0"/>
              </a:rPr>
              <a:t>Water, Sanitation, Environmental health and Shelter</a:t>
            </a:r>
          </a:p>
        </p:txBody>
      </p:sp>
      <p:sp>
        <p:nvSpPr>
          <p:cNvPr id="27" name="Rectangle 26"/>
          <p:cNvSpPr/>
          <p:nvPr/>
        </p:nvSpPr>
        <p:spPr>
          <a:xfrm>
            <a:off x="2666792" y="4215766"/>
            <a:ext cx="5051832" cy="461665"/>
          </a:xfrm>
          <a:prstGeom prst="rect">
            <a:avLst/>
          </a:prstGeom>
        </p:spPr>
        <p:txBody>
          <a:bodyPr wrap="none">
            <a:spAutoFit/>
          </a:bodyPr>
          <a:lstStyle/>
          <a:p>
            <a:pPr lvl="1" fontAlgn="base">
              <a:spcBef>
                <a:spcPct val="0"/>
              </a:spcBef>
              <a:spcAft>
                <a:spcPct val="0"/>
              </a:spcAft>
            </a:pPr>
            <a:r>
              <a:rPr lang="en-US" sz="2400" dirty="0">
                <a:solidFill>
                  <a:srgbClr val="3A3A3A"/>
                </a:solidFill>
                <a:cs typeface="Times New Roman" panose="02020603050405020304" pitchFamily="18" charset="0"/>
              </a:rPr>
              <a:t>Preventive and curative health care</a:t>
            </a:r>
          </a:p>
        </p:txBody>
      </p:sp>
      <p:sp>
        <p:nvSpPr>
          <p:cNvPr id="28" name="Rectangle 27"/>
          <p:cNvSpPr/>
          <p:nvPr/>
        </p:nvSpPr>
        <p:spPr>
          <a:xfrm>
            <a:off x="2666792" y="5254448"/>
            <a:ext cx="5461753" cy="461665"/>
          </a:xfrm>
          <a:prstGeom prst="rect">
            <a:avLst/>
          </a:prstGeom>
        </p:spPr>
        <p:txBody>
          <a:bodyPr wrap="none">
            <a:spAutoFit/>
          </a:bodyPr>
          <a:lstStyle/>
          <a:p>
            <a:pPr lvl="1" fontAlgn="base">
              <a:spcBef>
                <a:spcPct val="0"/>
              </a:spcBef>
              <a:spcAft>
                <a:spcPct val="0"/>
              </a:spcAft>
            </a:pPr>
            <a:r>
              <a:rPr lang="en-US" sz="2400" dirty="0">
                <a:solidFill>
                  <a:srgbClr val="3A3A3A"/>
                </a:solidFill>
                <a:cs typeface="Times New Roman" panose="02020603050405020304" pitchFamily="18" charset="0"/>
              </a:rPr>
              <a:t>Contact with loved ones &amp; Social links</a:t>
            </a:r>
          </a:p>
        </p:txBody>
      </p:sp>
      <p:sp>
        <p:nvSpPr>
          <p:cNvPr id="29" name="Rectangle 28"/>
          <p:cNvSpPr/>
          <p:nvPr/>
        </p:nvSpPr>
        <p:spPr>
          <a:xfrm>
            <a:off x="1189976" y="100016"/>
            <a:ext cx="10303846" cy="769441"/>
          </a:xfrm>
          <a:prstGeom prst="rect">
            <a:avLst/>
          </a:prstGeom>
        </p:spPr>
        <p:txBody>
          <a:bodyPr wrap="none">
            <a:spAutoFit/>
          </a:bodyPr>
          <a:lstStyle/>
          <a:p>
            <a:r>
              <a:rPr lang="en-US" sz="4400" u="sng" dirty="0">
                <a:cs typeface="Times New Roman" panose="02020603050405020304" pitchFamily="18" charset="0"/>
              </a:rPr>
              <a:t>Common needs to maintain/enhance health</a:t>
            </a:r>
            <a:endParaRPr lang="fr-CH" sz="4400" u="sng" dirty="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8CC4FCE3-3984-484D-8147-94AB9B0F2189}" type="slidenum">
              <a:rPr lang="fr-CH" smtClean="0"/>
              <a:t>24</a:t>
            </a:fld>
            <a:endParaRPr lang="fr-CH"/>
          </a:p>
        </p:txBody>
      </p:sp>
      <p:sp>
        <p:nvSpPr>
          <p:cNvPr id="32" name="Rectangle 31"/>
          <p:cNvSpPr/>
          <p:nvPr/>
        </p:nvSpPr>
        <p:spPr>
          <a:xfrm>
            <a:off x="0" y="5227"/>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528925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824997" y="-130799"/>
            <a:ext cx="4617679" cy="1061357"/>
          </a:xfrm>
        </p:spPr>
        <p:txBody>
          <a:bodyPr>
            <a:normAutofit/>
          </a:bodyPr>
          <a:lstStyle/>
          <a:p>
            <a:pPr algn="ctr"/>
            <a:r>
              <a:rPr lang="en-US" u="sng" dirty="0">
                <a:latin typeface="+mn-lt"/>
              </a:rPr>
              <a:t>Specific needs</a:t>
            </a:r>
          </a:p>
        </p:txBody>
      </p:sp>
      <p:sp>
        <p:nvSpPr>
          <p:cNvPr id="20" name="Content Placeholder 7"/>
          <p:cNvSpPr>
            <a:spLocks noGrp="1"/>
          </p:cNvSpPr>
          <p:nvPr>
            <p:ph sz="half" idx="1"/>
          </p:nvPr>
        </p:nvSpPr>
        <p:spPr>
          <a:xfrm>
            <a:off x="894438" y="844827"/>
            <a:ext cx="5315542" cy="5876648"/>
          </a:xfrm>
        </p:spPr>
        <p:txBody>
          <a:bodyPr>
            <a:noAutofit/>
          </a:bodyPr>
          <a:lstStyle/>
          <a:p>
            <a:pPr marL="0" indent="0">
              <a:buNone/>
            </a:pPr>
            <a:endParaRPr lang="en-US" sz="2400" dirty="0"/>
          </a:p>
          <a:p>
            <a:r>
              <a:rPr lang="en-US" sz="2400" dirty="0"/>
              <a:t>Related to age</a:t>
            </a:r>
          </a:p>
          <a:p>
            <a:pPr lvl="1">
              <a:buFont typeface="Courier New" charset="0"/>
              <a:buChar char="o"/>
            </a:pPr>
            <a:r>
              <a:rPr lang="en-US" dirty="0"/>
              <a:t>new-born, infant, children &lt;5, adolescent, elderly</a:t>
            </a:r>
          </a:p>
          <a:p>
            <a:r>
              <a:rPr lang="en-US" sz="2400" dirty="0"/>
              <a:t>Inherent to sex</a:t>
            </a:r>
          </a:p>
          <a:p>
            <a:pPr lvl="1">
              <a:buFont typeface="Courier New" charset="0"/>
              <a:buChar char="o"/>
            </a:pPr>
            <a:r>
              <a:rPr lang="en-US" dirty="0"/>
              <a:t>Pregnant &amp; lactating mothers</a:t>
            </a:r>
          </a:p>
          <a:p>
            <a:r>
              <a:rPr lang="en-US" sz="2400" dirty="0"/>
              <a:t>Related to an event</a:t>
            </a:r>
          </a:p>
          <a:p>
            <a:pPr lvl="1">
              <a:buFont typeface="Courier New" charset="0"/>
              <a:buChar char="o"/>
            </a:pPr>
            <a:r>
              <a:rPr lang="en-US" dirty="0"/>
              <a:t>Survivors of sexual violence and torture, wounded fighters/civilians</a:t>
            </a:r>
          </a:p>
          <a:p>
            <a:r>
              <a:rPr lang="en-US" sz="2400" dirty="0"/>
              <a:t>Related to certain illnesses</a:t>
            </a:r>
          </a:p>
          <a:p>
            <a:pPr lvl="1">
              <a:buFont typeface="Courier New" charset="0"/>
              <a:buChar char="o"/>
            </a:pPr>
            <a:r>
              <a:rPr lang="en-US" dirty="0"/>
              <a:t>NCDs, psychiatric disorders</a:t>
            </a:r>
          </a:p>
          <a:p>
            <a:r>
              <a:rPr lang="en-US" sz="2400" dirty="0"/>
              <a:t>Related to disability</a:t>
            </a:r>
          </a:p>
          <a:p>
            <a:r>
              <a:rPr lang="en-US" sz="2400" dirty="0"/>
              <a:t>Dead bodies </a:t>
            </a:r>
          </a:p>
        </p:txBody>
      </p:sp>
      <p:sp>
        <p:nvSpPr>
          <p:cNvPr id="2" name="Slide Number Placeholder 1"/>
          <p:cNvSpPr>
            <a:spLocks noGrp="1"/>
          </p:cNvSpPr>
          <p:nvPr>
            <p:ph type="sldNum" sz="quarter" idx="12"/>
          </p:nvPr>
        </p:nvSpPr>
        <p:spPr/>
        <p:txBody>
          <a:bodyPr/>
          <a:lstStyle/>
          <a:p>
            <a:fld id="{8CC4FCE3-3984-484D-8147-94AB9B0F2189}" type="slidenum">
              <a:rPr lang="fr-CH" smtClean="0"/>
              <a:t>25</a:t>
            </a:fld>
            <a:endParaRPr lang="fr-CH"/>
          </a:p>
        </p:txBody>
      </p:sp>
      <p:sp>
        <p:nvSpPr>
          <p:cNvPr id="10" name="Rectangle 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
        <p:nvSpPr>
          <p:cNvPr id="5" name="TextBox 4">
            <a:extLst>
              <a:ext uri="{FF2B5EF4-FFF2-40B4-BE49-F238E27FC236}">
                <a16:creationId xmlns:a16="http://schemas.microsoft.com/office/drawing/2014/main" id="{E0F5D181-8FC0-453D-BA73-03AD992FBDFA}"/>
              </a:ext>
            </a:extLst>
          </p:cNvPr>
          <p:cNvSpPr txBox="1"/>
          <p:nvPr/>
        </p:nvSpPr>
        <p:spPr>
          <a:xfrm>
            <a:off x="628649" y="799747"/>
            <a:ext cx="2171685" cy="523220"/>
          </a:xfrm>
          <a:prstGeom prst="rect">
            <a:avLst/>
          </a:prstGeom>
          <a:noFill/>
        </p:spPr>
        <p:txBody>
          <a:bodyPr wrap="none" rtlCol="0">
            <a:spAutoFit/>
          </a:bodyPr>
          <a:lstStyle/>
          <a:p>
            <a:r>
              <a:rPr lang="en-US" sz="2800" b="1" dirty="0"/>
              <a:t>For instance: </a:t>
            </a:r>
            <a:endParaRPr lang="fr-CH" sz="2800" b="1" dirty="0"/>
          </a:p>
        </p:txBody>
      </p:sp>
      <p:sp>
        <p:nvSpPr>
          <p:cNvPr id="15" name="TextBox 14"/>
          <p:cNvSpPr txBox="1"/>
          <p:nvPr/>
        </p:nvSpPr>
        <p:spPr>
          <a:xfrm>
            <a:off x="5016500" y="4533900"/>
            <a:ext cx="184731" cy="369332"/>
          </a:xfrm>
          <a:prstGeom prst="rect">
            <a:avLst/>
          </a:prstGeom>
          <a:noFill/>
        </p:spPr>
        <p:txBody>
          <a:bodyPr wrap="none" rtlCol="0">
            <a:spAutoFit/>
          </a:bodyPr>
          <a:lstStyle/>
          <a:p>
            <a:endParaRPr lang="en-GB" dirty="0"/>
          </a:p>
        </p:txBody>
      </p:sp>
      <p:pic>
        <p:nvPicPr>
          <p:cNvPr id="21" name="Picture 20"/>
          <p:cNvPicPr>
            <a:picLocks noChangeAspect="1"/>
          </p:cNvPicPr>
          <p:nvPr/>
        </p:nvPicPr>
        <p:blipFill>
          <a:blip r:embed="rId3"/>
          <a:stretch>
            <a:fillRect/>
          </a:stretch>
        </p:blipFill>
        <p:spPr>
          <a:xfrm>
            <a:off x="9130364" y="158901"/>
            <a:ext cx="2617055" cy="1737725"/>
          </a:xfrm>
          <a:prstGeom prst="rect">
            <a:avLst/>
          </a:prstGeom>
        </p:spPr>
      </p:pic>
      <p:sp>
        <p:nvSpPr>
          <p:cNvPr id="22" name="TextBox 21"/>
          <p:cNvSpPr txBox="1"/>
          <p:nvPr/>
        </p:nvSpPr>
        <p:spPr>
          <a:xfrm>
            <a:off x="10517809" y="1667361"/>
            <a:ext cx="1229611" cy="230832"/>
          </a:xfrm>
          <a:prstGeom prst="rect">
            <a:avLst/>
          </a:prstGeom>
          <a:noFill/>
        </p:spPr>
        <p:txBody>
          <a:bodyPr wrap="square" rtlCol="0">
            <a:spAutoFit/>
          </a:bodyPr>
          <a:lstStyle/>
          <a:p>
            <a:r>
              <a:rPr lang="en-GB" sz="900" i="1" dirty="0"/>
              <a:t>Thomas </a:t>
            </a:r>
            <a:r>
              <a:rPr lang="en-GB" sz="900" i="1" dirty="0" err="1"/>
              <a:t>Glas</a:t>
            </a:r>
            <a:r>
              <a:rPr lang="en-GB" sz="900" i="1" dirty="0"/>
              <a:t>, ©ICRC</a:t>
            </a:r>
          </a:p>
        </p:txBody>
      </p:sp>
      <p:pic>
        <p:nvPicPr>
          <p:cNvPr id="31" name="Content Placeholder 3"/>
          <p:cNvPicPr>
            <a:picLocks noChangeAspect="1"/>
          </p:cNvPicPr>
          <p:nvPr/>
        </p:nvPicPr>
        <p:blipFill>
          <a:blip r:embed="rId4"/>
          <a:stretch>
            <a:fillRect/>
          </a:stretch>
        </p:blipFill>
        <p:spPr>
          <a:xfrm>
            <a:off x="6664568" y="158901"/>
            <a:ext cx="1740447" cy="2328131"/>
          </a:xfrm>
          <a:prstGeom prst="rect">
            <a:avLst/>
          </a:prstGeom>
        </p:spPr>
      </p:pic>
      <p:pic>
        <p:nvPicPr>
          <p:cNvPr id="37" name="Picture 36"/>
          <p:cNvPicPr>
            <a:picLocks noChangeAspect="1"/>
          </p:cNvPicPr>
          <p:nvPr/>
        </p:nvPicPr>
        <p:blipFill>
          <a:blip r:embed="rId5"/>
          <a:stretch>
            <a:fillRect/>
          </a:stretch>
        </p:blipFill>
        <p:spPr>
          <a:xfrm>
            <a:off x="8721543" y="1541515"/>
            <a:ext cx="2632257" cy="1743125"/>
          </a:xfrm>
          <a:prstGeom prst="rect">
            <a:avLst/>
          </a:prstGeom>
        </p:spPr>
      </p:pic>
      <p:sp>
        <p:nvSpPr>
          <p:cNvPr id="39" name="TextBox 38"/>
          <p:cNvSpPr txBox="1"/>
          <p:nvPr/>
        </p:nvSpPr>
        <p:spPr>
          <a:xfrm>
            <a:off x="8610600" y="3056943"/>
            <a:ext cx="1088760" cy="230832"/>
          </a:xfrm>
          <a:prstGeom prst="rect">
            <a:avLst/>
          </a:prstGeom>
          <a:noFill/>
        </p:spPr>
        <p:txBody>
          <a:bodyPr wrap="none" rtlCol="0">
            <a:spAutoFit/>
          </a:bodyPr>
          <a:lstStyle/>
          <a:p>
            <a:r>
              <a:rPr lang="en-GB" sz="900" i="1" dirty="0"/>
              <a:t>Boris </a:t>
            </a:r>
            <a:r>
              <a:rPr lang="en-GB" sz="900" i="1" dirty="0" err="1"/>
              <a:t>Heger</a:t>
            </a:r>
            <a:r>
              <a:rPr lang="en-GB" sz="900" i="1" dirty="0"/>
              <a:t>, ©ICRC</a:t>
            </a:r>
          </a:p>
        </p:txBody>
      </p:sp>
      <p:pic>
        <p:nvPicPr>
          <p:cNvPr id="41" name="Picture 40"/>
          <p:cNvPicPr>
            <a:picLocks noChangeAspect="1"/>
          </p:cNvPicPr>
          <p:nvPr/>
        </p:nvPicPr>
        <p:blipFill>
          <a:blip r:embed="rId6"/>
          <a:stretch>
            <a:fillRect/>
          </a:stretch>
        </p:blipFill>
        <p:spPr>
          <a:xfrm>
            <a:off x="8891194" y="3045847"/>
            <a:ext cx="2588844" cy="1762879"/>
          </a:xfrm>
          <a:prstGeom prst="rect">
            <a:avLst/>
          </a:prstGeom>
        </p:spPr>
      </p:pic>
      <p:sp>
        <p:nvSpPr>
          <p:cNvPr id="43" name="TextBox 42"/>
          <p:cNvSpPr txBox="1"/>
          <p:nvPr/>
        </p:nvSpPr>
        <p:spPr>
          <a:xfrm>
            <a:off x="8855755" y="4567005"/>
            <a:ext cx="1257075" cy="230832"/>
          </a:xfrm>
          <a:prstGeom prst="rect">
            <a:avLst/>
          </a:prstGeom>
          <a:noFill/>
        </p:spPr>
        <p:txBody>
          <a:bodyPr wrap="none" rtlCol="0">
            <a:spAutoFit/>
          </a:bodyPr>
          <a:lstStyle/>
          <a:p>
            <a:r>
              <a:rPr lang="en-GB" sz="900" i="1" dirty="0"/>
              <a:t>Olivier </a:t>
            </a:r>
            <a:r>
              <a:rPr lang="en-GB" sz="900" i="1" dirty="0" err="1"/>
              <a:t>Moeckli</a:t>
            </a:r>
            <a:r>
              <a:rPr lang="en-GB" sz="900" i="1" dirty="0"/>
              <a:t>, ©ICRC</a:t>
            </a:r>
          </a:p>
        </p:txBody>
      </p:sp>
      <p:sp>
        <p:nvSpPr>
          <p:cNvPr id="46" name="TextBox 45"/>
          <p:cNvSpPr txBox="1"/>
          <p:nvPr/>
        </p:nvSpPr>
        <p:spPr>
          <a:xfrm>
            <a:off x="6608154" y="2280217"/>
            <a:ext cx="1175758" cy="230832"/>
          </a:xfrm>
          <a:prstGeom prst="rect">
            <a:avLst/>
          </a:prstGeom>
          <a:noFill/>
        </p:spPr>
        <p:txBody>
          <a:bodyPr wrap="square" rtlCol="0">
            <a:spAutoFit/>
          </a:bodyPr>
          <a:lstStyle/>
          <a:p>
            <a:r>
              <a:rPr lang="en-US" sz="900" i="1" dirty="0"/>
              <a:t>Jessica Barry, ©ICRC </a:t>
            </a:r>
          </a:p>
        </p:txBody>
      </p:sp>
      <p:pic>
        <p:nvPicPr>
          <p:cNvPr id="47" name="Content Placeholder 3"/>
          <p:cNvPicPr>
            <a:picLocks noChangeAspect="1"/>
          </p:cNvPicPr>
          <p:nvPr/>
        </p:nvPicPr>
        <p:blipFill>
          <a:blip r:embed="rId7"/>
          <a:stretch>
            <a:fillRect/>
          </a:stretch>
        </p:blipFill>
        <p:spPr>
          <a:xfrm>
            <a:off x="7647362" y="5036701"/>
            <a:ext cx="2592682" cy="1750397"/>
          </a:xfrm>
          <a:prstGeom prst="rect">
            <a:avLst/>
          </a:prstGeom>
        </p:spPr>
      </p:pic>
      <p:sp>
        <p:nvSpPr>
          <p:cNvPr id="48" name="TextBox 47"/>
          <p:cNvSpPr txBox="1"/>
          <p:nvPr/>
        </p:nvSpPr>
        <p:spPr>
          <a:xfrm>
            <a:off x="7847743" y="6610733"/>
            <a:ext cx="1237839" cy="230832"/>
          </a:xfrm>
          <a:prstGeom prst="rect">
            <a:avLst/>
          </a:prstGeom>
          <a:noFill/>
        </p:spPr>
        <p:txBody>
          <a:bodyPr wrap="none" rtlCol="0">
            <a:spAutoFit/>
          </a:bodyPr>
          <a:lstStyle/>
          <a:p>
            <a:r>
              <a:rPr lang="en-GB" sz="900" i="1" dirty="0"/>
              <a:t>Sana </a:t>
            </a:r>
            <a:r>
              <a:rPr lang="en-GB" sz="900" i="1" dirty="0" err="1"/>
              <a:t>Tarabishi</a:t>
            </a:r>
            <a:r>
              <a:rPr lang="en-GB" sz="900" i="1" dirty="0"/>
              <a:t>, ©ICRC</a:t>
            </a:r>
          </a:p>
        </p:txBody>
      </p:sp>
      <p:pic>
        <p:nvPicPr>
          <p:cNvPr id="50" name="Picture 49"/>
          <p:cNvPicPr>
            <a:picLocks noChangeAspect="1"/>
          </p:cNvPicPr>
          <p:nvPr/>
        </p:nvPicPr>
        <p:blipFill>
          <a:blip r:embed="rId8"/>
          <a:stretch>
            <a:fillRect/>
          </a:stretch>
        </p:blipFill>
        <p:spPr>
          <a:xfrm>
            <a:off x="10517809" y="4464135"/>
            <a:ext cx="1710095" cy="2322963"/>
          </a:xfrm>
          <a:prstGeom prst="rect">
            <a:avLst/>
          </a:prstGeom>
        </p:spPr>
      </p:pic>
      <p:sp>
        <p:nvSpPr>
          <p:cNvPr id="51" name="TextBox 50"/>
          <p:cNvSpPr txBox="1"/>
          <p:nvPr/>
        </p:nvSpPr>
        <p:spPr>
          <a:xfrm>
            <a:off x="11029502" y="6535326"/>
            <a:ext cx="1162498" cy="230832"/>
          </a:xfrm>
          <a:prstGeom prst="rect">
            <a:avLst/>
          </a:prstGeom>
          <a:noFill/>
        </p:spPr>
        <p:txBody>
          <a:bodyPr wrap="none" rtlCol="0">
            <a:spAutoFit/>
          </a:bodyPr>
          <a:lstStyle/>
          <a:p>
            <a:r>
              <a:rPr lang="en-GB" sz="900" i="1" dirty="0"/>
              <a:t>Jason Tanner, ©ICRC</a:t>
            </a:r>
          </a:p>
        </p:txBody>
      </p:sp>
      <p:pic>
        <p:nvPicPr>
          <p:cNvPr id="52" name="Picture 51"/>
          <p:cNvPicPr>
            <a:picLocks noChangeAspect="1"/>
          </p:cNvPicPr>
          <p:nvPr/>
        </p:nvPicPr>
        <p:blipFill>
          <a:blip r:embed="rId9"/>
          <a:stretch>
            <a:fillRect/>
          </a:stretch>
        </p:blipFill>
        <p:spPr>
          <a:xfrm>
            <a:off x="6317801" y="3098002"/>
            <a:ext cx="2263565" cy="1658568"/>
          </a:xfrm>
          <a:prstGeom prst="rect">
            <a:avLst/>
          </a:prstGeom>
        </p:spPr>
      </p:pic>
      <p:sp>
        <p:nvSpPr>
          <p:cNvPr id="53" name="TextBox 52"/>
          <p:cNvSpPr txBox="1"/>
          <p:nvPr/>
        </p:nvSpPr>
        <p:spPr>
          <a:xfrm rot="16200000">
            <a:off x="7674920" y="3716831"/>
            <a:ext cx="1529586" cy="230832"/>
          </a:xfrm>
          <a:prstGeom prst="rect">
            <a:avLst/>
          </a:prstGeom>
          <a:noFill/>
        </p:spPr>
        <p:txBody>
          <a:bodyPr wrap="none" rtlCol="0">
            <a:spAutoFit/>
          </a:bodyPr>
          <a:lstStyle/>
          <a:p>
            <a:r>
              <a:rPr lang="en-GB" sz="900" i="1" dirty="0"/>
              <a:t>Alvaro Ybarra </a:t>
            </a:r>
            <a:r>
              <a:rPr lang="en-GB" sz="900" i="1" dirty="0" err="1"/>
              <a:t>Zavala,©ICRC</a:t>
            </a:r>
            <a:r>
              <a:rPr lang="en-GB" sz="900" i="1" dirty="0"/>
              <a:t> </a:t>
            </a:r>
          </a:p>
        </p:txBody>
      </p:sp>
    </p:spTree>
    <p:extLst>
      <p:ext uri="{BB962C8B-B14F-4D97-AF65-F5344CB8AC3E}">
        <p14:creationId xmlns:p14="http://schemas.microsoft.com/office/powerpoint/2010/main" val="279592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9" grpId="0"/>
      <p:bldP spid="43" grpId="0"/>
      <p:bldP spid="46" grpId="0"/>
      <p:bldP spid="48" grpId="0"/>
      <p:bldP spid="51" grpId="0"/>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14" name="Slide Number Placeholder 13"/>
          <p:cNvSpPr>
            <a:spLocks noGrp="1"/>
          </p:cNvSpPr>
          <p:nvPr>
            <p:ph type="sldNum" sz="quarter" idx="12"/>
          </p:nvPr>
        </p:nvSpPr>
        <p:spPr/>
        <p:txBody>
          <a:bodyPr/>
          <a:lstStyle/>
          <a:p>
            <a:fld id="{8CC4FCE3-3984-484D-8147-94AB9B0F2189}" type="slidenum">
              <a:rPr lang="fr-CH" smtClean="0"/>
              <a:t>26</a:t>
            </a:fld>
            <a:endParaRPr lang="fr-CH" dirty="0"/>
          </a:p>
        </p:txBody>
      </p:sp>
      <p:sp>
        <p:nvSpPr>
          <p:cNvPr id="15" name="Titre 1"/>
          <p:cNvSpPr txBox="1">
            <a:spLocks/>
          </p:cNvSpPr>
          <p:nvPr/>
        </p:nvSpPr>
        <p:spPr>
          <a:xfrm>
            <a:off x="4787992" y="44625"/>
            <a:ext cx="5700496" cy="8266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u="sng" dirty="0">
                <a:latin typeface="+mn-lt"/>
              </a:rPr>
              <a:t>Health Pyramid </a:t>
            </a:r>
            <a:endParaRPr lang="en-US" sz="4400" u="sng" dirty="0">
              <a:latin typeface="+mn-lt"/>
            </a:endParaRPr>
          </a:p>
        </p:txBody>
      </p:sp>
      <p:sp>
        <p:nvSpPr>
          <p:cNvPr id="16" name="Cube 15"/>
          <p:cNvSpPr>
            <a:spLocks/>
          </p:cNvSpPr>
          <p:nvPr/>
        </p:nvSpPr>
        <p:spPr bwMode="auto">
          <a:xfrm>
            <a:off x="2509382" y="3878541"/>
            <a:ext cx="8133620" cy="2402136"/>
          </a:xfrm>
          <a:prstGeom prst="cube">
            <a:avLst>
              <a:gd name="adj" fmla="val 67102"/>
            </a:avLst>
          </a:prstGeom>
          <a:solidFill>
            <a:srgbClr val="E3C7AB"/>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en-US" dirty="0">
                <a:solidFill>
                  <a:schemeClr val="tx2"/>
                </a:solidFill>
                <a:latin typeface="Calibri" panose="020F0502020204030204" pitchFamily="34" charset="0"/>
              </a:rPr>
              <a:t>Security</a:t>
            </a:r>
          </a:p>
        </p:txBody>
      </p:sp>
      <p:sp>
        <p:nvSpPr>
          <p:cNvPr id="18" name="Rectangle 17"/>
          <p:cNvSpPr>
            <a:spLocks noChangeArrowheads="1"/>
          </p:cNvSpPr>
          <p:nvPr/>
        </p:nvSpPr>
        <p:spPr bwMode="auto">
          <a:xfrm>
            <a:off x="2359734" y="5232147"/>
            <a:ext cx="6904619" cy="400459"/>
          </a:xfrm>
          <a:prstGeom prst="rect">
            <a:avLst/>
          </a:prstGeom>
          <a:noFill/>
          <a:ln w="9525" algn="ctr">
            <a:noFill/>
            <a:round/>
            <a:headEnd/>
            <a:tailEnd/>
          </a:ln>
        </p:spPr>
        <p:txBody>
          <a:bodyPr lIns="0" tIns="0" rIns="0" bIns="0" anchor="t"/>
          <a:lstStyle/>
          <a:p>
            <a:pPr marL="0" lvl="1" algn="ctr" eaLnBrk="0" hangingPunct="0"/>
            <a:endParaRPr lang="en-US" sz="1600" i="1" dirty="0">
              <a:latin typeface="Calibri" panose="020F0502020204030204" pitchFamily="34" charset="0"/>
            </a:endParaRPr>
          </a:p>
        </p:txBody>
      </p:sp>
      <p:sp>
        <p:nvSpPr>
          <p:cNvPr id="19" name="Cube 18"/>
          <p:cNvSpPr>
            <a:spLocks/>
          </p:cNvSpPr>
          <p:nvPr/>
        </p:nvSpPr>
        <p:spPr bwMode="auto">
          <a:xfrm>
            <a:off x="3995838" y="3476376"/>
            <a:ext cx="2700000" cy="1518281"/>
          </a:xfrm>
          <a:prstGeom prst="cube">
            <a:avLst>
              <a:gd name="adj" fmla="val 40056"/>
            </a:avLst>
          </a:prstGeom>
          <a:solidFill>
            <a:srgbClr val="C2D69B"/>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en-US" dirty="0">
                <a:latin typeface="Calibri" panose="020F0502020204030204" pitchFamily="34" charset="0"/>
              </a:rPr>
              <a:t>Nutrition and Food Security</a:t>
            </a:r>
          </a:p>
        </p:txBody>
      </p:sp>
      <p:sp>
        <p:nvSpPr>
          <p:cNvPr id="20" name="Cube 19"/>
          <p:cNvSpPr>
            <a:spLocks/>
          </p:cNvSpPr>
          <p:nvPr/>
        </p:nvSpPr>
        <p:spPr bwMode="auto">
          <a:xfrm>
            <a:off x="6218094" y="3459591"/>
            <a:ext cx="2700000" cy="1518281"/>
          </a:xfrm>
          <a:prstGeom prst="cube">
            <a:avLst>
              <a:gd name="adj" fmla="val 41991"/>
            </a:avLst>
          </a:prstGeom>
          <a:solidFill>
            <a:srgbClr val="95B3D7"/>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en-US" dirty="0">
                <a:latin typeface="Calibri" panose="020F0502020204030204" pitchFamily="34" charset="0"/>
              </a:rPr>
              <a:t>Water, Sanitation,</a:t>
            </a:r>
          </a:p>
          <a:p>
            <a:pPr algn="ctr" eaLnBrk="0" hangingPunct="0">
              <a:defRPr/>
            </a:pPr>
            <a:r>
              <a:rPr lang="en-US" dirty="0">
                <a:latin typeface="Calibri" panose="020F0502020204030204" pitchFamily="34" charset="0"/>
              </a:rPr>
              <a:t>Hygiene, Environment</a:t>
            </a:r>
          </a:p>
        </p:txBody>
      </p:sp>
      <p:sp>
        <p:nvSpPr>
          <p:cNvPr id="21" name="Cube 20"/>
          <p:cNvSpPr>
            <a:spLocks/>
          </p:cNvSpPr>
          <p:nvPr/>
        </p:nvSpPr>
        <p:spPr bwMode="auto">
          <a:xfrm>
            <a:off x="4819542" y="2667503"/>
            <a:ext cx="3420000" cy="1252779"/>
          </a:xfrm>
          <a:prstGeom prst="cube">
            <a:avLst>
              <a:gd name="adj" fmla="val 35371"/>
            </a:avLst>
          </a:prstGeom>
          <a:solidFill>
            <a:srgbClr val="B2A1C7"/>
          </a:solidFill>
          <a:ln w="9525" algn="ctr">
            <a:solidFill>
              <a:srgbClr val="FFC9FF"/>
            </a:solidFill>
            <a:round/>
            <a:headEnd/>
            <a:tailEnd/>
          </a:ln>
        </p:spPr>
        <p:txBody>
          <a:bodyPr anchor="ctr"/>
          <a:lstStyle/>
          <a:p>
            <a:pPr algn="ctr" eaLnBrk="0" hangingPunct="0"/>
            <a:r>
              <a:rPr lang="en-US" dirty="0">
                <a:latin typeface="Calibri" panose="020F0502020204030204" pitchFamily="34" charset="0"/>
              </a:rPr>
              <a:t>Preventive health care</a:t>
            </a:r>
          </a:p>
        </p:txBody>
      </p:sp>
      <p:sp>
        <p:nvSpPr>
          <p:cNvPr id="22" name="Cube 21"/>
          <p:cNvSpPr>
            <a:spLocks noChangeAspect="1"/>
          </p:cNvSpPr>
          <p:nvPr/>
        </p:nvSpPr>
        <p:spPr bwMode="auto">
          <a:xfrm>
            <a:off x="5533718" y="1925499"/>
            <a:ext cx="1872000" cy="1061608"/>
          </a:xfrm>
          <a:prstGeom prst="cube">
            <a:avLst>
              <a:gd name="adj" fmla="val 25158"/>
            </a:avLst>
          </a:prstGeom>
          <a:solidFill>
            <a:srgbClr val="EA9594"/>
          </a:solidFill>
          <a:ln w="9525" algn="ctr">
            <a:solidFill>
              <a:schemeClr val="tx1"/>
            </a:solidFill>
            <a:round/>
            <a:headEnd/>
            <a:tailEnd/>
          </a:ln>
        </p:spPr>
        <p:txBody>
          <a:bodyPr anchor="ctr"/>
          <a:lstStyle/>
          <a:p>
            <a:pPr algn="ctr" eaLnBrk="0" hangingPunct="0"/>
            <a:r>
              <a:rPr lang="en-US" dirty="0">
                <a:latin typeface="Calibri" panose="020F0502020204030204" pitchFamily="34" charset="0"/>
              </a:rPr>
              <a:t>Curative health care</a:t>
            </a:r>
          </a:p>
        </p:txBody>
      </p:sp>
    </p:spTree>
    <p:extLst>
      <p:ext uri="{BB962C8B-B14F-4D97-AF65-F5344CB8AC3E}">
        <p14:creationId xmlns:p14="http://schemas.microsoft.com/office/powerpoint/2010/main" val="288407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riangle 7"/>
          <p:cNvSpPr/>
          <p:nvPr/>
        </p:nvSpPr>
        <p:spPr>
          <a:xfrm>
            <a:off x="7340600" y="1694707"/>
            <a:ext cx="3258943" cy="2445493"/>
          </a:xfrm>
          <a:prstGeom prst="triangle">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Capacities / </a:t>
            </a:r>
          </a:p>
          <a:p>
            <a:pPr algn="ctr"/>
            <a:r>
              <a:rPr lang="en-US" sz="2400" dirty="0">
                <a:solidFill>
                  <a:schemeClr val="tx1"/>
                </a:solidFill>
              </a:rPr>
              <a:t>services</a:t>
            </a:r>
          </a:p>
        </p:txBody>
      </p:sp>
      <p:sp>
        <p:nvSpPr>
          <p:cNvPr id="9" name="Oval 8"/>
          <p:cNvSpPr/>
          <p:nvPr/>
        </p:nvSpPr>
        <p:spPr>
          <a:xfrm>
            <a:off x="2039214" y="1694707"/>
            <a:ext cx="2648649" cy="2540006"/>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Needs of affected people</a:t>
            </a:r>
          </a:p>
        </p:txBody>
      </p:sp>
      <p:sp>
        <p:nvSpPr>
          <p:cNvPr id="10" name="Triangle 9"/>
          <p:cNvSpPr/>
          <p:nvPr/>
        </p:nvSpPr>
        <p:spPr>
          <a:xfrm>
            <a:off x="5710434" y="4839469"/>
            <a:ext cx="788066" cy="12586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3365500" y="4839469"/>
            <a:ext cx="5588000" cy="1"/>
          </a:xfrm>
          <a:prstGeom prst="line">
            <a:avLst/>
          </a:prstGeom>
        </p:spPr>
        <p:style>
          <a:lnRef idx="1">
            <a:schemeClr val="accent1"/>
          </a:lnRef>
          <a:fillRef idx="0">
            <a:schemeClr val="accent1"/>
          </a:fillRef>
          <a:effectRef idx="0">
            <a:schemeClr val="accent1"/>
          </a:effectRef>
          <a:fontRef idx="minor">
            <a:schemeClr val="tx1"/>
          </a:fontRef>
        </p:style>
      </p:cxnSp>
      <p:sp>
        <p:nvSpPr>
          <p:cNvPr id="15" name="Block Arc 14"/>
          <p:cNvSpPr/>
          <p:nvPr/>
        </p:nvSpPr>
        <p:spPr>
          <a:xfrm rot="10800000">
            <a:off x="8610600" y="3924299"/>
            <a:ext cx="677334" cy="431801"/>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lock Arc 15"/>
          <p:cNvSpPr/>
          <p:nvPr/>
        </p:nvSpPr>
        <p:spPr>
          <a:xfrm rot="10800000">
            <a:off x="3039532" y="3984946"/>
            <a:ext cx="677334" cy="431801"/>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84785" y="169216"/>
            <a:ext cx="9296712" cy="769441"/>
          </a:xfrm>
          <a:prstGeom prst="rect">
            <a:avLst/>
          </a:prstGeom>
          <a:noFill/>
        </p:spPr>
        <p:txBody>
          <a:bodyPr wrap="none" rtlCol="0">
            <a:spAutoFit/>
          </a:bodyPr>
          <a:lstStyle/>
          <a:p>
            <a:r>
              <a:rPr lang="en-US" sz="4400" u="sng" dirty="0"/>
              <a:t>Balance needs and capacities /services</a:t>
            </a:r>
          </a:p>
        </p:txBody>
      </p:sp>
      <p:sp>
        <p:nvSpPr>
          <p:cNvPr id="2" name="Slide Number Placeholder 1"/>
          <p:cNvSpPr>
            <a:spLocks noGrp="1"/>
          </p:cNvSpPr>
          <p:nvPr>
            <p:ph type="sldNum" sz="quarter" idx="12"/>
          </p:nvPr>
        </p:nvSpPr>
        <p:spPr/>
        <p:txBody>
          <a:bodyPr/>
          <a:lstStyle/>
          <a:p>
            <a:fld id="{8CC4FCE3-3984-484D-8147-94AB9B0F2189}" type="slidenum">
              <a:rPr lang="fr-CH" smtClean="0"/>
              <a:t>27</a:t>
            </a:fld>
            <a:endParaRPr lang="fr-CH"/>
          </a:p>
        </p:txBody>
      </p:sp>
      <p:sp>
        <p:nvSpPr>
          <p:cNvPr id="17" name="Rectangle 1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cxnSp>
        <p:nvCxnSpPr>
          <p:cNvPr id="13" name="Straight Connector 12"/>
          <p:cNvCxnSpPr/>
          <p:nvPr/>
        </p:nvCxnSpPr>
        <p:spPr>
          <a:xfrm>
            <a:off x="3378200" y="4306899"/>
            <a:ext cx="0" cy="545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944671" y="4298213"/>
            <a:ext cx="0" cy="5452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134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riangle 7"/>
          <p:cNvSpPr/>
          <p:nvPr/>
        </p:nvSpPr>
        <p:spPr>
          <a:xfrm>
            <a:off x="6756400" y="853321"/>
            <a:ext cx="3132667" cy="1998133"/>
          </a:xfrm>
          <a:prstGeom prst="triangl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Capacities / Services</a:t>
            </a:r>
          </a:p>
        </p:txBody>
      </p:sp>
      <p:sp>
        <p:nvSpPr>
          <p:cNvPr id="9" name="Oval 8"/>
          <p:cNvSpPr/>
          <p:nvPr/>
        </p:nvSpPr>
        <p:spPr>
          <a:xfrm>
            <a:off x="2039214" y="1694707"/>
            <a:ext cx="2648649" cy="2540006"/>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Needs of affected people</a:t>
            </a:r>
          </a:p>
        </p:txBody>
      </p:sp>
      <p:sp>
        <p:nvSpPr>
          <p:cNvPr id="10" name="Triangle 9"/>
          <p:cNvSpPr/>
          <p:nvPr/>
        </p:nvSpPr>
        <p:spPr>
          <a:xfrm>
            <a:off x="5935089" y="3714191"/>
            <a:ext cx="457200" cy="82973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3662891" y="3149600"/>
            <a:ext cx="4681009" cy="1186157"/>
          </a:xfrm>
          <a:prstGeom prst="line">
            <a:avLst/>
          </a:prstGeom>
        </p:spPr>
        <p:style>
          <a:lnRef idx="1">
            <a:schemeClr val="accent1"/>
          </a:lnRef>
          <a:fillRef idx="0">
            <a:schemeClr val="accent1"/>
          </a:fillRef>
          <a:effectRef idx="0">
            <a:schemeClr val="accent1"/>
          </a:effectRef>
          <a:fontRef idx="minor">
            <a:schemeClr val="tx1"/>
          </a:fontRef>
        </p:style>
      </p:cxnSp>
      <p:sp>
        <p:nvSpPr>
          <p:cNvPr id="15" name="Block Arc 14"/>
          <p:cNvSpPr/>
          <p:nvPr/>
        </p:nvSpPr>
        <p:spPr>
          <a:xfrm rot="10800000">
            <a:off x="7984066" y="2637843"/>
            <a:ext cx="677334" cy="431801"/>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lock Arc 15"/>
          <p:cNvSpPr/>
          <p:nvPr/>
        </p:nvSpPr>
        <p:spPr>
          <a:xfrm rot="10800000">
            <a:off x="3039532" y="3984946"/>
            <a:ext cx="677334" cy="431801"/>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813012" y="4671466"/>
            <a:ext cx="4845685" cy="2000548"/>
          </a:xfrm>
          <a:prstGeom prst="rect">
            <a:avLst/>
          </a:prstGeom>
          <a:noFill/>
        </p:spPr>
        <p:txBody>
          <a:bodyPr wrap="none" rtlCol="0">
            <a:spAutoFit/>
          </a:bodyPr>
          <a:lstStyle/>
          <a:p>
            <a:r>
              <a:rPr lang="en-US" sz="2800" b="1" dirty="0"/>
              <a:t>Needs increase due to:</a:t>
            </a:r>
          </a:p>
          <a:p>
            <a:pPr marL="342900" indent="-342900">
              <a:buFont typeface="Arial" charset="0"/>
              <a:buChar char="•"/>
            </a:pPr>
            <a:r>
              <a:rPr lang="en-US" sz="2400" dirty="0"/>
              <a:t>Population movement</a:t>
            </a:r>
          </a:p>
          <a:p>
            <a:pPr marL="342900" indent="-342900">
              <a:buFont typeface="Arial" charset="0"/>
              <a:buChar char="•"/>
            </a:pPr>
            <a:r>
              <a:rPr lang="en-US" sz="2400" dirty="0"/>
              <a:t>Increased morbidity</a:t>
            </a:r>
          </a:p>
          <a:p>
            <a:pPr marL="342900" indent="-342900">
              <a:buFont typeface="Arial" charset="0"/>
              <a:buChar char="•"/>
            </a:pPr>
            <a:r>
              <a:rPr lang="en-US" sz="2400" dirty="0"/>
              <a:t>New needs, e.g. weapon wounded</a:t>
            </a:r>
          </a:p>
          <a:p>
            <a:pPr marL="342900" indent="-342900">
              <a:buFont typeface="Arial" charset="0"/>
              <a:buChar char="•"/>
            </a:pPr>
            <a:r>
              <a:rPr lang="en-US" sz="2400" dirty="0"/>
              <a:t>Etc. </a:t>
            </a:r>
          </a:p>
        </p:txBody>
      </p:sp>
      <p:sp>
        <p:nvSpPr>
          <p:cNvPr id="19" name="TextBox 18"/>
          <p:cNvSpPr txBox="1"/>
          <p:nvPr/>
        </p:nvSpPr>
        <p:spPr>
          <a:xfrm>
            <a:off x="5821345" y="4534655"/>
            <a:ext cx="6370655" cy="2369880"/>
          </a:xfrm>
          <a:prstGeom prst="rect">
            <a:avLst/>
          </a:prstGeom>
          <a:noFill/>
        </p:spPr>
        <p:txBody>
          <a:bodyPr wrap="none" rtlCol="0">
            <a:spAutoFit/>
          </a:bodyPr>
          <a:lstStyle/>
          <a:p>
            <a:r>
              <a:rPr lang="en-US" sz="2800" b="1" dirty="0"/>
              <a:t>Capacity of people /services </a:t>
            </a:r>
            <a:r>
              <a:rPr lang="en-GB" sz="2800" b="1" dirty="0"/>
              <a:t>deteriorates:</a:t>
            </a:r>
          </a:p>
          <a:p>
            <a:pPr marL="285750" indent="-285750">
              <a:buFont typeface="Arial" charset="0"/>
              <a:buChar char="•"/>
            </a:pPr>
            <a:r>
              <a:rPr lang="en-GB" sz="2400" dirty="0"/>
              <a:t>Lack of resources</a:t>
            </a:r>
          </a:p>
          <a:p>
            <a:pPr marL="285750" indent="-285750">
              <a:buFont typeface="Arial" charset="0"/>
              <a:buChar char="•"/>
            </a:pPr>
            <a:r>
              <a:rPr lang="en-GB" sz="2400" dirty="0"/>
              <a:t>Lack of staff (insecurity)</a:t>
            </a:r>
          </a:p>
          <a:p>
            <a:pPr marL="285750" indent="-285750">
              <a:buFont typeface="Arial" charset="0"/>
              <a:buChar char="•"/>
            </a:pPr>
            <a:r>
              <a:rPr lang="en-GB" sz="2400" dirty="0"/>
              <a:t>Disorganization of services</a:t>
            </a:r>
          </a:p>
          <a:p>
            <a:pPr marL="285750" indent="-285750">
              <a:buFont typeface="Arial" charset="0"/>
              <a:buChar char="•"/>
            </a:pPr>
            <a:r>
              <a:rPr lang="en-GB" sz="2400" dirty="0"/>
              <a:t>Destruction of health structures</a:t>
            </a:r>
          </a:p>
          <a:p>
            <a:pPr marL="285750" indent="-285750">
              <a:buFont typeface="Arial" charset="0"/>
              <a:buChar char="•"/>
            </a:pPr>
            <a:r>
              <a:rPr lang="en-GB" sz="2400" dirty="0"/>
              <a:t>Etc. </a:t>
            </a:r>
            <a:endParaRPr lang="en-US" sz="2400" dirty="0"/>
          </a:p>
        </p:txBody>
      </p:sp>
      <p:sp>
        <p:nvSpPr>
          <p:cNvPr id="22" name="Lightning Bolt 21"/>
          <p:cNvSpPr/>
          <p:nvPr/>
        </p:nvSpPr>
        <p:spPr>
          <a:xfrm rot="21053089">
            <a:off x="5002757" y="1221950"/>
            <a:ext cx="1134569" cy="2289830"/>
          </a:xfrm>
          <a:prstGeom prst="lightningBol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719487" y="1760828"/>
            <a:ext cx="1701107" cy="461665"/>
          </a:xfrm>
          <a:prstGeom prst="rect">
            <a:avLst/>
          </a:prstGeom>
          <a:solidFill>
            <a:schemeClr val="bg1"/>
          </a:solidFill>
        </p:spPr>
        <p:txBody>
          <a:bodyPr wrap="none" rtlCol="0">
            <a:spAutoFit/>
          </a:bodyPr>
          <a:lstStyle/>
          <a:p>
            <a:r>
              <a:rPr lang="en-US" sz="2400" dirty="0"/>
              <a:t>Health crisis</a:t>
            </a:r>
          </a:p>
        </p:txBody>
      </p:sp>
      <p:sp>
        <p:nvSpPr>
          <p:cNvPr id="26" name="TextBox 25"/>
          <p:cNvSpPr txBox="1"/>
          <p:nvPr/>
        </p:nvSpPr>
        <p:spPr>
          <a:xfrm>
            <a:off x="667727" y="43902"/>
            <a:ext cx="11267599" cy="769441"/>
          </a:xfrm>
          <a:prstGeom prst="rect">
            <a:avLst/>
          </a:prstGeom>
          <a:noFill/>
        </p:spPr>
        <p:txBody>
          <a:bodyPr wrap="square" rtlCol="0">
            <a:spAutoFit/>
          </a:bodyPr>
          <a:lstStyle/>
          <a:p>
            <a:pPr algn="ctr"/>
            <a:r>
              <a:rPr lang="en-US" sz="4400" u="sng" dirty="0"/>
              <a:t>Imbalance during crisis situations  </a:t>
            </a:r>
          </a:p>
        </p:txBody>
      </p:sp>
      <p:sp>
        <p:nvSpPr>
          <p:cNvPr id="2" name="Slide Number Placeholder 1"/>
          <p:cNvSpPr>
            <a:spLocks noGrp="1"/>
          </p:cNvSpPr>
          <p:nvPr>
            <p:ph type="sldNum" sz="quarter" idx="12"/>
          </p:nvPr>
        </p:nvSpPr>
        <p:spPr/>
        <p:txBody>
          <a:bodyPr/>
          <a:lstStyle/>
          <a:p>
            <a:fld id="{8CC4FCE3-3984-484D-8147-94AB9B0F2189}" type="slidenum">
              <a:rPr lang="fr-CH" smtClean="0"/>
              <a:t>28</a:t>
            </a:fld>
            <a:endParaRPr lang="fr-CH"/>
          </a:p>
        </p:txBody>
      </p:sp>
      <p:sp>
        <p:nvSpPr>
          <p:cNvPr id="17" name="Rectangle 1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37308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p:cNvSpPr>
            <a:spLocks noGrp="1"/>
          </p:cNvSpPr>
          <p:nvPr>
            <p:ph type="title"/>
          </p:nvPr>
        </p:nvSpPr>
        <p:spPr>
          <a:xfrm>
            <a:off x="3982732" y="284927"/>
            <a:ext cx="4670884" cy="792088"/>
          </a:xfrm>
        </p:spPr>
        <p:txBody>
          <a:bodyPr>
            <a:normAutofit/>
          </a:bodyPr>
          <a:lstStyle/>
          <a:p>
            <a:r>
              <a:rPr lang="en-US" u="sng" dirty="0">
                <a:latin typeface="+mn-lt"/>
              </a:rPr>
              <a:t>Needs vs capacities</a:t>
            </a:r>
          </a:p>
        </p:txBody>
      </p:sp>
      <p:sp>
        <p:nvSpPr>
          <p:cNvPr id="11" name="Content Placeholder 8"/>
          <p:cNvSpPr>
            <a:spLocks noGrp="1"/>
          </p:cNvSpPr>
          <p:nvPr>
            <p:ph sz="half" idx="1"/>
          </p:nvPr>
        </p:nvSpPr>
        <p:spPr>
          <a:xfrm>
            <a:off x="1009681" y="1269207"/>
            <a:ext cx="5946102" cy="5588793"/>
          </a:xfrm>
        </p:spPr>
        <p:txBody>
          <a:bodyPr/>
          <a:lstStyle/>
          <a:p>
            <a:r>
              <a:rPr lang="en-US" sz="2800" dirty="0"/>
              <a:t>Certain people may have more problems to meet basic needs for health and survival, e.g.</a:t>
            </a:r>
          </a:p>
          <a:p>
            <a:pPr lvl="1">
              <a:buFont typeface="Courier New" charset="0"/>
              <a:buChar char="o"/>
            </a:pPr>
            <a:r>
              <a:rPr lang="en-US" sz="2400" dirty="0"/>
              <a:t>IDPs, refugees, migrants, host populations, residents crisis area</a:t>
            </a:r>
          </a:p>
          <a:p>
            <a:pPr lvl="1">
              <a:buFont typeface="Courier New" charset="0"/>
              <a:buChar char="o"/>
            </a:pPr>
            <a:r>
              <a:rPr lang="en-US" dirty="0"/>
              <a:t>E</a:t>
            </a:r>
            <a:r>
              <a:rPr lang="en-US" sz="2400" dirty="0"/>
              <a:t>thnic or religious groups, casts</a:t>
            </a:r>
          </a:p>
          <a:p>
            <a:pPr lvl="1">
              <a:buFont typeface="Courier New" charset="0"/>
              <a:buChar char="o"/>
            </a:pPr>
            <a:r>
              <a:rPr lang="en-US" sz="2400" dirty="0"/>
              <a:t>Poor people</a:t>
            </a:r>
          </a:p>
          <a:p>
            <a:pPr lvl="1">
              <a:buFont typeface="Courier New" charset="0"/>
              <a:buChar char="o"/>
            </a:pPr>
            <a:r>
              <a:rPr lang="en-US" sz="2400" dirty="0"/>
              <a:t>Infants, Elderly</a:t>
            </a:r>
          </a:p>
          <a:p>
            <a:pPr lvl="1">
              <a:buFont typeface="Courier New" charset="0"/>
              <a:buChar char="o"/>
            </a:pPr>
            <a:r>
              <a:rPr lang="en-US" sz="2400" dirty="0"/>
              <a:t>Female headed households</a:t>
            </a:r>
          </a:p>
          <a:p>
            <a:pPr lvl="1">
              <a:buFont typeface="Courier New" charset="0"/>
              <a:buChar char="o"/>
            </a:pPr>
            <a:r>
              <a:rPr lang="en-US" dirty="0"/>
              <a:t>Disabled people</a:t>
            </a:r>
            <a:r>
              <a:rPr lang="en-US" sz="2400" dirty="0"/>
              <a:t> </a:t>
            </a:r>
          </a:p>
          <a:p>
            <a:pPr lvl="1">
              <a:buFont typeface="Courier New" charset="0"/>
              <a:buChar char="o"/>
            </a:pPr>
            <a:r>
              <a:rPr lang="en-US" sz="2400" dirty="0"/>
              <a:t>People deprived of freedom</a:t>
            </a:r>
          </a:p>
          <a:p>
            <a:pPr lvl="1">
              <a:buFont typeface="Courier New" charset="0"/>
              <a:buChar char="o"/>
            </a:pPr>
            <a:r>
              <a:rPr lang="en-US" sz="2400" dirty="0"/>
              <a:t>Un-accompanied children, ……..</a:t>
            </a:r>
          </a:p>
          <a:p>
            <a:r>
              <a:rPr lang="en-US" sz="2800" dirty="0"/>
              <a:t>How </a:t>
            </a:r>
            <a:r>
              <a:rPr lang="en-US" dirty="0"/>
              <a:t>do we make </a:t>
            </a:r>
            <a:r>
              <a:rPr lang="en-US" sz="2800" dirty="0"/>
              <a:t>the invisible visible? </a:t>
            </a:r>
          </a:p>
        </p:txBody>
      </p:sp>
      <p:sp>
        <p:nvSpPr>
          <p:cNvPr id="2" name="Slide Number Placeholder 1"/>
          <p:cNvSpPr>
            <a:spLocks noGrp="1"/>
          </p:cNvSpPr>
          <p:nvPr>
            <p:ph type="sldNum" sz="quarter" idx="12"/>
          </p:nvPr>
        </p:nvSpPr>
        <p:spPr/>
        <p:txBody>
          <a:bodyPr/>
          <a:lstStyle/>
          <a:p>
            <a:fld id="{8CC4FCE3-3984-484D-8147-94AB9B0F2189}" type="slidenum">
              <a:rPr lang="fr-CH" smtClean="0"/>
              <a:t>29</a:t>
            </a:fld>
            <a:endParaRPr lang="fr-CH"/>
          </a:p>
        </p:txBody>
      </p:sp>
      <p:sp>
        <p:nvSpPr>
          <p:cNvPr id="12" name="Rectangle 1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pic>
        <p:nvPicPr>
          <p:cNvPr id="13" name="Picture 12"/>
          <p:cNvPicPr>
            <a:picLocks noChangeAspect="1"/>
          </p:cNvPicPr>
          <p:nvPr/>
        </p:nvPicPr>
        <p:blipFill>
          <a:blip r:embed="rId3"/>
          <a:stretch>
            <a:fillRect/>
          </a:stretch>
        </p:blipFill>
        <p:spPr>
          <a:xfrm>
            <a:off x="7336814" y="2806701"/>
            <a:ext cx="4442374" cy="2769080"/>
          </a:xfrm>
          <a:prstGeom prst="rect">
            <a:avLst/>
          </a:prstGeom>
        </p:spPr>
      </p:pic>
      <p:sp>
        <p:nvSpPr>
          <p:cNvPr id="9" name="TextBox 8"/>
          <p:cNvSpPr txBox="1"/>
          <p:nvPr/>
        </p:nvSpPr>
        <p:spPr>
          <a:xfrm>
            <a:off x="10803763" y="5537141"/>
            <a:ext cx="1005403" cy="230832"/>
          </a:xfrm>
          <a:prstGeom prst="rect">
            <a:avLst/>
          </a:prstGeom>
          <a:noFill/>
        </p:spPr>
        <p:txBody>
          <a:bodyPr wrap="none" rtlCol="0">
            <a:spAutoFit/>
          </a:bodyPr>
          <a:lstStyle/>
          <a:p>
            <a:r>
              <a:rPr lang="en-GB" sz="900" i="1" dirty="0"/>
              <a:t>Ali Yousef, ©ICRC</a:t>
            </a:r>
          </a:p>
        </p:txBody>
      </p:sp>
      <p:sp>
        <p:nvSpPr>
          <p:cNvPr id="14" name="TextBox 13"/>
          <p:cNvSpPr txBox="1"/>
          <p:nvPr/>
        </p:nvSpPr>
        <p:spPr>
          <a:xfrm>
            <a:off x="8102600" y="4318000"/>
            <a:ext cx="184731" cy="369332"/>
          </a:xfrm>
          <a:prstGeom prst="rect">
            <a:avLst/>
          </a:prstGeom>
          <a:noFill/>
        </p:spPr>
        <p:txBody>
          <a:bodyPr wrap="none" rtlCol="0">
            <a:spAutoFit/>
          </a:bodyPr>
          <a:lstStyle/>
          <a:p>
            <a:endParaRPr lang="en-GB" dirty="0"/>
          </a:p>
        </p:txBody>
      </p:sp>
      <p:sp>
        <p:nvSpPr>
          <p:cNvPr id="19" name="TextBox 18"/>
          <p:cNvSpPr txBox="1"/>
          <p:nvPr/>
        </p:nvSpPr>
        <p:spPr>
          <a:xfrm>
            <a:off x="11214100" y="6198591"/>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396963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alpha val="50000"/>
          </a:srgbClr>
        </a:solidFill>
        <a:effectLst/>
      </p:bgPr>
    </p:bg>
    <p:spTree>
      <p:nvGrpSpPr>
        <p:cNvPr id="1" name=""/>
        <p:cNvGrpSpPr/>
        <p:nvPr/>
      </p:nvGrpSpPr>
      <p:grpSpPr>
        <a:xfrm>
          <a:off x="0" y="0"/>
          <a:ext cx="0" cy="0"/>
          <a:chOff x="0" y="0"/>
          <a:chExt cx="0" cy="0"/>
        </a:xfrm>
      </p:grpSpPr>
      <p:sp>
        <p:nvSpPr>
          <p:cNvPr id="4" name="Titre 7">
            <a:extLst>
              <a:ext uri="{FF2B5EF4-FFF2-40B4-BE49-F238E27FC236}">
                <a16:creationId xmlns:a16="http://schemas.microsoft.com/office/drawing/2014/main" id="{092A9D4B-5DFD-410A-9C94-76DAB048CC6A}"/>
              </a:ext>
            </a:extLst>
          </p:cNvPr>
          <p:cNvSpPr txBox="1">
            <a:spLocks/>
          </p:cNvSpPr>
          <p:nvPr/>
        </p:nvSpPr>
        <p:spPr>
          <a:xfrm>
            <a:off x="1061582" y="166516"/>
            <a:ext cx="10705190" cy="7920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u="sng" dirty="0">
                <a:latin typeface="+mn-lt"/>
              </a:rPr>
              <a:t>Types of crisis - context and consequences</a:t>
            </a:r>
          </a:p>
        </p:txBody>
      </p:sp>
      <p:graphicFrame>
        <p:nvGraphicFramePr>
          <p:cNvPr id="5" name="Table 4"/>
          <p:cNvGraphicFramePr>
            <a:graphicFrameLocks noGrp="1"/>
          </p:cNvGraphicFramePr>
          <p:nvPr>
            <p:extLst>
              <p:ext uri="{D42A27DB-BD31-4B8C-83A1-F6EECF244321}">
                <p14:modId xmlns:p14="http://schemas.microsoft.com/office/powerpoint/2010/main" val="3735893974"/>
              </p:ext>
            </p:extLst>
          </p:nvPr>
        </p:nvGraphicFramePr>
        <p:xfrm>
          <a:off x="937016" y="1139231"/>
          <a:ext cx="10954321" cy="3389150"/>
        </p:xfrm>
        <a:graphic>
          <a:graphicData uri="http://schemas.openxmlformats.org/drawingml/2006/table">
            <a:tbl>
              <a:tblPr firstRow="1" bandRow="1">
                <a:tableStyleId>{5C22544A-7EE6-4342-B048-85BDC9FD1C3A}</a:tableStyleId>
              </a:tblPr>
              <a:tblGrid>
                <a:gridCol w="1117598">
                  <a:extLst>
                    <a:ext uri="{9D8B030D-6E8A-4147-A177-3AD203B41FA5}">
                      <a16:colId xmlns:a16="http://schemas.microsoft.com/office/drawing/2014/main" val="20000"/>
                    </a:ext>
                  </a:extLst>
                </a:gridCol>
                <a:gridCol w="3264131">
                  <a:extLst>
                    <a:ext uri="{9D8B030D-6E8A-4147-A177-3AD203B41FA5}">
                      <a16:colId xmlns:a16="http://schemas.microsoft.com/office/drawing/2014/main" val="20001"/>
                    </a:ext>
                  </a:extLst>
                </a:gridCol>
                <a:gridCol w="2190864">
                  <a:extLst>
                    <a:ext uri="{9D8B030D-6E8A-4147-A177-3AD203B41FA5}">
                      <a16:colId xmlns:a16="http://schemas.microsoft.com/office/drawing/2014/main" val="20002"/>
                    </a:ext>
                  </a:extLst>
                </a:gridCol>
                <a:gridCol w="2190864">
                  <a:extLst>
                    <a:ext uri="{9D8B030D-6E8A-4147-A177-3AD203B41FA5}">
                      <a16:colId xmlns:a16="http://schemas.microsoft.com/office/drawing/2014/main" val="20003"/>
                    </a:ext>
                  </a:extLst>
                </a:gridCol>
                <a:gridCol w="2190864">
                  <a:extLst>
                    <a:ext uri="{9D8B030D-6E8A-4147-A177-3AD203B41FA5}">
                      <a16:colId xmlns:a16="http://schemas.microsoft.com/office/drawing/2014/main" val="20004"/>
                    </a:ext>
                  </a:extLst>
                </a:gridCol>
              </a:tblGrid>
              <a:tr h="519571">
                <a:tc>
                  <a:txBody>
                    <a:bodyPr/>
                    <a:lstStyle/>
                    <a:p>
                      <a:r>
                        <a:rPr lang="en-US" sz="2400" dirty="0"/>
                        <a:t>Groups</a:t>
                      </a:r>
                      <a:endParaRPr lang="fr-CH" sz="2400" dirty="0"/>
                    </a:p>
                  </a:txBody>
                  <a:tcPr/>
                </a:tc>
                <a:tc>
                  <a:txBody>
                    <a:bodyPr/>
                    <a:lstStyle/>
                    <a:p>
                      <a:r>
                        <a:rPr lang="en-US" sz="2400" dirty="0"/>
                        <a:t>Video</a:t>
                      </a:r>
                      <a:endParaRPr lang="fr-CH" sz="2400" dirty="0"/>
                    </a:p>
                  </a:txBody>
                  <a:tcPr/>
                </a:tc>
                <a:tc>
                  <a:txBody>
                    <a:bodyPr/>
                    <a:lstStyle/>
                    <a:p>
                      <a:r>
                        <a:rPr lang="en-US" sz="2400" dirty="0"/>
                        <a:t>Country</a:t>
                      </a:r>
                      <a:endParaRPr lang="fr-CH" sz="2400" dirty="0"/>
                    </a:p>
                  </a:txBody>
                  <a:tcPr/>
                </a:tc>
                <a:tc>
                  <a:txBody>
                    <a:bodyPr/>
                    <a:lstStyle/>
                    <a:p>
                      <a:r>
                        <a:rPr lang="en-US" sz="2400" dirty="0"/>
                        <a:t>Time</a:t>
                      </a:r>
                      <a:endParaRPr lang="fr-CH" sz="2400" dirty="0"/>
                    </a:p>
                  </a:txBody>
                  <a:tcPr/>
                </a:tc>
                <a:tc>
                  <a:txBody>
                    <a:bodyPr/>
                    <a:lstStyle/>
                    <a:p>
                      <a:r>
                        <a:rPr lang="en-US" sz="2400" dirty="0"/>
                        <a:t>Production</a:t>
                      </a:r>
                      <a:endParaRPr lang="fr-CH" sz="2400" dirty="0"/>
                    </a:p>
                  </a:txBody>
                  <a:tcPr/>
                </a:tc>
                <a:extLst>
                  <a:ext uri="{0D108BD9-81ED-4DB2-BD59-A6C34878D82A}">
                    <a16:rowId xmlns:a16="http://schemas.microsoft.com/office/drawing/2014/main" val="10000"/>
                  </a:ext>
                </a:extLst>
              </a:tr>
              <a:tr h="868960">
                <a:tc>
                  <a:txBody>
                    <a:bodyPr/>
                    <a:lstStyle/>
                    <a:p>
                      <a:r>
                        <a:rPr lang="en-US" sz="2400" dirty="0"/>
                        <a:t>1</a:t>
                      </a:r>
                      <a:endParaRPr lang="fr-CH" sz="2400" dirty="0"/>
                    </a:p>
                  </a:txBody>
                  <a:tcPr/>
                </a:tc>
                <a:tc>
                  <a:txBody>
                    <a:bodyPr/>
                    <a:lstStyle/>
                    <a:p>
                      <a:r>
                        <a:rPr lang="en-US" sz="2400" dirty="0"/>
                        <a:t>Courage under fire</a:t>
                      </a:r>
                      <a:endParaRPr lang="fr-CH" sz="2400" dirty="0"/>
                    </a:p>
                  </a:txBody>
                  <a:tcPr/>
                </a:tc>
                <a:tc>
                  <a:txBody>
                    <a:bodyPr/>
                    <a:lstStyle/>
                    <a:p>
                      <a:r>
                        <a:rPr lang="en-US" sz="2400" dirty="0"/>
                        <a:t>South-Sudan</a:t>
                      </a:r>
                      <a:endParaRPr lang="fr-CH" sz="2400" dirty="0"/>
                    </a:p>
                  </a:txBody>
                  <a:tcPr/>
                </a:tc>
                <a:tc>
                  <a:txBody>
                    <a:bodyPr/>
                    <a:lstStyle/>
                    <a:p>
                      <a:r>
                        <a:rPr lang="en-US" sz="2400" dirty="0"/>
                        <a:t>1:40</a:t>
                      </a:r>
                      <a:endParaRPr lang="fr-CH" sz="2400" dirty="0"/>
                    </a:p>
                  </a:txBody>
                  <a:tcPr/>
                </a:tc>
                <a:tc>
                  <a:txBody>
                    <a:bodyPr/>
                    <a:lstStyle/>
                    <a:p>
                      <a:r>
                        <a:rPr lang="en-US" sz="2400" dirty="0"/>
                        <a:t>ICRC</a:t>
                      </a:r>
                      <a:endParaRPr lang="fr-CH" sz="2400" dirty="0"/>
                    </a:p>
                  </a:txBody>
                  <a:tcPr/>
                </a:tc>
                <a:extLst>
                  <a:ext uri="{0D108BD9-81ED-4DB2-BD59-A6C34878D82A}">
                    <a16:rowId xmlns:a16="http://schemas.microsoft.com/office/drawing/2014/main" val="10001"/>
                  </a:ext>
                </a:extLst>
              </a:tr>
              <a:tr h="837993">
                <a:tc>
                  <a:txBody>
                    <a:bodyPr/>
                    <a:lstStyle/>
                    <a:p>
                      <a:r>
                        <a:rPr lang="en-US" sz="2400" dirty="0"/>
                        <a:t>2-3</a:t>
                      </a:r>
                      <a:endParaRPr lang="fr-CH" sz="2400" dirty="0"/>
                    </a:p>
                  </a:txBody>
                  <a:tcPr/>
                </a:tc>
                <a:tc>
                  <a:txBody>
                    <a:bodyPr/>
                    <a:lstStyle/>
                    <a:p>
                      <a:r>
                        <a:rPr lang="en-US" sz="2400" dirty="0"/>
                        <a:t>Earthquake</a:t>
                      </a:r>
                      <a:r>
                        <a:rPr lang="en-US" sz="2400" baseline="0" dirty="0"/>
                        <a:t> “</a:t>
                      </a:r>
                      <a:r>
                        <a:rPr lang="en-US" sz="2400" baseline="0" dirty="0" err="1"/>
                        <a:t>Kirtipur</a:t>
                      </a:r>
                      <a:r>
                        <a:rPr lang="en-US" sz="2400" baseline="0" dirty="0"/>
                        <a:t>”</a:t>
                      </a:r>
                      <a:endParaRPr lang="fr-CH" sz="2400" dirty="0"/>
                    </a:p>
                  </a:txBody>
                  <a:tcPr/>
                </a:tc>
                <a:tc>
                  <a:txBody>
                    <a:bodyPr/>
                    <a:lstStyle/>
                    <a:p>
                      <a:r>
                        <a:rPr lang="en-US" sz="2400" dirty="0"/>
                        <a:t>Nepal</a:t>
                      </a:r>
                      <a:endParaRPr lang="fr-CH" sz="2400" dirty="0"/>
                    </a:p>
                  </a:txBody>
                  <a:tcPr>
                    <a:solidFill>
                      <a:srgbClr val="E9EDF7"/>
                    </a:solidFill>
                  </a:tcPr>
                </a:tc>
                <a:tc>
                  <a:txBody>
                    <a:bodyPr/>
                    <a:lstStyle/>
                    <a:p>
                      <a:r>
                        <a:rPr lang="en-US" sz="2400" dirty="0"/>
                        <a:t>3:00</a:t>
                      </a:r>
                      <a:endParaRPr lang="fr-CH" sz="2400" dirty="0"/>
                    </a:p>
                  </a:txBody>
                  <a:tcPr/>
                </a:tc>
                <a:tc>
                  <a:txBody>
                    <a:bodyPr/>
                    <a:lstStyle/>
                    <a:p>
                      <a:r>
                        <a:rPr lang="en-US" sz="2400" dirty="0" err="1"/>
                        <a:t>Sagarmatha</a:t>
                      </a:r>
                      <a:r>
                        <a:rPr lang="en-US" sz="2400" dirty="0"/>
                        <a:t> TV</a:t>
                      </a:r>
                      <a:endParaRPr lang="fr-CH" sz="2400" dirty="0"/>
                    </a:p>
                  </a:txBody>
                  <a:tcPr/>
                </a:tc>
                <a:extLst>
                  <a:ext uri="{0D108BD9-81ED-4DB2-BD59-A6C34878D82A}">
                    <a16:rowId xmlns:a16="http://schemas.microsoft.com/office/drawing/2014/main" val="10002"/>
                  </a:ext>
                </a:extLst>
              </a:tr>
              <a:tr h="1162626">
                <a:tc>
                  <a:txBody>
                    <a:bodyPr/>
                    <a:lstStyle/>
                    <a:p>
                      <a:r>
                        <a:rPr lang="en-US" sz="2400" dirty="0"/>
                        <a:t>4</a:t>
                      </a:r>
                    </a:p>
                  </a:txBody>
                  <a:tcPr/>
                </a:tc>
                <a:tc>
                  <a:txBody>
                    <a:bodyPr/>
                    <a:lstStyle/>
                    <a:p>
                      <a:r>
                        <a:rPr lang="en-US" sz="2400" dirty="0"/>
                        <a:t>Suffering escalates</a:t>
                      </a:r>
                      <a:r>
                        <a:rPr lang="en-US" sz="2400" baseline="0" dirty="0"/>
                        <a:t> as winter looms</a:t>
                      </a:r>
                      <a:endParaRPr lang="fr-CH" sz="2400" dirty="0"/>
                    </a:p>
                  </a:txBody>
                  <a:tcPr/>
                </a:tc>
                <a:tc>
                  <a:txBody>
                    <a:bodyPr/>
                    <a:lstStyle/>
                    <a:p>
                      <a:r>
                        <a:rPr lang="en-US" sz="2400" dirty="0"/>
                        <a:t>Syria</a:t>
                      </a:r>
                      <a:endParaRPr lang="fr-CH" sz="2400" dirty="0"/>
                    </a:p>
                  </a:txBody>
                  <a:tcPr/>
                </a:tc>
                <a:tc>
                  <a:txBody>
                    <a:bodyPr/>
                    <a:lstStyle/>
                    <a:p>
                      <a:r>
                        <a:rPr lang="en-US" sz="2400" dirty="0"/>
                        <a:t>1:18</a:t>
                      </a:r>
                      <a:endParaRPr lang="fr-CH" sz="2400" dirty="0"/>
                    </a:p>
                  </a:txBody>
                  <a:tcPr/>
                </a:tc>
                <a:tc>
                  <a:txBody>
                    <a:bodyPr/>
                    <a:lstStyle/>
                    <a:p>
                      <a:r>
                        <a:rPr lang="en-US" sz="2400" dirty="0"/>
                        <a:t>ICRC</a:t>
                      </a:r>
                      <a:endParaRPr lang="fr-CH" sz="2400" dirty="0"/>
                    </a:p>
                  </a:txBody>
                  <a:tcPr/>
                </a:tc>
                <a:extLst>
                  <a:ext uri="{0D108BD9-81ED-4DB2-BD59-A6C34878D82A}">
                    <a16:rowId xmlns:a16="http://schemas.microsoft.com/office/drawing/2014/main" val="10003"/>
                  </a:ext>
                </a:extLst>
              </a:tr>
            </a:tbl>
          </a:graphicData>
        </a:graphic>
      </p:graphicFrame>
      <p:sp>
        <p:nvSpPr>
          <p:cNvPr id="6" name="Espace réservé du contenu 15">
            <a:extLst>
              <a:ext uri="{FF2B5EF4-FFF2-40B4-BE49-F238E27FC236}">
                <a16:creationId xmlns:a16="http://schemas.microsoft.com/office/drawing/2014/main" id="{526745CF-A569-4CF0-9653-9473E099BD0A}"/>
              </a:ext>
            </a:extLst>
          </p:cNvPr>
          <p:cNvSpPr txBox="1">
            <a:spLocks/>
          </p:cNvSpPr>
          <p:nvPr/>
        </p:nvSpPr>
        <p:spPr>
          <a:xfrm>
            <a:off x="624463" y="4528381"/>
            <a:ext cx="11288684" cy="1733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fr-CH" dirty="0"/>
          </a:p>
          <a:p>
            <a:pPr marL="457200" lvl="1" indent="0">
              <a:buNone/>
            </a:pPr>
            <a:r>
              <a:rPr lang="en-US" sz="2800" b="1" dirty="0">
                <a:solidFill>
                  <a:srgbClr val="FF0000"/>
                </a:solidFill>
              </a:rPr>
              <a:t>Group work, 15 minutes</a:t>
            </a:r>
            <a:endParaRPr lang="en-GB" sz="2800" b="1" dirty="0">
              <a:solidFill>
                <a:srgbClr val="FF0000"/>
              </a:solidFill>
            </a:endParaRPr>
          </a:p>
          <a:p>
            <a:pPr marL="457200" lvl="1" indent="0">
              <a:buNone/>
            </a:pPr>
            <a:r>
              <a:rPr lang="en-GB" dirty="0"/>
              <a:t>Discuss how the lives of the people and their communities are affected by the crisis</a:t>
            </a:r>
          </a:p>
          <a:p>
            <a:pPr marL="457200" lvl="1" indent="0">
              <a:buNone/>
            </a:pPr>
            <a:r>
              <a:rPr lang="en-GB" dirty="0"/>
              <a:t>List the problems that they are faced with   </a:t>
            </a:r>
          </a:p>
          <a:p>
            <a:pPr marL="914400" lvl="2" indent="0">
              <a:buNone/>
            </a:pPr>
            <a:endParaRPr lang="en-US" dirty="0"/>
          </a:p>
        </p:txBody>
      </p:sp>
      <p:sp>
        <p:nvSpPr>
          <p:cNvPr id="7" name="Rectangle 6"/>
          <p:cNvSpPr/>
          <p:nvPr/>
        </p:nvSpPr>
        <p:spPr>
          <a:xfrm>
            <a:off x="0" y="0"/>
            <a:ext cx="624463"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
        <p:nvSpPr>
          <p:cNvPr id="2" name="Slide Number Placeholder 1"/>
          <p:cNvSpPr>
            <a:spLocks noGrp="1"/>
          </p:cNvSpPr>
          <p:nvPr>
            <p:ph type="sldNum" sz="quarter" idx="12"/>
          </p:nvPr>
        </p:nvSpPr>
        <p:spPr/>
        <p:txBody>
          <a:bodyPr/>
          <a:lstStyle/>
          <a:p>
            <a:fld id="{8CC4FCE3-3984-484D-8147-94AB9B0F2189}" type="slidenum">
              <a:rPr lang="fr-CH" smtClean="0"/>
              <a:t>3</a:t>
            </a:fld>
            <a:endParaRPr lang="fr-CH"/>
          </a:p>
        </p:txBody>
      </p:sp>
    </p:spTree>
    <p:extLst>
      <p:ext uri="{BB962C8B-B14F-4D97-AF65-F5344CB8AC3E}">
        <p14:creationId xmlns:p14="http://schemas.microsoft.com/office/powerpoint/2010/main" val="36004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4761" y="1240291"/>
            <a:ext cx="3080311" cy="67151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Capacity</a:t>
            </a:r>
            <a:endParaRPr lang="fr-CH" sz="2800" b="1" dirty="0">
              <a:solidFill>
                <a:schemeClr val="tx1"/>
              </a:solidFill>
            </a:endParaRPr>
          </a:p>
        </p:txBody>
      </p:sp>
      <p:sp>
        <p:nvSpPr>
          <p:cNvPr id="5" name="Rectangle 4"/>
          <p:cNvSpPr/>
          <p:nvPr/>
        </p:nvSpPr>
        <p:spPr>
          <a:xfrm>
            <a:off x="8383021" y="1240291"/>
            <a:ext cx="3228975" cy="67151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Resilience</a:t>
            </a:r>
            <a:endParaRPr lang="fr-CH" sz="2800" b="1" dirty="0">
              <a:solidFill>
                <a:schemeClr val="tx1"/>
              </a:solidFill>
            </a:endParaRPr>
          </a:p>
        </p:txBody>
      </p:sp>
      <p:sp>
        <p:nvSpPr>
          <p:cNvPr id="7" name="Rectangle 6"/>
          <p:cNvSpPr/>
          <p:nvPr/>
        </p:nvSpPr>
        <p:spPr>
          <a:xfrm>
            <a:off x="4616904" y="1236207"/>
            <a:ext cx="3228975" cy="67151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Vulnerability</a:t>
            </a:r>
            <a:endParaRPr lang="fr-CH" sz="2800" b="1" dirty="0">
              <a:solidFill>
                <a:schemeClr val="tx1"/>
              </a:solidFill>
            </a:endParaRPr>
          </a:p>
        </p:txBody>
      </p:sp>
      <p:sp>
        <p:nvSpPr>
          <p:cNvPr id="8" name="Rectangle 7"/>
          <p:cNvSpPr/>
          <p:nvPr/>
        </p:nvSpPr>
        <p:spPr>
          <a:xfrm>
            <a:off x="1014761" y="1911804"/>
            <a:ext cx="3080311" cy="432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 combination of all the strengths and resources available within a community, society or organization that can reduce the level of risk, or the effects of a disaster.</a:t>
            </a:r>
            <a:endParaRPr lang="fr-CH" sz="2400" dirty="0">
              <a:solidFill>
                <a:schemeClr val="tx1"/>
              </a:solidFill>
            </a:endParaRPr>
          </a:p>
        </p:txBody>
      </p:sp>
      <p:sp>
        <p:nvSpPr>
          <p:cNvPr id="9" name="Rectangle 8"/>
          <p:cNvSpPr/>
          <p:nvPr/>
        </p:nvSpPr>
        <p:spPr>
          <a:xfrm>
            <a:off x="8367712" y="1907720"/>
            <a:ext cx="3228975" cy="43291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400" dirty="0">
                <a:solidFill>
                  <a:schemeClr val="tx1"/>
                </a:solidFill>
              </a:rPr>
              <a:t>The capacity of a system, community or society potentially exposed to hazards to resist, adapt, and recover from hazard events, and to restore an acceptable level of functioning and structure.</a:t>
            </a:r>
          </a:p>
        </p:txBody>
      </p:sp>
      <p:sp>
        <p:nvSpPr>
          <p:cNvPr id="10" name="Rectangle 9"/>
          <p:cNvSpPr/>
          <p:nvPr/>
        </p:nvSpPr>
        <p:spPr>
          <a:xfrm>
            <a:off x="4624559" y="1907719"/>
            <a:ext cx="3228975" cy="43291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conditions determined by physical, social, economic and environmental factors or processes, which increase the </a:t>
            </a:r>
            <a:r>
              <a:rPr lang="en-US" sz="2400" b="1" dirty="0">
                <a:solidFill>
                  <a:schemeClr val="tx1"/>
                </a:solidFill>
              </a:rPr>
              <a:t>susceptibility</a:t>
            </a:r>
            <a:r>
              <a:rPr lang="en-US" sz="2400" dirty="0">
                <a:solidFill>
                  <a:schemeClr val="tx1"/>
                </a:solidFill>
              </a:rPr>
              <a:t> of a community to the impact of hazards. </a:t>
            </a:r>
          </a:p>
        </p:txBody>
      </p:sp>
      <p:sp>
        <p:nvSpPr>
          <p:cNvPr id="2" name="Slide Number Placeholder 1"/>
          <p:cNvSpPr>
            <a:spLocks noGrp="1"/>
          </p:cNvSpPr>
          <p:nvPr>
            <p:ph type="sldNum" sz="quarter" idx="12"/>
          </p:nvPr>
        </p:nvSpPr>
        <p:spPr/>
        <p:txBody>
          <a:bodyPr/>
          <a:lstStyle/>
          <a:p>
            <a:fld id="{8CC4FCE3-3984-484D-8147-94AB9B0F2189}" type="slidenum">
              <a:rPr lang="fr-CH" smtClean="0"/>
              <a:t>30</a:t>
            </a:fld>
            <a:endParaRPr lang="fr-CH"/>
          </a:p>
        </p:txBody>
      </p:sp>
      <p:sp>
        <p:nvSpPr>
          <p:cNvPr id="13" name="Rectangle 12"/>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
        <p:nvSpPr>
          <p:cNvPr id="3" name="TextBox 2">
            <a:extLst>
              <a:ext uri="{FF2B5EF4-FFF2-40B4-BE49-F238E27FC236}">
                <a16:creationId xmlns:a16="http://schemas.microsoft.com/office/drawing/2014/main" id="{8CD62402-7119-4CC5-B706-FA2A9C16FDEB}"/>
              </a:ext>
            </a:extLst>
          </p:cNvPr>
          <p:cNvSpPr txBox="1"/>
          <p:nvPr/>
        </p:nvSpPr>
        <p:spPr>
          <a:xfrm>
            <a:off x="4537690" y="315676"/>
            <a:ext cx="4000967" cy="584775"/>
          </a:xfrm>
          <a:prstGeom prst="rect">
            <a:avLst/>
          </a:prstGeom>
          <a:noFill/>
        </p:spPr>
        <p:txBody>
          <a:bodyPr wrap="none" rtlCol="0">
            <a:spAutoFit/>
          </a:bodyPr>
          <a:lstStyle/>
          <a:p>
            <a:r>
              <a:rPr lang="en-US" sz="3200" dirty="0"/>
              <a:t>Community Resources </a:t>
            </a:r>
          </a:p>
        </p:txBody>
      </p:sp>
    </p:spTree>
    <p:extLst>
      <p:ext uri="{BB962C8B-B14F-4D97-AF65-F5344CB8AC3E}">
        <p14:creationId xmlns:p14="http://schemas.microsoft.com/office/powerpoint/2010/main" val="4258244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000">
            <a:alpha val="50000"/>
          </a:srgbClr>
        </a:solidFill>
        <a:effectLst/>
      </p:bgPr>
    </p:bg>
    <p:spTree>
      <p:nvGrpSpPr>
        <p:cNvPr id="1" name=""/>
        <p:cNvGrpSpPr/>
        <p:nvPr/>
      </p:nvGrpSpPr>
      <p:grpSpPr>
        <a:xfrm>
          <a:off x="0" y="0"/>
          <a:ext cx="0" cy="0"/>
          <a:chOff x="0" y="0"/>
          <a:chExt cx="0" cy="0"/>
        </a:xfrm>
      </p:grpSpPr>
      <p:sp>
        <p:nvSpPr>
          <p:cNvPr id="4" name="TextBox 3"/>
          <p:cNvSpPr txBox="1"/>
          <p:nvPr/>
        </p:nvSpPr>
        <p:spPr>
          <a:xfrm>
            <a:off x="980807" y="308098"/>
            <a:ext cx="11133048" cy="769441"/>
          </a:xfrm>
          <a:prstGeom prst="rect">
            <a:avLst/>
          </a:prstGeom>
          <a:noFill/>
        </p:spPr>
        <p:txBody>
          <a:bodyPr wrap="none" rtlCol="0">
            <a:spAutoFit/>
          </a:bodyPr>
          <a:lstStyle/>
          <a:p>
            <a:r>
              <a:rPr lang="en-US" sz="4400" u="sng" dirty="0"/>
              <a:t>Public health impact of selected crisis situations</a:t>
            </a:r>
          </a:p>
        </p:txBody>
      </p:sp>
      <p:graphicFrame>
        <p:nvGraphicFramePr>
          <p:cNvPr id="5" name="Table 4"/>
          <p:cNvGraphicFramePr>
            <a:graphicFrameLocks noGrp="1"/>
          </p:cNvGraphicFramePr>
          <p:nvPr>
            <p:extLst>
              <p:ext uri="{D42A27DB-BD31-4B8C-83A1-F6EECF244321}">
                <p14:modId xmlns:p14="http://schemas.microsoft.com/office/powerpoint/2010/main" val="281308144"/>
              </p:ext>
            </p:extLst>
          </p:nvPr>
        </p:nvGraphicFramePr>
        <p:xfrm>
          <a:off x="1059898" y="2705118"/>
          <a:ext cx="10502902" cy="3775688"/>
        </p:xfrm>
        <a:graphic>
          <a:graphicData uri="http://schemas.openxmlformats.org/drawingml/2006/table">
            <a:tbl>
              <a:tblPr firstRow="1" bandRow="1">
                <a:tableStyleId>{5C22544A-7EE6-4342-B048-85BDC9FD1C3A}</a:tableStyleId>
              </a:tblPr>
              <a:tblGrid>
                <a:gridCol w="1778000">
                  <a:extLst>
                    <a:ext uri="{9D8B030D-6E8A-4147-A177-3AD203B41FA5}">
                      <a16:colId xmlns:a16="http://schemas.microsoft.com/office/drawing/2014/main" val="20000"/>
                    </a:ext>
                  </a:extLst>
                </a:gridCol>
                <a:gridCol w="1587500">
                  <a:extLst>
                    <a:ext uri="{9D8B030D-6E8A-4147-A177-3AD203B41FA5}">
                      <a16:colId xmlns:a16="http://schemas.microsoft.com/office/drawing/2014/main" val="20001"/>
                    </a:ext>
                  </a:extLst>
                </a:gridCol>
                <a:gridCol w="1803400">
                  <a:extLst>
                    <a:ext uri="{9D8B030D-6E8A-4147-A177-3AD203B41FA5}">
                      <a16:colId xmlns:a16="http://schemas.microsoft.com/office/drawing/2014/main" val="20002"/>
                    </a:ext>
                  </a:extLst>
                </a:gridCol>
                <a:gridCol w="19939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816102">
                  <a:extLst>
                    <a:ext uri="{9D8B030D-6E8A-4147-A177-3AD203B41FA5}">
                      <a16:colId xmlns:a16="http://schemas.microsoft.com/office/drawing/2014/main" val="20005"/>
                    </a:ext>
                  </a:extLst>
                </a:gridCol>
              </a:tblGrid>
              <a:tr h="464091">
                <a:tc>
                  <a:txBody>
                    <a:bodyPr/>
                    <a:lstStyle/>
                    <a:p>
                      <a:pPr algn="ctr"/>
                      <a:r>
                        <a:rPr lang="en-US" dirty="0">
                          <a:solidFill>
                            <a:schemeClr val="bg1"/>
                          </a:solidFill>
                        </a:rPr>
                        <a:t>Effect</a:t>
                      </a:r>
                      <a:endParaRPr lang="fr-CH" dirty="0">
                        <a:solidFill>
                          <a:schemeClr val="bg1"/>
                        </a:solidFill>
                      </a:endParaRPr>
                    </a:p>
                  </a:txBody>
                  <a:tcPr/>
                </a:tc>
                <a:tc>
                  <a:txBody>
                    <a:bodyPr/>
                    <a:lstStyle/>
                    <a:p>
                      <a:pPr algn="ctr"/>
                      <a:r>
                        <a:rPr lang="en-US" dirty="0"/>
                        <a:t>Armed</a:t>
                      </a:r>
                      <a:r>
                        <a:rPr lang="en-US" baseline="0" dirty="0"/>
                        <a:t> conflict</a:t>
                      </a:r>
                      <a:r>
                        <a:rPr lang="en-US" dirty="0"/>
                        <a:t>s </a:t>
                      </a:r>
                      <a:endParaRPr lang="fr-CH" dirty="0"/>
                    </a:p>
                  </a:txBody>
                  <a:tcPr/>
                </a:tc>
                <a:tc>
                  <a:txBody>
                    <a:bodyPr/>
                    <a:lstStyle/>
                    <a:p>
                      <a:pPr algn="ctr"/>
                      <a:r>
                        <a:rPr lang="en-US" dirty="0"/>
                        <a:t>Earthquakes</a:t>
                      </a:r>
                      <a:endParaRPr lang="fr-CH" dirty="0"/>
                    </a:p>
                  </a:txBody>
                  <a:tcPr/>
                </a:tc>
                <a:tc>
                  <a:txBody>
                    <a:bodyPr/>
                    <a:lstStyle/>
                    <a:p>
                      <a:pPr algn="ctr"/>
                      <a:r>
                        <a:rPr lang="en-US" dirty="0"/>
                        <a:t>High winds </a:t>
                      </a:r>
                      <a:endParaRPr lang="fr-CH" dirty="0"/>
                    </a:p>
                  </a:txBody>
                  <a:tcPr/>
                </a:tc>
                <a:tc>
                  <a:txBody>
                    <a:bodyPr/>
                    <a:lstStyle/>
                    <a:p>
                      <a:r>
                        <a:rPr lang="en-US" dirty="0"/>
                        <a:t>Floods </a:t>
                      </a:r>
                      <a:endParaRPr lang="fr-CH" dirty="0"/>
                    </a:p>
                  </a:txBody>
                  <a:tcPr/>
                </a:tc>
                <a:tc>
                  <a:txBody>
                    <a:bodyPr/>
                    <a:lstStyle/>
                    <a:p>
                      <a:pPr algn="ctr"/>
                      <a:r>
                        <a:rPr lang="en-US" dirty="0"/>
                        <a:t>Flash floods/ tsunamis</a:t>
                      </a:r>
                      <a:endParaRPr lang="fr-CH" dirty="0"/>
                    </a:p>
                  </a:txBody>
                  <a:tcPr/>
                </a:tc>
                <a:extLst>
                  <a:ext uri="{0D108BD9-81ED-4DB2-BD59-A6C34878D82A}">
                    <a16:rowId xmlns:a16="http://schemas.microsoft.com/office/drawing/2014/main" val="10000"/>
                  </a:ext>
                </a:extLst>
              </a:tr>
              <a:tr h="432560">
                <a:tc>
                  <a:txBody>
                    <a:bodyPr/>
                    <a:lstStyle/>
                    <a:p>
                      <a:r>
                        <a:rPr lang="en-US" b="1" dirty="0"/>
                        <a:t>Deaths</a:t>
                      </a:r>
                      <a:endParaRPr lang="fr-CH" b="1" dirty="0"/>
                    </a:p>
                  </a:txBody>
                  <a:tcPr/>
                </a:tc>
                <a:tc>
                  <a:txBody>
                    <a:bodyPr/>
                    <a:lstStyle/>
                    <a:p>
                      <a:endParaRPr lang="fr-CH" dirty="0"/>
                    </a:p>
                  </a:txBody>
                  <a:tcPr/>
                </a:tc>
                <a:tc>
                  <a:txBody>
                    <a:bodyPr/>
                    <a:lstStyle/>
                    <a:p>
                      <a:endParaRPr lang="fr-CH" dirty="0"/>
                    </a:p>
                  </a:txBody>
                  <a:tcPr/>
                </a:tc>
                <a:tc>
                  <a:txBody>
                    <a:bodyPr/>
                    <a:lstStyle/>
                    <a:p>
                      <a:pPr algn="ctr"/>
                      <a:endParaRPr lang="fr-CH" dirty="0"/>
                    </a:p>
                  </a:txBody>
                  <a:tcPr/>
                </a:tc>
                <a:tc>
                  <a:txBody>
                    <a:bodyPr/>
                    <a:lstStyle/>
                    <a:p>
                      <a:endParaRPr lang="fr-CH" dirty="0"/>
                    </a:p>
                  </a:txBody>
                  <a:tcPr/>
                </a:tc>
                <a:tc>
                  <a:txBody>
                    <a:bodyPr/>
                    <a:lstStyle/>
                    <a:p>
                      <a:endParaRPr lang="fr-CH" dirty="0"/>
                    </a:p>
                  </a:txBody>
                  <a:tcPr/>
                </a:tc>
                <a:extLst>
                  <a:ext uri="{0D108BD9-81ED-4DB2-BD59-A6C34878D82A}">
                    <a16:rowId xmlns:a16="http://schemas.microsoft.com/office/drawing/2014/main" val="10001"/>
                  </a:ext>
                </a:extLst>
              </a:tr>
              <a:tr h="439631">
                <a:tc>
                  <a:txBody>
                    <a:bodyPr/>
                    <a:lstStyle/>
                    <a:p>
                      <a:r>
                        <a:rPr lang="en-US" b="1" dirty="0"/>
                        <a:t>Severe</a:t>
                      </a:r>
                      <a:r>
                        <a:rPr lang="en-US" b="1" baseline="0" dirty="0"/>
                        <a:t> injuries</a:t>
                      </a:r>
                      <a:endParaRPr lang="fr-CH" b="1" dirty="0"/>
                    </a:p>
                  </a:txBody>
                  <a:tcPr/>
                </a:tc>
                <a:tc>
                  <a:txBody>
                    <a:bodyPr/>
                    <a:lstStyle/>
                    <a:p>
                      <a:endParaRPr lang="fr-CH" dirty="0"/>
                    </a:p>
                  </a:txBody>
                  <a:tcPr/>
                </a:tc>
                <a:tc>
                  <a:txBody>
                    <a:bodyPr/>
                    <a:lstStyle/>
                    <a:p>
                      <a:endParaRPr lang="fr-CH" dirty="0"/>
                    </a:p>
                  </a:txBody>
                  <a:tcPr/>
                </a:tc>
                <a:tc>
                  <a:txBody>
                    <a:bodyPr/>
                    <a:lstStyle/>
                    <a:p>
                      <a:pPr algn="ctr"/>
                      <a:endParaRPr lang="en-GB" noProof="0" dirty="0"/>
                    </a:p>
                  </a:txBody>
                  <a:tcPr/>
                </a:tc>
                <a:tc>
                  <a:txBody>
                    <a:bodyPr/>
                    <a:lstStyle/>
                    <a:p>
                      <a:endParaRPr lang="fr-CH" dirty="0"/>
                    </a:p>
                  </a:txBody>
                  <a:tcPr/>
                </a:tc>
                <a:tc>
                  <a:txBody>
                    <a:bodyPr/>
                    <a:lstStyle/>
                    <a:p>
                      <a:endParaRPr lang="fr-CH" dirty="0"/>
                    </a:p>
                  </a:txBody>
                  <a:tcPr/>
                </a:tc>
                <a:extLst>
                  <a:ext uri="{0D108BD9-81ED-4DB2-BD59-A6C34878D82A}">
                    <a16:rowId xmlns:a16="http://schemas.microsoft.com/office/drawing/2014/main" val="10002"/>
                  </a:ext>
                </a:extLst>
              </a:tr>
              <a:tr h="964202">
                <a:tc>
                  <a:txBody>
                    <a:bodyPr/>
                    <a:lstStyle/>
                    <a:p>
                      <a:r>
                        <a:rPr lang="en-US" b="1" dirty="0"/>
                        <a:t>Increased risk</a:t>
                      </a:r>
                      <a:r>
                        <a:rPr lang="en-US" b="1" baseline="0" dirty="0"/>
                        <a:t> of communicable diseases</a:t>
                      </a:r>
                      <a:endParaRPr lang="fr-CH" b="1" dirty="0"/>
                    </a:p>
                  </a:txBody>
                  <a:tcPr/>
                </a:tc>
                <a:tc>
                  <a:txBody>
                    <a:bodyPr/>
                    <a:lstStyle/>
                    <a:p>
                      <a:endParaRPr lang="fr-CH" dirty="0"/>
                    </a:p>
                  </a:txBody>
                  <a:tcPr/>
                </a:tc>
                <a:tc>
                  <a:txBody>
                    <a:bodyPr/>
                    <a:lstStyle/>
                    <a:p>
                      <a:endParaRPr lang="fr-CH" dirty="0"/>
                    </a:p>
                  </a:txBody>
                  <a:tcPr/>
                </a:tc>
                <a:tc>
                  <a:txBody>
                    <a:bodyPr/>
                    <a:lstStyle/>
                    <a:p>
                      <a:pPr algn="ctr"/>
                      <a:endParaRPr lang="fr-CH" dirty="0"/>
                    </a:p>
                  </a:txBody>
                  <a:tcPr/>
                </a:tc>
                <a:tc>
                  <a:txBody>
                    <a:bodyPr/>
                    <a:lstStyle/>
                    <a:p>
                      <a:endParaRPr lang="fr-CH" dirty="0"/>
                    </a:p>
                  </a:txBody>
                  <a:tcPr/>
                </a:tc>
                <a:tc>
                  <a:txBody>
                    <a:bodyPr/>
                    <a:lstStyle/>
                    <a:p>
                      <a:endParaRPr lang="fr-CH" dirty="0"/>
                    </a:p>
                  </a:txBody>
                  <a:tcPr/>
                </a:tc>
                <a:extLst>
                  <a:ext uri="{0D108BD9-81ED-4DB2-BD59-A6C34878D82A}">
                    <a16:rowId xmlns:a16="http://schemas.microsoft.com/office/drawing/2014/main" val="10003"/>
                  </a:ext>
                </a:extLst>
              </a:tr>
              <a:tr h="384815">
                <a:tc>
                  <a:txBody>
                    <a:bodyPr/>
                    <a:lstStyle/>
                    <a:p>
                      <a:r>
                        <a:rPr lang="en-US" b="1" dirty="0"/>
                        <a:t>Food scarcity</a:t>
                      </a:r>
                      <a:endParaRPr lang="fr-CH" b="1" dirty="0"/>
                    </a:p>
                  </a:txBody>
                  <a:tcPr/>
                </a:tc>
                <a:tc>
                  <a:txBody>
                    <a:bodyPr/>
                    <a:lstStyle/>
                    <a:p>
                      <a:endParaRPr lang="fr-CH" dirty="0"/>
                    </a:p>
                  </a:txBody>
                  <a:tcPr/>
                </a:tc>
                <a:tc>
                  <a:txBody>
                    <a:bodyPr/>
                    <a:lstStyle/>
                    <a:p>
                      <a:endParaRPr lang="fr-CH" dirty="0"/>
                    </a:p>
                  </a:txBody>
                  <a:tcPr/>
                </a:tc>
                <a:tc>
                  <a:txBody>
                    <a:bodyPr/>
                    <a:lstStyle/>
                    <a:p>
                      <a:pPr algn="ctr"/>
                      <a:endParaRPr lang="fr-CH" dirty="0"/>
                    </a:p>
                  </a:txBody>
                  <a:tcPr/>
                </a:tc>
                <a:tc>
                  <a:txBody>
                    <a:bodyPr/>
                    <a:lstStyle/>
                    <a:p>
                      <a:endParaRPr lang="fr-CH" dirty="0"/>
                    </a:p>
                  </a:txBody>
                  <a:tcPr/>
                </a:tc>
                <a:tc>
                  <a:txBody>
                    <a:bodyPr/>
                    <a:lstStyle/>
                    <a:p>
                      <a:endParaRPr lang="fr-CH" dirty="0"/>
                    </a:p>
                  </a:txBody>
                  <a:tcPr/>
                </a:tc>
                <a:extLst>
                  <a:ext uri="{0D108BD9-81ED-4DB2-BD59-A6C34878D82A}">
                    <a16:rowId xmlns:a16="http://schemas.microsoft.com/office/drawing/2014/main" val="10004"/>
                  </a:ext>
                </a:extLst>
              </a:tr>
              <a:tr h="912260">
                <a:tc>
                  <a:txBody>
                    <a:bodyPr/>
                    <a:lstStyle/>
                    <a:p>
                      <a:r>
                        <a:rPr lang="en-US" b="1" dirty="0"/>
                        <a:t>Major</a:t>
                      </a:r>
                      <a:r>
                        <a:rPr lang="en-US" b="1" baseline="0" dirty="0"/>
                        <a:t> population displacements</a:t>
                      </a:r>
                      <a:endParaRPr lang="fr-CH" b="1" dirty="0"/>
                    </a:p>
                  </a:txBody>
                  <a:tcPr/>
                </a:tc>
                <a:tc>
                  <a:txBody>
                    <a:bodyPr/>
                    <a:lstStyle/>
                    <a:p>
                      <a:endParaRPr lang="fr-CH" dirty="0"/>
                    </a:p>
                  </a:txBody>
                  <a:tcPr/>
                </a:tc>
                <a:tc>
                  <a:txBody>
                    <a:bodyPr/>
                    <a:lstStyle/>
                    <a:p>
                      <a:endParaRPr lang="fr-CH"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txBody>
                  <a:tcPr/>
                </a:tc>
                <a:tc>
                  <a:txBody>
                    <a:bodyPr/>
                    <a:lstStyle/>
                    <a:p>
                      <a:endParaRPr lang="fr-CH" dirty="0"/>
                    </a:p>
                  </a:txBody>
                  <a:tcPr/>
                </a:tc>
                <a:extLst>
                  <a:ext uri="{0D108BD9-81ED-4DB2-BD59-A6C34878D82A}">
                    <a16:rowId xmlns:a16="http://schemas.microsoft.com/office/drawing/2014/main" val="10005"/>
                  </a:ext>
                </a:extLst>
              </a:tr>
            </a:tbl>
          </a:graphicData>
        </a:graphic>
      </p:graphicFrame>
      <p:sp>
        <p:nvSpPr>
          <p:cNvPr id="27" name="Slide Number Placeholder 26"/>
          <p:cNvSpPr>
            <a:spLocks noGrp="1"/>
          </p:cNvSpPr>
          <p:nvPr>
            <p:ph type="sldNum" sz="quarter" idx="12"/>
          </p:nvPr>
        </p:nvSpPr>
        <p:spPr/>
        <p:txBody>
          <a:bodyPr/>
          <a:lstStyle/>
          <a:p>
            <a:fld id="{8CC4FCE3-3984-484D-8147-94AB9B0F2189}" type="slidenum">
              <a:rPr lang="fr-CH" smtClean="0"/>
              <a:t>31</a:t>
            </a:fld>
            <a:endParaRPr lang="fr-CH"/>
          </a:p>
        </p:txBody>
      </p:sp>
      <p:sp>
        <p:nvSpPr>
          <p:cNvPr id="31" name="Rectangle 30"/>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
        <p:nvSpPr>
          <p:cNvPr id="30" name="TextBox 29"/>
          <p:cNvSpPr txBox="1"/>
          <p:nvPr/>
        </p:nvSpPr>
        <p:spPr>
          <a:xfrm>
            <a:off x="1059898" y="1243596"/>
            <a:ext cx="10783131" cy="1261884"/>
          </a:xfrm>
          <a:prstGeom prst="rect">
            <a:avLst/>
          </a:prstGeom>
          <a:noFill/>
        </p:spPr>
        <p:txBody>
          <a:bodyPr wrap="square" rtlCol="0">
            <a:spAutoFit/>
          </a:bodyPr>
          <a:lstStyle/>
          <a:p>
            <a:r>
              <a:rPr lang="en-US" sz="2800" b="1" dirty="0">
                <a:solidFill>
                  <a:srgbClr val="0000FF"/>
                </a:solidFill>
              </a:rPr>
              <a:t>Group work: </a:t>
            </a:r>
            <a:r>
              <a:rPr lang="en-US" sz="2800" b="1" dirty="0">
                <a:solidFill>
                  <a:srgbClr val="FF0000"/>
                </a:solidFill>
              </a:rPr>
              <a:t>5 minutes</a:t>
            </a:r>
          </a:p>
          <a:p>
            <a:r>
              <a:rPr lang="en-US" sz="2400" dirty="0"/>
              <a:t>Estimate effect according to the following categories: Rare, few/small, moderate, common, many </a:t>
            </a:r>
            <a:endParaRPr lang="en-GB" sz="2400" dirty="0"/>
          </a:p>
        </p:txBody>
      </p:sp>
    </p:spTree>
    <p:extLst>
      <p:ext uri="{BB962C8B-B14F-4D97-AF65-F5344CB8AC3E}">
        <p14:creationId xmlns:p14="http://schemas.microsoft.com/office/powerpoint/2010/main" val="1403978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7397" y="308704"/>
            <a:ext cx="11133048" cy="769441"/>
          </a:xfrm>
          <a:prstGeom prst="rect">
            <a:avLst/>
          </a:prstGeom>
          <a:noFill/>
        </p:spPr>
        <p:txBody>
          <a:bodyPr wrap="none" rtlCol="0">
            <a:spAutoFit/>
          </a:bodyPr>
          <a:lstStyle/>
          <a:p>
            <a:r>
              <a:rPr lang="en-US" sz="4400" u="sng" dirty="0"/>
              <a:t>Public health impact of selected crisis situations</a:t>
            </a:r>
          </a:p>
        </p:txBody>
      </p:sp>
      <p:graphicFrame>
        <p:nvGraphicFramePr>
          <p:cNvPr id="5" name="Table 4"/>
          <p:cNvGraphicFramePr>
            <a:graphicFrameLocks noGrp="1"/>
          </p:cNvGraphicFramePr>
          <p:nvPr>
            <p:extLst>
              <p:ext uri="{D42A27DB-BD31-4B8C-83A1-F6EECF244321}">
                <p14:modId xmlns:p14="http://schemas.microsoft.com/office/powerpoint/2010/main" val="451339696"/>
              </p:ext>
            </p:extLst>
          </p:nvPr>
        </p:nvGraphicFramePr>
        <p:xfrm>
          <a:off x="850900" y="1409238"/>
          <a:ext cx="10502902" cy="4947112"/>
        </p:xfrm>
        <a:graphic>
          <a:graphicData uri="http://schemas.openxmlformats.org/drawingml/2006/table">
            <a:tbl>
              <a:tblPr firstRow="1" bandRow="1">
                <a:tableStyleId>{5C22544A-7EE6-4342-B048-85BDC9FD1C3A}</a:tableStyleId>
              </a:tblPr>
              <a:tblGrid>
                <a:gridCol w="1778000">
                  <a:extLst>
                    <a:ext uri="{9D8B030D-6E8A-4147-A177-3AD203B41FA5}">
                      <a16:colId xmlns:a16="http://schemas.microsoft.com/office/drawing/2014/main" val="20000"/>
                    </a:ext>
                  </a:extLst>
                </a:gridCol>
                <a:gridCol w="1587500">
                  <a:extLst>
                    <a:ext uri="{9D8B030D-6E8A-4147-A177-3AD203B41FA5}">
                      <a16:colId xmlns:a16="http://schemas.microsoft.com/office/drawing/2014/main" val="20001"/>
                    </a:ext>
                  </a:extLst>
                </a:gridCol>
                <a:gridCol w="1803400">
                  <a:extLst>
                    <a:ext uri="{9D8B030D-6E8A-4147-A177-3AD203B41FA5}">
                      <a16:colId xmlns:a16="http://schemas.microsoft.com/office/drawing/2014/main" val="20002"/>
                    </a:ext>
                  </a:extLst>
                </a:gridCol>
                <a:gridCol w="19939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816102">
                  <a:extLst>
                    <a:ext uri="{9D8B030D-6E8A-4147-A177-3AD203B41FA5}">
                      <a16:colId xmlns:a16="http://schemas.microsoft.com/office/drawing/2014/main" val="20005"/>
                    </a:ext>
                  </a:extLst>
                </a:gridCol>
              </a:tblGrid>
              <a:tr h="674942">
                <a:tc>
                  <a:txBody>
                    <a:bodyPr/>
                    <a:lstStyle/>
                    <a:p>
                      <a:pPr algn="ctr"/>
                      <a:r>
                        <a:rPr lang="en-US" dirty="0">
                          <a:solidFill>
                            <a:schemeClr val="bg1"/>
                          </a:solidFill>
                        </a:rPr>
                        <a:t>Effect</a:t>
                      </a:r>
                      <a:endParaRPr lang="fr-CH" dirty="0">
                        <a:solidFill>
                          <a:schemeClr val="bg1"/>
                        </a:solidFill>
                      </a:endParaRPr>
                    </a:p>
                  </a:txBody>
                  <a:tcPr/>
                </a:tc>
                <a:tc>
                  <a:txBody>
                    <a:bodyPr/>
                    <a:lstStyle/>
                    <a:p>
                      <a:pPr algn="ctr"/>
                      <a:r>
                        <a:rPr lang="en-US" dirty="0"/>
                        <a:t>Armed</a:t>
                      </a:r>
                      <a:r>
                        <a:rPr lang="en-US" baseline="0" dirty="0"/>
                        <a:t> conflict</a:t>
                      </a:r>
                      <a:r>
                        <a:rPr lang="en-US" dirty="0"/>
                        <a:t>s </a:t>
                      </a:r>
                      <a:endParaRPr lang="fr-CH" dirty="0"/>
                    </a:p>
                  </a:txBody>
                  <a:tcPr/>
                </a:tc>
                <a:tc>
                  <a:txBody>
                    <a:bodyPr/>
                    <a:lstStyle/>
                    <a:p>
                      <a:pPr algn="ctr"/>
                      <a:r>
                        <a:rPr lang="en-US" dirty="0"/>
                        <a:t>Earthquakes</a:t>
                      </a:r>
                      <a:endParaRPr lang="fr-CH" dirty="0"/>
                    </a:p>
                  </a:txBody>
                  <a:tcPr/>
                </a:tc>
                <a:tc>
                  <a:txBody>
                    <a:bodyPr/>
                    <a:lstStyle/>
                    <a:p>
                      <a:pPr algn="ctr"/>
                      <a:endParaRPr lang="fr-CH" dirty="0"/>
                    </a:p>
                  </a:txBody>
                  <a:tcPr/>
                </a:tc>
                <a:tc>
                  <a:txBody>
                    <a:bodyPr/>
                    <a:lstStyle/>
                    <a:p>
                      <a:endParaRPr lang="fr-CH" dirty="0"/>
                    </a:p>
                  </a:txBody>
                  <a:tcPr/>
                </a:tc>
                <a:tc>
                  <a:txBody>
                    <a:bodyPr/>
                    <a:lstStyle/>
                    <a:p>
                      <a:pPr algn="ctr"/>
                      <a:r>
                        <a:rPr lang="en-US" dirty="0"/>
                        <a:t>Flash floods/ tsunamis</a:t>
                      </a:r>
                      <a:endParaRPr lang="fr-CH" dirty="0"/>
                    </a:p>
                  </a:txBody>
                  <a:tcPr/>
                </a:tc>
                <a:extLst>
                  <a:ext uri="{0D108BD9-81ED-4DB2-BD59-A6C34878D82A}">
                    <a16:rowId xmlns:a16="http://schemas.microsoft.com/office/drawing/2014/main" val="10000"/>
                  </a:ext>
                </a:extLst>
              </a:tr>
              <a:tr h="591644">
                <a:tc>
                  <a:txBody>
                    <a:bodyPr/>
                    <a:lstStyle/>
                    <a:p>
                      <a:r>
                        <a:rPr lang="en-US" b="1" dirty="0"/>
                        <a:t>Deaths</a:t>
                      </a:r>
                      <a:endParaRPr lang="fr-CH" b="1" dirty="0"/>
                    </a:p>
                  </a:txBody>
                  <a:tcPr/>
                </a:tc>
                <a:tc>
                  <a:txBody>
                    <a:bodyPr/>
                    <a:lstStyle/>
                    <a:p>
                      <a:endParaRPr lang="fr-CH" dirty="0"/>
                    </a:p>
                  </a:txBody>
                  <a:tcPr/>
                </a:tc>
                <a:tc>
                  <a:txBody>
                    <a:bodyPr/>
                    <a:lstStyle/>
                    <a:p>
                      <a:endParaRPr lang="fr-CH" dirty="0"/>
                    </a:p>
                  </a:txBody>
                  <a:tcPr/>
                </a:tc>
                <a:tc>
                  <a:txBody>
                    <a:bodyPr/>
                    <a:lstStyle/>
                    <a:p>
                      <a:pPr algn="ctr"/>
                      <a:endParaRPr lang="fr-CH" dirty="0"/>
                    </a:p>
                  </a:txBody>
                  <a:tcPr/>
                </a:tc>
                <a:tc>
                  <a:txBody>
                    <a:bodyPr/>
                    <a:lstStyle/>
                    <a:p>
                      <a:endParaRPr lang="fr-CH" dirty="0"/>
                    </a:p>
                  </a:txBody>
                  <a:tcPr/>
                </a:tc>
                <a:tc>
                  <a:txBody>
                    <a:bodyPr/>
                    <a:lstStyle/>
                    <a:p>
                      <a:endParaRPr lang="fr-CH" dirty="0"/>
                    </a:p>
                  </a:txBody>
                  <a:tcPr/>
                </a:tc>
                <a:extLst>
                  <a:ext uri="{0D108BD9-81ED-4DB2-BD59-A6C34878D82A}">
                    <a16:rowId xmlns:a16="http://schemas.microsoft.com/office/drawing/2014/main" val="10001"/>
                  </a:ext>
                </a:extLst>
              </a:tr>
              <a:tr h="581956">
                <a:tc>
                  <a:txBody>
                    <a:bodyPr/>
                    <a:lstStyle/>
                    <a:p>
                      <a:r>
                        <a:rPr lang="en-US" b="1" dirty="0"/>
                        <a:t>Severe</a:t>
                      </a:r>
                      <a:r>
                        <a:rPr lang="en-US" b="1" baseline="0" dirty="0"/>
                        <a:t> injuries</a:t>
                      </a:r>
                      <a:endParaRPr lang="fr-CH" b="1" dirty="0"/>
                    </a:p>
                  </a:txBody>
                  <a:tcPr/>
                </a:tc>
                <a:tc>
                  <a:txBody>
                    <a:bodyPr/>
                    <a:lstStyle/>
                    <a:p>
                      <a:endParaRPr lang="fr-CH" dirty="0"/>
                    </a:p>
                  </a:txBody>
                  <a:tcPr/>
                </a:tc>
                <a:tc>
                  <a:txBody>
                    <a:bodyPr/>
                    <a:lstStyle/>
                    <a:p>
                      <a:endParaRPr lang="fr-CH" dirty="0"/>
                    </a:p>
                  </a:txBody>
                  <a:tcPr/>
                </a:tc>
                <a:tc>
                  <a:txBody>
                    <a:bodyPr/>
                    <a:lstStyle/>
                    <a:p>
                      <a:pPr algn="ctr"/>
                      <a:endParaRPr lang="en-GB" noProof="0" dirty="0"/>
                    </a:p>
                  </a:txBody>
                  <a:tcPr/>
                </a:tc>
                <a:tc>
                  <a:txBody>
                    <a:bodyPr/>
                    <a:lstStyle/>
                    <a:p>
                      <a:endParaRPr lang="fr-CH" dirty="0"/>
                    </a:p>
                  </a:txBody>
                  <a:tcPr/>
                </a:tc>
                <a:tc>
                  <a:txBody>
                    <a:bodyPr/>
                    <a:lstStyle/>
                    <a:p>
                      <a:endParaRPr lang="fr-CH" dirty="0"/>
                    </a:p>
                  </a:txBody>
                  <a:tcPr/>
                </a:tc>
                <a:extLst>
                  <a:ext uri="{0D108BD9-81ED-4DB2-BD59-A6C34878D82A}">
                    <a16:rowId xmlns:a16="http://schemas.microsoft.com/office/drawing/2014/main" val="10002"/>
                  </a:ext>
                </a:extLst>
              </a:tr>
              <a:tr h="964202">
                <a:tc>
                  <a:txBody>
                    <a:bodyPr/>
                    <a:lstStyle/>
                    <a:p>
                      <a:r>
                        <a:rPr lang="en-US" b="1" dirty="0"/>
                        <a:t>Increased risk</a:t>
                      </a:r>
                      <a:r>
                        <a:rPr lang="en-US" b="1" baseline="0" dirty="0"/>
                        <a:t> of communicable diseases</a:t>
                      </a:r>
                      <a:endParaRPr lang="fr-CH" b="1" dirty="0"/>
                    </a:p>
                  </a:txBody>
                  <a:tcPr/>
                </a:tc>
                <a:tc>
                  <a:txBody>
                    <a:bodyPr/>
                    <a:lstStyle/>
                    <a:p>
                      <a:endParaRPr lang="fr-CH" dirty="0"/>
                    </a:p>
                  </a:txBody>
                  <a:tcPr/>
                </a:tc>
                <a:tc>
                  <a:txBody>
                    <a:bodyPr/>
                    <a:lstStyle/>
                    <a:p>
                      <a:endParaRPr lang="fr-CH" dirty="0"/>
                    </a:p>
                  </a:txBody>
                  <a:tcPr/>
                </a:tc>
                <a:tc>
                  <a:txBody>
                    <a:bodyPr/>
                    <a:lstStyle/>
                    <a:p>
                      <a:pPr algn="ctr"/>
                      <a:endParaRPr lang="fr-CH" dirty="0"/>
                    </a:p>
                  </a:txBody>
                  <a:tcPr/>
                </a:tc>
                <a:tc>
                  <a:txBody>
                    <a:bodyPr/>
                    <a:lstStyle/>
                    <a:p>
                      <a:endParaRPr lang="fr-CH" dirty="0"/>
                    </a:p>
                  </a:txBody>
                  <a:tcPr/>
                </a:tc>
                <a:tc>
                  <a:txBody>
                    <a:bodyPr/>
                    <a:lstStyle/>
                    <a:p>
                      <a:endParaRPr lang="fr-CH" dirty="0"/>
                    </a:p>
                  </a:txBody>
                  <a:tcPr/>
                </a:tc>
                <a:extLst>
                  <a:ext uri="{0D108BD9-81ED-4DB2-BD59-A6C34878D82A}">
                    <a16:rowId xmlns:a16="http://schemas.microsoft.com/office/drawing/2014/main" val="10003"/>
                  </a:ext>
                </a:extLst>
              </a:tr>
              <a:tr h="591644">
                <a:tc>
                  <a:txBody>
                    <a:bodyPr/>
                    <a:lstStyle/>
                    <a:p>
                      <a:r>
                        <a:rPr lang="en-US" b="1" dirty="0"/>
                        <a:t>Food scarcity</a:t>
                      </a:r>
                      <a:endParaRPr lang="fr-CH" b="1" dirty="0"/>
                    </a:p>
                  </a:txBody>
                  <a:tcPr/>
                </a:tc>
                <a:tc>
                  <a:txBody>
                    <a:bodyPr/>
                    <a:lstStyle/>
                    <a:p>
                      <a:endParaRPr lang="fr-CH" dirty="0"/>
                    </a:p>
                  </a:txBody>
                  <a:tcPr/>
                </a:tc>
                <a:tc>
                  <a:txBody>
                    <a:bodyPr/>
                    <a:lstStyle/>
                    <a:p>
                      <a:endParaRPr lang="fr-CH" dirty="0"/>
                    </a:p>
                  </a:txBody>
                  <a:tcPr/>
                </a:tc>
                <a:tc>
                  <a:txBody>
                    <a:bodyPr/>
                    <a:lstStyle/>
                    <a:p>
                      <a:pPr algn="ctr"/>
                      <a:endParaRPr lang="fr-CH" dirty="0"/>
                    </a:p>
                  </a:txBody>
                  <a:tcPr/>
                </a:tc>
                <a:tc>
                  <a:txBody>
                    <a:bodyPr/>
                    <a:lstStyle/>
                    <a:p>
                      <a:endParaRPr lang="fr-CH" dirty="0"/>
                    </a:p>
                  </a:txBody>
                  <a:tcPr/>
                </a:tc>
                <a:tc>
                  <a:txBody>
                    <a:bodyPr/>
                    <a:lstStyle/>
                    <a:p>
                      <a:endParaRPr lang="fr-CH" dirty="0"/>
                    </a:p>
                  </a:txBody>
                  <a:tcPr/>
                </a:tc>
                <a:extLst>
                  <a:ext uri="{0D108BD9-81ED-4DB2-BD59-A6C34878D82A}">
                    <a16:rowId xmlns:a16="http://schemas.microsoft.com/office/drawing/2014/main" val="10004"/>
                  </a:ext>
                </a:extLst>
              </a:tr>
              <a:tr h="1542724">
                <a:tc>
                  <a:txBody>
                    <a:bodyPr/>
                    <a:lstStyle/>
                    <a:p>
                      <a:r>
                        <a:rPr lang="en-US" b="1" dirty="0"/>
                        <a:t>Major</a:t>
                      </a:r>
                      <a:r>
                        <a:rPr lang="en-US" b="1" baseline="0" dirty="0"/>
                        <a:t> population displacements</a:t>
                      </a:r>
                      <a:endParaRPr lang="fr-CH" b="1" dirty="0"/>
                    </a:p>
                  </a:txBody>
                  <a:tcPr/>
                </a:tc>
                <a:tc>
                  <a:txBody>
                    <a:bodyPr/>
                    <a:lstStyle/>
                    <a:p>
                      <a:endParaRPr lang="fr-CH" dirty="0"/>
                    </a:p>
                  </a:txBody>
                  <a:tcPr/>
                </a:tc>
                <a:tc>
                  <a:txBody>
                    <a:bodyPr/>
                    <a:lstStyle/>
                    <a:p>
                      <a:endParaRPr lang="fr-CH"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txBody>
                  <a:tcPr/>
                </a:tc>
                <a:tc>
                  <a:txBody>
                    <a:bodyPr/>
                    <a:lstStyle/>
                    <a:p>
                      <a:endParaRPr lang="fr-CH" dirty="0"/>
                    </a:p>
                  </a:txBody>
                  <a:tcPr/>
                </a:tc>
                <a:extLst>
                  <a:ext uri="{0D108BD9-81ED-4DB2-BD59-A6C34878D82A}">
                    <a16:rowId xmlns:a16="http://schemas.microsoft.com/office/drawing/2014/main" val="10005"/>
                  </a:ext>
                </a:extLst>
              </a:tr>
            </a:tbl>
          </a:graphicData>
        </a:graphic>
      </p:graphicFrame>
      <p:sp>
        <p:nvSpPr>
          <p:cNvPr id="6" name="TextBox 5"/>
          <p:cNvSpPr txBox="1"/>
          <p:nvPr/>
        </p:nvSpPr>
        <p:spPr>
          <a:xfrm>
            <a:off x="850898" y="6348807"/>
            <a:ext cx="7254102" cy="338554"/>
          </a:xfrm>
          <a:prstGeom prst="rect">
            <a:avLst/>
          </a:prstGeom>
          <a:noFill/>
        </p:spPr>
        <p:txBody>
          <a:bodyPr wrap="none" rtlCol="0">
            <a:spAutoFit/>
          </a:bodyPr>
          <a:lstStyle/>
          <a:p>
            <a:r>
              <a:rPr lang="en-US" sz="1600" i="1" dirty="0"/>
              <a:t>*Depends on post-crisis/disaster displacement and living conditions of the population</a:t>
            </a:r>
            <a:endParaRPr lang="fr-CH" sz="1600" i="1" dirty="0"/>
          </a:p>
        </p:txBody>
      </p:sp>
      <p:sp>
        <p:nvSpPr>
          <p:cNvPr id="7" name="TextBox 6"/>
          <p:cNvSpPr txBox="1"/>
          <p:nvPr/>
        </p:nvSpPr>
        <p:spPr>
          <a:xfrm>
            <a:off x="8841695" y="6478133"/>
            <a:ext cx="2281009" cy="369332"/>
          </a:xfrm>
          <a:prstGeom prst="rect">
            <a:avLst/>
          </a:prstGeom>
          <a:noFill/>
        </p:spPr>
        <p:txBody>
          <a:bodyPr wrap="none" rtlCol="0">
            <a:spAutoFit/>
          </a:bodyPr>
          <a:lstStyle/>
          <a:p>
            <a:pPr algn="r"/>
            <a:r>
              <a:rPr lang="en-US" i="1" dirty="0">
                <a:solidFill>
                  <a:schemeClr val="tx1">
                    <a:lumMod val="50000"/>
                    <a:lumOff val="50000"/>
                  </a:schemeClr>
                </a:solidFill>
              </a:rPr>
              <a:t>Source: PAHO. SPHERE</a:t>
            </a:r>
            <a:endParaRPr lang="fr-CH" i="1" dirty="0">
              <a:solidFill>
                <a:schemeClr val="tx1">
                  <a:lumMod val="50000"/>
                  <a:lumOff val="50000"/>
                </a:schemeClr>
              </a:solidFill>
            </a:endParaRPr>
          </a:p>
        </p:txBody>
      </p:sp>
      <p:sp>
        <p:nvSpPr>
          <p:cNvPr id="2" name="TextBox 1"/>
          <p:cNvSpPr txBox="1"/>
          <p:nvPr/>
        </p:nvSpPr>
        <p:spPr>
          <a:xfrm>
            <a:off x="2940119" y="2115575"/>
            <a:ext cx="7869047" cy="369332"/>
          </a:xfrm>
          <a:prstGeom prst="rect">
            <a:avLst/>
          </a:prstGeom>
          <a:noFill/>
        </p:spPr>
        <p:txBody>
          <a:bodyPr wrap="square" rtlCol="0">
            <a:spAutoFit/>
          </a:bodyPr>
          <a:lstStyle/>
          <a:p>
            <a:r>
              <a:rPr lang="en-US" dirty="0"/>
              <a:t>Many                     Many                         Few                                Few                 Many </a:t>
            </a:r>
            <a:endParaRPr lang="fr-CH" dirty="0"/>
          </a:p>
        </p:txBody>
      </p:sp>
      <p:sp>
        <p:nvSpPr>
          <p:cNvPr id="10" name="TextBox 9"/>
          <p:cNvSpPr txBox="1"/>
          <p:nvPr/>
        </p:nvSpPr>
        <p:spPr>
          <a:xfrm>
            <a:off x="2891176" y="2673994"/>
            <a:ext cx="7577395" cy="369332"/>
          </a:xfrm>
          <a:prstGeom prst="rect">
            <a:avLst/>
          </a:prstGeom>
          <a:noFill/>
        </p:spPr>
        <p:txBody>
          <a:bodyPr wrap="none" rtlCol="0">
            <a:spAutoFit/>
          </a:bodyPr>
          <a:lstStyle/>
          <a:p>
            <a:r>
              <a:rPr lang="en-US" dirty="0"/>
              <a:t>Varies                      Many                        Moderate                      Few                  Few</a:t>
            </a:r>
            <a:endParaRPr lang="fr-CH" dirty="0"/>
          </a:p>
        </p:txBody>
      </p:sp>
      <p:sp>
        <p:nvSpPr>
          <p:cNvPr id="14" name="TextBox 13"/>
          <p:cNvSpPr txBox="1"/>
          <p:nvPr/>
        </p:nvSpPr>
        <p:spPr>
          <a:xfrm>
            <a:off x="2948822" y="3485484"/>
            <a:ext cx="7875874" cy="369332"/>
          </a:xfrm>
          <a:prstGeom prst="rect">
            <a:avLst/>
          </a:prstGeom>
          <a:noFill/>
        </p:spPr>
        <p:txBody>
          <a:bodyPr wrap="none" rtlCol="0">
            <a:spAutoFit/>
          </a:bodyPr>
          <a:lstStyle/>
          <a:p>
            <a:r>
              <a:rPr lang="en-US" dirty="0"/>
              <a:t>High                        Varies*                       Small                          Varies*              Varies* </a:t>
            </a:r>
            <a:endParaRPr lang="fr-CH" dirty="0"/>
          </a:p>
        </p:txBody>
      </p:sp>
      <p:sp>
        <p:nvSpPr>
          <p:cNvPr id="18" name="TextBox 17"/>
          <p:cNvSpPr txBox="1"/>
          <p:nvPr/>
        </p:nvSpPr>
        <p:spPr>
          <a:xfrm>
            <a:off x="2899738" y="4314249"/>
            <a:ext cx="8190447" cy="369332"/>
          </a:xfrm>
          <a:prstGeom prst="rect">
            <a:avLst/>
          </a:prstGeom>
          <a:noFill/>
        </p:spPr>
        <p:txBody>
          <a:bodyPr wrap="none" rtlCol="0">
            <a:spAutoFit/>
          </a:bodyPr>
          <a:lstStyle/>
          <a:p>
            <a:r>
              <a:rPr lang="en-US" dirty="0"/>
              <a:t>Common                   Rare                           Rare                          Varies                 Common </a:t>
            </a:r>
            <a:endParaRPr lang="fr-CH" dirty="0"/>
          </a:p>
        </p:txBody>
      </p:sp>
      <p:sp>
        <p:nvSpPr>
          <p:cNvPr id="19" name="TextBox 18"/>
          <p:cNvSpPr txBox="1"/>
          <p:nvPr/>
        </p:nvSpPr>
        <p:spPr>
          <a:xfrm>
            <a:off x="2877621" y="5158253"/>
            <a:ext cx="8476179" cy="369332"/>
          </a:xfrm>
          <a:prstGeom prst="rect">
            <a:avLst/>
          </a:prstGeom>
          <a:noFill/>
        </p:spPr>
        <p:txBody>
          <a:bodyPr wrap="square" rtlCol="0">
            <a:spAutoFit/>
          </a:bodyPr>
          <a:lstStyle/>
          <a:p>
            <a:r>
              <a:rPr lang="en-US" dirty="0"/>
              <a:t>Common                    Rare                            Rare                       Common                  Varies </a:t>
            </a:r>
            <a:endParaRPr lang="fr-CH" dirty="0"/>
          </a:p>
        </p:txBody>
      </p:sp>
      <p:sp>
        <p:nvSpPr>
          <p:cNvPr id="27" name="Slide Number Placeholder 26"/>
          <p:cNvSpPr>
            <a:spLocks noGrp="1"/>
          </p:cNvSpPr>
          <p:nvPr>
            <p:ph type="sldNum" sz="quarter" idx="12"/>
          </p:nvPr>
        </p:nvSpPr>
        <p:spPr/>
        <p:txBody>
          <a:bodyPr/>
          <a:lstStyle/>
          <a:p>
            <a:fld id="{8CC4FCE3-3984-484D-8147-94AB9B0F2189}" type="slidenum">
              <a:rPr lang="fr-CH" smtClean="0"/>
              <a:t>32</a:t>
            </a:fld>
            <a:endParaRPr lang="fr-CH"/>
          </a:p>
        </p:txBody>
      </p:sp>
      <p:sp>
        <p:nvSpPr>
          <p:cNvPr id="31" name="Rectangle 30"/>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
        <p:nvSpPr>
          <p:cNvPr id="26" name="TextBox 25"/>
          <p:cNvSpPr txBox="1"/>
          <p:nvPr/>
        </p:nvSpPr>
        <p:spPr>
          <a:xfrm>
            <a:off x="8423149" y="1415150"/>
            <a:ext cx="808235" cy="369332"/>
          </a:xfrm>
          <a:prstGeom prst="rect">
            <a:avLst/>
          </a:prstGeom>
          <a:noFill/>
        </p:spPr>
        <p:txBody>
          <a:bodyPr wrap="none" rtlCol="0">
            <a:spAutoFit/>
          </a:bodyPr>
          <a:lstStyle/>
          <a:p>
            <a:r>
              <a:rPr lang="en-US" b="1" dirty="0">
                <a:solidFill>
                  <a:schemeClr val="bg1"/>
                </a:solidFill>
              </a:rPr>
              <a:t>Floods</a:t>
            </a:r>
            <a:endParaRPr lang="en-GB" b="1" dirty="0">
              <a:solidFill>
                <a:schemeClr val="bg1"/>
              </a:solidFill>
            </a:endParaRPr>
          </a:p>
        </p:txBody>
      </p:sp>
      <p:sp>
        <p:nvSpPr>
          <p:cNvPr id="28" name="TextBox 27"/>
          <p:cNvSpPr txBox="1"/>
          <p:nvPr/>
        </p:nvSpPr>
        <p:spPr>
          <a:xfrm>
            <a:off x="6243921" y="1415150"/>
            <a:ext cx="1237839" cy="369332"/>
          </a:xfrm>
          <a:prstGeom prst="rect">
            <a:avLst/>
          </a:prstGeom>
          <a:noFill/>
        </p:spPr>
        <p:txBody>
          <a:bodyPr wrap="none" rtlCol="0">
            <a:spAutoFit/>
          </a:bodyPr>
          <a:lstStyle/>
          <a:p>
            <a:r>
              <a:rPr lang="en-US" b="1" dirty="0">
                <a:solidFill>
                  <a:schemeClr val="bg1"/>
                </a:solidFill>
              </a:rPr>
              <a:t>High winds</a:t>
            </a:r>
            <a:endParaRPr lang="en-GB" b="1" dirty="0">
              <a:solidFill>
                <a:schemeClr val="bg1"/>
              </a:solidFill>
            </a:endParaRPr>
          </a:p>
        </p:txBody>
      </p:sp>
      <p:sp>
        <p:nvSpPr>
          <p:cNvPr id="3" name="TextBox 2"/>
          <p:cNvSpPr txBox="1"/>
          <p:nvPr/>
        </p:nvSpPr>
        <p:spPr>
          <a:xfrm>
            <a:off x="4296126" y="5563734"/>
            <a:ext cx="3895590" cy="646331"/>
          </a:xfrm>
          <a:prstGeom prst="rect">
            <a:avLst/>
          </a:prstGeom>
          <a:noFill/>
        </p:spPr>
        <p:txBody>
          <a:bodyPr wrap="square" rtlCol="0">
            <a:spAutoFit/>
          </a:bodyPr>
          <a:lstStyle/>
          <a:p>
            <a:pPr algn="ctr"/>
            <a:r>
              <a:rPr lang="en-US" dirty="0"/>
              <a:t>May occur in heavily damaged urban areas </a:t>
            </a:r>
            <a:endParaRPr lang="fr-CH" dirty="0"/>
          </a:p>
        </p:txBody>
      </p:sp>
    </p:spTree>
    <p:extLst>
      <p:ext uri="{BB962C8B-B14F-4D97-AF65-F5344CB8AC3E}">
        <p14:creationId xmlns:p14="http://schemas.microsoft.com/office/powerpoint/2010/main" val="300511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8" grpId="0"/>
      <p:bldP spid="19"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458" y="0"/>
            <a:ext cx="10515600" cy="1325563"/>
          </a:xfrm>
        </p:spPr>
        <p:txBody>
          <a:bodyPr/>
          <a:lstStyle/>
          <a:p>
            <a:r>
              <a:rPr lang="en-US" u="sng" dirty="0">
                <a:latin typeface="+mn-lt"/>
              </a:rPr>
              <a:t>Demographic and epidemiological settings </a:t>
            </a:r>
            <a:endParaRPr lang="en-GB" u="sng" dirty="0">
              <a:latin typeface="+mn-l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16371254"/>
              </p:ext>
            </p:extLst>
          </p:nvPr>
        </p:nvGraphicFramePr>
        <p:xfrm>
          <a:off x="1099458" y="1352638"/>
          <a:ext cx="10515600" cy="5042389"/>
        </p:xfrm>
        <a:graphic>
          <a:graphicData uri="http://schemas.openxmlformats.org/drawingml/2006/table">
            <a:tbl>
              <a:tblPr firstRow="1" bandRow="1">
                <a:tableStyleId>{5C22544A-7EE6-4342-B048-85BDC9FD1C3A}</a:tableStyleId>
              </a:tblPr>
              <a:tblGrid>
                <a:gridCol w="2547257">
                  <a:extLst>
                    <a:ext uri="{9D8B030D-6E8A-4147-A177-3AD203B41FA5}">
                      <a16:colId xmlns:a16="http://schemas.microsoft.com/office/drawing/2014/main" val="20000"/>
                    </a:ext>
                  </a:extLst>
                </a:gridCol>
                <a:gridCol w="3777343">
                  <a:extLst>
                    <a:ext uri="{9D8B030D-6E8A-4147-A177-3AD203B41FA5}">
                      <a16:colId xmlns:a16="http://schemas.microsoft.com/office/drawing/2014/main" val="20001"/>
                    </a:ext>
                  </a:extLst>
                </a:gridCol>
                <a:gridCol w="4191000">
                  <a:extLst>
                    <a:ext uri="{9D8B030D-6E8A-4147-A177-3AD203B41FA5}">
                      <a16:colId xmlns:a16="http://schemas.microsoft.com/office/drawing/2014/main" val="20002"/>
                    </a:ext>
                  </a:extLst>
                </a:gridCol>
              </a:tblGrid>
              <a:tr h="458728">
                <a:tc>
                  <a:txBody>
                    <a:bodyPr/>
                    <a:lstStyle/>
                    <a:p>
                      <a:r>
                        <a:rPr lang="en-US" sz="2400" dirty="0"/>
                        <a:t>Type of setting </a:t>
                      </a:r>
                      <a:endParaRPr lang="en-GB" sz="2400" dirty="0"/>
                    </a:p>
                  </a:txBody>
                  <a:tcPr/>
                </a:tc>
                <a:tc>
                  <a:txBody>
                    <a:bodyPr/>
                    <a:lstStyle/>
                    <a:p>
                      <a:r>
                        <a:rPr lang="en-US" sz="2400" dirty="0"/>
                        <a:t>Demographic</a:t>
                      </a:r>
                      <a:r>
                        <a:rPr lang="en-US" sz="2400" baseline="0" dirty="0"/>
                        <a:t> profile </a:t>
                      </a:r>
                      <a:endParaRPr lang="en-GB" sz="2400" dirty="0"/>
                    </a:p>
                  </a:txBody>
                  <a:tcPr/>
                </a:tc>
                <a:tc>
                  <a:txBody>
                    <a:bodyPr/>
                    <a:lstStyle/>
                    <a:p>
                      <a:r>
                        <a:rPr lang="en-US" sz="2400" dirty="0"/>
                        <a:t>Epidemiological profile </a:t>
                      </a:r>
                      <a:endParaRPr lang="en-GB" sz="2400" dirty="0"/>
                    </a:p>
                  </a:txBody>
                  <a:tcPr/>
                </a:tc>
                <a:extLst>
                  <a:ext uri="{0D108BD9-81ED-4DB2-BD59-A6C34878D82A}">
                    <a16:rowId xmlns:a16="http://schemas.microsoft.com/office/drawing/2014/main" val="10000"/>
                  </a:ext>
                </a:extLst>
              </a:tr>
              <a:tr h="1470443">
                <a:tc>
                  <a:txBody>
                    <a:bodyPr/>
                    <a:lstStyle/>
                    <a:p>
                      <a:r>
                        <a:rPr lang="en-US" sz="2400" baseline="0" dirty="0"/>
                        <a:t>Low-income/very poor </a:t>
                      </a:r>
                      <a:endParaRPr lang="en-GB" sz="2400" dirty="0"/>
                    </a:p>
                  </a:txBody>
                  <a:tcPr/>
                </a:tc>
                <a:tc>
                  <a:txBody>
                    <a:bodyPr/>
                    <a:lstStyle/>
                    <a:p>
                      <a:r>
                        <a:rPr lang="en-US" sz="2400" b="1" baseline="0" dirty="0"/>
                        <a:t>H</a:t>
                      </a:r>
                      <a:r>
                        <a:rPr lang="en-US" sz="2400" baseline="0" dirty="0"/>
                        <a:t>igh maternal and infant mortality and death rates, low life expectancy (&lt;55 y) </a:t>
                      </a:r>
                      <a:endParaRPr lang="en-GB" sz="2400" dirty="0"/>
                    </a:p>
                  </a:txBody>
                  <a:tcPr/>
                </a:tc>
                <a:tc>
                  <a:txBody>
                    <a:bodyPr/>
                    <a:lstStyle/>
                    <a:p>
                      <a:r>
                        <a:rPr lang="en-US" sz="2400" b="1" baseline="0" dirty="0"/>
                        <a:t>M</a:t>
                      </a:r>
                      <a:r>
                        <a:rPr lang="en-US" sz="2400" baseline="0" dirty="0"/>
                        <a:t>ost disease and death due to infectious diseases, children and pregnant women particularly affected </a:t>
                      </a:r>
                      <a:endParaRPr lang="en-GB" sz="2400" dirty="0"/>
                    </a:p>
                  </a:txBody>
                  <a:tcPr/>
                </a:tc>
                <a:extLst>
                  <a:ext uri="{0D108BD9-81ED-4DB2-BD59-A6C34878D82A}">
                    <a16:rowId xmlns:a16="http://schemas.microsoft.com/office/drawing/2014/main" val="10001"/>
                  </a:ext>
                </a:extLst>
              </a:tr>
              <a:tr h="1840461">
                <a:tc>
                  <a:txBody>
                    <a:bodyPr/>
                    <a:lstStyle/>
                    <a:p>
                      <a:r>
                        <a:rPr lang="en-US" sz="2400" dirty="0"/>
                        <a:t>Lower-</a:t>
                      </a:r>
                      <a:r>
                        <a:rPr lang="en-US" sz="2400" baseline="0" dirty="0"/>
                        <a:t>middle income / Higher-middle income </a:t>
                      </a:r>
                      <a:r>
                        <a:rPr lang="en-US" sz="2400" dirty="0"/>
                        <a:t> </a:t>
                      </a:r>
                      <a:endParaRPr lang="en-GB" sz="2400" dirty="0"/>
                    </a:p>
                  </a:txBody>
                  <a:tcPr/>
                </a:tc>
                <a:tc>
                  <a:txBody>
                    <a:bodyPr/>
                    <a:lstStyle/>
                    <a:p>
                      <a:r>
                        <a:rPr lang="en-US" sz="2400" b="1" baseline="0" dirty="0"/>
                        <a:t>I</a:t>
                      </a:r>
                      <a:r>
                        <a:rPr lang="en-US" sz="2400" b="0" baseline="0" dirty="0"/>
                        <a:t>mproving</a:t>
                      </a:r>
                      <a:r>
                        <a:rPr lang="en-US" sz="2400" baseline="0" dirty="0"/>
                        <a:t> maternal and infant mortality and death rates, life expectancy 55-75 y </a:t>
                      </a:r>
                      <a:endParaRPr lang="en-GB" sz="2400" dirty="0"/>
                    </a:p>
                  </a:txBody>
                  <a:tcPr/>
                </a:tc>
                <a:tc>
                  <a:txBody>
                    <a:bodyPr/>
                    <a:lstStyle/>
                    <a:p>
                      <a:r>
                        <a:rPr lang="en-US" sz="2400" b="1" baseline="0" dirty="0"/>
                        <a:t>P</a:t>
                      </a:r>
                      <a:r>
                        <a:rPr lang="en-US" sz="2400" baseline="0" dirty="0"/>
                        <a:t>ockets of high infectious disease burden subsist; NCDs increasingly dominant. Large within-country inequalities </a:t>
                      </a:r>
                      <a:endParaRPr lang="en-GB" sz="2400" dirty="0"/>
                    </a:p>
                  </a:txBody>
                  <a:tcPr/>
                </a:tc>
                <a:extLst>
                  <a:ext uri="{0D108BD9-81ED-4DB2-BD59-A6C34878D82A}">
                    <a16:rowId xmlns:a16="http://schemas.microsoft.com/office/drawing/2014/main" val="10002"/>
                  </a:ext>
                </a:extLst>
              </a:tr>
              <a:tr h="791777">
                <a:tc>
                  <a:txBody>
                    <a:bodyPr/>
                    <a:lstStyle/>
                    <a:p>
                      <a:r>
                        <a:rPr lang="en-US" sz="2400" dirty="0"/>
                        <a:t>High</a:t>
                      </a:r>
                      <a:r>
                        <a:rPr lang="en-US" sz="2400" baseline="0" dirty="0"/>
                        <a:t>-income</a:t>
                      </a:r>
                      <a:endParaRPr lang="en-GB" sz="2400" dirty="0"/>
                    </a:p>
                  </a:txBody>
                  <a:tcPr/>
                </a:tc>
                <a:tc>
                  <a:txBody>
                    <a:bodyPr/>
                    <a:lstStyle/>
                    <a:p>
                      <a:r>
                        <a:rPr lang="en-US" sz="2400" b="1" baseline="0" dirty="0"/>
                        <a:t>L</a:t>
                      </a:r>
                      <a:r>
                        <a:rPr lang="en-US" sz="2400" baseline="0" dirty="0"/>
                        <a:t>ow maternal and infant mortality and deaths rates, life expectancy &gt;75 y </a:t>
                      </a:r>
                      <a:endParaRPr lang="en-GB" sz="2400" dirty="0"/>
                    </a:p>
                  </a:txBody>
                  <a:tcPr/>
                </a:tc>
                <a:tc>
                  <a:txBody>
                    <a:bodyPr/>
                    <a:lstStyle/>
                    <a:p>
                      <a:r>
                        <a:rPr lang="en-US" sz="2400" b="1" baseline="0" dirty="0"/>
                        <a:t>M</a:t>
                      </a:r>
                      <a:r>
                        <a:rPr lang="en-US" sz="2400" baseline="0" dirty="0"/>
                        <a:t>ost diseases and deaths due to NCDs </a:t>
                      </a:r>
                      <a:endParaRPr lang="en-GB" sz="2400" dirty="0"/>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8CC4FCE3-3984-484D-8147-94AB9B0F2189}" type="slidenum">
              <a:rPr lang="fr-CH" smtClean="0"/>
              <a:t>33</a:t>
            </a:fld>
            <a:endParaRPr lang="fr-CH"/>
          </a:p>
        </p:txBody>
      </p:sp>
      <p:sp>
        <p:nvSpPr>
          <p:cNvPr id="3" name="TextBox 2"/>
          <p:cNvSpPr txBox="1"/>
          <p:nvPr/>
        </p:nvSpPr>
        <p:spPr>
          <a:xfrm>
            <a:off x="7560527" y="6474806"/>
            <a:ext cx="3399970" cy="369332"/>
          </a:xfrm>
          <a:prstGeom prst="rect">
            <a:avLst/>
          </a:prstGeom>
          <a:noFill/>
        </p:spPr>
        <p:txBody>
          <a:bodyPr wrap="none" rtlCol="0">
            <a:spAutoFit/>
          </a:bodyPr>
          <a:lstStyle/>
          <a:p>
            <a:r>
              <a:rPr lang="en-US" i="1" dirty="0"/>
              <a:t>Source: HPN network paper No 61</a:t>
            </a:r>
            <a:endParaRPr lang="en-GB" i="1" dirty="0"/>
          </a:p>
        </p:txBody>
      </p:sp>
      <p:sp>
        <p:nvSpPr>
          <p:cNvPr id="5" name="TextBox 4">
            <a:extLst>
              <a:ext uri="{FF2B5EF4-FFF2-40B4-BE49-F238E27FC236}">
                <a16:creationId xmlns:a16="http://schemas.microsoft.com/office/drawing/2014/main" id="{D1EE84AF-9043-4C30-AC2C-84470D6BA33B}"/>
              </a:ext>
            </a:extLst>
          </p:cNvPr>
          <p:cNvSpPr txBox="1"/>
          <p:nvPr/>
        </p:nvSpPr>
        <p:spPr>
          <a:xfrm>
            <a:off x="191386" y="850605"/>
            <a:ext cx="184731" cy="369332"/>
          </a:xfrm>
          <a:prstGeom prst="rect">
            <a:avLst/>
          </a:prstGeom>
          <a:noFill/>
        </p:spPr>
        <p:txBody>
          <a:bodyPr wrap="none" rtlCol="0">
            <a:spAutoFit/>
          </a:bodyPr>
          <a:lstStyle/>
          <a:p>
            <a:endParaRPr lang="fr-CH" dirty="0"/>
          </a:p>
        </p:txBody>
      </p:sp>
      <p:sp>
        <p:nvSpPr>
          <p:cNvPr id="8" name="Rectangle 7">
            <a:extLst>
              <a:ext uri="{FF2B5EF4-FFF2-40B4-BE49-F238E27FC236}">
                <a16:creationId xmlns:a16="http://schemas.microsoft.com/office/drawing/2014/main" id="{8518E804-992B-40BE-9393-52647A299A2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759274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000">
            <a:alpha val="5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2436" y="440105"/>
            <a:ext cx="10515600" cy="1325563"/>
          </a:xfrm>
        </p:spPr>
        <p:txBody>
          <a:bodyPr>
            <a:normAutofit/>
          </a:bodyPr>
          <a:lstStyle/>
          <a:p>
            <a:r>
              <a:rPr lang="en-US" u="sng" dirty="0">
                <a:latin typeface="+mn-lt"/>
              </a:rPr>
              <a:t>Risk factors excess morbidity and mortality</a:t>
            </a:r>
            <a:endParaRPr lang="fr-CH" u="sng" dirty="0">
              <a:latin typeface="+mn-lt"/>
            </a:endParaRPr>
          </a:p>
        </p:txBody>
      </p:sp>
      <p:sp>
        <p:nvSpPr>
          <p:cNvPr id="3" name="Slide Number Placeholder 2"/>
          <p:cNvSpPr>
            <a:spLocks noGrp="1"/>
          </p:cNvSpPr>
          <p:nvPr>
            <p:ph type="sldNum" sz="quarter" idx="12"/>
          </p:nvPr>
        </p:nvSpPr>
        <p:spPr/>
        <p:txBody>
          <a:bodyPr/>
          <a:lstStyle/>
          <a:p>
            <a:fld id="{8CC4FCE3-3984-484D-8147-94AB9B0F2189}" type="slidenum">
              <a:rPr lang="fr-CH" smtClean="0"/>
              <a:t>34</a:t>
            </a:fld>
            <a:endParaRPr lang="fr-CH"/>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
        <p:nvSpPr>
          <p:cNvPr id="4" name="TextBox 3"/>
          <p:cNvSpPr txBox="1"/>
          <p:nvPr/>
        </p:nvSpPr>
        <p:spPr>
          <a:xfrm>
            <a:off x="1353312" y="2369571"/>
            <a:ext cx="10213848" cy="4124206"/>
          </a:xfrm>
          <a:prstGeom prst="rect">
            <a:avLst/>
          </a:prstGeom>
          <a:noFill/>
        </p:spPr>
        <p:txBody>
          <a:bodyPr wrap="square" rtlCol="0">
            <a:spAutoFit/>
          </a:bodyPr>
          <a:lstStyle/>
          <a:p>
            <a:r>
              <a:rPr lang="en-US" sz="2800" b="1" dirty="0">
                <a:solidFill>
                  <a:srgbClr val="0000FF"/>
                </a:solidFill>
              </a:rPr>
              <a:t>Individual work: </a:t>
            </a:r>
            <a:r>
              <a:rPr lang="en-US" sz="2800" b="1" dirty="0">
                <a:solidFill>
                  <a:srgbClr val="FF0000"/>
                </a:solidFill>
              </a:rPr>
              <a:t>5 minutes: </a:t>
            </a:r>
          </a:p>
          <a:p>
            <a:pPr lvl="1"/>
            <a:endParaRPr lang="en-US" sz="2400" dirty="0"/>
          </a:p>
          <a:p>
            <a:r>
              <a:rPr lang="en-US" sz="2400" dirty="0"/>
              <a:t>Take 1-2 of the Post-Its and place it in the appropriate column on the white board, i.e. 	</a:t>
            </a:r>
          </a:p>
          <a:p>
            <a:endParaRPr lang="en-US" sz="2400" dirty="0"/>
          </a:p>
          <a:p>
            <a:pPr lvl="2"/>
            <a:r>
              <a:rPr lang="en-GB" sz="2400" dirty="0"/>
              <a:t>1. Background variables </a:t>
            </a:r>
          </a:p>
          <a:p>
            <a:r>
              <a:rPr lang="en-GB" sz="2400" dirty="0"/>
              <a:t>	2. Intermediate factors</a:t>
            </a:r>
          </a:p>
          <a:p>
            <a:r>
              <a:rPr lang="en-GB" sz="2400" dirty="0"/>
              <a:t>	3. Proximate factors</a:t>
            </a:r>
          </a:p>
          <a:p>
            <a:r>
              <a:rPr lang="en-GB" sz="2400" dirty="0"/>
              <a:t>	4. Health outcome </a:t>
            </a:r>
          </a:p>
          <a:p>
            <a:endParaRPr lang="en-US" sz="2400" dirty="0"/>
          </a:p>
          <a:p>
            <a:endParaRPr lang="en-GB" dirty="0"/>
          </a:p>
        </p:txBody>
      </p:sp>
    </p:spTree>
    <p:extLst>
      <p:ext uri="{BB962C8B-B14F-4D97-AF65-F5344CB8AC3E}">
        <p14:creationId xmlns:p14="http://schemas.microsoft.com/office/powerpoint/2010/main" val="905651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D5E393-29BC-42B0-822E-FAB64C16434A}"/>
              </a:ext>
            </a:extLst>
          </p:cNvPr>
          <p:cNvSpPr>
            <a:spLocks noGrp="1"/>
          </p:cNvSpPr>
          <p:nvPr>
            <p:ph type="title"/>
          </p:nvPr>
        </p:nvSpPr>
        <p:spPr>
          <a:xfrm>
            <a:off x="1411149" y="0"/>
            <a:ext cx="10515600" cy="1021404"/>
          </a:xfrm>
        </p:spPr>
        <p:txBody>
          <a:bodyPr/>
          <a:lstStyle/>
          <a:p>
            <a:r>
              <a:rPr lang="en-US" b="1" u="sng" dirty="0"/>
              <a:t>Determinant factors for health and survival</a:t>
            </a:r>
          </a:p>
        </p:txBody>
      </p:sp>
      <p:graphicFrame>
        <p:nvGraphicFramePr>
          <p:cNvPr id="4" name="Espace réservé du contenu 3">
            <a:extLst>
              <a:ext uri="{FF2B5EF4-FFF2-40B4-BE49-F238E27FC236}">
                <a16:creationId xmlns:a16="http://schemas.microsoft.com/office/drawing/2014/main" id="{11AE7CC6-7224-4563-9E8C-CDD3F0323BC9}"/>
              </a:ext>
            </a:extLst>
          </p:cNvPr>
          <p:cNvGraphicFramePr>
            <a:graphicFrameLocks noGrp="1"/>
          </p:cNvGraphicFramePr>
          <p:nvPr>
            <p:ph idx="1"/>
            <p:extLst>
              <p:ext uri="{D42A27DB-BD31-4B8C-83A1-F6EECF244321}">
                <p14:modId xmlns:p14="http://schemas.microsoft.com/office/powerpoint/2010/main" val="91287863"/>
              </p:ext>
            </p:extLst>
          </p:nvPr>
        </p:nvGraphicFramePr>
        <p:xfrm>
          <a:off x="982524" y="1021404"/>
          <a:ext cx="10944225" cy="5836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
        <p:nvSpPr>
          <p:cNvPr id="3" name="TextBox 2">
            <a:extLst>
              <a:ext uri="{FF2B5EF4-FFF2-40B4-BE49-F238E27FC236}">
                <a16:creationId xmlns:a16="http://schemas.microsoft.com/office/drawing/2014/main" id="{4EE4EF79-2B31-48F3-B4B9-0E319115B356}"/>
              </a:ext>
            </a:extLst>
          </p:cNvPr>
          <p:cNvSpPr txBox="1"/>
          <p:nvPr/>
        </p:nvSpPr>
        <p:spPr>
          <a:xfrm>
            <a:off x="8847943" y="6488668"/>
            <a:ext cx="3331810" cy="369332"/>
          </a:xfrm>
          <a:prstGeom prst="rect">
            <a:avLst/>
          </a:prstGeom>
          <a:noFill/>
        </p:spPr>
        <p:txBody>
          <a:bodyPr wrap="none" rtlCol="0">
            <a:spAutoFit/>
          </a:bodyPr>
          <a:lstStyle/>
          <a:p>
            <a:r>
              <a:rPr lang="en-US" i="1" dirty="0"/>
              <a:t>Based on HPN, network paper 61</a:t>
            </a:r>
            <a:endParaRPr lang="fr-CH" i="1" dirty="0"/>
          </a:p>
        </p:txBody>
      </p:sp>
    </p:spTree>
    <p:extLst>
      <p:ext uri="{BB962C8B-B14F-4D97-AF65-F5344CB8AC3E}">
        <p14:creationId xmlns:p14="http://schemas.microsoft.com/office/powerpoint/2010/main" val="3030876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64000"/>
          </a:schemeClr>
        </a:solidFill>
        <a:effectLst/>
      </p:bgPr>
    </p:bg>
    <p:spTree>
      <p:nvGrpSpPr>
        <p:cNvPr id="1" name=""/>
        <p:cNvGrpSpPr/>
        <p:nvPr/>
      </p:nvGrpSpPr>
      <p:grpSpPr>
        <a:xfrm>
          <a:off x="0" y="0"/>
          <a:ext cx="0" cy="0"/>
          <a:chOff x="0" y="0"/>
          <a:chExt cx="0" cy="0"/>
        </a:xfrm>
      </p:grpSpPr>
      <p:sp>
        <p:nvSpPr>
          <p:cNvPr id="2" name="TextBox 1"/>
          <p:cNvSpPr txBox="1"/>
          <p:nvPr/>
        </p:nvSpPr>
        <p:spPr>
          <a:xfrm>
            <a:off x="1202554" y="2304153"/>
            <a:ext cx="1326004" cy="1569660"/>
          </a:xfrm>
          <a:prstGeom prst="rect">
            <a:avLst/>
          </a:prstGeom>
          <a:noFill/>
        </p:spPr>
        <p:txBody>
          <a:bodyPr wrap="none" rtlCol="0">
            <a:spAutoFit/>
          </a:bodyPr>
          <a:lstStyle/>
          <a:p>
            <a:r>
              <a:rPr lang="en-US" sz="9600" b="1" dirty="0">
                <a:solidFill>
                  <a:srgbClr val="FF0000"/>
                </a:solidFill>
              </a:rPr>
              <a:t>??</a:t>
            </a:r>
            <a:endParaRPr lang="fr-CH" sz="9600" b="1" dirty="0">
              <a:solidFill>
                <a:srgbClr val="FF0000"/>
              </a:solidFill>
            </a:endParaRPr>
          </a:p>
        </p:txBody>
      </p:sp>
      <p:sp>
        <p:nvSpPr>
          <p:cNvPr id="3" name="TextBox 2"/>
          <p:cNvSpPr txBox="1"/>
          <p:nvPr/>
        </p:nvSpPr>
        <p:spPr>
          <a:xfrm>
            <a:off x="3817248" y="1627044"/>
            <a:ext cx="4030783" cy="2677656"/>
          </a:xfrm>
          <a:prstGeom prst="rect">
            <a:avLst/>
          </a:prstGeom>
          <a:noFill/>
        </p:spPr>
        <p:txBody>
          <a:bodyPr wrap="none" rtlCol="0">
            <a:spAutoFit/>
          </a:bodyPr>
          <a:lstStyle/>
          <a:p>
            <a:r>
              <a:rPr lang="en-US" sz="2800" b="1" dirty="0"/>
              <a:t>What is: </a:t>
            </a:r>
          </a:p>
          <a:p>
            <a:pPr marL="457200" indent="-457200">
              <a:buFont typeface="Arial" panose="020B0604020202020204" pitchFamily="34" charset="0"/>
              <a:buChar char="•"/>
            </a:pPr>
            <a:r>
              <a:rPr lang="en-US" sz="2800" dirty="0"/>
              <a:t>Health</a:t>
            </a:r>
          </a:p>
          <a:p>
            <a:pPr marL="457200" indent="-457200">
              <a:buFont typeface="Arial" panose="020B0604020202020204" pitchFamily="34" charset="0"/>
              <a:buChar char="•"/>
            </a:pPr>
            <a:r>
              <a:rPr lang="en-US" sz="2800" dirty="0"/>
              <a:t>Health system</a:t>
            </a:r>
          </a:p>
          <a:p>
            <a:pPr marL="457200" indent="-457200">
              <a:buFont typeface="Arial" panose="020B0604020202020204" pitchFamily="34" charset="0"/>
              <a:buChar char="•"/>
            </a:pPr>
            <a:r>
              <a:rPr lang="en-US" sz="2800" dirty="0"/>
              <a:t>Health care services</a:t>
            </a:r>
          </a:p>
          <a:p>
            <a:pPr marL="457200" indent="-457200">
              <a:buFont typeface="Arial" panose="020B0604020202020204" pitchFamily="34" charset="0"/>
              <a:buChar char="•"/>
            </a:pPr>
            <a:r>
              <a:rPr lang="en-US" sz="2800" dirty="0"/>
              <a:t>Public health</a:t>
            </a:r>
          </a:p>
          <a:p>
            <a:pPr marL="457200" indent="-457200">
              <a:buFont typeface="Arial" panose="020B0604020202020204" pitchFamily="34" charset="0"/>
              <a:buChar char="•"/>
            </a:pPr>
            <a:r>
              <a:rPr lang="en-US" sz="2800" dirty="0"/>
              <a:t>Determinants of health</a:t>
            </a:r>
            <a:endParaRPr lang="fr-CH" sz="2800" dirty="0"/>
          </a:p>
        </p:txBody>
      </p:sp>
      <p:sp>
        <p:nvSpPr>
          <p:cNvPr id="4" name="TextBox 3"/>
          <p:cNvSpPr txBox="1"/>
          <p:nvPr/>
        </p:nvSpPr>
        <p:spPr>
          <a:xfrm>
            <a:off x="3686620" y="4959478"/>
            <a:ext cx="6549887" cy="954107"/>
          </a:xfrm>
          <a:prstGeom prst="rect">
            <a:avLst/>
          </a:prstGeom>
          <a:noFill/>
        </p:spPr>
        <p:txBody>
          <a:bodyPr wrap="square" rtlCol="0">
            <a:spAutoFit/>
          </a:bodyPr>
          <a:lstStyle/>
          <a:p>
            <a:r>
              <a:rPr lang="en-US" sz="2800" dirty="0"/>
              <a:t>Why do we use a public health approach during crises situations?</a:t>
            </a:r>
            <a:endParaRPr lang="fr-CH" sz="2800" dirty="0"/>
          </a:p>
        </p:txBody>
      </p:sp>
      <p:sp>
        <p:nvSpPr>
          <p:cNvPr id="7" name="Slide Number Placeholder 6"/>
          <p:cNvSpPr>
            <a:spLocks noGrp="1"/>
          </p:cNvSpPr>
          <p:nvPr>
            <p:ph type="sldNum" sz="quarter" idx="12"/>
          </p:nvPr>
        </p:nvSpPr>
        <p:spPr/>
        <p:txBody>
          <a:bodyPr/>
          <a:lstStyle/>
          <a:p>
            <a:fld id="{8CC4FCE3-3984-484D-8147-94AB9B0F2189}" type="slidenum">
              <a:rPr lang="fr-CH" smtClean="0"/>
              <a:t>36</a:t>
            </a:fld>
            <a:endParaRPr lang="fr-CH"/>
          </a:p>
        </p:txBody>
      </p:sp>
      <p:sp>
        <p:nvSpPr>
          <p:cNvPr id="9" name="Rectangle 8"/>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1208110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nvPr>
        </p:nvSpPr>
        <p:spPr>
          <a:xfrm>
            <a:off x="1471836" y="630312"/>
            <a:ext cx="5394292" cy="792088"/>
          </a:xfrm>
        </p:spPr>
        <p:txBody>
          <a:bodyPr anchor="ctr">
            <a:normAutofit/>
          </a:bodyPr>
          <a:lstStyle/>
          <a:p>
            <a:pPr algn="ctr"/>
            <a:r>
              <a:rPr lang="en-GB" u="sng" dirty="0">
                <a:latin typeface="+mn-lt"/>
              </a:rPr>
              <a:t>What is Health?</a:t>
            </a:r>
          </a:p>
        </p:txBody>
      </p:sp>
      <p:sp>
        <p:nvSpPr>
          <p:cNvPr id="12" name="Espace réservé du contenu 5">
            <a:extLst>
              <a:ext uri="{FF2B5EF4-FFF2-40B4-BE49-F238E27FC236}">
                <a16:creationId xmlns:a16="http://schemas.microsoft.com/office/drawing/2014/main" id="{28682363-C021-472F-B9A2-48F1019EACF7}"/>
              </a:ext>
            </a:extLst>
          </p:cNvPr>
          <p:cNvSpPr>
            <a:spLocks noGrp="1"/>
          </p:cNvSpPr>
          <p:nvPr>
            <p:ph sz="half" idx="1"/>
          </p:nvPr>
        </p:nvSpPr>
        <p:spPr>
          <a:xfrm>
            <a:off x="1229172" y="2239893"/>
            <a:ext cx="3800027" cy="3195707"/>
          </a:xfrm>
        </p:spPr>
        <p:txBody>
          <a:bodyPr>
            <a:normAutofit/>
          </a:bodyPr>
          <a:lstStyle/>
          <a:p>
            <a:pPr marL="0" indent="0">
              <a:buNone/>
            </a:pPr>
            <a:r>
              <a:rPr lang="en-GB" dirty="0"/>
              <a:t>Health is a state of complete </a:t>
            </a:r>
            <a:r>
              <a:rPr lang="en-GB" dirty="0">
                <a:solidFill>
                  <a:schemeClr val="bg1">
                    <a:lumMod val="10000"/>
                  </a:schemeClr>
                </a:solidFill>
              </a:rPr>
              <a:t>physical, social and mental </a:t>
            </a:r>
            <a:r>
              <a:rPr lang="en-GB" dirty="0"/>
              <a:t>well-being, and not merely the absence of disease or infirmity.</a:t>
            </a:r>
          </a:p>
          <a:p>
            <a:pPr marL="0" indent="0">
              <a:buNone/>
            </a:pPr>
            <a:r>
              <a:rPr lang="en-GB" sz="1800" i="1" dirty="0"/>
              <a:t>                  WHO constitution of 1948</a:t>
            </a:r>
          </a:p>
        </p:txBody>
      </p:sp>
      <p:graphicFrame>
        <p:nvGraphicFramePr>
          <p:cNvPr id="13" name="Espace réservé du contenu 4">
            <a:extLst>
              <a:ext uri="{FF2B5EF4-FFF2-40B4-BE49-F238E27FC236}">
                <a16:creationId xmlns:a16="http://schemas.microsoft.com/office/drawing/2014/main" id="{35064F93-1CA1-4BF8-86DC-1914AA3D6E9A}"/>
              </a:ext>
            </a:extLst>
          </p:cNvPr>
          <p:cNvGraphicFramePr>
            <a:graphicFrameLocks/>
          </p:cNvGraphicFramePr>
          <p:nvPr>
            <p:extLst>
              <p:ext uri="{D42A27DB-BD31-4B8C-83A1-F6EECF244321}">
                <p14:modId xmlns:p14="http://schemas.microsoft.com/office/powerpoint/2010/main" val="3245706632"/>
              </p:ext>
            </p:extLst>
          </p:nvPr>
        </p:nvGraphicFramePr>
        <p:xfrm>
          <a:off x="6180327" y="453031"/>
          <a:ext cx="5316537" cy="55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8CC4FCE3-3984-484D-8147-94AB9B0F2189}" type="slidenum">
              <a:rPr lang="fr-CH" smtClean="0"/>
              <a:t>37</a:t>
            </a:fld>
            <a:endParaRPr lang="fr-CH"/>
          </a:p>
        </p:txBody>
      </p:sp>
      <p:sp>
        <p:nvSpPr>
          <p:cNvPr id="11" name="Rectangle 10"/>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3756732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77217" y="3244334"/>
            <a:ext cx="237566" cy="369332"/>
          </a:xfrm>
          <a:prstGeom prst="rect">
            <a:avLst/>
          </a:prstGeom>
        </p:spPr>
        <p:txBody>
          <a:bodyPr wrap="none">
            <a:spAutoFit/>
          </a:bodyPr>
          <a:lstStyle/>
          <a:p>
            <a:r>
              <a:rPr lang="en-GB" dirty="0"/>
              <a:t> </a:t>
            </a:r>
          </a:p>
        </p:txBody>
      </p:sp>
      <p:sp>
        <p:nvSpPr>
          <p:cNvPr id="8" name="Rectangle 7"/>
          <p:cNvSpPr/>
          <p:nvPr/>
        </p:nvSpPr>
        <p:spPr>
          <a:xfrm>
            <a:off x="5977217" y="3244334"/>
            <a:ext cx="237566" cy="369332"/>
          </a:xfrm>
          <a:prstGeom prst="rect">
            <a:avLst/>
          </a:prstGeom>
        </p:spPr>
        <p:txBody>
          <a:bodyPr wrap="none">
            <a:spAutoFit/>
          </a:bodyPr>
          <a:lstStyle/>
          <a:p>
            <a:r>
              <a:rPr lang="en-GB" dirty="0"/>
              <a:t> </a:t>
            </a:r>
          </a:p>
        </p:txBody>
      </p:sp>
      <p:sp>
        <p:nvSpPr>
          <p:cNvPr id="9" name="Rectangle 8"/>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0" name="TextBox 9"/>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11" name="TextBox 10"/>
          <p:cNvSpPr txBox="1"/>
          <p:nvPr/>
        </p:nvSpPr>
        <p:spPr>
          <a:xfrm>
            <a:off x="4637902" y="140043"/>
            <a:ext cx="7076303" cy="769441"/>
          </a:xfrm>
          <a:prstGeom prst="rect">
            <a:avLst/>
          </a:prstGeom>
          <a:noFill/>
        </p:spPr>
        <p:txBody>
          <a:bodyPr wrap="square" rtlCol="0">
            <a:spAutoFit/>
          </a:bodyPr>
          <a:lstStyle/>
          <a:p>
            <a:r>
              <a:rPr lang="en-US" sz="4400" u="sng" dirty="0"/>
              <a:t>Definitions </a:t>
            </a:r>
          </a:p>
        </p:txBody>
      </p:sp>
      <p:sp>
        <p:nvSpPr>
          <p:cNvPr id="12" name="TextBox 11"/>
          <p:cNvSpPr txBox="1"/>
          <p:nvPr/>
        </p:nvSpPr>
        <p:spPr>
          <a:xfrm>
            <a:off x="1062681" y="972065"/>
            <a:ext cx="10651524" cy="6186309"/>
          </a:xfrm>
          <a:prstGeom prst="rect">
            <a:avLst/>
          </a:prstGeom>
          <a:noFill/>
        </p:spPr>
        <p:txBody>
          <a:bodyPr wrap="square" rtlCol="0">
            <a:spAutoFit/>
          </a:bodyPr>
          <a:lstStyle/>
          <a:p>
            <a:pPr marL="285750" indent="-285750">
              <a:buFont typeface="Arial" panose="020B0604020202020204" pitchFamily="34" charset="0"/>
              <a:buChar char="•"/>
            </a:pPr>
            <a:r>
              <a:rPr lang="en-US" sz="2400" b="1" dirty="0"/>
              <a:t>Health </a:t>
            </a:r>
            <a:r>
              <a:rPr lang="en-US" sz="2400" dirty="0"/>
              <a:t>- </a:t>
            </a:r>
            <a:r>
              <a:rPr lang="en-GB" sz="2400" dirty="0"/>
              <a:t>Health is a state of complete physical, social and mental well-being   and not merely the absence of disease or infirmity.</a:t>
            </a:r>
            <a:endParaRPr lang="en-GB" sz="2400" baseline="30000" dirty="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Health System </a:t>
            </a:r>
            <a:r>
              <a:rPr lang="en-US" sz="2400" dirty="0"/>
              <a:t>- </a:t>
            </a:r>
            <a:r>
              <a:rPr lang="en-GB" sz="2400" dirty="0"/>
              <a:t>All the activities whose primary intended purpose is to promote, restore and/or maintain health.  </a:t>
            </a:r>
          </a:p>
          <a:p>
            <a:endParaRPr lang="en-US" sz="2400" dirty="0"/>
          </a:p>
          <a:p>
            <a:pPr marL="285750" indent="-285750">
              <a:buFont typeface="Arial" panose="020B0604020202020204" pitchFamily="34" charset="0"/>
              <a:buChar char="•"/>
            </a:pPr>
            <a:r>
              <a:rPr lang="en-US" sz="2400" b="1" dirty="0"/>
              <a:t>Health Service </a:t>
            </a:r>
            <a:r>
              <a:rPr lang="en-US" sz="2400" dirty="0"/>
              <a:t>- </a:t>
            </a:r>
            <a:r>
              <a:rPr lang="en-GB" sz="2400" dirty="0"/>
              <a:t>Any service aimed at contributing to improved health or to the diagnosis, treatment and rehabilitation of sick people. </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Public Health</a:t>
            </a:r>
            <a:r>
              <a:rPr lang="en-US" sz="2400" dirty="0"/>
              <a:t> - </a:t>
            </a:r>
            <a:r>
              <a:rPr lang="en-GB" sz="2400" dirty="0"/>
              <a:t>An organized effort by society, primarily through its public institutions, to improve, promote, protect and restore the health of the population through collective action.  </a:t>
            </a:r>
          </a:p>
          <a:p>
            <a:endParaRPr lang="en-US" sz="2400" dirty="0"/>
          </a:p>
          <a:p>
            <a:pPr marL="285750" indent="-285750">
              <a:buFont typeface="Arial" panose="020B0604020202020204" pitchFamily="34" charset="0"/>
              <a:buChar char="•"/>
            </a:pPr>
            <a:r>
              <a:rPr lang="en-US" sz="2400" b="1" dirty="0"/>
              <a:t>Determinants of health </a:t>
            </a:r>
            <a:r>
              <a:rPr lang="en-US" sz="2400" dirty="0"/>
              <a:t>-  The social and economic environment, the physical environment, and the person’s individual characteristics and behaviors.</a:t>
            </a:r>
          </a:p>
          <a:p>
            <a:endParaRPr lang="en-US" dirty="0"/>
          </a:p>
          <a:p>
            <a:endParaRPr lang="en-GB" dirty="0"/>
          </a:p>
        </p:txBody>
      </p:sp>
    </p:spTree>
    <p:extLst>
      <p:ext uri="{BB962C8B-B14F-4D97-AF65-F5344CB8AC3E}">
        <p14:creationId xmlns:p14="http://schemas.microsoft.com/office/powerpoint/2010/main" val="3833732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25" name="Text Box 193"/>
          <p:cNvSpPr txBox="1">
            <a:spLocks noChangeArrowheads="1"/>
          </p:cNvSpPr>
          <p:nvPr/>
        </p:nvSpPr>
        <p:spPr bwMode="auto">
          <a:xfrm>
            <a:off x="1939677" y="184150"/>
            <a:ext cx="7885112"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GB" altLang="en-US" sz="4400" b="0" u="sng" dirty="0">
                <a:solidFill>
                  <a:schemeClr val="tx1"/>
                </a:solidFill>
              </a:rPr>
              <a:t>Health System</a:t>
            </a:r>
          </a:p>
        </p:txBody>
      </p:sp>
      <p:grpSp>
        <p:nvGrpSpPr>
          <p:cNvPr id="21506" name="Group 300"/>
          <p:cNvGrpSpPr>
            <a:grpSpLocks/>
          </p:cNvGrpSpPr>
          <p:nvPr/>
        </p:nvGrpSpPr>
        <p:grpSpPr bwMode="auto">
          <a:xfrm>
            <a:off x="4867821" y="4514241"/>
            <a:ext cx="2227262" cy="2081212"/>
            <a:chOff x="2196" y="2800"/>
            <a:chExt cx="1175" cy="1172"/>
          </a:xfrm>
          <a:solidFill>
            <a:schemeClr val="accent2">
              <a:lumMod val="40000"/>
              <a:lumOff val="60000"/>
            </a:schemeClr>
          </a:solidFill>
        </p:grpSpPr>
        <p:sp>
          <p:nvSpPr>
            <p:cNvPr id="6188" name="Oval 258"/>
            <p:cNvSpPr>
              <a:spLocks noChangeArrowheads="1"/>
            </p:cNvSpPr>
            <p:nvPr/>
          </p:nvSpPr>
          <p:spPr bwMode="auto">
            <a:xfrm>
              <a:off x="2196" y="2800"/>
              <a:ext cx="1175" cy="1172"/>
            </a:xfrm>
            <a:prstGeom prst="ellipse">
              <a:avLst/>
            </a:prstGeom>
            <a:grpFill/>
            <a:ln w="12700">
              <a:solidFill>
                <a:schemeClr val="accent2">
                  <a:lumMod val="75000"/>
                </a:schemeClr>
              </a:solidFill>
              <a:round/>
              <a:headEnd/>
              <a:tailEnd/>
            </a:ln>
          </p:spPr>
          <p:txBody>
            <a:bodyPr/>
            <a:lstStyle>
              <a:lvl1pPr algn="ctr">
                <a:spcBef>
                  <a:spcPct val="50000"/>
                </a:spcBef>
                <a:defRPr sz="2400" b="1">
                  <a:solidFill>
                    <a:srgbClr val="FFFF00"/>
                  </a:solidFill>
                  <a:latin typeface="Times New Roman" charset="0"/>
                </a:defRPr>
              </a:lvl1pPr>
              <a:lvl2pPr marL="742950" indent="-285750" algn="ctr">
                <a:spcBef>
                  <a:spcPct val="50000"/>
                </a:spcBef>
                <a:defRPr sz="2400" b="1">
                  <a:solidFill>
                    <a:srgbClr val="FFFF00"/>
                  </a:solidFill>
                  <a:latin typeface="Times New Roman" charset="0"/>
                </a:defRPr>
              </a:lvl2pPr>
              <a:lvl3pPr marL="1143000" indent="-228600" algn="ctr">
                <a:spcBef>
                  <a:spcPct val="50000"/>
                </a:spcBef>
                <a:defRPr sz="2400" b="1">
                  <a:solidFill>
                    <a:srgbClr val="FFFF00"/>
                  </a:solidFill>
                  <a:latin typeface="Times New Roman" charset="0"/>
                </a:defRPr>
              </a:lvl3pPr>
              <a:lvl4pPr marL="1600200" indent="-228600" algn="ctr">
                <a:spcBef>
                  <a:spcPct val="50000"/>
                </a:spcBef>
                <a:defRPr sz="2400" b="1">
                  <a:solidFill>
                    <a:srgbClr val="FFFF00"/>
                  </a:solidFill>
                  <a:latin typeface="Times New Roman" charset="0"/>
                </a:defRPr>
              </a:lvl4pPr>
              <a:lvl5pPr marL="2057400" indent="-228600" algn="ctr">
                <a:spcBef>
                  <a:spcPct val="50000"/>
                </a:spcBef>
                <a:defRPr sz="2400" b="1">
                  <a:solidFill>
                    <a:srgbClr val="FFFF00"/>
                  </a:solidFill>
                  <a:latin typeface="Times New Roman" charset="0"/>
                </a:defRPr>
              </a:lvl5pPr>
              <a:lvl6pPr marL="2514600" indent="-228600" algn="ctr" eaLnBrk="0" fontAlgn="base" hangingPunct="0">
                <a:spcBef>
                  <a:spcPct val="50000"/>
                </a:spcBef>
                <a:spcAft>
                  <a:spcPct val="0"/>
                </a:spcAft>
                <a:defRPr sz="2400" b="1">
                  <a:solidFill>
                    <a:srgbClr val="FFFF00"/>
                  </a:solidFill>
                  <a:latin typeface="Times New Roman" charset="0"/>
                </a:defRPr>
              </a:lvl6pPr>
              <a:lvl7pPr marL="2971800" indent="-228600" algn="ctr" eaLnBrk="0" fontAlgn="base" hangingPunct="0">
                <a:spcBef>
                  <a:spcPct val="50000"/>
                </a:spcBef>
                <a:spcAft>
                  <a:spcPct val="0"/>
                </a:spcAft>
                <a:defRPr sz="2400" b="1">
                  <a:solidFill>
                    <a:srgbClr val="FFFF00"/>
                  </a:solidFill>
                  <a:latin typeface="Times New Roman" charset="0"/>
                </a:defRPr>
              </a:lvl7pPr>
              <a:lvl8pPr marL="3429000" indent="-228600" algn="ctr" eaLnBrk="0" fontAlgn="base" hangingPunct="0">
                <a:spcBef>
                  <a:spcPct val="50000"/>
                </a:spcBef>
                <a:spcAft>
                  <a:spcPct val="0"/>
                </a:spcAft>
                <a:defRPr sz="2400" b="1">
                  <a:solidFill>
                    <a:srgbClr val="FFFF00"/>
                  </a:solidFill>
                  <a:latin typeface="Times New Roman" charset="0"/>
                </a:defRPr>
              </a:lvl8pPr>
              <a:lvl9pPr marL="3886200" indent="-228600" algn="ctr" eaLnBrk="0" fontAlgn="base" hangingPunct="0">
                <a:spcBef>
                  <a:spcPct val="50000"/>
                </a:spcBef>
                <a:spcAft>
                  <a:spcPct val="0"/>
                </a:spcAft>
                <a:defRPr sz="2400" b="1">
                  <a:solidFill>
                    <a:srgbClr val="FFFF00"/>
                  </a:solidFill>
                  <a:latin typeface="Times New Roman" charset="0"/>
                </a:defRPr>
              </a:lvl9pPr>
            </a:lstStyle>
            <a:p>
              <a:pPr>
                <a:defRPr/>
              </a:pPr>
              <a:endParaRPr lang="en-US" altLang="en-US"/>
            </a:p>
          </p:txBody>
        </p:sp>
        <p:sp>
          <p:nvSpPr>
            <p:cNvPr id="21523" name="Rectangle 259"/>
            <p:cNvSpPr>
              <a:spLocks noChangeArrowheads="1"/>
            </p:cNvSpPr>
            <p:nvPr/>
          </p:nvSpPr>
          <p:spPr bwMode="auto">
            <a:xfrm>
              <a:off x="2423" y="3240"/>
              <a:ext cx="761" cy="291"/>
            </a:xfrm>
            <a:prstGeom prst="rect">
              <a:avLst/>
            </a:prstGeom>
            <a:grpFill/>
            <a:ln w="9525">
              <a:noFill/>
              <a:miter lim="800000"/>
              <a:headEnd/>
              <a:tailEnd/>
            </a:ln>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GB" altLang="en-US" sz="3000" dirty="0">
                  <a:latin typeface="Times New Roman" charset="0"/>
                </a:rPr>
                <a:t>Health </a:t>
              </a:r>
              <a:endParaRPr lang="en-GB" altLang="en-US" sz="2400" dirty="0">
                <a:latin typeface="Times New Roman" charset="0"/>
              </a:endParaRPr>
            </a:p>
          </p:txBody>
        </p:sp>
      </p:grpSp>
      <p:sp>
        <p:nvSpPr>
          <p:cNvPr id="6147" name="Rectangle 260"/>
          <p:cNvSpPr>
            <a:spLocks noChangeArrowheads="1"/>
          </p:cNvSpPr>
          <p:nvPr/>
        </p:nvSpPr>
        <p:spPr bwMode="auto">
          <a:xfrm>
            <a:off x="1271587" y="1548606"/>
            <a:ext cx="9648825" cy="2395537"/>
          </a:xfrm>
          <a:prstGeom prst="rect">
            <a:avLst/>
          </a:prstGeom>
          <a:solidFill>
            <a:schemeClr val="accent1">
              <a:lumMod val="20000"/>
              <a:lumOff val="80000"/>
            </a:schemeClr>
          </a:solidFill>
          <a:ln w="12700">
            <a:solidFill>
              <a:srgbClr val="000000"/>
            </a:solidFill>
            <a:miter lim="800000"/>
            <a:headEnd/>
            <a:tailEnd/>
          </a:ln>
        </p:spPr>
        <p:txBody>
          <a:bodyPr/>
          <a:lstStyle>
            <a:lvl1pPr algn="ctr">
              <a:spcBef>
                <a:spcPct val="50000"/>
              </a:spcBef>
              <a:defRPr sz="2400" b="1">
                <a:solidFill>
                  <a:srgbClr val="FFFF00"/>
                </a:solidFill>
                <a:latin typeface="Times New Roman" charset="0"/>
              </a:defRPr>
            </a:lvl1pPr>
            <a:lvl2pPr marL="742950" indent="-285750" algn="ctr">
              <a:spcBef>
                <a:spcPct val="50000"/>
              </a:spcBef>
              <a:defRPr sz="2400" b="1">
                <a:solidFill>
                  <a:srgbClr val="FFFF00"/>
                </a:solidFill>
                <a:latin typeface="Times New Roman" charset="0"/>
              </a:defRPr>
            </a:lvl2pPr>
            <a:lvl3pPr marL="1143000" indent="-228600" algn="ctr">
              <a:spcBef>
                <a:spcPct val="50000"/>
              </a:spcBef>
              <a:defRPr sz="2400" b="1">
                <a:solidFill>
                  <a:srgbClr val="FFFF00"/>
                </a:solidFill>
                <a:latin typeface="Times New Roman" charset="0"/>
              </a:defRPr>
            </a:lvl3pPr>
            <a:lvl4pPr marL="1600200" indent="-228600" algn="ctr">
              <a:spcBef>
                <a:spcPct val="50000"/>
              </a:spcBef>
              <a:defRPr sz="2400" b="1">
                <a:solidFill>
                  <a:srgbClr val="FFFF00"/>
                </a:solidFill>
                <a:latin typeface="Times New Roman" charset="0"/>
              </a:defRPr>
            </a:lvl4pPr>
            <a:lvl5pPr marL="2057400" indent="-228600" algn="ctr">
              <a:spcBef>
                <a:spcPct val="50000"/>
              </a:spcBef>
              <a:defRPr sz="2400" b="1">
                <a:solidFill>
                  <a:srgbClr val="FFFF00"/>
                </a:solidFill>
                <a:latin typeface="Times New Roman" charset="0"/>
              </a:defRPr>
            </a:lvl5pPr>
            <a:lvl6pPr marL="2514600" indent="-228600" algn="ctr" eaLnBrk="0" fontAlgn="base" hangingPunct="0">
              <a:spcBef>
                <a:spcPct val="50000"/>
              </a:spcBef>
              <a:spcAft>
                <a:spcPct val="0"/>
              </a:spcAft>
              <a:defRPr sz="2400" b="1">
                <a:solidFill>
                  <a:srgbClr val="FFFF00"/>
                </a:solidFill>
                <a:latin typeface="Times New Roman" charset="0"/>
              </a:defRPr>
            </a:lvl6pPr>
            <a:lvl7pPr marL="2971800" indent="-228600" algn="ctr" eaLnBrk="0" fontAlgn="base" hangingPunct="0">
              <a:spcBef>
                <a:spcPct val="50000"/>
              </a:spcBef>
              <a:spcAft>
                <a:spcPct val="0"/>
              </a:spcAft>
              <a:defRPr sz="2400" b="1">
                <a:solidFill>
                  <a:srgbClr val="FFFF00"/>
                </a:solidFill>
                <a:latin typeface="Times New Roman" charset="0"/>
              </a:defRPr>
            </a:lvl7pPr>
            <a:lvl8pPr marL="3429000" indent="-228600" algn="ctr" eaLnBrk="0" fontAlgn="base" hangingPunct="0">
              <a:spcBef>
                <a:spcPct val="50000"/>
              </a:spcBef>
              <a:spcAft>
                <a:spcPct val="0"/>
              </a:spcAft>
              <a:defRPr sz="2400" b="1">
                <a:solidFill>
                  <a:srgbClr val="FFFF00"/>
                </a:solidFill>
                <a:latin typeface="Times New Roman" charset="0"/>
              </a:defRPr>
            </a:lvl8pPr>
            <a:lvl9pPr marL="3886200" indent="-228600" algn="ctr" eaLnBrk="0" fontAlgn="base" hangingPunct="0">
              <a:spcBef>
                <a:spcPct val="50000"/>
              </a:spcBef>
              <a:spcAft>
                <a:spcPct val="0"/>
              </a:spcAft>
              <a:defRPr sz="2400" b="1">
                <a:solidFill>
                  <a:srgbClr val="FFFF00"/>
                </a:solidFill>
                <a:latin typeface="Times New Roman" charset="0"/>
              </a:defRPr>
            </a:lvl9pPr>
          </a:lstStyle>
          <a:p>
            <a:pPr>
              <a:defRPr/>
            </a:pPr>
            <a:endParaRPr lang="en-US" altLang="en-US" dirty="0"/>
          </a:p>
        </p:txBody>
      </p:sp>
      <p:grpSp>
        <p:nvGrpSpPr>
          <p:cNvPr id="6149" name="Group 299"/>
          <p:cNvGrpSpPr>
            <a:grpSpLocks/>
          </p:cNvGrpSpPr>
          <p:nvPr/>
        </p:nvGrpSpPr>
        <p:grpSpPr bwMode="auto">
          <a:xfrm>
            <a:off x="5663952" y="3584872"/>
            <a:ext cx="730250" cy="1284288"/>
            <a:chOff x="2553" y="2060"/>
            <a:chExt cx="460" cy="809"/>
          </a:xfrm>
          <a:solidFill>
            <a:schemeClr val="accent5">
              <a:lumMod val="60000"/>
              <a:lumOff val="40000"/>
            </a:schemeClr>
          </a:solidFill>
        </p:grpSpPr>
        <p:sp>
          <p:nvSpPr>
            <p:cNvPr id="6177" name="Freeform 262"/>
            <p:cNvSpPr>
              <a:spLocks/>
            </p:cNvSpPr>
            <p:nvPr/>
          </p:nvSpPr>
          <p:spPr bwMode="auto">
            <a:xfrm>
              <a:off x="2783" y="2690"/>
              <a:ext cx="229" cy="179"/>
            </a:xfrm>
            <a:custGeom>
              <a:avLst/>
              <a:gdLst>
                <a:gd name="T0" fmla="*/ 229 w 457"/>
                <a:gd name="T1" fmla="*/ 0 h 358"/>
                <a:gd name="T2" fmla="*/ 1 w 457"/>
                <a:gd name="T3" fmla="*/ 179 h 358"/>
                <a:gd name="T4" fmla="*/ 0 w 457"/>
                <a:gd name="T5" fmla="*/ 122 h 358"/>
                <a:gd name="T6" fmla="*/ 131 w 457"/>
                <a:gd name="T7" fmla="*/ 19 h 358"/>
                <a:gd name="T8" fmla="*/ 229 w 457"/>
                <a:gd name="T9" fmla="*/ 0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7" h="358">
                  <a:moveTo>
                    <a:pt x="457" y="0"/>
                  </a:moveTo>
                  <a:lnTo>
                    <a:pt x="2" y="358"/>
                  </a:lnTo>
                  <a:lnTo>
                    <a:pt x="0" y="244"/>
                  </a:lnTo>
                  <a:lnTo>
                    <a:pt x="262" y="37"/>
                  </a:lnTo>
                  <a:lnTo>
                    <a:pt x="457" y="0"/>
                  </a:lnTo>
                  <a:close/>
                </a:path>
              </a:pathLst>
            </a:custGeom>
            <a:grpFill/>
            <a:ln w="12700">
              <a:solidFill>
                <a:schemeClr val="accent3">
                  <a:lumMod val="50000"/>
                </a:schemeClr>
              </a:solidFill>
              <a:prstDash val="solid"/>
              <a:round/>
              <a:headEnd/>
              <a:tailEnd/>
            </a:ln>
          </p:spPr>
          <p:txBody>
            <a:bodyPr/>
            <a:lstStyle/>
            <a:p>
              <a:pPr>
                <a:defRPr/>
              </a:pPr>
              <a:endParaRPr lang="en-US"/>
            </a:p>
          </p:txBody>
        </p:sp>
        <p:sp>
          <p:nvSpPr>
            <p:cNvPr id="6178" name="Freeform 263"/>
            <p:cNvSpPr>
              <a:spLocks/>
            </p:cNvSpPr>
            <p:nvPr/>
          </p:nvSpPr>
          <p:spPr bwMode="auto">
            <a:xfrm>
              <a:off x="2753" y="2667"/>
              <a:ext cx="260" cy="101"/>
            </a:xfrm>
            <a:custGeom>
              <a:avLst/>
              <a:gdLst>
                <a:gd name="T0" fmla="*/ 57 w 520"/>
                <a:gd name="T1" fmla="*/ 0 h 201"/>
                <a:gd name="T2" fmla="*/ 146 w 520"/>
                <a:gd name="T3" fmla="*/ 22 h 201"/>
                <a:gd name="T4" fmla="*/ 260 w 520"/>
                <a:gd name="T5" fmla="*/ 22 h 201"/>
                <a:gd name="T6" fmla="*/ 168 w 520"/>
                <a:gd name="T7" fmla="*/ 57 h 201"/>
                <a:gd name="T8" fmla="*/ 0 w 520"/>
                <a:gd name="T9" fmla="*/ 101 h 201"/>
                <a:gd name="T10" fmla="*/ 57 w 520"/>
                <a:gd name="T11" fmla="*/ 0 h 2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0" h="201">
                  <a:moveTo>
                    <a:pt x="114" y="0"/>
                  </a:moveTo>
                  <a:lnTo>
                    <a:pt x="292" y="43"/>
                  </a:lnTo>
                  <a:lnTo>
                    <a:pt x="520" y="43"/>
                  </a:lnTo>
                  <a:lnTo>
                    <a:pt x="336" y="113"/>
                  </a:lnTo>
                  <a:lnTo>
                    <a:pt x="0" y="201"/>
                  </a:lnTo>
                  <a:lnTo>
                    <a:pt x="114" y="0"/>
                  </a:lnTo>
                  <a:close/>
                </a:path>
              </a:pathLst>
            </a:custGeom>
            <a:grpFill/>
            <a:ln w="12700">
              <a:solidFill>
                <a:schemeClr val="accent3">
                  <a:lumMod val="50000"/>
                </a:schemeClr>
              </a:solidFill>
              <a:prstDash val="solid"/>
              <a:round/>
              <a:headEnd/>
              <a:tailEnd/>
            </a:ln>
          </p:spPr>
          <p:txBody>
            <a:bodyPr/>
            <a:lstStyle/>
            <a:p>
              <a:pPr>
                <a:defRPr/>
              </a:pPr>
              <a:endParaRPr lang="en-US"/>
            </a:p>
          </p:txBody>
        </p:sp>
        <p:sp>
          <p:nvSpPr>
            <p:cNvPr id="6179" name="Freeform 264"/>
            <p:cNvSpPr>
              <a:spLocks/>
            </p:cNvSpPr>
            <p:nvPr/>
          </p:nvSpPr>
          <p:spPr bwMode="auto">
            <a:xfrm>
              <a:off x="2553" y="2689"/>
              <a:ext cx="231" cy="180"/>
            </a:xfrm>
            <a:custGeom>
              <a:avLst/>
              <a:gdLst>
                <a:gd name="T0" fmla="*/ 0 w 461"/>
                <a:gd name="T1" fmla="*/ 0 h 360"/>
                <a:gd name="T2" fmla="*/ 231 w 461"/>
                <a:gd name="T3" fmla="*/ 180 h 360"/>
                <a:gd name="T4" fmla="*/ 231 w 461"/>
                <a:gd name="T5" fmla="*/ 126 h 360"/>
                <a:gd name="T6" fmla="*/ 89 w 461"/>
                <a:gd name="T7" fmla="*/ 20 h 360"/>
                <a:gd name="T8" fmla="*/ 0 w 461"/>
                <a:gd name="T9" fmla="*/ 0 h 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1" h="360">
                  <a:moveTo>
                    <a:pt x="0" y="0"/>
                  </a:moveTo>
                  <a:lnTo>
                    <a:pt x="461" y="360"/>
                  </a:lnTo>
                  <a:lnTo>
                    <a:pt x="461" y="252"/>
                  </a:lnTo>
                  <a:lnTo>
                    <a:pt x="178" y="39"/>
                  </a:lnTo>
                  <a:lnTo>
                    <a:pt x="0" y="0"/>
                  </a:lnTo>
                  <a:close/>
                </a:path>
              </a:pathLst>
            </a:custGeom>
            <a:grpFill/>
            <a:ln w="12700">
              <a:solidFill>
                <a:schemeClr val="accent3">
                  <a:lumMod val="50000"/>
                </a:schemeClr>
              </a:solidFill>
              <a:prstDash val="solid"/>
              <a:round/>
              <a:headEnd/>
              <a:tailEnd/>
            </a:ln>
          </p:spPr>
          <p:txBody>
            <a:bodyPr/>
            <a:lstStyle/>
            <a:p>
              <a:pPr>
                <a:defRPr/>
              </a:pPr>
              <a:endParaRPr lang="en-US"/>
            </a:p>
          </p:txBody>
        </p:sp>
        <p:sp>
          <p:nvSpPr>
            <p:cNvPr id="6180" name="Freeform 265"/>
            <p:cNvSpPr>
              <a:spLocks/>
            </p:cNvSpPr>
            <p:nvPr/>
          </p:nvSpPr>
          <p:spPr bwMode="auto">
            <a:xfrm>
              <a:off x="2553" y="2665"/>
              <a:ext cx="249" cy="101"/>
            </a:xfrm>
            <a:custGeom>
              <a:avLst/>
              <a:gdLst>
                <a:gd name="T0" fmla="*/ 166 w 499"/>
                <a:gd name="T1" fmla="*/ 0 h 202"/>
                <a:gd name="T2" fmla="*/ 104 w 499"/>
                <a:gd name="T3" fmla="*/ 23 h 202"/>
                <a:gd name="T4" fmla="*/ 0 w 499"/>
                <a:gd name="T5" fmla="*/ 25 h 202"/>
                <a:gd name="T6" fmla="*/ 86 w 499"/>
                <a:gd name="T7" fmla="*/ 53 h 202"/>
                <a:gd name="T8" fmla="*/ 249 w 499"/>
                <a:gd name="T9" fmla="*/ 101 h 202"/>
                <a:gd name="T10" fmla="*/ 166 w 499"/>
                <a:gd name="T11" fmla="*/ 0 h 2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9" h="202">
                  <a:moveTo>
                    <a:pt x="333" y="0"/>
                  </a:moveTo>
                  <a:lnTo>
                    <a:pt x="208" y="46"/>
                  </a:lnTo>
                  <a:lnTo>
                    <a:pt x="0" y="49"/>
                  </a:lnTo>
                  <a:lnTo>
                    <a:pt x="173" y="106"/>
                  </a:lnTo>
                  <a:lnTo>
                    <a:pt x="499" y="202"/>
                  </a:lnTo>
                  <a:lnTo>
                    <a:pt x="333" y="0"/>
                  </a:lnTo>
                  <a:close/>
                </a:path>
              </a:pathLst>
            </a:custGeom>
            <a:grpFill/>
            <a:ln w="12700">
              <a:solidFill>
                <a:schemeClr val="accent3">
                  <a:lumMod val="50000"/>
                </a:schemeClr>
              </a:solidFill>
              <a:prstDash val="solid"/>
              <a:round/>
              <a:headEnd/>
              <a:tailEnd/>
            </a:ln>
          </p:spPr>
          <p:txBody>
            <a:bodyPr/>
            <a:lstStyle/>
            <a:p>
              <a:pPr>
                <a:defRPr/>
              </a:pPr>
              <a:endParaRPr lang="en-US"/>
            </a:p>
          </p:txBody>
        </p:sp>
        <p:sp>
          <p:nvSpPr>
            <p:cNvPr id="6181" name="Freeform 266"/>
            <p:cNvSpPr>
              <a:spLocks/>
            </p:cNvSpPr>
            <p:nvPr/>
          </p:nvSpPr>
          <p:spPr bwMode="auto">
            <a:xfrm>
              <a:off x="2783" y="2060"/>
              <a:ext cx="229" cy="180"/>
            </a:xfrm>
            <a:custGeom>
              <a:avLst/>
              <a:gdLst>
                <a:gd name="T0" fmla="*/ 229 w 457"/>
                <a:gd name="T1" fmla="*/ 180 h 361"/>
                <a:gd name="T2" fmla="*/ 1 w 457"/>
                <a:gd name="T3" fmla="*/ 0 h 361"/>
                <a:gd name="T4" fmla="*/ 0 w 457"/>
                <a:gd name="T5" fmla="*/ 59 h 361"/>
                <a:gd name="T6" fmla="*/ 131 w 457"/>
                <a:gd name="T7" fmla="*/ 162 h 361"/>
                <a:gd name="T8" fmla="*/ 229 w 457"/>
                <a:gd name="T9" fmla="*/ 180 h 3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7" h="361">
                  <a:moveTo>
                    <a:pt x="457" y="361"/>
                  </a:moveTo>
                  <a:lnTo>
                    <a:pt x="2" y="0"/>
                  </a:lnTo>
                  <a:lnTo>
                    <a:pt x="0" y="118"/>
                  </a:lnTo>
                  <a:lnTo>
                    <a:pt x="262" y="325"/>
                  </a:lnTo>
                  <a:lnTo>
                    <a:pt x="457" y="361"/>
                  </a:lnTo>
                  <a:close/>
                </a:path>
              </a:pathLst>
            </a:custGeom>
            <a:grpFill/>
            <a:ln w="12700">
              <a:solidFill>
                <a:schemeClr val="accent3">
                  <a:lumMod val="50000"/>
                </a:schemeClr>
              </a:solidFill>
              <a:prstDash val="solid"/>
              <a:round/>
              <a:headEnd/>
              <a:tailEnd/>
            </a:ln>
          </p:spPr>
          <p:txBody>
            <a:bodyPr/>
            <a:lstStyle/>
            <a:p>
              <a:pPr>
                <a:defRPr/>
              </a:pPr>
              <a:endParaRPr lang="en-US"/>
            </a:p>
          </p:txBody>
        </p:sp>
        <p:sp>
          <p:nvSpPr>
            <p:cNvPr id="6182" name="Freeform 267"/>
            <p:cNvSpPr>
              <a:spLocks/>
            </p:cNvSpPr>
            <p:nvPr/>
          </p:nvSpPr>
          <p:spPr bwMode="auto">
            <a:xfrm>
              <a:off x="2753" y="2162"/>
              <a:ext cx="260" cy="101"/>
            </a:xfrm>
            <a:custGeom>
              <a:avLst/>
              <a:gdLst>
                <a:gd name="T0" fmla="*/ 57 w 520"/>
                <a:gd name="T1" fmla="*/ 101 h 202"/>
                <a:gd name="T2" fmla="*/ 146 w 520"/>
                <a:gd name="T3" fmla="*/ 80 h 202"/>
                <a:gd name="T4" fmla="*/ 260 w 520"/>
                <a:gd name="T5" fmla="*/ 80 h 202"/>
                <a:gd name="T6" fmla="*/ 168 w 520"/>
                <a:gd name="T7" fmla="*/ 45 h 202"/>
                <a:gd name="T8" fmla="*/ 0 w 520"/>
                <a:gd name="T9" fmla="*/ 0 h 202"/>
                <a:gd name="T10" fmla="*/ 57 w 520"/>
                <a:gd name="T11" fmla="*/ 101 h 2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0" h="202">
                  <a:moveTo>
                    <a:pt x="114" y="202"/>
                  </a:moveTo>
                  <a:lnTo>
                    <a:pt x="292" y="159"/>
                  </a:lnTo>
                  <a:lnTo>
                    <a:pt x="520" y="159"/>
                  </a:lnTo>
                  <a:lnTo>
                    <a:pt x="336" y="89"/>
                  </a:lnTo>
                  <a:lnTo>
                    <a:pt x="0" y="0"/>
                  </a:lnTo>
                  <a:lnTo>
                    <a:pt x="114" y="202"/>
                  </a:lnTo>
                  <a:close/>
                </a:path>
              </a:pathLst>
            </a:custGeom>
            <a:grpFill/>
            <a:ln w="12700">
              <a:solidFill>
                <a:schemeClr val="accent3">
                  <a:lumMod val="50000"/>
                </a:schemeClr>
              </a:solidFill>
              <a:prstDash val="solid"/>
              <a:round/>
              <a:headEnd/>
              <a:tailEnd/>
            </a:ln>
          </p:spPr>
          <p:txBody>
            <a:bodyPr/>
            <a:lstStyle/>
            <a:p>
              <a:pPr>
                <a:defRPr/>
              </a:pPr>
              <a:endParaRPr lang="en-US"/>
            </a:p>
          </p:txBody>
        </p:sp>
        <p:sp>
          <p:nvSpPr>
            <p:cNvPr id="6183" name="Freeform 268"/>
            <p:cNvSpPr>
              <a:spLocks/>
            </p:cNvSpPr>
            <p:nvPr/>
          </p:nvSpPr>
          <p:spPr bwMode="auto">
            <a:xfrm>
              <a:off x="2553" y="2060"/>
              <a:ext cx="231" cy="182"/>
            </a:xfrm>
            <a:custGeom>
              <a:avLst/>
              <a:gdLst>
                <a:gd name="T0" fmla="*/ 0 w 461"/>
                <a:gd name="T1" fmla="*/ 182 h 363"/>
                <a:gd name="T2" fmla="*/ 231 w 461"/>
                <a:gd name="T3" fmla="*/ 0 h 363"/>
                <a:gd name="T4" fmla="*/ 231 w 461"/>
                <a:gd name="T5" fmla="*/ 56 h 363"/>
                <a:gd name="T6" fmla="*/ 89 w 461"/>
                <a:gd name="T7" fmla="*/ 163 h 363"/>
                <a:gd name="T8" fmla="*/ 0 w 461"/>
                <a:gd name="T9" fmla="*/ 182 h 3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1" h="363">
                  <a:moveTo>
                    <a:pt x="0" y="363"/>
                  </a:moveTo>
                  <a:lnTo>
                    <a:pt x="461" y="0"/>
                  </a:lnTo>
                  <a:lnTo>
                    <a:pt x="461" y="111"/>
                  </a:lnTo>
                  <a:lnTo>
                    <a:pt x="178" y="325"/>
                  </a:lnTo>
                  <a:lnTo>
                    <a:pt x="0" y="363"/>
                  </a:lnTo>
                  <a:close/>
                </a:path>
              </a:pathLst>
            </a:custGeom>
            <a:grpFill/>
            <a:ln w="12700">
              <a:solidFill>
                <a:schemeClr val="accent3">
                  <a:lumMod val="50000"/>
                </a:schemeClr>
              </a:solidFill>
              <a:prstDash val="solid"/>
              <a:round/>
              <a:headEnd/>
              <a:tailEnd/>
            </a:ln>
          </p:spPr>
          <p:txBody>
            <a:bodyPr/>
            <a:lstStyle/>
            <a:p>
              <a:pPr>
                <a:defRPr/>
              </a:pPr>
              <a:endParaRPr lang="en-US"/>
            </a:p>
          </p:txBody>
        </p:sp>
        <p:sp>
          <p:nvSpPr>
            <p:cNvPr id="6184" name="Freeform 269"/>
            <p:cNvSpPr>
              <a:spLocks/>
            </p:cNvSpPr>
            <p:nvPr/>
          </p:nvSpPr>
          <p:spPr bwMode="auto">
            <a:xfrm>
              <a:off x="2553" y="2165"/>
              <a:ext cx="249" cy="101"/>
            </a:xfrm>
            <a:custGeom>
              <a:avLst/>
              <a:gdLst>
                <a:gd name="T0" fmla="*/ 166 w 499"/>
                <a:gd name="T1" fmla="*/ 101 h 201"/>
                <a:gd name="T2" fmla="*/ 104 w 499"/>
                <a:gd name="T3" fmla="*/ 78 h 201"/>
                <a:gd name="T4" fmla="*/ 0 w 499"/>
                <a:gd name="T5" fmla="*/ 77 h 201"/>
                <a:gd name="T6" fmla="*/ 86 w 499"/>
                <a:gd name="T7" fmla="*/ 48 h 201"/>
                <a:gd name="T8" fmla="*/ 249 w 499"/>
                <a:gd name="T9" fmla="*/ 0 h 201"/>
                <a:gd name="T10" fmla="*/ 166 w 499"/>
                <a:gd name="T11" fmla="*/ 101 h 2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9" h="201">
                  <a:moveTo>
                    <a:pt x="333" y="201"/>
                  </a:moveTo>
                  <a:lnTo>
                    <a:pt x="208" y="156"/>
                  </a:lnTo>
                  <a:lnTo>
                    <a:pt x="0" y="153"/>
                  </a:lnTo>
                  <a:lnTo>
                    <a:pt x="173" y="96"/>
                  </a:lnTo>
                  <a:lnTo>
                    <a:pt x="499" y="0"/>
                  </a:lnTo>
                  <a:lnTo>
                    <a:pt x="333" y="201"/>
                  </a:lnTo>
                  <a:close/>
                </a:path>
              </a:pathLst>
            </a:custGeom>
            <a:grpFill/>
            <a:ln w="12700">
              <a:solidFill>
                <a:schemeClr val="accent3">
                  <a:lumMod val="50000"/>
                </a:schemeClr>
              </a:solidFill>
              <a:prstDash val="solid"/>
              <a:round/>
              <a:headEnd/>
              <a:tailEnd/>
            </a:ln>
          </p:spPr>
          <p:txBody>
            <a:bodyPr/>
            <a:lstStyle/>
            <a:p>
              <a:pPr>
                <a:defRPr/>
              </a:pPr>
              <a:endParaRPr lang="en-US"/>
            </a:p>
          </p:txBody>
        </p:sp>
        <p:sp>
          <p:nvSpPr>
            <p:cNvPr id="6185" name="Freeform 270"/>
            <p:cNvSpPr>
              <a:spLocks/>
            </p:cNvSpPr>
            <p:nvPr/>
          </p:nvSpPr>
          <p:spPr bwMode="auto">
            <a:xfrm>
              <a:off x="2657" y="2174"/>
              <a:ext cx="67" cy="547"/>
            </a:xfrm>
            <a:custGeom>
              <a:avLst/>
              <a:gdLst>
                <a:gd name="T0" fmla="*/ 31 w 133"/>
                <a:gd name="T1" fmla="*/ 547 h 1095"/>
                <a:gd name="T2" fmla="*/ 0 w 133"/>
                <a:gd name="T3" fmla="*/ 518 h 1095"/>
                <a:gd name="T4" fmla="*/ 0 w 133"/>
                <a:gd name="T5" fmla="*/ 67 h 1095"/>
                <a:gd name="T6" fmla="*/ 67 w 133"/>
                <a:gd name="T7" fmla="*/ 0 h 1095"/>
                <a:gd name="T8" fmla="*/ 31 w 133"/>
                <a:gd name="T9" fmla="*/ 547 h 10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 h="1095">
                  <a:moveTo>
                    <a:pt x="61" y="1095"/>
                  </a:moveTo>
                  <a:lnTo>
                    <a:pt x="0" y="1037"/>
                  </a:lnTo>
                  <a:lnTo>
                    <a:pt x="0" y="135"/>
                  </a:lnTo>
                  <a:lnTo>
                    <a:pt x="133" y="0"/>
                  </a:lnTo>
                  <a:lnTo>
                    <a:pt x="61" y="1095"/>
                  </a:lnTo>
                  <a:close/>
                </a:path>
              </a:pathLst>
            </a:custGeom>
            <a:grpFill/>
            <a:ln w="12700">
              <a:solidFill>
                <a:schemeClr val="accent3">
                  <a:lumMod val="50000"/>
                </a:schemeClr>
              </a:solidFill>
              <a:prstDash val="solid"/>
              <a:round/>
              <a:headEnd/>
              <a:tailEnd/>
            </a:ln>
          </p:spPr>
          <p:txBody>
            <a:bodyPr/>
            <a:lstStyle/>
            <a:p>
              <a:pPr>
                <a:defRPr/>
              </a:pPr>
              <a:endParaRPr lang="en-US"/>
            </a:p>
          </p:txBody>
        </p:sp>
        <p:sp>
          <p:nvSpPr>
            <p:cNvPr id="6186" name="Freeform 271"/>
            <p:cNvSpPr>
              <a:spLocks/>
            </p:cNvSpPr>
            <p:nvPr/>
          </p:nvSpPr>
          <p:spPr bwMode="auto">
            <a:xfrm>
              <a:off x="2845" y="2178"/>
              <a:ext cx="64" cy="546"/>
            </a:xfrm>
            <a:custGeom>
              <a:avLst/>
              <a:gdLst>
                <a:gd name="T0" fmla="*/ 23 w 127"/>
                <a:gd name="T1" fmla="*/ 546 h 1092"/>
                <a:gd name="T2" fmla="*/ 64 w 127"/>
                <a:gd name="T3" fmla="*/ 512 h 1092"/>
                <a:gd name="T4" fmla="*/ 64 w 127"/>
                <a:gd name="T5" fmla="*/ 64 h 1092"/>
                <a:gd name="T6" fmla="*/ 0 w 127"/>
                <a:gd name="T7" fmla="*/ 0 h 1092"/>
                <a:gd name="T8" fmla="*/ 23 w 127"/>
                <a:gd name="T9" fmla="*/ 546 h 10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 h="1092">
                  <a:moveTo>
                    <a:pt x="45" y="1092"/>
                  </a:moveTo>
                  <a:lnTo>
                    <a:pt x="127" y="1023"/>
                  </a:lnTo>
                  <a:lnTo>
                    <a:pt x="127" y="127"/>
                  </a:lnTo>
                  <a:lnTo>
                    <a:pt x="0" y="0"/>
                  </a:lnTo>
                  <a:lnTo>
                    <a:pt x="45" y="1092"/>
                  </a:lnTo>
                  <a:close/>
                </a:path>
              </a:pathLst>
            </a:custGeom>
            <a:grpFill/>
            <a:ln w="12700">
              <a:solidFill>
                <a:schemeClr val="accent3">
                  <a:lumMod val="50000"/>
                </a:schemeClr>
              </a:solidFill>
              <a:prstDash val="solid"/>
              <a:round/>
              <a:headEnd/>
              <a:tailEnd/>
            </a:ln>
          </p:spPr>
          <p:txBody>
            <a:bodyPr/>
            <a:lstStyle/>
            <a:p>
              <a:pPr>
                <a:defRPr/>
              </a:pPr>
              <a:endParaRPr lang="en-US"/>
            </a:p>
          </p:txBody>
        </p:sp>
        <p:sp>
          <p:nvSpPr>
            <p:cNvPr id="6187" name="Freeform 272"/>
            <p:cNvSpPr>
              <a:spLocks/>
            </p:cNvSpPr>
            <p:nvPr/>
          </p:nvSpPr>
          <p:spPr bwMode="auto">
            <a:xfrm>
              <a:off x="2628" y="2097"/>
              <a:ext cx="316" cy="742"/>
            </a:xfrm>
            <a:custGeom>
              <a:avLst/>
              <a:gdLst>
                <a:gd name="T0" fmla="*/ 316 w 632"/>
                <a:gd name="T1" fmla="*/ 122 h 1484"/>
                <a:gd name="T2" fmla="*/ 252 w 632"/>
                <a:gd name="T3" fmla="*/ 122 h 1484"/>
                <a:gd name="T4" fmla="*/ 252 w 632"/>
                <a:gd name="T5" fmla="*/ 617 h 1484"/>
                <a:gd name="T6" fmla="*/ 313 w 632"/>
                <a:gd name="T7" fmla="*/ 618 h 1484"/>
                <a:gd name="T8" fmla="*/ 152 w 632"/>
                <a:gd name="T9" fmla="*/ 742 h 1484"/>
                <a:gd name="T10" fmla="*/ 0 w 632"/>
                <a:gd name="T11" fmla="*/ 618 h 1484"/>
                <a:gd name="T12" fmla="*/ 58 w 632"/>
                <a:gd name="T13" fmla="*/ 617 h 1484"/>
                <a:gd name="T14" fmla="*/ 58 w 632"/>
                <a:gd name="T15" fmla="*/ 118 h 1484"/>
                <a:gd name="T16" fmla="*/ 0 w 632"/>
                <a:gd name="T17" fmla="*/ 118 h 1484"/>
                <a:gd name="T18" fmla="*/ 156 w 632"/>
                <a:gd name="T19" fmla="*/ 0 h 1484"/>
                <a:gd name="T20" fmla="*/ 316 w 632"/>
                <a:gd name="T21" fmla="*/ 122 h 14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2" h="1484">
                  <a:moveTo>
                    <a:pt x="632" y="244"/>
                  </a:moveTo>
                  <a:lnTo>
                    <a:pt x="503" y="244"/>
                  </a:lnTo>
                  <a:lnTo>
                    <a:pt x="503" y="1234"/>
                  </a:lnTo>
                  <a:lnTo>
                    <a:pt x="625" y="1236"/>
                  </a:lnTo>
                  <a:lnTo>
                    <a:pt x="303" y="1484"/>
                  </a:lnTo>
                  <a:lnTo>
                    <a:pt x="0" y="1236"/>
                  </a:lnTo>
                  <a:lnTo>
                    <a:pt x="116" y="1234"/>
                  </a:lnTo>
                  <a:lnTo>
                    <a:pt x="116" y="236"/>
                  </a:lnTo>
                  <a:lnTo>
                    <a:pt x="0" y="236"/>
                  </a:lnTo>
                  <a:lnTo>
                    <a:pt x="311" y="0"/>
                  </a:lnTo>
                  <a:lnTo>
                    <a:pt x="632" y="244"/>
                  </a:lnTo>
                  <a:close/>
                </a:path>
              </a:pathLst>
            </a:custGeom>
            <a:grpFill/>
            <a:ln w="12700">
              <a:solidFill>
                <a:schemeClr val="accent3">
                  <a:lumMod val="50000"/>
                </a:schemeClr>
              </a:solidFill>
              <a:prstDash val="solid"/>
              <a:round/>
              <a:headEnd/>
              <a:tailEnd/>
            </a:ln>
          </p:spPr>
          <p:txBody>
            <a:bodyPr/>
            <a:lstStyle/>
            <a:p>
              <a:pPr>
                <a:defRPr/>
              </a:pPr>
              <a:endParaRPr lang="en-US"/>
            </a:p>
          </p:txBody>
        </p:sp>
      </p:grpSp>
      <p:sp>
        <p:nvSpPr>
          <p:cNvPr id="18707" name="Rectangle 275"/>
          <p:cNvSpPr>
            <a:spLocks noChangeArrowheads="1"/>
          </p:cNvSpPr>
          <p:nvPr/>
        </p:nvSpPr>
        <p:spPr bwMode="auto">
          <a:xfrm>
            <a:off x="1703388" y="1592263"/>
            <a:ext cx="11223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GB" altLang="en-US" sz="2100" dirty="0">
                <a:solidFill>
                  <a:srgbClr val="000000"/>
                </a:solidFill>
                <a:latin typeface="Arial" charset="0"/>
              </a:rPr>
              <a:t>Nutrition</a:t>
            </a:r>
            <a:endParaRPr lang="en-GB" altLang="en-US" sz="2400" dirty="0">
              <a:solidFill>
                <a:schemeClr val="tx2"/>
              </a:solidFill>
              <a:latin typeface="Times New Roman" charset="0"/>
            </a:endParaRPr>
          </a:p>
        </p:txBody>
      </p:sp>
      <p:sp>
        <p:nvSpPr>
          <p:cNvPr id="21510" name="Rectangle 276"/>
          <p:cNvSpPr>
            <a:spLocks noChangeArrowheads="1"/>
          </p:cNvSpPr>
          <p:nvPr/>
        </p:nvSpPr>
        <p:spPr bwMode="auto">
          <a:xfrm>
            <a:off x="3432175" y="1774825"/>
            <a:ext cx="1316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GB" altLang="en-US" sz="2100">
                <a:solidFill>
                  <a:srgbClr val="000000"/>
                </a:solidFill>
                <a:latin typeface="Arial" charset="0"/>
              </a:rPr>
              <a:t>Essential </a:t>
            </a:r>
          </a:p>
          <a:p>
            <a:pPr algn="ctr">
              <a:lnSpc>
                <a:spcPct val="100000"/>
              </a:lnSpc>
              <a:spcBef>
                <a:spcPct val="0"/>
              </a:spcBef>
              <a:buFontTx/>
              <a:buNone/>
            </a:pPr>
            <a:r>
              <a:rPr lang="en-GB" altLang="en-US" sz="2100">
                <a:solidFill>
                  <a:srgbClr val="000000"/>
                </a:solidFill>
                <a:latin typeface="Arial" charset="0"/>
              </a:rPr>
              <a:t>medicines</a:t>
            </a:r>
            <a:endParaRPr lang="en-GB" altLang="en-US" sz="2400">
              <a:solidFill>
                <a:schemeClr val="tx2"/>
              </a:solidFill>
              <a:latin typeface="Times New Roman" charset="0"/>
            </a:endParaRPr>
          </a:p>
        </p:txBody>
      </p:sp>
      <p:sp>
        <p:nvSpPr>
          <p:cNvPr id="21511" name="Rectangle 278"/>
          <p:cNvSpPr>
            <a:spLocks noChangeArrowheads="1"/>
          </p:cNvSpPr>
          <p:nvPr/>
        </p:nvSpPr>
        <p:spPr bwMode="auto">
          <a:xfrm>
            <a:off x="1949872" y="2135188"/>
            <a:ext cx="8976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GB" altLang="en-US" sz="2100" dirty="0">
                <a:solidFill>
                  <a:srgbClr val="000000"/>
                </a:solidFill>
                <a:latin typeface="Arial" charset="0"/>
              </a:rPr>
              <a:t>Control</a:t>
            </a:r>
          </a:p>
          <a:p>
            <a:pPr algn="ctr">
              <a:lnSpc>
                <a:spcPct val="100000"/>
              </a:lnSpc>
              <a:spcBef>
                <a:spcPct val="0"/>
              </a:spcBef>
              <a:buFontTx/>
              <a:buNone/>
            </a:pPr>
            <a:r>
              <a:rPr lang="en-GB" altLang="en-US" sz="2100" dirty="0">
                <a:solidFill>
                  <a:srgbClr val="000000"/>
                </a:solidFill>
                <a:latin typeface="Arial" charset="0"/>
              </a:rPr>
              <a:t>of CDs </a:t>
            </a:r>
            <a:endParaRPr lang="en-GB" altLang="en-US" sz="2400" dirty="0">
              <a:solidFill>
                <a:schemeClr val="tx2"/>
              </a:solidFill>
              <a:latin typeface="Times New Roman" charset="0"/>
            </a:endParaRPr>
          </a:p>
        </p:txBody>
      </p:sp>
      <p:sp>
        <p:nvSpPr>
          <p:cNvPr id="18712" name="Rectangle 280"/>
          <p:cNvSpPr>
            <a:spLocks noChangeArrowheads="1"/>
          </p:cNvSpPr>
          <p:nvPr/>
        </p:nvSpPr>
        <p:spPr bwMode="auto">
          <a:xfrm>
            <a:off x="6511925" y="1736725"/>
            <a:ext cx="736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GB" altLang="en-US" sz="2100" dirty="0">
                <a:solidFill>
                  <a:srgbClr val="000000"/>
                </a:solidFill>
                <a:latin typeface="Arial" charset="0"/>
              </a:rPr>
              <a:t>Water</a:t>
            </a:r>
            <a:endParaRPr lang="en-GB" altLang="en-US" sz="2400" dirty="0">
              <a:solidFill>
                <a:schemeClr val="tx2"/>
              </a:solidFill>
              <a:latin typeface="Times New Roman" charset="0"/>
            </a:endParaRPr>
          </a:p>
        </p:txBody>
      </p:sp>
      <p:sp>
        <p:nvSpPr>
          <p:cNvPr id="21513" name="Rectangle 281"/>
          <p:cNvSpPr>
            <a:spLocks noChangeArrowheads="1"/>
          </p:cNvSpPr>
          <p:nvPr/>
        </p:nvSpPr>
        <p:spPr bwMode="auto">
          <a:xfrm>
            <a:off x="7321550" y="2161382"/>
            <a:ext cx="987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GB" altLang="en-US" sz="2100" dirty="0">
                <a:solidFill>
                  <a:srgbClr val="000000"/>
                </a:solidFill>
                <a:latin typeface="Arial" charset="0"/>
              </a:rPr>
              <a:t>Medical</a:t>
            </a:r>
          </a:p>
          <a:p>
            <a:pPr algn="ctr">
              <a:lnSpc>
                <a:spcPct val="100000"/>
              </a:lnSpc>
              <a:spcBef>
                <a:spcPct val="0"/>
              </a:spcBef>
              <a:buFontTx/>
              <a:buNone/>
            </a:pPr>
            <a:r>
              <a:rPr lang="en-GB" altLang="en-US" sz="2100" dirty="0">
                <a:solidFill>
                  <a:srgbClr val="000000"/>
                </a:solidFill>
                <a:latin typeface="Arial" charset="0"/>
              </a:rPr>
              <a:t>care </a:t>
            </a:r>
            <a:endParaRPr lang="en-GB" altLang="en-US" sz="2400" dirty="0">
              <a:solidFill>
                <a:schemeClr val="tx2"/>
              </a:solidFill>
              <a:latin typeface="Times New Roman" charset="0"/>
            </a:endParaRPr>
          </a:p>
        </p:txBody>
      </p:sp>
      <p:sp>
        <p:nvSpPr>
          <p:cNvPr id="18715" name="Rectangle 283"/>
          <p:cNvSpPr>
            <a:spLocks noChangeArrowheads="1"/>
          </p:cNvSpPr>
          <p:nvPr/>
        </p:nvSpPr>
        <p:spPr bwMode="auto">
          <a:xfrm>
            <a:off x="6348300" y="2908300"/>
            <a:ext cx="13906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GB" altLang="en-US" sz="2100" dirty="0">
                <a:solidFill>
                  <a:srgbClr val="000000"/>
                </a:solidFill>
                <a:latin typeface="Arial" charset="0"/>
              </a:rPr>
              <a:t>Prevention</a:t>
            </a:r>
            <a:endParaRPr lang="en-GB" altLang="en-US" sz="2400" dirty="0">
              <a:solidFill>
                <a:schemeClr val="tx2"/>
              </a:solidFill>
              <a:latin typeface="Times New Roman" charset="0"/>
            </a:endParaRPr>
          </a:p>
        </p:txBody>
      </p:sp>
      <p:sp>
        <p:nvSpPr>
          <p:cNvPr id="18716" name="Rectangle 284"/>
          <p:cNvSpPr>
            <a:spLocks noChangeArrowheads="1"/>
          </p:cNvSpPr>
          <p:nvPr/>
        </p:nvSpPr>
        <p:spPr bwMode="auto">
          <a:xfrm>
            <a:off x="4079875" y="2746375"/>
            <a:ext cx="13033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GB" altLang="en-US" sz="2100" dirty="0">
                <a:solidFill>
                  <a:srgbClr val="000000"/>
                </a:solidFill>
                <a:latin typeface="Arial" charset="0"/>
              </a:rPr>
              <a:t>Sanitation</a:t>
            </a:r>
            <a:endParaRPr lang="en-GB" altLang="en-US" sz="2400" dirty="0">
              <a:solidFill>
                <a:schemeClr val="tx2"/>
              </a:solidFill>
              <a:latin typeface="Times New Roman" charset="0"/>
            </a:endParaRPr>
          </a:p>
        </p:txBody>
      </p:sp>
      <p:sp>
        <p:nvSpPr>
          <p:cNvPr id="18717" name="Rectangle 285"/>
          <p:cNvSpPr>
            <a:spLocks noChangeArrowheads="1"/>
          </p:cNvSpPr>
          <p:nvPr/>
        </p:nvSpPr>
        <p:spPr bwMode="auto">
          <a:xfrm>
            <a:off x="8560342" y="1777770"/>
            <a:ext cx="1063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GB" altLang="en-US" sz="2100" dirty="0">
                <a:solidFill>
                  <a:srgbClr val="000000"/>
                </a:solidFill>
                <a:latin typeface="Arial" charset="0"/>
              </a:rPr>
              <a:t>Hospital</a:t>
            </a:r>
            <a:endParaRPr lang="en-GB" altLang="en-US" sz="2400" dirty="0">
              <a:solidFill>
                <a:schemeClr val="tx2"/>
              </a:solidFill>
              <a:latin typeface="Times New Roman" charset="0"/>
            </a:endParaRPr>
          </a:p>
        </p:txBody>
      </p:sp>
      <p:sp>
        <p:nvSpPr>
          <p:cNvPr id="21517" name="Rectangle 286"/>
          <p:cNvSpPr>
            <a:spLocks noChangeArrowheads="1"/>
          </p:cNvSpPr>
          <p:nvPr/>
        </p:nvSpPr>
        <p:spPr bwMode="auto">
          <a:xfrm>
            <a:off x="7875113" y="3232150"/>
            <a:ext cx="1585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GB" altLang="en-US" sz="2100" dirty="0">
                <a:solidFill>
                  <a:srgbClr val="000000"/>
                </a:solidFill>
                <a:latin typeface="Arial" charset="0"/>
              </a:rPr>
              <a:t>Coordinated</a:t>
            </a:r>
          </a:p>
          <a:p>
            <a:pPr algn="ctr">
              <a:lnSpc>
                <a:spcPct val="100000"/>
              </a:lnSpc>
              <a:spcBef>
                <a:spcPct val="0"/>
              </a:spcBef>
              <a:buFontTx/>
              <a:buNone/>
            </a:pPr>
            <a:r>
              <a:rPr lang="en-GB" altLang="en-US" sz="2100" dirty="0">
                <a:solidFill>
                  <a:srgbClr val="000000"/>
                </a:solidFill>
                <a:latin typeface="Arial" charset="0"/>
              </a:rPr>
              <a:t>activities </a:t>
            </a:r>
            <a:endParaRPr lang="en-GB" altLang="en-US" sz="2400" dirty="0">
              <a:solidFill>
                <a:schemeClr val="tx2"/>
              </a:solidFill>
              <a:latin typeface="Times New Roman" charset="0"/>
            </a:endParaRPr>
          </a:p>
        </p:txBody>
      </p:sp>
      <p:sp>
        <p:nvSpPr>
          <p:cNvPr id="21518" name="Rectangle 288"/>
          <p:cNvSpPr>
            <a:spLocks noChangeArrowheads="1"/>
          </p:cNvSpPr>
          <p:nvPr/>
        </p:nvSpPr>
        <p:spPr bwMode="auto">
          <a:xfrm>
            <a:off x="2208213" y="2998788"/>
            <a:ext cx="1720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GB" altLang="en-US" sz="2100">
                <a:solidFill>
                  <a:srgbClr val="000000"/>
                </a:solidFill>
                <a:latin typeface="Arial" charset="0"/>
              </a:rPr>
              <a:t>Management</a:t>
            </a:r>
          </a:p>
          <a:p>
            <a:pPr algn="ctr">
              <a:lnSpc>
                <a:spcPct val="100000"/>
              </a:lnSpc>
              <a:spcBef>
                <a:spcPct val="0"/>
              </a:spcBef>
              <a:buFontTx/>
              <a:buNone/>
            </a:pPr>
            <a:r>
              <a:rPr lang="en-GB" altLang="en-US" sz="2100">
                <a:solidFill>
                  <a:srgbClr val="000000"/>
                </a:solidFill>
                <a:latin typeface="Arial" charset="0"/>
              </a:rPr>
              <a:t>of epidemics </a:t>
            </a:r>
            <a:endParaRPr lang="en-GB" altLang="en-US" sz="2400">
              <a:solidFill>
                <a:schemeClr val="tx2"/>
              </a:solidFill>
              <a:latin typeface="Times New Roman" charset="0"/>
            </a:endParaRPr>
          </a:p>
        </p:txBody>
      </p:sp>
      <p:sp>
        <p:nvSpPr>
          <p:cNvPr id="21519" name="Rectangle 290"/>
          <p:cNvSpPr>
            <a:spLocks noChangeArrowheads="1"/>
          </p:cNvSpPr>
          <p:nvPr/>
        </p:nvSpPr>
        <p:spPr bwMode="auto">
          <a:xfrm>
            <a:off x="5108575" y="1990725"/>
            <a:ext cx="1347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GB" altLang="en-US" sz="2100">
                <a:solidFill>
                  <a:srgbClr val="000000"/>
                </a:solidFill>
                <a:latin typeface="Arial" charset="0"/>
              </a:rPr>
              <a:t>Health</a:t>
            </a:r>
          </a:p>
          <a:p>
            <a:pPr algn="ctr">
              <a:lnSpc>
                <a:spcPct val="100000"/>
              </a:lnSpc>
              <a:spcBef>
                <a:spcPct val="0"/>
              </a:spcBef>
              <a:buFontTx/>
              <a:buNone/>
            </a:pPr>
            <a:r>
              <a:rPr lang="en-GB" altLang="en-US" sz="2100">
                <a:solidFill>
                  <a:srgbClr val="000000"/>
                </a:solidFill>
                <a:latin typeface="Arial" charset="0"/>
              </a:rPr>
              <a:t>education </a:t>
            </a:r>
            <a:endParaRPr lang="en-GB" altLang="en-US" sz="2400">
              <a:solidFill>
                <a:schemeClr val="tx2"/>
              </a:solidFill>
              <a:latin typeface="Times New Roman" charset="0"/>
            </a:endParaRPr>
          </a:p>
        </p:txBody>
      </p:sp>
      <p:sp>
        <p:nvSpPr>
          <p:cNvPr id="18724" name="Rectangle 292"/>
          <p:cNvSpPr>
            <a:spLocks noChangeArrowheads="1"/>
          </p:cNvSpPr>
          <p:nvPr/>
        </p:nvSpPr>
        <p:spPr bwMode="auto">
          <a:xfrm>
            <a:off x="5448300" y="3176588"/>
            <a:ext cx="660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GB" altLang="en-US" sz="2100" dirty="0">
                <a:solidFill>
                  <a:srgbClr val="000000"/>
                </a:solidFill>
                <a:latin typeface="Arial" charset="0"/>
              </a:rPr>
              <a:t>Food</a:t>
            </a:r>
            <a:endParaRPr lang="en-GB" altLang="en-US" sz="2400" dirty="0">
              <a:solidFill>
                <a:schemeClr val="tx2"/>
              </a:solidFill>
              <a:latin typeface="Times New Roman" charset="0"/>
            </a:endParaRPr>
          </a:p>
        </p:txBody>
      </p:sp>
      <p:sp>
        <p:nvSpPr>
          <p:cNvPr id="21521" name="Rectangle 286"/>
          <p:cNvSpPr>
            <a:spLocks noChangeArrowheads="1"/>
          </p:cNvSpPr>
          <p:nvPr/>
        </p:nvSpPr>
        <p:spPr bwMode="auto">
          <a:xfrm>
            <a:off x="9544508" y="2120784"/>
            <a:ext cx="14214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GB" altLang="en-US" sz="2100" dirty="0">
                <a:solidFill>
                  <a:srgbClr val="000000"/>
                </a:solidFill>
                <a:latin typeface="Arial" charset="0"/>
              </a:rPr>
              <a:t>HIS </a:t>
            </a:r>
          </a:p>
        </p:txBody>
      </p:sp>
      <p:sp>
        <p:nvSpPr>
          <p:cNvPr id="33" name="Rectangle 32"/>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
        <p:nvSpPr>
          <p:cNvPr id="34" name="Rectangle 281">
            <a:extLst>
              <a:ext uri="{FF2B5EF4-FFF2-40B4-BE49-F238E27FC236}">
                <a16:creationId xmlns:a16="http://schemas.microsoft.com/office/drawing/2014/main" id="{11BA91B2-2AB2-4701-A7F2-0174271E968B}"/>
              </a:ext>
            </a:extLst>
          </p:cNvPr>
          <p:cNvSpPr>
            <a:spLocks noChangeArrowheads="1"/>
          </p:cNvSpPr>
          <p:nvPr/>
        </p:nvSpPr>
        <p:spPr bwMode="auto">
          <a:xfrm>
            <a:off x="8342280" y="2606785"/>
            <a:ext cx="170078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GB" altLang="en-US" sz="2100" dirty="0">
                <a:solidFill>
                  <a:srgbClr val="000000"/>
                </a:solidFill>
                <a:latin typeface="Arial" charset="0"/>
              </a:rPr>
              <a:t>Rehabilitation </a:t>
            </a:r>
            <a:endParaRPr lang="en-GB" altLang="en-US" sz="2400" dirty="0">
              <a:solidFill>
                <a:schemeClr val="tx2"/>
              </a:solidFill>
              <a:latin typeface="Times New Roman" charset="0"/>
            </a:endParaRPr>
          </a:p>
        </p:txBody>
      </p:sp>
      <p:sp>
        <p:nvSpPr>
          <p:cNvPr id="35" name="Rectangle 292">
            <a:extLst>
              <a:ext uri="{FF2B5EF4-FFF2-40B4-BE49-F238E27FC236}">
                <a16:creationId xmlns:a16="http://schemas.microsoft.com/office/drawing/2014/main" id="{3408EC34-A53A-4C72-96B9-38D9A3392762}"/>
              </a:ext>
            </a:extLst>
          </p:cNvPr>
          <p:cNvSpPr>
            <a:spLocks noChangeArrowheads="1"/>
          </p:cNvSpPr>
          <p:nvPr/>
        </p:nvSpPr>
        <p:spPr bwMode="auto">
          <a:xfrm>
            <a:off x="10248149" y="3423632"/>
            <a:ext cx="73417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GB" altLang="en-US" sz="2100" dirty="0">
                <a:solidFill>
                  <a:srgbClr val="000000"/>
                </a:solidFill>
                <a:latin typeface="Arial" charset="0"/>
              </a:rPr>
              <a:t>Etc… </a:t>
            </a:r>
            <a:endParaRPr lang="en-GB" altLang="en-US" sz="2400" dirty="0">
              <a:solidFill>
                <a:schemeClr val="tx2"/>
              </a:solidFill>
              <a:latin typeface="Times New Roman" charset="0"/>
            </a:endParaRPr>
          </a:p>
        </p:txBody>
      </p:sp>
    </p:spTree>
    <p:extLst>
      <p:ext uri="{BB962C8B-B14F-4D97-AF65-F5344CB8AC3E}">
        <p14:creationId xmlns:p14="http://schemas.microsoft.com/office/powerpoint/2010/main" val="4242970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FCAE-1BDD-4480-8F85-53B84F6A622D}"/>
              </a:ext>
            </a:extLst>
          </p:cNvPr>
          <p:cNvSpPr>
            <a:spLocks noGrp="1"/>
          </p:cNvSpPr>
          <p:nvPr>
            <p:ph type="title"/>
          </p:nvPr>
        </p:nvSpPr>
        <p:spPr>
          <a:xfrm>
            <a:off x="837406" y="136526"/>
            <a:ext cx="10515600" cy="768250"/>
          </a:xfrm>
        </p:spPr>
        <p:txBody>
          <a:bodyPr/>
          <a:lstStyle/>
          <a:p>
            <a:pPr algn="ctr"/>
            <a:r>
              <a:rPr lang="en-US" u="sng" dirty="0">
                <a:latin typeface="+mn-lt"/>
              </a:rPr>
              <a:t>Courage under fire –South Sudan</a:t>
            </a:r>
            <a:endParaRPr lang="fr-CH" u="sng" dirty="0">
              <a:latin typeface="+mn-lt"/>
            </a:endParaRPr>
          </a:p>
        </p:txBody>
      </p:sp>
      <p:sp>
        <p:nvSpPr>
          <p:cNvPr id="4" name="Slide Number Placeholder 3">
            <a:extLst>
              <a:ext uri="{FF2B5EF4-FFF2-40B4-BE49-F238E27FC236}">
                <a16:creationId xmlns:a16="http://schemas.microsoft.com/office/drawing/2014/main" id="{2F7355E6-6D98-4537-AD6F-2EDA11E24DDB}"/>
              </a:ext>
            </a:extLst>
          </p:cNvPr>
          <p:cNvSpPr>
            <a:spLocks noGrp="1"/>
          </p:cNvSpPr>
          <p:nvPr>
            <p:ph type="sldNum" sz="quarter" idx="12"/>
          </p:nvPr>
        </p:nvSpPr>
        <p:spPr/>
        <p:txBody>
          <a:bodyPr/>
          <a:lstStyle/>
          <a:p>
            <a:fld id="{8CC4FCE3-3984-484D-8147-94AB9B0F2189}" type="slidenum">
              <a:rPr lang="fr-CH" smtClean="0"/>
              <a:t>4</a:t>
            </a:fld>
            <a:endParaRPr lang="fr-CH"/>
          </a:p>
        </p:txBody>
      </p:sp>
      <p:sp>
        <p:nvSpPr>
          <p:cNvPr id="6" name="Rectangle 5">
            <a:extLst>
              <a:ext uri="{FF2B5EF4-FFF2-40B4-BE49-F238E27FC236}">
                <a16:creationId xmlns:a16="http://schemas.microsoft.com/office/drawing/2014/main" id="{52283CF0-6885-4CCB-8B67-F5DB516DF2C1}"/>
              </a:ext>
            </a:extLst>
          </p:cNvPr>
          <p:cNvSpPr/>
          <p:nvPr/>
        </p:nvSpPr>
        <p:spPr>
          <a:xfrm>
            <a:off x="0" y="0"/>
            <a:ext cx="624463"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
        <p:nvSpPr>
          <p:cNvPr id="7" name="Content Placeholder 6">
            <a:extLst>
              <a:ext uri="{FF2B5EF4-FFF2-40B4-BE49-F238E27FC236}">
                <a16:creationId xmlns:a16="http://schemas.microsoft.com/office/drawing/2014/main" id="{2D001FD8-B951-4E86-B544-43BEB33CD4DB}"/>
              </a:ext>
            </a:extLst>
          </p:cNvPr>
          <p:cNvSpPr>
            <a:spLocks noGrp="1"/>
          </p:cNvSpPr>
          <p:nvPr>
            <p:ph idx="1"/>
          </p:nvPr>
        </p:nvSpPr>
        <p:spPr/>
        <p:txBody>
          <a:bodyPr/>
          <a:lstStyle/>
          <a:p>
            <a:endParaRPr lang="fr-CH"/>
          </a:p>
        </p:txBody>
      </p:sp>
    </p:spTree>
    <p:extLst>
      <p:ext uri="{BB962C8B-B14F-4D97-AF65-F5344CB8AC3E}">
        <p14:creationId xmlns:p14="http://schemas.microsoft.com/office/powerpoint/2010/main" val="206700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43"/>
          <p:cNvGrpSpPr>
            <a:grpSpLocks/>
          </p:cNvGrpSpPr>
          <p:nvPr/>
        </p:nvGrpSpPr>
        <p:grpSpPr bwMode="auto">
          <a:xfrm>
            <a:off x="1065090" y="1124324"/>
            <a:ext cx="7814751" cy="5247862"/>
            <a:chOff x="192" y="528"/>
            <a:chExt cx="4661" cy="3699"/>
          </a:xfrm>
        </p:grpSpPr>
        <p:grpSp>
          <p:nvGrpSpPr>
            <p:cNvPr id="4" name="Group 296"/>
            <p:cNvGrpSpPr>
              <a:grpSpLocks/>
            </p:cNvGrpSpPr>
            <p:nvPr/>
          </p:nvGrpSpPr>
          <p:grpSpPr bwMode="auto">
            <a:xfrm>
              <a:off x="192" y="1031"/>
              <a:ext cx="671" cy="391"/>
              <a:chOff x="576" y="768"/>
              <a:chExt cx="576" cy="336"/>
            </a:xfrm>
          </p:grpSpPr>
          <p:sp>
            <p:nvSpPr>
              <p:cNvPr id="146" name="Rectangle 297"/>
              <p:cNvSpPr>
                <a:spLocks noChangeArrowheads="1"/>
              </p:cNvSpPr>
              <p:nvPr/>
            </p:nvSpPr>
            <p:spPr bwMode="auto">
              <a:xfrm>
                <a:off x="576" y="768"/>
                <a:ext cx="576"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147" name="Rectangle 298"/>
              <p:cNvSpPr>
                <a:spLocks noChangeArrowheads="1"/>
              </p:cNvSpPr>
              <p:nvPr/>
            </p:nvSpPr>
            <p:spPr bwMode="auto">
              <a:xfrm>
                <a:off x="646" y="820"/>
                <a:ext cx="411"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fr-CH" altLang="en-US" sz="1400" dirty="0">
                    <a:latin typeface="+mn-lt"/>
                  </a:rPr>
                  <a:t>Food</a:t>
                </a:r>
              </a:p>
              <a:p>
                <a:pPr algn="ctr" eaLnBrk="1" hangingPunct="1">
                  <a:lnSpc>
                    <a:spcPct val="100000"/>
                  </a:lnSpc>
                  <a:spcBef>
                    <a:spcPct val="0"/>
                  </a:spcBef>
                  <a:buFontTx/>
                  <a:buNone/>
                </a:pPr>
                <a:r>
                  <a:rPr lang="fr-CH" altLang="en-US" sz="1400" dirty="0">
                    <a:latin typeface="+mn-lt"/>
                  </a:rPr>
                  <a:t>Production</a:t>
                </a:r>
                <a:endParaRPr lang="en-GB" altLang="en-US" sz="1400" dirty="0">
                  <a:latin typeface="+mn-lt"/>
                </a:endParaRPr>
              </a:p>
            </p:txBody>
          </p:sp>
        </p:grpSp>
        <p:grpSp>
          <p:nvGrpSpPr>
            <p:cNvPr id="5" name="Group 299"/>
            <p:cNvGrpSpPr>
              <a:grpSpLocks/>
            </p:cNvGrpSpPr>
            <p:nvPr/>
          </p:nvGrpSpPr>
          <p:grpSpPr bwMode="auto">
            <a:xfrm>
              <a:off x="1031" y="1031"/>
              <a:ext cx="671" cy="391"/>
              <a:chOff x="1296" y="768"/>
              <a:chExt cx="528" cy="336"/>
            </a:xfrm>
          </p:grpSpPr>
          <p:sp>
            <p:nvSpPr>
              <p:cNvPr id="144" name="Rectangle 300"/>
              <p:cNvSpPr>
                <a:spLocks noChangeArrowheads="1"/>
              </p:cNvSpPr>
              <p:nvPr/>
            </p:nvSpPr>
            <p:spPr bwMode="auto">
              <a:xfrm>
                <a:off x="1296" y="768"/>
                <a:ext cx="528"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145" name="Rectangle 301"/>
              <p:cNvSpPr>
                <a:spLocks noChangeArrowheads="1"/>
              </p:cNvSpPr>
              <p:nvPr/>
            </p:nvSpPr>
            <p:spPr bwMode="auto">
              <a:xfrm>
                <a:off x="1428" y="803"/>
                <a:ext cx="233"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fr-CH" altLang="en-US" sz="1400" dirty="0">
                    <a:latin typeface="+mn-lt"/>
                  </a:rPr>
                  <a:t>Water </a:t>
                </a:r>
              </a:p>
              <a:p>
                <a:pPr algn="ctr" eaLnBrk="1" hangingPunct="1">
                  <a:lnSpc>
                    <a:spcPct val="100000"/>
                  </a:lnSpc>
                  <a:spcBef>
                    <a:spcPct val="0"/>
                  </a:spcBef>
                  <a:buFontTx/>
                  <a:buNone/>
                </a:pPr>
                <a:r>
                  <a:rPr lang="fr-CH" altLang="en-US" sz="1400" dirty="0">
                    <a:latin typeface="+mn-lt"/>
                  </a:rPr>
                  <a:t>Source</a:t>
                </a:r>
                <a:endParaRPr lang="en-GB" altLang="en-US" sz="1400" dirty="0">
                  <a:latin typeface="+mn-lt"/>
                </a:endParaRPr>
              </a:p>
            </p:txBody>
          </p:sp>
        </p:grpSp>
        <p:grpSp>
          <p:nvGrpSpPr>
            <p:cNvPr id="6" name="Group 302"/>
            <p:cNvGrpSpPr>
              <a:grpSpLocks/>
            </p:cNvGrpSpPr>
            <p:nvPr/>
          </p:nvGrpSpPr>
          <p:grpSpPr bwMode="auto">
            <a:xfrm>
              <a:off x="1815" y="1040"/>
              <a:ext cx="672" cy="391"/>
              <a:chOff x="1968" y="776"/>
              <a:chExt cx="576" cy="336"/>
            </a:xfrm>
          </p:grpSpPr>
          <p:sp>
            <p:nvSpPr>
              <p:cNvPr id="142" name="Rectangle 303"/>
              <p:cNvSpPr>
                <a:spLocks noChangeArrowheads="1"/>
              </p:cNvSpPr>
              <p:nvPr/>
            </p:nvSpPr>
            <p:spPr bwMode="auto">
              <a:xfrm>
                <a:off x="1968" y="776"/>
                <a:ext cx="576"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143" name="Rectangle 304"/>
              <p:cNvSpPr>
                <a:spLocks noChangeArrowheads="1"/>
              </p:cNvSpPr>
              <p:nvPr/>
            </p:nvSpPr>
            <p:spPr bwMode="auto">
              <a:xfrm>
                <a:off x="2114" y="871"/>
                <a:ext cx="360"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a:latin typeface="+mn-lt"/>
                  </a:rPr>
                  <a:t>Shelter</a:t>
                </a:r>
                <a:endParaRPr lang="en-GB" altLang="en-US" sz="1200" dirty="0">
                  <a:solidFill>
                    <a:srgbClr val="FF0000"/>
                  </a:solidFill>
                  <a:latin typeface="+mn-lt"/>
                </a:endParaRPr>
              </a:p>
            </p:txBody>
          </p:sp>
        </p:grpSp>
        <p:grpSp>
          <p:nvGrpSpPr>
            <p:cNvPr id="7" name="Group 305"/>
            <p:cNvGrpSpPr>
              <a:grpSpLocks/>
            </p:cNvGrpSpPr>
            <p:nvPr/>
          </p:nvGrpSpPr>
          <p:grpSpPr bwMode="auto">
            <a:xfrm>
              <a:off x="2596" y="1031"/>
              <a:ext cx="671" cy="391"/>
              <a:chOff x="2688" y="768"/>
              <a:chExt cx="503" cy="336"/>
            </a:xfrm>
          </p:grpSpPr>
          <p:sp>
            <p:nvSpPr>
              <p:cNvPr id="140" name="Rectangle 306"/>
              <p:cNvSpPr>
                <a:spLocks noChangeArrowheads="1"/>
              </p:cNvSpPr>
              <p:nvPr/>
            </p:nvSpPr>
            <p:spPr bwMode="auto">
              <a:xfrm>
                <a:off x="2688" y="768"/>
                <a:ext cx="503" cy="336"/>
              </a:xfrm>
              <a:prstGeom prst="rect">
                <a:avLst/>
              </a:prstGeom>
              <a:solidFill>
                <a:schemeClr val="accent1">
                  <a:lumMod val="40000"/>
                  <a:lumOff val="60000"/>
                </a:schemeClr>
              </a:solidFill>
              <a:ln w="9525">
                <a:solidFill>
                  <a:schemeClr val="tx1"/>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141" name="Rectangle 307"/>
              <p:cNvSpPr>
                <a:spLocks noChangeArrowheads="1"/>
              </p:cNvSpPr>
              <p:nvPr/>
            </p:nvSpPr>
            <p:spPr bwMode="auto">
              <a:xfrm>
                <a:off x="2745" y="856"/>
                <a:ext cx="377"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solidFill>
                      <a:srgbClr val="002060"/>
                    </a:solidFill>
                    <a:latin typeface="+mn-lt"/>
                  </a:rPr>
                  <a:t>Vaccination</a:t>
                </a:r>
                <a:endParaRPr lang="en-GB" altLang="en-US" sz="1200" dirty="0">
                  <a:solidFill>
                    <a:srgbClr val="002060"/>
                  </a:solidFill>
                  <a:latin typeface="+mn-lt"/>
                </a:endParaRPr>
              </a:p>
            </p:txBody>
          </p:sp>
        </p:grpSp>
        <p:grpSp>
          <p:nvGrpSpPr>
            <p:cNvPr id="8" name="Group 308"/>
            <p:cNvGrpSpPr>
              <a:grpSpLocks/>
            </p:cNvGrpSpPr>
            <p:nvPr/>
          </p:nvGrpSpPr>
          <p:grpSpPr bwMode="auto">
            <a:xfrm>
              <a:off x="3378" y="1031"/>
              <a:ext cx="671" cy="391"/>
              <a:chOff x="3312" y="768"/>
              <a:chExt cx="480" cy="336"/>
            </a:xfrm>
          </p:grpSpPr>
          <p:sp>
            <p:nvSpPr>
              <p:cNvPr id="138" name="Rectangle 309"/>
              <p:cNvSpPr>
                <a:spLocks noChangeArrowheads="1"/>
              </p:cNvSpPr>
              <p:nvPr/>
            </p:nvSpPr>
            <p:spPr bwMode="auto">
              <a:xfrm>
                <a:off x="3312" y="768"/>
                <a:ext cx="480" cy="336"/>
              </a:xfrm>
              <a:prstGeom prst="rect">
                <a:avLst/>
              </a:prstGeom>
              <a:solidFill>
                <a:schemeClr val="accent1">
                  <a:lumMod val="40000"/>
                  <a:lumOff val="60000"/>
                </a:schemeClr>
              </a:solidFill>
              <a:ln w="9525">
                <a:solidFill>
                  <a:schemeClr val="tx1"/>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139" name="Rectangle 310"/>
              <p:cNvSpPr>
                <a:spLocks noChangeArrowheads="1"/>
              </p:cNvSpPr>
              <p:nvPr/>
            </p:nvSpPr>
            <p:spPr bwMode="auto">
              <a:xfrm>
                <a:off x="3341" y="820"/>
                <a:ext cx="416"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Growth Monitoring</a:t>
                </a:r>
              </a:p>
            </p:txBody>
          </p:sp>
        </p:grpSp>
        <p:grpSp>
          <p:nvGrpSpPr>
            <p:cNvPr id="10" name="Group 314"/>
            <p:cNvGrpSpPr>
              <a:grpSpLocks/>
            </p:cNvGrpSpPr>
            <p:nvPr/>
          </p:nvGrpSpPr>
          <p:grpSpPr bwMode="auto">
            <a:xfrm>
              <a:off x="192" y="1590"/>
              <a:ext cx="671" cy="393"/>
              <a:chOff x="576" y="1248"/>
              <a:chExt cx="576" cy="336"/>
            </a:xfrm>
          </p:grpSpPr>
          <p:sp>
            <p:nvSpPr>
              <p:cNvPr id="134" name="Rectangle 315"/>
              <p:cNvSpPr>
                <a:spLocks noChangeArrowheads="1"/>
              </p:cNvSpPr>
              <p:nvPr/>
            </p:nvSpPr>
            <p:spPr bwMode="auto">
              <a:xfrm>
                <a:off x="576" y="1248"/>
                <a:ext cx="576"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135" name="Rectangle 316"/>
              <p:cNvSpPr>
                <a:spLocks noChangeArrowheads="1"/>
              </p:cNvSpPr>
              <p:nvPr/>
            </p:nvSpPr>
            <p:spPr bwMode="auto">
              <a:xfrm>
                <a:off x="624" y="1301"/>
                <a:ext cx="482"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fr-CH" altLang="en-US" sz="1400" dirty="0">
                    <a:latin typeface="+mn-lt"/>
                  </a:rPr>
                  <a:t>Commercial Network</a:t>
                </a:r>
                <a:endParaRPr lang="en-GB" altLang="en-US" sz="1400" dirty="0">
                  <a:latin typeface="+mn-lt"/>
                </a:endParaRPr>
              </a:p>
            </p:txBody>
          </p:sp>
        </p:grpSp>
        <p:grpSp>
          <p:nvGrpSpPr>
            <p:cNvPr id="11" name="Group 317"/>
            <p:cNvGrpSpPr>
              <a:grpSpLocks/>
            </p:cNvGrpSpPr>
            <p:nvPr/>
          </p:nvGrpSpPr>
          <p:grpSpPr bwMode="auto">
            <a:xfrm>
              <a:off x="1534" y="1595"/>
              <a:ext cx="948" cy="390"/>
              <a:chOff x="2013" y="1256"/>
              <a:chExt cx="948" cy="336"/>
            </a:xfrm>
          </p:grpSpPr>
          <p:sp>
            <p:nvSpPr>
              <p:cNvPr id="132" name="Rectangle 318"/>
              <p:cNvSpPr>
                <a:spLocks noChangeArrowheads="1"/>
              </p:cNvSpPr>
              <p:nvPr/>
            </p:nvSpPr>
            <p:spPr bwMode="auto">
              <a:xfrm>
                <a:off x="2290" y="1256"/>
                <a:ext cx="671"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800" dirty="0">
                  <a:solidFill>
                    <a:srgbClr val="FFFF00"/>
                  </a:solidFill>
                  <a:latin typeface="Times New Roman" charset="0"/>
                </a:endParaRPr>
              </a:p>
            </p:txBody>
          </p:sp>
          <p:sp>
            <p:nvSpPr>
              <p:cNvPr id="133" name="Rectangle 319"/>
              <p:cNvSpPr>
                <a:spLocks noChangeArrowheads="1"/>
              </p:cNvSpPr>
              <p:nvPr/>
            </p:nvSpPr>
            <p:spPr bwMode="auto">
              <a:xfrm>
                <a:off x="2013" y="1346"/>
                <a:ext cx="0"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n-GB" altLang="en-US" sz="700" dirty="0">
                  <a:solidFill>
                    <a:srgbClr val="FF0000"/>
                  </a:solidFill>
                  <a:latin typeface="Times New Roman" charset="0"/>
                </a:endParaRPr>
              </a:p>
            </p:txBody>
          </p:sp>
        </p:grpSp>
        <p:grpSp>
          <p:nvGrpSpPr>
            <p:cNvPr id="12" name="Group 320"/>
            <p:cNvGrpSpPr>
              <a:grpSpLocks/>
            </p:cNvGrpSpPr>
            <p:nvPr/>
          </p:nvGrpSpPr>
          <p:grpSpPr bwMode="auto">
            <a:xfrm>
              <a:off x="2589" y="2149"/>
              <a:ext cx="678" cy="392"/>
              <a:chOff x="2687" y="1721"/>
              <a:chExt cx="509" cy="336"/>
            </a:xfrm>
          </p:grpSpPr>
          <p:sp>
            <p:nvSpPr>
              <p:cNvPr id="130" name="Rectangle 321"/>
              <p:cNvSpPr>
                <a:spLocks noChangeArrowheads="1"/>
              </p:cNvSpPr>
              <p:nvPr/>
            </p:nvSpPr>
            <p:spPr bwMode="auto">
              <a:xfrm>
                <a:off x="2693" y="1721"/>
                <a:ext cx="503"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131" name="Rectangle 322"/>
              <p:cNvSpPr>
                <a:spLocks noChangeArrowheads="1"/>
              </p:cNvSpPr>
              <p:nvPr/>
            </p:nvSpPr>
            <p:spPr bwMode="auto">
              <a:xfrm>
                <a:off x="2687" y="1774"/>
                <a:ext cx="481"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a:solidFill>
                      <a:srgbClr val="002060"/>
                    </a:solidFill>
                    <a:latin typeface="+mn-lt"/>
                  </a:rPr>
                  <a:t>Reproductive </a:t>
                </a:r>
                <a:r>
                  <a:rPr lang="en-GB" altLang="en-US" sz="1400" dirty="0">
                    <a:solidFill>
                      <a:srgbClr val="002060"/>
                    </a:solidFill>
                    <a:latin typeface="+mn-lt"/>
                  </a:rPr>
                  <a:t>health </a:t>
                </a:r>
                <a:r>
                  <a:rPr lang="en-GB" altLang="en-US" sz="1400" dirty="0">
                    <a:solidFill>
                      <a:srgbClr val="FF0000"/>
                    </a:solidFill>
                    <a:latin typeface="+mn-lt"/>
                  </a:rPr>
                  <a:t> </a:t>
                </a:r>
              </a:p>
            </p:txBody>
          </p:sp>
        </p:grpSp>
        <p:grpSp>
          <p:nvGrpSpPr>
            <p:cNvPr id="13" name="Group 323"/>
            <p:cNvGrpSpPr>
              <a:grpSpLocks/>
            </p:cNvGrpSpPr>
            <p:nvPr/>
          </p:nvGrpSpPr>
          <p:grpSpPr bwMode="auto">
            <a:xfrm>
              <a:off x="3380" y="1590"/>
              <a:ext cx="671" cy="391"/>
              <a:chOff x="3312" y="1248"/>
              <a:chExt cx="480" cy="336"/>
            </a:xfrm>
          </p:grpSpPr>
          <p:sp>
            <p:nvSpPr>
              <p:cNvPr id="128" name="Rectangle 324"/>
              <p:cNvSpPr>
                <a:spLocks noChangeArrowheads="1"/>
              </p:cNvSpPr>
              <p:nvPr/>
            </p:nvSpPr>
            <p:spPr bwMode="auto">
              <a:xfrm>
                <a:off x="3312" y="1248"/>
                <a:ext cx="480"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129" name="Rectangle 325"/>
              <p:cNvSpPr>
                <a:spLocks noChangeArrowheads="1"/>
              </p:cNvSpPr>
              <p:nvPr/>
            </p:nvSpPr>
            <p:spPr bwMode="auto">
              <a:xfrm>
                <a:off x="3327" y="1351"/>
                <a:ext cx="429"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fr-CH" altLang="en-US" sz="1400" dirty="0">
                    <a:latin typeface="+mn-lt"/>
                  </a:rPr>
                  <a:t>Blood Test</a:t>
                </a:r>
              </a:p>
            </p:txBody>
          </p:sp>
        </p:grpSp>
        <p:grpSp>
          <p:nvGrpSpPr>
            <p:cNvPr id="15" name="Group 329"/>
            <p:cNvGrpSpPr>
              <a:grpSpLocks/>
            </p:cNvGrpSpPr>
            <p:nvPr/>
          </p:nvGrpSpPr>
          <p:grpSpPr bwMode="auto">
            <a:xfrm>
              <a:off x="192" y="2149"/>
              <a:ext cx="671" cy="391"/>
              <a:chOff x="576" y="1728"/>
              <a:chExt cx="576" cy="336"/>
            </a:xfrm>
          </p:grpSpPr>
          <p:sp>
            <p:nvSpPr>
              <p:cNvPr id="124" name="Rectangle 330"/>
              <p:cNvSpPr>
                <a:spLocks noChangeArrowheads="1"/>
              </p:cNvSpPr>
              <p:nvPr/>
            </p:nvSpPr>
            <p:spPr bwMode="auto">
              <a:xfrm>
                <a:off x="576" y="1728"/>
                <a:ext cx="576"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125" name="Rectangle 331"/>
              <p:cNvSpPr>
                <a:spLocks noChangeArrowheads="1"/>
              </p:cNvSpPr>
              <p:nvPr/>
            </p:nvSpPr>
            <p:spPr bwMode="auto">
              <a:xfrm>
                <a:off x="633" y="1779"/>
                <a:ext cx="409"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Food</a:t>
                </a:r>
              </a:p>
              <a:p>
                <a:pPr algn="ctr" eaLnBrk="1" hangingPunct="1">
                  <a:lnSpc>
                    <a:spcPct val="100000"/>
                  </a:lnSpc>
                  <a:spcBef>
                    <a:spcPct val="0"/>
                  </a:spcBef>
                  <a:buFontTx/>
                  <a:buNone/>
                </a:pPr>
                <a:r>
                  <a:rPr lang="en-GB" altLang="en-US" sz="1400" dirty="0">
                    <a:latin typeface="+mn-lt"/>
                  </a:rPr>
                  <a:t>Availability</a:t>
                </a:r>
              </a:p>
            </p:txBody>
          </p:sp>
        </p:grpSp>
        <p:grpSp>
          <p:nvGrpSpPr>
            <p:cNvPr id="16" name="Group 332"/>
            <p:cNvGrpSpPr>
              <a:grpSpLocks/>
            </p:cNvGrpSpPr>
            <p:nvPr/>
          </p:nvGrpSpPr>
          <p:grpSpPr bwMode="auto">
            <a:xfrm>
              <a:off x="1031" y="2149"/>
              <a:ext cx="671" cy="391"/>
              <a:chOff x="1296" y="1728"/>
              <a:chExt cx="528" cy="336"/>
            </a:xfrm>
          </p:grpSpPr>
          <p:sp>
            <p:nvSpPr>
              <p:cNvPr id="122" name="Rectangle 333"/>
              <p:cNvSpPr>
                <a:spLocks noChangeArrowheads="1"/>
              </p:cNvSpPr>
              <p:nvPr/>
            </p:nvSpPr>
            <p:spPr bwMode="auto">
              <a:xfrm>
                <a:off x="1296" y="1728"/>
                <a:ext cx="528"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123" name="Rectangle 334"/>
              <p:cNvSpPr>
                <a:spLocks noChangeArrowheads="1"/>
              </p:cNvSpPr>
              <p:nvPr/>
            </p:nvSpPr>
            <p:spPr bwMode="auto">
              <a:xfrm>
                <a:off x="1422" y="1784"/>
                <a:ext cx="26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fr-CH" altLang="en-US" sz="1400" dirty="0">
                    <a:latin typeface="+mn-lt"/>
                  </a:rPr>
                  <a:t>Water </a:t>
                </a:r>
              </a:p>
              <a:p>
                <a:pPr algn="ctr" eaLnBrk="1" hangingPunct="1">
                  <a:lnSpc>
                    <a:spcPct val="100000"/>
                  </a:lnSpc>
                  <a:spcBef>
                    <a:spcPct val="0"/>
                  </a:spcBef>
                  <a:buFontTx/>
                  <a:buNone/>
                </a:pPr>
                <a:r>
                  <a:rPr lang="fr-CH" altLang="en-US" sz="1400" dirty="0">
                    <a:latin typeface="+mn-lt"/>
                  </a:rPr>
                  <a:t>Storage</a:t>
                </a:r>
                <a:endParaRPr lang="en-GB" altLang="en-US" sz="1400" dirty="0">
                  <a:latin typeface="+mn-lt"/>
                </a:endParaRPr>
              </a:p>
            </p:txBody>
          </p:sp>
        </p:grpSp>
        <p:grpSp>
          <p:nvGrpSpPr>
            <p:cNvPr id="17" name="Group 335"/>
            <p:cNvGrpSpPr>
              <a:grpSpLocks/>
            </p:cNvGrpSpPr>
            <p:nvPr/>
          </p:nvGrpSpPr>
          <p:grpSpPr bwMode="auto">
            <a:xfrm>
              <a:off x="1803" y="1705"/>
              <a:ext cx="692" cy="857"/>
              <a:chOff x="1959" y="1348"/>
              <a:chExt cx="594" cy="735"/>
            </a:xfrm>
          </p:grpSpPr>
          <p:sp>
            <p:nvSpPr>
              <p:cNvPr id="120" name="Rectangle 336"/>
              <p:cNvSpPr>
                <a:spLocks noChangeArrowheads="1"/>
              </p:cNvSpPr>
              <p:nvPr/>
            </p:nvSpPr>
            <p:spPr bwMode="auto">
              <a:xfrm>
                <a:off x="1959" y="1729"/>
                <a:ext cx="594" cy="354"/>
              </a:xfrm>
              <a:prstGeom prst="rect">
                <a:avLst/>
              </a:prstGeom>
              <a:solidFill>
                <a:schemeClr val="accent1">
                  <a:lumMod val="40000"/>
                  <a:lumOff val="60000"/>
                </a:schemeClr>
              </a:solidFill>
              <a:ln w="9525">
                <a:solidFill>
                  <a:srgbClr val="000000"/>
                </a:solidFill>
                <a:miter lim="800000"/>
                <a:headEnd/>
                <a:tailEnd/>
              </a:ln>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r>
                  <a:rPr lang="en-US" altLang="en-US" sz="1400" dirty="0">
                    <a:latin typeface="+mn-lt"/>
                  </a:rPr>
                  <a:t>Human Waste Disposal</a:t>
                </a:r>
              </a:p>
            </p:txBody>
          </p:sp>
          <p:sp>
            <p:nvSpPr>
              <p:cNvPr id="121" name="Rectangle 337"/>
              <p:cNvSpPr>
                <a:spLocks noChangeArrowheads="1"/>
              </p:cNvSpPr>
              <p:nvPr/>
            </p:nvSpPr>
            <p:spPr bwMode="auto">
              <a:xfrm>
                <a:off x="2099" y="1348"/>
                <a:ext cx="256"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Energy</a:t>
                </a:r>
              </a:p>
            </p:txBody>
          </p:sp>
        </p:grpSp>
        <p:sp>
          <p:nvSpPr>
            <p:cNvPr id="118" name="Rectangle 339"/>
            <p:cNvSpPr>
              <a:spLocks noChangeArrowheads="1"/>
            </p:cNvSpPr>
            <p:nvPr/>
          </p:nvSpPr>
          <p:spPr bwMode="auto">
            <a:xfrm>
              <a:off x="2584" y="1623"/>
              <a:ext cx="671" cy="392"/>
            </a:xfrm>
            <a:prstGeom prst="rect">
              <a:avLst/>
            </a:prstGeom>
            <a:solidFill>
              <a:schemeClr val="accent1">
                <a:lumMod val="40000"/>
                <a:lumOff val="60000"/>
              </a:schemeClr>
            </a:solidFill>
            <a:ln w="9525">
              <a:solidFill>
                <a:srgbClr val="000000"/>
              </a:solidFill>
              <a:miter lim="800000"/>
              <a:headEnd/>
              <a:tailEnd/>
            </a:ln>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r>
                <a:rPr lang="en-US" altLang="en-US" sz="1400">
                  <a:latin typeface="Times New Roman" charset="0"/>
                </a:rPr>
                <a:t>STI control</a:t>
              </a:r>
              <a:endParaRPr lang="en-US" altLang="en-US" sz="1400" dirty="0">
                <a:latin typeface="Times New Roman" charset="0"/>
              </a:endParaRPr>
            </a:p>
          </p:txBody>
        </p:sp>
        <p:grpSp>
          <p:nvGrpSpPr>
            <p:cNvPr id="19" name="Group 341"/>
            <p:cNvGrpSpPr>
              <a:grpSpLocks/>
            </p:cNvGrpSpPr>
            <p:nvPr/>
          </p:nvGrpSpPr>
          <p:grpSpPr bwMode="auto">
            <a:xfrm>
              <a:off x="3380" y="2149"/>
              <a:ext cx="671" cy="391"/>
              <a:chOff x="3312" y="1728"/>
              <a:chExt cx="480" cy="336"/>
            </a:xfrm>
          </p:grpSpPr>
          <p:sp>
            <p:nvSpPr>
              <p:cNvPr id="116" name="Rectangle 342"/>
              <p:cNvSpPr>
                <a:spLocks noChangeArrowheads="1"/>
              </p:cNvSpPr>
              <p:nvPr/>
            </p:nvSpPr>
            <p:spPr bwMode="auto">
              <a:xfrm>
                <a:off x="3312" y="1728"/>
                <a:ext cx="480"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117" name="Rectangle 343"/>
              <p:cNvSpPr>
                <a:spLocks noChangeArrowheads="1"/>
              </p:cNvSpPr>
              <p:nvPr/>
            </p:nvSpPr>
            <p:spPr bwMode="auto">
              <a:xfrm>
                <a:off x="3424" y="1839"/>
                <a:ext cx="248"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fr-CH" altLang="en-US" sz="1400" dirty="0">
                    <a:latin typeface="+mn-lt"/>
                  </a:rPr>
                  <a:t>Imaging</a:t>
                </a:r>
              </a:p>
            </p:txBody>
          </p:sp>
        </p:grpSp>
        <p:grpSp>
          <p:nvGrpSpPr>
            <p:cNvPr id="21" name="Group 347"/>
            <p:cNvGrpSpPr>
              <a:grpSpLocks/>
            </p:cNvGrpSpPr>
            <p:nvPr/>
          </p:nvGrpSpPr>
          <p:grpSpPr bwMode="auto">
            <a:xfrm>
              <a:off x="192" y="2708"/>
              <a:ext cx="671" cy="392"/>
              <a:chOff x="576" y="2208"/>
              <a:chExt cx="576" cy="336"/>
            </a:xfrm>
          </p:grpSpPr>
          <p:sp>
            <p:nvSpPr>
              <p:cNvPr id="112" name="Rectangle 348"/>
              <p:cNvSpPr>
                <a:spLocks noChangeArrowheads="1"/>
              </p:cNvSpPr>
              <p:nvPr/>
            </p:nvSpPr>
            <p:spPr bwMode="auto">
              <a:xfrm>
                <a:off x="576" y="2208"/>
                <a:ext cx="576"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113" name="Rectangle 349"/>
              <p:cNvSpPr>
                <a:spLocks noChangeArrowheads="1"/>
              </p:cNvSpPr>
              <p:nvPr/>
            </p:nvSpPr>
            <p:spPr bwMode="auto">
              <a:xfrm>
                <a:off x="620" y="2258"/>
                <a:ext cx="456"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Food</a:t>
                </a:r>
              </a:p>
              <a:p>
                <a:pPr algn="ctr" eaLnBrk="1" hangingPunct="1">
                  <a:lnSpc>
                    <a:spcPct val="100000"/>
                  </a:lnSpc>
                  <a:spcBef>
                    <a:spcPct val="0"/>
                  </a:spcBef>
                  <a:buFontTx/>
                  <a:buNone/>
                </a:pPr>
                <a:r>
                  <a:rPr lang="en-GB" altLang="en-US" sz="1400" dirty="0">
                    <a:latin typeface="+mn-lt"/>
                  </a:rPr>
                  <a:t>Accessibility</a:t>
                </a:r>
              </a:p>
            </p:txBody>
          </p:sp>
        </p:grpSp>
        <p:grpSp>
          <p:nvGrpSpPr>
            <p:cNvPr id="22" name="Group 350"/>
            <p:cNvGrpSpPr>
              <a:grpSpLocks/>
            </p:cNvGrpSpPr>
            <p:nvPr/>
          </p:nvGrpSpPr>
          <p:grpSpPr bwMode="auto">
            <a:xfrm>
              <a:off x="1031" y="2708"/>
              <a:ext cx="671" cy="392"/>
              <a:chOff x="1296" y="2208"/>
              <a:chExt cx="528" cy="336"/>
            </a:xfrm>
          </p:grpSpPr>
          <p:sp>
            <p:nvSpPr>
              <p:cNvPr id="110" name="Rectangle 351"/>
              <p:cNvSpPr>
                <a:spLocks noChangeArrowheads="1"/>
              </p:cNvSpPr>
              <p:nvPr/>
            </p:nvSpPr>
            <p:spPr bwMode="auto">
              <a:xfrm>
                <a:off x="1296" y="2208"/>
                <a:ext cx="528"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111" name="Rectangle 352"/>
              <p:cNvSpPr>
                <a:spLocks noChangeArrowheads="1"/>
              </p:cNvSpPr>
              <p:nvPr/>
            </p:nvSpPr>
            <p:spPr bwMode="auto">
              <a:xfrm>
                <a:off x="1348" y="2274"/>
                <a:ext cx="40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Water</a:t>
                </a:r>
              </a:p>
              <a:p>
                <a:pPr algn="ctr" eaLnBrk="1" hangingPunct="1">
                  <a:lnSpc>
                    <a:spcPct val="100000"/>
                  </a:lnSpc>
                  <a:spcBef>
                    <a:spcPct val="0"/>
                  </a:spcBef>
                  <a:buFontTx/>
                  <a:buNone/>
                </a:pPr>
                <a:r>
                  <a:rPr lang="en-GB" altLang="en-US" sz="1400" dirty="0">
                    <a:latin typeface="+mn-lt"/>
                  </a:rPr>
                  <a:t>Distribution</a:t>
                </a:r>
              </a:p>
            </p:txBody>
          </p:sp>
        </p:grpSp>
        <p:grpSp>
          <p:nvGrpSpPr>
            <p:cNvPr id="23" name="Group 353"/>
            <p:cNvGrpSpPr>
              <a:grpSpLocks/>
            </p:cNvGrpSpPr>
            <p:nvPr/>
          </p:nvGrpSpPr>
          <p:grpSpPr bwMode="auto">
            <a:xfrm>
              <a:off x="1811" y="2708"/>
              <a:ext cx="671" cy="392"/>
              <a:chOff x="1968" y="2208"/>
              <a:chExt cx="576" cy="336"/>
            </a:xfrm>
          </p:grpSpPr>
          <p:sp>
            <p:nvSpPr>
              <p:cNvPr id="108" name="Rectangle 354"/>
              <p:cNvSpPr>
                <a:spLocks noChangeArrowheads="1"/>
              </p:cNvSpPr>
              <p:nvPr/>
            </p:nvSpPr>
            <p:spPr bwMode="auto">
              <a:xfrm>
                <a:off x="1968" y="2208"/>
                <a:ext cx="576"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109" name="Rectangle 355"/>
              <p:cNvSpPr>
                <a:spLocks noChangeArrowheads="1"/>
              </p:cNvSpPr>
              <p:nvPr/>
            </p:nvSpPr>
            <p:spPr bwMode="auto">
              <a:xfrm>
                <a:off x="2038" y="2280"/>
                <a:ext cx="461" cy="260"/>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Solid Waste Disposal</a:t>
                </a:r>
              </a:p>
            </p:txBody>
          </p:sp>
        </p:grpSp>
        <p:grpSp>
          <p:nvGrpSpPr>
            <p:cNvPr id="24" name="Group 356"/>
            <p:cNvGrpSpPr>
              <a:grpSpLocks/>
            </p:cNvGrpSpPr>
            <p:nvPr/>
          </p:nvGrpSpPr>
          <p:grpSpPr bwMode="auto">
            <a:xfrm>
              <a:off x="2601" y="2708"/>
              <a:ext cx="672" cy="392"/>
              <a:chOff x="2688" y="2208"/>
              <a:chExt cx="503" cy="336"/>
            </a:xfrm>
          </p:grpSpPr>
          <p:sp>
            <p:nvSpPr>
              <p:cNvPr id="106" name="Rectangle 357"/>
              <p:cNvSpPr>
                <a:spLocks noChangeArrowheads="1"/>
              </p:cNvSpPr>
              <p:nvPr/>
            </p:nvSpPr>
            <p:spPr bwMode="auto">
              <a:xfrm>
                <a:off x="2688" y="2208"/>
                <a:ext cx="503"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107" name="Rectangle 358"/>
              <p:cNvSpPr>
                <a:spLocks noChangeArrowheads="1"/>
              </p:cNvSpPr>
              <p:nvPr/>
            </p:nvSpPr>
            <p:spPr bwMode="auto">
              <a:xfrm>
                <a:off x="2748" y="2261"/>
                <a:ext cx="384" cy="260"/>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fr-CH" altLang="en-US" sz="1400" dirty="0">
                    <a:solidFill>
                      <a:srgbClr val="002060"/>
                    </a:solidFill>
                    <a:latin typeface="+mn-lt"/>
                  </a:rPr>
                  <a:t>Insecticide </a:t>
                </a:r>
              </a:p>
              <a:p>
                <a:pPr algn="ctr" eaLnBrk="1" hangingPunct="1">
                  <a:lnSpc>
                    <a:spcPct val="100000"/>
                  </a:lnSpc>
                  <a:spcBef>
                    <a:spcPct val="0"/>
                  </a:spcBef>
                  <a:buFontTx/>
                  <a:buNone/>
                </a:pPr>
                <a:r>
                  <a:rPr lang="en-GB" altLang="en-US" sz="1400" dirty="0">
                    <a:solidFill>
                      <a:srgbClr val="002060"/>
                    </a:solidFill>
                    <a:latin typeface="+mn-lt"/>
                  </a:rPr>
                  <a:t>Treated</a:t>
                </a:r>
                <a:r>
                  <a:rPr lang="fr-CH" altLang="en-US" sz="1400" dirty="0">
                    <a:solidFill>
                      <a:srgbClr val="002060"/>
                    </a:solidFill>
                    <a:latin typeface="+mn-lt"/>
                  </a:rPr>
                  <a:t> Net</a:t>
                </a:r>
              </a:p>
            </p:txBody>
          </p:sp>
        </p:grpSp>
        <p:grpSp>
          <p:nvGrpSpPr>
            <p:cNvPr id="25" name="Group 359"/>
            <p:cNvGrpSpPr>
              <a:grpSpLocks/>
            </p:cNvGrpSpPr>
            <p:nvPr/>
          </p:nvGrpSpPr>
          <p:grpSpPr bwMode="auto">
            <a:xfrm>
              <a:off x="3386" y="2708"/>
              <a:ext cx="672" cy="392"/>
              <a:chOff x="3312" y="2208"/>
              <a:chExt cx="480" cy="336"/>
            </a:xfrm>
          </p:grpSpPr>
          <p:sp>
            <p:nvSpPr>
              <p:cNvPr id="104" name="Rectangle 360"/>
              <p:cNvSpPr>
                <a:spLocks noChangeArrowheads="1"/>
              </p:cNvSpPr>
              <p:nvPr/>
            </p:nvSpPr>
            <p:spPr bwMode="auto">
              <a:xfrm>
                <a:off x="3312" y="2208"/>
                <a:ext cx="480"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105" name="Rectangle 361"/>
              <p:cNvSpPr>
                <a:spLocks noChangeArrowheads="1"/>
              </p:cNvSpPr>
              <p:nvPr/>
            </p:nvSpPr>
            <p:spPr bwMode="auto">
              <a:xfrm>
                <a:off x="3362" y="2266"/>
                <a:ext cx="362"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fr-CH" altLang="en-US" sz="1400" dirty="0">
                    <a:latin typeface="+mn-lt"/>
                  </a:rPr>
                  <a:t>Malaria Rapid Test</a:t>
                </a:r>
                <a:endParaRPr lang="en-GB" altLang="en-US" sz="1400" dirty="0">
                  <a:latin typeface="+mn-lt"/>
                </a:endParaRPr>
              </a:p>
            </p:txBody>
          </p:sp>
        </p:grpSp>
        <p:grpSp>
          <p:nvGrpSpPr>
            <p:cNvPr id="27" name="Group 365"/>
            <p:cNvGrpSpPr>
              <a:grpSpLocks/>
            </p:cNvGrpSpPr>
            <p:nvPr/>
          </p:nvGrpSpPr>
          <p:grpSpPr bwMode="auto">
            <a:xfrm>
              <a:off x="192" y="3268"/>
              <a:ext cx="671" cy="391"/>
              <a:chOff x="576" y="2688"/>
              <a:chExt cx="576" cy="336"/>
            </a:xfrm>
          </p:grpSpPr>
          <p:sp>
            <p:nvSpPr>
              <p:cNvPr id="100" name="Rectangle 366"/>
              <p:cNvSpPr>
                <a:spLocks noChangeArrowheads="1"/>
              </p:cNvSpPr>
              <p:nvPr/>
            </p:nvSpPr>
            <p:spPr bwMode="auto">
              <a:xfrm>
                <a:off x="576" y="2688"/>
                <a:ext cx="576"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dirty="0">
                  <a:solidFill>
                    <a:srgbClr val="FFFF00"/>
                  </a:solidFill>
                  <a:latin typeface="Times New Roman" charset="0"/>
                </a:endParaRPr>
              </a:p>
            </p:txBody>
          </p:sp>
          <p:sp>
            <p:nvSpPr>
              <p:cNvPr id="101" name="Rectangle 367"/>
              <p:cNvSpPr>
                <a:spLocks noChangeArrowheads="1"/>
              </p:cNvSpPr>
              <p:nvPr/>
            </p:nvSpPr>
            <p:spPr bwMode="auto">
              <a:xfrm>
                <a:off x="606" y="2739"/>
                <a:ext cx="501"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fr-CH" altLang="en-US" sz="1400" dirty="0">
                    <a:latin typeface="+mn-lt"/>
                  </a:rPr>
                  <a:t>Food</a:t>
                </a:r>
              </a:p>
              <a:p>
                <a:pPr algn="ctr" eaLnBrk="1" hangingPunct="1">
                  <a:lnSpc>
                    <a:spcPct val="100000"/>
                  </a:lnSpc>
                  <a:spcBef>
                    <a:spcPct val="0"/>
                  </a:spcBef>
                  <a:buFontTx/>
                  <a:buNone/>
                </a:pPr>
                <a:r>
                  <a:rPr lang="en-GB" altLang="en-US" sz="1400" dirty="0">
                    <a:latin typeface="+mn-lt"/>
                  </a:rPr>
                  <a:t>Consumption</a:t>
                </a:r>
              </a:p>
            </p:txBody>
          </p:sp>
        </p:grpSp>
        <p:grpSp>
          <p:nvGrpSpPr>
            <p:cNvPr id="28" name="Group 368"/>
            <p:cNvGrpSpPr>
              <a:grpSpLocks/>
            </p:cNvGrpSpPr>
            <p:nvPr/>
          </p:nvGrpSpPr>
          <p:grpSpPr bwMode="auto">
            <a:xfrm>
              <a:off x="1031" y="3268"/>
              <a:ext cx="671" cy="391"/>
              <a:chOff x="1296" y="2688"/>
              <a:chExt cx="528" cy="336"/>
            </a:xfrm>
          </p:grpSpPr>
          <p:sp>
            <p:nvSpPr>
              <p:cNvPr id="98" name="Rectangle 369"/>
              <p:cNvSpPr>
                <a:spLocks noChangeArrowheads="1"/>
              </p:cNvSpPr>
              <p:nvPr/>
            </p:nvSpPr>
            <p:spPr bwMode="auto">
              <a:xfrm>
                <a:off x="1296" y="2688"/>
                <a:ext cx="528"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99" name="Rectangle 370"/>
              <p:cNvSpPr>
                <a:spLocks noChangeArrowheads="1"/>
              </p:cNvSpPr>
              <p:nvPr/>
            </p:nvSpPr>
            <p:spPr bwMode="auto">
              <a:xfrm>
                <a:off x="1320" y="2746"/>
                <a:ext cx="48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Water </a:t>
                </a:r>
              </a:p>
              <a:p>
                <a:pPr algn="ctr" eaLnBrk="1" hangingPunct="1">
                  <a:lnSpc>
                    <a:spcPct val="100000"/>
                  </a:lnSpc>
                  <a:spcBef>
                    <a:spcPct val="0"/>
                  </a:spcBef>
                  <a:buFontTx/>
                  <a:buNone/>
                </a:pPr>
                <a:r>
                  <a:rPr lang="en-GB" altLang="en-US" sz="1400" dirty="0">
                    <a:latin typeface="+mn-lt"/>
                  </a:rPr>
                  <a:t>Consumption</a:t>
                </a:r>
                <a:r>
                  <a:rPr lang="en-GB" altLang="en-US" sz="1400" dirty="0">
                    <a:solidFill>
                      <a:srgbClr val="FF0000"/>
                    </a:solidFill>
                    <a:latin typeface="+mn-lt"/>
                  </a:rPr>
                  <a:t>.</a:t>
                </a:r>
              </a:p>
            </p:txBody>
          </p:sp>
        </p:grpSp>
        <p:grpSp>
          <p:nvGrpSpPr>
            <p:cNvPr id="29" name="Group 371"/>
            <p:cNvGrpSpPr>
              <a:grpSpLocks/>
            </p:cNvGrpSpPr>
            <p:nvPr/>
          </p:nvGrpSpPr>
          <p:grpSpPr bwMode="auto">
            <a:xfrm>
              <a:off x="1815" y="3268"/>
              <a:ext cx="683" cy="391"/>
              <a:chOff x="1968" y="2688"/>
              <a:chExt cx="586" cy="336"/>
            </a:xfrm>
          </p:grpSpPr>
          <p:sp>
            <p:nvSpPr>
              <p:cNvPr id="96" name="Rectangle 372"/>
              <p:cNvSpPr>
                <a:spLocks noChangeArrowheads="1"/>
              </p:cNvSpPr>
              <p:nvPr/>
            </p:nvSpPr>
            <p:spPr bwMode="auto">
              <a:xfrm>
                <a:off x="1968" y="2688"/>
                <a:ext cx="576"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97" name="Rectangle 373"/>
              <p:cNvSpPr>
                <a:spLocks noChangeArrowheads="1"/>
              </p:cNvSpPr>
              <p:nvPr/>
            </p:nvSpPr>
            <p:spPr bwMode="auto">
              <a:xfrm>
                <a:off x="2013" y="2784"/>
                <a:ext cx="54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GB" altLang="en-US" sz="1400" dirty="0">
                    <a:latin typeface="+mn-lt"/>
                  </a:rPr>
                  <a:t>Vector Control</a:t>
                </a:r>
              </a:p>
            </p:txBody>
          </p:sp>
        </p:grpSp>
        <p:grpSp>
          <p:nvGrpSpPr>
            <p:cNvPr id="30" name="Group 374"/>
            <p:cNvGrpSpPr>
              <a:grpSpLocks/>
            </p:cNvGrpSpPr>
            <p:nvPr/>
          </p:nvGrpSpPr>
          <p:grpSpPr bwMode="auto">
            <a:xfrm>
              <a:off x="2592" y="3285"/>
              <a:ext cx="670" cy="391"/>
              <a:chOff x="2688" y="2703"/>
              <a:chExt cx="503" cy="336"/>
            </a:xfrm>
          </p:grpSpPr>
          <p:sp>
            <p:nvSpPr>
              <p:cNvPr id="94" name="Rectangle 375"/>
              <p:cNvSpPr>
                <a:spLocks noChangeArrowheads="1"/>
              </p:cNvSpPr>
              <p:nvPr/>
            </p:nvSpPr>
            <p:spPr bwMode="auto">
              <a:xfrm>
                <a:off x="2688" y="2703"/>
                <a:ext cx="503"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95" name="Rectangle 376"/>
              <p:cNvSpPr>
                <a:spLocks noChangeArrowheads="1"/>
              </p:cNvSpPr>
              <p:nvPr/>
            </p:nvSpPr>
            <p:spPr bwMode="auto">
              <a:xfrm>
                <a:off x="2724" y="2752"/>
                <a:ext cx="431"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Vitamin deficiencies</a:t>
                </a:r>
              </a:p>
            </p:txBody>
          </p:sp>
        </p:grpSp>
        <p:grpSp>
          <p:nvGrpSpPr>
            <p:cNvPr id="31" name="Group 377"/>
            <p:cNvGrpSpPr>
              <a:grpSpLocks/>
            </p:cNvGrpSpPr>
            <p:nvPr/>
          </p:nvGrpSpPr>
          <p:grpSpPr bwMode="auto">
            <a:xfrm>
              <a:off x="3379" y="3268"/>
              <a:ext cx="671" cy="391"/>
              <a:chOff x="3312" y="2688"/>
              <a:chExt cx="480" cy="336"/>
            </a:xfrm>
          </p:grpSpPr>
          <p:sp>
            <p:nvSpPr>
              <p:cNvPr id="92" name="Rectangle 378"/>
              <p:cNvSpPr>
                <a:spLocks noChangeArrowheads="1"/>
              </p:cNvSpPr>
              <p:nvPr/>
            </p:nvSpPr>
            <p:spPr bwMode="auto">
              <a:xfrm>
                <a:off x="3312" y="2688"/>
                <a:ext cx="480"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93" name="Rectangle 379"/>
              <p:cNvSpPr>
                <a:spLocks noChangeArrowheads="1"/>
              </p:cNvSpPr>
              <p:nvPr/>
            </p:nvSpPr>
            <p:spPr bwMode="auto">
              <a:xfrm>
                <a:off x="3390" y="2735"/>
                <a:ext cx="335"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Pregnancy Test</a:t>
                </a:r>
              </a:p>
            </p:txBody>
          </p:sp>
        </p:grpSp>
        <p:grpSp>
          <p:nvGrpSpPr>
            <p:cNvPr id="33" name="Group 383"/>
            <p:cNvGrpSpPr>
              <a:grpSpLocks/>
            </p:cNvGrpSpPr>
            <p:nvPr/>
          </p:nvGrpSpPr>
          <p:grpSpPr bwMode="auto">
            <a:xfrm>
              <a:off x="203" y="3819"/>
              <a:ext cx="672" cy="390"/>
              <a:chOff x="586" y="3161"/>
              <a:chExt cx="576" cy="336"/>
            </a:xfrm>
          </p:grpSpPr>
          <p:sp>
            <p:nvSpPr>
              <p:cNvPr id="88" name="Rectangle 384"/>
              <p:cNvSpPr>
                <a:spLocks noChangeArrowheads="1"/>
              </p:cNvSpPr>
              <p:nvPr/>
            </p:nvSpPr>
            <p:spPr bwMode="auto">
              <a:xfrm>
                <a:off x="586" y="3161"/>
                <a:ext cx="576"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89" name="Rectangle 385"/>
              <p:cNvSpPr>
                <a:spLocks noChangeArrowheads="1"/>
              </p:cNvSpPr>
              <p:nvPr/>
            </p:nvSpPr>
            <p:spPr bwMode="auto">
              <a:xfrm>
                <a:off x="678" y="3208"/>
                <a:ext cx="38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Biological </a:t>
                </a:r>
              </a:p>
              <a:p>
                <a:pPr algn="ctr" eaLnBrk="1" hangingPunct="1">
                  <a:lnSpc>
                    <a:spcPct val="100000"/>
                  </a:lnSpc>
                  <a:spcBef>
                    <a:spcPct val="0"/>
                  </a:spcBef>
                  <a:buFontTx/>
                  <a:buNone/>
                </a:pPr>
                <a:r>
                  <a:rPr lang="en-GB" altLang="en-US" sz="1400" dirty="0">
                    <a:latin typeface="+mn-lt"/>
                  </a:rPr>
                  <a:t>Utilization</a:t>
                </a:r>
              </a:p>
            </p:txBody>
          </p:sp>
        </p:grpSp>
        <p:grpSp>
          <p:nvGrpSpPr>
            <p:cNvPr id="34" name="Group 386"/>
            <p:cNvGrpSpPr>
              <a:grpSpLocks/>
            </p:cNvGrpSpPr>
            <p:nvPr/>
          </p:nvGrpSpPr>
          <p:grpSpPr bwMode="auto">
            <a:xfrm>
              <a:off x="1031" y="3827"/>
              <a:ext cx="671" cy="390"/>
              <a:chOff x="1296" y="3168"/>
              <a:chExt cx="528" cy="336"/>
            </a:xfrm>
          </p:grpSpPr>
          <p:sp>
            <p:nvSpPr>
              <p:cNvPr id="86" name="Rectangle 387"/>
              <p:cNvSpPr>
                <a:spLocks noChangeArrowheads="1"/>
              </p:cNvSpPr>
              <p:nvPr/>
            </p:nvSpPr>
            <p:spPr bwMode="auto">
              <a:xfrm>
                <a:off x="1296" y="3168"/>
                <a:ext cx="528"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87" name="Rectangle 388"/>
              <p:cNvSpPr>
                <a:spLocks noChangeArrowheads="1"/>
              </p:cNvSpPr>
              <p:nvPr/>
            </p:nvSpPr>
            <p:spPr bwMode="auto">
              <a:xfrm>
                <a:off x="1334" y="3217"/>
                <a:ext cx="41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Used-Water</a:t>
                </a:r>
              </a:p>
              <a:p>
                <a:pPr algn="ctr" eaLnBrk="1" hangingPunct="1">
                  <a:lnSpc>
                    <a:spcPct val="100000"/>
                  </a:lnSpc>
                  <a:spcBef>
                    <a:spcPct val="0"/>
                  </a:spcBef>
                  <a:buFontTx/>
                  <a:buNone/>
                </a:pPr>
                <a:r>
                  <a:rPr lang="en-GB" altLang="en-US" sz="1400" dirty="0">
                    <a:latin typeface="+mn-lt"/>
                  </a:rPr>
                  <a:t>Disposal</a:t>
                </a:r>
              </a:p>
            </p:txBody>
          </p:sp>
        </p:grpSp>
        <p:grpSp>
          <p:nvGrpSpPr>
            <p:cNvPr id="35" name="Group 389"/>
            <p:cNvGrpSpPr>
              <a:grpSpLocks/>
            </p:cNvGrpSpPr>
            <p:nvPr/>
          </p:nvGrpSpPr>
          <p:grpSpPr bwMode="auto">
            <a:xfrm>
              <a:off x="1822" y="3836"/>
              <a:ext cx="670" cy="391"/>
              <a:chOff x="1978" y="3176"/>
              <a:chExt cx="576" cy="336"/>
            </a:xfrm>
          </p:grpSpPr>
          <p:sp>
            <p:nvSpPr>
              <p:cNvPr id="84" name="Rectangle 390"/>
              <p:cNvSpPr>
                <a:spLocks noChangeArrowheads="1"/>
              </p:cNvSpPr>
              <p:nvPr/>
            </p:nvSpPr>
            <p:spPr bwMode="auto">
              <a:xfrm>
                <a:off x="1978" y="3176"/>
                <a:ext cx="576"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85" name="Rectangle 391"/>
              <p:cNvSpPr>
                <a:spLocks noChangeArrowheads="1"/>
              </p:cNvSpPr>
              <p:nvPr/>
            </p:nvSpPr>
            <p:spPr bwMode="auto">
              <a:xfrm>
                <a:off x="2037" y="3226"/>
                <a:ext cx="449"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Hygiene</a:t>
                </a:r>
              </a:p>
              <a:p>
                <a:pPr algn="ctr" eaLnBrk="1" hangingPunct="1">
                  <a:lnSpc>
                    <a:spcPct val="100000"/>
                  </a:lnSpc>
                  <a:spcBef>
                    <a:spcPct val="0"/>
                  </a:spcBef>
                  <a:buFontTx/>
                  <a:buNone/>
                </a:pPr>
                <a:r>
                  <a:rPr lang="en-GB" altLang="en-US" sz="1400" dirty="0">
                    <a:latin typeface="+mn-lt"/>
                  </a:rPr>
                  <a:t>Promotion</a:t>
                </a:r>
              </a:p>
            </p:txBody>
          </p:sp>
        </p:grpSp>
        <p:grpSp>
          <p:nvGrpSpPr>
            <p:cNvPr id="36" name="Group 392"/>
            <p:cNvGrpSpPr>
              <a:grpSpLocks/>
            </p:cNvGrpSpPr>
            <p:nvPr/>
          </p:nvGrpSpPr>
          <p:grpSpPr bwMode="auto">
            <a:xfrm>
              <a:off x="2596" y="3827"/>
              <a:ext cx="671" cy="390"/>
              <a:chOff x="2688" y="3168"/>
              <a:chExt cx="503" cy="336"/>
            </a:xfrm>
          </p:grpSpPr>
          <p:sp>
            <p:nvSpPr>
              <p:cNvPr id="82" name="Rectangle 393"/>
              <p:cNvSpPr>
                <a:spLocks noChangeArrowheads="1"/>
              </p:cNvSpPr>
              <p:nvPr/>
            </p:nvSpPr>
            <p:spPr bwMode="auto">
              <a:xfrm>
                <a:off x="2688" y="3168"/>
                <a:ext cx="503"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83" name="Rectangle 394"/>
              <p:cNvSpPr>
                <a:spLocks noChangeArrowheads="1"/>
              </p:cNvSpPr>
              <p:nvPr/>
            </p:nvSpPr>
            <p:spPr bwMode="auto">
              <a:xfrm>
                <a:off x="2763" y="3208"/>
                <a:ext cx="324"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solidFill>
                      <a:srgbClr val="002060"/>
                    </a:solidFill>
                    <a:latin typeface="+mn-lt"/>
                  </a:rPr>
                  <a:t>Health </a:t>
                </a:r>
              </a:p>
              <a:p>
                <a:pPr algn="ctr" eaLnBrk="1" hangingPunct="1">
                  <a:lnSpc>
                    <a:spcPct val="100000"/>
                  </a:lnSpc>
                  <a:spcBef>
                    <a:spcPct val="0"/>
                  </a:spcBef>
                  <a:buFontTx/>
                  <a:buNone/>
                </a:pPr>
                <a:r>
                  <a:rPr lang="en-GB" altLang="en-US" sz="1400" dirty="0">
                    <a:solidFill>
                      <a:srgbClr val="002060"/>
                    </a:solidFill>
                    <a:latin typeface="+mn-lt"/>
                  </a:rPr>
                  <a:t>Education</a:t>
                </a:r>
                <a:endParaRPr lang="en-GB" altLang="en-US" sz="1400" dirty="0">
                  <a:solidFill>
                    <a:srgbClr val="FF0000"/>
                  </a:solidFill>
                  <a:latin typeface="+mn-lt"/>
                </a:endParaRPr>
              </a:p>
            </p:txBody>
          </p:sp>
        </p:grpSp>
        <p:grpSp>
          <p:nvGrpSpPr>
            <p:cNvPr id="37" name="Group 395"/>
            <p:cNvGrpSpPr>
              <a:grpSpLocks/>
            </p:cNvGrpSpPr>
            <p:nvPr/>
          </p:nvGrpSpPr>
          <p:grpSpPr bwMode="auto">
            <a:xfrm>
              <a:off x="3386" y="3827"/>
              <a:ext cx="672" cy="390"/>
              <a:chOff x="3312" y="3168"/>
              <a:chExt cx="480" cy="336"/>
            </a:xfrm>
          </p:grpSpPr>
          <p:sp>
            <p:nvSpPr>
              <p:cNvPr id="80" name="Rectangle 396"/>
              <p:cNvSpPr>
                <a:spLocks noChangeArrowheads="1"/>
              </p:cNvSpPr>
              <p:nvPr/>
            </p:nvSpPr>
            <p:spPr bwMode="auto">
              <a:xfrm>
                <a:off x="3312" y="3168"/>
                <a:ext cx="480"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81" name="Rectangle 397"/>
              <p:cNvSpPr>
                <a:spLocks noChangeArrowheads="1"/>
              </p:cNvSpPr>
              <p:nvPr/>
            </p:nvSpPr>
            <p:spPr bwMode="auto">
              <a:xfrm>
                <a:off x="3345" y="3195"/>
                <a:ext cx="406" cy="262"/>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Blood Pressure Test</a:t>
                </a:r>
              </a:p>
            </p:txBody>
          </p:sp>
        </p:grpSp>
        <p:grpSp>
          <p:nvGrpSpPr>
            <p:cNvPr id="39" name="Group 401"/>
            <p:cNvGrpSpPr>
              <a:grpSpLocks/>
            </p:cNvGrpSpPr>
            <p:nvPr/>
          </p:nvGrpSpPr>
          <p:grpSpPr bwMode="auto">
            <a:xfrm>
              <a:off x="1031" y="1590"/>
              <a:ext cx="671" cy="392"/>
              <a:chOff x="1296" y="1248"/>
              <a:chExt cx="528" cy="336"/>
            </a:xfrm>
          </p:grpSpPr>
          <p:sp>
            <p:nvSpPr>
              <p:cNvPr id="76" name="Rectangle 402"/>
              <p:cNvSpPr>
                <a:spLocks noChangeArrowheads="1"/>
              </p:cNvSpPr>
              <p:nvPr/>
            </p:nvSpPr>
            <p:spPr bwMode="auto">
              <a:xfrm>
                <a:off x="1296" y="1248"/>
                <a:ext cx="528"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77" name="Rectangle 403"/>
              <p:cNvSpPr>
                <a:spLocks noChangeArrowheads="1"/>
              </p:cNvSpPr>
              <p:nvPr/>
            </p:nvSpPr>
            <p:spPr bwMode="auto">
              <a:xfrm>
                <a:off x="1368" y="1297"/>
                <a:ext cx="37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Water </a:t>
                </a:r>
              </a:p>
              <a:p>
                <a:pPr algn="ctr" eaLnBrk="1" hangingPunct="1">
                  <a:lnSpc>
                    <a:spcPct val="100000"/>
                  </a:lnSpc>
                  <a:spcBef>
                    <a:spcPct val="0"/>
                  </a:spcBef>
                  <a:buFontTx/>
                  <a:buNone/>
                </a:pPr>
                <a:r>
                  <a:rPr lang="en-GB" altLang="en-US" sz="1400" dirty="0">
                    <a:latin typeface="+mn-lt"/>
                  </a:rPr>
                  <a:t>Treatment </a:t>
                </a:r>
              </a:p>
            </p:txBody>
          </p:sp>
        </p:grpSp>
        <p:grpSp>
          <p:nvGrpSpPr>
            <p:cNvPr id="40" name="Group 404"/>
            <p:cNvGrpSpPr>
              <a:grpSpLocks/>
            </p:cNvGrpSpPr>
            <p:nvPr/>
          </p:nvGrpSpPr>
          <p:grpSpPr bwMode="auto">
            <a:xfrm>
              <a:off x="4167" y="1028"/>
              <a:ext cx="672" cy="391"/>
              <a:chOff x="3934" y="765"/>
              <a:chExt cx="480" cy="336"/>
            </a:xfrm>
          </p:grpSpPr>
          <p:sp>
            <p:nvSpPr>
              <p:cNvPr id="74" name="Rectangle 405"/>
              <p:cNvSpPr>
                <a:spLocks noChangeArrowheads="1"/>
              </p:cNvSpPr>
              <p:nvPr/>
            </p:nvSpPr>
            <p:spPr bwMode="auto">
              <a:xfrm>
                <a:off x="3934" y="765"/>
                <a:ext cx="480" cy="336"/>
              </a:xfrm>
              <a:prstGeom prst="rect">
                <a:avLst/>
              </a:prstGeom>
              <a:solidFill>
                <a:schemeClr val="accent1">
                  <a:lumMod val="40000"/>
                  <a:lumOff val="60000"/>
                </a:schemeClr>
              </a:solidFill>
              <a:ln w="9525">
                <a:solidFill>
                  <a:schemeClr val="tx1"/>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75" name="Rectangle 406"/>
              <p:cNvSpPr>
                <a:spLocks noChangeArrowheads="1"/>
              </p:cNvSpPr>
              <p:nvPr/>
            </p:nvSpPr>
            <p:spPr bwMode="auto">
              <a:xfrm>
                <a:off x="3970" y="810"/>
                <a:ext cx="40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Medical / Paediatrics</a:t>
                </a:r>
                <a:endParaRPr lang="en-GB" altLang="en-US" sz="800" dirty="0">
                  <a:latin typeface="+mn-lt"/>
                </a:endParaRPr>
              </a:p>
            </p:txBody>
          </p:sp>
        </p:grpSp>
        <p:grpSp>
          <p:nvGrpSpPr>
            <p:cNvPr id="41" name="Group 407"/>
            <p:cNvGrpSpPr>
              <a:grpSpLocks/>
            </p:cNvGrpSpPr>
            <p:nvPr/>
          </p:nvGrpSpPr>
          <p:grpSpPr bwMode="auto">
            <a:xfrm>
              <a:off x="4162" y="1600"/>
              <a:ext cx="671" cy="391"/>
              <a:chOff x="3936" y="1256"/>
              <a:chExt cx="480" cy="336"/>
            </a:xfrm>
          </p:grpSpPr>
          <p:sp>
            <p:nvSpPr>
              <p:cNvPr id="72" name="Rectangle 408"/>
              <p:cNvSpPr>
                <a:spLocks noChangeArrowheads="1"/>
              </p:cNvSpPr>
              <p:nvPr/>
            </p:nvSpPr>
            <p:spPr bwMode="auto">
              <a:xfrm>
                <a:off x="3936" y="1256"/>
                <a:ext cx="480" cy="336"/>
              </a:xfrm>
              <a:prstGeom prst="rect">
                <a:avLst/>
              </a:prstGeom>
              <a:solidFill>
                <a:schemeClr val="accent1">
                  <a:lumMod val="40000"/>
                  <a:lumOff val="60000"/>
                </a:schemeClr>
              </a:solidFill>
              <a:ln w="9525">
                <a:solidFill>
                  <a:schemeClr val="tx1"/>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73" name="Rectangle 409"/>
              <p:cNvSpPr>
                <a:spLocks noChangeArrowheads="1"/>
              </p:cNvSpPr>
              <p:nvPr/>
            </p:nvSpPr>
            <p:spPr bwMode="auto">
              <a:xfrm>
                <a:off x="4000" y="1296"/>
                <a:ext cx="316"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Surgery /</a:t>
                </a:r>
              </a:p>
              <a:p>
                <a:pPr algn="ctr" eaLnBrk="1" hangingPunct="1">
                  <a:lnSpc>
                    <a:spcPct val="100000"/>
                  </a:lnSpc>
                  <a:spcBef>
                    <a:spcPct val="0"/>
                  </a:spcBef>
                  <a:buFontTx/>
                  <a:buNone/>
                </a:pPr>
                <a:r>
                  <a:rPr lang="en-GB" altLang="en-US" sz="1400" dirty="0">
                    <a:latin typeface="+mn-lt"/>
                  </a:rPr>
                  <a:t>Obstetrics</a:t>
                </a:r>
              </a:p>
            </p:txBody>
          </p:sp>
        </p:grpSp>
        <p:grpSp>
          <p:nvGrpSpPr>
            <p:cNvPr id="42" name="Group 410"/>
            <p:cNvGrpSpPr>
              <a:grpSpLocks/>
            </p:cNvGrpSpPr>
            <p:nvPr/>
          </p:nvGrpSpPr>
          <p:grpSpPr bwMode="auto">
            <a:xfrm>
              <a:off x="4161" y="2134"/>
              <a:ext cx="692" cy="456"/>
              <a:chOff x="3934" y="1715"/>
              <a:chExt cx="495" cy="391"/>
            </a:xfrm>
          </p:grpSpPr>
          <p:sp>
            <p:nvSpPr>
              <p:cNvPr id="70" name="Rectangle 411"/>
              <p:cNvSpPr>
                <a:spLocks noChangeArrowheads="1"/>
              </p:cNvSpPr>
              <p:nvPr/>
            </p:nvSpPr>
            <p:spPr bwMode="auto">
              <a:xfrm>
                <a:off x="3949" y="1736"/>
                <a:ext cx="480" cy="336"/>
              </a:xfrm>
              <a:prstGeom prst="rect">
                <a:avLst/>
              </a:prstGeom>
              <a:solidFill>
                <a:schemeClr val="accent1">
                  <a:lumMod val="40000"/>
                  <a:lumOff val="60000"/>
                </a:schemeClr>
              </a:solidFill>
              <a:ln w="9525">
                <a:solidFill>
                  <a:schemeClr val="tx1"/>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71" name="Rectangle 412"/>
              <p:cNvSpPr>
                <a:spLocks noChangeArrowheads="1"/>
              </p:cNvSpPr>
              <p:nvPr/>
            </p:nvSpPr>
            <p:spPr bwMode="auto">
              <a:xfrm>
                <a:off x="3934" y="1715"/>
                <a:ext cx="495" cy="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Other </a:t>
                </a:r>
              </a:p>
              <a:p>
                <a:pPr algn="ctr" eaLnBrk="1" hangingPunct="1">
                  <a:lnSpc>
                    <a:spcPct val="100000"/>
                  </a:lnSpc>
                  <a:spcBef>
                    <a:spcPct val="0"/>
                  </a:spcBef>
                  <a:buFontTx/>
                  <a:buNone/>
                </a:pPr>
                <a:r>
                  <a:rPr lang="en-GB" altLang="en-US" sz="1400" dirty="0">
                    <a:latin typeface="+mn-lt"/>
                  </a:rPr>
                  <a:t>Specialized </a:t>
                </a:r>
              </a:p>
              <a:p>
                <a:pPr algn="ctr" eaLnBrk="1" hangingPunct="1">
                  <a:lnSpc>
                    <a:spcPct val="100000"/>
                  </a:lnSpc>
                  <a:spcBef>
                    <a:spcPct val="0"/>
                  </a:spcBef>
                  <a:buFontTx/>
                  <a:buNone/>
                </a:pPr>
                <a:r>
                  <a:rPr lang="en-GB" altLang="en-US" sz="1400" dirty="0">
                    <a:latin typeface="+mn-lt"/>
                  </a:rPr>
                  <a:t>Care</a:t>
                </a:r>
              </a:p>
            </p:txBody>
          </p:sp>
        </p:grpSp>
        <p:grpSp>
          <p:nvGrpSpPr>
            <p:cNvPr id="43" name="Group 413"/>
            <p:cNvGrpSpPr>
              <a:grpSpLocks/>
            </p:cNvGrpSpPr>
            <p:nvPr/>
          </p:nvGrpSpPr>
          <p:grpSpPr bwMode="auto">
            <a:xfrm>
              <a:off x="4161" y="2703"/>
              <a:ext cx="671" cy="392"/>
              <a:chOff x="3935" y="2204"/>
              <a:chExt cx="480" cy="336"/>
            </a:xfrm>
          </p:grpSpPr>
          <p:sp>
            <p:nvSpPr>
              <p:cNvPr id="68" name="Rectangle 414"/>
              <p:cNvSpPr>
                <a:spLocks noChangeArrowheads="1"/>
              </p:cNvSpPr>
              <p:nvPr/>
            </p:nvSpPr>
            <p:spPr bwMode="auto">
              <a:xfrm>
                <a:off x="3935" y="2204"/>
                <a:ext cx="480" cy="336"/>
              </a:xfrm>
              <a:prstGeom prst="rect">
                <a:avLst/>
              </a:prstGeom>
              <a:solidFill>
                <a:schemeClr val="accent1">
                  <a:lumMod val="40000"/>
                  <a:lumOff val="60000"/>
                </a:schemeClr>
              </a:solidFill>
              <a:ln w="9525">
                <a:solidFill>
                  <a:schemeClr val="tx1"/>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69" name="Rectangle 415"/>
              <p:cNvSpPr>
                <a:spLocks noChangeArrowheads="1"/>
              </p:cNvSpPr>
              <p:nvPr/>
            </p:nvSpPr>
            <p:spPr bwMode="auto">
              <a:xfrm>
                <a:off x="3982" y="2248"/>
                <a:ext cx="37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a:latin typeface="+mn-lt"/>
                  </a:rPr>
                  <a:t>Out-Patient </a:t>
                </a:r>
                <a:endParaRPr lang="en-GB" altLang="en-US" sz="1400" dirty="0">
                  <a:latin typeface="+mn-lt"/>
                </a:endParaRPr>
              </a:p>
              <a:p>
                <a:pPr algn="ctr" eaLnBrk="1" hangingPunct="1">
                  <a:lnSpc>
                    <a:spcPct val="100000"/>
                  </a:lnSpc>
                  <a:spcBef>
                    <a:spcPct val="0"/>
                  </a:spcBef>
                  <a:buFontTx/>
                  <a:buNone/>
                </a:pPr>
                <a:r>
                  <a:rPr lang="en-GB" altLang="en-US" sz="1400" dirty="0">
                    <a:latin typeface="+mn-lt"/>
                  </a:rPr>
                  <a:t>Care</a:t>
                </a:r>
              </a:p>
            </p:txBody>
          </p:sp>
        </p:grpSp>
        <p:grpSp>
          <p:nvGrpSpPr>
            <p:cNvPr id="44" name="Group 416"/>
            <p:cNvGrpSpPr>
              <a:grpSpLocks/>
            </p:cNvGrpSpPr>
            <p:nvPr/>
          </p:nvGrpSpPr>
          <p:grpSpPr bwMode="auto">
            <a:xfrm>
              <a:off x="4162" y="3268"/>
              <a:ext cx="671" cy="391"/>
              <a:chOff x="3936" y="2688"/>
              <a:chExt cx="480" cy="336"/>
            </a:xfrm>
          </p:grpSpPr>
          <p:sp>
            <p:nvSpPr>
              <p:cNvPr id="66" name="Rectangle 417"/>
              <p:cNvSpPr>
                <a:spLocks noChangeArrowheads="1"/>
              </p:cNvSpPr>
              <p:nvPr/>
            </p:nvSpPr>
            <p:spPr bwMode="auto">
              <a:xfrm>
                <a:off x="3936" y="2688"/>
                <a:ext cx="480"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67" name="Rectangle 418"/>
              <p:cNvSpPr>
                <a:spLocks noChangeArrowheads="1"/>
              </p:cNvSpPr>
              <p:nvPr/>
            </p:nvSpPr>
            <p:spPr bwMode="auto">
              <a:xfrm>
                <a:off x="3990" y="2724"/>
                <a:ext cx="322"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fr-CH" altLang="en-US" sz="1400" dirty="0">
                    <a:latin typeface="+mn-lt"/>
                  </a:rPr>
                  <a:t>In-Patient </a:t>
                </a:r>
              </a:p>
              <a:p>
                <a:pPr algn="ctr" eaLnBrk="1" hangingPunct="1">
                  <a:lnSpc>
                    <a:spcPct val="100000"/>
                  </a:lnSpc>
                  <a:spcBef>
                    <a:spcPct val="0"/>
                  </a:spcBef>
                  <a:buFontTx/>
                  <a:buNone/>
                </a:pPr>
                <a:r>
                  <a:rPr lang="fr-CH" altLang="en-US" sz="1400" dirty="0">
                    <a:latin typeface="+mn-lt"/>
                  </a:rPr>
                  <a:t>Care </a:t>
                </a:r>
              </a:p>
            </p:txBody>
          </p:sp>
        </p:grpSp>
        <p:grpSp>
          <p:nvGrpSpPr>
            <p:cNvPr id="45" name="Group 419"/>
            <p:cNvGrpSpPr>
              <a:grpSpLocks/>
            </p:cNvGrpSpPr>
            <p:nvPr/>
          </p:nvGrpSpPr>
          <p:grpSpPr bwMode="auto">
            <a:xfrm>
              <a:off x="4153" y="3827"/>
              <a:ext cx="670" cy="390"/>
              <a:chOff x="3936" y="3168"/>
              <a:chExt cx="480" cy="336"/>
            </a:xfrm>
          </p:grpSpPr>
          <p:sp>
            <p:nvSpPr>
              <p:cNvPr id="64" name="Rectangle 420"/>
              <p:cNvSpPr>
                <a:spLocks noChangeArrowheads="1"/>
              </p:cNvSpPr>
              <p:nvPr/>
            </p:nvSpPr>
            <p:spPr bwMode="auto">
              <a:xfrm>
                <a:off x="3936" y="3168"/>
                <a:ext cx="480" cy="336"/>
              </a:xfrm>
              <a:prstGeom prst="rect">
                <a:avLst/>
              </a:prstGeom>
              <a:solidFill>
                <a:schemeClr val="accent1">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65" name="Rectangle 421"/>
              <p:cNvSpPr>
                <a:spLocks noChangeArrowheads="1"/>
              </p:cNvSpPr>
              <p:nvPr/>
            </p:nvSpPr>
            <p:spPr bwMode="auto">
              <a:xfrm>
                <a:off x="4025" y="3203"/>
                <a:ext cx="330"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latin typeface="+mn-lt"/>
                  </a:rPr>
                  <a:t>Treatment Protocols</a:t>
                </a:r>
              </a:p>
            </p:txBody>
          </p:sp>
        </p:grpSp>
        <p:grpSp>
          <p:nvGrpSpPr>
            <p:cNvPr id="46" name="Group 422"/>
            <p:cNvGrpSpPr>
              <a:grpSpLocks/>
            </p:cNvGrpSpPr>
            <p:nvPr/>
          </p:nvGrpSpPr>
          <p:grpSpPr bwMode="auto">
            <a:xfrm>
              <a:off x="194" y="528"/>
              <a:ext cx="671" cy="391"/>
              <a:chOff x="578" y="768"/>
              <a:chExt cx="576" cy="336"/>
            </a:xfrm>
          </p:grpSpPr>
          <p:sp>
            <p:nvSpPr>
              <p:cNvPr id="62" name="Rectangle 423"/>
              <p:cNvSpPr>
                <a:spLocks noChangeArrowheads="1"/>
              </p:cNvSpPr>
              <p:nvPr/>
            </p:nvSpPr>
            <p:spPr bwMode="auto">
              <a:xfrm>
                <a:off x="578" y="768"/>
                <a:ext cx="576" cy="336"/>
              </a:xfrm>
              <a:prstGeom prst="rect">
                <a:avLst/>
              </a:prstGeom>
              <a:solidFill>
                <a:schemeClr val="accent2">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63" name="Rectangle 424"/>
              <p:cNvSpPr>
                <a:spLocks noChangeArrowheads="1"/>
              </p:cNvSpPr>
              <p:nvPr/>
            </p:nvSpPr>
            <p:spPr bwMode="auto">
              <a:xfrm>
                <a:off x="686" y="815"/>
                <a:ext cx="341" cy="261"/>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fr-CH" altLang="en-US" sz="1400" dirty="0">
                    <a:solidFill>
                      <a:srgbClr val="002060"/>
                    </a:solidFill>
                    <a:latin typeface="+mn-lt"/>
                  </a:rPr>
                  <a:t>Food &amp; </a:t>
                </a:r>
              </a:p>
              <a:p>
                <a:pPr algn="ctr" eaLnBrk="1" hangingPunct="1">
                  <a:lnSpc>
                    <a:spcPct val="100000"/>
                  </a:lnSpc>
                  <a:spcBef>
                    <a:spcPct val="0"/>
                  </a:spcBef>
                  <a:buFontTx/>
                  <a:buNone/>
                </a:pPr>
                <a:r>
                  <a:rPr lang="fr-CH" altLang="en-US" sz="1400" dirty="0">
                    <a:solidFill>
                      <a:srgbClr val="002060"/>
                    </a:solidFill>
                    <a:latin typeface="+mn-lt"/>
                  </a:rPr>
                  <a:t>Nutrition</a:t>
                </a:r>
              </a:p>
            </p:txBody>
          </p:sp>
        </p:grpSp>
        <p:grpSp>
          <p:nvGrpSpPr>
            <p:cNvPr id="47" name="Group 425"/>
            <p:cNvGrpSpPr>
              <a:grpSpLocks/>
            </p:cNvGrpSpPr>
            <p:nvPr/>
          </p:nvGrpSpPr>
          <p:grpSpPr bwMode="auto">
            <a:xfrm>
              <a:off x="1031" y="528"/>
              <a:ext cx="671" cy="391"/>
              <a:chOff x="576" y="768"/>
              <a:chExt cx="576" cy="336"/>
            </a:xfrm>
          </p:grpSpPr>
          <p:sp>
            <p:nvSpPr>
              <p:cNvPr id="60" name="Rectangle 426"/>
              <p:cNvSpPr>
                <a:spLocks noChangeArrowheads="1"/>
              </p:cNvSpPr>
              <p:nvPr/>
            </p:nvSpPr>
            <p:spPr bwMode="auto">
              <a:xfrm>
                <a:off x="576" y="768"/>
                <a:ext cx="576" cy="336"/>
              </a:xfrm>
              <a:prstGeom prst="rect">
                <a:avLst/>
              </a:prstGeom>
              <a:solidFill>
                <a:schemeClr val="accent2">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61" name="Rectangle 427"/>
              <p:cNvSpPr>
                <a:spLocks noChangeArrowheads="1"/>
              </p:cNvSpPr>
              <p:nvPr/>
            </p:nvSpPr>
            <p:spPr bwMode="auto">
              <a:xfrm>
                <a:off x="744" y="864"/>
                <a:ext cx="230" cy="130"/>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CH" altLang="en-US" sz="1400" dirty="0">
                    <a:solidFill>
                      <a:srgbClr val="002060"/>
                    </a:solidFill>
                    <a:latin typeface="+mn-lt"/>
                  </a:rPr>
                  <a:t>Water</a:t>
                </a:r>
                <a:endParaRPr lang="en-GB" altLang="en-US" sz="1400" dirty="0">
                  <a:solidFill>
                    <a:srgbClr val="002060"/>
                  </a:solidFill>
                  <a:latin typeface="+mn-lt"/>
                </a:endParaRPr>
              </a:p>
            </p:txBody>
          </p:sp>
        </p:grpSp>
        <p:grpSp>
          <p:nvGrpSpPr>
            <p:cNvPr id="48" name="Group 428"/>
            <p:cNvGrpSpPr>
              <a:grpSpLocks/>
            </p:cNvGrpSpPr>
            <p:nvPr/>
          </p:nvGrpSpPr>
          <p:grpSpPr bwMode="auto">
            <a:xfrm>
              <a:off x="1814" y="528"/>
              <a:ext cx="671" cy="391"/>
              <a:chOff x="576" y="768"/>
              <a:chExt cx="576" cy="336"/>
            </a:xfrm>
          </p:grpSpPr>
          <p:sp>
            <p:nvSpPr>
              <p:cNvPr id="58" name="Rectangle 429"/>
              <p:cNvSpPr>
                <a:spLocks noChangeArrowheads="1"/>
              </p:cNvSpPr>
              <p:nvPr/>
            </p:nvSpPr>
            <p:spPr bwMode="auto">
              <a:xfrm>
                <a:off x="576" y="768"/>
                <a:ext cx="576" cy="336"/>
              </a:xfrm>
              <a:prstGeom prst="rect">
                <a:avLst/>
              </a:prstGeom>
              <a:solidFill>
                <a:schemeClr val="accent2">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59" name="Rectangle 430"/>
              <p:cNvSpPr>
                <a:spLocks noChangeArrowheads="1"/>
              </p:cNvSpPr>
              <p:nvPr/>
            </p:nvSpPr>
            <p:spPr bwMode="auto">
              <a:xfrm>
                <a:off x="587" y="804"/>
                <a:ext cx="544" cy="261"/>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solidFill>
                      <a:srgbClr val="002060"/>
                    </a:solidFill>
                    <a:latin typeface="+mn-lt"/>
                  </a:rPr>
                  <a:t>Environmental</a:t>
                </a:r>
              </a:p>
              <a:p>
                <a:pPr algn="ctr" eaLnBrk="1" hangingPunct="1">
                  <a:lnSpc>
                    <a:spcPct val="100000"/>
                  </a:lnSpc>
                  <a:spcBef>
                    <a:spcPct val="0"/>
                  </a:spcBef>
                  <a:buFontTx/>
                  <a:buNone/>
                </a:pPr>
                <a:r>
                  <a:rPr lang="en-GB" altLang="en-US" sz="1400" dirty="0">
                    <a:solidFill>
                      <a:srgbClr val="002060"/>
                    </a:solidFill>
                    <a:latin typeface="+mn-lt"/>
                  </a:rPr>
                  <a:t>Hygiene</a:t>
                </a:r>
              </a:p>
            </p:txBody>
          </p:sp>
        </p:grpSp>
        <p:grpSp>
          <p:nvGrpSpPr>
            <p:cNvPr id="49" name="Group 431"/>
            <p:cNvGrpSpPr>
              <a:grpSpLocks/>
            </p:cNvGrpSpPr>
            <p:nvPr/>
          </p:nvGrpSpPr>
          <p:grpSpPr bwMode="auto">
            <a:xfrm>
              <a:off x="2599" y="528"/>
              <a:ext cx="670" cy="391"/>
              <a:chOff x="580" y="768"/>
              <a:chExt cx="576" cy="336"/>
            </a:xfrm>
          </p:grpSpPr>
          <p:sp>
            <p:nvSpPr>
              <p:cNvPr id="56" name="Rectangle 432"/>
              <p:cNvSpPr>
                <a:spLocks noChangeArrowheads="1"/>
              </p:cNvSpPr>
              <p:nvPr/>
            </p:nvSpPr>
            <p:spPr bwMode="auto">
              <a:xfrm>
                <a:off x="580" y="768"/>
                <a:ext cx="576" cy="336"/>
              </a:xfrm>
              <a:prstGeom prst="rect">
                <a:avLst/>
              </a:prstGeom>
              <a:solidFill>
                <a:schemeClr val="accent2">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57" name="Rectangle 433"/>
              <p:cNvSpPr>
                <a:spLocks noChangeArrowheads="1"/>
              </p:cNvSpPr>
              <p:nvPr/>
            </p:nvSpPr>
            <p:spPr bwMode="auto">
              <a:xfrm>
                <a:off x="661" y="812"/>
                <a:ext cx="419" cy="261"/>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solidFill>
                      <a:srgbClr val="002060"/>
                    </a:solidFill>
                    <a:latin typeface="+mn-lt"/>
                  </a:rPr>
                  <a:t>Preventive </a:t>
                </a:r>
              </a:p>
              <a:p>
                <a:pPr algn="ctr" eaLnBrk="1" hangingPunct="1">
                  <a:lnSpc>
                    <a:spcPct val="100000"/>
                  </a:lnSpc>
                  <a:spcBef>
                    <a:spcPct val="0"/>
                  </a:spcBef>
                  <a:buFontTx/>
                  <a:buNone/>
                </a:pPr>
                <a:r>
                  <a:rPr lang="en-GB" altLang="en-US" sz="1400" dirty="0">
                    <a:solidFill>
                      <a:srgbClr val="002060"/>
                    </a:solidFill>
                    <a:latin typeface="+mn-lt"/>
                  </a:rPr>
                  <a:t>Care</a:t>
                </a:r>
              </a:p>
            </p:txBody>
          </p:sp>
        </p:grpSp>
        <p:grpSp>
          <p:nvGrpSpPr>
            <p:cNvPr id="50" name="Group 434"/>
            <p:cNvGrpSpPr>
              <a:grpSpLocks/>
            </p:cNvGrpSpPr>
            <p:nvPr/>
          </p:nvGrpSpPr>
          <p:grpSpPr bwMode="auto">
            <a:xfrm>
              <a:off x="3380" y="528"/>
              <a:ext cx="672" cy="391"/>
              <a:chOff x="576" y="768"/>
              <a:chExt cx="576" cy="336"/>
            </a:xfrm>
          </p:grpSpPr>
          <p:sp>
            <p:nvSpPr>
              <p:cNvPr id="54" name="Rectangle 435"/>
              <p:cNvSpPr>
                <a:spLocks noChangeArrowheads="1"/>
              </p:cNvSpPr>
              <p:nvPr/>
            </p:nvSpPr>
            <p:spPr bwMode="auto">
              <a:xfrm>
                <a:off x="576" y="768"/>
                <a:ext cx="576" cy="336"/>
              </a:xfrm>
              <a:prstGeom prst="rect">
                <a:avLst/>
              </a:prstGeom>
              <a:solidFill>
                <a:schemeClr val="accent2">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55" name="Rectangle 436"/>
              <p:cNvSpPr>
                <a:spLocks noChangeArrowheads="1"/>
              </p:cNvSpPr>
              <p:nvPr/>
            </p:nvSpPr>
            <p:spPr bwMode="auto">
              <a:xfrm>
                <a:off x="610" y="824"/>
                <a:ext cx="447" cy="261"/>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fr-CH" altLang="en-US" sz="1400" dirty="0">
                    <a:solidFill>
                      <a:srgbClr val="002060"/>
                    </a:solidFill>
                    <a:latin typeface="+mn-lt"/>
                  </a:rPr>
                  <a:t>Screening &amp;</a:t>
                </a:r>
              </a:p>
              <a:p>
                <a:pPr algn="ctr" eaLnBrk="1" hangingPunct="1">
                  <a:lnSpc>
                    <a:spcPct val="100000"/>
                  </a:lnSpc>
                  <a:spcBef>
                    <a:spcPct val="0"/>
                  </a:spcBef>
                  <a:buFontTx/>
                  <a:buNone/>
                </a:pPr>
                <a:r>
                  <a:rPr lang="en-GB" altLang="en-US" sz="1400" dirty="0">
                    <a:solidFill>
                      <a:srgbClr val="002060"/>
                    </a:solidFill>
                    <a:latin typeface="+mn-lt"/>
                  </a:rPr>
                  <a:t>Testing</a:t>
                </a:r>
              </a:p>
            </p:txBody>
          </p:sp>
        </p:grpSp>
        <p:grpSp>
          <p:nvGrpSpPr>
            <p:cNvPr id="51" name="Group 437"/>
            <p:cNvGrpSpPr>
              <a:grpSpLocks/>
            </p:cNvGrpSpPr>
            <p:nvPr/>
          </p:nvGrpSpPr>
          <p:grpSpPr bwMode="auto">
            <a:xfrm>
              <a:off x="4162" y="528"/>
              <a:ext cx="669" cy="391"/>
              <a:chOff x="576" y="768"/>
              <a:chExt cx="576" cy="336"/>
            </a:xfrm>
          </p:grpSpPr>
          <p:sp>
            <p:nvSpPr>
              <p:cNvPr id="52" name="Rectangle 438"/>
              <p:cNvSpPr>
                <a:spLocks noChangeArrowheads="1"/>
              </p:cNvSpPr>
              <p:nvPr/>
            </p:nvSpPr>
            <p:spPr bwMode="auto">
              <a:xfrm>
                <a:off x="576" y="768"/>
                <a:ext cx="576" cy="336"/>
              </a:xfrm>
              <a:prstGeom prst="rect">
                <a:avLst/>
              </a:prstGeom>
              <a:solidFill>
                <a:schemeClr val="accent2">
                  <a:lumMod val="40000"/>
                  <a:lumOff val="60000"/>
                </a:schemeClr>
              </a:solidFill>
              <a:ln w="9525">
                <a:solidFill>
                  <a:srgbClr val="000000"/>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endParaRPr lang="en-US" altLang="en-US" sz="2400">
                  <a:solidFill>
                    <a:srgbClr val="FFFF00"/>
                  </a:solidFill>
                  <a:latin typeface="Times New Roman" charset="0"/>
                </a:endParaRPr>
              </a:p>
            </p:txBody>
          </p:sp>
          <p:sp>
            <p:nvSpPr>
              <p:cNvPr id="53" name="Rectangle 439"/>
              <p:cNvSpPr>
                <a:spLocks noChangeArrowheads="1"/>
              </p:cNvSpPr>
              <p:nvPr/>
            </p:nvSpPr>
            <p:spPr bwMode="auto">
              <a:xfrm>
                <a:off x="657" y="796"/>
                <a:ext cx="394" cy="261"/>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GB" altLang="en-US" sz="1400" dirty="0">
                    <a:solidFill>
                      <a:srgbClr val="002060"/>
                    </a:solidFill>
                    <a:latin typeface="+mn-lt"/>
                    <a:ea typeface="Calibri" charset="0"/>
                    <a:cs typeface="Calibri" charset="0"/>
                  </a:rPr>
                  <a:t>Medical </a:t>
                </a:r>
              </a:p>
              <a:p>
                <a:pPr algn="ctr" eaLnBrk="1" hangingPunct="1">
                  <a:lnSpc>
                    <a:spcPct val="100000"/>
                  </a:lnSpc>
                  <a:spcBef>
                    <a:spcPct val="0"/>
                  </a:spcBef>
                  <a:buFontTx/>
                  <a:buNone/>
                </a:pPr>
                <a:r>
                  <a:rPr lang="en-GB" altLang="en-US" sz="1400" dirty="0">
                    <a:solidFill>
                      <a:srgbClr val="002060"/>
                    </a:solidFill>
                    <a:latin typeface="+mn-lt"/>
                    <a:ea typeface="Calibri" charset="0"/>
                    <a:cs typeface="Calibri" charset="0"/>
                  </a:rPr>
                  <a:t>Care</a:t>
                </a:r>
              </a:p>
            </p:txBody>
          </p:sp>
        </p:grpSp>
      </p:grpSp>
      <p:sp>
        <p:nvSpPr>
          <p:cNvPr id="2" name="TextBox 1"/>
          <p:cNvSpPr txBox="1"/>
          <p:nvPr/>
        </p:nvSpPr>
        <p:spPr>
          <a:xfrm>
            <a:off x="2235004" y="-95698"/>
            <a:ext cx="9510461" cy="769441"/>
          </a:xfrm>
          <a:prstGeom prst="rect">
            <a:avLst/>
          </a:prstGeom>
          <a:noFill/>
        </p:spPr>
        <p:txBody>
          <a:bodyPr wrap="square" rtlCol="0">
            <a:spAutoFit/>
          </a:bodyPr>
          <a:lstStyle/>
          <a:p>
            <a:r>
              <a:rPr lang="en-US" sz="4400" u="sng" dirty="0"/>
              <a:t>Health system for a civilian population</a:t>
            </a:r>
            <a:endParaRPr lang="en-GB" sz="4400" u="sng" dirty="0"/>
          </a:p>
        </p:txBody>
      </p:sp>
      <p:sp>
        <p:nvSpPr>
          <p:cNvPr id="150" name="Freeform 64">
            <a:extLst>
              <a:ext uri="{FF2B5EF4-FFF2-40B4-BE49-F238E27FC236}">
                <a16:creationId xmlns:a16="http://schemas.microsoft.com/office/drawing/2014/main" id="{33C05189-511F-410B-B411-235CDA760E9D}"/>
              </a:ext>
            </a:extLst>
          </p:cNvPr>
          <p:cNvSpPr>
            <a:spLocks/>
          </p:cNvSpPr>
          <p:nvPr/>
        </p:nvSpPr>
        <p:spPr bwMode="auto">
          <a:xfrm>
            <a:off x="1333654" y="4263857"/>
            <a:ext cx="737465" cy="538163"/>
          </a:xfrm>
          <a:custGeom>
            <a:avLst/>
            <a:gdLst>
              <a:gd name="T0" fmla="*/ 2147483646 w 1024"/>
              <a:gd name="T1" fmla="*/ 2147483646 h 679"/>
              <a:gd name="T2" fmla="*/ 2147483646 w 1024"/>
              <a:gd name="T3" fmla="*/ 2147483646 h 679"/>
              <a:gd name="T4" fmla="*/ 2147483646 w 1024"/>
              <a:gd name="T5" fmla="*/ 2147483646 h 679"/>
              <a:gd name="T6" fmla="*/ 2147483646 w 1024"/>
              <a:gd name="T7" fmla="*/ 2147483646 h 679"/>
              <a:gd name="T8" fmla="*/ 2147483646 w 1024"/>
              <a:gd name="T9" fmla="*/ 2147483646 h 679"/>
              <a:gd name="T10" fmla="*/ 2147483646 w 1024"/>
              <a:gd name="T11" fmla="*/ 2147483646 h 679"/>
              <a:gd name="T12" fmla="*/ 2147483646 w 1024"/>
              <a:gd name="T13" fmla="*/ 2147483646 h 679"/>
              <a:gd name="T14" fmla="*/ 2147483646 w 1024"/>
              <a:gd name="T15" fmla="*/ 2147483646 h 679"/>
              <a:gd name="T16" fmla="*/ 2147483646 w 1024"/>
              <a:gd name="T17" fmla="*/ 2147483646 h 679"/>
              <a:gd name="T18" fmla="*/ 2147483646 w 1024"/>
              <a:gd name="T19" fmla="*/ 2147483646 h 679"/>
              <a:gd name="T20" fmla="*/ 2147483646 w 1024"/>
              <a:gd name="T21" fmla="*/ 2147483646 h 679"/>
              <a:gd name="T22" fmla="*/ 2147483646 w 1024"/>
              <a:gd name="T23" fmla="*/ 2147483646 h 679"/>
              <a:gd name="T24" fmla="*/ 2147483646 w 1024"/>
              <a:gd name="T25" fmla="*/ 2147483646 h 679"/>
              <a:gd name="T26" fmla="*/ 2147483646 w 1024"/>
              <a:gd name="T27" fmla="*/ 2147483646 h 679"/>
              <a:gd name="T28" fmla="*/ 2147483646 w 1024"/>
              <a:gd name="T29" fmla="*/ 2147483646 h 679"/>
              <a:gd name="T30" fmla="*/ 2147483646 w 1024"/>
              <a:gd name="T31" fmla="*/ 2147483646 h 679"/>
              <a:gd name="T32" fmla="*/ 2147483646 w 1024"/>
              <a:gd name="T33" fmla="*/ 2147483646 h 679"/>
              <a:gd name="T34" fmla="*/ 2147483646 w 1024"/>
              <a:gd name="T35" fmla="*/ 2147483646 h 679"/>
              <a:gd name="T36" fmla="*/ 2147483646 w 1024"/>
              <a:gd name="T37" fmla="*/ 2147483646 h 679"/>
              <a:gd name="T38" fmla="*/ 2147483646 w 1024"/>
              <a:gd name="T39" fmla="*/ 2147483646 h 679"/>
              <a:gd name="T40" fmla="*/ 2147483646 w 1024"/>
              <a:gd name="T41" fmla="*/ 2147483646 h 679"/>
              <a:gd name="T42" fmla="*/ 2147483646 w 1024"/>
              <a:gd name="T43" fmla="*/ 2147483646 h 679"/>
              <a:gd name="T44" fmla="*/ 2147483646 w 1024"/>
              <a:gd name="T45" fmla="*/ 2147483646 h 679"/>
              <a:gd name="T46" fmla="*/ 2147483646 w 1024"/>
              <a:gd name="T47" fmla="*/ 2147483646 h 679"/>
              <a:gd name="T48" fmla="*/ 2147483646 w 1024"/>
              <a:gd name="T49" fmla="*/ 2147483646 h 679"/>
              <a:gd name="T50" fmla="*/ 2147483646 w 1024"/>
              <a:gd name="T51" fmla="*/ 2147483646 h 679"/>
              <a:gd name="T52" fmla="*/ 2147483646 w 1024"/>
              <a:gd name="T53" fmla="*/ 2147483646 h 679"/>
              <a:gd name="T54" fmla="*/ 2147483646 w 1024"/>
              <a:gd name="T55" fmla="*/ 2147483646 h 679"/>
              <a:gd name="T56" fmla="*/ 2147483646 w 1024"/>
              <a:gd name="T57" fmla="*/ 2147483646 h 679"/>
              <a:gd name="T58" fmla="*/ 2147483646 w 1024"/>
              <a:gd name="T59" fmla="*/ 2147483646 h 679"/>
              <a:gd name="T60" fmla="*/ 2147483646 w 1024"/>
              <a:gd name="T61" fmla="*/ 2147483646 h 679"/>
              <a:gd name="T62" fmla="*/ 2147483646 w 1024"/>
              <a:gd name="T63" fmla="*/ 2147483646 h 679"/>
              <a:gd name="T64" fmla="*/ 2147483646 w 1024"/>
              <a:gd name="T65" fmla="*/ 2147483646 h 679"/>
              <a:gd name="T66" fmla="*/ 2147483646 w 1024"/>
              <a:gd name="T67" fmla="*/ 0 h 679"/>
              <a:gd name="T68" fmla="*/ 2147483646 w 1024"/>
              <a:gd name="T69" fmla="*/ 2147483646 h 679"/>
              <a:gd name="T70" fmla="*/ 2147483646 w 1024"/>
              <a:gd name="T71" fmla="*/ 2147483646 h 679"/>
              <a:gd name="T72" fmla="*/ 2147483646 w 1024"/>
              <a:gd name="T73" fmla="*/ 2147483646 h 679"/>
              <a:gd name="T74" fmla="*/ 2147483646 w 1024"/>
              <a:gd name="T75" fmla="*/ 2147483646 h 679"/>
              <a:gd name="T76" fmla="*/ 2147483646 w 1024"/>
              <a:gd name="T77" fmla="*/ 2147483646 h 679"/>
              <a:gd name="T78" fmla="*/ 2147483646 w 1024"/>
              <a:gd name="T79" fmla="*/ 2147483646 h 679"/>
              <a:gd name="T80" fmla="*/ 2147483646 w 1024"/>
              <a:gd name="T81" fmla="*/ 2147483646 h 679"/>
              <a:gd name="T82" fmla="*/ 2147483646 w 1024"/>
              <a:gd name="T83" fmla="*/ 2147483646 h 679"/>
              <a:gd name="T84" fmla="*/ 2147483646 w 1024"/>
              <a:gd name="T85" fmla="*/ 2147483646 h 679"/>
              <a:gd name="T86" fmla="*/ 2147483646 w 1024"/>
              <a:gd name="T87" fmla="*/ 2147483646 h 679"/>
              <a:gd name="T88" fmla="*/ 2147483646 w 1024"/>
              <a:gd name="T89" fmla="*/ 2147483646 h 679"/>
              <a:gd name="T90" fmla="*/ 2147483646 w 1024"/>
              <a:gd name="T91" fmla="*/ 2147483646 h 679"/>
              <a:gd name="T92" fmla="*/ 2147483646 w 1024"/>
              <a:gd name="T93" fmla="*/ 2147483646 h 679"/>
              <a:gd name="T94" fmla="*/ 2147483646 w 1024"/>
              <a:gd name="T95" fmla="*/ 2147483646 h 679"/>
              <a:gd name="T96" fmla="*/ 2147483646 w 1024"/>
              <a:gd name="T97" fmla="*/ 2147483646 h 679"/>
              <a:gd name="T98" fmla="*/ 2147483646 w 1024"/>
              <a:gd name="T99" fmla="*/ 2147483646 h 679"/>
              <a:gd name="T100" fmla="*/ 2147483646 w 1024"/>
              <a:gd name="T101" fmla="*/ 2147483646 h 6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24" h="679">
                <a:moveTo>
                  <a:pt x="184" y="297"/>
                </a:moveTo>
                <a:lnTo>
                  <a:pt x="145" y="328"/>
                </a:lnTo>
                <a:lnTo>
                  <a:pt x="93" y="369"/>
                </a:lnTo>
                <a:lnTo>
                  <a:pt x="44" y="423"/>
                </a:lnTo>
                <a:lnTo>
                  <a:pt x="44" y="435"/>
                </a:lnTo>
                <a:lnTo>
                  <a:pt x="19" y="477"/>
                </a:lnTo>
                <a:lnTo>
                  <a:pt x="0" y="515"/>
                </a:lnTo>
                <a:lnTo>
                  <a:pt x="54" y="542"/>
                </a:lnTo>
                <a:lnTo>
                  <a:pt x="75" y="524"/>
                </a:lnTo>
                <a:lnTo>
                  <a:pt x="108" y="495"/>
                </a:lnTo>
                <a:lnTo>
                  <a:pt x="156" y="460"/>
                </a:lnTo>
                <a:lnTo>
                  <a:pt x="228" y="410"/>
                </a:lnTo>
                <a:lnTo>
                  <a:pt x="282" y="391"/>
                </a:lnTo>
                <a:lnTo>
                  <a:pt x="325" y="373"/>
                </a:lnTo>
                <a:lnTo>
                  <a:pt x="324" y="349"/>
                </a:lnTo>
                <a:lnTo>
                  <a:pt x="425" y="303"/>
                </a:lnTo>
                <a:lnTo>
                  <a:pt x="512" y="377"/>
                </a:lnTo>
                <a:lnTo>
                  <a:pt x="542" y="388"/>
                </a:lnTo>
                <a:lnTo>
                  <a:pt x="572" y="411"/>
                </a:lnTo>
                <a:lnTo>
                  <a:pt x="581" y="425"/>
                </a:lnTo>
                <a:lnTo>
                  <a:pt x="631" y="464"/>
                </a:lnTo>
                <a:lnTo>
                  <a:pt x="639" y="474"/>
                </a:lnTo>
                <a:lnTo>
                  <a:pt x="657" y="479"/>
                </a:lnTo>
                <a:lnTo>
                  <a:pt x="678" y="477"/>
                </a:lnTo>
                <a:lnTo>
                  <a:pt x="710" y="489"/>
                </a:lnTo>
                <a:lnTo>
                  <a:pt x="727" y="500"/>
                </a:lnTo>
                <a:lnTo>
                  <a:pt x="733" y="513"/>
                </a:lnTo>
                <a:lnTo>
                  <a:pt x="729" y="518"/>
                </a:lnTo>
                <a:lnTo>
                  <a:pt x="702" y="501"/>
                </a:lnTo>
                <a:lnTo>
                  <a:pt x="688" y="500"/>
                </a:lnTo>
                <a:lnTo>
                  <a:pt x="693" y="506"/>
                </a:lnTo>
                <a:lnTo>
                  <a:pt x="713" y="526"/>
                </a:lnTo>
                <a:lnTo>
                  <a:pt x="782" y="568"/>
                </a:lnTo>
                <a:lnTo>
                  <a:pt x="924" y="633"/>
                </a:lnTo>
                <a:lnTo>
                  <a:pt x="934" y="645"/>
                </a:lnTo>
                <a:lnTo>
                  <a:pt x="958" y="643"/>
                </a:lnTo>
                <a:lnTo>
                  <a:pt x="980" y="650"/>
                </a:lnTo>
                <a:lnTo>
                  <a:pt x="996" y="661"/>
                </a:lnTo>
                <a:lnTo>
                  <a:pt x="1024" y="679"/>
                </a:lnTo>
                <a:lnTo>
                  <a:pt x="982" y="637"/>
                </a:lnTo>
                <a:lnTo>
                  <a:pt x="880" y="565"/>
                </a:lnTo>
                <a:lnTo>
                  <a:pt x="876" y="546"/>
                </a:lnTo>
                <a:lnTo>
                  <a:pt x="840" y="513"/>
                </a:lnTo>
                <a:lnTo>
                  <a:pt x="805" y="483"/>
                </a:lnTo>
                <a:lnTo>
                  <a:pt x="814" y="464"/>
                </a:lnTo>
                <a:lnTo>
                  <a:pt x="779" y="443"/>
                </a:lnTo>
                <a:lnTo>
                  <a:pt x="772" y="425"/>
                </a:lnTo>
                <a:lnTo>
                  <a:pt x="775" y="420"/>
                </a:lnTo>
                <a:lnTo>
                  <a:pt x="710" y="371"/>
                </a:lnTo>
                <a:lnTo>
                  <a:pt x="678" y="346"/>
                </a:lnTo>
                <a:lnTo>
                  <a:pt x="681" y="320"/>
                </a:lnTo>
                <a:lnTo>
                  <a:pt x="660" y="297"/>
                </a:lnTo>
                <a:lnTo>
                  <a:pt x="645" y="301"/>
                </a:lnTo>
                <a:lnTo>
                  <a:pt x="623" y="273"/>
                </a:lnTo>
                <a:lnTo>
                  <a:pt x="581" y="244"/>
                </a:lnTo>
                <a:lnTo>
                  <a:pt x="551" y="220"/>
                </a:lnTo>
                <a:lnTo>
                  <a:pt x="646" y="164"/>
                </a:lnTo>
                <a:lnTo>
                  <a:pt x="699" y="135"/>
                </a:lnTo>
                <a:lnTo>
                  <a:pt x="736" y="105"/>
                </a:lnTo>
                <a:lnTo>
                  <a:pt x="762" y="82"/>
                </a:lnTo>
                <a:lnTo>
                  <a:pt x="765" y="75"/>
                </a:lnTo>
                <a:lnTo>
                  <a:pt x="775" y="75"/>
                </a:lnTo>
                <a:lnTo>
                  <a:pt x="774" y="89"/>
                </a:lnTo>
                <a:lnTo>
                  <a:pt x="797" y="58"/>
                </a:lnTo>
                <a:lnTo>
                  <a:pt x="816" y="42"/>
                </a:lnTo>
                <a:lnTo>
                  <a:pt x="828" y="27"/>
                </a:lnTo>
                <a:lnTo>
                  <a:pt x="821" y="10"/>
                </a:lnTo>
                <a:lnTo>
                  <a:pt x="798" y="0"/>
                </a:lnTo>
                <a:lnTo>
                  <a:pt x="758" y="0"/>
                </a:lnTo>
                <a:lnTo>
                  <a:pt x="710" y="7"/>
                </a:lnTo>
                <a:lnTo>
                  <a:pt x="678" y="15"/>
                </a:lnTo>
                <a:lnTo>
                  <a:pt x="634" y="35"/>
                </a:lnTo>
                <a:lnTo>
                  <a:pt x="574" y="61"/>
                </a:lnTo>
                <a:lnTo>
                  <a:pt x="505" y="100"/>
                </a:lnTo>
                <a:lnTo>
                  <a:pt x="446" y="130"/>
                </a:lnTo>
                <a:lnTo>
                  <a:pt x="374" y="90"/>
                </a:lnTo>
                <a:lnTo>
                  <a:pt x="281" y="50"/>
                </a:lnTo>
                <a:lnTo>
                  <a:pt x="228" y="43"/>
                </a:lnTo>
                <a:lnTo>
                  <a:pt x="120" y="39"/>
                </a:lnTo>
                <a:lnTo>
                  <a:pt x="83" y="39"/>
                </a:lnTo>
                <a:lnTo>
                  <a:pt x="65" y="49"/>
                </a:lnTo>
                <a:lnTo>
                  <a:pt x="49" y="49"/>
                </a:lnTo>
                <a:lnTo>
                  <a:pt x="22" y="53"/>
                </a:lnTo>
                <a:lnTo>
                  <a:pt x="11" y="60"/>
                </a:lnTo>
                <a:lnTo>
                  <a:pt x="7" y="69"/>
                </a:lnTo>
                <a:lnTo>
                  <a:pt x="17" y="92"/>
                </a:lnTo>
                <a:lnTo>
                  <a:pt x="10" y="110"/>
                </a:lnTo>
                <a:lnTo>
                  <a:pt x="26" y="130"/>
                </a:lnTo>
                <a:lnTo>
                  <a:pt x="51" y="150"/>
                </a:lnTo>
                <a:lnTo>
                  <a:pt x="83" y="168"/>
                </a:lnTo>
                <a:lnTo>
                  <a:pt x="141" y="190"/>
                </a:lnTo>
                <a:lnTo>
                  <a:pt x="190" y="201"/>
                </a:lnTo>
                <a:lnTo>
                  <a:pt x="145" y="177"/>
                </a:lnTo>
                <a:lnTo>
                  <a:pt x="120" y="158"/>
                </a:lnTo>
                <a:lnTo>
                  <a:pt x="122" y="146"/>
                </a:lnTo>
                <a:lnTo>
                  <a:pt x="141" y="146"/>
                </a:lnTo>
                <a:lnTo>
                  <a:pt x="172" y="158"/>
                </a:lnTo>
                <a:lnTo>
                  <a:pt x="210" y="169"/>
                </a:lnTo>
                <a:lnTo>
                  <a:pt x="259" y="198"/>
                </a:lnTo>
                <a:lnTo>
                  <a:pt x="298" y="223"/>
                </a:lnTo>
                <a:lnTo>
                  <a:pt x="217" y="276"/>
                </a:lnTo>
                <a:lnTo>
                  <a:pt x="184" y="29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 name="Freeform 64">
            <a:extLst>
              <a:ext uri="{FF2B5EF4-FFF2-40B4-BE49-F238E27FC236}">
                <a16:creationId xmlns:a16="http://schemas.microsoft.com/office/drawing/2014/main" id="{33C05189-511F-410B-B411-235CDA760E9D}"/>
              </a:ext>
            </a:extLst>
          </p:cNvPr>
          <p:cNvSpPr>
            <a:spLocks/>
          </p:cNvSpPr>
          <p:nvPr/>
        </p:nvSpPr>
        <p:spPr bwMode="auto">
          <a:xfrm>
            <a:off x="2648570" y="5838044"/>
            <a:ext cx="737465" cy="538163"/>
          </a:xfrm>
          <a:custGeom>
            <a:avLst/>
            <a:gdLst>
              <a:gd name="T0" fmla="*/ 2147483646 w 1024"/>
              <a:gd name="T1" fmla="*/ 2147483646 h 679"/>
              <a:gd name="T2" fmla="*/ 2147483646 w 1024"/>
              <a:gd name="T3" fmla="*/ 2147483646 h 679"/>
              <a:gd name="T4" fmla="*/ 2147483646 w 1024"/>
              <a:gd name="T5" fmla="*/ 2147483646 h 679"/>
              <a:gd name="T6" fmla="*/ 2147483646 w 1024"/>
              <a:gd name="T7" fmla="*/ 2147483646 h 679"/>
              <a:gd name="T8" fmla="*/ 2147483646 w 1024"/>
              <a:gd name="T9" fmla="*/ 2147483646 h 679"/>
              <a:gd name="T10" fmla="*/ 2147483646 w 1024"/>
              <a:gd name="T11" fmla="*/ 2147483646 h 679"/>
              <a:gd name="T12" fmla="*/ 2147483646 w 1024"/>
              <a:gd name="T13" fmla="*/ 2147483646 h 679"/>
              <a:gd name="T14" fmla="*/ 2147483646 w 1024"/>
              <a:gd name="T15" fmla="*/ 2147483646 h 679"/>
              <a:gd name="T16" fmla="*/ 2147483646 w 1024"/>
              <a:gd name="T17" fmla="*/ 2147483646 h 679"/>
              <a:gd name="T18" fmla="*/ 2147483646 w 1024"/>
              <a:gd name="T19" fmla="*/ 2147483646 h 679"/>
              <a:gd name="T20" fmla="*/ 2147483646 w 1024"/>
              <a:gd name="T21" fmla="*/ 2147483646 h 679"/>
              <a:gd name="T22" fmla="*/ 2147483646 w 1024"/>
              <a:gd name="T23" fmla="*/ 2147483646 h 679"/>
              <a:gd name="T24" fmla="*/ 2147483646 w 1024"/>
              <a:gd name="T25" fmla="*/ 2147483646 h 679"/>
              <a:gd name="T26" fmla="*/ 2147483646 w 1024"/>
              <a:gd name="T27" fmla="*/ 2147483646 h 679"/>
              <a:gd name="T28" fmla="*/ 2147483646 w 1024"/>
              <a:gd name="T29" fmla="*/ 2147483646 h 679"/>
              <a:gd name="T30" fmla="*/ 2147483646 w 1024"/>
              <a:gd name="T31" fmla="*/ 2147483646 h 679"/>
              <a:gd name="T32" fmla="*/ 2147483646 w 1024"/>
              <a:gd name="T33" fmla="*/ 2147483646 h 679"/>
              <a:gd name="T34" fmla="*/ 2147483646 w 1024"/>
              <a:gd name="T35" fmla="*/ 2147483646 h 679"/>
              <a:gd name="T36" fmla="*/ 2147483646 w 1024"/>
              <a:gd name="T37" fmla="*/ 2147483646 h 679"/>
              <a:gd name="T38" fmla="*/ 2147483646 w 1024"/>
              <a:gd name="T39" fmla="*/ 2147483646 h 679"/>
              <a:gd name="T40" fmla="*/ 2147483646 w 1024"/>
              <a:gd name="T41" fmla="*/ 2147483646 h 679"/>
              <a:gd name="T42" fmla="*/ 2147483646 w 1024"/>
              <a:gd name="T43" fmla="*/ 2147483646 h 679"/>
              <a:gd name="T44" fmla="*/ 2147483646 w 1024"/>
              <a:gd name="T45" fmla="*/ 2147483646 h 679"/>
              <a:gd name="T46" fmla="*/ 2147483646 w 1024"/>
              <a:gd name="T47" fmla="*/ 2147483646 h 679"/>
              <a:gd name="T48" fmla="*/ 2147483646 w 1024"/>
              <a:gd name="T49" fmla="*/ 2147483646 h 679"/>
              <a:gd name="T50" fmla="*/ 2147483646 w 1024"/>
              <a:gd name="T51" fmla="*/ 2147483646 h 679"/>
              <a:gd name="T52" fmla="*/ 2147483646 w 1024"/>
              <a:gd name="T53" fmla="*/ 2147483646 h 679"/>
              <a:gd name="T54" fmla="*/ 2147483646 w 1024"/>
              <a:gd name="T55" fmla="*/ 2147483646 h 679"/>
              <a:gd name="T56" fmla="*/ 2147483646 w 1024"/>
              <a:gd name="T57" fmla="*/ 2147483646 h 679"/>
              <a:gd name="T58" fmla="*/ 2147483646 w 1024"/>
              <a:gd name="T59" fmla="*/ 2147483646 h 679"/>
              <a:gd name="T60" fmla="*/ 2147483646 w 1024"/>
              <a:gd name="T61" fmla="*/ 2147483646 h 679"/>
              <a:gd name="T62" fmla="*/ 2147483646 w 1024"/>
              <a:gd name="T63" fmla="*/ 2147483646 h 679"/>
              <a:gd name="T64" fmla="*/ 2147483646 w 1024"/>
              <a:gd name="T65" fmla="*/ 2147483646 h 679"/>
              <a:gd name="T66" fmla="*/ 2147483646 w 1024"/>
              <a:gd name="T67" fmla="*/ 0 h 679"/>
              <a:gd name="T68" fmla="*/ 2147483646 w 1024"/>
              <a:gd name="T69" fmla="*/ 2147483646 h 679"/>
              <a:gd name="T70" fmla="*/ 2147483646 w 1024"/>
              <a:gd name="T71" fmla="*/ 2147483646 h 679"/>
              <a:gd name="T72" fmla="*/ 2147483646 w 1024"/>
              <a:gd name="T73" fmla="*/ 2147483646 h 679"/>
              <a:gd name="T74" fmla="*/ 2147483646 w 1024"/>
              <a:gd name="T75" fmla="*/ 2147483646 h 679"/>
              <a:gd name="T76" fmla="*/ 2147483646 w 1024"/>
              <a:gd name="T77" fmla="*/ 2147483646 h 679"/>
              <a:gd name="T78" fmla="*/ 2147483646 w 1024"/>
              <a:gd name="T79" fmla="*/ 2147483646 h 679"/>
              <a:gd name="T80" fmla="*/ 2147483646 w 1024"/>
              <a:gd name="T81" fmla="*/ 2147483646 h 679"/>
              <a:gd name="T82" fmla="*/ 2147483646 w 1024"/>
              <a:gd name="T83" fmla="*/ 2147483646 h 679"/>
              <a:gd name="T84" fmla="*/ 2147483646 w 1024"/>
              <a:gd name="T85" fmla="*/ 2147483646 h 679"/>
              <a:gd name="T86" fmla="*/ 2147483646 w 1024"/>
              <a:gd name="T87" fmla="*/ 2147483646 h 679"/>
              <a:gd name="T88" fmla="*/ 2147483646 w 1024"/>
              <a:gd name="T89" fmla="*/ 2147483646 h 679"/>
              <a:gd name="T90" fmla="*/ 2147483646 w 1024"/>
              <a:gd name="T91" fmla="*/ 2147483646 h 679"/>
              <a:gd name="T92" fmla="*/ 2147483646 w 1024"/>
              <a:gd name="T93" fmla="*/ 2147483646 h 679"/>
              <a:gd name="T94" fmla="*/ 2147483646 w 1024"/>
              <a:gd name="T95" fmla="*/ 2147483646 h 679"/>
              <a:gd name="T96" fmla="*/ 2147483646 w 1024"/>
              <a:gd name="T97" fmla="*/ 2147483646 h 679"/>
              <a:gd name="T98" fmla="*/ 2147483646 w 1024"/>
              <a:gd name="T99" fmla="*/ 2147483646 h 679"/>
              <a:gd name="T100" fmla="*/ 2147483646 w 1024"/>
              <a:gd name="T101" fmla="*/ 2147483646 h 6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24" h="679">
                <a:moveTo>
                  <a:pt x="184" y="297"/>
                </a:moveTo>
                <a:lnTo>
                  <a:pt x="145" y="328"/>
                </a:lnTo>
                <a:lnTo>
                  <a:pt x="93" y="369"/>
                </a:lnTo>
                <a:lnTo>
                  <a:pt x="44" y="423"/>
                </a:lnTo>
                <a:lnTo>
                  <a:pt x="44" y="435"/>
                </a:lnTo>
                <a:lnTo>
                  <a:pt x="19" y="477"/>
                </a:lnTo>
                <a:lnTo>
                  <a:pt x="0" y="515"/>
                </a:lnTo>
                <a:lnTo>
                  <a:pt x="54" y="542"/>
                </a:lnTo>
                <a:lnTo>
                  <a:pt x="75" y="524"/>
                </a:lnTo>
                <a:lnTo>
                  <a:pt x="108" y="495"/>
                </a:lnTo>
                <a:lnTo>
                  <a:pt x="156" y="460"/>
                </a:lnTo>
                <a:lnTo>
                  <a:pt x="228" y="410"/>
                </a:lnTo>
                <a:lnTo>
                  <a:pt x="282" y="391"/>
                </a:lnTo>
                <a:lnTo>
                  <a:pt x="325" y="373"/>
                </a:lnTo>
                <a:lnTo>
                  <a:pt x="324" y="349"/>
                </a:lnTo>
                <a:lnTo>
                  <a:pt x="425" y="303"/>
                </a:lnTo>
                <a:lnTo>
                  <a:pt x="512" y="377"/>
                </a:lnTo>
                <a:lnTo>
                  <a:pt x="542" y="388"/>
                </a:lnTo>
                <a:lnTo>
                  <a:pt x="572" y="411"/>
                </a:lnTo>
                <a:lnTo>
                  <a:pt x="581" y="425"/>
                </a:lnTo>
                <a:lnTo>
                  <a:pt x="631" y="464"/>
                </a:lnTo>
                <a:lnTo>
                  <a:pt x="639" y="474"/>
                </a:lnTo>
                <a:lnTo>
                  <a:pt x="657" y="479"/>
                </a:lnTo>
                <a:lnTo>
                  <a:pt x="678" y="477"/>
                </a:lnTo>
                <a:lnTo>
                  <a:pt x="710" y="489"/>
                </a:lnTo>
                <a:lnTo>
                  <a:pt x="727" y="500"/>
                </a:lnTo>
                <a:lnTo>
                  <a:pt x="733" y="513"/>
                </a:lnTo>
                <a:lnTo>
                  <a:pt x="729" y="518"/>
                </a:lnTo>
                <a:lnTo>
                  <a:pt x="702" y="501"/>
                </a:lnTo>
                <a:lnTo>
                  <a:pt x="688" y="500"/>
                </a:lnTo>
                <a:lnTo>
                  <a:pt x="693" y="506"/>
                </a:lnTo>
                <a:lnTo>
                  <a:pt x="713" y="526"/>
                </a:lnTo>
                <a:lnTo>
                  <a:pt x="782" y="568"/>
                </a:lnTo>
                <a:lnTo>
                  <a:pt x="924" y="633"/>
                </a:lnTo>
                <a:lnTo>
                  <a:pt x="934" y="645"/>
                </a:lnTo>
                <a:lnTo>
                  <a:pt x="958" y="643"/>
                </a:lnTo>
                <a:lnTo>
                  <a:pt x="980" y="650"/>
                </a:lnTo>
                <a:lnTo>
                  <a:pt x="996" y="661"/>
                </a:lnTo>
                <a:lnTo>
                  <a:pt x="1024" y="679"/>
                </a:lnTo>
                <a:lnTo>
                  <a:pt x="982" y="637"/>
                </a:lnTo>
                <a:lnTo>
                  <a:pt x="880" y="565"/>
                </a:lnTo>
                <a:lnTo>
                  <a:pt x="876" y="546"/>
                </a:lnTo>
                <a:lnTo>
                  <a:pt x="840" y="513"/>
                </a:lnTo>
                <a:lnTo>
                  <a:pt x="805" y="483"/>
                </a:lnTo>
                <a:lnTo>
                  <a:pt x="814" y="464"/>
                </a:lnTo>
                <a:lnTo>
                  <a:pt x="779" y="443"/>
                </a:lnTo>
                <a:lnTo>
                  <a:pt x="772" y="425"/>
                </a:lnTo>
                <a:lnTo>
                  <a:pt x="775" y="420"/>
                </a:lnTo>
                <a:lnTo>
                  <a:pt x="710" y="371"/>
                </a:lnTo>
                <a:lnTo>
                  <a:pt x="678" y="346"/>
                </a:lnTo>
                <a:lnTo>
                  <a:pt x="681" y="320"/>
                </a:lnTo>
                <a:lnTo>
                  <a:pt x="660" y="297"/>
                </a:lnTo>
                <a:lnTo>
                  <a:pt x="645" y="301"/>
                </a:lnTo>
                <a:lnTo>
                  <a:pt x="623" y="273"/>
                </a:lnTo>
                <a:lnTo>
                  <a:pt x="581" y="244"/>
                </a:lnTo>
                <a:lnTo>
                  <a:pt x="551" y="220"/>
                </a:lnTo>
                <a:lnTo>
                  <a:pt x="646" y="164"/>
                </a:lnTo>
                <a:lnTo>
                  <a:pt x="699" y="135"/>
                </a:lnTo>
                <a:lnTo>
                  <a:pt x="736" y="105"/>
                </a:lnTo>
                <a:lnTo>
                  <a:pt x="762" y="82"/>
                </a:lnTo>
                <a:lnTo>
                  <a:pt x="765" y="75"/>
                </a:lnTo>
                <a:lnTo>
                  <a:pt x="775" y="75"/>
                </a:lnTo>
                <a:lnTo>
                  <a:pt x="774" y="89"/>
                </a:lnTo>
                <a:lnTo>
                  <a:pt x="797" y="58"/>
                </a:lnTo>
                <a:lnTo>
                  <a:pt x="816" y="42"/>
                </a:lnTo>
                <a:lnTo>
                  <a:pt x="828" y="27"/>
                </a:lnTo>
                <a:lnTo>
                  <a:pt x="821" y="10"/>
                </a:lnTo>
                <a:lnTo>
                  <a:pt x="798" y="0"/>
                </a:lnTo>
                <a:lnTo>
                  <a:pt x="758" y="0"/>
                </a:lnTo>
                <a:lnTo>
                  <a:pt x="710" y="7"/>
                </a:lnTo>
                <a:lnTo>
                  <a:pt x="678" y="15"/>
                </a:lnTo>
                <a:lnTo>
                  <a:pt x="634" y="35"/>
                </a:lnTo>
                <a:lnTo>
                  <a:pt x="574" y="61"/>
                </a:lnTo>
                <a:lnTo>
                  <a:pt x="505" y="100"/>
                </a:lnTo>
                <a:lnTo>
                  <a:pt x="446" y="130"/>
                </a:lnTo>
                <a:lnTo>
                  <a:pt x="374" y="90"/>
                </a:lnTo>
                <a:lnTo>
                  <a:pt x="281" y="50"/>
                </a:lnTo>
                <a:lnTo>
                  <a:pt x="228" y="43"/>
                </a:lnTo>
                <a:lnTo>
                  <a:pt x="120" y="39"/>
                </a:lnTo>
                <a:lnTo>
                  <a:pt x="83" y="39"/>
                </a:lnTo>
                <a:lnTo>
                  <a:pt x="65" y="49"/>
                </a:lnTo>
                <a:lnTo>
                  <a:pt x="49" y="49"/>
                </a:lnTo>
                <a:lnTo>
                  <a:pt x="22" y="53"/>
                </a:lnTo>
                <a:lnTo>
                  <a:pt x="11" y="60"/>
                </a:lnTo>
                <a:lnTo>
                  <a:pt x="7" y="69"/>
                </a:lnTo>
                <a:lnTo>
                  <a:pt x="17" y="92"/>
                </a:lnTo>
                <a:lnTo>
                  <a:pt x="10" y="110"/>
                </a:lnTo>
                <a:lnTo>
                  <a:pt x="26" y="130"/>
                </a:lnTo>
                <a:lnTo>
                  <a:pt x="51" y="150"/>
                </a:lnTo>
                <a:lnTo>
                  <a:pt x="83" y="168"/>
                </a:lnTo>
                <a:lnTo>
                  <a:pt x="141" y="190"/>
                </a:lnTo>
                <a:lnTo>
                  <a:pt x="190" y="201"/>
                </a:lnTo>
                <a:lnTo>
                  <a:pt x="145" y="177"/>
                </a:lnTo>
                <a:lnTo>
                  <a:pt x="120" y="158"/>
                </a:lnTo>
                <a:lnTo>
                  <a:pt x="122" y="146"/>
                </a:lnTo>
                <a:lnTo>
                  <a:pt x="141" y="146"/>
                </a:lnTo>
                <a:lnTo>
                  <a:pt x="172" y="158"/>
                </a:lnTo>
                <a:lnTo>
                  <a:pt x="210" y="169"/>
                </a:lnTo>
                <a:lnTo>
                  <a:pt x="259" y="198"/>
                </a:lnTo>
                <a:lnTo>
                  <a:pt x="298" y="223"/>
                </a:lnTo>
                <a:lnTo>
                  <a:pt x="217" y="276"/>
                </a:lnTo>
                <a:lnTo>
                  <a:pt x="184" y="29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 name="Freeform 64">
            <a:extLst>
              <a:ext uri="{FF2B5EF4-FFF2-40B4-BE49-F238E27FC236}">
                <a16:creationId xmlns:a16="http://schemas.microsoft.com/office/drawing/2014/main" id="{33C05189-511F-410B-B411-235CDA760E9D}"/>
              </a:ext>
            </a:extLst>
          </p:cNvPr>
          <p:cNvSpPr>
            <a:spLocks/>
          </p:cNvSpPr>
          <p:nvPr/>
        </p:nvSpPr>
        <p:spPr bwMode="auto">
          <a:xfrm>
            <a:off x="4003782" y="3546897"/>
            <a:ext cx="737465" cy="538163"/>
          </a:xfrm>
          <a:custGeom>
            <a:avLst/>
            <a:gdLst>
              <a:gd name="T0" fmla="*/ 2147483646 w 1024"/>
              <a:gd name="T1" fmla="*/ 2147483646 h 679"/>
              <a:gd name="T2" fmla="*/ 2147483646 w 1024"/>
              <a:gd name="T3" fmla="*/ 2147483646 h 679"/>
              <a:gd name="T4" fmla="*/ 2147483646 w 1024"/>
              <a:gd name="T5" fmla="*/ 2147483646 h 679"/>
              <a:gd name="T6" fmla="*/ 2147483646 w 1024"/>
              <a:gd name="T7" fmla="*/ 2147483646 h 679"/>
              <a:gd name="T8" fmla="*/ 2147483646 w 1024"/>
              <a:gd name="T9" fmla="*/ 2147483646 h 679"/>
              <a:gd name="T10" fmla="*/ 2147483646 w 1024"/>
              <a:gd name="T11" fmla="*/ 2147483646 h 679"/>
              <a:gd name="T12" fmla="*/ 2147483646 w 1024"/>
              <a:gd name="T13" fmla="*/ 2147483646 h 679"/>
              <a:gd name="T14" fmla="*/ 2147483646 w 1024"/>
              <a:gd name="T15" fmla="*/ 2147483646 h 679"/>
              <a:gd name="T16" fmla="*/ 2147483646 w 1024"/>
              <a:gd name="T17" fmla="*/ 2147483646 h 679"/>
              <a:gd name="T18" fmla="*/ 2147483646 w 1024"/>
              <a:gd name="T19" fmla="*/ 2147483646 h 679"/>
              <a:gd name="T20" fmla="*/ 2147483646 w 1024"/>
              <a:gd name="T21" fmla="*/ 2147483646 h 679"/>
              <a:gd name="T22" fmla="*/ 2147483646 w 1024"/>
              <a:gd name="T23" fmla="*/ 2147483646 h 679"/>
              <a:gd name="T24" fmla="*/ 2147483646 w 1024"/>
              <a:gd name="T25" fmla="*/ 2147483646 h 679"/>
              <a:gd name="T26" fmla="*/ 2147483646 w 1024"/>
              <a:gd name="T27" fmla="*/ 2147483646 h 679"/>
              <a:gd name="T28" fmla="*/ 2147483646 w 1024"/>
              <a:gd name="T29" fmla="*/ 2147483646 h 679"/>
              <a:gd name="T30" fmla="*/ 2147483646 w 1024"/>
              <a:gd name="T31" fmla="*/ 2147483646 h 679"/>
              <a:gd name="T32" fmla="*/ 2147483646 w 1024"/>
              <a:gd name="T33" fmla="*/ 2147483646 h 679"/>
              <a:gd name="T34" fmla="*/ 2147483646 w 1024"/>
              <a:gd name="T35" fmla="*/ 2147483646 h 679"/>
              <a:gd name="T36" fmla="*/ 2147483646 w 1024"/>
              <a:gd name="T37" fmla="*/ 2147483646 h 679"/>
              <a:gd name="T38" fmla="*/ 2147483646 w 1024"/>
              <a:gd name="T39" fmla="*/ 2147483646 h 679"/>
              <a:gd name="T40" fmla="*/ 2147483646 w 1024"/>
              <a:gd name="T41" fmla="*/ 2147483646 h 679"/>
              <a:gd name="T42" fmla="*/ 2147483646 w 1024"/>
              <a:gd name="T43" fmla="*/ 2147483646 h 679"/>
              <a:gd name="T44" fmla="*/ 2147483646 w 1024"/>
              <a:gd name="T45" fmla="*/ 2147483646 h 679"/>
              <a:gd name="T46" fmla="*/ 2147483646 w 1024"/>
              <a:gd name="T47" fmla="*/ 2147483646 h 679"/>
              <a:gd name="T48" fmla="*/ 2147483646 w 1024"/>
              <a:gd name="T49" fmla="*/ 2147483646 h 679"/>
              <a:gd name="T50" fmla="*/ 2147483646 w 1024"/>
              <a:gd name="T51" fmla="*/ 2147483646 h 679"/>
              <a:gd name="T52" fmla="*/ 2147483646 w 1024"/>
              <a:gd name="T53" fmla="*/ 2147483646 h 679"/>
              <a:gd name="T54" fmla="*/ 2147483646 w 1024"/>
              <a:gd name="T55" fmla="*/ 2147483646 h 679"/>
              <a:gd name="T56" fmla="*/ 2147483646 w 1024"/>
              <a:gd name="T57" fmla="*/ 2147483646 h 679"/>
              <a:gd name="T58" fmla="*/ 2147483646 w 1024"/>
              <a:gd name="T59" fmla="*/ 2147483646 h 679"/>
              <a:gd name="T60" fmla="*/ 2147483646 w 1024"/>
              <a:gd name="T61" fmla="*/ 2147483646 h 679"/>
              <a:gd name="T62" fmla="*/ 2147483646 w 1024"/>
              <a:gd name="T63" fmla="*/ 2147483646 h 679"/>
              <a:gd name="T64" fmla="*/ 2147483646 w 1024"/>
              <a:gd name="T65" fmla="*/ 2147483646 h 679"/>
              <a:gd name="T66" fmla="*/ 2147483646 w 1024"/>
              <a:gd name="T67" fmla="*/ 0 h 679"/>
              <a:gd name="T68" fmla="*/ 2147483646 w 1024"/>
              <a:gd name="T69" fmla="*/ 2147483646 h 679"/>
              <a:gd name="T70" fmla="*/ 2147483646 w 1024"/>
              <a:gd name="T71" fmla="*/ 2147483646 h 679"/>
              <a:gd name="T72" fmla="*/ 2147483646 w 1024"/>
              <a:gd name="T73" fmla="*/ 2147483646 h 679"/>
              <a:gd name="T74" fmla="*/ 2147483646 w 1024"/>
              <a:gd name="T75" fmla="*/ 2147483646 h 679"/>
              <a:gd name="T76" fmla="*/ 2147483646 w 1024"/>
              <a:gd name="T77" fmla="*/ 2147483646 h 679"/>
              <a:gd name="T78" fmla="*/ 2147483646 w 1024"/>
              <a:gd name="T79" fmla="*/ 2147483646 h 679"/>
              <a:gd name="T80" fmla="*/ 2147483646 w 1024"/>
              <a:gd name="T81" fmla="*/ 2147483646 h 679"/>
              <a:gd name="T82" fmla="*/ 2147483646 w 1024"/>
              <a:gd name="T83" fmla="*/ 2147483646 h 679"/>
              <a:gd name="T84" fmla="*/ 2147483646 w 1024"/>
              <a:gd name="T85" fmla="*/ 2147483646 h 679"/>
              <a:gd name="T86" fmla="*/ 2147483646 w 1024"/>
              <a:gd name="T87" fmla="*/ 2147483646 h 679"/>
              <a:gd name="T88" fmla="*/ 2147483646 w 1024"/>
              <a:gd name="T89" fmla="*/ 2147483646 h 679"/>
              <a:gd name="T90" fmla="*/ 2147483646 w 1024"/>
              <a:gd name="T91" fmla="*/ 2147483646 h 679"/>
              <a:gd name="T92" fmla="*/ 2147483646 w 1024"/>
              <a:gd name="T93" fmla="*/ 2147483646 h 679"/>
              <a:gd name="T94" fmla="*/ 2147483646 w 1024"/>
              <a:gd name="T95" fmla="*/ 2147483646 h 679"/>
              <a:gd name="T96" fmla="*/ 2147483646 w 1024"/>
              <a:gd name="T97" fmla="*/ 2147483646 h 679"/>
              <a:gd name="T98" fmla="*/ 2147483646 w 1024"/>
              <a:gd name="T99" fmla="*/ 2147483646 h 679"/>
              <a:gd name="T100" fmla="*/ 2147483646 w 1024"/>
              <a:gd name="T101" fmla="*/ 2147483646 h 6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24" h="679">
                <a:moveTo>
                  <a:pt x="184" y="297"/>
                </a:moveTo>
                <a:lnTo>
                  <a:pt x="145" y="328"/>
                </a:lnTo>
                <a:lnTo>
                  <a:pt x="93" y="369"/>
                </a:lnTo>
                <a:lnTo>
                  <a:pt x="44" y="423"/>
                </a:lnTo>
                <a:lnTo>
                  <a:pt x="44" y="435"/>
                </a:lnTo>
                <a:lnTo>
                  <a:pt x="19" y="477"/>
                </a:lnTo>
                <a:lnTo>
                  <a:pt x="0" y="515"/>
                </a:lnTo>
                <a:lnTo>
                  <a:pt x="54" y="542"/>
                </a:lnTo>
                <a:lnTo>
                  <a:pt x="75" y="524"/>
                </a:lnTo>
                <a:lnTo>
                  <a:pt x="108" y="495"/>
                </a:lnTo>
                <a:lnTo>
                  <a:pt x="156" y="460"/>
                </a:lnTo>
                <a:lnTo>
                  <a:pt x="228" y="410"/>
                </a:lnTo>
                <a:lnTo>
                  <a:pt x="282" y="391"/>
                </a:lnTo>
                <a:lnTo>
                  <a:pt x="325" y="373"/>
                </a:lnTo>
                <a:lnTo>
                  <a:pt x="324" y="349"/>
                </a:lnTo>
                <a:lnTo>
                  <a:pt x="425" y="303"/>
                </a:lnTo>
                <a:lnTo>
                  <a:pt x="512" y="377"/>
                </a:lnTo>
                <a:lnTo>
                  <a:pt x="542" y="388"/>
                </a:lnTo>
                <a:lnTo>
                  <a:pt x="572" y="411"/>
                </a:lnTo>
                <a:lnTo>
                  <a:pt x="581" y="425"/>
                </a:lnTo>
                <a:lnTo>
                  <a:pt x="631" y="464"/>
                </a:lnTo>
                <a:lnTo>
                  <a:pt x="639" y="474"/>
                </a:lnTo>
                <a:lnTo>
                  <a:pt x="657" y="479"/>
                </a:lnTo>
                <a:lnTo>
                  <a:pt x="678" y="477"/>
                </a:lnTo>
                <a:lnTo>
                  <a:pt x="710" y="489"/>
                </a:lnTo>
                <a:lnTo>
                  <a:pt x="727" y="500"/>
                </a:lnTo>
                <a:lnTo>
                  <a:pt x="733" y="513"/>
                </a:lnTo>
                <a:lnTo>
                  <a:pt x="729" y="518"/>
                </a:lnTo>
                <a:lnTo>
                  <a:pt x="702" y="501"/>
                </a:lnTo>
                <a:lnTo>
                  <a:pt x="688" y="500"/>
                </a:lnTo>
                <a:lnTo>
                  <a:pt x="693" y="506"/>
                </a:lnTo>
                <a:lnTo>
                  <a:pt x="713" y="526"/>
                </a:lnTo>
                <a:lnTo>
                  <a:pt x="782" y="568"/>
                </a:lnTo>
                <a:lnTo>
                  <a:pt x="924" y="633"/>
                </a:lnTo>
                <a:lnTo>
                  <a:pt x="934" y="645"/>
                </a:lnTo>
                <a:lnTo>
                  <a:pt x="958" y="643"/>
                </a:lnTo>
                <a:lnTo>
                  <a:pt x="980" y="650"/>
                </a:lnTo>
                <a:lnTo>
                  <a:pt x="996" y="661"/>
                </a:lnTo>
                <a:lnTo>
                  <a:pt x="1024" y="679"/>
                </a:lnTo>
                <a:lnTo>
                  <a:pt x="982" y="637"/>
                </a:lnTo>
                <a:lnTo>
                  <a:pt x="880" y="565"/>
                </a:lnTo>
                <a:lnTo>
                  <a:pt x="876" y="546"/>
                </a:lnTo>
                <a:lnTo>
                  <a:pt x="840" y="513"/>
                </a:lnTo>
                <a:lnTo>
                  <a:pt x="805" y="483"/>
                </a:lnTo>
                <a:lnTo>
                  <a:pt x="814" y="464"/>
                </a:lnTo>
                <a:lnTo>
                  <a:pt x="779" y="443"/>
                </a:lnTo>
                <a:lnTo>
                  <a:pt x="772" y="425"/>
                </a:lnTo>
                <a:lnTo>
                  <a:pt x="775" y="420"/>
                </a:lnTo>
                <a:lnTo>
                  <a:pt x="710" y="371"/>
                </a:lnTo>
                <a:lnTo>
                  <a:pt x="678" y="346"/>
                </a:lnTo>
                <a:lnTo>
                  <a:pt x="681" y="320"/>
                </a:lnTo>
                <a:lnTo>
                  <a:pt x="660" y="297"/>
                </a:lnTo>
                <a:lnTo>
                  <a:pt x="645" y="301"/>
                </a:lnTo>
                <a:lnTo>
                  <a:pt x="623" y="273"/>
                </a:lnTo>
                <a:lnTo>
                  <a:pt x="581" y="244"/>
                </a:lnTo>
                <a:lnTo>
                  <a:pt x="551" y="220"/>
                </a:lnTo>
                <a:lnTo>
                  <a:pt x="646" y="164"/>
                </a:lnTo>
                <a:lnTo>
                  <a:pt x="699" y="135"/>
                </a:lnTo>
                <a:lnTo>
                  <a:pt x="736" y="105"/>
                </a:lnTo>
                <a:lnTo>
                  <a:pt x="762" y="82"/>
                </a:lnTo>
                <a:lnTo>
                  <a:pt x="765" y="75"/>
                </a:lnTo>
                <a:lnTo>
                  <a:pt x="775" y="75"/>
                </a:lnTo>
                <a:lnTo>
                  <a:pt x="774" y="89"/>
                </a:lnTo>
                <a:lnTo>
                  <a:pt x="797" y="58"/>
                </a:lnTo>
                <a:lnTo>
                  <a:pt x="816" y="42"/>
                </a:lnTo>
                <a:lnTo>
                  <a:pt x="828" y="27"/>
                </a:lnTo>
                <a:lnTo>
                  <a:pt x="821" y="10"/>
                </a:lnTo>
                <a:lnTo>
                  <a:pt x="798" y="0"/>
                </a:lnTo>
                <a:lnTo>
                  <a:pt x="758" y="0"/>
                </a:lnTo>
                <a:lnTo>
                  <a:pt x="710" y="7"/>
                </a:lnTo>
                <a:lnTo>
                  <a:pt x="678" y="15"/>
                </a:lnTo>
                <a:lnTo>
                  <a:pt x="634" y="35"/>
                </a:lnTo>
                <a:lnTo>
                  <a:pt x="574" y="61"/>
                </a:lnTo>
                <a:lnTo>
                  <a:pt x="505" y="100"/>
                </a:lnTo>
                <a:lnTo>
                  <a:pt x="446" y="130"/>
                </a:lnTo>
                <a:lnTo>
                  <a:pt x="374" y="90"/>
                </a:lnTo>
                <a:lnTo>
                  <a:pt x="281" y="50"/>
                </a:lnTo>
                <a:lnTo>
                  <a:pt x="228" y="43"/>
                </a:lnTo>
                <a:lnTo>
                  <a:pt x="120" y="39"/>
                </a:lnTo>
                <a:lnTo>
                  <a:pt x="83" y="39"/>
                </a:lnTo>
                <a:lnTo>
                  <a:pt x="65" y="49"/>
                </a:lnTo>
                <a:lnTo>
                  <a:pt x="49" y="49"/>
                </a:lnTo>
                <a:lnTo>
                  <a:pt x="22" y="53"/>
                </a:lnTo>
                <a:lnTo>
                  <a:pt x="11" y="60"/>
                </a:lnTo>
                <a:lnTo>
                  <a:pt x="7" y="69"/>
                </a:lnTo>
                <a:lnTo>
                  <a:pt x="17" y="92"/>
                </a:lnTo>
                <a:lnTo>
                  <a:pt x="10" y="110"/>
                </a:lnTo>
                <a:lnTo>
                  <a:pt x="26" y="130"/>
                </a:lnTo>
                <a:lnTo>
                  <a:pt x="51" y="150"/>
                </a:lnTo>
                <a:lnTo>
                  <a:pt x="83" y="168"/>
                </a:lnTo>
                <a:lnTo>
                  <a:pt x="141" y="190"/>
                </a:lnTo>
                <a:lnTo>
                  <a:pt x="190" y="201"/>
                </a:lnTo>
                <a:lnTo>
                  <a:pt x="145" y="177"/>
                </a:lnTo>
                <a:lnTo>
                  <a:pt x="120" y="158"/>
                </a:lnTo>
                <a:lnTo>
                  <a:pt x="122" y="146"/>
                </a:lnTo>
                <a:lnTo>
                  <a:pt x="141" y="146"/>
                </a:lnTo>
                <a:lnTo>
                  <a:pt x="172" y="158"/>
                </a:lnTo>
                <a:lnTo>
                  <a:pt x="210" y="169"/>
                </a:lnTo>
                <a:lnTo>
                  <a:pt x="259" y="198"/>
                </a:lnTo>
                <a:lnTo>
                  <a:pt x="298" y="223"/>
                </a:lnTo>
                <a:lnTo>
                  <a:pt x="217" y="276"/>
                </a:lnTo>
                <a:lnTo>
                  <a:pt x="184" y="29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 name="Freeform 64">
            <a:extLst>
              <a:ext uri="{FF2B5EF4-FFF2-40B4-BE49-F238E27FC236}">
                <a16:creationId xmlns:a16="http://schemas.microsoft.com/office/drawing/2014/main" id="{33C05189-511F-410B-B411-235CDA760E9D}"/>
              </a:ext>
            </a:extLst>
          </p:cNvPr>
          <p:cNvSpPr>
            <a:spLocks/>
          </p:cNvSpPr>
          <p:nvPr/>
        </p:nvSpPr>
        <p:spPr bwMode="auto">
          <a:xfrm>
            <a:off x="5287538" y="1901062"/>
            <a:ext cx="737465" cy="538163"/>
          </a:xfrm>
          <a:custGeom>
            <a:avLst/>
            <a:gdLst>
              <a:gd name="T0" fmla="*/ 2147483646 w 1024"/>
              <a:gd name="T1" fmla="*/ 2147483646 h 679"/>
              <a:gd name="T2" fmla="*/ 2147483646 w 1024"/>
              <a:gd name="T3" fmla="*/ 2147483646 h 679"/>
              <a:gd name="T4" fmla="*/ 2147483646 w 1024"/>
              <a:gd name="T5" fmla="*/ 2147483646 h 679"/>
              <a:gd name="T6" fmla="*/ 2147483646 w 1024"/>
              <a:gd name="T7" fmla="*/ 2147483646 h 679"/>
              <a:gd name="T8" fmla="*/ 2147483646 w 1024"/>
              <a:gd name="T9" fmla="*/ 2147483646 h 679"/>
              <a:gd name="T10" fmla="*/ 2147483646 w 1024"/>
              <a:gd name="T11" fmla="*/ 2147483646 h 679"/>
              <a:gd name="T12" fmla="*/ 2147483646 w 1024"/>
              <a:gd name="T13" fmla="*/ 2147483646 h 679"/>
              <a:gd name="T14" fmla="*/ 2147483646 w 1024"/>
              <a:gd name="T15" fmla="*/ 2147483646 h 679"/>
              <a:gd name="T16" fmla="*/ 2147483646 w 1024"/>
              <a:gd name="T17" fmla="*/ 2147483646 h 679"/>
              <a:gd name="T18" fmla="*/ 2147483646 w 1024"/>
              <a:gd name="T19" fmla="*/ 2147483646 h 679"/>
              <a:gd name="T20" fmla="*/ 2147483646 w 1024"/>
              <a:gd name="T21" fmla="*/ 2147483646 h 679"/>
              <a:gd name="T22" fmla="*/ 2147483646 w 1024"/>
              <a:gd name="T23" fmla="*/ 2147483646 h 679"/>
              <a:gd name="T24" fmla="*/ 2147483646 w 1024"/>
              <a:gd name="T25" fmla="*/ 2147483646 h 679"/>
              <a:gd name="T26" fmla="*/ 2147483646 w 1024"/>
              <a:gd name="T27" fmla="*/ 2147483646 h 679"/>
              <a:gd name="T28" fmla="*/ 2147483646 w 1024"/>
              <a:gd name="T29" fmla="*/ 2147483646 h 679"/>
              <a:gd name="T30" fmla="*/ 2147483646 w 1024"/>
              <a:gd name="T31" fmla="*/ 2147483646 h 679"/>
              <a:gd name="T32" fmla="*/ 2147483646 w 1024"/>
              <a:gd name="T33" fmla="*/ 2147483646 h 679"/>
              <a:gd name="T34" fmla="*/ 2147483646 w 1024"/>
              <a:gd name="T35" fmla="*/ 2147483646 h 679"/>
              <a:gd name="T36" fmla="*/ 2147483646 w 1024"/>
              <a:gd name="T37" fmla="*/ 2147483646 h 679"/>
              <a:gd name="T38" fmla="*/ 2147483646 w 1024"/>
              <a:gd name="T39" fmla="*/ 2147483646 h 679"/>
              <a:gd name="T40" fmla="*/ 2147483646 w 1024"/>
              <a:gd name="T41" fmla="*/ 2147483646 h 679"/>
              <a:gd name="T42" fmla="*/ 2147483646 w 1024"/>
              <a:gd name="T43" fmla="*/ 2147483646 h 679"/>
              <a:gd name="T44" fmla="*/ 2147483646 w 1024"/>
              <a:gd name="T45" fmla="*/ 2147483646 h 679"/>
              <a:gd name="T46" fmla="*/ 2147483646 w 1024"/>
              <a:gd name="T47" fmla="*/ 2147483646 h 679"/>
              <a:gd name="T48" fmla="*/ 2147483646 w 1024"/>
              <a:gd name="T49" fmla="*/ 2147483646 h 679"/>
              <a:gd name="T50" fmla="*/ 2147483646 w 1024"/>
              <a:gd name="T51" fmla="*/ 2147483646 h 679"/>
              <a:gd name="T52" fmla="*/ 2147483646 w 1024"/>
              <a:gd name="T53" fmla="*/ 2147483646 h 679"/>
              <a:gd name="T54" fmla="*/ 2147483646 w 1024"/>
              <a:gd name="T55" fmla="*/ 2147483646 h 679"/>
              <a:gd name="T56" fmla="*/ 2147483646 w 1024"/>
              <a:gd name="T57" fmla="*/ 2147483646 h 679"/>
              <a:gd name="T58" fmla="*/ 2147483646 w 1024"/>
              <a:gd name="T59" fmla="*/ 2147483646 h 679"/>
              <a:gd name="T60" fmla="*/ 2147483646 w 1024"/>
              <a:gd name="T61" fmla="*/ 2147483646 h 679"/>
              <a:gd name="T62" fmla="*/ 2147483646 w 1024"/>
              <a:gd name="T63" fmla="*/ 2147483646 h 679"/>
              <a:gd name="T64" fmla="*/ 2147483646 w 1024"/>
              <a:gd name="T65" fmla="*/ 2147483646 h 679"/>
              <a:gd name="T66" fmla="*/ 2147483646 w 1024"/>
              <a:gd name="T67" fmla="*/ 0 h 679"/>
              <a:gd name="T68" fmla="*/ 2147483646 w 1024"/>
              <a:gd name="T69" fmla="*/ 2147483646 h 679"/>
              <a:gd name="T70" fmla="*/ 2147483646 w 1024"/>
              <a:gd name="T71" fmla="*/ 2147483646 h 679"/>
              <a:gd name="T72" fmla="*/ 2147483646 w 1024"/>
              <a:gd name="T73" fmla="*/ 2147483646 h 679"/>
              <a:gd name="T74" fmla="*/ 2147483646 w 1024"/>
              <a:gd name="T75" fmla="*/ 2147483646 h 679"/>
              <a:gd name="T76" fmla="*/ 2147483646 w 1024"/>
              <a:gd name="T77" fmla="*/ 2147483646 h 679"/>
              <a:gd name="T78" fmla="*/ 2147483646 w 1024"/>
              <a:gd name="T79" fmla="*/ 2147483646 h 679"/>
              <a:gd name="T80" fmla="*/ 2147483646 w 1024"/>
              <a:gd name="T81" fmla="*/ 2147483646 h 679"/>
              <a:gd name="T82" fmla="*/ 2147483646 w 1024"/>
              <a:gd name="T83" fmla="*/ 2147483646 h 679"/>
              <a:gd name="T84" fmla="*/ 2147483646 w 1024"/>
              <a:gd name="T85" fmla="*/ 2147483646 h 679"/>
              <a:gd name="T86" fmla="*/ 2147483646 w 1024"/>
              <a:gd name="T87" fmla="*/ 2147483646 h 679"/>
              <a:gd name="T88" fmla="*/ 2147483646 w 1024"/>
              <a:gd name="T89" fmla="*/ 2147483646 h 679"/>
              <a:gd name="T90" fmla="*/ 2147483646 w 1024"/>
              <a:gd name="T91" fmla="*/ 2147483646 h 679"/>
              <a:gd name="T92" fmla="*/ 2147483646 w 1024"/>
              <a:gd name="T93" fmla="*/ 2147483646 h 679"/>
              <a:gd name="T94" fmla="*/ 2147483646 w 1024"/>
              <a:gd name="T95" fmla="*/ 2147483646 h 679"/>
              <a:gd name="T96" fmla="*/ 2147483646 w 1024"/>
              <a:gd name="T97" fmla="*/ 2147483646 h 679"/>
              <a:gd name="T98" fmla="*/ 2147483646 w 1024"/>
              <a:gd name="T99" fmla="*/ 2147483646 h 679"/>
              <a:gd name="T100" fmla="*/ 2147483646 w 1024"/>
              <a:gd name="T101" fmla="*/ 2147483646 h 6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24" h="679">
                <a:moveTo>
                  <a:pt x="184" y="297"/>
                </a:moveTo>
                <a:lnTo>
                  <a:pt x="145" y="328"/>
                </a:lnTo>
                <a:lnTo>
                  <a:pt x="93" y="369"/>
                </a:lnTo>
                <a:lnTo>
                  <a:pt x="44" y="423"/>
                </a:lnTo>
                <a:lnTo>
                  <a:pt x="44" y="435"/>
                </a:lnTo>
                <a:lnTo>
                  <a:pt x="19" y="477"/>
                </a:lnTo>
                <a:lnTo>
                  <a:pt x="0" y="515"/>
                </a:lnTo>
                <a:lnTo>
                  <a:pt x="54" y="542"/>
                </a:lnTo>
                <a:lnTo>
                  <a:pt x="75" y="524"/>
                </a:lnTo>
                <a:lnTo>
                  <a:pt x="108" y="495"/>
                </a:lnTo>
                <a:lnTo>
                  <a:pt x="156" y="460"/>
                </a:lnTo>
                <a:lnTo>
                  <a:pt x="228" y="410"/>
                </a:lnTo>
                <a:lnTo>
                  <a:pt x="282" y="391"/>
                </a:lnTo>
                <a:lnTo>
                  <a:pt x="325" y="373"/>
                </a:lnTo>
                <a:lnTo>
                  <a:pt x="324" y="349"/>
                </a:lnTo>
                <a:lnTo>
                  <a:pt x="425" y="303"/>
                </a:lnTo>
                <a:lnTo>
                  <a:pt x="512" y="377"/>
                </a:lnTo>
                <a:lnTo>
                  <a:pt x="542" y="388"/>
                </a:lnTo>
                <a:lnTo>
                  <a:pt x="572" y="411"/>
                </a:lnTo>
                <a:lnTo>
                  <a:pt x="581" y="425"/>
                </a:lnTo>
                <a:lnTo>
                  <a:pt x="631" y="464"/>
                </a:lnTo>
                <a:lnTo>
                  <a:pt x="639" y="474"/>
                </a:lnTo>
                <a:lnTo>
                  <a:pt x="657" y="479"/>
                </a:lnTo>
                <a:lnTo>
                  <a:pt x="678" y="477"/>
                </a:lnTo>
                <a:lnTo>
                  <a:pt x="710" y="489"/>
                </a:lnTo>
                <a:lnTo>
                  <a:pt x="727" y="500"/>
                </a:lnTo>
                <a:lnTo>
                  <a:pt x="733" y="513"/>
                </a:lnTo>
                <a:lnTo>
                  <a:pt x="729" y="518"/>
                </a:lnTo>
                <a:lnTo>
                  <a:pt x="702" y="501"/>
                </a:lnTo>
                <a:lnTo>
                  <a:pt x="688" y="500"/>
                </a:lnTo>
                <a:lnTo>
                  <a:pt x="693" y="506"/>
                </a:lnTo>
                <a:lnTo>
                  <a:pt x="713" y="526"/>
                </a:lnTo>
                <a:lnTo>
                  <a:pt x="782" y="568"/>
                </a:lnTo>
                <a:lnTo>
                  <a:pt x="924" y="633"/>
                </a:lnTo>
                <a:lnTo>
                  <a:pt x="934" y="645"/>
                </a:lnTo>
                <a:lnTo>
                  <a:pt x="958" y="643"/>
                </a:lnTo>
                <a:lnTo>
                  <a:pt x="980" y="650"/>
                </a:lnTo>
                <a:lnTo>
                  <a:pt x="996" y="661"/>
                </a:lnTo>
                <a:lnTo>
                  <a:pt x="1024" y="679"/>
                </a:lnTo>
                <a:lnTo>
                  <a:pt x="982" y="637"/>
                </a:lnTo>
                <a:lnTo>
                  <a:pt x="880" y="565"/>
                </a:lnTo>
                <a:lnTo>
                  <a:pt x="876" y="546"/>
                </a:lnTo>
                <a:lnTo>
                  <a:pt x="840" y="513"/>
                </a:lnTo>
                <a:lnTo>
                  <a:pt x="805" y="483"/>
                </a:lnTo>
                <a:lnTo>
                  <a:pt x="814" y="464"/>
                </a:lnTo>
                <a:lnTo>
                  <a:pt x="779" y="443"/>
                </a:lnTo>
                <a:lnTo>
                  <a:pt x="772" y="425"/>
                </a:lnTo>
                <a:lnTo>
                  <a:pt x="775" y="420"/>
                </a:lnTo>
                <a:lnTo>
                  <a:pt x="710" y="371"/>
                </a:lnTo>
                <a:lnTo>
                  <a:pt x="678" y="346"/>
                </a:lnTo>
                <a:lnTo>
                  <a:pt x="681" y="320"/>
                </a:lnTo>
                <a:lnTo>
                  <a:pt x="660" y="297"/>
                </a:lnTo>
                <a:lnTo>
                  <a:pt x="645" y="301"/>
                </a:lnTo>
                <a:lnTo>
                  <a:pt x="623" y="273"/>
                </a:lnTo>
                <a:lnTo>
                  <a:pt x="581" y="244"/>
                </a:lnTo>
                <a:lnTo>
                  <a:pt x="551" y="220"/>
                </a:lnTo>
                <a:lnTo>
                  <a:pt x="646" y="164"/>
                </a:lnTo>
                <a:lnTo>
                  <a:pt x="699" y="135"/>
                </a:lnTo>
                <a:lnTo>
                  <a:pt x="736" y="105"/>
                </a:lnTo>
                <a:lnTo>
                  <a:pt x="762" y="82"/>
                </a:lnTo>
                <a:lnTo>
                  <a:pt x="765" y="75"/>
                </a:lnTo>
                <a:lnTo>
                  <a:pt x="775" y="75"/>
                </a:lnTo>
                <a:lnTo>
                  <a:pt x="774" y="89"/>
                </a:lnTo>
                <a:lnTo>
                  <a:pt x="797" y="58"/>
                </a:lnTo>
                <a:lnTo>
                  <a:pt x="816" y="42"/>
                </a:lnTo>
                <a:lnTo>
                  <a:pt x="828" y="27"/>
                </a:lnTo>
                <a:lnTo>
                  <a:pt x="821" y="10"/>
                </a:lnTo>
                <a:lnTo>
                  <a:pt x="798" y="0"/>
                </a:lnTo>
                <a:lnTo>
                  <a:pt x="758" y="0"/>
                </a:lnTo>
                <a:lnTo>
                  <a:pt x="710" y="7"/>
                </a:lnTo>
                <a:lnTo>
                  <a:pt x="678" y="15"/>
                </a:lnTo>
                <a:lnTo>
                  <a:pt x="634" y="35"/>
                </a:lnTo>
                <a:lnTo>
                  <a:pt x="574" y="61"/>
                </a:lnTo>
                <a:lnTo>
                  <a:pt x="505" y="100"/>
                </a:lnTo>
                <a:lnTo>
                  <a:pt x="446" y="130"/>
                </a:lnTo>
                <a:lnTo>
                  <a:pt x="374" y="90"/>
                </a:lnTo>
                <a:lnTo>
                  <a:pt x="281" y="50"/>
                </a:lnTo>
                <a:lnTo>
                  <a:pt x="228" y="43"/>
                </a:lnTo>
                <a:lnTo>
                  <a:pt x="120" y="39"/>
                </a:lnTo>
                <a:lnTo>
                  <a:pt x="83" y="39"/>
                </a:lnTo>
                <a:lnTo>
                  <a:pt x="65" y="49"/>
                </a:lnTo>
                <a:lnTo>
                  <a:pt x="49" y="49"/>
                </a:lnTo>
                <a:lnTo>
                  <a:pt x="22" y="53"/>
                </a:lnTo>
                <a:lnTo>
                  <a:pt x="11" y="60"/>
                </a:lnTo>
                <a:lnTo>
                  <a:pt x="7" y="69"/>
                </a:lnTo>
                <a:lnTo>
                  <a:pt x="17" y="92"/>
                </a:lnTo>
                <a:lnTo>
                  <a:pt x="10" y="110"/>
                </a:lnTo>
                <a:lnTo>
                  <a:pt x="26" y="130"/>
                </a:lnTo>
                <a:lnTo>
                  <a:pt x="51" y="150"/>
                </a:lnTo>
                <a:lnTo>
                  <a:pt x="83" y="168"/>
                </a:lnTo>
                <a:lnTo>
                  <a:pt x="141" y="190"/>
                </a:lnTo>
                <a:lnTo>
                  <a:pt x="190" y="201"/>
                </a:lnTo>
                <a:lnTo>
                  <a:pt x="145" y="177"/>
                </a:lnTo>
                <a:lnTo>
                  <a:pt x="120" y="158"/>
                </a:lnTo>
                <a:lnTo>
                  <a:pt x="122" y="146"/>
                </a:lnTo>
                <a:lnTo>
                  <a:pt x="141" y="146"/>
                </a:lnTo>
                <a:lnTo>
                  <a:pt x="172" y="158"/>
                </a:lnTo>
                <a:lnTo>
                  <a:pt x="210" y="169"/>
                </a:lnTo>
                <a:lnTo>
                  <a:pt x="259" y="198"/>
                </a:lnTo>
                <a:lnTo>
                  <a:pt x="298" y="223"/>
                </a:lnTo>
                <a:lnTo>
                  <a:pt x="217" y="276"/>
                </a:lnTo>
                <a:lnTo>
                  <a:pt x="184" y="29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154" name="Freeform 64">
            <a:extLst>
              <a:ext uri="{FF2B5EF4-FFF2-40B4-BE49-F238E27FC236}">
                <a16:creationId xmlns:a16="http://schemas.microsoft.com/office/drawing/2014/main" id="{33C05189-511F-410B-B411-235CDA760E9D}"/>
              </a:ext>
            </a:extLst>
          </p:cNvPr>
          <p:cNvSpPr>
            <a:spLocks/>
          </p:cNvSpPr>
          <p:nvPr/>
        </p:nvSpPr>
        <p:spPr bwMode="auto">
          <a:xfrm>
            <a:off x="6621501" y="2692029"/>
            <a:ext cx="737465" cy="538163"/>
          </a:xfrm>
          <a:custGeom>
            <a:avLst/>
            <a:gdLst>
              <a:gd name="T0" fmla="*/ 2147483646 w 1024"/>
              <a:gd name="T1" fmla="*/ 2147483646 h 679"/>
              <a:gd name="T2" fmla="*/ 2147483646 w 1024"/>
              <a:gd name="T3" fmla="*/ 2147483646 h 679"/>
              <a:gd name="T4" fmla="*/ 2147483646 w 1024"/>
              <a:gd name="T5" fmla="*/ 2147483646 h 679"/>
              <a:gd name="T6" fmla="*/ 2147483646 w 1024"/>
              <a:gd name="T7" fmla="*/ 2147483646 h 679"/>
              <a:gd name="T8" fmla="*/ 2147483646 w 1024"/>
              <a:gd name="T9" fmla="*/ 2147483646 h 679"/>
              <a:gd name="T10" fmla="*/ 2147483646 w 1024"/>
              <a:gd name="T11" fmla="*/ 2147483646 h 679"/>
              <a:gd name="T12" fmla="*/ 2147483646 w 1024"/>
              <a:gd name="T13" fmla="*/ 2147483646 h 679"/>
              <a:gd name="T14" fmla="*/ 2147483646 w 1024"/>
              <a:gd name="T15" fmla="*/ 2147483646 h 679"/>
              <a:gd name="T16" fmla="*/ 2147483646 w 1024"/>
              <a:gd name="T17" fmla="*/ 2147483646 h 679"/>
              <a:gd name="T18" fmla="*/ 2147483646 w 1024"/>
              <a:gd name="T19" fmla="*/ 2147483646 h 679"/>
              <a:gd name="T20" fmla="*/ 2147483646 w 1024"/>
              <a:gd name="T21" fmla="*/ 2147483646 h 679"/>
              <a:gd name="T22" fmla="*/ 2147483646 w 1024"/>
              <a:gd name="T23" fmla="*/ 2147483646 h 679"/>
              <a:gd name="T24" fmla="*/ 2147483646 w 1024"/>
              <a:gd name="T25" fmla="*/ 2147483646 h 679"/>
              <a:gd name="T26" fmla="*/ 2147483646 w 1024"/>
              <a:gd name="T27" fmla="*/ 2147483646 h 679"/>
              <a:gd name="T28" fmla="*/ 2147483646 w 1024"/>
              <a:gd name="T29" fmla="*/ 2147483646 h 679"/>
              <a:gd name="T30" fmla="*/ 2147483646 w 1024"/>
              <a:gd name="T31" fmla="*/ 2147483646 h 679"/>
              <a:gd name="T32" fmla="*/ 2147483646 w 1024"/>
              <a:gd name="T33" fmla="*/ 2147483646 h 679"/>
              <a:gd name="T34" fmla="*/ 2147483646 w 1024"/>
              <a:gd name="T35" fmla="*/ 2147483646 h 679"/>
              <a:gd name="T36" fmla="*/ 2147483646 w 1024"/>
              <a:gd name="T37" fmla="*/ 2147483646 h 679"/>
              <a:gd name="T38" fmla="*/ 2147483646 w 1024"/>
              <a:gd name="T39" fmla="*/ 2147483646 h 679"/>
              <a:gd name="T40" fmla="*/ 2147483646 w 1024"/>
              <a:gd name="T41" fmla="*/ 2147483646 h 679"/>
              <a:gd name="T42" fmla="*/ 2147483646 w 1024"/>
              <a:gd name="T43" fmla="*/ 2147483646 h 679"/>
              <a:gd name="T44" fmla="*/ 2147483646 w 1024"/>
              <a:gd name="T45" fmla="*/ 2147483646 h 679"/>
              <a:gd name="T46" fmla="*/ 2147483646 w 1024"/>
              <a:gd name="T47" fmla="*/ 2147483646 h 679"/>
              <a:gd name="T48" fmla="*/ 2147483646 w 1024"/>
              <a:gd name="T49" fmla="*/ 2147483646 h 679"/>
              <a:gd name="T50" fmla="*/ 2147483646 w 1024"/>
              <a:gd name="T51" fmla="*/ 2147483646 h 679"/>
              <a:gd name="T52" fmla="*/ 2147483646 w 1024"/>
              <a:gd name="T53" fmla="*/ 2147483646 h 679"/>
              <a:gd name="T54" fmla="*/ 2147483646 w 1024"/>
              <a:gd name="T55" fmla="*/ 2147483646 h 679"/>
              <a:gd name="T56" fmla="*/ 2147483646 w 1024"/>
              <a:gd name="T57" fmla="*/ 2147483646 h 679"/>
              <a:gd name="T58" fmla="*/ 2147483646 w 1024"/>
              <a:gd name="T59" fmla="*/ 2147483646 h 679"/>
              <a:gd name="T60" fmla="*/ 2147483646 w 1024"/>
              <a:gd name="T61" fmla="*/ 2147483646 h 679"/>
              <a:gd name="T62" fmla="*/ 2147483646 w 1024"/>
              <a:gd name="T63" fmla="*/ 2147483646 h 679"/>
              <a:gd name="T64" fmla="*/ 2147483646 w 1024"/>
              <a:gd name="T65" fmla="*/ 2147483646 h 679"/>
              <a:gd name="T66" fmla="*/ 2147483646 w 1024"/>
              <a:gd name="T67" fmla="*/ 0 h 679"/>
              <a:gd name="T68" fmla="*/ 2147483646 w 1024"/>
              <a:gd name="T69" fmla="*/ 2147483646 h 679"/>
              <a:gd name="T70" fmla="*/ 2147483646 w 1024"/>
              <a:gd name="T71" fmla="*/ 2147483646 h 679"/>
              <a:gd name="T72" fmla="*/ 2147483646 w 1024"/>
              <a:gd name="T73" fmla="*/ 2147483646 h 679"/>
              <a:gd name="T74" fmla="*/ 2147483646 w 1024"/>
              <a:gd name="T75" fmla="*/ 2147483646 h 679"/>
              <a:gd name="T76" fmla="*/ 2147483646 w 1024"/>
              <a:gd name="T77" fmla="*/ 2147483646 h 679"/>
              <a:gd name="T78" fmla="*/ 2147483646 w 1024"/>
              <a:gd name="T79" fmla="*/ 2147483646 h 679"/>
              <a:gd name="T80" fmla="*/ 2147483646 w 1024"/>
              <a:gd name="T81" fmla="*/ 2147483646 h 679"/>
              <a:gd name="T82" fmla="*/ 2147483646 w 1024"/>
              <a:gd name="T83" fmla="*/ 2147483646 h 679"/>
              <a:gd name="T84" fmla="*/ 2147483646 w 1024"/>
              <a:gd name="T85" fmla="*/ 2147483646 h 679"/>
              <a:gd name="T86" fmla="*/ 2147483646 w 1024"/>
              <a:gd name="T87" fmla="*/ 2147483646 h 679"/>
              <a:gd name="T88" fmla="*/ 2147483646 w 1024"/>
              <a:gd name="T89" fmla="*/ 2147483646 h 679"/>
              <a:gd name="T90" fmla="*/ 2147483646 w 1024"/>
              <a:gd name="T91" fmla="*/ 2147483646 h 679"/>
              <a:gd name="T92" fmla="*/ 2147483646 w 1024"/>
              <a:gd name="T93" fmla="*/ 2147483646 h 679"/>
              <a:gd name="T94" fmla="*/ 2147483646 w 1024"/>
              <a:gd name="T95" fmla="*/ 2147483646 h 679"/>
              <a:gd name="T96" fmla="*/ 2147483646 w 1024"/>
              <a:gd name="T97" fmla="*/ 2147483646 h 679"/>
              <a:gd name="T98" fmla="*/ 2147483646 w 1024"/>
              <a:gd name="T99" fmla="*/ 2147483646 h 679"/>
              <a:gd name="T100" fmla="*/ 2147483646 w 1024"/>
              <a:gd name="T101" fmla="*/ 2147483646 h 6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24" h="679">
                <a:moveTo>
                  <a:pt x="184" y="297"/>
                </a:moveTo>
                <a:lnTo>
                  <a:pt x="145" y="328"/>
                </a:lnTo>
                <a:lnTo>
                  <a:pt x="93" y="369"/>
                </a:lnTo>
                <a:lnTo>
                  <a:pt x="44" y="423"/>
                </a:lnTo>
                <a:lnTo>
                  <a:pt x="44" y="435"/>
                </a:lnTo>
                <a:lnTo>
                  <a:pt x="19" y="477"/>
                </a:lnTo>
                <a:lnTo>
                  <a:pt x="0" y="515"/>
                </a:lnTo>
                <a:lnTo>
                  <a:pt x="54" y="542"/>
                </a:lnTo>
                <a:lnTo>
                  <a:pt x="75" y="524"/>
                </a:lnTo>
                <a:lnTo>
                  <a:pt x="108" y="495"/>
                </a:lnTo>
                <a:lnTo>
                  <a:pt x="156" y="460"/>
                </a:lnTo>
                <a:lnTo>
                  <a:pt x="228" y="410"/>
                </a:lnTo>
                <a:lnTo>
                  <a:pt x="282" y="391"/>
                </a:lnTo>
                <a:lnTo>
                  <a:pt x="325" y="373"/>
                </a:lnTo>
                <a:lnTo>
                  <a:pt x="324" y="349"/>
                </a:lnTo>
                <a:lnTo>
                  <a:pt x="425" y="303"/>
                </a:lnTo>
                <a:lnTo>
                  <a:pt x="512" y="377"/>
                </a:lnTo>
                <a:lnTo>
                  <a:pt x="542" y="388"/>
                </a:lnTo>
                <a:lnTo>
                  <a:pt x="572" y="411"/>
                </a:lnTo>
                <a:lnTo>
                  <a:pt x="581" y="425"/>
                </a:lnTo>
                <a:lnTo>
                  <a:pt x="631" y="464"/>
                </a:lnTo>
                <a:lnTo>
                  <a:pt x="639" y="474"/>
                </a:lnTo>
                <a:lnTo>
                  <a:pt x="657" y="479"/>
                </a:lnTo>
                <a:lnTo>
                  <a:pt x="678" y="477"/>
                </a:lnTo>
                <a:lnTo>
                  <a:pt x="710" y="489"/>
                </a:lnTo>
                <a:lnTo>
                  <a:pt x="727" y="500"/>
                </a:lnTo>
                <a:lnTo>
                  <a:pt x="733" y="513"/>
                </a:lnTo>
                <a:lnTo>
                  <a:pt x="729" y="518"/>
                </a:lnTo>
                <a:lnTo>
                  <a:pt x="702" y="501"/>
                </a:lnTo>
                <a:lnTo>
                  <a:pt x="688" y="500"/>
                </a:lnTo>
                <a:lnTo>
                  <a:pt x="693" y="506"/>
                </a:lnTo>
                <a:lnTo>
                  <a:pt x="713" y="526"/>
                </a:lnTo>
                <a:lnTo>
                  <a:pt x="782" y="568"/>
                </a:lnTo>
                <a:lnTo>
                  <a:pt x="924" y="633"/>
                </a:lnTo>
                <a:lnTo>
                  <a:pt x="934" y="645"/>
                </a:lnTo>
                <a:lnTo>
                  <a:pt x="958" y="643"/>
                </a:lnTo>
                <a:lnTo>
                  <a:pt x="980" y="650"/>
                </a:lnTo>
                <a:lnTo>
                  <a:pt x="996" y="661"/>
                </a:lnTo>
                <a:lnTo>
                  <a:pt x="1024" y="679"/>
                </a:lnTo>
                <a:lnTo>
                  <a:pt x="982" y="637"/>
                </a:lnTo>
                <a:lnTo>
                  <a:pt x="880" y="565"/>
                </a:lnTo>
                <a:lnTo>
                  <a:pt x="876" y="546"/>
                </a:lnTo>
                <a:lnTo>
                  <a:pt x="840" y="513"/>
                </a:lnTo>
                <a:lnTo>
                  <a:pt x="805" y="483"/>
                </a:lnTo>
                <a:lnTo>
                  <a:pt x="814" y="464"/>
                </a:lnTo>
                <a:lnTo>
                  <a:pt x="779" y="443"/>
                </a:lnTo>
                <a:lnTo>
                  <a:pt x="772" y="425"/>
                </a:lnTo>
                <a:lnTo>
                  <a:pt x="775" y="420"/>
                </a:lnTo>
                <a:lnTo>
                  <a:pt x="710" y="371"/>
                </a:lnTo>
                <a:lnTo>
                  <a:pt x="678" y="346"/>
                </a:lnTo>
                <a:lnTo>
                  <a:pt x="681" y="320"/>
                </a:lnTo>
                <a:lnTo>
                  <a:pt x="660" y="297"/>
                </a:lnTo>
                <a:lnTo>
                  <a:pt x="645" y="301"/>
                </a:lnTo>
                <a:lnTo>
                  <a:pt x="623" y="273"/>
                </a:lnTo>
                <a:lnTo>
                  <a:pt x="581" y="244"/>
                </a:lnTo>
                <a:lnTo>
                  <a:pt x="551" y="220"/>
                </a:lnTo>
                <a:lnTo>
                  <a:pt x="646" y="164"/>
                </a:lnTo>
                <a:lnTo>
                  <a:pt x="699" y="135"/>
                </a:lnTo>
                <a:lnTo>
                  <a:pt x="736" y="105"/>
                </a:lnTo>
                <a:lnTo>
                  <a:pt x="762" y="82"/>
                </a:lnTo>
                <a:lnTo>
                  <a:pt x="765" y="75"/>
                </a:lnTo>
                <a:lnTo>
                  <a:pt x="775" y="75"/>
                </a:lnTo>
                <a:lnTo>
                  <a:pt x="774" y="89"/>
                </a:lnTo>
                <a:lnTo>
                  <a:pt x="797" y="58"/>
                </a:lnTo>
                <a:lnTo>
                  <a:pt x="816" y="42"/>
                </a:lnTo>
                <a:lnTo>
                  <a:pt x="828" y="27"/>
                </a:lnTo>
                <a:lnTo>
                  <a:pt x="821" y="10"/>
                </a:lnTo>
                <a:lnTo>
                  <a:pt x="798" y="0"/>
                </a:lnTo>
                <a:lnTo>
                  <a:pt x="758" y="0"/>
                </a:lnTo>
                <a:lnTo>
                  <a:pt x="710" y="7"/>
                </a:lnTo>
                <a:lnTo>
                  <a:pt x="678" y="15"/>
                </a:lnTo>
                <a:lnTo>
                  <a:pt x="634" y="35"/>
                </a:lnTo>
                <a:lnTo>
                  <a:pt x="574" y="61"/>
                </a:lnTo>
                <a:lnTo>
                  <a:pt x="505" y="100"/>
                </a:lnTo>
                <a:lnTo>
                  <a:pt x="446" y="130"/>
                </a:lnTo>
                <a:lnTo>
                  <a:pt x="374" y="90"/>
                </a:lnTo>
                <a:lnTo>
                  <a:pt x="281" y="50"/>
                </a:lnTo>
                <a:lnTo>
                  <a:pt x="228" y="43"/>
                </a:lnTo>
                <a:lnTo>
                  <a:pt x="120" y="39"/>
                </a:lnTo>
                <a:lnTo>
                  <a:pt x="83" y="39"/>
                </a:lnTo>
                <a:lnTo>
                  <a:pt x="65" y="49"/>
                </a:lnTo>
                <a:lnTo>
                  <a:pt x="49" y="49"/>
                </a:lnTo>
                <a:lnTo>
                  <a:pt x="22" y="53"/>
                </a:lnTo>
                <a:lnTo>
                  <a:pt x="11" y="60"/>
                </a:lnTo>
                <a:lnTo>
                  <a:pt x="7" y="69"/>
                </a:lnTo>
                <a:lnTo>
                  <a:pt x="17" y="92"/>
                </a:lnTo>
                <a:lnTo>
                  <a:pt x="10" y="110"/>
                </a:lnTo>
                <a:lnTo>
                  <a:pt x="26" y="130"/>
                </a:lnTo>
                <a:lnTo>
                  <a:pt x="51" y="150"/>
                </a:lnTo>
                <a:lnTo>
                  <a:pt x="83" y="168"/>
                </a:lnTo>
                <a:lnTo>
                  <a:pt x="141" y="190"/>
                </a:lnTo>
                <a:lnTo>
                  <a:pt x="190" y="201"/>
                </a:lnTo>
                <a:lnTo>
                  <a:pt x="145" y="177"/>
                </a:lnTo>
                <a:lnTo>
                  <a:pt x="120" y="158"/>
                </a:lnTo>
                <a:lnTo>
                  <a:pt x="122" y="146"/>
                </a:lnTo>
                <a:lnTo>
                  <a:pt x="141" y="146"/>
                </a:lnTo>
                <a:lnTo>
                  <a:pt x="172" y="158"/>
                </a:lnTo>
                <a:lnTo>
                  <a:pt x="210" y="169"/>
                </a:lnTo>
                <a:lnTo>
                  <a:pt x="259" y="198"/>
                </a:lnTo>
                <a:lnTo>
                  <a:pt x="298" y="223"/>
                </a:lnTo>
                <a:lnTo>
                  <a:pt x="217" y="276"/>
                </a:lnTo>
                <a:lnTo>
                  <a:pt x="184" y="29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 name="Freeform 64">
            <a:extLst>
              <a:ext uri="{FF2B5EF4-FFF2-40B4-BE49-F238E27FC236}">
                <a16:creationId xmlns:a16="http://schemas.microsoft.com/office/drawing/2014/main" id="{33C05189-511F-410B-B411-235CDA760E9D}"/>
              </a:ext>
            </a:extLst>
          </p:cNvPr>
          <p:cNvSpPr>
            <a:spLocks/>
          </p:cNvSpPr>
          <p:nvPr/>
        </p:nvSpPr>
        <p:spPr bwMode="auto">
          <a:xfrm>
            <a:off x="7893917" y="5067159"/>
            <a:ext cx="737465" cy="538163"/>
          </a:xfrm>
          <a:custGeom>
            <a:avLst/>
            <a:gdLst>
              <a:gd name="T0" fmla="*/ 2147483646 w 1024"/>
              <a:gd name="T1" fmla="*/ 2147483646 h 679"/>
              <a:gd name="T2" fmla="*/ 2147483646 w 1024"/>
              <a:gd name="T3" fmla="*/ 2147483646 h 679"/>
              <a:gd name="T4" fmla="*/ 2147483646 w 1024"/>
              <a:gd name="T5" fmla="*/ 2147483646 h 679"/>
              <a:gd name="T6" fmla="*/ 2147483646 w 1024"/>
              <a:gd name="T7" fmla="*/ 2147483646 h 679"/>
              <a:gd name="T8" fmla="*/ 2147483646 w 1024"/>
              <a:gd name="T9" fmla="*/ 2147483646 h 679"/>
              <a:gd name="T10" fmla="*/ 2147483646 w 1024"/>
              <a:gd name="T11" fmla="*/ 2147483646 h 679"/>
              <a:gd name="T12" fmla="*/ 2147483646 w 1024"/>
              <a:gd name="T13" fmla="*/ 2147483646 h 679"/>
              <a:gd name="T14" fmla="*/ 2147483646 w 1024"/>
              <a:gd name="T15" fmla="*/ 2147483646 h 679"/>
              <a:gd name="T16" fmla="*/ 2147483646 w 1024"/>
              <a:gd name="T17" fmla="*/ 2147483646 h 679"/>
              <a:gd name="T18" fmla="*/ 2147483646 w 1024"/>
              <a:gd name="T19" fmla="*/ 2147483646 h 679"/>
              <a:gd name="T20" fmla="*/ 2147483646 w 1024"/>
              <a:gd name="T21" fmla="*/ 2147483646 h 679"/>
              <a:gd name="T22" fmla="*/ 2147483646 w 1024"/>
              <a:gd name="T23" fmla="*/ 2147483646 h 679"/>
              <a:gd name="T24" fmla="*/ 2147483646 w 1024"/>
              <a:gd name="T25" fmla="*/ 2147483646 h 679"/>
              <a:gd name="T26" fmla="*/ 2147483646 w 1024"/>
              <a:gd name="T27" fmla="*/ 2147483646 h 679"/>
              <a:gd name="T28" fmla="*/ 2147483646 w 1024"/>
              <a:gd name="T29" fmla="*/ 2147483646 h 679"/>
              <a:gd name="T30" fmla="*/ 2147483646 w 1024"/>
              <a:gd name="T31" fmla="*/ 2147483646 h 679"/>
              <a:gd name="T32" fmla="*/ 2147483646 w 1024"/>
              <a:gd name="T33" fmla="*/ 2147483646 h 679"/>
              <a:gd name="T34" fmla="*/ 2147483646 w 1024"/>
              <a:gd name="T35" fmla="*/ 2147483646 h 679"/>
              <a:gd name="T36" fmla="*/ 2147483646 w 1024"/>
              <a:gd name="T37" fmla="*/ 2147483646 h 679"/>
              <a:gd name="T38" fmla="*/ 2147483646 w 1024"/>
              <a:gd name="T39" fmla="*/ 2147483646 h 679"/>
              <a:gd name="T40" fmla="*/ 2147483646 w 1024"/>
              <a:gd name="T41" fmla="*/ 2147483646 h 679"/>
              <a:gd name="T42" fmla="*/ 2147483646 w 1024"/>
              <a:gd name="T43" fmla="*/ 2147483646 h 679"/>
              <a:gd name="T44" fmla="*/ 2147483646 w 1024"/>
              <a:gd name="T45" fmla="*/ 2147483646 h 679"/>
              <a:gd name="T46" fmla="*/ 2147483646 w 1024"/>
              <a:gd name="T47" fmla="*/ 2147483646 h 679"/>
              <a:gd name="T48" fmla="*/ 2147483646 w 1024"/>
              <a:gd name="T49" fmla="*/ 2147483646 h 679"/>
              <a:gd name="T50" fmla="*/ 2147483646 w 1024"/>
              <a:gd name="T51" fmla="*/ 2147483646 h 679"/>
              <a:gd name="T52" fmla="*/ 2147483646 w 1024"/>
              <a:gd name="T53" fmla="*/ 2147483646 h 679"/>
              <a:gd name="T54" fmla="*/ 2147483646 w 1024"/>
              <a:gd name="T55" fmla="*/ 2147483646 h 679"/>
              <a:gd name="T56" fmla="*/ 2147483646 w 1024"/>
              <a:gd name="T57" fmla="*/ 2147483646 h 679"/>
              <a:gd name="T58" fmla="*/ 2147483646 w 1024"/>
              <a:gd name="T59" fmla="*/ 2147483646 h 679"/>
              <a:gd name="T60" fmla="*/ 2147483646 w 1024"/>
              <a:gd name="T61" fmla="*/ 2147483646 h 679"/>
              <a:gd name="T62" fmla="*/ 2147483646 w 1024"/>
              <a:gd name="T63" fmla="*/ 2147483646 h 679"/>
              <a:gd name="T64" fmla="*/ 2147483646 w 1024"/>
              <a:gd name="T65" fmla="*/ 2147483646 h 679"/>
              <a:gd name="T66" fmla="*/ 2147483646 w 1024"/>
              <a:gd name="T67" fmla="*/ 0 h 679"/>
              <a:gd name="T68" fmla="*/ 2147483646 w 1024"/>
              <a:gd name="T69" fmla="*/ 2147483646 h 679"/>
              <a:gd name="T70" fmla="*/ 2147483646 w 1024"/>
              <a:gd name="T71" fmla="*/ 2147483646 h 679"/>
              <a:gd name="T72" fmla="*/ 2147483646 w 1024"/>
              <a:gd name="T73" fmla="*/ 2147483646 h 679"/>
              <a:gd name="T74" fmla="*/ 2147483646 w 1024"/>
              <a:gd name="T75" fmla="*/ 2147483646 h 679"/>
              <a:gd name="T76" fmla="*/ 2147483646 w 1024"/>
              <a:gd name="T77" fmla="*/ 2147483646 h 679"/>
              <a:gd name="T78" fmla="*/ 2147483646 w 1024"/>
              <a:gd name="T79" fmla="*/ 2147483646 h 679"/>
              <a:gd name="T80" fmla="*/ 2147483646 w 1024"/>
              <a:gd name="T81" fmla="*/ 2147483646 h 679"/>
              <a:gd name="T82" fmla="*/ 2147483646 w 1024"/>
              <a:gd name="T83" fmla="*/ 2147483646 h 679"/>
              <a:gd name="T84" fmla="*/ 2147483646 w 1024"/>
              <a:gd name="T85" fmla="*/ 2147483646 h 679"/>
              <a:gd name="T86" fmla="*/ 2147483646 w 1024"/>
              <a:gd name="T87" fmla="*/ 2147483646 h 679"/>
              <a:gd name="T88" fmla="*/ 2147483646 w 1024"/>
              <a:gd name="T89" fmla="*/ 2147483646 h 679"/>
              <a:gd name="T90" fmla="*/ 2147483646 w 1024"/>
              <a:gd name="T91" fmla="*/ 2147483646 h 679"/>
              <a:gd name="T92" fmla="*/ 2147483646 w 1024"/>
              <a:gd name="T93" fmla="*/ 2147483646 h 679"/>
              <a:gd name="T94" fmla="*/ 2147483646 w 1024"/>
              <a:gd name="T95" fmla="*/ 2147483646 h 679"/>
              <a:gd name="T96" fmla="*/ 2147483646 w 1024"/>
              <a:gd name="T97" fmla="*/ 2147483646 h 679"/>
              <a:gd name="T98" fmla="*/ 2147483646 w 1024"/>
              <a:gd name="T99" fmla="*/ 2147483646 h 679"/>
              <a:gd name="T100" fmla="*/ 2147483646 w 1024"/>
              <a:gd name="T101" fmla="*/ 2147483646 h 6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24" h="679">
                <a:moveTo>
                  <a:pt x="184" y="297"/>
                </a:moveTo>
                <a:lnTo>
                  <a:pt x="145" y="328"/>
                </a:lnTo>
                <a:lnTo>
                  <a:pt x="93" y="369"/>
                </a:lnTo>
                <a:lnTo>
                  <a:pt x="44" y="423"/>
                </a:lnTo>
                <a:lnTo>
                  <a:pt x="44" y="435"/>
                </a:lnTo>
                <a:lnTo>
                  <a:pt x="19" y="477"/>
                </a:lnTo>
                <a:lnTo>
                  <a:pt x="0" y="515"/>
                </a:lnTo>
                <a:lnTo>
                  <a:pt x="54" y="542"/>
                </a:lnTo>
                <a:lnTo>
                  <a:pt x="75" y="524"/>
                </a:lnTo>
                <a:lnTo>
                  <a:pt x="108" y="495"/>
                </a:lnTo>
                <a:lnTo>
                  <a:pt x="156" y="460"/>
                </a:lnTo>
                <a:lnTo>
                  <a:pt x="228" y="410"/>
                </a:lnTo>
                <a:lnTo>
                  <a:pt x="282" y="391"/>
                </a:lnTo>
                <a:lnTo>
                  <a:pt x="325" y="373"/>
                </a:lnTo>
                <a:lnTo>
                  <a:pt x="324" y="349"/>
                </a:lnTo>
                <a:lnTo>
                  <a:pt x="425" y="303"/>
                </a:lnTo>
                <a:lnTo>
                  <a:pt x="512" y="377"/>
                </a:lnTo>
                <a:lnTo>
                  <a:pt x="542" y="388"/>
                </a:lnTo>
                <a:lnTo>
                  <a:pt x="572" y="411"/>
                </a:lnTo>
                <a:lnTo>
                  <a:pt x="581" y="425"/>
                </a:lnTo>
                <a:lnTo>
                  <a:pt x="631" y="464"/>
                </a:lnTo>
                <a:lnTo>
                  <a:pt x="639" y="474"/>
                </a:lnTo>
                <a:lnTo>
                  <a:pt x="657" y="479"/>
                </a:lnTo>
                <a:lnTo>
                  <a:pt x="678" y="477"/>
                </a:lnTo>
                <a:lnTo>
                  <a:pt x="710" y="489"/>
                </a:lnTo>
                <a:lnTo>
                  <a:pt x="727" y="500"/>
                </a:lnTo>
                <a:lnTo>
                  <a:pt x="733" y="513"/>
                </a:lnTo>
                <a:lnTo>
                  <a:pt x="729" y="518"/>
                </a:lnTo>
                <a:lnTo>
                  <a:pt x="702" y="501"/>
                </a:lnTo>
                <a:lnTo>
                  <a:pt x="688" y="500"/>
                </a:lnTo>
                <a:lnTo>
                  <a:pt x="693" y="506"/>
                </a:lnTo>
                <a:lnTo>
                  <a:pt x="713" y="526"/>
                </a:lnTo>
                <a:lnTo>
                  <a:pt x="782" y="568"/>
                </a:lnTo>
                <a:lnTo>
                  <a:pt x="924" y="633"/>
                </a:lnTo>
                <a:lnTo>
                  <a:pt x="934" y="645"/>
                </a:lnTo>
                <a:lnTo>
                  <a:pt x="958" y="643"/>
                </a:lnTo>
                <a:lnTo>
                  <a:pt x="980" y="650"/>
                </a:lnTo>
                <a:lnTo>
                  <a:pt x="996" y="661"/>
                </a:lnTo>
                <a:lnTo>
                  <a:pt x="1024" y="679"/>
                </a:lnTo>
                <a:lnTo>
                  <a:pt x="982" y="637"/>
                </a:lnTo>
                <a:lnTo>
                  <a:pt x="880" y="565"/>
                </a:lnTo>
                <a:lnTo>
                  <a:pt x="876" y="546"/>
                </a:lnTo>
                <a:lnTo>
                  <a:pt x="840" y="513"/>
                </a:lnTo>
                <a:lnTo>
                  <a:pt x="805" y="483"/>
                </a:lnTo>
                <a:lnTo>
                  <a:pt x="814" y="464"/>
                </a:lnTo>
                <a:lnTo>
                  <a:pt x="779" y="443"/>
                </a:lnTo>
                <a:lnTo>
                  <a:pt x="772" y="425"/>
                </a:lnTo>
                <a:lnTo>
                  <a:pt x="775" y="420"/>
                </a:lnTo>
                <a:lnTo>
                  <a:pt x="710" y="371"/>
                </a:lnTo>
                <a:lnTo>
                  <a:pt x="678" y="346"/>
                </a:lnTo>
                <a:lnTo>
                  <a:pt x="681" y="320"/>
                </a:lnTo>
                <a:lnTo>
                  <a:pt x="660" y="297"/>
                </a:lnTo>
                <a:lnTo>
                  <a:pt x="645" y="301"/>
                </a:lnTo>
                <a:lnTo>
                  <a:pt x="623" y="273"/>
                </a:lnTo>
                <a:lnTo>
                  <a:pt x="581" y="244"/>
                </a:lnTo>
                <a:lnTo>
                  <a:pt x="551" y="220"/>
                </a:lnTo>
                <a:lnTo>
                  <a:pt x="646" y="164"/>
                </a:lnTo>
                <a:lnTo>
                  <a:pt x="699" y="135"/>
                </a:lnTo>
                <a:lnTo>
                  <a:pt x="736" y="105"/>
                </a:lnTo>
                <a:lnTo>
                  <a:pt x="762" y="82"/>
                </a:lnTo>
                <a:lnTo>
                  <a:pt x="765" y="75"/>
                </a:lnTo>
                <a:lnTo>
                  <a:pt x="775" y="75"/>
                </a:lnTo>
                <a:lnTo>
                  <a:pt x="774" y="89"/>
                </a:lnTo>
                <a:lnTo>
                  <a:pt x="797" y="58"/>
                </a:lnTo>
                <a:lnTo>
                  <a:pt x="816" y="42"/>
                </a:lnTo>
                <a:lnTo>
                  <a:pt x="828" y="27"/>
                </a:lnTo>
                <a:lnTo>
                  <a:pt x="821" y="10"/>
                </a:lnTo>
                <a:lnTo>
                  <a:pt x="798" y="0"/>
                </a:lnTo>
                <a:lnTo>
                  <a:pt x="758" y="0"/>
                </a:lnTo>
                <a:lnTo>
                  <a:pt x="710" y="7"/>
                </a:lnTo>
                <a:lnTo>
                  <a:pt x="678" y="15"/>
                </a:lnTo>
                <a:lnTo>
                  <a:pt x="634" y="35"/>
                </a:lnTo>
                <a:lnTo>
                  <a:pt x="574" y="61"/>
                </a:lnTo>
                <a:lnTo>
                  <a:pt x="505" y="100"/>
                </a:lnTo>
                <a:lnTo>
                  <a:pt x="446" y="130"/>
                </a:lnTo>
                <a:lnTo>
                  <a:pt x="374" y="90"/>
                </a:lnTo>
                <a:lnTo>
                  <a:pt x="281" y="50"/>
                </a:lnTo>
                <a:lnTo>
                  <a:pt x="228" y="43"/>
                </a:lnTo>
                <a:lnTo>
                  <a:pt x="120" y="39"/>
                </a:lnTo>
                <a:lnTo>
                  <a:pt x="83" y="39"/>
                </a:lnTo>
                <a:lnTo>
                  <a:pt x="65" y="49"/>
                </a:lnTo>
                <a:lnTo>
                  <a:pt x="49" y="49"/>
                </a:lnTo>
                <a:lnTo>
                  <a:pt x="22" y="53"/>
                </a:lnTo>
                <a:lnTo>
                  <a:pt x="11" y="60"/>
                </a:lnTo>
                <a:lnTo>
                  <a:pt x="7" y="69"/>
                </a:lnTo>
                <a:lnTo>
                  <a:pt x="17" y="92"/>
                </a:lnTo>
                <a:lnTo>
                  <a:pt x="10" y="110"/>
                </a:lnTo>
                <a:lnTo>
                  <a:pt x="26" y="130"/>
                </a:lnTo>
                <a:lnTo>
                  <a:pt x="51" y="150"/>
                </a:lnTo>
                <a:lnTo>
                  <a:pt x="83" y="168"/>
                </a:lnTo>
                <a:lnTo>
                  <a:pt x="141" y="190"/>
                </a:lnTo>
                <a:lnTo>
                  <a:pt x="190" y="201"/>
                </a:lnTo>
                <a:lnTo>
                  <a:pt x="145" y="177"/>
                </a:lnTo>
                <a:lnTo>
                  <a:pt x="120" y="158"/>
                </a:lnTo>
                <a:lnTo>
                  <a:pt x="122" y="146"/>
                </a:lnTo>
                <a:lnTo>
                  <a:pt x="141" y="146"/>
                </a:lnTo>
                <a:lnTo>
                  <a:pt x="172" y="158"/>
                </a:lnTo>
                <a:lnTo>
                  <a:pt x="210" y="169"/>
                </a:lnTo>
                <a:lnTo>
                  <a:pt x="259" y="198"/>
                </a:lnTo>
                <a:lnTo>
                  <a:pt x="298" y="223"/>
                </a:lnTo>
                <a:lnTo>
                  <a:pt x="217" y="276"/>
                </a:lnTo>
                <a:lnTo>
                  <a:pt x="184" y="29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 name="Rectangle 15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
        <p:nvSpPr>
          <p:cNvPr id="148" name="Rectangle 438">
            <a:extLst>
              <a:ext uri="{FF2B5EF4-FFF2-40B4-BE49-F238E27FC236}">
                <a16:creationId xmlns:a16="http://schemas.microsoft.com/office/drawing/2014/main" id="{4EF3A6C5-2A97-434C-BFF0-AE6B8B40BB5F}"/>
              </a:ext>
            </a:extLst>
          </p:cNvPr>
          <p:cNvSpPr>
            <a:spLocks noChangeArrowheads="1"/>
          </p:cNvSpPr>
          <p:nvPr/>
        </p:nvSpPr>
        <p:spPr bwMode="auto">
          <a:xfrm>
            <a:off x="10327929" y="1112767"/>
            <a:ext cx="1121662" cy="554721"/>
          </a:xfrm>
          <a:prstGeom prst="rect">
            <a:avLst/>
          </a:prstGeom>
          <a:solidFill>
            <a:schemeClr val="accent2">
              <a:lumMod val="40000"/>
              <a:lumOff val="60000"/>
            </a:schemeClr>
          </a:solidFill>
          <a:ln w="9525">
            <a:solidFill>
              <a:srgbClr val="000000"/>
            </a:solidFill>
            <a:miter lim="800000"/>
            <a:headEnd/>
            <a:tailEnd/>
          </a:ln>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r>
              <a:rPr lang="en-US" altLang="en-US" sz="1400" dirty="0">
                <a:solidFill>
                  <a:srgbClr val="002060"/>
                </a:solidFill>
                <a:latin typeface="+mn-lt"/>
              </a:rPr>
              <a:t>Referrals</a:t>
            </a:r>
          </a:p>
        </p:txBody>
      </p:sp>
      <p:sp>
        <p:nvSpPr>
          <p:cNvPr id="9" name="TextBox 8"/>
          <p:cNvSpPr txBox="1"/>
          <p:nvPr/>
        </p:nvSpPr>
        <p:spPr>
          <a:xfrm>
            <a:off x="1011437" y="636152"/>
            <a:ext cx="2667653" cy="461665"/>
          </a:xfrm>
          <a:prstGeom prst="rect">
            <a:avLst/>
          </a:prstGeom>
          <a:noFill/>
        </p:spPr>
        <p:txBody>
          <a:bodyPr wrap="none" rtlCol="0">
            <a:spAutoFit/>
          </a:bodyPr>
          <a:lstStyle/>
          <a:p>
            <a:r>
              <a:rPr lang="en-GB" sz="2400" dirty="0"/>
              <a:t>Some key elements</a:t>
            </a:r>
            <a:r>
              <a:rPr lang="en-GB" dirty="0"/>
              <a:t>:</a:t>
            </a:r>
          </a:p>
        </p:txBody>
      </p:sp>
      <p:sp>
        <p:nvSpPr>
          <p:cNvPr id="149" name="Rectangle 411"/>
          <p:cNvSpPr>
            <a:spLocks noChangeArrowheads="1"/>
          </p:cNvSpPr>
          <p:nvPr/>
        </p:nvSpPr>
        <p:spPr bwMode="auto">
          <a:xfrm>
            <a:off x="10324524" y="2650083"/>
            <a:ext cx="1125067" cy="555936"/>
          </a:xfrm>
          <a:prstGeom prst="rect">
            <a:avLst/>
          </a:prstGeom>
          <a:solidFill>
            <a:schemeClr val="accent1">
              <a:lumMod val="40000"/>
              <a:lumOff val="60000"/>
            </a:schemeClr>
          </a:solidFill>
          <a:ln w="9525">
            <a:solidFill>
              <a:schemeClr val="tx1"/>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r>
              <a:rPr lang="en-US" altLang="en-US" sz="1400" dirty="0">
                <a:latin typeface="+mn-lt"/>
              </a:rPr>
              <a:t>Ambulance service</a:t>
            </a:r>
          </a:p>
        </p:txBody>
      </p:sp>
      <p:sp>
        <p:nvSpPr>
          <p:cNvPr id="157" name="Rectangle 438"/>
          <p:cNvSpPr>
            <a:spLocks noChangeArrowheads="1"/>
          </p:cNvSpPr>
          <p:nvPr/>
        </p:nvSpPr>
        <p:spPr bwMode="auto">
          <a:xfrm>
            <a:off x="9009587" y="1124324"/>
            <a:ext cx="1121662" cy="554721"/>
          </a:xfrm>
          <a:prstGeom prst="rect">
            <a:avLst/>
          </a:prstGeom>
          <a:solidFill>
            <a:schemeClr val="accent2">
              <a:lumMod val="40000"/>
              <a:lumOff val="60000"/>
            </a:schemeClr>
          </a:solidFill>
          <a:ln w="9525">
            <a:solidFill>
              <a:srgbClr val="000000"/>
            </a:solidFill>
            <a:miter lim="800000"/>
            <a:headEnd/>
            <a:tailEnd/>
          </a:ln>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r>
              <a:rPr lang="en-US" altLang="en-US" sz="1400" dirty="0">
                <a:latin typeface="Times New Roman" charset="0"/>
              </a:rPr>
              <a:t>Mental Health Care</a:t>
            </a:r>
          </a:p>
        </p:txBody>
      </p:sp>
      <p:sp>
        <p:nvSpPr>
          <p:cNvPr id="158" name="Rectangle 411"/>
          <p:cNvSpPr>
            <a:spLocks noChangeArrowheads="1"/>
          </p:cNvSpPr>
          <p:nvPr/>
        </p:nvSpPr>
        <p:spPr bwMode="auto">
          <a:xfrm>
            <a:off x="9039598" y="3441154"/>
            <a:ext cx="1125067" cy="555936"/>
          </a:xfrm>
          <a:prstGeom prst="rect">
            <a:avLst/>
          </a:prstGeom>
          <a:solidFill>
            <a:schemeClr val="accent1">
              <a:lumMod val="40000"/>
              <a:lumOff val="60000"/>
            </a:schemeClr>
          </a:solidFill>
          <a:ln w="9525">
            <a:solidFill>
              <a:schemeClr val="tx1"/>
            </a:solidFill>
            <a:miter lim="800000"/>
            <a:headEnd/>
            <a:tailEnd/>
          </a:ln>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r>
              <a:rPr lang="en-US" altLang="en-US" sz="1400" dirty="0">
                <a:latin typeface="+mn-lt"/>
              </a:rPr>
              <a:t>Support to social security</a:t>
            </a:r>
          </a:p>
        </p:txBody>
      </p:sp>
      <p:sp>
        <p:nvSpPr>
          <p:cNvPr id="159" name="Rectangle 411"/>
          <p:cNvSpPr>
            <a:spLocks noChangeArrowheads="1"/>
          </p:cNvSpPr>
          <p:nvPr/>
        </p:nvSpPr>
        <p:spPr bwMode="auto">
          <a:xfrm>
            <a:off x="9037349" y="2643307"/>
            <a:ext cx="1125067" cy="555936"/>
          </a:xfrm>
          <a:prstGeom prst="rect">
            <a:avLst/>
          </a:prstGeom>
          <a:solidFill>
            <a:schemeClr val="accent1">
              <a:lumMod val="40000"/>
              <a:lumOff val="60000"/>
            </a:schemeClr>
          </a:solidFill>
          <a:ln w="9525">
            <a:solidFill>
              <a:schemeClr val="tx1"/>
            </a:solidFill>
            <a:miter lim="800000"/>
            <a:headEnd/>
            <a:tailEnd/>
          </a:ln>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r>
              <a:rPr lang="en-US" altLang="en-US" sz="1400" dirty="0">
                <a:latin typeface="+mn-lt"/>
              </a:rPr>
              <a:t>Support to Social Networks</a:t>
            </a:r>
          </a:p>
        </p:txBody>
      </p:sp>
      <p:sp>
        <p:nvSpPr>
          <p:cNvPr id="160" name="Rectangle 411"/>
          <p:cNvSpPr>
            <a:spLocks noChangeArrowheads="1"/>
          </p:cNvSpPr>
          <p:nvPr/>
        </p:nvSpPr>
        <p:spPr bwMode="auto">
          <a:xfrm>
            <a:off x="9037349" y="1845460"/>
            <a:ext cx="1125067" cy="555936"/>
          </a:xfrm>
          <a:prstGeom prst="rect">
            <a:avLst/>
          </a:prstGeom>
          <a:solidFill>
            <a:schemeClr val="accent1">
              <a:lumMod val="40000"/>
              <a:lumOff val="60000"/>
            </a:schemeClr>
          </a:solidFill>
          <a:ln w="9525">
            <a:solidFill>
              <a:schemeClr val="tx1"/>
            </a:solidFill>
            <a:miter lim="800000"/>
            <a:headEnd/>
            <a:tailEnd/>
          </a:ln>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r>
              <a:rPr lang="en-US" altLang="en-US" sz="1400" dirty="0">
                <a:latin typeface="+mn-lt"/>
              </a:rPr>
              <a:t>Support to Schools</a:t>
            </a:r>
          </a:p>
        </p:txBody>
      </p:sp>
      <p:sp>
        <p:nvSpPr>
          <p:cNvPr id="162" name="Rectangle 411"/>
          <p:cNvSpPr>
            <a:spLocks noChangeArrowheads="1"/>
          </p:cNvSpPr>
          <p:nvPr/>
        </p:nvSpPr>
        <p:spPr bwMode="auto">
          <a:xfrm>
            <a:off x="10324523" y="1856125"/>
            <a:ext cx="1125067" cy="555936"/>
          </a:xfrm>
          <a:prstGeom prst="rect">
            <a:avLst/>
          </a:prstGeom>
          <a:solidFill>
            <a:schemeClr val="accent1">
              <a:lumMod val="40000"/>
              <a:lumOff val="60000"/>
            </a:schemeClr>
          </a:solidFill>
          <a:ln w="9525">
            <a:solidFill>
              <a:schemeClr val="tx1"/>
            </a:solidFill>
            <a:miter lim="800000"/>
            <a:headEnd/>
            <a:tailEnd/>
          </a:ln>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r>
              <a:rPr lang="en-US" altLang="en-US" sz="1400" dirty="0">
                <a:latin typeface="+mn-lt"/>
              </a:rPr>
              <a:t>Referral Policy</a:t>
            </a:r>
          </a:p>
        </p:txBody>
      </p:sp>
      <p:sp>
        <p:nvSpPr>
          <p:cNvPr id="163" name="Rectangle 411"/>
          <p:cNvSpPr>
            <a:spLocks noChangeArrowheads="1"/>
          </p:cNvSpPr>
          <p:nvPr/>
        </p:nvSpPr>
        <p:spPr bwMode="auto">
          <a:xfrm>
            <a:off x="9043088" y="4210254"/>
            <a:ext cx="1125067" cy="555936"/>
          </a:xfrm>
          <a:prstGeom prst="rect">
            <a:avLst/>
          </a:prstGeom>
          <a:solidFill>
            <a:schemeClr val="accent1">
              <a:lumMod val="40000"/>
              <a:lumOff val="60000"/>
            </a:schemeClr>
          </a:solidFill>
          <a:ln w="9525">
            <a:solidFill>
              <a:schemeClr val="tx1"/>
            </a:solidFill>
            <a:miter lim="800000"/>
            <a:headEnd/>
            <a:tailEnd/>
          </a:ln>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r>
              <a:rPr lang="en-US" altLang="en-US" sz="1400" dirty="0">
                <a:latin typeface="+mn-lt"/>
              </a:rPr>
              <a:t>Restoring family links</a:t>
            </a:r>
          </a:p>
        </p:txBody>
      </p:sp>
      <p:sp>
        <p:nvSpPr>
          <p:cNvPr id="164" name="Rectangle 411"/>
          <p:cNvSpPr>
            <a:spLocks noChangeArrowheads="1"/>
          </p:cNvSpPr>
          <p:nvPr/>
        </p:nvSpPr>
        <p:spPr bwMode="auto">
          <a:xfrm>
            <a:off x="8991788" y="5010414"/>
            <a:ext cx="1170628" cy="555936"/>
          </a:xfrm>
          <a:prstGeom prst="rect">
            <a:avLst/>
          </a:prstGeom>
          <a:solidFill>
            <a:schemeClr val="accent1">
              <a:lumMod val="40000"/>
              <a:lumOff val="60000"/>
            </a:schemeClr>
          </a:solidFill>
          <a:ln w="9525">
            <a:solidFill>
              <a:schemeClr val="tx1"/>
            </a:solidFill>
            <a:miter lim="800000"/>
            <a:headEnd/>
            <a:tailEnd/>
          </a:ln>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r>
              <a:rPr lang="en-US" altLang="en-US" sz="1400" dirty="0">
                <a:latin typeface="+mn-lt"/>
              </a:rPr>
              <a:t>Individual Psychological Support</a:t>
            </a:r>
          </a:p>
        </p:txBody>
      </p:sp>
      <p:sp>
        <p:nvSpPr>
          <p:cNvPr id="165" name="Rectangle 411"/>
          <p:cNvSpPr>
            <a:spLocks noChangeArrowheads="1"/>
          </p:cNvSpPr>
          <p:nvPr/>
        </p:nvSpPr>
        <p:spPr bwMode="auto">
          <a:xfrm>
            <a:off x="9034340" y="5817465"/>
            <a:ext cx="1128076" cy="555936"/>
          </a:xfrm>
          <a:prstGeom prst="rect">
            <a:avLst/>
          </a:prstGeom>
          <a:solidFill>
            <a:schemeClr val="accent1">
              <a:lumMod val="40000"/>
              <a:lumOff val="60000"/>
            </a:schemeClr>
          </a:solidFill>
          <a:ln w="9525">
            <a:solidFill>
              <a:schemeClr val="tx1"/>
            </a:solidFill>
            <a:miter lim="800000"/>
            <a:headEnd/>
            <a:tailEnd/>
          </a:ln>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50000"/>
              </a:spcBef>
              <a:buFontTx/>
              <a:buNone/>
            </a:pPr>
            <a:r>
              <a:rPr lang="en-US" altLang="en-US" sz="1400" dirty="0">
                <a:latin typeface="+mn-lt"/>
              </a:rPr>
              <a:t>Psychiatric Care</a:t>
            </a:r>
          </a:p>
        </p:txBody>
      </p:sp>
      <p:sp>
        <p:nvSpPr>
          <p:cNvPr id="166" name="Freeform 64">
            <a:extLst>
              <a:ext uri="{FF2B5EF4-FFF2-40B4-BE49-F238E27FC236}">
                <a16:creationId xmlns:a16="http://schemas.microsoft.com/office/drawing/2014/main" id="{33C05189-511F-410B-B411-235CDA760E9D}"/>
              </a:ext>
            </a:extLst>
          </p:cNvPr>
          <p:cNvSpPr>
            <a:spLocks/>
          </p:cNvSpPr>
          <p:nvPr/>
        </p:nvSpPr>
        <p:spPr bwMode="auto">
          <a:xfrm>
            <a:off x="10553020" y="2711235"/>
            <a:ext cx="737465" cy="538163"/>
          </a:xfrm>
          <a:custGeom>
            <a:avLst/>
            <a:gdLst>
              <a:gd name="T0" fmla="*/ 2147483646 w 1024"/>
              <a:gd name="T1" fmla="*/ 2147483646 h 679"/>
              <a:gd name="T2" fmla="*/ 2147483646 w 1024"/>
              <a:gd name="T3" fmla="*/ 2147483646 h 679"/>
              <a:gd name="T4" fmla="*/ 2147483646 w 1024"/>
              <a:gd name="T5" fmla="*/ 2147483646 h 679"/>
              <a:gd name="T6" fmla="*/ 2147483646 w 1024"/>
              <a:gd name="T7" fmla="*/ 2147483646 h 679"/>
              <a:gd name="T8" fmla="*/ 2147483646 w 1024"/>
              <a:gd name="T9" fmla="*/ 2147483646 h 679"/>
              <a:gd name="T10" fmla="*/ 2147483646 w 1024"/>
              <a:gd name="T11" fmla="*/ 2147483646 h 679"/>
              <a:gd name="T12" fmla="*/ 2147483646 w 1024"/>
              <a:gd name="T13" fmla="*/ 2147483646 h 679"/>
              <a:gd name="T14" fmla="*/ 2147483646 w 1024"/>
              <a:gd name="T15" fmla="*/ 2147483646 h 679"/>
              <a:gd name="T16" fmla="*/ 2147483646 w 1024"/>
              <a:gd name="T17" fmla="*/ 2147483646 h 679"/>
              <a:gd name="T18" fmla="*/ 2147483646 w 1024"/>
              <a:gd name="T19" fmla="*/ 2147483646 h 679"/>
              <a:gd name="T20" fmla="*/ 2147483646 w 1024"/>
              <a:gd name="T21" fmla="*/ 2147483646 h 679"/>
              <a:gd name="T22" fmla="*/ 2147483646 w 1024"/>
              <a:gd name="T23" fmla="*/ 2147483646 h 679"/>
              <a:gd name="T24" fmla="*/ 2147483646 w 1024"/>
              <a:gd name="T25" fmla="*/ 2147483646 h 679"/>
              <a:gd name="T26" fmla="*/ 2147483646 w 1024"/>
              <a:gd name="T27" fmla="*/ 2147483646 h 679"/>
              <a:gd name="T28" fmla="*/ 2147483646 w 1024"/>
              <a:gd name="T29" fmla="*/ 2147483646 h 679"/>
              <a:gd name="T30" fmla="*/ 2147483646 w 1024"/>
              <a:gd name="T31" fmla="*/ 2147483646 h 679"/>
              <a:gd name="T32" fmla="*/ 2147483646 w 1024"/>
              <a:gd name="T33" fmla="*/ 2147483646 h 679"/>
              <a:gd name="T34" fmla="*/ 2147483646 w 1024"/>
              <a:gd name="T35" fmla="*/ 2147483646 h 679"/>
              <a:gd name="T36" fmla="*/ 2147483646 w 1024"/>
              <a:gd name="T37" fmla="*/ 2147483646 h 679"/>
              <a:gd name="T38" fmla="*/ 2147483646 w 1024"/>
              <a:gd name="T39" fmla="*/ 2147483646 h 679"/>
              <a:gd name="T40" fmla="*/ 2147483646 w 1024"/>
              <a:gd name="T41" fmla="*/ 2147483646 h 679"/>
              <a:gd name="T42" fmla="*/ 2147483646 w 1024"/>
              <a:gd name="T43" fmla="*/ 2147483646 h 679"/>
              <a:gd name="T44" fmla="*/ 2147483646 w 1024"/>
              <a:gd name="T45" fmla="*/ 2147483646 h 679"/>
              <a:gd name="T46" fmla="*/ 2147483646 w 1024"/>
              <a:gd name="T47" fmla="*/ 2147483646 h 679"/>
              <a:gd name="T48" fmla="*/ 2147483646 w 1024"/>
              <a:gd name="T49" fmla="*/ 2147483646 h 679"/>
              <a:gd name="T50" fmla="*/ 2147483646 w 1024"/>
              <a:gd name="T51" fmla="*/ 2147483646 h 679"/>
              <a:gd name="T52" fmla="*/ 2147483646 w 1024"/>
              <a:gd name="T53" fmla="*/ 2147483646 h 679"/>
              <a:gd name="T54" fmla="*/ 2147483646 w 1024"/>
              <a:gd name="T55" fmla="*/ 2147483646 h 679"/>
              <a:gd name="T56" fmla="*/ 2147483646 w 1024"/>
              <a:gd name="T57" fmla="*/ 2147483646 h 679"/>
              <a:gd name="T58" fmla="*/ 2147483646 w 1024"/>
              <a:gd name="T59" fmla="*/ 2147483646 h 679"/>
              <a:gd name="T60" fmla="*/ 2147483646 w 1024"/>
              <a:gd name="T61" fmla="*/ 2147483646 h 679"/>
              <a:gd name="T62" fmla="*/ 2147483646 w 1024"/>
              <a:gd name="T63" fmla="*/ 2147483646 h 679"/>
              <a:gd name="T64" fmla="*/ 2147483646 w 1024"/>
              <a:gd name="T65" fmla="*/ 2147483646 h 679"/>
              <a:gd name="T66" fmla="*/ 2147483646 w 1024"/>
              <a:gd name="T67" fmla="*/ 0 h 679"/>
              <a:gd name="T68" fmla="*/ 2147483646 w 1024"/>
              <a:gd name="T69" fmla="*/ 2147483646 h 679"/>
              <a:gd name="T70" fmla="*/ 2147483646 w 1024"/>
              <a:gd name="T71" fmla="*/ 2147483646 h 679"/>
              <a:gd name="T72" fmla="*/ 2147483646 w 1024"/>
              <a:gd name="T73" fmla="*/ 2147483646 h 679"/>
              <a:gd name="T74" fmla="*/ 2147483646 w 1024"/>
              <a:gd name="T75" fmla="*/ 2147483646 h 679"/>
              <a:gd name="T76" fmla="*/ 2147483646 w 1024"/>
              <a:gd name="T77" fmla="*/ 2147483646 h 679"/>
              <a:gd name="T78" fmla="*/ 2147483646 w 1024"/>
              <a:gd name="T79" fmla="*/ 2147483646 h 679"/>
              <a:gd name="T80" fmla="*/ 2147483646 w 1024"/>
              <a:gd name="T81" fmla="*/ 2147483646 h 679"/>
              <a:gd name="T82" fmla="*/ 2147483646 w 1024"/>
              <a:gd name="T83" fmla="*/ 2147483646 h 679"/>
              <a:gd name="T84" fmla="*/ 2147483646 w 1024"/>
              <a:gd name="T85" fmla="*/ 2147483646 h 679"/>
              <a:gd name="T86" fmla="*/ 2147483646 w 1024"/>
              <a:gd name="T87" fmla="*/ 2147483646 h 679"/>
              <a:gd name="T88" fmla="*/ 2147483646 w 1024"/>
              <a:gd name="T89" fmla="*/ 2147483646 h 679"/>
              <a:gd name="T90" fmla="*/ 2147483646 w 1024"/>
              <a:gd name="T91" fmla="*/ 2147483646 h 679"/>
              <a:gd name="T92" fmla="*/ 2147483646 w 1024"/>
              <a:gd name="T93" fmla="*/ 2147483646 h 679"/>
              <a:gd name="T94" fmla="*/ 2147483646 w 1024"/>
              <a:gd name="T95" fmla="*/ 2147483646 h 679"/>
              <a:gd name="T96" fmla="*/ 2147483646 w 1024"/>
              <a:gd name="T97" fmla="*/ 2147483646 h 679"/>
              <a:gd name="T98" fmla="*/ 2147483646 w 1024"/>
              <a:gd name="T99" fmla="*/ 2147483646 h 679"/>
              <a:gd name="T100" fmla="*/ 2147483646 w 1024"/>
              <a:gd name="T101" fmla="*/ 2147483646 h 6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24" h="679">
                <a:moveTo>
                  <a:pt x="184" y="297"/>
                </a:moveTo>
                <a:lnTo>
                  <a:pt x="145" y="328"/>
                </a:lnTo>
                <a:lnTo>
                  <a:pt x="93" y="369"/>
                </a:lnTo>
                <a:lnTo>
                  <a:pt x="44" y="423"/>
                </a:lnTo>
                <a:lnTo>
                  <a:pt x="44" y="435"/>
                </a:lnTo>
                <a:lnTo>
                  <a:pt x="19" y="477"/>
                </a:lnTo>
                <a:lnTo>
                  <a:pt x="0" y="515"/>
                </a:lnTo>
                <a:lnTo>
                  <a:pt x="54" y="542"/>
                </a:lnTo>
                <a:lnTo>
                  <a:pt x="75" y="524"/>
                </a:lnTo>
                <a:lnTo>
                  <a:pt x="108" y="495"/>
                </a:lnTo>
                <a:lnTo>
                  <a:pt x="156" y="460"/>
                </a:lnTo>
                <a:lnTo>
                  <a:pt x="228" y="410"/>
                </a:lnTo>
                <a:lnTo>
                  <a:pt x="282" y="391"/>
                </a:lnTo>
                <a:lnTo>
                  <a:pt x="325" y="373"/>
                </a:lnTo>
                <a:lnTo>
                  <a:pt x="324" y="349"/>
                </a:lnTo>
                <a:lnTo>
                  <a:pt x="425" y="303"/>
                </a:lnTo>
                <a:lnTo>
                  <a:pt x="512" y="377"/>
                </a:lnTo>
                <a:lnTo>
                  <a:pt x="542" y="388"/>
                </a:lnTo>
                <a:lnTo>
                  <a:pt x="572" y="411"/>
                </a:lnTo>
                <a:lnTo>
                  <a:pt x="581" y="425"/>
                </a:lnTo>
                <a:lnTo>
                  <a:pt x="631" y="464"/>
                </a:lnTo>
                <a:lnTo>
                  <a:pt x="639" y="474"/>
                </a:lnTo>
                <a:lnTo>
                  <a:pt x="657" y="479"/>
                </a:lnTo>
                <a:lnTo>
                  <a:pt x="678" y="477"/>
                </a:lnTo>
                <a:lnTo>
                  <a:pt x="710" y="489"/>
                </a:lnTo>
                <a:lnTo>
                  <a:pt x="727" y="500"/>
                </a:lnTo>
                <a:lnTo>
                  <a:pt x="733" y="513"/>
                </a:lnTo>
                <a:lnTo>
                  <a:pt x="729" y="518"/>
                </a:lnTo>
                <a:lnTo>
                  <a:pt x="702" y="501"/>
                </a:lnTo>
                <a:lnTo>
                  <a:pt x="688" y="500"/>
                </a:lnTo>
                <a:lnTo>
                  <a:pt x="693" y="506"/>
                </a:lnTo>
                <a:lnTo>
                  <a:pt x="713" y="526"/>
                </a:lnTo>
                <a:lnTo>
                  <a:pt x="782" y="568"/>
                </a:lnTo>
                <a:lnTo>
                  <a:pt x="924" y="633"/>
                </a:lnTo>
                <a:lnTo>
                  <a:pt x="934" y="645"/>
                </a:lnTo>
                <a:lnTo>
                  <a:pt x="958" y="643"/>
                </a:lnTo>
                <a:lnTo>
                  <a:pt x="980" y="650"/>
                </a:lnTo>
                <a:lnTo>
                  <a:pt x="996" y="661"/>
                </a:lnTo>
                <a:lnTo>
                  <a:pt x="1024" y="679"/>
                </a:lnTo>
                <a:lnTo>
                  <a:pt x="982" y="637"/>
                </a:lnTo>
                <a:lnTo>
                  <a:pt x="880" y="565"/>
                </a:lnTo>
                <a:lnTo>
                  <a:pt x="876" y="546"/>
                </a:lnTo>
                <a:lnTo>
                  <a:pt x="840" y="513"/>
                </a:lnTo>
                <a:lnTo>
                  <a:pt x="805" y="483"/>
                </a:lnTo>
                <a:lnTo>
                  <a:pt x="814" y="464"/>
                </a:lnTo>
                <a:lnTo>
                  <a:pt x="779" y="443"/>
                </a:lnTo>
                <a:lnTo>
                  <a:pt x="772" y="425"/>
                </a:lnTo>
                <a:lnTo>
                  <a:pt x="775" y="420"/>
                </a:lnTo>
                <a:lnTo>
                  <a:pt x="710" y="371"/>
                </a:lnTo>
                <a:lnTo>
                  <a:pt x="678" y="346"/>
                </a:lnTo>
                <a:lnTo>
                  <a:pt x="681" y="320"/>
                </a:lnTo>
                <a:lnTo>
                  <a:pt x="660" y="297"/>
                </a:lnTo>
                <a:lnTo>
                  <a:pt x="645" y="301"/>
                </a:lnTo>
                <a:lnTo>
                  <a:pt x="623" y="273"/>
                </a:lnTo>
                <a:lnTo>
                  <a:pt x="581" y="244"/>
                </a:lnTo>
                <a:lnTo>
                  <a:pt x="551" y="220"/>
                </a:lnTo>
                <a:lnTo>
                  <a:pt x="646" y="164"/>
                </a:lnTo>
                <a:lnTo>
                  <a:pt x="699" y="135"/>
                </a:lnTo>
                <a:lnTo>
                  <a:pt x="736" y="105"/>
                </a:lnTo>
                <a:lnTo>
                  <a:pt x="762" y="82"/>
                </a:lnTo>
                <a:lnTo>
                  <a:pt x="765" y="75"/>
                </a:lnTo>
                <a:lnTo>
                  <a:pt x="775" y="75"/>
                </a:lnTo>
                <a:lnTo>
                  <a:pt x="774" y="89"/>
                </a:lnTo>
                <a:lnTo>
                  <a:pt x="797" y="58"/>
                </a:lnTo>
                <a:lnTo>
                  <a:pt x="816" y="42"/>
                </a:lnTo>
                <a:lnTo>
                  <a:pt x="828" y="27"/>
                </a:lnTo>
                <a:lnTo>
                  <a:pt x="821" y="10"/>
                </a:lnTo>
                <a:lnTo>
                  <a:pt x="798" y="0"/>
                </a:lnTo>
                <a:lnTo>
                  <a:pt x="758" y="0"/>
                </a:lnTo>
                <a:lnTo>
                  <a:pt x="710" y="7"/>
                </a:lnTo>
                <a:lnTo>
                  <a:pt x="678" y="15"/>
                </a:lnTo>
                <a:lnTo>
                  <a:pt x="634" y="35"/>
                </a:lnTo>
                <a:lnTo>
                  <a:pt x="574" y="61"/>
                </a:lnTo>
                <a:lnTo>
                  <a:pt x="505" y="100"/>
                </a:lnTo>
                <a:lnTo>
                  <a:pt x="446" y="130"/>
                </a:lnTo>
                <a:lnTo>
                  <a:pt x="374" y="90"/>
                </a:lnTo>
                <a:lnTo>
                  <a:pt x="281" y="50"/>
                </a:lnTo>
                <a:lnTo>
                  <a:pt x="228" y="43"/>
                </a:lnTo>
                <a:lnTo>
                  <a:pt x="120" y="39"/>
                </a:lnTo>
                <a:lnTo>
                  <a:pt x="83" y="39"/>
                </a:lnTo>
                <a:lnTo>
                  <a:pt x="65" y="49"/>
                </a:lnTo>
                <a:lnTo>
                  <a:pt x="49" y="49"/>
                </a:lnTo>
                <a:lnTo>
                  <a:pt x="22" y="53"/>
                </a:lnTo>
                <a:lnTo>
                  <a:pt x="11" y="60"/>
                </a:lnTo>
                <a:lnTo>
                  <a:pt x="7" y="69"/>
                </a:lnTo>
                <a:lnTo>
                  <a:pt x="17" y="92"/>
                </a:lnTo>
                <a:lnTo>
                  <a:pt x="10" y="110"/>
                </a:lnTo>
                <a:lnTo>
                  <a:pt x="26" y="130"/>
                </a:lnTo>
                <a:lnTo>
                  <a:pt x="51" y="150"/>
                </a:lnTo>
                <a:lnTo>
                  <a:pt x="83" y="168"/>
                </a:lnTo>
                <a:lnTo>
                  <a:pt x="141" y="190"/>
                </a:lnTo>
                <a:lnTo>
                  <a:pt x="190" y="201"/>
                </a:lnTo>
                <a:lnTo>
                  <a:pt x="145" y="177"/>
                </a:lnTo>
                <a:lnTo>
                  <a:pt x="120" y="158"/>
                </a:lnTo>
                <a:lnTo>
                  <a:pt x="122" y="146"/>
                </a:lnTo>
                <a:lnTo>
                  <a:pt x="141" y="146"/>
                </a:lnTo>
                <a:lnTo>
                  <a:pt x="172" y="158"/>
                </a:lnTo>
                <a:lnTo>
                  <a:pt x="210" y="169"/>
                </a:lnTo>
                <a:lnTo>
                  <a:pt x="259" y="198"/>
                </a:lnTo>
                <a:lnTo>
                  <a:pt x="298" y="223"/>
                </a:lnTo>
                <a:lnTo>
                  <a:pt x="217" y="276"/>
                </a:lnTo>
                <a:lnTo>
                  <a:pt x="184" y="29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 name="Freeform 64">
            <a:extLst>
              <a:ext uri="{FF2B5EF4-FFF2-40B4-BE49-F238E27FC236}">
                <a16:creationId xmlns:a16="http://schemas.microsoft.com/office/drawing/2014/main" id="{33C05189-511F-410B-B411-235CDA760E9D}"/>
              </a:ext>
            </a:extLst>
          </p:cNvPr>
          <p:cNvSpPr>
            <a:spLocks/>
          </p:cNvSpPr>
          <p:nvPr/>
        </p:nvSpPr>
        <p:spPr bwMode="auto">
          <a:xfrm>
            <a:off x="9242708" y="5883628"/>
            <a:ext cx="737465" cy="538163"/>
          </a:xfrm>
          <a:custGeom>
            <a:avLst/>
            <a:gdLst>
              <a:gd name="T0" fmla="*/ 2147483646 w 1024"/>
              <a:gd name="T1" fmla="*/ 2147483646 h 679"/>
              <a:gd name="T2" fmla="*/ 2147483646 w 1024"/>
              <a:gd name="T3" fmla="*/ 2147483646 h 679"/>
              <a:gd name="T4" fmla="*/ 2147483646 w 1024"/>
              <a:gd name="T5" fmla="*/ 2147483646 h 679"/>
              <a:gd name="T6" fmla="*/ 2147483646 w 1024"/>
              <a:gd name="T7" fmla="*/ 2147483646 h 679"/>
              <a:gd name="T8" fmla="*/ 2147483646 w 1024"/>
              <a:gd name="T9" fmla="*/ 2147483646 h 679"/>
              <a:gd name="T10" fmla="*/ 2147483646 w 1024"/>
              <a:gd name="T11" fmla="*/ 2147483646 h 679"/>
              <a:gd name="T12" fmla="*/ 2147483646 w 1024"/>
              <a:gd name="T13" fmla="*/ 2147483646 h 679"/>
              <a:gd name="T14" fmla="*/ 2147483646 w 1024"/>
              <a:gd name="T15" fmla="*/ 2147483646 h 679"/>
              <a:gd name="T16" fmla="*/ 2147483646 w 1024"/>
              <a:gd name="T17" fmla="*/ 2147483646 h 679"/>
              <a:gd name="T18" fmla="*/ 2147483646 w 1024"/>
              <a:gd name="T19" fmla="*/ 2147483646 h 679"/>
              <a:gd name="T20" fmla="*/ 2147483646 w 1024"/>
              <a:gd name="T21" fmla="*/ 2147483646 h 679"/>
              <a:gd name="T22" fmla="*/ 2147483646 w 1024"/>
              <a:gd name="T23" fmla="*/ 2147483646 h 679"/>
              <a:gd name="T24" fmla="*/ 2147483646 w 1024"/>
              <a:gd name="T25" fmla="*/ 2147483646 h 679"/>
              <a:gd name="T26" fmla="*/ 2147483646 w 1024"/>
              <a:gd name="T27" fmla="*/ 2147483646 h 679"/>
              <a:gd name="T28" fmla="*/ 2147483646 w 1024"/>
              <a:gd name="T29" fmla="*/ 2147483646 h 679"/>
              <a:gd name="T30" fmla="*/ 2147483646 w 1024"/>
              <a:gd name="T31" fmla="*/ 2147483646 h 679"/>
              <a:gd name="T32" fmla="*/ 2147483646 w 1024"/>
              <a:gd name="T33" fmla="*/ 2147483646 h 679"/>
              <a:gd name="T34" fmla="*/ 2147483646 w 1024"/>
              <a:gd name="T35" fmla="*/ 2147483646 h 679"/>
              <a:gd name="T36" fmla="*/ 2147483646 w 1024"/>
              <a:gd name="T37" fmla="*/ 2147483646 h 679"/>
              <a:gd name="T38" fmla="*/ 2147483646 w 1024"/>
              <a:gd name="T39" fmla="*/ 2147483646 h 679"/>
              <a:gd name="T40" fmla="*/ 2147483646 w 1024"/>
              <a:gd name="T41" fmla="*/ 2147483646 h 679"/>
              <a:gd name="T42" fmla="*/ 2147483646 w 1024"/>
              <a:gd name="T43" fmla="*/ 2147483646 h 679"/>
              <a:gd name="T44" fmla="*/ 2147483646 w 1024"/>
              <a:gd name="T45" fmla="*/ 2147483646 h 679"/>
              <a:gd name="T46" fmla="*/ 2147483646 w 1024"/>
              <a:gd name="T47" fmla="*/ 2147483646 h 679"/>
              <a:gd name="T48" fmla="*/ 2147483646 w 1024"/>
              <a:gd name="T49" fmla="*/ 2147483646 h 679"/>
              <a:gd name="T50" fmla="*/ 2147483646 w 1024"/>
              <a:gd name="T51" fmla="*/ 2147483646 h 679"/>
              <a:gd name="T52" fmla="*/ 2147483646 w 1024"/>
              <a:gd name="T53" fmla="*/ 2147483646 h 679"/>
              <a:gd name="T54" fmla="*/ 2147483646 w 1024"/>
              <a:gd name="T55" fmla="*/ 2147483646 h 679"/>
              <a:gd name="T56" fmla="*/ 2147483646 w 1024"/>
              <a:gd name="T57" fmla="*/ 2147483646 h 679"/>
              <a:gd name="T58" fmla="*/ 2147483646 w 1024"/>
              <a:gd name="T59" fmla="*/ 2147483646 h 679"/>
              <a:gd name="T60" fmla="*/ 2147483646 w 1024"/>
              <a:gd name="T61" fmla="*/ 2147483646 h 679"/>
              <a:gd name="T62" fmla="*/ 2147483646 w 1024"/>
              <a:gd name="T63" fmla="*/ 2147483646 h 679"/>
              <a:gd name="T64" fmla="*/ 2147483646 w 1024"/>
              <a:gd name="T65" fmla="*/ 2147483646 h 679"/>
              <a:gd name="T66" fmla="*/ 2147483646 w 1024"/>
              <a:gd name="T67" fmla="*/ 0 h 679"/>
              <a:gd name="T68" fmla="*/ 2147483646 w 1024"/>
              <a:gd name="T69" fmla="*/ 2147483646 h 679"/>
              <a:gd name="T70" fmla="*/ 2147483646 w 1024"/>
              <a:gd name="T71" fmla="*/ 2147483646 h 679"/>
              <a:gd name="T72" fmla="*/ 2147483646 w 1024"/>
              <a:gd name="T73" fmla="*/ 2147483646 h 679"/>
              <a:gd name="T74" fmla="*/ 2147483646 w 1024"/>
              <a:gd name="T75" fmla="*/ 2147483646 h 679"/>
              <a:gd name="T76" fmla="*/ 2147483646 w 1024"/>
              <a:gd name="T77" fmla="*/ 2147483646 h 679"/>
              <a:gd name="T78" fmla="*/ 2147483646 w 1024"/>
              <a:gd name="T79" fmla="*/ 2147483646 h 679"/>
              <a:gd name="T80" fmla="*/ 2147483646 w 1024"/>
              <a:gd name="T81" fmla="*/ 2147483646 h 679"/>
              <a:gd name="T82" fmla="*/ 2147483646 w 1024"/>
              <a:gd name="T83" fmla="*/ 2147483646 h 679"/>
              <a:gd name="T84" fmla="*/ 2147483646 w 1024"/>
              <a:gd name="T85" fmla="*/ 2147483646 h 679"/>
              <a:gd name="T86" fmla="*/ 2147483646 w 1024"/>
              <a:gd name="T87" fmla="*/ 2147483646 h 679"/>
              <a:gd name="T88" fmla="*/ 2147483646 w 1024"/>
              <a:gd name="T89" fmla="*/ 2147483646 h 679"/>
              <a:gd name="T90" fmla="*/ 2147483646 w 1024"/>
              <a:gd name="T91" fmla="*/ 2147483646 h 679"/>
              <a:gd name="T92" fmla="*/ 2147483646 w 1024"/>
              <a:gd name="T93" fmla="*/ 2147483646 h 679"/>
              <a:gd name="T94" fmla="*/ 2147483646 w 1024"/>
              <a:gd name="T95" fmla="*/ 2147483646 h 679"/>
              <a:gd name="T96" fmla="*/ 2147483646 w 1024"/>
              <a:gd name="T97" fmla="*/ 2147483646 h 679"/>
              <a:gd name="T98" fmla="*/ 2147483646 w 1024"/>
              <a:gd name="T99" fmla="*/ 2147483646 h 679"/>
              <a:gd name="T100" fmla="*/ 2147483646 w 1024"/>
              <a:gd name="T101" fmla="*/ 2147483646 h 6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24" h="679">
                <a:moveTo>
                  <a:pt x="184" y="297"/>
                </a:moveTo>
                <a:lnTo>
                  <a:pt x="145" y="328"/>
                </a:lnTo>
                <a:lnTo>
                  <a:pt x="93" y="369"/>
                </a:lnTo>
                <a:lnTo>
                  <a:pt x="44" y="423"/>
                </a:lnTo>
                <a:lnTo>
                  <a:pt x="44" y="435"/>
                </a:lnTo>
                <a:lnTo>
                  <a:pt x="19" y="477"/>
                </a:lnTo>
                <a:lnTo>
                  <a:pt x="0" y="515"/>
                </a:lnTo>
                <a:lnTo>
                  <a:pt x="54" y="542"/>
                </a:lnTo>
                <a:lnTo>
                  <a:pt x="75" y="524"/>
                </a:lnTo>
                <a:lnTo>
                  <a:pt x="108" y="495"/>
                </a:lnTo>
                <a:lnTo>
                  <a:pt x="156" y="460"/>
                </a:lnTo>
                <a:lnTo>
                  <a:pt x="228" y="410"/>
                </a:lnTo>
                <a:lnTo>
                  <a:pt x="282" y="391"/>
                </a:lnTo>
                <a:lnTo>
                  <a:pt x="325" y="373"/>
                </a:lnTo>
                <a:lnTo>
                  <a:pt x="324" y="349"/>
                </a:lnTo>
                <a:lnTo>
                  <a:pt x="425" y="303"/>
                </a:lnTo>
                <a:lnTo>
                  <a:pt x="512" y="377"/>
                </a:lnTo>
                <a:lnTo>
                  <a:pt x="542" y="388"/>
                </a:lnTo>
                <a:lnTo>
                  <a:pt x="572" y="411"/>
                </a:lnTo>
                <a:lnTo>
                  <a:pt x="581" y="425"/>
                </a:lnTo>
                <a:lnTo>
                  <a:pt x="631" y="464"/>
                </a:lnTo>
                <a:lnTo>
                  <a:pt x="639" y="474"/>
                </a:lnTo>
                <a:lnTo>
                  <a:pt x="657" y="479"/>
                </a:lnTo>
                <a:lnTo>
                  <a:pt x="678" y="477"/>
                </a:lnTo>
                <a:lnTo>
                  <a:pt x="710" y="489"/>
                </a:lnTo>
                <a:lnTo>
                  <a:pt x="727" y="500"/>
                </a:lnTo>
                <a:lnTo>
                  <a:pt x="733" y="513"/>
                </a:lnTo>
                <a:lnTo>
                  <a:pt x="729" y="518"/>
                </a:lnTo>
                <a:lnTo>
                  <a:pt x="702" y="501"/>
                </a:lnTo>
                <a:lnTo>
                  <a:pt x="688" y="500"/>
                </a:lnTo>
                <a:lnTo>
                  <a:pt x="693" y="506"/>
                </a:lnTo>
                <a:lnTo>
                  <a:pt x="713" y="526"/>
                </a:lnTo>
                <a:lnTo>
                  <a:pt x="782" y="568"/>
                </a:lnTo>
                <a:lnTo>
                  <a:pt x="924" y="633"/>
                </a:lnTo>
                <a:lnTo>
                  <a:pt x="934" y="645"/>
                </a:lnTo>
                <a:lnTo>
                  <a:pt x="958" y="643"/>
                </a:lnTo>
                <a:lnTo>
                  <a:pt x="980" y="650"/>
                </a:lnTo>
                <a:lnTo>
                  <a:pt x="996" y="661"/>
                </a:lnTo>
                <a:lnTo>
                  <a:pt x="1024" y="679"/>
                </a:lnTo>
                <a:lnTo>
                  <a:pt x="982" y="637"/>
                </a:lnTo>
                <a:lnTo>
                  <a:pt x="880" y="565"/>
                </a:lnTo>
                <a:lnTo>
                  <a:pt x="876" y="546"/>
                </a:lnTo>
                <a:lnTo>
                  <a:pt x="840" y="513"/>
                </a:lnTo>
                <a:lnTo>
                  <a:pt x="805" y="483"/>
                </a:lnTo>
                <a:lnTo>
                  <a:pt x="814" y="464"/>
                </a:lnTo>
                <a:lnTo>
                  <a:pt x="779" y="443"/>
                </a:lnTo>
                <a:lnTo>
                  <a:pt x="772" y="425"/>
                </a:lnTo>
                <a:lnTo>
                  <a:pt x="775" y="420"/>
                </a:lnTo>
                <a:lnTo>
                  <a:pt x="710" y="371"/>
                </a:lnTo>
                <a:lnTo>
                  <a:pt x="678" y="346"/>
                </a:lnTo>
                <a:lnTo>
                  <a:pt x="681" y="320"/>
                </a:lnTo>
                <a:lnTo>
                  <a:pt x="660" y="297"/>
                </a:lnTo>
                <a:lnTo>
                  <a:pt x="645" y="301"/>
                </a:lnTo>
                <a:lnTo>
                  <a:pt x="623" y="273"/>
                </a:lnTo>
                <a:lnTo>
                  <a:pt x="581" y="244"/>
                </a:lnTo>
                <a:lnTo>
                  <a:pt x="551" y="220"/>
                </a:lnTo>
                <a:lnTo>
                  <a:pt x="646" y="164"/>
                </a:lnTo>
                <a:lnTo>
                  <a:pt x="699" y="135"/>
                </a:lnTo>
                <a:lnTo>
                  <a:pt x="736" y="105"/>
                </a:lnTo>
                <a:lnTo>
                  <a:pt x="762" y="82"/>
                </a:lnTo>
                <a:lnTo>
                  <a:pt x="765" y="75"/>
                </a:lnTo>
                <a:lnTo>
                  <a:pt x="775" y="75"/>
                </a:lnTo>
                <a:lnTo>
                  <a:pt x="774" y="89"/>
                </a:lnTo>
                <a:lnTo>
                  <a:pt x="797" y="58"/>
                </a:lnTo>
                <a:lnTo>
                  <a:pt x="816" y="42"/>
                </a:lnTo>
                <a:lnTo>
                  <a:pt x="828" y="27"/>
                </a:lnTo>
                <a:lnTo>
                  <a:pt x="821" y="10"/>
                </a:lnTo>
                <a:lnTo>
                  <a:pt x="798" y="0"/>
                </a:lnTo>
                <a:lnTo>
                  <a:pt x="758" y="0"/>
                </a:lnTo>
                <a:lnTo>
                  <a:pt x="710" y="7"/>
                </a:lnTo>
                <a:lnTo>
                  <a:pt x="678" y="15"/>
                </a:lnTo>
                <a:lnTo>
                  <a:pt x="634" y="35"/>
                </a:lnTo>
                <a:lnTo>
                  <a:pt x="574" y="61"/>
                </a:lnTo>
                <a:lnTo>
                  <a:pt x="505" y="100"/>
                </a:lnTo>
                <a:lnTo>
                  <a:pt x="446" y="130"/>
                </a:lnTo>
                <a:lnTo>
                  <a:pt x="374" y="90"/>
                </a:lnTo>
                <a:lnTo>
                  <a:pt x="281" y="50"/>
                </a:lnTo>
                <a:lnTo>
                  <a:pt x="228" y="43"/>
                </a:lnTo>
                <a:lnTo>
                  <a:pt x="120" y="39"/>
                </a:lnTo>
                <a:lnTo>
                  <a:pt x="83" y="39"/>
                </a:lnTo>
                <a:lnTo>
                  <a:pt x="65" y="49"/>
                </a:lnTo>
                <a:lnTo>
                  <a:pt x="49" y="49"/>
                </a:lnTo>
                <a:lnTo>
                  <a:pt x="22" y="53"/>
                </a:lnTo>
                <a:lnTo>
                  <a:pt x="11" y="60"/>
                </a:lnTo>
                <a:lnTo>
                  <a:pt x="7" y="69"/>
                </a:lnTo>
                <a:lnTo>
                  <a:pt x="17" y="92"/>
                </a:lnTo>
                <a:lnTo>
                  <a:pt x="10" y="110"/>
                </a:lnTo>
                <a:lnTo>
                  <a:pt x="26" y="130"/>
                </a:lnTo>
                <a:lnTo>
                  <a:pt x="51" y="150"/>
                </a:lnTo>
                <a:lnTo>
                  <a:pt x="83" y="168"/>
                </a:lnTo>
                <a:lnTo>
                  <a:pt x="141" y="190"/>
                </a:lnTo>
                <a:lnTo>
                  <a:pt x="190" y="201"/>
                </a:lnTo>
                <a:lnTo>
                  <a:pt x="145" y="177"/>
                </a:lnTo>
                <a:lnTo>
                  <a:pt x="120" y="158"/>
                </a:lnTo>
                <a:lnTo>
                  <a:pt x="122" y="146"/>
                </a:lnTo>
                <a:lnTo>
                  <a:pt x="141" y="146"/>
                </a:lnTo>
                <a:lnTo>
                  <a:pt x="172" y="158"/>
                </a:lnTo>
                <a:lnTo>
                  <a:pt x="210" y="169"/>
                </a:lnTo>
                <a:lnTo>
                  <a:pt x="259" y="198"/>
                </a:lnTo>
                <a:lnTo>
                  <a:pt x="298" y="223"/>
                </a:lnTo>
                <a:lnTo>
                  <a:pt x="217" y="276"/>
                </a:lnTo>
                <a:lnTo>
                  <a:pt x="184" y="29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extLst>
      <p:ext uri="{BB962C8B-B14F-4D97-AF65-F5344CB8AC3E}">
        <p14:creationId xmlns:p14="http://schemas.microsoft.com/office/powerpoint/2010/main" val="311651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ppt_x"/>
                                          </p:val>
                                        </p:tav>
                                        <p:tav tm="100000">
                                          <p:val>
                                            <p:strVal val="#ppt_x"/>
                                          </p:val>
                                        </p:tav>
                                      </p:tavLst>
                                    </p:anim>
                                    <p:anim calcmode="lin" valueType="num">
                                      <p:cBhvr additive="base">
                                        <p:cTn id="8" dur="500" fill="hold"/>
                                        <p:tgtEl>
                                          <p:spTgt spid="1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1"/>
                                        </p:tgtEl>
                                        <p:attrNameLst>
                                          <p:attrName>style.visibility</p:attrName>
                                        </p:attrNameLst>
                                      </p:cBhvr>
                                      <p:to>
                                        <p:strVal val="visible"/>
                                      </p:to>
                                    </p:set>
                                    <p:anim calcmode="lin" valueType="num">
                                      <p:cBhvr additive="base">
                                        <p:cTn id="13" dur="500" fill="hold"/>
                                        <p:tgtEl>
                                          <p:spTgt spid="151"/>
                                        </p:tgtEl>
                                        <p:attrNameLst>
                                          <p:attrName>ppt_x</p:attrName>
                                        </p:attrNameLst>
                                      </p:cBhvr>
                                      <p:tavLst>
                                        <p:tav tm="0">
                                          <p:val>
                                            <p:strVal val="#ppt_x"/>
                                          </p:val>
                                        </p:tav>
                                        <p:tav tm="100000">
                                          <p:val>
                                            <p:strVal val="#ppt_x"/>
                                          </p:val>
                                        </p:tav>
                                      </p:tavLst>
                                    </p:anim>
                                    <p:anim calcmode="lin" valueType="num">
                                      <p:cBhvr additive="base">
                                        <p:cTn id="14" dur="500" fill="hold"/>
                                        <p:tgtEl>
                                          <p:spTgt spid="1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2"/>
                                        </p:tgtEl>
                                        <p:attrNameLst>
                                          <p:attrName>style.visibility</p:attrName>
                                        </p:attrNameLst>
                                      </p:cBhvr>
                                      <p:to>
                                        <p:strVal val="visible"/>
                                      </p:to>
                                    </p:set>
                                    <p:anim calcmode="lin" valueType="num">
                                      <p:cBhvr additive="base">
                                        <p:cTn id="19" dur="500" fill="hold"/>
                                        <p:tgtEl>
                                          <p:spTgt spid="152"/>
                                        </p:tgtEl>
                                        <p:attrNameLst>
                                          <p:attrName>ppt_x</p:attrName>
                                        </p:attrNameLst>
                                      </p:cBhvr>
                                      <p:tavLst>
                                        <p:tav tm="0">
                                          <p:val>
                                            <p:strVal val="#ppt_x"/>
                                          </p:val>
                                        </p:tav>
                                        <p:tav tm="100000">
                                          <p:val>
                                            <p:strVal val="#ppt_x"/>
                                          </p:val>
                                        </p:tav>
                                      </p:tavLst>
                                    </p:anim>
                                    <p:anim calcmode="lin" valueType="num">
                                      <p:cBhvr additive="base">
                                        <p:cTn id="20"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 calcmode="lin" valueType="num">
                                      <p:cBhvr additive="base">
                                        <p:cTn id="25" dur="500" fill="hold"/>
                                        <p:tgtEl>
                                          <p:spTgt spid="153"/>
                                        </p:tgtEl>
                                        <p:attrNameLst>
                                          <p:attrName>ppt_x</p:attrName>
                                        </p:attrNameLst>
                                      </p:cBhvr>
                                      <p:tavLst>
                                        <p:tav tm="0">
                                          <p:val>
                                            <p:strVal val="#ppt_x"/>
                                          </p:val>
                                        </p:tav>
                                        <p:tav tm="100000">
                                          <p:val>
                                            <p:strVal val="#ppt_x"/>
                                          </p:val>
                                        </p:tav>
                                      </p:tavLst>
                                    </p:anim>
                                    <p:anim calcmode="lin" valueType="num">
                                      <p:cBhvr additive="base">
                                        <p:cTn id="26" dur="500" fill="hold"/>
                                        <p:tgtEl>
                                          <p:spTgt spid="15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4"/>
                                        </p:tgtEl>
                                        <p:attrNameLst>
                                          <p:attrName>style.visibility</p:attrName>
                                        </p:attrNameLst>
                                      </p:cBhvr>
                                      <p:to>
                                        <p:strVal val="visible"/>
                                      </p:to>
                                    </p:set>
                                    <p:anim calcmode="lin" valueType="num">
                                      <p:cBhvr additive="base">
                                        <p:cTn id="31" dur="500" fill="hold"/>
                                        <p:tgtEl>
                                          <p:spTgt spid="154"/>
                                        </p:tgtEl>
                                        <p:attrNameLst>
                                          <p:attrName>ppt_x</p:attrName>
                                        </p:attrNameLst>
                                      </p:cBhvr>
                                      <p:tavLst>
                                        <p:tav tm="0">
                                          <p:val>
                                            <p:strVal val="#ppt_x"/>
                                          </p:val>
                                        </p:tav>
                                        <p:tav tm="100000">
                                          <p:val>
                                            <p:strVal val="#ppt_x"/>
                                          </p:val>
                                        </p:tav>
                                      </p:tavLst>
                                    </p:anim>
                                    <p:anim calcmode="lin" valueType="num">
                                      <p:cBhvr additive="base">
                                        <p:cTn id="32"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5"/>
                                        </p:tgtEl>
                                        <p:attrNameLst>
                                          <p:attrName>style.visibility</p:attrName>
                                        </p:attrNameLst>
                                      </p:cBhvr>
                                      <p:to>
                                        <p:strVal val="visible"/>
                                      </p:to>
                                    </p:set>
                                    <p:anim calcmode="lin" valueType="num">
                                      <p:cBhvr additive="base">
                                        <p:cTn id="37" dur="500" fill="hold"/>
                                        <p:tgtEl>
                                          <p:spTgt spid="155"/>
                                        </p:tgtEl>
                                        <p:attrNameLst>
                                          <p:attrName>ppt_x</p:attrName>
                                        </p:attrNameLst>
                                      </p:cBhvr>
                                      <p:tavLst>
                                        <p:tav tm="0">
                                          <p:val>
                                            <p:strVal val="#ppt_x"/>
                                          </p:val>
                                        </p:tav>
                                        <p:tav tm="100000">
                                          <p:val>
                                            <p:strVal val="#ppt_x"/>
                                          </p:val>
                                        </p:tav>
                                      </p:tavLst>
                                    </p:anim>
                                    <p:anim calcmode="lin" valueType="num">
                                      <p:cBhvr additive="base">
                                        <p:cTn id="38"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6"/>
                                        </p:tgtEl>
                                        <p:attrNameLst>
                                          <p:attrName>style.visibility</p:attrName>
                                        </p:attrNameLst>
                                      </p:cBhvr>
                                      <p:to>
                                        <p:strVal val="visible"/>
                                      </p:to>
                                    </p:set>
                                    <p:anim calcmode="lin" valueType="num">
                                      <p:cBhvr additive="base">
                                        <p:cTn id="43" dur="500" fill="hold"/>
                                        <p:tgtEl>
                                          <p:spTgt spid="166"/>
                                        </p:tgtEl>
                                        <p:attrNameLst>
                                          <p:attrName>ppt_x</p:attrName>
                                        </p:attrNameLst>
                                      </p:cBhvr>
                                      <p:tavLst>
                                        <p:tav tm="0">
                                          <p:val>
                                            <p:strVal val="#ppt_x"/>
                                          </p:val>
                                        </p:tav>
                                        <p:tav tm="100000">
                                          <p:val>
                                            <p:strVal val="#ppt_x"/>
                                          </p:val>
                                        </p:tav>
                                      </p:tavLst>
                                    </p:anim>
                                    <p:anim calcmode="lin" valueType="num">
                                      <p:cBhvr additive="base">
                                        <p:cTn id="44" dur="500" fill="hold"/>
                                        <p:tgtEl>
                                          <p:spTgt spid="16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7"/>
                                        </p:tgtEl>
                                        <p:attrNameLst>
                                          <p:attrName>style.visibility</p:attrName>
                                        </p:attrNameLst>
                                      </p:cBhvr>
                                      <p:to>
                                        <p:strVal val="visible"/>
                                      </p:to>
                                    </p:set>
                                    <p:anim calcmode="lin" valueType="num">
                                      <p:cBhvr additive="base">
                                        <p:cTn id="49" dur="500" fill="hold"/>
                                        <p:tgtEl>
                                          <p:spTgt spid="167"/>
                                        </p:tgtEl>
                                        <p:attrNameLst>
                                          <p:attrName>ppt_x</p:attrName>
                                        </p:attrNameLst>
                                      </p:cBhvr>
                                      <p:tavLst>
                                        <p:tav tm="0">
                                          <p:val>
                                            <p:strVal val="#ppt_x"/>
                                          </p:val>
                                        </p:tav>
                                        <p:tav tm="100000">
                                          <p:val>
                                            <p:strVal val="#ppt_x"/>
                                          </p:val>
                                        </p:tav>
                                      </p:tavLst>
                                    </p:anim>
                                    <p:anim calcmode="lin" valueType="num">
                                      <p:cBhvr additive="base">
                                        <p:cTn id="50" dur="500" fill="hold"/>
                                        <p:tgtEl>
                                          <p:spTgt spid="1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1" grpId="0" animBg="1"/>
      <p:bldP spid="152" grpId="0" animBg="1"/>
      <p:bldP spid="153" grpId="0" animBg="1"/>
      <p:bldP spid="154" grpId="0" animBg="1"/>
      <p:bldP spid="155" grpId="0" animBg="1"/>
      <p:bldP spid="166" grpId="0" animBg="1"/>
      <p:bldP spid="16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1">
            <a:alpha val="64000"/>
          </a:schemeClr>
        </a:solidFill>
        <a:effectLst/>
      </p:bgPr>
    </p:bg>
    <p:spTree>
      <p:nvGrpSpPr>
        <p:cNvPr id="1" name=""/>
        <p:cNvGrpSpPr/>
        <p:nvPr/>
      </p:nvGrpSpPr>
      <p:grpSpPr>
        <a:xfrm>
          <a:off x="0" y="0"/>
          <a:ext cx="0" cy="0"/>
          <a:chOff x="0" y="0"/>
          <a:chExt cx="0" cy="0"/>
        </a:xfrm>
      </p:grpSpPr>
      <p:sp>
        <p:nvSpPr>
          <p:cNvPr id="2" name="TextBox 1"/>
          <p:cNvSpPr txBox="1"/>
          <p:nvPr/>
        </p:nvSpPr>
        <p:spPr>
          <a:xfrm>
            <a:off x="1269537" y="2480127"/>
            <a:ext cx="1326004" cy="1569660"/>
          </a:xfrm>
          <a:prstGeom prst="rect">
            <a:avLst/>
          </a:prstGeom>
          <a:noFill/>
        </p:spPr>
        <p:txBody>
          <a:bodyPr wrap="none" rtlCol="0">
            <a:spAutoFit/>
          </a:bodyPr>
          <a:lstStyle/>
          <a:p>
            <a:r>
              <a:rPr lang="en-US" sz="9600" b="1" dirty="0">
                <a:solidFill>
                  <a:srgbClr val="FF0000"/>
                </a:solidFill>
              </a:rPr>
              <a:t>??</a:t>
            </a:r>
            <a:endParaRPr lang="fr-CH" sz="9600" b="1" dirty="0">
              <a:solidFill>
                <a:srgbClr val="FF0000"/>
              </a:solidFill>
            </a:endParaRPr>
          </a:p>
        </p:txBody>
      </p:sp>
      <p:sp>
        <p:nvSpPr>
          <p:cNvPr id="5" name="TextBox 4"/>
          <p:cNvSpPr txBox="1"/>
          <p:nvPr/>
        </p:nvSpPr>
        <p:spPr>
          <a:xfrm>
            <a:off x="2516809" y="463827"/>
            <a:ext cx="8585620" cy="769441"/>
          </a:xfrm>
          <a:prstGeom prst="rect">
            <a:avLst/>
          </a:prstGeom>
          <a:noFill/>
        </p:spPr>
        <p:txBody>
          <a:bodyPr wrap="none" rtlCol="0">
            <a:spAutoFit/>
          </a:bodyPr>
          <a:lstStyle/>
          <a:p>
            <a:r>
              <a:rPr lang="en-GB" sz="4400" u="sng" dirty="0"/>
              <a:t>Actors in humanitarian interventions</a:t>
            </a:r>
          </a:p>
        </p:txBody>
      </p:sp>
      <p:sp>
        <p:nvSpPr>
          <p:cNvPr id="6" name="TextBox 5"/>
          <p:cNvSpPr txBox="1"/>
          <p:nvPr/>
        </p:nvSpPr>
        <p:spPr>
          <a:xfrm>
            <a:off x="2959724" y="2348259"/>
            <a:ext cx="8394076" cy="2431435"/>
          </a:xfrm>
          <a:prstGeom prst="rect">
            <a:avLst/>
          </a:prstGeom>
          <a:noFill/>
        </p:spPr>
        <p:txBody>
          <a:bodyPr wrap="square" rtlCol="0">
            <a:spAutoFit/>
          </a:bodyPr>
          <a:lstStyle/>
          <a:p>
            <a:endParaRPr lang="en-US" sz="2400" dirty="0"/>
          </a:p>
          <a:p>
            <a:r>
              <a:rPr lang="en-US" sz="3200" dirty="0"/>
              <a:t>Main actors involved in humanitarian interventions: who are they?</a:t>
            </a:r>
          </a:p>
          <a:p>
            <a:endParaRPr lang="en-US" sz="3200" dirty="0"/>
          </a:p>
          <a:p>
            <a:r>
              <a:rPr lang="en-US" sz="3200" dirty="0"/>
              <a:t>How can they be grouped?</a:t>
            </a:r>
          </a:p>
        </p:txBody>
      </p:sp>
      <p:sp>
        <p:nvSpPr>
          <p:cNvPr id="3" name="Slide Number Placeholder 2"/>
          <p:cNvSpPr>
            <a:spLocks noGrp="1"/>
          </p:cNvSpPr>
          <p:nvPr>
            <p:ph type="sldNum" sz="quarter" idx="12"/>
          </p:nvPr>
        </p:nvSpPr>
        <p:spPr/>
        <p:txBody>
          <a:bodyPr/>
          <a:lstStyle/>
          <a:p>
            <a:fld id="{8CC4FCE3-3984-484D-8147-94AB9B0F2189}" type="slidenum">
              <a:rPr lang="fr-CH" smtClean="0"/>
              <a:t>41</a:t>
            </a:fld>
            <a:endParaRPr lang="fr-CH"/>
          </a:p>
        </p:txBody>
      </p:sp>
      <p:sp>
        <p:nvSpPr>
          <p:cNvPr id="10" name="Rectangle 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492942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62983" y="-15436"/>
            <a:ext cx="10515600" cy="1325563"/>
          </a:xfrm>
        </p:spPr>
        <p:txBody>
          <a:bodyPr>
            <a:normAutofit/>
          </a:bodyPr>
          <a:lstStyle/>
          <a:p>
            <a:pPr algn="ctr"/>
            <a:r>
              <a:rPr lang="en-US" u="sng">
                <a:latin typeface="+mn-lt"/>
              </a:rPr>
              <a:t>Actors in humanitarian </a:t>
            </a:r>
            <a:r>
              <a:rPr lang="en-US" u="sng" dirty="0">
                <a:latin typeface="+mn-lt"/>
              </a:rPr>
              <a:t>interventions</a:t>
            </a:r>
            <a:endParaRPr lang="fr-CH"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9342" y="3569847"/>
            <a:ext cx="449567" cy="1279536"/>
          </a:xfrm>
          <a:prstGeom prst="rect">
            <a:avLst/>
          </a:prstGeom>
        </p:spPr>
      </p:pic>
      <p:cxnSp>
        <p:nvCxnSpPr>
          <p:cNvPr id="7" name="Straight Connector 6"/>
          <p:cNvCxnSpPr/>
          <p:nvPr/>
        </p:nvCxnSpPr>
        <p:spPr>
          <a:xfrm flipH="1" flipV="1">
            <a:off x="4581631" y="3014834"/>
            <a:ext cx="887505" cy="439272"/>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696286" y="1870208"/>
            <a:ext cx="3599127" cy="461665"/>
          </a:xfrm>
          <a:prstGeom prst="rect">
            <a:avLst/>
          </a:prstGeom>
        </p:spPr>
        <p:txBody>
          <a:bodyPr wrap="none">
            <a:spAutoFit/>
          </a:bodyPr>
          <a:lstStyle/>
          <a:p>
            <a:r>
              <a:rPr lang="en-US" sz="2400" dirty="0"/>
              <a:t>Affected civilian population</a:t>
            </a:r>
          </a:p>
        </p:txBody>
      </p:sp>
      <p:cxnSp>
        <p:nvCxnSpPr>
          <p:cNvPr id="15" name="Straight Connector 14"/>
          <p:cNvCxnSpPr/>
          <p:nvPr/>
        </p:nvCxnSpPr>
        <p:spPr>
          <a:xfrm>
            <a:off x="2411505" y="3014834"/>
            <a:ext cx="21604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184463" y="4132354"/>
            <a:ext cx="3460377" cy="8965"/>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362635" y="2619715"/>
            <a:ext cx="3859967" cy="461665"/>
          </a:xfrm>
          <a:prstGeom prst="rect">
            <a:avLst/>
          </a:prstGeom>
        </p:spPr>
        <p:txBody>
          <a:bodyPr wrap="none">
            <a:spAutoFit/>
          </a:bodyPr>
          <a:lstStyle/>
          <a:p>
            <a:r>
              <a:rPr lang="en-US" sz="2400" dirty="0"/>
              <a:t>National and local authorities</a:t>
            </a:r>
          </a:p>
        </p:txBody>
      </p:sp>
      <p:cxnSp>
        <p:nvCxnSpPr>
          <p:cNvPr id="20" name="Straight Connector 19"/>
          <p:cNvCxnSpPr>
            <a:cxnSpLocks/>
          </p:cNvCxnSpPr>
          <p:nvPr/>
        </p:nvCxnSpPr>
        <p:spPr>
          <a:xfrm flipH="1">
            <a:off x="5125507" y="4768181"/>
            <a:ext cx="627016" cy="693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99147" y="5514485"/>
            <a:ext cx="3702424"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61721" y="4424732"/>
            <a:ext cx="4699804" cy="1015663"/>
          </a:xfrm>
          <a:prstGeom prst="rect">
            <a:avLst/>
          </a:prstGeom>
        </p:spPr>
        <p:txBody>
          <a:bodyPr wrap="square">
            <a:spAutoFit/>
          </a:bodyPr>
          <a:lstStyle/>
          <a:p>
            <a:r>
              <a:rPr lang="en-US" sz="2400" dirty="0"/>
              <a:t>Arms carriers</a:t>
            </a:r>
            <a:r>
              <a:rPr lang="en-US" sz="2000" dirty="0"/>
              <a:t>, </a:t>
            </a:r>
            <a:r>
              <a:rPr lang="en-US" dirty="0"/>
              <a:t>e.g. national armed forces, opposition groups, international armed forces , peace keeping forces</a:t>
            </a:r>
          </a:p>
        </p:txBody>
      </p:sp>
      <p:cxnSp>
        <p:nvCxnSpPr>
          <p:cNvPr id="27" name="Straight Connector 26"/>
          <p:cNvCxnSpPr/>
          <p:nvPr/>
        </p:nvCxnSpPr>
        <p:spPr>
          <a:xfrm flipH="1" flipV="1">
            <a:off x="4771392" y="2290156"/>
            <a:ext cx="1036944" cy="5245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721429" y="2285894"/>
            <a:ext cx="3049963"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24225" y="3461509"/>
            <a:ext cx="5519900" cy="984885"/>
          </a:xfrm>
          <a:prstGeom prst="rect">
            <a:avLst/>
          </a:prstGeom>
        </p:spPr>
        <p:txBody>
          <a:bodyPr wrap="square">
            <a:spAutoFit/>
          </a:bodyPr>
          <a:lstStyle/>
          <a:p>
            <a:r>
              <a:rPr lang="en-US" sz="2000" dirty="0"/>
              <a:t>Actors implicated in the political management of conflicts, </a:t>
            </a:r>
            <a:r>
              <a:rPr lang="en-US" dirty="0"/>
              <a:t>e.g. UN security council, States involved in negotiations</a:t>
            </a:r>
          </a:p>
        </p:txBody>
      </p:sp>
      <p:cxnSp>
        <p:nvCxnSpPr>
          <p:cNvPr id="33" name="Straight Connector 32"/>
          <p:cNvCxnSpPr/>
          <p:nvPr/>
        </p:nvCxnSpPr>
        <p:spPr>
          <a:xfrm flipV="1">
            <a:off x="6239435" y="2228767"/>
            <a:ext cx="824752" cy="566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064188" y="2220224"/>
            <a:ext cx="3003177"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826623" y="1725778"/>
            <a:ext cx="5489836" cy="461665"/>
          </a:xfrm>
          <a:prstGeom prst="rect">
            <a:avLst/>
          </a:prstGeom>
        </p:spPr>
        <p:txBody>
          <a:bodyPr wrap="none">
            <a:spAutoFit/>
          </a:bodyPr>
          <a:lstStyle/>
          <a:p>
            <a:r>
              <a:rPr lang="en-US" sz="2400" dirty="0"/>
              <a:t>UN agencies</a:t>
            </a:r>
            <a:r>
              <a:rPr lang="en-US" dirty="0"/>
              <a:t>, e.g. UNHCR, WFP, WHO, UNICEF, OCHA</a:t>
            </a:r>
          </a:p>
        </p:txBody>
      </p:sp>
      <p:cxnSp>
        <p:nvCxnSpPr>
          <p:cNvPr id="38" name="Straight Connector 37"/>
          <p:cNvCxnSpPr/>
          <p:nvPr/>
        </p:nvCxnSpPr>
        <p:spPr>
          <a:xfrm flipV="1">
            <a:off x="6472518" y="2995869"/>
            <a:ext cx="708211" cy="43927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7180729" y="2977590"/>
            <a:ext cx="3487271" cy="15640"/>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064187" y="2301592"/>
            <a:ext cx="5127813" cy="738664"/>
          </a:xfrm>
          <a:prstGeom prst="rect">
            <a:avLst/>
          </a:prstGeom>
        </p:spPr>
        <p:txBody>
          <a:bodyPr wrap="square">
            <a:spAutoFit/>
          </a:bodyPr>
          <a:lstStyle/>
          <a:p>
            <a:r>
              <a:rPr lang="en-US" sz="2400" dirty="0"/>
              <a:t>Red Cross and Red Crescent Movement </a:t>
            </a:r>
            <a:r>
              <a:rPr lang="en-US" dirty="0"/>
              <a:t>(ICRC, IFRC, National Societies)</a:t>
            </a:r>
          </a:p>
        </p:txBody>
      </p:sp>
      <p:cxnSp>
        <p:nvCxnSpPr>
          <p:cNvPr id="42" name="Straight Connector 41"/>
          <p:cNvCxnSpPr/>
          <p:nvPr/>
        </p:nvCxnSpPr>
        <p:spPr>
          <a:xfrm flipH="1">
            <a:off x="7221735" y="3998778"/>
            <a:ext cx="3460377" cy="8965"/>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7117198" y="3517782"/>
            <a:ext cx="4249753" cy="461665"/>
          </a:xfrm>
          <a:prstGeom prst="rect">
            <a:avLst/>
          </a:prstGeom>
        </p:spPr>
        <p:txBody>
          <a:bodyPr wrap="none">
            <a:spAutoFit/>
          </a:bodyPr>
          <a:lstStyle/>
          <a:p>
            <a:r>
              <a:rPr lang="en-US" sz="2400" dirty="0"/>
              <a:t>National and international NGOs</a:t>
            </a:r>
          </a:p>
        </p:txBody>
      </p:sp>
      <p:cxnSp>
        <p:nvCxnSpPr>
          <p:cNvPr id="45" name="Straight Connector 44"/>
          <p:cNvCxnSpPr/>
          <p:nvPr/>
        </p:nvCxnSpPr>
        <p:spPr>
          <a:xfrm>
            <a:off x="6473515" y="4785322"/>
            <a:ext cx="877544" cy="306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351059" y="5057998"/>
            <a:ext cx="3433482" cy="33962"/>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180729" y="4610970"/>
            <a:ext cx="1896609" cy="461665"/>
          </a:xfrm>
          <a:prstGeom prst="rect">
            <a:avLst/>
          </a:prstGeom>
        </p:spPr>
        <p:txBody>
          <a:bodyPr wrap="none">
            <a:spAutoFit/>
          </a:bodyPr>
          <a:lstStyle/>
          <a:p>
            <a:r>
              <a:rPr lang="en-US" sz="2400" dirty="0"/>
              <a:t>Private sector</a:t>
            </a:r>
          </a:p>
        </p:txBody>
      </p:sp>
      <p:cxnSp>
        <p:nvCxnSpPr>
          <p:cNvPr id="51" name="Straight Connector 50"/>
          <p:cNvCxnSpPr>
            <a:cxnSpLocks/>
          </p:cNvCxnSpPr>
          <p:nvPr/>
        </p:nvCxnSpPr>
        <p:spPr>
          <a:xfrm flipH="1">
            <a:off x="5027532" y="5344539"/>
            <a:ext cx="664797" cy="833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1278135" y="6201689"/>
            <a:ext cx="3747248" cy="8965"/>
          </a:xfrm>
          <a:prstGeom prst="line">
            <a:avLst/>
          </a:prstGeom>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1485182" y="5791372"/>
            <a:ext cx="2841804" cy="461665"/>
          </a:xfrm>
          <a:prstGeom prst="rect">
            <a:avLst/>
          </a:prstGeom>
        </p:spPr>
        <p:txBody>
          <a:bodyPr wrap="none">
            <a:spAutoFit/>
          </a:bodyPr>
          <a:lstStyle/>
          <a:p>
            <a:r>
              <a:rPr lang="en-US" sz="2400" dirty="0"/>
              <a:t>Religious institutions </a:t>
            </a:r>
          </a:p>
        </p:txBody>
      </p:sp>
      <p:cxnSp>
        <p:nvCxnSpPr>
          <p:cNvPr id="57" name="Straight Connector 56"/>
          <p:cNvCxnSpPr/>
          <p:nvPr/>
        </p:nvCxnSpPr>
        <p:spPr>
          <a:xfrm>
            <a:off x="6353666" y="5344539"/>
            <a:ext cx="537081" cy="1097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899224" y="6422816"/>
            <a:ext cx="3648137" cy="8965"/>
          </a:xfrm>
          <a:prstGeom prst="line">
            <a:avLst/>
          </a:prstGeom>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7065038" y="5970116"/>
            <a:ext cx="1081899" cy="461665"/>
          </a:xfrm>
          <a:prstGeom prst="rect">
            <a:avLst/>
          </a:prstGeom>
        </p:spPr>
        <p:txBody>
          <a:bodyPr wrap="none">
            <a:spAutoFit/>
          </a:bodyPr>
          <a:lstStyle/>
          <a:p>
            <a:r>
              <a:rPr lang="en-US" sz="2400" dirty="0"/>
              <a:t>Donors</a:t>
            </a:r>
          </a:p>
        </p:txBody>
      </p:sp>
      <p:cxnSp>
        <p:nvCxnSpPr>
          <p:cNvPr id="62" name="Straight Connector 61"/>
          <p:cNvCxnSpPr/>
          <p:nvPr/>
        </p:nvCxnSpPr>
        <p:spPr>
          <a:xfrm>
            <a:off x="6062327" y="5298147"/>
            <a:ext cx="0" cy="1452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771392" y="6750430"/>
            <a:ext cx="1290935" cy="0"/>
          </a:xfrm>
          <a:prstGeom prst="line">
            <a:avLst/>
          </a:prstGeom>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4636492" y="6345952"/>
            <a:ext cx="1499128" cy="461665"/>
          </a:xfrm>
          <a:prstGeom prst="rect">
            <a:avLst/>
          </a:prstGeom>
        </p:spPr>
        <p:txBody>
          <a:bodyPr wrap="none">
            <a:spAutoFit/>
          </a:bodyPr>
          <a:lstStyle/>
          <a:p>
            <a:r>
              <a:rPr lang="en-US" sz="2400" dirty="0"/>
              <a:t>The media</a:t>
            </a:r>
          </a:p>
        </p:txBody>
      </p:sp>
      <p:sp>
        <p:nvSpPr>
          <p:cNvPr id="39" name="Rectangle 38">
            <a:extLst>
              <a:ext uri="{FF2B5EF4-FFF2-40B4-BE49-F238E27FC236}">
                <a16:creationId xmlns:a16="http://schemas.microsoft.com/office/drawing/2014/main" id="{17AAC318-8684-42D6-B4F4-D2B5574497E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cxnSp>
        <p:nvCxnSpPr>
          <p:cNvPr id="44" name="Straight Connector 43"/>
          <p:cNvCxnSpPr/>
          <p:nvPr/>
        </p:nvCxnSpPr>
        <p:spPr>
          <a:xfrm>
            <a:off x="6415423" y="4924602"/>
            <a:ext cx="806312" cy="866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7204653" y="5758556"/>
            <a:ext cx="3433482" cy="33962"/>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11795" y="5367112"/>
            <a:ext cx="2204963" cy="461665"/>
          </a:xfrm>
          <a:prstGeom prst="rect">
            <a:avLst/>
          </a:prstGeom>
          <a:noFill/>
        </p:spPr>
        <p:txBody>
          <a:bodyPr wrap="none" rtlCol="0">
            <a:spAutoFit/>
          </a:bodyPr>
          <a:lstStyle/>
          <a:p>
            <a:r>
              <a:rPr lang="en-US" sz="2400" dirty="0"/>
              <a:t>D</a:t>
            </a:r>
            <a:r>
              <a:rPr lang="en-US" sz="2400"/>
              <a:t>iaspora </a:t>
            </a:r>
            <a:r>
              <a:rPr lang="en-US" sz="2400" dirty="0"/>
              <a:t>groups</a:t>
            </a:r>
            <a:endParaRPr lang="en-GB" sz="2400" dirty="0"/>
          </a:p>
        </p:txBody>
      </p:sp>
    </p:spTree>
    <p:extLst>
      <p:ext uri="{BB962C8B-B14F-4D97-AF65-F5344CB8AC3E}">
        <p14:creationId xmlns:p14="http://schemas.microsoft.com/office/powerpoint/2010/main" val="3983270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Oval 8"/>
          <p:cNvSpPr/>
          <p:nvPr/>
        </p:nvSpPr>
        <p:spPr>
          <a:xfrm>
            <a:off x="8478438" y="2306953"/>
            <a:ext cx="2719782" cy="2467245"/>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2"/>
              </a:solidFill>
            </a:endParaRPr>
          </a:p>
        </p:txBody>
      </p:sp>
      <p:sp>
        <p:nvSpPr>
          <p:cNvPr id="10" name="Oval 9"/>
          <p:cNvSpPr/>
          <p:nvPr/>
        </p:nvSpPr>
        <p:spPr>
          <a:xfrm>
            <a:off x="4135839" y="142753"/>
            <a:ext cx="5613439" cy="3911774"/>
          </a:xfrm>
          <a:prstGeom prst="ellipse">
            <a:avLst/>
          </a:prstGeom>
          <a:noFill/>
          <a:ln>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2"/>
              </a:solidFill>
            </a:endParaRPr>
          </a:p>
        </p:txBody>
      </p:sp>
      <p:sp>
        <p:nvSpPr>
          <p:cNvPr id="11" name="Oval 10"/>
          <p:cNvSpPr/>
          <p:nvPr/>
        </p:nvSpPr>
        <p:spPr>
          <a:xfrm>
            <a:off x="4180042" y="3679409"/>
            <a:ext cx="4959176" cy="3194866"/>
          </a:xfrm>
          <a:prstGeom prst="ellipse">
            <a:avLst/>
          </a:prstGeom>
          <a:noFill/>
          <a:ln>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2"/>
              </a:solidFill>
            </a:endParaRPr>
          </a:p>
        </p:txBody>
      </p:sp>
      <p:sp>
        <p:nvSpPr>
          <p:cNvPr id="12" name="Oval 11"/>
          <p:cNvSpPr/>
          <p:nvPr/>
        </p:nvSpPr>
        <p:spPr>
          <a:xfrm>
            <a:off x="6833140" y="3661315"/>
            <a:ext cx="4959176" cy="3160849"/>
          </a:xfrm>
          <a:prstGeom prst="ellipse">
            <a:avLst/>
          </a:prstGeom>
          <a:noFill/>
          <a:ln>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2"/>
              </a:solidFill>
            </a:endParaRPr>
          </a:p>
        </p:txBody>
      </p:sp>
      <p:sp>
        <p:nvSpPr>
          <p:cNvPr id="13" name="Oval 12"/>
          <p:cNvSpPr/>
          <p:nvPr/>
        </p:nvSpPr>
        <p:spPr>
          <a:xfrm>
            <a:off x="6983814" y="206876"/>
            <a:ext cx="5016842" cy="3800586"/>
          </a:xfrm>
          <a:prstGeom prst="ellipse">
            <a:avLst/>
          </a:prstGeom>
          <a:noFill/>
          <a:ln>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2"/>
              </a:solidFill>
            </a:endParaRPr>
          </a:p>
        </p:txBody>
      </p:sp>
      <p:sp>
        <p:nvSpPr>
          <p:cNvPr id="14" name="Oval 13"/>
          <p:cNvSpPr/>
          <p:nvPr/>
        </p:nvSpPr>
        <p:spPr>
          <a:xfrm>
            <a:off x="4896414" y="1683367"/>
            <a:ext cx="2663967" cy="2637051"/>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2"/>
              </a:solidFill>
            </a:endParaRPr>
          </a:p>
        </p:txBody>
      </p:sp>
      <p:sp>
        <p:nvSpPr>
          <p:cNvPr id="17" name="Oval 16"/>
          <p:cNvSpPr/>
          <p:nvPr/>
        </p:nvSpPr>
        <p:spPr>
          <a:xfrm>
            <a:off x="4839336" y="2959100"/>
            <a:ext cx="2875196" cy="2587331"/>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2"/>
              </a:solidFill>
            </a:endParaRPr>
          </a:p>
        </p:txBody>
      </p:sp>
      <p:sp>
        <p:nvSpPr>
          <p:cNvPr id="19" name="Oval 18"/>
          <p:cNvSpPr/>
          <p:nvPr/>
        </p:nvSpPr>
        <p:spPr>
          <a:xfrm>
            <a:off x="6557191" y="3660734"/>
            <a:ext cx="2685329" cy="258791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2"/>
              </a:solidFill>
            </a:endParaRPr>
          </a:p>
        </p:txBody>
      </p:sp>
      <p:sp>
        <p:nvSpPr>
          <p:cNvPr id="20" name="Oval 19"/>
          <p:cNvSpPr/>
          <p:nvPr/>
        </p:nvSpPr>
        <p:spPr>
          <a:xfrm>
            <a:off x="8037095" y="2969611"/>
            <a:ext cx="3079530" cy="2747726"/>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2"/>
              </a:solidFill>
            </a:endParaRPr>
          </a:p>
        </p:txBody>
      </p:sp>
      <p:sp>
        <p:nvSpPr>
          <p:cNvPr id="21" name="Oval 20"/>
          <p:cNvSpPr/>
          <p:nvPr/>
        </p:nvSpPr>
        <p:spPr>
          <a:xfrm>
            <a:off x="6570366" y="1324890"/>
            <a:ext cx="2563716" cy="259773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2"/>
              </a:solidFill>
            </a:endParaRPr>
          </a:p>
        </p:txBody>
      </p:sp>
      <p:sp>
        <p:nvSpPr>
          <p:cNvPr id="22" name="Oval 21"/>
          <p:cNvSpPr/>
          <p:nvPr/>
        </p:nvSpPr>
        <p:spPr>
          <a:xfrm>
            <a:off x="7749285" y="1560155"/>
            <a:ext cx="2719782" cy="2467245"/>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2"/>
              </a:solidFill>
            </a:endParaRPr>
          </a:p>
        </p:txBody>
      </p:sp>
      <p:sp>
        <p:nvSpPr>
          <p:cNvPr id="23" name="Oval 22"/>
          <p:cNvSpPr/>
          <p:nvPr/>
        </p:nvSpPr>
        <p:spPr>
          <a:xfrm>
            <a:off x="7040578" y="3196279"/>
            <a:ext cx="1766298" cy="1447055"/>
          </a:xfrm>
          <a:prstGeom prst="ellipse">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Affected communities</a:t>
            </a:r>
            <a:endParaRPr lang="fr-CH" sz="1400" dirty="0">
              <a:solidFill>
                <a:schemeClr val="bg2"/>
              </a:solidFill>
            </a:endParaRPr>
          </a:p>
        </p:txBody>
      </p:sp>
      <p:sp>
        <p:nvSpPr>
          <p:cNvPr id="24" name="Oval 23"/>
          <p:cNvSpPr/>
          <p:nvPr/>
        </p:nvSpPr>
        <p:spPr>
          <a:xfrm>
            <a:off x="6985481" y="1450839"/>
            <a:ext cx="1649556" cy="113462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The international Red cross and Red Crescent Movement</a:t>
            </a:r>
            <a:endParaRPr lang="fr-CH" sz="1200" dirty="0">
              <a:solidFill>
                <a:schemeClr val="bg2"/>
              </a:solidFill>
            </a:endParaRPr>
          </a:p>
        </p:txBody>
      </p:sp>
      <p:sp>
        <p:nvSpPr>
          <p:cNvPr id="25" name="Oval 24"/>
          <p:cNvSpPr/>
          <p:nvPr/>
        </p:nvSpPr>
        <p:spPr>
          <a:xfrm>
            <a:off x="9229133" y="1923233"/>
            <a:ext cx="980926" cy="714334"/>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Donors</a:t>
            </a:r>
            <a:endParaRPr lang="fr-CH" sz="1200" dirty="0">
              <a:solidFill>
                <a:schemeClr val="bg2"/>
              </a:solidFill>
            </a:endParaRPr>
          </a:p>
        </p:txBody>
      </p:sp>
      <p:sp>
        <p:nvSpPr>
          <p:cNvPr id="26" name="Oval 25"/>
          <p:cNvSpPr/>
          <p:nvPr/>
        </p:nvSpPr>
        <p:spPr>
          <a:xfrm>
            <a:off x="9432062" y="3030904"/>
            <a:ext cx="1526702" cy="961548"/>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Host governments</a:t>
            </a:r>
            <a:endParaRPr lang="fr-CH" sz="1200" dirty="0">
              <a:solidFill>
                <a:schemeClr val="bg2"/>
              </a:solidFill>
            </a:endParaRPr>
          </a:p>
        </p:txBody>
      </p:sp>
      <p:sp>
        <p:nvSpPr>
          <p:cNvPr id="27" name="Oval 26"/>
          <p:cNvSpPr/>
          <p:nvPr/>
        </p:nvSpPr>
        <p:spPr>
          <a:xfrm>
            <a:off x="9016744" y="4299961"/>
            <a:ext cx="1942020" cy="113862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Humanitarian arms of regional intergovernmental </a:t>
            </a:r>
            <a:r>
              <a:rPr lang="en-US" sz="1200" dirty="0" err="1">
                <a:solidFill>
                  <a:schemeClr val="bg2"/>
                </a:solidFill>
              </a:rPr>
              <a:t>organisations</a:t>
            </a:r>
            <a:endParaRPr lang="fr-CH" sz="1200" dirty="0">
              <a:solidFill>
                <a:schemeClr val="bg2"/>
              </a:solidFill>
            </a:endParaRPr>
          </a:p>
        </p:txBody>
      </p:sp>
      <p:sp>
        <p:nvSpPr>
          <p:cNvPr id="28" name="Oval 27"/>
          <p:cNvSpPr/>
          <p:nvPr/>
        </p:nvSpPr>
        <p:spPr>
          <a:xfrm>
            <a:off x="7300501" y="5306991"/>
            <a:ext cx="1115152" cy="73697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National NGOs</a:t>
            </a:r>
            <a:endParaRPr lang="fr-CH" sz="1200" dirty="0">
              <a:solidFill>
                <a:schemeClr val="bg2"/>
              </a:solidFill>
            </a:endParaRPr>
          </a:p>
        </p:txBody>
      </p:sp>
      <p:sp>
        <p:nvSpPr>
          <p:cNvPr id="29" name="Oval 28"/>
          <p:cNvSpPr/>
          <p:nvPr/>
        </p:nvSpPr>
        <p:spPr>
          <a:xfrm>
            <a:off x="4814819" y="4091743"/>
            <a:ext cx="1595179" cy="95366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UN humanitarian agencies</a:t>
            </a:r>
            <a:endParaRPr lang="fr-CH" sz="1200" dirty="0">
              <a:solidFill>
                <a:schemeClr val="bg2"/>
              </a:solidFill>
            </a:endParaRPr>
          </a:p>
        </p:txBody>
      </p:sp>
      <p:sp>
        <p:nvSpPr>
          <p:cNvPr id="30" name="Oval 29"/>
          <p:cNvSpPr/>
          <p:nvPr/>
        </p:nvSpPr>
        <p:spPr>
          <a:xfrm>
            <a:off x="4839336" y="2146738"/>
            <a:ext cx="1490086" cy="1091514"/>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International</a:t>
            </a:r>
          </a:p>
          <a:p>
            <a:pPr algn="ctr"/>
            <a:r>
              <a:rPr lang="en-US" sz="1200" dirty="0">
                <a:solidFill>
                  <a:schemeClr val="bg2"/>
                </a:solidFill>
              </a:rPr>
              <a:t>NGOs</a:t>
            </a:r>
            <a:endParaRPr lang="fr-CH" sz="1200" dirty="0">
              <a:solidFill>
                <a:schemeClr val="bg2"/>
              </a:solidFill>
            </a:endParaRPr>
          </a:p>
        </p:txBody>
      </p:sp>
      <p:sp>
        <p:nvSpPr>
          <p:cNvPr id="31" name="Oval 30"/>
          <p:cNvSpPr/>
          <p:nvPr/>
        </p:nvSpPr>
        <p:spPr>
          <a:xfrm>
            <a:off x="9990222" y="654858"/>
            <a:ext cx="1195401" cy="795981"/>
          </a:xfrm>
          <a:prstGeom prst="ellipse">
            <a:avLst/>
          </a:prstGeom>
          <a:solidFill>
            <a:schemeClr val="accent5">
              <a:lumMod val="75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Diaspora</a:t>
            </a:r>
            <a:r>
              <a:rPr lang="fr-CH" sz="1200" dirty="0">
                <a:solidFill>
                  <a:schemeClr val="bg2"/>
                </a:solidFill>
              </a:rPr>
              <a:t> groups</a:t>
            </a:r>
            <a:endParaRPr lang="en-US" sz="1200" dirty="0">
              <a:solidFill>
                <a:schemeClr val="bg2"/>
              </a:solidFill>
            </a:endParaRPr>
          </a:p>
        </p:txBody>
      </p:sp>
      <p:sp>
        <p:nvSpPr>
          <p:cNvPr id="32" name="Oval 31"/>
          <p:cNvSpPr/>
          <p:nvPr/>
        </p:nvSpPr>
        <p:spPr>
          <a:xfrm>
            <a:off x="10148754" y="5717337"/>
            <a:ext cx="1054443" cy="795981"/>
          </a:xfrm>
          <a:prstGeom prst="ellipse">
            <a:avLst/>
          </a:prstGeom>
          <a:solidFill>
            <a:schemeClr val="accent5">
              <a:lumMod val="75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Private- sector</a:t>
            </a:r>
          </a:p>
          <a:p>
            <a:pPr algn="ctr"/>
            <a:r>
              <a:rPr lang="en-US" sz="1200" dirty="0">
                <a:solidFill>
                  <a:schemeClr val="bg2"/>
                </a:solidFill>
              </a:rPr>
              <a:t>entities</a:t>
            </a:r>
            <a:endParaRPr lang="fr-CH" sz="1200" dirty="0">
              <a:solidFill>
                <a:schemeClr val="bg2"/>
              </a:solidFill>
            </a:endParaRPr>
          </a:p>
        </p:txBody>
      </p:sp>
      <p:sp>
        <p:nvSpPr>
          <p:cNvPr id="33" name="Oval 32"/>
          <p:cNvSpPr/>
          <p:nvPr/>
        </p:nvSpPr>
        <p:spPr>
          <a:xfrm>
            <a:off x="4719885" y="5657620"/>
            <a:ext cx="1389690" cy="915413"/>
          </a:xfrm>
          <a:prstGeom prst="ellipse">
            <a:avLst/>
          </a:prstGeom>
          <a:solidFill>
            <a:schemeClr val="accent5">
              <a:lumMod val="75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Religious institutions</a:t>
            </a:r>
            <a:endParaRPr lang="fr-CH" sz="1200" dirty="0">
              <a:solidFill>
                <a:schemeClr val="bg2"/>
              </a:solidFill>
            </a:endParaRPr>
          </a:p>
        </p:txBody>
      </p:sp>
      <p:sp>
        <p:nvSpPr>
          <p:cNvPr id="34" name="Oval 33"/>
          <p:cNvSpPr/>
          <p:nvPr/>
        </p:nvSpPr>
        <p:spPr>
          <a:xfrm>
            <a:off x="4719885" y="685618"/>
            <a:ext cx="1054443" cy="795981"/>
          </a:xfrm>
          <a:prstGeom prst="ellipse">
            <a:avLst/>
          </a:prstGeom>
          <a:solidFill>
            <a:schemeClr val="accent5">
              <a:lumMod val="75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Military</a:t>
            </a:r>
          </a:p>
          <a:p>
            <a:pPr algn="ctr"/>
            <a:r>
              <a:rPr lang="en-US" sz="1200" dirty="0">
                <a:solidFill>
                  <a:schemeClr val="bg2"/>
                </a:solidFill>
              </a:rPr>
              <a:t>forces</a:t>
            </a:r>
          </a:p>
        </p:txBody>
      </p:sp>
      <p:sp>
        <p:nvSpPr>
          <p:cNvPr id="35" name="Oval 34"/>
          <p:cNvSpPr/>
          <p:nvPr/>
        </p:nvSpPr>
        <p:spPr>
          <a:xfrm>
            <a:off x="1520147" y="271849"/>
            <a:ext cx="255373" cy="2553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400">
              <a:solidFill>
                <a:schemeClr val="bg2"/>
              </a:solidFill>
            </a:endParaRPr>
          </a:p>
        </p:txBody>
      </p:sp>
      <p:sp>
        <p:nvSpPr>
          <p:cNvPr id="36" name="TextBox 35"/>
          <p:cNvSpPr txBox="1"/>
          <p:nvPr/>
        </p:nvSpPr>
        <p:spPr>
          <a:xfrm>
            <a:off x="1748760" y="199480"/>
            <a:ext cx="2042984" cy="2308324"/>
          </a:xfrm>
          <a:prstGeom prst="rect">
            <a:avLst/>
          </a:prstGeom>
          <a:noFill/>
        </p:spPr>
        <p:txBody>
          <a:bodyPr wrap="square" rtlCol="0">
            <a:spAutoFit/>
          </a:bodyPr>
          <a:lstStyle/>
          <a:p>
            <a:pPr algn="l"/>
            <a:r>
              <a:rPr lang="en-US" sz="2400" dirty="0"/>
              <a:t>Organizational entities for which aid provision is their primary mandate</a:t>
            </a:r>
            <a:endParaRPr lang="fr-CH" sz="2400" dirty="0"/>
          </a:p>
        </p:txBody>
      </p:sp>
      <p:sp>
        <p:nvSpPr>
          <p:cNvPr id="37" name="Oval 36"/>
          <p:cNvSpPr/>
          <p:nvPr/>
        </p:nvSpPr>
        <p:spPr>
          <a:xfrm>
            <a:off x="1391940" y="2660659"/>
            <a:ext cx="255373" cy="255373"/>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400">
              <a:solidFill>
                <a:schemeClr val="bg2"/>
              </a:solidFill>
            </a:endParaRPr>
          </a:p>
        </p:txBody>
      </p:sp>
      <p:sp>
        <p:nvSpPr>
          <p:cNvPr id="38" name="TextBox 37"/>
          <p:cNvSpPr txBox="1"/>
          <p:nvPr/>
        </p:nvSpPr>
        <p:spPr>
          <a:xfrm>
            <a:off x="1625214" y="2558859"/>
            <a:ext cx="2042984" cy="3416320"/>
          </a:xfrm>
          <a:prstGeom prst="rect">
            <a:avLst/>
          </a:prstGeom>
          <a:noFill/>
        </p:spPr>
        <p:txBody>
          <a:bodyPr wrap="square" rtlCol="0">
            <a:spAutoFit/>
          </a:bodyPr>
          <a:lstStyle/>
          <a:p>
            <a:pPr algn="l"/>
            <a:r>
              <a:rPr lang="en-US" sz="2400" dirty="0"/>
              <a:t>Groups that play a critical role in humanitarian response but humanitarian action is not their core function</a:t>
            </a:r>
            <a:endParaRPr lang="fr-CH" sz="2400" dirty="0"/>
          </a:p>
        </p:txBody>
      </p:sp>
      <p:sp>
        <p:nvSpPr>
          <p:cNvPr id="39" name="TextBox 38"/>
          <p:cNvSpPr txBox="1"/>
          <p:nvPr/>
        </p:nvSpPr>
        <p:spPr>
          <a:xfrm>
            <a:off x="851972" y="6130576"/>
            <a:ext cx="3249887" cy="646331"/>
          </a:xfrm>
          <a:prstGeom prst="rect">
            <a:avLst/>
          </a:prstGeom>
          <a:noFill/>
        </p:spPr>
        <p:txBody>
          <a:bodyPr wrap="square" rtlCol="0">
            <a:spAutoFit/>
          </a:bodyPr>
          <a:lstStyle/>
          <a:p>
            <a:r>
              <a:rPr lang="en-US" i="1" dirty="0">
                <a:solidFill>
                  <a:schemeClr val="bg1">
                    <a:lumMod val="10000"/>
                  </a:schemeClr>
                </a:solidFill>
              </a:rPr>
              <a:t>Source: ALNAP, State of the Humanitarian System, 2015                     </a:t>
            </a:r>
            <a:endParaRPr lang="en-GB" i="1" dirty="0">
              <a:solidFill>
                <a:schemeClr val="bg1">
                  <a:lumMod val="10000"/>
                </a:schemeClr>
              </a:solidFill>
            </a:endParaRPr>
          </a:p>
        </p:txBody>
      </p:sp>
      <p:sp>
        <p:nvSpPr>
          <p:cNvPr id="2" name="Slide Number Placeholder 1"/>
          <p:cNvSpPr>
            <a:spLocks noGrp="1"/>
          </p:cNvSpPr>
          <p:nvPr>
            <p:ph type="sldNum" sz="quarter" idx="12"/>
          </p:nvPr>
        </p:nvSpPr>
        <p:spPr/>
        <p:txBody>
          <a:bodyPr/>
          <a:lstStyle/>
          <a:p>
            <a:fld id="{8CC4FCE3-3984-484D-8147-94AB9B0F2189}" type="slidenum">
              <a:rPr lang="fr-CH" smtClean="0"/>
              <a:t>43</a:t>
            </a:fld>
            <a:endParaRPr lang="fr-CH"/>
          </a:p>
        </p:txBody>
      </p:sp>
      <p:sp>
        <p:nvSpPr>
          <p:cNvPr id="42" name="Rectangle 4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324250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322" y="164835"/>
            <a:ext cx="10515600" cy="1325563"/>
          </a:xfrm>
        </p:spPr>
        <p:txBody>
          <a:bodyPr/>
          <a:lstStyle/>
          <a:p>
            <a:pPr algn="ctr"/>
            <a:r>
              <a:rPr lang="en-GB" u="sng" dirty="0">
                <a:latin typeface="+mn-lt"/>
              </a:rPr>
              <a:t>Four core humanitarian principles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9754115"/>
              </p:ext>
            </p:extLst>
          </p:nvPr>
        </p:nvGraphicFramePr>
        <p:xfrm>
          <a:off x="1099899" y="1686510"/>
          <a:ext cx="10515600" cy="4854627"/>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487542">
                <a:tc>
                  <a:txBody>
                    <a:bodyPr/>
                    <a:lstStyle/>
                    <a:p>
                      <a:pPr algn="ctr"/>
                      <a:r>
                        <a:rPr lang="en-GB" sz="2400" dirty="0">
                          <a:solidFill>
                            <a:schemeClr val="tx1"/>
                          </a:solidFill>
                        </a:rPr>
                        <a:t>Humanity</a:t>
                      </a:r>
                    </a:p>
                  </a:txBody>
                  <a:tcPr>
                    <a:solidFill>
                      <a:schemeClr val="accent2">
                        <a:lumMod val="40000"/>
                        <a:lumOff val="60000"/>
                      </a:schemeClr>
                    </a:solidFill>
                  </a:tcPr>
                </a:tc>
                <a:tc>
                  <a:txBody>
                    <a:bodyPr/>
                    <a:lstStyle/>
                    <a:p>
                      <a:pPr algn="ctr"/>
                      <a:r>
                        <a:rPr lang="en-US" sz="2400" dirty="0">
                          <a:solidFill>
                            <a:schemeClr val="tx1"/>
                          </a:solidFill>
                        </a:rPr>
                        <a:t>Impartiality</a:t>
                      </a:r>
                      <a:endParaRPr lang="en-GB" sz="2400" dirty="0">
                        <a:solidFill>
                          <a:schemeClr val="tx1"/>
                        </a:solidFill>
                      </a:endParaRPr>
                    </a:p>
                  </a:txBody>
                  <a:tcPr>
                    <a:solidFill>
                      <a:schemeClr val="accent2">
                        <a:lumMod val="40000"/>
                        <a:lumOff val="60000"/>
                      </a:schemeClr>
                    </a:solidFill>
                  </a:tcPr>
                </a:tc>
                <a:tc>
                  <a:txBody>
                    <a:bodyPr/>
                    <a:lstStyle/>
                    <a:p>
                      <a:pPr algn="ctr"/>
                      <a:r>
                        <a:rPr lang="en-US" sz="2400" dirty="0">
                          <a:solidFill>
                            <a:schemeClr val="tx1"/>
                          </a:solidFill>
                        </a:rPr>
                        <a:t>Neutrality </a:t>
                      </a:r>
                      <a:endParaRPr lang="en-GB" sz="2400" dirty="0">
                        <a:solidFill>
                          <a:schemeClr val="tx1"/>
                        </a:solidFill>
                      </a:endParaRPr>
                    </a:p>
                  </a:txBody>
                  <a:tcPr>
                    <a:solidFill>
                      <a:schemeClr val="accent2">
                        <a:lumMod val="40000"/>
                        <a:lumOff val="60000"/>
                      </a:schemeClr>
                    </a:solidFill>
                  </a:tcPr>
                </a:tc>
                <a:tc>
                  <a:txBody>
                    <a:bodyPr/>
                    <a:lstStyle/>
                    <a:p>
                      <a:pPr algn="ctr"/>
                      <a:r>
                        <a:rPr lang="en-US" sz="2400" dirty="0">
                          <a:solidFill>
                            <a:schemeClr val="tx1"/>
                          </a:solidFill>
                        </a:rPr>
                        <a:t>Independence </a:t>
                      </a:r>
                      <a:endParaRPr lang="en-GB" sz="2400" dirty="0">
                        <a:solidFill>
                          <a:schemeClr val="tx1"/>
                        </a:solidFill>
                      </a:endParaRPr>
                    </a:p>
                  </a:txBody>
                  <a:tcPr>
                    <a:solidFill>
                      <a:schemeClr val="accent2">
                        <a:lumMod val="40000"/>
                        <a:lumOff val="60000"/>
                      </a:schemeClr>
                    </a:solidFill>
                  </a:tcPr>
                </a:tc>
                <a:extLst>
                  <a:ext uri="{0D108BD9-81ED-4DB2-BD59-A6C34878D82A}">
                    <a16:rowId xmlns:a16="http://schemas.microsoft.com/office/drawing/2014/main" val="10000"/>
                  </a:ext>
                </a:extLst>
              </a:tr>
              <a:tr h="43670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Endeavour</a:t>
                      </a:r>
                      <a:r>
                        <a:rPr lang="en-US" sz="2000" baseline="0" dirty="0"/>
                        <a:t> to prevent and alleviate human suffering wherever it may be found. The purpose is to protect life and health and to ensure respect for the human being. </a:t>
                      </a:r>
                      <a:endParaRPr lang="en-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aseline="0" dirty="0"/>
                        <a:t> </a:t>
                      </a:r>
                      <a:r>
                        <a:rPr lang="en-GB" sz="2000" dirty="0"/>
                        <a:t>No discrimination as to nationality, race, religious beliefs, class or political opinions. It endeavours to relieve the suffering of individuals, being guided solely by their needs, and to give priority to the most urgent cases of distress.</a:t>
                      </a:r>
                    </a:p>
                    <a:p>
                      <a:pPr algn="ctr"/>
                      <a:endParaRPr lang="en-GB" sz="2000" dirty="0"/>
                    </a:p>
                  </a:txBody>
                  <a:tcPr/>
                </a:tc>
                <a:tc>
                  <a:txBody>
                    <a:bodyPr/>
                    <a:lstStyle/>
                    <a:p>
                      <a:pPr algn="ctr"/>
                      <a:r>
                        <a:rPr lang="en-US" sz="2000" dirty="0"/>
                        <a:t>Humanitarian actors may not take sides</a:t>
                      </a:r>
                      <a:r>
                        <a:rPr lang="en-US" sz="2000" baseline="0" dirty="0"/>
                        <a:t> in hostilities or engage at any time in controversies of a political, racial, religious or ideological nature. </a:t>
                      </a:r>
                      <a:endParaRPr lang="en-GB" sz="2000" dirty="0"/>
                    </a:p>
                  </a:txBody>
                  <a:tcPr/>
                </a:tc>
                <a:tc>
                  <a:txBody>
                    <a:bodyPr/>
                    <a:lstStyle/>
                    <a:p>
                      <a:pPr algn="ctr"/>
                      <a:r>
                        <a:rPr lang="en-US" sz="2000" dirty="0"/>
                        <a:t>Humanitarian action must</a:t>
                      </a:r>
                      <a:r>
                        <a:rPr lang="en-US" sz="2000" baseline="0" dirty="0"/>
                        <a:t> be autonomous from the political, economic, military or other objectives that any actor may hold with regard to areas where humanitarian action is being implemented. </a:t>
                      </a:r>
                      <a:endParaRPr lang="en-GB" sz="2000" dirty="0"/>
                    </a:p>
                  </a:txBody>
                  <a:tcPr/>
                </a:tc>
                <a:extLst>
                  <a:ext uri="{0D108BD9-81ED-4DB2-BD59-A6C34878D82A}">
                    <a16:rowId xmlns:a16="http://schemas.microsoft.com/office/drawing/2014/main" val="10001"/>
                  </a:ext>
                </a:extLst>
              </a:tr>
            </a:tbl>
          </a:graphicData>
        </a:graphic>
      </p:graphicFrame>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2387862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085617" y="1284032"/>
            <a:ext cx="3560323" cy="52250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1475873" y="181158"/>
            <a:ext cx="9541586" cy="769441"/>
          </a:xfrm>
          <a:prstGeom prst="rect">
            <a:avLst/>
          </a:prstGeom>
          <a:noFill/>
        </p:spPr>
        <p:txBody>
          <a:bodyPr wrap="none" rtlCol="0">
            <a:spAutoFit/>
          </a:bodyPr>
          <a:lstStyle/>
          <a:p>
            <a:r>
              <a:rPr lang="en-GB" sz="4400" u="sng" dirty="0"/>
              <a:t>Standards in humanitarian interventions </a:t>
            </a:r>
          </a:p>
        </p:txBody>
      </p:sp>
      <p:sp>
        <p:nvSpPr>
          <p:cNvPr id="17" name="TextBox 16"/>
          <p:cNvSpPr txBox="1"/>
          <p:nvPr/>
        </p:nvSpPr>
        <p:spPr>
          <a:xfrm>
            <a:off x="927020" y="1170085"/>
            <a:ext cx="1443921" cy="461665"/>
          </a:xfrm>
          <a:prstGeom prst="rect">
            <a:avLst/>
          </a:prstGeom>
          <a:noFill/>
        </p:spPr>
        <p:txBody>
          <a:bodyPr wrap="none" rtlCol="0">
            <a:spAutoFit/>
          </a:bodyPr>
          <a:lstStyle/>
          <a:p>
            <a:r>
              <a:rPr lang="en-GB" sz="2400" dirty="0"/>
              <a:t>Examples:</a:t>
            </a:r>
          </a:p>
        </p:txBody>
      </p:sp>
      <p:sp>
        <p:nvSpPr>
          <p:cNvPr id="9" name="Rectangle 8"/>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939678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571158" y="1772971"/>
            <a:ext cx="3224366" cy="4591872"/>
          </a:xfrm>
          <a:prstGeom prst="rect">
            <a:avLst/>
          </a:prstGeom>
        </p:spPr>
      </p:pic>
      <p:pic>
        <p:nvPicPr>
          <p:cNvPr id="15" name="Picture 14"/>
          <p:cNvPicPr>
            <a:picLocks noChangeAspect="1"/>
          </p:cNvPicPr>
          <p:nvPr/>
        </p:nvPicPr>
        <p:blipFill>
          <a:blip r:embed="rId4"/>
          <a:stretch>
            <a:fillRect/>
          </a:stretch>
        </p:blipFill>
        <p:spPr>
          <a:xfrm>
            <a:off x="7047963" y="1631750"/>
            <a:ext cx="3969496" cy="4648109"/>
          </a:xfrm>
          <a:prstGeom prst="rect">
            <a:avLst/>
          </a:prstGeom>
        </p:spPr>
      </p:pic>
      <p:sp>
        <p:nvSpPr>
          <p:cNvPr id="16" name="TextBox 15"/>
          <p:cNvSpPr txBox="1"/>
          <p:nvPr/>
        </p:nvSpPr>
        <p:spPr>
          <a:xfrm>
            <a:off x="1475873" y="181158"/>
            <a:ext cx="9541586" cy="769441"/>
          </a:xfrm>
          <a:prstGeom prst="rect">
            <a:avLst/>
          </a:prstGeom>
          <a:noFill/>
        </p:spPr>
        <p:txBody>
          <a:bodyPr wrap="none" rtlCol="0">
            <a:spAutoFit/>
          </a:bodyPr>
          <a:lstStyle/>
          <a:p>
            <a:r>
              <a:rPr lang="en-GB" sz="4400" u="sng" dirty="0"/>
              <a:t>Standards in humanitarian interventions </a:t>
            </a:r>
          </a:p>
        </p:txBody>
      </p:sp>
      <p:sp>
        <p:nvSpPr>
          <p:cNvPr id="17" name="TextBox 16"/>
          <p:cNvSpPr txBox="1"/>
          <p:nvPr/>
        </p:nvSpPr>
        <p:spPr>
          <a:xfrm>
            <a:off x="927020" y="1170085"/>
            <a:ext cx="1443921" cy="461665"/>
          </a:xfrm>
          <a:prstGeom prst="rect">
            <a:avLst/>
          </a:prstGeom>
          <a:noFill/>
        </p:spPr>
        <p:txBody>
          <a:bodyPr wrap="none" rtlCol="0">
            <a:spAutoFit/>
          </a:bodyPr>
          <a:lstStyle/>
          <a:p>
            <a:r>
              <a:rPr lang="en-GB" sz="2400" dirty="0"/>
              <a:t>Examples:</a:t>
            </a:r>
          </a:p>
        </p:txBody>
      </p:sp>
      <p:sp>
        <p:nvSpPr>
          <p:cNvPr id="9" name="Rectangle 8"/>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4063625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u="sng" dirty="0">
                <a:latin typeface="+mn-lt"/>
              </a:rPr>
              <a:t>Core Humanitarian Standards (CHS)</a:t>
            </a:r>
            <a:endParaRPr lang="en-GB" u="sng" dirty="0">
              <a:latin typeface="+mn-lt"/>
            </a:endParaRPr>
          </a:p>
        </p:txBody>
      </p:sp>
      <p:sp>
        <p:nvSpPr>
          <p:cNvPr id="4" name="Content Placeholder 3"/>
          <p:cNvSpPr>
            <a:spLocks noGrp="1"/>
          </p:cNvSpPr>
          <p:nvPr>
            <p:ph idx="1"/>
          </p:nvPr>
        </p:nvSpPr>
        <p:spPr>
          <a:xfrm>
            <a:off x="748990" y="2005012"/>
            <a:ext cx="10515600" cy="4351338"/>
          </a:xfrm>
        </p:spPr>
        <p:txBody>
          <a:bodyPr>
            <a:normAutofit/>
          </a:bodyPr>
          <a:lstStyle/>
          <a:p>
            <a:pPr marL="0" indent="0">
              <a:buNone/>
            </a:pPr>
            <a:r>
              <a:rPr lang="en-GB" dirty="0"/>
              <a:t>The CHS harmonizes already existing standards. It brings together key elements of:</a:t>
            </a:r>
          </a:p>
          <a:p>
            <a:pPr lvl="1"/>
            <a:r>
              <a:rPr lang="en-GB" dirty="0"/>
              <a:t>The Sphere Core Standards</a:t>
            </a:r>
          </a:p>
          <a:p>
            <a:pPr lvl="1"/>
            <a:r>
              <a:rPr lang="en-GB" dirty="0"/>
              <a:t>The 2010 HAP Standard</a:t>
            </a:r>
          </a:p>
          <a:p>
            <a:pPr lvl="1"/>
            <a:r>
              <a:rPr lang="en-GB" dirty="0"/>
              <a:t>The People in Aid Code of Conduct </a:t>
            </a:r>
          </a:p>
          <a:p>
            <a:pPr lvl="1"/>
            <a:r>
              <a:rPr lang="en-GB" dirty="0"/>
              <a:t>The Quality COMPAS method (</a:t>
            </a:r>
            <a:r>
              <a:rPr lang="en-GB" dirty="0" err="1"/>
              <a:t>Groupe</a:t>
            </a:r>
            <a:r>
              <a:rPr lang="en-GB" dirty="0"/>
              <a:t> URD)</a:t>
            </a:r>
          </a:p>
          <a:p>
            <a:pPr lvl="1"/>
            <a:r>
              <a:rPr lang="en-GB" dirty="0"/>
              <a:t>The Red Cross/Red Crescent  and NGO Code of Conduct </a:t>
            </a:r>
          </a:p>
          <a:p>
            <a:pPr lvl="1"/>
            <a:r>
              <a:rPr lang="en-GB" dirty="0"/>
              <a:t>The IASC Commitments on Accountability to affected people/populations </a:t>
            </a:r>
          </a:p>
          <a:p>
            <a:pPr lvl="1"/>
            <a:r>
              <a:rPr lang="en-GB" dirty="0"/>
              <a:t>The OECD DAC Criteria for evaluating development and humanitarian assistance</a:t>
            </a:r>
          </a:p>
          <a:p>
            <a:pPr marL="0" indent="0">
              <a:buNone/>
            </a:pPr>
            <a:endParaRPr lang="en-GB" dirty="0"/>
          </a:p>
        </p:txBody>
      </p:sp>
      <p:sp>
        <p:nvSpPr>
          <p:cNvPr id="2" name="Slide Number Placeholder 1"/>
          <p:cNvSpPr>
            <a:spLocks noGrp="1"/>
          </p:cNvSpPr>
          <p:nvPr>
            <p:ph type="sldNum" sz="quarter" idx="12"/>
          </p:nvPr>
        </p:nvSpPr>
        <p:spPr/>
        <p:txBody>
          <a:bodyPr/>
          <a:lstStyle/>
          <a:p>
            <a:fld id="{8CC4FCE3-3984-484D-8147-94AB9B0F2189}" type="slidenum">
              <a:rPr lang="fr-CH" smtClean="0"/>
              <a:t>47</a:t>
            </a:fld>
            <a:endParaRPr lang="fr-CH"/>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2450829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09777-CC0E-4AAB-AA74-ECF2B9C9165B}"/>
              </a:ext>
            </a:extLst>
          </p:cNvPr>
          <p:cNvSpPr>
            <a:spLocks noGrp="1"/>
          </p:cNvSpPr>
          <p:nvPr>
            <p:ph type="title"/>
          </p:nvPr>
        </p:nvSpPr>
        <p:spPr>
          <a:xfrm>
            <a:off x="838200" y="136525"/>
            <a:ext cx="10515600" cy="761031"/>
          </a:xfrm>
        </p:spPr>
        <p:txBody>
          <a:bodyPr/>
          <a:lstStyle/>
          <a:p>
            <a:pPr algn="ctr"/>
            <a:r>
              <a:rPr lang="en-US" u="sng" dirty="0">
                <a:latin typeface="+mn-lt"/>
              </a:rPr>
              <a:t>Earthquake “</a:t>
            </a:r>
            <a:r>
              <a:rPr lang="en-US" u="sng" dirty="0" err="1">
                <a:latin typeface="+mn-lt"/>
              </a:rPr>
              <a:t>Kirtipur</a:t>
            </a:r>
            <a:r>
              <a:rPr lang="en-US" u="sng" dirty="0">
                <a:latin typeface="+mn-lt"/>
              </a:rPr>
              <a:t>”, Nepal</a:t>
            </a:r>
            <a:endParaRPr lang="fr-CH" dirty="0"/>
          </a:p>
        </p:txBody>
      </p:sp>
      <p:sp>
        <p:nvSpPr>
          <p:cNvPr id="4" name="Slide Number Placeholder 3">
            <a:extLst>
              <a:ext uri="{FF2B5EF4-FFF2-40B4-BE49-F238E27FC236}">
                <a16:creationId xmlns:a16="http://schemas.microsoft.com/office/drawing/2014/main" id="{BE966D8D-2E46-4EF5-9B40-6223CD9B5699}"/>
              </a:ext>
            </a:extLst>
          </p:cNvPr>
          <p:cNvSpPr>
            <a:spLocks noGrp="1"/>
          </p:cNvSpPr>
          <p:nvPr>
            <p:ph type="sldNum" sz="quarter" idx="12"/>
          </p:nvPr>
        </p:nvSpPr>
        <p:spPr/>
        <p:txBody>
          <a:bodyPr/>
          <a:lstStyle/>
          <a:p>
            <a:fld id="{8CC4FCE3-3984-484D-8147-94AB9B0F2189}" type="slidenum">
              <a:rPr lang="fr-CH" smtClean="0"/>
              <a:t>5</a:t>
            </a:fld>
            <a:endParaRPr lang="fr-CH"/>
          </a:p>
        </p:txBody>
      </p:sp>
      <p:sp>
        <p:nvSpPr>
          <p:cNvPr id="6" name="Rectangle 5">
            <a:extLst>
              <a:ext uri="{FF2B5EF4-FFF2-40B4-BE49-F238E27FC236}">
                <a16:creationId xmlns:a16="http://schemas.microsoft.com/office/drawing/2014/main" id="{1C9F8546-4080-454F-BFC9-A8A8847FAEA2}"/>
              </a:ext>
            </a:extLst>
          </p:cNvPr>
          <p:cNvSpPr/>
          <p:nvPr/>
        </p:nvSpPr>
        <p:spPr>
          <a:xfrm>
            <a:off x="0" y="0"/>
            <a:ext cx="624463"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
        <p:nvSpPr>
          <p:cNvPr id="7" name="Content Placeholder 6">
            <a:extLst>
              <a:ext uri="{FF2B5EF4-FFF2-40B4-BE49-F238E27FC236}">
                <a16:creationId xmlns:a16="http://schemas.microsoft.com/office/drawing/2014/main" id="{C4436312-E221-4F8D-9239-77DBE7DF11F5}"/>
              </a:ext>
            </a:extLst>
          </p:cNvPr>
          <p:cNvSpPr>
            <a:spLocks noGrp="1"/>
          </p:cNvSpPr>
          <p:nvPr>
            <p:ph idx="1"/>
          </p:nvPr>
        </p:nvSpPr>
        <p:spPr/>
        <p:txBody>
          <a:bodyPr/>
          <a:lstStyle/>
          <a:p>
            <a:endParaRPr lang="fr-CH"/>
          </a:p>
        </p:txBody>
      </p:sp>
    </p:spTree>
    <p:extLst>
      <p:ext uri="{BB962C8B-B14F-4D97-AF65-F5344CB8AC3E}">
        <p14:creationId xmlns:p14="http://schemas.microsoft.com/office/powerpoint/2010/main" val="1953974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B5245-E570-4D97-86C3-5C2F5C99AAD8}"/>
              </a:ext>
            </a:extLst>
          </p:cNvPr>
          <p:cNvSpPr>
            <a:spLocks noGrp="1"/>
          </p:cNvSpPr>
          <p:nvPr>
            <p:ph type="title"/>
          </p:nvPr>
        </p:nvSpPr>
        <p:spPr>
          <a:xfrm>
            <a:off x="3369644" y="162995"/>
            <a:ext cx="5081337" cy="1325563"/>
          </a:xfrm>
        </p:spPr>
        <p:txBody>
          <a:bodyPr/>
          <a:lstStyle/>
          <a:p>
            <a:r>
              <a:rPr lang="en-US" u="sng" dirty="0">
                <a:latin typeface="+mn-lt"/>
              </a:rPr>
              <a:t>Syria – Winter looms </a:t>
            </a:r>
            <a:endParaRPr lang="fr-CH" u="sng" dirty="0">
              <a:latin typeface="+mn-lt"/>
            </a:endParaRPr>
          </a:p>
        </p:txBody>
      </p:sp>
      <p:sp>
        <p:nvSpPr>
          <p:cNvPr id="4" name="Slide Number Placeholder 3">
            <a:extLst>
              <a:ext uri="{FF2B5EF4-FFF2-40B4-BE49-F238E27FC236}">
                <a16:creationId xmlns:a16="http://schemas.microsoft.com/office/drawing/2014/main" id="{FF166654-F208-4A08-8BDC-180E232AD2E7}"/>
              </a:ext>
            </a:extLst>
          </p:cNvPr>
          <p:cNvSpPr>
            <a:spLocks noGrp="1"/>
          </p:cNvSpPr>
          <p:nvPr>
            <p:ph type="sldNum" sz="quarter" idx="12"/>
          </p:nvPr>
        </p:nvSpPr>
        <p:spPr/>
        <p:txBody>
          <a:bodyPr/>
          <a:lstStyle/>
          <a:p>
            <a:fld id="{8CC4FCE3-3984-484D-8147-94AB9B0F2189}" type="slidenum">
              <a:rPr lang="fr-CH" smtClean="0"/>
              <a:t>6</a:t>
            </a:fld>
            <a:endParaRPr lang="fr-CH"/>
          </a:p>
        </p:txBody>
      </p:sp>
      <p:sp>
        <p:nvSpPr>
          <p:cNvPr id="6" name="Rectangle 5">
            <a:extLst>
              <a:ext uri="{FF2B5EF4-FFF2-40B4-BE49-F238E27FC236}">
                <a16:creationId xmlns:a16="http://schemas.microsoft.com/office/drawing/2014/main" id="{A845447C-9313-48E3-8FFB-C898FE88896A}"/>
              </a:ext>
            </a:extLst>
          </p:cNvPr>
          <p:cNvSpPr/>
          <p:nvPr/>
        </p:nvSpPr>
        <p:spPr>
          <a:xfrm>
            <a:off x="0" y="0"/>
            <a:ext cx="624463"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
        <p:nvSpPr>
          <p:cNvPr id="7" name="Content Placeholder 6">
            <a:extLst>
              <a:ext uri="{FF2B5EF4-FFF2-40B4-BE49-F238E27FC236}">
                <a16:creationId xmlns:a16="http://schemas.microsoft.com/office/drawing/2014/main" id="{4F67BFEF-6D67-44B5-B282-C64052D6B5B7}"/>
              </a:ext>
            </a:extLst>
          </p:cNvPr>
          <p:cNvSpPr>
            <a:spLocks noGrp="1"/>
          </p:cNvSpPr>
          <p:nvPr>
            <p:ph idx="1"/>
          </p:nvPr>
        </p:nvSpPr>
        <p:spPr/>
        <p:txBody>
          <a:bodyPr/>
          <a:lstStyle/>
          <a:p>
            <a:endParaRPr lang="fr-CH"/>
          </a:p>
        </p:txBody>
      </p:sp>
    </p:spTree>
    <p:extLst>
      <p:ext uri="{BB962C8B-B14F-4D97-AF65-F5344CB8AC3E}">
        <p14:creationId xmlns:p14="http://schemas.microsoft.com/office/powerpoint/2010/main" val="912341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1742271" y="1365371"/>
            <a:ext cx="9493264" cy="612000"/>
          </a:xfrm>
          <a:prstGeom prst="roundRect">
            <a:avLst/>
          </a:prstGeom>
          <a:solidFill>
            <a:srgbClr val="E9E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Title 2"/>
          <p:cNvSpPr txBox="1">
            <a:spLocks/>
          </p:cNvSpPr>
          <p:nvPr/>
        </p:nvSpPr>
        <p:spPr>
          <a:xfrm>
            <a:off x="1234057" y="44624"/>
            <a:ext cx="10441161" cy="8640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u="sng" dirty="0">
                <a:latin typeface="+mn-lt"/>
              </a:rPr>
              <a:t>Crisis typology</a:t>
            </a:r>
          </a:p>
        </p:txBody>
      </p:sp>
      <p:sp>
        <p:nvSpPr>
          <p:cNvPr id="13" name="Rectangle 12">
            <a:extLst>
              <a:ext uri="{FF2B5EF4-FFF2-40B4-BE49-F238E27FC236}">
                <a16:creationId xmlns:a16="http://schemas.microsoft.com/office/drawing/2014/main" id="{32A97C3A-AC65-41B1-B91D-3F480229645B}"/>
              </a:ext>
            </a:extLst>
          </p:cNvPr>
          <p:cNvSpPr/>
          <p:nvPr/>
        </p:nvSpPr>
        <p:spPr>
          <a:xfrm>
            <a:off x="8774130" y="6418206"/>
            <a:ext cx="2901088" cy="307777"/>
          </a:xfrm>
          <a:prstGeom prst="rect">
            <a:avLst/>
          </a:prstGeom>
        </p:spPr>
        <p:txBody>
          <a:bodyPr wrap="square">
            <a:spAutoFit/>
          </a:bodyPr>
          <a:lstStyle/>
          <a:p>
            <a:r>
              <a:rPr lang="en-US" sz="1400" i="1" dirty="0"/>
              <a:t>Source: https://www.cred.be/</a:t>
            </a:r>
          </a:p>
        </p:txBody>
      </p:sp>
      <p:sp>
        <p:nvSpPr>
          <p:cNvPr id="15" name="Rounded Rectangle 14"/>
          <p:cNvSpPr/>
          <p:nvPr/>
        </p:nvSpPr>
        <p:spPr>
          <a:xfrm>
            <a:off x="1698978" y="4961921"/>
            <a:ext cx="9493264" cy="612000"/>
          </a:xfrm>
          <a:prstGeom prst="roundRect">
            <a:avLst/>
          </a:prstGeom>
          <a:solidFill>
            <a:srgbClr val="E9E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Rounded Rectangle 15"/>
          <p:cNvSpPr/>
          <p:nvPr/>
        </p:nvSpPr>
        <p:spPr>
          <a:xfrm>
            <a:off x="1706562" y="3735692"/>
            <a:ext cx="9493264" cy="612000"/>
          </a:xfrm>
          <a:prstGeom prst="roundRect">
            <a:avLst/>
          </a:prstGeom>
          <a:solidFill>
            <a:srgbClr val="E9E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Rounded Rectangle 16"/>
          <p:cNvSpPr/>
          <p:nvPr/>
        </p:nvSpPr>
        <p:spPr>
          <a:xfrm>
            <a:off x="1742004" y="2509463"/>
            <a:ext cx="9493264" cy="612000"/>
          </a:xfrm>
          <a:prstGeom prst="roundRect">
            <a:avLst/>
          </a:prstGeom>
          <a:solidFill>
            <a:srgbClr val="E9E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894" y="3713608"/>
            <a:ext cx="656168" cy="656168"/>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894" y="4936332"/>
            <a:ext cx="656168" cy="656168"/>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7637" y="1270807"/>
            <a:ext cx="668867" cy="668867"/>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7637" y="2481031"/>
            <a:ext cx="668867" cy="668867"/>
          </a:xfrm>
          <a:prstGeom prst="rect">
            <a:avLst/>
          </a:prstGeom>
        </p:spPr>
      </p:pic>
      <p:sp>
        <p:nvSpPr>
          <p:cNvPr id="26" name="Rectangle 25"/>
          <p:cNvSpPr/>
          <p:nvPr/>
        </p:nvSpPr>
        <p:spPr>
          <a:xfrm>
            <a:off x="2325160" y="1355477"/>
            <a:ext cx="2719655" cy="523220"/>
          </a:xfrm>
          <a:prstGeom prst="rect">
            <a:avLst/>
          </a:prstGeom>
        </p:spPr>
        <p:txBody>
          <a:bodyPr wrap="none">
            <a:spAutoFit/>
          </a:bodyPr>
          <a:lstStyle/>
          <a:p>
            <a:r>
              <a:rPr lang="en-US" sz="2800" b="1" i="1" dirty="0">
                <a:cs typeface="Times New Roman" panose="02020603050405020304" pitchFamily="18" charset="0"/>
              </a:rPr>
              <a:t>Natural</a:t>
            </a:r>
            <a:r>
              <a:rPr lang="en-US" sz="2800" b="1" i="1" baseline="0" dirty="0">
                <a:cs typeface="Times New Roman" panose="02020603050405020304" pitchFamily="18" charset="0"/>
              </a:rPr>
              <a:t> disasters</a:t>
            </a:r>
            <a:endParaRPr lang="fr-CH" sz="2800" b="1" i="1" dirty="0">
              <a:cs typeface="Times New Roman" panose="02020603050405020304" pitchFamily="18" charset="0"/>
            </a:endParaRPr>
          </a:p>
        </p:txBody>
      </p:sp>
      <p:sp>
        <p:nvSpPr>
          <p:cNvPr id="27" name="Rectangle 26"/>
          <p:cNvSpPr/>
          <p:nvPr/>
        </p:nvSpPr>
        <p:spPr>
          <a:xfrm>
            <a:off x="2325160" y="2559230"/>
            <a:ext cx="5747792" cy="523220"/>
          </a:xfrm>
          <a:prstGeom prst="rect">
            <a:avLst/>
          </a:prstGeom>
        </p:spPr>
        <p:txBody>
          <a:bodyPr wrap="none">
            <a:spAutoFit/>
          </a:bodyPr>
          <a:lstStyle/>
          <a:p>
            <a:r>
              <a:rPr lang="en-US" sz="2800" b="1" i="1" dirty="0">
                <a:cs typeface="Times New Roman" panose="02020603050405020304" pitchFamily="18" charset="0"/>
              </a:rPr>
              <a:t>Natural hazards impacted by humans</a:t>
            </a:r>
            <a:endParaRPr lang="fr-CH" sz="2800" b="1" i="1" dirty="0">
              <a:cs typeface="Times New Roman" panose="02020603050405020304" pitchFamily="18" charset="0"/>
            </a:endParaRPr>
          </a:p>
        </p:txBody>
      </p:sp>
      <p:sp>
        <p:nvSpPr>
          <p:cNvPr id="28" name="Rectangle 27"/>
          <p:cNvSpPr/>
          <p:nvPr/>
        </p:nvSpPr>
        <p:spPr>
          <a:xfrm>
            <a:off x="2284267" y="3792397"/>
            <a:ext cx="5777607" cy="523220"/>
          </a:xfrm>
          <a:prstGeom prst="rect">
            <a:avLst/>
          </a:prstGeom>
        </p:spPr>
        <p:txBody>
          <a:bodyPr wrap="none">
            <a:spAutoFit/>
          </a:bodyPr>
          <a:lstStyle/>
          <a:p>
            <a:r>
              <a:rPr lang="en-US" sz="2800" b="1" i="1" dirty="0">
                <a:cs typeface="Times New Roman" panose="02020603050405020304" pitchFamily="18" charset="0"/>
              </a:rPr>
              <a:t>Crises caused</a:t>
            </a:r>
            <a:r>
              <a:rPr lang="en-US" sz="2800" b="1" i="1" baseline="0" dirty="0">
                <a:cs typeface="Times New Roman" panose="02020603050405020304" pitchFamily="18" charset="0"/>
              </a:rPr>
              <a:t> by humans (man-made</a:t>
            </a:r>
            <a:r>
              <a:rPr lang="en-US" sz="2400" b="1" i="1" baseline="0" dirty="0">
                <a:latin typeface="Times New Roman" panose="02020603050405020304" pitchFamily="18" charset="0"/>
                <a:cs typeface="Times New Roman" panose="02020603050405020304" pitchFamily="18" charset="0"/>
              </a:rPr>
              <a:t>)</a:t>
            </a:r>
            <a:endParaRPr lang="fr-CH" sz="2400" b="1" i="1" dirty="0">
              <a:latin typeface="Times New Roman" panose="02020603050405020304" pitchFamily="18" charset="0"/>
              <a:cs typeface="Times New Roman" panose="02020603050405020304" pitchFamily="18" charset="0"/>
            </a:endParaRPr>
          </a:p>
        </p:txBody>
      </p:sp>
      <p:sp>
        <p:nvSpPr>
          <p:cNvPr id="29" name="Rectangle 28"/>
          <p:cNvSpPr/>
          <p:nvPr/>
        </p:nvSpPr>
        <p:spPr>
          <a:xfrm>
            <a:off x="2273684" y="4999716"/>
            <a:ext cx="4613251" cy="523220"/>
          </a:xfrm>
          <a:prstGeom prst="rect">
            <a:avLst/>
          </a:prstGeom>
        </p:spPr>
        <p:txBody>
          <a:bodyPr wrap="none">
            <a:spAutoFit/>
          </a:bodyPr>
          <a:lstStyle/>
          <a:p>
            <a:r>
              <a:rPr lang="en-US" sz="2800" b="1" i="1" dirty="0">
                <a:cs typeface="Times New Roman" panose="02020603050405020304" pitchFamily="18" charset="0"/>
              </a:rPr>
              <a:t>Disease outbreaks /epidemics</a:t>
            </a:r>
            <a:endParaRPr lang="fr-CH" sz="2800" b="1" i="1" dirty="0">
              <a:cs typeface="Times New Roman" panose="02020603050405020304" pitchFamily="18" charset="0"/>
            </a:endParaRPr>
          </a:p>
        </p:txBody>
      </p:sp>
      <p:sp>
        <p:nvSpPr>
          <p:cNvPr id="30" name="Rectangle 29"/>
          <p:cNvSpPr/>
          <p:nvPr/>
        </p:nvSpPr>
        <p:spPr>
          <a:xfrm>
            <a:off x="4811524" y="1763600"/>
            <a:ext cx="7140951" cy="707886"/>
          </a:xfrm>
          <a:prstGeom prst="rect">
            <a:avLst/>
          </a:prstGeom>
        </p:spPr>
        <p:txBody>
          <a:bodyPr wrap="square">
            <a:spAutoFit/>
          </a:bodyPr>
          <a:lstStyle/>
          <a:p>
            <a:r>
              <a:rPr lang="en-US" sz="2000" b="0" i="1" dirty="0">
                <a:solidFill>
                  <a:sysClr val="windowText" lastClr="000000"/>
                </a:solidFill>
                <a:cs typeface="Times New Roman" panose="02020603050405020304" pitchFamily="18" charset="0"/>
              </a:rPr>
              <a:t>e.g. geophysical,</a:t>
            </a:r>
            <a:r>
              <a:rPr lang="en-US" sz="2000" b="0" i="1" baseline="0" dirty="0">
                <a:solidFill>
                  <a:sysClr val="windowText" lastClr="000000"/>
                </a:solidFill>
                <a:cs typeface="Times New Roman" panose="02020603050405020304" pitchFamily="18" charset="0"/>
              </a:rPr>
              <a:t> meteorological, hydrological, geomorphological, biological, extra-terrestrial (meteorites)</a:t>
            </a:r>
            <a:endParaRPr lang="fr-CH" sz="2000" b="0" i="1" dirty="0">
              <a:solidFill>
                <a:sysClr val="windowText" lastClr="000000"/>
              </a:solidFill>
              <a:cs typeface="Times New Roman" panose="02020603050405020304" pitchFamily="18" charset="0"/>
            </a:endParaRPr>
          </a:p>
        </p:txBody>
      </p:sp>
      <p:sp>
        <p:nvSpPr>
          <p:cNvPr id="31" name="Rectangle 30"/>
          <p:cNvSpPr/>
          <p:nvPr/>
        </p:nvSpPr>
        <p:spPr>
          <a:xfrm>
            <a:off x="4343570" y="3015012"/>
            <a:ext cx="7525961" cy="707886"/>
          </a:xfrm>
          <a:prstGeom prst="rect">
            <a:avLst/>
          </a:prstGeom>
        </p:spPr>
        <p:txBody>
          <a:bodyPr wrap="square">
            <a:spAutoFit/>
          </a:bodyPr>
          <a:lstStyle/>
          <a:p>
            <a:r>
              <a:rPr lang="en-US" sz="2000" b="0" i="1" dirty="0">
                <a:solidFill>
                  <a:sysClr val="windowText" lastClr="000000"/>
                </a:solidFill>
                <a:cs typeface="Times New Roman" panose="02020603050405020304" pitchFamily="18" charset="0"/>
              </a:rPr>
              <a:t>e.g. landslides during heavy rainfall</a:t>
            </a:r>
            <a:r>
              <a:rPr lang="en-US" sz="2000" b="0" i="1" baseline="0" dirty="0">
                <a:solidFill>
                  <a:sysClr val="windowText" lastClr="000000"/>
                </a:solidFill>
                <a:cs typeface="Times New Roman" panose="02020603050405020304" pitchFamily="18" charset="0"/>
              </a:rPr>
              <a:t> due to deforestation, political systems that turn droughts into famines </a:t>
            </a:r>
            <a:endParaRPr lang="fr-CH" sz="2000" b="0" i="1" dirty="0">
              <a:solidFill>
                <a:sysClr val="windowText" lastClr="000000"/>
              </a:solidFill>
              <a:cs typeface="Times New Roman" panose="02020603050405020304" pitchFamily="18" charset="0"/>
            </a:endParaRPr>
          </a:p>
        </p:txBody>
      </p:sp>
      <p:sp>
        <p:nvSpPr>
          <p:cNvPr id="32" name="Rectangle 31"/>
          <p:cNvSpPr/>
          <p:nvPr/>
        </p:nvSpPr>
        <p:spPr>
          <a:xfrm>
            <a:off x="8382000" y="5573921"/>
            <a:ext cx="3042192" cy="400110"/>
          </a:xfrm>
          <a:prstGeom prst="rect">
            <a:avLst/>
          </a:prstGeom>
        </p:spPr>
        <p:txBody>
          <a:bodyPr wrap="square">
            <a:spAutoFit/>
          </a:bodyPr>
          <a:lstStyle/>
          <a:p>
            <a:r>
              <a:rPr lang="en-US" sz="2000" b="0" i="1" dirty="0">
                <a:solidFill>
                  <a:sysClr val="windowText" lastClr="000000"/>
                </a:solidFill>
                <a:cs typeface="Times New Roman" panose="02020603050405020304" pitchFamily="18" charset="0"/>
              </a:rPr>
              <a:t>e.g</a:t>
            </a:r>
            <a:r>
              <a:rPr lang="en-US" sz="2000" b="0" i="1" baseline="0" dirty="0">
                <a:solidFill>
                  <a:sysClr val="windowText" lastClr="000000"/>
                </a:solidFill>
                <a:cs typeface="Times New Roman" panose="02020603050405020304" pitchFamily="18" charset="0"/>
              </a:rPr>
              <a:t>. Ebola, SARS, cholera</a:t>
            </a:r>
            <a:endParaRPr lang="fr-CH" sz="2000" b="0" i="1" dirty="0">
              <a:solidFill>
                <a:sysClr val="windowText" lastClr="000000"/>
              </a:solidFill>
              <a:cs typeface="Times New Roman" panose="02020603050405020304" pitchFamily="18" charset="0"/>
            </a:endParaRPr>
          </a:p>
        </p:txBody>
      </p:sp>
      <p:sp>
        <p:nvSpPr>
          <p:cNvPr id="22" name="Rectangle 2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
        <p:nvSpPr>
          <p:cNvPr id="2" name="TextBox 1"/>
          <p:cNvSpPr txBox="1"/>
          <p:nvPr/>
        </p:nvSpPr>
        <p:spPr>
          <a:xfrm>
            <a:off x="7450667" y="4329526"/>
            <a:ext cx="3741575" cy="400110"/>
          </a:xfrm>
          <a:prstGeom prst="rect">
            <a:avLst/>
          </a:prstGeom>
          <a:noFill/>
        </p:spPr>
        <p:txBody>
          <a:bodyPr wrap="square" rtlCol="0">
            <a:spAutoFit/>
          </a:bodyPr>
          <a:lstStyle/>
          <a:p>
            <a:r>
              <a:rPr lang="en-US" sz="2000" i="1" dirty="0"/>
              <a:t>e.g. armed conflict</a:t>
            </a:r>
            <a:endParaRPr lang="en-GB" sz="2000" i="1" dirty="0"/>
          </a:p>
        </p:txBody>
      </p:sp>
      <p:sp>
        <p:nvSpPr>
          <p:cNvPr id="4" name="Slide Number Placeholder 3"/>
          <p:cNvSpPr>
            <a:spLocks noGrp="1"/>
          </p:cNvSpPr>
          <p:nvPr>
            <p:ph type="sldNum" sz="quarter" idx="12"/>
          </p:nvPr>
        </p:nvSpPr>
        <p:spPr/>
        <p:txBody>
          <a:bodyPr/>
          <a:lstStyle/>
          <a:p>
            <a:fld id="{8CC4FCE3-3984-484D-8147-94AB9B0F2189}" type="slidenum">
              <a:rPr lang="fr-CH" smtClean="0"/>
              <a:t>7</a:t>
            </a:fld>
            <a:endParaRPr lang="fr-CH"/>
          </a:p>
        </p:txBody>
      </p:sp>
    </p:spTree>
    <p:extLst>
      <p:ext uri="{BB962C8B-B14F-4D97-AF65-F5344CB8AC3E}">
        <p14:creationId xmlns:p14="http://schemas.microsoft.com/office/powerpoint/2010/main" val="3042891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9"/>
          <p:cNvSpPr txBox="1">
            <a:spLocks/>
          </p:cNvSpPr>
          <p:nvPr/>
        </p:nvSpPr>
        <p:spPr>
          <a:xfrm>
            <a:off x="1234057" y="390698"/>
            <a:ext cx="10441161" cy="7340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u="sng" dirty="0">
                <a:latin typeface="+mn-lt"/>
              </a:rPr>
              <a:t>Crisis typology</a:t>
            </a:r>
          </a:p>
        </p:txBody>
      </p:sp>
      <p:sp>
        <p:nvSpPr>
          <p:cNvPr id="16" name="Content Placeholder 10"/>
          <p:cNvSpPr txBox="1">
            <a:spLocks/>
          </p:cNvSpPr>
          <p:nvPr/>
        </p:nvSpPr>
        <p:spPr>
          <a:xfrm>
            <a:off x="1234057" y="1730320"/>
            <a:ext cx="10945215" cy="5472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t>Another distinction: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1757" y="3805542"/>
            <a:ext cx="1661714" cy="166171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311" y="3952571"/>
            <a:ext cx="1514685" cy="1514685"/>
          </a:xfrm>
          <a:prstGeom prst="rect">
            <a:avLst/>
          </a:prstGeom>
        </p:spPr>
      </p:pic>
      <p:sp>
        <p:nvSpPr>
          <p:cNvPr id="6" name="Slide Number Placeholder 5"/>
          <p:cNvSpPr>
            <a:spLocks noGrp="1"/>
          </p:cNvSpPr>
          <p:nvPr>
            <p:ph type="sldNum" sz="quarter" idx="12"/>
          </p:nvPr>
        </p:nvSpPr>
        <p:spPr/>
        <p:txBody>
          <a:bodyPr/>
          <a:lstStyle/>
          <a:p>
            <a:fld id="{8CC4FCE3-3984-484D-8147-94AB9B0F2189}" type="slidenum">
              <a:rPr lang="fr-CH" smtClean="0"/>
              <a:t>8</a:t>
            </a:fld>
            <a:endParaRPr lang="fr-CH"/>
          </a:p>
        </p:txBody>
      </p:sp>
      <p:sp>
        <p:nvSpPr>
          <p:cNvPr id="11" name="Rounded Rectangle 10"/>
          <p:cNvSpPr/>
          <p:nvPr/>
        </p:nvSpPr>
        <p:spPr>
          <a:xfrm>
            <a:off x="1927291" y="2883110"/>
            <a:ext cx="4270647" cy="612000"/>
          </a:xfrm>
          <a:prstGeom prst="roundRect">
            <a:avLst/>
          </a:prstGeom>
          <a:solidFill>
            <a:srgbClr val="E9E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Progressive evolution </a:t>
            </a:r>
          </a:p>
        </p:txBody>
      </p:sp>
      <p:sp>
        <p:nvSpPr>
          <p:cNvPr id="14" name="Rounded Rectangle 13"/>
          <p:cNvSpPr/>
          <p:nvPr/>
        </p:nvSpPr>
        <p:spPr>
          <a:xfrm>
            <a:off x="6760331" y="2883110"/>
            <a:ext cx="4270647" cy="612000"/>
          </a:xfrm>
          <a:prstGeom prst="roundRect">
            <a:avLst/>
          </a:prstGeom>
          <a:solidFill>
            <a:srgbClr val="E9E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Sudden onset</a:t>
            </a:r>
          </a:p>
        </p:txBody>
      </p:sp>
      <p:sp>
        <p:nvSpPr>
          <p:cNvPr id="12" name="Rectangle 1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Tree>
    <p:extLst>
      <p:ext uri="{BB962C8B-B14F-4D97-AF65-F5344CB8AC3E}">
        <p14:creationId xmlns:p14="http://schemas.microsoft.com/office/powerpoint/2010/main" val="1696989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CC4FCE3-3984-484D-8147-94AB9B0F2189}" type="slidenum">
              <a:rPr lang="fr-CH" smtClean="0"/>
              <a:t>9</a:t>
            </a:fld>
            <a:endParaRPr lang="fr-CH"/>
          </a:p>
        </p:txBody>
      </p:sp>
      <p:sp>
        <p:nvSpPr>
          <p:cNvPr id="9" name="Rectangle 8"/>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CH" dirty="0"/>
              <a:t>   H.E.L.P. course</a:t>
            </a:r>
          </a:p>
        </p:txBody>
      </p:sp>
      <p:sp>
        <p:nvSpPr>
          <p:cNvPr id="5" name="TextBox 4"/>
          <p:cNvSpPr txBox="1"/>
          <p:nvPr/>
        </p:nvSpPr>
        <p:spPr>
          <a:xfrm>
            <a:off x="4892842" y="6413698"/>
            <a:ext cx="6229900" cy="369332"/>
          </a:xfrm>
          <a:prstGeom prst="rect">
            <a:avLst/>
          </a:prstGeom>
          <a:noFill/>
        </p:spPr>
        <p:txBody>
          <a:bodyPr wrap="square" rtlCol="0">
            <a:spAutoFit/>
          </a:bodyPr>
          <a:lstStyle/>
          <a:p>
            <a:r>
              <a:rPr lang="fr-CH" i="1" dirty="0"/>
              <a:t>https://ourworldindata.org/grapher/natural-disasters-by-type</a:t>
            </a:r>
          </a:p>
        </p:txBody>
      </p:sp>
      <p:pic>
        <p:nvPicPr>
          <p:cNvPr id="6" name="Picture 5">
            <a:extLst>
              <a:ext uri="{FF2B5EF4-FFF2-40B4-BE49-F238E27FC236}">
                <a16:creationId xmlns:a16="http://schemas.microsoft.com/office/drawing/2014/main" id="{FB3FBF7E-5C0A-4BC7-9218-A47832D1DA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0265" y="0"/>
            <a:ext cx="9715500" cy="6858000"/>
          </a:xfrm>
          <a:prstGeom prst="rect">
            <a:avLst/>
          </a:prstGeom>
        </p:spPr>
      </p:pic>
    </p:spTree>
    <p:extLst>
      <p:ext uri="{BB962C8B-B14F-4D97-AF65-F5344CB8AC3E}">
        <p14:creationId xmlns:p14="http://schemas.microsoft.com/office/powerpoint/2010/main" val="24295318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2019-02-13T23:00:00+00:00</Period_x0020_start>
    <TaxCatchAll xmlns="a8a2af44-4b8d-404b-a8bd-4186350a523c">
      <Value>4</Value>
      <Value>3</Value>
      <Value>2</Value>
      <Value>1</Value>
    </TaxCatchAll>
    <ICRCIMP_DocumentType_H xmlns="71402401-ee9a-4cfa-82a8-ebbd88d5d766">
      <Terms xmlns="http://schemas.microsoft.com/office/infopath/2007/PartnerControl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RMIdentifier xmlns="71402401-ee9a-4cfa-82a8-ebbd88d5d766" xsi:nil="true"/>
    <RatingCount xmlns="http://schemas.microsoft.com/sharepoint/v3" xsi:nil="true"/>
    <ICRCIMP_IsRecord xmlns="71402401-ee9a-4cfa-82a8-ebbd88d5d766">false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ICRCIMP_RMUnitInCharge_H>
    <_dlc_DocId xmlns="a8a2af44-4b8d-404b-a8bd-4186350a523c">TSASSIST-19-1299</_dlc_DocId>
    <_dlc_DocIdUrl xmlns="a8a2af44-4b8d-404b-a8bd-4186350a523c">
      <Url>https://collab.ext.icrc.org/sites/TS_ASSIST/_layouts/15/DocIdRedir.aspx?ID=TSASSIST-19-1299</Url>
      <Description>TSASSIST-19-1299</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42" ma:contentTypeDescription="Upload Form" ma:contentTypeScope="" ma:versionID="084248063f8dba146697e29f0d22fe69">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3e3a4ec725c8395d7b867916cbe6ed60"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2;#No Country|1f55df4f-c103-4303-b974-426a8e7d1d06"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4;#Internal|23eb6094-56fc-4ad4-8ae2-cf1575a694f0"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1;#Assistance|9015aaae-65d7-4217-8889-581aaffe05a3"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default="[today]"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Props1.xml><?xml version="1.0" encoding="utf-8"?>
<ds:datastoreItem xmlns:ds="http://schemas.openxmlformats.org/officeDocument/2006/customXml" ds:itemID="{1A14BF0E-CC81-493D-8BD3-C8EA18FFBB14}">
  <ds:schemaRefs>
    <ds:schemaRef ds:uri="http://schemas.microsoft.com/sharepoint/v3/contenttype/forms"/>
  </ds:schemaRefs>
</ds:datastoreItem>
</file>

<file path=customXml/itemProps2.xml><?xml version="1.0" encoding="utf-8"?>
<ds:datastoreItem xmlns:ds="http://schemas.openxmlformats.org/officeDocument/2006/customXml" ds:itemID="{2FA4E5ED-56A7-4161-8159-DB37F922DAAA}">
  <ds:schemaRefs>
    <ds:schemaRef ds:uri="775538c5-eb89-48ba-a372-0acd5d6f1291"/>
    <ds:schemaRef ds:uri="http://schemas.microsoft.com/office/2006/documentManagement/types"/>
    <ds:schemaRef ds:uri="http://schemas.microsoft.com/office/infopath/2007/PartnerControls"/>
    <ds:schemaRef ds:uri="http://purl.org/dc/elements/1.1/"/>
    <ds:schemaRef ds:uri="http://schemas.microsoft.com/office/2006/metadata/properties"/>
    <ds:schemaRef ds:uri="71402401-ee9a-4cfa-82a8-ebbd88d5d766"/>
    <ds:schemaRef ds:uri="http://schemas.microsoft.com/sharepoint/v3"/>
    <ds:schemaRef ds:uri="http://schemas.openxmlformats.org/package/2006/metadata/core-properties"/>
    <ds:schemaRef ds:uri="http://purl.org/dc/terms/"/>
    <ds:schemaRef ds:uri="a8a2af44-4b8d-404b-a8bd-4186350a523c"/>
    <ds:schemaRef ds:uri="http://www.w3.org/XML/1998/namespace"/>
    <ds:schemaRef ds:uri="http://purl.org/dc/dcmitype/"/>
  </ds:schemaRefs>
</ds:datastoreItem>
</file>

<file path=customXml/itemProps3.xml><?xml version="1.0" encoding="utf-8"?>
<ds:datastoreItem xmlns:ds="http://schemas.openxmlformats.org/officeDocument/2006/customXml" ds:itemID="{D04393C2-33BB-4CCE-AD4D-3B6B45729A7B}">
  <ds:schemaRefs>
    <ds:schemaRef ds:uri="http://schemas.microsoft.com/sharepoint/events"/>
  </ds:schemaRefs>
</ds:datastoreItem>
</file>

<file path=customXml/itemProps4.xml><?xml version="1.0" encoding="utf-8"?>
<ds:datastoreItem xmlns:ds="http://schemas.openxmlformats.org/officeDocument/2006/customXml" ds:itemID="{4B9107A9-C396-4A64-911E-B2A6F3FE29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4F8D7335-2BFF-416D-94AF-A24500E3ADE8}">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5379</TotalTime>
  <Words>4746</Words>
  <Application>Microsoft Office PowerPoint</Application>
  <PresentationFormat>Widescreen</PresentationFormat>
  <Paragraphs>684</Paragraphs>
  <Slides>47</Slides>
  <Notes>38</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Calibri Light</vt:lpstr>
      <vt:lpstr>Courier New</vt:lpstr>
      <vt:lpstr>Times New Roman</vt:lpstr>
      <vt:lpstr>Wingdings</vt:lpstr>
      <vt:lpstr>Office Theme</vt:lpstr>
      <vt:lpstr>PowerPoint Presentation</vt:lpstr>
      <vt:lpstr>Objectives</vt:lpstr>
      <vt:lpstr>PowerPoint Presentation</vt:lpstr>
      <vt:lpstr>Courage under fire –South Sudan</vt:lpstr>
      <vt:lpstr>Earthquake “Kirtipur”, Nepal</vt:lpstr>
      <vt:lpstr>Syria – Winter looms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Specific aspects of armed conflict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vs specific health needs</vt:lpstr>
      <vt:lpstr>PowerPoint Presentation</vt:lpstr>
      <vt:lpstr>Specific needs</vt:lpstr>
      <vt:lpstr>PowerPoint Presentation</vt:lpstr>
      <vt:lpstr>PowerPoint Presentation</vt:lpstr>
      <vt:lpstr>PowerPoint Presentation</vt:lpstr>
      <vt:lpstr>Needs vs capacities</vt:lpstr>
      <vt:lpstr>PowerPoint Presentation</vt:lpstr>
      <vt:lpstr>PowerPoint Presentation</vt:lpstr>
      <vt:lpstr>PowerPoint Presentation</vt:lpstr>
      <vt:lpstr>Demographic and epidemiological settings </vt:lpstr>
      <vt:lpstr>Risk factors excess morbidity and mortality</vt:lpstr>
      <vt:lpstr>Determinant factors for health and survival</vt:lpstr>
      <vt:lpstr>PowerPoint Presentation</vt:lpstr>
      <vt:lpstr>What is Health?</vt:lpstr>
      <vt:lpstr>PowerPoint Presentation</vt:lpstr>
      <vt:lpstr>PowerPoint Presentation</vt:lpstr>
      <vt:lpstr>PowerPoint Presentation</vt:lpstr>
      <vt:lpstr>PowerPoint Presentation</vt:lpstr>
      <vt:lpstr>Actors in humanitarian interventions</vt:lpstr>
      <vt:lpstr>PowerPoint Presentation</vt:lpstr>
      <vt:lpstr>Four core humanitarian principles</vt:lpstr>
      <vt:lpstr>PowerPoint Presentation</vt:lpstr>
      <vt:lpstr>PowerPoint Presentation</vt:lpstr>
      <vt:lpstr>Core Humanitarian Standards (CHS)</vt:lpstr>
    </vt:vector>
  </TitlesOfParts>
  <Company>ICRC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Emergencies in Large Population</dc:title>
  <dc:creator>Eirini Karanisa;Nefti Eboni BEMPONG</dc:creator>
  <cp:lastModifiedBy>Catherine Delice Ginod</cp:lastModifiedBy>
  <cp:revision>355</cp:revision>
  <cp:lastPrinted>2019-09-04T12:06:35Z</cp:lastPrinted>
  <dcterms:created xsi:type="dcterms:W3CDTF">2018-09-25T08:41:27Z</dcterms:created>
  <dcterms:modified xsi:type="dcterms:W3CDTF">2020-02-13T08:28:09Z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
  </property>
  <property fmtid="{D5CDD505-2E9C-101B-9397-08002B2CF9AE}" pid="4" name="ICRCIMP_ManageAccess">
    <vt:bool>false</vt:bool>
  </property>
  <property fmtid="{D5CDD505-2E9C-101B-9397-08002B2CF9AE}" pid="5" name="_dlc_DocIdItemGuid">
    <vt:lpwstr>b59828f2-3bed-4d8d-ad17-1bd59c5ee349</vt:lpwstr>
  </property>
  <property fmtid="{D5CDD505-2E9C-101B-9397-08002B2CF9AE}" pid="6" name="ICRCIMP_IHT">
    <vt:lpwstr>4;#Internal|23eb6094-56fc-4ad4-8ae2-cf1575a694f0</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Key Issue">
    <vt:lpwstr>3;#- No key issue|32056555-74b8-4174-9beb-b0d6d010855f</vt:lpwstr>
  </property>
  <property fmtid="{D5CDD505-2E9C-101B-9397-08002B2CF9AE}" pid="10" name="ICRCIMP_DocumentType">
    <vt:lpwstr/>
  </property>
  <property fmtid="{D5CDD505-2E9C-101B-9397-08002B2CF9AE}" pid="11" name="ICRCIMP_BusinessFunction">
    <vt:lpwstr>1;#Assistance|9015aaae-65d7-4217-8889-581aaffe05a3</vt:lpwstr>
  </property>
  <property fmtid="{D5CDD505-2E9C-101B-9397-08002B2CF9AE}" pid="12" name="ICRCIMP_Keyword">
    <vt:lpwstr/>
  </property>
  <property fmtid="{D5CDD505-2E9C-101B-9397-08002B2CF9AE}" pid="13" name="ICRCIMP_KeyIssue">
    <vt:lpwstr/>
  </property>
</Properties>
</file>