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0"/>
  </p:notesMasterIdLst>
  <p:handoutMasterIdLst>
    <p:handoutMasterId r:id="rId31"/>
  </p:handoutMasterIdLst>
  <p:sldIdLst>
    <p:sldId id="257" r:id="rId6"/>
    <p:sldId id="531" r:id="rId7"/>
    <p:sldId id="526" r:id="rId8"/>
    <p:sldId id="524" r:id="rId9"/>
    <p:sldId id="507" r:id="rId10"/>
    <p:sldId id="297" r:id="rId11"/>
    <p:sldId id="508" r:id="rId12"/>
    <p:sldId id="509" r:id="rId13"/>
    <p:sldId id="510" r:id="rId14"/>
    <p:sldId id="511" r:id="rId15"/>
    <p:sldId id="512" r:id="rId16"/>
    <p:sldId id="513" r:id="rId17"/>
    <p:sldId id="517" r:id="rId18"/>
    <p:sldId id="514" r:id="rId19"/>
    <p:sldId id="530" r:id="rId20"/>
    <p:sldId id="521" r:id="rId21"/>
    <p:sldId id="522" r:id="rId22"/>
    <p:sldId id="519" r:id="rId23"/>
    <p:sldId id="528" r:id="rId24"/>
    <p:sldId id="516" r:id="rId25"/>
    <p:sldId id="529" r:id="rId26"/>
    <p:sldId id="523" r:id="rId27"/>
    <p:sldId id="525" r:id="rId28"/>
    <p:sldId id="520" r:id="rId29"/>
  </p:sldIdLst>
  <p:sldSz cx="12192000" cy="6858000"/>
  <p:notesSz cx="7023100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5CD"/>
    <a:srgbClr val="FFFF99"/>
    <a:srgbClr val="0000CC"/>
    <a:srgbClr val="0033CC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78977" autoAdjust="0"/>
  </p:normalViewPr>
  <p:slideViewPr>
    <p:cSldViewPr snapToGrid="0" showGuides="1">
      <p:cViewPr varScale="1">
        <p:scale>
          <a:sx n="53" d="100"/>
          <a:sy n="53" d="100"/>
        </p:scale>
        <p:origin x="1084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36A4-3EE1-478B-BA11-B8CD3B4F1A6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644DB9C-981D-47CE-8F92-7D6C9CF71F2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2800" b="0" spc="0" dirty="0">
              <a:latin typeface="+mn-lt"/>
              <a:cs typeface="Aharoni" panose="02010803020104030203" pitchFamily="2" charset="-79"/>
            </a:rPr>
            <a:t>Security</a:t>
          </a:r>
        </a:p>
      </dgm:t>
    </dgm:pt>
    <dgm:pt modelId="{A510EE52-E116-4649-80E8-34FD3FBD6F08}" type="parTrans" cxnId="{E9166A64-DFDF-46A5-8671-32BC4D1414AA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41EA5C7E-35F5-4537-92FD-866F91874CDD}" type="sibTrans" cxnId="{E9166A64-DFDF-46A5-8671-32BC4D1414AA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1B8888F6-0471-4AC9-A1A4-7BAF7E78E35A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GB" sz="1400" b="0" spc="0" dirty="0">
              <a:solidFill>
                <a:srgbClr val="002060"/>
              </a:solidFill>
              <a:latin typeface="+mn-lt"/>
              <a:cs typeface="Aharoni" panose="02010803020104030203" pitchFamily="2" charset="-79"/>
            </a:rPr>
            <a:t>Acceptance</a:t>
          </a:r>
        </a:p>
      </dgm:t>
    </dgm:pt>
    <dgm:pt modelId="{0F75A51E-1554-4B43-9257-2450BFDBF26A}" type="parTrans" cxnId="{6098F0C4-F974-4960-A81C-513E7B93004A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F82608B4-46CD-4872-AE89-6F5B3931673D}" type="sibTrans" cxnId="{6098F0C4-F974-4960-A81C-513E7B93004A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9729BB6E-B3D0-47B0-BA4E-4872FD0E8CE7}">
      <dgm:prSet phldrT="[Text]" custT="1"/>
      <dgm:spPr>
        <a:solidFill>
          <a:srgbClr val="FF0066"/>
        </a:solidFill>
      </dgm:spPr>
      <dgm:t>
        <a:bodyPr/>
        <a:lstStyle/>
        <a:p>
          <a:r>
            <a:rPr lang="en-GB" sz="1200" b="0" spc="0" dirty="0">
              <a:latin typeface="+mn-lt"/>
              <a:cs typeface="Aharoni" panose="02010803020104030203" pitchFamily="2" charset="-79"/>
            </a:rPr>
            <a:t>Identification</a:t>
          </a:r>
        </a:p>
      </dgm:t>
    </dgm:pt>
    <dgm:pt modelId="{1E3A3559-E70A-4B40-ACAB-E40DDEF11F63}" type="parTrans" cxnId="{0F8FB9D9-F4CF-4238-95D4-DAA339602A82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514D1A7A-BE38-457B-8510-6E5BCA58753C}" type="sibTrans" cxnId="{0F8FB9D9-F4CF-4238-95D4-DAA339602A82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0F12688C-7AD9-49A4-9997-C2D0802A6DC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400" b="0" spc="0" dirty="0">
              <a:latin typeface="+mn-lt"/>
              <a:cs typeface="Aharoni" panose="02010803020104030203" pitchFamily="2" charset="-79"/>
            </a:rPr>
            <a:t>Information</a:t>
          </a:r>
        </a:p>
      </dgm:t>
    </dgm:pt>
    <dgm:pt modelId="{49DB43C8-8D7F-4C70-84A7-E3E8D66F2C6A}" type="parTrans" cxnId="{9F17C74F-99D0-472B-AA9C-6222F7CD4BF7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718D7DAE-5645-41E9-872F-CE85676EBBC6}" type="sibTrans" cxnId="{9F17C74F-99D0-472B-AA9C-6222F7CD4BF7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08BC4E12-A75D-4577-B911-14F03F369F0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600" b="0" spc="0" dirty="0">
              <a:latin typeface="+mn-lt"/>
              <a:cs typeface="Aharoni" panose="02010803020104030203" pitchFamily="2" charset="-79"/>
            </a:rPr>
            <a:t>Security</a:t>
          </a:r>
        </a:p>
        <a:p>
          <a:r>
            <a:rPr lang="en-GB" sz="1600" b="0" spc="0" dirty="0">
              <a:latin typeface="+mn-lt"/>
              <a:cs typeface="Aharoni" panose="02010803020104030203" pitchFamily="2" charset="-79"/>
            </a:rPr>
            <a:t>Rules</a:t>
          </a:r>
        </a:p>
      </dgm:t>
    </dgm:pt>
    <dgm:pt modelId="{191C87E0-30A9-47CD-A7BA-E124DDC35927}" type="parTrans" cxnId="{ED2A1EB4-FC3E-4F65-9F6B-ACC3064122A2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88D9A8EC-711B-438E-8A2C-2F99D408D8F6}" type="sibTrans" cxnId="{ED2A1EB4-FC3E-4F65-9F6B-ACC3064122A2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C78E9DB8-6D7B-43B6-BA41-3C76B6C4497E}">
      <dgm:prSet custT="1"/>
      <dgm:spPr>
        <a:solidFill>
          <a:srgbClr val="002060"/>
        </a:solidFill>
      </dgm:spPr>
      <dgm:t>
        <a:bodyPr/>
        <a:lstStyle/>
        <a:p>
          <a:r>
            <a:rPr lang="en-GB" sz="900" b="0" spc="0" dirty="0">
              <a:latin typeface="+mn-lt"/>
              <a:cs typeface="Aharoni" panose="02010803020104030203" pitchFamily="2" charset="-79"/>
            </a:rPr>
            <a:t>Telecommunication</a:t>
          </a:r>
        </a:p>
      </dgm:t>
    </dgm:pt>
    <dgm:pt modelId="{C9E0A6AF-E104-47DF-B473-47D979091BBC}" type="parTrans" cxnId="{4A1F2C85-481B-4D16-8951-294A5BDA6171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0F7352F0-9465-4E87-A3D2-2AF98F296D7E}" type="sibTrans" cxnId="{4A1F2C85-481B-4D16-8951-294A5BDA6171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7E94830B-7789-44C0-92B9-CD713ACD1F9A}">
      <dgm:prSet custT="1"/>
      <dgm:spPr>
        <a:solidFill>
          <a:srgbClr val="7030A0"/>
        </a:solidFill>
      </dgm:spPr>
      <dgm:t>
        <a:bodyPr/>
        <a:lstStyle/>
        <a:p>
          <a:r>
            <a:rPr lang="en-GB" sz="1400" b="0" spc="0" dirty="0">
              <a:latin typeface="+mn-lt"/>
              <a:cs typeface="Aharoni" panose="02010803020104030203" pitchFamily="2" charset="-79"/>
            </a:rPr>
            <a:t>Personality</a:t>
          </a:r>
        </a:p>
      </dgm:t>
    </dgm:pt>
    <dgm:pt modelId="{C5CBC82C-F322-4911-8E72-ED2F1AAB9696}" type="parTrans" cxnId="{AF1156F0-614C-4327-BC3A-A62666892478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7DC04DB1-FC97-4BB9-83B0-3D9B09206F8D}" type="sibTrans" cxnId="{AF1156F0-614C-4327-BC3A-A62666892478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43E4A9F6-C828-40D2-91BD-8D875FA442EA}">
      <dgm:prSet custT="1"/>
      <dgm:spPr/>
      <dgm:t>
        <a:bodyPr/>
        <a:lstStyle/>
        <a:p>
          <a:r>
            <a:rPr lang="en-GB" sz="1600" b="0" spc="0" dirty="0">
              <a:latin typeface="+mn-lt"/>
              <a:cs typeface="Aharoni" panose="02010803020104030203" pitchFamily="2" charset="-79"/>
            </a:rPr>
            <a:t>Protective Measures</a:t>
          </a:r>
        </a:p>
      </dgm:t>
    </dgm:pt>
    <dgm:pt modelId="{E10C0CCD-4DDC-4F2F-9713-1EFDC36B8FD2}" type="parTrans" cxnId="{BBF10CF3-C069-4E1A-9627-1DA5DD218C0F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421F999C-9A50-4BFC-BC87-4003CDD5931E}" type="sibTrans" cxnId="{BBF10CF3-C069-4E1A-9627-1DA5DD218C0F}">
      <dgm:prSet/>
      <dgm:spPr/>
      <dgm:t>
        <a:bodyPr/>
        <a:lstStyle/>
        <a:p>
          <a:endParaRPr lang="en-GB" sz="1800" b="0" spc="0">
            <a:latin typeface="+mn-lt"/>
            <a:cs typeface="Aharoni" panose="02010803020104030203" pitchFamily="2" charset="-79"/>
          </a:endParaRPr>
        </a:p>
      </dgm:t>
    </dgm:pt>
    <dgm:pt modelId="{4EF5AEBB-831A-429C-AA0F-AD0921C2836E}" type="pres">
      <dgm:prSet presAssocID="{C55436A4-3EE1-478B-BA11-B8CD3B4F1A6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328302-6B66-4999-AF14-EB8A78B69772}" type="pres">
      <dgm:prSet presAssocID="{1644DB9C-981D-47CE-8F92-7D6C9CF71F25}" presName="centerShape" presStyleLbl="node0" presStyleIdx="0" presStyleCnt="1"/>
      <dgm:spPr/>
    </dgm:pt>
    <dgm:pt modelId="{3B2FB980-A6F7-4EB3-896B-D28615A21E98}" type="pres">
      <dgm:prSet presAssocID="{1B8888F6-0471-4AC9-A1A4-7BAF7E78E35A}" presName="node" presStyleLbl="node1" presStyleIdx="0" presStyleCnt="7" custScaleX="107142">
        <dgm:presLayoutVars>
          <dgm:bulletEnabled val="1"/>
        </dgm:presLayoutVars>
      </dgm:prSet>
      <dgm:spPr/>
    </dgm:pt>
    <dgm:pt modelId="{86B02C9F-F0EF-456A-AA3E-DF3B70487A70}" type="pres">
      <dgm:prSet presAssocID="{1B8888F6-0471-4AC9-A1A4-7BAF7E78E35A}" presName="dummy" presStyleCnt="0"/>
      <dgm:spPr/>
    </dgm:pt>
    <dgm:pt modelId="{A056937A-F4A0-4539-BCE7-B62037FEC17F}" type="pres">
      <dgm:prSet presAssocID="{F82608B4-46CD-4872-AE89-6F5B3931673D}" presName="sibTrans" presStyleLbl="sibTrans2D1" presStyleIdx="0" presStyleCnt="7"/>
      <dgm:spPr/>
    </dgm:pt>
    <dgm:pt modelId="{6E2C1FD1-31BE-4973-A136-6007E9F9D48B}" type="pres">
      <dgm:prSet presAssocID="{9729BB6E-B3D0-47B0-BA4E-4872FD0E8CE7}" presName="node" presStyleLbl="node1" presStyleIdx="1" presStyleCnt="7">
        <dgm:presLayoutVars>
          <dgm:bulletEnabled val="1"/>
        </dgm:presLayoutVars>
      </dgm:prSet>
      <dgm:spPr/>
    </dgm:pt>
    <dgm:pt modelId="{7977E680-FC14-45FC-ABD0-6625926E7079}" type="pres">
      <dgm:prSet presAssocID="{9729BB6E-B3D0-47B0-BA4E-4872FD0E8CE7}" presName="dummy" presStyleCnt="0"/>
      <dgm:spPr/>
    </dgm:pt>
    <dgm:pt modelId="{5FFE3082-5485-4778-B39C-F71FEDD5B4A2}" type="pres">
      <dgm:prSet presAssocID="{514D1A7A-BE38-457B-8510-6E5BCA58753C}" presName="sibTrans" presStyleLbl="sibTrans2D1" presStyleIdx="1" presStyleCnt="7"/>
      <dgm:spPr/>
    </dgm:pt>
    <dgm:pt modelId="{9D5765F0-647B-4A18-8278-EFE6405C2DFF}" type="pres">
      <dgm:prSet presAssocID="{0F12688C-7AD9-49A4-9997-C2D0802A6DC8}" presName="node" presStyleLbl="node1" presStyleIdx="2" presStyleCnt="7">
        <dgm:presLayoutVars>
          <dgm:bulletEnabled val="1"/>
        </dgm:presLayoutVars>
      </dgm:prSet>
      <dgm:spPr/>
    </dgm:pt>
    <dgm:pt modelId="{6C72D30B-F079-4721-9746-176EDF499972}" type="pres">
      <dgm:prSet presAssocID="{0F12688C-7AD9-49A4-9997-C2D0802A6DC8}" presName="dummy" presStyleCnt="0"/>
      <dgm:spPr/>
    </dgm:pt>
    <dgm:pt modelId="{D8977053-818A-4C64-BBCC-E9C4B6F8F55D}" type="pres">
      <dgm:prSet presAssocID="{718D7DAE-5645-41E9-872F-CE85676EBBC6}" presName="sibTrans" presStyleLbl="sibTrans2D1" presStyleIdx="2" presStyleCnt="7"/>
      <dgm:spPr/>
    </dgm:pt>
    <dgm:pt modelId="{700EE235-0CA1-4F2C-8044-0F8D0D3F16C7}" type="pres">
      <dgm:prSet presAssocID="{08BC4E12-A75D-4577-B911-14F03F369F07}" presName="node" presStyleLbl="node1" presStyleIdx="3" presStyleCnt="7">
        <dgm:presLayoutVars>
          <dgm:bulletEnabled val="1"/>
        </dgm:presLayoutVars>
      </dgm:prSet>
      <dgm:spPr/>
    </dgm:pt>
    <dgm:pt modelId="{A012A4EF-8875-41E9-9264-4D572667EE8F}" type="pres">
      <dgm:prSet presAssocID="{08BC4E12-A75D-4577-B911-14F03F369F07}" presName="dummy" presStyleCnt="0"/>
      <dgm:spPr/>
    </dgm:pt>
    <dgm:pt modelId="{57E46FA4-9E98-4B2C-A34A-BF6B0BF7BB4B}" type="pres">
      <dgm:prSet presAssocID="{88D9A8EC-711B-438E-8A2C-2F99D408D8F6}" presName="sibTrans" presStyleLbl="sibTrans2D1" presStyleIdx="3" presStyleCnt="7"/>
      <dgm:spPr/>
    </dgm:pt>
    <dgm:pt modelId="{A21B94C1-699A-4A49-B3F0-06F087FB6C76}" type="pres">
      <dgm:prSet presAssocID="{C78E9DB8-6D7B-43B6-BA41-3C76B6C4497E}" presName="node" presStyleLbl="node1" presStyleIdx="4" presStyleCnt="7" custScaleX="109830">
        <dgm:presLayoutVars>
          <dgm:bulletEnabled val="1"/>
        </dgm:presLayoutVars>
      </dgm:prSet>
      <dgm:spPr/>
    </dgm:pt>
    <dgm:pt modelId="{CE664D73-274E-47A1-B619-0C21C412C333}" type="pres">
      <dgm:prSet presAssocID="{C78E9DB8-6D7B-43B6-BA41-3C76B6C4497E}" presName="dummy" presStyleCnt="0"/>
      <dgm:spPr/>
    </dgm:pt>
    <dgm:pt modelId="{9E05567A-04B0-470C-8863-27905EE7F91D}" type="pres">
      <dgm:prSet presAssocID="{0F7352F0-9465-4E87-A3D2-2AF98F296D7E}" presName="sibTrans" presStyleLbl="sibTrans2D1" presStyleIdx="4" presStyleCnt="7"/>
      <dgm:spPr/>
    </dgm:pt>
    <dgm:pt modelId="{875A041D-FE7E-4AA4-90EE-CEE55B6D920F}" type="pres">
      <dgm:prSet presAssocID="{7E94830B-7789-44C0-92B9-CD713ACD1F9A}" presName="node" presStyleLbl="node1" presStyleIdx="5" presStyleCnt="7">
        <dgm:presLayoutVars>
          <dgm:bulletEnabled val="1"/>
        </dgm:presLayoutVars>
      </dgm:prSet>
      <dgm:spPr/>
    </dgm:pt>
    <dgm:pt modelId="{0AF9CBAC-4B38-446C-9814-B522502AB255}" type="pres">
      <dgm:prSet presAssocID="{7E94830B-7789-44C0-92B9-CD713ACD1F9A}" presName="dummy" presStyleCnt="0"/>
      <dgm:spPr/>
    </dgm:pt>
    <dgm:pt modelId="{167E5C5C-E26D-4DEE-9832-DF4493C0E3AF}" type="pres">
      <dgm:prSet presAssocID="{7DC04DB1-FC97-4BB9-83B0-3D9B09206F8D}" presName="sibTrans" presStyleLbl="sibTrans2D1" presStyleIdx="5" presStyleCnt="7"/>
      <dgm:spPr/>
    </dgm:pt>
    <dgm:pt modelId="{D581246C-833D-44FB-B9D9-80ECDF0AF137}" type="pres">
      <dgm:prSet presAssocID="{43E4A9F6-C828-40D2-91BD-8D875FA442EA}" presName="node" presStyleLbl="node1" presStyleIdx="6" presStyleCnt="7">
        <dgm:presLayoutVars>
          <dgm:bulletEnabled val="1"/>
        </dgm:presLayoutVars>
      </dgm:prSet>
      <dgm:spPr/>
    </dgm:pt>
    <dgm:pt modelId="{42EE1E8F-6B21-4CE8-80AE-18B96E8722A9}" type="pres">
      <dgm:prSet presAssocID="{43E4A9F6-C828-40D2-91BD-8D875FA442EA}" presName="dummy" presStyleCnt="0"/>
      <dgm:spPr/>
    </dgm:pt>
    <dgm:pt modelId="{9D14DA95-08AA-4A1D-AB35-28BA33173DBD}" type="pres">
      <dgm:prSet presAssocID="{421F999C-9A50-4BFC-BC87-4003CDD5931E}" presName="sibTrans" presStyleLbl="sibTrans2D1" presStyleIdx="6" presStyleCnt="7"/>
      <dgm:spPr/>
    </dgm:pt>
  </dgm:ptLst>
  <dgm:cxnLst>
    <dgm:cxn modelId="{2C8A9C1E-FFF2-461F-BF78-1E201BDBA807}" type="presOf" srcId="{514D1A7A-BE38-457B-8510-6E5BCA58753C}" destId="{5FFE3082-5485-4778-B39C-F71FEDD5B4A2}" srcOrd="0" destOrd="0" presId="urn:microsoft.com/office/officeart/2005/8/layout/radial6"/>
    <dgm:cxn modelId="{762EAF22-F170-4785-A1DC-1E43CBD3D5D1}" type="presOf" srcId="{C78E9DB8-6D7B-43B6-BA41-3C76B6C4497E}" destId="{A21B94C1-699A-4A49-B3F0-06F087FB6C76}" srcOrd="0" destOrd="0" presId="urn:microsoft.com/office/officeart/2005/8/layout/radial6"/>
    <dgm:cxn modelId="{FDDD152B-DD8A-41C1-9216-144B4F4D7548}" type="presOf" srcId="{08BC4E12-A75D-4577-B911-14F03F369F07}" destId="{700EE235-0CA1-4F2C-8044-0F8D0D3F16C7}" srcOrd="0" destOrd="0" presId="urn:microsoft.com/office/officeart/2005/8/layout/radial6"/>
    <dgm:cxn modelId="{E9166A64-DFDF-46A5-8671-32BC4D1414AA}" srcId="{C55436A4-3EE1-478B-BA11-B8CD3B4F1A68}" destId="{1644DB9C-981D-47CE-8F92-7D6C9CF71F25}" srcOrd="0" destOrd="0" parTransId="{A510EE52-E116-4649-80E8-34FD3FBD6F08}" sibTransId="{41EA5C7E-35F5-4537-92FD-866F91874CDD}"/>
    <dgm:cxn modelId="{16FB0969-4BE8-44CA-8309-E2BE4EF49253}" type="presOf" srcId="{0F7352F0-9465-4E87-A3D2-2AF98F296D7E}" destId="{9E05567A-04B0-470C-8863-27905EE7F91D}" srcOrd="0" destOrd="0" presId="urn:microsoft.com/office/officeart/2005/8/layout/radial6"/>
    <dgm:cxn modelId="{C99C824A-C252-4230-B26B-C739DD3058CA}" type="presOf" srcId="{0F12688C-7AD9-49A4-9997-C2D0802A6DC8}" destId="{9D5765F0-647B-4A18-8278-EFE6405C2DFF}" srcOrd="0" destOrd="0" presId="urn:microsoft.com/office/officeart/2005/8/layout/radial6"/>
    <dgm:cxn modelId="{9F17C74F-99D0-472B-AA9C-6222F7CD4BF7}" srcId="{1644DB9C-981D-47CE-8F92-7D6C9CF71F25}" destId="{0F12688C-7AD9-49A4-9997-C2D0802A6DC8}" srcOrd="2" destOrd="0" parTransId="{49DB43C8-8D7F-4C70-84A7-E3E8D66F2C6A}" sibTransId="{718D7DAE-5645-41E9-872F-CE85676EBBC6}"/>
    <dgm:cxn modelId="{70095059-6BA1-4396-AC25-4A69C0278B60}" type="presOf" srcId="{7DC04DB1-FC97-4BB9-83B0-3D9B09206F8D}" destId="{167E5C5C-E26D-4DEE-9832-DF4493C0E3AF}" srcOrd="0" destOrd="0" presId="urn:microsoft.com/office/officeart/2005/8/layout/radial6"/>
    <dgm:cxn modelId="{31FA3D5A-73CA-4F77-B38C-137AC5A1AE00}" type="presOf" srcId="{421F999C-9A50-4BFC-BC87-4003CDD5931E}" destId="{9D14DA95-08AA-4A1D-AB35-28BA33173DBD}" srcOrd="0" destOrd="0" presId="urn:microsoft.com/office/officeart/2005/8/layout/radial6"/>
    <dgm:cxn modelId="{9AF4227E-7835-41EA-8CD6-11B3ACF663C7}" type="presOf" srcId="{1644DB9C-981D-47CE-8F92-7D6C9CF71F25}" destId="{B6328302-6B66-4999-AF14-EB8A78B69772}" srcOrd="0" destOrd="0" presId="urn:microsoft.com/office/officeart/2005/8/layout/radial6"/>
    <dgm:cxn modelId="{4A1F2C85-481B-4D16-8951-294A5BDA6171}" srcId="{1644DB9C-981D-47CE-8F92-7D6C9CF71F25}" destId="{C78E9DB8-6D7B-43B6-BA41-3C76B6C4497E}" srcOrd="4" destOrd="0" parTransId="{C9E0A6AF-E104-47DF-B473-47D979091BBC}" sibTransId="{0F7352F0-9465-4E87-A3D2-2AF98F296D7E}"/>
    <dgm:cxn modelId="{CE888887-CF05-4F16-A16A-F728B7F4B4B2}" type="presOf" srcId="{43E4A9F6-C828-40D2-91BD-8D875FA442EA}" destId="{D581246C-833D-44FB-B9D9-80ECDF0AF137}" srcOrd="0" destOrd="0" presId="urn:microsoft.com/office/officeart/2005/8/layout/radial6"/>
    <dgm:cxn modelId="{1D2406A1-18BA-45FB-A555-6F3AA0E684B9}" type="presOf" srcId="{F82608B4-46CD-4872-AE89-6F5B3931673D}" destId="{A056937A-F4A0-4539-BCE7-B62037FEC17F}" srcOrd="0" destOrd="0" presId="urn:microsoft.com/office/officeart/2005/8/layout/radial6"/>
    <dgm:cxn modelId="{DB42A9AD-86FE-4ADF-BE22-78E29846DD93}" type="presOf" srcId="{718D7DAE-5645-41E9-872F-CE85676EBBC6}" destId="{D8977053-818A-4C64-BBCC-E9C4B6F8F55D}" srcOrd="0" destOrd="0" presId="urn:microsoft.com/office/officeart/2005/8/layout/radial6"/>
    <dgm:cxn modelId="{ED2A1EB4-FC3E-4F65-9F6B-ACC3064122A2}" srcId="{1644DB9C-981D-47CE-8F92-7D6C9CF71F25}" destId="{08BC4E12-A75D-4577-B911-14F03F369F07}" srcOrd="3" destOrd="0" parTransId="{191C87E0-30A9-47CD-A7BA-E124DDC35927}" sibTransId="{88D9A8EC-711B-438E-8A2C-2F99D408D8F6}"/>
    <dgm:cxn modelId="{2B4427BD-E521-4852-878B-E1A641638B56}" type="presOf" srcId="{7E94830B-7789-44C0-92B9-CD713ACD1F9A}" destId="{875A041D-FE7E-4AA4-90EE-CEE55B6D920F}" srcOrd="0" destOrd="0" presId="urn:microsoft.com/office/officeart/2005/8/layout/radial6"/>
    <dgm:cxn modelId="{6098F0C4-F974-4960-A81C-513E7B93004A}" srcId="{1644DB9C-981D-47CE-8F92-7D6C9CF71F25}" destId="{1B8888F6-0471-4AC9-A1A4-7BAF7E78E35A}" srcOrd="0" destOrd="0" parTransId="{0F75A51E-1554-4B43-9257-2450BFDBF26A}" sibTransId="{F82608B4-46CD-4872-AE89-6F5B3931673D}"/>
    <dgm:cxn modelId="{FAEAACCE-485C-4D29-9B9F-3E683DDA2371}" type="presOf" srcId="{9729BB6E-B3D0-47B0-BA4E-4872FD0E8CE7}" destId="{6E2C1FD1-31BE-4973-A136-6007E9F9D48B}" srcOrd="0" destOrd="0" presId="urn:microsoft.com/office/officeart/2005/8/layout/radial6"/>
    <dgm:cxn modelId="{0F8FB9D9-F4CF-4238-95D4-DAA339602A82}" srcId="{1644DB9C-981D-47CE-8F92-7D6C9CF71F25}" destId="{9729BB6E-B3D0-47B0-BA4E-4872FD0E8CE7}" srcOrd="1" destOrd="0" parTransId="{1E3A3559-E70A-4B40-ACAB-E40DDEF11F63}" sibTransId="{514D1A7A-BE38-457B-8510-6E5BCA58753C}"/>
    <dgm:cxn modelId="{0077FADC-3446-4480-8F4B-A005E310E6EA}" type="presOf" srcId="{88D9A8EC-711B-438E-8A2C-2F99D408D8F6}" destId="{57E46FA4-9E98-4B2C-A34A-BF6B0BF7BB4B}" srcOrd="0" destOrd="0" presId="urn:microsoft.com/office/officeart/2005/8/layout/radial6"/>
    <dgm:cxn modelId="{DBED4CE7-676B-4B50-A992-A82051B32A07}" type="presOf" srcId="{1B8888F6-0471-4AC9-A1A4-7BAF7E78E35A}" destId="{3B2FB980-A6F7-4EB3-896B-D28615A21E98}" srcOrd="0" destOrd="0" presId="urn:microsoft.com/office/officeart/2005/8/layout/radial6"/>
    <dgm:cxn modelId="{568199ED-0761-4A0F-9227-D5A462C72D46}" type="presOf" srcId="{C55436A4-3EE1-478B-BA11-B8CD3B4F1A68}" destId="{4EF5AEBB-831A-429C-AA0F-AD0921C2836E}" srcOrd="0" destOrd="0" presId="urn:microsoft.com/office/officeart/2005/8/layout/radial6"/>
    <dgm:cxn modelId="{AF1156F0-614C-4327-BC3A-A62666892478}" srcId="{1644DB9C-981D-47CE-8F92-7D6C9CF71F25}" destId="{7E94830B-7789-44C0-92B9-CD713ACD1F9A}" srcOrd="5" destOrd="0" parTransId="{C5CBC82C-F322-4911-8E72-ED2F1AAB9696}" sibTransId="{7DC04DB1-FC97-4BB9-83B0-3D9B09206F8D}"/>
    <dgm:cxn modelId="{BBF10CF3-C069-4E1A-9627-1DA5DD218C0F}" srcId="{1644DB9C-981D-47CE-8F92-7D6C9CF71F25}" destId="{43E4A9F6-C828-40D2-91BD-8D875FA442EA}" srcOrd="6" destOrd="0" parTransId="{E10C0CCD-4DDC-4F2F-9713-1EFDC36B8FD2}" sibTransId="{421F999C-9A50-4BFC-BC87-4003CDD5931E}"/>
    <dgm:cxn modelId="{BF81B578-2A9A-47FE-89C7-A08CA130C0E1}" type="presParOf" srcId="{4EF5AEBB-831A-429C-AA0F-AD0921C2836E}" destId="{B6328302-6B66-4999-AF14-EB8A78B69772}" srcOrd="0" destOrd="0" presId="urn:microsoft.com/office/officeart/2005/8/layout/radial6"/>
    <dgm:cxn modelId="{929F854A-2150-4D96-AA43-310BF3A5B423}" type="presParOf" srcId="{4EF5AEBB-831A-429C-AA0F-AD0921C2836E}" destId="{3B2FB980-A6F7-4EB3-896B-D28615A21E98}" srcOrd="1" destOrd="0" presId="urn:microsoft.com/office/officeart/2005/8/layout/radial6"/>
    <dgm:cxn modelId="{F1F475C7-2E8D-4271-8552-6F0AEC11242C}" type="presParOf" srcId="{4EF5AEBB-831A-429C-AA0F-AD0921C2836E}" destId="{86B02C9F-F0EF-456A-AA3E-DF3B70487A70}" srcOrd="2" destOrd="0" presId="urn:microsoft.com/office/officeart/2005/8/layout/radial6"/>
    <dgm:cxn modelId="{30D2CA98-4AC7-4E7A-93A2-3778042B9A98}" type="presParOf" srcId="{4EF5AEBB-831A-429C-AA0F-AD0921C2836E}" destId="{A056937A-F4A0-4539-BCE7-B62037FEC17F}" srcOrd="3" destOrd="0" presId="urn:microsoft.com/office/officeart/2005/8/layout/radial6"/>
    <dgm:cxn modelId="{9CC3C8C2-DC01-4CE4-BE66-68FCF99F7D2C}" type="presParOf" srcId="{4EF5AEBB-831A-429C-AA0F-AD0921C2836E}" destId="{6E2C1FD1-31BE-4973-A136-6007E9F9D48B}" srcOrd="4" destOrd="0" presId="urn:microsoft.com/office/officeart/2005/8/layout/radial6"/>
    <dgm:cxn modelId="{82AFF46D-2ACD-413F-9AFA-5FA199DE2436}" type="presParOf" srcId="{4EF5AEBB-831A-429C-AA0F-AD0921C2836E}" destId="{7977E680-FC14-45FC-ABD0-6625926E7079}" srcOrd="5" destOrd="0" presId="urn:microsoft.com/office/officeart/2005/8/layout/radial6"/>
    <dgm:cxn modelId="{5ACB5946-DFA9-46F3-82C7-956ABC76289B}" type="presParOf" srcId="{4EF5AEBB-831A-429C-AA0F-AD0921C2836E}" destId="{5FFE3082-5485-4778-B39C-F71FEDD5B4A2}" srcOrd="6" destOrd="0" presId="urn:microsoft.com/office/officeart/2005/8/layout/radial6"/>
    <dgm:cxn modelId="{C1BE1D70-16F3-4A8E-8F44-10C82DD1D52C}" type="presParOf" srcId="{4EF5AEBB-831A-429C-AA0F-AD0921C2836E}" destId="{9D5765F0-647B-4A18-8278-EFE6405C2DFF}" srcOrd="7" destOrd="0" presId="urn:microsoft.com/office/officeart/2005/8/layout/radial6"/>
    <dgm:cxn modelId="{53BCD821-9F1A-431B-9C46-A0EEF9BD54F9}" type="presParOf" srcId="{4EF5AEBB-831A-429C-AA0F-AD0921C2836E}" destId="{6C72D30B-F079-4721-9746-176EDF499972}" srcOrd="8" destOrd="0" presId="urn:microsoft.com/office/officeart/2005/8/layout/radial6"/>
    <dgm:cxn modelId="{CF04721B-22C4-4F95-8D4C-2E14C6371ED9}" type="presParOf" srcId="{4EF5AEBB-831A-429C-AA0F-AD0921C2836E}" destId="{D8977053-818A-4C64-BBCC-E9C4B6F8F55D}" srcOrd="9" destOrd="0" presId="urn:microsoft.com/office/officeart/2005/8/layout/radial6"/>
    <dgm:cxn modelId="{F8DA3C2E-E5FD-4666-A8E7-6B82AFFE6381}" type="presParOf" srcId="{4EF5AEBB-831A-429C-AA0F-AD0921C2836E}" destId="{700EE235-0CA1-4F2C-8044-0F8D0D3F16C7}" srcOrd="10" destOrd="0" presId="urn:microsoft.com/office/officeart/2005/8/layout/radial6"/>
    <dgm:cxn modelId="{D880C51A-BAAD-4E2F-932E-3CB0D09E3195}" type="presParOf" srcId="{4EF5AEBB-831A-429C-AA0F-AD0921C2836E}" destId="{A012A4EF-8875-41E9-9264-4D572667EE8F}" srcOrd="11" destOrd="0" presId="urn:microsoft.com/office/officeart/2005/8/layout/radial6"/>
    <dgm:cxn modelId="{FBAE8E93-40EA-4530-80DD-3A06A29C7088}" type="presParOf" srcId="{4EF5AEBB-831A-429C-AA0F-AD0921C2836E}" destId="{57E46FA4-9E98-4B2C-A34A-BF6B0BF7BB4B}" srcOrd="12" destOrd="0" presId="urn:microsoft.com/office/officeart/2005/8/layout/radial6"/>
    <dgm:cxn modelId="{35D8AD8B-2529-492D-B5F4-FEC5C375A38A}" type="presParOf" srcId="{4EF5AEBB-831A-429C-AA0F-AD0921C2836E}" destId="{A21B94C1-699A-4A49-B3F0-06F087FB6C76}" srcOrd="13" destOrd="0" presId="urn:microsoft.com/office/officeart/2005/8/layout/radial6"/>
    <dgm:cxn modelId="{324EBB9D-73B6-4D7C-8036-B32BE19A4710}" type="presParOf" srcId="{4EF5AEBB-831A-429C-AA0F-AD0921C2836E}" destId="{CE664D73-274E-47A1-B619-0C21C412C333}" srcOrd="14" destOrd="0" presId="urn:microsoft.com/office/officeart/2005/8/layout/radial6"/>
    <dgm:cxn modelId="{0D9F70D4-ADE3-4CE2-A259-6F0ACD284521}" type="presParOf" srcId="{4EF5AEBB-831A-429C-AA0F-AD0921C2836E}" destId="{9E05567A-04B0-470C-8863-27905EE7F91D}" srcOrd="15" destOrd="0" presId="urn:microsoft.com/office/officeart/2005/8/layout/radial6"/>
    <dgm:cxn modelId="{BF173EDA-7F52-45BE-9FF6-602AE7AFF70B}" type="presParOf" srcId="{4EF5AEBB-831A-429C-AA0F-AD0921C2836E}" destId="{875A041D-FE7E-4AA4-90EE-CEE55B6D920F}" srcOrd="16" destOrd="0" presId="urn:microsoft.com/office/officeart/2005/8/layout/radial6"/>
    <dgm:cxn modelId="{DDDFDA66-F4FB-4CA2-8159-19C61CB2058C}" type="presParOf" srcId="{4EF5AEBB-831A-429C-AA0F-AD0921C2836E}" destId="{0AF9CBAC-4B38-446C-9814-B522502AB255}" srcOrd="17" destOrd="0" presId="urn:microsoft.com/office/officeart/2005/8/layout/radial6"/>
    <dgm:cxn modelId="{338C0D8B-BADF-4883-952B-AE3FF07DF657}" type="presParOf" srcId="{4EF5AEBB-831A-429C-AA0F-AD0921C2836E}" destId="{167E5C5C-E26D-4DEE-9832-DF4493C0E3AF}" srcOrd="18" destOrd="0" presId="urn:microsoft.com/office/officeart/2005/8/layout/radial6"/>
    <dgm:cxn modelId="{1B6CED22-3830-4DEB-B00A-E98DF026663F}" type="presParOf" srcId="{4EF5AEBB-831A-429C-AA0F-AD0921C2836E}" destId="{D581246C-833D-44FB-B9D9-80ECDF0AF137}" srcOrd="19" destOrd="0" presId="urn:microsoft.com/office/officeart/2005/8/layout/radial6"/>
    <dgm:cxn modelId="{C64F4225-0991-4D67-83A6-7AB3AA730885}" type="presParOf" srcId="{4EF5AEBB-831A-429C-AA0F-AD0921C2836E}" destId="{42EE1E8F-6B21-4CE8-80AE-18B96E8722A9}" srcOrd="20" destOrd="0" presId="urn:microsoft.com/office/officeart/2005/8/layout/radial6"/>
    <dgm:cxn modelId="{3973D4FA-728A-43B5-8F50-16EFC0C175F5}" type="presParOf" srcId="{4EF5AEBB-831A-429C-AA0F-AD0921C2836E}" destId="{9D14DA95-08AA-4A1D-AB35-28BA33173DBD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4DA95-08AA-4A1D-AB35-28BA33173DBD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13114286"/>
            <a:gd name="adj2" fmla="val 16200000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E5C5C-E26D-4DEE-9832-DF4493C0E3AF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10028571"/>
            <a:gd name="adj2" fmla="val 13114286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5567A-04B0-470C-8863-27905EE7F91D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6942857"/>
            <a:gd name="adj2" fmla="val 10028571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46FA4-9E98-4B2C-A34A-BF6B0BF7BB4B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3857143"/>
            <a:gd name="adj2" fmla="val 6942857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77053-818A-4C64-BBCC-E9C4B6F8F55D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771429"/>
            <a:gd name="adj2" fmla="val 3857143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E3082-5485-4778-B39C-F71FEDD5B4A2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19285714"/>
            <a:gd name="adj2" fmla="val 771429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6937A-F4A0-4539-BCE7-B62037FEC17F}">
      <dsp:nvSpPr>
        <dsp:cNvPr id="0" name=""/>
        <dsp:cNvSpPr/>
      </dsp:nvSpPr>
      <dsp:spPr>
        <a:xfrm>
          <a:off x="900892" y="625423"/>
          <a:ext cx="4966966" cy="4966966"/>
        </a:xfrm>
        <a:prstGeom prst="blockArc">
          <a:avLst>
            <a:gd name="adj1" fmla="val 16200000"/>
            <a:gd name="adj2" fmla="val 19285714"/>
            <a:gd name="adj3" fmla="val 38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28302-6B66-4999-AF14-EB8A78B69772}">
      <dsp:nvSpPr>
        <dsp:cNvPr id="0" name=""/>
        <dsp:cNvSpPr/>
      </dsp:nvSpPr>
      <dsp:spPr>
        <a:xfrm>
          <a:off x="2424257" y="2148788"/>
          <a:ext cx="1920236" cy="1920236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spc="0" dirty="0">
              <a:latin typeface="+mn-lt"/>
              <a:cs typeface="Aharoni" panose="02010803020104030203" pitchFamily="2" charset="-79"/>
            </a:rPr>
            <a:t>Security</a:t>
          </a:r>
        </a:p>
      </dsp:txBody>
      <dsp:txXfrm>
        <a:off x="2705469" y="2430000"/>
        <a:ext cx="1357812" cy="1357812"/>
      </dsp:txXfrm>
    </dsp:sp>
    <dsp:sp modelId="{3B2FB980-A6F7-4EB3-896B-D28615A21E98}">
      <dsp:nvSpPr>
        <dsp:cNvPr id="0" name=""/>
        <dsp:cNvSpPr/>
      </dsp:nvSpPr>
      <dsp:spPr>
        <a:xfrm>
          <a:off x="2664292" y="1730"/>
          <a:ext cx="1440166" cy="1344165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spc="0" dirty="0">
              <a:solidFill>
                <a:srgbClr val="002060"/>
              </a:solidFill>
              <a:latin typeface="+mn-lt"/>
              <a:cs typeface="Aharoni" panose="02010803020104030203" pitchFamily="2" charset="-79"/>
            </a:rPr>
            <a:t>Acceptance</a:t>
          </a:r>
        </a:p>
      </dsp:txBody>
      <dsp:txXfrm>
        <a:off x="2875199" y="198578"/>
        <a:ext cx="1018352" cy="950469"/>
      </dsp:txXfrm>
    </dsp:sp>
    <dsp:sp modelId="{6E2C1FD1-31BE-4973-A136-6007E9F9D48B}">
      <dsp:nvSpPr>
        <dsp:cNvPr id="0" name=""/>
        <dsp:cNvSpPr/>
      </dsp:nvSpPr>
      <dsp:spPr>
        <a:xfrm>
          <a:off x="4616125" y="918568"/>
          <a:ext cx="1344165" cy="1344165"/>
        </a:xfrm>
        <a:prstGeom prst="ellipse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spc="0" dirty="0">
              <a:latin typeface="+mn-lt"/>
              <a:cs typeface="Aharoni" panose="02010803020104030203" pitchFamily="2" charset="-79"/>
            </a:rPr>
            <a:t>Identification</a:t>
          </a:r>
        </a:p>
      </dsp:txBody>
      <dsp:txXfrm>
        <a:off x="4812973" y="1115416"/>
        <a:ext cx="950469" cy="950469"/>
      </dsp:txXfrm>
    </dsp:sp>
    <dsp:sp modelId="{9D5765F0-647B-4A18-8278-EFE6405C2DFF}">
      <dsp:nvSpPr>
        <dsp:cNvPr id="0" name=""/>
        <dsp:cNvSpPr/>
      </dsp:nvSpPr>
      <dsp:spPr>
        <a:xfrm>
          <a:off x="5086333" y="2978683"/>
          <a:ext cx="1344165" cy="1344165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spc="0" dirty="0">
              <a:latin typeface="+mn-lt"/>
              <a:cs typeface="Aharoni" panose="02010803020104030203" pitchFamily="2" charset="-79"/>
            </a:rPr>
            <a:t>Information</a:t>
          </a:r>
        </a:p>
      </dsp:txBody>
      <dsp:txXfrm>
        <a:off x="5283181" y="3175531"/>
        <a:ext cx="950469" cy="950469"/>
      </dsp:txXfrm>
    </dsp:sp>
    <dsp:sp modelId="{700EE235-0CA1-4F2C-8044-0F8D0D3F16C7}">
      <dsp:nvSpPr>
        <dsp:cNvPr id="0" name=""/>
        <dsp:cNvSpPr/>
      </dsp:nvSpPr>
      <dsp:spPr>
        <a:xfrm>
          <a:off x="3768840" y="4630767"/>
          <a:ext cx="1344165" cy="1344165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0" dirty="0">
              <a:latin typeface="+mn-lt"/>
              <a:cs typeface="Aharoni" panose="02010803020104030203" pitchFamily="2" charset="-79"/>
            </a:rPr>
            <a:t>Security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0" dirty="0">
              <a:latin typeface="+mn-lt"/>
              <a:cs typeface="Aharoni" panose="02010803020104030203" pitchFamily="2" charset="-79"/>
            </a:rPr>
            <a:t>Rules</a:t>
          </a:r>
        </a:p>
      </dsp:txBody>
      <dsp:txXfrm>
        <a:off x="3965688" y="4827615"/>
        <a:ext cx="950469" cy="950469"/>
      </dsp:txXfrm>
    </dsp:sp>
    <dsp:sp modelId="{A21B94C1-699A-4A49-B3F0-06F087FB6C76}">
      <dsp:nvSpPr>
        <dsp:cNvPr id="0" name=""/>
        <dsp:cNvSpPr/>
      </dsp:nvSpPr>
      <dsp:spPr>
        <a:xfrm>
          <a:off x="1589680" y="4630767"/>
          <a:ext cx="1476297" cy="134416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spc="0" dirty="0">
              <a:latin typeface="+mn-lt"/>
              <a:cs typeface="Aharoni" panose="02010803020104030203" pitchFamily="2" charset="-79"/>
            </a:rPr>
            <a:t>Telecommunication</a:t>
          </a:r>
        </a:p>
      </dsp:txBody>
      <dsp:txXfrm>
        <a:off x="1805879" y="4827615"/>
        <a:ext cx="1043899" cy="950469"/>
      </dsp:txXfrm>
    </dsp:sp>
    <dsp:sp modelId="{875A041D-FE7E-4AA4-90EE-CEE55B6D920F}">
      <dsp:nvSpPr>
        <dsp:cNvPr id="0" name=""/>
        <dsp:cNvSpPr/>
      </dsp:nvSpPr>
      <dsp:spPr>
        <a:xfrm>
          <a:off x="338252" y="2978683"/>
          <a:ext cx="1344165" cy="1344165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spc="0" dirty="0">
              <a:latin typeface="+mn-lt"/>
              <a:cs typeface="Aharoni" panose="02010803020104030203" pitchFamily="2" charset="-79"/>
            </a:rPr>
            <a:t>Personality</a:t>
          </a:r>
        </a:p>
      </dsp:txBody>
      <dsp:txXfrm>
        <a:off x="535100" y="3175531"/>
        <a:ext cx="950469" cy="950469"/>
      </dsp:txXfrm>
    </dsp:sp>
    <dsp:sp modelId="{D581246C-833D-44FB-B9D9-80ECDF0AF137}">
      <dsp:nvSpPr>
        <dsp:cNvPr id="0" name=""/>
        <dsp:cNvSpPr/>
      </dsp:nvSpPr>
      <dsp:spPr>
        <a:xfrm>
          <a:off x="808460" y="918568"/>
          <a:ext cx="1344165" cy="13441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0" dirty="0">
              <a:latin typeface="+mn-lt"/>
              <a:cs typeface="Aharoni" panose="02010803020104030203" pitchFamily="2" charset="-79"/>
            </a:rPr>
            <a:t>Protective Measures</a:t>
          </a:r>
        </a:p>
      </dsp:txBody>
      <dsp:txXfrm>
        <a:off x="1005308" y="1115416"/>
        <a:ext cx="950469" cy="950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94D67DE-D524-477F-A21D-595D2C03362C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782387C-3733-40BB-9AFF-181AB8756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29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294B595-28F0-4ADE-B118-809BEE86647A}" type="datetimeFigureOut">
              <a:rPr lang="fr-CH" smtClean="0"/>
              <a:t>20.12.2019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C56A1BF-1CC1-4BBD-88CF-BFED76E52D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887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30B7-F877-4FC6-B32C-20D5FE21BCAE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4599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 </a:t>
            </a:r>
            <a:r>
              <a:rPr lang="en-US" dirty="0" err="1"/>
              <a:t>Solferina</a:t>
            </a:r>
            <a:r>
              <a:rPr lang="en-US" dirty="0"/>
              <a:t> Video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0650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801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table, you can see the whole Security Assessment and Mitigation Cycle, and how it links to Crisis and Emergencies. In this session, we are going to </a:t>
            </a:r>
            <a:r>
              <a:rPr lang="en-US" noProof="0" dirty="0"/>
              <a:t>focus on Risk Assessment and Risk Mitigation </a:t>
            </a:r>
            <a:r>
              <a:rPr lang="en-US" noProof="0" dirty="0" err="1"/>
              <a:t>PoAs</a:t>
            </a:r>
            <a:r>
              <a:rPr lang="en-US" noProof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5577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part of the presentation focuses on how to understand Risks. This is the key factor if you want to make sure you have the proper mitigation measures.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07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few definition. Distinction between Security and Safety, and between Risk and Incidents.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7607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 is the future, security incidents is the past. If you properly do risk mitigation, you could imagine security incidents as disappearing.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591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based on ISO 31 000, an industry standard. It is applied, in this case, to security. All agencies use this type of analysis in one form or another.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415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5187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6A1BF-1CC1-4BBD-88CF-BFED76E52D9D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5842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3765-2FEB-4FA1-A63D-CCC7BA78ADEA}" type="datetime1">
              <a:rPr lang="fr-CH" smtClean="0"/>
              <a:t>20.12.2019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215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1FE1-24B4-4B8E-9C12-377ED74E4457}" type="datetime1">
              <a:rPr lang="fr-CH" smtClean="0"/>
              <a:t>20.12.2019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513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30B0-DDBD-46A4-851C-9A55D0D957F8}" type="datetime1">
              <a:rPr lang="fr-CH" smtClean="0"/>
              <a:t>20.12.2019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686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A97C-C3A3-4A19-BA24-A5FD626D2174}" type="datetime1">
              <a:rPr lang="fr-CH" smtClean="0"/>
              <a:t>20.12.2019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5566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AE70-1766-4C0E-B73C-A01572D387C8}" type="datetime1">
              <a:rPr lang="fr-CH" smtClean="0"/>
              <a:t>20.12.2019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617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43C1-2610-4121-97E0-8261E1160B60}" type="datetime1">
              <a:rPr lang="fr-CH" smtClean="0"/>
              <a:t>20.12.2019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853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A891F-A1D8-4E64-B9E9-8CB673DAB0E1}" type="datetime1">
              <a:rPr lang="fr-CH" smtClean="0"/>
              <a:t>20.12.2019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529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D24-DA26-494B-BCA2-13358CA4B198}" type="datetime1">
              <a:rPr lang="fr-CH" smtClean="0"/>
              <a:t>20.12.2019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211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501E-86AE-40B6-A673-ADBB6F04B146}" type="datetime1">
              <a:rPr lang="fr-CH" smtClean="0"/>
              <a:t>20.12.2019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3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9665-375D-4F64-9823-E35FE3B5A737}" type="datetime1">
              <a:rPr lang="fr-CH" smtClean="0"/>
              <a:t>20.12.2019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186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99AC1-469E-4906-95B1-7BD1E17C7453}" type="datetime1">
              <a:rPr lang="fr-CH" smtClean="0"/>
              <a:t>20.12.2019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3830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ECC09-F133-40F4-BA89-0A6F84398034}" type="datetime1">
              <a:rPr lang="fr-CH" smtClean="0"/>
              <a:t>20.12.2019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65948-8B76-4A50-B7DB-B45DBE1BD06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035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661405" y="6293732"/>
            <a:ext cx="2743200" cy="365125"/>
          </a:xfrm>
        </p:spPr>
        <p:txBody>
          <a:bodyPr/>
          <a:lstStyle/>
          <a:p>
            <a:fld id="{8CC4FCE3-3984-484D-8147-94AB9B0F2189}" type="slidenum">
              <a:rPr lang="fr-CH" smtClean="0"/>
              <a:t>1</a:t>
            </a:fld>
            <a:endParaRPr lang="fr-CH"/>
          </a:p>
        </p:txBody>
      </p:sp>
      <p:pic>
        <p:nvPicPr>
          <p:cNvPr id="16" name="Picture 5" descr="http://media.redding.com/media/img/photos/2013/11/10/Philippines_Typhoon_John(11).jpg">
            <a:extLst>
              <a:ext uri="{FF2B5EF4-FFF2-40B4-BE49-F238E27FC236}">
                <a16:creationId xmlns:a16="http://schemas.microsoft.com/office/drawing/2014/main" id="{E55BD2AA-26FA-4F25-94AC-81993355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967" y="1628148"/>
            <a:ext cx="2205505" cy="14029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19">
            <a:extLst>
              <a:ext uri="{FF2B5EF4-FFF2-40B4-BE49-F238E27FC236}">
                <a16:creationId xmlns:a16="http://schemas.microsoft.com/office/drawing/2014/main" id="{5838A6D4-1178-49C8-8A28-7BAD9FC130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9363" y="3161108"/>
            <a:ext cx="2171699" cy="14029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D4B31C-4447-4B5E-9926-6BA9A9852E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069" y="3081444"/>
            <a:ext cx="2171699" cy="14403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169B4A-A61C-4EF4-B46A-5E61571E6B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597" y="1622195"/>
            <a:ext cx="2171700" cy="1368304"/>
          </a:xfrm>
          <a:prstGeom prst="rect">
            <a:avLst/>
          </a:prstGeom>
        </p:spPr>
      </p:pic>
      <p:pic>
        <p:nvPicPr>
          <p:cNvPr id="20" name="Picture Placeholder 12">
            <a:extLst>
              <a:ext uri="{FF2B5EF4-FFF2-40B4-BE49-F238E27FC236}">
                <a16:creationId xmlns:a16="http://schemas.microsoft.com/office/drawing/2014/main" id="{9BB3CCB8-A743-458D-9B12-340932016E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5685" y="1622853"/>
            <a:ext cx="2171699" cy="136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CC905A-C935-426B-9BF3-9AF5A25E44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999" y="3081444"/>
            <a:ext cx="2196204" cy="14403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EBAD13-337A-423E-9579-52D011C6CC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597" y="3062587"/>
            <a:ext cx="2174876" cy="14403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F50C62-652C-439A-A1E8-57CD9B4C20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291" y="4678160"/>
            <a:ext cx="2171699" cy="13748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BEF6B0-1FB6-4D6E-B38F-7BB074DA27D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244" y="4678160"/>
            <a:ext cx="2196204" cy="13748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67CA8A-851F-43C3-8C47-2636F461471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56" y="4612642"/>
            <a:ext cx="2165348" cy="1440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5323DD-E1A0-4673-B7FB-DDBFC9B246E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999" y="4664099"/>
            <a:ext cx="2205506" cy="14029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349AF7-02DE-4A18-A139-9C6965D817F5}"/>
              </a:ext>
            </a:extLst>
          </p:cNvPr>
          <p:cNvSpPr txBox="1"/>
          <p:nvPr/>
        </p:nvSpPr>
        <p:spPr>
          <a:xfrm>
            <a:off x="4286405" y="406182"/>
            <a:ext cx="320613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35"/>
            <a:r>
              <a:rPr lang="en-GB" sz="4400" dirty="0">
                <a:ea typeface="Roboto Condensed" panose="02000000000000000000" pitchFamily="2" charset="0"/>
                <a:cs typeface="Lato Semibold" panose="020F0502020204030203" pitchFamily="34" charset="0"/>
              </a:rPr>
              <a:t>Staff security</a:t>
            </a:r>
            <a:endParaRPr lang="ru-RU" sz="4400" dirty="0"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92F073-30F2-4CCB-8BA9-B2847C840FC5}"/>
              </a:ext>
            </a:extLst>
          </p:cNvPr>
          <p:cNvSpPr txBox="1"/>
          <p:nvPr/>
        </p:nvSpPr>
        <p:spPr>
          <a:xfrm>
            <a:off x="1267298" y="6167091"/>
            <a:ext cx="528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/>
            <a:r>
              <a:rPr lang="en-GB" sz="1600" i="1" dirty="0">
                <a:solidFill>
                  <a:srgbClr val="0000CC"/>
                </a:solidFill>
              </a:rPr>
              <a:t>These learning material have been developed by </a:t>
            </a:r>
          </a:p>
          <a:p>
            <a:pPr defTabSz="685835"/>
            <a:r>
              <a:rPr lang="en-GB" sz="1600" i="1" dirty="0">
                <a:solidFill>
                  <a:srgbClr val="0000CC"/>
                </a:solidFill>
              </a:rPr>
              <a:t>the ICRC Security and Crisis Management Support Unit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163C5C-0DE7-48C2-8CBE-F68CD9277525}"/>
              </a:ext>
            </a:extLst>
          </p:cNvPr>
          <p:cNvPicPr>
            <a:picLocks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807" y="1622853"/>
            <a:ext cx="2171699" cy="1402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DEB77-4199-4FC1-9EDC-64252E8AA222}"/>
              </a:ext>
            </a:extLst>
          </p:cNvPr>
          <p:cNvSpPr txBox="1"/>
          <p:nvPr/>
        </p:nvSpPr>
        <p:spPr>
          <a:xfrm>
            <a:off x="8758989" y="441792"/>
            <a:ext cx="302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Logo organization facilitator(s)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4AFFE-20F5-4A39-958D-F24D8C7ADDE6}"/>
              </a:ext>
            </a:extLst>
          </p:cNvPr>
          <p:cNvSpPr txBox="1"/>
          <p:nvPr/>
        </p:nvSpPr>
        <p:spPr>
          <a:xfrm>
            <a:off x="7618744" y="6285471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Name + organization facilitator(s)</a:t>
            </a:r>
          </a:p>
        </p:txBody>
      </p:sp>
    </p:spTree>
    <p:extLst>
      <p:ext uri="{BB962C8B-B14F-4D97-AF65-F5344CB8AC3E}">
        <p14:creationId xmlns:p14="http://schemas.microsoft.com/office/powerpoint/2010/main" val="102579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10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B06F5-DF1E-477E-B15E-015B980EC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16" y="1043609"/>
            <a:ext cx="10093984" cy="5677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C1EB4E-C714-40BE-8C68-75FB05B15185}"/>
              </a:ext>
            </a:extLst>
          </p:cNvPr>
          <p:cNvSpPr/>
          <p:nvPr/>
        </p:nvSpPr>
        <p:spPr>
          <a:xfrm>
            <a:off x="2755572" y="0"/>
            <a:ext cx="73158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D1002D"/>
              </a:buClr>
            </a:pPr>
            <a:r>
              <a:rPr lang="en-GB" sz="4400" u="sng" kern="0" dirty="0">
                <a:solidFill>
                  <a:srgbClr val="424456"/>
                </a:solidFill>
                <a:cs typeface="Arial" panose="020B0604020202020204" pitchFamily="34" charset="0"/>
              </a:rPr>
              <a:t>Risk Assessment Main Steps</a:t>
            </a:r>
          </a:p>
        </p:txBody>
      </p:sp>
    </p:spTree>
    <p:extLst>
      <p:ext uri="{BB962C8B-B14F-4D97-AF65-F5344CB8AC3E}">
        <p14:creationId xmlns:p14="http://schemas.microsoft.com/office/powerpoint/2010/main" val="309364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11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Rounded Rectangle 211">
            <a:extLst>
              <a:ext uri="{FF2B5EF4-FFF2-40B4-BE49-F238E27FC236}">
                <a16:creationId xmlns:a16="http://schemas.microsoft.com/office/drawing/2014/main" id="{15BA56AC-8C24-481D-8F0D-D7C4A6A7C5FC}"/>
              </a:ext>
            </a:extLst>
          </p:cNvPr>
          <p:cNvSpPr/>
          <p:nvPr/>
        </p:nvSpPr>
        <p:spPr>
          <a:xfrm>
            <a:off x="1809677" y="221372"/>
            <a:ext cx="2520000" cy="540000"/>
          </a:xfrm>
          <a:prstGeom prst="round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IDENTIFICATION</a:t>
            </a:r>
            <a:endParaRPr kumimoji="0" lang="fr-CH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59331-83B5-4A46-B182-8904113E2ADD}"/>
              </a:ext>
            </a:extLst>
          </p:cNvPr>
          <p:cNvSpPr txBox="1"/>
          <p:nvPr/>
        </p:nvSpPr>
        <p:spPr>
          <a:xfrm>
            <a:off x="1803205" y="1528449"/>
            <a:ext cx="264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ED7D31"/>
                </a:solidFill>
                <a:latin typeface="Calibri" panose="020F0502020204030204"/>
              </a:rPr>
              <a:t>RISK SCENARIOS</a:t>
            </a:r>
            <a:endParaRPr lang="en-US" sz="2800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23D41-7E8A-4DBC-AB47-E0E06CE949C7}"/>
              </a:ext>
            </a:extLst>
          </p:cNvPr>
          <p:cNvSpPr txBox="1"/>
          <p:nvPr/>
        </p:nvSpPr>
        <p:spPr>
          <a:xfrm>
            <a:off x="1922928" y="954605"/>
            <a:ext cx="240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What could happen?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5BDB0C-EDEC-47AD-85C7-BE02E8B802A6}"/>
              </a:ext>
            </a:extLst>
          </p:cNvPr>
          <p:cNvSpPr/>
          <p:nvPr/>
        </p:nvSpPr>
        <p:spPr>
          <a:xfrm>
            <a:off x="1623515" y="5705074"/>
            <a:ext cx="3012743" cy="57600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RISK SCENARIO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1A7A5-3827-4391-BE8D-E340548A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34" y="2032959"/>
            <a:ext cx="3193704" cy="3608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65D2EB-B396-402E-9F65-8B5BEC8211F4}"/>
              </a:ext>
            </a:extLst>
          </p:cNvPr>
          <p:cNvSpPr/>
          <p:nvPr/>
        </p:nvSpPr>
        <p:spPr>
          <a:xfrm>
            <a:off x="5721603" y="117693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risk event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is a potential security or safety incident.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Ex: “An ICRC staff/team is harmed by …”.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The description of a risk event can be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broad and general.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Sources of risk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are the actors or causes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that could be behind a risk event (“Who? or What? could make the event happen?”).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The description of sources of risk needs to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be as specific as possible.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scenario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is a combination of possible</a:t>
            </a:r>
          </a:p>
          <a:p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events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(e.g. shelling, abduction, etc.) and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the 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sources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behind these events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(e.g. criminals, specific armed group, etc.) that could have negative consequences for staff to which ICRC has a Duty of Care.</a:t>
            </a:r>
          </a:p>
        </p:txBody>
      </p:sp>
    </p:spTree>
    <p:extLst>
      <p:ext uri="{BB962C8B-B14F-4D97-AF65-F5344CB8AC3E}">
        <p14:creationId xmlns:p14="http://schemas.microsoft.com/office/powerpoint/2010/main" val="319122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12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5778E-FD5C-4361-8CAB-5947993B816A}"/>
              </a:ext>
            </a:extLst>
          </p:cNvPr>
          <p:cNvSpPr txBox="1"/>
          <p:nvPr/>
        </p:nvSpPr>
        <p:spPr>
          <a:xfrm>
            <a:off x="4889994" y="3349176"/>
            <a:ext cx="144116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Risk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932C8-3DC9-4312-B465-60A422F4D67B}"/>
              </a:ext>
            </a:extLst>
          </p:cNvPr>
          <p:cNvSpPr txBox="1"/>
          <p:nvPr/>
        </p:nvSpPr>
        <p:spPr>
          <a:xfrm>
            <a:off x="4874238" y="3632348"/>
            <a:ext cx="16193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Risk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523BD-7BC3-45F9-A698-D439B24B41C1}"/>
              </a:ext>
            </a:extLst>
          </p:cNvPr>
          <p:cNvSpPr txBox="1"/>
          <p:nvPr/>
        </p:nvSpPr>
        <p:spPr>
          <a:xfrm>
            <a:off x="4790329" y="509382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CE34CB-F548-4C82-9E0B-6469B5E34664}"/>
              </a:ext>
            </a:extLst>
          </p:cNvPr>
          <p:cNvSpPr txBox="1"/>
          <p:nvPr/>
        </p:nvSpPr>
        <p:spPr>
          <a:xfrm>
            <a:off x="4704583" y="2579880"/>
            <a:ext cx="20868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2B2CD0-200D-41E1-AE3F-B2FDEA725F01}"/>
              </a:ext>
            </a:extLst>
          </p:cNvPr>
          <p:cNvSpPr txBox="1"/>
          <p:nvPr/>
        </p:nvSpPr>
        <p:spPr>
          <a:xfrm>
            <a:off x="4867072" y="3081587"/>
            <a:ext cx="178766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Risk Identification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63CEED-22B6-4B48-A196-D824FB24C302}"/>
              </a:ext>
            </a:extLst>
          </p:cNvPr>
          <p:cNvSpPr txBox="1"/>
          <p:nvPr/>
        </p:nvSpPr>
        <p:spPr>
          <a:xfrm>
            <a:off x="4889994" y="3349176"/>
            <a:ext cx="144116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Risk Analysis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D33B5-89A4-451C-A2F3-E9FB754F7D41}"/>
              </a:ext>
            </a:extLst>
          </p:cNvPr>
          <p:cNvSpPr txBox="1"/>
          <p:nvPr/>
        </p:nvSpPr>
        <p:spPr>
          <a:xfrm>
            <a:off x="4874238" y="3632348"/>
            <a:ext cx="16193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Risk Evaluation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5E065-3846-4415-AE54-992612271553}"/>
              </a:ext>
            </a:extLst>
          </p:cNvPr>
          <p:cNvSpPr txBox="1"/>
          <p:nvPr/>
        </p:nvSpPr>
        <p:spPr>
          <a:xfrm rot="16200000">
            <a:off x="7332462" y="3145241"/>
            <a:ext cx="145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&amp; Review</a:t>
            </a: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E5DA830C-9D7B-415C-A260-079E7F4E1D2A}"/>
              </a:ext>
            </a:extLst>
          </p:cNvPr>
          <p:cNvSpPr/>
          <p:nvPr/>
        </p:nvSpPr>
        <p:spPr>
          <a:xfrm>
            <a:off x="4983573" y="252474"/>
            <a:ext cx="2520000" cy="540000"/>
          </a:xfrm>
          <a:prstGeom prst="round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RISK IDENTIFICATION</a:t>
            </a:r>
            <a:endParaRPr lang="fr-CH" sz="20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4D79D1-64C3-47C9-930B-79E38BCE7CDF}"/>
              </a:ext>
            </a:extLst>
          </p:cNvPr>
          <p:cNvSpPr txBox="1"/>
          <p:nvPr/>
        </p:nvSpPr>
        <p:spPr>
          <a:xfrm>
            <a:off x="1094132" y="948973"/>
            <a:ext cx="132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Example: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C649EF-67D0-4067-ABD3-109511BB0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764373"/>
              </p:ext>
            </p:extLst>
          </p:nvPr>
        </p:nvGraphicFramePr>
        <p:xfrm>
          <a:off x="1094132" y="1567137"/>
          <a:ext cx="8497957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018">
                  <a:extLst>
                    <a:ext uri="{9D8B030D-6E8A-4147-A177-3AD203B41FA5}">
                      <a16:colId xmlns:a16="http://schemas.microsoft.com/office/drawing/2014/main" val="1729754455"/>
                    </a:ext>
                  </a:extLst>
                </a:gridCol>
                <a:gridCol w="5724939">
                  <a:extLst>
                    <a:ext uri="{9D8B030D-6E8A-4147-A177-3AD203B41FA5}">
                      <a16:colId xmlns:a16="http://schemas.microsoft.com/office/drawing/2014/main" val="260896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Risk Event</a:t>
                      </a:r>
                      <a:endParaRPr lang="fr-CH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1" dirty="0">
                          <a:solidFill>
                            <a:schemeClr val="tx1"/>
                          </a:solidFill>
                        </a:rPr>
                        <a:t>ICRC staff is victim of …..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en-US" sz="2400" b="0" i="0" dirty="0">
                          <a:solidFill>
                            <a:srgbClr val="0000CC"/>
                          </a:solidFill>
                        </a:rPr>
                        <a:t>Being caught in </a:t>
                      </a:r>
                      <a:r>
                        <a:rPr lang="en-US" sz="2400" b="0" i="0" u="sng" dirty="0">
                          <a:solidFill>
                            <a:srgbClr val="0000CC"/>
                          </a:solidFill>
                        </a:rPr>
                        <a:t>IED explosion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en-US" sz="2400" b="0" i="0" dirty="0">
                          <a:solidFill>
                            <a:srgbClr val="0000CC"/>
                          </a:solidFill>
                        </a:rPr>
                        <a:t>IEDs placed on Government buildings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en-US" sz="2400" b="0" i="0" dirty="0">
                          <a:solidFill>
                            <a:srgbClr val="0000CC"/>
                          </a:solidFill>
                        </a:rPr>
                        <a:t>Targeting political actors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632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Sources of Risk </a:t>
                      </a:r>
                      <a:endParaRPr lang="fr-CH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Who or What could cause harm?</a:t>
                      </a:r>
                    </a:p>
                    <a:p>
                      <a:r>
                        <a:rPr lang="en-US" sz="2400" i="0" dirty="0">
                          <a:solidFill>
                            <a:srgbClr val="0000CC"/>
                          </a:solidFill>
                        </a:rPr>
                        <a:t>Angry tribal groups</a:t>
                      </a:r>
                      <a:endParaRPr lang="fr-CH" sz="2400" i="0" dirty="0">
                        <a:solidFill>
                          <a:srgbClr val="0000CC"/>
                        </a:solidFill>
                      </a:endParaRPr>
                    </a:p>
                    <a:p>
                      <a:endParaRPr lang="en-US" sz="2400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35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Identified Risk Level</a:t>
                      </a:r>
                      <a:endParaRPr lang="fr-CH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CC"/>
                          </a:solidFill>
                        </a:rPr>
                        <a:t>MEDIUM </a:t>
                      </a:r>
                      <a:endParaRPr lang="fr-CH" sz="240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37600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E384181F-1B15-4EA6-99B7-FE126F9D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306" y="2862471"/>
            <a:ext cx="3301340" cy="39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13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21500C55-6E14-486D-A299-5E63702E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06" y="1502380"/>
            <a:ext cx="51181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47925-F88F-44EF-9E09-B16CDEFA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004" y="4529367"/>
            <a:ext cx="592189" cy="594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87B71-FD3C-485F-BB5C-C7D77CF97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963" y="5251900"/>
            <a:ext cx="652548" cy="642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F4A1ED-4E0D-48E4-B14F-5C4DA81D5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375" y="6087299"/>
            <a:ext cx="617770" cy="6177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44C0D6-7E58-46BC-9A54-81954ABBB3D2}"/>
              </a:ext>
            </a:extLst>
          </p:cNvPr>
          <p:cNvSpPr/>
          <p:nvPr/>
        </p:nvSpPr>
        <p:spPr>
          <a:xfrm>
            <a:off x="8794812" y="4458285"/>
            <a:ext cx="1518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Not Effective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Low</a:t>
            </a:r>
            <a:endParaRPr lang="fr-CH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51CF1C-5E8E-4B78-B587-8A966DBCF061}"/>
              </a:ext>
            </a:extLst>
          </p:cNvPr>
          <p:cNvSpPr/>
          <p:nvPr/>
        </p:nvSpPr>
        <p:spPr>
          <a:xfrm>
            <a:off x="8910068" y="5248052"/>
            <a:ext cx="1287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Somewhat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Medium</a:t>
            </a:r>
            <a:endParaRPr lang="fr-CH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C874A-C8E7-4F4A-A107-45269F136C1C}"/>
              </a:ext>
            </a:extLst>
          </p:cNvPr>
          <p:cNvSpPr txBox="1"/>
          <p:nvPr/>
        </p:nvSpPr>
        <p:spPr>
          <a:xfrm>
            <a:off x="8629074" y="6042241"/>
            <a:ext cx="184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Very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High</a:t>
            </a:r>
            <a:endParaRPr lang="fr-CH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43E5B-71AD-4912-AD1B-EC1F936F04F8}"/>
              </a:ext>
            </a:extLst>
          </p:cNvPr>
          <p:cNvSpPr/>
          <p:nvPr/>
        </p:nvSpPr>
        <p:spPr>
          <a:xfrm>
            <a:off x="8540193" y="1502380"/>
            <a:ext cx="2634270" cy="2448272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How effective are internal and external mitigation measures?</a:t>
            </a: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936D59D4-71FE-4677-9AB0-551C307D791B}"/>
              </a:ext>
            </a:extLst>
          </p:cNvPr>
          <p:cNvSpPr/>
          <p:nvPr/>
        </p:nvSpPr>
        <p:spPr>
          <a:xfrm>
            <a:off x="3787356" y="317994"/>
            <a:ext cx="2520000" cy="540000"/>
          </a:xfrm>
          <a:prstGeom prst="roundRect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RISK ANALYSIS</a:t>
            </a:r>
            <a:endParaRPr lang="fr-CH" sz="20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553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14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C3BA737F-13AC-42CD-83CD-E03E7B8F674E}"/>
              </a:ext>
            </a:extLst>
          </p:cNvPr>
          <p:cNvSpPr/>
          <p:nvPr/>
        </p:nvSpPr>
        <p:spPr>
          <a:xfrm>
            <a:off x="4054222" y="207562"/>
            <a:ext cx="2520000" cy="540000"/>
          </a:xfrm>
          <a:prstGeom prst="roundRect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RISK ANALYSIS</a:t>
            </a:r>
            <a:endParaRPr lang="fr-CH" sz="20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7C660-E2FA-4394-AF17-970BF2B1F4AC}"/>
              </a:ext>
            </a:extLst>
          </p:cNvPr>
          <p:cNvSpPr/>
          <p:nvPr/>
        </p:nvSpPr>
        <p:spPr>
          <a:xfrm>
            <a:off x="2798150" y="1556792"/>
            <a:ext cx="3868615" cy="5040000"/>
          </a:xfrm>
          <a:prstGeom prst="rect">
            <a:avLst/>
          </a:prstGeom>
          <a:solidFill>
            <a:srgbClr val="E5EBF7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>
              <a:defRPr/>
            </a:pPr>
            <a:endParaRPr lang="fr-CH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D1305F-1E3E-4B59-8CE4-CAB9AD78541A}"/>
              </a:ext>
            </a:extLst>
          </p:cNvPr>
          <p:cNvSpPr txBox="1"/>
          <p:nvPr/>
        </p:nvSpPr>
        <p:spPr>
          <a:xfrm>
            <a:off x="3635365" y="1525537"/>
            <a:ext cx="201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alibri" panose="020F0502020204030204"/>
              </a:rPr>
              <a:t>RISK LEVELS</a:t>
            </a:r>
            <a:endParaRPr lang="en-US" sz="280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12F4-D353-4D66-BDF8-64ECB2619336}"/>
              </a:ext>
            </a:extLst>
          </p:cNvPr>
          <p:cNvSpPr txBox="1"/>
          <p:nvPr/>
        </p:nvSpPr>
        <p:spPr>
          <a:xfrm>
            <a:off x="2697446" y="996230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How are we prepared?</a:t>
            </a:r>
            <a:endParaRPr lang="fr-CH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39062F14-3368-49E5-AAF2-21100A5242D8}"/>
              </a:ext>
            </a:extLst>
          </p:cNvPr>
          <p:cNvSpPr>
            <a:spLocks/>
          </p:cNvSpPr>
          <p:nvPr/>
        </p:nvSpPr>
        <p:spPr>
          <a:xfrm>
            <a:off x="3192847" y="4637734"/>
            <a:ext cx="720000" cy="33719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white"/>
                </a:solidFill>
                <a:latin typeface="Calibri" panose="020F0502020204030204"/>
              </a:rPr>
              <a:t>HIGH</a:t>
            </a:r>
            <a:endParaRPr lang="fr-CH" sz="14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190817ED-77DF-4810-80B5-A0046E223607}"/>
              </a:ext>
            </a:extLst>
          </p:cNvPr>
          <p:cNvSpPr>
            <a:spLocks noChangeAspect="1"/>
          </p:cNvSpPr>
          <p:nvPr/>
        </p:nvSpPr>
        <p:spPr>
          <a:xfrm>
            <a:off x="4164148" y="4637752"/>
            <a:ext cx="1072742" cy="337180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 panose="020F0502020204030204"/>
              </a:rPr>
              <a:t>MEDIUM</a:t>
            </a:r>
            <a:endParaRPr lang="fr-CH" sz="14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79F7CD88-38AC-4608-AFBD-E989E3E7C62B}"/>
              </a:ext>
            </a:extLst>
          </p:cNvPr>
          <p:cNvSpPr>
            <a:spLocks/>
          </p:cNvSpPr>
          <p:nvPr/>
        </p:nvSpPr>
        <p:spPr>
          <a:xfrm>
            <a:off x="5488191" y="4664066"/>
            <a:ext cx="720000" cy="337180"/>
          </a:xfrm>
          <a:prstGeom prst="round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 panose="020F0502020204030204"/>
              </a:rPr>
              <a:t>LOW</a:t>
            </a:r>
            <a:endParaRPr lang="fr-CH" sz="14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2958FE-9362-4CAD-A4B8-B90998B67045}"/>
              </a:ext>
            </a:extLst>
          </p:cNvPr>
          <p:cNvSpPr/>
          <p:nvPr/>
        </p:nvSpPr>
        <p:spPr>
          <a:xfrm>
            <a:off x="3195449" y="3890272"/>
            <a:ext cx="3012743" cy="57600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Estimate the </a:t>
            </a:r>
            <a:r>
              <a:rPr lang="en-US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RISK LEVEL</a:t>
            </a:r>
            <a:endParaRPr lang="fr-CH" sz="20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0FFA6E-D1B7-418A-A9EF-C2CEADBA5D8D}"/>
              </a:ext>
            </a:extLst>
          </p:cNvPr>
          <p:cNvSpPr/>
          <p:nvPr/>
        </p:nvSpPr>
        <p:spPr>
          <a:xfrm>
            <a:off x="3137561" y="2276936"/>
            <a:ext cx="3012743" cy="57600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Appraise </a:t>
            </a:r>
            <a:r>
              <a:rPr lang="en-US" sz="2000" u="sng" kern="0" dirty="0">
                <a:solidFill>
                  <a:prstClr val="black"/>
                </a:solidFill>
                <a:latin typeface="Arial Narrow" panose="020B0606020202030204" pitchFamily="34" charset="0"/>
              </a:rPr>
              <a:t>existing</a:t>
            </a:r>
            <a:r>
              <a:rPr lang="en-US" sz="20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mitigating measures</a:t>
            </a:r>
            <a:endParaRPr lang="fr-CH" sz="2000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54ED4A-C36B-4949-8372-BA270CE23811}"/>
              </a:ext>
            </a:extLst>
          </p:cNvPr>
          <p:cNvSpPr/>
          <p:nvPr/>
        </p:nvSpPr>
        <p:spPr>
          <a:xfrm>
            <a:off x="3137561" y="5705074"/>
            <a:ext cx="3012743" cy="57600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Confidence</a:t>
            </a:r>
            <a:r>
              <a:rPr lang="en-US" sz="20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in risk analysis?</a:t>
            </a:r>
            <a:endParaRPr lang="fr-CH" sz="20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8B9006-DC81-4339-A0D0-09BF0F22E036}"/>
              </a:ext>
            </a:extLst>
          </p:cNvPr>
          <p:cNvGrpSpPr/>
          <p:nvPr/>
        </p:nvGrpSpPr>
        <p:grpSpPr>
          <a:xfrm>
            <a:off x="3002713" y="2927526"/>
            <a:ext cx="1051509" cy="369332"/>
            <a:chOff x="4614400" y="2879075"/>
            <a:chExt cx="1051509" cy="3693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3F35C7C-5D0A-4962-BFB7-97CA397FF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4400" y="2998753"/>
              <a:ext cx="108000" cy="108000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28575">
              <a:solidFill>
                <a:srgbClr val="5B9BD5"/>
              </a:solidFill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CH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59C27A-247E-4A1F-8C22-17E975DCD1A4}"/>
                </a:ext>
              </a:extLst>
            </p:cNvPr>
            <p:cNvSpPr txBox="1"/>
            <p:nvPr/>
          </p:nvSpPr>
          <p:spPr>
            <a:xfrm>
              <a:off x="4676536" y="2879075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spc="-1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PREVENT</a:t>
              </a:r>
              <a:endParaRPr lang="fr-CH" sz="1600" kern="0" spc="-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DA5D6A-8F67-4270-8DDC-09BE2FDA690D}"/>
              </a:ext>
            </a:extLst>
          </p:cNvPr>
          <p:cNvGrpSpPr/>
          <p:nvPr/>
        </p:nvGrpSpPr>
        <p:grpSpPr>
          <a:xfrm>
            <a:off x="4158445" y="2922650"/>
            <a:ext cx="1087727" cy="369332"/>
            <a:chOff x="5645440" y="2874199"/>
            <a:chExt cx="1087727" cy="3693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54400D-C98F-4968-8E03-65442ECBD14B}"/>
                </a:ext>
              </a:extLst>
            </p:cNvPr>
            <p:cNvSpPr txBox="1"/>
            <p:nvPr/>
          </p:nvSpPr>
          <p:spPr>
            <a:xfrm>
              <a:off x="5702116" y="2874199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spc="-1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RESPOND</a:t>
              </a:r>
              <a:endParaRPr lang="fr-CH" sz="1600" kern="0" spc="-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D62C4D-34A7-4368-8D94-14ACCB87BD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5440" y="2998753"/>
              <a:ext cx="108000" cy="108000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28575">
              <a:solidFill>
                <a:srgbClr val="5B9BD5"/>
              </a:solidFill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CH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074E569-EA27-4430-A730-E3F1EE33B47C}"/>
              </a:ext>
            </a:extLst>
          </p:cNvPr>
          <p:cNvGrpSpPr/>
          <p:nvPr/>
        </p:nvGrpSpPr>
        <p:grpSpPr>
          <a:xfrm>
            <a:off x="5407348" y="2907302"/>
            <a:ext cx="1065983" cy="369332"/>
            <a:chOff x="6769651" y="2858851"/>
            <a:chExt cx="1065983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6BF2A62-9C95-4E12-92F5-63CAB5B5C5A0}"/>
                </a:ext>
              </a:extLst>
            </p:cNvPr>
            <p:cNvSpPr txBox="1"/>
            <p:nvPr/>
          </p:nvSpPr>
          <p:spPr>
            <a:xfrm>
              <a:off x="6849466" y="2858851"/>
              <a:ext cx="986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spc="-1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TRAINING</a:t>
              </a:r>
              <a:endParaRPr lang="fr-CH" sz="1600" kern="0" spc="-1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782742A-BEF9-4658-AF81-B4C5CD17C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69651" y="2990449"/>
              <a:ext cx="108000" cy="108000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28575">
              <a:solidFill>
                <a:srgbClr val="5B9BD5"/>
              </a:solidFill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CH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31BAE66-CE25-4D4A-8BBB-44093DC0BF11}"/>
              </a:ext>
            </a:extLst>
          </p:cNvPr>
          <p:cNvSpPr/>
          <p:nvPr/>
        </p:nvSpPr>
        <p:spPr>
          <a:xfrm>
            <a:off x="6749667" y="1556792"/>
            <a:ext cx="4342995" cy="50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t"/>
          <a:lstStyle/>
          <a:p>
            <a:pPr>
              <a:defRPr/>
            </a:pPr>
            <a:r>
              <a:rPr lang="en-US" sz="2000" u="sng" kern="0" dirty="0">
                <a:latin typeface="Arial Narrow" panose="020B0606020202030204" pitchFamily="34" charset="0"/>
              </a:rPr>
              <a:t>Minimum Security Requirement &amp; other institutional policies</a:t>
            </a:r>
          </a:p>
          <a:p>
            <a:pPr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Example: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Security Rules &amp; Briefing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Code of Conduct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Premises’ Safe Areas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Premises’ Access Control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Road Safety Measures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Fire Safety Measures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Earthquake Mitigation Measures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Post-rape kits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3M anti-blast film on glass panels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latin typeface="Arial Narrow" panose="020B0606020202030204" pitchFamily="34" charset="0"/>
              </a:rPr>
              <a:t>Movement &amp; Field Trip Procedures, etc.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ü"/>
              <a:defRPr/>
            </a:pPr>
            <a:endParaRPr lang="en-US" sz="2000" kern="0" dirty="0">
              <a:latin typeface="Arial Narrow" panose="020B0606020202030204" pitchFamily="34" charset="0"/>
            </a:endParaRPr>
          </a:p>
          <a:p>
            <a:pPr>
              <a:defRPr/>
            </a:pP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fr-CH" sz="2000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7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15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A287AF53-1596-4665-955C-D33212BD98C0}"/>
              </a:ext>
            </a:extLst>
          </p:cNvPr>
          <p:cNvSpPr/>
          <p:nvPr/>
        </p:nvSpPr>
        <p:spPr>
          <a:xfrm>
            <a:off x="2697396" y="318202"/>
            <a:ext cx="2927028" cy="565278"/>
          </a:xfrm>
          <a:prstGeom prst="roundRect">
            <a:avLst/>
          </a:prstGeom>
          <a:solidFill>
            <a:srgbClr val="5B9BD5"/>
          </a:solidFill>
          <a:ln>
            <a:solidFill>
              <a:srgbClr val="5B9B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2800" b="1" kern="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RISK MITIGATION</a:t>
            </a:r>
            <a:endParaRPr lang="fr-CH" sz="2800" kern="0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F4A66-0A06-4EDA-952A-6585BEF9FD9F}"/>
              </a:ext>
            </a:extLst>
          </p:cNvPr>
          <p:cNvSpPr/>
          <p:nvPr/>
        </p:nvSpPr>
        <p:spPr>
          <a:xfrm>
            <a:off x="1474937" y="2569594"/>
            <a:ext cx="4488386" cy="115200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Develop a </a:t>
            </a:r>
            <a:r>
              <a:rPr lang="en-US" sz="24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plan of action</a:t>
            </a:r>
            <a:endParaRPr lang="en-US" sz="24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for mitigating measures</a:t>
            </a:r>
          </a:p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(WHO does WHAT and by WHEN?)</a:t>
            </a:r>
            <a:endParaRPr lang="fr-CH" sz="24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4DAD4-BFA0-4E78-B366-83438FA9BC7E}"/>
              </a:ext>
            </a:extLst>
          </p:cNvPr>
          <p:cNvSpPr/>
          <p:nvPr/>
        </p:nvSpPr>
        <p:spPr>
          <a:xfrm>
            <a:off x="1378541" y="5584757"/>
            <a:ext cx="4710991" cy="116840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Implement</a:t>
            </a:r>
            <a:r>
              <a:rPr lang="en-US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the plan</a:t>
            </a:r>
          </a:p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(update security rules, revise SOP, CP)</a:t>
            </a:r>
            <a:endParaRPr lang="fr-CH" sz="24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FAC3CD6B-1214-49D5-9DB0-6B81B6AEF71F}"/>
              </a:ext>
            </a:extLst>
          </p:cNvPr>
          <p:cNvSpPr/>
          <p:nvPr/>
        </p:nvSpPr>
        <p:spPr>
          <a:xfrm>
            <a:off x="6946475" y="4293097"/>
            <a:ext cx="1707127" cy="5527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2000" b="1" kern="0" dirty="0">
                <a:solidFill>
                  <a:prstClr val="white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PREVENTION</a:t>
            </a:r>
            <a:endParaRPr lang="fr-CH" sz="2000" b="1" kern="0" dirty="0">
              <a:solidFill>
                <a:prstClr val="white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45">
            <a:extLst>
              <a:ext uri="{FF2B5EF4-FFF2-40B4-BE49-F238E27FC236}">
                <a16:creationId xmlns:a16="http://schemas.microsoft.com/office/drawing/2014/main" id="{35462889-4CB7-4F38-9E15-67066003D103}"/>
              </a:ext>
            </a:extLst>
          </p:cNvPr>
          <p:cNvSpPr/>
          <p:nvPr/>
        </p:nvSpPr>
        <p:spPr>
          <a:xfrm>
            <a:off x="7031802" y="5050998"/>
            <a:ext cx="3394653" cy="28993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2000" b="1" kern="0" dirty="0">
                <a:solidFill>
                  <a:prstClr val="white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lang="fr-CH" sz="2000" b="1" kern="0" dirty="0">
              <a:solidFill>
                <a:prstClr val="white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69BE0-6932-4D2F-B242-4A625F5EE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273" y="288020"/>
            <a:ext cx="3394653" cy="3835135"/>
          </a:xfrm>
          <a:prstGeom prst="rect">
            <a:avLst/>
          </a:prstGeom>
        </p:spPr>
      </p:pic>
      <p:sp>
        <p:nvSpPr>
          <p:cNvPr id="13" name="Rounded Rectangle 67">
            <a:extLst>
              <a:ext uri="{FF2B5EF4-FFF2-40B4-BE49-F238E27FC236}">
                <a16:creationId xmlns:a16="http://schemas.microsoft.com/office/drawing/2014/main" id="{7AC32113-891B-44E8-8654-AC2C61A45A3D}"/>
              </a:ext>
            </a:extLst>
          </p:cNvPr>
          <p:cNvSpPr/>
          <p:nvPr/>
        </p:nvSpPr>
        <p:spPr>
          <a:xfrm>
            <a:off x="8795183" y="4293097"/>
            <a:ext cx="1621333" cy="5527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2000" b="1" kern="0" dirty="0">
                <a:solidFill>
                  <a:prstClr val="white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endParaRPr lang="fr-CH" sz="2000" b="1" kern="0" dirty="0">
              <a:solidFill>
                <a:prstClr val="white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75C3D3-DC6D-4CC5-B5B4-2B9BACD9CA3D}"/>
              </a:ext>
            </a:extLst>
          </p:cNvPr>
          <p:cNvSpPr txBox="1"/>
          <p:nvPr/>
        </p:nvSpPr>
        <p:spPr>
          <a:xfrm>
            <a:off x="2295916" y="1246874"/>
            <a:ext cx="380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How do we implement </a:t>
            </a:r>
          </a:p>
          <a:p>
            <a:pPr algn="ctr"/>
            <a:r>
              <a:rPr lang="en-US" sz="2400" i="1" dirty="0"/>
              <a:t>the risk treatment decision?</a:t>
            </a:r>
            <a:endParaRPr lang="fr-CH" sz="24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FCAA2A-64D6-48FD-9E1E-5F6BFE3EFB19}"/>
              </a:ext>
            </a:extLst>
          </p:cNvPr>
          <p:cNvSpPr/>
          <p:nvPr/>
        </p:nvSpPr>
        <p:spPr>
          <a:xfrm>
            <a:off x="1474936" y="4090360"/>
            <a:ext cx="4518203" cy="115200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Types of risk mitigation measures</a:t>
            </a:r>
          </a:p>
        </p:txBody>
      </p:sp>
      <p:sp>
        <p:nvSpPr>
          <p:cNvPr id="16" name="Down Arrow 1">
            <a:extLst>
              <a:ext uri="{FF2B5EF4-FFF2-40B4-BE49-F238E27FC236}">
                <a16:creationId xmlns:a16="http://schemas.microsoft.com/office/drawing/2014/main" id="{8CEBFB1D-023B-419D-8520-BE90AEF77E78}"/>
              </a:ext>
            </a:extLst>
          </p:cNvPr>
          <p:cNvSpPr/>
          <p:nvPr/>
        </p:nvSpPr>
        <p:spPr bwMode="auto">
          <a:xfrm>
            <a:off x="3560186" y="3700896"/>
            <a:ext cx="288032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latin typeface="Times New Roman" pitchFamily="18" charset="0"/>
            </a:endParaRPr>
          </a:p>
        </p:txBody>
      </p:sp>
      <p:sp>
        <p:nvSpPr>
          <p:cNvPr id="17" name="Down Arrow 11">
            <a:extLst>
              <a:ext uri="{FF2B5EF4-FFF2-40B4-BE49-F238E27FC236}">
                <a16:creationId xmlns:a16="http://schemas.microsoft.com/office/drawing/2014/main" id="{E37F3C84-223E-4691-9424-1A2A97D73A3C}"/>
              </a:ext>
            </a:extLst>
          </p:cNvPr>
          <p:cNvSpPr/>
          <p:nvPr/>
        </p:nvSpPr>
        <p:spPr bwMode="auto">
          <a:xfrm>
            <a:off x="3551061" y="5242360"/>
            <a:ext cx="277273" cy="3687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latin typeface="Times New Roman" pitchFamily="18" charset="0"/>
            </a:endParaRPr>
          </a:p>
        </p:txBody>
      </p:sp>
      <p:sp>
        <p:nvSpPr>
          <p:cNvPr id="18" name="Down Arrow 12">
            <a:extLst>
              <a:ext uri="{FF2B5EF4-FFF2-40B4-BE49-F238E27FC236}">
                <a16:creationId xmlns:a16="http://schemas.microsoft.com/office/drawing/2014/main" id="{06155C97-9901-426D-8687-EA4B6D00D142}"/>
              </a:ext>
            </a:extLst>
          </p:cNvPr>
          <p:cNvSpPr/>
          <p:nvPr/>
        </p:nvSpPr>
        <p:spPr bwMode="auto">
          <a:xfrm rot="16200000">
            <a:off x="6277595" y="4247001"/>
            <a:ext cx="288032" cy="6449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31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16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58A4D0-4E9B-461C-B3AA-73D612BA2F20}"/>
              </a:ext>
            </a:extLst>
          </p:cNvPr>
          <p:cNvSpPr txBox="1"/>
          <p:nvPr/>
        </p:nvSpPr>
        <p:spPr>
          <a:xfrm>
            <a:off x="3398447" y="2163116"/>
            <a:ext cx="63915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400" dirty="0"/>
          </a:p>
          <a:p>
            <a:r>
              <a:rPr lang="en-US" sz="3200" i="1" dirty="0"/>
              <a:t>Watch the Staff Security Video (SSRM Individual) </a:t>
            </a:r>
            <a:r>
              <a:rPr lang="en-US" sz="3200" i="1" dirty="0">
                <a:solidFill>
                  <a:srgbClr val="0000FF"/>
                </a:solidFill>
              </a:rPr>
              <a:t>(movie 1)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59699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>
            <a:alpha val="5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D4988-47BB-4876-9DF6-10ADC973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17</a:t>
            </a:fld>
            <a:endParaRPr lang="fr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9BDCA-480C-4154-8497-B728584FF7ED}"/>
              </a:ext>
            </a:extLst>
          </p:cNvPr>
          <p:cNvSpPr txBox="1"/>
          <p:nvPr/>
        </p:nvSpPr>
        <p:spPr>
          <a:xfrm>
            <a:off x="4254395" y="1215710"/>
            <a:ext cx="395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Solferinia</a:t>
            </a:r>
            <a:r>
              <a:rPr lang="en-US" sz="2800" dirty="0"/>
              <a:t> Video (Movie 2)</a:t>
            </a:r>
            <a:endParaRPr lang="fr-CH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0AB76-8005-4C4D-81A2-82F447DEFCF6}"/>
              </a:ext>
            </a:extLst>
          </p:cNvPr>
          <p:cNvSpPr txBox="1"/>
          <p:nvPr/>
        </p:nvSpPr>
        <p:spPr>
          <a:xfrm>
            <a:off x="2140458" y="1215710"/>
            <a:ext cx="1955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Group work</a:t>
            </a:r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0D9D7-E69A-4777-91FB-EC0ADAAAF79C}"/>
              </a:ext>
            </a:extLst>
          </p:cNvPr>
          <p:cNvSpPr txBox="1"/>
          <p:nvPr/>
        </p:nvSpPr>
        <p:spPr>
          <a:xfrm>
            <a:off x="2140458" y="2736502"/>
            <a:ext cx="8687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of the main risks seen in the video, and rate these High - Medium – Low</a:t>
            </a:r>
          </a:p>
          <a:p>
            <a:endParaRPr lang="fr-CH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C61311-BA7A-43CD-A5DF-845A6813AE14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D71B0-3C89-4606-94A4-AB483482FCED}"/>
              </a:ext>
            </a:extLst>
          </p:cNvPr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4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18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DF1C527-E562-4784-A0D2-9ABA0129E7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407666"/>
              </p:ext>
            </p:extLst>
          </p:nvPr>
        </p:nvGraphicFramePr>
        <p:xfrm>
          <a:off x="5226224" y="562248"/>
          <a:ext cx="676875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ED46065-3B00-4C06-9441-478B085DF8C3}"/>
              </a:ext>
            </a:extLst>
          </p:cNvPr>
          <p:cNvSpPr/>
          <p:nvPr/>
        </p:nvSpPr>
        <p:spPr>
          <a:xfrm>
            <a:off x="806556" y="181937"/>
            <a:ext cx="66179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u="sng" dirty="0">
                <a:solidFill>
                  <a:srgbClr val="424456"/>
                </a:solidFill>
              </a:rPr>
              <a:t>Risk Mitigation: </a:t>
            </a:r>
          </a:p>
          <a:p>
            <a:r>
              <a:rPr lang="en-GB" sz="3600" b="1" dirty="0">
                <a:solidFill>
                  <a:srgbClr val="424456"/>
                </a:solidFill>
              </a:rPr>
              <a:t>The Seven Pillars of Security</a:t>
            </a:r>
            <a:endParaRPr lang="fr-CH" sz="3600" b="1" dirty="0"/>
          </a:p>
        </p:txBody>
      </p:sp>
    </p:spTree>
    <p:extLst>
      <p:ext uri="{BB962C8B-B14F-4D97-AF65-F5344CB8AC3E}">
        <p14:creationId xmlns:p14="http://schemas.microsoft.com/office/powerpoint/2010/main" val="1092980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19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AA2CB1-F62A-4901-8AC7-885D371E81A5}"/>
              </a:ext>
            </a:extLst>
          </p:cNvPr>
          <p:cNvSpPr txBox="1">
            <a:spLocks/>
          </p:cNvSpPr>
          <p:nvPr/>
        </p:nvSpPr>
        <p:spPr>
          <a:xfrm>
            <a:off x="5687617" y="670923"/>
            <a:ext cx="6504383" cy="12920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24456"/>
                </a:solidFill>
                <a:latin typeface="+mn-lt"/>
              </a:rPr>
              <a:t>Example of risk mitigation approach: </a:t>
            </a:r>
            <a:r>
              <a:rPr lang="en-GB" b="1" dirty="0">
                <a:solidFill>
                  <a:srgbClr val="424456"/>
                </a:solidFill>
                <a:latin typeface="+mn-lt"/>
              </a:rPr>
              <a:t>Acceptance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22EDD-ACC7-4157-A03B-59E4B1EE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31" y="3291840"/>
            <a:ext cx="4572000" cy="3429000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0BB488D-2F64-4942-A04A-0DF9A9AF6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48" y="670923"/>
            <a:ext cx="4384431" cy="2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9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1A61-9533-4A80-B09B-A94FFB7B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+mn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9239A-76B4-4879-8FDD-5C8D541D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946274"/>
            <a:ext cx="10515600" cy="3800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0000CC"/>
                </a:solidFill>
              </a:rPr>
              <a:t>Be able to</a:t>
            </a:r>
          </a:p>
          <a:p>
            <a:r>
              <a:rPr lang="en-US" dirty="0"/>
              <a:t>identify, assess and mitigate risks you may face in their environment</a:t>
            </a:r>
            <a:endParaRPr lang="en-GB" dirty="0"/>
          </a:p>
          <a:p>
            <a:pPr lvl="1">
              <a:buFont typeface="Calibri" panose="020F0502020204030204" pitchFamily="34" charset="0"/>
              <a:buChar char="₋"/>
            </a:pPr>
            <a:r>
              <a:rPr lang="en-GB" sz="2800" dirty="0"/>
              <a:t>explain the basics of security risk assessment and describe its different steps, i.e. risk identification, assessment, mitigation and evaluation</a:t>
            </a:r>
          </a:p>
          <a:p>
            <a:pPr lvl="1">
              <a:buFont typeface="Calibri" panose="020F0502020204030204" pitchFamily="34" charset="0"/>
              <a:buChar char="₋"/>
            </a:pPr>
            <a:r>
              <a:rPr lang="en-GB" sz="2800" dirty="0"/>
              <a:t>explain the use of the 7 pillars of security and how these can help in the own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C6504-6F1A-4742-83B9-33B1DCE8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2</a:t>
            </a:fld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E4E6-01D3-4D5E-AA82-05C8F1A7ECDE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E59AF-8369-454C-BD21-5912965E81FD}"/>
              </a:ext>
            </a:extLst>
          </p:cNvPr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55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20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AA2CB1-F62A-4901-8AC7-885D371E81A5}"/>
              </a:ext>
            </a:extLst>
          </p:cNvPr>
          <p:cNvSpPr txBox="1">
            <a:spLocks/>
          </p:cNvSpPr>
          <p:nvPr/>
        </p:nvSpPr>
        <p:spPr>
          <a:xfrm>
            <a:off x="2104008" y="312133"/>
            <a:ext cx="9249792" cy="12920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424456"/>
                </a:solidFill>
                <a:latin typeface="+mn-lt"/>
              </a:rPr>
              <a:t>Example of risk mitigation approach:</a:t>
            </a:r>
            <a:r>
              <a:rPr lang="en-GB" u="sng" dirty="0">
                <a:solidFill>
                  <a:srgbClr val="424456"/>
                </a:solidFill>
                <a:latin typeface="+mn-lt"/>
              </a:rPr>
              <a:t> </a:t>
            </a:r>
            <a:r>
              <a:rPr lang="en-GB" b="1" dirty="0">
                <a:solidFill>
                  <a:srgbClr val="424456"/>
                </a:solidFill>
                <a:latin typeface="+mn-lt"/>
              </a:rPr>
              <a:t>Protective measures 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1CBA3-7298-4411-9FB9-A7833090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60" y="2375452"/>
            <a:ext cx="10193274" cy="38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0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21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AA2CB1-F62A-4901-8AC7-885D371E81A5}"/>
              </a:ext>
            </a:extLst>
          </p:cNvPr>
          <p:cNvSpPr txBox="1">
            <a:spLocks/>
          </p:cNvSpPr>
          <p:nvPr/>
        </p:nvSpPr>
        <p:spPr>
          <a:xfrm>
            <a:off x="2213339" y="329166"/>
            <a:ext cx="9140461" cy="12920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424456"/>
                </a:solidFill>
                <a:latin typeface="+mn-lt"/>
              </a:rPr>
              <a:t>Example of risk mitigation approach: </a:t>
            </a:r>
            <a:r>
              <a:rPr lang="en-GB" b="1" dirty="0">
                <a:solidFill>
                  <a:srgbClr val="424456"/>
                </a:solidFill>
                <a:latin typeface="+mn-lt"/>
              </a:rPr>
              <a:t>Identification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BAA6D-7485-43C2-85D2-1F5A1072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82" y="1849896"/>
            <a:ext cx="7133222" cy="468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D4988-47BB-4876-9DF6-10ADC973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65948-8B76-4A50-B7DB-B45DBE1BD062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0AB76-8005-4C4D-81A2-82F447DEFCF6}"/>
              </a:ext>
            </a:extLst>
          </p:cNvPr>
          <p:cNvSpPr txBox="1"/>
          <p:nvPr/>
        </p:nvSpPr>
        <p:spPr>
          <a:xfrm>
            <a:off x="1489801" y="1654751"/>
            <a:ext cx="2300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work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0D9D7-E69A-4777-91FB-EC0ADAAAF79C}"/>
              </a:ext>
            </a:extLst>
          </p:cNvPr>
          <p:cNvSpPr txBox="1"/>
          <p:nvPr/>
        </p:nvSpPr>
        <p:spPr>
          <a:xfrm>
            <a:off x="1931472" y="2827989"/>
            <a:ext cx="8961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group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takes two pillars: </a:t>
            </a:r>
          </a:p>
          <a:p>
            <a:pPr lvl="1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Discuss these, and see how to use these in the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Solferinia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world</a:t>
            </a: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24D0C-EBFC-4FF5-81BF-AC6FACA350F6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03E57-712F-4259-BF8D-08E27EA242D6}"/>
              </a:ext>
            </a:extLst>
          </p:cNvPr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11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23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083F9-B5B8-4DB4-B870-64E3D2E88DB8}"/>
              </a:ext>
            </a:extLst>
          </p:cNvPr>
          <p:cNvSpPr txBox="1"/>
          <p:nvPr/>
        </p:nvSpPr>
        <p:spPr>
          <a:xfrm>
            <a:off x="4302616" y="2687134"/>
            <a:ext cx="3791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CRISIS ?</a:t>
            </a:r>
            <a:endParaRPr lang="fr-CH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8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24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3057B4-0906-49A2-B839-4D1C81468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552" y="864705"/>
            <a:ext cx="7728268" cy="6396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083F9-B5B8-4DB4-B870-64E3D2E88DB8}"/>
              </a:ext>
            </a:extLst>
          </p:cNvPr>
          <p:cNvSpPr txBox="1"/>
          <p:nvPr/>
        </p:nvSpPr>
        <p:spPr>
          <a:xfrm>
            <a:off x="864704" y="142135"/>
            <a:ext cx="862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 and Crisis Risk Management</a:t>
            </a:r>
            <a:endParaRPr lang="fr-CH" sz="3600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0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3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3057B4-0906-49A2-B839-4D1C81468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77" y="974505"/>
            <a:ext cx="7574497" cy="626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083F9-B5B8-4DB4-B870-64E3D2E88DB8}"/>
              </a:ext>
            </a:extLst>
          </p:cNvPr>
          <p:cNvSpPr txBox="1"/>
          <p:nvPr/>
        </p:nvSpPr>
        <p:spPr>
          <a:xfrm>
            <a:off x="628650" y="194865"/>
            <a:ext cx="6408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 and Crisis Risk Management</a:t>
            </a:r>
            <a:endParaRPr lang="fr-CH" sz="3200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7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4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FBD9D-1A74-4EC2-871B-E1833EAEC1EA}"/>
              </a:ext>
            </a:extLst>
          </p:cNvPr>
          <p:cNvSpPr txBox="1"/>
          <p:nvPr/>
        </p:nvSpPr>
        <p:spPr>
          <a:xfrm>
            <a:off x="3818957" y="2413337"/>
            <a:ext cx="567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Risk Assessment</a:t>
            </a:r>
            <a:endParaRPr lang="fr-CH" sz="6000" dirty="0"/>
          </a:p>
        </p:txBody>
      </p:sp>
    </p:spTree>
    <p:extLst>
      <p:ext uri="{BB962C8B-B14F-4D97-AF65-F5344CB8AC3E}">
        <p14:creationId xmlns:p14="http://schemas.microsoft.com/office/powerpoint/2010/main" val="2281876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5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8D37F0-B0E4-4851-8ED0-853F73E04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4" y="895789"/>
            <a:ext cx="10186796" cy="48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6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1B029-C1F6-4726-9809-0747229D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61" y="1033348"/>
            <a:ext cx="9985239" cy="47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3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7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5778E-FD5C-4361-8CAB-5947993B816A}"/>
              </a:ext>
            </a:extLst>
          </p:cNvPr>
          <p:cNvSpPr txBox="1"/>
          <p:nvPr/>
        </p:nvSpPr>
        <p:spPr>
          <a:xfrm>
            <a:off x="4889994" y="3349176"/>
            <a:ext cx="144116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Risk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932C8-3DC9-4312-B465-60A422F4D67B}"/>
              </a:ext>
            </a:extLst>
          </p:cNvPr>
          <p:cNvSpPr txBox="1"/>
          <p:nvPr/>
        </p:nvSpPr>
        <p:spPr>
          <a:xfrm>
            <a:off x="4874238" y="3632348"/>
            <a:ext cx="16193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Risk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523BD-7BC3-45F9-A698-D439B24B41C1}"/>
              </a:ext>
            </a:extLst>
          </p:cNvPr>
          <p:cNvSpPr txBox="1"/>
          <p:nvPr/>
        </p:nvSpPr>
        <p:spPr>
          <a:xfrm>
            <a:off x="4790329" y="509382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D74BF-D815-40DF-8A48-0C1BFB9BF3F9}"/>
              </a:ext>
            </a:extLst>
          </p:cNvPr>
          <p:cNvSpPr txBox="1"/>
          <p:nvPr/>
        </p:nvSpPr>
        <p:spPr>
          <a:xfrm>
            <a:off x="3554413" y="1556792"/>
            <a:ext cx="5886451" cy="36933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fr-CH" kern="0" dirty="0">
              <a:solidFill>
                <a:srgbClr val="EAEAEA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D91B5B-C022-43EA-B505-E237ACE556E4}"/>
              </a:ext>
            </a:extLst>
          </p:cNvPr>
          <p:cNvSpPr/>
          <p:nvPr/>
        </p:nvSpPr>
        <p:spPr>
          <a:xfrm>
            <a:off x="3558209" y="1570383"/>
            <a:ext cx="716703" cy="4290383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algn="ctr">
              <a:defRPr/>
            </a:pPr>
            <a:r>
              <a:rPr lang="en-GB" sz="2100" b="1" kern="0" dirty="0">
                <a:latin typeface="Arial"/>
                <a:cs typeface="Arial"/>
              </a:rPr>
              <a:t>Establishing the CONTEXT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E46F0-2A82-4EA1-B77C-B269CFF896E3}"/>
              </a:ext>
            </a:extLst>
          </p:cNvPr>
          <p:cNvSpPr/>
          <p:nvPr/>
        </p:nvSpPr>
        <p:spPr>
          <a:xfrm>
            <a:off x="8693431" y="1556792"/>
            <a:ext cx="720499" cy="4303973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algn="ctr">
              <a:defRPr/>
            </a:pPr>
            <a:r>
              <a:rPr lang="en-GB" sz="2100" b="1" kern="0" dirty="0">
                <a:latin typeface="Arial"/>
                <a:cs typeface="Arial"/>
              </a:rPr>
              <a:t>COMMUNICATION and CONSULTATION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83882D-8883-4A66-916F-17866FF75629}"/>
              </a:ext>
            </a:extLst>
          </p:cNvPr>
          <p:cNvGrpSpPr/>
          <p:nvPr/>
        </p:nvGrpSpPr>
        <p:grpSpPr>
          <a:xfrm>
            <a:off x="4274912" y="1764000"/>
            <a:ext cx="4445453" cy="4096766"/>
            <a:chOff x="2843809" y="1843086"/>
            <a:chExt cx="3637386" cy="35274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4842E4-598C-4EC2-B723-95CF2F7CA955}"/>
                </a:ext>
              </a:extLst>
            </p:cNvPr>
            <p:cNvSpPr/>
            <p:nvPr/>
          </p:nvSpPr>
          <p:spPr bwMode="auto">
            <a:xfrm rot="16200000">
              <a:off x="2898789" y="1788106"/>
              <a:ext cx="3527425" cy="363738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200" b="1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F23AD9-6F49-43AA-984E-D19361634B6E}"/>
                </a:ext>
              </a:extLst>
            </p:cNvPr>
            <p:cNvSpPr/>
            <p:nvPr/>
          </p:nvSpPr>
          <p:spPr bwMode="auto">
            <a:xfrm>
              <a:off x="3001976" y="2518568"/>
              <a:ext cx="2247900" cy="1668463"/>
            </a:xfrm>
            <a:prstGeom prst="rect">
              <a:avLst/>
            </a:prstGeom>
            <a:solidFill>
              <a:srgbClr val="6699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en-US" sz="1200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  <a:p>
              <a:pPr algn="ctr">
                <a:lnSpc>
                  <a:spcPct val="150000"/>
                </a:lnSpc>
                <a:defRPr/>
              </a:pPr>
              <a:endParaRPr lang="en-US" sz="1200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  <a:p>
              <a:pPr algn="ctr">
                <a:lnSpc>
                  <a:spcPct val="150000"/>
                </a:lnSpc>
                <a:defRPr/>
              </a:pPr>
              <a:endParaRPr lang="en-US" sz="1200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C46D18-9427-4A2B-9D30-BE418D510347}"/>
                </a:ext>
              </a:extLst>
            </p:cNvPr>
            <p:cNvSpPr/>
            <p:nvPr/>
          </p:nvSpPr>
          <p:spPr bwMode="auto">
            <a:xfrm>
              <a:off x="3001976" y="4742656"/>
              <a:ext cx="2247900" cy="517525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8451A4-EEAC-4BE9-A01A-BA4BF4B29C95}"/>
                </a:ext>
              </a:extLst>
            </p:cNvPr>
            <p:cNvSpPr/>
            <p:nvPr/>
          </p:nvSpPr>
          <p:spPr bwMode="auto">
            <a:xfrm rot="16200000">
              <a:off x="5147935" y="3013527"/>
              <a:ext cx="1643745" cy="706437"/>
            </a:xfrm>
            <a:prstGeom prst="rect">
              <a:avLst/>
            </a:prstGeom>
            <a:solidFill>
              <a:srgbClr val="00CC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cxnSp>
          <p:nvCxnSpPr>
            <p:cNvPr id="18" name="Elbow Connector 52">
              <a:extLst>
                <a:ext uri="{FF2B5EF4-FFF2-40B4-BE49-F238E27FC236}">
                  <a16:creationId xmlns:a16="http://schemas.microsoft.com/office/drawing/2014/main" id="{5EF52FC3-4C91-426A-B62E-840C64283CA7}"/>
                </a:ext>
              </a:extLst>
            </p:cNvPr>
            <p:cNvCxnSpPr>
              <a:endCxn id="15" idx="0"/>
            </p:cNvCxnSpPr>
            <p:nvPr/>
          </p:nvCxnSpPr>
          <p:spPr bwMode="auto">
            <a:xfrm rot="10800000" flipV="1">
              <a:off x="4125926" y="1953418"/>
              <a:ext cx="877888" cy="565150"/>
            </a:xfrm>
            <a:prstGeom prst="bentConnector2">
              <a:avLst/>
            </a:prstGeom>
            <a:noFill/>
            <a:ln w="635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9" name="Elbow Connector 53">
              <a:extLst>
                <a:ext uri="{FF2B5EF4-FFF2-40B4-BE49-F238E27FC236}">
                  <a16:creationId xmlns:a16="http://schemas.microsoft.com/office/drawing/2014/main" id="{9C7ECE46-2CC0-4F4D-94E1-1AA93E47FBC2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 bwMode="auto">
            <a:xfrm flipV="1">
              <a:off x="5249876" y="4188618"/>
              <a:ext cx="719932" cy="812801"/>
            </a:xfrm>
            <a:prstGeom prst="bentConnector2">
              <a:avLst/>
            </a:prstGeom>
            <a:noFill/>
            <a:ln w="635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399E0F-0055-4D7D-AE21-D4F59D2347A3}"/>
                </a:ext>
              </a:extLst>
            </p:cNvPr>
            <p:cNvCxnSpPr>
              <a:stCxn id="15" idx="2"/>
              <a:endCxn id="16" idx="0"/>
            </p:cNvCxnSpPr>
            <p:nvPr/>
          </p:nvCxnSpPr>
          <p:spPr bwMode="auto">
            <a:xfrm>
              <a:off x="4125926" y="4187031"/>
              <a:ext cx="0" cy="555625"/>
            </a:xfrm>
            <a:prstGeom prst="straightConnector1">
              <a:avLst/>
            </a:prstGeom>
            <a:noFill/>
            <a:ln w="635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1" name="Elbow Connector 55">
              <a:extLst>
                <a:ext uri="{FF2B5EF4-FFF2-40B4-BE49-F238E27FC236}">
                  <a16:creationId xmlns:a16="http://schemas.microsoft.com/office/drawing/2014/main" id="{A90DC784-60F0-404C-8F96-F92D750AA2BC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 rot="16200000" flipV="1">
              <a:off x="5080754" y="1655819"/>
              <a:ext cx="591453" cy="1186654"/>
            </a:xfrm>
            <a:prstGeom prst="bentConnector2">
              <a:avLst/>
            </a:prstGeom>
            <a:noFill/>
            <a:ln w="635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CE34CB-F548-4C82-9E0B-6469B5E34664}"/>
              </a:ext>
            </a:extLst>
          </p:cNvPr>
          <p:cNvSpPr txBox="1"/>
          <p:nvPr/>
        </p:nvSpPr>
        <p:spPr>
          <a:xfrm>
            <a:off x="4754439" y="2579059"/>
            <a:ext cx="2299156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2B2CD0-200D-41E1-AE3F-B2FDEA725F01}"/>
              </a:ext>
            </a:extLst>
          </p:cNvPr>
          <p:cNvSpPr txBox="1"/>
          <p:nvPr/>
        </p:nvSpPr>
        <p:spPr>
          <a:xfrm>
            <a:off x="4591355" y="3081587"/>
            <a:ext cx="2339102" cy="2037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3429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Identification</a:t>
            </a:r>
          </a:p>
          <a:p>
            <a:pPr marL="216000" indent="-3429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analysis</a:t>
            </a:r>
          </a:p>
          <a:p>
            <a:pPr marL="216000" indent="-3429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evaluation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AutoNum type="arabicPeriod"/>
              <a:defRPr/>
            </a:pPr>
            <a:endParaRPr lang="en-U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671F3E-F709-4B6C-8E72-6659F9BEB86B}"/>
              </a:ext>
            </a:extLst>
          </p:cNvPr>
          <p:cNvSpPr txBox="1"/>
          <p:nvPr/>
        </p:nvSpPr>
        <p:spPr>
          <a:xfrm>
            <a:off x="4881531" y="52427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5E065-3846-4415-AE54-992612271553}"/>
              </a:ext>
            </a:extLst>
          </p:cNvPr>
          <p:cNvSpPr txBox="1"/>
          <p:nvPr/>
        </p:nvSpPr>
        <p:spPr>
          <a:xfrm rot="16200000">
            <a:off x="7341463" y="3088219"/>
            <a:ext cx="145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&amp; Review</a:t>
            </a:r>
          </a:p>
        </p:txBody>
      </p:sp>
    </p:spTree>
    <p:extLst>
      <p:ext uri="{BB962C8B-B14F-4D97-AF65-F5344CB8AC3E}">
        <p14:creationId xmlns:p14="http://schemas.microsoft.com/office/powerpoint/2010/main" val="241570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8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30613-949E-45BB-86E7-6E114D745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93" y="1874728"/>
            <a:ext cx="5019707" cy="4328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53BC65-799F-4BB0-8A46-9E5DDD08325B}"/>
              </a:ext>
            </a:extLst>
          </p:cNvPr>
          <p:cNvSpPr/>
          <p:nvPr/>
        </p:nvSpPr>
        <p:spPr>
          <a:xfrm>
            <a:off x="1649896" y="2282232"/>
            <a:ext cx="43334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800" dirty="0">
                <a:latin typeface="+mn-lt"/>
              </a:rPr>
              <a:t>Collective task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Dynamic process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Reducing uncertainties</a:t>
            </a:r>
          </a:p>
          <a:p>
            <a:pPr marL="0" indent="0" algn="r">
              <a:buNone/>
            </a:pP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9DA0E72-B251-4AF7-9EDB-C24EB664BBBE}"/>
              </a:ext>
            </a:extLst>
          </p:cNvPr>
          <p:cNvSpPr txBox="1">
            <a:spLocks/>
          </p:cNvSpPr>
          <p:nvPr/>
        </p:nvSpPr>
        <p:spPr>
          <a:xfrm>
            <a:off x="3001617" y="83546"/>
            <a:ext cx="7696200" cy="1143000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ECFF"/>
                </a:solidFill>
                <a:latin typeface="Arial" charset="0"/>
              </a:defRPr>
            </a:lvl9pPr>
          </a:lstStyle>
          <a:p>
            <a:r>
              <a:rPr lang="en-US" sz="4400" u="sng" kern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Key methodological aspects</a:t>
            </a:r>
            <a:endParaRPr lang="en-GB" sz="4400" u="sng" kern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3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5948-8B76-4A50-B7DB-B45DBE1BD062}" type="slidenum">
              <a:rPr lang="fr-CH" smtClean="0"/>
              <a:t>9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4083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D5A2BA-95FA-42AC-9E1C-FF60F5D8E32A}"/>
              </a:ext>
            </a:extLst>
          </p:cNvPr>
          <p:cNvSpPr/>
          <p:nvPr/>
        </p:nvSpPr>
        <p:spPr>
          <a:xfrm>
            <a:off x="1871527" y="2002898"/>
            <a:ext cx="8663951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D1002D"/>
              </a:buClr>
              <a:buFont typeface="Webdings" panose="05030102010509060703" pitchFamily="18" charset="2"/>
              <a:buChar char="4"/>
            </a:pPr>
            <a:r>
              <a:rPr lang="en-GB" sz="2800" kern="0" dirty="0">
                <a:latin typeface="Arial" panose="020B0604020202020204" pitchFamily="34" charset="0"/>
                <a:cs typeface="Arial" panose="020B0604020202020204" pitchFamily="34" charset="0"/>
              </a:rPr>
              <a:t>Planning &amp; Monitoring Tools</a:t>
            </a:r>
            <a:endParaRPr lang="en-GB" sz="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D1002D"/>
              </a:buClr>
              <a:buFont typeface="Webdings" panose="05030102010509060703" pitchFamily="18" charset="2"/>
              <a:buChar char="4"/>
            </a:pPr>
            <a:r>
              <a:rPr lang="en-GB" sz="2800" kern="0" dirty="0">
                <a:latin typeface="Arial" panose="020B0604020202020204" pitchFamily="34" charset="0"/>
                <a:cs typeface="Arial" panose="020B0604020202020204" pitchFamily="34" charset="0"/>
              </a:rPr>
              <a:t>Situational review (site specific)</a:t>
            </a:r>
          </a:p>
          <a:p>
            <a:pPr marL="914400" lvl="1" indent="-457200">
              <a:spcBef>
                <a:spcPct val="20000"/>
              </a:spcBef>
              <a:buClr>
                <a:srgbClr val="D1002D"/>
              </a:buClr>
              <a:buFont typeface="Wingdings" panose="05000000000000000000" pitchFamily="2" charset="2"/>
              <a:buChar char="§"/>
            </a:pPr>
            <a:r>
              <a:rPr lang="en-GB" sz="2800" kern="0" dirty="0">
                <a:latin typeface="Arial" panose="020B0604020202020204" pitchFamily="34" charset="0"/>
                <a:cs typeface="Arial" panose="020B0604020202020204" pitchFamily="34" charset="0"/>
              </a:rPr>
              <a:t>External factors</a:t>
            </a:r>
          </a:p>
          <a:p>
            <a:pPr marL="1257300" lvl="2" indent="-342900">
              <a:spcBef>
                <a:spcPct val="20000"/>
              </a:spcBef>
              <a:buClr>
                <a:srgbClr val="D1002D"/>
              </a:buClr>
              <a:buFont typeface="Wingdings" panose="05000000000000000000" pitchFamily="2" charset="2"/>
              <a:buChar char="Ø"/>
            </a:pPr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Political, religious, cultural and economic indicators</a:t>
            </a:r>
          </a:p>
          <a:p>
            <a:pPr marL="1257300" lvl="2" indent="-342900">
              <a:spcBef>
                <a:spcPct val="20000"/>
              </a:spcBef>
              <a:buClr>
                <a:srgbClr val="D1002D"/>
              </a:buClr>
              <a:buFont typeface="Wingdings" panose="05000000000000000000" pitchFamily="2" charset="2"/>
              <a:buChar char="Ø"/>
            </a:pPr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Natural &amp; man-made environments</a:t>
            </a:r>
          </a:p>
          <a:p>
            <a:pPr marL="914400" lvl="1" indent="-457200">
              <a:spcBef>
                <a:spcPct val="20000"/>
              </a:spcBef>
              <a:buClr>
                <a:srgbClr val="D1002D"/>
              </a:buClr>
              <a:buFont typeface="Wingdings" panose="05000000000000000000" pitchFamily="2" charset="2"/>
              <a:buChar char="§"/>
            </a:pPr>
            <a:r>
              <a:rPr lang="en-GB" sz="2800" kern="0" dirty="0">
                <a:latin typeface="Arial" panose="020B0604020202020204" pitchFamily="34" charset="0"/>
                <a:cs typeface="Arial" panose="020B0604020202020204" pitchFamily="34" charset="0"/>
              </a:rPr>
              <a:t>Internal factors</a:t>
            </a:r>
          </a:p>
          <a:p>
            <a:pPr marL="1257300" lvl="2" indent="-342900">
              <a:spcBef>
                <a:spcPct val="20000"/>
              </a:spcBef>
              <a:buClr>
                <a:srgbClr val="D1002D"/>
              </a:buClr>
              <a:buFont typeface="Wingdings" panose="05000000000000000000" pitchFamily="2" charset="2"/>
              <a:buChar char="Ø"/>
            </a:pPr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Composition of staff, level and adequacy of training, programs or planned activities</a:t>
            </a:r>
          </a:p>
          <a:p>
            <a:pPr marL="1257300" lvl="2" indent="-342900">
              <a:spcBef>
                <a:spcPct val="20000"/>
              </a:spcBef>
              <a:buClr>
                <a:srgbClr val="D1002D"/>
              </a:buClr>
              <a:buFont typeface="Webdings" panose="05030102010509060703" pitchFamily="18" charset="2"/>
              <a:buChar char="4"/>
            </a:pPr>
            <a:endParaRPr lang="en-GB" sz="2800" kern="0" dirty="0">
              <a:solidFill>
                <a:srgbClr val="4244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33E36-D3C9-4EB5-8407-FB4DE12FF434}"/>
              </a:ext>
            </a:extLst>
          </p:cNvPr>
          <p:cNvSpPr txBox="1"/>
          <p:nvPr/>
        </p:nvSpPr>
        <p:spPr>
          <a:xfrm>
            <a:off x="1941101" y="429275"/>
            <a:ext cx="5630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Establishing the context</a:t>
            </a:r>
            <a:endParaRPr lang="fr-CH" sz="4400" u="sng" dirty="0"/>
          </a:p>
        </p:txBody>
      </p:sp>
    </p:spTree>
    <p:extLst>
      <p:ext uri="{BB962C8B-B14F-4D97-AF65-F5344CB8AC3E}">
        <p14:creationId xmlns:p14="http://schemas.microsoft.com/office/powerpoint/2010/main" val="2047052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2019-06-25T13:42:15+00:00</Period_x0020_start>
    <TaxCatchAll xmlns="a8a2af44-4b8d-404b-a8bd-4186350a523c">
      <Value>4</Value>
      <Value>3</Value>
      <Value>2</Value>
      <Value>1</Value>
    </TaxCatchAll>
    <ICRCIMP_DocumentType_H xmlns="71402401-ee9a-4cfa-82a8-ebbd88d5d766">
      <Terms xmlns="http://schemas.microsoft.com/office/infopath/2007/PartnerControls"/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false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/>
    </ICRCIMP_OrganizationalAccronym_H>
    <AverageRating xmlns="http://schemas.microsoft.com/sharepoint/v3" xsi:nil="true"/>
    <h205814a13eb4c68bb83316f6dea6ef2 xmlns="71402401-ee9a-4cfa-82a8-ebbd88d5d766">
      <Terms xmlns="http://schemas.microsoft.com/office/infopath/2007/PartnerControls"/>
    </h205814a13eb4c68bb83316f6dea6ef2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/>
    </ICRCIMP_RMUnitInCharge_H>
    <_dlc_DocId xmlns="a8a2af44-4b8d-404b-a8bd-4186350a523c">TSASSIST-19-1472</_dlc_DocId>
    <_dlc_DocIdUrl xmlns="a8a2af44-4b8d-404b-a8bd-4186350a523c">
      <Url>https://collab.ext.icrc.org/sites/TS_ASSIST/_layouts/15/DocIdRedir.aspx?ID=TSASSIST-19-1472</Url>
      <Description>TSASSIST-19-1472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42" ma:contentTypeDescription="Upload Form" ma:contentTypeScope="" ma:versionID="084248063f8dba146697e29f0d22fe69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3e3a4ec725c8395d7b867916cbe6ed60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  <xsd:element ref="ns2:h205814a13eb4c68bb83316f6dea6ef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2;#No Country|1f55df4f-c103-4303-b974-426a8e7d1d06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4;#Internal|23eb6094-56fc-4ad4-8ae2-cf1575a694f0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1;#Assistance|9015aaae-65d7-4217-8889-581aaffe05a3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  <xsd:element name="h205814a13eb4c68bb83316f6dea6ef2" ma:index="38" nillable="true" ma:taxonomy="true" ma:internalName="h205814a13eb4c68bb83316f6dea6ef2" ma:taxonomyFieldName="ICRCIMP_KeyIssue" ma:displayName="Key Issue" ma:fieldId="{1205814a-13eb-4c68-bb83-316f6dea6ef2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default="[today]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931801-2AF3-47CE-903B-126ECE7CD56C}">
  <ds:schemaRefs>
    <ds:schemaRef ds:uri="http://schemas.microsoft.com/office/2006/metadata/properties"/>
    <ds:schemaRef ds:uri="71402401-ee9a-4cfa-82a8-ebbd88d5d766"/>
    <ds:schemaRef ds:uri="http://schemas.microsoft.com/sharepoint/v3"/>
    <ds:schemaRef ds:uri="http://purl.org/dc/terms/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a8a2af44-4b8d-404b-a8bd-4186350a523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C55DD6-695F-4B05-8279-31B6C230E7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4FC1B5-F23E-420B-A9CE-DCFEB1C2B73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AEB3BB8-B4D7-4AB0-A17E-0001DA45D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402401-ee9a-4cfa-82a8-ebbd88d5d766"/>
    <ds:schemaRef ds:uri="a8a2af44-4b8d-404b-a8bd-4186350a523c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1048</Words>
  <Application>Microsoft Office PowerPoint</Application>
  <PresentationFormat>Widescreen</PresentationFormat>
  <Paragraphs>213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Aharoni</vt:lpstr>
      <vt:lpstr>Arial</vt:lpstr>
      <vt:lpstr>Arial Narrow</vt:lpstr>
      <vt:lpstr>Calibri</vt:lpstr>
      <vt:lpstr>Calibri Light</vt:lpstr>
      <vt:lpstr>Lato Semibold</vt:lpstr>
      <vt:lpstr>Roboto Condensed</vt:lpstr>
      <vt:lpstr>Times New Roman</vt:lpstr>
      <vt:lpstr>Webdings</vt:lpstr>
      <vt:lpstr>Wingdings</vt:lpstr>
      <vt:lpstr>Office Theme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Eirini Karanisa</dc:creator>
  <cp:lastModifiedBy>Aleksandra Kokanovic</cp:lastModifiedBy>
  <cp:revision>58</cp:revision>
  <cp:lastPrinted>2019-05-17T06:41:51Z</cp:lastPrinted>
  <dcterms:created xsi:type="dcterms:W3CDTF">2018-11-12T09:02:28Z</dcterms:created>
  <dcterms:modified xsi:type="dcterms:W3CDTF">2019-12-20T14:00:55Z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/>
  </property>
  <property fmtid="{D5CDD505-2E9C-101B-9397-08002B2CF9AE}" pid="4" name="ICRCIMP_ManageAccess">
    <vt:bool>false</vt:bool>
  </property>
  <property fmtid="{D5CDD505-2E9C-101B-9397-08002B2CF9AE}" pid="5" name="_dlc_DocIdItemGuid">
    <vt:lpwstr>396e545f-3dfb-4e20-9984-4bbd56879550</vt:lpwstr>
  </property>
  <property fmtid="{D5CDD505-2E9C-101B-9397-08002B2CF9AE}" pid="6" name="ICRCIMP_IHT">
    <vt:lpwstr>4;#Internal|23eb6094-56fc-4ad4-8ae2-cf1575a694f0</vt:lpwstr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/>
  </property>
  <property fmtid="{D5CDD505-2E9C-101B-9397-08002B2CF9AE}" pid="9" name="Key Issue">
    <vt:lpwstr>3;#- No key issue|32056555-74b8-4174-9beb-b0d6d010855f</vt:lpwstr>
  </property>
  <property fmtid="{D5CDD505-2E9C-101B-9397-08002B2CF9AE}" pid="10" name="ICRCIMP_DocumentType">
    <vt:lpwstr/>
  </property>
  <property fmtid="{D5CDD505-2E9C-101B-9397-08002B2CF9AE}" pid="11" name="ICRCIMP_BusinessFunction">
    <vt:lpwstr>1;#Assistance|9015aaae-65d7-4217-8889-581aaffe05a3</vt:lpwstr>
  </property>
  <property fmtid="{D5CDD505-2E9C-101B-9397-08002B2CF9AE}" pid="12" name="ICRCIMP_Keyword">
    <vt:lpwstr/>
  </property>
  <property fmtid="{D5CDD505-2E9C-101B-9397-08002B2CF9AE}" pid="13" name="ICRCIMP_KeyIssue">
    <vt:lpwstr/>
  </property>
</Properties>
</file>