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389" r:id="rId7"/>
    <p:sldId id="262" r:id="rId8"/>
    <p:sldId id="267" r:id="rId9"/>
    <p:sldId id="268" r:id="rId10"/>
    <p:sldId id="269" r:id="rId11"/>
    <p:sldId id="263" r:id="rId12"/>
    <p:sldId id="392" r:id="rId13"/>
    <p:sldId id="391" r:id="rId14"/>
    <p:sldId id="266" r:id="rId15"/>
    <p:sldId id="338" r:id="rId16"/>
    <p:sldId id="343" r:id="rId17"/>
    <p:sldId id="271" r:id="rId18"/>
    <p:sldId id="272" r:id="rId19"/>
    <p:sldId id="273" r:id="rId20"/>
    <p:sldId id="374" r:id="rId21"/>
    <p:sldId id="275" r:id="rId22"/>
    <p:sldId id="274" r:id="rId23"/>
    <p:sldId id="276" r:id="rId24"/>
    <p:sldId id="277" r:id="rId25"/>
    <p:sldId id="360" r:id="rId26"/>
    <p:sldId id="359" r:id="rId27"/>
    <p:sldId id="368" r:id="rId28"/>
    <p:sldId id="366" r:id="rId29"/>
    <p:sldId id="371" r:id="rId30"/>
    <p:sldId id="380" r:id="rId31"/>
    <p:sldId id="370" r:id="rId32"/>
    <p:sldId id="536" r:id="rId33"/>
    <p:sldId id="372" r:id="rId34"/>
    <p:sldId id="535" r:id="rId35"/>
    <p:sldId id="381" r:id="rId36"/>
    <p:sldId id="388" r:id="rId37"/>
    <p:sldId id="387" r:id="rId38"/>
    <p:sldId id="382" r:id="rId39"/>
    <p:sldId id="383" r:id="rId40"/>
    <p:sldId id="384" r:id="rId41"/>
    <p:sldId id="385" r:id="rId42"/>
    <p:sldId id="386" r:id="rId43"/>
    <p:sldId id="339" r:id="rId44"/>
    <p:sldId id="412" r:id="rId45"/>
    <p:sldId id="288" r:id="rId46"/>
    <p:sldId id="287" r:id="rId47"/>
    <p:sldId id="290" r:id="rId48"/>
    <p:sldId id="513" r:id="rId49"/>
    <p:sldId id="522" r:id="rId50"/>
    <p:sldId id="528" r:id="rId51"/>
    <p:sldId id="529" r:id="rId52"/>
    <p:sldId id="530" r:id="rId53"/>
    <p:sldId id="523" r:id="rId54"/>
    <p:sldId id="340"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4A46"/>
    <a:srgbClr val="D0D6E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44" autoAdjust="0"/>
    <p:restoredTop sz="90199" autoAdjust="0"/>
  </p:normalViewPr>
  <p:slideViewPr>
    <p:cSldViewPr snapToGrid="0">
      <p:cViewPr varScale="1">
        <p:scale>
          <a:sx n="103" d="100"/>
          <a:sy n="103" d="100"/>
        </p:scale>
        <p:origin x="312" y="108"/>
      </p:cViewPr>
      <p:guideLst/>
    </p:cSldViewPr>
  </p:slideViewPr>
  <p:notesTextViewPr>
    <p:cViewPr>
      <p:scale>
        <a:sx n="1" d="1"/>
        <a:sy n="1" d="1"/>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C5C36E-BCC5-42FF-9BAB-7306D3935E4E}" type="doc">
      <dgm:prSet loTypeId="urn:diagrams.loki3.com/BracketList+Icon" loCatId="list" qsTypeId="urn:microsoft.com/office/officeart/2005/8/quickstyle/simple5" qsCatId="simple" csTypeId="urn:microsoft.com/office/officeart/2005/8/colors/accent1_2" csCatId="accent1" phldr="1"/>
      <dgm:spPr/>
      <dgm:t>
        <a:bodyPr/>
        <a:lstStyle/>
        <a:p>
          <a:endParaRPr lang="en-GB"/>
        </a:p>
      </dgm:t>
    </dgm:pt>
    <dgm:pt modelId="{42040E02-6ACE-4FF0-AF16-0CFB21F19D8D}">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rtl="0"/>
          <a:r>
            <a:rPr lang="fr-CH" sz="3000" b="1" dirty="0"/>
            <a:t>Sexual Violence</a:t>
          </a:r>
          <a:endParaRPr lang="en-GB" sz="3000" b="1" dirty="0"/>
        </a:p>
      </dgm:t>
    </dgm:pt>
    <dgm:pt modelId="{7A72913C-BC24-4AFD-A9C4-9EECBCBD7744}" type="parTrans" cxnId="{A7387BB4-C87E-4E62-AE56-D38B6AC35DCD}">
      <dgm:prSet/>
      <dgm:spPr/>
      <dgm:t>
        <a:bodyPr/>
        <a:lstStyle/>
        <a:p>
          <a:endParaRPr lang="en-GB"/>
        </a:p>
      </dgm:t>
    </dgm:pt>
    <dgm:pt modelId="{BCEEA6DA-872C-4F39-B172-287A75B21493}" type="sibTrans" cxnId="{A7387BB4-C87E-4E62-AE56-D38B6AC35DCD}">
      <dgm:prSet/>
      <dgm:spPr/>
      <dgm:t>
        <a:bodyPr/>
        <a:lstStyle/>
        <a:p>
          <a:endParaRPr lang="en-GB"/>
        </a:p>
      </dgm:t>
    </dgm:pt>
    <dgm:pt modelId="{7C144833-B3C2-4E76-9E5B-9F68F1AD6084}">
      <dgm:prSet custT="1"/>
      <dgm:spPr>
        <a:solidFill>
          <a:schemeClr val="accent1">
            <a:lumMod val="20000"/>
            <a:lumOff val="80000"/>
          </a:schemeClr>
        </a:solidFill>
        <a:ln>
          <a:solidFill>
            <a:srgbClr val="002060"/>
          </a:solidFill>
        </a:ln>
        <a:effectLst>
          <a:outerShdw blurRad="149987" dist="250190" dir="8460000" algn="ctr">
            <a:srgbClr val="000000">
              <a:alpha val="28000"/>
            </a:srgbClr>
          </a:outerShdw>
        </a:effectLst>
      </dgm:spPr>
      <dgm:t>
        <a:bodyPr/>
        <a:lstStyle/>
        <a:p>
          <a:pPr rtl="0"/>
          <a:r>
            <a:rPr lang="en-GB" sz="2400" noProof="0" dirty="0">
              <a:solidFill>
                <a:schemeClr val="tx1"/>
              </a:solidFill>
            </a:rPr>
            <a:t>An act of a sexual nature imposed by </a:t>
          </a:r>
          <a:r>
            <a:rPr lang="en-GB" sz="2400" b="1" noProof="0" dirty="0">
              <a:solidFill>
                <a:schemeClr val="tx1"/>
              </a:solidFill>
            </a:rPr>
            <a:t>force, threat of force </a:t>
          </a:r>
          <a:r>
            <a:rPr lang="en-GB" sz="2400" noProof="0" dirty="0">
              <a:solidFill>
                <a:schemeClr val="tx1"/>
              </a:solidFill>
            </a:rPr>
            <a:t>or</a:t>
          </a:r>
          <a:r>
            <a:rPr lang="en-GB" sz="2400" b="1" noProof="0" dirty="0">
              <a:solidFill>
                <a:schemeClr val="tx1"/>
              </a:solidFill>
            </a:rPr>
            <a:t> coercion</a:t>
          </a:r>
          <a:endParaRPr lang="en-GB" sz="2400" noProof="0" dirty="0">
            <a:solidFill>
              <a:schemeClr val="tx1"/>
            </a:solidFill>
          </a:endParaRPr>
        </a:p>
      </dgm:t>
    </dgm:pt>
    <dgm:pt modelId="{1C20459A-0B1F-419A-8ED6-A39359235B7E}" type="parTrans" cxnId="{CEA86C96-6869-46C2-95B7-57DC54D1E9A6}">
      <dgm:prSet/>
      <dgm:spPr/>
      <dgm:t>
        <a:bodyPr/>
        <a:lstStyle/>
        <a:p>
          <a:endParaRPr lang="en-GB"/>
        </a:p>
      </dgm:t>
    </dgm:pt>
    <dgm:pt modelId="{A9DE2978-028B-4F45-9839-9DBE3E945FEF}" type="sibTrans" cxnId="{CEA86C96-6869-46C2-95B7-57DC54D1E9A6}">
      <dgm:prSet/>
      <dgm:spPr/>
      <dgm:t>
        <a:bodyPr/>
        <a:lstStyle/>
        <a:p>
          <a:endParaRPr lang="en-GB"/>
        </a:p>
      </dgm:t>
    </dgm:pt>
    <dgm:pt modelId="{6A666F35-1DD5-4497-ABF5-3288818C7CCB}">
      <dgm:prSet custT="1"/>
      <dgm:spPr>
        <a:solidFill>
          <a:schemeClr val="accent1">
            <a:lumMod val="20000"/>
            <a:lumOff val="80000"/>
          </a:schemeClr>
        </a:solidFill>
        <a:ln>
          <a:solidFill>
            <a:srgbClr val="002060"/>
          </a:solidFill>
        </a:ln>
        <a:effectLst>
          <a:outerShdw blurRad="149987" dist="250190" dir="8460000" algn="ctr">
            <a:srgbClr val="000000">
              <a:alpha val="28000"/>
            </a:srgbClr>
          </a:outerShdw>
        </a:effectLst>
      </dgm:spPr>
      <dgm:t>
        <a:bodyPr/>
        <a:lstStyle/>
        <a:p>
          <a:pPr rtl="0"/>
          <a:r>
            <a:rPr lang="en-GB" sz="2400" noProof="0" dirty="0">
              <a:solidFill>
                <a:schemeClr val="tx1"/>
              </a:solidFill>
            </a:rPr>
            <a:t>Occurs against </a:t>
          </a:r>
          <a:r>
            <a:rPr lang="en-GB" sz="2400" b="1" noProof="0" dirty="0">
              <a:solidFill>
                <a:schemeClr val="tx1"/>
              </a:solidFill>
            </a:rPr>
            <a:t>women, men, boys </a:t>
          </a:r>
          <a:r>
            <a:rPr lang="en-GB" sz="2400" noProof="0" dirty="0">
              <a:solidFill>
                <a:schemeClr val="tx1"/>
              </a:solidFill>
            </a:rPr>
            <a:t>and </a:t>
          </a:r>
          <a:r>
            <a:rPr lang="en-GB" sz="2400" b="1" noProof="0" dirty="0">
              <a:solidFill>
                <a:schemeClr val="tx1"/>
              </a:solidFill>
            </a:rPr>
            <a:t>girls</a:t>
          </a:r>
          <a:endParaRPr lang="en-GB" sz="2400" noProof="0" dirty="0">
            <a:solidFill>
              <a:schemeClr val="tx1"/>
            </a:solidFill>
          </a:endParaRPr>
        </a:p>
      </dgm:t>
    </dgm:pt>
    <dgm:pt modelId="{81E35D00-8A3F-4D4E-BB10-770C5A9C4674}" type="parTrans" cxnId="{F8A4D90F-AC51-4530-9CD3-B488CF532F7A}">
      <dgm:prSet/>
      <dgm:spPr/>
      <dgm:t>
        <a:bodyPr/>
        <a:lstStyle/>
        <a:p>
          <a:endParaRPr lang="fr-CH"/>
        </a:p>
      </dgm:t>
    </dgm:pt>
    <dgm:pt modelId="{2E79B133-CE74-4F37-B622-998F255235B5}" type="sibTrans" cxnId="{F8A4D90F-AC51-4530-9CD3-B488CF532F7A}">
      <dgm:prSet/>
      <dgm:spPr/>
      <dgm:t>
        <a:bodyPr/>
        <a:lstStyle/>
        <a:p>
          <a:endParaRPr lang="fr-CH"/>
        </a:p>
      </dgm:t>
    </dgm:pt>
    <dgm:pt modelId="{BFB694FF-2EF6-4828-95CF-C3DA9ECB5379}">
      <dgm:prSet custT="1"/>
      <dgm:spPr>
        <a:solidFill>
          <a:schemeClr val="accent1">
            <a:lumMod val="20000"/>
            <a:lumOff val="80000"/>
          </a:schemeClr>
        </a:solidFill>
        <a:ln>
          <a:solidFill>
            <a:srgbClr val="002060"/>
          </a:solidFill>
        </a:ln>
        <a:effectLst>
          <a:outerShdw blurRad="149987" dist="250190" dir="8460000" algn="ctr">
            <a:srgbClr val="000000">
              <a:alpha val="28000"/>
            </a:srgbClr>
          </a:outerShdw>
        </a:effectLst>
      </dgm:spPr>
      <dgm:t>
        <a:bodyPr/>
        <a:lstStyle/>
        <a:p>
          <a:pPr rtl="0"/>
          <a:endParaRPr lang="en-GB" sz="2400" noProof="0" dirty="0">
            <a:solidFill>
              <a:schemeClr val="tx1"/>
            </a:solidFill>
          </a:endParaRPr>
        </a:p>
      </dgm:t>
    </dgm:pt>
    <dgm:pt modelId="{CD6A5454-2B5D-4DFC-A061-97AD7AD4EB48}" type="parTrans" cxnId="{3C261DE8-5A16-4FE8-AA0C-841433B3EB32}">
      <dgm:prSet/>
      <dgm:spPr/>
      <dgm:t>
        <a:bodyPr/>
        <a:lstStyle/>
        <a:p>
          <a:endParaRPr lang="fr-CH"/>
        </a:p>
      </dgm:t>
    </dgm:pt>
    <dgm:pt modelId="{34A54093-07BC-4FE6-B68A-19E6DFD36727}" type="sibTrans" cxnId="{3C261DE8-5A16-4FE8-AA0C-841433B3EB32}">
      <dgm:prSet/>
      <dgm:spPr/>
      <dgm:t>
        <a:bodyPr/>
        <a:lstStyle/>
        <a:p>
          <a:endParaRPr lang="fr-CH"/>
        </a:p>
      </dgm:t>
    </dgm:pt>
    <dgm:pt modelId="{94FE930E-75F5-4B13-B11D-BE0EFBC59658}">
      <dgm:prSet custT="1"/>
      <dgm:spPr>
        <a:solidFill>
          <a:schemeClr val="accent1">
            <a:lumMod val="20000"/>
            <a:lumOff val="80000"/>
          </a:schemeClr>
        </a:solidFill>
        <a:ln>
          <a:solidFill>
            <a:srgbClr val="002060"/>
          </a:solidFill>
        </a:ln>
        <a:effectLst>
          <a:outerShdw blurRad="149987" dist="250190" dir="8460000" algn="ctr">
            <a:srgbClr val="000000">
              <a:alpha val="28000"/>
            </a:srgbClr>
          </a:outerShdw>
        </a:effectLst>
      </dgm:spPr>
      <dgm:t>
        <a:bodyPr/>
        <a:lstStyle/>
        <a:p>
          <a:pPr rtl="0"/>
          <a:r>
            <a:rPr lang="en-GB" sz="2400" b="1" noProof="0" dirty="0">
              <a:solidFill>
                <a:schemeClr val="tx1"/>
              </a:solidFill>
            </a:rPr>
            <a:t>Encompasses</a:t>
          </a:r>
          <a:r>
            <a:rPr lang="en-GB" sz="2400" noProof="0" dirty="0">
              <a:solidFill>
                <a:schemeClr val="tx1"/>
              </a:solidFill>
            </a:rPr>
            <a:t>: Rape, sexual slavery, forced pregnancy, forced sterilization, etc. </a:t>
          </a:r>
          <a:r>
            <a:rPr lang="en-GB" sz="2400" i="1" noProof="0" dirty="0">
              <a:solidFill>
                <a:schemeClr val="tx1"/>
              </a:solidFill>
            </a:rPr>
            <a:t>but also other forms of sexual violence of comparable gravity (instruments on genitals, forced to watch other being raped, etc.)</a:t>
          </a:r>
        </a:p>
      </dgm:t>
    </dgm:pt>
    <dgm:pt modelId="{053FFF66-2308-49E4-A8CB-EF195218BC35}" type="parTrans" cxnId="{E5010EB4-4076-401F-9CBE-C6FE58B7C1A9}">
      <dgm:prSet/>
      <dgm:spPr/>
      <dgm:t>
        <a:bodyPr/>
        <a:lstStyle/>
        <a:p>
          <a:endParaRPr lang="fr-CH"/>
        </a:p>
      </dgm:t>
    </dgm:pt>
    <dgm:pt modelId="{6A01D14F-FFCC-4582-A01F-7F7DDEB06E2F}" type="sibTrans" cxnId="{E5010EB4-4076-401F-9CBE-C6FE58B7C1A9}">
      <dgm:prSet/>
      <dgm:spPr/>
      <dgm:t>
        <a:bodyPr/>
        <a:lstStyle/>
        <a:p>
          <a:endParaRPr lang="fr-CH"/>
        </a:p>
      </dgm:t>
    </dgm:pt>
    <dgm:pt modelId="{5E6C3440-5ED1-42CE-BF48-F697668E9901}">
      <dgm:prSet custT="1"/>
      <dgm:spPr>
        <a:solidFill>
          <a:schemeClr val="accent1">
            <a:lumMod val="20000"/>
            <a:lumOff val="80000"/>
          </a:schemeClr>
        </a:solidFill>
        <a:ln>
          <a:solidFill>
            <a:srgbClr val="002060"/>
          </a:solidFill>
        </a:ln>
        <a:effectLst>
          <a:outerShdw blurRad="149987" dist="250190" dir="8460000" algn="ctr">
            <a:srgbClr val="000000">
              <a:alpha val="28000"/>
            </a:srgbClr>
          </a:outerShdw>
        </a:effectLst>
      </dgm:spPr>
      <dgm:t>
        <a:bodyPr/>
        <a:lstStyle/>
        <a:p>
          <a:pPr rtl="0"/>
          <a:endParaRPr lang="en-GB" sz="2400" noProof="0" dirty="0">
            <a:solidFill>
              <a:schemeClr val="tx1"/>
            </a:solidFill>
          </a:endParaRPr>
        </a:p>
      </dgm:t>
    </dgm:pt>
    <dgm:pt modelId="{002A6ACA-60C2-46F9-B78A-0D39514CB606}" type="sibTrans" cxnId="{9CEF4941-7934-4DF6-8BAF-B3CC487B5FF4}">
      <dgm:prSet/>
      <dgm:spPr/>
      <dgm:t>
        <a:bodyPr/>
        <a:lstStyle/>
        <a:p>
          <a:endParaRPr lang="fr-CH"/>
        </a:p>
      </dgm:t>
    </dgm:pt>
    <dgm:pt modelId="{FFECE7E0-6FD0-45E5-8B3A-E90FACCBD3AF}" type="parTrans" cxnId="{9CEF4941-7934-4DF6-8BAF-B3CC487B5FF4}">
      <dgm:prSet/>
      <dgm:spPr/>
      <dgm:t>
        <a:bodyPr/>
        <a:lstStyle/>
        <a:p>
          <a:endParaRPr lang="fr-CH"/>
        </a:p>
      </dgm:t>
    </dgm:pt>
    <dgm:pt modelId="{6CA7CC55-7C7C-4E35-AAE5-D2D167ADC3CF}" type="pres">
      <dgm:prSet presAssocID="{2FC5C36E-BCC5-42FF-9BAB-7306D3935E4E}" presName="Name0" presStyleCnt="0">
        <dgm:presLayoutVars>
          <dgm:dir/>
          <dgm:animLvl val="lvl"/>
          <dgm:resizeHandles val="exact"/>
        </dgm:presLayoutVars>
      </dgm:prSet>
      <dgm:spPr/>
    </dgm:pt>
    <dgm:pt modelId="{9DA766AA-AFA6-482B-8809-AF9212AC8E90}" type="pres">
      <dgm:prSet presAssocID="{42040E02-6ACE-4FF0-AF16-0CFB21F19D8D}" presName="linNode" presStyleCnt="0"/>
      <dgm:spPr/>
    </dgm:pt>
    <dgm:pt modelId="{E36DCF97-F34F-4E67-9B18-3D5ADD3A871B}" type="pres">
      <dgm:prSet presAssocID="{42040E02-6ACE-4FF0-AF16-0CFB21F19D8D}" presName="parTx" presStyleLbl="revTx" presStyleIdx="0" presStyleCnt="1" custScaleX="122504" custLinFactNeighborX="-28388" custLinFactNeighborY="21192">
        <dgm:presLayoutVars>
          <dgm:chMax val="1"/>
          <dgm:bulletEnabled val="1"/>
        </dgm:presLayoutVars>
      </dgm:prSet>
      <dgm:spPr/>
    </dgm:pt>
    <dgm:pt modelId="{E1B86B8D-F427-4D95-A12F-7A3AF6855C73}" type="pres">
      <dgm:prSet presAssocID="{42040E02-6ACE-4FF0-AF16-0CFB21F19D8D}" presName="bracket" presStyleLbl="parChTrans1D1" presStyleIdx="0" presStyleCnt="1" custLinFactNeighborX="-30784" custLinFactNeighborY="6933"/>
      <dgm:spPr/>
    </dgm:pt>
    <dgm:pt modelId="{752059C6-B2F5-40F4-9C57-F4093F642EC0}" type="pres">
      <dgm:prSet presAssocID="{42040E02-6ACE-4FF0-AF16-0CFB21F19D8D}" presName="spH" presStyleCnt="0"/>
      <dgm:spPr/>
    </dgm:pt>
    <dgm:pt modelId="{719CBE6F-EBC3-4C59-BED0-819257C3D9A2}" type="pres">
      <dgm:prSet presAssocID="{42040E02-6ACE-4FF0-AF16-0CFB21F19D8D}" presName="desTx" presStyleLbl="node1" presStyleIdx="0" presStyleCnt="1" custScaleX="88270" custScaleY="103733" custLinFactNeighborX="-47439" custLinFactNeighborY="7086">
        <dgm:presLayoutVars>
          <dgm:bulletEnabled val="1"/>
        </dgm:presLayoutVars>
      </dgm:prSet>
      <dgm:spPr/>
    </dgm:pt>
  </dgm:ptLst>
  <dgm:cxnLst>
    <dgm:cxn modelId="{F8A4D90F-AC51-4530-9CD3-B488CF532F7A}" srcId="{42040E02-6ACE-4FF0-AF16-0CFB21F19D8D}" destId="{6A666F35-1DD5-4497-ABF5-3288818C7CCB}" srcOrd="2" destOrd="0" parTransId="{81E35D00-8A3F-4D4E-BB10-770C5A9C4674}" sibTransId="{2E79B133-CE74-4F37-B622-998F255235B5}"/>
    <dgm:cxn modelId="{787EA728-C7B5-4F5C-8F1C-37A3EEF4FA68}" type="presOf" srcId="{42040E02-6ACE-4FF0-AF16-0CFB21F19D8D}" destId="{E36DCF97-F34F-4E67-9B18-3D5ADD3A871B}" srcOrd="0" destOrd="0" presId="urn:diagrams.loki3.com/BracketList+Icon"/>
    <dgm:cxn modelId="{9CEF4941-7934-4DF6-8BAF-B3CC487B5FF4}" srcId="{42040E02-6ACE-4FF0-AF16-0CFB21F19D8D}" destId="{5E6C3440-5ED1-42CE-BF48-F697668E9901}" srcOrd="1" destOrd="0" parTransId="{FFECE7E0-6FD0-45E5-8B3A-E90FACCBD3AF}" sibTransId="{002A6ACA-60C2-46F9-B78A-0D39514CB606}"/>
    <dgm:cxn modelId="{A0CA2D4E-8DCE-4C56-BC46-4C640FD0928E}" type="presOf" srcId="{6A666F35-1DD5-4497-ABF5-3288818C7CCB}" destId="{719CBE6F-EBC3-4C59-BED0-819257C3D9A2}" srcOrd="0" destOrd="2" presId="urn:diagrams.loki3.com/BracketList+Icon"/>
    <dgm:cxn modelId="{25193D8D-E40E-4B72-8F82-D662175C0F3D}" type="presOf" srcId="{94FE930E-75F5-4B13-B11D-BE0EFBC59658}" destId="{719CBE6F-EBC3-4C59-BED0-819257C3D9A2}" srcOrd="0" destOrd="4" presId="urn:diagrams.loki3.com/BracketList+Icon"/>
    <dgm:cxn modelId="{CEA86C96-6869-46C2-95B7-57DC54D1E9A6}" srcId="{42040E02-6ACE-4FF0-AF16-0CFB21F19D8D}" destId="{7C144833-B3C2-4E76-9E5B-9F68F1AD6084}" srcOrd="0" destOrd="0" parTransId="{1C20459A-0B1F-419A-8ED6-A39359235B7E}" sibTransId="{A9DE2978-028B-4F45-9839-9DBE3E945FEF}"/>
    <dgm:cxn modelId="{1595C6B1-7274-4554-8E6F-152E68B9ECB5}" type="presOf" srcId="{2FC5C36E-BCC5-42FF-9BAB-7306D3935E4E}" destId="{6CA7CC55-7C7C-4E35-AAE5-D2D167ADC3CF}" srcOrd="0" destOrd="0" presId="urn:diagrams.loki3.com/BracketList+Icon"/>
    <dgm:cxn modelId="{E5010EB4-4076-401F-9CBE-C6FE58B7C1A9}" srcId="{42040E02-6ACE-4FF0-AF16-0CFB21F19D8D}" destId="{94FE930E-75F5-4B13-B11D-BE0EFBC59658}" srcOrd="4" destOrd="0" parTransId="{053FFF66-2308-49E4-A8CB-EF195218BC35}" sibTransId="{6A01D14F-FFCC-4582-A01F-7F7DDEB06E2F}"/>
    <dgm:cxn modelId="{A7387BB4-C87E-4E62-AE56-D38B6AC35DCD}" srcId="{2FC5C36E-BCC5-42FF-9BAB-7306D3935E4E}" destId="{42040E02-6ACE-4FF0-AF16-0CFB21F19D8D}" srcOrd="0" destOrd="0" parTransId="{7A72913C-BC24-4AFD-A9C4-9EECBCBD7744}" sibTransId="{BCEEA6DA-872C-4F39-B172-287A75B21493}"/>
    <dgm:cxn modelId="{202463C3-B37D-46D0-B488-B0B13E6AEF07}" type="presOf" srcId="{BFB694FF-2EF6-4828-95CF-C3DA9ECB5379}" destId="{719CBE6F-EBC3-4C59-BED0-819257C3D9A2}" srcOrd="0" destOrd="3" presId="urn:diagrams.loki3.com/BracketList+Icon"/>
    <dgm:cxn modelId="{A5D358C5-4FFB-4DA9-953A-68338EE5B6D1}" type="presOf" srcId="{5E6C3440-5ED1-42CE-BF48-F697668E9901}" destId="{719CBE6F-EBC3-4C59-BED0-819257C3D9A2}" srcOrd="0" destOrd="1" presId="urn:diagrams.loki3.com/BracketList+Icon"/>
    <dgm:cxn modelId="{3C261DE8-5A16-4FE8-AA0C-841433B3EB32}" srcId="{42040E02-6ACE-4FF0-AF16-0CFB21F19D8D}" destId="{BFB694FF-2EF6-4828-95CF-C3DA9ECB5379}" srcOrd="3" destOrd="0" parTransId="{CD6A5454-2B5D-4DFC-A061-97AD7AD4EB48}" sibTransId="{34A54093-07BC-4FE6-B68A-19E6DFD36727}"/>
    <dgm:cxn modelId="{C7683EF0-EA2E-420C-B485-0ED333AE1AC8}" type="presOf" srcId="{7C144833-B3C2-4E76-9E5B-9F68F1AD6084}" destId="{719CBE6F-EBC3-4C59-BED0-819257C3D9A2}" srcOrd="0" destOrd="0" presId="urn:diagrams.loki3.com/BracketList+Icon"/>
    <dgm:cxn modelId="{15E6BA1A-30AE-4E72-9A13-AADA8650B30F}" type="presParOf" srcId="{6CA7CC55-7C7C-4E35-AAE5-D2D167ADC3CF}" destId="{9DA766AA-AFA6-482B-8809-AF9212AC8E90}" srcOrd="0" destOrd="0" presId="urn:diagrams.loki3.com/BracketList+Icon"/>
    <dgm:cxn modelId="{C0223395-B857-4BE6-88EF-07D6BFF40416}" type="presParOf" srcId="{9DA766AA-AFA6-482B-8809-AF9212AC8E90}" destId="{E36DCF97-F34F-4E67-9B18-3D5ADD3A871B}" srcOrd="0" destOrd="0" presId="urn:diagrams.loki3.com/BracketList+Icon"/>
    <dgm:cxn modelId="{04CFFA5A-49AA-46B8-9788-C13C52BA71CB}" type="presParOf" srcId="{9DA766AA-AFA6-482B-8809-AF9212AC8E90}" destId="{E1B86B8D-F427-4D95-A12F-7A3AF6855C73}" srcOrd="1" destOrd="0" presId="urn:diagrams.loki3.com/BracketList+Icon"/>
    <dgm:cxn modelId="{8E6D13F6-ED20-43B8-8C32-0D235ACD8187}" type="presParOf" srcId="{9DA766AA-AFA6-482B-8809-AF9212AC8E90}" destId="{752059C6-B2F5-40F4-9C57-F4093F642EC0}" srcOrd="2" destOrd="0" presId="urn:diagrams.loki3.com/BracketList+Icon"/>
    <dgm:cxn modelId="{4F5C9EBE-B9B1-4B7C-8DFE-03DB566B1E12}" type="presParOf" srcId="{9DA766AA-AFA6-482B-8809-AF9212AC8E90}" destId="{719CBE6F-EBC3-4C59-BED0-819257C3D9A2}"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C71B97-3AD8-438E-A73A-E18A6BC8C06A}" type="doc">
      <dgm:prSet loTypeId="urn:microsoft.com/office/officeart/2005/8/layout/lProcess2" loCatId="relationship" qsTypeId="urn:microsoft.com/office/officeart/2005/8/quickstyle/simple5" qsCatId="simple" csTypeId="urn:microsoft.com/office/officeart/2005/8/colors/accent1_2" csCatId="accent1" phldr="1"/>
      <dgm:spPr/>
      <dgm:t>
        <a:bodyPr/>
        <a:lstStyle/>
        <a:p>
          <a:endParaRPr lang="en-GB"/>
        </a:p>
      </dgm:t>
    </dgm:pt>
    <dgm:pt modelId="{795A3F0E-4FC8-4945-8009-555E19ED18FF}">
      <dgm:prSet custT="1"/>
      <dgm:spPr>
        <a:solidFill>
          <a:schemeClr val="accent1">
            <a:lumMod val="20000"/>
            <a:lumOff val="80000"/>
          </a:schemeClr>
        </a:solidFill>
      </dgm:spPr>
      <dgm:t>
        <a:bodyPr/>
        <a:lstStyle/>
        <a:p>
          <a:pPr rtl="0"/>
          <a:r>
            <a:rPr lang="en-GB" sz="3200" dirty="0"/>
            <a:t>Rape &amp; other forms of SV are </a:t>
          </a:r>
          <a:r>
            <a:rPr lang="en-GB" sz="3200" b="1" dirty="0"/>
            <a:t>absolutely prohibited</a:t>
          </a:r>
          <a:r>
            <a:rPr lang="en-GB" sz="3200" dirty="0"/>
            <a:t> </a:t>
          </a:r>
        </a:p>
      </dgm:t>
    </dgm:pt>
    <dgm:pt modelId="{D29B1DEF-F1F5-4E24-9A75-0476FFF4F452}" type="parTrans" cxnId="{F097E123-1DCF-45C6-827B-DAA6D2EB915B}">
      <dgm:prSet/>
      <dgm:spPr/>
      <dgm:t>
        <a:bodyPr/>
        <a:lstStyle/>
        <a:p>
          <a:endParaRPr lang="en-GB"/>
        </a:p>
      </dgm:t>
    </dgm:pt>
    <dgm:pt modelId="{7B2817D1-3607-4331-B48F-0A22DF9E47C1}" type="sibTrans" cxnId="{F097E123-1DCF-45C6-827B-DAA6D2EB915B}">
      <dgm:prSet/>
      <dgm:spPr/>
      <dgm:t>
        <a:bodyPr/>
        <a:lstStyle/>
        <a:p>
          <a:endParaRPr lang="en-GB"/>
        </a:p>
      </dgm:t>
    </dgm:pt>
    <dgm:pt modelId="{77299500-D88A-4542-AEE5-CB6FF1BFD548}">
      <dgm:prSet custT="1"/>
      <dgm:spPr>
        <a:solidFill>
          <a:schemeClr val="bg1"/>
        </a:solidFill>
      </dgm:spPr>
      <dgm:t>
        <a:bodyPr/>
        <a:lstStyle/>
        <a:p>
          <a:pPr rtl="0"/>
          <a:r>
            <a:rPr lang="en-GB" sz="2400" dirty="0">
              <a:solidFill>
                <a:schemeClr val="tx1"/>
              </a:solidFill>
            </a:rPr>
            <a:t>Under International Human Rights Law (IHRL) </a:t>
          </a:r>
          <a:r>
            <a:rPr lang="en-GB" sz="2400" b="1" i="1" dirty="0">
              <a:solidFill>
                <a:schemeClr val="tx1"/>
              </a:solidFill>
            </a:rPr>
            <a:t>at all times </a:t>
          </a:r>
          <a:endParaRPr lang="en-GB" sz="2400" dirty="0">
            <a:solidFill>
              <a:schemeClr val="tx1"/>
            </a:solidFill>
          </a:endParaRPr>
        </a:p>
      </dgm:t>
    </dgm:pt>
    <dgm:pt modelId="{FA27BDA4-B2B7-4513-BEBB-0FB08FE531FC}" type="parTrans" cxnId="{84AA3FF6-4D71-490E-9747-9CF46BA27D14}">
      <dgm:prSet/>
      <dgm:spPr/>
      <dgm:t>
        <a:bodyPr/>
        <a:lstStyle/>
        <a:p>
          <a:endParaRPr lang="en-GB"/>
        </a:p>
      </dgm:t>
    </dgm:pt>
    <dgm:pt modelId="{CAE19A9D-0D64-4663-B872-E58D5EAD95E9}" type="sibTrans" cxnId="{84AA3FF6-4D71-490E-9747-9CF46BA27D14}">
      <dgm:prSet/>
      <dgm:spPr/>
      <dgm:t>
        <a:bodyPr/>
        <a:lstStyle/>
        <a:p>
          <a:endParaRPr lang="en-GB"/>
        </a:p>
      </dgm:t>
    </dgm:pt>
    <dgm:pt modelId="{FC11F3EB-F15F-485D-8926-F1153626C550}">
      <dgm:prSet custT="1"/>
      <dgm:spPr>
        <a:solidFill>
          <a:schemeClr val="bg1"/>
        </a:solidFill>
      </dgm:spPr>
      <dgm:t>
        <a:bodyPr/>
        <a:lstStyle/>
        <a:p>
          <a:pPr rtl="0"/>
          <a:r>
            <a:rPr lang="en-GB" sz="2400" dirty="0">
              <a:solidFill>
                <a:schemeClr val="tx1"/>
              </a:solidFill>
            </a:rPr>
            <a:t>Under International Humanitarian Law (IHL)  </a:t>
          </a:r>
          <a:r>
            <a:rPr lang="en-GB" sz="2400" b="1" i="1" dirty="0">
              <a:solidFill>
                <a:schemeClr val="tx1"/>
              </a:solidFill>
            </a:rPr>
            <a:t>in both international &amp; non-international armed conflicts</a:t>
          </a:r>
          <a:endParaRPr lang="en-GB" sz="2400" dirty="0">
            <a:solidFill>
              <a:schemeClr val="tx1"/>
            </a:solidFill>
          </a:endParaRPr>
        </a:p>
      </dgm:t>
    </dgm:pt>
    <dgm:pt modelId="{37D27C10-D1D4-4788-886F-037C51D3BBE9}" type="parTrans" cxnId="{A640D38C-8E8F-498B-86D0-E9FCE1707366}">
      <dgm:prSet/>
      <dgm:spPr/>
      <dgm:t>
        <a:bodyPr/>
        <a:lstStyle/>
        <a:p>
          <a:endParaRPr lang="en-GB"/>
        </a:p>
      </dgm:t>
    </dgm:pt>
    <dgm:pt modelId="{92A44D0C-E238-4F62-AF3C-877021CCFAE0}" type="sibTrans" cxnId="{A640D38C-8E8F-498B-86D0-E9FCE1707366}">
      <dgm:prSet/>
      <dgm:spPr/>
      <dgm:t>
        <a:bodyPr/>
        <a:lstStyle/>
        <a:p>
          <a:endParaRPr lang="en-GB"/>
        </a:p>
      </dgm:t>
    </dgm:pt>
    <dgm:pt modelId="{B356702E-3453-4AEC-9666-506CC26539D5}" type="pres">
      <dgm:prSet presAssocID="{5AC71B97-3AD8-438E-A73A-E18A6BC8C06A}" presName="theList" presStyleCnt="0">
        <dgm:presLayoutVars>
          <dgm:dir/>
          <dgm:animLvl val="lvl"/>
          <dgm:resizeHandles val="exact"/>
        </dgm:presLayoutVars>
      </dgm:prSet>
      <dgm:spPr/>
    </dgm:pt>
    <dgm:pt modelId="{96A5F972-8150-4AEF-8CA5-15E5FB4FC120}" type="pres">
      <dgm:prSet presAssocID="{795A3F0E-4FC8-4945-8009-555E19ED18FF}" presName="compNode" presStyleCnt="0"/>
      <dgm:spPr/>
    </dgm:pt>
    <dgm:pt modelId="{44146E63-22C6-4EFA-A616-A8FE8582B553}" type="pres">
      <dgm:prSet presAssocID="{795A3F0E-4FC8-4945-8009-555E19ED18FF}" presName="aNode" presStyleLbl="bgShp" presStyleIdx="0" presStyleCnt="1"/>
      <dgm:spPr/>
    </dgm:pt>
    <dgm:pt modelId="{372A74F0-3D55-473B-A377-C6B21A2992E3}" type="pres">
      <dgm:prSet presAssocID="{795A3F0E-4FC8-4945-8009-555E19ED18FF}" presName="textNode" presStyleLbl="bgShp" presStyleIdx="0" presStyleCnt="1"/>
      <dgm:spPr/>
    </dgm:pt>
    <dgm:pt modelId="{DD7FC14A-EFB3-4C18-8DDB-F836603CA83A}" type="pres">
      <dgm:prSet presAssocID="{795A3F0E-4FC8-4945-8009-555E19ED18FF}" presName="compChildNode" presStyleCnt="0"/>
      <dgm:spPr/>
    </dgm:pt>
    <dgm:pt modelId="{7E9D41A3-1D6E-480F-97D8-2B79475F0696}" type="pres">
      <dgm:prSet presAssocID="{795A3F0E-4FC8-4945-8009-555E19ED18FF}" presName="theInnerList" presStyleCnt="0"/>
      <dgm:spPr/>
    </dgm:pt>
    <dgm:pt modelId="{769CD911-851B-4A9D-84C2-1A6EF7E26C03}" type="pres">
      <dgm:prSet presAssocID="{77299500-D88A-4542-AEE5-CB6FF1BFD548}" presName="childNode" presStyleLbl="node1" presStyleIdx="0" presStyleCnt="2" custLinFactNeighborX="2329">
        <dgm:presLayoutVars>
          <dgm:bulletEnabled val="1"/>
        </dgm:presLayoutVars>
      </dgm:prSet>
      <dgm:spPr/>
    </dgm:pt>
    <dgm:pt modelId="{F18474D3-A57C-4E52-8C7D-B7DEB4560098}" type="pres">
      <dgm:prSet presAssocID="{77299500-D88A-4542-AEE5-CB6FF1BFD548}" presName="aSpace2" presStyleCnt="0"/>
      <dgm:spPr/>
    </dgm:pt>
    <dgm:pt modelId="{821AD06B-5542-4E96-A585-B08A138407C7}" type="pres">
      <dgm:prSet presAssocID="{FC11F3EB-F15F-485D-8926-F1153626C550}" presName="childNode" presStyleLbl="node1" presStyleIdx="1" presStyleCnt="2" custLinFactNeighborX="2485" custLinFactNeighborY="-6472">
        <dgm:presLayoutVars>
          <dgm:bulletEnabled val="1"/>
        </dgm:presLayoutVars>
      </dgm:prSet>
      <dgm:spPr/>
    </dgm:pt>
  </dgm:ptLst>
  <dgm:cxnLst>
    <dgm:cxn modelId="{F097E123-1DCF-45C6-827B-DAA6D2EB915B}" srcId="{5AC71B97-3AD8-438E-A73A-E18A6BC8C06A}" destId="{795A3F0E-4FC8-4945-8009-555E19ED18FF}" srcOrd="0" destOrd="0" parTransId="{D29B1DEF-F1F5-4E24-9A75-0476FFF4F452}" sibTransId="{7B2817D1-3607-4331-B48F-0A22DF9E47C1}"/>
    <dgm:cxn modelId="{98124F37-85C4-4080-ADD4-DD1C3233160E}" type="presOf" srcId="{FC11F3EB-F15F-485D-8926-F1153626C550}" destId="{821AD06B-5542-4E96-A585-B08A138407C7}" srcOrd="0" destOrd="0" presId="urn:microsoft.com/office/officeart/2005/8/layout/lProcess2"/>
    <dgm:cxn modelId="{FD95BE37-ABF5-4F1B-84B7-6DC698884785}" type="presOf" srcId="{5AC71B97-3AD8-438E-A73A-E18A6BC8C06A}" destId="{B356702E-3453-4AEC-9666-506CC26539D5}" srcOrd="0" destOrd="0" presId="urn:microsoft.com/office/officeart/2005/8/layout/lProcess2"/>
    <dgm:cxn modelId="{D8FCD177-0AF4-4918-A229-2CB1C2888572}" type="presOf" srcId="{77299500-D88A-4542-AEE5-CB6FF1BFD548}" destId="{769CD911-851B-4A9D-84C2-1A6EF7E26C03}" srcOrd="0" destOrd="0" presId="urn:microsoft.com/office/officeart/2005/8/layout/lProcess2"/>
    <dgm:cxn modelId="{A640D38C-8E8F-498B-86D0-E9FCE1707366}" srcId="{795A3F0E-4FC8-4945-8009-555E19ED18FF}" destId="{FC11F3EB-F15F-485D-8926-F1153626C550}" srcOrd="1" destOrd="0" parTransId="{37D27C10-D1D4-4788-886F-037C51D3BBE9}" sibTransId="{92A44D0C-E238-4F62-AF3C-877021CCFAE0}"/>
    <dgm:cxn modelId="{09DFA7A5-6343-44D5-A316-DD94DE4246AE}" type="presOf" srcId="{795A3F0E-4FC8-4945-8009-555E19ED18FF}" destId="{44146E63-22C6-4EFA-A616-A8FE8582B553}" srcOrd="0" destOrd="0" presId="urn:microsoft.com/office/officeart/2005/8/layout/lProcess2"/>
    <dgm:cxn modelId="{BB389FB0-AA8F-4E4E-A06D-902759A34D13}" type="presOf" srcId="{795A3F0E-4FC8-4945-8009-555E19ED18FF}" destId="{372A74F0-3D55-473B-A377-C6B21A2992E3}" srcOrd="1" destOrd="0" presId="urn:microsoft.com/office/officeart/2005/8/layout/lProcess2"/>
    <dgm:cxn modelId="{84AA3FF6-4D71-490E-9747-9CF46BA27D14}" srcId="{795A3F0E-4FC8-4945-8009-555E19ED18FF}" destId="{77299500-D88A-4542-AEE5-CB6FF1BFD548}" srcOrd="0" destOrd="0" parTransId="{FA27BDA4-B2B7-4513-BEBB-0FB08FE531FC}" sibTransId="{CAE19A9D-0D64-4663-B872-E58D5EAD95E9}"/>
    <dgm:cxn modelId="{7CD86BB6-B6E0-47A8-BCA9-5774148702DD}" type="presParOf" srcId="{B356702E-3453-4AEC-9666-506CC26539D5}" destId="{96A5F972-8150-4AEF-8CA5-15E5FB4FC120}" srcOrd="0" destOrd="0" presId="urn:microsoft.com/office/officeart/2005/8/layout/lProcess2"/>
    <dgm:cxn modelId="{B0B7F9D4-9F46-4678-A3C2-BB60CD2FAC4D}" type="presParOf" srcId="{96A5F972-8150-4AEF-8CA5-15E5FB4FC120}" destId="{44146E63-22C6-4EFA-A616-A8FE8582B553}" srcOrd="0" destOrd="0" presId="urn:microsoft.com/office/officeart/2005/8/layout/lProcess2"/>
    <dgm:cxn modelId="{341AE904-75D2-4DC4-8077-FFE508AA05B9}" type="presParOf" srcId="{96A5F972-8150-4AEF-8CA5-15E5FB4FC120}" destId="{372A74F0-3D55-473B-A377-C6B21A2992E3}" srcOrd="1" destOrd="0" presId="urn:microsoft.com/office/officeart/2005/8/layout/lProcess2"/>
    <dgm:cxn modelId="{B3FEDAD8-61B2-4EF3-A7CD-5C9985E29A3F}" type="presParOf" srcId="{96A5F972-8150-4AEF-8CA5-15E5FB4FC120}" destId="{DD7FC14A-EFB3-4C18-8DDB-F836603CA83A}" srcOrd="2" destOrd="0" presId="urn:microsoft.com/office/officeart/2005/8/layout/lProcess2"/>
    <dgm:cxn modelId="{CC908BB0-717D-4CCB-BE27-65A5B7A16572}" type="presParOf" srcId="{DD7FC14A-EFB3-4C18-8DDB-F836603CA83A}" destId="{7E9D41A3-1D6E-480F-97D8-2B79475F0696}" srcOrd="0" destOrd="0" presId="urn:microsoft.com/office/officeart/2005/8/layout/lProcess2"/>
    <dgm:cxn modelId="{C80424A8-E786-43B2-BB28-B31D1A1865A4}" type="presParOf" srcId="{7E9D41A3-1D6E-480F-97D8-2B79475F0696}" destId="{769CD911-851B-4A9D-84C2-1A6EF7E26C03}" srcOrd="0" destOrd="0" presId="urn:microsoft.com/office/officeart/2005/8/layout/lProcess2"/>
    <dgm:cxn modelId="{1CBB67D2-07D6-4E25-8D5D-ED2237EDE3AF}" type="presParOf" srcId="{7E9D41A3-1D6E-480F-97D8-2B79475F0696}" destId="{F18474D3-A57C-4E52-8C7D-B7DEB4560098}" srcOrd="1" destOrd="0" presId="urn:microsoft.com/office/officeart/2005/8/layout/lProcess2"/>
    <dgm:cxn modelId="{944F596C-C534-42F5-B114-4C7981ADF990}" type="presParOf" srcId="{7E9D41A3-1D6E-480F-97D8-2B79475F0696}" destId="{821AD06B-5542-4E96-A585-B08A138407C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B80512-6731-4446-95FA-61AAD92D80DD}"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GB"/>
        </a:p>
      </dgm:t>
    </dgm:pt>
    <dgm:pt modelId="{7A98A47F-3000-45C0-ACCE-4D3ADF8262BC}" type="pres">
      <dgm:prSet presAssocID="{5EB80512-6731-4446-95FA-61AAD92D80DD}" presName="linear" presStyleCnt="0">
        <dgm:presLayoutVars>
          <dgm:animLvl val="lvl"/>
          <dgm:resizeHandles val="exact"/>
        </dgm:presLayoutVars>
      </dgm:prSet>
      <dgm:spPr/>
    </dgm:pt>
  </dgm:ptLst>
  <dgm:cxnLst>
    <dgm:cxn modelId="{6190A4F5-5A80-43F8-81CD-1A2AE1F96CA9}" type="presOf" srcId="{5EB80512-6731-4446-95FA-61AAD92D80DD}" destId="{7A98A47F-3000-45C0-ACCE-4D3ADF8262B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9DE0B2-CC9C-45B2-95BC-8BC371FDDC5E}" type="doc">
      <dgm:prSet loTypeId="urn:microsoft.com/office/officeart/2005/8/layout/radial6" loCatId="cycle" qsTypeId="urn:microsoft.com/office/officeart/2005/8/quickstyle/simple5" qsCatId="simple" csTypeId="urn:microsoft.com/office/officeart/2005/8/colors/accent1_2" csCatId="accent1" phldr="1"/>
      <dgm:spPr/>
      <dgm:t>
        <a:bodyPr/>
        <a:lstStyle/>
        <a:p>
          <a:endParaRPr lang="en-GB"/>
        </a:p>
      </dgm:t>
    </dgm:pt>
    <dgm:pt modelId="{21B3EBD6-B033-4F7D-B632-58F36CC05B86}">
      <dgm:prSet custT="1"/>
      <dgm:spPr>
        <a:solidFill>
          <a:schemeClr val="accent4">
            <a:lumMod val="20000"/>
            <a:lumOff val="80000"/>
          </a:schemeClr>
        </a:solidFill>
        <a:ln>
          <a:solidFill>
            <a:srgbClr val="0070C0"/>
          </a:solidFill>
        </a:ln>
      </dgm:spPr>
      <dgm:t>
        <a:bodyPr/>
        <a:lstStyle/>
        <a:p>
          <a:pPr algn="ctr" rtl="0"/>
          <a:endParaRPr lang="en-US" sz="1800" dirty="0">
            <a:solidFill>
              <a:schemeClr val="tx1"/>
            </a:solidFill>
          </a:endParaRPr>
        </a:p>
        <a:p>
          <a:pPr algn="ctr" rtl="0"/>
          <a:r>
            <a:rPr lang="en-US" sz="2000" dirty="0">
              <a:solidFill>
                <a:schemeClr val="tx1"/>
              </a:solidFill>
            </a:rPr>
            <a:t>Toxic combination between</a:t>
          </a:r>
          <a:r>
            <a:rPr lang="en-US" sz="2000" b="1" dirty="0">
              <a:solidFill>
                <a:schemeClr val="tx1"/>
              </a:solidFill>
            </a:rPr>
            <a:t> desire to exert</a:t>
          </a:r>
          <a:r>
            <a:rPr lang="en-US" sz="2000" dirty="0">
              <a:solidFill>
                <a:schemeClr val="tx1"/>
              </a:solidFill>
            </a:rPr>
            <a:t> </a:t>
          </a:r>
          <a:r>
            <a:rPr lang="en-US" sz="2000" b="1" dirty="0">
              <a:solidFill>
                <a:schemeClr val="tx1"/>
              </a:solidFill>
            </a:rPr>
            <a:t>power, dominance</a:t>
          </a:r>
          <a:r>
            <a:rPr lang="en-US" sz="2000" dirty="0">
              <a:solidFill>
                <a:schemeClr val="tx1"/>
              </a:solidFill>
            </a:rPr>
            <a:t> &amp; </a:t>
          </a:r>
          <a:r>
            <a:rPr lang="en-US" sz="2000" b="1" dirty="0">
              <a:solidFill>
                <a:schemeClr val="tx1"/>
              </a:solidFill>
            </a:rPr>
            <a:t>abuse of authority</a:t>
          </a:r>
        </a:p>
        <a:p>
          <a:pPr algn="ctr" rtl="0"/>
          <a:r>
            <a:rPr lang="en-US" sz="2000" b="1" dirty="0">
              <a:solidFill>
                <a:schemeClr val="tx1"/>
              </a:solidFill>
            </a:rPr>
            <a:t>Gratification of asserting power </a:t>
          </a:r>
          <a:r>
            <a:rPr lang="en-US" sz="2000" b="0" dirty="0">
              <a:solidFill>
                <a:schemeClr val="tx1"/>
              </a:solidFill>
            </a:rPr>
            <a:t>&amp;</a:t>
          </a:r>
          <a:r>
            <a:rPr lang="en-US" sz="2000" b="1" dirty="0">
              <a:solidFill>
                <a:schemeClr val="tx1"/>
              </a:solidFill>
            </a:rPr>
            <a:t> inflicting suffering</a:t>
          </a:r>
          <a:endParaRPr lang="en-GB" sz="2000" b="1" dirty="0">
            <a:solidFill>
              <a:schemeClr val="tx1"/>
            </a:solidFill>
          </a:endParaRPr>
        </a:p>
      </dgm:t>
    </dgm:pt>
    <dgm:pt modelId="{08144126-F914-455A-A92E-69B95118561F}" type="parTrans" cxnId="{9DB55B06-2760-42C9-AB34-BB25219E5228}">
      <dgm:prSet/>
      <dgm:spPr/>
      <dgm:t>
        <a:bodyPr/>
        <a:lstStyle/>
        <a:p>
          <a:endParaRPr lang="en-GB"/>
        </a:p>
      </dgm:t>
    </dgm:pt>
    <dgm:pt modelId="{D21BE226-CB9A-4EE4-9685-4B1C65541529}" type="sibTrans" cxnId="{9DB55B06-2760-42C9-AB34-BB25219E5228}">
      <dgm:prSet/>
      <dgm:spPr/>
      <dgm:t>
        <a:bodyPr/>
        <a:lstStyle/>
        <a:p>
          <a:endParaRPr lang="en-GB"/>
        </a:p>
      </dgm:t>
    </dgm:pt>
    <dgm:pt modelId="{1148C050-AFE8-42D0-BE55-C8BACA34025D}">
      <dgm:prSet custT="1"/>
      <dgm:spPr>
        <a:solidFill>
          <a:schemeClr val="accent1">
            <a:lumMod val="40000"/>
            <a:lumOff val="60000"/>
          </a:schemeClr>
        </a:solidFill>
        <a:ln>
          <a:solidFill>
            <a:srgbClr val="0070C0"/>
          </a:solidFill>
        </a:ln>
      </dgm:spPr>
      <dgm:t>
        <a:bodyPr/>
        <a:lstStyle/>
        <a:p>
          <a:pPr rtl="0"/>
          <a:r>
            <a:rPr lang="en-GB" sz="2000" b="1" u="none" dirty="0">
              <a:solidFill>
                <a:schemeClr val="tx1"/>
              </a:solidFill>
            </a:rPr>
            <a:t>Accepted practice</a:t>
          </a:r>
          <a:endParaRPr lang="en-GB" sz="2000" b="0" u="none" dirty="0">
            <a:solidFill>
              <a:schemeClr val="tx1"/>
            </a:solidFill>
          </a:endParaRPr>
        </a:p>
      </dgm:t>
    </dgm:pt>
    <dgm:pt modelId="{A0D3169F-0864-49D0-816F-223A97D0AC86}">
      <dgm:prSet custT="1"/>
      <dgm:spPr>
        <a:solidFill>
          <a:schemeClr val="accent1">
            <a:lumMod val="40000"/>
            <a:lumOff val="60000"/>
          </a:schemeClr>
        </a:solidFill>
        <a:ln>
          <a:solidFill>
            <a:srgbClr val="0070C0"/>
          </a:solidFill>
        </a:ln>
      </dgm:spPr>
      <dgm:t>
        <a:bodyPr/>
        <a:lstStyle/>
        <a:p>
          <a:pPr rtl="0"/>
          <a:r>
            <a:rPr lang="en-US" sz="2000" b="1" u="none" dirty="0">
              <a:solidFill>
                <a:schemeClr val="tx1"/>
              </a:solidFill>
            </a:rPr>
            <a:t>Tactic of war</a:t>
          </a:r>
          <a:endParaRPr lang="en-GB" sz="2000" b="0" u="none" dirty="0">
            <a:solidFill>
              <a:schemeClr val="tx1"/>
            </a:solidFill>
          </a:endParaRPr>
        </a:p>
      </dgm:t>
    </dgm:pt>
    <dgm:pt modelId="{A07DDE4C-72C8-4A8A-8C0E-F4CD45247908}" type="sibTrans" cxnId="{D60CEF57-8604-4471-98AF-A230F8D1A87A}">
      <dgm:prSet/>
      <dgm:spPr/>
      <dgm:t>
        <a:bodyPr/>
        <a:lstStyle/>
        <a:p>
          <a:endParaRPr lang="fr-CH" sz="1500"/>
        </a:p>
      </dgm:t>
    </dgm:pt>
    <dgm:pt modelId="{99A9717C-F6A1-46DC-8A86-E21440CCA1B7}" type="parTrans" cxnId="{D60CEF57-8604-4471-98AF-A230F8D1A87A}">
      <dgm:prSet/>
      <dgm:spPr/>
      <dgm:t>
        <a:bodyPr/>
        <a:lstStyle/>
        <a:p>
          <a:endParaRPr lang="fr-CH"/>
        </a:p>
      </dgm:t>
    </dgm:pt>
    <dgm:pt modelId="{B4F6027F-A876-4A77-8B33-7DFCAA2349A7}" type="sibTrans" cxnId="{03B2BFD0-D4D4-48AA-AA97-AB5C673C560B}">
      <dgm:prSet/>
      <dgm:spPr/>
      <dgm:t>
        <a:bodyPr/>
        <a:lstStyle/>
        <a:p>
          <a:endParaRPr lang="fr-CH" sz="1500"/>
        </a:p>
      </dgm:t>
    </dgm:pt>
    <dgm:pt modelId="{FF8A236A-C156-46B5-A8CE-918FFE2008A4}" type="parTrans" cxnId="{03B2BFD0-D4D4-48AA-AA97-AB5C673C560B}">
      <dgm:prSet/>
      <dgm:spPr/>
      <dgm:t>
        <a:bodyPr/>
        <a:lstStyle/>
        <a:p>
          <a:endParaRPr lang="fr-CH"/>
        </a:p>
      </dgm:t>
    </dgm:pt>
    <dgm:pt modelId="{0A953CC5-0B1B-4296-85FC-87B308A176CC}">
      <dgm:prSet custT="1"/>
      <dgm:spPr>
        <a:solidFill>
          <a:schemeClr val="accent1">
            <a:lumMod val="40000"/>
            <a:lumOff val="60000"/>
          </a:schemeClr>
        </a:solidFill>
        <a:ln>
          <a:solidFill>
            <a:srgbClr val="0070C0"/>
          </a:solidFill>
        </a:ln>
      </dgm:spPr>
      <dgm:t>
        <a:bodyPr/>
        <a:lstStyle/>
        <a:p>
          <a:pPr rtl="0"/>
          <a:r>
            <a:rPr lang="en-US" sz="2000" b="1" u="none" noProof="0" dirty="0">
              <a:solidFill>
                <a:schemeClr val="tx1"/>
              </a:solidFill>
            </a:rPr>
            <a:t>Opportunistic</a:t>
          </a:r>
          <a:endParaRPr lang="en-US" sz="2000" b="0" u="none" noProof="0" dirty="0">
            <a:solidFill>
              <a:schemeClr val="tx1"/>
            </a:solidFill>
          </a:endParaRPr>
        </a:p>
      </dgm:t>
    </dgm:pt>
    <dgm:pt modelId="{F3A7EA19-65EE-4713-95FA-076E9CCE33A6}" type="sibTrans" cxnId="{33AE16D7-B5E8-4703-A37F-4FE696729675}">
      <dgm:prSet/>
      <dgm:spPr/>
      <dgm:t>
        <a:bodyPr/>
        <a:lstStyle/>
        <a:p>
          <a:endParaRPr lang="fr-CH" sz="1500"/>
        </a:p>
      </dgm:t>
    </dgm:pt>
    <dgm:pt modelId="{2CEC6FCA-E1D7-4087-A7EF-0AC467E9E7F7}" type="parTrans" cxnId="{33AE16D7-B5E8-4703-A37F-4FE696729675}">
      <dgm:prSet/>
      <dgm:spPr/>
      <dgm:t>
        <a:bodyPr/>
        <a:lstStyle/>
        <a:p>
          <a:endParaRPr lang="fr-CH"/>
        </a:p>
      </dgm:t>
    </dgm:pt>
    <dgm:pt modelId="{23BB7608-A028-4BFA-B6CD-2B4B8B0CCAAC}" type="pres">
      <dgm:prSet presAssocID="{BC9DE0B2-CC9C-45B2-95BC-8BC371FDDC5E}" presName="Name0" presStyleCnt="0">
        <dgm:presLayoutVars>
          <dgm:chMax val="1"/>
          <dgm:dir/>
          <dgm:animLvl val="ctr"/>
          <dgm:resizeHandles val="exact"/>
        </dgm:presLayoutVars>
      </dgm:prSet>
      <dgm:spPr/>
    </dgm:pt>
    <dgm:pt modelId="{0368DCB2-6124-4407-88B7-6CDCBB02BCF1}" type="pres">
      <dgm:prSet presAssocID="{21B3EBD6-B033-4F7D-B632-58F36CC05B86}" presName="centerShape" presStyleLbl="node0" presStyleIdx="0" presStyleCnt="1" custScaleX="200078" custScaleY="155926" custLinFactNeighborX="469" custLinFactNeighborY="4340"/>
      <dgm:spPr/>
    </dgm:pt>
    <dgm:pt modelId="{BBE154F9-2A55-472E-B78F-0331A72310D6}" type="pres">
      <dgm:prSet presAssocID="{A0D3169F-0864-49D0-816F-223A97D0AC86}" presName="node" presStyleLbl="node1" presStyleIdx="0" presStyleCnt="3" custScaleX="136157" custScaleY="125784" custRadScaleRad="82005" custRadScaleInc="1618">
        <dgm:presLayoutVars>
          <dgm:bulletEnabled val="1"/>
        </dgm:presLayoutVars>
      </dgm:prSet>
      <dgm:spPr/>
    </dgm:pt>
    <dgm:pt modelId="{8EBB0BC9-7E65-41F5-9391-35F827AF07B9}" type="pres">
      <dgm:prSet presAssocID="{A0D3169F-0864-49D0-816F-223A97D0AC86}" presName="dummy" presStyleCnt="0"/>
      <dgm:spPr/>
    </dgm:pt>
    <dgm:pt modelId="{1FE36D37-D0AA-4A82-95BD-6DEBD0F5F0C3}" type="pres">
      <dgm:prSet presAssocID="{B4F6027F-A876-4A77-8B33-7DFCAA2349A7}" presName="sibTrans" presStyleLbl="sibTrans2D1" presStyleIdx="0" presStyleCnt="3" custScaleX="112331" custScaleY="110758"/>
      <dgm:spPr/>
    </dgm:pt>
    <dgm:pt modelId="{FB29A247-F859-49D8-90E5-E6DFB5D0ED4C}" type="pres">
      <dgm:prSet presAssocID="{1148C050-AFE8-42D0-BE55-C8BACA34025D}" presName="node" presStyleLbl="node1" presStyleIdx="1" presStyleCnt="3" custScaleX="146975" custScaleY="136264" custRadScaleRad="132356" custRadScaleInc="-3856">
        <dgm:presLayoutVars>
          <dgm:bulletEnabled val="1"/>
        </dgm:presLayoutVars>
      </dgm:prSet>
      <dgm:spPr/>
    </dgm:pt>
    <dgm:pt modelId="{BFFFBFC3-5456-4389-9125-9BBDAA0F0324}" type="pres">
      <dgm:prSet presAssocID="{1148C050-AFE8-42D0-BE55-C8BACA34025D}" presName="dummy" presStyleCnt="0"/>
      <dgm:spPr/>
    </dgm:pt>
    <dgm:pt modelId="{E8D68075-C452-4BFE-A45B-98704D4A7B32}" type="pres">
      <dgm:prSet presAssocID="{A07DDE4C-72C8-4A8A-8C0E-F4CD45247908}" presName="sibTrans" presStyleLbl="sibTrans2D1" presStyleIdx="1" presStyleCnt="3" custScaleX="114452" custScaleY="112844" custLinFactNeighborX="187" custLinFactNeighborY="-15801"/>
      <dgm:spPr/>
    </dgm:pt>
    <dgm:pt modelId="{9B169800-FDFB-4B9D-BC5B-B2437DF098B9}" type="pres">
      <dgm:prSet presAssocID="{0A953CC5-0B1B-4296-85FC-87B308A176CC}" presName="node" presStyleLbl="node1" presStyleIdx="2" presStyleCnt="3" custScaleX="158051" custScaleY="136262" custRadScaleRad="125841" custRadScaleInc="4309">
        <dgm:presLayoutVars>
          <dgm:bulletEnabled val="1"/>
        </dgm:presLayoutVars>
      </dgm:prSet>
      <dgm:spPr/>
    </dgm:pt>
    <dgm:pt modelId="{231EBDB2-3552-4E8E-9B7A-A8A81498434A}" type="pres">
      <dgm:prSet presAssocID="{0A953CC5-0B1B-4296-85FC-87B308A176CC}" presName="dummy" presStyleCnt="0"/>
      <dgm:spPr/>
    </dgm:pt>
    <dgm:pt modelId="{74372840-E4CC-4EA3-AD46-5EE48731CB2D}" type="pres">
      <dgm:prSet presAssocID="{F3A7EA19-65EE-4713-95FA-076E9CCE33A6}" presName="sibTrans" presStyleLbl="sibTrans2D1" presStyleIdx="2" presStyleCnt="3" custScaleX="111565" custScaleY="113660"/>
      <dgm:spPr/>
    </dgm:pt>
  </dgm:ptLst>
  <dgm:cxnLst>
    <dgm:cxn modelId="{9DB55B06-2760-42C9-AB34-BB25219E5228}" srcId="{BC9DE0B2-CC9C-45B2-95BC-8BC371FDDC5E}" destId="{21B3EBD6-B033-4F7D-B632-58F36CC05B86}" srcOrd="0" destOrd="0" parTransId="{08144126-F914-455A-A92E-69B95118561F}" sibTransId="{D21BE226-CB9A-4EE4-9685-4B1C65541529}"/>
    <dgm:cxn modelId="{5EEF2516-1D81-432B-9CA1-7898B275CBF3}" type="presOf" srcId="{B4F6027F-A876-4A77-8B33-7DFCAA2349A7}" destId="{1FE36D37-D0AA-4A82-95BD-6DEBD0F5F0C3}" srcOrd="0" destOrd="0" presId="urn:microsoft.com/office/officeart/2005/8/layout/radial6"/>
    <dgm:cxn modelId="{18ED241A-4FAC-498F-ACE6-0E1B94B49611}" type="presOf" srcId="{A07DDE4C-72C8-4A8A-8C0E-F4CD45247908}" destId="{E8D68075-C452-4BFE-A45B-98704D4A7B32}" srcOrd="0" destOrd="0" presId="urn:microsoft.com/office/officeart/2005/8/layout/radial6"/>
    <dgm:cxn modelId="{18DCFA29-ED5F-41DF-96DF-662E5F7B42BC}" type="presOf" srcId="{21B3EBD6-B033-4F7D-B632-58F36CC05B86}" destId="{0368DCB2-6124-4407-88B7-6CDCBB02BCF1}" srcOrd="0" destOrd="0" presId="urn:microsoft.com/office/officeart/2005/8/layout/radial6"/>
    <dgm:cxn modelId="{AF4BF532-F68D-4F53-9E58-E5B14B02A6C7}" type="presOf" srcId="{A0D3169F-0864-49D0-816F-223A97D0AC86}" destId="{BBE154F9-2A55-472E-B78F-0331A72310D6}" srcOrd="0" destOrd="0" presId="urn:microsoft.com/office/officeart/2005/8/layout/radial6"/>
    <dgm:cxn modelId="{70C22F38-F152-4E4D-99C8-74D5575B93B2}" type="presOf" srcId="{0A953CC5-0B1B-4296-85FC-87B308A176CC}" destId="{9B169800-FDFB-4B9D-BC5B-B2437DF098B9}" srcOrd="0" destOrd="0" presId="urn:microsoft.com/office/officeart/2005/8/layout/radial6"/>
    <dgm:cxn modelId="{C444EC60-3D56-40B7-835C-C9B224F58B06}" type="presOf" srcId="{1148C050-AFE8-42D0-BE55-C8BACA34025D}" destId="{FB29A247-F859-49D8-90E5-E6DFB5D0ED4C}" srcOrd="0" destOrd="0" presId="urn:microsoft.com/office/officeart/2005/8/layout/radial6"/>
    <dgm:cxn modelId="{1327824F-8617-48C7-9824-6C2DF2B1BA33}" type="presOf" srcId="{F3A7EA19-65EE-4713-95FA-076E9CCE33A6}" destId="{74372840-E4CC-4EA3-AD46-5EE48731CB2D}" srcOrd="0" destOrd="0" presId="urn:microsoft.com/office/officeart/2005/8/layout/radial6"/>
    <dgm:cxn modelId="{D60CEF57-8604-4471-98AF-A230F8D1A87A}" srcId="{21B3EBD6-B033-4F7D-B632-58F36CC05B86}" destId="{1148C050-AFE8-42D0-BE55-C8BACA34025D}" srcOrd="1" destOrd="0" parTransId="{99A9717C-F6A1-46DC-8A86-E21440CCA1B7}" sibTransId="{A07DDE4C-72C8-4A8A-8C0E-F4CD45247908}"/>
    <dgm:cxn modelId="{A9CA2DBA-4F45-4F3F-B1FA-B3B8BD5E99D8}" type="presOf" srcId="{BC9DE0B2-CC9C-45B2-95BC-8BC371FDDC5E}" destId="{23BB7608-A028-4BFA-B6CD-2B4B8B0CCAAC}" srcOrd="0" destOrd="0" presId="urn:microsoft.com/office/officeart/2005/8/layout/radial6"/>
    <dgm:cxn modelId="{03B2BFD0-D4D4-48AA-AA97-AB5C673C560B}" srcId="{21B3EBD6-B033-4F7D-B632-58F36CC05B86}" destId="{A0D3169F-0864-49D0-816F-223A97D0AC86}" srcOrd="0" destOrd="0" parTransId="{FF8A236A-C156-46B5-A8CE-918FFE2008A4}" sibTransId="{B4F6027F-A876-4A77-8B33-7DFCAA2349A7}"/>
    <dgm:cxn modelId="{33AE16D7-B5E8-4703-A37F-4FE696729675}" srcId="{21B3EBD6-B033-4F7D-B632-58F36CC05B86}" destId="{0A953CC5-0B1B-4296-85FC-87B308A176CC}" srcOrd="2" destOrd="0" parTransId="{2CEC6FCA-E1D7-4087-A7EF-0AC467E9E7F7}" sibTransId="{F3A7EA19-65EE-4713-95FA-076E9CCE33A6}"/>
    <dgm:cxn modelId="{AFB7C341-EF6A-4A18-BFF3-98773C9E7575}" type="presParOf" srcId="{23BB7608-A028-4BFA-B6CD-2B4B8B0CCAAC}" destId="{0368DCB2-6124-4407-88B7-6CDCBB02BCF1}" srcOrd="0" destOrd="0" presId="urn:microsoft.com/office/officeart/2005/8/layout/radial6"/>
    <dgm:cxn modelId="{D0CB9D4C-6FCC-4FBA-99FF-223CD62740C8}" type="presParOf" srcId="{23BB7608-A028-4BFA-B6CD-2B4B8B0CCAAC}" destId="{BBE154F9-2A55-472E-B78F-0331A72310D6}" srcOrd="1" destOrd="0" presId="urn:microsoft.com/office/officeart/2005/8/layout/radial6"/>
    <dgm:cxn modelId="{C1B0B3BA-CCF6-468E-838F-B5BC9FCB8CFA}" type="presParOf" srcId="{23BB7608-A028-4BFA-B6CD-2B4B8B0CCAAC}" destId="{8EBB0BC9-7E65-41F5-9391-35F827AF07B9}" srcOrd="2" destOrd="0" presId="urn:microsoft.com/office/officeart/2005/8/layout/radial6"/>
    <dgm:cxn modelId="{D3FB6424-A676-4485-A7D4-9C66705A9350}" type="presParOf" srcId="{23BB7608-A028-4BFA-B6CD-2B4B8B0CCAAC}" destId="{1FE36D37-D0AA-4A82-95BD-6DEBD0F5F0C3}" srcOrd="3" destOrd="0" presId="urn:microsoft.com/office/officeart/2005/8/layout/radial6"/>
    <dgm:cxn modelId="{CC6E78A0-7184-4FBD-89B7-19918CF34B27}" type="presParOf" srcId="{23BB7608-A028-4BFA-B6CD-2B4B8B0CCAAC}" destId="{FB29A247-F859-49D8-90E5-E6DFB5D0ED4C}" srcOrd="4" destOrd="0" presId="urn:microsoft.com/office/officeart/2005/8/layout/radial6"/>
    <dgm:cxn modelId="{FB719865-69BD-4B33-B461-94A41DF2628E}" type="presParOf" srcId="{23BB7608-A028-4BFA-B6CD-2B4B8B0CCAAC}" destId="{BFFFBFC3-5456-4389-9125-9BBDAA0F0324}" srcOrd="5" destOrd="0" presId="urn:microsoft.com/office/officeart/2005/8/layout/radial6"/>
    <dgm:cxn modelId="{2993E6A8-B28E-41D1-B5B9-09BF9D95A3AC}" type="presParOf" srcId="{23BB7608-A028-4BFA-B6CD-2B4B8B0CCAAC}" destId="{E8D68075-C452-4BFE-A45B-98704D4A7B32}" srcOrd="6" destOrd="0" presId="urn:microsoft.com/office/officeart/2005/8/layout/radial6"/>
    <dgm:cxn modelId="{31D53989-73B2-4ECB-8C9B-E75E4D21F47A}" type="presParOf" srcId="{23BB7608-A028-4BFA-B6CD-2B4B8B0CCAAC}" destId="{9B169800-FDFB-4B9D-BC5B-B2437DF098B9}" srcOrd="7" destOrd="0" presId="urn:microsoft.com/office/officeart/2005/8/layout/radial6"/>
    <dgm:cxn modelId="{47C010A7-C798-4654-8FAB-D6C832E3D70C}" type="presParOf" srcId="{23BB7608-A028-4BFA-B6CD-2B4B8B0CCAAC}" destId="{231EBDB2-3552-4E8E-9B7A-A8A81498434A}" srcOrd="8" destOrd="0" presId="urn:microsoft.com/office/officeart/2005/8/layout/radial6"/>
    <dgm:cxn modelId="{7A3043D8-7F61-4388-A3AE-5A6E72E5AB26}" type="presParOf" srcId="{23BB7608-A028-4BFA-B6CD-2B4B8B0CCAAC}" destId="{74372840-E4CC-4EA3-AD46-5EE48731CB2D}" srcOrd="9"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D9BB50-218C-E14F-8F47-39A7A5C4433D}" type="doc">
      <dgm:prSet loTypeId="urn:microsoft.com/office/officeart/2005/8/layout/venn2" loCatId="" qsTypeId="urn:microsoft.com/office/officeart/2005/8/quickstyle/simple2" qsCatId="simple" csTypeId="urn:microsoft.com/office/officeart/2005/8/colors/accent0_2" csCatId="mainScheme" phldr="1"/>
      <dgm:spPr/>
      <dgm:t>
        <a:bodyPr/>
        <a:lstStyle/>
        <a:p>
          <a:endParaRPr lang="en-US"/>
        </a:p>
      </dgm:t>
    </dgm:pt>
    <dgm:pt modelId="{7965400B-6F32-F44D-8D84-2306A45EB9F1}">
      <dgm:prSet phldrT="[Text]" custT="1"/>
      <dgm:spPr>
        <a:ln>
          <a:solidFill>
            <a:schemeClr val="tx1"/>
          </a:solidFill>
        </a:ln>
      </dgm:spPr>
      <dgm:t>
        <a:bodyPr/>
        <a:lstStyle/>
        <a:p>
          <a:r>
            <a:rPr lang="en-US" sz="2400" dirty="0">
              <a:solidFill>
                <a:srgbClr val="DA291C"/>
              </a:solidFill>
              <a:latin typeface="Gill Sans Infant Std" pitchFamily="34" charset="0"/>
            </a:rPr>
            <a:t>GBV</a:t>
          </a:r>
        </a:p>
      </dgm:t>
    </dgm:pt>
    <dgm:pt modelId="{8BBCD7B1-3E11-694A-93F3-2F9BD84DB7AF}" type="parTrans" cxnId="{9DAEAF3A-FA7F-7746-A7B8-8FA5D6F0A917}">
      <dgm:prSet/>
      <dgm:spPr/>
      <dgm:t>
        <a:bodyPr/>
        <a:lstStyle/>
        <a:p>
          <a:endParaRPr lang="en-US"/>
        </a:p>
      </dgm:t>
    </dgm:pt>
    <dgm:pt modelId="{4DA2F9FF-7047-BF44-A98D-B7FB84591F96}" type="sibTrans" cxnId="{9DAEAF3A-FA7F-7746-A7B8-8FA5D6F0A917}">
      <dgm:prSet/>
      <dgm:spPr/>
      <dgm:t>
        <a:bodyPr/>
        <a:lstStyle/>
        <a:p>
          <a:endParaRPr lang="en-US"/>
        </a:p>
      </dgm:t>
    </dgm:pt>
    <dgm:pt modelId="{F6ABB6B2-8B71-F14F-AAFE-5C7F62279B1C}">
      <dgm:prSet phldrT="[Text]" custT="1"/>
      <dgm:spPr>
        <a:ln>
          <a:solidFill>
            <a:schemeClr val="tx1"/>
          </a:solidFill>
        </a:ln>
      </dgm:spPr>
      <dgm:t>
        <a:bodyPr/>
        <a:lstStyle/>
        <a:p>
          <a:r>
            <a:rPr lang="en-US" sz="2000" dirty="0">
              <a:solidFill>
                <a:srgbClr val="DA291C"/>
              </a:solidFill>
              <a:latin typeface="Gill Sans Infant Std" pitchFamily="34" charset="0"/>
            </a:rPr>
            <a:t>SEXUAL VIOLENCE</a:t>
          </a:r>
        </a:p>
      </dgm:t>
    </dgm:pt>
    <dgm:pt modelId="{6214DD1E-9B63-CB4F-8852-B2B1BB23AC48}" type="parTrans" cxnId="{F1659FF4-E701-6D4E-A363-ACACCB2BF22E}">
      <dgm:prSet/>
      <dgm:spPr/>
      <dgm:t>
        <a:bodyPr/>
        <a:lstStyle/>
        <a:p>
          <a:endParaRPr lang="en-US"/>
        </a:p>
      </dgm:t>
    </dgm:pt>
    <dgm:pt modelId="{CAEE8EDD-E480-AA42-AE66-4D2BCD7B6137}" type="sibTrans" cxnId="{F1659FF4-E701-6D4E-A363-ACACCB2BF22E}">
      <dgm:prSet/>
      <dgm:spPr/>
      <dgm:t>
        <a:bodyPr/>
        <a:lstStyle/>
        <a:p>
          <a:endParaRPr lang="en-US"/>
        </a:p>
      </dgm:t>
    </dgm:pt>
    <dgm:pt modelId="{01F6DCD4-03A9-4941-95DF-F4FD2244B5AA}">
      <dgm:prSet phldrT="[Text]" custT="1"/>
      <dgm:spPr>
        <a:ln>
          <a:solidFill>
            <a:schemeClr val="tx1"/>
          </a:solidFill>
        </a:ln>
      </dgm:spPr>
      <dgm:t>
        <a:bodyPr/>
        <a:lstStyle/>
        <a:p>
          <a:r>
            <a:rPr lang="en-US" sz="1800" dirty="0">
              <a:solidFill>
                <a:srgbClr val="DA291C"/>
              </a:solidFill>
              <a:latin typeface="Gill Sans Infant Std" pitchFamily="34" charset="0"/>
            </a:rPr>
            <a:t>ATTEMPTED</a:t>
          </a:r>
        </a:p>
        <a:p>
          <a:r>
            <a:rPr lang="en-US" sz="1800" dirty="0">
              <a:solidFill>
                <a:srgbClr val="DA291C"/>
              </a:solidFill>
              <a:latin typeface="Gill Sans Infant Std" pitchFamily="34" charset="0"/>
            </a:rPr>
            <a:t>RAPE</a:t>
          </a:r>
        </a:p>
      </dgm:t>
    </dgm:pt>
    <dgm:pt modelId="{2D52C753-C55D-9142-9486-4C27BFDF5C26}" type="parTrans" cxnId="{1F900A9F-58C1-7246-A7A3-115A48EAC903}">
      <dgm:prSet/>
      <dgm:spPr/>
      <dgm:t>
        <a:bodyPr/>
        <a:lstStyle/>
        <a:p>
          <a:endParaRPr lang="en-US"/>
        </a:p>
      </dgm:t>
    </dgm:pt>
    <dgm:pt modelId="{F706A49A-FAAE-974E-89B2-450A6D31F51B}" type="sibTrans" cxnId="{1F900A9F-58C1-7246-A7A3-115A48EAC903}">
      <dgm:prSet/>
      <dgm:spPr/>
      <dgm:t>
        <a:bodyPr/>
        <a:lstStyle/>
        <a:p>
          <a:endParaRPr lang="en-US"/>
        </a:p>
      </dgm:t>
    </dgm:pt>
    <dgm:pt modelId="{0D41983E-D253-934C-BF6F-945B4253DABA}">
      <dgm:prSet phldrT="[Text]" custT="1"/>
      <dgm:spPr>
        <a:ln>
          <a:solidFill>
            <a:schemeClr val="tx1"/>
          </a:solidFill>
        </a:ln>
      </dgm:spPr>
      <dgm:t>
        <a:bodyPr/>
        <a:lstStyle/>
        <a:p>
          <a:r>
            <a:rPr lang="en-US" sz="2000" dirty="0">
              <a:solidFill>
                <a:srgbClr val="DA291C"/>
              </a:solidFill>
              <a:latin typeface="Gill Sans Infant Std" pitchFamily="34" charset="0"/>
            </a:rPr>
            <a:t>RAPE</a:t>
          </a:r>
        </a:p>
      </dgm:t>
    </dgm:pt>
    <dgm:pt modelId="{6C000D50-5DA1-9B40-90C1-0D6510A6872F}" type="parTrans" cxnId="{FF87BD95-A565-AE46-BA2C-C2331C00D215}">
      <dgm:prSet/>
      <dgm:spPr/>
      <dgm:t>
        <a:bodyPr/>
        <a:lstStyle/>
        <a:p>
          <a:endParaRPr lang="en-US"/>
        </a:p>
      </dgm:t>
    </dgm:pt>
    <dgm:pt modelId="{CCF30750-0D57-994A-91CD-4A42B28F8B4D}" type="sibTrans" cxnId="{FF87BD95-A565-AE46-BA2C-C2331C00D215}">
      <dgm:prSet/>
      <dgm:spPr/>
      <dgm:t>
        <a:bodyPr/>
        <a:lstStyle/>
        <a:p>
          <a:endParaRPr lang="en-US"/>
        </a:p>
      </dgm:t>
    </dgm:pt>
    <dgm:pt modelId="{D58DDF63-325C-404B-B43A-23699735B2E2}" type="pres">
      <dgm:prSet presAssocID="{9AD9BB50-218C-E14F-8F47-39A7A5C4433D}" presName="Name0" presStyleCnt="0">
        <dgm:presLayoutVars>
          <dgm:chMax val="7"/>
          <dgm:resizeHandles val="exact"/>
        </dgm:presLayoutVars>
      </dgm:prSet>
      <dgm:spPr/>
    </dgm:pt>
    <dgm:pt modelId="{91ADAE28-65CD-AD42-9F0A-FD8AB38A2893}" type="pres">
      <dgm:prSet presAssocID="{9AD9BB50-218C-E14F-8F47-39A7A5C4433D}" presName="comp1" presStyleCnt="0"/>
      <dgm:spPr/>
    </dgm:pt>
    <dgm:pt modelId="{40B39EDD-406D-B94A-BF7C-382A87D94CC2}" type="pres">
      <dgm:prSet presAssocID="{9AD9BB50-218C-E14F-8F47-39A7A5C4433D}" presName="circle1" presStyleLbl="node1" presStyleIdx="0" presStyleCnt="4"/>
      <dgm:spPr/>
    </dgm:pt>
    <dgm:pt modelId="{E78D83E1-CAEA-B74A-B41C-66571283F59A}" type="pres">
      <dgm:prSet presAssocID="{9AD9BB50-218C-E14F-8F47-39A7A5C4433D}" presName="c1text" presStyleLbl="node1" presStyleIdx="0" presStyleCnt="4">
        <dgm:presLayoutVars>
          <dgm:bulletEnabled val="1"/>
        </dgm:presLayoutVars>
      </dgm:prSet>
      <dgm:spPr/>
    </dgm:pt>
    <dgm:pt modelId="{29C201BA-E379-CA4A-A206-11BA37E9115D}" type="pres">
      <dgm:prSet presAssocID="{9AD9BB50-218C-E14F-8F47-39A7A5C4433D}" presName="comp2" presStyleCnt="0"/>
      <dgm:spPr/>
    </dgm:pt>
    <dgm:pt modelId="{B2ED1B66-498E-EA41-A9B7-80E009711BF0}" type="pres">
      <dgm:prSet presAssocID="{9AD9BB50-218C-E14F-8F47-39A7A5C4433D}" presName="circle2" presStyleLbl="node1" presStyleIdx="1" presStyleCnt="4"/>
      <dgm:spPr/>
    </dgm:pt>
    <dgm:pt modelId="{9C9A0253-BF9A-9045-ADB8-4C819A3AB4B5}" type="pres">
      <dgm:prSet presAssocID="{9AD9BB50-218C-E14F-8F47-39A7A5C4433D}" presName="c2text" presStyleLbl="node1" presStyleIdx="1" presStyleCnt="4">
        <dgm:presLayoutVars>
          <dgm:bulletEnabled val="1"/>
        </dgm:presLayoutVars>
      </dgm:prSet>
      <dgm:spPr/>
    </dgm:pt>
    <dgm:pt modelId="{30A5B973-A8BE-054F-98F1-2C1F102C19FB}" type="pres">
      <dgm:prSet presAssocID="{9AD9BB50-218C-E14F-8F47-39A7A5C4433D}" presName="comp3" presStyleCnt="0"/>
      <dgm:spPr/>
    </dgm:pt>
    <dgm:pt modelId="{963812DF-2DA9-424A-BB5E-E253ABC615A2}" type="pres">
      <dgm:prSet presAssocID="{9AD9BB50-218C-E14F-8F47-39A7A5C4433D}" presName="circle3" presStyleLbl="node1" presStyleIdx="2" presStyleCnt="4"/>
      <dgm:spPr/>
    </dgm:pt>
    <dgm:pt modelId="{2FA3C8DA-C95B-8640-B869-31A9B7BC21BE}" type="pres">
      <dgm:prSet presAssocID="{9AD9BB50-218C-E14F-8F47-39A7A5C4433D}" presName="c3text" presStyleLbl="node1" presStyleIdx="2" presStyleCnt="4">
        <dgm:presLayoutVars>
          <dgm:bulletEnabled val="1"/>
        </dgm:presLayoutVars>
      </dgm:prSet>
      <dgm:spPr/>
    </dgm:pt>
    <dgm:pt modelId="{1F58E17A-40D5-464B-AE94-E3D86C6B093B}" type="pres">
      <dgm:prSet presAssocID="{9AD9BB50-218C-E14F-8F47-39A7A5C4433D}" presName="comp4" presStyleCnt="0"/>
      <dgm:spPr/>
    </dgm:pt>
    <dgm:pt modelId="{B7AE0D92-F43D-F145-B015-E4AF8848FFF1}" type="pres">
      <dgm:prSet presAssocID="{9AD9BB50-218C-E14F-8F47-39A7A5C4433D}" presName="circle4" presStyleLbl="node1" presStyleIdx="3" presStyleCnt="4" custLinFactNeighborX="939" custLinFactNeighborY="1821"/>
      <dgm:spPr/>
    </dgm:pt>
    <dgm:pt modelId="{B424007A-04B2-0643-88FF-2EAE5172BB31}" type="pres">
      <dgm:prSet presAssocID="{9AD9BB50-218C-E14F-8F47-39A7A5C4433D}" presName="c4text" presStyleLbl="node1" presStyleIdx="3" presStyleCnt="4">
        <dgm:presLayoutVars>
          <dgm:bulletEnabled val="1"/>
        </dgm:presLayoutVars>
      </dgm:prSet>
      <dgm:spPr/>
    </dgm:pt>
  </dgm:ptLst>
  <dgm:cxnLst>
    <dgm:cxn modelId="{EC153E03-49B4-4C58-B01B-12EFB869C31A}" type="presOf" srcId="{7965400B-6F32-F44D-8D84-2306A45EB9F1}" destId="{E78D83E1-CAEA-B74A-B41C-66571283F59A}" srcOrd="1" destOrd="0" presId="urn:microsoft.com/office/officeart/2005/8/layout/venn2"/>
    <dgm:cxn modelId="{9DAEAF3A-FA7F-7746-A7B8-8FA5D6F0A917}" srcId="{9AD9BB50-218C-E14F-8F47-39A7A5C4433D}" destId="{7965400B-6F32-F44D-8D84-2306A45EB9F1}" srcOrd="0" destOrd="0" parTransId="{8BBCD7B1-3E11-694A-93F3-2F9BD84DB7AF}" sibTransId="{4DA2F9FF-7047-BF44-A98D-B7FB84591F96}"/>
    <dgm:cxn modelId="{71F4906D-6E49-4EF5-B51B-AE17A7D6EEE5}" type="presOf" srcId="{0D41983E-D253-934C-BF6F-945B4253DABA}" destId="{B424007A-04B2-0643-88FF-2EAE5172BB31}" srcOrd="1" destOrd="0" presId="urn:microsoft.com/office/officeart/2005/8/layout/venn2"/>
    <dgm:cxn modelId="{FF87BD95-A565-AE46-BA2C-C2331C00D215}" srcId="{9AD9BB50-218C-E14F-8F47-39A7A5C4433D}" destId="{0D41983E-D253-934C-BF6F-945B4253DABA}" srcOrd="3" destOrd="0" parTransId="{6C000D50-5DA1-9B40-90C1-0D6510A6872F}" sibTransId="{CCF30750-0D57-994A-91CD-4A42B28F8B4D}"/>
    <dgm:cxn modelId="{1F900A9F-58C1-7246-A7A3-115A48EAC903}" srcId="{9AD9BB50-218C-E14F-8F47-39A7A5C4433D}" destId="{01F6DCD4-03A9-4941-95DF-F4FD2244B5AA}" srcOrd="2" destOrd="0" parTransId="{2D52C753-C55D-9142-9486-4C27BFDF5C26}" sibTransId="{F706A49A-FAAE-974E-89B2-450A6D31F51B}"/>
    <dgm:cxn modelId="{091CB8BE-C313-4928-8E1A-112FA19FB602}" type="presOf" srcId="{0D41983E-D253-934C-BF6F-945B4253DABA}" destId="{B7AE0D92-F43D-F145-B015-E4AF8848FFF1}" srcOrd="0" destOrd="0" presId="urn:microsoft.com/office/officeart/2005/8/layout/venn2"/>
    <dgm:cxn modelId="{200664C0-6BF9-4620-8EC8-E7E90876CD28}" type="presOf" srcId="{7965400B-6F32-F44D-8D84-2306A45EB9F1}" destId="{40B39EDD-406D-B94A-BF7C-382A87D94CC2}" srcOrd="0" destOrd="0" presId="urn:microsoft.com/office/officeart/2005/8/layout/venn2"/>
    <dgm:cxn modelId="{8FEB38D5-019A-4161-955E-8F6FF5684F25}" type="presOf" srcId="{01F6DCD4-03A9-4941-95DF-F4FD2244B5AA}" destId="{2FA3C8DA-C95B-8640-B869-31A9B7BC21BE}" srcOrd="1" destOrd="0" presId="urn:microsoft.com/office/officeart/2005/8/layout/venn2"/>
    <dgm:cxn modelId="{781927E1-1C81-480C-A501-0C3EE088E9F6}" type="presOf" srcId="{F6ABB6B2-8B71-F14F-AAFE-5C7F62279B1C}" destId="{B2ED1B66-498E-EA41-A9B7-80E009711BF0}" srcOrd="0" destOrd="0" presId="urn:microsoft.com/office/officeart/2005/8/layout/venn2"/>
    <dgm:cxn modelId="{742BD4F1-46FB-4DE6-A517-A173A29BE6FB}" type="presOf" srcId="{F6ABB6B2-8B71-F14F-AAFE-5C7F62279B1C}" destId="{9C9A0253-BF9A-9045-ADB8-4C819A3AB4B5}" srcOrd="1" destOrd="0" presId="urn:microsoft.com/office/officeart/2005/8/layout/venn2"/>
    <dgm:cxn modelId="{F1659FF4-E701-6D4E-A363-ACACCB2BF22E}" srcId="{9AD9BB50-218C-E14F-8F47-39A7A5C4433D}" destId="{F6ABB6B2-8B71-F14F-AAFE-5C7F62279B1C}" srcOrd="1" destOrd="0" parTransId="{6214DD1E-9B63-CB4F-8852-B2B1BB23AC48}" sibTransId="{CAEE8EDD-E480-AA42-AE66-4D2BCD7B6137}"/>
    <dgm:cxn modelId="{03BD2BFB-332D-47E1-A21B-363D58387D1F}" type="presOf" srcId="{01F6DCD4-03A9-4941-95DF-F4FD2244B5AA}" destId="{963812DF-2DA9-424A-BB5E-E253ABC615A2}" srcOrd="0" destOrd="0" presId="urn:microsoft.com/office/officeart/2005/8/layout/venn2"/>
    <dgm:cxn modelId="{EF2430FE-97BC-447A-996F-208595EAC934}" type="presOf" srcId="{9AD9BB50-218C-E14F-8F47-39A7A5C4433D}" destId="{D58DDF63-325C-404B-B43A-23699735B2E2}" srcOrd="0" destOrd="0" presId="urn:microsoft.com/office/officeart/2005/8/layout/venn2"/>
    <dgm:cxn modelId="{5B2C0DC9-3B3A-43D6-A2D9-DE81247C6EB4}" type="presParOf" srcId="{D58DDF63-325C-404B-B43A-23699735B2E2}" destId="{91ADAE28-65CD-AD42-9F0A-FD8AB38A2893}" srcOrd="0" destOrd="0" presId="urn:microsoft.com/office/officeart/2005/8/layout/venn2"/>
    <dgm:cxn modelId="{9B3C1C37-6659-4410-A5FA-224D72372D04}" type="presParOf" srcId="{91ADAE28-65CD-AD42-9F0A-FD8AB38A2893}" destId="{40B39EDD-406D-B94A-BF7C-382A87D94CC2}" srcOrd="0" destOrd="0" presId="urn:microsoft.com/office/officeart/2005/8/layout/venn2"/>
    <dgm:cxn modelId="{0448454D-5C4F-4DCD-BB80-0047DDEBC285}" type="presParOf" srcId="{91ADAE28-65CD-AD42-9F0A-FD8AB38A2893}" destId="{E78D83E1-CAEA-B74A-B41C-66571283F59A}" srcOrd="1" destOrd="0" presId="urn:microsoft.com/office/officeart/2005/8/layout/venn2"/>
    <dgm:cxn modelId="{3D38BC95-A446-42F4-B929-5E3A0C0BFC00}" type="presParOf" srcId="{D58DDF63-325C-404B-B43A-23699735B2E2}" destId="{29C201BA-E379-CA4A-A206-11BA37E9115D}" srcOrd="1" destOrd="0" presId="urn:microsoft.com/office/officeart/2005/8/layout/venn2"/>
    <dgm:cxn modelId="{848213FC-7530-4350-A77E-698A2360328B}" type="presParOf" srcId="{29C201BA-E379-CA4A-A206-11BA37E9115D}" destId="{B2ED1B66-498E-EA41-A9B7-80E009711BF0}" srcOrd="0" destOrd="0" presId="urn:microsoft.com/office/officeart/2005/8/layout/venn2"/>
    <dgm:cxn modelId="{A48E6D55-4596-46BD-9750-689A582ED1A0}" type="presParOf" srcId="{29C201BA-E379-CA4A-A206-11BA37E9115D}" destId="{9C9A0253-BF9A-9045-ADB8-4C819A3AB4B5}" srcOrd="1" destOrd="0" presId="urn:microsoft.com/office/officeart/2005/8/layout/venn2"/>
    <dgm:cxn modelId="{F617E3EC-9C30-454F-BAF1-1A5362599559}" type="presParOf" srcId="{D58DDF63-325C-404B-B43A-23699735B2E2}" destId="{30A5B973-A8BE-054F-98F1-2C1F102C19FB}" srcOrd="2" destOrd="0" presId="urn:microsoft.com/office/officeart/2005/8/layout/venn2"/>
    <dgm:cxn modelId="{4B9E688F-FAE2-493F-A648-54DAF482F238}" type="presParOf" srcId="{30A5B973-A8BE-054F-98F1-2C1F102C19FB}" destId="{963812DF-2DA9-424A-BB5E-E253ABC615A2}" srcOrd="0" destOrd="0" presId="urn:microsoft.com/office/officeart/2005/8/layout/venn2"/>
    <dgm:cxn modelId="{66C32B98-5C57-42DF-9B56-94539373A8CB}" type="presParOf" srcId="{30A5B973-A8BE-054F-98F1-2C1F102C19FB}" destId="{2FA3C8DA-C95B-8640-B869-31A9B7BC21BE}" srcOrd="1" destOrd="0" presId="urn:microsoft.com/office/officeart/2005/8/layout/venn2"/>
    <dgm:cxn modelId="{5D121C83-B27C-4F52-B6AC-76494BE72F3D}" type="presParOf" srcId="{D58DDF63-325C-404B-B43A-23699735B2E2}" destId="{1F58E17A-40D5-464B-AE94-E3D86C6B093B}" srcOrd="3" destOrd="0" presId="urn:microsoft.com/office/officeart/2005/8/layout/venn2"/>
    <dgm:cxn modelId="{0EE37106-9E4C-4AB5-B292-DEC3D06FA8DD}" type="presParOf" srcId="{1F58E17A-40D5-464B-AE94-E3D86C6B093B}" destId="{B7AE0D92-F43D-F145-B015-E4AF8848FFF1}" srcOrd="0" destOrd="0" presId="urn:microsoft.com/office/officeart/2005/8/layout/venn2"/>
    <dgm:cxn modelId="{2C91DEF7-BFF3-49F9-8A63-60157F59645A}" type="presParOf" srcId="{1F58E17A-40D5-464B-AE94-E3D86C6B093B}" destId="{B424007A-04B2-0643-88FF-2EAE5172BB31}"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DCF97-F34F-4E67-9B18-3D5ADD3A871B}">
      <dsp:nvSpPr>
        <dsp:cNvPr id="0" name=""/>
        <dsp:cNvSpPr/>
      </dsp:nvSpPr>
      <dsp:spPr>
        <a:xfrm>
          <a:off x="0" y="2093809"/>
          <a:ext cx="3220507" cy="1287000"/>
        </a:xfrm>
        <a:prstGeom prst="rect">
          <a:avLst/>
        </a:prstGeom>
        <a:no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0">
          <a:scrgbClr r="0" g="0" b="0"/>
        </a:fillRef>
        <a:effectRef idx="0">
          <a:scrgbClr r="0" g="0" b="0"/>
        </a:effectRef>
        <a:fontRef idx="minor"/>
      </dsp:style>
      <dsp:txBody>
        <a:bodyPr spcFirstLastPara="0" vert="horz" wrap="square" lIns="213360" tIns="76200" rIns="213360" bIns="76200" numCol="1" spcCol="1270" anchor="ctr" anchorCtr="0">
          <a:noAutofit/>
        </a:bodyPr>
        <a:lstStyle/>
        <a:p>
          <a:pPr marL="0" lvl="0" indent="0" algn="ctr" defTabSz="1333500" rtl="0">
            <a:lnSpc>
              <a:spcPct val="90000"/>
            </a:lnSpc>
            <a:spcBef>
              <a:spcPct val="0"/>
            </a:spcBef>
            <a:spcAft>
              <a:spcPct val="35000"/>
            </a:spcAft>
            <a:buNone/>
          </a:pPr>
          <a:r>
            <a:rPr lang="fr-CH" sz="3000" b="1" kern="1200" dirty="0"/>
            <a:t>Sexual Violence</a:t>
          </a:r>
          <a:endParaRPr lang="en-GB" sz="3000" b="1" kern="1200" dirty="0"/>
        </a:p>
      </dsp:txBody>
      <dsp:txXfrm>
        <a:off x="0" y="2093809"/>
        <a:ext cx="3220507" cy="1287000"/>
      </dsp:txXfrm>
    </dsp:sp>
    <dsp:sp modelId="{E1B86B8D-F427-4D95-A12F-7A3AF6855C73}">
      <dsp:nvSpPr>
        <dsp:cNvPr id="0" name=""/>
        <dsp:cNvSpPr/>
      </dsp:nvSpPr>
      <dsp:spPr>
        <a:xfrm>
          <a:off x="3279344" y="836393"/>
          <a:ext cx="525780" cy="37805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9CBE6F-EBC3-4C59-BED0-819257C3D9A2}">
      <dsp:nvSpPr>
        <dsp:cNvPr id="0" name=""/>
        <dsp:cNvSpPr/>
      </dsp:nvSpPr>
      <dsp:spPr>
        <a:xfrm>
          <a:off x="3980409" y="771613"/>
          <a:ext cx="6311841" cy="3921690"/>
        </a:xfrm>
        <a:prstGeom prst="rect">
          <a:avLst/>
        </a:prstGeom>
        <a:solidFill>
          <a:schemeClr val="accent1">
            <a:lumMod val="20000"/>
            <a:lumOff val="80000"/>
          </a:schemeClr>
        </a:solidFill>
        <a:ln>
          <a:solidFill>
            <a:srgbClr val="002060"/>
          </a:solidFill>
        </a:ln>
        <a:effectLst>
          <a:outerShdw blurRad="149987" dist="250190" dir="8460000" algn="ctr" rotWithShape="0">
            <a:srgbClr val="000000">
              <a:alpha val="28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rtl="0">
            <a:lnSpc>
              <a:spcPct val="90000"/>
            </a:lnSpc>
            <a:spcBef>
              <a:spcPct val="0"/>
            </a:spcBef>
            <a:spcAft>
              <a:spcPct val="15000"/>
            </a:spcAft>
            <a:buChar char="•"/>
          </a:pPr>
          <a:r>
            <a:rPr lang="en-GB" sz="2400" kern="1200" noProof="0" dirty="0">
              <a:solidFill>
                <a:schemeClr val="tx1"/>
              </a:solidFill>
            </a:rPr>
            <a:t>An act of a sexual nature imposed by </a:t>
          </a:r>
          <a:r>
            <a:rPr lang="en-GB" sz="2400" b="1" kern="1200" noProof="0" dirty="0">
              <a:solidFill>
                <a:schemeClr val="tx1"/>
              </a:solidFill>
            </a:rPr>
            <a:t>force, threat of force </a:t>
          </a:r>
          <a:r>
            <a:rPr lang="en-GB" sz="2400" kern="1200" noProof="0" dirty="0">
              <a:solidFill>
                <a:schemeClr val="tx1"/>
              </a:solidFill>
            </a:rPr>
            <a:t>or</a:t>
          </a:r>
          <a:r>
            <a:rPr lang="en-GB" sz="2400" b="1" kern="1200" noProof="0" dirty="0">
              <a:solidFill>
                <a:schemeClr val="tx1"/>
              </a:solidFill>
            </a:rPr>
            <a:t> coercion</a:t>
          </a:r>
          <a:endParaRPr lang="en-GB" sz="2400" kern="1200" noProof="0" dirty="0">
            <a:solidFill>
              <a:schemeClr val="tx1"/>
            </a:solidFill>
          </a:endParaRPr>
        </a:p>
        <a:p>
          <a:pPr marL="228600" lvl="1" indent="-228600" algn="l" defTabSz="1066800" rtl="0">
            <a:lnSpc>
              <a:spcPct val="90000"/>
            </a:lnSpc>
            <a:spcBef>
              <a:spcPct val="0"/>
            </a:spcBef>
            <a:spcAft>
              <a:spcPct val="15000"/>
            </a:spcAft>
            <a:buChar char="•"/>
          </a:pPr>
          <a:endParaRPr lang="en-GB" sz="2400" kern="1200" noProof="0" dirty="0">
            <a:solidFill>
              <a:schemeClr val="tx1"/>
            </a:solidFill>
          </a:endParaRPr>
        </a:p>
        <a:p>
          <a:pPr marL="228600" lvl="1" indent="-228600" algn="l" defTabSz="1066800" rtl="0">
            <a:lnSpc>
              <a:spcPct val="90000"/>
            </a:lnSpc>
            <a:spcBef>
              <a:spcPct val="0"/>
            </a:spcBef>
            <a:spcAft>
              <a:spcPct val="15000"/>
            </a:spcAft>
            <a:buChar char="•"/>
          </a:pPr>
          <a:r>
            <a:rPr lang="en-GB" sz="2400" kern="1200" noProof="0" dirty="0">
              <a:solidFill>
                <a:schemeClr val="tx1"/>
              </a:solidFill>
            </a:rPr>
            <a:t>Occurs against </a:t>
          </a:r>
          <a:r>
            <a:rPr lang="en-GB" sz="2400" b="1" kern="1200" noProof="0" dirty="0">
              <a:solidFill>
                <a:schemeClr val="tx1"/>
              </a:solidFill>
            </a:rPr>
            <a:t>women, men, boys </a:t>
          </a:r>
          <a:r>
            <a:rPr lang="en-GB" sz="2400" kern="1200" noProof="0" dirty="0">
              <a:solidFill>
                <a:schemeClr val="tx1"/>
              </a:solidFill>
            </a:rPr>
            <a:t>and </a:t>
          </a:r>
          <a:r>
            <a:rPr lang="en-GB" sz="2400" b="1" kern="1200" noProof="0" dirty="0">
              <a:solidFill>
                <a:schemeClr val="tx1"/>
              </a:solidFill>
            </a:rPr>
            <a:t>girls</a:t>
          </a:r>
          <a:endParaRPr lang="en-GB" sz="2400" kern="1200" noProof="0" dirty="0">
            <a:solidFill>
              <a:schemeClr val="tx1"/>
            </a:solidFill>
          </a:endParaRPr>
        </a:p>
        <a:p>
          <a:pPr marL="228600" lvl="1" indent="-228600" algn="l" defTabSz="1066800" rtl="0">
            <a:lnSpc>
              <a:spcPct val="90000"/>
            </a:lnSpc>
            <a:spcBef>
              <a:spcPct val="0"/>
            </a:spcBef>
            <a:spcAft>
              <a:spcPct val="15000"/>
            </a:spcAft>
            <a:buChar char="•"/>
          </a:pPr>
          <a:endParaRPr lang="en-GB" sz="2400" kern="1200" noProof="0" dirty="0">
            <a:solidFill>
              <a:schemeClr val="tx1"/>
            </a:solidFill>
          </a:endParaRPr>
        </a:p>
        <a:p>
          <a:pPr marL="228600" lvl="1" indent="-228600" algn="l" defTabSz="1066800" rtl="0">
            <a:lnSpc>
              <a:spcPct val="90000"/>
            </a:lnSpc>
            <a:spcBef>
              <a:spcPct val="0"/>
            </a:spcBef>
            <a:spcAft>
              <a:spcPct val="15000"/>
            </a:spcAft>
            <a:buChar char="•"/>
          </a:pPr>
          <a:r>
            <a:rPr lang="en-GB" sz="2400" b="1" kern="1200" noProof="0" dirty="0">
              <a:solidFill>
                <a:schemeClr val="tx1"/>
              </a:solidFill>
            </a:rPr>
            <a:t>Encompasses</a:t>
          </a:r>
          <a:r>
            <a:rPr lang="en-GB" sz="2400" kern="1200" noProof="0" dirty="0">
              <a:solidFill>
                <a:schemeClr val="tx1"/>
              </a:solidFill>
            </a:rPr>
            <a:t>: Rape, sexual slavery, forced pregnancy, forced sterilization, etc. </a:t>
          </a:r>
          <a:r>
            <a:rPr lang="en-GB" sz="2400" i="1" kern="1200" noProof="0" dirty="0">
              <a:solidFill>
                <a:schemeClr val="tx1"/>
              </a:solidFill>
            </a:rPr>
            <a:t>but also other forms of sexual violence of comparable gravity (instruments on genitals, forced to watch other being raped, etc.)</a:t>
          </a:r>
        </a:p>
      </dsp:txBody>
      <dsp:txXfrm>
        <a:off x="3980409" y="771613"/>
        <a:ext cx="6311841" cy="3921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6E63-22C6-4EFA-A616-A8FE8582B553}">
      <dsp:nvSpPr>
        <dsp:cNvPr id="0" name=""/>
        <dsp:cNvSpPr/>
      </dsp:nvSpPr>
      <dsp:spPr>
        <a:xfrm>
          <a:off x="0" y="0"/>
          <a:ext cx="10515600" cy="435133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GB" sz="3200" kern="1200" dirty="0"/>
            <a:t>Rape &amp; other forms of SV are </a:t>
          </a:r>
          <a:r>
            <a:rPr lang="en-GB" sz="3200" b="1" kern="1200" dirty="0"/>
            <a:t>absolutely prohibited</a:t>
          </a:r>
          <a:r>
            <a:rPr lang="en-GB" sz="3200" kern="1200" dirty="0"/>
            <a:t> </a:t>
          </a:r>
        </a:p>
      </dsp:txBody>
      <dsp:txXfrm>
        <a:off x="0" y="0"/>
        <a:ext cx="10515600" cy="1305401"/>
      </dsp:txXfrm>
    </dsp:sp>
    <dsp:sp modelId="{769CD911-851B-4A9D-84C2-1A6EF7E26C03}">
      <dsp:nvSpPr>
        <dsp:cNvPr id="0" name=""/>
        <dsp:cNvSpPr/>
      </dsp:nvSpPr>
      <dsp:spPr>
        <a:xfrm>
          <a:off x="1247486" y="1306676"/>
          <a:ext cx="8412480" cy="1311987"/>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tx1"/>
              </a:solidFill>
            </a:rPr>
            <a:t>Under International Human Rights Law (IHRL) </a:t>
          </a:r>
          <a:r>
            <a:rPr lang="en-GB" sz="2400" b="1" i="1" kern="1200" dirty="0">
              <a:solidFill>
                <a:schemeClr val="tx1"/>
              </a:solidFill>
            </a:rPr>
            <a:t>at all times </a:t>
          </a:r>
          <a:endParaRPr lang="en-GB" sz="2400" kern="1200" dirty="0">
            <a:solidFill>
              <a:schemeClr val="tx1"/>
            </a:solidFill>
          </a:endParaRPr>
        </a:p>
      </dsp:txBody>
      <dsp:txXfrm>
        <a:off x="1285913" y="1345103"/>
        <a:ext cx="8335626" cy="1235133"/>
      </dsp:txXfrm>
    </dsp:sp>
    <dsp:sp modelId="{821AD06B-5542-4E96-A585-B08A138407C7}">
      <dsp:nvSpPr>
        <dsp:cNvPr id="0" name=""/>
        <dsp:cNvSpPr/>
      </dsp:nvSpPr>
      <dsp:spPr>
        <a:xfrm>
          <a:off x="1260610" y="2807445"/>
          <a:ext cx="8412480" cy="1311987"/>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en-GB" sz="2400" kern="1200" dirty="0">
              <a:solidFill>
                <a:schemeClr val="tx1"/>
              </a:solidFill>
            </a:rPr>
            <a:t>Under International Humanitarian Law (IHL)  </a:t>
          </a:r>
          <a:r>
            <a:rPr lang="en-GB" sz="2400" b="1" i="1" kern="1200" dirty="0">
              <a:solidFill>
                <a:schemeClr val="tx1"/>
              </a:solidFill>
            </a:rPr>
            <a:t>in both international &amp; non-international armed conflicts</a:t>
          </a:r>
          <a:endParaRPr lang="en-GB" sz="2400" kern="1200" dirty="0">
            <a:solidFill>
              <a:schemeClr val="tx1"/>
            </a:solidFill>
          </a:endParaRPr>
        </a:p>
      </dsp:txBody>
      <dsp:txXfrm>
        <a:off x="1299037" y="2845872"/>
        <a:ext cx="8335626" cy="1235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72840-E4CC-4EA3-AD46-5EE48731CB2D}">
      <dsp:nvSpPr>
        <dsp:cNvPr id="0" name=""/>
        <dsp:cNvSpPr/>
      </dsp:nvSpPr>
      <dsp:spPr>
        <a:xfrm>
          <a:off x="1018420" y="760354"/>
          <a:ext cx="4762137" cy="4851562"/>
        </a:xfrm>
        <a:prstGeom prst="blockArc">
          <a:avLst>
            <a:gd name="adj1" fmla="val 9231491"/>
            <a:gd name="adj2" fmla="val 16961851"/>
            <a:gd name="adj3" fmla="val 4636"/>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8D68075-C452-4BFE-A45B-98704D4A7B32}">
      <dsp:nvSpPr>
        <dsp:cNvPr id="0" name=""/>
        <dsp:cNvSpPr/>
      </dsp:nvSpPr>
      <dsp:spPr>
        <a:xfrm>
          <a:off x="1137835" y="648091"/>
          <a:ext cx="5534721" cy="5456960"/>
        </a:xfrm>
        <a:prstGeom prst="blockArc">
          <a:avLst>
            <a:gd name="adj1" fmla="val 52271"/>
            <a:gd name="adj2" fmla="val 10852271"/>
            <a:gd name="adj3" fmla="val 409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FE36D37-D0AA-4A82-95BD-6DEBD0F5F0C3}">
      <dsp:nvSpPr>
        <dsp:cNvPr id="0" name=""/>
        <dsp:cNvSpPr/>
      </dsp:nvSpPr>
      <dsp:spPr>
        <a:xfrm>
          <a:off x="2051629" y="787657"/>
          <a:ext cx="4794834" cy="4727691"/>
        </a:xfrm>
        <a:prstGeom prst="blockArc">
          <a:avLst>
            <a:gd name="adj1" fmla="val 15211358"/>
            <a:gd name="adj2" fmla="val 1767353"/>
            <a:gd name="adj3" fmla="val 4636"/>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368DCB2-6124-4407-88B7-6CDCBB02BCF1}">
      <dsp:nvSpPr>
        <dsp:cNvPr id="0" name=""/>
        <dsp:cNvSpPr/>
      </dsp:nvSpPr>
      <dsp:spPr>
        <a:xfrm>
          <a:off x="1893933" y="1512187"/>
          <a:ext cx="3928079" cy="3061254"/>
        </a:xfrm>
        <a:prstGeom prst="ellipse">
          <a:avLst/>
        </a:prstGeom>
        <a:solidFill>
          <a:schemeClr val="accent4">
            <a:lumMod val="20000"/>
            <a:lumOff val="80000"/>
          </a:schemeClr>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endParaRPr lang="en-US" sz="1800" kern="1200" dirty="0">
            <a:solidFill>
              <a:schemeClr val="tx1"/>
            </a:solidFill>
          </a:endParaRPr>
        </a:p>
        <a:p>
          <a:pPr marL="0" lvl="0" indent="0" algn="ctr" defTabSz="800100" rtl="0">
            <a:lnSpc>
              <a:spcPct val="90000"/>
            </a:lnSpc>
            <a:spcBef>
              <a:spcPct val="0"/>
            </a:spcBef>
            <a:spcAft>
              <a:spcPct val="35000"/>
            </a:spcAft>
            <a:buNone/>
          </a:pPr>
          <a:r>
            <a:rPr lang="en-US" sz="2000" kern="1200" dirty="0">
              <a:solidFill>
                <a:schemeClr val="tx1"/>
              </a:solidFill>
            </a:rPr>
            <a:t>Toxic combination between</a:t>
          </a:r>
          <a:r>
            <a:rPr lang="en-US" sz="2000" b="1" kern="1200" dirty="0">
              <a:solidFill>
                <a:schemeClr val="tx1"/>
              </a:solidFill>
            </a:rPr>
            <a:t> desire to exert</a:t>
          </a:r>
          <a:r>
            <a:rPr lang="en-US" sz="2000" kern="1200" dirty="0">
              <a:solidFill>
                <a:schemeClr val="tx1"/>
              </a:solidFill>
            </a:rPr>
            <a:t> </a:t>
          </a:r>
          <a:r>
            <a:rPr lang="en-US" sz="2000" b="1" kern="1200" dirty="0">
              <a:solidFill>
                <a:schemeClr val="tx1"/>
              </a:solidFill>
            </a:rPr>
            <a:t>power, dominance</a:t>
          </a:r>
          <a:r>
            <a:rPr lang="en-US" sz="2000" kern="1200" dirty="0">
              <a:solidFill>
                <a:schemeClr val="tx1"/>
              </a:solidFill>
            </a:rPr>
            <a:t> &amp; </a:t>
          </a:r>
          <a:r>
            <a:rPr lang="en-US" sz="2000" b="1" kern="1200" dirty="0">
              <a:solidFill>
                <a:schemeClr val="tx1"/>
              </a:solidFill>
            </a:rPr>
            <a:t>abuse of authority</a:t>
          </a:r>
        </a:p>
        <a:p>
          <a:pPr marL="0" lvl="0" indent="0" algn="ctr" defTabSz="800100" rtl="0">
            <a:lnSpc>
              <a:spcPct val="90000"/>
            </a:lnSpc>
            <a:spcBef>
              <a:spcPct val="0"/>
            </a:spcBef>
            <a:spcAft>
              <a:spcPct val="35000"/>
            </a:spcAft>
            <a:buNone/>
          </a:pPr>
          <a:r>
            <a:rPr lang="en-US" sz="2000" b="1" kern="1200" dirty="0">
              <a:solidFill>
                <a:schemeClr val="tx1"/>
              </a:solidFill>
            </a:rPr>
            <a:t>Gratification of asserting power </a:t>
          </a:r>
          <a:r>
            <a:rPr lang="en-US" sz="2000" b="0" kern="1200" dirty="0">
              <a:solidFill>
                <a:schemeClr val="tx1"/>
              </a:solidFill>
            </a:rPr>
            <a:t>&amp;</a:t>
          </a:r>
          <a:r>
            <a:rPr lang="en-US" sz="2000" b="1" kern="1200" dirty="0">
              <a:solidFill>
                <a:schemeClr val="tx1"/>
              </a:solidFill>
            </a:rPr>
            <a:t> inflicting suffering</a:t>
          </a:r>
          <a:endParaRPr lang="en-GB" sz="2000" b="1" kern="1200" dirty="0">
            <a:solidFill>
              <a:schemeClr val="tx1"/>
            </a:solidFill>
          </a:endParaRPr>
        </a:p>
      </dsp:txBody>
      <dsp:txXfrm>
        <a:off x="2469187" y="1960497"/>
        <a:ext cx="2777571" cy="2164634"/>
      </dsp:txXfrm>
    </dsp:sp>
    <dsp:sp modelId="{BBE154F9-2A55-472E-B78F-0331A72310D6}">
      <dsp:nvSpPr>
        <dsp:cNvPr id="0" name=""/>
        <dsp:cNvSpPr/>
      </dsp:nvSpPr>
      <dsp:spPr>
        <a:xfrm>
          <a:off x="2922132" y="288031"/>
          <a:ext cx="1871194" cy="1728639"/>
        </a:xfrm>
        <a:prstGeom prst="ellipse">
          <a:avLst/>
        </a:prstGeom>
        <a:solidFill>
          <a:schemeClr val="accent1">
            <a:lumMod val="40000"/>
            <a:lumOff val="60000"/>
          </a:schemeClr>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u="none" kern="1200" dirty="0">
              <a:solidFill>
                <a:schemeClr val="tx1"/>
              </a:solidFill>
            </a:rPr>
            <a:t>Tactic of war</a:t>
          </a:r>
          <a:endParaRPr lang="en-GB" sz="2000" b="0" u="none" kern="1200" dirty="0">
            <a:solidFill>
              <a:schemeClr val="tx1"/>
            </a:solidFill>
          </a:endParaRPr>
        </a:p>
      </dsp:txBody>
      <dsp:txXfrm>
        <a:off x="3196162" y="541184"/>
        <a:ext cx="1323134" cy="1222333"/>
      </dsp:txXfrm>
    </dsp:sp>
    <dsp:sp modelId="{FB29A247-F859-49D8-90E5-E6DFB5D0ED4C}">
      <dsp:nvSpPr>
        <dsp:cNvPr id="0" name=""/>
        <dsp:cNvSpPr/>
      </dsp:nvSpPr>
      <dsp:spPr>
        <a:xfrm>
          <a:off x="5254394" y="3240361"/>
          <a:ext cx="2019865" cy="1872665"/>
        </a:xfrm>
        <a:prstGeom prst="ellipse">
          <a:avLst/>
        </a:prstGeom>
        <a:solidFill>
          <a:schemeClr val="accent1">
            <a:lumMod val="40000"/>
            <a:lumOff val="60000"/>
          </a:schemeClr>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GB" sz="2000" b="1" u="none" kern="1200" dirty="0">
              <a:solidFill>
                <a:schemeClr val="tx1"/>
              </a:solidFill>
            </a:rPr>
            <a:t>Accepted practice</a:t>
          </a:r>
          <a:endParaRPr lang="en-GB" sz="2000" b="0" u="none" kern="1200" dirty="0">
            <a:solidFill>
              <a:schemeClr val="tx1"/>
            </a:solidFill>
          </a:endParaRPr>
        </a:p>
      </dsp:txBody>
      <dsp:txXfrm>
        <a:off x="5550196" y="3514606"/>
        <a:ext cx="1428261" cy="1324175"/>
      </dsp:txXfrm>
    </dsp:sp>
    <dsp:sp modelId="{9B169800-FDFB-4B9D-BC5B-B2437DF098B9}">
      <dsp:nvSpPr>
        <dsp:cNvPr id="0" name=""/>
        <dsp:cNvSpPr/>
      </dsp:nvSpPr>
      <dsp:spPr>
        <a:xfrm>
          <a:off x="441938" y="3168354"/>
          <a:ext cx="2172082" cy="1872637"/>
        </a:xfrm>
        <a:prstGeom prst="ellipse">
          <a:avLst/>
        </a:prstGeom>
        <a:solidFill>
          <a:schemeClr val="accent1">
            <a:lumMod val="40000"/>
            <a:lumOff val="60000"/>
          </a:schemeClr>
        </a:solidFill>
        <a:ln>
          <a:solidFill>
            <a:srgbClr val="0070C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u="none" kern="1200" noProof="0" dirty="0">
              <a:solidFill>
                <a:schemeClr val="tx1"/>
              </a:solidFill>
            </a:rPr>
            <a:t>Opportunistic</a:t>
          </a:r>
          <a:endParaRPr lang="en-US" sz="2000" b="0" u="none" kern="1200" noProof="0" dirty="0">
            <a:solidFill>
              <a:schemeClr val="tx1"/>
            </a:solidFill>
          </a:endParaRPr>
        </a:p>
      </dsp:txBody>
      <dsp:txXfrm>
        <a:off x="760032" y="3442595"/>
        <a:ext cx="1535894" cy="13241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39EDD-406D-B94A-BF7C-382A87D94CC2}">
      <dsp:nvSpPr>
        <dsp:cNvPr id="0" name=""/>
        <dsp:cNvSpPr/>
      </dsp:nvSpPr>
      <dsp:spPr>
        <a:xfrm>
          <a:off x="1293019" y="0"/>
          <a:ext cx="6364287" cy="6364287"/>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DA291C"/>
              </a:solidFill>
              <a:latin typeface="Gill Sans Infant Std" pitchFamily="34" charset="0"/>
            </a:rPr>
            <a:t>GBV</a:t>
          </a:r>
        </a:p>
      </dsp:txBody>
      <dsp:txXfrm>
        <a:off x="3585435" y="318214"/>
        <a:ext cx="1779454" cy="954643"/>
      </dsp:txXfrm>
    </dsp:sp>
    <dsp:sp modelId="{B2ED1B66-498E-EA41-A9B7-80E009711BF0}">
      <dsp:nvSpPr>
        <dsp:cNvPr id="0" name=""/>
        <dsp:cNvSpPr/>
      </dsp:nvSpPr>
      <dsp:spPr>
        <a:xfrm>
          <a:off x="1929447" y="1272857"/>
          <a:ext cx="5091429" cy="5091429"/>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DA291C"/>
              </a:solidFill>
              <a:latin typeface="Gill Sans Infant Std" pitchFamily="34" charset="0"/>
            </a:rPr>
            <a:t>SEXUAL VIOLENCE</a:t>
          </a:r>
        </a:p>
      </dsp:txBody>
      <dsp:txXfrm>
        <a:off x="3585435" y="1578343"/>
        <a:ext cx="1779454" cy="916457"/>
      </dsp:txXfrm>
    </dsp:sp>
    <dsp:sp modelId="{963812DF-2DA9-424A-BB5E-E253ABC615A2}">
      <dsp:nvSpPr>
        <dsp:cNvPr id="0" name=""/>
        <dsp:cNvSpPr/>
      </dsp:nvSpPr>
      <dsp:spPr>
        <a:xfrm>
          <a:off x="2565876" y="2545714"/>
          <a:ext cx="3818572" cy="3818572"/>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DA291C"/>
              </a:solidFill>
              <a:latin typeface="Gill Sans Infant Std" pitchFamily="34" charset="0"/>
            </a:rPr>
            <a:t>ATTEMPTED</a:t>
          </a:r>
        </a:p>
        <a:p>
          <a:pPr marL="0" lvl="0" indent="0" algn="ctr" defTabSz="800100">
            <a:lnSpc>
              <a:spcPct val="90000"/>
            </a:lnSpc>
            <a:spcBef>
              <a:spcPct val="0"/>
            </a:spcBef>
            <a:spcAft>
              <a:spcPct val="35000"/>
            </a:spcAft>
            <a:buNone/>
          </a:pPr>
          <a:r>
            <a:rPr lang="en-US" sz="1800" kern="1200" dirty="0">
              <a:solidFill>
                <a:srgbClr val="DA291C"/>
              </a:solidFill>
              <a:latin typeface="Gill Sans Infant Std" pitchFamily="34" charset="0"/>
            </a:rPr>
            <a:t>RAPE</a:t>
          </a:r>
        </a:p>
      </dsp:txBody>
      <dsp:txXfrm>
        <a:off x="3585435" y="2832107"/>
        <a:ext cx="1779454" cy="859178"/>
      </dsp:txXfrm>
    </dsp:sp>
    <dsp:sp modelId="{B7AE0D92-F43D-F145-B015-E4AF8848FFF1}">
      <dsp:nvSpPr>
        <dsp:cNvPr id="0" name=""/>
        <dsp:cNvSpPr/>
      </dsp:nvSpPr>
      <dsp:spPr>
        <a:xfrm>
          <a:off x="3226209" y="3818572"/>
          <a:ext cx="2545714" cy="2545714"/>
        </a:xfrm>
        <a:prstGeom prst="ellipse">
          <a:avLst/>
        </a:prstGeom>
        <a:solidFill>
          <a:schemeClr val="lt1">
            <a:hueOff val="0"/>
            <a:satOff val="0"/>
            <a:lumOff val="0"/>
            <a:alphaOff val="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DA291C"/>
              </a:solidFill>
              <a:latin typeface="Gill Sans Infant Std" pitchFamily="34" charset="0"/>
            </a:rPr>
            <a:t>RAPE</a:t>
          </a:r>
        </a:p>
      </dsp:txBody>
      <dsp:txXfrm>
        <a:off x="3599020" y="4455000"/>
        <a:ext cx="1800092" cy="1272857"/>
      </dsp:txXfrm>
    </dsp:sp>
  </dsp:spTree>
</dsp:drawing>
</file>

<file path=ppt/diagrams/layout1.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435F9-E005-45F6-B70B-495DB1179B76}" type="datetimeFigureOut">
              <a:rPr lang="en-GB" smtClean="0"/>
              <a:t>11/08/2020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6252A-633C-4854-917D-2B156AD22AC0}" type="slidenum">
              <a:rPr lang="en-GB" smtClean="0"/>
              <a:t>‹#›</a:t>
            </a:fld>
            <a:endParaRPr lang="en-GB"/>
          </a:p>
        </p:txBody>
      </p:sp>
    </p:spTree>
    <p:extLst>
      <p:ext uri="{BB962C8B-B14F-4D97-AF65-F5344CB8AC3E}">
        <p14:creationId xmlns:p14="http://schemas.microsoft.com/office/powerpoint/2010/main" val="336814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2846">
              <a:defRPr/>
            </a:pPr>
            <a:r>
              <a:rPr lang="en-GB" sz="1200" b="0" i="0" dirty="0"/>
              <a:t>Doesn’t need to be any struggle or explicit NO from the victim. The threat of force or coercion can be caused by fear of violence, psychological oppression or abuse of power; it can also be caused by the coercive environment that prevent the person to give his/her genuine consent</a:t>
            </a:r>
          </a:p>
          <a:p>
            <a:pPr algn="just" defTabSz="912846">
              <a:defRPr/>
            </a:pPr>
            <a:endParaRPr lang="en-US" sz="1200" b="0" i="0" noProof="0" dirty="0"/>
          </a:p>
          <a:p>
            <a:pPr algn="just" defTabSz="912846">
              <a:defRPr/>
            </a:pPr>
            <a:r>
              <a:rPr lang="en-US" sz="1200" b="0" i="0" noProof="0" dirty="0"/>
              <a:t>In armed conflict and places of detention, it is such</a:t>
            </a:r>
            <a:r>
              <a:rPr lang="en-US" sz="1200" b="0" i="0" baseline="0" noProof="0" dirty="0"/>
              <a:t> a coercive environment that the lack of consent is inherent and automatic</a:t>
            </a:r>
            <a:endParaRPr lang="en-US" sz="1200" b="0" i="0" noProof="0" dirty="0"/>
          </a:p>
          <a:p>
            <a:pPr algn="just">
              <a:defRPr/>
            </a:pPr>
            <a:endParaRPr lang="en-US" sz="1200" b="0" i="0" noProof="0" dirty="0"/>
          </a:p>
          <a:p>
            <a:pPr marL="171159" indent="-171159" algn="just">
              <a:buFont typeface="Arial" pitchFamily="34" charset="0"/>
              <a:buChar char="•"/>
              <a:defRPr/>
            </a:pPr>
            <a:r>
              <a:rPr lang="en-US" sz="1200" b="0" i="0" noProof="0" dirty="0"/>
              <a:t>In addition to being victims, women, men, boys and girls, can also be perpetrators of SV</a:t>
            </a:r>
          </a:p>
          <a:p>
            <a:pPr marL="171159" indent="-171159" algn="just">
              <a:buFont typeface="Arial" pitchFamily="34" charset="0"/>
              <a:buChar char="•"/>
              <a:defRPr/>
            </a:pPr>
            <a:endParaRPr lang="en-US" sz="1200" b="0" i="0" noProof="0" dirty="0"/>
          </a:p>
          <a:p>
            <a:pPr marL="171159" indent="-171159" algn="just">
              <a:buFont typeface="Arial" pitchFamily="34" charset="0"/>
              <a:buChar char="•"/>
              <a:defRPr/>
            </a:pPr>
            <a:r>
              <a:rPr lang="en-US" sz="1200" b="0" i="0" noProof="0" dirty="0"/>
              <a:t>Or any other forms of sexual violence of a comparable gravity (ICC Statute definition)</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4</a:t>
            </a:fld>
            <a:endParaRPr lang="en-GB"/>
          </a:p>
        </p:txBody>
      </p:sp>
    </p:spTree>
    <p:extLst>
      <p:ext uri="{BB962C8B-B14F-4D97-AF65-F5344CB8AC3E}">
        <p14:creationId xmlns:p14="http://schemas.microsoft.com/office/powerpoint/2010/main" val="800349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000" dirty="0"/>
              <a:t>Tactic:</a:t>
            </a:r>
            <a:r>
              <a:rPr lang="en-GB" sz="1000" baseline="0" dirty="0"/>
              <a:t> </a:t>
            </a:r>
            <a:r>
              <a:rPr lang="en-US" sz="1000" baseline="0" dirty="0"/>
              <a:t>to displace a population, punish it - ex: all wives of military in CAR were raped in a certain place just because they were wives of soldiers</a:t>
            </a:r>
            <a:endParaRPr lang="en-GB" sz="1000" dirty="0"/>
          </a:p>
        </p:txBody>
      </p:sp>
      <p:sp>
        <p:nvSpPr>
          <p:cNvPr id="4" name="Slide Number Placeholder 3"/>
          <p:cNvSpPr>
            <a:spLocks noGrp="1"/>
          </p:cNvSpPr>
          <p:nvPr>
            <p:ph type="sldNum" sz="quarter" idx="10"/>
          </p:nvPr>
        </p:nvSpPr>
        <p:spPr/>
        <p:txBody>
          <a:bodyPr/>
          <a:lstStyle/>
          <a:p>
            <a:pPr>
              <a:defRPr/>
            </a:pPr>
            <a:fld id="{942F3107-F4D5-41DA-9EC8-944081046D29}" type="slidenum">
              <a:rPr lang="en-GB" smtClean="0"/>
              <a:pPr>
                <a:defRPr/>
              </a:pPr>
              <a:t>15</a:t>
            </a:fld>
            <a:endParaRPr lang="en-GB"/>
          </a:p>
        </p:txBody>
      </p:sp>
    </p:spTree>
    <p:extLst>
      <p:ext uri="{BB962C8B-B14F-4D97-AF65-F5344CB8AC3E}">
        <p14:creationId xmlns:p14="http://schemas.microsoft.com/office/powerpoint/2010/main" val="163587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17</a:t>
            </a:fld>
            <a:endParaRPr lang="en-GB"/>
          </a:p>
        </p:txBody>
      </p:sp>
    </p:spTree>
    <p:extLst>
      <p:ext uri="{BB962C8B-B14F-4D97-AF65-F5344CB8AC3E}">
        <p14:creationId xmlns:p14="http://schemas.microsoft.com/office/powerpoint/2010/main" val="4309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18</a:t>
            </a:fld>
            <a:endParaRPr lang="en-GB"/>
          </a:p>
        </p:txBody>
      </p:sp>
    </p:spTree>
    <p:extLst>
      <p:ext uri="{BB962C8B-B14F-4D97-AF65-F5344CB8AC3E}">
        <p14:creationId xmlns:p14="http://schemas.microsoft.com/office/powerpoint/2010/main" val="415711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19</a:t>
            </a:fld>
            <a:endParaRPr lang="en-GB"/>
          </a:p>
        </p:txBody>
      </p:sp>
    </p:spTree>
    <p:extLst>
      <p:ext uri="{BB962C8B-B14F-4D97-AF65-F5344CB8AC3E}">
        <p14:creationId xmlns:p14="http://schemas.microsoft.com/office/powerpoint/2010/main" val="1225140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21</a:t>
            </a:fld>
            <a:endParaRPr lang="en-GB"/>
          </a:p>
        </p:txBody>
      </p:sp>
    </p:spTree>
    <p:extLst>
      <p:ext uri="{BB962C8B-B14F-4D97-AF65-F5344CB8AC3E}">
        <p14:creationId xmlns:p14="http://schemas.microsoft.com/office/powerpoint/2010/main" val="206536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Multi-layered</a:t>
            </a:r>
            <a:r>
              <a:rPr lang="en-US" baseline="0" dirty="0"/>
              <a:t>: it is necessary to evaluate and tend to the needs of individuals (e.g. medical, MHPSS needs), communities (trauma, stigma, access to care) and at the advocacy level influence decisions to reduce risk, improve protection and enhance access</a:t>
            </a:r>
          </a:p>
          <a:p>
            <a:r>
              <a:rPr lang="en-US" b="1" baseline="0" dirty="0"/>
              <a:t>Integrated Care</a:t>
            </a:r>
            <a:r>
              <a:rPr lang="en-US" baseline="0" dirty="0"/>
              <a:t>: programs aimed solely at VV can further enhance stigmatization of victims</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23</a:t>
            </a:fld>
            <a:endParaRPr lang="en-GB"/>
          </a:p>
        </p:txBody>
      </p:sp>
    </p:spTree>
    <p:extLst>
      <p:ext uri="{BB962C8B-B14F-4D97-AF65-F5344CB8AC3E}">
        <p14:creationId xmlns:p14="http://schemas.microsoft.com/office/powerpoint/2010/main" val="119304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Supplies include</a:t>
            </a:r>
            <a:r>
              <a:rPr lang="en-GB" u="sng" baseline="0" dirty="0"/>
              <a:t>:</a:t>
            </a:r>
          </a:p>
          <a:p>
            <a:endParaRPr lang="en-GB" baseline="0" dirty="0"/>
          </a:p>
          <a:p>
            <a:r>
              <a:rPr lang="en-GB" baseline="0" dirty="0"/>
              <a:t>Consent forms; </a:t>
            </a:r>
          </a:p>
          <a:p>
            <a:r>
              <a:rPr lang="en-GB" baseline="0" dirty="0"/>
              <a:t>Medical chart with pictograms for documentation of injury; </a:t>
            </a:r>
          </a:p>
          <a:p>
            <a:r>
              <a:rPr lang="en-GB" baseline="0" dirty="0"/>
              <a:t>Filing cabinet or storage space with lock; </a:t>
            </a:r>
          </a:p>
          <a:p>
            <a:r>
              <a:rPr lang="en-GB" baseline="0" dirty="0"/>
              <a:t>Info pamphlets for follow on care;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3963286-1E8F-4283-897F-36A68BBBC3D3}"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15724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Arial" charset="0"/>
                <a:ea typeface="+mn-ea"/>
                <a:cs typeface="Arial" charset="0"/>
              </a:rPr>
              <a:t>Criminalization/</a:t>
            </a:r>
            <a:r>
              <a:rPr lang="en-US" sz="1200" b="1" kern="1200" baseline="0" dirty="0">
                <a:solidFill>
                  <a:schemeClr val="tx1"/>
                </a:solidFill>
                <a:effectLst/>
                <a:latin typeface="Arial" charset="0"/>
                <a:ea typeface="+mn-ea"/>
                <a:cs typeface="Arial" charset="0"/>
              </a:rPr>
              <a:t> legal considerations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Lack of recognition of potential victim/survivor-survivors within legal structure</a:t>
            </a:r>
            <a:r>
              <a:rPr lang="en-US" sz="1200" baseline="0" dirty="0"/>
              <a:t> (e.g. do not recognize men/boys as potential victims). </a:t>
            </a:r>
            <a:endParaRPr lang="en-US" sz="1200" b="1" kern="1200" baseline="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Existence of anti-homosexuality</a:t>
            </a:r>
            <a:r>
              <a:rPr lang="en-US" sz="1200" kern="1200" baseline="0" dirty="0">
                <a:solidFill>
                  <a:schemeClr val="tx1"/>
                </a:solidFill>
                <a:effectLst/>
                <a:latin typeface="Arial" charset="0"/>
                <a:ea typeface="+mn-ea"/>
                <a:cs typeface="Arial" charset="0"/>
              </a:rPr>
              <a:t> laws, impact upon male victim/survivor/survivors in particular: </a:t>
            </a:r>
          </a:p>
          <a:p>
            <a:pPr lvl="0"/>
            <a:r>
              <a:rPr lang="en-US" sz="1200" kern="1200" dirty="0">
                <a:solidFill>
                  <a:schemeClr val="tx1"/>
                </a:solidFill>
                <a:effectLst/>
                <a:latin typeface="Arial" charset="0"/>
                <a:ea typeface="+mn-ea"/>
                <a:cs typeface="Arial" charset="0"/>
              </a:rPr>
              <a:t>Female victim/survivor/</a:t>
            </a:r>
            <a:r>
              <a:rPr lang="en-US" sz="1200" kern="1200" baseline="0" dirty="0">
                <a:solidFill>
                  <a:schemeClr val="tx1"/>
                </a:solidFill>
                <a:effectLst/>
                <a:latin typeface="Arial" charset="0"/>
                <a:ea typeface="+mn-ea"/>
                <a:cs typeface="Arial" charset="0"/>
              </a:rPr>
              <a:t> survivors </a:t>
            </a:r>
            <a:r>
              <a:rPr lang="en-US" sz="1200" kern="1200" dirty="0">
                <a:solidFill>
                  <a:schemeClr val="tx1"/>
                </a:solidFill>
                <a:effectLst/>
                <a:latin typeface="Arial" charset="0"/>
                <a:ea typeface="+mn-ea"/>
                <a:cs typeface="Arial" charset="0"/>
              </a:rPr>
              <a:t>of sexual violence accused of adultery (“</a:t>
            </a:r>
            <a:r>
              <a:rPr lang="en-US" sz="1200" kern="1200" dirty="0" err="1">
                <a:solidFill>
                  <a:schemeClr val="tx1"/>
                </a:solidFill>
                <a:effectLst/>
                <a:latin typeface="Arial" charset="0"/>
                <a:ea typeface="+mn-ea"/>
                <a:cs typeface="Arial" charset="0"/>
              </a:rPr>
              <a:t>zina</a:t>
            </a:r>
            <a:r>
              <a:rPr lang="en-US" sz="1200" kern="1200" dirty="0">
                <a:solidFill>
                  <a:schemeClr val="tx1"/>
                </a:solidFill>
                <a:effectLst/>
                <a:latin typeface="Arial" charset="0"/>
                <a:ea typeface="+mn-ea"/>
                <a:cs typeface="Arial" charset="0"/>
              </a:rPr>
              <a:t>”)</a:t>
            </a:r>
            <a:endParaRPr lang="fr-CH"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Risk of administrative detention (to protect against</a:t>
            </a:r>
            <a:r>
              <a:rPr lang="en-US" sz="1200" kern="1200" baseline="0" dirty="0">
                <a:solidFill>
                  <a:schemeClr val="tx1"/>
                </a:solidFill>
                <a:effectLst/>
                <a:latin typeface="Arial" charset="0"/>
                <a:ea typeface="+mn-ea"/>
                <a:cs typeface="Arial" charset="0"/>
              </a:rPr>
              <a:t> killings in the name of so called ‘</a:t>
            </a:r>
            <a:r>
              <a:rPr lang="en-US" sz="1200" kern="1200" baseline="0" dirty="0" err="1">
                <a:solidFill>
                  <a:schemeClr val="tx1"/>
                </a:solidFill>
                <a:effectLst/>
                <a:latin typeface="Arial" charset="0"/>
                <a:ea typeface="+mn-ea"/>
                <a:cs typeface="Arial" charset="0"/>
              </a:rPr>
              <a:t>honour</a:t>
            </a:r>
            <a:r>
              <a:rPr lang="en-US" sz="1200" kern="1200" baseline="0" dirty="0">
                <a:solidFill>
                  <a:schemeClr val="tx1"/>
                </a:solidFill>
                <a:effectLst/>
                <a:latin typeface="Arial" charset="0"/>
                <a:ea typeface="+mn-ea"/>
                <a:cs typeface="Arial" charset="0"/>
              </a:rPr>
              <a:t>’</a:t>
            </a:r>
            <a:r>
              <a:rPr lang="en-US" sz="1200" kern="1200" dirty="0">
                <a:solidFill>
                  <a:schemeClr val="tx1"/>
                </a:solidFill>
                <a:effectLst/>
                <a:latin typeface="Arial" charset="0"/>
                <a:ea typeface="+mn-ea"/>
                <a:cs typeface="Arial" charset="0"/>
              </a:rPr>
              <a:t>)</a:t>
            </a:r>
          </a:p>
          <a:p>
            <a:pPr lvl="0"/>
            <a:r>
              <a:rPr lang="en-US" sz="1200" kern="1200" dirty="0">
                <a:solidFill>
                  <a:schemeClr val="tx1"/>
                </a:solidFill>
                <a:effectLst/>
                <a:latin typeface="Arial" charset="0"/>
                <a:ea typeface="+mn-ea"/>
                <a:cs typeface="Arial" charset="0"/>
              </a:rPr>
              <a:t>Existence of clauses</a:t>
            </a:r>
            <a:r>
              <a:rPr lang="en-US" sz="1200" kern="1200" baseline="0" dirty="0">
                <a:solidFill>
                  <a:schemeClr val="tx1"/>
                </a:solidFill>
                <a:effectLst/>
                <a:latin typeface="Arial" charset="0"/>
                <a:ea typeface="+mn-ea"/>
                <a:cs typeface="Arial" charset="0"/>
              </a:rPr>
              <a:t> exonerating perpetrators who marry the victim/survivor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Irregular migration status </a:t>
            </a:r>
            <a:r>
              <a:rPr lang="en-US" sz="1200" dirty="0">
                <a:sym typeface="Wingdings" panose="05000000000000000000" pitchFamily="2" charset="2"/>
              </a:rPr>
              <a:t> lack of access to justice in the first place</a:t>
            </a:r>
            <a:endParaRPr lang="en-US" sz="1200" dirty="0"/>
          </a:p>
          <a:p>
            <a:endParaRPr lang="en-GB" dirty="0"/>
          </a:p>
        </p:txBody>
      </p:sp>
      <p:sp>
        <p:nvSpPr>
          <p:cNvPr id="4" name="Slide Number Placeholder 3"/>
          <p:cNvSpPr>
            <a:spLocks noGrp="1"/>
          </p:cNvSpPr>
          <p:nvPr>
            <p:ph type="sldNum" sz="quarter" idx="10"/>
          </p:nvPr>
        </p:nvSpPr>
        <p:spPr/>
        <p:txBody>
          <a:bodyPr/>
          <a:lstStyle/>
          <a:p>
            <a:fld id="{63963286-1E8F-4283-897F-36A68BBBC3D3}"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990344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Ask: </a:t>
            </a:r>
          </a:p>
          <a:p>
            <a:endParaRPr lang="en-US" b="0" baseline="0" dirty="0"/>
          </a:p>
          <a:p>
            <a:r>
              <a:rPr lang="en-US" b="0" baseline="0" dirty="0"/>
              <a:t>An example of how each can be breached within provision of medical response: </a:t>
            </a:r>
          </a:p>
          <a:p>
            <a:endParaRPr lang="en-US" b="0" baseline="0" dirty="0"/>
          </a:p>
          <a:p>
            <a:r>
              <a:rPr lang="en-US" b="0" baseline="0" dirty="0"/>
              <a:t>Respect – pushing a survivor to pursue a particular avenue of care – e.g. forensic documentation</a:t>
            </a:r>
            <a:endParaRPr lang="en-GB" b="0" baseline="0" dirty="0"/>
          </a:p>
          <a:p>
            <a:endParaRPr lang="en-GB" baseline="0" dirty="0"/>
          </a:p>
        </p:txBody>
      </p:sp>
    </p:spTree>
    <p:extLst>
      <p:ext uri="{BB962C8B-B14F-4D97-AF65-F5344CB8AC3E}">
        <p14:creationId xmlns:p14="http://schemas.microsoft.com/office/powerpoint/2010/main" val="831018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EEC89F-79A9-424E-B200-2FF81DF67276}" type="slidenum">
              <a:rPr lang="en-GB" smtClean="0"/>
              <a:pPr/>
              <a:t>28</a:t>
            </a:fld>
            <a:endParaRPr lang="en-GB"/>
          </a:p>
        </p:txBody>
      </p:sp>
    </p:spTree>
    <p:extLst>
      <p:ext uri="{BB962C8B-B14F-4D97-AF65-F5344CB8AC3E}">
        <p14:creationId xmlns:p14="http://schemas.microsoft.com/office/powerpoint/2010/main" val="233649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5</a:t>
            </a:fld>
            <a:endParaRPr lang="en-GB"/>
          </a:p>
        </p:txBody>
      </p:sp>
    </p:spTree>
    <p:extLst>
      <p:ext uri="{BB962C8B-B14F-4D97-AF65-F5344CB8AC3E}">
        <p14:creationId xmlns:p14="http://schemas.microsoft.com/office/powerpoint/2010/main" val="274499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Arial" charset="0"/>
                <a:ea typeface="+mn-ea"/>
                <a:cs typeface="Arial" charset="0"/>
              </a:rPr>
              <a:t>NB. </a:t>
            </a:r>
            <a:r>
              <a:rPr lang="en-US" sz="1200" b="0" i="1" kern="1200" dirty="0">
                <a:solidFill>
                  <a:schemeClr val="tx1"/>
                </a:solidFill>
                <a:effectLst/>
                <a:latin typeface="Arial" charset="0"/>
                <a:ea typeface="+mn-ea"/>
                <a:cs typeface="Arial" charset="0"/>
              </a:rPr>
              <a:t>Basics of the AAAQ framework are discussed during the module Health Care Service earlier in the H.E.L.P. course</a:t>
            </a:r>
          </a:p>
          <a:p>
            <a:endParaRPr lang="en-US" sz="1200" b="1"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Accessibility</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Can care be accessed without police involvement (e.g. mandatory reporting)?</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Do police or other security forces or armed group mediate access to facility?</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Can care be accessed without payment or specific documentation?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Is transportation covered?</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Is the location physically accessible?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Is it accessible to persons with disabilities?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What are the entry points for accessing CMR? E</a:t>
            </a:r>
            <a:r>
              <a:rPr lang="en-US" sz="1200" i="1" kern="1200" dirty="0">
                <a:solidFill>
                  <a:schemeClr val="tx1"/>
                </a:solidFill>
                <a:effectLst/>
                <a:latin typeface="Arial" charset="0"/>
                <a:ea typeface="+mn-ea"/>
                <a:cs typeface="Arial" charset="0"/>
              </a:rPr>
              <a:t>.g. maternity ward, emergency ward, focal point, ‘code-word’ etc.</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Are entry points inclusive of different groups of survivors? </a:t>
            </a:r>
            <a:r>
              <a:rPr lang="en-US" sz="1200" i="1" kern="1200" dirty="0">
                <a:solidFill>
                  <a:schemeClr val="tx1"/>
                </a:solidFill>
                <a:effectLst/>
                <a:latin typeface="Arial" charset="0"/>
                <a:ea typeface="+mn-ea"/>
                <a:cs typeface="Arial" charset="0"/>
              </a:rPr>
              <a:t>E.g. if maternity ward, this may exclude men, girls or un-married women etc. </a:t>
            </a:r>
            <a:endParaRPr lang="en-GB"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Acceptability</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Is the staff /organization accepted by the community? (It is recommended to ask the population about their perception of the organization)</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Are they associated with another organization (both governmental and non-governmental)?</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Does the staff belong to a certain ethnic, religious or other grouping?</a:t>
            </a:r>
            <a:endParaRPr lang="en-GB"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Awareness </a:t>
            </a:r>
            <a:r>
              <a:rPr lang="en-US" sz="1200" b="0" kern="1200" dirty="0">
                <a:solidFill>
                  <a:schemeClr val="tx1"/>
                </a:solidFill>
                <a:effectLst/>
                <a:latin typeface="Arial" charset="0"/>
                <a:ea typeface="+mn-ea"/>
                <a:cs typeface="Arial" charset="0"/>
              </a:rPr>
              <a:t>(this is still another point)</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Community is aware of facility and what types of services can be offered there?</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Are certain groups likely to perceive the service as not applicable to them?</a:t>
            </a:r>
            <a:endParaRPr lang="en-GB" sz="1200" kern="1200" dirty="0">
              <a:solidFill>
                <a:schemeClr val="tx1"/>
              </a:solidFill>
              <a:effectLst/>
              <a:latin typeface="Arial" charset="0"/>
              <a:ea typeface="+mn-ea"/>
              <a:cs typeface="Arial" charset="0"/>
            </a:endParaRPr>
          </a:p>
          <a:p>
            <a:r>
              <a:rPr lang="en-US" sz="1200" b="1" kern="1200" dirty="0">
                <a:solidFill>
                  <a:schemeClr val="tx1"/>
                </a:solidFill>
                <a:effectLst/>
                <a:latin typeface="Arial" charset="0"/>
                <a:ea typeface="+mn-ea"/>
                <a:cs typeface="Arial" charset="0"/>
              </a:rPr>
              <a:t>Capacity to refer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Are staff trained to provide referral to MHPSS (if not included), safety or protection services in a confidential manner? </a:t>
            </a:r>
            <a:endParaRPr lang="en-GB" sz="1200" kern="1200" dirty="0">
              <a:solidFill>
                <a:schemeClr val="tx1"/>
              </a:solidFill>
              <a:effectLst/>
              <a:latin typeface="Arial" charset="0"/>
              <a:ea typeface="+mn-ea"/>
              <a:cs typeface="Arial" charset="0"/>
            </a:endParaRPr>
          </a:p>
          <a:p>
            <a:endParaRPr lang="en-GB" dirty="0"/>
          </a:p>
        </p:txBody>
      </p:sp>
      <p:sp>
        <p:nvSpPr>
          <p:cNvPr id="4" name="Slide Number Placeholder 3"/>
          <p:cNvSpPr>
            <a:spLocks noGrp="1"/>
          </p:cNvSpPr>
          <p:nvPr>
            <p:ph type="sldNum" sz="quarter" idx="10"/>
          </p:nvPr>
        </p:nvSpPr>
        <p:spPr/>
        <p:txBody>
          <a:bodyPr/>
          <a:lstStyle/>
          <a:p>
            <a:fld id="{A1EEC89F-79A9-424E-B200-2FF81DF67276}" type="slidenum">
              <a:rPr lang="en-GB" smtClean="0"/>
              <a:pPr/>
              <a:t>29</a:t>
            </a:fld>
            <a:endParaRPr lang="en-GB"/>
          </a:p>
        </p:txBody>
      </p:sp>
    </p:spTree>
    <p:extLst>
      <p:ext uri="{BB962C8B-B14F-4D97-AF65-F5344CB8AC3E}">
        <p14:creationId xmlns:p14="http://schemas.microsoft.com/office/powerpoint/2010/main" val="240216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medical personnel should be aware of the legal considerations in their context that are mentioned here</a:t>
            </a:r>
          </a:p>
        </p:txBody>
      </p:sp>
      <p:sp>
        <p:nvSpPr>
          <p:cNvPr id="4" name="Slide Number Placeholder 3"/>
          <p:cNvSpPr>
            <a:spLocks noGrp="1"/>
          </p:cNvSpPr>
          <p:nvPr>
            <p:ph type="sldNum" sz="quarter" idx="10"/>
          </p:nvPr>
        </p:nvSpPr>
        <p:spPr/>
        <p:txBody>
          <a:bodyPr/>
          <a:lstStyle/>
          <a:p>
            <a:fld id="{6CB6252A-633C-4854-917D-2B156AD22AC0}" type="slidenum">
              <a:rPr lang="en-GB" smtClean="0"/>
              <a:t>31</a:t>
            </a:fld>
            <a:endParaRPr lang="en-GB"/>
          </a:p>
        </p:txBody>
      </p:sp>
    </p:spTree>
    <p:extLst>
      <p:ext uri="{BB962C8B-B14F-4D97-AF65-F5344CB8AC3E}">
        <p14:creationId xmlns:p14="http://schemas.microsoft.com/office/powerpoint/2010/main" val="3113911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32</a:t>
            </a:fld>
            <a:endParaRPr lang="en-GB"/>
          </a:p>
        </p:txBody>
      </p:sp>
    </p:spTree>
    <p:extLst>
      <p:ext uri="{BB962C8B-B14F-4D97-AF65-F5344CB8AC3E}">
        <p14:creationId xmlns:p14="http://schemas.microsoft.com/office/powerpoint/2010/main" val="4084878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37</a:t>
            </a:fld>
            <a:endParaRPr lang="en-GB"/>
          </a:p>
        </p:txBody>
      </p:sp>
    </p:spTree>
    <p:extLst>
      <p:ext uri="{BB962C8B-B14F-4D97-AF65-F5344CB8AC3E}">
        <p14:creationId xmlns:p14="http://schemas.microsoft.com/office/powerpoint/2010/main" val="3076098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charset="0"/>
                <a:ea typeface="+mn-ea"/>
                <a:cs typeface="Arial" charset="0"/>
              </a:rPr>
              <a:t>Provide information to community leaders, women’s groups,</a:t>
            </a:r>
          </a:p>
          <a:p>
            <a:r>
              <a:rPr lang="en-GB" sz="1200" b="0" i="0" u="none" strike="noStrike" kern="1200" baseline="0" dirty="0">
                <a:solidFill>
                  <a:schemeClr val="tx1"/>
                </a:solidFill>
                <a:latin typeface="Arial" charset="0"/>
                <a:ea typeface="+mn-ea"/>
                <a:cs typeface="Arial" charset="0"/>
              </a:rPr>
              <a:t>men, adolescents</a:t>
            </a:r>
          </a:p>
          <a:p>
            <a:r>
              <a:rPr lang="en-GB" sz="1200" b="0" i="0" u="none" strike="noStrike" kern="1200" baseline="0" dirty="0">
                <a:solidFill>
                  <a:schemeClr val="tx1"/>
                </a:solidFill>
                <a:latin typeface="Arial" charset="0"/>
                <a:ea typeface="+mn-ea"/>
                <a:cs typeface="Arial" charset="0"/>
              </a:rPr>
              <a:t>Use different media (radio, posters, leaflets, sessions at</a:t>
            </a:r>
          </a:p>
          <a:p>
            <a:r>
              <a:rPr lang="en-GB" sz="1200" b="0" i="0" u="none" strike="noStrike" kern="1200" baseline="0" dirty="0">
                <a:solidFill>
                  <a:schemeClr val="tx1"/>
                </a:solidFill>
                <a:latin typeface="Arial" charset="0"/>
                <a:ea typeface="+mn-ea"/>
                <a:cs typeface="Arial" charset="0"/>
              </a:rPr>
              <a:t>outpatient clinic) to disseminate your message</a:t>
            </a:r>
          </a:p>
          <a:p>
            <a:r>
              <a:rPr lang="en-GB" sz="1200" b="0" i="0" u="none" strike="noStrike" kern="1200" baseline="0" dirty="0">
                <a:solidFill>
                  <a:schemeClr val="tx1"/>
                </a:solidFill>
                <a:latin typeface="Arial" charset="0"/>
                <a:ea typeface="+mn-ea"/>
                <a:cs typeface="Arial" charset="0"/>
              </a:rPr>
              <a:t>Information on prevention of SV and where to get care</a:t>
            </a:r>
          </a:p>
          <a:p>
            <a:r>
              <a:rPr lang="en-GB" sz="1200" b="0" i="0" u="none" strike="noStrike" kern="1200" baseline="0" dirty="0">
                <a:solidFill>
                  <a:schemeClr val="tx1"/>
                </a:solidFill>
                <a:latin typeface="Arial" charset="0"/>
                <a:ea typeface="+mn-ea"/>
                <a:cs typeface="Arial" charset="0"/>
              </a:rPr>
              <a:t>Give correct information on available services (i.e. PEP</a:t>
            </a:r>
          </a:p>
          <a:p>
            <a:r>
              <a:rPr lang="en-GB" sz="1200" b="0" i="0" u="none" strike="noStrike" kern="1200" baseline="0" dirty="0">
                <a:solidFill>
                  <a:schemeClr val="tx1"/>
                </a:solidFill>
                <a:latin typeface="Arial" charset="0"/>
                <a:ea typeface="+mn-ea"/>
                <a:cs typeface="Arial" charset="0"/>
              </a:rPr>
              <a:t>prevents transmission of HIV - it is </a:t>
            </a:r>
            <a:r>
              <a:rPr lang="en-GB" sz="1200" b="1" i="0" u="none" strike="noStrike" kern="1200" baseline="0" dirty="0">
                <a:solidFill>
                  <a:schemeClr val="tx1"/>
                </a:solidFill>
                <a:latin typeface="Arial" charset="0"/>
                <a:ea typeface="+mn-ea"/>
                <a:cs typeface="Arial" charset="0"/>
              </a:rPr>
              <a:t>not treatment of AIDS</a:t>
            </a:r>
            <a:r>
              <a:rPr lang="en-GB" sz="1200" b="0" i="0" u="none" strike="noStrike" kern="1200" baseline="0" dirty="0">
                <a:solidFill>
                  <a:schemeClr val="tx1"/>
                </a:solidFill>
                <a:latin typeface="Arial" charset="0"/>
                <a:ea typeface="+mn-ea"/>
                <a:cs typeface="Arial" charset="0"/>
              </a:rPr>
              <a:t>)</a:t>
            </a:r>
          </a:p>
          <a:p>
            <a:r>
              <a:rPr lang="en-GB" sz="1200" b="0" i="0" u="none" strike="noStrike" kern="1200" baseline="0" dirty="0">
                <a:solidFill>
                  <a:schemeClr val="tx1"/>
                </a:solidFill>
                <a:latin typeface="Arial" charset="0"/>
                <a:ea typeface="+mn-ea"/>
                <a:cs typeface="Arial" charset="0"/>
              </a:rPr>
              <a:t>Emphasize: seek care at earliest opportunity: within 72 hrs</a:t>
            </a:r>
          </a:p>
          <a:p>
            <a:r>
              <a:rPr lang="en-GB" sz="1200" b="0" i="0" u="none" strike="noStrike" kern="1200" baseline="0" dirty="0">
                <a:solidFill>
                  <a:schemeClr val="tx1"/>
                </a:solidFill>
                <a:latin typeface="Arial" charset="0"/>
                <a:ea typeface="+mn-ea"/>
                <a:cs typeface="Arial" charset="0"/>
              </a:rPr>
              <a:t>Develop talking points to ensure all staff deliver the same</a:t>
            </a:r>
          </a:p>
          <a:p>
            <a:r>
              <a:rPr lang="en-GB" sz="1200" b="0" i="0" u="none" strike="noStrike" kern="1200" baseline="0" dirty="0">
                <a:solidFill>
                  <a:schemeClr val="tx1"/>
                </a:solidFill>
                <a:latin typeface="Arial" charset="0"/>
                <a:ea typeface="+mn-ea"/>
                <a:cs typeface="Arial" charset="0"/>
              </a:rPr>
              <a:t>Message</a:t>
            </a:r>
          </a:p>
          <a:p>
            <a:endParaRPr lang="en-US" sz="1200" b="0" i="0" u="none" strike="noStrike" kern="1200" baseline="0" dirty="0">
              <a:solidFill>
                <a:schemeClr val="tx1"/>
              </a:solidFill>
              <a:latin typeface="Arial" charset="0"/>
              <a:ea typeface="+mn-ea"/>
              <a:cs typeface="Arial" charset="0"/>
            </a:endParaRPr>
          </a:p>
          <a:p>
            <a:r>
              <a:rPr lang="en-US" sz="1200" b="0" i="0" u="none" strike="noStrike" kern="1200" baseline="0" dirty="0">
                <a:solidFill>
                  <a:schemeClr val="tx1"/>
                </a:solidFill>
                <a:latin typeface="Arial" charset="0"/>
                <a:ea typeface="+mn-ea"/>
                <a:cs typeface="Arial" charset="0"/>
              </a:rPr>
              <a:t>Context- language </a:t>
            </a:r>
          </a:p>
          <a:p>
            <a:r>
              <a:rPr lang="en-US" sz="1200" b="0" i="0" u="none" strike="noStrike" kern="1200" baseline="0" dirty="0">
                <a:solidFill>
                  <a:schemeClr val="tx1"/>
                </a:solidFill>
                <a:latin typeface="Arial" charset="0"/>
                <a:ea typeface="+mn-ea"/>
                <a:cs typeface="Arial" charset="0"/>
              </a:rPr>
              <a:t>Discreet </a:t>
            </a:r>
          </a:p>
          <a:p>
            <a:r>
              <a:rPr lang="en-US" sz="1200" b="0" i="0" u="none" strike="noStrike" kern="1200" baseline="0" dirty="0">
                <a:solidFill>
                  <a:schemeClr val="tx1"/>
                </a:solidFill>
                <a:latin typeface="Arial" charset="0"/>
                <a:ea typeface="+mn-ea"/>
                <a:cs typeface="Arial" charset="0"/>
              </a:rPr>
              <a:t>Creative placement </a:t>
            </a:r>
          </a:p>
          <a:p>
            <a:r>
              <a:rPr lang="en-US" sz="1200" b="0" i="0" u="none" strike="noStrike" kern="1200" baseline="0" dirty="0">
                <a:solidFill>
                  <a:schemeClr val="tx1"/>
                </a:solidFill>
                <a:latin typeface="Arial" charset="0"/>
                <a:ea typeface="+mn-ea"/>
                <a:cs typeface="Arial" charset="0"/>
              </a:rPr>
              <a:t>Imaging </a:t>
            </a:r>
            <a:endParaRPr lang="en-GB" dirty="0"/>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39</a:t>
            </a:fld>
            <a:endParaRPr lang="en-GB"/>
          </a:p>
        </p:txBody>
      </p:sp>
    </p:spTree>
    <p:extLst>
      <p:ext uri="{BB962C8B-B14F-4D97-AF65-F5344CB8AC3E}">
        <p14:creationId xmlns:p14="http://schemas.microsoft.com/office/powerpoint/2010/main" val="346394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40</a:t>
            </a:fld>
            <a:endParaRPr lang="en-GB"/>
          </a:p>
        </p:txBody>
      </p:sp>
    </p:spTree>
    <p:extLst>
      <p:ext uri="{BB962C8B-B14F-4D97-AF65-F5344CB8AC3E}">
        <p14:creationId xmlns:p14="http://schemas.microsoft.com/office/powerpoint/2010/main" val="225252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41</a:t>
            </a:fld>
            <a:endParaRPr lang="en-GB"/>
          </a:p>
        </p:txBody>
      </p:sp>
    </p:spTree>
    <p:extLst>
      <p:ext uri="{BB962C8B-B14F-4D97-AF65-F5344CB8AC3E}">
        <p14:creationId xmlns:p14="http://schemas.microsoft.com/office/powerpoint/2010/main" val="3190882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42</a:t>
            </a:fld>
            <a:endParaRPr lang="en-GB"/>
          </a:p>
        </p:txBody>
      </p:sp>
    </p:spTree>
    <p:extLst>
      <p:ext uri="{BB962C8B-B14F-4D97-AF65-F5344CB8AC3E}">
        <p14:creationId xmlns:p14="http://schemas.microsoft.com/office/powerpoint/2010/main" val="3625517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6A72EB1-DFCE-4C09-838B-0F070291A92A}"/>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BC98AEA-EE1B-4122-88C9-B94B63E2AB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804233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4D6473A6-6568-4467-8A28-E3D48BCF7478}"/>
              </a:ext>
            </a:extLst>
          </p:cNvPr>
          <p:cNvSpPr>
            <a:spLocks noGrp="1" noRot="1" noChangeAspect="1" noChangeArrowheads="1" noTextEdit="1"/>
          </p:cNvSpPr>
          <p:nvPr>
            <p:ph type="sldImg"/>
          </p:nvPr>
        </p:nvSpPr>
        <p:spPr>
          <a:xfrm>
            <a:off x="330200" y="696913"/>
            <a:ext cx="6197600" cy="3486150"/>
          </a:xfrm>
          <a:ln/>
        </p:spPr>
      </p:sp>
      <p:sp>
        <p:nvSpPr>
          <p:cNvPr id="84995" name="Notes Placeholder 2">
            <a:extLst>
              <a:ext uri="{FF2B5EF4-FFF2-40B4-BE49-F238E27FC236}">
                <a16:creationId xmlns:a16="http://schemas.microsoft.com/office/drawing/2014/main" id="{2F9AB648-9970-4AA2-BF3A-19AB032E29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cs typeface="Arial" panose="020B0604020202020204" pitchFamily="34" charset="0"/>
              </a:rPr>
              <a:t>Let’s review a few terms before discussing sexual violence and GBV further. </a:t>
            </a:r>
            <a:r>
              <a:rPr lang="en-US" altLang="en-US">
                <a:latin typeface="Calibri" panose="020F0502020204030204" pitchFamily="34" charset="0"/>
                <a:ea typeface="ＭＳ Ｐゴシック" panose="020B0600070205080204" pitchFamily="34" charset="-128"/>
              </a:rPr>
              <a:t>Survivors of sexual violence can be of any sex, gender, or age</a:t>
            </a:r>
            <a:endParaRPr lang="en-US" altLang="en-US">
              <a:latin typeface="Calibri" panose="020F0502020204030204" pitchFamily="34" charset="0"/>
              <a:ea typeface="ＭＳ Ｐゴシック" panose="020B0600070205080204" pitchFamily="34" charset="-128"/>
              <a:cs typeface="Arial" panose="020B0604020202020204" pitchFamily="34" charset="0"/>
            </a:endParaRPr>
          </a:p>
        </p:txBody>
      </p:sp>
      <p:sp>
        <p:nvSpPr>
          <p:cNvPr id="84996" name="Slide Number Placeholder 3">
            <a:extLst>
              <a:ext uri="{FF2B5EF4-FFF2-40B4-BE49-F238E27FC236}">
                <a16:creationId xmlns:a16="http://schemas.microsoft.com/office/drawing/2014/main" id="{564640B2-C400-4063-8742-0384B22FFF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0170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4588" indent="-228600" defTabSz="9017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1788" indent="-228600" defTabSz="9017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8988" indent="-228600" defTabSz="9017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6188" indent="-228600" defTabSz="9017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3388" indent="-228600" defTabSz="9017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30588" indent="-228600" defTabSz="9017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7788" indent="-228600" defTabSz="9017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BCAEF52-7041-400E-BB3D-6B557BDE5297}" type="slidenum">
              <a:rPr lang="en-US" altLang="en-US" smtClean="0">
                <a:solidFill>
                  <a:srgbClr val="000000"/>
                </a:solidFill>
                <a:latin typeface="Gill Sans MT" panose="020B0502020104020203" pitchFamily="34" charset="0"/>
                <a:cs typeface="Arial" panose="020B0604020202020204" pitchFamily="34" charset="0"/>
              </a:rPr>
              <a:pPr>
                <a:spcBef>
                  <a:spcPct val="0"/>
                </a:spcBef>
              </a:pPr>
              <a:t>44</a:t>
            </a:fld>
            <a:endParaRPr lang="en-US" altLang="en-US">
              <a:solidFill>
                <a:srgbClr val="000000"/>
              </a:solidFill>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137523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9" indent="-171159" defTabSz="912846">
              <a:buFont typeface="Arial" pitchFamily="34" charset="0"/>
              <a:buChar char="•"/>
              <a:defRPr/>
            </a:pPr>
            <a:r>
              <a:rPr lang="en-US" sz="1200" dirty="0"/>
              <a:t>Humanitarian emergencies are time periods of instability which increase the vulnerabilities of affected population and leaves them at risk</a:t>
            </a:r>
          </a:p>
          <a:p>
            <a:pPr marL="171159" indent="-171159" defTabSz="912846">
              <a:buFont typeface="Arial" pitchFamily="34" charset="0"/>
              <a:buChar char="•"/>
              <a:defRPr/>
            </a:pPr>
            <a:r>
              <a:rPr lang="en-US" sz="1200" dirty="0"/>
              <a:t>it is not because there is not evidence that there is no incidence</a:t>
            </a:r>
          </a:p>
          <a:p>
            <a:pPr marL="171159" indent="-171159" defTabSz="912846">
              <a:buFont typeface="Arial" pitchFamily="34" charset="0"/>
              <a:buChar char="•"/>
              <a:defRPr/>
            </a:pPr>
            <a:r>
              <a:rPr lang="en-US" sz="1200" dirty="0"/>
              <a:t>Rape never occurs by accident</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6</a:t>
            </a:fld>
            <a:endParaRPr lang="en-GB"/>
          </a:p>
        </p:txBody>
      </p:sp>
    </p:spTree>
    <p:extLst>
      <p:ext uri="{BB962C8B-B14F-4D97-AF65-F5344CB8AC3E}">
        <p14:creationId xmlns:p14="http://schemas.microsoft.com/office/powerpoint/2010/main" val="1484152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7BB341E-3EEF-44D4-9258-EF1CB0907E6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C9AA5056-935A-4ACE-B3D1-6B2E8B9B0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1577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1B08CC4-C46C-4A97-B5A8-9EE4867E408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D9E689E-2CBB-4FA6-A4FC-6E53763C8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818775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E3F62D0-9ECF-4104-9D28-CEF5A81C8AE3}"/>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B163AA1C-B847-482A-A42B-E19F5DA280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health care provider may be the first or only person a survivor ever approaches and the quality of the care provided can have short and long-term impacts on the well-being of the survivor and the survivor’s willingness to disclose. Therefore, all health providers (including those who are not working in facilities equipped to provide clinical care for survivors of sexual violence) must be prepared to provide the first-line of support, which includes empathetic listening and validation, identifying the survivor’s immediate emotional, psychological, and physical needs, and identifying available support services. </a:t>
            </a:r>
          </a:p>
          <a:p>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Only providers explicitly trained and supervised in the collection of forensic evidence should undertake the collection of other samples of forensic evidence </a:t>
            </a:r>
          </a:p>
          <a:p>
            <a:r>
              <a:rPr lang="en-US" altLang="en-US">
                <a:latin typeface="Calibri" panose="020F0502020204030204" pitchFamily="34" charset="0"/>
                <a:ea typeface="ＭＳ Ｐゴシック" panose="020B0600070205080204" pitchFamily="34" charset="-128"/>
              </a:rPr>
              <a:t>It is the role of the health provider to document the exam and the findings consistent with the survivor’s description of what happened, but it is not the role of the provider to establish whether, legally, a rape happened</a:t>
            </a:r>
          </a:p>
          <a:p>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If a microscope is available and no more than 5 days have passed since the incident, a trained health provider or laboratory worker can examine wet-mount slides for the presence of sperm</a:t>
            </a:r>
          </a:p>
          <a:p>
            <a:endParaRPr lang="en-US" altLang="en-US">
              <a:latin typeface="Calibri" panose="020F0502020204030204" pitchFamily="34" charset="0"/>
              <a:ea typeface="ＭＳ Ｐゴシック" panose="020B0600070205080204" pitchFamily="34" charset="-128"/>
            </a:endParaRPr>
          </a:p>
          <a:p>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The importance of seeking immediate medical care following sexual violence:</a:t>
            </a:r>
          </a:p>
          <a:p>
            <a:pPr lvl="1"/>
            <a:r>
              <a:rPr lang="en-US" altLang="en-US">
                <a:latin typeface="Calibri" panose="020F0502020204030204" pitchFamily="34" charset="0"/>
                <a:ea typeface="ＭＳ Ｐゴシック" panose="020B0600070205080204" pitchFamily="34" charset="-128"/>
              </a:rPr>
              <a:t>No later than 72 hours for prevention of HIV</a:t>
            </a:r>
          </a:p>
          <a:p>
            <a:pPr lvl="1"/>
            <a:r>
              <a:rPr lang="en-US" altLang="en-US">
                <a:latin typeface="Calibri" panose="020F0502020204030204" pitchFamily="34" charset="0"/>
                <a:ea typeface="ＭＳ Ｐゴシック" panose="020B0600070205080204" pitchFamily="34" charset="-128"/>
              </a:rPr>
              <a:t>No later than 120 hours for prevention of pregnancy </a:t>
            </a:r>
          </a:p>
          <a:p>
            <a:pPr eaLnBrk="1" hangingPunct="1"/>
            <a:r>
              <a:rPr lang="en-US" altLang="en-US">
                <a:latin typeface="Calibri" panose="020F0502020204030204" pitchFamily="34" charset="0"/>
                <a:ea typeface="ＭＳ Ｐゴシック" panose="020B0600070205080204" pitchFamily="34" charset="-128"/>
              </a:rPr>
              <a:t>Progestin-only ECPs (delay or prevent ovulation )</a:t>
            </a:r>
          </a:p>
          <a:p>
            <a:pPr eaLnBrk="1" hangingPunct="1"/>
            <a:endParaRPr lang="en-US" altLang="en-US">
              <a:latin typeface="Calibri" panose="020F0502020204030204" pitchFamily="34" charset="0"/>
              <a:ea typeface="ＭＳ Ｐゴシック" panose="020B0600070205080204" pitchFamily="34" charset="-128"/>
            </a:endParaRPr>
          </a:p>
          <a:p>
            <a:pPr eaLnBrk="1" hangingPunct="1"/>
            <a:r>
              <a:rPr lang="en-US" altLang="en-US">
                <a:latin typeface="Calibri" panose="020F0502020204030204" pitchFamily="34" charset="0"/>
                <a:ea typeface="ＭＳ Ｐゴシック" panose="020B0600070205080204" pitchFamily="34" charset="-128"/>
              </a:rPr>
              <a:t>400 mg of cefixime plus 1 g of azithromycin orally will be sufficient presumptive treatment for gonorrhea, chlamydial infection, and incubating syphilis </a:t>
            </a:r>
          </a:p>
          <a:p>
            <a:pPr eaLnBrk="1" hangingPunct="1"/>
            <a:r>
              <a:rPr lang="en-US" altLang="en-US">
                <a:latin typeface="Calibri" panose="020F0502020204030204" pitchFamily="34" charset="0"/>
                <a:ea typeface="ＭＳ Ｐゴシック" panose="020B0600070205080204" pitchFamily="34" charset="-128"/>
              </a:rPr>
              <a:t>PEP must be initiated as soon as possible and no later than 72 hours following exposure and continued for 28 days. Offer counseling and testing for HIV in the first 2 weeks after the incident. </a:t>
            </a:r>
          </a:p>
          <a:p>
            <a:pPr eaLnBrk="1" hangingPunct="1"/>
            <a:endParaRPr lang="en-US" altLang="en-US">
              <a:latin typeface="Calibri" panose="020F0502020204030204" pitchFamily="34" charset="0"/>
              <a:ea typeface="ＭＳ Ｐゴシック" panose="020B0600070205080204" pitchFamily="34" charset="-128"/>
            </a:endParaRPr>
          </a:p>
          <a:p>
            <a:r>
              <a:rPr lang="en-US" altLang="en-US" i="1">
                <a:latin typeface="Calibri" panose="020F0502020204030204" pitchFamily="34" charset="0"/>
                <a:ea typeface="ＭＳ Ｐゴシック" panose="020B0600070205080204" pitchFamily="34" charset="-128"/>
              </a:rPr>
              <a:t>Age</a:t>
            </a:r>
            <a:endParaRPr lang="en-US" altLang="en-US">
              <a:latin typeface="Calibri" panose="020F0502020204030204" pitchFamily="34" charset="0"/>
              <a:ea typeface="ＭＳ Ｐゴシック" panose="020B0600070205080204" pitchFamily="34" charset="-128"/>
            </a:endParaRPr>
          </a:p>
          <a:p>
            <a:r>
              <a:rPr lang="en-US" altLang="en-US" i="1">
                <a:latin typeface="Calibri" panose="020F0502020204030204" pitchFamily="34" charset="0"/>
                <a:ea typeface="ＭＳ Ｐゴシック" panose="020B0600070205080204" pitchFamily="34" charset="-128"/>
              </a:rPr>
              <a:t>Treatment</a:t>
            </a:r>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Adults and adolescents. Backbone regimen: Tenofovir (TDF) + Lamivudine (3TC) or Emtricitabine (FTC). Recommended  third drug: Lopinavir/ritonavir (LPV/r) or Atazanavir/ritonavir (ATV/r) . Where available Raltegravir (RAL), Darunavir + ritonavir (DRV/r), or Efavirenz (EFV) can be considered as alternative options for the third drug</a:t>
            </a:r>
          </a:p>
          <a:p>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Children 10 years and younger. Backbone regimen: Zidovudine (AZT) + Lamivudine (3TC). Alternative regimen: Abacavir ABC + Lamivudine (3TC) or Tenofovir (TDF) + Lamivudine (3TC) or Emtricitabine (FTC). Recommended  third drug: Lopinavir/ritonavir (LPV/r) is recommended as third drug for HIV PEP in children) . An age-appropriate alternative regimen can be identified among Atazanavir/ritonavir (ATV/r), Raltegravir (RAL), Darunavir + ritonavir (DRV), Efavirenz (EFV) and Nevirapine (NVP)</a:t>
            </a:r>
          </a:p>
          <a:p>
            <a:pPr eaLnBrk="1" hangingPunct="1"/>
            <a:r>
              <a:rPr lang="en-US" altLang="en-US">
                <a:latin typeface="Calibri" panose="020F0502020204030204" pitchFamily="34" charset="0"/>
                <a:ea typeface="ＭＳ Ｐゴシック" panose="020B0600070205080204" pitchFamily="34" charset="-128"/>
              </a:rPr>
              <a:t>.</a:t>
            </a:r>
          </a:p>
          <a:p>
            <a:pPr eaLnBrk="1" hangingPunct="1"/>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Provide hepatitis B vaccine within 14 days of the assault unless the survivor is fully vaccinated. A total of 3 doses are needed, the second dose 4 weeks after the first, and the third dose 8 weeks after the second dose.</a:t>
            </a:r>
          </a:p>
          <a:p>
            <a:r>
              <a:rPr lang="en-US" altLang="en-US">
                <a:latin typeface="Calibri" panose="020F0502020204030204" pitchFamily="34" charset="0"/>
                <a:ea typeface="ＭＳ Ｐゴシック" panose="020B0600070205080204" pitchFamily="34" charset="-128"/>
              </a:rPr>
              <a:t> </a:t>
            </a:r>
          </a:p>
          <a:p>
            <a:r>
              <a:rPr lang="en-US" altLang="en-US">
                <a:latin typeface="Calibri" panose="020F0502020204030204" pitchFamily="34" charset="0"/>
                <a:ea typeface="ＭＳ Ｐゴシック" panose="020B0600070205080204" pitchFamily="34" charset="-128"/>
              </a:rPr>
              <a:t>Consider providing the HPV vaccine to any age 26 or younger, unless the survivor has been fully vaccinated. In most cases, a total of 3 doses need to be given over a 6-month period.</a:t>
            </a:r>
          </a:p>
          <a:p>
            <a:endParaRPr lang="en-US" altLang="en-US">
              <a:latin typeface="Calibri" panose="020F0502020204030204" pitchFamily="34" charset="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Where relevant, discuss adherence to STI prophylaxis or treatment including PEP and hepatitis B vaccination (additional doses at 1 month and 6 months), HIV testing at 3 months and 6 months, and pregnancy status and options</a:t>
            </a:r>
          </a:p>
          <a:p>
            <a:endParaRPr lang="en-US" altLang="en-US">
              <a:latin typeface="Calibri" panose="020F0502020204030204" pitchFamily="34" charset="0"/>
              <a:ea typeface="ＭＳ Ｐゴシック" panose="020B0600070205080204" pitchFamily="34" charset="-128"/>
            </a:endParaRPr>
          </a:p>
          <a:p>
            <a:pPr eaLnBrk="1" hangingPunct="1"/>
            <a:endParaRPr lang="en-US" altLang="en-US">
              <a:latin typeface="Calibri" panose="020F0502020204030204" pitchFamily="34" charset="0"/>
              <a:ea typeface="ＭＳ Ｐゴシック" panose="020B0600070205080204" pitchFamily="34" charset="-128"/>
            </a:endParaRPr>
          </a:p>
          <a:p>
            <a:pPr eaLnBrk="1" hangingPunct="1"/>
            <a:endParaRPr lang="fr-F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066391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68C7184-0B8A-4502-AFF6-51B6BC863B92}"/>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7FDC6DC-9B6A-47E7-9FCC-0C9A741DC8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92852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7</a:t>
            </a:fld>
            <a:endParaRPr lang="en-GB"/>
          </a:p>
        </p:txBody>
      </p:sp>
    </p:spTree>
    <p:extLst>
      <p:ext uri="{BB962C8B-B14F-4D97-AF65-F5344CB8AC3E}">
        <p14:creationId xmlns:p14="http://schemas.microsoft.com/office/powerpoint/2010/main" val="224014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movie is embedded in the slide</a:t>
            </a:r>
          </a:p>
        </p:txBody>
      </p:sp>
      <p:sp>
        <p:nvSpPr>
          <p:cNvPr id="4" name="Slide Number Placeholder 3"/>
          <p:cNvSpPr>
            <a:spLocks noGrp="1"/>
          </p:cNvSpPr>
          <p:nvPr>
            <p:ph type="sldNum" sz="quarter" idx="10"/>
          </p:nvPr>
        </p:nvSpPr>
        <p:spPr/>
        <p:txBody>
          <a:bodyPr/>
          <a:lstStyle/>
          <a:p>
            <a:fld id="{6CB6252A-633C-4854-917D-2B156AD22AC0}" type="slidenum">
              <a:rPr lang="en-GB" smtClean="0"/>
              <a:t>8</a:t>
            </a:fld>
            <a:endParaRPr lang="en-GB"/>
          </a:p>
        </p:txBody>
      </p:sp>
    </p:spTree>
    <p:extLst>
      <p:ext uri="{BB962C8B-B14F-4D97-AF65-F5344CB8AC3E}">
        <p14:creationId xmlns:p14="http://schemas.microsoft.com/office/powerpoint/2010/main" val="21948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9" indent="-171159" defTabSz="912846">
              <a:buFont typeface="Arial" pitchFamily="34" charset="0"/>
              <a:buChar char="•"/>
              <a:defRPr/>
            </a:pPr>
            <a:r>
              <a:rPr lang="en-US" sz="1200" dirty="0"/>
              <a:t>Humanitarian emergencies are time periods of instability which increase the vulnerabilities of affected population and leaves them at risk</a:t>
            </a:r>
          </a:p>
          <a:p>
            <a:pPr marL="171159" indent="-171159" defTabSz="912846">
              <a:buFont typeface="Arial" pitchFamily="34" charset="0"/>
              <a:buChar char="•"/>
              <a:defRPr/>
            </a:pPr>
            <a:r>
              <a:rPr lang="en-US" sz="1200" dirty="0"/>
              <a:t>it is not because there is not evidence that there is no incidence</a:t>
            </a:r>
          </a:p>
          <a:p>
            <a:pPr marL="171159" indent="-171159" defTabSz="912846">
              <a:buFont typeface="Arial" pitchFamily="34" charset="0"/>
              <a:buChar char="•"/>
              <a:defRPr/>
            </a:pPr>
            <a:r>
              <a:rPr lang="en-US" sz="1200" dirty="0"/>
              <a:t>Rape never occurs by accident</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10</a:t>
            </a:fld>
            <a:endParaRPr lang="en-GB"/>
          </a:p>
        </p:txBody>
      </p:sp>
    </p:spTree>
    <p:extLst>
      <p:ext uri="{BB962C8B-B14F-4D97-AF65-F5344CB8AC3E}">
        <p14:creationId xmlns:p14="http://schemas.microsoft.com/office/powerpoint/2010/main" val="265869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Arial" charset="0"/>
                <a:ea typeface="+mn-ea"/>
                <a:cs typeface="Arial" charset="0"/>
              </a:rPr>
              <a:t>Many victim/survivors of </a:t>
            </a:r>
            <a:r>
              <a:rPr lang="en-US" sz="1200" kern="1200" dirty="0">
                <a:solidFill>
                  <a:schemeClr val="tx1"/>
                </a:solidFill>
                <a:effectLst/>
                <a:latin typeface="Arial" charset="0"/>
                <a:ea typeface="+mn-ea"/>
                <a:cs typeface="Arial" charset="0"/>
              </a:rPr>
              <a:t>sexual and other forms of gender-based violence will never report or disclose their experience(s)</a:t>
            </a:r>
            <a:r>
              <a:rPr lang="en-GB" sz="1200" kern="1200" dirty="0">
                <a:solidFill>
                  <a:schemeClr val="tx1"/>
                </a:solidFill>
                <a:effectLst/>
                <a:latin typeface="Arial" charset="0"/>
                <a:ea typeface="+mn-ea"/>
                <a:cs typeface="Arial" charset="0"/>
              </a:rPr>
              <a:t> - at least not </a:t>
            </a:r>
            <a:r>
              <a:rPr lang="en-US" sz="1200" kern="1200" dirty="0">
                <a:solidFill>
                  <a:schemeClr val="tx1"/>
                </a:solidFill>
                <a:effectLst/>
                <a:latin typeface="Arial" charset="0"/>
                <a:ea typeface="+mn-ea"/>
                <a:cs typeface="Arial" charset="0"/>
              </a:rPr>
              <a:t>through formal channels </a:t>
            </a:r>
            <a:r>
              <a:rPr lang="en-GB" sz="1200" kern="1200" dirty="0">
                <a:solidFill>
                  <a:schemeClr val="tx1"/>
                </a:solidFill>
                <a:effectLst/>
                <a:latin typeface="Arial" charset="0"/>
                <a:ea typeface="+mn-ea"/>
                <a:cs typeface="Arial" charset="0"/>
              </a:rPr>
              <a:t>(</a:t>
            </a:r>
            <a:r>
              <a:rPr lang="en-GB" sz="1200" i="1" kern="1200" dirty="0">
                <a:solidFill>
                  <a:schemeClr val="tx1"/>
                </a:solidFill>
                <a:effectLst/>
                <a:latin typeface="Arial" charset="0"/>
                <a:ea typeface="+mn-ea"/>
                <a:cs typeface="Arial" charset="0"/>
              </a:rPr>
              <a:t>See Fiche 1.2 on Barriers to Accessing Services</a:t>
            </a:r>
            <a:r>
              <a:rPr lang="en-GB" sz="1200"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The likelihood of reporting or disclosing violence, and thereby obtaining an accurate picture of prevalence or incidence, can depend on a confluence of factors including, how sexual violence is understood in society, the surrounding legal environment, the trust (or lack thereof) placed in institutions or service-providers, even the competence of who’s recording the answers or asking the questions.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While survey data is the closest proxy to prevalence that can be gathered, even something as seemingly simple as the way questions are worded can drastically alter results. This speaks to the complexity of interpreting trends in data, whether once-off or over time.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For example, if a country displays a higher incidence of violence from one year to the next, this does not </a:t>
            </a:r>
            <a:r>
              <a:rPr lang="en-US" sz="1200" i="1" kern="1200" dirty="0">
                <a:solidFill>
                  <a:schemeClr val="tx1"/>
                </a:solidFill>
                <a:effectLst/>
                <a:latin typeface="Arial" charset="0"/>
                <a:ea typeface="+mn-ea"/>
                <a:cs typeface="Arial" charset="0"/>
              </a:rPr>
              <a:t>automatically </a:t>
            </a:r>
            <a:r>
              <a:rPr lang="en-US" sz="1200" kern="1200" dirty="0">
                <a:solidFill>
                  <a:schemeClr val="tx1"/>
                </a:solidFill>
                <a:effectLst/>
                <a:latin typeface="Arial" charset="0"/>
                <a:ea typeface="+mn-ea"/>
                <a:cs typeface="Arial" charset="0"/>
              </a:rPr>
              <a:t>infer that violence has increased. Changes in reporting could mean changes in dynamics of violence or, in dynamics</a:t>
            </a:r>
            <a:r>
              <a:rPr lang="en-US" sz="1200" i="1"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of</a:t>
            </a:r>
            <a:r>
              <a:rPr lang="en-US" sz="1200" i="1" kern="1200" dirty="0">
                <a:solidFill>
                  <a:schemeClr val="tx1"/>
                </a:solidFill>
                <a:effectLst/>
                <a:latin typeface="Arial" charset="0"/>
                <a:ea typeface="+mn-ea"/>
                <a:cs typeface="Arial" charset="0"/>
              </a:rPr>
              <a:t> reporting</a:t>
            </a:r>
            <a:r>
              <a:rPr lang="en-GB" dirty="0">
                <a:effectLst/>
              </a:rPr>
              <a:t> </a:t>
            </a:r>
            <a:r>
              <a:rPr lang="en-US" sz="1200" kern="1200" dirty="0">
                <a:solidFill>
                  <a:schemeClr val="tx1"/>
                </a:solidFill>
                <a:effectLst/>
                <a:latin typeface="Arial" charset="0"/>
                <a:ea typeface="+mn-ea"/>
                <a:cs typeface="Arial" charset="0"/>
              </a:rPr>
              <a:t>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Likely, there will always be a degree of disparity between the true prevalence/incidence of sexual violence and the extent to which it is captured through either survey data or reporting to service providers (what’s known as either ‘</a:t>
            </a:r>
            <a:r>
              <a:rPr lang="en-US" sz="1200" i="1" kern="1200" dirty="0">
                <a:solidFill>
                  <a:schemeClr val="tx1"/>
                </a:solidFill>
                <a:effectLst/>
                <a:latin typeface="Arial" charset="0"/>
                <a:ea typeface="+mn-ea"/>
                <a:cs typeface="Arial" charset="0"/>
              </a:rPr>
              <a:t>administrative data’ </a:t>
            </a:r>
            <a:r>
              <a:rPr lang="en-US" sz="1200" kern="1200" dirty="0">
                <a:solidFill>
                  <a:schemeClr val="tx1"/>
                </a:solidFill>
                <a:effectLst/>
                <a:latin typeface="Arial" charset="0"/>
                <a:ea typeface="+mn-ea"/>
                <a:cs typeface="Arial" charset="0"/>
              </a:rPr>
              <a:t>or ‘</a:t>
            </a:r>
            <a:r>
              <a:rPr lang="en-US" sz="1200" i="1" kern="1200" dirty="0">
                <a:solidFill>
                  <a:schemeClr val="tx1"/>
                </a:solidFill>
                <a:effectLst/>
                <a:latin typeface="Arial" charset="0"/>
                <a:ea typeface="+mn-ea"/>
                <a:cs typeface="Arial" charset="0"/>
              </a:rPr>
              <a:t>service-based data’) (See FIG 1.2.</a:t>
            </a:r>
            <a:r>
              <a:rPr lang="en-US" sz="1200" kern="1200" dirty="0">
                <a:solidFill>
                  <a:schemeClr val="tx1"/>
                </a:solidFill>
                <a:effectLst/>
                <a:latin typeface="Arial" charset="0"/>
                <a:ea typeface="+mn-ea"/>
                <a:cs typeface="Arial" charset="0"/>
              </a:rPr>
              <a:t> ). </a:t>
            </a:r>
            <a:r>
              <a:rPr lang="en-US" sz="1200" i="1" kern="1200" dirty="0">
                <a:solidFill>
                  <a:schemeClr val="tx1"/>
                </a:solidFill>
                <a:effectLst/>
                <a:latin typeface="Arial" charset="0"/>
                <a:ea typeface="+mn-ea"/>
                <a:cs typeface="Arial" charset="0"/>
              </a:rPr>
              <a:t>Simply put</a:t>
            </a:r>
            <a:r>
              <a:rPr lang="en-US" sz="1200" kern="1200" dirty="0">
                <a:solidFill>
                  <a:schemeClr val="tx1"/>
                </a:solidFill>
                <a:effectLst/>
                <a:latin typeface="Arial" charset="0"/>
                <a:ea typeface="+mn-ea"/>
                <a:cs typeface="Arial" charset="0"/>
              </a:rPr>
              <a:t>, when it comes to data on sexual violence, </a:t>
            </a:r>
            <a:r>
              <a:rPr lang="en-US" sz="1200" b="1" kern="1200" dirty="0">
                <a:solidFill>
                  <a:schemeClr val="tx1"/>
                </a:solidFill>
                <a:effectLst/>
                <a:latin typeface="Arial" charset="0"/>
                <a:ea typeface="+mn-ea"/>
                <a:cs typeface="Arial" charset="0"/>
              </a:rPr>
              <a:t>every picture we have is always only partial. </a:t>
            </a:r>
            <a:endParaRPr lang="en-GB" sz="1200" b="1"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Where services are non-existent, or ill-equipped to handle cases appropriately, and/or sexual violence remains heavily stigmatized however, estimations of prevalence will be both harder to obtain and even less accurate. This is because persons who experience sexual violence will be even less likely to come forward for well-founded fear of negative repercussions. Armed conflict and insecurity, add an additional layer of complexity, in that whatever capacity state institutions and other actors had to address said violence before the onset of a crisis, is further diminished.</a:t>
            </a:r>
            <a:endParaRPr lang="en-GB" sz="1200" kern="1200" dirty="0">
              <a:solidFill>
                <a:schemeClr val="tx1"/>
              </a:solidFill>
              <a:effectLst/>
              <a:latin typeface="Arial" charset="0"/>
              <a:ea typeface="+mn-ea"/>
              <a:cs typeface="Arial"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11</a:t>
            </a:fld>
            <a:endParaRPr lang="en-GB"/>
          </a:p>
        </p:txBody>
      </p:sp>
    </p:spTree>
    <p:extLst>
      <p:ext uri="{BB962C8B-B14F-4D97-AF65-F5344CB8AC3E}">
        <p14:creationId xmlns:p14="http://schemas.microsoft.com/office/powerpoint/2010/main" val="346797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12</a:t>
            </a:fld>
            <a:endParaRPr lang="en-GB"/>
          </a:p>
        </p:txBody>
      </p:sp>
    </p:spTree>
    <p:extLst>
      <p:ext uri="{BB962C8B-B14F-4D97-AF65-F5344CB8AC3E}">
        <p14:creationId xmlns:p14="http://schemas.microsoft.com/office/powerpoint/2010/main" val="332534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Arial" charset="0"/>
                <a:ea typeface="+mn-ea"/>
                <a:cs typeface="Arial" charset="0"/>
              </a:rPr>
              <a:t>SV is a </a:t>
            </a:r>
            <a:r>
              <a:rPr lang="en-GB" sz="1200" b="1" kern="1200" dirty="0">
                <a:solidFill>
                  <a:schemeClr val="tx1"/>
                </a:solidFill>
                <a:effectLst/>
                <a:latin typeface="Arial" charset="0"/>
                <a:ea typeface="+mn-ea"/>
                <a:cs typeface="Arial" charset="0"/>
              </a:rPr>
              <a:t>gendered phenomenon </a:t>
            </a:r>
            <a:r>
              <a:rPr lang="en-GB" sz="1200" kern="1200" dirty="0">
                <a:solidFill>
                  <a:schemeClr val="tx1"/>
                </a:solidFill>
                <a:effectLst/>
                <a:latin typeface="Arial" charset="0"/>
                <a:ea typeface="+mn-ea"/>
                <a:cs typeface="Arial" charset="0"/>
              </a:rPr>
              <a:t>in that it is linked to, and stems from, harmful social practices based on perceptions of gender and the </a:t>
            </a:r>
            <a:r>
              <a:rPr lang="en-GB" sz="1200" b="1" kern="1200" dirty="0">
                <a:solidFill>
                  <a:schemeClr val="tx1"/>
                </a:solidFill>
                <a:effectLst/>
                <a:latin typeface="Arial" charset="0"/>
                <a:ea typeface="+mn-ea"/>
                <a:cs typeface="Arial" charset="0"/>
              </a:rPr>
              <a:t>power dynamics</a:t>
            </a:r>
            <a:r>
              <a:rPr lang="en-GB" sz="1200" kern="1200" dirty="0">
                <a:solidFill>
                  <a:schemeClr val="tx1"/>
                </a:solidFill>
                <a:effectLst/>
                <a:latin typeface="Arial" charset="0"/>
                <a:ea typeface="+mn-ea"/>
                <a:cs typeface="Arial" charset="0"/>
              </a:rPr>
              <a:t> surrounding them. </a:t>
            </a: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Adopting a gender analysis is useful in that it requires us to examine the </a:t>
            </a:r>
            <a:r>
              <a:rPr lang="en-US" sz="1200" b="1" kern="1200" dirty="0">
                <a:solidFill>
                  <a:schemeClr val="tx1"/>
                </a:solidFill>
                <a:effectLst/>
                <a:latin typeface="Arial" charset="0"/>
                <a:ea typeface="+mn-ea"/>
                <a:cs typeface="Arial" charset="0"/>
              </a:rPr>
              <a:t>power </a:t>
            </a:r>
            <a:r>
              <a:rPr lang="en-US" sz="1200" b="1" kern="1200" dirty="0" err="1">
                <a:solidFill>
                  <a:schemeClr val="tx1"/>
                </a:solidFill>
                <a:effectLst/>
                <a:latin typeface="Arial" charset="0"/>
                <a:ea typeface="+mn-ea"/>
                <a:cs typeface="Arial" charset="0"/>
              </a:rPr>
              <a:t>differrentials</a:t>
            </a:r>
            <a:r>
              <a:rPr lang="en-US" sz="1200" b="1" kern="1200" dirty="0">
                <a:solidFill>
                  <a:schemeClr val="tx1"/>
                </a:solidFill>
                <a:effectLst/>
                <a:latin typeface="Arial" charset="0"/>
                <a:ea typeface="+mn-ea"/>
                <a:cs typeface="Arial" charset="0"/>
              </a:rPr>
              <a:t> on which SV is propagated and through which it manifests</a:t>
            </a:r>
            <a:r>
              <a:rPr lang="en-US" sz="1200" kern="1200" dirty="0">
                <a:solidFill>
                  <a:schemeClr val="tx1"/>
                </a:solidFill>
                <a:effectLst/>
                <a:latin typeface="Arial" charset="0"/>
                <a:ea typeface="+mn-ea"/>
                <a:cs typeface="Arial" charset="0"/>
              </a:rPr>
              <a:t>. </a:t>
            </a: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We see gender</a:t>
            </a:r>
            <a:r>
              <a:rPr lang="en-US" sz="1200" kern="1200" baseline="0" dirty="0">
                <a:solidFill>
                  <a:schemeClr val="tx1"/>
                </a:solidFill>
                <a:effectLst/>
                <a:latin typeface="Arial" charset="0"/>
                <a:ea typeface="+mn-ea"/>
                <a:cs typeface="Arial" charset="0"/>
              </a:rPr>
              <a:t> dynamics at play in complex and interwoven ways within…. </a:t>
            </a:r>
          </a:p>
          <a:p>
            <a:pPr lvl="0"/>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US" sz="1200" b="1" kern="1200" dirty="0">
                <a:solidFill>
                  <a:schemeClr val="tx1"/>
                </a:solidFill>
                <a:effectLst/>
                <a:latin typeface="Arial" charset="0"/>
                <a:ea typeface="+mn-ea"/>
                <a:cs typeface="Arial" charset="0"/>
              </a:rPr>
              <a:t>Motives</a:t>
            </a:r>
            <a:r>
              <a:rPr lang="en-US" sz="1200" b="1" kern="1200" baseline="0" dirty="0">
                <a:solidFill>
                  <a:schemeClr val="tx1"/>
                </a:solidFill>
                <a:effectLst/>
                <a:latin typeface="Arial" charset="0"/>
                <a:ea typeface="+mn-ea"/>
                <a:cs typeface="Arial" charset="0"/>
              </a:rPr>
              <a:t> for committing SV</a:t>
            </a:r>
            <a:r>
              <a:rPr lang="en-US" sz="1200" kern="1200" baseline="0" dirty="0">
                <a:solidFill>
                  <a:schemeClr val="tx1"/>
                </a:solidFill>
                <a:effectLst/>
                <a:latin typeface="Arial" charset="0"/>
                <a:ea typeface="+mn-ea"/>
                <a:cs typeface="Arial" charset="0"/>
              </a:rPr>
              <a:t>- Perpetrators often play off gender norms when committing of SV (even if unconsciously), for example prominent males within communities may be targeted as a means of dominating the adversary by symbolically ‘feminizing’ them e.g. putting a man in what is usually thought to be a woman’s place. Similarly as women are often understood to represent the cornerstones of community e.g. as mothers, those ‘responsible’ for reproduction etc. (itself a product of embedded gender relations), they are also often targeted with aim to weaken community ties, emasculate men in the community through their perceived failure to serve as protectorates etc.  Both examples are often employed as means to humiliate and demoralize the communities concerned. </a:t>
            </a:r>
          </a:p>
          <a:p>
            <a:pPr marL="0" lvl="0" indent="0">
              <a:buFont typeface="Arial" panose="020B0604020202020204" pitchFamily="34" charset="0"/>
              <a:buNone/>
            </a:pPr>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US" sz="1200" b="1" kern="1200" baseline="0" dirty="0">
                <a:solidFill>
                  <a:schemeClr val="tx1"/>
                </a:solidFill>
                <a:effectLst/>
                <a:latin typeface="Arial" charset="0"/>
                <a:ea typeface="+mn-ea"/>
                <a:cs typeface="Arial" charset="0"/>
              </a:rPr>
              <a:t>Ways in which SV is carried out- </a:t>
            </a:r>
            <a:r>
              <a:rPr lang="en-US" sz="1200" b="0" kern="1200" baseline="0" dirty="0">
                <a:solidFill>
                  <a:schemeClr val="tx1"/>
                </a:solidFill>
                <a:effectLst/>
                <a:latin typeface="Arial" charset="0"/>
                <a:ea typeface="+mn-ea"/>
                <a:cs typeface="Arial" charset="0"/>
              </a:rPr>
              <a:t>Similar to the above, perpetrators of SV will often employ understandings of gender as a means to compound its intended impact e.g. forcing male detainees to strip and perform degrading acts in front of female guards or other prisoners (with the purpose of being further emasculated).   </a:t>
            </a:r>
            <a:endParaRPr lang="en-US" sz="1200" b="1" kern="1200" baseline="0" dirty="0">
              <a:solidFill>
                <a:schemeClr val="tx1"/>
              </a:solidFill>
              <a:effectLst/>
              <a:latin typeface="Arial" charset="0"/>
              <a:ea typeface="+mn-ea"/>
              <a:cs typeface="Arial" charset="0"/>
            </a:endParaRPr>
          </a:p>
          <a:p>
            <a:pPr marL="0" lvl="0" indent="0">
              <a:buFont typeface="Arial" panose="020B0604020202020204" pitchFamily="34" charset="0"/>
              <a:buNone/>
            </a:pPr>
            <a:endParaRPr lang="en-US" sz="1200" kern="1200" dirty="0">
              <a:solidFill>
                <a:schemeClr val="tx1"/>
              </a:solidFill>
              <a:effectLst/>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kern="1200" baseline="0" dirty="0">
                <a:solidFill>
                  <a:schemeClr val="tx1"/>
                </a:solidFill>
                <a:effectLst/>
                <a:latin typeface="Arial" charset="0"/>
                <a:ea typeface="+mn-ea"/>
                <a:cs typeface="Arial" charset="0"/>
              </a:rPr>
              <a:t>Vulnerability to SV- </a:t>
            </a:r>
            <a:r>
              <a:rPr lang="en-US" sz="1200" kern="1200" baseline="0" dirty="0">
                <a:solidFill>
                  <a:schemeClr val="tx1"/>
                </a:solidFill>
                <a:effectLst/>
                <a:latin typeface="Arial" charset="0"/>
                <a:ea typeface="+mn-ea"/>
                <a:cs typeface="Arial" charset="0"/>
              </a:rPr>
              <a:t>Persons of different genders will be vulnerable to SV in different way. </a:t>
            </a:r>
            <a:r>
              <a:rPr lang="en-US" sz="1200" kern="1200" dirty="0">
                <a:solidFill>
                  <a:schemeClr val="tx1"/>
                </a:solidFill>
                <a:effectLst/>
                <a:latin typeface="Arial" charset="0"/>
                <a:ea typeface="+mn-ea"/>
                <a:cs typeface="Arial" charset="0"/>
              </a:rPr>
              <a:t>LGBTI</a:t>
            </a:r>
            <a:r>
              <a:rPr lang="en-US" sz="1200" b="1" kern="1200" baseline="300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persons, for instance, may be particularly vulnerable to SV given perceived transgressions of norms relating to gender expression and/or sexual orientation.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Arial" charset="0"/>
                <a:ea typeface="+mn-ea"/>
                <a:cs typeface="Arial" charset="0"/>
              </a:rPr>
              <a:t>Ability to access care and services</a:t>
            </a:r>
            <a:r>
              <a:rPr lang="en-US" sz="1200" kern="1200" dirty="0">
                <a:solidFill>
                  <a:schemeClr val="tx1"/>
                </a:solidFill>
                <a:effectLst/>
                <a:latin typeface="Arial" charset="0"/>
                <a:ea typeface="+mn-ea"/>
                <a:cs typeface="Arial" charset="0"/>
              </a:rPr>
              <a:t> –</a:t>
            </a:r>
            <a:r>
              <a:rPr lang="en-US" sz="1200" kern="1200" baseline="0" dirty="0">
                <a:solidFill>
                  <a:schemeClr val="tx1"/>
                </a:solidFill>
                <a:effectLst/>
                <a:latin typeface="Arial" charset="0"/>
                <a:ea typeface="+mn-ea"/>
                <a:cs typeface="Arial" charset="0"/>
              </a:rPr>
              <a:t> Again, persons of different genders will face different challenges as a result. </a:t>
            </a:r>
            <a:r>
              <a:rPr lang="en-US" sz="1200" kern="1200" dirty="0">
                <a:solidFill>
                  <a:schemeClr val="tx1"/>
                </a:solidFill>
                <a:effectLst/>
                <a:latin typeface="Arial" charset="0"/>
                <a:ea typeface="+mn-ea"/>
                <a:cs typeface="Arial" charset="0"/>
              </a:rPr>
              <a:t>As one example, </a:t>
            </a:r>
            <a:r>
              <a:rPr lang="en-US" sz="1200" b="1" kern="1200" dirty="0">
                <a:solidFill>
                  <a:schemeClr val="tx1"/>
                </a:solidFill>
                <a:effectLst/>
                <a:latin typeface="Arial" charset="0"/>
                <a:ea typeface="+mn-ea"/>
                <a:cs typeface="Arial" charset="0"/>
              </a:rPr>
              <a:t>men</a:t>
            </a:r>
            <a:r>
              <a:rPr lang="en-US" sz="1200" kern="1200" dirty="0">
                <a:solidFill>
                  <a:schemeClr val="tx1"/>
                </a:solidFill>
                <a:effectLst/>
                <a:latin typeface="Arial" charset="0"/>
                <a:ea typeface="+mn-ea"/>
                <a:cs typeface="Arial" charset="0"/>
              </a:rPr>
              <a:t> often encounter major </a:t>
            </a:r>
            <a:r>
              <a:rPr lang="en-US" sz="1200" b="1" kern="1200" dirty="0">
                <a:solidFill>
                  <a:schemeClr val="tx1"/>
                </a:solidFill>
                <a:effectLst/>
                <a:latin typeface="Arial" charset="0"/>
                <a:ea typeface="+mn-ea"/>
                <a:cs typeface="Arial" charset="0"/>
              </a:rPr>
              <a:t>difficulties in disclosing</a:t>
            </a:r>
            <a:r>
              <a:rPr lang="en-US" sz="1200" kern="1200" dirty="0">
                <a:solidFill>
                  <a:schemeClr val="tx1"/>
                </a:solidFill>
                <a:effectLst/>
                <a:latin typeface="Arial" charset="0"/>
                <a:ea typeface="+mn-ea"/>
                <a:cs typeface="Arial" charset="0"/>
              </a:rPr>
              <a:t> incidence of violence, thus accessing care, precisely due to the belief that they cannot constitute a victim of SV (hereafter VSV), as a result of </a:t>
            </a:r>
            <a:r>
              <a:rPr lang="en-US" sz="1200" b="1" kern="1200" dirty="0">
                <a:solidFill>
                  <a:schemeClr val="tx1"/>
                </a:solidFill>
                <a:effectLst/>
                <a:latin typeface="Arial" charset="0"/>
                <a:ea typeface="+mn-ea"/>
                <a:cs typeface="Arial" charset="0"/>
              </a:rPr>
              <a:t>norms surrounding masculinity</a:t>
            </a:r>
            <a:r>
              <a:rPr lang="en-US" sz="1200" kern="1200" dirty="0">
                <a:solidFill>
                  <a:schemeClr val="tx1"/>
                </a:solidFill>
                <a:effectLst/>
                <a:latin typeface="Arial" charset="0"/>
                <a:ea typeface="+mn-ea"/>
                <a:cs typeface="Arial" charset="0"/>
              </a:rPr>
              <a:t>. </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14</a:t>
            </a:fld>
            <a:endParaRPr lang="en-GB"/>
          </a:p>
        </p:txBody>
      </p:sp>
    </p:spTree>
    <p:extLst>
      <p:ext uri="{BB962C8B-B14F-4D97-AF65-F5344CB8AC3E}">
        <p14:creationId xmlns:p14="http://schemas.microsoft.com/office/powerpoint/2010/main" val="419671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DA9B-C8AE-4894-871C-BEDF60B18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C4C500-32FE-47EF-9F47-02CB3CFF8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BDC33E-CADC-4780-99E0-4CB4F579B621}"/>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6098B95C-42F4-4E55-A15D-F46CAD0121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AC7FE9-BBA5-4BF4-9272-07E45849C7A7}"/>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217552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E172-64F5-4F12-8484-9DC4BC6730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82B5E7-0F4E-4EAF-833D-7916C08BB4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686C0-B318-4D5E-ADD9-15289C595976}"/>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09BC317C-C17D-4A70-B0CE-75F0C36F29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1F9705-7AA9-46DD-9344-497ACBBF54D2}"/>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76550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771585-4E78-4059-9ED0-04CA8FA6EE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C05245-C245-470E-AFC0-63831C32AC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0A63FD-48BC-48AC-927F-483E43478FA2}"/>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34545E66-73B4-4220-8BE8-5E27174C4B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BDAA67-92F0-4848-8974-BF8CB2A81493}"/>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206820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CBA0F-13F6-442F-B8C6-B0F8DDECD2A3}"/>
              </a:ext>
            </a:extLst>
          </p:cNvPr>
          <p:cNvSpPr/>
          <p:nvPr userDrawn="1"/>
        </p:nvSpPr>
        <p:spPr>
          <a:xfrm>
            <a:off x="0" y="1"/>
            <a:ext cx="12192000" cy="1171575"/>
          </a:xfrm>
          <a:prstGeom prst="rect">
            <a:avLst/>
          </a:prstGeom>
          <a:gradFill flip="none" rotWithShape="1">
            <a:gsLst>
              <a:gs pos="40000">
                <a:srgbClr val="FA0007"/>
              </a:gs>
              <a:gs pos="100000">
                <a:srgbClr val="761706"/>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3" name="Rectangle 2">
            <a:extLst>
              <a:ext uri="{FF2B5EF4-FFF2-40B4-BE49-F238E27FC236}">
                <a16:creationId xmlns:a16="http://schemas.microsoft.com/office/drawing/2014/main" id="{B1ADAA49-E360-440F-B10C-09B682C378D4}"/>
              </a:ext>
            </a:extLst>
          </p:cNvPr>
          <p:cNvSpPr/>
          <p:nvPr userDrawn="1"/>
        </p:nvSpPr>
        <p:spPr>
          <a:xfrm>
            <a:off x="207434" y="149225"/>
            <a:ext cx="11766551" cy="1081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4" name="Picture 9" descr="Save_the_Children_logo.png">
            <a:extLst>
              <a:ext uri="{FF2B5EF4-FFF2-40B4-BE49-F238E27FC236}">
                <a16:creationId xmlns:a16="http://schemas.microsoft.com/office/drawing/2014/main" id="{474C49DD-68CB-45ED-BA52-0B788FDFA1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4200" y="6426201"/>
            <a:ext cx="248073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10963157-E7BC-4F2F-B632-61D375E62002}"/>
              </a:ext>
            </a:extLst>
          </p:cNvPr>
          <p:cNvCxnSpPr/>
          <p:nvPr userDrawn="1"/>
        </p:nvCxnSpPr>
        <p:spPr>
          <a:xfrm>
            <a:off x="1200151" y="1171575"/>
            <a:ext cx="9889067" cy="0"/>
          </a:xfrm>
          <a:prstGeom prst="line">
            <a:avLst/>
          </a:prstGeom>
          <a:ln w="19050">
            <a:solidFill>
              <a:srgbClr val="D1CC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17098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7177-4E8F-4C43-AE73-0CDA3D2E89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5AB496-5FC2-4B16-B816-5385D7355C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973BF-A81A-4555-9E00-A571BDFF573F}"/>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471EC887-B3F3-4188-89EE-1D3F0235BD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211E1F-FCEE-45AA-AFBC-F43AC4E2D454}"/>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112840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DC53-AE6F-43DD-A7BC-0373930CE8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5F7511-7608-407D-942C-5CB97A0143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8781B3-6CC2-4351-932E-F64FC661634E}"/>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BD5B7CED-A2C8-47F6-A258-20676A495B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AD8636-834A-4BBE-98A2-8F488035EE39}"/>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74113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485E-4D74-4182-BC49-CE2A1AB726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D93729-4264-45DD-84EB-C6A3FD5A0A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FA16F4-D821-433E-ABB6-D42823BEA5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0AB180-B248-4EBC-B224-CA18F7E3630E}"/>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6" name="Footer Placeholder 5">
            <a:extLst>
              <a:ext uri="{FF2B5EF4-FFF2-40B4-BE49-F238E27FC236}">
                <a16:creationId xmlns:a16="http://schemas.microsoft.com/office/drawing/2014/main" id="{D614B267-EB20-4D07-A87C-652DE4554C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3A91AB-0CC6-4FAD-B8C8-9C8FE0C58B39}"/>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202858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7286-1311-428C-A83C-60F14579CD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530F8B-282C-4B3F-9EFE-5F89A134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1CA817-94F8-403F-9981-C5166962E6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73EC41-8CB0-4343-AED9-FFB90D9840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8C2BDE-27D9-48E9-B970-CB88574B36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8F9F9F-7DDE-4256-ACB4-8E60E6120FA1}"/>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8" name="Footer Placeholder 7">
            <a:extLst>
              <a:ext uri="{FF2B5EF4-FFF2-40B4-BE49-F238E27FC236}">
                <a16:creationId xmlns:a16="http://schemas.microsoft.com/office/drawing/2014/main" id="{67B2CD48-6E96-4F44-9A27-0356394808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8E3408-8D52-4810-809A-1EDA5D9DC4D7}"/>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150839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81A83-7725-40F2-834C-B7B2A50DC1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CC87D6-7654-4B63-85BA-D07C8BD534EE}"/>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4" name="Footer Placeholder 3">
            <a:extLst>
              <a:ext uri="{FF2B5EF4-FFF2-40B4-BE49-F238E27FC236}">
                <a16:creationId xmlns:a16="http://schemas.microsoft.com/office/drawing/2014/main" id="{B0E05230-5FDE-43F7-91BF-B76BD18DFD2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3C83A-2704-4D0B-B061-4D5D2649C60F}"/>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151567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0D89C1-E093-4A26-BB71-34EEB74EB135}"/>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3" name="Footer Placeholder 2">
            <a:extLst>
              <a:ext uri="{FF2B5EF4-FFF2-40B4-BE49-F238E27FC236}">
                <a16:creationId xmlns:a16="http://schemas.microsoft.com/office/drawing/2014/main" id="{0D935A22-B92A-4F7C-B23D-F9717FDA4D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14358C9-4632-4829-B146-2455CEC3C1F9}"/>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264391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5DB7-573C-4926-969E-F7C75845B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9AD5CE-B0F8-49E4-AF6A-97C0D6A23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0F5706-9B49-48AE-B140-1E3C5869C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067B12-43FC-4985-A725-221E112C90AE}"/>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6" name="Footer Placeholder 5">
            <a:extLst>
              <a:ext uri="{FF2B5EF4-FFF2-40B4-BE49-F238E27FC236}">
                <a16:creationId xmlns:a16="http://schemas.microsoft.com/office/drawing/2014/main" id="{32483693-96BD-471B-B2CB-02FAB4E383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B71A06-9BB8-4939-839F-B35770ECAE75}"/>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19154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7F88-D192-4011-A4F2-15FCCDB55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9231A7-00F3-4994-99AA-CDC629F19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7B8847-0539-48AD-B9DC-D51C7B3EC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E7E6EF-3F87-40BD-964F-DB69FA070B02}"/>
              </a:ext>
            </a:extLst>
          </p:cNvPr>
          <p:cNvSpPr>
            <a:spLocks noGrp="1"/>
          </p:cNvSpPr>
          <p:nvPr>
            <p:ph type="dt" sz="half" idx="10"/>
          </p:nvPr>
        </p:nvSpPr>
        <p:spPr/>
        <p:txBody>
          <a:bodyPr/>
          <a:lstStyle/>
          <a:p>
            <a:fld id="{9BD9ABE5-BC27-49E6-8FB4-3E30E416F582}" type="datetimeFigureOut">
              <a:rPr lang="en-GB" smtClean="0"/>
              <a:t>11/08/2020</a:t>
            </a:fld>
            <a:endParaRPr lang="en-GB"/>
          </a:p>
        </p:txBody>
      </p:sp>
      <p:sp>
        <p:nvSpPr>
          <p:cNvPr id="6" name="Footer Placeholder 5">
            <a:extLst>
              <a:ext uri="{FF2B5EF4-FFF2-40B4-BE49-F238E27FC236}">
                <a16:creationId xmlns:a16="http://schemas.microsoft.com/office/drawing/2014/main" id="{CA720742-A7B2-4B0C-9CD8-B9277A71EB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6E56CC-9B8B-48E8-BE87-FD713F22CF32}"/>
              </a:ext>
            </a:extLst>
          </p:cNvPr>
          <p:cNvSpPr>
            <a:spLocks noGrp="1"/>
          </p:cNvSpPr>
          <p:nvPr>
            <p:ph type="sldNum" sz="quarter" idx="12"/>
          </p:nvPr>
        </p:nvSpPr>
        <p:spPr/>
        <p:txBody>
          <a:bodyPr/>
          <a:lstStyle/>
          <a:p>
            <a:fld id="{16795DE9-DD68-43B2-BF44-3931BB297DA4}" type="slidenum">
              <a:rPr lang="en-GB" smtClean="0"/>
              <a:t>‹#›</a:t>
            </a:fld>
            <a:endParaRPr lang="en-GB"/>
          </a:p>
        </p:txBody>
      </p:sp>
    </p:spTree>
    <p:extLst>
      <p:ext uri="{BB962C8B-B14F-4D97-AF65-F5344CB8AC3E}">
        <p14:creationId xmlns:p14="http://schemas.microsoft.com/office/powerpoint/2010/main" val="196201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70FD0-D95D-47C4-B742-DA866E915C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99E6F3-7074-476B-A389-0E4181AD9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D626BD-7769-43F3-931B-D59F32424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9ABE5-BC27-49E6-8FB4-3E30E416F582}" type="datetimeFigureOut">
              <a:rPr lang="en-GB" smtClean="0"/>
              <a:t>11/08/2020</a:t>
            </a:fld>
            <a:endParaRPr lang="en-GB"/>
          </a:p>
        </p:txBody>
      </p:sp>
      <p:sp>
        <p:nvSpPr>
          <p:cNvPr id="5" name="Footer Placeholder 4">
            <a:extLst>
              <a:ext uri="{FF2B5EF4-FFF2-40B4-BE49-F238E27FC236}">
                <a16:creationId xmlns:a16="http://schemas.microsoft.com/office/drawing/2014/main" id="{4095BFAD-5CD6-41E0-912A-EBACB7CD8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53CD92-6E7B-438E-B234-71E2865A5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95DE9-DD68-43B2-BF44-3931BB297DA4}" type="slidenum">
              <a:rPr lang="en-GB" smtClean="0"/>
              <a:t>‹#›</a:t>
            </a:fld>
            <a:endParaRPr lang="en-GB"/>
          </a:p>
        </p:txBody>
      </p:sp>
    </p:spTree>
    <p:extLst>
      <p:ext uri="{BB962C8B-B14F-4D97-AF65-F5344CB8AC3E}">
        <p14:creationId xmlns:p14="http://schemas.microsoft.com/office/powerpoint/2010/main" val="2931313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ata2.unhcr.org/es/documents/download/60864"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E832F1-93AB-413F-ACEF-B3010AD9313D}"/>
              </a:ext>
            </a:extLst>
          </p:cNvPr>
          <p:cNvPicPr>
            <a:picLocks noChangeAspect="1"/>
          </p:cNvPicPr>
          <p:nvPr/>
        </p:nvPicPr>
        <p:blipFill rotWithShape="1">
          <a:blip r:embed="rId2"/>
          <a:srcRect l="27951"/>
          <a:stretch/>
        </p:blipFill>
        <p:spPr>
          <a:xfrm>
            <a:off x="3474861" y="2232704"/>
            <a:ext cx="5420696" cy="3372266"/>
          </a:xfrm>
          <a:prstGeom prst="rect">
            <a:avLst/>
          </a:prstGeom>
        </p:spPr>
      </p:pic>
      <p:sp>
        <p:nvSpPr>
          <p:cNvPr id="7" name="Rectangle 6">
            <a:extLst>
              <a:ext uri="{FF2B5EF4-FFF2-40B4-BE49-F238E27FC236}">
                <a16:creationId xmlns:a16="http://schemas.microsoft.com/office/drawing/2014/main" id="{B75E71BA-D860-432F-B857-1715687B145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80C1C247-64D9-4509-A538-2C2E9BE8024C}"/>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9" name="TextBox 8">
            <a:extLst>
              <a:ext uri="{FF2B5EF4-FFF2-40B4-BE49-F238E27FC236}">
                <a16:creationId xmlns:a16="http://schemas.microsoft.com/office/drawing/2014/main" id="{07D7B4E1-A4D5-4132-89B7-441D71F33045}"/>
              </a:ext>
            </a:extLst>
          </p:cNvPr>
          <p:cNvSpPr txBox="1"/>
          <p:nvPr/>
        </p:nvSpPr>
        <p:spPr>
          <a:xfrm>
            <a:off x="2254165" y="804666"/>
            <a:ext cx="7683669" cy="1446550"/>
          </a:xfrm>
          <a:prstGeom prst="rect">
            <a:avLst/>
          </a:prstGeom>
          <a:noFill/>
        </p:spPr>
        <p:txBody>
          <a:bodyPr wrap="square" rtlCol="0">
            <a:spAutoFit/>
          </a:bodyPr>
          <a:lstStyle/>
          <a:p>
            <a:pPr algn="ctr"/>
            <a:r>
              <a:rPr lang="en-GB" sz="4400" u="sng" dirty="0">
                <a:solidFill>
                  <a:srgbClr val="FF0000"/>
                </a:solidFill>
              </a:rPr>
              <a:t>Multidisciplinary response to violence: Sexual violence</a:t>
            </a:r>
          </a:p>
        </p:txBody>
      </p:sp>
      <p:sp>
        <p:nvSpPr>
          <p:cNvPr id="10" name="TextBox 9">
            <a:extLst>
              <a:ext uri="{FF2B5EF4-FFF2-40B4-BE49-F238E27FC236}">
                <a16:creationId xmlns:a16="http://schemas.microsoft.com/office/drawing/2014/main" id="{7A52183C-687F-46A6-BEE4-0F0B48E5B2E4}"/>
              </a:ext>
            </a:extLst>
          </p:cNvPr>
          <p:cNvSpPr txBox="1"/>
          <p:nvPr/>
        </p:nvSpPr>
        <p:spPr>
          <a:xfrm>
            <a:off x="913569" y="5897565"/>
            <a:ext cx="3327127" cy="646331"/>
          </a:xfrm>
          <a:prstGeom prst="rect">
            <a:avLst/>
          </a:prstGeom>
          <a:noFill/>
        </p:spPr>
        <p:txBody>
          <a:bodyPr wrap="square" rtlCol="0">
            <a:spAutoFit/>
          </a:bodyPr>
          <a:lstStyle/>
          <a:p>
            <a:pPr algn="r"/>
            <a:r>
              <a:rPr lang="en-GB" sz="1200" dirty="0">
                <a:solidFill>
                  <a:srgbClr val="0070C0"/>
                </a:solidFill>
              </a:rPr>
              <a:t>These learning materials have been developed by </a:t>
            </a:r>
            <a:r>
              <a:rPr lang="en-GB" sz="1200" dirty="0" err="1">
                <a:solidFill>
                  <a:srgbClr val="0070C0"/>
                </a:solidFill>
                <a:highlight>
                  <a:srgbClr val="FFFF00"/>
                </a:highlight>
              </a:rPr>
              <a:t>Coline</a:t>
            </a:r>
            <a:r>
              <a:rPr lang="en-GB" sz="1200" dirty="0">
                <a:solidFill>
                  <a:srgbClr val="0070C0"/>
                </a:solidFill>
                <a:highlight>
                  <a:srgbClr val="FFFF00"/>
                </a:highlight>
              </a:rPr>
              <a:t> </a:t>
            </a:r>
            <a:r>
              <a:rPr lang="en-GB" sz="1200" dirty="0" err="1">
                <a:solidFill>
                  <a:srgbClr val="0070C0"/>
                </a:solidFill>
                <a:highlight>
                  <a:srgbClr val="FFFF00"/>
                </a:highlight>
              </a:rPr>
              <a:t>Rapneau</a:t>
            </a:r>
            <a:r>
              <a:rPr lang="en-GB" sz="1200" dirty="0">
                <a:solidFill>
                  <a:srgbClr val="0070C0"/>
                </a:solidFill>
                <a:highlight>
                  <a:srgbClr val="FFFF00"/>
                </a:highlight>
              </a:rPr>
              <a:t>, Sophie </a:t>
            </a:r>
            <a:r>
              <a:rPr lang="en-GB" sz="1200" dirty="0" err="1">
                <a:solidFill>
                  <a:srgbClr val="0070C0"/>
                </a:solidFill>
                <a:highlight>
                  <a:srgbClr val="FFFF00"/>
                </a:highlight>
              </a:rPr>
              <a:t>Sutrich</a:t>
            </a:r>
            <a:r>
              <a:rPr lang="en-GB" sz="1200" dirty="0">
                <a:solidFill>
                  <a:srgbClr val="0070C0"/>
                </a:solidFill>
                <a:highlight>
                  <a:srgbClr val="FFFF00"/>
                </a:highlight>
              </a:rPr>
              <a:t> and </a:t>
            </a:r>
          </a:p>
          <a:p>
            <a:pPr algn="r"/>
            <a:r>
              <a:rPr lang="en-GB" sz="1200" dirty="0">
                <a:solidFill>
                  <a:srgbClr val="0070C0"/>
                </a:solidFill>
                <a:highlight>
                  <a:srgbClr val="FFFF00"/>
                </a:highlight>
              </a:rPr>
              <a:t>Elizabeth Mc Guinness (ICRC</a:t>
            </a:r>
            <a:r>
              <a:rPr lang="en-GB" sz="1200" dirty="0">
                <a:solidFill>
                  <a:srgbClr val="0070C0"/>
                </a:solidFill>
              </a:rPr>
              <a:t>)</a:t>
            </a:r>
          </a:p>
        </p:txBody>
      </p:sp>
      <p:sp>
        <p:nvSpPr>
          <p:cNvPr id="11" name="TextBox 10">
            <a:extLst>
              <a:ext uri="{FF2B5EF4-FFF2-40B4-BE49-F238E27FC236}">
                <a16:creationId xmlns:a16="http://schemas.microsoft.com/office/drawing/2014/main" id="{583E9BE6-0491-4D8B-A895-345402E11B52}"/>
              </a:ext>
            </a:extLst>
          </p:cNvPr>
          <p:cNvSpPr txBox="1"/>
          <p:nvPr/>
        </p:nvSpPr>
        <p:spPr>
          <a:xfrm>
            <a:off x="8806348" y="308894"/>
            <a:ext cx="3337580" cy="369332"/>
          </a:xfrm>
          <a:prstGeom prst="rect">
            <a:avLst/>
          </a:prstGeom>
          <a:noFill/>
        </p:spPr>
        <p:txBody>
          <a:bodyPr wrap="none" rtlCol="0">
            <a:spAutoFit/>
          </a:bodyPr>
          <a:lstStyle/>
          <a:p>
            <a:r>
              <a:rPr lang="en-GB" dirty="0">
                <a:highlight>
                  <a:srgbClr val="FFFF00"/>
                </a:highlight>
              </a:rPr>
              <a:t>Logo organization(s) facilitators(s)</a:t>
            </a:r>
          </a:p>
        </p:txBody>
      </p:sp>
      <p:sp>
        <p:nvSpPr>
          <p:cNvPr id="12" name="TextBox 11">
            <a:extLst>
              <a:ext uri="{FF2B5EF4-FFF2-40B4-BE49-F238E27FC236}">
                <a16:creationId xmlns:a16="http://schemas.microsoft.com/office/drawing/2014/main" id="{581E5C92-4023-4109-97A1-FD5F6B0CA7B9}"/>
              </a:ext>
            </a:extLst>
          </p:cNvPr>
          <p:cNvSpPr txBox="1"/>
          <p:nvPr/>
        </p:nvSpPr>
        <p:spPr>
          <a:xfrm>
            <a:off x="7884160" y="6075364"/>
            <a:ext cx="3840090" cy="369332"/>
          </a:xfrm>
          <a:prstGeom prst="rect">
            <a:avLst/>
          </a:prstGeom>
          <a:noFill/>
        </p:spPr>
        <p:txBody>
          <a:bodyPr wrap="none" rtlCol="0">
            <a:spAutoFit/>
          </a:bodyPr>
          <a:lstStyle/>
          <a:p>
            <a:r>
              <a:rPr lang="en-GB" dirty="0">
                <a:highlight>
                  <a:srgbClr val="FFFF00"/>
                </a:highlight>
              </a:rPr>
              <a:t>Name(s) and organization facilitator(s)</a:t>
            </a:r>
          </a:p>
        </p:txBody>
      </p:sp>
    </p:spTree>
    <p:extLst>
      <p:ext uri="{BB962C8B-B14F-4D97-AF65-F5344CB8AC3E}">
        <p14:creationId xmlns:p14="http://schemas.microsoft.com/office/powerpoint/2010/main" val="3223953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83CB-8B83-4A74-8D9F-7F99B0071443}"/>
              </a:ext>
            </a:extLst>
          </p:cNvPr>
          <p:cNvSpPr>
            <a:spLocks noGrp="1"/>
          </p:cNvSpPr>
          <p:nvPr>
            <p:ph type="title"/>
          </p:nvPr>
        </p:nvSpPr>
        <p:spPr>
          <a:xfrm>
            <a:off x="3204737" y="91923"/>
            <a:ext cx="7037439" cy="1325563"/>
          </a:xfrm>
        </p:spPr>
        <p:txBody>
          <a:bodyPr/>
          <a:lstStyle/>
          <a:p>
            <a:r>
              <a:rPr lang="en-US" b="1" u="sng" dirty="0"/>
              <a:t>Facts About Sexual Violence</a:t>
            </a:r>
            <a:br>
              <a:rPr lang="en-US" u="sng" dirty="0"/>
            </a:br>
            <a:endParaRPr lang="en-US" u="sng" dirty="0"/>
          </a:p>
        </p:txBody>
      </p:sp>
      <p:grpSp>
        <p:nvGrpSpPr>
          <p:cNvPr id="4" name="Group 3">
            <a:extLst>
              <a:ext uri="{FF2B5EF4-FFF2-40B4-BE49-F238E27FC236}">
                <a16:creationId xmlns:a16="http://schemas.microsoft.com/office/drawing/2014/main" id="{71C0A879-1D21-43E2-90C8-966552A9DBE9}"/>
              </a:ext>
            </a:extLst>
          </p:cNvPr>
          <p:cNvGrpSpPr/>
          <p:nvPr/>
        </p:nvGrpSpPr>
        <p:grpSpPr>
          <a:xfrm>
            <a:off x="2235718" y="1417487"/>
            <a:ext cx="3860282" cy="5085694"/>
            <a:chOff x="273" y="2461"/>
            <a:chExt cx="3558133" cy="5035637"/>
          </a:xfrm>
          <a:solidFill>
            <a:schemeClr val="accent4">
              <a:lumMod val="40000"/>
              <a:lumOff val="60000"/>
            </a:schemeClr>
          </a:solidFill>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9C0EAB21-8694-4829-AB63-2A02610680CF}"/>
                </a:ext>
              </a:extLst>
            </p:cNvPr>
            <p:cNvSpPr/>
            <p:nvPr/>
          </p:nvSpPr>
          <p:spPr>
            <a:xfrm>
              <a:off x="273" y="2461"/>
              <a:ext cx="3558133" cy="5035637"/>
            </a:xfrm>
            <a:prstGeom prst="roundRect">
              <a:avLst/>
            </a:prstGeom>
            <a:grpFill/>
            <a:ln>
              <a:noFill/>
            </a:ln>
            <a:effectLst>
              <a:outerShdw blurRad="44450" dist="27940" dir="5400000" algn="ctr">
                <a:srgbClr val="000000">
                  <a:alpha val="32000"/>
                </a:srgbClr>
              </a:outerShdw>
            </a:effectLst>
            <a:sp3d>
              <a:bevelT w="190500" h="38100"/>
            </a:sp3d>
          </p:spPr>
          <p:style>
            <a:lnRef idx="0">
              <a:scrgbClr r="0" g="0" b="0"/>
            </a:lnRef>
            <a:fillRef idx="3">
              <a:schemeClr val="accent1">
                <a:hueOff val="0"/>
                <a:satOff val="0"/>
                <a:lumOff val="0"/>
                <a:alphaOff val="0"/>
              </a:schemeClr>
            </a:fillRef>
            <a:effectRef idx="3">
              <a:scrgbClr r="0" g="0" b="0"/>
            </a:effectRef>
            <a:fontRef idx="minor">
              <a:schemeClr val="lt1"/>
            </a:fontRef>
          </p:style>
        </p:sp>
        <p:sp>
          <p:nvSpPr>
            <p:cNvPr id="6" name="Rectangle: Rounded Corners 4">
              <a:extLst>
                <a:ext uri="{FF2B5EF4-FFF2-40B4-BE49-F238E27FC236}">
                  <a16:creationId xmlns:a16="http://schemas.microsoft.com/office/drawing/2014/main" id="{CDBE95C8-B37A-4EB1-8FC3-F30E8EEB9371}"/>
                </a:ext>
              </a:extLst>
            </p:cNvPr>
            <p:cNvSpPr txBox="1"/>
            <p:nvPr/>
          </p:nvSpPr>
          <p:spPr>
            <a:xfrm>
              <a:off x="173967" y="176155"/>
              <a:ext cx="3210745" cy="46882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GB" sz="3600" kern="1200" dirty="0">
                  <a:solidFill>
                    <a:schemeClr val="tx1"/>
                  </a:solidFill>
                </a:rPr>
                <a:t>Sexual violence in humanitarian crisis</a:t>
              </a:r>
              <a:endParaRPr lang="en-GB" sz="3600" b="1" kern="1200" dirty="0">
                <a:solidFill>
                  <a:schemeClr val="tx1"/>
                </a:solidFill>
              </a:endParaRPr>
            </a:p>
          </p:txBody>
        </p:sp>
      </p:grpSp>
      <p:grpSp>
        <p:nvGrpSpPr>
          <p:cNvPr id="7" name="Group 6">
            <a:extLst>
              <a:ext uri="{FF2B5EF4-FFF2-40B4-BE49-F238E27FC236}">
                <a16:creationId xmlns:a16="http://schemas.microsoft.com/office/drawing/2014/main" id="{ED492A8B-5326-4DDF-B5B9-B2CE7CA7A6C5}"/>
              </a:ext>
            </a:extLst>
          </p:cNvPr>
          <p:cNvGrpSpPr/>
          <p:nvPr/>
        </p:nvGrpSpPr>
        <p:grpSpPr>
          <a:xfrm>
            <a:off x="6481643" y="1462629"/>
            <a:ext cx="4146175" cy="5040552"/>
            <a:chOff x="3944049" y="45147"/>
            <a:chExt cx="4146175" cy="5040552"/>
          </a:xfrm>
          <a:solidFill>
            <a:schemeClr val="accent1">
              <a:lumMod val="20000"/>
              <a:lumOff val="80000"/>
            </a:schemeClr>
          </a:solidFill>
          <a:scene3d>
            <a:camera prst="orthographicFront">
              <a:rot lat="0" lon="0" rev="0"/>
            </a:camera>
            <a:lightRig rig="balanced" dir="t">
              <a:rot lat="0" lon="0" rev="8700000"/>
            </a:lightRig>
          </a:scene3d>
        </p:grpSpPr>
        <p:sp>
          <p:nvSpPr>
            <p:cNvPr id="8" name="Rectangle: Top Corners Rounded 7">
              <a:extLst>
                <a:ext uri="{FF2B5EF4-FFF2-40B4-BE49-F238E27FC236}">
                  <a16:creationId xmlns:a16="http://schemas.microsoft.com/office/drawing/2014/main" id="{59D6121B-B13B-420A-A3A1-15A226D4B071}"/>
                </a:ext>
              </a:extLst>
            </p:cNvPr>
            <p:cNvSpPr/>
            <p:nvPr/>
          </p:nvSpPr>
          <p:spPr>
            <a:xfrm rot="5400000">
              <a:off x="3496861" y="492335"/>
              <a:ext cx="5040552" cy="4146175"/>
            </a:xfrm>
            <a:prstGeom prst="round2SameRect">
              <a:avLst/>
            </a:prstGeom>
            <a:grpFill/>
            <a:ln>
              <a:noFill/>
            </a:ln>
            <a:effectLst>
              <a:outerShdw blurRad="44450" dist="27940" dir="5400000" algn="ctr">
                <a:srgbClr val="000000">
                  <a:alpha val="32000"/>
                </a:srgbClr>
              </a:outerShdw>
            </a:effectLst>
            <a:sp3d>
              <a:bevelT w="190500" h="38100"/>
            </a:sp3d>
          </p:spPr>
          <p:style>
            <a:lnRef idx="1">
              <a:scrgbClr r="0" g="0" b="0"/>
            </a:lnRef>
            <a:fillRef idx="1">
              <a:schemeClr val="accent1">
                <a:alpha val="90000"/>
                <a:tint val="40000"/>
                <a:hueOff val="0"/>
                <a:satOff val="0"/>
                <a:lumOff val="0"/>
                <a:alphaOff val="0"/>
              </a:schemeClr>
            </a:fillRef>
            <a:effectRef idx="2">
              <a:scrgbClr r="0" g="0" b="0"/>
            </a:effectRef>
            <a:fontRef idx="minor">
              <a:schemeClr val="dk1">
                <a:hueOff val="0"/>
                <a:satOff val="0"/>
                <a:lumOff val="0"/>
                <a:alphaOff val="0"/>
              </a:schemeClr>
            </a:fontRef>
          </p:style>
        </p:sp>
        <p:sp>
          <p:nvSpPr>
            <p:cNvPr id="9" name="Rectangle: Top Corners Rounded 4">
              <a:extLst>
                <a:ext uri="{FF2B5EF4-FFF2-40B4-BE49-F238E27FC236}">
                  <a16:creationId xmlns:a16="http://schemas.microsoft.com/office/drawing/2014/main" id="{0828A935-98FD-4B30-8B2A-4C068498A628}"/>
                </a:ext>
              </a:extLst>
            </p:cNvPr>
            <p:cNvSpPr txBox="1"/>
            <p:nvPr/>
          </p:nvSpPr>
          <p:spPr>
            <a:xfrm>
              <a:off x="3944049" y="175426"/>
              <a:ext cx="3943775" cy="4635752"/>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333500" rtl="0">
                <a:lnSpc>
                  <a:spcPct val="90000"/>
                </a:lnSpc>
                <a:spcBef>
                  <a:spcPct val="0"/>
                </a:spcBef>
                <a:spcAft>
                  <a:spcPct val="15000"/>
                </a:spcAft>
                <a:buChar char="•"/>
              </a:pPr>
              <a:r>
                <a:rPr lang="en-US" sz="2400" kern="1200" dirty="0"/>
                <a:t>Often </a:t>
              </a:r>
              <a:r>
                <a:rPr lang="en-US" sz="2400" b="1" kern="1200" dirty="0"/>
                <a:t>widespread</a:t>
              </a:r>
              <a:endParaRPr lang="en-US" sz="2400" b="1" kern="1200" dirty="0">
                <a:solidFill>
                  <a:schemeClr val="tx1"/>
                </a:solidFill>
              </a:endParaRPr>
            </a:p>
            <a:p>
              <a:pPr marL="228600" lvl="1" indent="-228600" algn="l" defTabSz="889000" rtl="0">
                <a:lnSpc>
                  <a:spcPct val="90000"/>
                </a:lnSpc>
                <a:spcBef>
                  <a:spcPct val="0"/>
                </a:spcBef>
                <a:spcAft>
                  <a:spcPct val="15000"/>
                </a:spcAft>
                <a:buChar char="•"/>
              </a:pPr>
              <a:endParaRPr lang="en-US" sz="2400" b="1" kern="1200" dirty="0">
                <a:solidFill>
                  <a:schemeClr val="tx1"/>
                </a:solidFill>
              </a:endParaRPr>
            </a:p>
            <a:p>
              <a:pPr marL="285750" lvl="1" indent="-285750" algn="l" defTabSz="1333500" rtl="0">
                <a:lnSpc>
                  <a:spcPct val="90000"/>
                </a:lnSpc>
                <a:spcBef>
                  <a:spcPct val="0"/>
                </a:spcBef>
                <a:spcAft>
                  <a:spcPct val="15000"/>
                </a:spcAft>
                <a:buChar char="•"/>
              </a:pPr>
              <a:r>
                <a:rPr lang="en-US" sz="2400" kern="1200" dirty="0"/>
                <a:t>Remains under reported in many contexts</a:t>
              </a:r>
            </a:p>
            <a:p>
              <a:pPr marL="228600" lvl="1" indent="-228600" algn="l" defTabSz="889000" rtl="0">
                <a:lnSpc>
                  <a:spcPct val="90000"/>
                </a:lnSpc>
                <a:spcBef>
                  <a:spcPct val="0"/>
                </a:spcBef>
                <a:spcAft>
                  <a:spcPct val="15000"/>
                </a:spcAft>
                <a:buChar char="•"/>
              </a:pPr>
              <a:endParaRPr lang="en-US" sz="2400" kern="1200" dirty="0"/>
            </a:p>
            <a:p>
              <a:pPr marL="285750" lvl="1" indent="-285750" algn="l" defTabSz="1333500" rtl="0">
                <a:lnSpc>
                  <a:spcPct val="90000"/>
                </a:lnSpc>
                <a:spcBef>
                  <a:spcPct val="0"/>
                </a:spcBef>
                <a:spcAft>
                  <a:spcPct val="15000"/>
                </a:spcAft>
                <a:buChar char="•"/>
              </a:pPr>
              <a:r>
                <a:rPr lang="en-US" sz="2400" b="1" kern="1200" dirty="0"/>
                <a:t>Never occurs in isolation</a:t>
              </a:r>
            </a:p>
            <a:p>
              <a:pPr marL="228600" lvl="1" indent="-228600" algn="l" defTabSz="889000" rtl="0">
                <a:lnSpc>
                  <a:spcPct val="90000"/>
                </a:lnSpc>
                <a:spcBef>
                  <a:spcPct val="0"/>
                </a:spcBef>
                <a:spcAft>
                  <a:spcPct val="15000"/>
                </a:spcAft>
                <a:buChar char="•"/>
              </a:pPr>
              <a:endParaRPr lang="en-US" sz="2400" b="1" kern="1200" dirty="0"/>
            </a:p>
            <a:p>
              <a:pPr marL="285750" lvl="1" indent="-285750" algn="l" defTabSz="1333500" rtl="0">
                <a:lnSpc>
                  <a:spcPct val="90000"/>
                </a:lnSpc>
                <a:spcBef>
                  <a:spcPct val="0"/>
                </a:spcBef>
                <a:spcAft>
                  <a:spcPct val="15000"/>
                </a:spcAft>
                <a:buChar char="•"/>
              </a:pPr>
              <a:r>
                <a:rPr lang="en-US" sz="2400" b="1" kern="1200" dirty="0"/>
                <a:t>Preventable </a:t>
              </a:r>
              <a:r>
                <a:rPr lang="en-US" sz="2400" b="1" i="1" kern="1200" dirty="0"/>
                <a:t>(importance of preventive measures)</a:t>
              </a:r>
              <a:endParaRPr lang="en-US" sz="2400" b="0" i="1" kern="1200" dirty="0"/>
            </a:p>
          </p:txBody>
        </p:sp>
      </p:grpSp>
      <p:sp>
        <p:nvSpPr>
          <p:cNvPr id="10" name="Rectangle 9">
            <a:extLst>
              <a:ext uri="{FF2B5EF4-FFF2-40B4-BE49-F238E27FC236}">
                <a16:creationId xmlns:a16="http://schemas.microsoft.com/office/drawing/2014/main" id="{A5061C48-BC49-42AE-BE40-FC1BF7D8434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E5ABA34B-845D-4254-9B3D-BBD6359D8848}"/>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929517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E5CCCD-AEAB-4095-9612-BEA4CBCB0B55}"/>
              </a:ext>
            </a:extLst>
          </p:cNvPr>
          <p:cNvGrpSpPr/>
          <p:nvPr/>
        </p:nvGrpSpPr>
        <p:grpSpPr>
          <a:xfrm>
            <a:off x="666016" y="18793"/>
            <a:ext cx="11450610" cy="9044482"/>
            <a:chOff x="19515" y="-1166002"/>
            <a:chExt cx="13163920" cy="9796347"/>
          </a:xfrm>
        </p:grpSpPr>
        <p:sp>
          <p:nvSpPr>
            <p:cNvPr id="5" name="Oval 4">
              <a:extLst>
                <a:ext uri="{FF2B5EF4-FFF2-40B4-BE49-F238E27FC236}">
                  <a16:creationId xmlns:a16="http://schemas.microsoft.com/office/drawing/2014/main" id="{C2595C06-D794-44FE-AD7F-27838574C126}"/>
                </a:ext>
              </a:extLst>
            </p:cNvPr>
            <p:cNvSpPr/>
            <p:nvPr/>
          </p:nvSpPr>
          <p:spPr>
            <a:xfrm>
              <a:off x="486810" y="173580"/>
              <a:ext cx="11550315" cy="8456765"/>
            </a:xfrm>
            <a:prstGeom prst="ellipse">
              <a:avLst/>
            </a:prstGeom>
            <a:solidFill>
              <a:srgbClr val="E7E6E6">
                <a:lumMod val="9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99DE855-3BD2-46EB-8491-F13EBBCB7D29}"/>
                </a:ext>
              </a:extLst>
            </p:cNvPr>
            <p:cNvSpPr/>
            <p:nvPr/>
          </p:nvSpPr>
          <p:spPr>
            <a:xfrm>
              <a:off x="1295140" y="1828793"/>
              <a:ext cx="6971129" cy="5123916"/>
            </a:xfrm>
            <a:prstGeom prst="ellipse">
              <a:avLst/>
            </a:prstGeom>
            <a:solidFill>
              <a:srgbClr val="5B9BD5">
                <a:lumMod val="20000"/>
                <a:lumOff val="8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0B15101-B6B6-4FBE-9013-DC073F4DCFE7}"/>
                </a:ext>
              </a:extLst>
            </p:cNvPr>
            <p:cNvSpPr/>
            <p:nvPr/>
          </p:nvSpPr>
          <p:spPr>
            <a:xfrm>
              <a:off x="1478458" y="2266310"/>
              <a:ext cx="5489766" cy="4497022"/>
            </a:xfrm>
            <a:prstGeom prst="ellipse">
              <a:avLst/>
            </a:prstGeom>
            <a:solidFill>
              <a:srgbClr val="70AD47">
                <a:lumMod val="20000"/>
                <a:lumOff val="8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3E01D32-6D22-4728-9070-2AD3838158FD}"/>
                </a:ext>
              </a:extLst>
            </p:cNvPr>
            <p:cNvGrpSpPr/>
            <p:nvPr/>
          </p:nvGrpSpPr>
          <p:grpSpPr>
            <a:xfrm>
              <a:off x="19515" y="-1166002"/>
              <a:ext cx="13163920" cy="6937669"/>
              <a:chOff x="19515" y="-1166002"/>
              <a:chExt cx="13163920" cy="6937669"/>
            </a:xfrm>
          </p:grpSpPr>
          <p:cxnSp>
            <p:nvCxnSpPr>
              <p:cNvPr id="9" name="Straight Connector 8">
                <a:extLst>
                  <a:ext uri="{FF2B5EF4-FFF2-40B4-BE49-F238E27FC236}">
                    <a16:creationId xmlns:a16="http://schemas.microsoft.com/office/drawing/2014/main" id="{8956B47A-23E7-4D66-9D69-C278AC4B8CC3}"/>
                  </a:ext>
                </a:extLst>
              </p:cNvPr>
              <p:cNvCxnSpPr/>
              <p:nvPr/>
            </p:nvCxnSpPr>
            <p:spPr>
              <a:xfrm flipV="1">
                <a:off x="10307403" y="2187130"/>
                <a:ext cx="0" cy="1450044"/>
              </a:xfrm>
              <a:prstGeom prst="line">
                <a:avLst/>
              </a:prstGeom>
              <a:noFill/>
              <a:ln w="63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E6C69466-CF16-4996-88BE-65823CB51F9A}"/>
                  </a:ext>
                </a:extLst>
              </p:cNvPr>
              <p:cNvCxnSpPr/>
              <p:nvPr/>
            </p:nvCxnSpPr>
            <p:spPr>
              <a:xfrm flipV="1">
                <a:off x="7484117" y="2451841"/>
                <a:ext cx="0" cy="1450044"/>
              </a:xfrm>
              <a:prstGeom prst="line">
                <a:avLst/>
              </a:prstGeom>
              <a:noFill/>
              <a:ln w="6350" cap="flat" cmpd="sng" algn="ctr">
                <a:solidFill>
                  <a:sysClr val="windowText" lastClr="000000"/>
                </a:solidFill>
                <a:prstDash val="solid"/>
                <a:miter lim="800000"/>
              </a:ln>
              <a:effectLst/>
            </p:spPr>
          </p:cxnSp>
          <p:pic>
            <p:nvPicPr>
              <p:cNvPr id="11" name="Picture 10">
                <a:extLst>
                  <a:ext uri="{FF2B5EF4-FFF2-40B4-BE49-F238E27FC236}">
                    <a16:creationId xmlns:a16="http://schemas.microsoft.com/office/drawing/2014/main" id="{502A45A2-5881-4A80-BD22-E5D8643C20D1}"/>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494999" y="2974588"/>
                <a:ext cx="1598039" cy="1198529"/>
              </a:xfrm>
              <a:prstGeom prst="rect">
                <a:avLst/>
              </a:prstGeom>
            </p:spPr>
          </p:pic>
          <p:pic>
            <p:nvPicPr>
              <p:cNvPr id="12" name="Picture 11">
                <a:extLst>
                  <a:ext uri="{FF2B5EF4-FFF2-40B4-BE49-F238E27FC236}">
                    <a16:creationId xmlns:a16="http://schemas.microsoft.com/office/drawing/2014/main" id="{379A79B3-C5E8-4187-84FE-9AB50909838D}"/>
                  </a:ext>
                </a:extLst>
              </p:cNvPr>
              <p:cNvPicPr>
                <a:picLocks noChangeAspect="1"/>
              </p:cNvPicPr>
              <p:nvPr/>
            </p:nvPicPr>
            <p:blipFill>
              <a:blip r:embed="rId4" cstate="print">
                <a:clrChange>
                  <a:clrFrom>
                    <a:srgbClr val="EEEEEE"/>
                  </a:clrFrom>
                  <a:clrTo>
                    <a:srgbClr val="EEEEEE">
                      <a:alpha val="0"/>
                    </a:srgbClr>
                  </a:clrTo>
                </a:clrChange>
                <a:biLevel thresh="25000"/>
                <a:extLst>
                  <a:ext uri="{28A0092B-C50C-407E-A947-70E740481C1C}">
                    <a14:useLocalDpi xmlns:a14="http://schemas.microsoft.com/office/drawing/2010/main" val="0"/>
                  </a:ext>
                </a:extLst>
              </a:blip>
              <a:stretch>
                <a:fillRect/>
              </a:stretch>
            </p:blipFill>
            <p:spPr>
              <a:xfrm>
                <a:off x="3233640" y="3372527"/>
                <a:ext cx="923397" cy="923397"/>
              </a:xfrm>
              <a:prstGeom prst="rect">
                <a:avLst/>
              </a:prstGeom>
            </p:spPr>
          </p:pic>
          <p:pic>
            <p:nvPicPr>
              <p:cNvPr id="13" name="Picture 12">
                <a:extLst>
                  <a:ext uri="{FF2B5EF4-FFF2-40B4-BE49-F238E27FC236}">
                    <a16:creationId xmlns:a16="http://schemas.microsoft.com/office/drawing/2014/main" id="{2C52F1EB-CD27-426A-A3F8-A26DFAC05CE3}"/>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9336089" y="3197072"/>
                <a:ext cx="404183" cy="440799"/>
              </a:xfrm>
              <a:prstGeom prst="rect">
                <a:avLst/>
              </a:prstGeom>
            </p:spPr>
          </p:pic>
          <p:pic>
            <p:nvPicPr>
              <p:cNvPr id="14" name="Picture 13">
                <a:extLst>
                  <a:ext uri="{FF2B5EF4-FFF2-40B4-BE49-F238E27FC236}">
                    <a16:creationId xmlns:a16="http://schemas.microsoft.com/office/drawing/2014/main" id="{C796FBFF-F8A0-403F-BB89-9E9E76C73B85}"/>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8917979" y="4315755"/>
                <a:ext cx="404183" cy="440799"/>
              </a:xfrm>
              <a:prstGeom prst="rect">
                <a:avLst/>
              </a:prstGeom>
            </p:spPr>
          </p:pic>
          <p:pic>
            <p:nvPicPr>
              <p:cNvPr id="15" name="Picture 14">
                <a:extLst>
                  <a:ext uri="{FF2B5EF4-FFF2-40B4-BE49-F238E27FC236}">
                    <a16:creationId xmlns:a16="http://schemas.microsoft.com/office/drawing/2014/main" id="{4A94E9BE-01F6-4467-80AD-8369F623B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674" y="3186138"/>
                <a:ext cx="784239" cy="479986"/>
              </a:xfrm>
              <a:prstGeom prst="rect">
                <a:avLst/>
              </a:prstGeom>
            </p:spPr>
          </p:pic>
          <p:pic>
            <p:nvPicPr>
              <p:cNvPr id="16" name="Picture 15">
                <a:extLst>
                  <a:ext uri="{FF2B5EF4-FFF2-40B4-BE49-F238E27FC236}">
                    <a16:creationId xmlns:a16="http://schemas.microsoft.com/office/drawing/2014/main" id="{136D10EE-7422-43FB-9FC5-E5E1A9C93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276" y="5075860"/>
                <a:ext cx="784239" cy="479986"/>
              </a:xfrm>
              <a:prstGeom prst="rect">
                <a:avLst/>
              </a:prstGeom>
            </p:spPr>
          </p:pic>
          <p:pic>
            <p:nvPicPr>
              <p:cNvPr id="17" name="Picture 16">
                <a:extLst>
                  <a:ext uri="{FF2B5EF4-FFF2-40B4-BE49-F238E27FC236}">
                    <a16:creationId xmlns:a16="http://schemas.microsoft.com/office/drawing/2014/main" id="{8EFAA332-EC47-4A5F-9B2A-A7D4C9AA3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1590" y="4753839"/>
                <a:ext cx="784239" cy="479986"/>
              </a:xfrm>
              <a:prstGeom prst="rect">
                <a:avLst/>
              </a:prstGeom>
            </p:spPr>
          </p:pic>
          <p:pic>
            <p:nvPicPr>
              <p:cNvPr id="18" name="Picture 17">
                <a:extLst>
                  <a:ext uri="{FF2B5EF4-FFF2-40B4-BE49-F238E27FC236}">
                    <a16:creationId xmlns:a16="http://schemas.microsoft.com/office/drawing/2014/main" id="{7B7C00EE-8A66-43AB-9260-2C11B13610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30510" y="5050163"/>
                <a:ext cx="784239" cy="479986"/>
              </a:xfrm>
              <a:prstGeom prst="rect">
                <a:avLst/>
              </a:prstGeom>
            </p:spPr>
          </p:pic>
          <p:pic>
            <p:nvPicPr>
              <p:cNvPr id="19" name="Picture 18">
                <a:extLst>
                  <a:ext uri="{FF2B5EF4-FFF2-40B4-BE49-F238E27FC236}">
                    <a16:creationId xmlns:a16="http://schemas.microsoft.com/office/drawing/2014/main" id="{FF178C32-B0BB-4A0F-9ACC-33B6852B2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7391" y="4544544"/>
                <a:ext cx="784239" cy="479986"/>
              </a:xfrm>
              <a:prstGeom prst="rect">
                <a:avLst/>
              </a:prstGeom>
            </p:spPr>
          </p:pic>
          <p:sp>
            <p:nvSpPr>
              <p:cNvPr id="20" name="Text Box 2">
                <a:extLst>
                  <a:ext uri="{FF2B5EF4-FFF2-40B4-BE49-F238E27FC236}">
                    <a16:creationId xmlns:a16="http://schemas.microsoft.com/office/drawing/2014/main" id="{ACDF5076-9C12-4E59-ADAB-516E46D95261}"/>
                  </a:ext>
                </a:extLst>
              </p:cNvPr>
              <p:cNvSpPr txBox="1">
                <a:spLocks noChangeArrowheads="1"/>
              </p:cNvSpPr>
              <p:nvPr/>
            </p:nvSpPr>
            <p:spPr bwMode="auto">
              <a:xfrm>
                <a:off x="3689760" y="-217897"/>
                <a:ext cx="2596404" cy="306780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Violence </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reported; </a:t>
                </a:r>
              </a:p>
              <a:p>
                <a:pPr marL="0" marR="0" lvl="0" indent="0" algn="ctr" defTabSz="914400" eaLnBrk="1" fontAlgn="auto" latinLnBrk="0" hangingPunct="1">
                  <a:lnSpc>
                    <a:spcPct val="106000"/>
                  </a:lnSpc>
                  <a:spcBef>
                    <a:spcPts val="0"/>
                  </a:spcBef>
                  <a:spcAft>
                    <a:spcPts val="80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Administrative or </a:t>
                </a:r>
                <a:r>
                  <a:rPr kumimoji="0" lang="en-GB" sz="2000" b="0" i="1"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service-based </a:t>
                </a:r>
                <a:r>
                  <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data – captured through police, judiciary, health or social services or civil society</a:t>
                </a:r>
              </a:p>
            </p:txBody>
          </p:sp>
          <p:sp>
            <p:nvSpPr>
              <p:cNvPr id="21" name="Text Box 2">
                <a:extLst>
                  <a:ext uri="{FF2B5EF4-FFF2-40B4-BE49-F238E27FC236}">
                    <a16:creationId xmlns:a16="http://schemas.microsoft.com/office/drawing/2014/main" id="{CF1AABC5-DC3B-4880-8581-B82BCF9DD139}"/>
                  </a:ext>
                </a:extLst>
              </p:cNvPr>
              <p:cNvSpPr txBox="1">
                <a:spLocks noChangeArrowheads="1"/>
              </p:cNvSpPr>
              <p:nvPr/>
            </p:nvSpPr>
            <p:spPr bwMode="auto">
              <a:xfrm>
                <a:off x="6528848" y="1153504"/>
                <a:ext cx="1932006" cy="13369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Violence </a:t>
                </a: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disclosed; </a:t>
                </a:r>
              </a:p>
              <a:p>
                <a:pPr marL="0" marR="0" lvl="0" indent="0" algn="ctr" defTabSz="914400" eaLnBrk="1" fontAlgn="auto" latinLnBrk="0" hangingPunct="1">
                  <a:lnSpc>
                    <a:spcPct val="106000"/>
                  </a:lnSpc>
                  <a:spcBef>
                    <a:spcPts val="0"/>
                  </a:spcBef>
                  <a:spcAft>
                    <a:spcPts val="8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Survey data  </a:t>
                </a:r>
              </a:p>
              <a:p>
                <a:pPr marL="0" marR="0" lvl="0" indent="0" algn="ctr" defTabSz="914400" eaLnBrk="1" fontAlgn="auto" latinLnBrk="0" hangingPunct="1">
                  <a:lnSpc>
                    <a:spcPct val="106000"/>
                  </a:lnSpc>
                  <a:spcBef>
                    <a:spcPts val="0"/>
                  </a:spcBef>
                  <a:spcAft>
                    <a:spcPts val="80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 Box 2">
                <a:extLst>
                  <a:ext uri="{FF2B5EF4-FFF2-40B4-BE49-F238E27FC236}">
                    <a16:creationId xmlns:a16="http://schemas.microsoft.com/office/drawing/2014/main" id="{C6B27E36-FEF3-4356-8E0B-51080F382237}"/>
                  </a:ext>
                </a:extLst>
              </p:cNvPr>
              <p:cNvSpPr txBox="1">
                <a:spLocks noChangeArrowheads="1"/>
              </p:cNvSpPr>
              <p:nvPr/>
            </p:nvSpPr>
            <p:spPr bwMode="auto">
              <a:xfrm>
                <a:off x="9195339" y="396908"/>
                <a:ext cx="2111986" cy="202792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Actual prevalence or incidence</a:t>
                </a:r>
                <a:r>
                  <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p>
              <a:p>
                <a:pPr marL="0" marR="0" lvl="0" indent="0" algn="ctr" defTabSz="914400" eaLnBrk="1" fontAlgn="auto" latinLnBrk="0" hangingPunct="1">
                  <a:lnSpc>
                    <a:spcPct val="106000"/>
                  </a:lnSpc>
                  <a:spcBef>
                    <a:spcPts val="0"/>
                  </a:spcBef>
                  <a:spcAft>
                    <a:spcPts val="800"/>
                  </a:spcAft>
                  <a:buClrTx/>
                  <a:buSzTx/>
                  <a:buFontTx/>
                  <a:buNone/>
                  <a:tabLst/>
                  <a:defRPr/>
                </a:pPr>
                <a:r>
                  <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Likely never to be known </a:t>
                </a:r>
              </a:p>
            </p:txBody>
          </p:sp>
          <p:sp>
            <p:nvSpPr>
              <p:cNvPr id="23" name="Oval 22">
                <a:extLst>
                  <a:ext uri="{FF2B5EF4-FFF2-40B4-BE49-F238E27FC236}">
                    <a16:creationId xmlns:a16="http://schemas.microsoft.com/office/drawing/2014/main" id="{870698AF-AE02-40F3-9576-66BC30D413E2}"/>
                  </a:ext>
                </a:extLst>
              </p:cNvPr>
              <p:cNvSpPr/>
              <p:nvPr/>
            </p:nvSpPr>
            <p:spPr>
              <a:xfrm>
                <a:off x="1659172" y="3539741"/>
                <a:ext cx="2707763" cy="2231926"/>
              </a:xfrm>
              <a:prstGeom prst="ellipse">
                <a:avLst/>
              </a:prstGeom>
              <a:solidFill>
                <a:srgbClr val="FFC000">
                  <a:lumMod val="40000"/>
                  <a:lumOff val="6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Freeform 73">
                <a:extLst>
                  <a:ext uri="{FF2B5EF4-FFF2-40B4-BE49-F238E27FC236}">
                    <a16:creationId xmlns:a16="http://schemas.microsoft.com/office/drawing/2014/main" id="{FFFA4E9E-6158-48E4-9934-C07FF5952995}"/>
                  </a:ext>
                </a:extLst>
              </p:cNvPr>
              <p:cNvSpPr/>
              <p:nvPr/>
            </p:nvSpPr>
            <p:spPr>
              <a:xfrm flipH="1">
                <a:off x="7086214" y="3849310"/>
                <a:ext cx="163458" cy="308151"/>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26B3AD7-4FA4-479E-AB0F-FC6B52BAB02B}"/>
                  </a:ext>
                </a:extLst>
              </p:cNvPr>
              <p:cNvSpPr/>
              <p:nvPr/>
            </p:nvSpPr>
            <p:spPr>
              <a:xfrm flipH="1">
                <a:off x="7129498" y="3727202"/>
                <a:ext cx="109751" cy="143910"/>
              </a:xfrm>
              <a:prstGeom prst="ellipse">
                <a:avLst/>
              </a:prstGeom>
              <a:solidFill>
                <a:srgbClr val="E7E6E6">
                  <a:lumMod val="75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reeform 75">
                <a:extLst>
                  <a:ext uri="{FF2B5EF4-FFF2-40B4-BE49-F238E27FC236}">
                    <a16:creationId xmlns:a16="http://schemas.microsoft.com/office/drawing/2014/main" id="{B0BD940C-43F7-41EC-82B3-C2E6729FA6FE}"/>
                  </a:ext>
                </a:extLst>
              </p:cNvPr>
              <p:cNvSpPr/>
              <p:nvPr/>
            </p:nvSpPr>
            <p:spPr>
              <a:xfrm>
                <a:off x="7070637" y="3901885"/>
                <a:ext cx="44727" cy="124129"/>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D0849083-2F2A-4DAC-BB60-E0BBB89FA266}"/>
                  </a:ext>
                </a:extLst>
              </p:cNvPr>
              <p:cNvCxnSpPr/>
              <p:nvPr/>
            </p:nvCxnSpPr>
            <p:spPr>
              <a:xfrm flipH="1">
                <a:off x="7131950" y="4155418"/>
                <a:ext cx="1226" cy="131239"/>
              </a:xfrm>
              <a:prstGeom prst="line">
                <a:avLst/>
              </a:prstGeom>
              <a:noFill/>
              <a:ln w="76200" cap="flat" cmpd="sng" algn="ctr">
                <a:solidFill>
                  <a:srgbClr val="E7E6E6">
                    <a:lumMod val="10000"/>
                  </a:srgbClr>
                </a:solidFill>
                <a:prstDash val="solid"/>
                <a:miter lim="800000"/>
              </a:ln>
              <a:effectLst/>
            </p:spPr>
          </p:cxnSp>
          <p:pic>
            <p:nvPicPr>
              <p:cNvPr id="28" name="Picture 27">
                <a:extLst>
                  <a:ext uri="{FF2B5EF4-FFF2-40B4-BE49-F238E27FC236}">
                    <a16:creationId xmlns:a16="http://schemas.microsoft.com/office/drawing/2014/main" id="{BE2C659C-6D4E-4A85-9904-E4EFDC82E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36142" y="3921939"/>
                <a:ext cx="242273" cy="242273"/>
              </a:xfrm>
              <a:prstGeom prst="rect">
                <a:avLst/>
              </a:prstGeom>
            </p:spPr>
          </p:pic>
          <p:cxnSp>
            <p:nvCxnSpPr>
              <p:cNvPr id="29" name="Straight Connector 28">
                <a:extLst>
                  <a:ext uri="{FF2B5EF4-FFF2-40B4-BE49-F238E27FC236}">
                    <a16:creationId xmlns:a16="http://schemas.microsoft.com/office/drawing/2014/main" id="{83836A24-1552-4393-AAA5-D9FE38A80503}"/>
                  </a:ext>
                </a:extLst>
              </p:cNvPr>
              <p:cNvCxnSpPr/>
              <p:nvPr/>
            </p:nvCxnSpPr>
            <p:spPr>
              <a:xfrm flipH="1">
                <a:off x="7195887" y="4164212"/>
                <a:ext cx="1226" cy="131239"/>
              </a:xfrm>
              <a:prstGeom prst="line">
                <a:avLst/>
              </a:prstGeom>
              <a:noFill/>
              <a:ln w="76200" cap="flat" cmpd="sng" algn="ctr">
                <a:solidFill>
                  <a:srgbClr val="E7E6E6">
                    <a:lumMod val="10000"/>
                  </a:srgbClr>
                </a:solidFill>
                <a:prstDash val="solid"/>
                <a:miter lim="800000"/>
              </a:ln>
              <a:effectLst/>
            </p:spPr>
          </p:cxnSp>
          <p:cxnSp>
            <p:nvCxnSpPr>
              <p:cNvPr id="30" name="Straight Connector 29">
                <a:extLst>
                  <a:ext uri="{FF2B5EF4-FFF2-40B4-BE49-F238E27FC236}">
                    <a16:creationId xmlns:a16="http://schemas.microsoft.com/office/drawing/2014/main" id="{284D6323-361A-4064-957D-FE5424BD418A}"/>
                  </a:ext>
                </a:extLst>
              </p:cNvPr>
              <p:cNvCxnSpPr/>
              <p:nvPr/>
            </p:nvCxnSpPr>
            <p:spPr>
              <a:xfrm flipH="1">
                <a:off x="7137640" y="4164212"/>
                <a:ext cx="1226" cy="131239"/>
              </a:xfrm>
              <a:prstGeom prst="line">
                <a:avLst/>
              </a:prstGeom>
              <a:noFill/>
              <a:ln w="76200" cap="flat" cmpd="sng" algn="ctr">
                <a:solidFill>
                  <a:srgbClr val="E7E6E6">
                    <a:lumMod val="10000"/>
                  </a:srgbClr>
                </a:solidFill>
                <a:prstDash val="solid"/>
                <a:miter lim="800000"/>
              </a:ln>
              <a:effectLst/>
            </p:spPr>
          </p:cxnSp>
          <p:pic>
            <p:nvPicPr>
              <p:cNvPr id="31" name="Picture 30">
                <a:extLst>
                  <a:ext uri="{FF2B5EF4-FFF2-40B4-BE49-F238E27FC236}">
                    <a16:creationId xmlns:a16="http://schemas.microsoft.com/office/drawing/2014/main" id="{2112D323-86ED-434B-A191-61D2472A24CE}"/>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10608530" y="3637174"/>
                <a:ext cx="404183" cy="440799"/>
              </a:xfrm>
              <a:prstGeom prst="rect">
                <a:avLst/>
              </a:prstGeom>
            </p:spPr>
          </p:pic>
          <p:cxnSp>
            <p:nvCxnSpPr>
              <p:cNvPr id="32" name="Straight Connector 31">
                <a:extLst>
                  <a:ext uri="{FF2B5EF4-FFF2-40B4-BE49-F238E27FC236}">
                    <a16:creationId xmlns:a16="http://schemas.microsoft.com/office/drawing/2014/main" id="{D1216B33-3846-4894-A20B-B09E5840F7EF}"/>
                  </a:ext>
                </a:extLst>
              </p:cNvPr>
              <p:cNvCxnSpPr/>
              <p:nvPr/>
            </p:nvCxnSpPr>
            <p:spPr>
              <a:xfrm flipV="1">
                <a:off x="5226193" y="2837429"/>
                <a:ext cx="0" cy="1252707"/>
              </a:xfrm>
              <a:prstGeom prst="line">
                <a:avLst/>
              </a:prstGeom>
              <a:noFill/>
              <a:ln w="6350" cap="flat" cmpd="sng" algn="ctr">
                <a:solidFill>
                  <a:sysClr val="windowText" lastClr="000000"/>
                </a:solidFill>
                <a:prstDash val="solid"/>
                <a:miter lim="800000"/>
              </a:ln>
              <a:effectLst/>
            </p:spPr>
          </p:cxnSp>
          <p:sp>
            <p:nvSpPr>
              <p:cNvPr id="33" name="Text Box 2">
                <a:extLst>
                  <a:ext uri="{FF2B5EF4-FFF2-40B4-BE49-F238E27FC236}">
                    <a16:creationId xmlns:a16="http://schemas.microsoft.com/office/drawing/2014/main" id="{D0BD5C76-12A4-4E1E-9345-6F511F39256B}"/>
                  </a:ext>
                </a:extLst>
              </p:cNvPr>
              <p:cNvSpPr txBox="1">
                <a:spLocks noChangeArrowheads="1"/>
              </p:cNvSpPr>
              <p:nvPr/>
            </p:nvSpPr>
            <p:spPr bwMode="auto">
              <a:xfrm>
                <a:off x="1387038" y="1718238"/>
                <a:ext cx="1735591" cy="16649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Official statistics </a:t>
                </a:r>
              </a:p>
            </p:txBody>
          </p:sp>
          <p:cxnSp>
            <p:nvCxnSpPr>
              <p:cNvPr id="34" name="Straight Connector 33">
                <a:extLst>
                  <a:ext uri="{FF2B5EF4-FFF2-40B4-BE49-F238E27FC236}">
                    <a16:creationId xmlns:a16="http://schemas.microsoft.com/office/drawing/2014/main" id="{FD85B119-3549-4716-B216-8D12456793CE}"/>
                  </a:ext>
                </a:extLst>
              </p:cNvPr>
              <p:cNvCxnSpPr/>
              <p:nvPr/>
            </p:nvCxnSpPr>
            <p:spPr>
              <a:xfrm flipV="1">
                <a:off x="2255147" y="3395874"/>
                <a:ext cx="0" cy="1252707"/>
              </a:xfrm>
              <a:prstGeom prst="line">
                <a:avLst/>
              </a:prstGeom>
              <a:noFill/>
              <a:ln w="6350" cap="flat" cmpd="sng" algn="ctr">
                <a:solidFill>
                  <a:sysClr val="windowText" lastClr="000000"/>
                </a:solidFill>
                <a:prstDash val="solid"/>
                <a:miter lim="800000"/>
              </a:ln>
              <a:effectLst/>
            </p:spPr>
          </p:cxnSp>
          <p:sp>
            <p:nvSpPr>
              <p:cNvPr id="35" name="Rectangle 34">
                <a:extLst>
                  <a:ext uri="{FF2B5EF4-FFF2-40B4-BE49-F238E27FC236}">
                    <a16:creationId xmlns:a16="http://schemas.microsoft.com/office/drawing/2014/main" id="{328C463F-659A-45D4-B369-673C5B9F3175}"/>
                  </a:ext>
                </a:extLst>
              </p:cNvPr>
              <p:cNvSpPr/>
              <p:nvPr/>
            </p:nvSpPr>
            <p:spPr>
              <a:xfrm>
                <a:off x="19515" y="-1166002"/>
                <a:ext cx="13163920" cy="57355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u="sng"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‘grey-zone’ between prevalence</a:t>
                </a:r>
                <a:r>
                  <a:rPr kumimoji="0" lang="en-GB" sz="2800" b="0" u="sng"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&amp; </a:t>
                </a:r>
                <a:r>
                  <a:rPr kumimoji="0" lang="en-GB" sz="2800" b="0" u="sng"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incidence and reporting</a:t>
                </a:r>
                <a:r>
                  <a:rPr kumimoji="0" lang="en-GB" sz="2800" b="0" u="sng"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&amp; </a:t>
                </a:r>
                <a:r>
                  <a:rPr kumimoji="0" lang="en-GB" sz="2800" b="0" u="sng"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disclosure: </a:t>
                </a:r>
                <a:endParaRPr kumimoji="0" lang="en-GB" sz="2800" b="0" u="none" strike="noStrike" kern="0" cap="none" spc="0" normalizeH="0" baseline="0" noProof="0" dirty="0">
                  <a:ln>
                    <a:noFill/>
                  </a:ln>
                  <a:solidFill>
                    <a:prstClr val="black"/>
                  </a:solidFill>
                  <a:effectLst/>
                  <a:uLnTx/>
                  <a:uFillTx/>
                  <a:latin typeface="Calibri" panose="020F0502020204030204"/>
                  <a:cs typeface="+mn-cs"/>
                </a:endParaRPr>
              </a:p>
            </p:txBody>
          </p:sp>
          <p:pic>
            <p:nvPicPr>
              <p:cNvPr id="36" name="Picture 35">
                <a:extLst>
                  <a:ext uri="{FF2B5EF4-FFF2-40B4-BE49-F238E27FC236}">
                    <a16:creationId xmlns:a16="http://schemas.microsoft.com/office/drawing/2014/main" id="{452D8516-8EE7-422B-8231-FCD1EF2D7FBA}"/>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7985346" y="3245011"/>
                <a:ext cx="404183" cy="440799"/>
              </a:xfrm>
              <a:prstGeom prst="rect">
                <a:avLst/>
              </a:prstGeom>
            </p:spPr>
          </p:pic>
          <p:sp>
            <p:nvSpPr>
              <p:cNvPr id="37" name="Oval 36">
                <a:extLst>
                  <a:ext uri="{FF2B5EF4-FFF2-40B4-BE49-F238E27FC236}">
                    <a16:creationId xmlns:a16="http://schemas.microsoft.com/office/drawing/2014/main" id="{C1FA9B89-2615-436D-9810-1763CAAB719A}"/>
                  </a:ext>
                </a:extLst>
              </p:cNvPr>
              <p:cNvSpPr/>
              <p:nvPr/>
            </p:nvSpPr>
            <p:spPr>
              <a:xfrm>
                <a:off x="5624827" y="444063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C1D8A959-7FBE-4CF5-9125-8EAA19AEA3F7}"/>
                  </a:ext>
                </a:extLst>
              </p:cNvPr>
              <p:cNvSpPr/>
              <p:nvPr/>
            </p:nvSpPr>
            <p:spPr>
              <a:xfrm>
                <a:off x="4896291" y="4756295"/>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7817DF9E-B2AC-4346-97F9-01D073747635}"/>
                  </a:ext>
                </a:extLst>
              </p:cNvPr>
              <p:cNvSpPr/>
              <p:nvPr/>
            </p:nvSpPr>
            <p:spPr>
              <a:xfrm>
                <a:off x="4730909" y="430286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BF64D0EF-7E5B-4CF4-BD19-9E238505F808}"/>
                  </a:ext>
                </a:extLst>
              </p:cNvPr>
              <p:cNvSpPr/>
              <p:nvPr/>
            </p:nvSpPr>
            <p:spPr>
              <a:xfrm>
                <a:off x="2630921" y="469989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E93E791-BD7E-476A-A3FF-9A44B3EBE670}"/>
                  </a:ext>
                </a:extLst>
              </p:cNvPr>
              <p:cNvSpPr/>
              <p:nvPr/>
            </p:nvSpPr>
            <p:spPr>
              <a:xfrm>
                <a:off x="3074426" y="443048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31E09AF-E31A-4C21-B981-5FAB95EB7C82}"/>
                  </a:ext>
                </a:extLst>
              </p:cNvPr>
              <p:cNvSpPr/>
              <p:nvPr/>
            </p:nvSpPr>
            <p:spPr>
              <a:xfrm>
                <a:off x="5560580" y="3666124"/>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86217B2-C080-4B84-8821-3B69333DC1DE}"/>
                  </a:ext>
                </a:extLst>
              </p:cNvPr>
              <p:cNvSpPr/>
              <p:nvPr/>
            </p:nvSpPr>
            <p:spPr>
              <a:xfrm>
                <a:off x="7009849" y="461006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57B1FBC-2814-47BC-A4FF-E4424C1D0061}"/>
                  </a:ext>
                </a:extLst>
              </p:cNvPr>
              <p:cNvSpPr/>
              <p:nvPr/>
            </p:nvSpPr>
            <p:spPr>
              <a:xfrm>
                <a:off x="6731710" y="374967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72CF2F78-BB30-4014-BDC2-9285F1A0078A}"/>
                  </a:ext>
                </a:extLst>
              </p:cNvPr>
              <p:cNvSpPr/>
              <p:nvPr/>
            </p:nvSpPr>
            <p:spPr>
              <a:xfrm>
                <a:off x="7744913" y="416421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698F8E8-5D31-4B40-ADA5-640F62D45D2E}"/>
                  </a:ext>
                </a:extLst>
              </p:cNvPr>
              <p:cNvSpPr/>
              <p:nvPr/>
            </p:nvSpPr>
            <p:spPr>
              <a:xfrm>
                <a:off x="6860450" y="5315853"/>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F870A74-A6D0-4DFD-9D26-F95AF0511CE4}"/>
                  </a:ext>
                </a:extLst>
              </p:cNvPr>
              <p:cNvSpPr/>
              <p:nvPr/>
            </p:nvSpPr>
            <p:spPr>
              <a:xfrm>
                <a:off x="8467672" y="501695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C2402B51-FC42-4FD3-AA58-485BF4F1BA6D}"/>
                  </a:ext>
                </a:extLst>
              </p:cNvPr>
              <p:cNvSpPr/>
              <p:nvPr/>
            </p:nvSpPr>
            <p:spPr>
              <a:xfrm>
                <a:off x="9605747" y="4348013"/>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2FA5D063-CF5B-44D9-978E-E9026FD4FDFE}"/>
                  </a:ext>
                </a:extLst>
              </p:cNvPr>
              <p:cNvSpPr/>
              <p:nvPr/>
            </p:nvSpPr>
            <p:spPr>
              <a:xfrm>
                <a:off x="8705720" y="3803624"/>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09823708-E129-4162-B09B-EA07B34F0179}"/>
                  </a:ext>
                </a:extLst>
              </p:cNvPr>
              <p:cNvSpPr/>
              <p:nvPr/>
            </p:nvSpPr>
            <p:spPr>
              <a:xfrm>
                <a:off x="8967925" y="332920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930C22F2-E2AD-4182-8ECE-41C1B7BACF4E}"/>
                  </a:ext>
                </a:extLst>
              </p:cNvPr>
              <p:cNvSpPr/>
              <p:nvPr/>
            </p:nvSpPr>
            <p:spPr>
              <a:xfrm>
                <a:off x="10508941" y="435680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F847E8F-3C66-4F51-92D1-5216E427AA92}"/>
                  </a:ext>
                </a:extLst>
              </p:cNvPr>
              <p:cNvSpPr/>
              <p:nvPr/>
            </p:nvSpPr>
            <p:spPr>
              <a:xfrm>
                <a:off x="7695461" y="317029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21B0581-69AF-45B5-8371-CA81F8631625}"/>
                  </a:ext>
                </a:extLst>
              </p:cNvPr>
              <p:cNvSpPr/>
              <p:nvPr/>
            </p:nvSpPr>
            <p:spPr>
              <a:xfrm>
                <a:off x="5940378" y="321200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2C7476D-D70F-4071-A0AB-6AECECFAEA4B}"/>
                  </a:ext>
                </a:extLst>
              </p:cNvPr>
              <p:cNvSpPr/>
              <p:nvPr/>
            </p:nvSpPr>
            <p:spPr>
              <a:xfrm>
                <a:off x="5212649" y="5501897"/>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8F788757-2D98-462B-9426-54BEEE38AC32}"/>
                  </a:ext>
                </a:extLst>
              </p:cNvPr>
              <p:cNvSpPr/>
              <p:nvPr/>
            </p:nvSpPr>
            <p:spPr>
              <a:xfrm>
                <a:off x="10558735" y="344380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56" name="Rectangle 55">
            <a:extLst>
              <a:ext uri="{FF2B5EF4-FFF2-40B4-BE49-F238E27FC236}">
                <a16:creationId xmlns:a16="http://schemas.microsoft.com/office/drawing/2014/main" id="{66D475BD-813D-45D1-940B-7EF5A774D8EE}"/>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7" name="TextBox 56">
            <a:extLst>
              <a:ext uri="{FF2B5EF4-FFF2-40B4-BE49-F238E27FC236}">
                <a16:creationId xmlns:a16="http://schemas.microsoft.com/office/drawing/2014/main" id="{E2CEBE62-C94A-491E-A75A-B564FE71CB14}"/>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81436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6818" y="685801"/>
            <a:ext cx="9922833" cy="5498366"/>
          </a:xfrm>
          <a:prstGeom prst="rect">
            <a:avLst/>
          </a:prstGeom>
        </p:spPr>
      </p:pic>
      <p:sp>
        <p:nvSpPr>
          <p:cNvPr id="5" name="TextBox 4"/>
          <p:cNvSpPr txBox="1"/>
          <p:nvPr/>
        </p:nvSpPr>
        <p:spPr>
          <a:xfrm>
            <a:off x="4251960" y="6152013"/>
            <a:ext cx="8054340" cy="646331"/>
          </a:xfrm>
          <a:prstGeom prst="rect">
            <a:avLst/>
          </a:prstGeom>
          <a:noFill/>
        </p:spPr>
        <p:txBody>
          <a:bodyPr wrap="square" rtlCol="0">
            <a:spAutoFit/>
          </a:bodyPr>
          <a:lstStyle/>
          <a:p>
            <a:r>
              <a:rPr lang="en-US" sz="1200" i="1" dirty="0">
                <a:solidFill>
                  <a:prstClr val="black"/>
                </a:solidFill>
              </a:rPr>
              <a:t>As identified within: Brookmeyer et al. (2012), </a:t>
            </a:r>
            <a:r>
              <a:rPr lang="en-US" sz="1200" i="1" dirty="0" err="1">
                <a:solidFill>
                  <a:prstClr val="black"/>
                </a:solidFill>
              </a:rPr>
              <a:t>Jewkes</a:t>
            </a:r>
            <a:r>
              <a:rPr lang="en-US" sz="1200" i="1" dirty="0">
                <a:solidFill>
                  <a:prstClr val="black"/>
                </a:solidFill>
              </a:rPr>
              <a:t> (2012), Sexual Violence Research Institute, and CDC, National Centre for Injury Prevention and Control, Division of Violence Prevention (2019). </a:t>
            </a:r>
          </a:p>
          <a:p>
            <a:r>
              <a:rPr lang="en-US" sz="1200" i="1" dirty="0">
                <a:solidFill>
                  <a:prstClr val="black"/>
                </a:solidFill>
              </a:rPr>
              <a:t>*Factors listed were found relevant to risk of perpetration across sources cited, however evidence thresholds varied within.</a:t>
            </a:r>
          </a:p>
        </p:txBody>
      </p:sp>
      <p:sp>
        <p:nvSpPr>
          <p:cNvPr id="6" name="TextBox 5"/>
          <p:cNvSpPr txBox="1"/>
          <p:nvPr/>
        </p:nvSpPr>
        <p:spPr>
          <a:xfrm>
            <a:off x="2517295" y="59656"/>
            <a:ext cx="7157409" cy="707886"/>
          </a:xfrm>
          <a:prstGeom prst="rect">
            <a:avLst/>
          </a:prstGeom>
          <a:noFill/>
        </p:spPr>
        <p:txBody>
          <a:bodyPr wrap="none" rtlCol="0">
            <a:spAutoFit/>
          </a:bodyPr>
          <a:lstStyle/>
          <a:p>
            <a:r>
              <a:rPr lang="en-US" sz="4000" u="sng" dirty="0">
                <a:solidFill>
                  <a:prstClr val="black"/>
                </a:solidFill>
                <a:latin typeface="Calibri" panose="020F0502020204030204"/>
              </a:rPr>
              <a:t>Risk factors for Rape Perpetration</a:t>
            </a:r>
            <a:endParaRPr lang="fr-CH" sz="4000" u="sng"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0E2D591C-4FE4-46B6-8C41-3EE8976A9B2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FC960C8B-07FE-41F0-88D4-D4F54A11E675}"/>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95990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3777" y="470318"/>
            <a:ext cx="10604664" cy="5930674"/>
          </a:xfrm>
          <a:prstGeom prst="rect">
            <a:avLst/>
          </a:prstGeom>
        </p:spPr>
      </p:pic>
      <p:sp>
        <p:nvSpPr>
          <p:cNvPr id="5" name="TextBox 4"/>
          <p:cNvSpPr txBox="1"/>
          <p:nvPr/>
        </p:nvSpPr>
        <p:spPr>
          <a:xfrm>
            <a:off x="4253396" y="6320982"/>
            <a:ext cx="7938604" cy="523220"/>
          </a:xfrm>
          <a:prstGeom prst="rect">
            <a:avLst/>
          </a:prstGeom>
          <a:noFill/>
        </p:spPr>
        <p:txBody>
          <a:bodyPr wrap="square" rtlCol="0">
            <a:spAutoFit/>
          </a:bodyPr>
          <a:lstStyle/>
          <a:p>
            <a:r>
              <a:rPr lang="en-US" sz="1400" i="1" dirty="0">
                <a:solidFill>
                  <a:prstClr val="black"/>
                </a:solidFill>
                <a:latin typeface="Calibri" panose="020F0502020204030204"/>
              </a:rPr>
              <a:t>As identified within: Brookmeyer et al. (2012), </a:t>
            </a:r>
            <a:r>
              <a:rPr lang="en-US" sz="1400" i="1" dirty="0" err="1">
                <a:solidFill>
                  <a:prstClr val="black"/>
                </a:solidFill>
                <a:latin typeface="Calibri" panose="020F0502020204030204"/>
              </a:rPr>
              <a:t>Jewkes</a:t>
            </a:r>
            <a:r>
              <a:rPr lang="en-US" sz="1400" i="1" dirty="0">
                <a:solidFill>
                  <a:prstClr val="black"/>
                </a:solidFill>
                <a:latin typeface="Calibri" panose="020F0502020204030204"/>
              </a:rPr>
              <a:t> (2012), Sexual Violence Research Institute, and CDC, National Centre for Injury Prevention and Control, Division of Violence Prevention (2019). </a:t>
            </a:r>
            <a:endParaRPr lang="fr-CH" sz="1400" i="1" dirty="0">
              <a:solidFill>
                <a:prstClr val="black"/>
              </a:solidFill>
              <a:latin typeface="Calibri" panose="020F0502020204030204"/>
            </a:endParaRPr>
          </a:p>
        </p:txBody>
      </p:sp>
      <p:sp>
        <p:nvSpPr>
          <p:cNvPr id="6" name="TextBox 5"/>
          <p:cNvSpPr txBox="1"/>
          <p:nvPr/>
        </p:nvSpPr>
        <p:spPr>
          <a:xfrm>
            <a:off x="1301303" y="-21937"/>
            <a:ext cx="9413603" cy="707886"/>
          </a:xfrm>
          <a:prstGeom prst="rect">
            <a:avLst/>
          </a:prstGeom>
          <a:noFill/>
        </p:spPr>
        <p:txBody>
          <a:bodyPr wrap="none" rtlCol="0">
            <a:spAutoFit/>
          </a:bodyPr>
          <a:lstStyle/>
          <a:p>
            <a:r>
              <a:rPr lang="en-GB" sz="4000" u="sng" dirty="0">
                <a:solidFill>
                  <a:prstClr val="black"/>
                </a:solidFill>
                <a:latin typeface="Calibri" panose="020F0502020204030204"/>
              </a:rPr>
              <a:t>Risk factors for Sexual Violence Victimisation</a:t>
            </a:r>
          </a:p>
        </p:txBody>
      </p:sp>
      <p:sp>
        <p:nvSpPr>
          <p:cNvPr id="7" name="Rectangle 6">
            <a:extLst>
              <a:ext uri="{FF2B5EF4-FFF2-40B4-BE49-F238E27FC236}">
                <a16:creationId xmlns:a16="http://schemas.microsoft.com/office/drawing/2014/main" id="{E0605CEA-1B55-40E1-92D2-10410E8DE92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4CC0C6B5-9208-4440-9A8E-A351D3E98F3B}"/>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71160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E1113DA-CBD4-4BD2-9845-D542AA6F2955}"/>
              </a:ext>
            </a:extLst>
          </p:cNvPr>
          <p:cNvSpPr/>
          <p:nvPr/>
        </p:nvSpPr>
        <p:spPr>
          <a:xfrm>
            <a:off x="1924638" y="1838171"/>
            <a:ext cx="8342724" cy="1796662"/>
          </a:xfrm>
          <a:prstGeom prst="roundRect">
            <a:avLst/>
          </a:prstGeom>
          <a:solidFill>
            <a:schemeClr val="bg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459B3BC-034B-4226-AF8E-58D00FCD8A7D}"/>
              </a:ext>
            </a:extLst>
          </p:cNvPr>
          <p:cNvSpPr/>
          <p:nvPr/>
        </p:nvSpPr>
        <p:spPr>
          <a:xfrm>
            <a:off x="3180287" y="2044004"/>
            <a:ext cx="6643672" cy="1384995"/>
          </a:xfrm>
          <a:prstGeom prst="rect">
            <a:avLst/>
          </a:prstGeom>
        </p:spPr>
        <p:txBody>
          <a:bodyPr wrap="square">
            <a:spAutoFit/>
          </a:bodyPr>
          <a:lstStyle/>
          <a:p>
            <a:r>
              <a:rPr lang="en-GB" sz="2800" dirty="0">
                <a:latin typeface="Calibri" panose="020F0502020204030204" pitchFamily="34" charset="0"/>
                <a:ea typeface="Times New Roman" panose="02020603050405020304" pitchFamily="18" charset="0"/>
                <a:cs typeface="Times New Roman" panose="02020603050405020304" pitchFamily="18" charset="0"/>
              </a:rPr>
              <a:t>Linked to, and stems from, harmful social practices based on perceptions of gender and the </a:t>
            </a:r>
            <a:r>
              <a:rPr lang="en-GB" sz="2800" b="1" dirty="0">
                <a:latin typeface="Calibri" panose="020F0502020204030204" pitchFamily="34" charset="0"/>
                <a:ea typeface="Times New Roman" panose="02020603050405020304" pitchFamily="18" charset="0"/>
                <a:cs typeface="Times New Roman" panose="02020603050405020304" pitchFamily="18" charset="0"/>
              </a:rPr>
              <a:t>power dynamics</a:t>
            </a:r>
            <a:r>
              <a:rPr lang="en-GB" sz="2800" dirty="0">
                <a:latin typeface="Calibri" panose="020F0502020204030204" pitchFamily="34" charset="0"/>
                <a:ea typeface="Times New Roman" panose="02020603050405020304" pitchFamily="18" charset="0"/>
                <a:cs typeface="Times New Roman" panose="02020603050405020304" pitchFamily="18" charset="0"/>
              </a:rPr>
              <a:t> surrounding them. </a:t>
            </a:r>
            <a:endParaRPr lang="en-GB" sz="2800" dirty="0"/>
          </a:p>
        </p:txBody>
      </p:sp>
      <p:pic>
        <p:nvPicPr>
          <p:cNvPr id="9" name="Picture 8">
            <a:extLst>
              <a:ext uri="{FF2B5EF4-FFF2-40B4-BE49-F238E27FC236}">
                <a16:creationId xmlns:a16="http://schemas.microsoft.com/office/drawing/2014/main" id="{7530C45E-3D92-4755-9656-D938D50A1F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06838" y="3840666"/>
            <a:ext cx="3202672" cy="3202672"/>
          </a:xfrm>
          <a:prstGeom prst="rect">
            <a:avLst/>
          </a:prstGeom>
          <a:solidFill>
            <a:schemeClr val="bg1"/>
          </a:solidFill>
        </p:spPr>
      </p:pic>
      <p:sp>
        <p:nvSpPr>
          <p:cNvPr id="10" name="Rectangle 9">
            <a:extLst>
              <a:ext uri="{FF2B5EF4-FFF2-40B4-BE49-F238E27FC236}">
                <a16:creationId xmlns:a16="http://schemas.microsoft.com/office/drawing/2014/main" id="{C1958E37-0A71-438E-98FC-70AFC1E4667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77B1C131-2DB2-41EF-B6E4-C37B3BEC431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2" name="TextBox 1">
            <a:extLst>
              <a:ext uri="{FF2B5EF4-FFF2-40B4-BE49-F238E27FC236}">
                <a16:creationId xmlns:a16="http://schemas.microsoft.com/office/drawing/2014/main" id="{E0C1803E-D08A-43BD-B7B7-8DD0CED85EB3}"/>
              </a:ext>
            </a:extLst>
          </p:cNvPr>
          <p:cNvSpPr txBox="1"/>
          <p:nvPr/>
        </p:nvSpPr>
        <p:spPr>
          <a:xfrm>
            <a:off x="1508760" y="372538"/>
            <a:ext cx="10238187" cy="769441"/>
          </a:xfrm>
          <a:prstGeom prst="rect">
            <a:avLst/>
          </a:prstGeom>
          <a:noFill/>
        </p:spPr>
        <p:txBody>
          <a:bodyPr wrap="none" rtlCol="0">
            <a:spAutoFit/>
          </a:bodyPr>
          <a:lstStyle/>
          <a:p>
            <a:r>
              <a:rPr lang="en-GB" sz="4400" u="sng" dirty="0"/>
              <a:t>Sexual violence as a gendered phenomenon</a:t>
            </a:r>
          </a:p>
        </p:txBody>
      </p:sp>
    </p:spTree>
    <p:extLst>
      <p:ext uri="{BB962C8B-B14F-4D97-AF65-F5344CB8AC3E}">
        <p14:creationId xmlns:p14="http://schemas.microsoft.com/office/powerpoint/2010/main" val="76939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28960381"/>
              </p:ext>
            </p:extLst>
          </p:nvPr>
        </p:nvGraphicFramePr>
        <p:xfrm>
          <a:off x="2855911" y="116632"/>
          <a:ext cx="7632575" cy="1143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1964085911"/>
              </p:ext>
            </p:extLst>
          </p:nvPr>
        </p:nvGraphicFramePr>
        <p:xfrm>
          <a:off x="2871835" y="1052737"/>
          <a:ext cx="7600729" cy="51845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E93CA924-19A4-4C80-99D3-5B9DF5CECB0C}"/>
              </a:ext>
            </a:extLst>
          </p:cNvPr>
          <p:cNvSpPr txBox="1"/>
          <p:nvPr/>
        </p:nvSpPr>
        <p:spPr>
          <a:xfrm>
            <a:off x="948690" y="235967"/>
            <a:ext cx="10813345" cy="769441"/>
          </a:xfrm>
          <a:prstGeom prst="rect">
            <a:avLst/>
          </a:prstGeom>
          <a:noFill/>
        </p:spPr>
        <p:txBody>
          <a:bodyPr wrap="none" rtlCol="0">
            <a:spAutoFit/>
          </a:bodyPr>
          <a:lstStyle/>
          <a:p>
            <a:r>
              <a:rPr lang="en-GB" sz="4400" u="sng" dirty="0"/>
              <a:t>Motives for committing acts of sexual violence</a:t>
            </a:r>
          </a:p>
        </p:txBody>
      </p:sp>
      <p:sp>
        <p:nvSpPr>
          <p:cNvPr id="6" name="Rectangle 5">
            <a:extLst>
              <a:ext uri="{FF2B5EF4-FFF2-40B4-BE49-F238E27FC236}">
                <a16:creationId xmlns:a16="http://schemas.microsoft.com/office/drawing/2014/main" id="{E0C59DD9-6E14-4D67-AF99-6A3BB97103E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42586485-82AE-44E0-AAAA-841376A12B70}"/>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2710726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The Ecotemian case reduc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4969" y="1052736"/>
            <a:ext cx="7680855" cy="4320480"/>
          </a:xfrm>
          <a:prstGeom prst="rect">
            <a:avLst/>
          </a:prstGeom>
        </p:spPr>
      </p:pic>
    </p:spTree>
    <p:extLst>
      <p:ext uri="{BB962C8B-B14F-4D97-AF65-F5344CB8AC3E}">
        <p14:creationId xmlns:p14="http://schemas.microsoft.com/office/powerpoint/2010/main" val="2256375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The Ecotemian case reduced">
            <a:hlinkClick r:id="" action="ppaction://media"/>
            <a:extLst>
              <a:ext uri="{FF2B5EF4-FFF2-40B4-BE49-F238E27FC236}">
                <a16:creationId xmlns:a16="http://schemas.microsoft.com/office/drawing/2014/main" id="{2DB795B5-F86B-4FEA-B945-330A84FA28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4250" y="764703"/>
            <a:ext cx="7778468" cy="5020022"/>
          </a:xfrm>
          <a:prstGeom prst="rect">
            <a:avLst/>
          </a:prstGeom>
        </p:spPr>
      </p:pic>
      <p:sp>
        <p:nvSpPr>
          <p:cNvPr id="5" name="TextBox 4">
            <a:extLst>
              <a:ext uri="{FF2B5EF4-FFF2-40B4-BE49-F238E27FC236}">
                <a16:creationId xmlns:a16="http://schemas.microsoft.com/office/drawing/2014/main" id="{EEBAA5C0-2F1F-4063-9FFB-733B750A8D0F}"/>
              </a:ext>
            </a:extLst>
          </p:cNvPr>
          <p:cNvSpPr txBox="1"/>
          <p:nvPr/>
        </p:nvSpPr>
        <p:spPr>
          <a:xfrm>
            <a:off x="5781368" y="339213"/>
            <a:ext cx="728084" cy="369332"/>
          </a:xfrm>
          <a:prstGeom prst="rect">
            <a:avLst/>
          </a:prstGeom>
          <a:noFill/>
        </p:spPr>
        <p:txBody>
          <a:bodyPr wrap="none" rtlCol="0">
            <a:spAutoFit/>
          </a:bodyPr>
          <a:lstStyle/>
          <a:p>
            <a:r>
              <a:rPr lang="en-GB" dirty="0"/>
              <a:t>Video</a:t>
            </a:r>
          </a:p>
        </p:txBody>
      </p:sp>
      <p:sp>
        <p:nvSpPr>
          <p:cNvPr id="6" name="Rectangle 5">
            <a:extLst>
              <a:ext uri="{FF2B5EF4-FFF2-40B4-BE49-F238E27FC236}">
                <a16:creationId xmlns:a16="http://schemas.microsoft.com/office/drawing/2014/main" id="{2939E11F-C40A-4D42-9CE2-B48B0259EBE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3D450638-88EB-47A5-9DFE-9F6EF7B50F2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344182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49E510-AEE2-4681-A040-B88C52F80273}"/>
              </a:ext>
            </a:extLst>
          </p:cNvPr>
          <p:cNvSpPr txBox="1"/>
          <p:nvPr/>
        </p:nvSpPr>
        <p:spPr>
          <a:xfrm>
            <a:off x="3115288" y="2598003"/>
            <a:ext cx="6912768" cy="1077218"/>
          </a:xfrm>
          <a:prstGeom prst="rect">
            <a:avLst/>
          </a:prstGeom>
          <a:noFill/>
        </p:spPr>
        <p:txBody>
          <a:bodyPr wrap="square" rtlCol="0">
            <a:spAutoFit/>
          </a:bodyPr>
          <a:lstStyle/>
          <a:p>
            <a:pPr algn="ctr"/>
            <a:r>
              <a:rPr lang="en-US" sz="3200" dirty="0"/>
              <a:t>What consequences do we see reflected within the case study? </a:t>
            </a:r>
            <a:endParaRPr lang="en-GB" sz="3200" dirty="0"/>
          </a:p>
        </p:txBody>
      </p:sp>
      <p:sp>
        <p:nvSpPr>
          <p:cNvPr id="6" name="Rectangle 5">
            <a:extLst>
              <a:ext uri="{FF2B5EF4-FFF2-40B4-BE49-F238E27FC236}">
                <a16:creationId xmlns:a16="http://schemas.microsoft.com/office/drawing/2014/main" id="{CD11C621-C957-4362-A444-807FCEF7824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ED88CD49-7B0B-422E-B1C0-21C0DEA363E7}"/>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8" name="TextBox 7">
            <a:extLst>
              <a:ext uri="{FF2B5EF4-FFF2-40B4-BE49-F238E27FC236}">
                <a16:creationId xmlns:a16="http://schemas.microsoft.com/office/drawing/2014/main" id="{3401C10F-B1E0-445D-832E-C53074A70A64}"/>
              </a:ext>
            </a:extLst>
          </p:cNvPr>
          <p:cNvSpPr txBox="1"/>
          <p:nvPr/>
        </p:nvSpPr>
        <p:spPr>
          <a:xfrm>
            <a:off x="1643609" y="2598003"/>
            <a:ext cx="1040670" cy="1200329"/>
          </a:xfrm>
          <a:prstGeom prst="rect">
            <a:avLst/>
          </a:prstGeom>
          <a:noFill/>
        </p:spPr>
        <p:txBody>
          <a:bodyPr wrap="none" rtlCol="0">
            <a:spAutoFit/>
          </a:bodyPr>
          <a:lstStyle/>
          <a:p>
            <a:r>
              <a:rPr lang="en-GB" sz="7200" b="1" dirty="0">
                <a:solidFill>
                  <a:srgbClr val="FF0000"/>
                </a:solidFill>
              </a:rPr>
              <a:t>??</a:t>
            </a:r>
          </a:p>
        </p:txBody>
      </p:sp>
    </p:spTree>
    <p:extLst>
      <p:ext uri="{BB962C8B-B14F-4D97-AF65-F5344CB8AC3E}">
        <p14:creationId xmlns:p14="http://schemas.microsoft.com/office/powerpoint/2010/main" val="2244168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F1E1F27-8A9A-4BB5-80EF-1BC9DA4F7B83}"/>
              </a:ext>
            </a:extLst>
          </p:cNvPr>
          <p:cNvGrpSpPr/>
          <p:nvPr/>
        </p:nvGrpSpPr>
        <p:grpSpPr>
          <a:xfrm>
            <a:off x="1485641" y="811161"/>
            <a:ext cx="10003353" cy="5692829"/>
            <a:chOff x="56040" y="718867"/>
            <a:chExt cx="12171002" cy="5867304"/>
          </a:xfrm>
        </p:grpSpPr>
        <p:grpSp>
          <p:nvGrpSpPr>
            <p:cNvPr id="5" name="Group 4">
              <a:extLst>
                <a:ext uri="{FF2B5EF4-FFF2-40B4-BE49-F238E27FC236}">
                  <a16:creationId xmlns:a16="http://schemas.microsoft.com/office/drawing/2014/main" id="{9026F76B-644F-40CE-A050-28F8E5103FD0}"/>
                </a:ext>
              </a:extLst>
            </p:cNvPr>
            <p:cNvGrpSpPr/>
            <p:nvPr/>
          </p:nvGrpSpPr>
          <p:grpSpPr>
            <a:xfrm>
              <a:off x="56040" y="718867"/>
              <a:ext cx="11781269" cy="5867304"/>
              <a:chOff x="-163878" y="672567"/>
              <a:chExt cx="11781269" cy="5867304"/>
            </a:xfrm>
          </p:grpSpPr>
          <p:cxnSp>
            <p:nvCxnSpPr>
              <p:cNvPr id="13" name="Straight Connector 12">
                <a:extLst>
                  <a:ext uri="{FF2B5EF4-FFF2-40B4-BE49-F238E27FC236}">
                    <a16:creationId xmlns:a16="http://schemas.microsoft.com/office/drawing/2014/main" id="{E730BF8C-033E-4EF6-BEEE-E58C1E01B266}"/>
                  </a:ext>
                </a:extLst>
              </p:cNvPr>
              <p:cNvCxnSpPr/>
              <p:nvPr/>
            </p:nvCxnSpPr>
            <p:spPr>
              <a:xfrm>
                <a:off x="1769236" y="672567"/>
                <a:ext cx="23149" cy="5266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4DBEF9-7CBE-4A1C-83C0-F436B122EEB5}"/>
                  </a:ext>
                </a:extLst>
              </p:cNvPr>
              <p:cNvCxnSpPr/>
              <p:nvPr/>
            </p:nvCxnSpPr>
            <p:spPr>
              <a:xfrm>
                <a:off x="1792385" y="5939048"/>
                <a:ext cx="97809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14A5780-0F69-44EC-AF8B-CD2BD1C26B22}"/>
                  </a:ext>
                </a:extLst>
              </p:cNvPr>
              <p:cNvSpPr/>
              <p:nvPr/>
            </p:nvSpPr>
            <p:spPr>
              <a:xfrm>
                <a:off x="46319" y="4460733"/>
                <a:ext cx="1656637"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Individual</a:t>
                </a:r>
                <a:endPar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endParaRPr>
              </a:p>
            </p:txBody>
          </p:sp>
          <p:sp>
            <p:nvSpPr>
              <p:cNvPr id="16" name="Rectangle 15">
                <a:extLst>
                  <a:ext uri="{FF2B5EF4-FFF2-40B4-BE49-F238E27FC236}">
                    <a16:creationId xmlns:a16="http://schemas.microsoft.com/office/drawing/2014/main" id="{530F3CAF-4E3C-479D-8CE0-536F4F41101C}"/>
                  </a:ext>
                </a:extLst>
              </p:cNvPr>
              <p:cNvSpPr/>
              <p:nvPr/>
            </p:nvSpPr>
            <p:spPr>
              <a:xfrm>
                <a:off x="335303" y="2891738"/>
                <a:ext cx="1149232"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Family</a:t>
                </a:r>
                <a:endParaRPr lang="en-US" sz="2000" dirty="0">
                  <a:ln w="0"/>
                  <a:solidFill>
                    <a:prstClr val="black"/>
                  </a:solidFill>
                  <a:effectLst>
                    <a:outerShdw blurRad="38100" dist="19050" dir="2700000" algn="tl" rotWithShape="0">
                      <a:prstClr val="black">
                        <a:alpha val="40000"/>
                      </a:prstClr>
                    </a:outerShdw>
                  </a:effectLst>
                  <a:latin typeface="Calibri" panose="020F0502020204030204"/>
                  <a:cs typeface="+mn-cs"/>
                </a:endParaRPr>
              </a:p>
            </p:txBody>
          </p:sp>
          <p:sp>
            <p:nvSpPr>
              <p:cNvPr id="17" name="Rectangle 16">
                <a:extLst>
                  <a:ext uri="{FF2B5EF4-FFF2-40B4-BE49-F238E27FC236}">
                    <a16:creationId xmlns:a16="http://schemas.microsoft.com/office/drawing/2014/main" id="{490E9CC7-0FF3-4473-ABFC-9DD16610C260}"/>
                  </a:ext>
                </a:extLst>
              </p:cNvPr>
              <p:cNvSpPr/>
              <p:nvPr/>
            </p:nvSpPr>
            <p:spPr>
              <a:xfrm>
                <a:off x="-163878" y="1252439"/>
                <a:ext cx="1935540"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Community</a:t>
                </a:r>
              </a:p>
            </p:txBody>
          </p:sp>
          <p:sp>
            <p:nvSpPr>
              <p:cNvPr id="18" name="Rectangle 17">
                <a:extLst>
                  <a:ext uri="{FF2B5EF4-FFF2-40B4-BE49-F238E27FC236}">
                    <a16:creationId xmlns:a16="http://schemas.microsoft.com/office/drawing/2014/main" id="{CC4C35D4-FDBD-4375-B8D7-A703EE1DED60}"/>
                  </a:ext>
                </a:extLst>
              </p:cNvPr>
              <p:cNvSpPr/>
              <p:nvPr/>
            </p:nvSpPr>
            <p:spPr>
              <a:xfrm>
                <a:off x="2039166" y="6018098"/>
                <a:ext cx="1370012"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Physical</a:t>
                </a:r>
                <a:endParaRPr lang="en-US" sz="4400" dirty="0">
                  <a:ln w="0"/>
                  <a:solidFill>
                    <a:prstClr val="black"/>
                  </a:solidFill>
                  <a:effectLst>
                    <a:outerShdw blurRad="38100" dist="19050" dir="2700000" algn="tl" rotWithShape="0">
                      <a:prstClr val="black">
                        <a:alpha val="40000"/>
                      </a:prstClr>
                    </a:outerShdw>
                  </a:effectLst>
                  <a:latin typeface="Calibri" panose="020F0502020204030204"/>
                  <a:cs typeface="+mn-cs"/>
                </a:endParaRPr>
              </a:p>
            </p:txBody>
          </p:sp>
          <p:sp>
            <p:nvSpPr>
              <p:cNvPr id="19" name="Rectangle 18">
                <a:extLst>
                  <a:ext uri="{FF2B5EF4-FFF2-40B4-BE49-F238E27FC236}">
                    <a16:creationId xmlns:a16="http://schemas.microsoft.com/office/drawing/2014/main" id="{CDCB51C2-8B91-45B6-AA99-C3EEDC1C5011}"/>
                  </a:ext>
                </a:extLst>
              </p:cNvPr>
              <p:cNvSpPr/>
              <p:nvPr/>
            </p:nvSpPr>
            <p:spPr>
              <a:xfrm>
                <a:off x="3894713" y="6087847"/>
                <a:ext cx="2176369"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Psychological</a:t>
                </a:r>
              </a:p>
            </p:txBody>
          </p:sp>
          <p:sp>
            <p:nvSpPr>
              <p:cNvPr id="20" name="Rectangle 19">
                <a:extLst>
                  <a:ext uri="{FF2B5EF4-FFF2-40B4-BE49-F238E27FC236}">
                    <a16:creationId xmlns:a16="http://schemas.microsoft.com/office/drawing/2014/main" id="{3F3647DF-1E3A-4B69-B320-3E0AAE383C20}"/>
                  </a:ext>
                </a:extLst>
              </p:cNvPr>
              <p:cNvSpPr/>
              <p:nvPr/>
            </p:nvSpPr>
            <p:spPr>
              <a:xfrm>
                <a:off x="6689770" y="6082710"/>
                <a:ext cx="1046174"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Social</a:t>
                </a:r>
              </a:p>
            </p:txBody>
          </p:sp>
          <p:sp>
            <p:nvSpPr>
              <p:cNvPr id="21" name="Rectangle 20">
                <a:extLst>
                  <a:ext uri="{FF2B5EF4-FFF2-40B4-BE49-F238E27FC236}">
                    <a16:creationId xmlns:a16="http://schemas.microsoft.com/office/drawing/2014/main" id="{3CF82E3D-F2D4-4A28-B59C-FB39AA647154}"/>
                  </a:ext>
                </a:extLst>
              </p:cNvPr>
              <p:cNvSpPr/>
              <p:nvPr/>
            </p:nvSpPr>
            <p:spPr>
              <a:xfrm>
                <a:off x="8412783" y="5981402"/>
                <a:ext cx="1634714"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Economic</a:t>
                </a:r>
                <a:endParaRPr lang="en-US" sz="4800" dirty="0">
                  <a:ln w="0"/>
                  <a:solidFill>
                    <a:prstClr val="black"/>
                  </a:solidFill>
                  <a:effectLst>
                    <a:outerShdw blurRad="38100" dist="19050" dir="2700000" algn="tl" rotWithShape="0">
                      <a:prstClr val="black">
                        <a:alpha val="40000"/>
                      </a:prstClr>
                    </a:outerShdw>
                  </a:effectLst>
                  <a:latin typeface="Calibri" panose="020F0502020204030204"/>
                  <a:cs typeface="+mn-cs"/>
                </a:endParaRPr>
              </a:p>
            </p:txBody>
          </p:sp>
          <p:sp>
            <p:nvSpPr>
              <p:cNvPr id="22" name="Rectangle 21">
                <a:extLst>
                  <a:ext uri="{FF2B5EF4-FFF2-40B4-BE49-F238E27FC236}">
                    <a16:creationId xmlns:a16="http://schemas.microsoft.com/office/drawing/2014/main" id="{6607031A-7E6D-4D61-BC85-E2A887D59676}"/>
                  </a:ext>
                </a:extLst>
              </p:cNvPr>
              <p:cNvSpPr/>
              <p:nvPr/>
            </p:nvSpPr>
            <p:spPr>
              <a:xfrm>
                <a:off x="10669828" y="6082710"/>
                <a:ext cx="947563" cy="452024"/>
              </a:xfrm>
              <a:prstGeom prst="rect">
                <a:avLst/>
              </a:prstGeom>
              <a:noFill/>
            </p:spPr>
            <p:txBody>
              <a:bodyPr wrap="none" lIns="68580" tIns="34290" rIns="68580" bIns="34290">
                <a:spAutoFit/>
              </a:bodyPr>
              <a:lstStyle/>
              <a:p>
                <a:pPr algn="ctr" fontAlgn="auto">
                  <a:spcBef>
                    <a:spcPts val="0"/>
                  </a:spcBef>
                  <a:spcAft>
                    <a:spcPts val="0"/>
                  </a:spcAft>
                </a:pPr>
                <a:r>
                  <a:rPr lang="en-US" sz="2400" dirty="0">
                    <a:ln w="0"/>
                    <a:solidFill>
                      <a:prstClr val="black"/>
                    </a:solidFill>
                    <a:effectLst>
                      <a:outerShdw blurRad="38100" dist="19050" dir="2700000" algn="tl" rotWithShape="0">
                        <a:prstClr val="black">
                          <a:alpha val="40000"/>
                        </a:prstClr>
                      </a:outerShdw>
                    </a:effectLst>
                    <a:latin typeface="Calibri" panose="020F0502020204030204"/>
                    <a:cs typeface="+mn-cs"/>
                  </a:rPr>
                  <a:t>Legal</a:t>
                </a:r>
              </a:p>
            </p:txBody>
          </p:sp>
        </p:grpSp>
        <p:sp>
          <p:nvSpPr>
            <p:cNvPr id="6" name="Rectangle 5">
              <a:extLst>
                <a:ext uri="{FF2B5EF4-FFF2-40B4-BE49-F238E27FC236}">
                  <a16:creationId xmlns:a16="http://schemas.microsoft.com/office/drawing/2014/main" id="{DA082A9E-972C-4D3C-916F-655968FC5EA9}"/>
                </a:ext>
              </a:extLst>
            </p:cNvPr>
            <p:cNvSpPr/>
            <p:nvPr/>
          </p:nvSpPr>
          <p:spPr>
            <a:xfrm>
              <a:off x="2252381" y="4079620"/>
              <a:ext cx="1874980" cy="1403651"/>
            </a:xfrm>
            <a:prstGeom prst="rect">
              <a:avLst/>
            </a:prstGeom>
            <a:noFill/>
          </p:spPr>
          <p:txBody>
            <a:bodyPr wrap="square" lIns="68580" tIns="34290" rIns="68580" bIns="34290">
              <a:spAutoFit/>
            </a:bodyPr>
            <a:lstStyle/>
            <a:p>
              <a:pPr algn="ctr" fontAlgn="auto">
                <a:spcBef>
                  <a:spcPts val="0"/>
                </a:spcBef>
                <a:spcAft>
                  <a:spcPts val="0"/>
                </a:spcAft>
              </a:pPr>
              <a:r>
                <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rPr>
                <a:t>Injury, contracting of sexually transmitted </a:t>
              </a:r>
              <a:r>
                <a:rPr lang="en-US" sz="1200" b="1" dirty="0">
                  <a:ln w="0"/>
                  <a:solidFill>
                    <a:prstClr val="black"/>
                  </a:solidFill>
                  <a:latin typeface="Calibri" panose="020F0502020204030204"/>
                  <a:cs typeface="+mn-cs"/>
                </a:rPr>
                <a:t>disease</a:t>
              </a:r>
              <a:r>
                <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rPr>
                <a:t>, </a:t>
              </a:r>
            </a:p>
            <a:p>
              <a:pPr algn="ctr" fontAlgn="auto">
                <a:spcBef>
                  <a:spcPts val="0"/>
                </a:spcBef>
                <a:spcAft>
                  <a:spcPts val="0"/>
                </a:spcAft>
              </a:pPr>
              <a:r>
                <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rPr>
                <a:t>infection, infertility, </a:t>
              </a:r>
            </a:p>
            <a:p>
              <a:pPr algn="ctr" fontAlgn="auto">
                <a:spcBef>
                  <a:spcPts val="0"/>
                </a:spcBef>
                <a:spcAft>
                  <a:spcPts val="0"/>
                </a:spcAft>
              </a:pPr>
              <a:r>
                <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rPr>
                <a:t>pregnancy, unsafe abortion, self-harm, </a:t>
              </a:r>
              <a:r>
                <a:rPr lang="en-GB" sz="1200" dirty="0">
                  <a:ln w="0"/>
                  <a:solidFill>
                    <a:prstClr val="black"/>
                  </a:solidFill>
                  <a:effectLst>
                    <a:outerShdw blurRad="38100" dist="19050" dir="2700000" algn="tl" rotWithShape="0">
                      <a:prstClr val="black">
                        <a:alpha val="40000"/>
                      </a:prstClr>
                    </a:outerShdw>
                  </a:effectLst>
                  <a:latin typeface="Calibri" panose="020F0502020204030204"/>
                  <a:cs typeface="+mn-cs"/>
                </a:rPr>
                <a:t>honour</a:t>
              </a:r>
              <a:r>
                <a:rPr lang="en-US" sz="1200" dirty="0">
                  <a:ln w="0"/>
                  <a:solidFill>
                    <a:prstClr val="black"/>
                  </a:solidFill>
                  <a:effectLst>
                    <a:outerShdw blurRad="38100" dist="19050" dir="2700000" algn="tl" rotWithShape="0">
                      <a:prstClr val="black">
                        <a:alpha val="40000"/>
                      </a:prstClr>
                    </a:outerShdw>
                  </a:effectLst>
                  <a:latin typeface="Calibri" panose="020F0502020204030204"/>
                  <a:cs typeface="+mn-cs"/>
                </a:rPr>
                <a:t> killing etc.  </a:t>
              </a:r>
            </a:p>
          </p:txBody>
        </p:sp>
        <p:sp>
          <p:nvSpPr>
            <p:cNvPr id="7" name="TextBox 6">
              <a:extLst>
                <a:ext uri="{FF2B5EF4-FFF2-40B4-BE49-F238E27FC236}">
                  <a16:creationId xmlns:a16="http://schemas.microsoft.com/office/drawing/2014/main" id="{DA0F4DBA-2570-46B5-94B0-55D358A16D69}"/>
                </a:ext>
              </a:extLst>
            </p:cNvPr>
            <p:cNvSpPr txBox="1"/>
            <p:nvPr/>
          </p:nvSpPr>
          <p:spPr>
            <a:xfrm>
              <a:off x="4259919" y="4183598"/>
              <a:ext cx="2091987" cy="1237117"/>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Distress, self-blame, depression, PTSD, eating disorders, suicidal ideation, anxiety, fear of reprisal, insomnia etc.  </a:t>
              </a:r>
              <a:endParaRPr lang="en-GB" sz="1200" b="1" dirty="0">
                <a:solidFill>
                  <a:prstClr val="black"/>
                </a:solidFill>
                <a:latin typeface="Calibri" panose="020F0502020204030204"/>
                <a:cs typeface="+mn-cs"/>
              </a:endParaRPr>
            </a:p>
          </p:txBody>
        </p:sp>
        <p:sp>
          <p:nvSpPr>
            <p:cNvPr id="8" name="TextBox 7">
              <a:extLst>
                <a:ext uri="{FF2B5EF4-FFF2-40B4-BE49-F238E27FC236}">
                  <a16:creationId xmlns:a16="http://schemas.microsoft.com/office/drawing/2014/main" id="{28ABA73A-3E4E-44BF-87CC-26CDFAC70F35}"/>
                </a:ext>
              </a:extLst>
            </p:cNvPr>
            <p:cNvSpPr txBox="1"/>
            <p:nvPr/>
          </p:nvSpPr>
          <p:spPr>
            <a:xfrm>
              <a:off x="6398958" y="4113663"/>
              <a:ext cx="2094707" cy="1427443"/>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Stigmatization, ostracization, rejection, abonnement from spouse, family or community, forced to relocate for fear of reprisal </a:t>
              </a:r>
              <a:endParaRPr lang="en-GB" sz="1200" b="1" dirty="0">
                <a:solidFill>
                  <a:prstClr val="black"/>
                </a:solidFill>
                <a:latin typeface="Calibri" panose="020F0502020204030204"/>
                <a:cs typeface="+mn-cs"/>
              </a:endParaRPr>
            </a:p>
          </p:txBody>
        </p:sp>
        <p:sp>
          <p:nvSpPr>
            <p:cNvPr id="9" name="TextBox 8">
              <a:extLst>
                <a:ext uri="{FF2B5EF4-FFF2-40B4-BE49-F238E27FC236}">
                  <a16:creationId xmlns:a16="http://schemas.microsoft.com/office/drawing/2014/main" id="{0D3297B3-C65B-4C1F-B48B-031AE7C4BDF2}"/>
                </a:ext>
              </a:extLst>
            </p:cNvPr>
            <p:cNvSpPr txBox="1"/>
            <p:nvPr/>
          </p:nvSpPr>
          <p:spPr>
            <a:xfrm>
              <a:off x="8450551" y="4184368"/>
              <a:ext cx="1795878" cy="1237117"/>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Loss of means of subsistence- often resulting from physical, psychological or social impacts</a:t>
              </a:r>
              <a:endParaRPr lang="en-GB" sz="1200" b="1" dirty="0">
                <a:solidFill>
                  <a:prstClr val="black"/>
                </a:solidFill>
                <a:latin typeface="Calibri" panose="020F0502020204030204"/>
                <a:cs typeface="+mn-cs"/>
              </a:endParaRPr>
            </a:p>
          </p:txBody>
        </p:sp>
        <p:sp>
          <p:nvSpPr>
            <p:cNvPr id="10" name="TextBox 9">
              <a:extLst>
                <a:ext uri="{FF2B5EF4-FFF2-40B4-BE49-F238E27FC236}">
                  <a16:creationId xmlns:a16="http://schemas.microsoft.com/office/drawing/2014/main" id="{5F24A728-7B61-44D1-934C-76554FCBE978}"/>
                </a:ext>
              </a:extLst>
            </p:cNvPr>
            <p:cNvSpPr txBox="1"/>
            <p:nvPr/>
          </p:nvSpPr>
          <p:spPr>
            <a:xfrm>
              <a:off x="10095521" y="4067066"/>
              <a:ext cx="2131521" cy="1427443"/>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Mandatory reporting requirements, being forced to marry the perpetrator, subjected to lengthy legal processes, risk of re-traumatization</a:t>
              </a:r>
              <a:endParaRPr lang="en-GB" sz="1200" b="1" dirty="0">
                <a:solidFill>
                  <a:prstClr val="black"/>
                </a:solidFill>
                <a:latin typeface="Calibri" panose="020F0502020204030204"/>
                <a:cs typeface="+mn-cs"/>
              </a:endParaRPr>
            </a:p>
          </p:txBody>
        </p:sp>
        <p:sp>
          <p:nvSpPr>
            <p:cNvPr id="11" name="TextBox 10">
              <a:extLst>
                <a:ext uri="{FF2B5EF4-FFF2-40B4-BE49-F238E27FC236}">
                  <a16:creationId xmlns:a16="http://schemas.microsoft.com/office/drawing/2014/main" id="{7F10C123-B0AB-439E-84D1-5D7890B5C5C7}"/>
                </a:ext>
              </a:extLst>
            </p:cNvPr>
            <p:cNvSpPr txBox="1"/>
            <p:nvPr/>
          </p:nvSpPr>
          <p:spPr>
            <a:xfrm>
              <a:off x="4171251" y="2430984"/>
              <a:ext cx="2085603" cy="1237117"/>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Guilt or self-blame for not having been able to intervene, distress, vicarious trauma as a result of being forced to witness assaults </a:t>
              </a:r>
              <a:endParaRPr lang="en-GB" sz="1200" b="1" dirty="0">
                <a:solidFill>
                  <a:prstClr val="black"/>
                </a:solidFill>
                <a:latin typeface="Calibri" panose="020F0502020204030204"/>
                <a:cs typeface="+mn-cs"/>
              </a:endParaRPr>
            </a:p>
          </p:txBody>
        </p:sp>
        <p:sp>
          <p:nvSpPr>
            <p:cNvPr id="12" name="TextBox 11">
              <a:extLst>
                <a:ext uri="{FF2B5EF4-FFF2-40B4-BE49-F238E27FC236}">
                  <a16:creationId xmlns:a16="http://schemas.microsoft.com/office/drawing/2014/main" id="{9BB1265E-2DD5-47DA-BDFC-795A5985FDE5}"/>
                </a:ext>
              </a:extLst>
            </p:cNvPr>
            <p:cNvSpPr txBox="1"/>
            <p:nvPr/>
          </p:nvSpPr>
          <p:spPr>
            <a:xfrm>
              <a:off x="6171068" y="2240604"/>
              <a:ext cx="2475367" cy="1617767"/>
            </a:xfrm>
            <a:prstGeom prst="rect">
              <a:avLst/>
            </a:prstGeom>
            <a:noFill/>
          </p:spPr>
          <p:txBody>
            <a:bodyPr wrap="square" rtlCol="0">
              <a:spAutoFit/>
            </a:bodyPr>
            <a:lstStyle/>
            <a:p>
              <a:pPr algn="ctr" fontAlgn="auto">
                <a:spcBef>
                  <a:spcPts val="0"/>
                </a:spcBef>
                <a:spcAft>
                  <a:spcPts val="0"/>
                </a:spcAft>
              </a:pPr>
              <a:r>
                <a:rPr lang="en-GB" sz="1200" b="1" dirty="0">
                  <a:solidFill>
                    <a:prstClr val="black"/>
                  </a:solidFill>
                  <a:latin typeface="Calibri" panose="020F0502020204030204"/>
                  <a:cs typeface="+mn-cs"/>
                </a:rPr>
                <a:t>Perception of shame associated with SV, potential ostracization from community, being forced to chose between family members and community, forced to relocate for fear of reprisal</a:t>
              </a:r>
            </a:p>
          </p:txBody>
        </p:sp>
      </p:grpSp>
      <p:grpSp>
        <p:nvGrpSpPr>
          <p:cNvPr id="23" name="Group 22">
            <a:extLst>
              <a:ext uri="{FF2B5EF4-FFF2-40B4-BE49-F238E27FC236}">
                <a16:creationId xmlns:a16="http://schemas.microsoft.com/office/drawing/2014/main" id="{CD999BBA-8D55-4C6E-9ECF-7AF018F1C68E}"/>
              </a:ext>
            </a:extLst>
          </p:cNvPr>
          <p:cNvGrpSpPr/>
          <p:nvPr/>
        </p:nvGrpSpPr>
        <p:grpSpPr>
          <a:xfrm>
            <a:off x="3263783" y="2571940"/>
            <a:ext cx="1205978" cy="1232549"/>
            <a:chOff x="1459751" y="2723966"/>
            <a:chExt cx="857669" cy="1055612"/>
          </a:xfrm>
          <a:solidFill>
            <a:schemeClr val="accent1"/>
          </a:solidFill>
        </p:grpSpPr>
        <p:grpSp>
          <p:nvGrpSpPr>
            <p:cNvPr id="24" name="Group 23">
              <a:extLst>
                <a:ext uri="{FF2B5EF4-FFF2-40B4-BE49-F238E27FC236}">
                  <a16:creationId xmlns:a16="http://schemas.microsoft.com/office/drawing/2014/main" id="{32A61778-6B58-48CD-88B7-1AAFF9CC8E5B}"/>
                </a:ext>
              </a:extLst>
            </p:cNvPr>
            <p:cNvGrpSpPr/>
            <p:nvPr/>
          </p:nvGrpSpPr>
          <p:grpSpPr>
            <a:xfrm>
              <a:off x="1553757" y="2999880"/>
              <a:ext cx="763663" cy="779698"/>
              <a:chOff x="9111660" y="2851932"/>
              <a:chExt cx="1972186" cy="2639598"/>
            </a:xfrm>
            <a:grpFill/>
          </p:grpSpPr>
          <p:grpSp>
            <p:nvGrpSpPr>
              <p:cNvPr id="29" name="Group 28">
                <a:extLst>
                  <a:ext uri="{FF2B5EF4-FFF2-40B4-BE49-F238E27FC236}">
                    <a16:creationId xmlns:a16="http://schemas.microsoft.com/office/drawing/2014/main" id="{E9477DEF-1B6C-43DF-A592-98C6F5C014E3}"/>
                  </a:ext>
                </a:extLst>
              </p:cNvPr>
              <p:cNvGrpSpPr/>
              <p:nvPr/>
            </p:nvGrpSpPr>
            <p:grpSpPr>
              <a:xfrm>
                <a:off x="9111660" y="2851932"/>
                <a:ext cx="1027462" cy="2319865"/>
                <a:chOff x="2985738" y="1413935"/>
                <a:chExt cx="2983261" cy="5233392"/>
              </a:xfrm>
              <a:grpFill/>
            </p:grpSpPr>
            <p:sp>
              <p:nvSpPr>
                <p:cNvPr id="44" name="Freeform 56">
                  <a:extLst>
                    <a:ext uri="{FF2B5EF4-FFF2-40B4-BE49-F238E27FC236}">
                      <a16:creationId xmlns:a16="http://schemas.microsoft.com/office/drawing/2014/main" id="{0340D842-730B-4F8B-9243-03B9037C1ABF}"/>
                    </a:ext>
                  </a:extLst>
                </p:cNvPr>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647429C8-6775-43C9-8566-C3D5EE552453}"/>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58">
                  <a:extLst>
                    <a:ext uri="{FF2B5EF4-FFF2-40B4-BE49-F238E27FC236}">
                      <a16:creationId xmlns:a16="http://schemas.microsoft.com/office/drawing/2014/main" id="{5D365070-83A4-4BAC-B256-FCE6C6DBADD6}"/>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59">
                  <a:extLst>
                    <a:ext uri="{FF2B5EF4-FFF2-40B4-BE49-F238E27FC236}">
                      <a16:creationId xmlns:a16="http://schemas.microsoft.com/office/drawing/2014/main" id="{DFB86DC4-47AE-4426-A44D-4988677A5E74}"/>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8B271596-A9AC-4F2D-BA55-1F108ACBE4F2}"/>
                    </a:ext>
                  </a:extLst>
                </p:cNvPr>
                <p:cNvCxnSpPr/>
                <p:nvPr/>
              </p:nvCxnSpPr>
              <p:spPr>
                <a:xfrm>
                  <a:off x="4301068" y="5419659"/>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4DC33D-EFE1-406E-826E-B0D77AFD8827}"/>
                    </a:ext>
                  </a:extLst>
                </p:cNvPr>
                <p:cNvCxnSpPr/>
                <p:nvPr/>
              </p:nvCxnSpPr>
              <p:spPr>
                <a:xfrm>
                  <a:off x="5105402" y="5419660"/>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AD74301-CCED-4C7A-837D-4E7F6F479E7B}"/>
                  </a:ext>
                </a:extLst>
              </p:cNvPr>
              <p:cNvGrpSpPr/>
              <p:nvPr/>
            </p:nvGrpSpPr>
            <p:grpSpPr>
              <a:xfrm>
                <a:off x="10056384" y="3006003"/>
                <a:ext cx="1027462" cy="2319865"/>
                <a:chOff x="2985738" y="1413935"/>
                <a:chExt cx="2983261" cy="5233392"/>
              </a:xfrm>
              <a:grpFill/>
            </p:grpSpPr>
            <p:sp>
              <p:nvSpPr>
                <p:cNvPr id="38" name="Freeform 50">
                  <a:extLst>
                    <a:ext uri="{FF2B5EF4-FFF2-40B4-BE49-F238E27FC236}">
                      <a16:creationId xmlns:a16="http://schemas.microsoft.com/office/drawing/2014/main" id="{6032967E-78F9-46B7-B219-444326E63242}"/>
                    </a:ext>
                  </a:extLst>
                </p:cNvPr>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9BFC1374-B814-4F14-99F3-E262D7CE4E43}"/>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52">
                  <a:extLst>
                    <a:ext uri="{FF2B5EF4-FFF2-40B4-BE49-F238E27FC236}">
                      <a16:creationId xmlns:a16="http://schemas.microsoft.com/office/drawing/2014/main" id="{F39BAD9F-D49F-40DA-B14E-39B8912B8F17}"/>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reeform 53">
                  <a:extLst>
                    <a:ext uri="{FF2B5EF4-FFF2-40B4-BE49-F238E27FC236}">
                      <a16:creationId xmlns:a16="http://schemas.microsoft.com/office/drawing/2014/main" id="{77FDE73D-DD86-4AF9-B0C7-7C5DAE32D2B4}"/>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C1637CF7-E181-41BB-8497-2DE75D861442}"/>
                    </a:ext>
                  </a:extLst>
                </p:cNvPr>
                <p:cNvCxnSpPr/>
                <p:nvPr/>
              </p:nvCxnSpPr>
              <p:spPr>
                <a:xfrm>
                  <a:off x="4301068" y="5419659"/>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85B04E-06C8-4696-8FA1-C8640F66949D}"/>
                    </a:ext>
                  </a:extLst>
                </p:cNvPr>
                <p:cNvCxnSpPr/>
                <p:nvPr/>
              </p:nvCxnSpPr>
              <p:spPr>
                <a:xfrm>
                  <a:off x="5105402" y="5419660"/>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B5EDC528-C3CE-477E-99E1-E924673146AC}"/>
                  </a:ext>
                </a:extLst>
              </p:cNvPr>
              <p:cNvGrpSpPr/>
              <p:nvPr/>
            </p:nvGrpSpPr>
            <p:grpSpPr>
              <a:xfrm>
                <a:off x="9802874" y="3756625"/>
                <a:ext cx="672496" cy="1734905"/>
                <a:chOff x="2985738" y="1413935"/>
                <a:chExt cx="2983261" cy="5233392"/>
              </a:xfrm>
              <a:grpFill/>
            </p:grpSpPr>
            <p:sp>
              <p:nvSpPr>
                <p:cNvPr id="32" name="Freeform 44">
                  <a:extLst>
                    <a:ext uri="{FF2B5EF4-FFF2-40B4-BE49-F238E27FC236}">
                      <a16:creationId xmlns:a16="http://schemas.microsoft.com/office/drawing/2014/main" id="{6D63CA03-5C09-4CA2-8777-84B46FA5BC4F}"/>
                    </a:ext>
                  </a:extLst>
                </p:cNvPr>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8A74A3A-2E55-4807-9D13-C93C1DDCA7D6}"/>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46">
                  <a:extLst>
                    <a:ext uri="{FF2B5EF4-FFF2-40B4-BE49-F238E27FC236}">
                      <a16:creationId xmlns:a16="http://schemas.microsoft.com/office/drawing/2014/main" id="{59B4625C-AAB5-469C-9207-A3C63125A6EC}"/>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47">
                  <a:extLst>
                    <a:ext uri="{FF2B5EF4-FFF2-40B4-BE49-F238E27FC236}">
                      <a16:creationId xmlns:a16="http://schemas.microsoft.com/office/drawing/2014/main" id="{D7FE3EAB-F3DD-407D-891F-CD7195EF6211}"/>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EFC4C297-9451-49F9-9884-6722902D4DF4}"/>
                    </a:ext>
                  </a:extLst>
                </p:cNvPr>
                <p:cNvCxnSpPr/>
                <p:nvPr/>
              </p:nvCxnSpPr>
              <p:spPr>
                <a:xfrm>
                  <a:off x="4301068" y="5419659"/>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A434D4-8A28-4546-95E1-AEBCECA36D8B}"/>
                    </a:ext>
                  </a:extLst>
                </p:cNvPr>
                <p:cNvCxnSpPr/>
                <p:nvPr/>
              </p:nvCxnSpPr>
              <p:spPr>
                <a:xfrm>
                  <a:off x="5105402" y="5419660"/>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Freeform 62">
              <a:extLst>
                <a:ext uri="{FF2B5EF4-FFF2-40B4-BE49-F238E27FC236}">
                  <a16:creationId xmlns:a16="http://schemas.microsoft.com/office/drawing/2014/main" id="{ACA7BFEB-75FB-466A-82C4-E1D4EE1EEE14}"/>
                </a:ext>
              </a:extLst>
            </p:cNvPr>
            <p:cNvSpPr/>
            <p:nvPr/>
          </p:nvSpPr>
          <p:spPr>
            <a:xfrm>
              <a:off x="1497796" y="2773996"/>
              <a:ext cx="244736" cy="90633"/>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63">
              <a:extLst>
                <a:ext uri="{FF2B5EF4-FFF2-40B4-BE49-F238E27FC236}">
                  <a16:creationId xmlns:a16="http://schemas.microsoft.com/office/drawing/2014/main" id="{40FD0848-BFF3-43FD-A15A-3889C9435102}"/>
                </a:ext>
              </a:extLst>
            </p:cNvPr>
            <p:cNvSpPr/>
            <p:nvPr/>
          </p:nvSpPr>
          <p:spPr>
            <a:xfrm flipH="1">
              <a:off x="2004155" y="2738624"/>
              <a:ext cx="163505" cy="161944"/>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loud Callout 64">
              <a:extLst>
                <a:ext uri="{FF2B5EF4-FFF2-40B4-BE49-F238E27FC236}">
                  <a16:creationId xmlns:a16="http://schemas.microsoft.com/office/drawing/2014/main" id="{0D48824E-EBBA-4A15-88E4-94DD834ED9ED}"/>
                </a:ext>
              </a:extLst>
            </p:cNvPr>
            <p:cNvSpPr/>
            <p:nvPr/>
          </p:nvSpPr>
          <p:spPr>
            <a:xfrm flipH="1">
              <a:off x="1898446" y="2729275"/>
              <a:ext cx="360095" cy="207935"/>
            </a:xfrm>
            <a:prstGeom prst="cloudCallout">
              <a:avLst>
                <a:gd name="adj1" fmla="val -25235"/>
                <a:gd name="adj2" fmla="val 768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loud Callout 65">
              <a:extLst>
                <a:ext uri="{FF2B5EF4-FFF2-40B4-BE49-F238E27FC236}">
                  <a16:creationId xmlns:a16="http://schemas.microsoft.com/office/drawing/2014/main" id="{98190131-B55F-4C1F-B454-F4EC26AD5E24}"/>
                </a:ext>
              </a:extLst>
            </p:cNvPr>
            <p:cNvSpPr/>
            <p:nvPr/>
          </p:nvSpPr>
          <p:spPr>
            <a:xfrm flipH="1">
              <a:off x="1459751" y="2723966"/>
              <a:ext cx="311733" cy="200664"/>
            </a:xfrm>
            <a:prstGeom prst="cloudCallout">
              <a:avLst>
                <a:gd name="adj1" fmla="val -25235"/>
                <a:gd name="adj2" fmla="val 768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2" name="Picture 51">
            <a:extLst>
              <a:ext uri="{FF2B5EF4-FFF2-40B4-BE49-F238E27FC236}">
                <a16:creationId xmlns:a16="http://schemas.microsoft.com/office/drawing/2014/main" id="{B0E07701-3AC0-4137-81DF-06A72A8F3C35}"/>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3361559" y="681636"/>
            <a:ext cx="766009" cy="835404"/>
          </a:xfrm>
          <a:prstGeom prst="rect">
            <a:avLst/>
          </a:prstGeom>
          <a:solidFill>
            <a:schemeClr val="accent6">
              <a:lumMod val="60000"/>
              <a:lumOff val="40000"/>
            </a:schemeClr>
          </a:solidFill>
        </p:spPr>
      </p:pic>
      <p:sp>
        <p:nvSpPr>
          <p:cNvPr id="53" name="TextBox 52">
            <a:extLst>
              <a:ext uri="{FF2B5EF4-FFF2-40B4-BE49-F238E27FC236}">
                <a16:creationId xmlns:a16="http://schemas.microsoft.com/office/drawing/2014/main" id="{F8F50397-44D1-4F14-8DBD-648307748D60}"/>
              </a:ext>
            </a:extLst>
          </p:cNvPr>
          <p:cNvSpPr txBox="1"/>
          <p:nvPr/>
        </p:nvSpPr>
        <p:spPr>
          <a:xfrm>
            <a:off x="5042907" y="1228947"/>
            <a:ext cx="1316464" cy="646331"/>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Vicarious trauma from collective memory</a:t>
            </a:r>
            <a:endParaRPr lang="en-GB" sz="1200" b="1" dirty="0">
              <a:solidFill>
                <a:prstClr val="black"/>
              </a:solidFill>
              <a:latin typeface="Calibri" panose="020F0502020204030204"/>
              <a:cs typeface="+mn-cs"/>
            </a:endParaRPr>
          </a:p>
        </p:txBody>
      </p:sp>
      <p:sp>
        <p:nvSpPr>
          <p:cNvPr id="54" name="TextBox 53">
            <a:extLst>
              <a:ext uri="{FF2B5EF4-FFF2-40B4-BE49-F238E27FC236}">
                <a16:creationId xmlns:a16="http://schemas.microsoft.com/office/drawing/2014/main" id="{78B7A82C-AD6F-4139-9803-4368E2F973D3}"/>
              </a:ext>
            </a:extLst>
          </p:cNvPr>
          <p:cNvSpPr txBox="1"/>
          <p:nvPr/>
        </p:nvSpPr>
        <p:spPr>
          <a:xfrm>
            <a:off x="6698888" y="1240907"/>
            <a:ext cx="1470526" cy="523220"/>
          </a:xfrm>
          <a:prstGeom prst="rect">
            <a:avLst/>
          </a:prstGeom>
          <a:noFill/>
        </p:spPr>
        <p:txBody>
          <a:bodyPr wrap="square" rtlCol="0">
            <a:spAutoFit/>
          </a:bodyPr>
          <a:lstStyle/>
          <a:p>
            <a:pPr algn="ctr" fontAlgn="auto">
              <a:spcBef>
                <a:spcPts val="0"/>
              </a:spcBef>
              <a:spcAft>
                <a:spcPts val="0"/>
              </a:spcAft>
            </a:pPr>
            <a:r>
              <a:rPr lang="en-US" sz="1400" b="1" dirty="0">
                <a:solidFill>
                  <a:prstClr val="black"/>
                </a:solidFill>
                <a:latin typeface="Calibri" panose="020F0502020204030204"/>
                <a:cs typeface="+mn-cs"/>
              </a:rPr>
              <a:t>Tearing of community ties</a:t>
            </a:r>
            <a:endParaRPr lang="en-GB" sz="1400" b="1" dirty="0">
              <a:solidFill>
                <a:prstClr val="black"/>
              </a:solidFill>
              <a:latin typeface="Calibri" panose="020F0502020204030204"/>
              <a:cs typeface="+mn-cs"/>
            </a:endParaRPr>
          </a:p>
        </p:txBody>
      </p:sp>
      <p:sp>
        <p:nvSpPr>
          <p:cNvPr id="55" name="TextBox 54">
            <a:extLst>
              <a:ext uri="{FF2B5EF4-FFF2-40B4-BE49-F238E27FC236}">
                <a16:creationId xmlns:a16="http://schemas.microsoft.com/office/drawing/2014/main" id="{2095F161-78DE-458C-A183-84316BB6DE56}"/>
              </a:ext>
            </a:extLst>
          </p:cNvPr>
          <p:cNvSpPr txBox="1"/>
          <p:nvPr/>
        </p:nvSpPr>
        <p:spPr>
          <a:xfrm>
            <a:off x="8598292" y="1099338"/>
            <a:ext cx="1280083" cy="1015663"/>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Calibri" panose="020F0502020204030204"/>
                <a:cs typeface="+mn-cs"/>
              </a:rPr>
              <a:t>Loss of subsistence due to breakdown of community functioning</a:t>
            </a:r>
            <a:endParaRPr lang="en-GB" sz="1200" b="1" dirty="0">
              <a:solidFill>
                <a:prstClr val="black"/>
              </a:solidFill>
              <a:latin typeface="Calibri" panose="020F0502020204030204"/>
              <a:cs typeface="+mn-cs"/>
            </a:endParaRPr>
          </a:p>
        </p:txBody>
      </p:sp>
      <p:grpSp>
        <p:nvGrpSpPr>
          <p:cNvPr id="56" name="Group 55">
            <a:extLst>
              <a:ext uri="{FF2B5EF4-FFF2-40B4-BE49-F238E27FC236}">
                <a16:creationId xmlns:a16="http://schemas.microsoft.com/office/drawing/2014/main" id="{7B50B793-8E8B-49A7-AD19-EA8A6AAD7907}"/>
              </a:ext>
            </a:extLst>
          </p:cNvPr>
          <p:cNvGrpSpPr/>
          <p:nvPr/>
        </p:nvGrpSpPr>
        <p:grpSpPr>
          <a:xfrm flipH="1">
            <a:off x="1993274" y="5029204"/>
            <a:ext cx="719516" cy="1031220"/>
            <a:chOff x="2985738" y="1413935"/>
            <a:chExt cx="2983261" cy="5233392"/>
          </a:xfrm>
          <a:solidFill>
            <a:schemeClr val="accent4">
              <a:lumMod val="60000"/>
              <a:lumOff val="40000"/>
            </a:schemeClr>
          </a:solidFill>
        </p:grpSpPr>
        <p:sp>
          <p:nvSpPr>
            <p:cNvPr id="57" name="Freeform 34">
              <a:extLst>
                <a:ext uri="{FF2B5EF4-FFF2-40B4-BE49-F238E27FC236}">
                  <a16:creationId xmlns:a16="http://schemas.microsoft.com/office/drawing/2014/main" id="{554482E6-B682-4684-86C9-1B273C771D1E}"/>
                </a:ext>
              </a:extLst>
            </p:cNvPr>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1DC9BCC8-7D5B-4363-A36F-9B7A4FF82F52}"/>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36">
              <a:extLst>
                <a:ext uri="{FF2B5EF4-FFF2-40B4-BE49-F238E27FC236}">
                  <a16:creationId xmlns:a16="http://schemas.microsoft.com/office/drawing/2014/main" id="{6E761887-3CD2-49E3-9B74-86DE2237043E}"/>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37">
              <a:extLst>
                <a:ext uri="{FF2B5EF4-FFF2-40B4-BE49-F238E27FC236}">
                  <a16:creationId xmlns:a16="http://schemas.microsoft.com/office/drawing/2014/main" id="{A88C3004-A391-4AC2-9792-9E15A7367B88}"/>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ADB90FBE-BA0B-4097-9A69-614C0AB89A8F}"/>
                </a:ext>
              </a:extLst>
            </p:cNvPr>
            <p:cNvCxnSpPr/>
            <p:nvPr/>
          </p:nvCxnSpPr>
          <p:spPr>
            <a:xfrm>
              <a:off x="4301068" y="5419659"/>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55D1CE-D305-415B-B084-475894C5F841}"/>
                </a:ext>
              </a:extLst>
            </p:cNvPr>
            <p:cNvCxnSpPr/>
            <p:nvPr/>
          </p:nvCxnSpPr>
          <p:spPr>
            <a:xfrm>
              <a:off x="5105402" y="5419660"/>
              <a:ext cx="16933" cy="1227667"/>
            </a:xfrm>
            <a:prstGeom prst="line">
              <a:avLst/>
            </a:prstGeom>
            <a:grpFill/>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pic>
        <p:nvPicPr>
          <p:cNvPr id="64" name="Picture 63">
            <a:extLst>
              <a:ext uri="{FF2B5EF4-FFF2-40B4-BE49-F238E27FC236}">
                <a16:creationId xmlns:a16="http://schemas.microsoft.com/office/drawing/2014/main" id="{73B1B1AF-E109-4777-BE37-FD9955AC6A17}"/>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3476326" y="1393120"/>
            <a:ext cx="766009" cy="835404"/>
          </a:xfrm>
          <a:prstGeom prst="rect">
            <a:avLst/>
          </a:prstGeom>
          <a:solidFill>
            <a:schemeClr val="accent6">
              <a:lumMod val="60000"/>
              <a:lumOff val="40000"/>
            </a:schemeClr>
          </a:solidFill>
        </p:spPr>
      </p:pic>
      <p:pic>
        <p:nvPicPr>
          <p:cNvPr id="65" name="Picture 64">
            <a:extLst>
              <a:ext uri="{FF2B5EF4-FFF2-40B4-BE49-F238E27FC236}">
                <a16:creationId xmlns:a16="http://schemas.microsoft.com/office/drawing/2014/main" id="{79215FE3-8E0C-4D28-B5E5-687DD7D8F5B5}"/>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3861244" y="984260"/>
            <a:ext cx="766009" cy="835404"/>
          </a:xfrm>
          <a:prstGeom prst="rect">
            <a:avLst/>
          </a:prstGeom>
          <a:solidFill>
            <a:schemeClr val="accent6">
              <a:lumMod val="60000"/>
              <a:lumOff val="40000"/>
            </a:schemeClr>
          </a:solidFill>
        </p:spPr>
      </p:pic>
      <p:sp>
        <p:nvSpPr>
          <p:cNvPr id="66" name="Rectangle 65">
            <a:extLst>
              <a:ext uri="{FF2B5EF4-FFF2-40B4-BE49-F238E27FC236}">
                <a16:creationId xmlns:a16="http://schemas.microsoft.com/office/drawing/2014/main" id="{801A997E-BC4C-4495-BBF2-780E852720E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7" name="TextBox 66">
            <a:extLst>
              <a:ext uri="{FF2B5EF4-FFF2-40B4-BE49-F238E27FC236}">
                <a16:creationId xmlns:a16="http://schemas.microsoft.com/office/drawing/2014/main" id="{50F05DAF-6EA6-4FC7-A990-B9A292468394}"/>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61305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29BF-4F15-4AE8-9CC8-B3ABC2857600}"/>
              </a:ext>
            </a:extLst>
          </p:cNvPr>
          <p:cNvSpPr>
            <a:spLocks noGrp="1"/>
          </p:cNvSpPr>
          <p:nvPr>
            <p:ph type="title"/>
          </p:nvPr>
        </p:nvSpPr>
        <p:spPr/>
        <p:txBody>
          <a:bodyPr/>
          <a:lstStyle/>
          <a:p>
            <a:pPr algn="ctr"/>
            <a:r>
              <a:rPr lang="en-GB" u="sng" dirty="0">
                <a:latin typeface="+mn-lt"/>
              </a:rPr>
              <a:t>Objectives </a:t>
            </a:r>
          </a:p>
        </p:txBody>
      </p:sp>
      <p:sp>
        <p:nvSpPr>
          <p:cNvPr id="3" name="Content Placeholder 2">
            <a:extLst>
              <a:ext uri="{FF2B5EF4-FFF2-40B4-BE49-F238E27FC236}">
                <a16:creationId xmlns:a16="http://schemas.microsoft.com/office/drawing/2014/main" id="{C4998B21-E8D6-4060-AE50-7623F07DA219}"/>
              </a:ext>
            </a:extLst>
          </p:cNvPr>
          <p:cNvSpPr>
            <a:spLocks noGrp="1"/>
          </p:cNvSpPr>
          <p:nvPr>
            <p:ph idx="1"/>
          </p:nvPr>
        </p:nvSpPr>
        <p:spPr>
          <a:xfrm>
            <a:off x="1478280" y="2287089"/>
            <a:ext cx="9962871" cy="2792095"/>
          </a:xfrm>
        </p:spPr>
        <p:txBody>
          <a:bodyPr/>
          <a:lstStyle/>
          <a:p>
            <a:pPr marL="0" indent="0">
              <a:buNone/>
            </a:pPr>
            <a:r>
              <a:rPr lang="en-US" b="1" dirty="0">
                <a:solidFill>
                  <a:srgbClr val="0000FF"/>
                </a:solidFill>
              </a:rPr>
              <a:t>Be able to</a:t>
            </a:r>
          </a:p>
          <a:p>
            <a:r>
              <a:rPr lang="en-US" sz="2400" dirty="0"/>
              <a:t>explain the nature of sexual violence in acute and protracted crises</a:t>
            </a:r>
          </a:p>
          <a:p>
            <a:r>
              <a:rPr lang="en-US" sz="2400" dirty="0"/>
              <a:t>explain the consequences of sexual violence and the  needs of victims of SV and, the challenges of addressing these needs</a:t>
            </a:r>
          </a:p>
          <a:p>
            <a:r>
              <a:rPr lang="en-US" sz="2400" dirty="0"/>
              <a:t>discuss how you can contribute to a comprehensive approach to address sexual violence in acute and protracted crises</a:t>
            </a:r>
            <a:endParaRPr lang="en-GB" sz="2400" dirty="0"/>
          </a:p>
        </p:txBody>
      </p:sp>
      <p:sp>
        <p:nvSpPr>
          <p:cNvPr id="4" name="Rectangle 3">
            <a:extLst>
              <a:ext uri="{FF2B5EF4-FFF2-40B4-BE49-F238E27FC236}">
                <a16:creationId xmlns:a16="http://schemas.microsoft.com/office/drawing/2014/main" id="{A68E93A1-105C-44B9-8523-BDF494CABAA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8259D6F0-ACA2-4556-AA80-9B323A571026}"/>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736398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847529" y="-1251520"/>
            <a:ext cx="9070105" cy="8397169"/>
            <a:chOff x="2629605" y="-1372982"/>
            <a:chExt cx="9070105" cy="8397169"/>
          </a:xfrm>
        </p:grpSpPr>
        <p:grpSp>
          <p:nvGrpSpPr>
            <p:cNvPr id="55" name="Group 54"/>
            <p:cNvGrpSpPr/>
            <p:nvPr/>
          </p:nvGrpSpPr>
          <p:grpSpPr>
            <a:xfrm>
              <a:off x="2629605" y="-1372982"/>
              <a:ext cx="9070105" cy="8397169"/>
              <a:chOff x="2629605" y="-1372982"/>
              <a:chExt cx="9070105" cy="8397169"/>
            </a:xfrm>
          </p:grpSpPr>
          <p:sp>
            <p:nvSpPr>
              <p:cNvPr id="57" name="Oval 56"/>
              <p:cNvSpPr/>
              <p:nvPr/>
            </p:nvSpPr>
            <p:spPr>
              <a:xfrm>
                <a:off x="5060657" y="2261227"/>
                <a:ext cx="3403545" cy="1776619"/>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oup 57"/>
              <p:cNvGrpSpPr/>
              <p:nvPr/>
            </p:nvGrpSpPr>
            <p:grpSpPr>
              <a:xfrm>
                <a:off x="2629605" y="-1372982"/>
                <a:ext cx="9070105" cy="8397169"/>
                <a:chOff x="2629605" y="-1372982"/>
                <a:chExt cx="9070105" cy="8397169"/>
              </a:xfrm>
            </p:grpSpPr>
            <p:grpSp>
              <p:nvGrpSpPr>
                <p:cNvPr id="59" name="Group 58"/>
                <p:cNvGrpSpPr/>
                <p:nvPr/>
              </p:nvGrpSpPr>
              <p:grpSpPr>
                <a:xfrm>
                  <a:off x="2927649" y="-1372982"/>
                  <a:ext cx="7423519" cy="8397169"/>
                  <a:chOff x="649678" y="-1013923"/>
                  <a:chExt cx="7794445" cy="8130959"/>
                </a:xfrm>
              </p:grpSpPr>
              <p:grpSp>
                <p:nvGrpSpPr>
                  <p:cNvPr id="81" name="Group 80"/>
                  <p:cNvGrpSpPr/>
                  <p:nvPr/>
                </p:nvGrpSpPr>
                <p:grpSpPr>
                  <a:xfrm>
                    <a:off x="649678" y="-1013923"/>
                    <a:ext cx="7794445" cy="8130959"/>
                    <a:chOff x="649678" y="-1013923"/>
                    <a:chExt cx="7794445" cy="8130959"/>
                  </a:xfrm>
                  <a:effectLst>
                    <a:outerShdw blurRad="63500" sx="102000" sy="102000" algn="ctr" rotWithShape="0">
                      <a:prstClr val="black">
                        <a:alpha val="40000"/>
                      </a:prstClr>
                    </a:outerShdw>
                  </a:effectLst>
                  <a:scene3d>
                    <a:camera prst="perspectiveRelaxed">
                      <a:rot lat="18000000" lon="0" rev="0"/>
                    </a:camera>
                    <a:lightRig rig="balanced" dir="t"/>
                  </a:scene3d>
                </p:grpSpPr>
                <p:sp>
                  <p:nvSpPr>
                    <p:cNvPr id="100" name="Right Arrow 4"/>
                    <p:cNvSpPr/>
                    <p:nvPr/>
                  </p:nvSpPr>
                  <p:spPr>
                    <a:xfrm rot="2505142">
                      <a:off x="1270105" y="423254"/>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86C4CF">
                            <a:lumMod val="75000"/>
                          </a:srgbClr>
                        </a:gs>
                        <a:gs pos="100000">
                          <a:srgbClr val="86C4CF"/>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1" name="Right Arrow 4"/>
                    <p:cNvSpPr/>
                    <p:nvPr/>
                  </p:nvSpPr>
                  <p:spPr>
                    <a:xfrm rot="5400000">
                      <a:off x="3255769" y="-556754"/>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EBD32B">
                            <a:lumMod val="75000"/>
                          </a:srgbClr>
                        </a:gs>
                        <a:gs pos="100000">
                          <a:srgbClr val="EBD32B"/>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2" name="Right Arrow 4"/>
                    <p:cNvSpPr/>
                    <p:nvPr/>
                  </p:nvSpPr>
                  <p:spPr>
                    <a:xfrm rot="8914443">
                      <a:off x="5169835" y="531803"/>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D6862D">
                            <a:lumMod val="75000"/>
                          </a:srgbClr>
                        </a:gs>
                        <a:gs pos="100000">
                          <a:srgbClr val="D6862D"/>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3" name="Right Arrow 4"/>
                    <p:cNvSpPr/>
                    <p:nvPr/>
                  </p:nvSpPr>
                  <p:spPr>
                    <a:xfrm rot="11886936">
                      <a:off x="5465553" y="2793011"/>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E66C7D">
                            <a:lumMod val="75000"/>
                          </a:srgbClr>
                        </a:gs>
                        <a:gs pos="100000">
                          <a:srgbClr val="E66C7D"/>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4" name="Right Arrow 4"/>
                    <p:cNvSpPr/>
                    <p:nvPr/>
                  </p:nvSpPr>
                  <p:spPr>
                    <a:xfrm rot="14653002">
                      <a:off x="4008705" y="4595635"/>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EC74B2">
                            <a:lumMod val="75000"/>
                          </a:srgbClr>
                        </a:gs>
                        <a:gs pos="100000">
                          <a:srgbClr val="EC74B2"/>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5" name="Right Arrow 4"/>
                    <p:cNvSpPr/>
                    <p:nvPr/>
                  </p:nvSpPr>
                  <p:spPr>
                    <a:xfrm rot="17916873">
                      <a:off x="1901932" y="4572971"/>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3825A7">
                            <a:lumMod val="60000"/>
                            <a:lumOff val="40000"/>
                          </a:srgbClr>
                        </a:gs>
                        <a:gs pos="100000">
                          <a:srgbClr val="3825A7">
                            <a:lumMod val="40000"/>
                            <a:lumOff val="60000"/>
                          </a:srgbClr>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sp>
                  <p:nvSpPr>
                    <p:cNvPr id="106" name="Right Arrow 4"/>
                    <p:cNvSpPr/>
                    <p:nvPr/>
                  </p:nvSpPr>
                  <p:spPr>
                    <a:xfrm rot="21176032">
                      <a:off x="649678" y="2638280"/>
                      <a:ext cx="2978570" cy="2064232"/>
                    </a:xfrm>
                    <a:custGeom>
                      <a:avLst/>
                      <a:gdLst>
                        <a:gd name="connsiteX0" fmla="*/ 0 w 3166015"/>
                        <a:gd name="connsiteY0" fmla="*/ 3358897 h 3358897"/>
                        <a:gd name="connsiteX1" fmla="*/ 0 w 3166015"/>
                        <a:gd name="connsiteY1" fmla="*/ 0 h 3358897"/>
                        <a:gd name="connsiteX2" fmla="*/ 1940023 w 3166015"/>
                        <a:gd name="connsiteY2" fmla="*/ 1125214 h 3358897"/>
                        <a:gd name="connsiteX3" fmla="*/ 1940023 w 3166015"/>
                        <a:gd name="connsiteY3" fmla="*/ 583946 h 3358897"/>
                        <a:gd name="connsiteX4" fmla="*/ 3166015 w 3166015"/>
                        <a:gd name="connsiteY4" fmla="*/ 1688846 h 3358897"/>
                        <a:gd name="connsiteX5" fmla="*/ 1940023 w 3166015"/>
                        <a:gd name="connsiteY5" fmla="*/ 2793746 h 3358897"/>
                        <a:gd name="connsiteX6" fmla="*/ 1940023 w 3166015"/>
                        <a:gd name="connsiteY6" fmla="*/ 2241296 h 3358897"/>
                        <a:gd name="connsiteX7" fmla="*/ 0 w 3166015"/>
                        <a:gd name="connsiteY7" fmla="*/ 3358897 h 3358897"/>
                        <a:gd name="connsiteX0" fmla="*/ 6016 w 3172031"/>
                        <a:gd name="connsiteY0" fmla="*/ 3358897 h 3358897"/>
                        <a:gd name="connsiteX1" fmla="*/ 0 w 3172031"/>
                        <a:gd name="connsiteY1" fmla="*/ 1685317 h 3358897"/>
                        <a:gd name="connsiteX2" fmla="*/ 6016 w 3172031"/>
                        <a:gd name="connsiteY2" fmla="*/ 0 h 3358897"/>
                        <a:gd name="connsiteX3" fmla="*/ 1946039 w 3172031"/>
                        <a:gd name="connsiteY3" fmla="*/ 1125214 h 3358897"/>
                        <a:gd name="connsiteX4" fmla="*/ 1946039 w 3172031"/>
                        <a:gd name="connsiteY4" fmla="*/ 583946 h 3358897"/>
                        <a:gd name="connsiteX5" fmla="*/ 3172031 w 3172031"/>
                        <a:gd name="connsiteY5" fmla="*/ 1688846 h 3358897"/>
                        <a:gd name="connsiteX6" fmla="*/ 1946039 w 3172031"/>
                        <a:gd name="connsiteY6" fmla="*/ 2793746 h 3358897"/>
                        <a:gd name="connsiteX7" fmla="*/ 1946039 w 3172031"/>
                        <a:gd name="connsiteY7" fmla="*/ 2241296 h 3358897"/>
                        <a:gd name="connsiteX8" fmla="*/ 6016 w 3172031"/>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4 w 3166019"/>
                        <a:gd name="connsiteY0" fmla="*/ 3358897 h 3358897"/>
                        <a:gd name="connsiteX1" fmla="*/ 643589 w 3166019"/>
                        <a:gd name="connsiteY1" fmla="*/ 1685316 h 3358897"/>
                        <a:gd name="connsiteX2" fmla="*/ 4 w 3166019"/>
                        <a:gd name="connsiteY2" fmla="*/ 0 h 3358897"/>
                        <a:gd name="connsiteX3" fmla="*/ 1940027 w 3166019"/>
                        <a:gd name="connsiteY3" fmla="*/ 1125214 h 3358897"/>
                        <a:gd name="connsiteX4" fmla="*/ 1940027 w 3166019"/>
                        <a:gd name="connsiteY4" fmla="*/ 583946 h 3358897"/>
                        <a:gd name="connsiteX5" fmla="*/ 3166019 w 3166019"/>
                        <a:gd name="connsiteY5" fmla="*/ 1688846 h 3358897"/>
                        <a:gd name="connsiteX6" fmla="*/ 1940027 w 3166019"/>
                        <a:gd name="connsiteY6" fmla="*/ 2793746 h 3358897"/>
                        <a:gd name="connsiteX7" fmla="*/ 1940027 w 3166019"/>
                        <a:gd name="connsiteY7" fmla="*/ 2241296 h 3358897"/>
                        <a:gd name="connsiteX8" fmla="*/ 4 w 3166019"/>
                        <a:gd name="connsiteY8" fmla="*/ 3358897 h 3358897"/>
                        <a:gd name="connsiteX0" fmla="*/ 10 w 3166025"/>
                        <a:gd name="connsiteY0" fmla="*/ 3358897 h 3358897"/>
                        <a:gd name="connsiteX1" fmla="*/ 643595 w 3166025"/>
                        <a:gd name="connsiteY1" fmla="*/ 1685316 h 3358897"/>
                        <a:gd name="connsiteX2" fmla="*/ 10 w 3166025"/>
                        <a:gd name="connsiteY2" fmla="*/ 0 h 3358897"/>
                        <a:gd name="connsiteX3" fmla="*/ 1940033 w 3166025"/>
                        <a:gd name="connsiteY3" fmla="*/ 1125214 h 3358897"/>
                        <a:gd name="connsiteX4" fmla="*/ 1940033 w 3166025"/>
                        <a:gd name="connsiteY4" fmla="*/ 583946 h 3358897"/>
                        <a:gd name="connsiteX5" fmla="*/ 3166025 w 3166025"/>
                        <a:gd name="connsiteY5" fmla="*/ 1688846 h 3358897"/>
                        <a:gd name="connsiteX6" fmla="*/ 1940033 w 3166025"/>
                        <a:gd name="connsiteY6" fmla="*/ 2793746 h 3358897"/>
                        <a:gd name="connsiteX7" fmla="*/ 1940033 w 3166025"/>
                        <a:gd name="connsiteY7" fmla="*/ 2241296 h 3358897"/>
                        <a:gd name="connsiteX8" fmla="*/ 10 w 3166025"/>
                        <a:gd name="connsiteY8" fmla="*/ 3358897 h 3358897"/>
                        <a:gd name="connsiteX0" fmla="*/ 1 w 3166016"/>
                        <a:gd name="connsiteY0" fmla="*/ 3358897 h 3358897"/>
                        <a:gd name="connsiteX1" fmla="*/ 643586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1 w 3166014"/>
                        <a:gd name="connsiteY0" fmla="*/ 3358897 h 3358897"/>
                        <a:gd name="connsiteX1" fmla="*/ 643584 w 3166014"/>
                        <a:gd name="connsiteY1" fmla="*/ 1685316 h 3358897"/>
                        <a:gd name="connsiteX2" fmla="*/ -1 w 3166014"/>
                        <a:gd name="connsiteY2" fmla="*/ 0 h 3358897"/>
                        <a:gd name="connsiteX3" fmla="*/ 1940022 w 3166014"/>
                        <a:gd name="connsiteY3" fmla="*/ 1125214 h 3358897"/>
                        <a:gd name="connsiteX4" fmla="*/ 1940022 w 3166014"/>
                        <a:gd name="connsiteY4" fmla="*/ 583946 h 3358897"/>
                        <a:gd name="connsiteX5" fmla="*/ 3166014 w 3166014"/>
                        <a:gd name="connsiteY5" fmla="*/ 1688846 h 3358897"/>
                        <a:gd name="connsiteX6" fmla="*/ 1940022 w 3166014"/>
                        <a:gd name="connsiteY6" fmla="*/ 2793746 h 3358897"/>
                        <a:gd name="connsiteX7" fmla="*/ 1940022 w 3166014"/>
                        <a:gd name="connsiteY7" fmla="*/ 2241296 h 3358897"/>
                        <a:gd name="connsiteX8" fmla="*/ -1 w 3166014"/>
                        <a:gd name="connsiteY8" fmla="*/ 3358897 h 3358897"/>
                        <a:gd name="connsiteX0" fmla="*/ 1 w 3166016"/>
                        <a:gd name="connsiteY0" fmla="*/ 3358897 h 3358897"/>
                        <a:gd name="connsiteX1" fmla="*/ 187149 w 3166016"/>
                        <a:gd name="connsiteY1" fmla="*/ 1685316 h 3358897"/>
                        <a:gd name="connsiteX2" fmla="*/ 1 w 3166016"/>
                        <a:gd name="connsiteY2" fmla="*/ 0 h 3358897"/>
                        <a:gd name="connsiteX3" fmla="*/ 1940024 w 3166016"/>
                        <a:gd name="connsiteY3" fmla="*/ 1125214 h 3358897"/>
                        <a:gd name="connsiteX4" fmla="*/ 1940024 w 3166016"/>
                        <a:gd name="connsiteY4" fmla="*/ 583946 h 3358897"/>
                        <a:gd name="connsiteX5" fmla="*/ 3166016 w 3166016"/>
                        <a:gd name="connsiteY5" fmla="*/ 1688846 h 3358897"/>
                        <a:gd name="connsiteX6" fmla="*/ 1940024 w 3166016"/>
                        <a:gd name="connsiteY6" fmla="*/ 2793746 h 3358897"/>
                        <a:gd name="connsiteX7" fmla="*/ 1940024 w 3166016"/>
                        <a:gd name="connsiteY7" fmla="*/ 2241296 h 3358897"/>
                        <a:gd name="connsiteX8" fmla="*/ 1 w 3166016"/>
                        <a:gd name="connsiteY8" fmla="*/ 3358897 h 3358897"/>
                        <a:gd name="connsiteX0" fmla="*/ 21736 w 3166014"/>
                        <a:gd name="connsiteY0" fmla="*/ 2902458 h 2902458"/>
                        <a:gd name="connsiteX1" fmla="*/ 187147 w 3166014"/>
                        <a:gd name="connsiteY1" fmla="*/ 1685316 h 2902458"/>
                        <a:gd name="connsiteX2" fmla="*/ -1 w 3166014"/>
                        <a:gd name="connsiteY2" fmla="*/ 0 h 2902458"/>
                        <a:gd name="connsiteX3" fmla="*/ 1940022 w 3166014"/>
                        <a:gd name="connsiteY3" fmla="*/ 1125214 h 2902458"/>
                        <a:gd name="connsiteX4" fmla="*/ 1940022 w 3166014"/>
                        <a:gd name="connsiteY4" fmla="*/ 583946 h 2902458"/>
                        <a:gd name="connsiteX5" fmla="*/ 3166014 w 3166014"/>
                        <a:gd name="connsiteY5" fmla="*/ 1688846 h 2902458"/>
                        <a:gd name="connsiteX6" fmla="*/ 1940022 w 3166014"/>
                        <a:gd name="connsiteY6" fmla="*/ 2793746 h 2902458"/>
                        <a:gd name="connsiteX7" fmla="*/ 1940022 w 3166014"/>
                        <a:gd name="connsiteY7" fmla="*/ 2241296 h 2902458"/>
                        <a:gd name="connsiteX8" fmla="*/ 21736 w 3166014"/>
                        <a:gd name="connsiteY8" fmla="*/ 2902458 h 2902458"/>
                        <a:gd name="connsiteX0" fmla="*/ 21738 w 3166016"/>
                        <a:gd name="connsiteY0" fmla="*/ 2489487 h 2489487"/>
                        <a:gd name="connsiteX1" fmla="*/ 187149 w 3166016"/>
                        <a:gd name="connsiteY1" fmla="*/ 1272345 h 2489487"/>
                        <a:gd name="connsiteX2" fmla="*/ 0 w 3166016"/>
                        <a:gd name="connsiteY2" fmla="*/ 0 h 2489487"/>
                        <a:gd name="connsiteX3" fmla="*/ 1940024 w 3166016"/>
                        <a:gd name="connsiteY3" fmla="*/ 712243 h 2489487"/>
                        <a:gd name="connsiteX4" fmla="*/ 1940024 w 3166016"/>
                        <a:gd name="connsiteY4" fmla="*/ 170975 h 2489487"/>
                        <a:gd name="connsiteX5" fmla="*/ 3166016 w 3166016"/>
                        <a:gd name="connsiteY5" fmla="*/ 1275875 h 2489487"/>
                        <a:gd name="connsiteX6" fmla="*/ 1940024 w 3166016"/>
                        <a:gd name="connsiteY6" fmla="*/ 2380775 h 2489487"/>
                        <a:gd name="connsiteX7" fmla="*/ 1940024 w 3166016"/>
                        <a:gd name="connsiteY7" fmla="*/ 1828325 h 2489487"/>
                        <a:gd name="connsiteX8" fmla="*/ 21738 w 3166016"/>
                        <a:gd name="connsiteY8" fmla="*/ 2489487 h 2489487"/>
                        <a:gd name="connsiteX0" fmla="*/ 252244 w 3396522"/>
                        <a:gd name="connsiteY0" fmla="*/ 2489487 h 2489487"/>
                        <a:gd name="connsiteX1" fmla="*/ 230506 w 3396522"/>
                        <a:gd name="connsiteY1" fmla="*/ 0 h 2489487"/>
                        <a:gd name="connsiteX2" fmla="*/ 2170530 w 3396522"/>
                        <a:gd name="connsiteY2" fmla="*/ 712243 h 2489487"/>
                        <a:gd name="connsiteX3" fmla="*/ 2170530 w 3396522"/>
                        <a:gd name="connsiteY3" fmla="*/ 170975 h 2489487"/>
                        <a:gd name="connsiteX4" fmla="*/ 3396522 w 3396522"/>
                        <a:gd name="connsiteY4" fmla="*/ 1275875 h 2489487"/>
                        <a:gd name="connsiteX5" fmla="*/ 2170530 w 3396522"/>
                        <a:gd name="connsiteY5" fmla="*/ 2380775 h 2489487"/>
                        <a:gd name="connsiteX6" fmla="*/ 2170530 w 3396522"/>
                        <a:gd name="connsiteY6" fmla="*/ 1828325 h 2489487"/>
                        <a:gd name="connsiteX7" fmla="*/ 252244 w 3396522"/>
                        <a:gd name="connsiteY7" fmla="*/ 2489487 h 2489487"/>
                        <a:gd name="connsiteX0" fmla="*/ 263889 w 3408167"/>
                        <a:gd name="connsiteY0" fmla="*/ 2318513 h 2318513"/>
                        <a:gd name="connsiteX1" fmla="*/ 220417 w 3408167"/>
                        <a:gd name="connsiteY1" fmla="*/ 133318 h 2318513"/>
                        <a:gd name="connsiteX2" fmla="*/ 2182175 w 3408167"/>
                        <a:gd name="connsiteY2" fmla="*/ 541269 h 2318513"/>
                        <a:gd name="connsiteX3" fmla="*/ 2182175 w 3408167"/>
                        <a:gd name="connsiteY3" fmla="*/ 1 h 2318513"/>
                        <a:gd name="connsiteX4" fmla="*/ 3408167 w 3408167"/>
                        <a:gd name="connsiteY4" fmla="*/ 1104901 h 2318513"/>
                        <a:gd name="connsiteX5" fmla="*/ 2182175 w 3408167"/>
                        <a:gd name="connsiteY5" fmla="*/ 2209801 h 2318513"/>
                        <a:gd name="connsiteX6" fmla="*/ 2182175 w 3408167"/>
                        <a:gd name="connsiteY6" fmla="*/ 1657351 h 2318513"/>
                        <a:gd name="connsiteX7" fmla="*/ 263889 w 3408167"/>
                        <a:gd name="connsiteY7" fmla="*/ 2318513 h 2318513"/>
                        <a:gd name="connsiteX0" fmla="*/ 263889 w 3408167"/>
                        <a:gd name="connsiteY0" fmla="*/ 1970747 h 2209799"/>
                        <a:gd name="connsiteX1" fmla="*/ 220417 w 3408167"/>
                        <a:gd name="connsiteY1" fmla="*/ 133316 h 2209799"/>
                        <a:gd name="connsiteX2" fmla="*/ 2182175 w 3408167"/>
                        <a:gd name="connsiteY2" fmla="*/ 541267 h 2209799"/>
                        <a:gd name="connsiteX3" fmla="*/ 2182175 w 3408167"/>
                        <a:gd name="connsiteY3" fmla="*/ -1 h 2209799"/>
                        <a:gd name="connsiteX4" fmla="*/ 3408167 w 3408167"/>
                        <a:gd name="connsiteY4" fmla="*/ 1104899 h 2209799"/>
                        <a:gd name="connsiteX5" fmla="*/ 2182175 w 3408167"/>
                        <a:gd name="connsiteY5" fmla="*/ 2209799 h 2209799"/>
                        <a:gd name="connsiteX6" fmla="*/ 2182175 w 3408167"/>
                        <a:gd name="connsiteY6" fmla="*/ 1657349 h 2209799"/>
                        <a:gd name="connsiteX7" fmla="*/ 263889 w 3408167"/>
                        <a:gd name="connsiteY7" fmla="*/ 1970747 h 2209799"/>
                        <a:gd name="connsiteX0" fmla="*/ 263891 w 3408165"/>
                        <a:gd name="connsiteY0" fmla="*/ 1775131 h 2209801"/>
                        <a:gd name="connsiteX1" fmla="*/ 220415 w 3408165"/>
                        <a:gd name="connsiteY1" fmla="*/ 133318 h 2209801"/>
                        <a:gd name="connsiteX2" fmla="*/ 2182173 w 3408165"/>
                        <a:gd name="connsiteY2" fmla="*/ 541269 h 2209801"/>
                        <a:gd name="connsiteX3" fmla="*/ 2182173 w 3408165"/>
                        <a:gd name="connsiteY3" fmla="*/ 1 h 2209801"/>
                        <a:gd name="connsiteX4" fmla="*/ 3408165 w 3408165"/>
                        <a:gd name="connsiteY4" fmla="*/ 1104901 h 2209801"/>
                        <a:gd name="connsiteX5" fmla="*/ 2182173 w 3408165"/>
                        <a:gd name="connsiteY5" fmla="*/ 2209801 h 2209801"/>
                        <a:gd name="connsiteX6" fmla="*/ 2182173 w 3408165"/>
                        <a:gd name="connsiteY6" fmla="*/ 1657351 h 2209801"/>
                        <a:gd name="connsiteX7" fmla="*/ 263891 w 3408165"/>
                        <a:gd name="connsiteY7" fmla="*/ 1775131 h 2209801"/>
                        <a:gd name="connsiteX0" fmla="*/ 263889 w 3408163"/>
                        <a:gd name="connsiteY0" fmla="*/ 1775129 h 2209799"/>
                        <a:gd name="connsiteX1" fmla="*/ 220418 w 3408163"/>
                        <a:gd name="connsiteY1" fmla="*/ 437608 h 2209799"/>
                        <a:gd name="connsiteX2" fmla="*/ 2182171 w 3408163"/>
                        <a:gd name="connsiteY2" fmla="*/ 541267 h 2209799"/>
                        <a:gd name="connsiteX3" fmla="*/ 2182171 w 3408163"/>
                        <a:gd name="connsiteY3" fmla="*/ -1 h 2209799"/>
                        <a:gd name="connsiteX4" fmla="*/ 3408163 w 3408163"/>
                        <a:gd name="connsiteY4" fmla="*/ 1104899 h 2209799"/>
                        <a:gd name="connsiteX5" fmla="*/ 2182171 w 3408163"/>
                        <a:gd name="connsiteY5" fmla="*/ 2209799 h 2209799"/>
                        <a:gd name="connsiteX6" fmla="*/ 2182171 w 3408163"/>
                        <a:gd name="connsiteY6" fmla="*/ 1657349 h 2209799"/>
                        <a:gd name="connsiteX7" fmla="*/ 263889 w 3408163"/>
                        <a:gd name="connsiteY7" fmla="*/ 1775129 h 2209799"/>
                        <a:gd name="connsiteX0" fmla="*/ 263887 w 3408161"/>
                        <a:gd name="connsiteY0" fmla="*/ 1775131 h 2209801"/>
                        <a:gd name="connsiteX1" fmla="*/ 220421 w 3408161"/>
                        <a:gd name="connsiteY1" fmla="*/ 546284 h 2209801"/>
                        <a:gd name="connsiteX2" fmla="*/ 2182169 w 3408161"/>
                        <a:gd name="connsiteY2" fmla="*/ 541269 h 2209801"/>
                        <a:gd name="connsiteX3" fmla="*/ 2182169 w 3408161"/>
                        <a:gd name="connsiteY3" fmla="*/ 1 h 2209801"/>
                        <a:gd name="connsiteX4" fmla="*/ 3408161 w 3408161"/>
                        <a:gd name="connsiteY4" fmla="*/ 1104901 h 2209801"/>
                        <a:gd name="connsiteX5" fmla="*/ 2182169 w 3408161"/>
                        <a:gd name="connsiteY5" fmla="*/ 2209801 h 2209801"/>
                        <a:gd name="connsiteX6" fmla="*/ 2182169 w 3408161"/>
                        <a:gd name="connsiteY6" fmla="*/ 1657351 h 2209801"/>
                        <a:gd name="connsiteX7" fmla="*/ 263887 w 3408161"/>
                        <a:gd name="connsiteY7" fmla="*/ 1775131 h 2209801"/>
                        <a:gd name="connsiteX0" fmla="*/ 263889 w 3408159"/>
                        <a:gd name="connsiteY0" fmla="*/ 1709923 h 2209799"/>
                        <a:gd name="connsiteX1" fmla="*/ 220419 w 3408159"/>
                        <a:gd name="connsiteY1" fmla="*/ 546282 h 2209799"/>
                        <a:gd name="connsiteX2" fmla="*/ 2182167 w 3408159"/>
                        <a:gd name="connsiteY2" fmla="*/ 541267 h 2209799"/>
                        <a:gd name="connsiteX3" fmla="*/ 2182167 w 3408159"/>
                        <a:gd name="connsiteY3" fmla="*/ -1 h 2209799"/>
                        <a:gd name="connsiteX4" fmla="*/ 3408159 w 3408159"/>
                        <a:gd name="connsiteY4" fmla="*/ 1104899 h 2209799"/>
                        <a:gd name="connsiteX5" fmla="*/ 2182167 w 3408159"/>
                        <a:gd name="connsiteY5" fmla="*/ 2209799 h 2209799"/>
                        <a:gd name="connsiteX6" fmla="*/ 2182167 w 3408159"/>
                        <a:gd name="connsiteY6" fmla="*/ 1657349 h 2209799"/>
                        <a:gd name="connsiteX7" fmla="*/ 263889 w 3408159"/>
                        <a:gd name="connsiteY7" fmla="*/ 1709923 h 2209799"/>
                        <a:gd name="connsiteX0" fmla="*/ 263889 w 3408159"/>
                        <a:gd name="connsiteY0" fmla="*/ 1709925 h 2383682"/>
                        <a:gd name="connsiteX1" fmla="*/ 220419 w 3408159"/>
                        <a:gd name="connsiteY1" fmla="*/ 546284 h 2383682"/>
                        <a:gd name="connsiteX2" fmla="*/ 2182167 w 3408159"/>
                        <a:gd name="connsiteY2" fmla="*/ 541269 h 2383682"/>
                        <a:gd name="connsiteX3" fmla="*/ 2182167 w 3408159"/>
                        <a:gd name="connsiteY3" fmla="*/ 1 h 2383682"/>
                        <a:gd name="connsiteX4" fmla="*/ 3408159 w 3408159"/>
                        <a:gd name="connsiteY4" fmla="*/ 1104901 h 2383682"/>
                        <a:gd name="connsiteX5" fmla="*/ 2008288 w 3408159"/>
                        <a:gd name="connsiteY5" fmla="*/ 2383683 h 2383682"/>
                        <a:gd name="connsiteX6" fmla="*/ 2182167 w 3408159"/>
                        <a:gd name="connsiteY6" fmla="*/ 1657351 h 2383682"/>
                        <a:gd name="connsiteX7" fmla="*/ 263889 w 3408159"/>
                        <a:gd name="connsiteY7" fmla="*/ 1709925 h 2383682"/>
                        <a:gd name="connsiteX0" fmla="*/ 263889 w 3408159"/>
                        <a:gd name="connsiteY0" fmla="*/ 1688189 h 2361948"/>
                        <a:gd name="connsiteX1" fmla="*/ 220419 w 3408159"/>
                        <a:gd name="connsiteY1" fmla="*/ 524548 h 2361948"/>
                        <a:gd name="connsiteX2" fmla="*/ 2182167 w 3408159"/>
                        <a:gd name="connsiteY2" fmla="*/ 519533 h 2361948"/>
                        <a:gd name="connsiteX3" fmla="*/ 1964814 w 3408159"/>
                        <a:gd name="connsiteY3" fmla="*/ 0 h 2361948"/>
                        <a:gd name="connsiteX4" fmla="*/ 3408159 w 3408159"/>
                        <a:gd name="connsiteY4" fmla="*/ 1083165 h 2361948"/>
                        <a:gd name="connsiteX5" fmla="*/ 2008288 w 3408159"/>
                        <a:gd name="connsiteY5" fmla="*/ 2361947 h 2361948"/>
                        <a:gd name="connsiteX6" fmla="*/ 2182167 w 3408159"/>
                        <a:gd name="connsiteY6" fmla="*/ 1635615 h 2361948"/>
                        <a:gd name="connsiteX7" fmla="*/ 263889 w 3408159"/>
                        <a:gd name="connsiteY7" fmla="*/ 1688189 h 2361948"/>
                        <a:gd name="connsiteX0" fmla="*/ 263889 w 3408159"/>
                        <a:gd name="connsiteY0" fmla="*/ 1688189 h 2166329"/>
                        <a:gd name="connsiteX1" fmla="*/ 220419 w 3408159"/>
                        <a:gd name="connsiteY1" fmla="*/ 524548 h 2166329"/>
                        <a:gd name="connsiteX2" fmla="*/ 2182167 w 3408159"/>
                        <a:gd name="connsiteY2" fmla="*/ 519533 h 2166329"/>
                        <a:gd name="connsiteX3" fmla="*/ 1964814 w 3408159"/>
                        <a:gd name="connsiteY3" fmla="*/ 0 h 2166329"/>
                        <a:gd name="connsiteX4" fmla="*/ 3408159 w 3408159"/>
                        <a:gd name="connsiteY4" fmla="*/ 1083165 h 2166329"/>
                        <a:gd name="connsiteX5" fmla="*/ 1986553 w 3408159"/>
                        <a:gd name="connsiteY5" fmla="*/ 2166329 h 2166329"/>
                        <a:gd name="connsiteX6" fmla="*/ 2182167 w 3408159"/>
                        <a:gd name="connsiteY6" fmla="*/ 1635615 h 2166329"/>
                        <a:gd name="connsiteX7" fmla="*/ 263889 w 3408159"/>
                        <a:gd name="connsiteY7" fmla="*/ 1688189 h 2166329"/>
                        <a:gd name="connsiteX0" fmla="*/ 263889 w 3408159"/>
                        <a:gd name="connsiteY0" fmla="*/ 1688189 h 2253270"/>
                        <a:gd name="connsiteX1" fmla="*/ 220419 w 3408159"/>
                        <a:gd name="connsiteY1" fmla="*/ 524548 h 2253270"/>
                        <a:gd name="connsiteX2" fmla="*/ 2182167 w 3408159"/>
                        <a:gd name="connsiteY2" fmla="*/ 519533 h 2253270"/>
                        <a:gd name="connsiteX3" fmla="*/ 1964814 w 3408159"/>
                        <a:gd name="connsiteY3" fmla="*/ 0 h 2253270"/>
                        <a:gd name="connsiteX4" fmla="*/ 3408159 w 3408159"/>
                        <a:gd name="connsiteY4" fmla="*/ 1083165 h 2253270"/>
                        <a:gd name="connsiteX5" fmla="*/ 1986553 w 3408159"/>
                        <a:gd name="connsiteY5" fmla="*/ 2253270 h 2253270"/>
                        <a:gd name="connsiteX6" fmla="*/ 2182167 w 3408159"/>
                        <a:gd name="connsiteY6" fmla="*/ 1635615 h 2253270"/>
                        <a:gd name="connsiteX7" fmla="*/ 263889 w 3408159"/>
                        <a:gd name="connsiteY7" fmla="*/ 1688189 h 2253270"/>
                        <a:gd name="connsiteX0" fmla="*/ 263889 w 3408159"/>
                        <a:gd name="connsiteY0" fmla="*/ 1796866 h 2361947"/>
                        <a:gd name="connsiteX1" fmla="*/ 220419 w 3408159"/>
                        <a:gd name="connsiteY1" fmla="*/ 633225 h 2361947"/>
                        <a:gd name="connsiteX2" fmla="*/ 2182167 w 3408159"/>
                        <a:gd name="connsiteY2" fmla="*/ 628210 h 2361947"/>
                        <a:gd name="connsiteX3" fmla="*/ 1943078 w 3408159"/>
                        <a:gd name="connsiteY3" fmla="*/ 0 h 2361947"/>
                        <a:gd name="connsiteX4" fmla="*/ 3408159 w 3408159"/>
                        <a:gd name="connsiteY4" fmla="*/ 1191842 h 2361947"/>
                        <a:gd name="connsiteX5" fmla="*/ 1986553 w 3408159"/>
                        <a:gd name="connsiteY5" fmla="*/ 2361947 h 2361947"/>
                        <a:gd name="connsiteX6" fmla="*/ 2182167 w 3408159"/>
                        <a:gd name="connsiteY6" fmla="*/ 1744292 h 2361947"/>
                        <a:gd name="connsiteX7" fmla="*/ 263889 w 3408159"/>
                        <a:gd name="connsiteY7" fmla="*/ 1796866 h 236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8159" h="2361947">
                          <a:moveTo>
                            <a:pt x="263889" y="1796866"/>
                          </a:moveTo>
                          <a:cubicBezTo>
                            <a:pt x="-59448" y="1492145"/>
                            <a:pt x="-99295" y="929432"/>
                            <a:pt x="220419" y="633225"/>
                          </a:cubicBezTo>
                          <a:lnTo>
                            <a:pt x="2182167" y="628210"/>
                          </a:lnTo>
                          <a:lnTo>
                            <a:pt x="1943078" y="0"/>
                          </a:lnTo>
                          <a:lnTo>
                            <a:pt x="3408159" y="1191842"/>
                          </a:lnTo>
                          <a:lnTo>
                            <a:pt x="1986553" y="2361947"/>
                          </a:lnTo>
                          <a:lnTo>
                            <a:pt x="2182167" y="1744292"/>
                          </a:lnTo>
                          <a:lnTo>
                            <a:pt x="263889" y="1796866"/>
                          </a:lnTo>
                          <a:close/>
                        </a:path>
                      </a:pathLst>
                    </a:custGeom>
                    <a:gradFill>
                      <a:gsLst>
                        <a:gs pos="0">
                          <a:srgbClr val="82C673">
                            <a:lumMod val="75000"/>
                          </a:srgbClr>
                        </a:gs>
                        <a:gs pos="100000">
                          <a:srgbClr val="82C673"/>
                        </a:gs>
                      </a:gsLst>
                      <a:lin ang="21594000" scaled="0"/>
                    </a:gradFill>
                    <a:ln w="25400" cap="flat" cmpd="sng" algn="ctr">
                      <a:noFill/>
                      <a:prstDash val="solid"/>
                    </a:ln>
                    <a:effectLst/>
                    <a:sp3d extrusionH="190500" prstMaterial="plastic">
                      <a:bevelT w="50800" h="25400"/>
                      <a:extrusionClr>
                        <a:srgbClr val="FFFFFF"/>
                      </a:extrusionClr>
                    </a:sp3d>
                  </p:spPr>
                  <p:txBody>
                    <a:bodyPr rtlCol="0" anchor="ctr"/>
                    <a:lstStyle/>
                    <a:p>
                      <a:pPr algn="ctr">
                        <a:defRPr/>
                      </a:pPr>
                      <a:endParaRPr lang="en-US" kern="0">
                        <a:solidFill>
                          <a:prstClr val="white"/>
                        </a:solidFill>
                        <a:latin typeface="Calibri"/>
                      </a:endParaRPr>
                    </a:p>
                  </p:txBody>
                </p:sp>
              </p:grpSp>
              <p:grpSp>
                <p:nvGrpSpPr>
                  <p:cNvPr id="82" name="Group 81"/>
                  <p:cNvGrpSpPr/>
                  <p:nvPr/>
                </p:nvGrpSpPr>
                <p:grpSpPr>
                  <a:xfrm>
                    <a:off x="1474835" y="1869089"/>
                    <a:ext cx="5904655" cy="2550762"/>
                    <a:chOff x="1474835" y="1869089"/>
                    <a:chExt cx="5904655" cy="2550762"/>
                  </a:xfrm>
                </p:grpSpPr>
                <p:grpSp>
                  <p:nvGrpSpPr>
                    <p:cNvPr id="83" name="Group 82"/>
                    <p:cNvGrpSpPr/>
                    <p:nvPr/>
                  </p:nvGrpSpPr>
                  <p:grpSpPr>
                    <a:xfrm>
                      <a:off x="3738761" y="2667264"/>
                      <a:ext cx="1915649" cy="1365369"/>
                      <a:chOff x="3722584" y="2580855"/>
                      <a:chExt cx="1915649" cy="1365369"/>
                    </a:xfrm>
                  </p:grpSpPr>
                  <p:grpSp>
                    <p:nvGrpSpPr>
                      <p:cNvPr id="92" name="Group 91"/>
                      <p:cNvGrpSpPr/>
                      <p:nvPr/>
                    </p:nvGrpSpPr>
                    <p:grpSpPr>
                      <a:xfrm>
                        <a:off x="3722584" y="2592568"/>
                        <a:ext cx="1915649" cy="1353656"/>
                        <a:chOff x="3802994" y="1886988"/>
                        <a:chExt cx="901792" cy="637234"/>
                      </a:xfrm>
                    </p:grpSpPr>
                    <p:pic>
                      <p:nvPicPr>
                        <p:cNvPr id="94" name="Picture 93"/>
                        <p:cNvPicPr>
                          <a:picLocks noChangeAspect="1"/>
                        </p:cNvPicPr>
                        <p:nvPr/>
                      </p:nvPicPr>
                      <p:blipFill rotWithShape="1">
                        <a:blip r:embed="rId2" cstate="print">
                          <a:extLst>
                            <a:ext uri="{28A0092B-C50C-407E-A947-70E740481C1C}">
                              <a14:useLocalDpi xmlns:a14="http://schemas.microsoft.com/office/drawing/2010/main" val="0"/>
                            </a:ext>
                          </a:extLst>
                        </a:blip>
                        <a:srcRect t="28298" r="1365" b="25777"/>
                        <a:stretch/>
                      </p:blipFill>
                      <p:spPr>
                        <a:xfrm flipH="1">
                          <a:off x="3802994" y="2283089"/>
                          <a:ext cx="849884" cy="241133"/>
                        </a:xfrm>
                        <a:prstGeom prst="rect">
                          <a:avLst/>
                        </a:prstGeom>
                        <a:ln>
                          <a:noFill/>
                        </a:ln>
                        <a:effectLst/>
                      </p:spPr>
                    </p:pic>
                    <p:grpSp>
                      <p:nvGrpSpPr>
                        <p:cNvPr id="95" name="Group 94"/>
                        <p:cNvGrpSpPr/>
                        <p:nvPr/>
                      </p:nvGrpSpPr>
                      <p:grpSpPr>
                        <a:xfrm flipH="1">
                          <a:off x="3981476" y="1886988"/>
                          <a:ext cx="723310" cy="488138"/>
                          <a:chOff x="6040211" y="2748138"/>
                          <a:chExt cx="2110907" cy="1424581"/>
                        </a:xfrm>
                      </p:grpSpPr>
                      <p:grpSp>
                        <p:nvGrpSpPr>
                          <p:cNvPr id="96" name="Group 95"/>
                          <p:cNvGrpSpPr/>
                          <p:nvPr/>
                        </p:nvGrpSpPr>
                        <p:grpSpPr>
                          <a:xfrm>
                            <a:off x="6646991" y="2748138"/>
                            <a:ext cx="1504127" cy="1424581"/>
                            <a:chOff x="1426667" y="3424760"/>
                            <a:chExt cx="1617646" cy="1532097"/>
                          </a:xfrm>
                          <a:effectLst>
                            <a:outerShdw blurRad="355600" dist="241300" dir="15600000" sx="90000" sy="-19000" rotWithShape="0">
                              <a:prstClr val="black">
                                <a:alpha val="55000"/>
                              </a:prstClr>
                            </a:outerShdw>
                          </a:effectLst>
                        </p:grpSpPr>
                        <p:sp>
                          <p:nvSpPr>
                            <p:cNvPr id="98" name="Oval 97"/>
                            <p:cNvSpPr/>
                            <p:nvPr/>
                          </p:nvSpPr>
                          <p:spPr>
                            <a:xfrm>
                              <a:off x="1426667" y="3429291"/>
                              <a:ext cx="1617646" cy="1527566"/>
                            </a:xfrm>
                            <a:prstGeom prst="ellipse">
                              <a:avLst/>
                            </a:prstGeom>
                            <a:gradFill flip="none" rotWithShape="1">
                              <a:gsLst>
                                <a:gs pos="0">
                                  <a:srgbClr val="FFFFFF"/>
                                </a:gs>
                                <a:gs pos="100000">
                                  <a:srgbClr val="FFFFFF">
                                    <a:lumMod val="75000"/>
                                  </a:srgbClr>
                                </a:gs>
                              </a:gsLst>
                              <a:path path="circle">
                                <a:fillToRect l="50000" t="50000" r="50000" b="50000"/>
                              </a:path>
                              <a:tileRect/>
                            </a:gradFill>
                            <a:ln w="25400" cap="flat" cmpd="sng" algn="ctr">
                              <a:noFill/>
                              <a:prstDash val="solid"/>
                            </a:ln>
                            <a:effectLst>
                              <a:innerShdw blurRad="228600">
                                <a:srgbClr val="FFFFFF">
                                  <a:lumMod val="50000"/>
                                </a:srgbClr>
                              </a:innerShdw>
                            </a:effectLst>
                          </p:spPr>
                          <p:txBody>
                            <a:bodyPr rtlCol="0" anchor="ctr"/>
                            <a:lstStyle/>
                            <a:p>
                              <a:pPr algn="ctr">
                                <a:defRPr/>
                              </a:pPr>
                              <a:endParaRPr lang="en-US" sz="2000" kern="0">
                                <a:solidFill>
                                  <a:prstClr val="white"/>
                                </a:solidFill>
                                <a:latin typeface="Calibri"/>
                              </a:endParaRPr>
                            </a:p>
                          </p:txBody>
                        </p:sp>
                        <p:sp>
                          <p:nvSpPr>
                            <p:cNvPr id="99" name="Oval 98"/>
                            <p:cNvSpPr/>
                            <p:nvPr/>
                          </p:nvSpPr>
                          <p:spPr>
                            <a:xfrm>
                              <a:off x="1426667" y="3424760"/>
                              <a:ext cx="1600200" cy="1219201"/>
                            </a:xfrm>
                            <a:prstGeom prst="ellipse">
                              <a:avLst/>
                            </a:prstGeom>
                            <a:gradFill flip="none" rotWithShape="1">
                              <a:gsLst>
                                <a:gs pos="0">
                                  <a:srgbClr val="FFFFFF">
                                    <a:alpha val="86000"/>
                                  </a:srgbClr>
                                </a:gs>
                                <a:gs pos="86000">
                                  <a:srgbClr val="FFFFFF">
                                    <a:alpha val="0"/>
                                  </a:srgbClr>
                                </a:gs>
                              </a:gsLst>
                              <a:lin ang="5400000" scaled="1"/>
                              <a:tileRect/>
                            </a:gradFill>
                            <a:ln w="25400" cap="flat" cmpd="sng" algn="ctr">
                              <a:noFill/>
                              <a:prstDash val="solid"/>
                            </a:ln>
                            <a:effectLst/>
                          </p:spPr>
                          <p:txBody>
                            <a:bodyPr rtlCol="0" anchor="ctr"/>
                            <a:lstStyle/>
                            <a:p>
                              <a:pPr algn="ctr">
                                <a:defRPr/>
                              </a:pPr>
                              <a:endParaRPr lang="en-US" sz="2000" kern="0">
                                <a:solidFill>
                                  <a:prstClr val="white"/>
                                </a:solidFill>
                                <a:latin typeface="Calibri"/>
                              </a:endParaRPr>
                            </a:p>
                          </p:txBody>
                        </p:sp>
                      </p:grpSp>
                      <p:sp>
                        <p:nvSpPr>
                          <p:cNvPr id="97" name="Måne 107"/>
                          <p:cNvSpPr/>
                          <p:nvPr/>
                        </p:nvSpPr>
                        <p:spPr bwMode="auto">
                          <a:xfrm rot="16200000">
                            <a:off x="6558954" y="2793942"/>
                            <a:ext cx="792044" cy="1829529"/>
                          </a:xfrm>
                          <a:custGeom>
                            <a:avLst/>
                            <a:gdLst>
                              <a:gd name="connsiteX0" fmla="*/ 739792 w 739792"/>
                              <a:gd name="connsiteY0" fmla="*/ 1829529 h 1829529"/>
                              <a:gd name="connsiteX1" fmla="*/ 0 w 739792"/>
                              <a:gd name="connsiteY1" fmla="*/ 914764 h 1829529"/>
                              <a:gd name="connsiteX2" fmla="*/ 739792 w 739792"/>
                              <a:gd name="connsiteY2" fmla="*/ -1 h 1829529"/>
                              <a:gd name="connsiteX3" fmla="*/ 455216 w 739792"/>
                              <a:gd name="connsiteY3" fmla="*/ 914764 h 1829529"/>
                              <a:gd name="connsiteX4" fmla="*/ 739792 w 739792"/>
                              <a:gd name="connsiteY4" fmla="*/ 1829529 h 1829529"/>
                              <a:gd name="connsiteX0" fmla="*/ 792044 w 792044"/>
                              <a:gd name="connsiteY0" fmla="*/ 1829530 h 1829530"/>
                              <a:gd name="connsiteX1" fmla="*/ 0 w 792044"/>
                              <a:gd name="connsiteY1" fmla="*/ 927830 h 1829530"/>
                              <a:gd name="connsiteX2" fmla="*/ 792044 w 792044"/>
                              <a:gd name="connsiteY2" fmla="*/ 0 h 1829530"/>
                              <a:gd name="connsiteX3" fmla="*/ 507468 w 792044"/>
                              <a:gd name="connsiteY3" fmla="*/ 914765 h 1829530"/>
                              <a:gd name="connsiteX4" fmla="*/ 792044 w 792044"/>
                              <a:gd name="connsiteY4" fmla="*/ 1829530 h 1829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44" h="1829530">
                                <a:moveTo>
                                  <a:pt x="792044" y="1829530"/>
                                </a:moveTo>
                                <a:cubicBezTo>
                                  <a:pt x="383468" y="1829530"/>
                                  <a:pt x="0" y="1433041"/>
                                  <a:pt x="0" y="927830"/>
                                </a:cubicBezTo>
                                <a:cubicBezTo>
                                  <a:pt x="0" y="422619"/>
                                  <a:pt x="383468" y="0"/>
                                  <a:pt x="792044" y="0"/>
                                </a:cubicBezTo>
                                <a:cubicBezTo>
                                  <a:pt x="608869" y="250843"/>
                                  <a:pt x="507468" y="576795"/>
                                  <a:pt x="507468" y="914765"/>
                                </a:cubicBezTo>
                                <a:cubicBezTo>
                                  <a:pt x="507468" y="1252735"/>
                                  <a:pt x="608869" y="1578687"/>
                                  <a:pt x="792044" y="1829530"/>
                                </a:cubicBezTo>
                                <a:close/>
                              </a:path>
                            </a:pathLst>
                          </a:custGeom>
                          <a:gradFill flip="none" rotWithShape="1">
                            <a:gsLst>
                              <a:gs pos="0">
                                <a:srgbClr val="FFFFFF">
                                  <a:lumMod val="50000"/>
                                  <a:alpha val="16000"/>
                                </a:srgbClr>
                              </a:gs>
                              <a:gs pos="100000">
                                <a:srgbClr val="FFFFFF">
                                  <a:alpha val="0"/>
                                </a:srgbClr>
                              </a:gs>
                            </a:gsLst>
                            <a:path path="shape">
                              <a:fillToRect l="50000" t="50000" r="50000" b="50000"/>
                            </a:path>
                            <a:tileRect/>
                          </a:gradFill>
                          <a:ln w="9525" cap="flat" cmpd="sng" algn="ctr">
                            <a:noFill/>
                            <a:prstDash val="solid"/>
                          </a:ln>
                          <a:effectLst/>
                        </p:spPr>
                        <p:txBody>
                          <a:bodyPr anchor="ctr"/>
                          <a:lstStyle/>
                          <a:p>
                            <a:pPr algn="ctr">
                              <a:defRPr/>
                            </a:pPr>
                            <a:endParaRPr lang="da-DK" sz="2000" kern="0" dirty="0" err="1">
                              <a:solidFill>
                                <a:sysClr val="window" lastClr="FFFFFF"/>
                              </a:solidFill>
                              <a:latin typeface="Calibri"/>
                            </a:endParaRPr>
                          </a:p>
                        </p:txBody>
                      </p:sp>
                    </p:grpSp>
                  </p:grpSp>
                  <p:sp>
                    <p:nvSpPr>
                      <p:cNvPr id="93" name="TextBox 92"/>
                      <p:cNvSpPr txBox="1"/>
                      <p:nvPr/>
                    </p:nvSpPr>
                    <p:spPr>
                      <a:xfrm>
                        <a:off x="4169037" y="2580855"/>
                        <a:ext cx="937522" cy="566236"/>
                      </a:xfrm>
                      <a:prstGeom prst="rect">
                        <a:avLst/>
                      </a:prstGeom>
                      <a:noFill/>
                    </p:spPr>
                    <p:txBody>
                      <a:bodyPr wrap="square" rtlCol="0">
                        <a:spAutoFit/>
                      </a:bodyPr>
                      <a:lstStyle/>
                      <a:p>
                        <a:pPr algn="ctr">
                          <a:defRPr/>
                        </a:pPr>
                        <a:r>
                          <a:rPr lang="en-US" sz="1600" b="1" kern="0" dirty="0">
                            <a:solidFill>
                              <a:prstClr val="black"/>
                            </a:solidFill>
                            <a:latin typeface="Calibri"/>
                          </a:rPr>
                          <a:t>Victim/</a:t>
                        </a:r>
                      </a:p>
                      <a:p>
                        <a:pPr algn="ctr">
                          <a:defRPr/>
                        </a:pPr>
                        <a:r>
                          <a:rPr lang="en-US" sz="1600" b="1" kern="0" dirty="0">
                            <a:solidFill>
                              <a:prstClr val="black"/>
                            </a:solidFill>
                            <a:latin typeface="Calibri"/>
                          </a:rPr>
                          <a:t>Survivor</a:t>
                        </a:r>
                      </a:p>
                    </p:txBody>
                  </p:sp>
                </p:grpSp>
                <p:grpSp>
                  <p:nvGrpSpPr>
                    <p:cNvPr id="84" name="Group 83"/>
                    <p:cNvGrpSpPr/>
                    <p:nvPr/>
                  </p:nvGrpSpPr>
                  <p:grpSpPr>
                    <a:xfrm>
                      <a:off x="1474835" y="1869089"/>
                      <a:ext cx="5904655" cy="2550762"/>
                      <a:chOff x="1474835" y="1869089"/>
                      <a:chExt cx="5904655" cy="2550762"/>
                    </a:xfrm>
                  </p:grpSpPr>
                  <p:sp>
                    <p:nvSpPr>
                      <p:cNvPr id="85" name="TextBox 84"/>
                      <p:cNvSpPr txBox="1"/>
                      <p:nvPr/>
                    </p:nvSpPr>
                    <p:spPr>
                      <a:xfrm>
                        <a:off x="4210812" y="1869089"/>
                        <a:ext cx="1035579" cy="369332"/>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Medical</a:t>
                        </a:r>
                      </a:p>
                    </p:txBody>
                  </p:sp>
                  <p:sp>
                    <p:nvSpPr>
                      <p:cNvPr id="86" name="TextBox 85"/>
                      <p:cNvSpPr txBox="1"/>
                      <p:nvPr/>
                    </p:nvSpPr>
                    <p:spPr>
                      <a:xfrm>
                        <a:off x="5683557" y="2190232"/>
                        <a:ext cx="1695933" cy="369332"/>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Psychological</a:t>
                        </a:r>
                      </a:p>
                    </p:txBody>
                  </p:sp>
                  <p:sp>
                    <p:nvSpPr>
                      <p:cNvPr id="87" name="TextBox 86"/>
                      <p:cNvSpPr txBox="1"/>
                      <p:nvPr/>
                    </p:nvSpPr>
                    <p:spPr>
                      <a:xfrm>
                        <a:off x="6063283" y="3218869"/>
                        <a:ext cx="1316207" cy="369332"/>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Protection</a:t>
                        </a:r>
                      </a:p>
                    </p:txBody>
                  </p:sp>
                  <p:sp>
                    <p:nvSpPr>
                      <p:cNvPr id="88" name="TextBox 87"/>
                      <p:cNvSpPr txBox="1"/>
                      <p:nvPr/>
                    </p:nvSpPr>
                    <p:spPr>
                      <a:xfrm>
                        <a:off x="4853144" y="4046462"/>
                        <a:ext cx="975562" cy="369332"/>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Legal</a:t>
                        </a:r>
                      </a:p>
                    </p:txBody>
                  </p:sp>
                  <p:sp>
                    <p:nvSpPr>
                      <p:cNvPr id="89" name="TextBox 88"/>
                      <p:cNvSpPr txBox="1"/>
                      <p:nvPr/>
                    </p:nvSpPr>
                    <p:spPr>
                      <a:xfrm>
                        <a:off x="2516126" y="4062228"/>
                        <a:ext cx="1451422" cy="357623"/>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Social</a:t>
                        </a:r>
                      </a:p>
                    </p:txBody>
                  </p:sp>
                  <p:sp>
                    <p:nvSpPr>
                      <p:cNvPr id="90" name="TextBox 89"/>
                      <p:cNvSpPr txBox="1"/>
                      <p:nvPr/>
                    </p:nvSpPr>
                    <p:spPr>
                      <a:xfrm>
                        <a:off x="1474835" y="3171484"/>
                        <a:ext cx="1855051" cy="369332"/>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Economic</a:t>
                        </a:r>
                      </a:p>
                    </p:txBody>
                  </p:sp>
                  <p:sp>
                    <p:nvSpPr>
                      <p:cNvPr id="91" name="TextBox 90"/>
                      <p:cNvSpPr txBox="1"/>
                      <p:nvPr/>
                    </p:nvSpPr>
                    <p:spPr>
                      <a:xfrm>
                        <a:off x="2313011" y="2139748"/>
                        <a:ext cx="1430894" cy="357623"/>
                      </a:xfrm>
                      <a:prstGeom prst="rect">
                        <a:avLst/>
                      </a:prstGeom>
                      <a:noFill/>
                    </p:spPr>
                    <p:txBody>
                      <a:bodyPr wrap="square" rtlCol="0">
                        <a:spAutoFit/>
                      </a:bodyPr>
                      <a:lstStyle/>
                      <a:p>
                        <a:pPr algn="ctr">
                          <a:defRPr/>
                        </a:pPr>
                        <a:r>
                          <a:rPr lang="en-US" b="1" kern="0" dirty="0">
                            <a:solidFill>
                              <a:prstClr val="black"/>
                            </a:solidFill>
                            <a:effectLst>
                              <a:reflection blurRad="6350" stA="55000" endA="300" endPos="45500" dir="5400000" sy="-100000" algn="bl" rotWithShape="0"/>
                            </a:effectLst>
                            <a:latin typeface="Calibri"/>
                          </a:rPr>
                          <a:t>Information</a:t>
                        </a:r>
                      </a:p>
                    </p:txBody>
                  </p:sp>
                </p:grpSp>
              </p:grpSp>
            </p:grpSp>
            <p:grpSp>
              <p:nvGrpSpPr>
                <p:cNvPr id="60" name="Group 59"/>
                <p:cNvGrpSpPr/>
                <p:nvPr/>
              </p:nvGrpSpPr>
              <p:grpSpPr>
                <a:xfrm>
                  <a:off x="7201120" y="307005"/>
                  <a:ext cx="3018583" cy="1294379"/>
                  <a:chOff x="6424422" y="1730841"/>
                  <a:chExt cx="2309061" cy="1831689"/>
                </a:xfrm>
              </p:grpSpPr>
              <p:sp>
                <p:nvSpPr>
                  <p:cNvPr id="79" name="Rectangle 78"/>
                  <p:cNvSpPr/>
                  <p:nvPr/>
                </p:nvSpPr>
                <p:spPr>
                  <a:xfrm>
                    <a:off x="6424422" y="1730841"/>
                    <a:ext cx="2309061" cy="522646"/>
                  </a:xfrm>
                  <a:prstGeom prst="rect">
                    <a:avLst/>
                  </a:prstGeom>
                </p:spPr>
                <p:txBody>
                  <a:bodyPr wrap="square">
                    <a:spAutoFit/>
                  </a:bodyPr>
                  <a:lstStyle/>
                  <a:p>
                    <a:r>
                      <a:rPr lang="en-US" b="1" dirty="0">
                        <a:solidFill>
                          <a:schemeClr val="accent4">
                            <a:lumMod val="75000"/>
                          </a:schemeClr>
                        </a:solidFill>
                        <a:latin typeface="Calibri"/>
                      </a:rPr>
                      <a:t>Physical Medical Care </a:t>
                    </a:r>
                  </a:p>
                </p:txBody>
              </p:sp>
              <p:sp>
                <p:nvSpPr>
                  <p:cNvPr id="80" name="Rectangle 79"/>
                  <p:cNvSpPr/>
                  <p:nvPr/>
                </p:nvSpPr>
                <p:spPr>
                  <a:xfrm>
                    <a:off x="6464468" y="2234139"/>
                    <a:ext cx="2071266" cy="1328391"/>
                  </a:xfrm>
                  <a:prstGeom prst="rect">
                    <a:avLst/>
                  </a:prstGeom>
                </p:spPr>
                <p:txBody>
                  <a:bodyPr wrap="square">
                    <a:spAutoFit/>
                  </a:bodyPr>
                  <a:lstStyle/>
                  <a:p>
                    <a:pPr marL="285750" indent="-285750">
                      <a:buFont typeface="Wingdings" panose="05000000000000000000" pitchFamily="2" charset="2"/>
                      <a:buChar char="§"/>
                    </a:pPr>
                    <a:r>
                      <a:rPr lang="en-US" sz="1100" b="1" dirty="0">
                        <a:solidFill>
                          <a:srgbClr val="FF0000"/>
                        </a:solidFill>
                        <a:latin typeface="Calibri"/>
                      </a:rPr>
                      <a:t>Clinical management of rape Emergency contraception</a:t>
                    </a:r>
                  </a:p>
                  <a:p>
                    <a:pPr marL="285750" indent="-285750">
                      <a:buFont typeface="Wingdings" panose="05000000000000000000" pitchFamily="2" charset="2"/>
                      <a:buChar char="§"/>
                    </a:pPr>
                    <a:r>
                      <a:rPr lang="en-US" sz="1100" b="1" dirty="0">
                        <a:solidFill>
                          <a:srgbClr val="FF0000"/>
                        </a:solidFill>
                        <a:latin typeface="Calibri"/>
                      </a:rPr>
                      <a:t>Post-exposure prophylaxis &gt;72 </a:t>
                    </a:r>
                    <a:r>
                      <a:rPr lang="en-US" sz="1100" b="1" dirty="0" err="1">
                        <a:solidFill>
                          <a:srgbClr val="FF0000"/>
                        </a:solidFill>
                        <a:latin typeface="Calibri"/>
                      </a:rPr>
                      <a:t>hrs</a:t>
                    </a:r>
                    <a:endParaRPr lang="en-US" sz="1100" b="1" dirty="0">
                      <a:solidFill>
                        <a:srgbClr val="FF0000"/>
                      </a:solidFill>
                      <a:latin typeface="Calibri"/>
                    </a:endParaRPr>
                  </a:p>
                  <a:p>
                    <a:pPr marL="285750" indent="-285750">
                      <a:buFont typeface="Wingdings" panose="05000000000000000000" pitchFamily="2" charset="2"/>
                      <a:buChar char="§"/>
                    </a:pPr>
                    <a:r>
                      <a:rPr lang="en-US" sz="1100" b="1" dirty="0">
                        <a:solidFill>
                          <a:srgbClr val="FF0000"/>
                        </a:solidFill>
                        <a:latin typeface="Calibri"/>
                      </a:rPr>
                      <a:t>Reconstructive surgery</a:t>
                    </a:r>
                  </a:p>
                  <a:p>
                    <a:pPr marL="285750" indent="-285750">
                      <a:buFont typeface="Wingdings" panose="05000000000000000000" pitchFamily="2" charset="2"/>
                      <a:buChar char="§"/>
                    </a:pPr>
                    <a:r>
                      <a:rPr lang="en-US" sz="1100" dirty="0">
                        <a:latin typeface="Calibri"/>
                      </a:rPr>
                      <a:t>Safe abortion, in line with national law</a:t>
                    </a:r>
                  </a:p>
                </p:txBody>
              </p:sp>
            </p:grpSp>
            <p:grpSp>
              <p:nvGrpSpPr>
                <p:cNvPr id="61" name="Group 60"/>
                <p:cNvGrpSpPr/>
                <p:nvPr/>
              </p:nvGrpSpPr>
              <p:grpSpPr>
                <a:xfrm>
                  <a:off x="9585666" y="1655619"/>
                  <a:ext cx="2114044" cy="1209588"/>
                  <a:chOff x="6287671" y="1852407"/>
                  <a:chExt cx="1865557" cy="458221"/>
                </a:xfrm>
              </p:grpSpPr>
              <p:sp>
                <p:nvSpPr>
                  <p:cNvPr id="77" name="Rectangle 76"/>
                  <p:cNvSpPr/>
                  <p:nvPr/>
                </p:nvSpPr>
                <p:spPr>
                  <a:xfrm>
                    <a:off x="6357344" y="1852407"/>
                    <a:ext cx="1789653" cy="221527"/>
                  </a:xfrm>
                  <a:prstGeom prst="rect">
                    <a:avLst/>
                  </a:prstGeom>
                </p:spPr>
                <p:txBody>
                  <a:bodyPr wrap="square">
                    <a:spAutoFit/>
                  </a:bodyPr>
                  <a:lstStyle/>
                  <a:p>
                    <a:r>
                      <a:rPr lang="en-US" sz="1600" b="1" dirty="0">
                        <a:solidFill>
                          <a:srgbClr val="D6862D"/>
                        </a:solidFill>
                        <a:latin typeface="Calibri"/>
                      </a:rPr>
                      <a:t>Psychological and Psychiatric Support</a:t>
                    </a:r>
                  </a:p>
                </p:txBody>
              </p:sp>
              <p:sp>
                <p:nvSpPr>
                  <p:cNvPr id="78" name="Rectangle 77"/>
                  <p:cNvSpPr/>
                  <p:nvPr/>
                </p:nvSpPr>
                <p:spPr>
                  <a:xfrm>
                    <a:off x="6287671" y="2065782"/>
                    <a:ext cx="1865557" cy="244846"/>
                  </a:xfrm>
                  <a:prstGeom prst="rect">
                    <a:avLst/>
                  </a:prstGeom>
                </p:spPr>
                <p:txBody>
                  <a:bodyPr wrap="square">
                    <a:spAutoFit/>
                  </a:bodyPr>
                  <a:lstStyle/>
                  <a:p>
                    <a:pPr marL="285750" indent="-285750">
                      <a:buFont typeface="Wingdings" panose="05000000000000000000" pitchFamily="2" charset="2"/>
                      <a:buChar char="§"/>
                    </a:pPr>
                    <a:r>
                      <a:rPr lang="en-US" sz="1200" dirty="0">
                        <a:solidFill>
                          <a:prstClr val="black"/>
                        </a:solidFill>
                        <a:latin typeface="Calibri"/>
                      </a:rPr>
                      <a:t>Individual sessions</a:t>
                    </a:r>
                  </a:p>
                  <a:p>
                    <a:pPr marL="285750" indent="-285750">
                      <a:buFont typeface="Wingdings" panose="05000000000000000000" pitchFamily="2" charset="2"/>
                      <a:buChar char="§"/>
                    </a:pPr>
                    <a:r>
                      <a:rPr lang="en-US" sz="1200" dirty="0">
                        <a:solidFill>
                          <a:prstClr val="black"/>
                        </a:solidFill>
                        <a:latin typeface="Calibri"/>
                      </a:rPr>
                      <a:t>Group therapy</a:t>
                    </a:r>
                  </a:p>
                  <a:p>
                    <a:pPr marL="285750" indent="-285750">
                      <a:buFont typeface="Wingdings" panose="05000000000000000000" pitchFamily="2" charset="2"/>
                      <a:buChar char="§"/>
                    </a:pPr>
                    <a:r>
                      <a:rPr lang="en-US" sz="1200" dirty="0">
                        <a:solidFill>
                          <a:prstClr val="black"/>
                        </a:solidFill>
                        <a:latin typeface="Calibri"/>
                      </a:rPr>
                      <a:t>Social activities</a:t>
                    </a:r>
                  </a:p>
                </p:txBody>
              </p:sp>
            </p:grpSp>
            <p:grpSp>
              <p:nvGrpSpPr>
                <p:cNvPr id="62" name="Group 61"/>
                <p:cNvGrpSpPr/>
                <p:nvPr/>
              </p:nvGrpSpPr>
              <p:grpSpPr>
                <a:xfrm>
                  <a:off x="8529585" y="3957635"/>
                  <a:ext cx="2335424" cy="1138647"/>
                  <a:chOff x="5410199" y="1219202"/>
                  <a:chExt cx="2160485" cy="682726"/>
                </a:xfrm>
              </p:grpSpPr>
              <p:sp>
                <p:nvSpPr>
                  <p:cNvPr id="75" name="Rectangle 74"/>
                  <p:cNvSpPr/>
                  <p:nvPr/>
                </p:nvSpPr>
                <p:spPr>
                  <a:xfrm>
                    <a:off x="5410199" y="1219202"/>
                    <a:ext cx="2160485" cy="221449"/>
                  </a:xfrm>
                  <a:prstGeom prst="rect">
                    <a:avLst/>
                  </a:prstGeom>
                </p:spPr>
                <p:txBody>
                  <a:bodyPr wrap="square">
                    <a:spAutoFit/>
                  </a:bodyPr>
                  <a:lstStyle/>
                  <a:p>
                    <a:r>
                      <a:rPr lang="en-US" b="1" dirty="0">
                        <a:solidFill>
                          <a:srgbClr val="E66C7D">
                            <a:lumMod val="75000"/>
                          </a:srgbClr>
                        </a:solidFill>
                        <a:latin typeface="Calibri"/>
                      </a:rPr>
                      <a:t>Protection</a:t>
                    </a:r>
                  </a:p>
                </p:txBody>
              </p:sp>
              <p:sp>
                <p:nvSpPr>
                  <p:cNvPr id="76" name="Rectangle 75"/>
                  <p:cNvSpPr/>
                  <p:nvPr/>
                </p:nvSpPr>
                <p:spPr>
                  <a:xfrm>
                    <a:off x="5588231" y="1385213"/>
                    <a:ext cx="1865557" cy="516715"/>
                  </a:xfrm>
                  <a:prstGeom prst="rect">
                    <a:avLst/>
                  </a:prstGeom>
                </p:spPr>
                <p:txBody>
                  <a:bodyPr wrap="square">
                    <a:spAutoFit/>
                  </a:bodyPr>
                  <a:lstStyle/>
                  <a:p>
                    <a:pPr marL="285750" indent="-285750">
                      <a:buFont typeface="Wingdings" panose="05000000000000000000" pitchFamily="2" charset="2"/>
                      <a:buChar char="v"/>
                    </a:pPr>
                    <a:r>
                      <a:rPr lang="en-US" sz="1200" b="1" dirty="0">
                        <a:solidFill>
                          <a:srgbClr val="FF0000"/>
                        </a:solidFill>
                        <a:latin typeface="Calibri"/>
                      </a:rPr>
                      <a:t>Safe-housing </a:t>
                    </a:r>
                    <a:r>
                      <a:rPr lang="en-US" sz="1200" dirty="0">
                        <a:latin typeface="Calibri"/>
                      </a:rPr>
                      <a:t> </a:t>
                    </a:r>
                  </a:p>
                  <a:p>
                    <a:pPr marL="285750" indent="-285750">
                      <a:buFont typeface="Wingdings" panose="05000000000000000000" pitchFamily="2" charset="2"/>
                      <a:buChar char="§"/>
                    </a:pPr>
                    <a:r>
                      <a:rPr lang="en-US" sz="1200" dirty="0">
                        <a:solidFill>
                          <a:prstClr val="black"/>
                        </a:solidFill>
                        <a:latin typeface="Calibri"/>
                      </a:rPr>
                      <a:t>Relocation</a:t>
                    </a:r>
                  </a:p>
                  <a:p>
                    <a:pPr marL="285750" indent="-285750">
                      <a:buFont typeface="Wingdings" pitchFamily="2" charset="2"/>
                      <a:buChar char="v"/>
                    </a:pPr>
                    <a:r>
                      <a:rPr lang="en-US" sz="1200" dirty="0">
                        <a:solidFill>
                          <a:prstClr val="black"/>
                        </a:solidFill>
                        <a:latin typeface="Calibri"/>
                      </a:rPr>
                      <a:t>Safety planning</a:t>
                    </a:r>
                  </a:p>
                  <a:p>
                    <a:pPr marL="285750" indent="-285750">
                      <a:buFont typeface="Wingdings" pitchFamily="2" charset="2"/>
                      <a:buChar char="v"/>
                    </a:pPr>
                    <a:endParaRPr lang="en-US" sz="1400" dirty="0">
                      <a:solidFill>
                        <a:prstClr val="black"/>
                      </a:solidFill>
                      <a:latin typeface="Calibri"/>
                    </a:endParaRPr>
                  </a:p>
                </p:txBody>
              </p:sp>
            </p:grpSp>
            <p:grpSp>
              <p:nvGrpSpPr>
                <p:cNvPr id="63" name="Group 62"/>
                <p:cNvGrpSpPr/>
                <p:nvPr/>
              </p:nvGrpSpPr>
              <p:grpSpPr>
                <a:xfrm>
                  <a:off x="8340508" y="5410562"/>
                  <a:ext cx="2351969" cy="1157734"/>
                  <a:chOff x="5331990" y="1189384"/>
                  <a:chExt cx="1867863" cy="1157734"/>
                </a:xfrm>
              </p:grpSpPr>
              <p:sp>
                <p:nvSpPr>
                  <p:cNvPr id="73" name="Rectangle 72"/>
                  <p:cNvSpPr/>
                  <p:nvPr/>
                </p:nvSpPr>
                <p:spPr>
                  <a:xfrm>
                    <a:off x="5410200" y="1189384"/>
                    <a:ext cx="1789653" cy="369332"/>
                  </a:xfrm>
                  <a:prstGeom prst="rect">
                    <a:avLst/>
                  </a:prstGeom>
                </p:spPr>
                <p:txBody>
                  <a:bodyPr wrap="square">
                    <a:spAutoFit/>
                  </a:bodyPr>
                  <a:lstStyle/>
                  <a:p>
                    <a:endParaRPr lang="en-US" b="1" dirty="0">
                      <a:solidFill>
                        <a:srgbClr val="EC74B2">
                          <a:lumMod val="75000"/>
                        </a:srgbClr>
                      </a:solidFill>
                      <a:latin typeface="Calibri"/>
                    </a:endParaRPr>
                  </a:p>
                </p:txBody>
              </p:sp>
              <p:sp>
                <p:nvSpPr>
                  <p:cNvPr id="74" name="Rectangle 73"/>
                  <p:cNvSpPr/>
                  <p:nvPr/>
                </p:nvSpPr>
                <p:spPr>
                  <a:xfrm>
                    <a:off x="5331990" y="1608454"/>
                    <a:ext cx="1865557" cy="738664"/>
                  </a:xfrm>
                  <a:prstGeom prst="rect">
                    <a:avLst/>
                  </a:prstGeom>
                </p:spPr>
                <p:txBody>
                  <a:bodyPr wrap="square">
                    <a:spAutoFit/>
                  </a:bodyPr>
                  <a:lstStyle/>
                  <a:p>
                    <a:r>
                      <a:rPr lang="en-US" b="1" dirty="0">
                        <a:solidFill>
                          <a:srgbClr val="C00000"/>
                        </a:solidFill>
                        <a:latin typeface="Calibri"/>
                      </a:rPr>
                      <a:t>Legal Support</a:t>
                    </a:r>
                  </a:p>
                  <a:p>
                    <a:pPr marL="285750" indent="-285750">
                      <a:buFont typeface="Calibri" panose="020F0502020204030204" pitchFamily="34" charset="0"/>
                      <a:buChar char="◊"/>
                    </a:pPr>
                    <a:r>
                      <a:rPr lang="en-US" sz="1200" dirty="0">
                        <a:solidFill>
                          <a:srgbClr val="C00000"/>
                        </a:solidFill>
                        <a:latin typeface="Calibri"/>
                      </a:rPr>
                      <a:t>Legal representation</a:t>
                    </a:r>
                  </a:p>
                  <a:p>
                    <a:pPr marL="285750" indent="-285750">
                      <a:buFont typeface="Calibri" panose="020F0502020204030204" pitchFamily="34" charset="0"/>
                      <a:buChar char="◊"/>
                    </a:pPr>
                    <a:r>
                      <a:rPr lang="en-US" sz="1200" dirty="0">
                        <a:solidFill>
                          <a:srgbClr val="C00000"/>
                        </a:solidFill>
                        <a:latin typeface="Calibri"/>
                      </a:rPr>
                      <a:t>Forensic procedures</a:t>
                    </a:r>
                  </a:p>
                </p:txBody>
              </p:sp>
            </p:grpSp>
            <p:grpSp>
              <p:nvGrpSpPr>
                <p:cNvPr id="64" name="Group 63"/>
                <p:cNvGrpSpPr/>
                <p:nvPr/>
              </p:nvGrpSpPr>
              <p:grpSpPr>
                <a:xfrm>
                  <a:off x="5221077" y="5234827"/>
                  <a:ext cx="2736811" cy="775899"/>
                  <a:chOff x="5192680" y="1540297"/>
                  <a:chExt cx="2791821" cy="775899"/>
                </a:xfrm>
              </p:grpSpPr>
              <p:sp>
                <p:nvSpPr>
                  <p:cNvPr id="71" name="Rectangle 70"/>
                  <p:cNvSpPr/>
                  <p:nvPr/>
                </p:nvSpPr>
                <p:spPr>
                  <a:xfrm>
                    <a:off x="5418217" y="1540297"/>
                    <a:ext cx="1789653" cy="369332"/>
                  </a:xfrm>
                  <a:prstGeom prst="rect">
                    <a:avLst/>
                  </a:prstGeom>
                </p:spPr>
                <p:txBody>
                  <a:bodyPr wrap="square">
                    <a:spAutoFit/>
                  </a:bodyPr>
                  <a:lstStyle/>
                  <a:p>
                    <a:r>
                      <a:rPr lang="en-US" b="1" dirty="0">
                        <a:solidFill>
                          <a:srgbClr val="3825A7"/>
                        </a:solidFill>
                        <a:latin typeface="Calibri"/>
                      </a:rPr>
                      <a:t>Social Support</a:t>
                    </a:r>
                  </a:p>
                </p:txBody>
              </p:sp>
              <p:sp>
                <p:nvSpPr>
                  <p:cNvPr id="72" name="Rectangle 71"/>
                  <p:cNvSpPr/>
                  <p:nvPr/>
                </p:nvSpPr>
                <p:spPr>
                  <a:xfrm>
                    <a:off x="5192680" y="1854531"/>
                    <a:ext cx="2791821" cy="461665"/>
                  </a:xfrm>
                  <a:prstGeom prst="rect">
                    <a:avLst/>
                  </a:prstGeom>
                </p:spPr>
                <p:txBody>
                  <a:bodyPr wrap="square">
                    <a:spAutoFit/>
                  </a:bodyPr>
                  <a:lstStyle/>
                  <a:p>
                    <a:pPr marL="285750" indent="-285750">
                      <a:buFont typeface="Wingdings" panose="05000000000000000000" pitchFamily="2" charset="2"/>
                      <a:buChar char="§"/>
                    </a:pPr>
                    <a:r>
                      <a:rPr lang="en-US" sz="1200" dirty="0">
                        <a:solidFill>
                          <a:prstClr val="black"/>
                        </a:solidFill>
                        <a:latin typeface="Calibri"/>
                      </a:rPr>
                      <a:t>Acceptance by the community</a:t>
                    </a:r>
                  </a:p>
                  <a:p>
                    <a:pPr marL="285750" indent="-285750">
                      <a:buFont typeface="Wingdings" panose="05000000000000000000" pitchFamily="2" charset="2"/>
                      <a:buChar char="§"/>
                    </a:pPr>
                    <a:r>
                      <a:rPr lang="en-US" sz="1200" dirty="0">
                        <a:solidFill>
                          <a:prstClr val="black"/>
                        </a:solidFill>
                        <a:latin typeface="Calibri"/>
                      </a:rPr>
                      <a:t>Family mediation</a:t>
                    </a:r>
                  </a:p>
                </p:txBody>
              </p:sp>
            </p:grpSp>
            <p:grpSp>
              <p:nvGrpSpPr>
                <p:cNvPr id="65" name="Group 64"/>
                <p:cNvGrpSpPr/>
                <p:nvPr/>
              </p:nvGrpSpPr>
              <p:grpSpPr>
                <a:xfrm>
                  <a:off x="2629605" y="3770956"/>
                  <a:ext cx="1583302" cy="1761902"/>
                  <a:chOff x="5311142" y="1219202"/>
                  <a:chExt cx="1888711" cy="1761902"/>
                </a:xfrm>
              </p:grpSpPr>
              <p:sp>
                <p:nvSpPr>
                  <p:cNvPr id="69" name="Rectangle 68"/>
                  <p:cNvSpPr/>
                  <p:nvPr/>
                </p:nvSpPr>
                <p:spPr>
                  <a:xfrm>
                    <a:off x="5410200" y="1219202"/>
                    <a:ext cx="1789653" cy="646331"/>
                  </a:xfrm>
                  <a:prstGeom prst="rect">
                    <a:avLst/>
                  </a:prstGeom>
                </p:spPr>
                <p:txBody>
                  <a:bodyPr wrap="square">
                    <a:spAutoFit/>
                  </a:bodyPr>
                  <a:lstStyle/>
                  <a:p>
                    <a:r>
                      <a:rPr lang="en-US" b="1" dirty="0">
                        <a:solidFill>
                          <a:srgbClr val="82C673">
                            <a:lumMod val="75000"/>
                          </a:srgbClr>
                        </a:solidFill>
                        <a:latin typeface="Calibri"/>
                      </a:rPr>
                      <a:t>Livelihood Support</a:t>
                    </a:r>
                  </a:p>
                </p:txBody>
              </p:sp>
              <p:sp>
                <p:nvSpPr>
                  <p:cNvPr id="70" name="Rectangle 69"/>
                  <p:cNvSpPr/>
                  <p:nvPr/>
                </p:nvSpPr>
                <p:spPr>
                  <a:xfrm>
                    <a:off x="5311142" y="1780775"/>
                    <a:ext cx="1865557" cy="1200329"/>
                  </a:xfrm>
                  <a:prstGeom prst="rect">
                    <a:avLst/>
                  </a:prstGeom>
                </p:spPr>
                <p:txBody>
                  <a:bodyPr wrap="square">
                    <a:spAutoFit/>
                  </a:bodyPr>
                  <a:lstStyle/>
                  <a:p>
                    <a:pPr marL="285750" indent="-285750">
                      <a:buFont typeface="Wingdings" panose="05000000000000000000" pitchFamily="2" charset="2"/>
                      <a:buChar char="§"/>
                    </a:pPr>
                    <a:r>
                      <a:rPr lang="en-US" sz="1200" dirty="0">
                        <a:solidFill>
                          <a:prstClr val="black"/>
                        </a:solidFill>
                        <a:latin typeface="Calibri"/>
                      </a:rPr>
                      <a:t>Cash-based transfer</a:t>
                    </a:r>
                  </a:p>
                  <a:p>
                    <a:pPr marL="285750" indent="-285750">
                      <a:buFont typeface="Wingdings" panose="05000000000000000000" pitchFamily="2" charset="2"/>
                      <a:buChar char="§"/>
                    </a:pPr>
                    <a:r>
                      <a:rPr lang="en-US" sz="1200" dirty="0">
                        <a:solidFill>
                          <a:prstClr val="black"/>
                        </a:solidFill>
                      </a:rPr>
                      <a:t>Micro-economic initiatives</a:t>
                    </a:r>
                  </a:p>
                  <a:p>
                    <a:pPr marL="285750" indent="-285750">
                      <a:buFont typeface="Wingdings" panose="05000000000000000000" pitchFamily="2" charset="2"/>
                      <a:buChar char="§"/>
                    </a:pPr>
                    <a:r>
                      <a:rPr lang="en-US" sz="1200" dirty="0">
                        <a:solidFill>
                          <a:prstClr val="black"/>
                        </a:solidFill>
                        <a:latin typeface="Calibri"/>
                      </a:rPr>
                      <a:t>Vocational training</a:t>
                    </a:r>
                  </a:p>
                </p:txBody>
              </p:sp>
            </p:grpSp>
            <p:grpSp>
              <p:nvGrpSpPr>
                <p:cNvPr id="66" name="Group 65"/>
                <p:cNvGrpSpPr/>
                <p:nvPr/>
              </p:nvGrpSpPr>
              <p:grpSpPr>
                <a:xfrm>
                  <a:off x="2629605" y="1757457"/>
                  <a:ext cx="2978323" cy="807309"/>
                  <a:chOff x="5344760" y="1933657"/>
                  <a:chExt cx="2347093" cy="537777"/>
                </a:xfrm>
              </p:grpSpPr>
              <p:sp>
                <p:nvSpPr>
                  <p:cNvPr id="67" name="Rectangle 66"/>
                  <p:cNvSpPr/>
                  <p:nvPr/>
                </p:nvSpPr>
                <p:spPr>
                  <a:xfrm>
                    <a:off x="5344760" y="1933657"/>
                    <a:ext cx="2347093" cy="246025"/>
                  </a:xfrm>
                  <a:prstGeom prst="rect">
                    <a:avLst/>
                  </a:prstGeom>
                </p:spPr>
                <p:txBody>
                  <a:bodyPr wrap="square">
                    <a:spAutoFit/>
                  </a:bodyPr>
                  <a:lstStyle/>
                  <a:p>
                    <a:r>
                      <a:rPr lang="en-US" b="1" dirty="0">
                        <a:solidFill>
                          <a:srgbClr val="86C4CF">
                            <a:lumMod val="75000"/>
                          </a:srgbClr>
                        </a:solidFill>
                        <a:latin typeface="Calibri"/>
                      </a:rPr>
                      <a:t>Information</a:t>
                    </a:r>
                  </a:p>
                </p:txBody>
              </p:sp>
              <p:sp>
                <p:nvSpPr>
                  <p:cNvPr id="68" name="Rectangle 67"/>
                  <p:cNvSpPr/>
                  <p:nvPr/>
                </p:nvSpPr>
                <p:spPr>
                  <a:xfrm>
                    <a:off x="5345703" y="2163903"/>
                    <a:ext cx="1437056" cy="307531"/>
                  </a:xfrm>
                  <a:prstGeom prst="rect">
                    <a:avLst/>
                  </a:prstGeom>
                </p:spPr>
                <p:txBody>
                  <a:bodyPr wrap="square">
                    <a:spAutoFit/>
                  </a:bodyPr>
                  <a:lstStyle/>
                  <a:p>
                    <a:pPr marL="285750" indent="-285750">
                      <a:buFont typeface="Wingdings" panose="05000000000000000000" pitchFamily="2" charset="2"/>
                      <a:buChar char="§"/>
                    </a:pPr>
                    <a:r>
                      <a:rPr lang="en-US" sz="1200" dirty="0">
                        <a:solidFill>
                          <a:prstClr val="black"/>
                        </a:solidFill>
                        <a:latin typeface="Calibri"/>
                      </a:rPr>
                      <a:t>Information on services &amp; rights</a:t>
                    </a:r>
                  </a:p>
                </p:txBody>
              </p:sp>
            </p:grpSp>
          </p:grpSp>
        </p:grpSp>
        <p:sp>
          <p:nvSpPr>
            <p:cNvPr id="56" name="TextBox 55"/>
            <p:cNvSpPr txBox="1"/>
            <p:nvPr/>
          </p:nvSpPr>
          <p:spPr>
            <a:xfrm>
              <a:off x="6283006" y="2935399"/>
              <a:ext cx="892907" cy="584775"/>
            </a:xfrm>
            <a:prstGeom prst="rect">
              <a:avLst/>
            </a:prstGeom>
            <a:noFill/>
          </p:spPr>
          <p:txBody>
            <a:bodyPr wrap="square" rtlCol="0">
              <a:spAutoFit/>
            </a:bodyPr>
            <a:lstStyle/>
            <a:p>
              <a:pPr algn="ctr">
                <a:defRPr/>
              </a:pPr>
              <a:r>
                <a:rPr lang="en-US" sz="1600" b="1" kern="0" dirty="0">
                  <a:solidFill>
                    <a:srgbClr val="C00000"/>
                  </a:solidFill>
                  <a:latin typeface="Calibri"/>
                </a:rPr>
                <a:t>Do no harm</a:t>
              </a:r>
            </a:p>
          </p:txBody>
        </p:sp>
      </p:grpSp>
      <p:sp>
        <p:nvSpPr>
          <p:cNvPr id="107" name="Rectangle 106">
            <a:extLst>
              <a:ext uri="{FF2B5EF4-FFF2-40B4-BE49-F238E27FC236}">
                <a16:creationId xmlns:a16="http://schemas.microsoft.com/office/drawing/2014/main" id="{F636A99C-DB02-4146-BC72-A99BF738DC1F}"/>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8" name="TextBox 107">
            <a:extLst>
              <a:ext uri="{FF2B5EF4-FFF2-40B4-BE49-F238E27FC236}">
                <a16:creationId xmlns:a16="http://schemas.microsoft.com/office/drawing/2014/main" id="{AFDE03E7-C0EC-4BCC-A188-DED6150BD31D}"/>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624941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C5679-C071-453B-98DF-FD9208EB4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044" y="141943"/>
            <a:ext cx="9295781" cy="6574114"/>
          </a:xfrm>
          <a:prstGeom prst="rect">
            <a:avLst/>
          </a:prstGeom>
        </p:spPr>
      </p:pic>
      <p:sp>
        <p:nvSpPr>
          <p:cNvPr id="5" name="Rectangle 4">
            <a:extLst>
              <a:ext uri="{FF2B5EF4-FFF2-40B4-BE49-F238E27FC236}">
                <a16:creationId xmlns:a16="http://schemas.microsoft.com/office/drawing/2014/main" id="{4EEE746F-6B65-4D4B-A00C-AE6C0A5560E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8980C324-D877-4DCE-8D27-D0663F499A3B}"/>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342938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D452-3EA4-4250-944B-2EDA65CAE00F}"/>
              </a:ext>
            </a:extLst>
          </p:cNvPr>
          <p:cNvSpPr>
            <a:spLocks noGrp="1"/>
          </p:cNvSpPr>
          <p:nvPr>
            <p:ph type="title"/>
          </p:nvPr>
        </p:nvSpPr>
        <p:spPr/>
        <p:txBody>
          <a:bodyPr/>
          <a:lstStyle/>
          <a:p>
            <a:pPr algn="ctr"/>
            <a:r>
              <a:rPr lang="en-GB" u="sng" dirty="0">
                <a:latin typeface="+mn-lt"/>
              </a:rPr>
              <a:t>Role of the health sector</a:t>
            </a:r>
          </a:p>
        </p:txBody>
      </p:sp>
      <p:sp>
        <p:nvSpPr>
          <p:cNvPr id="4" name="Rectangle 3">
            <a:extLst>
              <a:ext uri="{FF2B5EF4-FFF2-40B4-BE49-F238E27FC236}">
                <a16:creationId xmlns:a16="http://schemas.microsoft.com/office/drawing/2014/main" id="{9A800D5D-3A75-4116-91C2-7C5295A4D8E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519BEC7A-9AF3-4A09-97FF-B5C05C68AC0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6" name="Rectangle 5">
            <a:extLst>
              <a:ext uri="{FF2B5EF4-FFF2-40B4-BE49-F238E27FC236}">
                <a16:creationId xmlns:a16="http://schemas.microsoft.com/office/drawing/2014/main" id="{4B09A473-0EB1-497B-96E8-35FF44BFF567}"/>
              </a:ext>
            </a:extLst>
          </p:cNvPr>
          <p:cNvSpPr/>
          <p:nvPr/>
        </p:nvSpPr>
        <p:spPr>
          <a:xfrm>
            <a:off x="2002406" y="1898378"/>
            <a:ext cx="8676479" cy="2739211"/>
          </a:xfrm>
          <a:prstGeom prst="rect">
            <a:avLst/>
          </a:prstGeom>
        </p:spPr>
        <p:txBody>
          <a:bodyPr wrap="square">
            <a:spAutoFit/>
          </a:bodyPr>
          <a:lstStyle/>
          <a:p>
            <a:r>
              <a:rPr lang="en-GB" sz="2800" b="1" dirty="0">
                <a:solidFill>
                  <a:srgbClr val="0000FF"/>
                </a:solidFill>
                <a:latin typeface="Calibri" panose="020F0502020204030204" pitchFamily="34" charset="0"/>
              </a:rPr>
              <a:t>Respond to sexual violence</a:t>
            </a:r>
          </a:p>
          <a:p>
            <a:pPr marL="457200" indent="-457200">
              <a:buFont typeface="Arial" panose="020B0604020202020204" pitchFamily="34" charset="0"/>
              <a:buChar char="•"/>
            </a:pPr>
            <a:r>
              <a:rPr lang="en-GB" sz="2800" dirty="0">
                <a:solidFill>
                  <a:srgbClr val="000000"/>
                </a:solidFill>
                <a:latin typeface="Calibri" panose="020F0502020204030204" pitchFamily="34" charset="0"/>
              </a:rPr>
              <a:t>Provide clinical care &amp; mental health and psychosocial support</a:t>
            </a:r>
          </a:p>
          <a:p>
            <a:pPr marL="457200" indent="-457200">
              <a:buFont typeface="Arial" panose="020B0604020202020204" pitchFamily="34" charset="0"/>
              <a:buChar char="•"/>
            </a:pPr>
            <a:r>
              <a:rPr lang="en-GB" sz="2800" dirty="0">
                <a:solidFill>
                  <a:srgbClr val="000000"/>
                </a:solidFill>
                <a:latin typeface="Calibri" panose="020F0502020204030204" pitchFamily="34" charset="0"/>
              </a:rPr>
              <a:t>Collect forensic evidence</a:t>
            </a:r>
          </a:p>
          <a:p>
            <a:pPr marL="457200" indent="-457200">
              <a:buFont typeface="Arial" panose="020B0604020202020204" pitchFamily="34" charset="0"/>
              <a:buChar char="•"/>
            </a:pPr>
            <a:r>
              <a:rPr lang="en-GB" sz="2800" dirty="0">
                <a:solidFill>
                  <a:srgbClr val="000000"/>
                </a:solidFill>
                <a:latin typeface="Calibri" panose="020F0502020204030204" pitchFamily="34" charset="0"/>
              </a:rPr>
              <a:t>Refer for further crisis intervention and support, such as risk assessment &amp; safety planning</a:t>
            </a:r>
          </a:p>
        </p:txBody>
      </p:sp>
      <p:sp>
        <p:nvSpPr>
          <p:cNvPr id="7" name="Rectangle 6">
            <a:extLst>
              <a:ext uri="{FF2B5EF4-FFF2-40B4-BE49-F238E27FC236}">
                <a16:creationId xmlns:a16="http://schemas.microsoft.com/office/drawing/2014/main" id="{CD806CD6-675B-490C-A5CA-635058931C05}"/>
              </a:ext>
            </a:extLst>
          </p:cNvPr>
          <p:cNvSpPr/>
          <p:nvPr/>
        </p:nvSpPr>
        <p:spPr>
          <a:xfrm>
            <a:off x="2002406" y="5079184"/>
            <a:ext cx="9166337" cy="1231106"/>
          </a:xfrm>
          <a:prstGeom prst="rect">
            <a:avLst/>
          </a:prstGeom>
        </p:spPr>
        <p:txBody>
          <a:bodyPr wrap="square">
            <a:spAutoFit/>
          </a:bodyPr>
          <a:lstStyle/>
          <a:p>
            <a:pPr lvl="0"/>
            <a:r>
              <a:rPr lang="en-GB" sz="2800" b="1" dirty="0">
                <a:solidFill>
                  <a:srgbClr val="0000FF"/>
                </a:solidFill>
              </a:rPr>
              <a:t>Prevent sexual violence, challenge stigmatisation, in cooperation with other sectors</a:t>
            </a:r>
          </a:p>
          <a:p>
            <a:endParaRPr lang="en-US" dirty="0"/>
          </a:p>
        </p:txBody>
      </p:sp>
    </p:spTree>
    <p:extLst>
      <p:ext uri="{BB962C8B-B14F-4D97-AF65-F5344CB8AC3E}">
        <p14:creationId xmlns:p14="http://schemas.microsoft.com/office/powerpoint/2010/main" val="1415793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345958-F017-4DBF-B150-5809CE7276A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4E15CD4-4B5E-4C44-A13A-85EF08432EFE}"/>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10" name="Title 9">
            <a:extLst>
              <a:ext uri="{FF2B5EF4-FFF2-40B4-BE49-F238E27FC236}">
                <a16:creationId xmlns:a16="http://schemas.microsoft.com/office/drawing/2014/main" id="{8458ABDB-276C-4F1C-AC35-EFACD046FC02}"/>
              </a:ext>
            </a:extLst>
          </p:cNvPr>
          <p:cNvSpPr>
            <a:spLocks noGrp="1"/>
          </p:cNvSpPr>
          <p:nvPr>
            <p:ph type="title"/>
          </p:nvPr>
        </p:nvSpPr>
        <p:spPr>
          <a:xfrm>
            <a:off x="957942" y="147410"/>
            <a:ext cx="10863943" cy="1325563"/>
          </a:xfrm>
        </p:spPr>
        <p:txBody>
          <a:bodyPr/>
          <a:lstStyle/>
          <a:p>
            <a:pPr algn="ctr"/>
            <a:r>
              <a:rPr lang="en-GB" u="sng" dirty="0">
                <a:latin typeface="+mn-lt"/>
              </a:rPr>
              <a:t>HEALTH: Importance of a multi-layered, multi-disciplinary approach</a:t>
            </a:r>
          </a:p>
        </p:txBody>
      </p:sp>
      <p:sp>
        <p:nvSpPr>
          <p:cNvPr id="16" name="Pentagon 3">
            <a:extLst>
              <a:ext uri="{FF2B5EF4-FFF2-40B4-BE49-F238E27FC236}">
                <a16:creationId xmlns:a16="http://schemas.microsoft.com/office/drawing/2014/main" id="{3FBA1D11-99C5-4EC5-9030-F4E32EBEC7C5}"/>
              </a:ext>
            </a:extLst>
          </p:cNvPr>
          <p:cNvSpPr>
            <a:spLocks noChangeArrowheads="1"/>
          </p:cNvSpPr>
          <p:nvPr/>
        </p:nvSpPr>
        <p:spPr bwMode="auto">
          <a:xfrm>
            <a:off x="1312423" y="1866849"/>
            <a:ext cx="9066412" cy="974322"/>
          </a:xfrm>
          <a:prstGeom prst="homePlate">
            <a:avLst>
              <a:gd name="adj" fmla="val 50063"/>
            </a:avLst>
          </a:prstGeom>
          <a:solidFill>
            <a:schemeClr val="accent1">
              <a:lumMod val="20000"/>
              <a:lumOff val="80000"/>
            </a:schemeClr>
          </a:solidFill>
          <a:ln>
            <a:solidFill>
              <a:srgbClr val="7030A0"/>
            </a:solid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18" name="TextBox 17">
            <a:extLst>
              <a:ext uri="{FF2B5EF4-FFF2-40B4-BE49-F238E27FC236}">
                <a16:creationId xmlns:a16="http://schemas.microsoft.com/office/drawing/2014/main" id="{C83B0B8C-9CE0-450B-9442-F11D48CC7E93}"/>
              </a:ext>
            </a:extLst>
          </p:cNvPr>
          <p:cNvSpPr txBox="1"/>
          <p:nvPr/>
        </p:nvSpPr>
        <p:spPr>
          <a:xfrm>
            <a:off x="1578429" y="1927170"/>
            <a:ext cx="8534400" cy="830997"/>
          </a:xfrm>
          <a:prstGeom prst="rect">
            <a:avLst/>
          </a:prstGeom>
          <a:noFill/>
        </p:spPr>
        <p:txBody>
          <a:bodyPr wrap="square" rtlCol="0">
            <a:spAutoFit/>
          </a:bodyPr>
          <a:lstStyle/>
          <a:p>
            <a:r>
              <a:rPr lang="en-US" sz="2400" dirty="0"/>
              <a:t>Multi-layered approach: individual, community, and environment (policies, systems)</a:t>
            </a:r>
          </a:p>
        </p:txBody>
      </p:sp>
      <p:sp>
        <p:nvSpPr>
          <p:cNvPr id="22" name="Pentagon 3">
            <a:extLst>
              <a:ext uri="{FF2B5EF4-FFF2-40B4-BE49-F238E27FC236}">
                <a16:creationId xmlns:a16="http://schemas.microsoft.com/office/drawing/2014/main" id="{2F45A027-4E3D-4F54-BB5A-4DCB5EDBD736}"/>
              </a:ext>
            </a:extLst>
          </p:cNvPr>
          <p:cNvSpPr>
            <a:spLocks noChangeArrowheads="1"/>
          </p:cNvSpPr>
          <p:nvPr/>
        </p:nvSpPr>
        <p:spPr bwMode="auto">
          <a:xfrm>
            <a:off x="1312423" y="3012831"/>
            <a:ext cx="9066412" cy="974322"/>
          </a:xfrm>
          <a:prstGeom prst="homePlate">
            <a:avLst>
              <a:gd name="adj" fmla="val 50063"/>
            </a:avLst>
          </a:prstGeom>
          <a:solidFill>
            <a:schemeClr val="accent1">
              <a:lumMod val="20000"/>
              <a:lumOff val="80000"/>
            </a:schemeClr>
          </a:solidFill>
          <a:ln>
            <a:solidFill>
              <a:srgbClr val="7030A0"/>
            </a:solid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23" name="Pentagon 3">
            <a:extLst>
              <a:ext uri="{FF2B5EF4-FFF2-40B4-BE49-F238E27FC236}">
                <a16:creationId xmlns:a16="http://schemas.microsoft.com/office/drawing/2014/main" id="{FB53DB05-9E22-40DC-8E23-65123B774539}"/>
              </a:ext>
            </a:extLst>
          </p:cNvPr>
          <p:cNvSpPr>
            <a:spLocks noChangeArrowheads="1"/>
          </p:cNvSpPr>
          <p:nvPr/>
        </p:nvSpPr>
        <p:spPr bwMode="auto">
          <a:xfrm>
            <a:off x="1312423" y="4158813"/>
            <a:ext cx="9066412" cy="974322"/>
          </a:xfrm>
          <a:prstGeom prst="homePlate">
            <a:avLst>
              <a:gd name="adj" fmla="val 50063"/>
            </a:avLst>
          </a:prstGeom>
          <a:solidFill>
            <a:schemeClr val="accent1">
              <a:lumMod val="20000"/>
              <a:lumOff val="80000"/>
            </a:schemeClr>
          </a:solidFill>
          <a:ln>
            <a:solidFill>
              <a:srgbClr val="7030A0"/>
            </a:solid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24" name="Pentagon 3">
            <a:extLst>
              <a:ext uri="{FF2B5EF4-FFF2-40B4-BE49-F238E27FC236}">
                <a16:creationId xmlns:a16="http://schemas.microsoft.com/office/drawing/2014/main" id="{F41CF60B-2E55-4F67-8D1A-9DF4D8FA8C18}"/>
              </a:ext>
            </a:extLst>
          </p:cNvPr>
          <p:cNvSpPr>
            <a:spLocks noChangeArrowheads="1"/>
          </p:cNvSpPr>
          <p:nvPr/>
        </p:nvSpPr>
        <p:spPr bwMode="auto">
          <a:xfrm>
            <a:off x="1312423" y="5338670"/>
            <a:ext cx="9066412" cy="974322"/>
          </a:xfrm>
          <a:prstGeom prst="homePlate">
            <a:avLst>
              <a:gd name="adj" fmla="val 50063"/>
            </a:avLst>
          </a:prstGeom>
          <a:solidFill>
            <a:schemeClr val="accent1">
              <a:lumMod val="20000"/>
              <a:lumOff val="80000"/>
            </a:schemeClr>
          </a:solidFill>
          <a:ln>
            <a:solidFill>
              <a:srgbClr val="7030A0"/>
            </a:solidFill>
          </a:ln>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b="1" dirty="0">
                <a:solidFill>
                  <a:srgbClr val="0A4FC0"/>
                </a:solidFill>
                <a:latin typeface="Times New Roman" charset="0"/>
                <a:ea typeface="Times New Roman" charset="0"/>
                <a:cs typeface="Times New Roman" charset="0"/>
              </a:rPr>
              <a:t>  </a:t>
            </a:r>
            <a:endParaRPr lang="fr-CH" altLang="fr-FR" sz="2400" dirty="0"/>
          </a:p>
        </p:txBody>
      </p:sp>
      <p:sp>
        <p:nvSpPr>
          <p:cNvPr id="25" name="TextBox 24">
            <a:extLst>
              <a:ext uri="{FF2B5EF4-FFF2-40B4-BE49-F238E27FC236}">
                <a16:creationId xmlns:a16="http://schemas.microsoft.com/office/drawing/2014/main" id="{944C4214-E2B3-4D6F-B7E6-61BB9AD75D0B}"/>
              </a:ext>
            </a:extLst>
          </p:cNvPr>
          <p:cNvSpPr txBox="1"/>
          <p:nvPr/>
        </p:nvSpPr>
        <p:spPr>
          <a:xfrm>
            <a:off x="1578429" y="3289490"/>
            <a:ext cx="7162987" cy="830997"/>
          </a:xfrm>
          <a:prstGeom prst="rect">
            <a:avLst/>
          </a:prstGeom>
          <a:noFill/>
        </p:spPr>
        <p:txBody>
          <a:bodyPr wrap="none" rtlCol="0">
            <a:spAutoFit/>
          </a:bodyPr>
          <a:lstStyle/>
          <a:p>
            <a:r>
              <a:rPr lang="en-US" sz="2400" dirty="0"/>
              <a:t>Integrated Care: not specifically targeted to victims of SV</a:t>
            </a:r>
          </a:p>
          <a:p>
            <a:endParaRPr lang="en-GB" sz="2400" dirty="0"/>
          </a:p>
        </p:txBody>
      </p:sp>
      <p:sp>
        <p:nvSpPr>
          <p:cNvPr id="26" name="TextBox 25">
            <a:extLst>
              <a:ext uri="{FF2B5EF4-FFF2-40B4-BE49-F238E27FC236}">
                <a16:creationId xmlns:a16="http://schemas.microsoft.com/office/drawing/2014/main" id="{4D95287E-FFB9-4D95-B0D0-181FAA3B1D5F}"/>
              </a:ext>
            </a:extLst>
          </p:cNvPr>
          <p:cNvSpPr txBox="1"/>
          <p:nvPr/>
        </p:nvSpPr>
        <p:spPr>
          <a:xfrm>
            <a:off x="1578429" y="4238934"/>
            <a:ext cx="8196942" cy="1107996"/>
          </a:xfrm>
          <a:prstGeom prst="rect">
            <a:avLst/>
          </a:prstGeom>
          <a:noFill/>
        </p:spPr>
        <p:txBody>
          <a:bodyPr wrap="square" rtlCol="0">
            <a:spAutoFit/>
          </a:bodyPr>
          <a:lstStyle/>
          <a:p>
            <a:r>
              <a:rPr lang="en-US" sz="2400" dirty="0"/>
              <a:t>Multi-disciplinary care: Primary health Care, Hospital Care, MHPSS, Nutrition and livelihood support, Protection </a:t>
            </a:r>
          </a:p>
          <a:p>
            <a:endParaRPr lang="en-GB" dirty="0"/>
          </a:p>
        </p:txBody>
      </p:sp>
      <p:sp>
        <p:nvSpPr>
          <p:cNvPr id="28" name="TextBox 27">
            <a:extLst>
              <a:ext uri="{FF2B5EF4-FFF2-40B4-BE49-F238E27FC236}">
                <a16:creationId xmlns:a16="http://schemas.microsoft.com/office/drawing/2014/main" id="{56892DD0-40FE-4E51-8030-54D4E6F74799}"/>
              </a:ext>
            </a:extLst>
          </p:cNvPr>
          <p:cNvSpPr txBox="1"/>
          <p:nvPr/>
        </p:nvSpPr>
        <p:spPr>
          <a:xfrm>
            <a:off x="1578429" y="5389023"/>
            <a:ext cx="8196942" cy="830997"/>
          </a:xfrm>
          <a:prstGeom prst="rect">
            <a:avLst/>
          </a:prstGeom>
          <a:noFill/>
        </p:spPr>
        <p:txBody>
          <a:bodyPr wrap="square" rtlCol="0">
            <a:spAutoFit/>
          </a:bodyPr>
          <a:lstStyle/>
          <a:p>
            <a:r>
              <a:rPr lang="en-US" sz="2400" dirty="0"/>
              <a:t>Participation of affected population: people centric-approach tailored to needs and context </a:t>
            </a:r>
          </a:p>
        </p:txBody>
      </p:sp>
    </p:spTree>
    <p:extLst>
      <p:ext uri="{BB962C8B-B14F-4D97-AF65-F5344CB8AC3E}">
        <p14:creationId xmlns:p14="http://schemas.microsoft.com/office/powerpoint/2010/main" val="1804511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ACCEA-94C2-4B38-8ACE-A7454C98469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E26A40F3-0912-4236-B3BE-B089DD552CA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8" name="Picture 7">
            <a:extLst>
              <a:ext uri="{FF2B5EF4-FFF2-40B4-BE49-F238E27FC236}">
                <a16:creationId xmlns:a16="http://schemas.microsoft.com/office/drawing/2014/main" id="{8533701E-E19F-4E49-86E5-9E41C05CC320}"/>
              </a:ext>
            </a:extLst>
          </p:cNvPr>
          <p:cNvPicPr>
            <a:picLocks noChangeAspect="1"/>
          </p:cNvPicPr>
          <p:nvPr/>
        </p:nvPicPr>
        <p:blipFill rotWithShape="1">
          <a:blip r:embed="rId2">
            <a:biLevel thresh="50000"/>
          </a:blip>
          <a:srcRect t="6971" b="17391"/>
          <a:stretch/>
        </p:blipFill>
        <p:spPr>
          <a:xfrm>
            <a:off x="1001486" y="1059997"/>
            <a:ext cx="2903063" cy="2407788"/>
          </a:xfrm>
          <a:prstGeom prst="rect">
            <a:avLst/>
          </a:prstGeom>
          <a:solidFill>
            <a:schemeClr val="accent6">
              <a:lumMod val="60000"/>
              <a:lumOff val="40000"/>
            </a:schemeClr>
          </a:solidFill>
        </p:spPr>
      </p:pic>
      <p:pic>
        <p:nvPicPr>
          <p:cNvPr id="13" name="Picture 12">
            <a:extLst>
              <a:ext uri="{FF2B5EF4-FFF2-40B4-BE49-F238E27FC236}">
                <a16:creationId xmlns:a16="http://schemas.microsoft.com/office/drawing/2014/main" id="{49BD83C7-D375-447A-B670-C59AB7C2C04D}"/>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9031763" y="1208445"/>
            <a:ext cx="1002337" cy="1002337"/>
          </a:xfrm>
          <a:prstGeom prst="rect">
            <a:avLst/>
          </a:prstGeom>
        </p:spPr>
      </p:pic>
      <p:pic>
        <p:nvPicPr>
          <p:cNvPr id="14" name="Picture 13">
            <a:extLst>
              <a:ext uri="{FF2B5EF4-FFF2-40B4-BE49-F238E27FC236}">
                <a16:creationId xmlns:a16="http://schemas.microsoft.com/office/drawing/2014/main" id="{4E21FECB-1B0E-4E00-BB6D-4533AFD21F85}"/>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7947287" y="1612316"/>
            <a:ext cx="949683" cy="949683"/>
          </a:xfrm>
          <a:prstGeom prst="rect">
            <a:avLst/>
          </a:prstGeom>
        </p:spPr>
      </p:pic>
      <p:grpSp>
        <p:nvGrpSpPr>
          <p:cNvPr id="15" name="Group 14">
            <a:extLst>
              <a:ext uri="{FF2B5EF4-FFF2-40B4-BE49-F238E27FC236}">
                <a16:creationId xmlns:a16="http://schemas.microsoft.com/office/drawing/2014/main" id="{569F4BCE-2047-4D4C-A0F2-71E88DB5D322}"/>
              </a:ext>
            </a:extLst>
          </p:cNvPr>
          <p:cNvGrpSpPr/>
          <p:nvPr/>
        </p:nvGrpSpPr>
        <p:grpSpPr>
          <a:xfrm>
            <a:off x="10774439" y="2893107"/>
            <a:ext cx="1231350" cy="2186077"/>
            <a:chOff x="2985738" y="1413935"/>
            <a:chExt cx="2983261" cy="5233392"/>
          </a:xfrm>
          <a:solidFill>
            <a:schemeClr val="accent4">
              <a:lumMod val="40000"/>
              <a:lumOff val="60000"/>
            </a:schemeClr>
          </a:solidFill>
        </p:grpSpPr>
        <p:sp>
          <p:nvSpPr>
            <p:cNvPr id="16" name="Freeform 33">
              <a:extLst>
                <a:ext uri="{FF2B5EF4-FFF2-40B4-BE49-F238E27FC236}">
                  <a16:creationId xmlns:a16="http://schemas.microsoft.com/office/drawing/2014/main" id="{5A5FD769-6CFA-4989-9EE3-E56618B2D415}"/>
                </a:ext>
              </a:extLst>
            </p:cNvPr>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7" name="Oval 16">
              <a:extLst>
                <a:ext uri="{FF2B5EF4-FFF2-40B4-BE49-F238E27FC236}">
                  <a16:creationId xmlns:a16="http://schemas.microsoft.com/office/drawing/2014/main" id="{E2DE5928-4F3C-4ACC-A2E4-6A696E633C01}"/>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8" name="Freeform 35">
              <a:extLst>
                <a:ext uri="{FF2B5EF4-FFF2-40B4-BE49-F238E27FC236}">
                  <a16:creationId xmlns:a16="http://schemas.microsoft.com/office/drawing/2014/main" id="{12021820-E9F3-4564-B785-9CD5A670C937}"/>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19" name="Freeform 36">
              <a:extLst>
                <a:ext uri="{FF2B5EF4-FFF2-40B4-BE49-F238E27FC236}">
                  <a16:creationId xmlns:a16="http://schemas.microsoft.com/office/drawing/2014/main" id="{34C51D50-B8E2-4F14-AAA5-91FF3F989F35}"/>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cxnSp>
          <p:nvCxnSpPr>
            <p:cNvPr id="20" name="Straight Connector 19">
              <a:extLst>
                <a:ext uri="{FF2B5EF4-FFF2-40B4-BE49-F238E27FC236}">
                  <a16:creationId xmlns:a16="http://schemas.microsoft.com/office/drawing/2014/main" id="{38C0F804-93FA-483C-82C7-72AFFD82B7AA}"/>
                </a:ext>
              </a:extLst>
            </p:cNvPr>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1ACC2D5D-8891-494A-B1D8-53B34973E97A}"/>
                </a:ext>
              </a:extLst>
            </p:cNvPr>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Rectangle 21">
            <a:extLst>
              <a:ext uri="{FF2B5EF4-FFF2-40B4-BE49-F238E27FC236}">
                <a16:creationId xmlns:a16="http://schemas.microsoft.com/office/drawing/2014/main" id="{4F15228C-408F-4FAA-82BD-B2E42539C07C}"/>
              </a:ext>
            </a:extLst>
          </p:cNvPr>
          <p:cNvSpPr/>
          <p:nvPr/>
        </p:nvSpPr>
        <p:spPr>
          <a:xfrm>
            <a:off x="4638391" y="898345"/>
            <a:ext cx="3029277" cy="1323439"/>
          </a:xfrm>
          <a:prstGeom prst="rect">
            <a:avLst/>
          </a:prstGeom>
        </p:spPr>
        <p:txBody>
          <a:bodyPr wrap="square">
            <a:spAutoFit/>
          </a:bodyPr>
          <a:lstStyle/>
          <a:p>
            <a:pPr algn="ctr" fontAlgn="auto">
              <a:spcBef>
                <a:spcPts val="0"/>
              </a:spcBef>
              <a:spcAft>
                <a:spcPts val="0"/>
              </a:spcAft>
            </a:pPr>
            <a:r>
              <a:rPr lang="en-GB" sz="2000" dirty="0">
                <a:solidFill>
                  <a:prstClr val="black"/>
                </a:solidFill>
              </a:rPr>
              <a:t>Fear of identification </a:t>
            </a:r>
            <a:r>
              <a:rPr lang="en-GB" sz="2000" dirty="0">
                <a:solidFill>
                  <a:prstClr val="black"/>
                </a:solidFill>
                <a:sym typeface="Symbol" panose="05050102010706020507" pitchFamily="18" charset="2"/>
              </a:rPr>
              <a:t></a:t>
            </a:r>
            <a:r>
              <a:rPr lang="en-GB" sz="2000" dirty="0">
                <a:solidFill>
                  <a:prstClr val="black"/>
                </a:solidFill>
              </a:rPr>
              <a:t> retaliation, stigmatization, rejection, isolation, re-victimisation etc.</a:t>
            </a:r>
          </a:p>
        </p:txBody>
      </p:sp>
      <p:sp>
        <p:nvSpPr>
          <p:cNvPr id="24" name="Rectangle 23">
            <a:extLst>
              <a:ext uri="{FF2B5EF4-FFF2-40B4-BE49-F238E27FC236}">
                <a16:creationId xmlns:a16="http://schemas.microsoft.com/office/drawing/2014/main" id="{66666758-0A0C-450E-BD1D-AB5FD7BD5BC1}"/>
              </a:ext>
            </a:extLst>
          </p:cNvPr>
          <p:cNvSpPr/>
          <p:nvPr/>
        </p:nvSpPr>
        <p:spPr>
          <a:xfrm>
            <a:off x="801886" y="4265628"/>
            <a:ext cx="2766870" cy="1015663"/>
          </a:xfrm>
          <a:prstGeom prst="rect">
            <a:avLst/>
          </a:prstGeom>
        </p:spPr>
        <p:txBody>
          <a:bodyPr wrap="square">
            <a:spAutoFit/>
          </a:bodyPr>
          <a:lstStyle/>
          <a:p>
            <a:pPr algn="ctr" fontAlgn="auto">
              <a:spcBef>
                <a:spcPts val="0"/>
              </a:spcBef>
              <a:spcAft>
                <a:spcPts val="0"/>
              </a:spcAft>
            </a:pPr>
            <a:r>
              <a:rPr lang="en-US" sz="2000" dirty="0">
                <a:solidFill>
                  <a:prstClr val="black"/>
                </a:solidFill>
              </a:rPr>
              <a:t>Safety risks because of long distance travel to health services</a:t>
            </a:r>
            <a:endParaRPr lang="fr-CH" sz="2000" dirty="0">
              <a:solidFill>
                <a:prstClr val="black"/>
              </a:solidFill>
            </a:endParaRPr>
          </a:p>
        </p:txBody>
      </p:sp>
      <p:sp>
        <p:nvSpPr>
          <p:cNvPr id="25" name="Rectangle 24">
            <a:extLst>
              <a:ext uri="{FF2B5EF4-FFF2-40B4-BE49-F238E27FC236}">
                <a16:creationId xmlns:a16="http://schemas.microsoft.com/office/drawing/2014/main" id="{CC3F768B-914D-4130-A087-E42EFD485661}"/>
              </a:ext>
            </a:extLst>
          </p:cNvPr>
          <p:cNvSpPr/>
          <p:nvPr/>
        </p:nvSpPr>
        <p:spPr>
          <a:xfrm>
            <a:off x="7339828" y="5436431"/>
            <a:ext cx="2586594" cy="1323439"/>
          </a:xfrm>
          <a:prstGeom prst="rect">
            <a:avLst/>
          </a:prstGeom>
        </p:spPr>
        <p:txBody>
          <a:bodyPr wrap="square">
            <a:spAutoFit/>
          </a:bodyPr>
          <a:lstStyle/>
          <a:p>
            <a:pPr algn="ctr" fontAlgn="auto">
              <a:spcBef>
                <a:spcPts val="0"/>
              </a:spcBef>
              <a:spcAft>
                <a:spcPts val="0"/>
              </a:spcAft>
            </a:pPr>
            <a:r>
              <a:rPr lang="en-US" sz="2000" dirty="0">
                <a:solidFill>
                  <a:prstClr val="black">
                    <a:lumMod val="75000"/>
                    <a:lumOff val="25000"/>
                  </a:prstClr>
                </a:solidFill>
              </a:rPr>
              <a:t>Lack of physical accessibility for persons with disabilities </a:t>
            </a:r>
            <a:endParaRPr lang="fr-CH" sz="2000" dirty="0">
              <a:solidFill>
                <a:prstClr val="black">
                  <a:lumMod val="75000"/>
                  <a:lumOff val="25000"/>
                </a:prstClr>
              </a:solidFill>
            </a:endParaRPr>
          </a:p>
        </p:txBody>
      </p:sp>
      <p:sp>
        <p:nvSpPr>
          <p:cNvPr id="27" name="Rectangle 26">
            <a:extLst>
              <a:ext uri="{FF2B5EF4-FFF2-40B4-BE49-F238E27FC236}">
                <a16:creationId xmlns:a16="http://schemas.microsoft.com/office/drawing/2014/main" id="{3E9CBDCD-683A-4BCE-8A13-C8FC6BD28A08}"/>
              </a:ext>
            </a:extLst>
          </p:cNvPr>
          <p:cNvSpPr/>
          <p:nvPr/>
        </p:nvSpPr>
        <p:spPr>
          <a:xfrm>
            <a:off x="4383893" y="2472813"/>
            <a:ext cx="2393263" cy="707886"/>
          </a:xfrm>
          <a:prstGeom prst="rect">
            <a:avLst/>
          </a:prstGeom>
        </p:spPr>
        <p:txBody>
          <a:bodyPr wrap="square">
            <a:spAutoFit/>
          </a:bodyPr>
          <a:lstStyle/>
          <a:p>
            <a:pPr algn="ctr" fontAlgn="auto">
              <a:spcBef>
                <a:spcPts val="0"/>
              </a:spcBef>
              <a:spcAft>
                <a:spcPts val="0"/>
              </a:spcAft>
            </a:pPr>
            <a:r>
              <a:rPr lang="en-GB" sz="2000" dirty="0">
                <a:solidFill>
                  <a:prstClr val="black"/>
                </a:solidFill>
              </a:rPr>
              <a:t>Internalised stigma/shame </a:t>
            </a:r>
          </a:p>
        </p:txBody>
      </p:sp>
      <p:sp>
        <p:nvSpPr>
          <p:cNvPr id="28" name="Rectangle 27">
            <a:extLst>
              <a:ext uri="{FF2B5EF4-FFF2-40B4-BE49-F238E27FC236}">
                <a16:creationId xmlns:a16="http://schemas.microsoft.com/office/drawing/2014/main" id="{F92092BE-D88A-424D-900C-3F4D0588D5EA}"/>
              </a:ext>
            </a:extLst>
          </p:cNvPr>
          <p:cNvSpPr/>
          <p:nvPr/>
        </p:nvSpPr>
        <p:spPr>
          <a:xfrm>
            <a:off x="7522885" y="2672867"/>
            <a:ext cx="2272494" cy="1015663"/>
          </a:xfrm>
          <a:prstGeom prst="rect">
            <a:avLst/>
          </a:prstGeom>
        </p:spPr>
        <p:txBody>
          <a:bodyPr wrap="square">
            <a:spAutoFit/>
          </a:bodyPr>
          <a:lstStyle/>
          <a:p>
            <a:pPr algn="ctr" fontAlgn="auto">
              <a:spcBef>
                <a:spcPts val="0"/>
              </a:spcBef>
              <a:spcAft>
                <a:spcPts val="0"/>
              </a:spcAft>
            </a:pPr>
            <a:r>
              <a:rPr lang="en-US" sz="2000" dirty="0">
                <a:solidFill>
                  <a:prstClr val="black"/>
                </a:solidFill>
              </a:rPr>
              <a:t>Inability to afford transport and/or treatment </a:t>
            </a:r>
            <a:endParaRPr lang="fr-CH" sz="2000" dirty="0">
              <a:solidFill>
                <a:prstClr val="black"/>
              </a:solidFill>
            </a:endParaRPr>
          </a:p>
        </p:txBody>
      </p:sp>
      <p:sp>
        <p:nvSpPr>
          <p:cNvPr id="30" name="Rectangle 29">
            <a:extLst>
              <a:ext uri="{FF2B5EF4-FFF2-40B4-BE49-F238E27FC236}">
                <a16:creationId xmlns:a16="http://schemas.microsoft.com/office/drawing/2014/main" id="{17BC40B2-30CC-4813-99E0-3E7CA01C32C7}"/>
              </a:ext>
            </a:extLst>
          </p:cNvPr>
          <p:cNvSpPr/>
          <p:nvPr/>
        </p:nvSpPr>
        <p:spPr>
          <a:xfrm>
            <a:off x="8449884" y="4063521"/>
            <a:ext cx="2166096" cy="1015663"/>
          </a:xfrm>
          <a:prstGeom prst="rect">
            <a:avLst/>
          </a:prstGeom>
        </p:spPr>
        <p:txBody>
          <a:bodyPr wrap="square">
            <a:spAutoFit/>
          </a:bodyPr>
          <a:lstStyle/>
          <a:p>
            <a:pPr algn="ctr" fontAlgn="auto">
              <a:spcBef>
                <a:spcPts val="0"/>
              </a:spcBef>
              <a:spcAft>
                <a:spcPts val="0"/>
              </a:spcAft>
            </a:pPr>
            <a:r>
              <a:rPr lang="en-US" sz="2000" dirty="0">
                <a:solidFill>
                  <a:prstClr val="black"/>
                </a:solidFill>
              </a:rPr>
              <a:t>Lack of awareness of potential health consequences</a:t>
            </a:r>
            <a:endParaRPr lang="fr-CH" sz="2000" dirty="0">
              <a:solidFill>
                <a:prstClr val="black"/>
              </a:solidFill>
            </a:endParaRPr>
          </a:p>
        </p:txBody>
      </p:sp>
      <p:sp>
        <p:nvSpPr>
          <p:cNvPr id="31" name="Freeform 8">
            <a:extLst>
              <a:ext uri="{FF2B5EF4-FFF2-40B4-BE49-F238E27FC236}">
                <a16:creationId xmlns:a16="http://schemas.microsoft.com/office/drawing/2014/main" id="{3F01C068-CE68-4474-97C0-761F0CF84375}"/>
              </a:ext>
            </a:extLst>
          </p:cNvPr>
          <p:cNvSpPr/>
          <p:nvPr/>
        </p:nvSpPr>
        <p:spPr>
          <a:xfrm>
            <a:off x="3568756" y="3352077"/>
            <a:ext cx="4853373" cy="1442066"/>
          </a:xfrm>
          <a:custGeom>
            <a:avLst/>
            <a:gdLst>
              <a:gd name="connsiteX0" fmla="*/ 762000 w 8086725"/>
              <a:gd name="connsiteY0" fmla="*/ 76200 h 3228975"/>
              <a:gd name="connsiteX1" fmla="*/ 695325 w 8086725"/>
              <a:gd name="connsiteY1" fmla="*/ 95250 h 3228975"/>
              <a:gd name="connsiteX2" fmla="*/ 619125 w 8086725"/>
              <a:gd name="connsiteY2" fmla="*/ 123825 h 3228975"/>
              <a:gd name="connsiteX3" fmla="*/ 581025 w 8086725"/>
              <a:gd name="connsiteY3" fmla="*/ 152400 h 3228975"/>
              <a:gd name="connsiteX4" fmla="*/ 523875 w 8086725"/>
              <a:gd name="connsiteY4" fmla="*/ 200025 h 3228975"/>
              <a:gd name="connsiteX5" fmla="*/ 438150 w 8086725"/>
              <a:gd name="connsiteY5" fmla="*/ 314325 h 3228975"/>
              <a:gd name="connsiteX6" fmla="*/ 409575 w 8086725"/>
              <a:gd name="connsiteY6" fmla="*/ 342900 h 3228975"/>
              <a:gd name="connsiteX7" fmla="*/ 400050 w 8086725"/>
              <a:gd name="connsiteY7" fmla="*/ 390525 h 3228975"/>
              <a:gd name="connsiteX8" fmla="*/ 381000 w 8086725"/>
              <a:gd name="connsiteY8" fmla="*/ 438150 h 3228975"/>
              <a:gd name="connsiteX9" fmla="*/ 390525 w 8086725"/>
              <a:gd name="connsiteY9" fmla="*/ 561975 h 3228975"/>
              <a:gd name="connsiteX10" fmla="*/ 409575 w 8086725"/>
              <a:gd name="connsiteY10" fmla="*/ 590550 h 3228975"/>
              <a:gd name="connsiteX11" fmla="*/ 428625 w 8086725"/>
              <a:gd name="connsiteY11" fmla="*/ 628650 h 3228975"/>
              <a:gd name="connsiteX12" fmla="*/ 638175 w 8086725"/>
              <a:gd name="connsiteY12" fmla="*/ 685800 h 3228975"/>
              <a:gd name="connsiteX13" fmla="*/ 714375 w 8086725"/>
              <a:gd name="connsiteY13" fmla="*/ 695325 h 3228975"/>
              <a:gd name="connsiteX14" fmla="*/ 1285875 w 8086725"/>
              <a:gd name="connsiteY14" fmla="*/ 704850 h 3228975"/>
              <a:gd name="connsiteX15" fmla="*/ 1314450 w 8086725"/>
              <a:gd name="connsiteY15" fmla="*/ 742950 h 3228975"/>
              <a:gd name="connsiteX16" fmla="*/ 1333500 w 8086725"/>
              <a:gd name="connsiteY16" fmla="*/ 819150 h 3228975"/>
              <a:gd name="connsiteX17" fmla="*/ 1314450 w 8086725"/>
              <a:gd name="connsiteY17" fmla="*/ 990600 h 3228975"/>
              <a:gd name="connsiteX18" fmla="*/ 1304925 w 8086725"/>
              <a:gd name="connsiteY18" fmla="*/ 1028700 h 3228975"/>
              <a:gd name="connsiteX19" fmla="*/ 1257300 w 8086725"/>
              <a:gd name="connsiteY19" fmla="*/ 1076325 h 3228975"/>
              <a:gd name="connsiteX20" fmla="*/ 1219200 w 8086725"/>
              <a:gd name="connsiteY20" fmla="*/ 1123950 h 3228975"/>
              <a:gd name="connsiteX21" fmla="*/ 1047750 w 8086725"/>
              <a:gd name="connsiteY21" fmla="*/ 1247775 h 3228975"/>
              <a:gd name="connsiteX22" fmla="*/ 981075 w 8086725"/>
              <a:gd name="connsiteY22" fmla="*/ 1285875 h 3228975"/>
              <a:gd name="connsiteX23" fmla="*/ 828675 w 8086725"/>
              <a:gd name="connsiteY23" fmla="*/ 1333500 h 3228975"/>
              <a:gd name="connsiteX24" fmla="*/ 695325 w 8086725"/>
              <a:gd name="connsiteY24" fmla="*/ 1352550 h 3228975"/>
              <a:gd name="connsiteX25" fmla="*/ 514350 w 8086725"/>
              <a:gd name="connsiteY25" fmla="*/ 1333500 h 3228975"/>
              <a:gd name="connsiteX26" fmla="*/ 400050 w 8086725"/>
              <a:gd name="connsiteY26" fmla="*/ 1276350 h 3228975"/>
              <a:gd name="connsiteX27" fmla="*/ 352425 w 8086725"/>
              <a:gd name="connsiteY27" fmla="*/ 1238250 h 3228975"/>
              <a:gd name="connsiteX28" fmla="*/ 266700 w 8086725"/>
              <a:gd name="connsiteY28" fmla="*/ 1152525 h 3228975"/>
              <a:gd name="connsiteX29" fmla="*/ 228600 w 8086725"/>
              <a:gd name="connsiteY29" fmla="*/ 1028700 h 3228975"/>
              <a:gd name="connsiteX30" fmla="*/ 238125 w 8086725"/>
              <a:gd name="connsiteY30" fmla="*/ 885825 h 3228975"/>
              <a:gd name="connsiteX31" fmla="*/ 276225 w 8086725"/>
              <a:gd name="connsiteY31" fmla="*/ 857250 h 3228975"/>
              <a:gd name="connsiteX32" fmla="*/ 323850 w 8086725"/>
              <a:gd name="connsiteY32" fmla="*/ 809625 h 3228975"/>
              <a:gd name="connsiteX33" fmla="*/ 419100 w 8086725"/>
              <a:gd name="connsiteY33" fmla="*/ 771525 h 3228975"/>
              <a:gd name="connsiteX34" fmla="*/ 485775 w 8086725"/>
              <a:gd name="connsiteY34" fmla="*/ 723900 h 3228975"/>
              <a:gd name="connsiteX35" fmla="*/ 561975 w 8086725"/>
              <a:gd name="connsiteY35" fmla="*/ 714375 h 3228975"/>
              <a:gd name="connsiteX36" fmla="*/ 638175 w 8086725"/>
              <a:gd name="connsiteY36" fmla="*/ 695325 h 3228975"/>
              <a:gd name="connsiteX37" fmla="*/ 1628775 w 8086725"/>
              <a:gd name="connsiteY37" fmla="*/ 685800 h 3228975"/>
              <a:gd name="connsiteX38" fmla="*/ 1790700 w 8086725"/>
              <a:gd name="connsiteY38" fmla="*/ 676275 h 3228975"/>
              <a:gd name="connsiteX39" fmla="*/ 1771650 w 8086725"/>
              <a:gd name="connsiteY39" fmla="*/ 638175 h 3228975"/>
              <a:gd name="connsiteX40" fmla="*/ 1743075 w 8086725"/>
              <a:gd name="connsiteY40" fmla="*/ 628650 h 3228975"/>
              <a:gd name="connsiteX41" fmla="*/ 1581150 w 8086725"/>
              <a:gd name="connsiteY41" fmla="*/ 609600 h 3228975"/>
              <a:gd name="connsiteX42" fmla="*/ 1104900 w 8086725"/>
              <a:gd name="connsiteY42" fmla="*/ 638175 h 3228975"/>
              <a:gd name="connsiteX43" fmla="*/ 990600 w 8086725"/>
              <a:gd name="connsiteY43" fmla="*/ 657225 h 3228975"/>
              <a:gd name="connsiteX44" fmla="*/ 914400 w 8086725"/>
              <a:gd name="connsiteY44" fmla="*/ 714375 h 3228975"/>
              <a:gd name="connsiteX45" fmla="*/ 800100 w 8086725"/>
              <a:gd name="connsiteY45" fmla="*/ 762000 h 3228975"/>
              <a:gd name="connsiteX46" fmla="*/ 685800 w 8086725"/>
              <a:gd name="connsiteY46" fmla="*/ 857250 h 3228975"/>
              <a:gd name="connsiteX47" fmla="*/ 638175 w 8086725"/>
              <a:gd name="connsiteY47" fmla="*/ 962025 h 3228975"/>
              <a:gd name="connsiteX48" fmla="*/ 666750 w 8086725"/>
              <a:gd name="connsiteY48" fmla="*/ 1085850 h 3228975"/>
              <a:gd name="connsiteX49" fmla="*/ 752475 w 8086725"/>
              <a:gd name="connsiteY49" fmla="*/ 1162050 h 3228975"/>
              <a:gd name="connsiteX50" fmla="*/ 819150 w 8086725"/>
              <a:gd name="connsiteY50" fmla="*/ 1190625 h 3228975"/>
              <a:gd name="connsiteX51" fmla="*/ 876300 w 8086725"/>
              <a:gd name="connsiteY51" fmla="*/ 1238250 h 3228975"/>
              <a:gd name="connsiteX52" fmla="*/ 1066800 w 8086725"/>
              <a:gd name="connsiteY52" fmla="*/ 1333500 h 3228975"/>
              <a:gd name="connsiteX53" fmla="*/ 1295400 w 8086725"/>
              <a:gd name="connsiteY53" fmla="*/ 1466850 h 3228975"/>
              <a:gd name="connsiteX54" fmla="*/ 1419225 w 8086725"/>
              <a:gd name="connsiteY54" fmla="*/ 1533525 h 3228975"/>
              <a:gd name="connsiteX55" fmla="*/ 1628775 w 8086725"/>
              <a:gd name="connsiteY55" fmla="*/ 1704975 h 3228975"/>
              <a:gd name="connsiteX56" fmla="*/ 1714500 w 8086725"/>
              <a:gd name="connsiteY56" fmla="*/ 1771650 h 3228975"/>
              <a:gd name="connsiteX57" fmla="*/ 1828800 w 8086725"/>
              <a:gd name="connsiteY57" fmla="*/ 1876425 h 3228975"/>
              <a:gd name="connsiteX58" fmla="*/ 1838325 w 8086725"/>
              <a:gd name="connsiteY58" fmla="*/ 1905000 h 3228975"/>
              <a:gd name="connsiteX59" fmla="*/ 1819275 w 8086725"/>
              <a:gd name="connsiteY59" fmla="*/ 1981200 h 3228975"/>
              <a:gd name="connsiteX60" fmla="*/ 1781175 w 8086725"/>
              <a:gd name="connsiteY60" fmla="*/ 2009775 h 3228975"/>
              <a:gd name="connsiteX61" fmla="*/ 1657350 w 8086725"/>
              <a:gd name="connsiteY61" fmla="*/ 2047875 h 3228975"/>
              <a:gd name="connsiteX62" fmla="*/ 1581150 w 8086725"/>
              <a:gd name="connsiteY62" fmla="*/ 2066925 h 3228975"/>
              <a:gd name="connsiteX63" fmla="*/ 1466850 w 8086725"/>
              <a:gd name="connsiteY63" fmla="*/ 2076450 h 3228975"/>
              <a:gd name="connsiteX64" fmla="*/ 942975 w 8086725"/>
              <a:gd name="connsiteY64" fmla="*/ 2047875 h 3228975"/>
              <a:gd name="connsiteX65" fmla="*/ 857250 w 8086725"/>
              <a:gd name="connsiteY65" fmla="*/ 2000250 h 3228975"/>
              <a:gd name="connsiteX66" fmla="*/ 895350 w 8086725"/>
              <a:gd name="connsiteY66" fmla="*/ 1895475 h 3228975"/>
              <a:gd name="connsiteX67" fmla="*/ 971550 w 8086725"/>
              <a:gd name="connsiteY67" fmla="*/ 1838325 h 3228975"/>
              <a:gd name="connsiteX68" fmla="*/ 1409700 w 8086725"/>
              <a:gd name="connsiteY68" fmla="*/ 1609725 h 3228975"/>
              <a:gd name="connsiteX69" fmla="*/ 1657350 w 8086725"/>
              <a:gd name="connsiteY69" fmla="*/ 1495425 h 3228975"/>
              <a:gd name="connsiteX70" fmla="*/ 2324100 w 8086725"/>
              <a:gd name="connsiteY70" fmla="*/ 1247775 h 3228975"/>
              <a:gd name="connsiteX71" fmla="*/ 2514600 w 8086725"/>
              <a:gd name="connsiteY71" fmla="*/ 1190625 h 3228975"/>
              <a:gd name="connsiteX72" fmla="*/ 2581275 w 8086725"/>
              <a:gd name="connsiteY72" fmla="*/ 1152525 h 3228975"/>
              <a:gd name="connsiteX73" fmla="*/ 2628900 w 8086725"/>
              <a:gd name="connsiteY73" fmla="*/ 1133475 h 3228975"/>
              <a:gd name="connsiteX74" fmla="*/ 2647950 w 8086725"/>
              <a:gd name="connsiteY74" fmla="*/ 1104900 h 3228975"/>
              <a:gd name="connsiteX75" fmla="*/ 2590800 w 8086725"/>
              <a:gd name="connsiteY75" fmla="*/ 990600 h 3228975"/>
              <a:gd name="connsiteX76" fmla="*/ 2533650 w 8086725"/>
              <a:gd name="connsiteY76" fmla="*/ 942975 h 3228975"/>
              <a:gd name="connsiteX77" fmla="*/ 2352675 w 8086725"/>
              <a:gd name="connsiteY77" fmla="*/ 857250 h 3228975"/>
              <a:gd name="connsiteX78" fmla="*/ 2228850 w 8086725"/>
              <a:gd name="connsiteY78" fmla="*/ 800100 h 3228975"/>
              <a:gd name="connsiteX79" fmla="*/ 1857375 w 8086725"/>
              <a:gd name="connsiteY79" fmla="*/ 685800 h 3228975"/>
              <a:gd name="connsiteX80" fmla="*/ 1619250 w 8086725"/>
              <a:gd name="connsiteY80" fmla="*/ 666750 h 3228975"/>
              <a:gd name="connsiteX81" fmla="*/ 981075 w 8086725"/>
              <a:gd name="connsiteY81" fmla="*/ 695325 h 3228975"/>
              <a:gd name="connsiteX82" fmla="*/ 885825 w 8086725"/>
              <a:gd name="connsiteY82" fmla="*/ 723900 h 3228975"/>
              <a:gd name="connsiteX83" fmla="*/ 781050 w 8086725"/>
              <a:gd name="connsiteY83" fmla="*/ 809625 h 3228975"/>
              <a:gd name="connsiteX84" fmla="*/ 771525 w 8086725"/>
              <a:gd name="connsiteY84" fmla="*/ 847725 h 3228975"/>
              <a:gd name="connsiteX85" fmla="*/ 781050 w 8086725"/>
              <a:gd name="connsiteY85" fmla="*/ 981075 h 3228975"/>
              <a:gd name="connsiteX86" fmla="*/ 971550 w 8086725"/>
              <a:gd name="connsiteY86" fmla="*/ 1190625 h 3228975"/>
              <a:gd name="connsiteX87" fmla="*/ 1381125 w 8086725"/>
              <a:gd name="connsiteY87" fmla="*/ 1457325 h 3228975"/>
              <a:gd name="connsiteX88" fmla="*/ 1590675 w 8086725"/>
              <a:gd name="connsiteY88" fmla="*/ 1524000 h 3228975"/>
              <a:gd name="connsiteX89" fmla="*/ 1924050 w 8086725"/>
              <a:gd name="connsiteY89" fmla="*/ 1666875 h 3228975"/>
              <a:gd name="connsiteX90" fmla="*/ 2143125 w 8086725"/>
              <a:gd name="connsiteY90" fmla="*/ 1781175 h 3228975"/>
              <a:gd name="connsiteX91" fmla="*/ 2200275 w 8086725"/>
              <a:gd name="connsiteY91" fmla="*/ 1828800 h 3228975"/>
              <a:gd name="connsiteX92" fmla="*/ 2228850 w 8086725"/>
              <a:gd name="connsiteY92" fmla="*/ 1866900 h 3228975"/>
              <a:gd name="connsiteX93" fmla="*/ 2200275 w 8086725"/>
              <a:gd name="connsiteY93" fmla="*/ 1971675 h 3228975"/>
              <a:gd name="connsiteX94" fmla="*/ 2133600 w 8086725"/>
              <a:gd name="connsiteY94" fmla="*/ 2009775 h 3228975"/>
              <a:gd name="connsiteX95" fmla="*/ 2076450 w 8086725"/>
              <a:gd name="connsiteY95" fmla="*/ 2047875 h 3228975"/>
              <a:gd name="connsiteX96" fmla="*/ 1933575 w 8086725"/>
              <a:gd name="connsiteY96" fmla="*/ 2105025 h 3228975"/>
              <a:gd name="connsiteX97" fmla="*/ 1695450 w 8086725"/>
              <a:gd name="connsiteY97" fmla="*/ 2133600 h 3228975"/>
              <a:gd name="connsiteX98" fmla="*/ 1609725 w 8086725"/>
              <a:gd name="connsiteY98" fmla="*/ 2085975 h 3228975"/>
              <a:gd name="connsiteX99" fmla="*/ 1657350 w 8086725"/>
              <a:gd name="connsiteY99" fmla="*/ 2047875 h 3228975"/>
              <a:gd name="connsiteX100" fmla="*/ 1743075 w 8086725"/>
              <a:gd name="connsiteY100" fmla="*/ 2000250 h 3228975"/>
              <a:gd name="connsiteX101" fmla="*/ 1838325 w 8086725"/>
              <a:gd name="connsiteY101" fmla="*/ 1924050 h 3228975"/>
              <a:gd name="connsiteX102" fmla="*/ 2085975 w 8086725"/>
              <a:gd name="connsiteY102" fmla="*/ 1838325 h 3228975"/>
              <a:gd name="connsiteX103" fmla="*/ 2486025 w 8086725"/>
              <a:gd name="connsiteY103" fmla="*/ 1800225 h 3228975"/>
              <a:gd name="connsiteX104" fmla="*/ 2524125 w 8086725"/>
              <a:gd name="connsiteY104" fmla="*/ 1790700 h 3228975"/>
              <a:gd name="connsiteX105" fmla="*/ 2533650 w 8086725"/>
              <a:gd name="connsiteY105" fmla="*/ 1676400 h 3228975"/>
              <a:gd name="connsiteX106" fmla="*/ 2438400 w 8086725"/>
              <a:gd name="connsiteY106" fmla="*/ 1533525 h 3228975"/>
              <a:gd name="connsiteX107" fmla="*/ 1828800 w 8086725"/>
              <a:gd name="connsiteY107" fmla="*/ 1171575 h 3228975"/>
              <a:gd name="connsiteX108" fmla="*/ 1552575 w 8086725"/>
              <a:gd name="connsiteY108" fmla="*/ 1019175 h 3228975"/>
              <a:gd name="connsiteX109" fmla="*/ 685800 w 8086725"/>
              <a:gd name="connsiteY109" fmla="*/ 628650 h 3228975"/>
              <a:gd name="connsiteX110" fmla="*/ 409575 w 8086725"/>
              <a:gd name="connsiteY110" fmla="*/ 485775 h 3228975"/>
              <a:gd name="connsiteX111" fmla="*/ 219075 w 8086725"/>
              <a:gd name="connsiteY111" fmla="*/ 400050 h 3228975"/>
              <a:gd name="connsiteX112" fmla="*/ 114300 w 8086725"/>
              <a:gd name="connsiteY112" fmla="*/ 342900 h 3228975"/>
              <a:gd name="connsiteX113" fmla="*/ 0 w 8086725"/>
              <a:gd name="connsiteY113" fmla="*/ 276225 h 3228975"/>
              <a:gd name="connsiteX114" fmla="*/ 66675 w 8086725"/>
              <a:gd name="connsiteY114" fmla="*/ 285750 h 3228975"/>
              <a:gd name="connsiteX115" fmla="*/ 219075 w 8086725"/>
              <a:gd name="connsiteY115" fmla="*/ 342900 h 3228975"/>
              <a:gd name="connsiteX116" fmla="*/ 333375 w 8086725"/>
              <a:gd name="connsiteY116" fmla="*/ 400050 h 3228975"/>
              <a:gd name="connsiteX117" fmla="*/ 495300 w 8086725"/>
              <a:gd name="connsiteY117" fmla="*/ 466725 h 3228975"/>
              <a:gd name="connsiteX118" fmla="*/ 666750 w 8086725"/>
              <a:gd name="connsiteY118" fmla="*/ 561975 h 3228975"/>
              <a:gd name="connsiteX119" fmla="*/ 876300 w 8086725"/>
              <a:gd name="connsiteY119" fmla="*/ 666750 h 3228975"/>
              <a:gd name="connsiteX120" fmla="*/ 1038225 w 8086725"/>
              <a:gd name="connsiteY120" fmla="*/ 781050 h 3228975"/>
              <a:gd name="connsiteX121" fmla="*/ 1209675 w 8086725"/>
              <a:gd name="connsiteY121" fmla="*/ 933450 h 3228975"/>
              <a:gd name="connsiteX122" fmla="*/ 1200150 w 8086725"/>
              <a:gd name="connsiteY122" fmla="*/ 1181100 h 3228975"/>
              <a:gd name="connsiteX123" fmla="*/ 1171575 w 8086725"/>
              <a:gd name="connsiteY123" fmla="*/ 1238250 h 3228975"/>
              <a:gd name="connsiteX124" fmla="*/ 1104900 w 8086725"/>
              <a:gd name="connsiteY124" fmla="*/ 1381125 h 3228975"/>
              <a:gd name="connsiteX125" fmla="*/ 1047750 w 8086725"/>
              <a:gd name="connsiteY125" fmla="*/ 1466850 h 3228975"/>
              <a:gd name="connsiteX126" fmla="*/ 990600 w 8086725"/>
              <a:gd name="connsiteY126" fmla="*/ 1647825 h 3228975"/>
              <a:gd name="connsiteX127" fmla="*/ 1000125 w 8086725"/>
              <a:gd name="connsiteY127" fmla="*/ 1828800 h 3228975"/>
              <a:gd name="connsiteX128" fmla="*/ 1085850 w 8086725"/>
              <a:gd name="connsiteY128" fmla="*/ 1905000 h 3228975"/>
              <a:gd name="connsiteX129" fmla="*/ 1238250 w 8086725"/>
              <a:gd name="connsiteY129" fmla="*/ 1971675 h 3228975"/>
              <a:gd name="connsiteX130" fmla="*/ 1352550 w 8086725"/>
              <a:gd name="connsiteY130" fmla="*/ 1981200 h 3228975"/>
              <a:gd name="connsiteX131" fmla="*/ 2114550 w 8086725"/>
              <a:gd name="connsiteY131" fmla="*/ 2009775 h 3228975"/>
              <a:gd name="connsiteX132" fmla="*/ 2152650 w 8086725"/>
              <a:gd name="connsiteY132" fmla="*/ 2019300 h 3228975"/>
              <a:gd name="connsiteX133" fmla="*/ 2181225 w 8086725"/>
              <a:gd name="connsiteY133" fmla="*/ 2085975 h 3228975"/>
              <a:gd name="connsiteX134" fmla="*/ 2162175 w 8086725"/>
              <a:gd name="connsiteY134" fmla="*/ 2171700 h 3228975"/>
              <a:gd name="connsiteX135" fmla="*/ 2124075 w 8086725"/>
              <a:gd name="connsiteY135" fmla="*/ 2209800 h 3228975"/>
              <a:gd name="connsiteX136" fmla="*/ 2105025 w 8086725"/>
              <a:gd name="connsiteY136" fmla="*/ 2266950 h 3228975"/>
              <a:gd name="connsiteX137" fmla="*/ 2171700 w 8086725"/>
              <a:gd name="connsiteY137" fmla="*/ 2314575 h 3228975"/>
              <a:gd name="connsiteX138" fmla="*/ 2238375 w 8086725"/>
              <a:gd name="connsiteY138" fmla="*/ 2352675 h 3228975"/>
              <a:gd name="connsiteX139" fmla="*/ 2419350 w 8086725"/>
              <a:gd name="connsiteY139" fmla="*/ 2381250 h 3228975"/>
              <a:gd name="connsiteX140" fmla="*/ 3076575 w 8086725"/>
              <a:gd name="connsiteY140" fmla="*/ 2362200 h 3228975"/>
              <a:gd name="connsiteX141" fmla="*/ 3086100 w 8086725"/>
              <a:gd name="connsiteY141" fmla="*/ 2333625 h 3228975"/>
              <a:gd name="connsiteX142" fmla="*/ 3057525 w 8086725"/>
              <a:gd name="connsiteY142" fmla="*/ 2276475 h 3228975"/>
              <a:gd name="connsiteX143" fmla="*/ 2924175 w 8086725"/>
              <a:gd name="connsiteY143" fmla="*/ 2143125 h 3228975"/>
              <a:gd name="connsiteX144" fmla="*/ 2676525 w 8086725"/>
              <a:gd name="connsiteY144" fmla="*/ 1943100 h 3228975"/>
              <a:gd name="connsiteX145" fmla="*/ 2085975 w 8086725"/>
              <a:gd name="connsiteY145" fmla="*/ 1647825 h 3228975"/>
              <a:gd name="connsiteX146" fmla="*/ 1762125 w 8086725"/>
              <a:gd name="connsiteY146" fmla="*/ 1590675 h 3228975"/>
              <a:gd name="connsiteX147" fmla="*/ 1504950 w 8086725"/>
              <a:gd name="connsiteY147" fmla="*/ 1600200 h 3228975"/>
              <a:gd name="connsiteX148" fmla="*/ 1495425 w 8086725"/>
              <a:gd name="connsiteY148" fmla="*/ 1647825 h 3228975"/>
              <a:gd name="connsiteX149" fmla="*/ 1504950 w 8086725"/>
              <a:gd name="connsiteY149" fmla="*/ 1809750 h 3228975"/>
              <a:gd name="connsiteX150" fmla="*/ 1647825 w 8086725"/>
              <a:gd name="connsiteY150" fmla="*/ 2028825 h 3228975"/>
              <a:gd name="connsiteX151" fmla="*/ 1714500 w 8086725"/>
              <a:gd name="connsiteY151" fmla="*/ 2105025 h 3228975"/>
              <a:gd name="connsiteX152" fmla="*/ 1895475 w 8086725"/>
              <a:gd name="connsiteY152" fmla="*/ 2276475 h 3228975"/>
              <a:gd name="connsiteX153" fmla="*/ 2266950 w 8086725"/>
              <a:gd name="connsiteY153" fmla="*/ 2486025 h 3228975"/>
              <a:gd name="connsiteX154" fmla="*/ 2466975 w 8086725"/>
              <a:gd name="connsiteY154" fmla="*/ 2571750 h 3228975"/>
              <a:gd name="connsiteX155" fmla="*/ 2695575 w 8086725"/>
              <a:gd name="connsiteY155" fmla="*/ 2628900 h 3228975"/>
              <a:gd name="connsiteX156" fmla="*/ 3038475 w 8086725"/>
              <a:gd name="connsiteY156" fmla="*/ 2695575 h 3228975"/>
              <a:gd name="connsiteX157" fmla="*/ 3190875 w 8086725"/>
              <a:gd name="connsiteY157" fmla="*/ 2714625 h 3228975"/>
              <a:gd name="connsiteX158" fmla="*/ 3314700 w 8086725"/>
              <a:gd name="connsiteY158" fmla="*/ 2724150 h 3228975"/>
              <a:gd name="connsiteX159" fmla="*/ 3419475 w 8086725"/>
              <a:gd name="connsiteY159" fmla="*/ 2733675 h 3228975"/>
              <a:gd name="connsiteX160" fmla="*/ 3762375 w 8086725"/>
              <a:gd name="connsiteY160" fmla="*/ 2686050 h 3228975"/>
              <a:gd name="connsiteX161" fmla="*/ 3771900 w 8086725"/>
              <a:gd name="connsiteY161" fmla="*/ 2638425 h 3228975"/>
              <a:gd name="connsiteX162" fmla="*/ 3733800 w 8086725"/>
              <a:gd name="connsiteY162" fmla="*/ 2552700 h 3228975"/>
              <a:gd name="connsiteX163" fmla="*/ 3676650 w 8086725"/>
              <a:gd name="connsiteY163" fmla="*/ 2495550 h 3228975"/>
              <a:gd name="connsiteX164" fmla="*/ 3495675 w 8086725"/>
              <a:gd name="connsiteY164" fmla="*/ 2343150 h 3228975"/>
              <a:gd name="connsiteX165" fmla="*/ 3257550 w 8086725"/>
              <a:gd name="connsiteY165" fmla="*/ 2209800 h 3228975"/>
              <a:gd name="connsiteX166" fmla="*/ 2990850 w 8086725"/>
              <a:gd name="connsiteY166" fmla="*/ 2152650 h 3228975"/>
              <a:gd name="connsiteX167" fmla="*/ 2686050 w 8086725"/>
              <a:gd name="connsiteY167" fmla="*/ 2181225 h 3228975"/>
              <a:gd name="connsiteX168" fmla="*/ 2600325 w 8086725"/>
              <a:gd name="connsiteY168" fmla="*/ 2238375 h 3228975"/>
              <a:gd name="connsiteX169" fmla="*/ 2495550 w 8086725"/>
              <a:gd name="connsiteY169" fmla="*/ 2343150 h 3228975"/>
              <a:gd name="connsiteX170" fmla="*/ 2514600 w 8086725"/>
              <a:gd name="connsiteY170" fmla="*/ 2562225 h 3228975"/>
              <a:gd name="connsiteX171" fmla="*/ 2581275 w 8086725"/>
              <a:gd name="connsiteY171" fmla="*/ 2628900 h 3228975"/>
              <a:gd name="connsiteX172" fmla="*/ 2638425 w 8086725"/>
              <a:gd name="connsiteY172" fmla="*/ 2724150 h 3228975"/>
              <a:gd name="connsiteX173" fmla="*/ 2724150 w 8086725"/>
              <a:gd name="connsiteY173" fmla="*/ 2800350 h 3228975"/>
              <a:gd name="connsiteX174" fmla="*/ 2905125 w 8086725"/>
              <a:gd name="connsiteY174" fmla="*/ 2924175 h 3228975"/>
              <a:gd name="connsiteX175" fmla="*/ 3009900 w 8086725"/>
              <a:gd name="connsiteY175" fmla="*/ 2971800 h 3228975"/>
              <a:gd name="connsiteX176" fmla="*/ 3105150 w 8086725"/>
              <a:gd name="connsiteY176" fmla="*/ 3028950 h 3228975"/>
              <a:gd name="connsiteX177" fmla="*/ 3267075 w 8086725"/>
              <a:gd name="connsiteY177" fmla="*/ 3114675 h 3228975"/>
              <a:gd name="connsiteX178" fmla="*/ 3257550 w 8086725"/>
              <a:gd name="connsiteY178" fmla="*/ 3162300 h 3228975"/>
              <a:gd name="connsiteX179" fmla="*/ 3200400 w 8086725"/>
              <a:gd name="connsiteY179" fmla="*/ 3181350 h 3228975"/>
              <a:gd name="connsiteX180" fmla="*/ 3000375 w 8086725"/>
              <a:gd name="connsiteY180" fmla="*/ 3209925 h 3228975"/>
              <a:gd name="connsiteX181" fmla="*/ 2047875 w 8086725"/>
              <a:gd name="connsiteY181" fmla="*/ 3228975 h 3228975"/>
              <a:gd name="connsiteX182" fmla="*/ 1781175 w 8086725"/>
              <a:gd name="connsiteY182" fmla="*/ 3219450 h 3228975"/>
              <a:gd name="connsiteX183" fmla="*/ 1771650 w 8086725"/>
              <a:gd name="connsiteY183" fmla="*/ 3190875 h 3228975"/>
              <a:gd name="connsiteX184" fmla="*/ 1924050 w 8086725"/>
              <a:gd name="connsiteY184" fmla="*/ 3086100 h 3228975"/>
              <a:gd name="connsiteX185" fmla="*/ 2143125 w 8086725"/>
              <a:gd name="connsiteY185" fmla="*/ 2981325 h 3228975"/>
              <a:gd name="connsiteX186" fmla="*/ 2276475 w 8086725"/>
              <a:gd name="connsiteY186" fmla="*/ 2924175 h 3228975"/>
              <a:gd name="connsiteX187" fmla="*/ 2533650 w 8086725"/>
              <a:gd name="connsiteY187" fmla="*/ 2800350 h 3228975"/>
              <a:gd name="connsiteX188" fmla="*/ 2686050 w 8086725"/>
              <a:gd name="connsiteY188" fmla="*/ 2762250 h 3228975"/>
              <a:gd name="connsiteX189" fmla="*/ 2828925 w 8086725"/>
              <a:gd name="connsiteY189" fmla="*/ 2695575 h 3228975"/>
              <a:gd name="connsiteX190" fmla="*/ 3228975 w 8086725"/>
              <a:gd name="connsiteY190" fmla="*/ 2628900 h 3228975"/>
              <a:gd name="connsiteX191" fmla="*/ 3371850 w 8086725"/>
              <a:gd name="connsiteY191" fmla="*/ 2600325 h 3228975"/>
              <a:gd name="connsiteX192" fmla="*/ 3781425 w 8086725"/>
              <a:gd name="connsiteY192" fmla="*/ 2581275 h 3228975"/>
              <a:gd name="connsiteX193" fmla="*/ 3895725 w 8086725"/>
              <a:gd name="connsiteY193" fmla="*/ 2562225 h 3228975"/>
              <a:gd name="connsiteX194" fmla="*/ 3952875 w 8086725"/>
              <a:gd name="connsiteY194" fmla="*/ 2543175 h 3228975"/>
              <a:gd name="connsiteX195" fmla="*/ 3971925 w 8086725"/>
              <a:gd name="connsiteY195" fmla="*/ 2514600 h 3228975"/>
              <a:gd name="connsiteX196" fmla="*/ 3895725 w 8086725"/>
              <a:gd name="connsiteY196" fmla="*/ 2419350 h 3228975"/>
              <a:gd name="connsiteX197" fmla="*/ 3829050 w 8086725"/>
              <a:gd name="connsiteY197" fmla="*/ 2362200 h 3228975"/>
              <a:gd name="connsiteX198" fmla="*/ 3543300 w 8086725"/>
              <a:gd name="connsiteY198" fmla="*/ 2219325 h 3228975"/>
              <a:gd name="connsiteX199" fmla="*/ 3190875 w 8086725"/>
              <a:gd name="connsiteY199" fmla="*/ 2105025 h 3228975"/>
              <a:gd name="connsiteX200" fmla="*/ 2819400 w 8086725"/>
              <a:gd name="connsiteY200" fmla="*/ 1971675 h 3228975"/>
              <a:gd name="connsiteX201" fmla="*/ 2628900 w 8086725"/>
              <a:gd name="connsiteY201" fmla="*/ 1895475 h 3228975"/>
              <a:gd name="connsiteX202" fmla="*/ 2514600 w 8086725"/>
              <a:gd name="connsiteY202" fmla="*/ 1828800 h 3228975"/>
              <a:gd name="connsiteX203" fmla="*/ 2352675 w 8086725"/>
              <a:gd name="connsiteY203" fmla="*/ 1762125 h 3228975"/>
              <a:gd name="connsiteX204" fmla="*/ 2286000 w 8086725"/>
              <a:gd name="connsiteY204" fmla="*/ 1724025 h 3228975"/>
              <a:gd name="connsiteX205" fmla="*/ 2247900 w 8086725"/>
              <a:gd name="connsiteY205" fmla="*/ 1743075 h 3228975"/>
              <a:gd name="connsiteX206" fmla="*/ 2266950 w 8086725"/>
              <a:gd name="connsiteY206" fmla="*/ 1971675 h 3228975"/>
              <a:gd name="connsiteX207" fmla="*/ 2314575 w 8086725"/>
              <a:gd name="connsiteY207" fmla="*/ 2038350 h 3228975"/>
              <a:gd name="connsiteX208" fmla="*/ 2371725 w 8086725"/>
              <a:gd name="connsiteY208" fmla="*/ 2133600 h 3228975"/>
              <a:gd name="connsiteX209" fmla="*/ 2628900 w 8086725"/>
              <a:gd name="connsiteY209" fmla="*/ 2400300 h 3228975"/>
              <a:gd name="connsiteX210" fmla="*/ 2914650 w 8086725"/>
              <a:gd name="connsiteY210" fmla="*/ 2552700 h 3228975"/>
              <a:gd name="connsiteX211" fmla="*/ 3257550 w 8086725"/>
              <a:gd name="connsiteY211" fmla="*/ 2705100 h 3228975"/>
              <a:gd name="connsiteX212" fmla="*/ 3648075 w 8086725"/>
              <a:gd name="connsiteY212" fmla="*/ 2847975 h 3228975"/>
              <a:gd name="connsiteX213" fmla="*/ 3829050 w 8086725"/>
              <a:gd name="connsiteY213" fmla="*/ 2886075 h 3228975"/>
              <a:gd name="connsiteX214" fmla="*/ 4048125 w 8086725"/>
              <a:gd name="connsiteY214" fmla="*/ 2924175 h 3228975"/>
              <a:gd name="connsiteX215" fmla="*/ 4152900 w 8086725"/>
              <a:gd name="connsiteY215" fmla="*/ 2952750 h 3228975"/>
              <a:gd name="connsiteX216" fmla="*/ 4019550 w 8086725"/>
              <a:gd name="connsiteY216" fmla="*/ 2981325 h 3228975"/>
              <a:gd name="connsiteX217" fmla="*/ 3990975 w 8086725"/>
              <a:gd name="connsiteY217" fmla="*/ 3000375 h 3228975"/>
              <a:gd name="connsiteX218" fmla="*/ 3952875 w 8086725"/>
              <a:gd name="connsiteY218" fmla="*/ 3019425 h 3228975"/>
              <a:gd name="connsiteX219" fmla="*/ 3886200 w 8086725"/>
              <a:gd name="connsiteY219" fmla="*/ 3067050 h 3228975"/>
              <a:gd name="connsiteX220" fmla="*/ 3867150 w 8086725"/>
              <a:gd name="connsiteY220" fmla="*/ 3095625 h 3228975"/>
              <a:gd name="connsiteX221" fmla="*/ 3914775 w 8086725"/>
              <a:gd name="connsiteY221" fmla="*/ 3105150 h 3228975"/>
              <a:gd name="connsiteX222" fmla="*/ 4181475 w 8086725"/>
              <a:gd name="connsiteY222" fmla="*/ 3067050 h 3228975"/>
              <a:gd name="connsiteX223" fmla="*/ 4257675 w 8086725"/>
              <a:gd name="connsiteY223" fmla="*/ 3009900 h 3228975"/>
              <a:gd name="connsiteX224" fmla="*/ 4333875 w 8086725"/>
              <a:gd name="connsiteY224" fmla="*/ 2971800 h 3228975"/>
              <a:gd name="connsiteX225" fmla="*/ 4381500 w 8086725"/>
              <a:gd name="connsiteY225" fmla="*/ 2924175 h 3228975"/>
              <a:gd name="connsiteX226" fmla="*/ 4429125 w 8086725"/>
              <a:gd name="connsiteY226" fmla="*/ 2867025 h 3228975"/>
              <a:gd name="connsiteX227" fmla="*/ 4476750 w 8086725"/>
              <a:gd name="connsiteY227" fmla="*/ 2743200 h 3228975"/>
              <a:gd name="connsiteX228" fmla="*/ 4467225 w 8086725"/>
              <a:gd name="connsiteY228" fmla="*/ 2590800 h 3228975"/>
              <a:gd name="connsiteX229" fmla="*/ 4410075 w 8086725"/>
              <a:gd name="connsiteY229" fmla="*/ 2486025 h 3228975"/>
              <a:gd name="connsiteX230" fmla="*/ 4181475 w 8086725"/>
              <a:gd name="connsiteY230" fmla="*/ 2171700 h 3228975"/>
              <a:gd name="connsiteX231" fmla="*/ 3571875 w 8086725"/>
              <a:gd name="connsiteY231" fmla="*/ 1743075 h 3228975"/>
              <a:gd name="connsiteX232" fmla="*/ 3409950 w 8086725"/>
              <a:gd name="connsiteY232" fmla="*/ 1676400 h 3228975"/>
              <a:gd name="connsiteX233" fmla="*/ 3181350 w 8086725"/>
              <a:gd name="connsiteY233" fmla="*/ 1628775 h 3228975"/>
              <a:gd name="connsiteX234" fmla="*/ 3048000 w 8086725"/>
              <a:gd name="connsiteY234" fmla="*/ 1619250 h 3228975"/>
              <a:gd name="connsiteX235" fmla="*/ 3019425 w 8086725"/>
              <a:gd name="connsiteY235" fmla="*/ 1628775 h 3228975"/>
              <a:gd name="connsiteX236" fmla="*/ 3086100 w 8086725"/>
              <a:gd name="connsiteY236" fmla="*/ 1714500 h 3228975"/>
              <a:gd name="connsiteX237" fmla="*/ 3219450 w 8086725"/>
              <a:gd name="connsiteY237" fmla="*/ 1857375 h 3228975"/>
              <a:gd name="connsiteX238" fmla="*/ 3438525 w 8086725"/>
              <a:gd name="connsiteY238" fmla="*/ 2009775 h 3228975"/>
              <a:gd name="connsiteX239" fmla="*/ 3676650 w 8086725"/>
              <a:gd name="connsiteY239" fmla="*/ 2152650 h 3228975"/>
              <a:gd name="connsiteX240" fmla="*/ 4010025 w 8086725"/>
              <a:gd name="connsiteY240" fmla="*/ 2247900 h 3228975"/>
              <a:gd name="connsiteX241" fmla="*/ 4286250 w 8086725"/>
              <a:gd name="connsiteY241" fmla="*/ 2305050 h 3228975"/>
              <a:gd name="connsiteX242" fmla="*/ 4324350 w 8086725"/>
              <a:gd name="connsiteY242" fmla="*/ 2333625 h 3228975"/>
              <a:gd name="connsiteX243" fmla="*/ 4343400 w 8086725"/>
              <a:gd name="connsiteY243" fmla="*/ 2362200 h 3228975"/>
              <a:gd name="connsiteX244" fmla="*/ 4400550 w 8086725"/>
              <a:gd name="connsiteY244" fmla="*/ 2447925 h 3228975"/>
              <a:gd name="connsiteX245" fmla="*/ 4419600 w 8086725"/>
              <a:gd name="connsiteY245" fmla="*/ 2476500 h 3228975"/>
              <a:gd name="connsiteX246" fmla="*/ 4448175 w 8086725"/>
              <a:gd name="connsiteY246" fmla="*/ 2543175 h 3228975"/>
              <a:gd name="connsiteX247" fmla="*/ 4467225 w 8086725"/>
              <a:gd name="connsiteY247" fmla="*/ 2600325 h 3228975"/>
              <a:gd name="connsiteX248" fmla="*/ 4562475 w 8086725"/>
              <a:gd name="connsiteY248" fmla="*/ 2714625 h 3228975"/>
              <a:gd name="connsiteX249" fmla="*/ 4667250 w 8086725"/>
              <a:gd name="connsiteY249" fmla="*/ 2790825 h 3228975"/>
              <a:gd name="connsiteX250" fmla="*/ 4714875 w 8086725"/>
              <a:gd name="connsiteY250" fmla="*/ 2828925 h 3228975"/>
              <a:gd name="connsiteX251" fmla="*/ 4762500 w 8086725"/>
              <a:gd name="connsiteY251" fmla="*/ 2857500 h 3228975"/>
              <a:gd name="connsiteX252" fmla="*/ 4838700 w 8086725"/>
              <a:gd name="connsiteY252" fmla="*/ 2876550 h 3228975"/>
              <a:gd name="connsiteX253" fmla="*/ 4705350 w 8086725"/>
              <a:gd name="connsiteY253" fmla="*/ 2743200 h 3228975"/>
              <a:gd name="connsiteX254" fmla="*/ 4600575 w 8086725"/>
              <a:gd name="connsiteY254" fmla="*/ 2695575 h 3228975"/>
              <a:gd name="connsiteX255" fmla="*/ 4324350 w 8086725"/>
              <a:gd name="connsiteY255" fmla="*/ 2543175 h 3228975"/>
              <a:gd name="connsiteX256" fmla="*/ 4200525 w 8086725"/>
              <a:gd name="connsiteY256" fmla="*/ 2476500 h 3228975"/>
              <a:gd name="connsiteX257" fmla="*/ 4105275 w 8086725"/>
              <a:gd name="connsiteY257" fmla="*/ 2428875 h 3228975"/>
              <a:gd name="connsiteX258" fmla="*/ 4019550 w 8086725"/>
              <a:gd name="connsiteY258" fmla="*/ 2381250 h 3228975"/>
              <a:gd name="connsiteX259" fmla="*/ 4010025 w 8086725"/>
              <a:gd name="connsiteY259" fmla="*/ 2352675 h 3228975"/>
              <a:gd name="connsiteX260" fmla="*/ 4505325 w 8086725"/>
              <a:gd name="connsiteY260" fmla="*/ 2362200 h 3228975"/>
              <a:gd name="connsiteX261" fmla="*/ 4629150 w 8086725"/>
              <a:gd name="connsiteY261" fmla="*/ 2371725 h 3228975"/>
              <a:gd name="connsiteX262" fmla="*/ 4791075 w 8086725"/>
              <a:gd name="connsiteY262" fmla="*/ 2381250 h 3228975"/>
              <a:gd name="connsiteX263" fmla="*/ 4914900 w 8086725"/>
              <a:gd name="connsiteY263" fmla="*/ 2400300 h 3228975"/>
              <a:gd name="connsiteX264" fmla="*/ 5019675 w 8086725"/>
              <a:gd name="connsiteY264" fmla="*/ 2409825 h 3228975"/>
              <a:gd name="connsiteX265" fmla="*/ 5114925 w 8086725"/>
              <a:gd name="connsiteY265" fmla="*/ 2438400 h 3228975"/>
              <a:gd name="connsiteX266" fmla="*/ 5257800 w 8086725"/>
              <a:gd name="connsiteY266" fmla="*/ 2466975 h 3228975"/>
              <a:gd name="connsiteX267" fmla="*/ 5314950 w 8086725"/>
              <a:gd name="connsiteY267" fmla="*/ 2447925 h 3228975"/>
              <a:gd name="connsiteX268" fmla="*/ 5295900 w 8086725"/>
              <a:gd name="connsiteY268" fmla="*/ 2409825 h 3228975"/>
              <a:gd name="connsiteX269" fmla="*/ 5248275 w 8086725"/>
              <a:gd name="connsiteY269" fmla="*/ 2381250 h 3228975"/>
              <a:gd name="connsiteX270" fmla="*/ 5124450 w 8086725"/>
              <a:gd name="connsiteY270" fmla="*/ 2257425 h 3228975"/>
              <a:gd name="connsiteX271" fmla="*/ 4933950 w 8086725"/>
              <a:gd name="connsiteY271" fmla="*/ 2143125 h 3228975"/>
              <a:gd name="connsiteX272" fmla="*/ 4657725 w 8086725"/>
              <a:gd name="connsiteY272" fmla="*/ 1933575 h 3228975"/>
              <a:gd name="connsiteX273" fmla="*/ 4524375 w 8086725"/>
              <a:gd name="connsiteY273" fmla="*/ 1809750 h 3228975"/>
              <a:gd name="connsiteX274" fmla="*/ 4457700 w 8086725"/>
              <a:gd name="connsiteY274" fmla="*/ 1743075 h 3228975"/>
              <a:gd name="connsiteX275" fmla="*/ 4495800 w 8086725"/>
              <a:gd name="connsiteY275" fmla="*/ 1704975 h 3228975"/>
              <a:gd name="connsiteX276" fmla="*/ 4552950 w 8086725"/>
              <a:gd name="connsiteY276" fmla="*/ 1657350 h 3228975"/>
              <a:gd name="connsiteX277" fmla="*/ 4610100 w 8086725"/>
              <a:gd name="connsiteY277" fmla="*/ 1590675 h 3228975"/>
              <a:gd name="connsiteX278" fmla="*/ 4619625 w 8086725"/>
              <a:gd name="connsiteY278" fmla="*/ 1543050 h 3228975"/>
              <a:gd name="connsiteX279" fmla="*/ 4648200 w 8086725"/>
              <a:gd name="connsiteY279" fmla="*/ 1514475 h 3228975"/>
              <a:gd name="connsiteX280" fmla="*/ 4619625 w 8086725"/>
              <a:gd name="connsiteY280" fmla="*/ 1276350 h 3228975"/>
              <a:gd name="connsiteX281" fmla="*/ 4562475 w 8086725"/>
              <a:gd name="connsiteY281" fmla="*/ 1200150 h 3228975"/>
              <a:gd name="connsiteX282" fmla="*/ 4495800 w 8086725"/>
              <a:gd name="connsiteY282" fmla="*/ 1133475 h 3228975"/>
              <a:gd name="connsiteX283" fmla="*/ 4429125 w 8086725"/>
              <a:gd name="connsiteY283" fmla="*/ 1057275 h 3228975"/>
              <a:gd name="connsiteX284" fmla="*/ 4257675 w 8086725"/>
              <a:gd name="connsiteY284" fmla="*/ 952500 h 3228975"/>
              <a:gd name="connsiteX285" fmla="*/ 4476750 w 8086725"/>
              <a:gd name="connsiteY285" fmla="*/ 1114425 h 3228975"/>
              <a:gd name="connsiteX286" fmla="*/ 4772025 w 8086725"/>
              <a:gd name="connsiteY286" fmla="*/ 1285875 h 3228975"/>
              <a:gd name="connsiteX287" fmla="*/ 4924425 w 8086725"/>
              <a:gd name="connsiteY287" fmla="*/ 1381125 h 3228975"/>
              <a:gd name="connsiteX288" fmla="*/ 5219700 w 8086725"/>
              <a:gd name="connsiteY288" fmla="*/ 1524000 h 3228975"/>
              <a:gd name="connsiteX289" fmla="*/ 5419725 w 8086725"/>
              <a:gd name="connsiteY289" fmla="*/ 1647825 h 3228975"/>
              <a:gd name="connsiteX290" fmla="*/ 5486400 w 8086725"/>
              <a:gd name="connsiteY290" fmla="*/ 1714500 h 3228975"/>
              <a:gd name="connsiteX291" fmla="*/ 5534025 w 8086725"/>
              <a:gd name="connsiteY291" fmla="*/ 1771650 h 3228975"/>
              <a:gd name="connsiteX292" fmla="*/ 5581650 w 8086725"/>
              <a:gd name="connsiteY292" fmla="*/ 1905000 h 3228975"/>
              <a:gd name="connsiteX293" fmla="*/ 5581650 w 8086725"/>
              <a:gd name="connsiteY293" fmla="*/ 2257425 h 3228975"/>
              <a:gd name="connsiteX294" fmla="*/ 5562600 w 8086725"/>
              <a:gd name="connsiteY294" fmla="*/ 2305050 h 3228975"/>
              <a:gd name="connsiteX295" fmla="*/ 5467350 w 8086725"/>
              <a:gd name="connsiteY295" fmla="*/ 2486025 h 3228975"/>
              <a:gd name="connsiteX296" fmla="*/ 5372100 w 8086725"/>
              <a:gd name="connsiteY296" fmla="*/ 2600325 h 3228975"/>
              <a:gd name="connsiteX297" fmla="*/ 5295900 w 8086725"/>
              <a:gd name="connsiteY297" fmla="*/ 2562225 h 3228975"/>
              <a:gd name="connsiteX298" fmla="*/ 5153025 w 8086725"/>
              <a:gd name="connsiteY298" fmla="*/ 2428875 h 3228975"/>
              <a:gd name="connsiteX299" fmla="*/ 5038725 w 8086725"/>
              <a:gd name="connsiteY299" fmla="*/ 2343150 h 3228975"/>
              <a:gd name="connsiteX300" fmla="*/ 4838700 w 8086725"/>
              <a:gd name="connsiteY300" fmla="*/ 2219325 h 3228975"/>
              <a:gd name="connsiteX301" fmla="*/ 4448175 w 8086725"/>
              <a:gd name="connsiteY301" fmla="*/ 1943100 h 3228975"/>
              <a:gd name="connsiteX302" fmla="*/ 4267200 w 8086725"/>
              <a:gd name="connsiteY302" fmla="*/ 1819275 h 3228975"/>
              <a:gd name="connsiteX303" fmla="*/ 4124325 w 8086725"/>
              <a:gd name="connsiteY303" fmla="*/ 1704975 h 3228975"/>
              <a:gd name="connsiteX304" fmla="*/ 3905250 w 8086725"/>
              <a:gd name="connsiteY304" fmla="*/ 1485900 h 3228975"/>
              <a:gd name="connsiteX305" fmla="*/ 3810000 w 8086725"/>
              <a:gd name="connsiteY305" fmla="*/ 1371600 h 3228975"/>
              <a:gd name="connsiteX306" fmla="*/ 3705225 w 8086725"/>
              <a:gd name="connsiteY306" fmla="*/ 1143000 h 3228975"/>
              <a:gd name="connsiteX307" fmla="*/ 3714750 w 8086725"/>
              <a:gd name="connsiteY307" fmla="*/ 809625 h 3228975"/>
              <a:gd name="connsiteX308" fmla="*/ 3724275 w 8086725"/>
              <a:gd name="connsiteY308" fmla="*/ 781050 h 3228975"/>
              <a:gd name="connsiteX309" fmla="*/ 3886200 w 8086725"/>
              <a:gd name="connsiteY309" fmla="*/ 704850 h 3228975"/>
              <a:gd name="connsiteX310" fmla="*/ 3971925 w 8086725"/>
              <a:gd name="connsiteY310" fmla="*/ 695325 h 3228975"/>
              <a:gd name="connsiteX311" fmla="*/ 4305300 w 8086725"/>
              <a:gd name="connsiteY311" fmla="*/ 704850 h 3228975"/>
              <a:gd name="connsiteX312" fmla="*/ 4533900 w 8086725"/>
              <a:gd name="connsiteY312" fmla="*/ 771525 h 3228975"/>
              <a:gd name="connsiteX313" fmla="*/ 4781550 w 8086725"/>
              <a:gd name="connsiteY313" fmla="*/ 914400 h 3228975"/>
              <a:gd name="connsiteX314" fmla="*/ 4933950 w 8086725"/>
              <a:gd name="connsiteY314" fmla="*/ 1057275 h 3228975"/>
              <a:gd name="connsiteX315" fmla="*/ 5010150 w 8086725"/>
              <a:gd name="connsiteY315" fmla="*/ 1209675 h 3228975"/>
              <a:gd name="connsiteX316" fmla="*/ 4962525 w 8086725"/>
              <a:gd name="connsiteY316" fmla="*/ 1485900 h 3228975"/>
              <a:gd name="connsiteX317" fmla="*/ 4819650 w 8086725"/>
              <a:gd name="connsiteY317" fmla="*/ 1733550 h 3228975"/>
              <a:gd name="connsiteX318" fmla="*/ 4791075 w 8086725"/>
              <a:gd name="connsiteY318" fmla="*/ 1809750 h 3228975"/>
              <a:gd name="connsiteX319" fmla="*/ 4752975 w 8086725"/>
              <a:gd name="connsiteY319" fmla="*/ 1866900 h 3228975"/>
              <a:gd name="connsiteX320" fmla="*/ 4714875 w 8086725"/>
              <a:gd name="connsiteY320" fmla="*/ 1962150 h 3228975"/>
              <a:gd name="connsiteX321" fmla="*/ 4724400 w 8086725"/>
              <a:gd name="connsiteY321" fmla="*/ 2028825 h 3228975"/>
              <a:gd name="connsiteX322" fmla="*/ 4762500 w 8086725"/>
              <a:gd name="connsiteY322" fmla="*/ 2038350 h 3228975"/>
              <a:gd name="connsiteX323" fmla="*/ 4876800 w 8086725"/>
              <a:gd name="connsiteY323" fmla="*/ 2085975 h 3228975"/>
              <a:gd name="connsiteX324" fmla="*/ 4962525 w 8086725"/>
              <a:gd name="connsiteY324" fmla="*/ 2124075 h 3228975"/>
              <a:gd name="connsiteX325" fmla="*/ 5048250 w 8086725"/>
              <a:gd name="connsiteY325" fmla="*/ 2143125 h 3228975"/>
              <a:gd name="connsiteX326" fmla="*/ 5286375 w 8086725"/>
              <a:gd name="connsiteY326" fmla="*/ 2181225 h 3228975"/>
              <a:gd name="connsiteX327" fmla="*/ 5514975 w 8086725"/>
              <a:gd name="connsiteY327" fmla="*/ 2247900 h 3228975"/>
              <a:gd name="connsiteX328" fmla="*/ 5619750 w 8086725"/>
              <a:gd name="connsiteY328" fmla="*/ 2276475 h 3228975"/>
              <a:gd name="connsiteX329" fmla="*/ 5724525 w 8086725"/>
              <a:gd name="connsiteY329" fmla="*/ 2314575 h 3228975"/>
              <a:gd name="connsiteX330" fmla="*/ 5886450 w 8086725"/>
              <a:gd name="connsiteY330" fmla="*/ 2381250 h 3228975"/>
              <a:gd name="connsiteX331" fmla="*/ 6096000 w 8086725"/>
              <a:gd name="connsiteY331" fmla="*/ 2457450 h 3228975"/>
              <a:gd name="connsiteX332" fmla="*/ 5353050 w 8086725"/>
              <a:gd name="connsiteY332" fmla="*/ 1533525 h 3228975"/>
              <a:gd name="connsiteX333" fmla="*/ 4743450 w 8086725"/>
              <a:gd name="connsiteY333" fmla="*/ 819150 h 3228975"/>
              <a:gd name="connsiteX334" fmla="*/ 4629150 w 8086725"/>
              <a:gd name="connsiteY334" fmla="*/ 647700 h 3228975"/>
              <a:gd name="connsiteX335" fmla="*/ 4600575 w 8086725"/>
              <a:gd name="connsiteY335" fmla="*/ 514350 h 3228975"/>
              <a:gd name="connsiteX336" fmla="*/ 4648200 w 8086725"/>
              <a:gd name="connsiteY336" fmla="*/ 390525 h 3228975"/>
              <a:gd name="connsiteX337" fmla="*/ 4695825 w 8086725"/>
              <a:gd name="connsiteY337" fmla="*/ 371475 h 3228975"/>
              <a:gd name="connsiteX338" fmla="*/ 4772025 w 8086725"/>
              <a:gd name="connsiteY338" fmla="*/ 361950 h 3228975"/>
              <a:gd name="connsiteX339" fmla="*/ 5019675 w 8086725"/>
              <a:gd name="connsiteY339" fmla="*/ 381000 h 3228975"/>
              <a:gd name="connsiteX340" fmla="*/ 5457825 w 8086725"/>
              <a:gd name="connsiteY340" fmla="*/ 561975 h 3228975"/>
              <a:gd name="connsiteX341" fmla="*/ 5534025 w 8086725"/>
              <a:gd name="connsiteY341" fmla="*/ 647700 h 3228975"/>
              <a:gd name="connsiteX342" fmla="*/ 5572125 w 8086725"/>
              <a:gd name="connsiteY342" fmla="*/ 742950 h 3228975"/>
              <a:gd name="connsiteX343" fmla="*/ 5543550 w 8086725"/>
              <a:gd name="connsiteY343" fmla="*/ 1066800 h 3228975"/>
              <a:gd name="connsiteX344" fmla="*/ 5295900 w 8086725"/>
              <a:gd name="connsiteY344" fmla="*/ 1533525 h 3228975"/>
              <a:gd name="connsiteX345" fmla="*/ 5257800 w 8086725"/>
              <a:gd name="connsiteY345" fmla="*/ 1581150 h 3228975"/>
              <a:gd name="connsiteX346" fmla="*/ 5238750 w 8086725"/>
              <a:gd name="connsiteY346" fmla="*/ 1657350 h 3228975"/>
              <a:gd name="connsiteX347" fmla="*/ 5514975 w 8086725"/>
              <a:gd name="connsiteY347" fmla="*/ 1838325 h 3228975"/>
              <a:gd name="connsiteX348" fmla="*/ 5981700 w 8086725"/>
              <a:gd name="connsiteY348" fmla="*/ 2019300 h 3228975"/>
              <a:gd name="connsiteX349" fmla="*/ 6238875 w 8086725"/>
              <a:gd name="connsiteY349" fmla="*/ 2190750 h 3228975"/>
              <a:gd name="connsiteX350" fmla="*/ 6296025 w 8086725"/>
              <a:gd name="connsiteY350" fmla="*/ 2257425 h 3228975"/>
              <a:gd name="connsiteX351" fmla="*/ 6305550 w 8086725"/>
              <a:gd name="connsiteY351" fmla="*/ 2305050 h 3228975"/>
              <a:gd name="connsiteX352" fmla="*/ 6334125 w 8086725"/>
              <a:gd name="connsiteY352" fmla="*/ 2505075 h 3228975"/>
              <a:gd name="connsiteX353" fmla="*/ 6438900 w 8086725"/>
              <a:gd name="connsiteY353" fmla="*/ 2600325 h 3228975"/>
              <a:gd name="connsiteX354" fmla="*/ 6724650 w 8086725"/>
              <a:gd name="connsiteY354" fmla="*/ 2667000 h 3228975"/>
              <a:gd name="connsiteX355" fmla="*/ 7029450 w 8086725"/>
              <a:gd name="connsiteY355" fmla="*/ 2628900 h 3228975"/>
              <a:gd name="connsiteX356" fmla="*/ 7115175 w 8086725"/>
              <a:gd name="connsiteY356" fmla="*/ 2524125 h 3228975"/>
              <a:gd name="connsiteX357" fmla="*/ 6829425 w 8086725"/>
              <a:gd name="connsiteY357" fmla="*/ 1914525 h 3228975"/>
              <a:gd name="connsiteX358" fmla="*/ 6648450 w 8086725"/>
              <a:gd name="connsiteY358" fmla="*/ 1771650 h 3228975"/>
              <a:gd name="connsiteX359" fmla="*/ 6238875 w 8086725"/>
              <a:gd name="connsiteY359" fmla="*/ 1485900 h 3228975"/>
              <a:gd name="connsiteX360" fmla="*/ 6219825 w 8086725"/>
              <a:gd name="connsiteY360" fmla="*/ 1514475 h 3228975"/>
              <a:gd name="connsiteX361" fmla="*/ 6305550 w 8086725"/>
              <a:gd name="connsiteY361" fmla="*/ 1885950 h 3228975"/>
              <a:gd name="connsiteX362" fmla="*/ 6457950 w 8086725"/>
              <a:gd name="connsiteY362" fmla="*/ 2057400 h 3228975"/>
              <a:gd name="connsiteX363" fmla="*/ 6886575 w 8086725"/>
              <a:gd name="connsiteY363" fmla="*/ 2343150 h 3228975"/>
              <a:gd name="connsiteX364" fmla="*/ 7277100 w 8086725"/>
              <a:gd name="connsiteY364" fmla="*/ 2486025 h 3228975"/>
              <a:gd name="connsiteX365" fmla="*/ 7343775 w 8086725"/>
              <a:gd name="connsiteY365" fmla="*/ 2495550 h 3228975"/>
              <a:gd name="connsiteX366" fmla="*/ 7353300 w 8086725"/>
              <a:gd name="connsiteY366" fmla="*/ 2447925 h 3228975"/>
              <a:gd name="connsiteX367" fmla="*/ 7153275 w 8086725"/>
              <a:gd name="connsiteY367" fmla="*/ 2371725 h 3228975"/>
              <a:gd name="connsiteX368" fmla="*/ 6934200 w 8086725"/>
              <a:gd name="connsiteY368" fmla="*/ 2419350 h 3228975"/>
              <a:gd name="connsiteX369" fmla="*/ 6915150 w 8086725"/>
              <a:gd name="connsiteY369" fmla="*/ 2476500 h 3228975"/>
              <a:gd name="connsiteX370" fmla="*/ 7038975 w 8086725"/>
              <a:gd name="connsiteY370" fmla="*/ 2657475 h 3228975"/>
              <a:gd name="connsiteX371" fmla="*/ 7419975 w 8086725"/>
              <a:gd name="connsiteY371" fmla="*/ 2847975 h 3228975"/>
              <a:gd name="connsiteX372" fmla="*/ 7715250 w 8086725"/>
              <a:gd name="connsiteY372" fmla="*/ 2886075 h 3228975"/>
              <a:gd name="connsiteX373" fmla="*/ 7896225 w 8086725"/>
              <a:gd name="connsiteY373" fmla="*/ 2876550 h 3228975"/>
              <a:gd name="connsiteX374" fmla="*/ 7915275 w 8086725"/>
              <a:gd name="connsiteY374" fmla="*/ 2800350 h 3228975"/>
              <a:gd name="connsiteX375" fmla="*/ 7877175 w 8086725"/>
              <a:gd name="connsiteY375" fmla="*/ 2657475 h 3228975"/>
              <a:gd name="connsiteX376" fmla="*/ 7581900 w 8086725"/>
              <a:gd name="connsiteY376" fmla="*/ 2438400 h 3228975"/>
              <a:gd name="connsiteX377" fmla="*/ 7467600 w 8086725"/>
              <a:gd name="connsiteY377" fmla="*/ 2447925 h 3228975"/>
              <a:gd name="connsiteX378" fmla="*/ 7600950 w 8086725"/>
              <a:gd name="connsiteY378" fmla="*/ 2466975 h 3228975"/>
              <a:gd name="connsiteX379" fmla="*/ 7800975 w 8086725"/>
              <a:gd name="connsiteY379" fmla="*/ 2476500 h 3228975"/>
              <a:gd name="connsiteX380" fmla="*/ 8029575 w 8086725"/>
              <a:gd name="connsiteY380" fmla="*/ 2447925 h 3228975"/>
              <a:gd name="connsiteX381" fmla="*/ 8077200 w 8086725"/>
              <a:gd name="connsiteY381" fmla="*/ 2409825 h 3228975"/>
              <a:gd name="connsiteX382" fmla="*/ 8086725 w 8086725"/>
              <a:gd name="connsiteY382" fmla="*/ 2324100 h 3228975"/>
              <a:gd name="connsiteX383" fmla="*/ 8001000 w 8086725"/>
              <a:gd name="connsiteY383" fmla="*/ 2143125 h 3228975"/>
              <a:gd name="connsiteX384" fmla="*/ 7734300 w 8086725"/>
              <a:gd name="connsiteY384" fmla="*/ 1933575 h 3228975"/>
              <a:gd name="connsiteX385" fmla="*/ 7381875 w 8086725"/>
              <a:gd name="connsiteY385" fmla="*/ 1781175 h 3228975"/>
              <a:gd name="connsiteX386" fmla="*/ 7305675 w 8086725"/>
              <a:gd name="connsiteY386" fmla="*/ 1790700 h 3228975"/>
              <a:gd name="connsiteX387" fmla="*/ 7429500 w 8086725"/>
              <a:gd name="connsiteY387" fmla="*/ 1990725 h 3228975"/>
              <a:gd name="connsiteX388" fmla="*/ 7753350 w 8086725"/>
              <a:gd name="connsiteY388" fmla="*/ 2190750 h 3228975"/>
              <a:gd name="connsiteX389" fmla="*/ 8048625 w 8086725"/>
              <a:gd name="connsiteY389" fmla="*/ 2257425 h 3228975"/>
              <a:gd name="connsiteX390" fmla="*/ 8029575 w 8086725"/>
              <a:gd name="connsiteY390" fmla="*/ 2200275 h 3228975"/>
              <a:gd name="connsiteX391" fmla="*/ 7953375 w 8086725"/>
              <a:gd name="connsiteY391" fmla="*/ 2133600 h 3228975"/>
              <a:gd name="connsiteX392" fmla="*/ 7705725 w 8086725"/>
              <a:gd name="connsiteY392" fmla="*/ 2009775 h 3228975"/>
              <a:gd name="connsiteX393" fmla="*/ 7791450 w 8086725"/>
              <a:gd name="connsiteY393" fmla="*/ 1971675 h 3228975"/>
              <a:gd name="connsiteX394" fmla="*/ 7791450 w 8086725"/>
              <a:gd name="connsiteY394" fmla="*/ 1971675 h 3228975"/>
              <a:gd name="connsiteX395" fmla="*/ 7839075 w 8086725"/>
              <a:gd name="connsiteY395" fmla="*/ 1943100 h 3228975"/>
              <a:gd name="connsiteX396" fmla="*/ 7810500 w 8086725"/>
              <a:gd name="connsiteY396" fmla="*/ 2000250 h 3228975"/>
              <a:gd name="connsiteX397" fmla="*/ 7820025 w 8086725"/>
              <a:gd name="connsiteY397" fmla="*/ 2038350 h 3228975"/>
              <a:gd name="connsiteX398" fmla="*/ 7934325 w 8086725"/>
              <a:gd name="connsiteY398" fmla="*/ 2019300 h 3228975"/>
              <a:gd name="connsiteX399" fmla="*/ 7915275 w 8086725"/>
              <a:gd name="connsiteY399" fmla="*/ 1905000 h 3228975"/>
              <a:gd name="connsiteX400" fmla="*/ 7886700 w 8086725"/>
              <a:gd name="connsiteY400" fmla="*/ 1885950 h 3228975"/>
              <a:gd name="connsiteX401" fmla="*/ 7848600 w 8086725"/>
              <a:gd name="connsiteY401" fmla="*/ 1924050 h 3228975"/>
              <a:gd name="connsiteX402" fmla="*/ 7810500 w 8086725"/>
              <a:gd name="connsiteY402" fmla="*/ 2200275 h 3228975"/>
              <a:gd name="connsiteX403" fmla="*/ 7772400 w 8086725"/>
              <a:gd name="connsiteY403" fmla="*/ 2371725 h 3228975"/>
              <a:gd name="connsiteX404" fmla="*/ 7677150 w 8086725"/>
              <a:gd name="connsiteY404" fmla="*/ 2476500 h 3228975"/>
              <a:gd name="connsiteX405" fmla="*/ 7439025 w 8086725"/>
              <a:gd name="connsiteY405" fmla="*/ 2609850 h 3228975"/>
              <a:gd name="connsiteX406" fmla="*/ 7267575 w 8086725"/>
              <a:gd name="connsiteY406" fmla="*/ 2647950 h 3228975"/>
              <a:gd name="connsiteX407" fmla="*/ 7096125 w 8086725"/>
              <a:gd name="connsiteY407" fmla="*/ 2676525 h 3228975"/>
              <a:gd name="connsiteX408" fmla="*/ 7115175 w 8086725"/>
              <a:gd name="connsiteY408" fmla="*/ 2705100 h 3228975"/>
              <a:gd name="connsiteX409" fmla="*/ 7153275 w 8086725"/>
              <a:gd name="connsiteY409" fmla="*/ 2724150 h 3228975"/>
              <a:gd name="connsiteX410" fmla="*/ 7200900 w 8086725"/>
              <a:gd name="connsiteY410" fmla="*/ 2762250 h 3228975"/>
              <a:gd name="connsiteX411" fmla="*/ 7219950 w 8086725"/>
              <a:gd name="connsiteY411" fmla="*/ 2790825 h 3228975"/>
              <a:gd name="connsiteX412" fmla="*/ 7277100 w 8086725"/>
              <a:gd name="connsiteY412" fmla="*/ 2867025 h 3228975"/>
              <a:gd name="connsiteX413" fmla="*/ 7277100 w 8086725"/>
              <a:gd name="connsiteY413" fmla="*/ 2924175 h 3228975"/>
              <a:gd name="connsiteX414" fmla="*/ 7229475 w 8086725"/>
              <a:gd name="connsiteY414" fmla="*/ 2933700 h 3228975"/>
              <a:gd name="connsiteX415" fmla="*/ 6734175 w 8086725"/>
              <a:gd name="connsiteY415" fmla="*/ 2914650 h 3228975"/>
              <a:gd name="connsiteX416" fmla="*/ 6667500 w 8086725"/>
              <a:gd name="connsiteY416" fmla="*/ 2895600 h 3228975"/>
              <a:gd name="connsiteX417" fmla="*/ 6610350 w 8086725"/>
              <a:gd name="connsiteY417" fmla="*/ 2838450 h 3228975"/>
              <a:gd name="connsiteX418" fmla="*/ 6429375 w 8086725"/>
              <a:gd name="connsiteY418" fmla="*/ 2676525 h 3228975"/>
              <a:gd name="connsiteX419" fmla="*/ 6343650 w 8086725"/>
              <a:gd name="connsiteY419" fmla="*/ 2581275 h 3228975"/>
              <a:gd name="connsiteX420" fmla="*/ 6315075 w 8086725"/>
              <a:gd name="connsiteY420" fmla="*/ 2495550 h 3228975"/>
              <a:gd name="connsiteX421" fmla="*/ 6410325 w 8086725"/>
              <a:gd name="connsiteY421" fmla="*/ 2352675 h 3228975"/>
              <a:gd name="connsiteX422" fmla="*/ 6562725 w 8086725"/>
              <a:gd name="connsiteY422" fmla="*/ 2266950 h 3228975"/>
              <a:gd name="connsiteX423" fmla="*/ 6543675 w 8086725"/>
              <a:gd name="connsiteY423" fmla="*/ 2238375 h 3228975"/>
              <a:gd name="connsiteX424" fmla="*/ 6372225 w 8086725"/>
              <a:gd name="connsiteY424" fmla="*/ 2209800 h 3228975"/>
              <a:gd name="connsiteX425" fmla="*/ 5962650 w 8086725"/>
              <a:gd name="connsiteY425" fmla="*/ 2200275 h 3228975"/>
              <a:gd name="connsiteX426" fmla="*/ 5705475 w 8086725"/>
              <a:gd name="connsiteY426" fmla="*/ 2219325 h 3228975"/>
              <a:gd name="connsiteX427" fmla="*/ 5743575 w 8086725"/>
              <a:gd name="connsiteY427" fmla="*/ 2381250 h 3228975"/>
              <a:gd name="connsiteX428" fmla="*/ 5905500 w 8086725"/>
              <a:gd name="connsiteY428" fmla="*/ 2609850 h 3228975"/>
              <a:gd name="connsiteX429" fmla="*/ 6048375 w 8086725"/>
              <a:gd name="connsiteY429" fmla="*/ 2867025 h 3228975"/>
              <a:gd name="connsiteX430" fmla="*/ 6000750 w 8086725"/>
              <a:gd name="connsiteY430" fmla="*/ 2971800 h 3228975"/>
              <a:gd name="connsiteX431" fmla="*/ 5753100 w 8086725"/>
              <a:gd name="connsiteY431" fmla="*/ 3067050 h 3228975"/>
              <a:gd name="connsiteX432" fmla="*/ 4829175 w 8086725"/>
              <a:gd name="connsiteY432" fmla="*/ 3048000 h 3228975"/>
              <a:gd name="connsiteX433" fmla="*/ 4667250 w 8086725"/>
              <a:gd name="connsiteY433" fmla="*/ 3000375 h 3228975"/>
              <a:gd name="connsiteX434" fmla="*/ 4581525 w 8086725"/>
              <a:gd name="connsiteY434" fmla="*/ 2924175 h 3228975"/>
              <a:gd name="connsiteX435" fmla="*/ 4457700 w 8086725"/>
              <a:gd name="connsiteY435" fmla="*/ 2733675 h 3228975"/>
              <a:gd name="connsiteX436" fmla="*/ 4514850 w 8086725"/>
              <a:gd name="connsiteY436" fmla="*/ 2466975 h 3228975"/>
              <a:gd name="connsiteX437" fmla="*/ 4600575 w 8086725"/>
              <a:gd name="connsiteY437" fmla="*/ 2362200 h 3228975"/>
              <a:gd name="connsiteX438" fmla="*/ 4762500 w 8086725"/>
              <a:gd name="connsiteY438" fmla="*/ 2219325 h 3228975"/>
              <a:gd name="connsiteX439" fmla="*/ 4838700 w 8086725"/>
              <a:gd name="connsiteY439" fmla="*/ 2181225 h 3228975"/>
              <a:gd name="connsiteX440" fmla="*/ 4905375 w 8086725"/>
              <a:gd name="connsiteY440" fmla="*/ 2143125 h 3228975"/>
              <a:gd name="connsiteX441" fmla="*/ 5029200 w 8086725"/>
              <a:gd name="connsiteY441" fmla="*/ 2076450 h 3228975"/>
              <a:gd name="connsiteX442" fmla="*/ 4962525 w 8086725"/>
              <a:gd name="connsiteY442" fmla="*/ 1924050 h 3228975"/>
              <a:gd name="connsiteX443" fmla="*/ 4552950 w 8086725"/>
              <a:gd name="connsiteY443" fmla="*/ 1704975 h 3228975"/>
              <a:gd name="connsiteX444" fmla="*/ 4438650 w 8086725"/>
              <a:gd name="connsiteY444" fmla="*/ 1695450 h 3228975"/>
              <a:gd name="connsiteX445" fmla="*/ 4410075 w 8086725"/>
              <a:gd name="connsiteY445" fmla="*/ 1905000 h 3228975"/>
              <a:gd name="connsiteX446" fmla="*/ 4724400 w 8086725"/>
              <a:gd name="connsiteY446" fmla="*/ 2114550 h 3228975"/>
              <a:gd name="connsiteX447" fmla="*/ 5000625 w 8086725"/>
              <a:gd name="connsiteY447" fmla="*/ 2219325 h 3228975"/>
              <a:gd name="connsiteX448" fmla="*/ 5981700 w 8086725"/>
              <a:gd name="connsiteY448" fmla="*/ 2324100 h 3228975"/>
              <a:gd name="connsiteX449" fmla="*/ 7115175 w 8086725"/>
              <a:gd name="connsiteY449" fmla="*/ 2305050 h 3228975"/>
              <a:gd name="connsiteX450" fmla="*/ 7391400 w 8086725"/>
              <a:gd name="connsiteY450" fmla="*/ 2190750 h 3228975"/>
              <a:gd name="connsiteX451" fmla="*/ 7496175 w 8086725"/>
              <a:gd name="connsiteY451" fmla="*/ 2133600 h 3228975"/>
              <a:gd name="connsiteX452" fmla="*/ 7581900 w 8086725"/>
              <a:gd name="connsiteY452" fmla="*/ 2085975 h 3228975"/>
              <a:gd name="connsiteX453" fmla="*/ 7639050 w 8086725"/>
              <a:gd name="connsiteY453" fmla="*/ 2000250 h 3228975"/>
              <a:gd name="connsiteX454" fmla="*/ 7496175 w 8086725"/>
              <a:gd name="connsiteY454" fmla="*/ 1828800 h 3228975"/>
              <a:gd name="connsiteX455" fmla="*/ 7124700 w 8086725"/>
              <a:gd name="connsiteY455" fmla="*/ 1695450 h 3228975"/>
              <a:gd name="connsiteX456" fmla="*/ 6934200 w 8086725"/>
              <a:gd name="connsiteY456" fmla="*/ 1704975 h 3228975"/>
              <a:gd name="connsiteX457" fmla="*/ 6981825 w 8086725"/>
              <a:gd name="connsiteY457" fmla="*/ 1733550 h 3228975"/>
              <a:gd name="connsiteX458" fmla="*/ 7019925 w 8086725"/>
              <a:gd name="connsiteY458" fmla="*/ 1771650 h 3228975"/>
              <a:gd name="connsiteX459" fmla="*/ 7258050 w 8086725"/>
              <a:gd name="connsiteY459" fmla="*/ 1876425 h 3228975"/>
              <a:gd name="connsiteX460" fmla="*/ 7400925 w 8086725"/>
              <a:gd name="connsiteY460" fmla="*/ 1971675 h 3228975"/>
              <a:gd name="connsiteX461" fmla="*/ 7639050 w 8086725"/>
              <a:gd name="connsiteY461" fmla="*/ 2114550 h 3228975"/>
              <a:gd name="connsiteX462" fmla="*/ 7696200 w 8086725"/>
              <a:gd name="connsiteY462" fmla="*/ 2162175 h 3228975"/>
              <a:gd name="connsiteX463" fmla="*/ 7715250 w 8086725"/>
              <a:gd name="connsiteY463" fmla="*/ 2190750 h 3228975"/>
              <a:gd name="connsiteX464" fmla="*/ 7686675 w 8086725"/>
              <a:gd name="connsiteY464" fmla="*/ 2171700 h 3228975"/>
              <a:gd name="connsiteX465" fmla="*/ 7162800 w 8086725"/>
              <a:gd name="connsiteY465" fmla="*/ 2247900 h 3228975"/>
              <a:gd name="connsiteX466" fmla="*/ 6705600 w 8086725"/>
              <a:gd name="connsiteY466" fmla="*/ 2543175 h 3228975"/>
              <a:gd name="connsiteX467" fmla="*/ 6534150 w 8086725"/>
              <a:gd name="connsiteY467" fmla="*/ 2647950 h 3228975"/>
              <a:gd name="connsiteX468" fmla="*/ 6429375 w 8086725"/>
              <a:gd name="connsiteY468" fmla="*/ 2705100 h 3228975"/>
              <a:gd name="connsiteX469" fmla="*/ 5867400 w 8086725"/>
              <a:gd name="connsiteY469" fmla="*/ 2809875 h 3228975"/>
              <a:gd name="connsiteX470" fmla="*/ 5486400 w 8086725"/>
              <a:gd name="connsiteY470" fmla="*/ 2790825 h 3228975"/>
              <a:gd name="connsiteX471" fmla="*/ 5133975 w 8086725"/>
              <a:gd name="connsiteY471" fmla="*/ 2619375 h 3228975"/>
              <a:gd name="connsiteX472" fmla="*/ 5057775 w 8086725"/>
              <a:gd name="connsiteY472" fmla="*/ 2533650 h 3228975"/>
              <a:gd name="connsiteX473" fmla="*/ 4953000 w 8086725"/>
              <a:gd name="connsiteY473" fmla="*/ 2362200 h 3228975"/>
              <a:gd name="connsiteX474" fmla="*/ 4800600 w 8086725"/>
              <a:gd name="connsiteY474" fmla="*/ 2238375 h 3228975"/>
              <a:gd name="connsiteX475" fmla="*/ 4714875 w 8086725"/>
              <a:gd name="connsiteY475" fmla="*/ 2314575 h 3228975"/>
              <a:gd name="connsiteX476" fmla="*/ 4391025 w 8086725"/>
              <a:gd name="connsiteY476" fmla="*/ 2514600 h 3228975"/>
              <a:gd name="connsiteX477" fmla="*/ 4210050 w 8086725"/>
              <a:gd name="connsiteY477" fmla="*/ 2609850 h 3228975"/>
              <a:gd name="connsiteX478" fmla="*/ 4048125 w 8086725"/>
              <a:gd name="connsiteY478" fmla="*/ 2743200 h 3228975"/>
              <a:gd name="connsiteX479" fmla="*/ 3895725 w 8086725"/>
              <a:gd name="connsiteY479" fmla="*/ 2809875 h 3228975"/>
              <a:gd name="connsiteX480" fmla="*/ 3714750 w 8086725"/>
              <a:gd name="connsiteY480" fmla="*/ 2924175 h 3228975"/>
              <a:gd name="connsiteX481" fmla="*/ 3505200 w 8086725"/>
              <a:gd name="connsiteY481" fmla="*/ 3019425 h 3228975"/>
              <a:gd name="connsiteX482" fmla="*/ 3105150 w 8086725"/>
              <a:gd name="connsiteY482" fmla="*/ 3143250 h 3228975"/>
              <a:gd name="connsiteX483" fmla="*/ 2962275 w 8086725"/>
              <a:gd name="connsiteY483" fmla="*/ 3152775 h 3228975"/>
              <a:gd name="connsiteX484" fmla="*/ 2714625 w 8086725"/>
              <a:gd name="connsiteY484" fmla="*/ 3095625 h 3228975"/>
              <a:gd name="connsiteX485" fmla="*/ 2628900 w 8086725"/>
              <a:gd name="connsiteY485" fmla="*/ 3019425 h 3228975"/>
              <a:gd name="connsiteX486" fmla="*/ 2343150 w 8086725"/>
              <a:gd name="connsiteY486" fmla="*/ 2686050 h 3228975"/>
              <a:gd name="connsiteX487" fmla="*/ 2305050 w 8086725"/>
              <a:gd name="connsiteY487" fmla="*/ 2581275 h 3228975"/>
              <a:gd name="connsiteX488" fmla="*/ 2314575 w 8086725"/>
              <a:gd name="connsiteY488" fmla="*/ 2466975 h 3228975"/>
              <a:gd name="connsiteX489" fmla="*/ 2381250 w 8086725"/>
              <a:gd name="connsiteY489" fmla="*/ 2390775 h 3228975"/>
              <a:gd name="connsiteX490" fmla="*/ 2562225 w 8086725"/>
              <a:gd name="connsiteY490" fmla="*/ 2219325 h 3228975"/>
              <a:gd name="connsiteX491" fmla="*/ 2514600 w 8086725"/>
              <a:gd name="connsiteY491" fmla="*/ 2162175 h 3228975"/>
              <a:gd name="connsiteX492" fmla="*/ 2000250 w 8086725"/>
              <a:gd name="connsiteY492" fmla="*/ 1924050 h 3228975"/>
              <a:gd name="connsiteX493" fmla="*/ 1581150 w 8086725"/>
              <a:gd name="connsiteY493" fmla="*/ 1685925 h 3228975"/>
              <a:gd name="connsiteX494" fmla="*/ 1371600 w 8086725"/>
              <a:gd name="connsiteY494" fmla="*/ 1485900 h 3228975"/>
              <a:gd name="connsiteX495" fmla="*/ 1333500 w 8086725"/>
              <a:gd name="connsiteY495" fmla="*/ 1419225 h 3228975"/>
              <a:gd name="connsiteX496" fmla="*/ 1371600 w 8086725"/>
              <a:gd name="connsiteY496" fmla="*/ 1209675 h 3228975"/>
              <a:gd name="connsiteX497" fmla="*/ 1419225 w 8086725"/>
              <a:gd name="connsiteY497" fmla="*/ 1162050 h 3228975"/>
              <a:gd name="connsiteX498" fmla="*/ 1524000 w 8086725"/>
              <a:gd name="connsiteY498" fmla="*/ 1123950 h 3228975"/>
              <a:gd name="connsiteX499" fmla="*/ 1343025 w 8086725"/>
              <a:gd name="connsiteY499" fmla="*/ 1009650 h 3228975"/>
              <a:gd name="connsiteX500" fmla="*/ 1143000 w 8086725"/>
              <a:gd name="connsiteY500" fmla="*/ 895350 h 3228975"/>
              <a:gd name="connsiteX501" fmla="*/ 904875 w 8086725"/>
              <a:gd name="connsiteY501" fmla="*/ 771525 h 3228975"/>
              <a:gd name="connsiteX502" fmla="*/ 666750 w 8086725"/>
              <a:gd name="connsiteY502" fmla="*/ 647700 h 3228975"/>
              <a:gd name="connsiteX503" fmla="*/ 476250 w 8086725"/>
              <a:gd name="connsiteY503" fmla="*/ 561975 h 3228975"/>
              <a:gd name="connsiteX504" fmla="*/ 371475 w 8086725"/>
              <a:gd name="connsiteY504" fmla="*/ 476250 h 3228975"/>
              <a:gd name="connsiteX505" fmla="*/ 400050 w 8086725"/>
              <a:gd name="connsiteY505" fmla="*/ 409575 h 3228975"/>
              <a:gd name="connsiteX506" fmla="*/ 457200 w 8086725"/>
              <a:gd name="connsiteY506" fmla="*/ 361950 h 3228975"/>
              <a:gd name="connsiteX507" fmla="*/ 847725 w 8086725"/>
              <a:gd name="connsiteY507" fmla="*/ 190500 h 3228975"/>
              <a:gd name="connsiteX508" fmla="*/ 990600 w 8086725"/>
              <a:gd name="connsiteY508" fmla="*/ 142875 h 3228975"/>
              <a:gd name="connsiteX509" fmla="*/ 914400 w 8086725"/>
              <a:gd name="connsiteY509" fmla="*/ 152400 h 3228975"/>
              <a:gd name="connsiteX510" fmla="*/ 819150 w 8086725"/>
              <a:gd name="connsiteY510" fmla="*/ 171450 h 3228975"/>
              <a:gd name="connsiteX511" fmla="*/ 609600 w 8086725"/>
              <a:gd name="connsiteY511" fmla="*/ 180975 h 3228975"/>
              <a:gd name="connsiteX512" fmla="*/ 495300 w 8086725"/>
              <a:gd name="connsiteY512" fmla="*/ 171450 h 3228975"/>
              <a:gd name="connsiteX513" fmla="*/ 466725 w 8086725"/>
              <a:gd name="connsiteY513" fmla="*/ 142875 h 3228975"/>
              <a:gd name="connsiteX514" fmla="*/ 409575 w 8086725"/>
              <a:gd name="connsiteY514" fmla="*/ 85725 h 3228975"/>
              <a:gd name="connsiteX515" fmla="*/ 381000 w 8086725"/>
              <a:gd name="connsiteY515" fmla="*/ 95250 h 3228975"/>
              <a:gd name="connsiteX516" fmla="*/ 342900 w 8086725"/>
              <a:gd name="connsiteY516" fmla="*/ 123825 h 3228975"/>
              <a:gd name="connsiteX517" fmla="*/ 228600 w 8086725"/>
              <a:gd name="connsiteY517" fmla="*/ 247650 h 3228975"/>
              <a:gd name="connsiteX518" fmla="*/ 219075 w 8086725"/>
              <a:gd name="connsiteY518" fmla="*/ 333375 h 3228975"/>
              <a:gd name="connsiteX519" fmla="*/ 447675 w 8086725"/>
              <a:gd name="connsiteY519" fmla="*/ 533400 h 3228975"/>
              <a:gd name="connsiteX520" fmla="*/ 628650 w 8086725"/>
              <a:gd name="connsiteY520" fmla="*/ 609600 h 3228975"/>
              <a:gd name="connsiteX521" fmla="*/ 1162050 w 8086725"/>
              <a:gd name="connsiteY521" fmla="*/ 676275 h 3228975"/>
              <a:gd name="connsiteX522" fmla="*/ 1571625 w 8086725"/>
              <a:gd name="connsiteY522" fmla="*/ 723900 h 3228975"/>
              <a:gd name="connsiteX523" fmla="*/ 1590675 w 8086725"/>
              <a:gd name="connsiteY523" fmla="*/ 771525 h 3228975"/>
              <a:gd name="connsiteX524" fmla="*/ 1571625 w 8086725"/>
              <a:gd name="connsiteY524" fmla="*/ 809625 h 3228975"/>
              <a:gd name="connsiteX525" fmla="*/ 1504950 w 8086725"/>
              <a:gd name="connsiteY525" fmla="*/ 885825 h 3228975"/>
              <a:gd name="connsiteX526" fmla="*/ 1409700 w 8086725"/>
              <a:gd name="connsiteY526" fmla="*/ 1047750 h 3228975"/>
              <a:gd name="connsiteX527" fmla="*/ 1314450 w 8086725"/>
              <a:gd name="connsiteY527" fmla="*/ 1228725 h 3228975"/>
              <a:gd name="connsiteX528" fmla="*/ 1323975 w 8086725"/>
              <a:gd name="connsiteY528" fmla="*/ 1371600 h 3228975"/>
              <a:gd name="connsiteX529" fmla="*/ 1371600 w 8086725"/>
              <a:gd name="connsiteY529" fmla="*/ 1419225 h 3228975"/>
              <a:gd name="connsiteX530" fmla="*/ 1543050 w 8086725"/>
              <a:gd name="connsiteY530" fmla="*/ 1504950 h 3228975"/>
              <a:gd name="connsiteX531" fmla="*/ 1790700 w 8086725"/>
              <a:gd name="connsiteY531" fmla="*/ 1609725 h 3228975"/>
              <a:gd name="connsiteX532" fmla="*/ 2390775 w 8086725"/>
              <a:gd name="connsiteY532" fmla="*/ 1733550 h 3228975"/>
              <a:gd name="connsiteX533" fmla="*/ 2552700 w 8086725"/>
              <a:gd name="connsiteY533" fmla="*/ 1781175 h 3228975"/>
              <a:gd name="connsiteX534" fmla="*/ 2609850 w 8086725"/>
              <a:gd name="connsiteY534" fmla="*/ 1828800 h 3228975"/>
              <a:gd name="connsiteX535" fmla="*/ 2543175 w 8086725"/>
              <a:gd name="connsiteY535" fmla="*/ 1952625 h 3228975"/>
              <a:gd name="connsiteX536" fmla="*/ 2447925 w 8086725"/>
              <a:gd name="connsiteY536" fmla="*/ 2057400 h 3228975"/>
              <a:gd name="connsiteX537" fmla="*/ 2381250 w 8086725"/>
              <a:gd name="connsiteY537" fmla="*/ 2162175 h 3228975"/>
              <a:gd name="connsiteX538" fmla="*/ 2466975 w 8086725"/>
              <a:gd name="connsiteY538" fmla="*/ 2609850 h 3228975"/>
              <a:gd name="connsiteX539" fmla="*/ 2514600 w 8086725"/>
              <a:gd name="connsiteY539" fmla="*/ 2628900 h 3228975"/>
              <a:gd name="connsiteX540" fmla="*/ 2628900 w 8086725"/>
              <a:gd name="connsiteY540" fmla="*/ 2638425 h 3228975"/>
              <a:gd name="connsiteX541" fmla="*/ 3019425 w 8086725"/>
              <a:gd name="connsiteY541" fmla="*/ 2619375 h 3228975"/>
              <a:gd name="connsiteX542" fmla="*/ 3276600 w 8086725"/>
              <a:gd name="connsiteY542" fmla="*/ 2524125 h 3228975"/>
              <a:gd name="connsiteX543" fmla="*/ 3543300 w 8086725"/>
              <a:gd name="connsiteY543" fmla="*/ 2400300 h 3228975"/>
              <a:gd name="connsiteX544" fmla="*/ 3924300 w 8086725"/>
              <a:gd name="connsiteY544" fmla="*/ 2095500 h 3228975"/>
              <a:gd name="connsiteX545" fmla="*/ 3924300 w 8086725"/>
              <a:gd name="connsiteY545" fmla="*/ 1924050 h 3228975"/>
              <a:gd name="connsiteX546" fmla="*/ 3876675 w 8086725"/>
              <a:gd name="connsiteY546" fmla="*/ 1914525 h 3228975"/>
              <a:gd name="connsiteX547" fmla="*/ 3819525 w 8086725"/>
              <a:gd name="connsiteY547" fmla="*/ 1990725 h 3228975"/>
              <a:gd name="connsiteX548" fmla="*/ 3790950 w 8086725"/>
              <a:gd name="connsiteY548" fmla="*/ 2105025 h 3228975"/>
              <a:gd name="connsiteX549" fmla="*/ 3952875 w 8086725"/>
              <a:gd name="connsiteY549" fmla="*/ 2524125 h 3228975"/>
              <a:gd name="connsiteX550" fmla="*/ 4200525 w 8086725"/>
              <a:gd name="connsiteY550" fmla="*/ 2571750 h 3228975"/>
              <a:gd name="connsiteX551" fmla="*/ 4781550 w 8086725"/>
              <a:gd name="connsiteY551" fmla="*/ 2524125 h 3228975"/>
              <a:gd name="connsiteX552" fmla="*/ 4924425 w 8086725"/>
              <a:gd name="connsiteY552" fmla="*/ 2486025 h 3228975"/>
              <a:gd name="connsiteX553" fmla="*/ 5314950 w 8086725"/>
              <a:gd name="connsiteY553" fmla="*/ 2266950 h 3228975"/>
              <a:gd name="connsiteX554" fmla="*/ 5419725 w 8086725"/>
              <a:gd name="connsiteY554" fmla="*/ 1762125 h 3228975"/>
              <a:gd name="connsiteX555" fmla="*/ 5019675 w 8086725"/>
              <a:gd name="connsiteY555" fmla="*/ 1543050 h 3228975"/>
              <a:gd name="connsiteX556" fmla="*/ 4848225 w 8086725"/>
              <a:gd name="connsiteY556" fmla="*/ 1524000 h 3228975"/>
              <a:gd name="connsiteX557" fmla="*/ 5172075 w 8086725"/>
              <a:gd name="connsiteY557" fmla="*/ 1533525 h 3228975"/>
              <a:gd name="connsiteX558" fmla="*/ 5838825 w 8086725"/>
              <a:gd name="connsiteY558" fmla="*/ 1543050 h 3228975"/>
              <a:gd name="connsiteX559" fmla="*/ 6000750 w 8086725"/>
              <a:gd name="connsiteY559" fmla="*/ 1819275 h 3228975"/>
              <a:gd name="connsiteX560" fmla="*/ 6115050 w 8086725"/>
              <a:gd name="connsiteY560" fmla="*/ 1952625 h 3228975"/>
              <a:gd name="connsiteX561" fmla="*/ 6248400 w 8086725"/>
              <a:gd name="connsiteY561" fmla="*/ 2066925 h 3228975"/>
              <a:gd name="connsiteX562" fmla="*/ 6391275 w 8086725"/>
              <a:gd name="connsiteY562" fmla="*/ 2171700 h 3228975"/>
              <a:gd name="connsiteX563" fmla="*/ 6724650 w 8086725"/>
              <a:gd name="connsiteY563" fmla="*/ 2314575 h 3228975"/>
              <a:gd name="connsiteX564" fmla="*/ 6924675 w 8086725"/>
              <a:gd name="connsiteY564" fmla="*/ 2466975 h 3228975"/>
              <a:gd name="connsiteX565" fmla="*/ 7010400 w 8086725"/>
              <a:gd name="connsiteY565" fmla="*/ 2524125 h 3228975"/>
              <a:gd name="connsiteX566" fmla="*/ 7115175 w 8086725"/>
              <a:gd name="connsiteY566" fmla="*/ 2571750 h 3228975"/>
              <a:gd name="connsiteX567" fmla="*/ 7200900 w 8086725"/>
              <a:gd name="connsiteY567" fmla="*/ 2514600 h 3228975"/>
              <a:gd name="connsiteX568" fmla="*/ 7467600 w 8086725"/>
              <a:gd name="connsiteY568" fmla="*/ 2257425 h 3228975"/>
              <a:gd name="connsiteX569" fmla="*/ 7486650 w 8086725"/>
              <a:gd name="connsiteY569" fmla="*/ 2190750 h 3228975"/>
              <a:gd name="connsiteX570" fmla="*/ 7105650 w 8086725"/>
              <a:gd name="connsiteY570" fmla="*/ 1933575 h 3228975"/>
              <a:gd name="connsiteX571" fmla="*/ 6915150 w 8086725"/>
              <a:gd name="connsiteY571" fmla="*/ 1847850 h 3228975"/>
              <a:gd name="connsiteX572" fmla="*/ 6772275 w 8086725"/>
              <a:gd name="connsiteY572" fmla="*/ 1771650 h 3228975"/>
              <a:gd name="connsiteX573" fmla="*/ 6924675 w 8086725"/>
              <a:gd name="connsiteY573" fmla="*/ 1828800 h 3228975"/>
              <a:gd name="connsiteX574" fmla="*/ 7105650 w 8086725"/>
              <a:gd name="connsiteY574" fmla="*/ 1952625 h 3228975"/>
              <a:gd name="connsiteX575" fmla="*/ 7286625 w 8086725"/>
              <a:gd name="connsiteY575" fmla="*/ 2028825 h 3228975"/>
              <a:gd name="connsiteX576" fmla="*/ 7572375 w 8086725"/>
              <a:gd name="connsiteY576" fmla="*/ 2171700 h 3228975"/>
              <a:gd name="connsiteX577" fmla="*/ 7639050 w 8086725"/>
              <a:gd name="connsiteY577" fmla="*/ 2190750 h 3228975"/>
              <a:gd name="connsiteX578" fmla="*/ 7667625 w 8086725"/>
              <a:gd name="connsiteY578" fmla="*/ 2200275 h 3228975"/>
              <a:gd name="connsiteX579" fmla="*/ 7610475 w 8086725"/>
              <a:gd name="connsiteY579" fmla="*/ 2228850 h 3228975"/>
              <a:gd name="connsiteX580" fmla="*/ 7486650 w 8086725"/>
              <a:gd name="connsiteY580" fmla="*/ 2314575 h 3228975"/>
              <a:gd name="connsiteX581" fmla="*/ 7410450 w 8086725"/>
              <a:gd name="connsiteY581" fmla="*/ 2352675 h 3228975"/>
              <a:gd name="connsiteX582" fmla="*/ 7334250 w 8086725"/>
              <a:gd name="connsiteY582" fmla="*/ 2457450 h 3228975"/>
              <a:gd name="connsiteX583" fmla="*/ 7343775 w 8086725"/>
              <a:gd name="connsiteY583" fmla="*/ 2428875 h 3228975"/>
              <a:gd name="connsiteX584" fmla="*/ 7372350 w 8086725"/>
              <a:gd name="connsiteY584" fmla="*/ 2362200 h 3228975"/>
              <a:gd name="connsiteX585" fmla="*/ 7191375 w 8086725"/>
              <a:gd name="connsiteY585" fmla="*/ 2076450 h 3228975"/>
              <a:gd name="connsiteX586" fmla="*/ 6772275 w 8086725"/>
              <a:gd name="connsiteY586" fmla="*/ 1838325 h 3228975"/>
              <a:gd name="connsiteX587" fmla="*/ 6629400 w 8086725"/>
              <a:gd name="connsiteY587" fmla="*/ 1819275 h 3228975"/>
              <a:gd name="connsiteX588" fmla="*/ 6372225 w 8086725"/>
              <a:gd name="connsiteY588" fmla="*/ 1885950 h 3228975"/>
              <a:gd name="connsiteX589" fmla="*/ 6257925 w 8086725"/>
              <a:gd name="connsiteY589" fmla="*/ 2095500 h 3228975"/>
              <a:gd name="connsiteX590" fmla="*/ 6191250 w 8086725"/>
              <a:gd name="connsiteY590" fmla="*/ 2276475 h 3228975"/>
              <a:gd name="connsiteX591" fmla="*/ 6048375 w 8086725"/>
              <a:gd name="connsiteY591" fmla="*/ 2447925 h 3228975"/>
              <a:gd name="connsiteX592" fmla="*/ 5972175 w 8086725"/>
              <a:gd name="connsiteY592" fmla="*/ 2486025 h 3228975"/>
              <a:gd name="connsiteX593" fmla="*/ 5695950 w 8086725"/>
              <a:gd name="connsiteY593" fmla="*/ 2552700 h 3228975"/>
              <a:gd name="connsiteX594" fmla="*/ 5162550 w 8086725"/>
              <a:gd name="connsiteY594" fmla="*/ 2562225 h 3228975"/>
              <a:gd name="connsiteX595" fmla="*/ 5124450 w 8086725"/>
              <a:gd name="connsiteY595" fmla="*/ 2581275 h 3228975"/>
              <a:gd name="connsiteX596" fmla="*/ 5057775 w 8086725"/>
              <a:gd name="connsiteY596" fmla="*/ 2714625 h 3228975"/>
              <a:gd name="connsiteX597" fmla="*/ 5038725 w 8086725"/>
              <a:gd name="connsiteY597" fmla="*/ 2762250 h 3228975"/>
              <a:gd name="connsiteX598" fmla="*/ 4905375 w 8086725"/>
              <a:gd name="connsiteY598" fmla="*/ 2867025 h 3228975"/>
              <a:gd name="connsiteX599" fmla="*/ 4791075 w 8086725"/>
              <a:gd name="connsiteY599" fmla="*/ 2895600 h 3228975"/>
              <a:gd name="connsiteX600" fmla="*/ 4686300 w 8086725"/>
              <a:gd name="connsiteY600" fmla="*/ 2933700 h 3228975"/>
              <a:gd name="connsiteX601" fmla="*/ 4219575 w 8086725"/>
              <a:gd name="connsiteY601" fmla="*/ 2914650 h 3228975"/>
              <a:gd name="connsiteX602" fmla="*/ 4000500 w 8086725"/>
              <a:gd name="connsiteY602" fmla="*/ 2762250 h 3228975"/>
              <a:gd name="connsiteX603" fmla="*/ 3905250 w 8086725"/>
              <a:gd name="connsiteY603" fmla="*/ 2657475 h 3228975"/>
              <a:gd name="connsiteX604" fmla="*/ 3533775 w 8086725"/>
              <a:gd name="connsiteY604" fmla="*/ 2600325 h 3228975"/>
              <a:gd name="connsiteX605" fmla="*/ 3543300 w 8086725"/>
              <a:gd name="connsiteY605" fmla="*/ 2524125 h 3228975"/>
              <a:gd name="connsiteX606" fmla="*/ 3648075 w 8086725"/>
              <a:gd name="connsiteY606" fmla="*/ 2400300 h 3228975"/>
              <a:gd name="connsiteX607" fmla="*/ 3705225 w 8086725"/>
              <a:gd name="connsiteY607" fmla="*/ 2276475 h 3228975"/>
              <a:gd name="connsiteX608" fmla="*/ 3714750 w 8086725"/>
              <a:gd name="connsiteY608" fmla="*/ 2171700 h 3228975"/>
              <a:gd name="connsiteX609" fmla="*/ 3676650 w 8086725"/>
              <a:gd name="connsiteY609" fmla="*/ 2038350 h 3228975"/>
              <a:gd name="connsiteX610" fmla="*/ 3609975 w 8086725"/>
              <a:gd name="connsiteY610" fmla="*/ 1981200 h 3228975"/>
              <a:gd name="connsiteX611" fmla="*/ 3257550 w 8086725"/>
              <a:gd name="connsiteY611" fmla="*/ 1924050 h 3228975"/>
              <a:gd name="connsiteX612" fmla="*/ 2867025 w 8086725"/>
              <a:gd name="connsiteY612" fmla="*/ 1905000 h 3228975"/>
              <a:gd name="connsiteX613" fmla="*/ 2295525 w 8086725"/>
              <a:gd name="connsiteY613" fmla="*/ 1885950 h 3228975"/>
              <a:gd name="connsiteX614" fmla="*/ 2247900 w 8086725"/>
              <a:gd name="connsiteY614" fmla="*/ 1876425 h 3228975"/>
              <a:gd name="connsiteX615" fmla="*/ 2228850 w 8086725"/>
              <a:gd name="connsiteY615" fmla="*/ 1905000 h 3228975"/>
              <a:gd name="connsiteX616" fmla="*/ 2200275 w 8086725"/>
              <a:gd name="connsiteY616" fmla="*/ 2019300 h 3228975"/>
              <a:gd name="connsiteX617" fmla="*/ 2162175 w 8086725"/>
              <a:gd name="connsiteY617" fmla="*/ 2038350 h 3228975"/>
              <a:gd name="connsiteX618" fmla="*/ 2019300 w 8086725"/>
              <a:gd name="connsiteY618" fmla="*/ 2028825 h 3228975"/>
              <a:gd name="connsiteX619" fmla="*/ 1885950 w 8086725"/>
              <a:gd name="connsiteY619" fmla="*/ 1971675 h 3228975"/>
              <a:gd name="connsiteX620" fmla="*/ 1733550 w 8086725"/>
              <a:gd name="connsiteY620" fmla="*/ 1876425 h 3228975"/>
              <a:gd name="connsiteX621" fmla="*/ 1457325 w 8086725"/>
              <a:gd name="connsiteY621" fmla="*/ 1581150 h 3228975"/>
              <a:gd name="connsiteX622" fmla="*/ 1343025 w 8086725"/>
              <a:gd name="connsiteY622" fmla="*/ 1428750 h 3228975"/>
              <a:gd name="connsiteX623" fmla="*/ 1276350 w 8086725"/>
              <a:gd name="connsiteY623" fmla="*/ 1257300 h 3228975"/>
              <a:gd name="connsiteX624" fmla="*/ 1285875 w 8086725"/>
              <a:gd name="connsiteY624" fmla="*/ 981075 h 3228975"/>
              <a:gd name="connsiteX625" fmla="*/ 1504950 w 8086725"/>
              <a:gd name="connsiteY625" fmla="*/ 838200 h 3228975"/>
              <a:gd name="connsiteX626" fmla="*/ 1581150 w 8086725"/>
              <a:gd name="connsiteY626" fmla="*/ 828675 h 3228975"/>
              <a:gd name="connsiteX627" fmla="*/ 1609725 w 8086725"/>
              <a:gd name="connsiteY627" fmla="*/ 819150 h 3228975"/>
              <a:gd name="connsiteX628" fmla="*/ 1562100 w 8086725"/>
              <a:gd name="connsiteY628" fmla="*/ 771525 h 3228975"/>
              <a:gd name="connsiteX629" fmla="*/ 1457325 w 8086725"/>
              <a:gd name="connsiteY629" fmla="*/ 685800 h 3228975"/>
              <a:gd name="connsiteX630" fmla="*/ 1304925 w 8086725"/>
              <a:gd name="connsiteY630" fmla="*/ 561975 h 3228975"/>
              <a:gd name="connsiteX631" fmla="*/ 1047750 w 8086725"/>
              <a:gd name="connsiteY631" fmla="*/ 400050 h 3228975"/>
              <a:gd name="connsiteX632" fmla="*/ 914400 w 8086725"/>
              <a:gd name="connsiteY632" fmla="*/ 304800 h 3228975"/>
              <a:gd name="connsiteX633" fmla="*/ 819150 w 8086725"/>
              <a:gd name="connsiteY633" fmla="*/ 247650 h 3228975"/>
              <a:gd name="connsiteX634" fmla="*/ 771525 w 8086725"/>
              <a:gd name="connsiteY634" fmla="*/ 209550 h 3228975"/>
              <a:gd name="connsiteX635" fmla="*/ 742950 w 8086725"/>
              <a:gd name="connsiteY635" fmla="*/ 200025 h 3228975"/>
              <a:gd name="connsiteX636" fmla="*/ 695325 w 8086725"/>
              <a:gd name="connsiteY636" fmla="*/ 180975 h 3228975"/>
              <a:gd name="connsiteX637" fmla="*/ 581025 w 8086725"/>
              <a:gd name="connsiteY637" fmla="*/ 142875 h 3228975"/>
              <a:gd name="connsiteX638" fmla="*/ 514350 w 8086725"/>
              <a:gd name="connsiteY638" fmla="*/ 114300 h 3228975"/>
              <a:gd name="connsiteX639" fmla="*/ 600075 w 8086725"/>
              <a:gd name="connsiteY639" fmla="*/ 85725 h 3228975"/>
              <a:gd name="connsiteX640" fmla="*/ 628650 w 8086725"/>
              <a:gd name="connsiteY640" fmla="*/ 76200 h 3228975"/>
              <a:gd name="connsiteX641" fmla="*/ 638175 w 8086725"/>
              <a:gd name="connsiteY641" fmla="*/ 9525 h 3228975"/>
              <a:gd name="connsiteX642" fmla="*/ 600075 w 8086725"/>
              <a:gd name="connsiteY642" fmla="*/ 0 h 3228975"/>
              <a:gd name="connsiteX643" fmla="*/ 552450 w 8086725"/>
              <a:gd name="connsiteY643" fmla="*/ 9525 h 3228975"/>
              <a:gd name="connsiteX644" fmla="*/ 552450 w 8086725"/>
              <a:gd name="connsiteY644" fmla="*/ 95250 h 3228975"/>
              <a:gd name="connsiteX645" fmla="*/ 600075 w 8086725"/>
              <a:gd name="connsiteY645" fmla="*/ 133350 h 3228975"/>
              <a:gd name="connsiteX646" fmla="*/ 742950 w 8086725"/>
              <a:gd name="connsiteY646" fmla="*/ 200025 h 3228975"/>
              <a:gd name="connsiteX647" fmla="*/ 847725 w 8086725"/>
              <a:gd name="connsiteY647" fmla="*/ 209550 h 3228975"/>
              <a:gd name="connsiteX648" fmla="*/ 990600 w 8086725"/>
              <a:gd name="connsiteY648" fmla="*/ 219075 h 3228975"/>
              <a:gd name="connsiteX649" fmla="*/ 561975 w 8086725"/>
              <a:gd name="connsiteY649" fmla="*/ 247650 h 3228975"/>
              <a:gd name="connsiteX650" fmla="*/ 447675 w 8086725"/>
              <a:gd name="connsiteY650" fmla="*/ 266700 h 3228975"/>
              <a:gd name="connsiteX651" fmla="*/ 438150 w 8086725"/>
              <a:gd name="connsiteY651" fmla="*/ 295275 h 3228975"/>
              <a:gd name="connsiteX652" fmla="*/ 466725 w 8086725"/>
              <a:gd name="connsiteY652" fmla="*/ 323850 h 3228975"/>
              <a:gd name="connsiteX653" fmla="*/ 552450 w 8086725"/>
              <a:gd name="connsiteY653" fmla="*/ 428625 h 3228975"/>
              <a:gd name="connsiteX654" fmla="*/ 638175 w 8086725"/>
              <a:gd name="connsiteY654" fmla="*/ 609600 h 3228975"/>
              <a:gd name="connsiteX655" fmla="*/ 676275 w 8086725"/>
              <a:gd name="connsiteY655" fmla="*/ 752475 h 3228975"/>
              <a:gd name="connsiteX656" fmla="*/ 695325 w 8086725"/>
              <a:gd name="connsiteY656" fmla="*/ 962025 h 3228975"/>
              <a:gd name="connsiteX657" fmla="*/ 733425 w 8086725"/>
              <a:gd name="connsiteY657" fmla="*/ 1257300 h 3228975"/>
              <a:gd name="connsiteX658" fmla="*/ 762000 w 8086725"/>
              <a:gd name="connsiteY658" fmla="*/ 1247775 h 3228975"/>
              <a:gd name="connsiteX659" fmla="*/ 790575 w 8086725"/>
              <a:gd name="connsiteY659" fmla="*/ 1190625 h 3228975"/>
              <a:gd name="connsiteX660" fmla="*/ 781050 w 8086725"/>
              <a:gd name="connsiteY660" fmla="*/ 1085850 h 3228975"/>
              <a:gd name="connsiteX661" fmla="*/ 676275 w 8086725"/>
              <a:gd name="connsiteY661" fmla="*/ 1047750 h 3228975"/>
              <a:gd name="connsiteX662" fmla="*/ 609600 w 8086725"/>
              <a:gd name="connsiteY662" fmla="*/ 1085850 h 3228975"/>
              <a:gd name="connsiteX663" fmla="*/ 600075 w 8086725"/>
              <a:gd name="connsiteY663" fmla="*/ 1133475 h 3228975"/>
              <a:gd name="connsiteX664" fmla="*/ 809625 w 8086725"/>
              <a:gd name="connsiteY664" fmla="*/ 1457325 h 3228975"/>
              <a:gd name="connsiteX665" fmla="*/ 1009650 w 8086725"/>
              <a:gd name="connsiteY665" fmla="*/ 1571625 h 3228975"/>
              <a:gd name="connsiteX666" fmla="*/ 1552575 w 8086725"/>
              <a:gd name="connsiteY666" fmla="*/ 1762125 h 3228975"/>
              <a:gd name="connsiteX667" fmla="*/ 2038350 w 8086725"/>
              <a:gd name="connsiteY667" fmla="*/ 1790700 h 3228975"/>
              <a:gd name="connsiteX668" fmla="*/ 1952625 w 8086725"/>
              <a:gd name="connsiteY668" fmla="*/ 1990725 h 3228975"/>
              <a:gd name="connsiteX669" fmla="*/ 1905000 w 8086725"/>
              <a:gd name="connsiteY669" fmla="*/ 2085975 h 3228975"/>
              <a:gd name="connsiteX670" fmla="*/ 1838325 w 8086725"/>
              <a:gd name="connsiteY670" fmla="*/ 2247900 h 3228975"/>
              <a:gd name="connsiteX671" fmla="*/ 1866900 w 8086725"/>
              <a:gd name="connsiteY671" fmla="*/ 2295525 h 3228975"/>
              <a:gd name="connsiteX672" fmla="*/ 1962150 w 8086725"/>
              <a:gd name="connsiteY672" fmla="*/ 2247900 h 3228975"/>
              <a:gd name="connsiteX673" fmla="*/ 2162175 w 8086725"/>
              <a:gd name="connsiteY673" fmla="*/ 2143125 h 3228975"/>
              <a:gd name="connsiteX674" fmla="*/ 2743200 w 8086725"/>
              <a:gd name="connsiteY674" fmla="*/ 1800225 h 3228975"/>
              <a:gd name="connsiteX675" fmla="*/ 2990850 w 8086725"/>
              <a:gd name="connsiteY675" fmla="*/ 1543050 h 3228975"/>
              <a:gd name="connsiteX676" fmla="*/ 2933700 w 8086725"/>
              <a:gd name="connsiteY676" fmla="*/ 1428750 h 3228975"/>
              <a:gd name="connsiteX677" fmla="*/ 2438400 w 8086725"/>
              <a:gd name="connsiteY677" fmla="*/ 1238250 h 3228975"/>
              <a:gd name="connsiteX678" fmla="*/ 2095500 w 8086725"/>
              <a:gd name="connsiteY678" fmla="*/ 1152525 h 3228975"/>
              <a:gd name="connsiteX679" fmla="*/ 1866900 w 8086725"/>
              <a:gd name="connsiteY679" fmla="*/ 1133475 h 3228975"/>
              <a:gd name="connsiteX680" fmla="*/ 1647825 w 8086725"/>
              <a:gd name="connsiteY680" fmla="*/ 1104900 h 3228975"/>
              <a:gd name="connsiteX681" fmla="*/ 1381125 w 8086725"/>
              <a:gd name="connsiteY681" fmla="*/ 1200150 h 3228975"/>
              <a:gd name="connsiteX682" fmla="*/ 1371600 w 8086725"/>
              <a:gd name="connsiteY682" fmla="*/ 1257300 h 3228975"/>
              <a:gd name="connsiteX683" fmla="*/ 1390650 w 8086725"/>
              <a:gd name="connsiteY683" fmla="*/ 1362075 h 3228975"/>
              <a:gd name="connsiteX684" fmla="*/ 1581150 w 8086725"/>
              <a:gd name="connsiteY684" fmla="*/ 1514475 h 3228975"/>
              <a:gd name="connsiteX685" fmla="*/ 1724025 w 8086725"/>
              <a:gd name="connsiteY685" fmla="*/ 1581150 h 3228975"/>
              <a:gd name="connsiteX686" fmla="*/ 2305050 w 8086725"/>
              <a:gd name="connsiteY686" fmla="*/ 1666875 h 3228975"/>
              <a:gd name="connsiteX687" fmla="*/ 2886075 w 8086725"/>
              <a:gd name="connsiteY687" fmla="*/ 1866900 h 3228975"/>
              <a:gd name="connsiteX688" fmla="*/ 3019425 w 8086725"/>
              <a:gd name="connsiteY688" fmla="*/ 1924050 h 3228975"/>
              <a:gd name="connsiteX689" fmla="*/ 3038475 w 8086725"/>
              <a:gd name="connsiteY689" fmla="*/ 1952625 h 3228975"/>
              <a:gd name="connsiteX690" fmla="*/ 2857500 w 8086725"/>
              <a:gd name="connsiteY690" fmla="*/ 2085975 h 3228975"/>
              <a:gd name="connsiteX691" fmla="*/ 2619375 w 8086725"/>
              <a:gd name="connsiteY691" fmla="*/ 2200275 h 3228975"/>
              <a:gd name="connsiteX692" fmla="*/ 2524125 w 8086725"/>
              <a:gd name="connsiteY692" fmla="*/ 2228850 h 3228975"/>
              <a:gd name="connsiteX693" fmla="*/ 2438400 w 8086725"/>
              <a:gd name="connsiteY693" fmla="*/ 2238375 h 3228975"/>
              <a:gd name="connsiteX694" fmla="*/ 2390775 w 8086725"/>
              <a:gd name="connsiteY694" fmla="*/ 2228850 h 3228975"/>
              <a:gd name="connsiteX695" fmla="*/ 2286000 w 8086725"/>
              <a:gd name="connsiteY695" fmla="*/ 2028825 h 3228975"/>
              <a:gd name="connsiteX696" fmla="*/ 2181225 w 8086725"/>
              <a:gd name="connsiteY696" fmla="*/ 1828800 h 3228975"/>
              <a:gd name="connsiteX697" fmla="*/ 2047875 w 8086725"/>
              <a:gd name="connsiteY697" fmla="*/ 1619250 h 3228975"/>
              <a:gd name="connsiteX698" fmla="*/ 1885950 w 8086725"/>
              <a:gd name="connsiteY698" fmla="*/ 1428750 h 3228975"/>
              <a:gd name="connsiteX699" fmla="*/ 1457325 w 8086725"/>
              <a:gd name="connsiteY699" fmla="*/ 1038225 h 3228975"/>
              <a:gd name="connsiteX700" fmla="*/ 1400175 w 8086725"/>
              <a:gd name="connsiteY700" fmla="*/ 1000125 h 3228975"/>
              <a:gd name="connsiteX701" fmla="*/ 1323975 w 8086725"/>
              <a:gd name="connsiteY701" fmla="*/ 962025 h 3228975"/>
              <a:gd name="connsiteX702" fmla="*/ 1381125 w 8086725"/>
              <a:gd name="connsiteY702" fmla="*/ 942975 h 3228975"/>
              <a:gd name="connsiteX703" fmla="*/ 1504950 w 8086725"/>
              <a:gd name="connsiteY703" fmla="*/ 914400 h 3228975"/>
              <a:gd name="connsiteX704" fmla="*/ 1466850 w 8086725"/>
              <a:gd name="connsiteY704" fmla="*/ 828675 h 3228975"/>
              <a:gd name="connsiteX705" fmla="*/ 1381125 w 8086725"/>
              <a:gd name="connsiteY705" fmla="*/ 771525 h 3228975"/>
              <a:gd name="connsiteX706" fmla="*/ 1009650 w 8086725"/>
              <a:gd name="connsiteY706" fmla="*/ 657225 h 3228975"/>
              <a:gd name="connsiteX707" fmla="*/ 933450 w 8086725"/>
              <a:gd name="connsiteY707" fmla="*/ 647700 h 3228975"/>
              <a:gd name="connsiteX708" fmla="*/ 676275 w 8086725"/>
              <a:gd name="connsiteY708" fmla="*/ 723900 h 3228975"/>
              <a:gd name="connsiteX709" fmla="*/ 638175 w 8086725"/>
              <a:gd name="connsiteY709" fmla="*/ 790575 h 3228975"/>
              <a:gd name="connsiteX710" fmla="*/ 638175 w 8086725"/>
              <a:gd name="connsiteY710" fmla="*/ 952500 h 3228975"/>
              <a:gd name="connsiteX711" fmla="*/ 990600 w 8086725"/>
              <a:gd name="connsiteY711" fmla="*/ 1238250 h 3228975"/>
              <a:gd name="connsiteX712" fmla="*/ 1323975 w 8086725"/>
              <a:gd name="connsiteY712" fmla="*/ 1343025 h 3228975"/>
              <a:gd name="connsiteX713" fmla="*/ 1809750 w 8086725"/>
              <a:gd name="connsiteY713" fmla="*/ 1466850 h 3228975"/>
              <a:gd name="connsiteX714" fmla="*/ 2333625 w 8086725"/>
              <a:gd name="connsiteY714" fmla="*/ 1552575 h 3228975"/>
              <a:gd name="connsiteX715" fmla="*/ 3009900 w 8086725"/>
              <a:gd name="connsiteY715" fmla="*/ 1762125 h 3228975"/>
              <a:gd name="connsiteX716" fmla="*/ 3124200 w 8086725"/>
              <a:gd name="connsiteY716" fmla="*/ 1828800 h 3228975"/>
              <a:gd name="connsiteX717" fmla="*/ 3133725 w 8086725"/>
              <a:gd name="connsiteY717" fmla="*/ 1876425 h 3228975"/>
              <a:gd name="connsiteX718" fmla="*/ 2981325 w 8086725"/>
              <a:gd name="connsiteY718" fmla="*/ 2076450 h 3228975"/>
              <a:gd name="connsiteX719" fmla="*/ 2886075 w 8086725"/>
              <a:gd name="connsiteY719" fmla="*/ 2276475 h 3228975"/>
              <a:gd name="connsiteX720" fmla="*/ 2905125 w 8086725"/>
              <a:gd name="connsiteY720" fmla="*/ 2466975 h 3228975"/>
              <a:gd name="connsiteX721" fmla="*/ 3019425 w 8086725"/>
              <a:gd name="connsiteY721" fmla="*/ 2600325 h 3228975"/>
              <a:gd name="connsiteX722" fmla="*/ 3133725 w 8086725"/>
              <a:gd name="connsiteY722" fmla="*/ 2686050 h 3228975"/>
              <a:gd name="connsiteX723" fmla="*/ 3248025 w 8086725"/>
              <a:gd name="connsiteY723" fmla="*/ 2743200 h 3228975"/>
              <a:gd name="connsiteX724" fmla="*/ 3324225 w 8086725"/>
              <a:gd name="connsiteY724" fmla="*/ 2790825 h 3228975"/>
              <a:gd name="connsiteX725" fmla="*/ 3333750 w 8086725"/>
              <a:gd name="connsiteY725" fmla="*/ 2819400 h 3228975"/>
              <a:gd name="connsiteX726" fmla="*/ 3533775 w 8086725"/>
              <a:gd name="connsiteY726" fmla="*/ 2800350 h 3228975"/>
              <a:gd name="connsiteX727" fmla="*/ 3914775 w 8086725"/>
              <a:gd name="connsiteY727" fmla="*/ 2533650 h 3228975"/>
              <a:gd name="connsiteX728" fmla="*/ 4114800 w 8086725"/>
              <a:gd name="connsiteY728" fmla="*/ 2371725 h 3228975"/>
              <a:gd name="connsiteX729" fmla="*/ 4257675 w 8086725"/>
              <a:gd name="connsiteY729" fmla="*/ 2190750 h 3228975"/>
              <a:gd name="connsiteX730" fmla="*/ 4248150 w 8086725"/>
              <a:gd name="connsiteY730" fmla="*/ 1838325 h 3228975"/>
              <a:gd name="connsiteX731" fmla="*/ 4124325 w 8086725"/>
              <a:gd name="connsiteY731" fmla="*/ 1819275 h 3228975"/>
              <a:gd name="connsiteX732" fmla="*/ 3990975 w 8086725"/>
              <a:gd name="connsiteY732" fmla="*/ 1828800 h 3228975"/>
              <a:gd name="connsiteX733" fmla="*/ 3933825 w 8086725"/>
              <a:gd name="connsiteY733" fmla="*/ 1990725 h 3228975"/>
              <a:gd name="connsiteX734" fmla="*/ 4010025 w 8086725"/>
              <a:gd name="connsiteY734" fmla="*/ 2238375 h 3228975"/>
              <a:gd name="connsiteX735" fmla="*/ 4286250 w 8086725"/>
              <a:gd name="connsiteY735" fmla="*/ 2419350 h 3228975"/>
              <a:gd name="connsiteX736" fmla="*/ 4953000 w 8086725"/>
              <a:gd name="connsiteY736" fmla="*/ 2514600 h 3228975"/>
              <a:gd name="connsiteX737" fmla="*/ 6372225 w 8086725"/>
              <a:gd name="connsiteY737" fmla="*/ 2447925 h 3228975"/>
              <a:gd name="connsiteX738" fmla="*/ 6486525 w 8086725"/>
              <a:gd name="connsiteY738" fmla="*/ 2419350 h 3228975"/>
              <a:gd name="connsiteX739" fmla="*/ 6619875 w 8086725"/>
              <a:gd name="connsiteY739" fmla="*/ 2352675 h 3228975"/>
              <a:gd name="connsiteX740" fmla="*/ 6648450 w 8086725"/>
              <a:gd name="connsiteY740" fmla="*/ 2209800 h 3228975"/>
              <a:gd name="connsiteX741" fmla="*/ 6762750 w 8086725"/>
              <a:gd name="connsiteY741" fmla="*/ 2085975 h 3228975"/>
              <a:gd name="connsiteX742" fmla="*/ 6848475 w 8086725"/>
              <a:gd name="connsiteY742" fmla="*/ 1943100 h 3228975"/>
              <a:gd name="connsiteX743" fmla="*/ 6800850 w 8086725"/>
              <a:gd name="connsiteY743" fmla="*/ 1809750 h 3228975"/>
              <a:gd name="connsiteX744" fmla="*/ 6715125 w 8086725"/>
              <a:gd name="connsiteY744" fmla="*/ 1762125 h 3228975"/>
              <a:gd name="connsiteX745" fmla="*/ 6057900 w 8086725"/>
              <a:gd name="connsiteY745" fmla="*/ 1666875 h 3228975"/>
              <a:gd name="connsiteX746" fmla="*/ 5429250 w 8086725"/>
              <a:gd name="connsiteY746" fmla="*/ 1724025 h 3228975"/>
              <a:gd name="connsiteX747" fmla="*/ 5314950 w 8086725"/>
              <a:gd name="connsiteY747" fmla="*/ 1771650 h 3228975"/>
              <a:gd name="connsiteX748" fmla="*/ 5210175 w 8086725"/>
              <a:gd name="connsiteY748" fmla="*/ 1885950 h 3228975"/>
              <a:gd name="connsiteX749" fmla="*/ 5162550 w 8086725"/>
              <a:gd name="connsiteY749" fmla="*/ 2314575 h 3228975"/>
              <a:gd name="connsiteX750" fmla="*/ 5114925 w 8086725"/>
              <a:gd name="connsiteY750" fmla="*/ 2371725 h 3228975"/>
              <a:gd name="connsiteX751" fmla="*/ 5038725 w 8086725"/>
              <a:gd name="connsiteY751" fmla="*/ 2419350 h 3228975"/>
              <a:gd name="connsiteX752" fmla="*/ 4905375 w 8086725"/>
              <a:gd name="connsiteY752" fmla="*/ 2447925 h 3228975"/>
              <a:gd name="connsiteX753" fmla="*/ 4648200 w 8086725"/>
              <a:gd name="connsiteY753" fmla="*/ 2438400 h 3228975"/>
              <a:gd name="connsiteX754" fmla="*/ 4429125 w 8086725"/>
              <a:gd name="connsiteY754" fmla="*/ 2324100 h 3228975"/>
              <a:gd name="connsiteX755" fmla="*/ 4391025 w 8086725"/>
              <a:gd name="connsiteY755" fmla="*/ 2276475 h 3228975"/>
              <a:gd name="connsiteX756" fmla="*/ 4314825 w 8086725"/>
              <a:gd name="connsiteY756" fmla="*/ 2152650 h 3228975"/>
              <a:gd name="connsiteX757" fmla="*/ 4305300 w 8086725"/>
              <a:gd name="connsiteY757" fmla="*/ 1828800 h 3228975"/>
              <a:gd name="connsiteX758" fmla="*/ 4381500 w 8086725"/>
              <a:gd name="connsiteY758" fmla="*/ 1695450 h 3228975"/>
              <a:gd name="connsiteX759" fmla="*/ 4457700 w 8086725"/>
              <a:gd name="connsiteY759" fmla="*/ 1590675 h 3228975"/>
              <a:gd name="connsiteX760" fmla="*/ 4705350 w 8086725"/>
              <a:gd name="connsiteY760" fmla="*/ 1438275 h 3228975"/>
              <a:gd name="connsiteX761" fmla="*/ 4848225 w 8086725"/>
              <a:gd name="connsiteY761" fmla="*/ 1409700 h 3228975"/>
              <a:gd name="connsiteX762" fmla="*/ 5448300 w 8086725"/>
              <a:gd name="connsiteY762" fmla="*/ 1714500 h 3228975"/>
              <a:gd name="connsiteX763" fmla="*/ 5791200 w 8086725"/>
              <a:gd name="connsiteY763" fmla="*/ 2066925 h 3228975"/>
              <a:gd name="connsiteX764" fmla="*/ 6048375 w 8086725"/>
              <a:gd name="connsiteY764" fmla="*/ 2305050 h 3228975"/>
              <a:gd name="connsiteX765" fmla="*/ 6124575 w 8086725"/>
              <a:gd name="connsiteY765" fmla="*/ 2343150 h 3228975"/>
              <a:gd name="connsiteX766" fmla="*/ 6229350 w 8086725"/>
              <a:gd name="connsiteY766" fmla="*/ 2352675 h 3228975"/>
              <a:gd name="connsiteX767" fmla="*/ 6438900 w 8086725"/>
              <a:gd name="connsiteY767" fmla="*/ 2333625 h 3228975"/>
              <a:gd name="connsiteX768" fmla="*/ 6848475 w 8086725"/>
              <a:gd name="connsiteY768" fmla="*/ 2076450 h 3228975"/>
              <a:gd name="connsiteX769" fmla="*/ 6877050 w 8086725"/>
              <a:gd name="connsiteY769" fmla="*/ 2066925 h 3228975"/>
              <a:gd name="connsiteX770" fmla="*/ 6962775 w 8086725"/>
              <a:gd name="connsiteY770" fmla="*/ 2505075 h 3228975"/>
              <a:gd name="connsiteX771" fmla="*/ 7010400 w 8086725"/>
              <a:gd name="connsiteY771" fmla="*/ 2533650 h 3228975"/>
              <a:gd name="connsiteX772" fmla="*/ 7181850 w 8086725"/>
              <a:gd name="connsiteY772" fmla="*/ 2514600 h 3228975"/>
              <a:gd name="connsiteX773" fmla="*/ 7258050 w 8086725"/>
              <a:gd name="connsiteY773" fmla="*/ 2419350 h 3228975"/>
              <a:gd name="connsiteX774" fmla="*/ 7248525 w 8086725"/>
              <a:gd name="connsiteY774" fmla="*/ 2209800 h 3228975"/>
              <a:gd name="connsiteX775" fmla="*/ 7210425 w 8086725"/>
              <a:gd name="connsiteY775" fmla="*/ 2133600 h 3228975"/>
              <a:gd name="connsiteX776" fmla="*/ 7181850 w 8086725"/>
              <a:gd name="connsiteY776" fmla="*/ 2057400 h 3228975"/>
              <a:gd name="connsiteX777" fmla="*/ 7229475 w 8086725"/>
              <a:gd name="connsiteY777" fmla="*/ 2019300 h 3228975"/>
              <a:gd name="connsiteX778" fmla="*/ 7620000 w 8086725"/>
              <a:gd name="connsiteY778" fmla="*/ 2066925 h 3228975"/>
              <a:gd name="connsiteX779" fmla="*/ 7648575 w 8086725"/>
              <a:gd name="connsiteY779" fmla="*/ 2085975 h 3228975"/>
              <a:gd name="connsiteX780" fmla="*/ 7667625 w 8086725"/>
              <a:gd name="connsiteY780" fmla="*/ 2019300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Lst>
            <a:rect l="l" t="t" r="r" b="b"/>
            <a:pathLst>
              <a:path w="8086725" h="3228975">
                <a:moveTo>
                  <a:pt x="762000" y="76200"/>
                </a:moveTo>
                <a:cubicBezTo>
                  <a:pt x="739775" y="82550"/>
                  <a:pt x="716786" y="86666"/>
                  <a:pt x="695325" y="95250"/>
                </a:cubicBezTo>
                <a:cubicBezTo>
                  <a:pt x="597219" y="134492"/>
                  <a:pt x="757257" y="96199"/>
                  <a:pt x="619125" y="123825"/>
                </a:cubicBezTo>
                <a:cubicBezTo>
                  <a:pt x="606425" y="133350"/>
                  <a:pt x="593943" y="143173"/>
                  <a:pt x="581025" y="152400"/>
                </a:cubicBezTo>
                <a:cubicBezTo>
                  <a:pt x="547209" y="176554"/>
                  <a:pt x="553523" y="166142"/>
                  <a:pt x="523875" y="200025"/>
                </a:cubicBezTo>
                <a:cubicBezTo>
                  <a:pt x="461932" y="270817"/>
                  <a:pt x="506702" y="228635"/>
                  <a:pt x="438150" y="314325"/>
                </a:cubicBezTo>
                <a:cubicBezTo>
                  <a:pt x="429735" y="324844"/>
                  <a:pt x="419100" y="333375"/>
                  <a:pt x="409575" y="342900"/>
                </a:cubicBezTo>
                <a:cubicBezTo>
                  <a:pt x="406400" y="358775"/>
                  <a:pt x="404702" y="375018"/>
                  <a:pt x="400050" y="390525"/>
                </a:cubicBezTo>
                <a:cubicBezTo>
                  <a:pt x="395137" y="406902"/>
                  <a:pt x="381948" y="421078"/>
                  <a:pt x="381000" y="438150"/>
                </a:cubicBezTo>
                <a:cubicBezTo>
                  <a:pt x="378704" y="479483"/>
                  <a:pt x="382896" y="521287"/>
                  <a:pt x="390525" y="561975"/>
                </a:cubicBezTo>
                <a:cubicBezTo>
                  <a:pt x="392635" y="573227"/>
                  <a:pt x="403895" y="580611"/>
                  <a:pt x="409575" y="590550"/>
                </a:cubicBezTo>
                <a:cubicBezTo>
                  <a:pt x="416620" y="602878"/>
                  <a:pt x="417537" y="619780"/>
                  <a:pt x="428625" y="628650"/>
                </a:cubicBezTo>
                <a:cubicBezTo>
                  <a:pt x="490568" y="678205"/>
                  <a:pt x="562754" y="676372"/>
                  <a:pt x="638175" y="685800"/>
                </a:cubicBezTo>
                <a:cubicBezTo>
                  <a:pt x="663575" y="688975"/>
                  <a:pt x="688788" y="694572"/>
                  <a:pt x="714375" y="695325"/>
                </a:cubicBezTo>
                <a:cubicBezTo>
                  <a:pt x="904819" y="700926"/>
                  <a:pt x="1095375" y="701675"/>
                  <a:pt x="1285875" y="704850"/>
                </a:cubicBezTo>
                <a:cubicBezTo>
                  <a:pt x="1295400" y="717550"/>
                  <a:pt x="1306574" y="729167"/>
                  <a:pt x="1314450" y="742950"/>
                </a:cubicBezTo>
                <a:cubicBezTo>
                  <a:pt x="1323462" y="758721"/>
                  <a:pt x="1331088" y="807091"/>
                  <a:pt x="1333500" y="819150"/>
                </a:cubicBezTo>
                <a:cubicBezTo>
                  <a:pt x="1327150" y="876300"/>
                  <a:pt x="1322219" y="933626"/>
                  <a:pt x="1314450" y="990600"/>
                </a:cubicBezTo>
                <a:cubicBezTo>
                  <a:pt x="1312681" y="1003571"/>
                  <a:pt x="1312187" y="1017808"/>
                  <a:pt x="1304925" y="1028700"/>
                </a:cubicBezTo>
                <a:cubicBezTo>
                  <a:pt x="1292472" y="1047380"/>
                  <a:pt x="1272319" y="1059638"/>
                  <a:pt x="1257300" y="1076325"/>
                </a:cubicBezTo>
                <a:cubicBezTo>
                  <a:pt x="1243700" y="1091436"/>
                  <a:pt x="1234031" y="1110046"/>
                  <a:pt x="1219200" y="1123950"/>
                </a:cubicBezTo>
                <a:cubicBezTo>
                  <a:pt x="1099864" y="1235828"/>
                  <a:pt x="1144395" y="1195735"/>
                  <a:pt x="1047750" y="1247775"/>
                </a:cubicBezTo>
                <a:cubicBezTo>
                  <a:pt x="1025212" y="1259911"/>
                  <a:pt x="1004271" y="1275050"/>
                  <a:pt x="981075" y="1285875"/>
                </a:cubicBezTo>
                <a:cubicBezTo>
                  <a:pt x="938196" y="1305885"/>
                  <a:pt x="875372" y="1325010"/>
                  <a:pt x="828675" y="1333500"/>
                </a:cubicBezTo>
                <a:cubicBezTo>
                  <a:pt x="784498" y="1341532"/>
                  <a:pt x="695325" y="1352550"/>
                  <a:pt x="695325" y="1352550"/>
                </a:cubicBezTo>
                <a:cubicBezTo>
                  <a:pt x="635000" y="1346200"/>
                  <a:pt x="574183" y="1343472"/>
                  <a:pt x="514350" y="1333500"/>
                </a:cubicBezTo>
                <a:cubicBezTo>
                  <a:pt x="486646" y="1328883"/>
                  <a:pt x="416164" y="1287093"/>
                  <a:pt x="400050" y="1276350"/>
                </a:cubicBezTo>
                <a:cubicBezTo>
                  <a:pt x="383134" y="1265073"/>
                  <a:pt x="367323" y="1252084"/>
                  <a:pt x="352425" y="1238250"/>
                </a:cubicBezTo>
                <a:cubicBezTo>
                  <a:pt x="322812" y="1210752"/>
                  <a:pt x="266700" y="1152525"/>
                  <a:pt x="266700" y="1152525"/>
                </a:cubicBezTo>
                <a:cubicBezTo>
                  <a:pt x="261121" y="1135788"/>
                  <a:pt x="229246" y="1042923"/>
                  <a:pt x="228600" y="1028700"/>
                </a:cubicBezTo>
                <a:cubicBezTo>
                  <a:pt x="226433" y="981019"/>
                  <a:pt x="225350" y="931814"/>
                  <a:pt x="238125" y="885825"/>
                </a:cubicBezTo>
                <a:cubicBezTo>
                  <a:pt x="242374" y="870529"/>
                  <a:pt x="264360" y="867797"/>
                  <a:pt x="276225" y="857250"/>
                </a:cubicBezTo>
                <a:cubicBezTo>
                  <a:pt x="293005" y="842335"/>
                  <a:pt x="304599" y="821176"/>
                  <a:pt x="323850" y="809625"/>
                </a:cubicBezTo>
                <a:cubicBezTo>
                  <a:pt x="353173" y="792031"/>
                  <a:pt x="388878" y="787525"/>
                  <a:pt x="419100" y="771525"/>
                </a:cubicBezTo>
                <a:cubicBezTo>
                  <a:pt x="443238" y="758746"/>
                  <a:pt x="460416" y="734044"/>
                  <a:pt x="485775" y="723900"/>
                </a:cubicBezTo>
                <a:cubicBezTo>
                  <a:pt x="509542" y="714393"/>
                  <a:pt x="536816" y="719092"/>
                  <a:pt x="561975" y="714375"/>
                </a:cubicBezTo>
                <a:cubicBezTo>
                  <a:pt x="587708" y="709550"/>
                  <a:pt x="612003" y="696026"/>
                  <a:pt x="638175" y="695325"/>
                </a:cubicBezTo>
                <a:cubicBezTo>
                  <a:pt x="968272" y="686483"/>
                  <a:pt x="1298575" y="688975"/>
                  <a:pt x="1628775" y="685800"/>
                </a:cubicBezTo>
                <a:lnTo>
                  <a:pt x="1790700" y="676275"/>
                </a:lnTo>
                <a:cubicBezTo>
                  <a:pt x="1804170" y="671785"/>
                  <a:pt x="1781690" y="648215"/>
                  <a:pt x="1771650" y="638175"/>
                </a:cubicBezTo>
                <a:cubicBezTo>
                  <a:pt x="1764550" y="631075"/>
                  <a:pt x="1752815" y="631085"/>
                  <a:pt x="1743075" y="628650"/>
                </a:cubicBezTo>
                <a:cubicBezTo>
                  <a:pt x="1683495" y="613755"/>
                  <a:pt x="1651283" y="615444"/>
                  <a:pt x="1581150" y="609600"/>
                </a:cubicBezTo>
                <a:cubicBezTo>
                  <a:pt x="1422400" y="619125"/>
                  <a:pt x="1263421" y="625391"/>
                  <a:pt x="1104900" y="638175"/>
                </a:cubicBezTo>
                <a:cubicBezTo>
                  <a:pt x="1066399" y="641280"/>
                  <a:pt x="1026463" y="642880"/>
                  <a:pt x="990600" y="657225"/>
                </a:cubicBezTo>
                <a:cubicBezTo>
                  <a:pt x="961121" y="669017"/>
                  <a:pt x="942220" y="699074"/>
                  <a:pt x="914400" y="714375"/>
                </a:cubicBezTo>
                <a:cubicBezTo>
                  <a:pt x="878234" y="734266"/>
                  <a:pt x="836625" y="742776"/>
                  <a:pt x="800100" y="762000"/>
                </a:cubicBezTo>
                <a:cubicBezTo>
                  <a:pt x="769952" y="777867"/>
                  <a:pt x="707696" y="827143"/>
                  <a:pt x="685800" y="857250"/>
                </a:cubicBezTo>
                <a:cubicBezTo>
                  <a:pt x="669702" y="879385"/>
                  <a:pt x="648981" y="935010"/>
                  <a:pt x="638175" y="962025"/>
                </a:cubicBezTo>
                <a:cubicBezTo>
                  <a:pt x="647700" y="1003300"/>
                  <a:pt x="651397" y="1046370"/>
                  <a:pt x="666750" y="1085850"/>
                </a:cubicBezTo>
                <a:cubicBezTo>
                  <a:pt x="681283" y="1123221"/>
                  <a:pt x="719410" y="1145517"/>
                  <a:pt x="752475" y="1162050"/>
                </a:cubicBezTo>
                <a:cubicBezTo>
                  <a:pt x="774102" y="1172864"/>
                  <a:pt x="798557" y="1177952"/>
                  <a:pt x="819150" y="1190625"/>
                </a:cubicBezTo>
                <a:cubicBezTo>
                  <a:pt x="840269" y="1203621"/>
                  <a:pt x="854821" y="1225858"/>
                  <a:pt x="876300" y="1238250"/>
                </a:cubicBezTo>
                <a:cubicBezTo>
                  <a:pt x="937795" y="1273728"/>
                  <a:pt x="1003712" y="1300939"/>
                  <a:pt x="1066800" y="1333500"/>
                </a:cubicBezTo>
                <a:cubicBezTo>
                  <a:pt x="1224958" y="1415130"/>
                  <a:pt x="1124493" y="1368250"/>
                  <a:pt x="1295400" y="1466850"/>
                </a:cubicBezTo>
                <a:cubicBezTo>
                  <a:pt x="1336005" y="1490276"/>
                  <a:pt x="1379301" y="1508956"/>
                  <a:pt x="1419225" y="1533525"/>
                </a:cubicBezTo>
                <a:cubicBezTo>
                  <a:pt x="1593282" y="1640637"/>
                  <a:pt x="1493862" y="1585053"/>
                  <a:pt x="1628775" y="1704975"/>
                </a:cubicBezTo>
                <a:cubicBezTo>
                  <a:pt x="1655832" y="1729025"/>
                  <a:pt x="1688035" y="1746950"/>
                  <a:pt x="1714500" y="1771650"/>
                </a:cubicBezTo>
                <a:cubicBezTo>
                  <a:pt x="1849594" y="1897738"/>
                  <a:pt x="1697984" y="1789214"/>
                  <a:pt x="1828800" y="1876425"/>
                </a:cubicBezTo>
                <a:cubicBezTo>
                  <a:pt x="1831975" y="1885950"/>
                  <a:pt x="1839234" y="1895001"/>
                  <a:pt x="1838325" y="1905000"/>
                </a:cubicBezTo>
                <a:cubicBezTo>
                  <a:pt x="1835955" y="1931074"/>
                  <a:pt x="1831812" y="1958215"/>
                  <a:pt x="1819275" y="1981200"/>
                </a:cubicBezTo>
                <a:cubicBezTo>
                  <a:pt x="1811673" y="1995137"/>
                  <a:pt x="1794788" y="2001607"/>
                  <a:pt x="1781175" y="2009775"/>
                </a:cubicBezTo>
                <a:cubicBezTo>
                  <a:pt x="1711358" y="2051665"/>
                  <a:pt x="1737295" y="2031886"/>
                  <a:pt x="1657350" y="2047875"/>
                </a:cubicBezTo>
                <a:cubicBezTo>
                  <a:pt x="1631677" y="2053010"/>
                  <a:pt x="1607042" y="2063041"/>
                  <a:pt x="1581150" y="2066925"/>
                </a:cubicBezTo>
                <a:cubicBezTo>
                  <a:pt x="1543341" y="2072596"/>
                  <a:pt x="1504950" y="2073275"/>
                  <a:pt x="1466850" y="2076450"/>
                </a:cubicBezTo>
                <a:lnTo>
                  <a:pt x="942975" y="2047875"/>
                </a:lnTo>
                <a:cubicBezTo>
                  <a:pt x="875972" y="2043481"/>
                  <a:pt x="892640" y="2047437"/>
                  <a:pt x="857250" y="2000250"/>
                </a:cubicBezTo>
                <a:cubicBezTo>
                  <a:pt x="869950" y="1965325"/>
                  <a:pt x="873919" y="1925836"/>
                  <a:pt x="895350" y="1895475"/>
                </a:cubicBezTo>
                <a:cubicBezTo>
                  <a:pt x="913660" y="1869536"/>
                  <a:pt x="944913" y="1855603"/>
                  <a:pt x="971550" y="1838325"/>
                </a:cubicBezTo>
                <a:cubicBezTo>
                  <a:pt x="1399659" y="1560633"/>
                  <a:pt x="1091048" y="1743114"/>
                  <a:pt x="1409700" y="1609725"/>
                </a:cubicBezTo>
                <a:cubicBezTo>
                  <a:pt x="1493567" y="1574618"/>
                  <a:pt x="1573393" y="1530316"/>
                  <a:pt x="1657350" y="1495425"/>
                </a:cubicBezTo>
                <a:cubicBezTo>
                  <a:pt x="2250277" y="1249014"/>
                  <a:pt x="1959716" y="1369236"/>
                  <a:pt x="2324100" y="1247775"/>
                </a:cubicBezTo>
                <a:cubicBezTo>
                  <a:pt x="2492462" y="1191654"/>
                  <a:pt x="2364180" y="1224052"/>
                  <a:pt x="2514600" y="1190625"/>
                </a:cubicBezTo>
                <a:cubicBezTo>
                  <a:pt x="2536825" y="1177925"/>
                  <a:pt x="2558380" y="1163973"/>
                  <a:pt x="2581275" y="1152525"/>
                </a:cubicBezTo>
                <a:cubicBezTo>
                  <a:pt x="2596568" y="1144879"/>
                  <a:pt x="2614987" y="1143413"/>
                  <a:pt x="2628900" y="1133475"/>
                </a:cubicBezTo>
                <a:cubicBezTo>
                  <a:pt x="2638215" y="1126821"/>
                  <a:pt x="2641600" y="1114425"/>
                  <a:pt x="2647950" y="1104900"/>
                </a:cubicBezTo>
                <a:cubicBezTo>
                  <a:pt x="2628900" y="1066800"/>
                  <a:pt x="2615365" y="1025400"/>
                  <a:pt x="2590800" y="990600"/>
                </a:cubicBezTo>
                <a:cubicBezTo>
                  <a:pt x="2576500" y="970341"/>
                  <a:pt x="2553305" y="958094"/>
                  <a:pt x="2533650" y="942975"/>
                </a:cubicBezTo>
                <a:cubicBezTo>
                  <a:pt x="2431863" y="864677"/>
                  <a:pt x="2496461" y="914765"/>
                  <a:pt x="2352675" y="857250"/>
                </a:cubicBezTo>
                <a:cubicBezTo>
                  <a:pt x="2310467" y="840367"/>
                  <a:pt x="2271244" y="816510"/>
                  <a:pt x="2228850" y="800100"/>
                </a:cubicBezTo>
                <a:cubicBezTo>
                  <a:pt x="2168966" y="776919"/>
                  <a:pt x="1911178" y="695157"/>
                  <a:pt x="1857375" y="685800"/>
                </a:cubicBezTo>
                <a:cubicBezTo>
                  <a:pt x="1778924" y="672156"/>
                  <a:pt x="1698625" y="673100"/>
                  <a:pt x="1619250" y="666750"/>
                </a:cubicBezTo>
                <a:cubicBezTo>
                  <a:pt x="1406525" y="676275"/>
                  <a:pt x="1193370" y="678783"/>
                  <a:pt x="981075" y="695325"/>
                </a:cubicBezTo>
                <a:cubicBezTo>
                  <a:pt x="948027" y="697900"/>
                  <a:pt x="914606" y="707454"/>
                  <a:pt x="885825" y="723900"/>
                </a:cubicBezTo>
                <a:cubicBezTo>
                  <a:pt x="846645" y="746288"/>
                  <a:pt x="781050" y="809625"/>
                  <a:pt x="781050" y="809625"/>
                </a:cubicBezTo>
                <a:cubicBezTo>
                  <a:pt x="777875" y="822325"/>
                  <a:pt x="771525" y="834634"/>
                  <a:pt x="771525" y="847725"/>
                </a:cubicBezTo>
                <a:cubicBezTo>
                  <a:pt x="771525" y="892288"/>
                  <a:pt x="772310" y="937377"/>
                  <a:pt x="781050" y="981075"/>
                </a:cubicBezTo>
                <a:cubicBezTo>
                  <a:pt x="796874" y="1060197"/>
                  <a:pt x="953847" y="1177879"/>
                  <a:pt x="971550" y="1190625"/>
                </a:cubicBezTo>
                <a:cubicBezTo>
                  <a:pt x="1092604" y="1277784"/>
                  <a:pt x="1237891" y="1396451"/>
                  <a:pt x="1381125" y="1457325"/>
                </a:cubicBezTo>
                <a:cubicBezTo>
                  <a:pt x="1448586" y="1485996"/>
                  <a:pt x="1522291" y="1497606"/>
                  <a:pt x="1590675" y="1524000"/>
                </a:cubicBezTo>
                <a:cubicBezTo>
                  <a:pt x="1703466" y="1567533"/>
                  <a:pt x="1813286" y="1618416"/>
                  <a:pt x="1924050" y="1666875"/>
                </a:cubicBezTo>
                <a:cubicBezTo>
                  <a:pt x="2008674" y="1703898"/>
                  <a:pt x="2068206" y="1729668"/>
                  <a:pt x="2143125" y="1781175"/>
                </a:cubicBezTo>
                <a:cubicBezTo>
                  <a:pt x="2163559" y="1795224"/>
                  <a:pt x="2182740" y="1811265"/>
                  <a:pt x="2200275" y="1828800"/>
                </a:cubicBezTo>
                <a:cubicBezTo>
                  <a:pt x="2211500" y="1840025"/>
                  <a:pt x="2219325" y="1854200"/>
                  <a:pt x="2228850" y="1866900"/>
                </a:cubicBezTo>
                <a:cubicBezTo>
                  <a:pt x="2219325" y="1901825"/>
                  <a:pt x="2220355" y="1941554"/>
                  <a:pt x="2200275" y="1971675"/>
                </a:cubicBezTo>
                <a:cubicBezTo>
                  <a:pt x="2186076" y="1992974"/>
                  <a:pt x="2155400" y="1996359"/>
                  <a:pt x="2133600" y="2009775"/>
                </a:cubicBezTo>
                <a:cubicBezTo>
                  <a:pt x="2114101" y="2021774"/>
                  <a:pt x="2096609" y="2037020"/>
                  <a:pt x="2076450" y="2047875"/>
                </a:cubicBezTo>
                <a:cubicBezTo>
                  <a:pt x="2056316" y="2058716"/>
                  <a:pt x="1952229" y="2099843"/>
                  <a:pt x="1933575" y="2105025"/>
                </a:cubicBezTo>
                <a:cubicBezTo>
                  <a:pt x="1843857" y="2129947"/>
                  <a:pt x="1793482" y="2127065"/>
                  <a:pt x="1695450" y="2133600"/>
                </a:cubicBezTo>
                <a:cubicBezTo>
                  <a:pt x="1666875" y="2117725"/>
                  <a:pt x="1623001" y="2115846"/>
                  <a:pt x="1609725" y="2085975"/>
                </a:cubicBezTo>
                <a:cubicBezTo>
                  <a:pt x="1601468" y="2067397"/>
                  <a:pt x="1640249" y="2058869"/>
                  <a:pt x="1657350" y="2047875"/>
                </a:cubicBezTo>
                <a:cubicBezTo>
                  <a:pt x="1684847" y="2030198"/>
                  <a:pt x="1716097" y="2018709"/>
                  <a:pt x="1743075" y="2000250"/>
                </a:cubicBezTo>
                <a:cubicBezTo>
                  <a:pt x="1776632" y="1977290"/>
                  <a:pt x="1804731" y="1946955"/>
                  <a:pt x="1838325" y="1924050"/>
                </a:cubicBezTo>
                <a:cubicBezTo>
                  <a:pt x="1980742" y="1826948"/>
                  <a:pt x="1919819" y="1871556"/>
                  <a:pt x="2085975" y="1838325"/>
                </a:cubicBezTo>
                <a:cubicBezTo>
                  <a:pt x="2372375" y="1781045"/>
                  <a:pt x="1918941" y="1818518"/>
                  <a:pt x="2486025" y="1800225"/>
                </a:cubicBezTo>
                <a:cubicBezTo>
                  <a:pt x="2498725" y="1797050"/>
                  <a:pt x="2513473" y="1798309"/>
                  <a:pt x="2524125" y="1790700"/>
                </a:cubicBezTo>
                <a:cubicBezTo>
                  <a:pt x="2571468" y="1756883"/>
                  <a:pt x="2551505" y="1726393"/>
                  <a:pt x="2533650" y="1676400"/>
                </a:cubicBezTo>
                <a:cubicBezTo>
                  <a:pt x="2516733" y="1629033"/>
                  <a:pt x="2470819" y="1564400"/>
                  <a:pt x="2438400" y="1533525"/>
                </a:cubicBezTo>
                <a:cubicBezTo>
                  <a:pt x="2273850" y="1376811"/>
                  <a:pt x="2001595" y="1265628"/>
                  <a:pt x="1828800" y="1171575"/>
                </a:cubicBezTo>
                <a:cubicBezTo>
                  <a:pt x="1736437" y="1121301"/>
                  <a:pt x="1648989" y="1061162"/>
                  <a:pt x="1552575" y="1019175"/>
                </a:cubicBezTo>
                <a:cubicBezTo>
                  <a:pt x="1131811" y="835939"/>
                  <a:pt x="1029888" y="800694"/>
                  <a:pt x="685800" y="628650"/>
                </a:cubicBezTo>
                <a:cubicBezTo>
                  <a:pt x="593081" y="582291"/>
                  <a:pt x="504107" y="528314"/>
                  <a:pt x="409575" y="485775"/>
                </a:cubicBezTo>
                <a:cubicBezTo>
                  <a:pt x="346075" y="457200"/>
                  <a:pt x="281756" y="430379"/>
                  <a:pt x="219075" y="400050"/>
                </a:cubicBezTo>
                <a:cubicBezTo>
                  <a:pt x="183264" y="382722"/>
                  <a:pt x="148413" y="363368"/>
                  <a:pt x="114300" y="342900"/>
                </a:cubicBezTo>
                <a:cubicBezTo>
                  <a:pt x="-3299" y="272341"/>
                  <a:pt x="68032" y="298902"/>
                  <a:pt x="0" y="276225"/>
                </a:cubicBezTo>
                <a:cubicBezTo>
                  <a:pt x="50939" y="242266"/>
                  <a:pt x="6721" y="258771"/>
                  <a:pt x="66675" y="285750"/>
                </a:cubicBezTo>
                <a:cubicBezTo>
                  <a:pt x="116151" y="308014"/>
                  <a:pt x="170548" y="318637"/>
                  <a:pt x="219075" y="342900"/>
                </a:cubicBezTo>
                <a:cubicBezTo>
                  <a:pt x="257175" y="361950"/>
                  <a:pt x="294505" y="382625"/>
                  <a:pt x="333375" y="400050"/>
                </a:cubicBezTo>
                <a:cubicBezTo>
                  <a:pt x="386640" y="423927"/>
                  <a:pt x="442794" y="441222"/>
                  <a:pt x="495300" y="466725"/>
                </a:cubicBezTo>
                <a:cubicBezTo>
                  <a:pt x="554107" y="495289"/>
                  <a:pt x="608865" y="531585"/>
                  <a:pt x="666750" y="561975"/>
                </a:cubicBezTo>
                <a:cubicBezTo>
                  <a:pt x="735895" y="598276"/>
                  <a:pt x="812499" y="621714"/>
                  <a:pt x="876300" y="666750"/>
                </a:cubicBezTo>
                <a:cubicBezTo>
                  <a:pt x="930275" y="704850"/>
                  <a:pt x="988063" y="738054"/>
                  <a:pt x="1038225" y="781050"/>
                </a:cubicBezTo>
                <a:cubicBezTo>
                  <a:pt x="1185212" y="907039"/>
                  <a:pt x="1130178" y="853953"/>
                  <a:pt x="1209675" y="933450"/>
                </a:cubicBezTo>
                <a:cubicBezTo>
                  <a:pt x="1229895" y="1034551"/>
                  <a:pt x="1230829" y="1015431"/>
                  <a:pt x="1200150" y="1181100"/>
                </a:cubicBezTo>
                <a:cubicBezTo>
                  <a:pt x="1196272" y="1202042"/>
                  <a:pt x="1180500" y="1218912"/>
                  <a:pt x="1171575" y="1238250"/>
                </a:cubicBezTo>
                <a:cubicBezTo>
                  <a:pt x="1144387" y="1297157"/>
                  <a:pt x="1139047" y="1323075"/>
                  <a:pt x="1104900" y="1381125"/>
                </a:cubicBezTo>
                <a:cubicBezTo>
                  <a:pt x="1087487" y="1410726"/>
                  <a:pt x="1063745" y="1436459"/>
                  <a:pt x="1047750" y="1466850"/>
                </a:cubicBezTo>
                <a:cubicBezTo>
                  <a:pt x="1010080" y="1538424"/>
                  <a:pt x="1007394" y="1572251"/>
                  <a:pt x="990600" y="1647825"/>
                </a:cubicBezTo>
                <a:cubicBezTo>
                  <a:pt x="993775" y="1708150"/>
                  <a:pt x="989775" y="1769285"/>
                  <a:pt x="1000125" y="1828800"/>
                </a:cubicBezTo>
                <a:cubicBezTo>
                  <a:pt x="1005453" y="1859436"/>
                  <a:pt x="1068830" y="1895275"/>
                  <a:pt x="1085850" y="1905000"/>
                </a:cubicBezTo>
                <a:cubicBezTo>
                  <a:pt x="1116295" y="1922397"/>
                  <a:pt x="1202345" y="1964494"/>
                  <a:pt x="1238250" y="1971675"/>
                </a:cubicBezTo>
                <a:cubicBezTo>
                  <a:pt x="1275740" y="1979173"/>
                  <a:pt x="1314354" y="1979539"/>
                  <a:pt x="1352550" y="1981200"/>
                </a:cubicBezTo>
                <a:lnTo>
                  <a:pt x="2114550" y="2009775"/>
                </a:lnTo>
                <a:cubicBezTo>
                  <a:pt x="2127250" y="2012950"/>
                  <a:pt x="2141758" y="2012038"/>
                  <a:pt x="2152650" y="2019300"/>
                </a:cubicBezTo>
                <a:cubicBezTo>
                  <a:pt x="2172384" y="2032456"/>
                  <a:pt x="2176446" y="2066858"/>
                  <a:pt x="2181225" y="2085975"/>
                </a:cubicBezTo>
                <a:cubicBezTo>
                  <a:pt x="2174875" y="2114550"/>
                  <a:pt x="2174442" y="2145122"/>
                  <a:pt x="2162175" y="2171700"/>
                </a:cubicBezTo>
                <a:cubicBezTo>
                  <a:pt x="2154649" y="2188007"/>
                  <a:pt x="2133316" y="2194399"/>
                  <a:pt x="2124075" y="2209800"/>
                </a:cubicBezTo>
                <a:cubicBezTo>
                  <a:pt x="2113744" y="2227019"/>
                  <a:pt x="2105025" y="2266950"/>
                  <a:pt x="2105025" y="2266950"/>
                </a:cubicBezTo>
                <a:cubicBezTo>
                  <a:pt x="2137460" y="2315602"/>
                  <a:pt x="2107621" y="2282535"/>
                  <a:pt x="2171700" y="2314575"/>
                </a:cubicBezTo>
                <a:cubicBezTo>
                  <a:pt x="2194595" y="2326023"/>
                  <a:pt x="2214608" y="2343168"/>
                  <a:pt x="2238375" y="2352675"/>
                </a:cubicBezTo>
                <a:cubicBezTo>
                  <a:pt x="2295107" y="2375368"/>
                  <a:pt x="2360148" y="2375868"/>
                  <a:pt x="2419350" y="2381250"/>
                </a:cubicBezTo>
                <a:cubicBezTo>
                  <a:pt x="2638425" y="2374900"/>
                  <a:pt x="2857965" y="2377815"/>
                  <a:pt x="3076575" y="2362200"/>
                </a:cubicBezTo>
                <a:cubicBezTo>
                  <a:pt x="3086590" y="2361485"/>
                  <a:pt x="3088278" y="2343426"/>
                  <a:pt x="3086100" y="2333625"/>
                </a:cubicBezTo>
                <a:cubicBezTo>
                  <a:pt x="3081480" y="2312834"/>
                  <a:pt x="3071319" y="2292703"/>
                  <a:pt x="3057525" y="2276475"/>
                </a:cubicBezTo>
                <a:cubicBezTo>
                  <a:pt x="3016813" y="2228578"/>
                  <a:pt x="2973078" y="2182623"/>
                  <a:pt x="2924175" y="2143125"/>
                </a:cubicBezTo>
                <a:cubicBezTo>
                  <a:pt x="2841625" y="2076450"/>
                  <a:pt x="2767070" y="1998433"/>
                  <a:pt x="2676525" y="1943100"/>
                </a:cubicBezTo>
                <a:cubicBezTo>
                  <a:pt x="2505677" y="1838693"/>
                  <a:pt x="2264664" y="1681861"/>
                  <a:pt x="2085975" y="1647825"/>
                </a:cubicBezTo>
                <a:cubicBezTo>
                  <a:pt x="1844927" y="1601911"/>
                  <a:pt x="1953034" y="1620046"/>
                  <a:pt x="1762125" y="1590675"/>
                </a:cubicBezTo>
                <a:cubicBezTo>
                  <a:pt x="1676400" y="1593850"/>
                  <a:pt x="1588830" y="1582226"/>
                  <a:pt x="1504950" y="1600200"/>
                </a:cubicBezTo>
                <a:cubicBezTo>
                  <a:pt x="1489120" y="1603592"/>
                  <a:pt x="1495425" y="1631636"/>
                  <a:pt x="1495425" y="1647825"/>
                </a:cubicBezTo>
                <a:cubicBezTo>
                  <a:pt x="1495425" y="1701893"/>
                  <a:pt x="1488823" y="1758143"/>
                  <a:pt x="1504950" y="1809750"/>
                </a:cubicBezTo>
                <a:cubicBezTo>
                  <a:pt x="1519299" y="1855665"/>
                  <a:pt x="1607493" y="1979185"/>
                  <a:pt x="1647825" y="2028825"/>
                </a:cubicBezTo>
                <a:cubicBezTo>
                  <a:pt x="1669108" y="2055019"/>
                  <a:pt x="1690635" y="2081160"/>
                  <a:pt x="1714500" y="2105025"/>
                </a:cubicBezTo>
                <a:cubicBezTo>
                  <a:pt x="1773259" y="2163784"/>
                  <a:pt x="1827153" y="2229175"/>
                  <a:pt x="1895475" y="2276475"/>
                </a:cubicBezTo>
                <a:cubicBezTo>
                  <a:pt x="2072534" y="2399054"/>
                  <a:pt x="2016039" y="2368577"/>
                  <a:pt x="2266950" y="2486025"/>
                </a:cubicBezTo>
                <a:cubicBezTo>
                  <a:pt x="2332649" y="2516778"/>
                  <a:pt x="2398157" y="2548811"/>
                  <a:pt x="2466975" y="2571750"/>
                </a:cubicBezTo>
                <a:cubicBezTo>
                  <a:pt x="2541489" y="2596588"/>
                  <a:pt x="2618811" y="2612268"/>
                  <a:pt x="2695575" y="2628900"/>
                </a:cubicBezTo>
                <a:cubicBezTo>
                  <a:pt x="2809375" y="2653557"/>
                  <a:pt x="2922933" y="2681132"/>
                  <a:pt x="3038475" y="2695575"/>
                </a:cubicBezTo>
                <a:cubicBezTo>
                  <a:pt x="3089275" y="2701925"/>
                  <a:pt x="3139951" y="2709357"/>
                  <a:pt x="3190875" y="2714625"/>
                </a:cubicBezTo>
                <a:cubicBezTo>
                  <a:pt x="3232052" y="2718885"/>
                  <a:pt x="3273446" y="2720712"/>
                  <a:pt x="3314700" y="2724150"/>
                </a:cubicBezTo>
                <a:lnTo>
                  <a:pt x="3419475" y="2733675"/>
                </a:lnTo>
                <a:cubicBezTo>
                  <a:pt x="3585081" y="2728804"/>
                  <a:pt x="3717699" y="2820078"/>
                  <a:pt x="3762375" y="2686050"/>
                </a:cubicBezTo>
                <a:cubicBezTo>
                  <a:pt x="3767495" y="2670691"/>
                  <a:pt x="3768725" y="2654300"/>
                  <a:pt x="3771900" y="2638425"/>
                </a:cubicBezTo>
                <a:cubicBezTo>
                  <a:pt x="3759200" y="2609850"/>
                  <a:pt x="3751146" y="2578718"/>
                  <a:pt x="3733800" y="2552700"/>
                </a:cubicBezTo>
                <a:cubicBezTo>
                  <a:pt x="3718856" y="2530284"/>
                  <a:pt x="3696875" y="2513348"/>
                  <a:pt x="3676650" y="2495550"/>
                </a:cubicBezTo>
                <a:cubicBezTo>
                  <a:pt x="3617445" y="2443449"/>
                  <a:pt x="3564486" y="2381684"/>
                  <a:pt x="3495675" y="2343150"/>
                </a:cubicBezTo>
                <a:cubicBezTo>
                  <a:pt x="3416300" y="2298700"/>
                  <a:pt x="3347286" y="2224756"/>
                  <a:pt x="3257550" y="2209800"/>
                </a:cubicBezTo>
                <a:cubicBezTo>
                  <a:pt x="3091599" y="2182142"/>
                  <a:pt x="3180722" y="2200118"/>
                  <a:pt x="2990850" y="2152650"/>
                </a:cubicBezTo>
                <a:cubicBezTo>
                  <a:pt x="2889250" y="2162175"/>
                  <a:pt x="2785722" y="2159346"/>
                  <a:pt x="2686050" y="2181225"/>
                </a:cubicBezTo>
                <a:cubicBezTo>
                  <a:pt x="2652506" y="2188588"/>
                  <a:pt x="2628019" y="2218066"/>
                  <a:pt x="2600325" y="2238375"/>
                </a:cubicBezTo>
                <a:cubicBezTo>
                  <a:pt x="2540454" y="2282281"/>
                  <a:pt x="2542721" y="2286544"/>
                  <a:pt x="2495550" y="2343150"/>
                </a:cubicBezTo>
                <a:cubicBezTo>
                  <a:pt x="2481390" y="2428110"/>
                  <a:pt x="2470251" y="2455787"/>
                  <a:pt x="2514600" y="2562225"/>
                </a:cubicBezTo>
                <a:cubicBezTo>
                  <a:pt x="2526689" y="2591238"/>
                  <a:pt x="2562182" y="2603933"/>
                  <a:pt x="2581275" y="2628900"/>
                </a:cubicBezTo>
                <a:cubicBezTo>
                  <a:pt x="2603767" y="2658312"/>
                  <a:pt x="2614721" y="2695705"/>
                  <a:pt x="2638425" y="2724150"/>
                </a:cubicBezTo>
                <a:cubicBezTo>
                  <a:pt x="2662901" y="2753521"/>
                  <a:pt x="2694779" y="2775874"/>
                  <a:pt x="2724150" y="2800350"/>
                </a:cubicBezTo>
                <a:cubicBezTo>
                  <a:pt x="2788076" y="2853622"/>
                  <a:pt x="2831024" y="2885360"/>
                  <a:pt x="2905125" y="2924175"/>
                </a:cubicBezTo>
                <a:cubicBezTo>
                  <a:pt x="2939109" y="2941976"/>
                  <a:pt x="2975916" y="2953999"/>
                  <a:pt x="3009900" y="2971800"/>
                </a:cubicBezTo>
                <a:cubicBezTo>
                  <a:pt x="3042699" y="2988981"/>
                  <a:pt x="3072593" y="3011315"/>
                  <a:pt x="3105150" y="3028950"/>
                </a:cubicBezTo>
                <a:cubicBezTo>
                  <a:pt x="3296602" y="3132653"/>
                  <a:pt x="3186125" y="3060708"/>
                  <a:pt x="3267075" y="3114675"/>
                </a:cubicBezTo>
                <a:cubicBezTo>
                  <a:pt x="3263900" y="3130550"/>
                  <a:pt x="3268998" y="3150852"/>
                  <a:pt x="3257550" y="3162300"/>
                </a:cubicBezTo>
                <a:cubicBezTo>
                  <a:pt x="3243351" y="3176499"/>
                  <a:pt x="3219947" y="3176751"/>
                  <a:pt x="3200400" y="3181350"/>
                </a:cubicBezTo>
                <a:cubicBezTo>
                  <a:pt x="3150021" y="3193204"/>
                  <a:pt x="3053831" y="3208467"/>
                  <a:pt x="3000375" y="3209925"/>
                </a:cubicBezTo>
                <a:lnTo>
                  <a:pt x="2047875" y="3228975"/>
                </a:lnTo>
                <a:cubicBezTo>
                  <a:pt x="1958975" y="3225800"/>
                  <a:pt x="1869297" y="3231605"/>
                  <a:pt x="1781175" y="3219450"/>
                </a:cubicBezTo>
                <a:cubicBezTo>
                  <a:pt x="1771229" y="3218078"/>
                  <a:pt x="1770230" y="3200814"/>
                  <a:pt x="1771650" y="3190875"/>
                </a:cubicBezTo>
                <a:cubicBezTo>
                  <a:pt x="1781175" y="3124200"/>
                  <a:pt x="1889125" y="3103563"/>
                  <a:pt x="1924050" y="3086100"/>
                </a:cubicBezTo>
                <a:cubicBezTo>
                  <a:pt x="2034022" y="3031114"/>
                  <a:pt x="2034372" y="3029176"/>
                  <a:pt x="2143125" y="2981325"/>
                </a:cubicBezTo>
                <a:cubicBezTo>
                  <a:pt x="2187390" y="2961848"/>
                  <a:pt x="2232902" y="2945154"/>
                  <a:pt x="2276475" y="2924175"/>
                </a:cubicBezTo>
                <a:cubicBezTo>
                  <a:pt x="2362200" y="2882900"/>
                  <a:pt x="2441347" y="2823426"/>
                  <a:pt x="2533650" y="2800350"/>
                </a:cubicBezTo>
                <a:cubicBezTo>
                  <a:pt x="2584450" y="2787650"/>
                  <a:pt x="2636701" y="2779761"/>
                  <a:pt x="2686050" y="2762250"/>
                </a:cubicBezTo>
                <a:cubicBezTo>
                  <a:pt x="2735580" y="2744675"/>
                  <a:pt x="2779341" y="2712996"/>
                  <a:pt x="2828925" y="2695575"/>
                </a:cubicBezTo>
                <a:cubicBezTo>
                  <a:pt x="3029138" y="2625230"/>
                  <a:pt x="3028229" y="2638937"/>
                  <a:pt x="3228975" y="2628900"/>
                </a:cubicBezTo>
                <a:cubicBezTo>
                  <a:pt x="3276600" y="2619375"/>
                  <a:pt x="3323770" y="2607194"/>
                  <a:pt x="3371850" y="2600325"/>
                </a:cubicBezTo>
                <a:cubicBezTo>
                  <a:pt x="3458950" y="2587882"/>
                  <a:pt x="3757606" y="2582069"/>
                  <a:pt x="3781425" y="2581275"/>
                </a:cubicBezTo>
                <a:cubicBezTo>
                  <a:pt x="3810046" y="2577186"/>
                  <a:pt x="3865084" y="2570582"/>
                  <a:pt x="3895725" y="2562225"/>
                </a:cubicBezTo>
                <a:cubicBezTo>
                  <a:pt x="3915098" y="2556941"/>
                  <a:pt x="3952875" y="2543175"/>
                  <a:pt x="3952875" y="2543175"/>
                </a:cubicBezTo>
                <a:cubicBezTo>
                  <a:pt x="3959225" y="2533650"/>
                  <a:pt x="3973345" y="2525959"/>
                  <a:pt x="3971925" y="2514600"/>
                </a:cubicBezTo>
                <a:cubicBezTo>
                  <a:pt x="3968265" y="2485323"/>
                  <a:pt x="3912219" y="2434470"/>
                  <a:pt x="3895725" y="2419350"/>
                </a:cubicBezTo>
                <a:cubicBezTo>
                  <a:pt x="3874147" y="2399570"/>
                  <a:pt x="3853593" y="2378153"/>
                  <a:pt x="3829050" y="2362200"/>
                </a:cubicBezTo>
                <a:cubicBezTo>
                  <a:pt x="3770269" y="2323992"/>
                  <a:pt x="3598037" y="2243273"/>
                  <a:pt x="3543300" y="2219325"/>
                </a:cubicBezTo>
                <a:cubicBezTo>
                  <a:pt x="3312763" y="2118465"/>
                  <a:pt x="3478762" y="2199414"/>
                  <a:pt x="3190875" y="2105025"/>
                </a:cubicBezTo>
                <a:cubicBezTo>
                  <a:pt x="3065861" y="2064037"/>
                  <a:pt x="2942671" y="2017640"/>
                  <a:pt x="2819400" y="1971675"/>
                </a:cubicBezTo>
                <a:cubicBezTo>
                  <a:pt x="2755318" y="1947780"/>
                  <a:pt x="2687975" y="1929936"/>
                  <a:pt x="2628900" y="1895475"/>
                </a:cubicBezTo>
                <a:cubicBezTo>
                  <a:pt x="2590800" y="1873250"/>
                  <a:pt x="2553706" y="1849203"/>
                  <a:pt x="2514600" y="1828800"/>
                </a:cubicBezTo>
                <a:cubicBezTo>
                  <a:pt x="2435431" y="1787495"/>
                  <a:pt x="2423248" y="1785649"/>
                  <a:pt x="2352675" y="1762125"/>
                </a:cubicBezTo>
                <a:cubicBezTo>
                  <a:pt x="2343339" y="1755123"/>
                  <a:pt x="2306363" y="1721116"/>
                  <a:pt x="2286000" y="1724025"/>
                </a:cubicBezTo>
                <a:cubicBezTo>
                  <a:pt x="2271944" y="1726033"/>
                  <a:pt x="2260600" y="1736725"/>
                  <a:pt x="2247900" y="1743075"/>
                </a:cubicBezTo>
                <a:cubicBezTo>
                  <a:pt x="2254250" y="1819275"/>
                  <a:pt x="2250108" y="1897089"/>
                  <a:pt x="2266950" y="1971675"/>
                </a:cubicBezTo>
                <a:cubicBezTo>
                  <a:pt x="2272966" y="1998317"/>
                  <a:pt x="2299738" y="2015419"/>
                  <a:pt x="2314575" y="2038350"/>
                </a:cubicBezTo>
                <a:cubicBezTo>
                  <a:pt x="2334690" y="2069436"/>
                  <a:pt x="2348717" y="2104590"/>
                  <a:pt x="2371725" y="2133600"/>
                </a:cubicBezTo>
                <a:cubicBezTo>
                  <a:pt x="2391871" y="2159001"/>
                  <a:pt x="2563329" y="2359318"/>
                  <a:pt x="2628900" y="2400300"/>
                </a:cubicBezTo>
                <a:cubicBezTo>
                  <a:pt x="2720441" y="2457513"/>
                  <a:pt x="2816004" y="2508857"/>
                  <a:pt x="2914650" y="2552700"/>
                </a:cubicBezTo>
                <a:lnTo>
                  <a:pt x="3257550" y="2705100"/>
                </a:lnTo>
                <a:cubicBezTo>
                  <a:pt x="3396004" y="2764779"/>
                  <a:pt x="3503810" y="2810011"/>
                  <a:pt x="3648075" y="2847975"/>
                </a:cubicBezTo>
                <a:cubicBezTo>
                  <a:pt x="3707693" y="2863664"/>
                  <a:pt x="3768491" y="2874540"/>
                  <a:pt x="3829050" y="2886075"/>
                </a:cubicBezTo>
                <a:cubicBezTo>
                  <a:pt x="3901862" y="2899944"/>
                  <a:pt x="3976616" y="2904672"/>
                  <a:pt x="4048125" y="2924175"/>
                </a:cubicBezTo>
                <a:lnTo>
                  <a:pt x="4152900" y="2952750"/>
                </a:lnTo>
                <a:cubicBezTo>
                  <a:pt x="4123365" y="2958657"/>
                  <a:pt x="4036471" y="2975685"/>
                  <a:pt x="4019550" y="2981325"/>
                </a:cubicBezTo>
                <a:cubicBezTo>
                  <a:pt x="4008690" y="2984945"/>
                  <a:pt x="4000914" y="2994695"/>
                  <a:pt x="3990975" y="3000375"/>
                </a:cubicBezTo>
                <a:cubicBezTo>
                  <a:pt x="3978647" y="3007420"/>
                  <a:pt x="3965203" y="3012380"/>
                  <a:pt x="3952875" y="3019425"/>
                </a:cubicBezTo>
                <a:cubicBezTo>
                  <a:pt x="3940255" y="3026636"/>
                  <a:pt x="3893014" y="3060236"/>
                  <a:pt x="3886200" y="3067050"/>
                </a:cubicBezTo>
                <a:cubicBezTo>
                  <a:pt x="3878105" y="3075145"/>
                  <a:pt x="3873500" y="3086100"/>
                  <a:pt x="3867150" y="3095625"/>
                </a:cubicBezTo>
                <a:cubicBezTo>
                  <a:pt x="3883025" y="3098800"/>
                  <a:pt x="3898599" y="3105797"/>
                  <a:pt x="3914775" y="3105150"/>
                </a:cubicBezTo>
                <a:cubicBezTo>
                  <a:pt x="4069455" y="3098963"/>
                  <a:pt x="4068748" y="3095232"/>
                  <a:pt x="4181475" y="3067050"/>
                </a:cubicBezTo>
                <a:cubicBezTo>
                  <a:pt x="4206875" y="3048000"/>
                  <a:pt x="4230751" y="3026727"/>
                  <a:pt x="4257675" y="3009900"/>
                </a:cubicBezTo>
                <a:cubicBezTo>
                  <a:pt x="4281757" y="2994849"/>
                  <a:pt x="4310526" y="2987964"/>
                  <a:pt x="4333875" y="2971800"/>
                </a:cubicBezTo>
                <a:cubicBezTo>
                  <a:pt x="4352334" y="2959021"/>
                  <a:pt x="4366398" y="2940787"/>
                  <a:pt x="4381500" y="2924175"/>
                </a:cubicBezTo>
                <a:cubicBezTo>
                  <a:pt x="4398181" y="2905826"/>
                  <a:pt x="4416129" y="2888144"/>
                  <a:pt x="4429125" y="2867025"/>
                </a:cubicBezTo>
                <a:cubicBezTo>
                  <a:pt x="4446815" y="2838279"/>
                  <a:pt x="4465662" y="2776463"/>
                  <a:pt x="4476750" y="2743200"/>
                </a:cubicBezTo>
                <a:cubicBezTo>
                  <a:pt x="4473575" y="2692400"/>
                  <a:pt x="4479999" y="2640070"/>
                  <a:pt x="4467225" y="2590800"/>
                </a:cubicBezTo>
                <a:cubicBezTo>
                  <a:pt x="4457241" y="2552291"/>
                  <a:pt x="4432486" y="2518895"/>
                  <a:pt x="4410075" y="2486025"/>
                </a:cubicBezTo>
                <a:cubicBezTo>
                  <a:pt x="4337092" y="2378984"/>
                  <a:pt x="4284842" y="2249799"/>
                  <a:pt x="4181475" y="2171700"/>
                </a:cubicBezTo>
                <a:cubicBezTo>
                  <a:pt x="3963848" y="2007271"/>
                  <a:pt x="3804040" y="1859158"/>
                  <a:pt x="3571875" y="1743075"/>
                </a:cubicBezTo>
                <a:cubicBezTo>
                  <a:pt x="3519666" y="1716970"/>
                  <a:pt x="3465133" y="1695429"/>
                  <a:pt x="3409950" y="1676400"/>
                </a:cubicBezTo>
                <a:cubicBezTo>
                  <a:pt x="3355682" y="1657687"/>
                  <a:pt x="3238490" y="1635368"/>
                  <a:pt x="3181350" y="1628775"/>
                </a:cubicBezTo>
                <a:cubicBezTo>
                  <a:pt x="3137080" y="1623667"/>
                  <a:pt x="3092450" y="1622425"/>
                  <a:pt x="3048000" y="1619250"/>
                </a:cubicBezTo>
                <a:cubicBezTo>
                  <a:pt x="3038475" y="1622425"/>
                  <a:pt x="3021394" y="1618930"/>
                  <a:pt x="3019425" y="1628775"/>
                </a:cubicBezTo>
                <a:cubicBezTo>
                  <a:pt x="3014542" y="1653190"/>
                  <a:pt x="3082151" y="1710222"/>
                  <a:pt x="3086100" y="1714500"/>
                </a:cubicBezTo>
                <a:cubicBezTo>
                  <a:pt x="3118258" y="1749338"/>
                  <a:pt x="3180329" y="1827382"/>
                  <a:pt x="3219450" y="1857375"/>
                </a:cubicBezTo>
                <a:cubicBezTo>
                  <a:pt x="3290047" y="1911499"/>
                  <a:pt x="3365545" y="1958910"/>
                  <a:pt x="3438525" y="2009775"/>
                </a:cubicBezTo>
                <a:cubicBezTo>
                  <a:pt x="3527786" y="2071987"/>
                  <a:pt x="3569502" y="2107535"/>
                  <a:pt x="3676650" y="2152650"/>
                </a:cubicBezTo>
                <a:cubicBezTo>
                  <a:pt x="3905071" y="2248827"/>
                  <a:pt x="3833017" y="2212498"/>
                  <a:pt x="4010025" y="2247900"/>
                </a:cubicBezTo>
                <a:cubicBezTo>
                  <a:pt x="4468030" y="2339501"/>
                  <a:pt x="3971137" y="2247757"/>
                  <a:pt x="4286250" y="2305050"/>
                </a:cubicBezTo>
                <a:cubicBezTo>
                  <a:pt x="4298950" y="2314575"/>
                  <a:pt x="4313125" y="2322400"/>
                  <a:pt x="4324350" y="2333625"/>
                </a:cubicBezTo>
                <a:cubicBezTo>
                  <a:pt x="4332445" y="2341720"/>
                  <a:pt x="4336531" y="2353042"/>
                  <a:pt x="4343400" y="2362200"/>
                </a:cubicBezTo>
                <a:cubicBezTo>
                  <a:pt x="4423940" y="2469586"/>
                  <a:pt x="4348962" y="2357646"/>
                  <a:pt x="4400550" y="2447925"/>
                </a:cubicBezTo>
                <a:cubicBezTo>
                  <a:pt x="4406230" y="2457864"/>
                  <a:pt x="4414480" y="2466261"/>
                  <a:pt x="4419600" y="2476500"/>
                </a:cubicBezTo>
                <a:cubicBezTo>
                  <a:pt x="4430414" y="2498127"/>
                  <a:pt x="4439495" y="2520607"/>
                  <a:pt x="4448175" y="2543175"/>
                </a:cubicBezTo>
                <a:cubicBezTo>
                  <a:pt x="4455383" y="2561917"/>
                  <a:pt x="4456086" y="2583617"/>
                  <a:pt x="4467225" y="2600325"/>
                </a:cubicBezTo>
                <a:cubicBezTo>
                  <a:pt x="4494735" y="2641591"/>
                  <a:pt x="4523748" y="2683643"/>
                  <a:pt x="4562475" y="2714625"/>
                </a:cubicBezTo>
                <a:cubicBezTo>
                  <a:pt x="4682784" y="2810872"/>
                  <a:pt x="4531463" y="2692071"/>
                  <a:pt x="4667250" y="2790825"/>
                </a:cubicBezTo>
                <a:cubicBezTo>
                  <a:pt x="4683692" y="2802782"/>
                  <a:pt x="4698220" y="2817267"/>
                  <a:pt x="4714875" y="2828925"/>
                </a:cubicBezTo>
                <a:cubicBezTo>
                  <a:pt x="4730042" y="2839542"/>
                  <a:pt x="4745221" y="2850854"/>
                  <a:pt x="4762500" y="2857500"/>
                </a:cubicBezTo>
                <a:cubicBezTo>
                  <a:pt x="4786937" y="2866899"/>
                  <a:pt x="4838700" y="2876550"/>
                  <a:pt x="4838700" y="2876550"/>
                </a:cubicBezTo>
                <a:cubicBezTo>
                  <a:pt x="4795971" y="2825275"/>
                  <a:pt x="4764325" y="2781534"/>
                  <a:pt x="4705350" y="2743200"/>
                </a:cubicBezTo>
                <a:cubicBezTo>
                  <a:pt x="4673184" y="2722292"/>
                  <a:pt x="4634542" y="2713408"/>
                  <a:pt x="4600575" y="2695575"/>
                </a:cubicBezTo>
                <a:cubicBezTo>
                  <a:pt x="4507467" y="2646693"/>
                  <a:pt x="4416585" y="2593684"/>
                  <a:pt x="4324350" y="2543175"/>
                </a:cubicBezTo>
                <a:lnTo>
                  <a:pt x="4200525" y="2476500"/>
                </a:lnTo>
                <a:cubicBezTo>
                  <a:pt x="4169053" y="2460080"/>
                  <a:pt x="4134811" y="2448566"/>
                  <a:pt x="4105275" y="2428875"/>
                </a:cubicBezTo>
                <a:cubicBezTo>
                  <a:pt x="4039771" y="2385206"/>
                  <a:pt x="4069845" y="2398015"/>
                  <a:pt x="4019550" y="2381250"/>
                </a:cubicBezTo>
                <a:cubicBezTo>
                  <a:pt x="4016375" y="2371725"/>
                  <a:pt x="3999992" y="2353068"/>
                  <a:pt x="4010025" y="2352675"/>
                </a:cubicBezTo>
                <a:cubicBezTo>
                  <a:pt x="4175029" y="2346204"/>
                  <a:pt x="4340273" y="2357121"/>
                  <a:pt x="4505325" y="2362200"/>
                </a:cubicBezTo>
                <a:cubicBezTo>
                  <a:pt x="4546702" y="2363473"/>
                  <a:pt x="4587845" y="2368971"/>
                  <a:pt x="4629150" y="2371725"/>
                </a:cubicBezTo>
                <a:lnTo>
                  <a:pt x="4791075" y="2381250"/>
                </a:lnTo>
                <a:cubicBezTo>
                  <a:pt x="4832350" y="2387600"/>
                  <a:pt x="4873462" y="2395120"/>
                  <a:pt x="4914900" y="2400300"/>
                </a:cubicBezTo>
                <a:cubicBezTo>
                  <a:pt x="4949698" y="2404650"/>
                  <a:pt x="4985225" y="2403263"/>
                  <a:pt x="5019675" y="2409825"/>
                </a:cubicBezTo>
                <a:cubicBezTo>
                  <a:pt x="5052238" y="2416027"/>
                  <a:pt x="5082986" y="2429528"/>
                  <a:pt x="5114925" y="2438400"/>
                </a:cubicBezTo>
                <a:cubicBezTo>
                  <a:pt x="5192733" y="2460013"/>
                  <a:pt x="5182504" y="2456218"/>
                  <a:pt x="5257800" y="2466975"/>
                </a:cubicBezTo>
                <a:cubicBezTo>
                  <a:pt x="5276850" y="2460625"/>
                  <a:pt x="5303811" y="2464633"/>
                  <a:pt x="5314950" y="2447925"/>
                </a:cubicBezTo>
                <a:cubicBezTo>
                  <a:pt x="5322826" y="2436111"/>
                  <a:pt x="5305940" y="2419865"/>
                  <a:pt x="5295900" y="2409825"/>
                </a:cubicBezTo>
                <a:cubicBezTo>
                  <a:pt x="5282809" y="2396734"/>
                  <a:pt x="5262036" y="2393635"/>
                  <a:pt x="5248275" y="2381250"/>
                </a:cubicBezTo>
                <a:cubicBezTo>
                  <a:pt x="5147074" y="2290169"/>
                  <a:pt x="5262824" y="2351321"/>
                  <a:pt x="5124450" y="2257425"/>
                </a:cubicBezTo>
                <a:cubicBezTo>
                  <a:pt x="5063173" y="2215844"/>
                  <a:pt x="4994617" y="2185592"/>
                  <a:pt x="4933950" y="2143125"/>
                </a:cubicBezTo>
                <a:cubicBezTo>
                  <a:pt x="4558028" y="1879979"/>
                  <a:pt x="4877392" y="2114478"/>
                  <a:pt x="4657725" y="1933575"/>
                </a:cubicBezTo>
                <a:cubicBezTo>
                  <a:pt x="4436889" y="1751710"/>
                  <a:pt x="4713945" y="1999320"/>
                  <a:pt x="4524375" y="1809750"/>
                </a:cubicBezTo>
                <a:cubicBezTo>
                  <a:pt x="4445185" y="1730560"/>
                  <a:pt x="4500767" y="1807676"/>
                  <a:pt x="4457700" y="1743075"/>
                </a:cubicBezTo>
                <a:cubicBezTo>
                  <a:pt x="4470400" y="1730375"/>
                  <a:pt x="4482450" y="1716990"/>
                  <a:pt x="4495800" y="1704975"/>
                </a:cubicBezTo>
                <a:cubicBezTo>
                  <a:pt x="4514232" y="1688386"/>
                  <a:pt x="4535415" y="1674885"/>
                  <a:pt x="4552950" y="1657350"/>
                </a:cubicBezTo>
                <a:cubicBezTo>
                  <a:pt x="4573648" y="1636652"/>
                  <a:pt x="4591050" y="1612900"/>
                  <a:pt x="4610100" y="1590675"/>
                </a:cubicBezTo>
                <a:cubicBezTo>
                  <a:pt x="4613275" y="1574800"/>
                  <a:pt x="4612385" y="1557530"/>
                  <a:pt x="4619625" y="1543050"/>
                </a:cubicBezTo>
                <a:cubicBezTo>
                  <a:pt x="4625649" y="1531002"/>
                  <a:pt x="4648200" y="1527945"/>
                  <a:pt x="4648200" y="1514475"/>
                </a:cubicBezTo>
                <a:cubicBezTo>
                  <a:pt x="4648200" y="1434531"/>
                  <a:pt x="4640660" y="1353478"/>
                  <a:pt x="4619625" y="1276350"/>
                </a:cubicBezTo>
                <a:cubicBezTo>
                  <a:pt x="4611271" y="1245719"/>
                  <a:pt x="4583269" y="1224143"/>
                  <a:pt x="4562475" y="1200150"/>
                </a:cubicBezTo>
                <a:cubicBezTo>
                  <a:pt x="4541890" y="1176398"/>
                  <a:pt x="4517246" y="1156453"/>
                  <a:pt x="4495800" y="1133475"/>
                </a:cubicBezTo>
                <a:cubicBezTo>
                  <a:pt x="4472771" y="1108801"/>
                  <a:pt x="4455247" y="1078647"/>
                  <a:pt x="4429125" y="1057275"/>
                </a:cubicBezTo>
                <a:cubicBezTo>
                  <a:pt x="4325155" y="972209"/>
                  <a:pt x="4332261" y="977362"/>
                  <a:pt x="4257675" y="952500"/>
                </a:cubicBezTo>
                <a:cubicBezTo>
                  <a:pt x="4331689" y="1014178"/>
                  <a:pt x="4384860" y="1061070"/>
                  <a:pt x="4476750" y="1114425"/>
                </a:cubicBezTo>
                <a:cubicBezTo>
                  <a:pt x="4575175" y="1171575"/>
                  <a:pt x="4675511" y="1225554"/>
                  <a:pt x="4772025" y="1285875"/>
                </a:cubicBezTo>
                <a:cubicBezTo>
                  <a:pt x="4822825" y="1317625"/>
                  <a:pt x="4871536" y="1352992"/>
                  <a:pt x="4924425" y="1381125"/>
                </a:cubicBezTo>
                <a:cubicBezTo>
                  <a:pt x="5020960" y="1432473"/>
                  <a:pt x="5121902" y="1475101"/>
                  <a:pt x="5219700" y="1524000"/>
                </a:cubicBezTo>
                <a:cubicBezTo>
                  <a:pt x="5302143" y="1565221"/>
                  <a:pt x="5352984" y="1589982"/>
                  <a:pt x="5419725" y="1647825"/>
                </a:cubicBezTo>
                <a:cubicBezTo>
                  <a:pt x="5443477" y="1668410"/>
                  <a:pt x="5465081" y="1691404"/>
                  <a:pt x="5486400" y="1714500"/>
                </a:cubicBezTo>
                <a:cubicBezTo>
                  <a:pt x="5503220" y="1732721"/>
                  <a:pt x="5521029" y="1750531"/>
                  <a:pt x="5534025" y="1771650"/>
                </a:cubicBezTo>
                <a:cubicBezTo>
                  <a:pt x="5557470" y="1809749"/>
                  <a:pt x="5569565" y="1862701"/>
                  <a:pt x="5581650" y="1905000"/>
                </a:cubicBezTo>
                <a:cubicBezTo>
                  <a:pt x="5591503" y="2052793"/>
                  <a:pt x="5599676" y="2095194"/>
                  <a:pt x="5581650" y="2257425"/>
                </a:cubicBezTo>
                <a:cubicBezTo>
                  <a:pt x="5579762" y="2274418"/>
                  <a:pt x="5569919" y="2289598"/>
                  <a:pt x="5562600" y="2305050"/>
                </a:cubicBezTo>
                <a:cubicBezTo>
                  <a:pt x="5553861" y="2323500"/>
                  <a:pt x="5496827" y="2444757"/>
                  <a:pt x="5467350" y="2486025"/>
                </a:cubicBezTo>
                <a:cubicBezTo>
                  <a:pt x="5413818" y="2560970"/>
                  <a:pt x="5418305" y="2554120"/>
                  <a:pt x="5372100" y="2600325"/>
                </a:cubicBezTo>
                <a:cubicBezTo>
                  <a:pt x="5346700" y="2587625"/>
                  <a:pt x="5319788" y="2577581"/>
                  <a:pt x="5295900" y="2562225"/>
                </a:cubicBezTo>
                <a:cubicBezTo>
                  <a:pt x="5243858" y="2528770"/>
                  <a:pt x="5197368" y="2466883"/>
                  <a:pt x="5153025" y="2428875"/>
                </a:cubicBezTo>
                <a:cubicBezTo>
                  <a:pt x="5116865" y="2397881"/>
                  <a:pt x="5078351" y="2369568"/>
                  <a:pt x="5038725" y="2343150"/>
                </a:cubicBezTo>
                <a:cubicBezTo>
                  <a:pt x="4973478" y="2299652"/>
                  <a:pt x="4903623" y="2263305"/>
                  <a:pt x="4838700" y="2219325"/>
                </a:cubicBezTo>
                <a:cubicBezTo>
                  <a:pt x="4706691" y="2129899"/>
                  <a:pt x="4578799" y="2034537"/>
                  <a:pt x="4448175" y="1943100"/>
                </a:cubicBezTo>
                <a:cubicBezTo>
                  <a:pt x="4388294" y="1901183"/>
                  <a:pt x="4324277" y="1864936"/>
                  <a:pt x="4267200" y="1819275"/>
                </a:cubicBezTo>
                <a:cubicBezTo>
                  <a:pt x="4219575" y="1781175"/>
                  <a:pt x="4170753" y="1744525"/>
                  <a:pt x="4124325" y="1704975"/>
                </a:cubicBezTo>
                <a:cubicBezTo>
                  <a:pt x="4030807" y="1625311"/>
                  <a:pt x="3986068" y="1578264"/>
                  <a:pt x="3905250" y="1485900"/>
                </a:cubicBezTo>
                <a:cubicBezTo>
                  <a:pt x="3872591" y="1448576"/>
                  <a:pt x="3837179" y="1413084"/>
                  <a:pt x="3810000" y="1371600"/>
                </a:cubicBezTo>
                <a:cubicBezTo>
                  <a:pt x="3731195" y="1251318"/>
                  <a:pt x="3734341" y="1244905"/>
                  <a:pt x="3705225" y="1143000"/>
                </a:cubicBezTo>
                <a:cubicBezTo>
                  <a:pt x="3708400" y="1031875"/>
                  <a:pt x="3708907" y="920642"/>
                  <a:pt x="3714750" y="809625"/>
                </a:cubicBezTo>
                <a:cubicBezTo>
                  <a:pt x="3715278" y="799599"/>
                  <a:pt x="3716812" y="787767"/>
                  <a:pt x="3724275" y="781050"/>
                </a:cubicBezTo>
                <a:cubicBezTo>
                  <a:pt x="3782514" y="728635"/>
                  <a:pt x="3814244" y="717548"/>
                  <a:pt x="3886200" y="704850"/>
                </a:cubicBezTo>
                <a:cubicBezTo>
                  <a:pt x="3914513" y="699854"/>
                  <a:pt x="3943350" y="698500"/>
                  <a:pt x="3971925" y="695325"/>
                </a:cubicBezTo>
                <a:cubicBezTo>
                  <a:pt x="4083050" y="698500"/>
                  <a:pt x="4194355" y="697768"/>
                  <a:pt x="4305300" y="704850"/>
                </a:cubicBezTo>
                <a:cubicBezTo>
                  <a:pt x="4392575" y="710421"/>
                  <a:pt x="4456330" y="730699"/>
                  <a:pt x="4533900" y="771525"/>
                </a:cubicBezTo>
                <a:cubicBezTo>
                  <a:pt x="4618235" y="815912"/>
                  <a:pt x="4701905" y="862062"/>
                  <a:pt x="4781550" y="914400"/>
                </a:cubicBezTo>
                <a:cubicBezTo>
                  <a:pt x="4792497" y="921594"/>
                  <a:pt x="4921029" y="1037464"/>
                  <a:pt x="4933950" y="1057275"/>
                </a:cubicBezTo>
                <a:cubicBezTo>
                  <a:pt x="4964976" y="1104848"/>
                  <a:pt x="5010150" y="1209675"/>
                  <a:pt x="5010150" y="1209675"/>
                </a:cubicBezTo>
                <a:cubicBezTo>
                  <a:pt x="4994275" y="1301750"/>
                  <a:pt x="4985732" y="1395394"/>
                  <a:pt x="4962525" y="1485900"/>
                </a:cubicBezTo>
                <a:cubicBezTo>
                  <a:pt x="4944294" y="1557000"/>
                  <a:pt x="4838896" y="1682227"/>
                  <a:pt x="4819650" y="1733550"/>
                </a:cubicBezTo>
                <a:cubicBezTo>
                  <a:pt x="4810125" y="1758950"/>
                  <a:pt x="4803207" y="1785487"/>
                  <a:pt x="4791075" y="1809750"/>
                </a:cubicBezTo>
                <a:cubicBezTo>
                  <a:pt x="4780836" y="1830228"/>
                  <a:pt x="4763830" y="1846741"/>
                  <a:pt x="4752975" y="1866900"/>
                </a:cubicBezTo>
                <a:cubicBezTo>
                  <a:pt x="4733999" y="1902141"/>
                  <a:pt x="4726418" y="1927520"/>
                  <a:pt x="4714875" y="1962150"/>
                </a:cubicBezTo>
                <a:cubicBezTo>
                  <a:pt x="4718050" y="1984375"/>
                  <a:pt x="4712501" y="2009787"/>
                  <a:pt x="4724400" y="2028825"/>
                </a:cubicBezTo>
                <a:cubicBezTo>
                  <a:pt x="4731338" y="2039926"/>
                  <a:pt x="4750243" y="2033753"/>
                  <a:pt x="4762500" y="2038350"/>
                </a:cubicBezTo>
                <a:cubicBezTo>
                  <a:pt x="4801147" y="2052843"/>
                  <a:pt x="4838862" y="2069716"/>
                  <a:pt x="4876800" y="2085975"/>
                </a:cubicBezTo>
                <a:cubicBezTo>
                  <a:pt x="4905542" y="2098293"/>
                  <a:pt x="4932000" y="2117292"/>
                  <a:pt x="4962525" y="2124075"/>
                </a:cubicBezTo>
                <a:cubicBezTo>
                  <a:pt x="4991100" y="2130425"/>
                  <a:pt x="5019423" y="2138038"/>
                  <a:pt x="5048250" y="2143125"/>
                </a:cubicBezTo>
                <a:cubicBezTo>
                  <a:pt x="5127411" y="2157095"/>
                  <a:pt x="5208391" y="2161729"/>
                  <a:pt x="5286375" y="2181225"/>
                </a:cubicBezTo>
                <a:cubicBezTo>
                  <a:pt x="5518679" y="2239301"/>
                  <a:pt x="5282587" y="2177173"/>
                  <a:pt x="5514975" y="2247900"/>
                </a:cubicBezTo>
                <a:cubicBezTo>
                  <a:pt x="5549607" y="2258440"/>
                  <a:pt x="5585254" y="2265499"/>
                  <a:pt x="5619750" y="2276475"/>
                </a:cubicBezTo>
                <a:cubicBezTo>
                  <a:pt x="5655163" y="2287743"/>
                  <a:pt x="5689936" y="2300986"/>
                  <a:pt x="5724525" y="2314575"/>
                </a:cubicBezTo>
                <a:cubicBezTo>
                  <a:pt x="5778855" y="2335919"/>
                  <a:pt x="5831074" y="2362791"/>
                  <a:pt x="5886450" y="2381250"/>
                </a:cubicBezTo>
                <a:cubicBezTo>
                  <a:pt x="6071370" y="2442890"/>
                  <a:pt x="6004018" y="2411459"/>
                  <a:pt x="6096000" y="2457450"/>
                </a:cubicBezTo>
                <a:cubicBezTo>
                  <a:pt x="5997025" y="2012064"/>
                  <a:pt x="6094058" y="2384765"/>
                  <a:pt x="5353050" y="1533525"/>
                </a:cubicBezTo>
                <a:cubicBezTo>
                  <a:pt x="5134616" y="1282596"/>
                  <a:pt x="4934927" y="1078570"/>
                  <a:pt x="4743450" y="819150"/>
                </a:cubicBezTo>
                <a:cubicBezTo>
                  <a:pt x="4702661" y="763887"/>
                  <a:pt x="4667250" y="704850"/>
                  <a:pt x="4629150" y="647700"/>
                </a:cubicBezTo>
                <a:cubicBezTo>
                  <a:pt x="4619625" y="603250"/>
                  <a:pt x="4604885" y="559604"/>
                  <a:pt x="4600575" y="514350"/>
                </a:cubicBezTo>
                <a:cubicBezTo>
                  <a:pt x="4596387" y="470371"/>
                  <a:pt x="4614934" y="420095"/>
                  <a:pt x="4648200" y="390525"/>
                </a:cubicBezTo>
                <a:cubicBezTo>
                  <a:pt x="4660979" y="379166"/>
                  <a:pt x="4679165" y="375320"/>
                  <a:pt x="4695825" y="371475"/>
                </a:cubicBezTo>
                <a:cubicBezTo>
                  <a:pt x="4720767" y="365719"/>
                  <a:pt x="4746625" y="365125"/>
                  <a:pt x="4772025" y="361950"/>
                </a:cubicBezTo>
                <a:cubicBezTo>
                  <a:pt x="4854575" y="368300"/>
                  <a:pt x="4938657" y="363944"/>
                  <a:pt x="5019675" y="381000"/>
                </a:cubicBezTo>
                <a:cubicBezTo>
                  <a:pt x="5161988" y="410961"/>
                  <a:pt x="5336801" y="467261"/>
                  <a:pt x="5457825" y="561975"/>
                </a:cubicBezTo>
                <a:cubicBezTo>
                  <a:pt x="5487933" y="585538"/>
                  <a:pt x="5508625" y="619125"/>
                  <a:pt x="5534025" y="647700"/>
                </a:cubicBezTo>
                <a:cubicBezTo>
                  <a:pt x="5546725" y="679450"/>
                  <a:pt x="5571348" y="708763"/>
                  <a:pt x="5572125" y="742950"/>
                </a:cubicBezTo>
                <a:cubicBezTo>
                  <a:pt x="5574587" y="851291"/>
                  <a:pt x="5576183" y="963461"/>
                  <a:pt x="5543550" y="1066800"/>
                </a:cubicBezTo>
                <a:cubicBezTo>
                  <a:pt x="5493027" y="1226791"/>
                  <a:pt x="5400556" y="1393983"/>
                  <a:pt x="5295900" y="1533525"/>
                </a:cubicBezTo>
                <a:cubicBezTo>
                  <a:pt x="5283702" y="1549789"/>
                  <a:pt x="5270500" y="1565275"/>
                  <a:pt x="5257800" y="1581150"/>
                </a:cubicBezTo>
                <a:cubicBezTo>
                  <a:pt x="5251450" y="1606550"/>
                  <a:pt x="5233615" y="1631677"/>
                  <a:pt x="5238750" y="1657350"/>
                </a:cubicBezTo>
                <a:cubicBezTo>
                  <a:pt x="5258057" y="1753885"/>
                  <a:pt x="5504736" y="1834912"/>
                  <a:pt x="5514975" y="1838325"/>
                </a:cubicBezTo>
                <a:cubicBezTo>
                  <a:pt x="5733359" y="1911120"/>
                  <a:pt x="5784632" y="1918239"/>
                  <a:pt x="5981700" y="2019300"/>
                </a:cubicBezTo>
                <a:cubicBezTo>
                  <a:pt x="6071813" y="2065512"/>
                  <a:pt x="6164109" y="2120657"/>
                  <a:pt x="6238875" y="2190750"/>
                </a:cubicBezTo>
                <a:cubicBezTo>
                  <a:pt x="6260230" y="2210770"/>
                  <a:pt x="6276975" y="2235200"/>
                  <a:pt x="6296025" y="2257425"/>
                </a:cubicBezTo>
                <a:cubicBezTo>
                  <a:pt x="6299200" y="2273300"/>
                  <a:pt x="6303088" y="2289049"/>
                  <a:pt x="6305550" y="2305050"/>
                </a:cubicBezTo>
                <a:cubicBezTo>
                  <a:pt x="6315791" y="2371619"/>
                  <a:pt x="6306404" y="2443692"/>
                  <a:pt x="6334125" y="2505075"/>
                </a:cubicBezTo>
                <a:cubicBezTo>
                  <a:pt x="6353552" y="2548091"/>
                  <a:pt x="6399627" y="2574143"/>
                  <a:pt x="6438900" y="2600325"/>
                </a:cubicBezTo>
                <a:cubicBezTo>
                  <a:pt x="6553463" y="2676700"/>
                  <a:pt x="6586750" y="2658888"/>
                  <a:pt x="6724650" y="2667000"/>
                </a:cubicBezTo>
                <a:cubicBezTo>
                  <a:pt x="6826250" y="2654300"/>
                  <a:pt x="6933293" y="2664080"/>
                  <a:pt x="7029450" y="2628900"/>
                </a:cubicBezTo>
                <a:cubicBezTo>
                  <a:pt x="7071828" y="2613396"/>
                  <a:pt x="7127342" y="2567579"/>
                  <a:pt x="7115175" y="2524125"/>
                </a:cubicBezTo>
                <a:cubicBezTo>
                  <a:pt x="7054666" y="2308020"/>
                  <a:pt x="6947714" y="2105236"/>
                  <a:pt x="6829425" y="1914525"/>
                </a:cubicBezTo>
                <a:cubicBezTo>
                  <a:pt x="6788913" y="1849210"/>
                  <a:pt x="6712892" y="1813537"/>
                  <a:pt x="6648450" y="1771650"/>
                </a:cubicBezTo>
                <a:cubicBezTo>
                  <a:pt x="6381813" y="1598336"/>
                  <a:pt x="6518855" y="1692842"/>
                  <a:pt x="6238875" y="1485900"/>
                </a:cubicBezTo>
                <a:cubicBezTo>
                  <a:pt x="6232525" y="1495425"/>
                  <a:pt x="6219825" y="1503027"/>
                  <a:pt x="6219825" y="1514475"/>
                </a:cubicBezTo>
                <a:cubicBezTo>
                  <a:pt x="6219825" y="1636668"/>
                  <a:pt x="6237363" y="1779223"/>
                  <a:pt x="6305550" y="1885950"/>
                </a:cubicBezTo>
                <a:cubicBezTo>
                  <a:pt x="6346717" y="1950386"/>
                  <a:pt x="6402360" y="2004898"/>
                  <a:pt x="6457950" y="2057400"/>
                </a:cubicBezTo>
                <a:cubicBezTo>
                  <a:pt x="6593735" y="2185641"/>
                  <a:pt x="6718180" y="2260671"/>
                  <a:pt x="6886575" y="2343150"/>
                </a:cubicBezTo>
                <a:cubicBezTo>
                  <a:pt x="7016466" y="2406770"/>
                  <a:pt x="7138648" y="2451412"/>
                  <a:pt x="7277100" y="2486025"/>
                </a:cubicBezTo>
                <a:cubicBezTo>
                  <a:pt x="7298880" y="2491470"/>
                  <a:pt x="7321550" y="2492375"/>
                  <a:pt x="7343775" y="2495550"/>
                </a:cubicBezTo>
                <a:cubicBezTo>
                  <a:pt x="7346950" y="2479675"/>
                  <a:pt x="7361629" y="2461807"/>
                  <a:pt x="7353300" y="2447925"/>
                </a:cubicBezTo>
                <a:cubicBezTo>
                  <a:pt x="7317612" y="2388444"/>
                  <a:pt x="7200188" y="2381778"/>
                  <a:pt x="7153275" y="2371725"/>
                </a:cubicBezTo>
                <a:cubicBezTo>
                  <a:pt x="7080250" y="2387600"/>
                  <a:pt x="7002602" y="2389253"/>
                  <a:pt x="6934200" y="2419350"/>
                </a:cubicBezTo>
                <a:cubicBezTo>
                  <a:pt x="6915820" y="2427437"/>
                  <a:pt x="6915150" y="2476500"/>
                  <a:pt x="6915150" y="2476500"/>
                </a:cubicBezTo>
                <a:cubicBezTo>
                  <a:pt x="6930727" y="2585542"/>
                  <a:pt x="6912562" y="2553636"/>
                  <a:pt x="7038975" y="2657475"/>
                </a:cubicBezTo>
                <a:cubicBezTo>
                  <a:pt x="7156805" y="2754264"/>
                  <a:pt x="7267819" y="2812011"/>
                  <a:pt x="7419975" y="2847975"/>
                </a:cubicBezTo>
                <a:cubicBezTo>
                  <a:pt x="7516555" y="2870803"/>
                  <a:pt x="7616825" y="2873375"/>
                  <a:pt x="7715250" y="2886075"/>
                </a:cubicBezTo>
                <a:cubicBezTo>
                  <a:pt x="7775575" y="2882900"/>
                  <a:pt x="7840701" y="2900346"/>
                  <a:pt x="7896225" y="2876550"/>
                </a:cubicBezTo>
                <a:cubicBezTo>
                  <a:pt x="7920290" y="2866237"/>
                  <a:pt x="7917543" y="2826433"/>
                  <a:pt x="7915275" y="2800350"/>
                </a:cubicBezTo>
                <a:cubicBezTo>
                  <a:pt x="7911005" y="2751246"/>
                  <a:pt x="7906939" y="2696763"/>
                  <a:pt x="7877175" y="2657475"/>
                </a:cubicBezTo>
                <a:cubicBezTo>
                  <a:pt x="7778318" y="2526983"/>
                  <a:pt x="7703906" y="2499403"/>
                  <a:pt x="7581900" y="2438400"/>
                </a:cubicBezTo>
                <a:cubicBezTo>
                  <a:pt x="7543800" y="2441575"/>
                  <a:pt x="7446393" y="2416114"/>
                  <a:pt x="7467600" y="2447925"/>
                </a:cubicBezTo>
                <a:cubicBezTo>
                  <a:pt x="7492507" y="2485285"/>
                  <a:pt x="7556213" y="2463140"/>
                  <a:pt x="7600950" y="2466975"/>
                </a:cubicBezTo>
                <a:cubicBezTo>
                  <a:pt x="7667457" y="2472676"/>
                  <a:pt x="7734300" y="2473325"/>
                  <a:pt x="7800975" y="2476500"/>
                </a:cubicBezTo>
                <a:cubicBezTo>
                  <a:pt x="7877175" y="2466975"/>
                  <a:pt x="7954926" y="2465944"/>
                  <a:pt x="8029575" y="2447925"/>
                </a:cubicBezTo>
                <a:cubicBezTo>
                  <a:pt x="8049337" y="2443155"/>
                  <a:pt x="8068681" y="2428284"/>
                  <a:pt x="8077200" y="2409825"/>
                </a:cubicBezTo>
                <a:cubicBezTo>
                  <a:pt x="8089248" y="2383720"/>
                  <a:pt x="8083550" y="2352675"/>
                  <a:pt x="8086725" y="2324100"/>
                </a:cubicBezTo>
                <a:cubicBezTo>
                  <a:pt x="8058150" y="2263775"/>
                  <a:pt x="8045721" y="2192680"/>
                  <a:pt x="8001000" y="2143125"/>
                </a:cubicBezTo>
                <a:cubicBezTo>
                  <a:pt x="7925255" y="2059191"/>
                  <a:pt x="7829526" y="1994520"/>
                  <a:pt x="7734300" y="1933575"/>
                </a:cubicBezTo>
                <a:cubicBezTo>
                  <a:pt x="7676062" y="1896303"/>
                  <a:pt x="7463617" y="1813872"/>
                  <a:pt x="7381875" y="1781175"/>
                </a:cubicBezTo>
                <a:cubicBezTo>
                  <a:pt x="7356475" y="1784350"/>
                  <a:pt x="7318845" y="1768750"/>
                  <a:pt x="7305675" y="1790700"/>
                </a:cubicBezTo>
                <a:cubicBezTo>
                  <a:pt x="7268542" y="1852588"/>
                  <a:pt x="7423943" y="1986023"/>
                  <a:pt x="7429500" y="1990725"/>
                </a:cubicBezTo>
                <a:cubicBezTo>
                  <a:pt x="7470965" y="2025811"/>
                  <a:pt x="7716970" y="2177653"/>
                  <a:pt x="7753350" y="2190750"/>
                </a:cubicBezTo>
                <a:cubicBezTo>
                  <a:pt x="7848288" y="2224928"/>
                  <a:pt x="7950200" y="2235200"/>
                  <a:pt x="8048625" y="2257425"/>
                </a:cubicBezTo>
                <a:cubicBezTo>
                  <a:pt x="8042275" y="2238375"/>
                  <a:pt x="8041818" y="2216191"/>
                  <a:pt x="8029575" y="2200275"/>
                </a:cubicBezTo>
                <a:cubicBezTo>
                  <a:pt x="8008997" y="2173523"/>
                  <a:pt x="7981765" y="2151851"/>
                  <a:pt x="7953375" y="2133600"/>
                </a:cubicBezTo>
                <a:cubicBezTo>
                  <a:pt x="7807709" y="2039957"/>
                  <a:pt x="7814329" y="2045976"/>
                  <a:pt x="7705725" y="2009775"/>
                </a:cubicBezTo>
                <a:cubicBezTo>
                  <a:pt x="7751008" y="1979586"/>
                  <a:pt x="7723440" y="1994345"/>
                  <a:pt x="7791450" y="1971675"/>
                </a:cubicBezTo>
                <a:lnTo>
                  <a:pt x="7791450" y="1971675"/>
                </a:lnTo>
                <a:lnTo>
                  <a:pt x="7839075" y="1943100"/>
                </a:lnTo>
                <a:cubicBezTo>
                  <a:pt x="7829550" y="1962150"/>
                  <a:pt x="7814677" y="1979365"/>
                  <a:pt x="7810500" y="2000250"/>
                </a:cubicBezTo>
                <a:cubicBezTo>
                  <a:pt x="7807933" y="2013087"/>
                  <a:pt x="7807086" y="2036359"/>
                  <a:pt x="7820025" y="2038350"/>
                </a:cubicBezTo>
                <a:cubicBezTo>
                  <a:pt x="7858201" y="2044223"/>
                  <a:pt x="7896225" y="2025650"/>
                  <a:pt x="7934325" y="2019300"/>
                </a:cubicBezTo>
                <a:cubicBezTo>
                  <a:pt x="7950820" y="1969814"/>
                  <a:pt x="7954689" y="1977259"/>
                  <a:pt x="7915275" y="1905000"/>
                </a:cubicBezTo>
                <a:cubicBezTo>
                  <a:pt x="7909793" y="1894950"/>
                  <a:pt x="7896225" y="1892300"/>
                  <a:pt x="7886700" y="1885950"/>
                </a:cubicBezTo>
                <a:cubicBezTo>
                  <a:pt x="7874000" y="1898650"/>
                  <a:pt x="7854809" y="1907197"/>
                  <a:pt x="7848600" y="1924050"/>
                </a:cubicBezTo>
                <a:cubicBezTo>
                  <a:pt x="7805244" y="2041731"/>
                  <a:pt x="7829029" y="2081692"/>
                  <a:pt x="7810500" y="2200275"/>
                </a:cubicBezTo>
                <a:cubicBezTo>
                  <a:pt x="7801462" y="2258117"/>
                  <a:pt x="7787804" y="2315244"/>
                  <a:pt x="7772400" y="2371725"/>
                </a:cubicBezTo>
                <a:cubicBezTo>
                  <a:pt x="7759185" y="2420181"/>
                  <a:pt x="7714289" y="2447614"/>
                  <a:pt x="7677150" y="2476500"/>
                </a:cubicBezTo>
                <a:cubicBezTo>
                  <a:pt x="7602426" y="2534619"/>
                  <a:pt x="7530800" y="2579258"/>
                  <a:pt x="7439025" y="2609850"/>
                </a:cubicBezTo>
                <a:cubicBezTo>
                  <a:pt x="7383485" y="2628363"/>
                  <a:pt x="7325116" y="2637161"/>
                  <a:pt x="7267575" y="2647950"/>
                </a:cubicBezTo>
                <a:cubicBezTo>
                  <a:pt x="7016759" y="2694978"/>
                  <a:pt x="7208254" y="2648493"/>
                  <a:pt x="7096125" y="2676525"/>
                </a:cubicBezTo>
                <a:cubicBezTo>
                  <a:pt x="7102475" y="2686050"/>
                  <a:pt x="7106381" y="2697771"/>
                  <a:pt x="7115175" y="2705100"/>
                </a:cubicBezTo>
                <a:cubicBezTo>
                  <a:pt x="7126083" y="2714190"/>
                  <a:pt x="7141461" y="2716274"/>
                  <a:pt x="7153275" y="2724150"/>
                </a:cubicBezTo>
                <a:cubicBezTo>
                  <a:pt x="7170191" y="2735427"/>
                  <a:pt x="7186525" y="2747875"/>
                  <a:pt x="7200900" y="2762250"/>
                </a:cubicBezTo>
                <a:cubicBezTo>
                  <a:pt x="7208995" y="2770345"/>
                  <a:pt x="7213217" y="2781567"/>
                  <a:pt x="7219950" y="2790825"/>
                </a:cubicBezTo>
                <a:cubicBezTo>
                  <a:pt x="7238624" y="2816502"/>
                  <a:pt x="7258050" y="2841625"/>
                  <a:pt x="7277100" y="2867025"/>
                </a:cubicBezTo>
                <a:cubicBezTo>
                  <a:pt x="7281718" y="2880880"/>
                  <a:pt x="7297882" y="2910320"/>
                  <a:pt x="7277100" y="2924175"/>
                </a:cubicBezTo>
                <a:cubicBezTo>
                  <a:pt x="7263630" y="2933155"/>
                  <a:pt x="7245350" y="2930525"/>
                  <a:pt x="7229475" y="2933700"/>
                </a:cubicBezTo>
                <a:cubicBezTo>
                  <a:pt x="7064375" y="2927350"/>
                  <a:pt x="6899019" y="2925826"/>
                  <a:pt x="6734175" y="2914650"/>
                </a:cubicBezTo>
                <a:cubicBezTo>
                  <a:pt x="6711114" y="2913087"/>
                  <a:pt x="6687186" y="2907714"/>
                  <a:pt x="6667500" y="2895600"/>
                </a:cubicBezTo>
                <a:cubicBezTo>
                  <a:pt x="6644556" y="2881480"/>
                  <a:pt x="6630177" y="2856690"/>
                  <a:pt x="6610350" y="2838450"/>
                </a:cubicBezTo>
                <a:cubicBezTo>
                  <a:pt x="6550779" y="2783644"/>
                  <a:pt x="6487644" y="2732713"/>
                  <a:pt x="6429375" y="2676525"/>
                </a:cubicBezTo>
                <a:cubicBezTo>
                  <a:pt x="6398627" y="2646875"/>
                  <a:pt x="6372225" y="2613025"/>
                  <a:pt x="6343650" y="2581275"/>
                </a:cubicBezTo>
                <a:cubicBezTo>
                  <a:pt x="6334125" y="2552700"/>
                  <a:pt x="6316746" y="2525624"/>
                  <a:pt x="6315075" y="2495550"/>
                </a:cubicBezTo>
                <a:cubicBezTo>
                  <a:pt x="6310031" y="2404752"/>
                  <a:pt x="6344312" y="2399272"/>
                  <a:pt x="6410325" y="2352675"/>
                </a:cubicBezTo>
                <a:cubicBezTo>
                  <a:pt x="6501201" y="2288527"/>
                  <a:pt x="6475022" y="2304537"/>
                  <a:pt x="6562725" y="2266950"/>
                </a:cubicBezTo>
                <a:cubicBezTo>
                  <a:pt x="6556375" y="2257425"/>
                  <a:pt x="6554360" y="2242484"/>
                  <a:pt x="6543675" y="2238375"/>
                </a:cubicBezTo>
                <a:cubicBezTo>
                  <a:pt x="6539516" y="2236776"/>
                  <a:pt x="6396435" y="2210768"/>
                  <a:pt x="6372225" y="2209800"/>
                </a:cubicBezTo>
                <a:cubicBezTo>
                  <a:pt x="6235772" y="2204342"/>
                  <a:pt x="6099175" y="2203450"/>
                  <a:pt x="5962650" y="2200275"/>
                </a:cubicBezTo>
                <a:cubicBezTo>
                  <a:pt x="5876925" y="2206625"/>
                  <a:pt x="5771747" y="2164579"/>
                  <a:pt x="5705475" y="2219325"/>
                </a:cubicBezTo>
                <a:cubicBezTo>
                  <a:pt x="5662726" y="2254639"/>
                  <a:pt x="5724925" y="2329031"/>
                  <a:pt x="5743575" y="2381250"/>
                </a:cubicBezTo>
                <a:cubicBezTo>
                  <a:pt x="5782312" y="2489715"/>
                  <a:pt x="5835240" y="2515152"/>
                  <a:pt x="5905500" y="2609850"/>
                </a:cubicBezTo>
                <a:cubicBezTo>
                  <a:pt x="6024441" y="2770162"/>
                  <a:pt x="6003371" y="2732014"/>
                  <a:pt x="6048375" y="2867025"/>
                </a:cubicBezTo>
                <a:cubicBezTo>
                  <a:pt x="6032500" y="2901950"/>
                  <a:pt x="6025138" y="2942186"/>
                  <a:pt x="6000750" y="2971800"/>
                </a:cubicBezTo>
                <a:cubicBezTo>
                  <a:pt x="5942648" y="3042352"/>
                  <a:pt x="5829365" y="3049105"/>
                  <a:pt x="5753100" y="3067050"/>
                </a:cubicBezTo>
                <a:cubicBezTo>
                  <a:pt x="5445125" y="3060700"/>
                  <a:pt x="5136636" y="3066879"/>
                  <a:pt x="4829175" y="3048000"/>
                </a:cubicBezTo>
                <a:cubicBezTo>
                  <a:pt x="4773020" y="3044552"/>
                  <a:pt x="4717571" y="3025536"/>
                  <a:pt x="4667250" y="3000375"/>
                </a:cubicBezTo>
                <a:cubicBezTo>
                  <a:pt x="4633054" y="2983277"/>
                  <a:pt x="4605146" y="2954238"/>
                  <a:pt x="4581525" y="2924175"/>
                </a:cubicBezTo>
                <a:cubicBezTo>
                  <a:pt x="4534734" y="2864623"/>
                  <a:pt x="4498975" y="2797175"/>
                  <a:pt x="4457700" y="2733675"/>
                </a:cubicBezTo>
                <a:cubicBezTo>
                  <a:pt x="4476750" y="2644775"/>
                  <a:pt x="4482212" y="2551833"/>
                  <a:pt x="4514850" y="2466975"/>
                </a:cubicBezTo>
                <a:cubicBezTo>
                  <a:pt x="4531049" y="2424858"/>
                  <a:pt x="4570300" y="2395662"/>
                  <a:pt x="4600575" y="2362200"/>
                </a:cubicBezTo>
                <a:cubicBezTo>
                  <a:pt x="4652890" y="2304378"/>
                  <a:pt x="4697151" y="2258534"/>
                  <a:pt x="4762500" y="2219325"/>
                </a:cubicBezTo>
                <a:cubicBezTo>
                  <a:pt x="4786851" y="2204714"/>
                  <a:pt x="4813643" y="2194589"/>
                  <a:pt x="4838700" y="2181225"/>
                </a:cubicBezTo>
                <a:cubicBezTo>
                  <a:pt x="4861286" y="2169179"/>
                  <a:pt x="4882752" y="2155102"/>
                  <a:pt x="4905375" y="2143125"/>
                </a:cubicBezTo>
                <a:cubicBezTo>
                  <a:pt x="5033469" y="2075311"/>
                  <a:pt x="4963799" y="2120050"/>
                  <a:pt x="5029200" y="2076450"/>
                </a:cubicBezTo>
                <a:cubicBezTo>
                  <a:pt x="5006975" y="2025650"/>
                  <a:pt x="5001733" y="1963258"/>
                  <a:pt x="4962525" y="1924050"/>
                </a:cubicBezTo>
                <a:cubicBezTo>
                  <a:pt x="4849630" y="1811155"/>
                  <a:pt x="4706280" y="1737831"/>
                  <a:pt x="4552950" y="1704975"/>
                </a:cubicBezTo>
                <a:cubicBezTo>
                  <a:pt x="4515567" y="1696964"/>
                  <a:pt x="4476750" y="1698625"/>
                  <a:pt x="4438650" y="1695450"/>
                </a:cubicBezTo>
                <a:cubicBezTo>
                  <a:pt x="4289242" y="1709033"/>
                  <a:pt x="4267632" y="1677091"/>
                  <a:pt x="4410075" y="1905000"/>
                </a:cubicBezTo>
                <a:cubicBezTo>
                  <a:pt x="4467647" y="1997116"/>
                  <a:pt x="4642003" y="2078295"/>
                  <a:pt x="4724400" y="2114550"/>
                </a:cubicBezTo>
                <a:cubicBezTo>
                  <a:pt x="4814537" y="2154210"/>
                  <a:pt x="4904879" y="2196297"/>
                  <a:pt x="5000625" y="2219325"/>
                </a:cubicBezTo>
                <a:cubicBezTo>
                  <a:pt x="5361960" y="2306228"/>
                  <a:pt x="5611312" y="2303135"/>
                  <a:pt x="5981700" y="2324100"/>
                </a:cubicBezTo>
                <a:lnTo>
                  <a:pt x="7115175" y="2305050"/>
                </a:lnTo>
                <a:cubicBezTo>
                  <a:pt x="7222238" y="2302501"/>
                  <a:pt x="7290202" y="2242882"/>
                  <a:pt x="7391400" y="2190750"/>
                </a:cubicBezTo>
                <a:cubicBezTo>
                  <a:pt x="7426766" y="2172531"/>
                  <a:pt x="7461317" y="2152772"/>
                  <a:pt x="7496175" y="2133600"/>
                </a:cubicBezTo>
                <a:lnTo>
                  <a:pt x="7581900" y="2085975"/>
                </a:lnTo>
                <a:cubicBezTo>
                  <a:pt x="7600950" y="2057400"/>
                  <a:pt x="7633082" y="2034070"/>
                  <a:pt x="7639050" y="2000250"/>
                </a:cubicBezTo>
                <a:cubicBezTo>
                  <a:pt x="7651654" y="1928829"/>
                  <a:pt x="7524193" y="1847780"/>
                  <a:pt x="7496175" y="1828800"/>
                </a:cubicBezTo>
                <a:cubicBezTo>
                  <a:pt x="7303795" y="1698478"/>
                  <a:pt x="7343452" y="1728263"/>
                  <a:pt x="7124700" y="1695450"/>
                </a:cubicBezTo>
                <a:lnTo>
                  <a:pt x="6934200" y="1704975"/>
                </a:lnTo>
                <a:cubicBezTo>
                  <a:pt x="6916312" y="1709745"/>
                  <a:pt x="6967212" y="1722184"/>
                  <a:pt x="6981825" y="1733550"/>
                </a:cubicBezTo>
                <a:cubicBezTo>
                  <a:pt x="6996002" y="1744577"/>
                  <a:pt x="7003972" y="1763399"/>
                  <a:pt x="7019925" y="1771650"/>
                </a:cubicBezTo>
                <a:cubicBezTo>
                  <a:pt x="7096950" y="1811491"/>
                  <a:pt x="7185896" y="1828322"/>
                  <a:pt x="7258050" y="1876425"/>
                </a:cubicBezTo>
                <a:cubicBezTo>
                  <a:pt x="7305675" y="1908175"/>
                  <a:pt x="7352124" y="1941765"/>
                  <a:pt x="7400925" y="1971675"/>
                </a:cubicBezTo>
                <a:cubicBezTo>
                  <a:pt x="7533468" y="2052911"/>
                  <a:pt x="7534166" y="2037635"/>
                  <a:pt x="7639050" y="2114550"/>
                </a:cubicBezTo>
                <a:cubicBezTo>
                  <a:pt x="7659047" y="2129214"/>
                  <a:pt x="7678665" y="2144640"/>
                  <a:pt x="7696200" y="2162175"/>
                </a:cubicBezTo>
                <a:cubicBezTo>
                  <a:pt x="7704295" y="2170270"/>
                  <a:pt x="7723345" y="2182655"/>
                  <a:pt x="7715250" y="2190750"/>
                </a:cubicBezTo>
                <a:cubicBezTo>
                  <a:pt x="7707155" y="2198845"/>
                  <a:pt x="7696200" y="2178050"/>
                  <a:pt x="7686675" y="2171700"/>
                </a:cubicBezTo>
                <a:cubicBezTo>
                  <a:pt x="7480055" y="2188012"/>
                  <a:pt x="7342551" y="2173885"/>
                  <a:pt x="7162800" y="2247900"/>
                </a:cubicBezTo>
                <a:cubicBezTo>
                  <a:pt x="6966383" y="2328778"/>
                  <a:pt x="6908049" y="2419456"/>
                  <a:pt x="6705600" y="2543175"/>
                </a:cubicBezTo>
                <a:cubicBezTo>
                  <a:pt x="6648450" y="2578100"/>
                  <a:pt x="6591931" y="2614079"/>
                  <a:pt x="6534150" y="2647950"/>
                </a:cubicBezTo>
                <a:cubicBezTo>
                  <a:pt x="6499830" y="2668069"/>
                  <a:pt x="6467398" y="2693400"/>
                  <a:pt x="6429375" y="2705100"/>
                </a:cubicBezTo>
                <a:cubicBezTo>
                  <a:pt x="6096112" y="2807642"/>
                  <a:pt x="6124419" y="2795596"/>
                  <a:pt x="5867400" y="2809875"/>
                </a:cubicBezTo>
                <a:cubicBezTo>
                  <a:pt x="5740400" y="2803525"/>
                  <a:pt x="5610531" y="2818410"/>
                  <a:pt x="5486400" y="2790825"/>
                </a:cubicBezTo>
                <a:cubicBezTo>
                  <a:pt x="5440766" y="2780684"/>
                  <a:pt x="5217272" y="2702672"/>
                  <a:pt x="5133975" y="2619375"/>
                </a:cubicBezTo>
                <a:cubicBezTo>
                  <a:pt x="5106941" y="2592341"/>
                  <a:pt x="5080714" y="2564236"/>
                  <a:pt x="5057775" y="2533650"/>
                </a:cubicBezTo>
                <a:cubicBezTo>
                  <a:pt x="5023310" y="2487697"/>
                  <a:pt x="4983224" y="2415092"/>
                  <a:pt x="4953000" y="2362200"/>
                </a:cubicBezTo>
                <a:cubicBezTo>
                  <a:pt x="4934743" y="2216141"/>
                  <a:pt x="4978298" y="2153389"/>
                  <a:pt x="4800600" y="2238375"/>
                </a:cubicBezTo>
                <a:cubicBezTo>
                  <a:pt x="4766110" y="2254870"/>
                  <a:pt x="4746572" y="2293198"/>
                  <a:pt x="4714875" y="2314575"/>
                </a:cubicBezTo>
                <a:cubicBezTo>
                  <a:pt x="4609682" y="2385519"/>
                  <a:pt x="4503304" y="2455506"/>
                  <a:pt x="4391025" y="2514600"/>
                </a:cubicBezTo>
                <a:cubicBezTo>
                  <a:pt x="4330700" y="2546350"/>
                  <a:pt x="4260492" y="2563994"/>
                  <a:pt x="4210050" y="2609850"/>
                </a:cubicBezTo>
                <a:cubicBezTo>
                  <a:pt x="4169318" y="2646879"/>
                  <a:pt x="4105264" y="2714630"/>
                  <a:pt x="4048125" y="2743200"/>
                </a:cubicBezTo>
                <a:cubicBezTo>
                  <a:pt x="3998530" y="2767998"/>
                  <a:pt x="3944457" y="2783421"/>
                  <a:pt x="3895725" y="2809875"/>
                </a:cubicBezTo>
                <a:cubicBezTo>
                  <a:pt x="3833019" y="2843915"/>
                  <a:pt x="3777620" y="2890440"/>
                  <a:pt x="3714750" y="2924175"/>
                </a:cubicBezTo>
                <a:cubicBezTo>
                  <a:pt x="3647141" y="2960453"/>
                  <a:pt x="3576116" y="2990134"/>
                  <a:pt x="3505200" y="3019425"/>
                </a:cubicBezTo>
                <a:cubicBezTo>
                  <a:pt x="3357303" y="3080513"/>
                  <a:pt x="3258554" y="3120007"/>
                  <a:pt x="3105150" y="3143250"/>
                </a:cubicBezTo>
                <a:cubicBezTo>
                  <a:pt x="3057958" y="3150400"/>
                  <a:pt x="3009900" y="3149600"/>
                  <a:pt x="2962275" y="3152775"/>
                </a:cubicBezTo>
                <a:cubicBezTo>
                  <a:pt x="2879725" y="3133725"/>
                  <a:pt x="2793285" y="3127089"/>
                  <a:pt x="2714625" y="3095625"/>
                </a:cubicBezTo>
                <a:cubicBezTo>
                  <a:pt x="2679127" y="3081426"/>
                  <a:pt x="2655934" y="3046459"/>
                  <a:pt x="2628900" y="3019425"/>
                </a:cubicBezTo>
                <a:cubicBezTo>
                  <a:pt x="2532325" y="2922850"/>
                  <a:pt x="2409869" y="2813928"/>
                  <a:pt x="2343150" y="2686050"/>
                </a:cubicBezTo>
                <a:cubicBezTo>
                  <a:pt x="2325960" y="2653102"/>
                  <a:pt x="2317750" y="2616200"/>
                  <a:pt x="2305050" y="2581275"/>
                </a:cubicBezTo>
                <a:cubicBezTo>
                  <a:pt x="2308225" y="2543175"/>
                  <a:pt x="2300376" y="2502473"/>
                  <a:pt x="2314575" y="2466975"/>
                </a:cubicBezTo>
                <a:cubicBezTo>
                  <a:pt x="2327110" y="2435638"/>
                  <a:pt x="2356882" y="2414127"/>
                  <a:pt x="2381250" y="2390775"/>
                </a:cubicBezTo>
                <a:cubicBezTo>
                  <a:pt x="2575676" y="2204450"/>
                  <a:pt x="2499443" y="2313498"/>
                  <a:pt x="2562225" y="2219325"/>
                </a:cubicBezTo>
                <a:cubicBezTo>
                  <a:pt x="2546350" y="2200275"/>
                  <a:pt x="2534298" y="2177238"/>
                  <a:pt x="2514600" y="2162175"/>
                </a:cubicBezTo>
                <a:cubicBezTo>
                  <a:pt x="2401914" y="2076003"/>
                  <a:pt x="2023343" y="1936559"/>
                  <a:pt x="2000250" y="1924050"/>
                </a:cubicBezTo>
                <a:cubicBezTo>
                  <a:pt x="1942358" y="1892692"/>
                  <a:pt x="1644446" y="1735658"/>
                  <a:pt x="1581150" y="1685925"/>
                </a:cubicBezTo>
                <a:cubicBezTo>
                  <a:pt x="1505220" y="1626266"/>
                  <a:pt x="1419509" y="1569741"/>
                  <a:pt x="1371600" y="1485900"/>
                </a:cubicBezTo>
                <a:lnTo>
                  <a:pt x="1333500" y="1419225"/>
                </a:lnTo>
                <a:cubicBezTo>
                  <a:pt x="1346200" y="1349375"/>
                  <a:pt x="1349149" y="1277027"/>
                  <a:pt x="1371600" y="1209675"/>
                </a:cubicBezTo>
                <a:cubicBezTo>
                  <a:pt x="1378700" y="1188376"/>
                  <a:pt x="1401068" y="1175255"/>
                  <a:pt x="1419225" y="1162050"/>
                </a:cubicBezTo>
                <a:cubicBezTo>
                  <a:pt x="1459980" y="1132410"/>
                  <a:pt x="1478959" y="1132958"/>
                  <a:pt x="1524000" y="1123950"/>
                </a:cubicBezTo>
                <a:cubicBezTo>
                  <a:pt x="1445941" y="1065406"/>
                  <a:pt x="1483864" y="1091806"/>
                  <a:pt x="1343025" y="1009650"/>
                </a:cubicBezTo>
                <a:cubicBezTo>
                  <a:pt x="1276693" y="970956"/>
                  <a:pt x="1210472" y="932020"/>
                  <a:pt x="1143000" y="895350"/>
                </a:cubicBezTo>
                <a:cubicBezTo>
                  <a:pt x="1064394" y="852629"/>
                  <a:pt x="984250" y="812800"/>
                  <a:pt x="904875" y="771525"/>
                </a:cubicBezTo>
                <a:cubicBezTo>
                  <a:pt x="825500" y="730250"/>
                  <a:pt x="748335" y="684413"/>
                  <a:pt x="666750" y="647700"/>
                </a:cubicBezTo>
                <a:cubicBezTo>
                  <a:pt x="603250" y="619125"/>
                  <a:pt x="537630" y="594857"/>
                  <a:pt x="476250" y="561975"/>
                </a:cubicBezTo>
                <a:cubicBezTo>
                  <a:pt x="429417" y="536886"/>
                  <a:pt x="405469" y="510244"/>
                  <a:pt x="371475" y="476250"/>
                </a:cubicBezTo>
                <a:cubicBezTo>
                  <a:pt x="381000" y="454025"/>
                  <a:pt x="385542" y="428919"/>
                  <a:pt x="400050" y="409575"/>
                </a:cubicBezTo>
                <a:cubicBezTo>
                  <a:pt x="414929" y="389737"/>
                  <a:pt x="436567" y="375705"/>
                  <a:pt x="457200" y="361950"/>
                </a:cubicBezTo>
                <a:cubicBezTo>
                  <a:pt x="556410" y="295810"/>
                  <a:pt x="789005" y="210073"/>
                  <a:pt x="847725" y="190500"/>
                </a:cubicBezTo>
                <a:cubicBezTo>
                  <a:pt x="895350" y="174625"/>
                  <a:pt x="1040413" y="136648"/>
                  <a:pt x="990600" y="142875"/>
                </a:cubicBezTo>
                <a:cubicBezTo>
                  <a:pt x="965200" y="146050"/>
                  <a:pt x="939649" y="148192"/>
                  <a:pt x="914400" y="152400"/>
                </a:cubicBezTo>
                <a:cubicBezTo>
                  <a:pt x="882462" y="157723"/>
                  <a:pt x="851387" y="168428"/>
                  <a:pt x="819150" y="171450"/>
                </a:cubicBezTo>
                <a:cubicBezTo>
                  <a:pt x="749533" y="177977"/>
                  <a:pt x="679450" y="177800"/>
                  <a:pt x="609600" y="180975"/>
                </a:cubicBezTo>
                <a:cubicBezTo>
                  <a:pt x="571500" y="177800"/>
                  <a:pt x="532241" y="181301"/>
                  <a:pt x="495300" y="171450"/>
                </a:cubicBezTo>
                <a:cubicBezTo>
                  <a:pt x="482284" y="167979"/>
                  <a:pt x="475491" y="153102"/>
                  <a:pt x="466725" y="142875"/>
                </a:cubicBezTo>
                <a:cubicBezTo>
                  <a:pt x="419467" y="87741"/>
                  <a:pt x="459878" y="119261"/>
                  <a:pt x="409575" y="85725"/>
                </a:cubicBezTo>
                <a:cubicBezTo>
                  <a:pt x="400050" y="88900"/>
                  <a:pt x="389717" y="90269"/>
                  <a:pt x="381000" y="95250"/>
                </a:cubicBezTo>
                <a:cubicBezTo>
                  <a:pt x="367217" y="103126"/>
                  <a:pt x="354700" y="113205"/>
                  <a:pt x="342900" y="123825"/>
                </a:cubicBezTo>
                <a:cubicBezTo>
                  <a:pt x="294245" y="167615"/>
                  <a:pt x="271563" y="197526"/>
                  <a:pt x="228600" y="247650"/>
                </a:cubicBezTo>
                <a:cubicBezTo>
                  <a:pt x="225425" y="276225"/>
                  <a:pt x="210358" y="305978"/>
                  <a:pt x="219075" y="333375"/>
                </a:cubicBezTo>
                <a:cubicBezTo>
                  <a:pt x="262488" y="469816"/>
                  <a:pt x="325235" y="477427"/>
                  <a:pt x="447675" y="533400"/>
                </a:cubicBezTo>
                <a:cubicBezTo>
                  <a:pt x="507204" y="560613"/>
                  <a:pt x="565605" y="592006"/>
                  <a:pt x="628650" y="609600"/>
                </a:cubicBezTo>
                <a:cubicBezTo>
                  <a:pt x="764888" y="647620"/>
                  <a:pt x="1035306" y="662756"/>
                  <a:pt x="1162050" y="676275"/>
                </a:cubicBezTo>
                <a:lnTo>
                  <a:pt x="1571625" y="723900"/>
                </a:lnTo>
                <a:cubicBezTo>
                  <a:pt x="1577975" y="739775"/>
                  <a:pt x="1590675" y="754427"/>
                  <a:pt x="1590675" y="771525"/>
                </a:cubicBezTo>
                <a:cubicBezTo>
                  <a:pt x="1590675" y="785724"/>
                  <a:pt x="1580144" y="798266"/>
                  <a:pt x="1571625" y="809625"/>
                </a:cubicBezTo>
                <a:cubicBezTo>
                  <a:pt x="1551375" y="836626"/>
                  <a:pt x="1523928" y="857916"/>
                  <a:pt x="1504950" y="885825"/>
                </a:cubicBezTo>
                <a:cubicBezTo>
                  <a:pt x="1469738" y="937608"/>
                  <a:pt x="1442259" y="994259"/>
                  <a:pt x="1409700" y="1047750"/>
                </a:cubicBezTo>
                <a:cubicBezTo>
                  <a:pt x="1329116" y="1180138"/>
                  <a:pt x="1415481" y="1009825"/>
                  <a:pt x="1314450" y="1228725"/>
                </a:cubicBezTo>
                <a:cubicBezTo>
                  <a:pt x="1317625" y="1276350"/>
                  <a:pt x="1310260" y="1325882"/>
                  <a:pt x="1323975" y="1371600"/>
                </a:cubicBezTo>
                <a:cubicBezTo>
                  <a:pt x="1330426" y="1393104"/>
                  <a:pt x="1352423" y="1407552"/>
                  <a:pt x="1371600" y="1419225"/>
                </a:cubicBezTo>
                <a:cubicBezTo>
                  <a:pt x="1426180" y="1452447"/>
                  <a:pt x="1484882" y="1478510"/>
                  <a:pt x="1543050" y="1504950"/>
                </a:cubicBezTo>
                <a:cubicBezTo>
                  <a:pt x="1624650" y="1542041"/>
                  <a:pt x="1705512" y="1581845"/>
                  <a:pt x="1790700" y="1609725"/>
                </a:cubicBezTo>
                <a:cubicBezTo>
                  <a:pt x="2005507" y="1680025"/>
                  <a:pt x="2168044" y="1685510"/>
                  <a:pt x="2390775" y="1733550"/>
                </a:cubicBezTo>
                <a:cubicBezTo>
                  <a:pt x="2445771" y="1745412"/>
                  <a:pt x="2498725" y="1765300"/>
                  <a:pt x="2552700" y="1781175"/>
                </a:cubicBezTo>
                <a:cubicBezTo>
                  <a:pt x="2571750" y="1797050"/>
                  <a:pt x="2611226" y="1804041"/>
                  <a:pt x="2609850" y="1828800"/>
                </a:cubicBezTo>
                <a:cubicBezTo>
                  <a:pt x="2607250" y="1875606"/>
                  <a:pt x="2570271" y="1914371"/>
                  <a:pt x="2543175" y="1952625"/>
                </a:cubicBezTo>
                <a:cubicBezTo>
                  <a:pt x="2515893" y="1991141"/>
                  <a:pt x="2476785" y="2020052"/>
                  <a:pt x="2447925" y="2057400"/>
                </a:cubicBezTo>
                <a:cubicBezTo>
                  <a:pt x="2422613" y="2090157"/>
                  <a:pt x="2403475" y="2127250"/>
                  <a:pt x="2381250" y="2162175"/>
                </a:cubicBezTo>
                <a:cubicBezTo>
                  <a:pt x="2329273" y="2370084"/>
                  <a:pt x="2324714" y="2300222"/>
                  <a:pt x="2466975" y="2609850"/>
                </a:cubicBezTo>
                <a:cubicBezTo>
                  <a:pt x="2474113" y="2625386"/>
                  <a:pt x="2497762" y="2625929"/>
                  <a:pt x="2514600" y="2628900"/>
                </a:cubicBezTo>
                <a:cubicBezTo>
                  <a:pt x="2552250" y="2635544"/>
                  <a:pt x="2590800" y="2635250"/>
                  <a:pt x="2628900" y="2638425"/>
                </a:cubicBezTo>
                <a:cubicBezTo>
                  <a:pt x="2759075" y="2632075"/>
                  <a:pt x="2891078" y="2642024"/>
                  <a:pt x="3019425" y="2619375"/>
                </a:cubicBezTo>
                <a:cubicBezTo>
                  <a:pt x="3109450" y="2603488"/>
                  <a:pt x="3192262" y="2559394"/>
                  <a:pt x="3276600" y="2524125"/>
                </a:cubicBezTo>
                <a:cubicBezTo>
                  <a:pt x="3367026" y="2486310"/>
                  <a:pt x="3459393" y="2450961"/>
                  <a:pt x="3543300" y="2400300"/>
                </a:cubicBezTo>
                <a:cubicBezTo>
                  <a:pt x="3660276" y="2329673"/>
                  <a:pt x="3814386" y="2190759"/>
                  <a:pt x="3924300" y="2095500"/>
                </a:cubicBezTo>
                <a:cubicBezTo>
                  <a:pt x="3966315" y="2011470"/>
                  <a:pt x="4006776" y="1998278"/>
                  <a:pt x="3924300" y="1924050"/>
                </a:cubicBezTo>
                <a:cubicBezTo>
                  <a:pt x="3912267" y="1913220"/>
                  <a:pt x="3892550" y="1917700"/>
                  <a:pt x="3876675" y="1914525"/>
                </a:cubicBezTo>
                <a:cubicBezTo>
                  <a:pt x="3857625" y="1939925"/>
                  <a:pt x="3832554" y="1961771"/>
                  <a:pt x="3819525" y="1990725"/>
                </a:cubicBezTo>
                <a:cubicBezTo>
                  <a:pt x="3803409" y="2026539"/>
                  <a:pt x="3790950" y="2065752"/>
                  <a:pt x="3790950" y="2105025"/>
                </a:cubicBezTo>
                <a:cubicBezTo>
                  <a:pt x="3790950" y="2284621"/>
                  <a:pt x="3768176" y="2441010"/>
                  <a:pt x="3952875" y="2524125"/>
                </a:cubicBezTo>
                <a:cubicBezTo>
                  <a:pt x="4029533" y="2558621"/>
                  <a:pt x="4117975" y="2555875"/>
                  <a:pt x="4200525" y="2571750"/>
                </a:cubicBezTo>
                <a:cubicBezTo>
                  <a:pt x="4394200" y="2555875"/>
                  <a:pt x="4588574" y="2546977"/>
                  <a:pt x="4781550" y="2524125"/>
                </a:cubicBezTo>
                <a:cubicBezTo>
                  <a:pt x="4830497" y="2518329"/>
                  <a:pt x="4880027" y="2507431"/>
                  <a:pt x="4924425" y="2486025"/>
                </a:cubicBezTo>
                <a:cubicBezTo>
                  <a:pt x="5058873" y="2421202"/>
                  <a:pt x="5314950" y="2266950"/>
                  <a:pt x="5314950" y="2266950"/>
                </a:cubicBezTo>
                <a:cubicBezTo>
                  <a:pt x="5481781" y="2050069"/>
                  <a:pt x="5606722" y="2029264"/>
                  <a:pt x="5419725" y="1762125"/>
                </a:cubicBezTo>
                <a:cubicBezTo>
                  <a:pt x="5367548" y="1687586"/>
                  <a:pt x="5093877" y="1564768"/>
                  <a:pt x="5019675" y="1543050"/>
                </a:cubicBezTo>
                <a:cubicBezTo>
                  <a:pt x="4964488" y="1526898"/>
                  <a:pt x="4790835" y="1527587"/>
                  <a:pt x="4848225" y="1524000"/>
                </a:cubicBezTo>
                <a:cubicBezTo>
                  <a:pt x="4956011" y="1517263"/>
                  <a:pt x="5064098" y="1531449"/>
                  <a:pt x="5172075" y="1533525"/>
                </a:cubicBezTo>
                <a:lnTo>
                  <a:pt x="5838825" y="1543050"/>
                </a:lnTo>
                <a:cubicBezTo>
                  <a:pt x="5885071" y="1635543"/>
                  <a:pt x="5938854" y="1747063"/>
                  <a:pt x="6000750" y="1819275"/>
                </a:cubicBezTo>
                <a:cubicBezTo>
                  <a:pt x="6038850" y="1863725"/>
                  <a:pt x="6073653" y="1911228"/>
                  <a:pt x="6115050" y="1952625"/>
                </a:cubicBezTo>
                <a:cubicBezTo>
                  <a:pt x="6156447" y="1994022"/>
                  <a:pt x="6202531" y="2030546"/>
                  <a:pt x="6248400" y="2066925"/>
                </a:cubicBezTo>
                <a:cubicBezTo>
                  <a:pt x="6294672" y="2103624"/>
                  <a:pt x="6339768" y="2142806"/>
                  <a:pt x="6391275" y="2171700"/>
                </a:cubicBezTo>
                <a:cubicBezTo>
                  <a:pt x="6546150" y="2258581"/>
                  <a:pt x="6592469" y="2270515"/>
                  <a:pt x="6724650" y="2314575"/>
                </a:cubicBezTo>
                <a:cubicBezTo>
                  <a:pt x="6791325" y="2365375"/>
                  <a:pt x="6854931" y="2420479"/>
                  <a:pt x="6924675" y="2466975"/>
                </a:cubicBezTo>
                <a:cubicBezTo>
                  <a:pt x="6953250" y="2486025"/>
                  <a:pt x="6980799" y="2506712"/>
                  <a:pt x="7010400" y="2524125"/>
                </a:cubicBezTo>
                <a:cubicBezTo>
                  <a:pt x="7066095" y="2556887"/>
                  <a:pt x="7070084" y="2556720"/>
                  <a:pt x="7115175" y="2571750"/>
                </a:cubicBezTo>
                <a:cubicBezTo>
                  <a:pt x="7143750" y="2552700"/>
                  <a:pt x="7173945" y="2535880"/>
                  <a:pt x="7200900" y="2514600"/>
                </a:cubicBezTo>
                <a:cubicBezTo>
                  <a:pt x="7274679" y="2456353"/>
                  <a:pt x="7420239" y="2304786"/>
                  <a:pt x="7467600" y="2257425"/>
                </a:cubicBezTo>
                <a:cubicBezTo>
                  <a:pt x="7473950" y="2235200"/>
                  <a:pt x="7500245" y="2209443"/>
                  <a:pt x="7486650" y="2190750"/>
                </a:cubicBezTo>
                <a:cubicBezTo>
                  <a:pt x="7411401" y="2087282"/>
                  <a:pt x="7212246" y="1986873"/>
                  <a:pt x="7105650" y="1933575"/>
                </a:cubicBezTo>
                <a:cubicBezTo>
                  <a:pt x="7043368" y="1902434"/>
                  <a:pt x="6977786" y="1878273"/>
                  <a:pt x="6915150" y="1847850"/>
                </a:cubicBezTo>
                <a:cubicBezTo>
                  <a:pt x="6866599" y="1824268"/>
                  <a:pt x="6719912" y="1758559"/>
                  <a:pt x="6772275" y="1771650"/>
                </a:cubicBezTo>
                <a:cubicBezTo>
                  <a:pt x="6825719" y="1785011"/>
                  <a:pt x="6876164" y="1795608"/>
                  <a:pt x="6924675" y="1828800"/>
                </a:cubicBezTo>
                <a:cubicBezTo>
                  <a:pt x="6985000" y="1870075"/>
                  <a:pt x="7041675" y="1917270"/>
                  <a:pt x="7105650" y="1952625"/>
                </a:cubicBezTo>
                <a:cubicBezTo>
                  <a:pt x="7162938" y="1984284"/>
                  <a:pt x="7227471" y="2000805"/>
                  <a:pt x="7286625" y="2028825"/>
                </a:cubicBezTo>
                <a:cubicBezTo>
                  <a:pt x="7405405" y="2085089"/>
                  <a:pt x="7459646" y="2127861"/>
                  <a:pt x="7572375" y="2171700"/>
                </a:cubicBezTo>
                <a:cubicBezTo>
                  <a:pt x="7593918" y="2180078"/>
                  <a:pt x="7616910" y="2184108"/>
                  <a:pt x="7639050" y="2190750"/>
                </a:cubicBezTo>
                <a:cubicBezTo>
                  <a:pt x="7648667" y="2193635"/>
                  <a:pt x="7658100" y="2197100"/>
                  <a:pt x="7667625" y="2200275"/>
                </a:cubicBezTo>
                <a:cubicBezTo>
                  <a:pt x="7648575" y="2209800"/>
                  <a:pt x="7628483" y="2217477"/>
                  <a:pt x="7610475" y="2228850"/>
                </a:cubicBezTo>
                <a:cubicBezTo>
                  <a:pt x="7568030" y="2255657"/>
                  <a:pt x="7531551" y="2292124"/>
                  <a:pt x="7486650" y="2314575"/>
                </a:cubicBezTo>
                <a:cubicBezTo>
                  <a:pt x="7461250" y="2327275"/>
                  <a:pt x="7433417" y="2335972"/>
                  <a:pt x="7410450" y="2352675"/>
                </a:cubicBezTo>
                <a:cubicBezTo>
                  <a:pt x="7228148" y="2485258"/>
                  <a:pt x="7230664" y="2474714"/>
                  <a:pt x="7334250" y="2457450"/>
                </a:cubicBezTo>
                <a:cubicBezTo>
                  <a:pt x="7337425" y="2447925"/>
                  <a:pt x="7340046" y="2438197"/>
                  <a:pt x="7343775" y="2428875"/>
                </a:cubicBezTo>
                <a:cubicBezTo>
                  <a:pt x="7352755" y="2406424"/>
                  <a:pt x="7381947" y="2384394"/>
                  <a:pt x="7372350" y="2362200"/>
                </a:cubicBezTo>
                <a:cubicBezTo>
                  <a:pt x="7327600" y="2258715"/>
                  <a:pt x="7266393" y="2160616"/>
                  <a:pt x="7191375" y="2076450"/>
                </a:cubicBezTo>
                <a:cubicBezTo>
                  <a:pt x="7095205" y="1968552"/>
                  <a:pt x="6909362" y="1879081"/>
                  <a:pt x="6772275" y="1838325"/>
                </a:cubicBezTo>
                <a:cubicBezTo>
                  <a:pt x="6726221" y="1824633"/>
                  <a:pt x="6677025" y="1825625"/>
                  <a:pt x="6629400" y="1819275"/>
                </a:cubicBezTo>
                <a:cubicBezTo>
                  <a:pt x="6543675" y="1841500"/>
                  <a:pt x="6451435" y="1846345"/>
                  <a:pt x="6372225" y="1885950"/>
                </a:cubicBezTo>
                <a:cubicBezTo>
                  <a:pt x="6327576" y="1908275"/>
                  <a:pt x="6271791" y="2059103"/>
                  <a:pt x="6257925" y="2095500"/>
                </a:cubicBezTo>
                <a:cubicBezTo>
                  <a:pt x="6238348" y="2146890"/>
                  <a:pt x="6218045" y="2229069"/>
                  <a:pt x="6191250" y="2276475"/>
                </a:cubicBezTo>
                <a:cubicBezTo>
                  <a:pt x="6152966" y="2344208"/>
                  <a:pt x="6113684" y="2405941"/>
                  <a:pt x="6048375" y="2447925"/>
                </a:cubicBezTo>
                <a:cubicBezTo>
                  <a:pt x="6024487" y="2463281"/>
                  <a:pt x="5998072" y="2474371"/>
                  <a:pt x="5972175" y="2486025"/>
                </a:cubicBezTo>
                <a:cubicBezTo>
                  <a:pt x="5849966" y="2541019"/>
                  <a:pt x="5843226" y="2546648"/>
                  <a:pt x="5695950" y="2552700"/>
                </a:cubicBezTo>
                <a:cubicBezTo>
                  <a:pt x="5518272" y="2560002"/>
                  <a:pt x="5340350" y="2559050"/>
                  <a:pt x="5162550" y="2562225"/>
                </a:cubicBezTo>
                <a:cubicBezTo>
                  <a:pt x="5149850" y="2568575"/>
                  <a:pt x="5132494" y="2569574"/>
                  <a:pt x="5124450" y="2581275"/>
                </a:cubicBezTo>
                <a:cubicBezTo>
                  <a:pt x="5096295" y="2622227"/>
                  <a:pt x="5076232" y="2668483"/>
                  <a:pt x="5057775" y="2714625"/>
                </a:cubicBezTo>
                <a:cubicBezTo>
                  <a:pt x="5051425" y="2730500"/>
                  <a:pt x="5048781" y="2748422"/>
                  <a:pt x="5038725" y="2762250"/>
                </a:cubicBezTo>
                <a:cubicBezTo>
                  <a:pt x="5011080" y="2800262"/>
                  <a:pt x="4948069" y="2849947"/>
                  <a:pt x="4905375" y="2867025"/>
                </a:cubicBezTo>
                <a:cubicBezTo>
                  <a:pt x="4868911" y="2881610"/>
                  <a:pt x="4828646" y="2884165"/>
                  <a:pt x="4791075" y="2895600"/>
                </a:cubicBezTo>
                <a:cubicBezTo>
                  <a:pt x="4755523" y="2906420"/>
                  <a:pt x="4721225" y="2921000"/>
                  <a:pt x="4686300" y="2933700"/>
                </a:cubicBezTo>
                <a:cubicBezTo>
                  <a:pt x="4530725" y="2927350"/>
                  <a:pt x="4374453" y="2930672"/>
                  <a:pt x="4219575" y="2914650"/>
                </a:cubicBezTo>
                <a:cubicBezTo>
                  <a:pt x="4145635" y="2907001"/>
                  <a:pt x="4035368" y="2795374"/>
                  <a:pt x="4000500" y="2762250"/>
                </a:cubicBezTo>
                <a:cubicBezTo>
                  <a:pt x="3994531" y="2756579"/>
                  <a:pt x="3925474" y="2670476"/>
                  <a:pt x="3905250" y="2657475"/>
                </a:cubicBezTo>
                <a:cubicBezTo>
                  <a:pt x="3769313" y="2570087"/>
                  <a:pt x="3737207" y="2607340"/>
                  <a:pt x="3533775" y="2600325"/>
                </a:cubicBezTo>
                <a:cubicBezTo>
                  <a:pt x="3485140" y="2584113"/>
                  <a:pt x="3489448" y="2595927"/>
                  <a:pt x="3543300" y="2524125"/>
                </a:cubicBezTo>
                <a:cubicBezTo>
                  <a:pt x="3575741" y="2480870"/>
                  <a:pt x="3615634" y="2443555"/>
                  <a:pt x="3648075" y="2400300"/>
                </a:cubicBezTo>
                <a:cubicBezTo>
                  <a:pt x="3684122" y="2352237"/>
                  <a:pt x="3687506" y="2329631"/>
                  <a:pt x="3705225" y="2276475"/>
                </a:cubicBezTo>
                <a:cubicBezTo>
                  <a:pt x="3708400" y="2241550"/>
                  <a:pt x="3718928" y="2206519"/>
                  <a:pt x="3714750" y="2171700"/>
                </a:cubicBezTo>
                <a:cubicBezTo>
                  <a:pt x="3709242" y="2125801"/>
                  <a:pt x="3698928" y="2078856"/>
                  <a:pt x="3676650" y="2038350"/>
                </a:cubicBezTo>
                <a:cubicBezTo>
                  <a:pt x="3662543" y="2012701"/>
                  <a:pt x="3636404" y="1993785"/>
                  <a:pt x="3609975" y="1981200"/>
                </a:cubicBezTo>
                <a:cubicBezTo>
                  <a:pt x="3509880" y="1933536"/>
                  <a:pt x="3358197" y="1930340"/>
                  <a:pt x="3257550" y="1924050"/>
                </a:cubicBezTo>
                <a:cubicBezTo>
                  <a:pt x="3127474" y="1915920"/>
                  <a:pt x="2997224" y="1910830"/>
                  <a:pt x="2867025" y="1905000"/>
                </a:cubicBezTo>
                <a:cubicBezTo>
                  <a:pt x="2657592" y="1895622"/>
                  <a:pt x="2510911" y="1892285"/>
                  <a:pt x="2295525" y="1885950"/>
                </a:cubicBezTo>
                <a:cubicBezTo>
                  <a:pt x="2279650" y="1882775"/>
                  <a:pt x="2263466" y="1871977"/>
                  <a:pt x="2247900" y="1876425"/>
                </a:cubicBezTo>
                <a:cubicBezTo>
                  <a:pt x="2236893" y="1879570"/>
                  <a:pt x="2232470" y="1894140"/>
                  <a:pt x="2228850" y="1905000"/>
                </a:cubicBezTo>
                <a:cubicBezTo>
                  <a:pt x="2216431" y="1942257"/>
                  <a:pt x="2217838" y="1984174"/>
                  <a:pt x="2200275" y="2019300"/>
                </a:cubicBezTo>
                <a:cubicBezTo>
                  <a:pt x="2193925" y="2032000"/>
                  <a:pt x="2174875" y="2032000"/>
                  <a:pt x="2162175" y="2038350"/>
                </a:cubicBezTo>
                <a:cubicBezTo>
                  <a:pt x="2114550" y="2035175"/>
                  <a:pt x="2065698" y="2040025"/>
                  <a:pt x="2019300" y="2028825"/>
                </a:cubicBezTo>
                <a:cubicBezTo>
                  <a:pt x="1972290" y="2017478"/>
                  <a:pt x="1928621" y="1994433"/>
                  <a:pt x="1885950" y="1971675"/>
                </a:cubicBezTo>
                <a:cubicBezTo>
                  <a:pt x="1833092" y="1943484"/>
                  <a:pt x="1781092" y="1912874"/>
                  <a:pt x="1733550" y="1876425"/>
                </a:cubicBezTo>
                <a:cubicBezTo>
                  <a:pt x="1625256" y="1793400"/>
                  <a:pt x="1541445" y="1687079"/>
                  <a:pt x="1457325" y="1581150"/>
                </a:cubicBezTo>
                <a:cubicBezTo>
                  <a:pt x="1417835" y="1531422"/>
                  <a:pt x="1374002" y="1484182"/>
                  <a:pt x="1343025" y="1428750"/>
                </a:cubicBezTo>
                <a:cubicBezTo>
                  <a:pt x="1313112" y="1375222"/>
                  <a:pt x="1298575" y="1314450"/>
                  <a:pt x="1276350" y="1257300"/>
                </a:cubicBezTo>
                <a:cubicBezTo>
                  <a:pt x="1272099" y="1197790"/>
                  <a:pt x="1251558" y="1036840"/>
                  <a:pt x="1285875" y="981075"/>
                </a:cubicBezTo>
                <a:cubicBezTo>
                  <a:pt x="1316161" y="931860"/>
                  <a:pt x="1438181" y="857838"/>
                  <a:pt x="1504950" y="838200"/>
                </a:cubicBezTo>
                <a:cubicBezTo>
                  <a:pt x="1529508" y="830977"/>
                  <a:pt x="1555750" y="831850"/>
                  <a:pt x="1581150" y="828675"/>
                </a:cubicBezTo>
                <a:cubicBezTo>
                  <a:pt x="1590675" y="825500"/>
                  <a:pt x="1612900" y="828675"/>
                  <a:pt x="1609725" y="819150"/>
                </a:cubicBezTo>
                <a:cubicBezTo>
                  <a:pt x="1602625" y="797851"/>
                  <a:pt x="1578996" y="786309"/>
                  <a:pt x="1562100" y="771525"/>
                </a:cubicBezTo>
                <a:cubicBezTo>
                  <a:pt x="1528140" y="741810"/>
                  <a:pt x="1492308" y="714304"/>
                  <a:pt x="1457325" y="685800"/>
                </a:cubicBezTo>
                <a:cubicBezTo>
                  <a:pt x="1406583" y="644454"/>
                  <a:pt x="1360315" y="596850"/>
                  <a:pt x="1304925" y="561975"/>
                </a:cubicBezTo>
                <a:cubicBezTo>
                  <a:pt x="1219200" y="508000"/>
                  <a:pt x="1132354" y="455765"/>
                  <a:pt x="1047750" y="400050"/>
                </a:cubicBezTo>
                <a:cubicBezTo>
                  <a:pt x="1002129" y="370007"/>
                  <a:pt x="959851" y="335100"/>
                  <a:pt x="914400" y="304800"/>
                </a:cubicBezTo>
                <a:cubicBezTo>
                  <a:pt x="883592" y="284261"/>
                  <a:pt x="849958" y="268189"/>
                  <a:pt x="819150" y="247650"/>
                </a:cubicBezTo>
                <a:cubicBezTo>
                  <a:pt x="802234" y="236373"/>
                  <a:pt x="788765" y="220325"/>
                  <a:pt x="771525" y="209550"/>
                </a:cubicBezTo>
                <a:cubicBezTo>
                  <a:pt x="763011" y="204229"/>
                  <a:pt x="752351" y="203550"/>
                  <a:pt x="742950" y="200025"/>
                </a:cubicBezTo>
                <a:cubicBezTo>
                  <a:pt x="726941" y="194022"/>
                  <a:pt x="711448" y="186666"/>
                  <a:pt x="695325" y="180975"/>
                </a:cubicBezTo>
                <a:cubicBezTo>
                  <a:pt x="657454" y="167609"/>
                  <a:pt x="618629" y="156976"/>
                  <a:pt x="581025" y="142875"/>
                </a:cubicBezTo>
                <a:cubicBezTo>
                  <a:pt x="392704" y="72255"/>
                  <a:pt x="656268" y="161606"/>
                  <a:pt x="514350" y="114300"/>
                </a:cubicBezTo>
                <a:lnTo>
                  <a:pt x="600075" y="85725"/>
                </a:lnTo>
                <a:lnTo>
                  <a:pt x="628650" y="76200"/>
                </a:lnTo>
                <a:cubicBezTo>
                  <a:pt x="636617" y="60266"/>
                  <a:pt x="663202" y="29547"/>
                  <a:pt x="638175" y="9525"/>
                </a:cubicBezTo>
                <a:cubicBezTo>
                  <a:pt x="627953" y="1347"/>
                  <a:pt x="612775" y="3175"/>
                  <a:pt x="600075" y="0"/>
                </a:cubicBezTo>
                <a:cubicBezTo>
                  <a:pt x="584200" y="3175"/>
                  <a:pt x="564742" y="-1011"/>
                  <a:pt x="552450" y="9525"/>
                </a:cubicBezTo>
                <a:cubicBezTo>
                  <a:pt x="521924" y="35690"/>
                  <a:pt x="530905" y="70627"/>
                  <a:pt x="552450" y="95250"/>
                </a:cubicBezTo>
                <a:cubicBezTo>
                  <a:pt x="565837" y="110550"/>
                  <a:pt x="582262" y="123553"/>
                  <a:pt x="600075" y="133350"/>
                </a:cubicBezTo>
                <a:cubicBezTo>
                  <a:pt x="646125" y="158678"/>
                  <a:pt x="692718" y="184569"/>
                  <a:pt x="742950" y="200025"/>
                </a:cubicBezTo>
                <a:cubicBezTo>
                  <a:pt x="776468" y="210338"/>
                  <a:pt x="812759" y="206860"/>
                  <a:pt x="847725" y="209550"/>
                </a:cubicBezTo>
                <a:cubicBezTo>
                  <a:pt x="895315" y="213211"/>
                  <a:pt x="942975" y="215900"/>
                  <a:pt x="990600" y="219075"/>
                </a:cubicBezTo>
                <a:cubicBezTo>
                  <a:pt x="807224" y="255750"/>
                  <a:pt x="1046025" y="210415"/>
                  <a:pt x="561975" y="247650"/>
                </a:cubicBezTo>
                <a:cubicBezTo>
                  <a:pt x="523463" y="250612"/>
                  <a:pt x="485775" y="260350"/>
                  <a:pt x="447675" y="266700"/>
                </a:cubicBezTo>
                <a:cubicBezTo>
                  <a:pt x="444500" y="276225"/>
                  <a:pt x="434975" y="285750"/>
                  <a:pt x="438150" y="295275"/>
                </a:cubicBezTo>
                <a:cubicBezTo>
                  <a:pt x="442410" y="308054"/>
                  <a:pt x="457959" y="313623"/>
                  <a:pt x="466725" y="323850"/>
                </a:cubicBezTo>
                <a:cubicBezTo>
                  <a:pt x="496092" y="358112"/>
                  <a:pt x="530062" y="389445"/>
                  <a:pt x="552450" y="428625"/>
                </a:cubicBezTo>
                <a:cubicBezTo>
                  <a:pt x="593920" y="501198"/>
                  <a:pt x="608290" y="519946"/>
                  <a:pt x="638175" y="609600"/>
                </a:cubicBezTo>
                <a:cubicBezTo>
                  <a:pt x="653762" y="656360"/>
                  <a:pt x="663575" y="704850"/>
                  <a:pt x="676275" y="752475"/>
                </a:cubicBezTo>
                <a:cubicBezTo>
                  <a:pt x="682625" y="822325"/>
                  <a:pt x="690659" y="892042"/>
                  <a:pt x="695325" y="962025"/>
                </a:cubicBezTo>
                <a:cubicBezTo>
                  <a:pt x="712971" y="1226715"/>
                  <a:pt x="676608" y="1105789"/>
                  <a:pt x="733425" y="1257300"/>
                </a:cubicBezTo>
                <a:cubicBezTo>
                  <a:pt x="742950" y="1254125"/>
                  <a:pt x="754160" y="1254047"/>
                  <a:pt x="762000" y="1247775"/>
                </a:cubicBezTo>
                <a:cubicBezTo>
                  <a:pt x="778786" y="1234346"/>
                  <a:pt x="784300" y="1209449"/>
                  <a:pt x="790575" y="1190625"/>
                </a:cubicBezTo>
                <a:cubicBezTo>
                  <a:pt x="787400" y="1155700"/>
                  <a:pt x="796733" y="1117217"/>
                  <a:pt x="781050" y="1085850"/>
                </a:cubicBezTo>
                <a:cubicBezTo>
                  <a:pt x="769112" y="1061973"/>
                  <a:pt x="699412" y="1052377"/>
                  <a:pt x="676275" y="1047750"/>
                </a:cubicBezTo>
                <a:cubicBezTo>
                  <a:pt x="654050" y="1060450"/>
                  <a:pt x="626606" y="1066718"/>
                  <a:pt x="609600" y="1085850"/>
                </a:cubicBezTo>
                <a:cubicBezTo>
                  <a:pt x="598844" y="1097950"/>
                  <a:pt x="599305" y="1117304"/>
                  <a:pt x="600075" y="1133475"/>
                </a:cubicBezTo>
                <a:cubicBezTo>
                  <a:pt x="608653" y="1313604"/>
                  <a:pt x="616230" y="1346813"/>
                  <a:pt x="809625" y="1457325"/>
                </a:cubicBezTo>
                <a:cubicBezTo>
                  <a:pt x="876300" y="1495425"/>
                  <a:pt x="940964" y="1537282"/>
                  <a:pt x="1009650" y="1571625"/>
                </a:cubicBezTo>
                <a:cubicBezTo>
                  <a:pt x="1201612" y="1667606"/>
                  <a:pt x="1340448" y="1730306"/>
                  <a:pt x="1552575" y="1762125"/>
                </a:cubicBezTo>
                <a:cubicBezTo>
                  <a:pt x="1589577" y="1767675"/>
                  <a:pt x="1950410" y="1786072"/>
                  <a:pt x="2038350" y="1790700"/>
                </a:cubicBezTo>
                <a:cubicBezTo>
                  <a:pt x="1914130" y="2039141"/>
                  <a:pt x="2065645" y="1727012"/>
                  <a:pt x="1952625" y="1990725"/>
                </a:cubicBezTo>
                <a:cubicBezTo>
                  <a:pt x="1938642" y="2023352"/>
                  <a:pt x="1918183" y="2053016"/>
                  <a:pt x="1905000" y="2085975"/>
                </a:cubicBezTo>
                <a:cubicBezTo>
                  <a:pt x="1829147" y="2275608"/>
                  <a:pt x="1923700" y="2098493"/>
                  <a:pt x="1838325" y="2247900"/>
                </a:cubicBezTo>
                <a:cubicBezTo>
                  <a:pt x="1847850" y="2263775"/>
                  <a:pt x="1848387" y="2295525"/>
                  <a:pt x="1866900" y="2295525"/>
                </a:cubicBezTo>
                <a:cubicBezTo>
                  <a:pt x="1902398" y="2295525"/>
                  <a:pt x="1930606" y="2264181"/>
                  <a:pt x="1962150" y="2247900"/>
                </a:cubicBezTo>
                <a:lnTo>
                  <a:pt x="2162175" y="2143125"/>
                </a:lnTo>
                <a:cubicBezTo>
                  <a:pt x="2332427" y="2051451"/>
                  <a:pt x="2587480" y="1916252"/>
                  <a:pt x="2743200" y="1800225"/>
                </a:cubicBezTo>
                <a:cubicBezTo>
                  <a:pt x="2923931" y="1665563"/>
                  <a:pt x="2909397" y="1673375"/>
                  <a:pt x="2990850" y="1543050"/>
                </a:cubicBezTo>
                <a:cubicBezTo>
                  <a:pt x="2971800" y="1504950"/>
                  <a:pt x="2966963" y="1455360"/>
                  <a:pt x="2933700" y="1428750"/>
                </a:cubicBezTo>
                <a:cubicBezTo>
                  <a:pt x="2809243" y="1329184"/>
                  <a:pt x="2584248" y="1276991"/>
                  <a:pt x="2438400" y="1238250"/>
                </a:cubicBezTo>
                <a:cubicBezTo>
                  <a:pt x="2324531" y="1208004"/>
                  <a:pt x="2211386" y="1173771"/>
                  <a:pt x="2095500" y="1152525"/>
                </a:cubicBezTo>
                <a:cubicBezTo>
                  <a:pt x="2020289" y="1138736"/>
                  <a:pt x="1942935" y="1141564"/>
                  <a:pt x="1866900" y="1133475"/>
                </a:cubicBezTo>
                <a:cubicBezTo>
                  <a:pt x="1793670" y="1125685"/>
                  <a:pt x="1720850" y="1114425"/>
                  <a:pt x="1647825" y="1104900"/>
                </a:cubicBezTo>
                <a:cubicBezTo>
                  <a:pt x="1557699" y="1123676"/>
                  <a:pt x="1426483" y="1100363"/>
                  <a:pt x="1381125" y="1200150"/>
                </a:cubicBezTo>
                <a:cubicBezTo>
                  <a:pt x="1373133" y="1217732"/>
                  <a:pt x="1374775" y="1238250"/>
                  <a:pt x="1371600" y="1257300"/>
                </a:cubicBezTo>
                <a:cubicBezTo>
                  <a:pt x="1377950" y="1292225"/>
                  <a:pt x="1376875" y="1329359"/>
                  <a:pt x="1390650" y="1362075"/>
                </a:cubicBezTo>
                <a:cubicBezTo>
                  <a:pt x="1426338" y="1446834"/>
                  <a:pt x="1504369" y="1474761"/>
                  <a:pt x="1581150" y="1514475"/>
                </a:cubicBezTo>
                <a:cubicBezTo>
                  <a:pt x="1627831" y="1538620"/>
                  <a:pt x="1673649" y="1566173"/>
                  <a:pt x="1724025" y="1581150"/>
                </a:cubicBezTo>
                <a:cubicBezTo>
                  <a:pt x="1829409" y="1612480"/>
                  <a:pt x="2262299" y="1661394"/>
                  <a:pt x="2305050" y="1666875"/>
                </a:cubicBezTo>
                <a:cubicBezTo>
                  <a:pt x="2755134" y="1791036"/>
                  <a:pt x="2414546" y="1685543"/>
                  <a:pt x="2886075" y="1866900"/>
                </a:cubicBezTo>
                <a:cubicBezTo>
                  <a:pt x="3025692" y="1920599"/>
                  <a:pt x="2879160" y="1843899"/>
                  <a:pt x="3019425" y="1924050"/>
                </a:cubicBezTo>
                <a:cubicBezTo>
                  <a:pt x="3025775" y="1933575"/>
                  <a:pt x="3044034" y="1942618"/>
                  <a:pt x="3038475" y="1952625"/>
                </a:cubicBezTo>
                <a:cubicBezTo>
                  <a:pt x="3021662" y="1982889"/>
                  <a:pt x="2863771" y="2082213"/>
                  <a:pt x="2857500" y="2085975"/>
                </a:cubicBezTo>
                <a:cubicBezTo>
                  <a:pt x="2779186" y="2132964"/>
                  <a:pt x="2704879" y="2169183"/>
                  <a:pt x="2619375" y="2200275"/>
                </a:cubicBezTo>
                <a:cubicBezTo>
                  <a:pt x="2588223" y="2211603"/>
                  <a:pt x="2556562" y="2222021"/>
                  <a:pt x="2524125" y="2228850"/>
                </a:cubicBezTo>
                <a:cubicBezTo>
                  <a:pt x="2495991" y="2234773"/>
                  <a:pt x="2466975" y="2235200"/>
                  <a:pt x="2438400" y="2238375"/>
                </a:cubicBezTo>
                <a:cubicBezTo>
                  <a:pt x="2422525" y="2235200"/>
                  <a:pt x="2400297" y="2241943"/>
                  <a:pt x="2390775" y="2228850"/>
                </a:cubicBezTo>
                <a:cubicBezTo>
                  <a:pt x="2346504" y="2167978"/>
                  <a:pt x="2320925" y="2095500"/>
                  <a:pt x="2286000" y="2028825"/>
                </a:cubicBezTo>
                <a:cubicBezTo>
                  <a:pt x="2251075" y="1962150"/>
                  <a:pt x="2221635" y="1892301"/>
                  <a:pt x="2181225" y="1828800"/>
                </a:cubicBezTo>
                <a:cubicBezTo>
                  <a:pt x="2136775" y="1758950"/>
                  <a:pt x="2097042" y="1685864"/>
                  <a:pt x="2047875" y="1619250"/>
                </a:cubicBezTo>
                <a:cubicBezTo>
                  <a:pt x="1998383" y="1552197"/>
                  <a:pt x="1945357" y="1487199"/>
                  <a:pt x="1885950" y="1428750"/>
                </a:cubicBezTo>
                <a:cubicBezTo>
                  <a:pt x="1748171" y="1293193"/>
                  <a:pt x="1618147" y="1145440"/>
                  <a:pt x="1457325" y="1038225"/>
                </a:cubicBezTo>
                <a:cubicBezTo>
                  <a:pt x="1438275" y="1025525"/>
                  <a:pt x="1420054" y="1011484"/>
                  <a:pt x="1400175" y="1000125"/>
                </a:cubicBezTo>
                <a:cubicBezTo>
                  <a:pt x="1375519" y="986036"/>
                  <a:pt x="1349375" y="974725"/>
                  <a:pt x="1323975" y="962025"/>
                </a:cubicBezTo>
                <a:cubicBezTo>
                  <a:pt x="1343025" y="955675"/>
                  <a:pt x="1361434" y="946913"/>
                  <a:pt x="1381125" y="942975"/>
                </a:cubicBezTo>
                <a:cubicBezTo>
                  <a:pt x="1486220" y="921956"/>
                  <a:pt x="1445658" y="934164"/>
                  <a:pt x="1504950" y="914400"/>
                </a:cubicBezTo>
                <a:cubicBezTo>
                  <a:pt x="1492250" y="885825"/>
                  <a:pt x="1487330" y="852305"/>
                  <a:pt x="1466850" y="828675"/>
                </a:cubicBezTo>
                <a:cubicBezTo>
                  <a:pt x="1444358" y="802722"/>
                  <a:pt x="1411842" y="786884"/>
                  <a:pt x="1381125" y="771525"/>
                </a:cubicBezTo>
                <a:cubicBezTo>
                  <a:pt x="1262251" y="712088"/>
                  <a:pt x="1139588" y="685649"/>
                  <a:pt x="1009650" y="657225"/>
                </a:cubicBezTo>
                <a:cubicBezTo>
                  <a:pt x="984644" y="651755"/>
                  <a:pt x="958850" y="650875"/>
                  <a:pt x="933450" y="647700"/>
                </a:cubicBezTo>
                <a:cubicBezTo>
                  <a:pt x="786891" y="667685"/>
                  <a:pt x="746604" y="630128"/>
                  <a:pt x="676275" y="723900"/>
                </a:cubicBezTo>
                <a:cubicBezTo>
                  <a:pt x="660916" y="744378"/>
                  <a:pt x="650875" y="768350"/>
                  <a:pt x="638175" y="790575"/>
                </a:cubicBezTo>
                <a:cubicBezTo>
                  <a:pt x="636119" y="811134"/>
                  <a:pt x="617310" y="922507"/>
                  <a:pt x="638175" y="952500"/>
                </a:cubicBezTo>
                <a:cubicBezTo>
                  <a:pt x="718938" y="1068597"/>
                  <a:pt x="863482" y="1182497"/>
                  <a:pt x="990600" y="1238250"/>
                </a:cubicBezTo>
                <a:cubicBezTo>
                  <a:pt x="1097275" y="1285037"/>
                  <a:pt x="1211778" y="1311714"/>
                  <a:pt x="1323975" y="1343025"/>
                </a:cubicBezTo>
                <a:cubicBezTo>
                  <a:pt x="1484928" y="1387942"/>
                  <a:pt x="1646134" y="1432892"/>
                  <a:pt x="1809750" y="1466850"/>
                </a:cubicBezTo>
                <a:cubicBezTo>
                  <a:pt x="1983005" y="1502809"/>
                  <a:pt x="2160383" y="1516554"/>
                  <a:pt x="2333625" y="1552575"/>
                </a:cubicBezTo>
                <a:cubicBezTo>
                  <a:pt x="2586983" y="1605253"/>
                  <a:pt x="2783149" y="1657942"/>
                  <a:pt x="3009900" y="1762125"/>
                </a:cubicBezTo>
                <a:cubicBezTo>
                  <a:pt x="3049980" y="1780540"/>
                  <a:pt x="3086100" y="1806575"/>
                  <a:pt x="3124200" y="1828800"/>
                </a:cubicBezTo>
                <a:cubicBezTo>
                  <a:pt x="3127375" y="1844675"/>
                  <a:pt x="3140965" y="1861945"/>
                  <a:pt x="3133725" y="1876425"/>
                </a:cubicBezTo>
                <a:cubicBezTo>
                  <a:pt x="3078925" y="1986025"/>
                  <a:pt x="3039617" y="1996298"/>
                  <a:pt x="2981325" y="2076450"/>
                </a:cubicBezTo>
                <a:cubicBezTo>
                  <a:pt x="2942510" y="2129821"/>
                  <a:pt x="2905396" y="2232312"/>
                  <a:pt x="2886075" y="2276475"/>
                </a:cubicBezTo>
                <a:cubicBezTo>
                  <a:pt x="2892425" y="2339975"/>
                  <a:pt x="2880827" y="2407965"/>
                  <a:pt x="2905125" y="2466975"/>
                </a:cubicBezTo>
                <a:cubicBezTo>
                  <a:pt x="2927416" y="2521109"/>
                  <a:pt x="2972590" y="2565199"/>
                  <a:pt x="3019425" y="2600325"/>
                </a:cubicBezTo>
                <a:cubicBezTo>
                  <a:pt x="3057525" y="2628900"/>
                  <a:pt x="3093339" y="2660809"/>
                  <a:pt x="3133725" y="2686050"/>
                </a:cubicBezTo>
                <a:cubicBezTo>
                  <a:pt x="3169847" y="2708626"/>
                  <a:pt x="3210701" y="2722672"/>
                  <a:pt x="3248025" y="2743200"/>
                </a:cubicBezTo>
                <a:cubicBezTo>
                  <a:pt x="3274270" y="2757635"/>
                  <a:pt x="3298825" y="2774950"/>
                  <a:pt x="3324225" y="2790825"/>
                </a:cubicBezTo>
                <a:cubicBezTo>
                  <a:pt x="3327400" y="2800350"/>
                  <a:pt x="3329795" y="2810172"/>
                  <a:pt x="3333750" y="2819400"/>
                </a:cubicBezTo>
                <a:cubicBezTo>
                  <a:pt x="3372683" y="2910244"/>
                  <a:pt x="3376721" y="2878877"/>
                  <a:pt x="3533775" y="2800350"/>
                </a:cubicBezTo>
                <a:cubicBezTo>
                  <a:pt x="3819763" y="2657356"/>
                  <a:pt x="3743028" y="2678562"/>
                  <a:pt x="3914775" y="2533650"/>
                </a:cubicBezTo>
                <a:cubicBezTo>
                  <a:pt x="3980339" y="2478331"/>
                  <a:pt x="4054142" y="2432383"/>
                  <a:pt x="4114800" y="2371725"/>
                </a:cubicBezTo>
                <a:cubicBezTo>
                  <a:pt x="4169147" y="2317378"/>
                  <a:pt x="4210050" y="2251075"/>
                  <a:pt x="4257675" y="2190750"/>
                </a:cubicBezTo>
                <a:cubicBezTo>
                  <a:pt x="4297388" y="2063668"/>
                  <a:pt x="4357177" y="1970306"/>
                  <a:pt x="4248150" y="1838325"/>
                </a:cubicBezTo>
                <a:cubicBezTo>
                  <a:pt x="4221553" y="1806129"/>
                  <a:pt x="4165600" y="1825625"/>
                  <a:pt x="4124325" y="1819275"/>
                </a:cubicBezTo>
                <a:cubicBezTo>
                  <a:pt x="4079875" y="1822450"/>
                  <a:pt x="4031697" y="1810701"/>
                  <a:pt x="3990975" y="1828800"/>
                </a:cubicBezTo>
                <a:cubicBezTo>
                  <a:pt x="3952333" y="1845974"/>
                  <a:pt x="3938260" y="1968549"/>
                  <a:pt x="3933825" y="1990725"/>
                </a:cubicBezTo>
                <a:cubicBezTo>
                  <a:pt x="3959225" y="2073275"/>
                  <a:pt x="3969711" y="2161991"/>
                  <a:pt x="4010025" y="2238375"/>
                </a:cubicBezTo>
                <a:cubicBezTo>
                  <a:pt x="4051108" y="2316216"/>
                  <a:pt x="4222808" y="2394268"/>
                  <a:pt x="4286250" y="2419350"/>
                </a:cubicBezTo>
                <a:cubicBezTo>
                  <a:pt x="4580206" y="2535565"/>
                  <a:pt x="4579055" y="2497980"/>
                  <a:pt x="4953000" y="2514600"/>
                </a:cubicBezTo>
                <a:lnTo>
                  <a:pt x="6372225" y="2447925"/>
                </a:lnTo>
                <a:cubicBezTo>
                  <a:pt x="6411422" y="2445490"/>
                  <a:pt x="6449101" y="2431258"/>
                  <a:pt x="6486525" y="2419350"/>
                </a:cubicBezTo>
                <a:cubicBezTo>
                  <a:pt x="6575674" y="2390984"/>
                  <a:pt x="6564093" y="2394511"/>
                  <a:pt x="6619875" y="2352675"/>
                </a:cubicBezTo>
                <a:cubicBezTo>
                  <a:pt x="6582444" y="2296529"/>
                  <a:pt x="6580144" y="2310250"/>
                  <a:pt x="6648450" y="2209800"/>
                </a:cubicBezTo>
                <a:cubicBezTo>
                  <a:pt x="6680036" y="2163350"/>
                  <a:pt x="6726194" y="2128624"/>
                  <a:pt x="6762750" y="2085975"/>
                </a:cubicBezTo>
                <a:cubicBezTo>
                  <a:pt x="6824171" y="2014317"/>
                  <a:pt x="6815189" y="2020767"/>
                  <a:pt x="6848475" y="1943100"/>
                </a:cubicBezTo>
                <a:cubicBezTo>
                  <a:pt x="6832600" y="1898650"/>
                  <a:pt x="6828849" y="1847748"/>
                  <a:pt x="6800850" y="1809750"/>
                </a:cubicBezTo>
                <a:cubicBezTo>
                  <a:pt x="6781459" y="1783434"/>
                  <a:pt x="6746415" y="1771585"/>
                  <a:pt x="6715125" y="1762125"/>
                </a:cubicBezTo>
                <a:cubicBezTo>
                  <a:pt x="6401088" y="1667183"/>
                  <a:pt x="6383397" y="1685475"/>
                  <a:pt x="6057900" y="1666875"/>
                </a:cubicBezTo>
                <a:cubicBezTo>
                  <a:pt x="5848350" y="1685925"/>
                  <a:pt x="5637602" y="1694642"/>
                  <a:pt x="5429250" y="1724025"/>
                </a:cubicBezTo>
                <a:cubicBezTo>
                  <a:pt x="5388379" y="1729789"/>
                  <a:pt x="5349293" y="1748755"/>
                  <a:pt x="5314950" y="1771650"/>
                </a:cubicBezTo>
                <a:cubicBezTo>
                  <a:pt x="5258658" y="1809178"/>
                  <a:pt x="5241010" y="1839697"/>
                  <a:pt x="5210175" y="1885950"/>
                </a:cubicBezTo>
                <a:cubicBezTo>
                  <a:pt x="5205284" y="2057135"/>
                  <a:pt x="5240212" y="2176510"/>
                  <a:pt x="5162550" y="2314575"/>
                </a:cubicBezTo>
                <a:cubicBezTo>
                  <a:pt x="5150393" y="2336188"/>
                  <a:pt x="5133855" y="2355707"/>
                  <a:pt x="5114925" y="2371725"/>
                </a:cubicBezTo>
                <a:cubicBezTo>
                  <a:pt x="5092059" y="2391073"/>
                  <a:pt x="5066875" y="2409114"/>
                  <a:pt x="5038725" y="2419350"/>
                </a:cubicBezTo>
                <a:cubicBezTo>
                  <a:pt x="4996003" y="2434885"/>
                  <a:pt x="4949825" y="2438400"/>
                  <a:pt x="4905375" y="2447925"/>
                </a:cubicBezTo>
                <a:cubicBezTo>
                  <a:pt x="4819650" y="2444750"/>
                  <a:pt x="4731223" y="2459986"/>
                  <a:pt x="4648200" y="2438400"/>
                </a:cubicBezTo>
                <a:cubicBezTo>
                  <a:pt x="4568484" y="2417674"/>
                  <a:pt x="4498826" y="2367986"/>
                  <a:pt x="4429125" y="2324100"/>
                </a:cubicBezTo>
                <a:cubicBezTo>
                  <a:pt x="4411921" y="2313268"/>
                  <a:pt x="4402302" y="2293391"/>
                  <a:pt x="4391025" y="2276475"/>
                </a:cubicBezTo>
                <a:cubicBezTo>
                  <a:pt x="4364142" y="2236150"/>
                  <a:pt x="4340225" y="2193925"/>
                  <a:pt x="4314825" y="2152650"/>
                </a:cubicBezTo>
                <a:cubicBezTo>
                  <a:pt x="4302500" y="2054048"/>
                  <a:pt x="4277479" y="1927718"/>
                  <a:pt x="4305300" y="1828800"/>
                </a:cubicBezTo>
                <a:cubicBezTo>
                  <a:pt x="4319161" y="1779517"/>
                  <a:pt x="4353903" y="1738570"/>
                  <a:pt x="4381500" y="1695450"/>
                </a:cubicBezTo>
                <a:cubicBezTo>
                  <a:pt x="4404779" y="1659077"/>
                  <a:pt x="4426428" y="1620458"/>
                  <a:pt x="4457700" y="1590675"/>
                </a:cubicBezTo>
                <a:cubicBezTo>
                  <a:pt x="4494314" y="1555804"/>
                  <a:pt x="4654754" y="1456345"/>
                  <a:pt x="4705350" y="1438275"/>
                </a:cubicBezTo>
                <a:cubicBezTo>
                  <a:pt x="4751089" y="1421940"/>
                  <a:pt x="4800600" y="1419225"/>
                  <a:pt x="4848225" y="1409700"/>
                </a:cubicBezTo>
                <a:cubicBezTo>
                  <a:pt x="5220898" y="1536954"/>
                  <a:pt x="5200038" y="1479079"/>
                  <a:pt x="5448300" y="1714500"/>
                </a:cubicBezTo>
                <a:cubicBezTo>
                  <a:pt x="5567233" y="1827282"/>
                  <a:pt x="5676432" y="1949907"/>
                  <a:pt x="5791200" y="2066925"/>
                </a:cubicBezTo>
                <a:cubicBezTo>
                  <a:pt x="5864158" y="2141313"/>
                  <a:pt x="5959641" y="2242936"/>
                  <a:pt x="6048375" y="2305050"/>
                </a:cubicBezTo>
                <a:cubicBezTo>
                  <a:pt x="6071640" y="2321335"/>
                  <a:pt x="6097112" y="2335923"/>
                  <a:pt x="6124575" y="2343150"/>
                </a:cubicBezTo>
                <a:cubicBezTo>
                  <a:pt x="6158489" y="2352075"/>
                  <a:pt x="6194425" y="2349500"/>
                  <a:pt x="6229350" y="2352675"/>
                </a:cubicBezTo>
                <a:cubicBezTo>
                  <a:pt x="6299200" y="2346325"/>
                  <a:pt x="6371396" y="2352665"/>
                  <a:pt x="6438900" y="2333625"/>
                </a:cubicBezTo>
                <a:cubicBezTo>
                  <a:pt x="6748778" y="2246223"/>
                  <a:pt x="6453256" y="2208190"/>
                  <a:pt x="6848475" y="2076450"/>
                </a:cubicBezTo>
                <a:lnTo>
                  <a:pt x="6877050" y="2066925"/>
                </a:lnTo>
                <a:cubicBezTo>
                  <a:pt x="6885720" y="2405052"/>
                  <a:pt x="6793825" y="2375114"/>
                  <a:pt x="6962775" y="2505075"/>
                </a:cubicBezTo>
                <a:cubicBezTo>
                  <a:pt x="6977449" y="2516363"/>
                  <a:pt x="6994525" y="2524125"/>
                  <a:pt x="7010400" y="2533650"/>
                </a:cubicBezTo>
                <a:cubicBezTo>
                  <a:pt x="7067550" y="2527300"/>
                  <a:pt x="7129641" y="2538697"/>
                  <a:pt x="7181850" y="2514600"/>
                </a:cubicBezTo>
                <a:cubicBezTo>
                  <a:pt x="7218767" y="2497561"/>
                  <a:pt x="7258050" y="2419350"/>
                  <a:pt x="7258050" y="2419350"/>
                </a:cubicBezTo>
                <a:cubicBezTo>
                  <a:pt x="7254875" y="2349500"/>
                  <a:pt x="7260020" y="2278771"/>
                  <a:pt x="7248525" y="2209800"/>
                </a:cubicBezTo>
                <a:cubicBezTo>
                  <a:pt x="7243856" y="2181788"/>
                  <a:pt x="7222325" y="2159384"/>
                  <a:pt x="7210425" y="2133600"/>
                </a:cubicBezTo>
                <a:cubicBezTo>
                  <a:pt x="7196758" y="2103987"/>
                  <a:pt x="7191431" y="2086144"/>
                  <a:pt x="7181850" y="2057400"/>
                </a:cubicBezTo>
                <a:cubicBezTo>
                  <a:pt x="7197725" y="2044700"/>
                  <a:pt x="7209212" y="2020943"/>
                  <a:pt x="7229475" y="2019300"/>
                </a:cubicBezTo>
                <a:cubicBezTo>
                  <a:pt x="7445054" y="2001821"/>
                  <a:pt x="7478448" y="1996149"/>
                  <a:pt x="7620000" y="2066925"/>
                </a:cubicBezTo>
                <a:cubicBezTo>
                  <a:pt x="7630239" y="2072045"/>
                  <a:pt x="7639050" y="2079625"/>
                  <a:pt x="7648575" y="2085975"/>
                </a:cubicBezTo>
                <a:cubicBezTo>
                  <a:pt x="7671885" y="2039356"/>
                  <a:pt x="7667625" y="2062074"/>
                  <a:pt x="7667625" y="2019300"/>
                </a:cubicBezTo>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endParaRPr>
          </a:p>
        </p:txBody>
      </p:sp>
      <p:sp>
        <p:nvSpPr>
          <p:cNvPr id="32" name="Rectangle 31">
            <a:extLst>
              <a:ext uri="{FF2B5EF4-FFF2-40B4-BE49-F238E27FC236}">
                <a16:creationId xmlns:a16="http://schemas.microsoft.com/office/drawing/2014/main" id="{C26D0957-42C1-49E4-99D5-4620D3D7E482}"/>
              </a:ext>
            </a:extLst>
          </p:cNvPr>
          <p:cNvSpPr/>
          <p:nvPr/>
        </p:nvSpPr>
        <p:spPr>
          <a:xfrm>
            <a:off x="3168111" y="5081229"/>
            <a:ext cx="1805492" cy="1631216"/>
          </a:xfrm>
          <a:prstGeom prst="rect">
            <a:avLst/>
          </a:prstGeom>
        </p:spPr>
        <p:txBody>
          <a:bodyPr wrap="square">
            <a:spAutoFit/>
          </a:bodyPr>
          <a:lstStyle/>
          <a:p>
            <a:pPr algn="ctr" fontAlgn="auto">
              <a:spcBef>
                <a:spcPts val="0"/>
              </a:spcBef>
              <a:spcAft>
                <a:spcPts val="0"/>
              </a:spcAft>
            </a:pPr>
            <a:r>
              <a:rPr lang="en-US" sz="2000" dirty="0">
                <a:solidFill>
                  <a:prstClr val="black"/>
                </a:solidFill>
              </a:rPr>
              <a:t>Insecure environment (checkpoints, fighting, shelling, etc.) </a:t>
            </a:r>
            <a:endParaRPr lang="fr-CH" sz="2000" dirty="0">
              <a:solidFill>
                <a:prstClr val="black"/>
              </a:solidFill>
            </a:endParaRPr>
          </a:p>
        </p:txBody>
      </p:sp>
      <p:sp>
        <p:nvSpPr>
          <p:cNvPr id="34" name="Content Placeholder 2">
            <a:extLst>
              <a:ext uri="{FF2B5EF4-FFF2-40B4-BE49-F238E27FC236}">
                <a16:creationId xmlns:a16="http://schemas.microsoft.com/office/drawing/2014/main" id="{A0DA2CCA-D46F-41BC-A2EE-8B3C066991FE}"/>
              </a:ext>
            </a:extLst>
          </p:cNvPr>
          <p:cNvSpPr>
            <a:spLocks noGrp="1"/>
          </p:cNvSpPr>
          <p:nvPr>
            <p:ph idx="1"/>
          </p:nvPr>
        </p:nvSpPr>
        <p:spPr>
          <a:xfrm>
            <a:off x="3163945" y="150661"/>
            <a:ext cx="8153400" cy="569232"/>
          </a:xfrm>
        </p:spPr>
        <p:txBody>
          <a:bodyPr>
            <a:normAutofit/>
          </a:bodyPr>
          <a:lstStyle/>
          <a:p>
            <a:pPr marL="0" indent="0">
              <a:buNone/>
            </a:pPr>
            <a:r>
              <a:rPr lang="en-GB" u="sng" dirty="0"/>
              <a:t>What can stop a victim / survivor from accessing care</a:t>
            </a:r>
          </a:p>
        </p:txBody>
      </p:sp>
      <p:sp>
        <p:nvSpPr>
          <p:cNvPr id="35" name="TextBox 34">
            <a:extLst>
              <a:ext uri="{FF2B5EF4-FFF2-40B4-BE49-F238E27FC236}">
                <a16:creationId xmlns:a16="http://schemas.microsoft.com/office/drawing/2014/main" id="{A30A984D-B8E8-4B3F-94A3-18E877967F36}"/>
              </a:ext>
            </a:extLst>
          </p:cNvPr>
          <p:cNvSpPr txBox="1"/>
          <p:nvPr/>
        </p:nvSpPr>
        <p:spPr>
          <a:xfrm>
            <a:off x="2185321" y="-72555"/>
            <a:ext cx="896399" cy="1015663"/>
          </a:xfrm>
          <a:prstGeom prst="rect">
            <a:avLst/>
          </a:prstGeom>
          <a:noFill/>
        </p:spPr>
        <p:txBody>
          <a:bodyPr wrap="none" rtlCol="0">
            <a:spAutoFit/>
          </a:bodyPr>
          <a:lstStyle/>
          <a:p>
            <a:r>
              <a:rPr lang="en-GB" sz="6000" b="1" dirty="0">
                <a:solidFill>
                  <a:srgbClr val="FF0000"/>
                </a:solidFill>
              </a:rPr>
              <a:t>??</a:t>
            </a:r>
          </a:p>
        </p:txBody>
      </p:sp>
    </p:spTree>
    <p:extLst>
      <p:ext uri="{BB962C8B-B14F-4D97-AF65-F5344CB8AC3E}">
        <p14:creationId xmlns:p14="http://schemas.microsoft.com/office/powerpoint/2010/main" val="23036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7" grpId="0"/>
      <p:bldP spid="28" grpId="0"/>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8437595" y="1973620"/>
            <a:ext cx="2408336" cy="1873150"/>
          </a:xfrm>
          <a:prstGeom prst="rect">
            <a:avLst/>
          </a:prstGeom>
        </p:spPr>
      </p:pic>
      <p:grpSp>
        <p:nvGrpSpPr>
          <p:cNvPr id="15" name="Group 14"/>
          <p:cNvGrpSpPr/>
          <p:nvPr/>
        </p:nvGrpSpPr>
        <p:grpSpPr>
          <a:xfrm>
            <a:off x="5363246" y="2675645"/>
            <a:ext cx="1010012" cy="1999946"/>
            <a:chOff x="2985738" y="1413935"/>
            <a:chExt cx="2983261" cy="5233392"/>
          </a:xfrm>
          <a:solidFill>
            <a:schemeClr val="accent6">
              <a:lumMod val="60000"/>
              <a:lumOff val="40000"/>
            </a:schemeClr>
          </a:solidFill>
        </p:grpSpPr>
        <p:sp>
          <p:nvSpPr>
            <p:cNvPr id="16" name="Freeform 15"/>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Freeform 17"/>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Freeform 18"/>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0" name="Straight Connector 19"/>
            <p:cNvCxnSpPr/>
            <p:nvPr/>
          </p:nvCxnSpPr>
          <p:spPr>
            <a:xfrm>
              <a:off x="4301068" y="5419659"/>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5402" y="5419660"/>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795" y="3218522"/>
            <a:ext cx="734203" cy="734203"/>
          </a:xfrm>
          <a:prstGeom prst="rect">
            <a:avLst/>
          </a:prstGeom>
        </p:spPr>
      </p:pic>
      <p:pic>
        <p:nvPicPr>
          <p:cNvPr id="26" name="Picture 25"/>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763773" y="5291749"/>
            <a:ext cx="1321934" cy="1321934"/>
          </a:xfrm>
          <a:prstGeom prst="rect">
            <a:avLst/>
          </a:prstGeom>
        </p:spPr>
      </p:pic>
      <p:sp>
        <p:nvSpPr>
          <p:cNvPr id="27" name="Freeform 26"/>
          <p:cNvSpPr/>
          <p:nvPr/>
        </p:nvSpPr>
        <p:spPr>
          <a:xfrm>
            <a:off x="4174081" y="5929682"/>
            <a:ext cx="415770" cy="923411"/>
          </a:xfrm>
          <a:custGeom>
            <a:avLst/>
            <a:gdLst>
              <a:gd name="connsiteX0" fmla="*/ 1096096 w 2010496"/>
              <a:gd name="connsiteY0" fmla="*/ 0 h 1909402"/>
              <a:gd name="connsiteX1" fmla="*/ 991321 w 2010496"/>
              <a:gd name="connsiteY1" fmla="*/ 9525 h 1909402"/>
              <a:gd name="connsiteX2" fmla="*/ 915121 w 2010496"/>
              <a:gd name="connsiteY2" fmla="*/ 47625 h 1909402"/>
              <a:gd name="connsiteX3" fmla="*/ 867496 w 2010496"/>
              <a:gd name="connsiteY3" fmla="*/ 57150 h 1909402"/>
              <a:gd name="connsiteX4" fmla="*/ 838921 w 2010496"/>
              <a:gd name="connsiteY4" fmla="*/ 76200 h 1909402"/>
              <a:gd name="connsiteX5" fmla="*/ 810346 w 2010496"/>
              <a:gd name="connsiteY5" fmla="*/ 104775 h 1909402"/>
              <a:gd name="connsiteX6" fmla="*/ 724621 w 2010496"/>
              <a:gd name="connsiteY6" fmla="*/ 123825 h 1909402"/>
              <a:gd name="connsiteX7" fmla="*/ 686521 w 2010496"/>
              <a:gd name="connsiteY7" fmla="*/ 142875 h 1909402"/>
              <a:gd name="connsiteX8" fmla="*/ 648421 w 2010496"/>
              <a:gd name="connsiteY8" fmla="*/ 171450 h 1909402"/>
              <a:gd name="connsiteX9" fmla="*/ 610321 w 2010496"/>
              <a:gd name="connsiteY9" fmla="*/ 180975 h 1909402"/>
              <a:gd name="connsiteX10" fmla="*/ 572221 w 2010496"/>
              <a:gd name="connsiteY10" fmla="*/ 219075 h 1909402"/>
              <a:gd name="connsiteX11" fmla="*/ 486496 w 2010496"/>
              <a:gd name="connsiteY11" fmla="*/ 276225 h 1909402"/>
              <a:gd name="connsiteX12" fmla="*/ 457921 w 2010496"/>
              <a:gd name="connsiteY12" fmla="*/ 285750 h 1909402"/>
              <a:gd name="connsiteX13" fmla="*/ 372196 w 2010496"/>
              <a:gd name="connsiteY13" fmla="*/ 352425 h 1909402"/>
              <a:gd name="connsiteX14" fmla="*/ 343621 w 2010496"/>
              <a:gd name="connsiteY14" fmla="*/ 361950 h 1909402"/>
              <a:gd name="connsiteX15" fmla="*/ 315046 w 2010496"/>
              <a:gd name="connsiteY15" fmla="*/ 381000 h 1909402"/>
              <a:gd name="connsiteX16" fmla="*/ 467446 w 2010496"/>
              <a:gd name="connsiteY16" fmla="*/ 428625 h 1909402"/>
              <a:gd name="connsiteX17" fmla="*/ 715096 w 2010496"/>
              <a:gd name="connsiteY17" fmla="*/ 457200 h 1909402"/>
              <a:gd name="connsiteX18" fmla="*/ 800821 w 2010496"/>
              <a:gd name="connsiteY18" fmla="*/ 485775 h 1909402"/>
              <a:gd name="connsiteX19" fmla="*/ 1029421 w 2010496"/>
              <a:gd name="connsiteY19" fmla="*/ 514350 h 1909402"/>
              <a:gd name="connsiteX20" fmla="*/ 1248496 w 2010496"/>
              <a:gd name="connsiteY20" fmla="*/ 561975 h 1909402"/>
              <a:gd name="connsiteX21" fmla="*/ 1343746 w 2010496"/>
              <a:gd name="connsiteY21" fmla="*/ 590550 h 1909402"/>
              <a:gd name="connsiteX22" fmla="*/ 1429471 w 2010496"/>
              <a:gd name="connsiteY22" fmla="*/ 600075 h 1909402"/>
              <a:gd name="connsiteX23" fmla="*/ 1724746 w 2010496"/>
              <a:gd name="connsiteY23" fmla="*/ 657225 h 1909402"/>
              <a:gd name="connsiteX24" fmla="*/ 1791421 w 2010496"/>
              <a:gd name="connsiteY24" fmla="*/ 676275 h 1909402"/>
              <a:gd name="connsiteX25" fmla="*/ 1829521 w 2010496"/>
              <a:gd name="connsiteY25" fmla="*/ 695325 h 1909402"/>
              <a:gd name="connsiteX26" fmla="*/ 1915246 w 2010496"/>
              <a:gd name="connsiteY26" fmla="*/ 704850 h 1909402"/>
              <a:gd name="connsiteX27" fmla="*/ 1800946 w 2010496"/>
              <a:gd name="connsiteY27" fmla="*/ 742950 h 1909402"/>
              <a:gd name="connsiteX28" fmla="*/ 1734271 w 2010496"/>
              <a:gd name="connsiteY28" fmla="*/ 752475 h 1909402"/>
              <a:gd name="connsiteX29" fmla="*/ 1658071 w 2010496"/>
              <a:gd name="connsiteY29" fmla="*/ 771525 h 1909402"/>
              <a:gd name="connsiteX30" fmla="*/ 1429471 w 2010496"/>
              <a:gd name="connsiteY30" fmla="*/ 781050 h 1909402"/>
              <a:gd name="connsiteX31" fmla="*/ 1210396 w 2010496"/>
              <a:gd name="connsiteY31" fmla="*/ 800100 h 1909402"/>
              <a:gd name="connsiteX32" fmla="*/ 953221 w 2010496"/>
              <a:gd name="connsiteY32" fmla="*/ 838200 h 1909402"/>
              <a:gd name="connsiteX33" fmla="*/ 829396 w 2010496"/>
              <a:gd name="connsiteY33" fmla="*/ 866775 h 1909402"/>
              <a:gd name="connsiteX34" fmla="*/ 619846 w 2010496"/>
              <a:gd name="connsiteY34" fmla="*/ 895350 h 1909402"/>
              <a:gd name="connsiteX35" fmla="*/ 476971 w 2010496"/>
              <a:gd name="connsiteY35" fmla="*/ 933450 h 1909402"/>
              <a:gd name="connsiteX36" fmla="*/ 429346 w 2010496"/>
              <a:gd name="connsiteY36" fmla="*/ 952500 h 1909402"/>
              <a:gd name="connsiteX37" fmla="*/ 391246 w 2010496"/>
              <a:gd name="connsiteY37" fmla="*/ 971550 h 1909402"/>
              <a:gd name="connsiteX38" fmla="*/ 334096 w 2010496"/>
              <a:gd name="connsiteY38" fmla="*/ 990600 h 1909402"/>
              <a:gd name="connsiteX39" fmla="*/ 962746 w 2010496"/>
              <a:gd name="connsiteY39" fmla="*/ 1000125 h 1909402"/>
              <a:gd name="connsiteX40" fmla="*/ 1791421 w 2010496"/>
              <a:gd name="connsiteY40" fmla="*/ 1019175 h 1909402"/>
              <a:gd name="connsiteX41" fmla="*/ 1924771 w 2010496"/>
              <a:gd name="connsiteY41" fmla="*/ 1038225 h 1909402"/>
              <a:gd name="connsiteX42" fmla="*/ 1981921 w 2010496"/>
              <a:gd name="connsiteY42" fmla="*/ 1066800 h 1909402"/>
              <a:gd name="connsiteX43" fmla="*/ 2010496 w 2010496"/>
              <a:gd name="connsiteY43" fmla="*/ 1076325 h 1909402"/>
              <a:gd name="connsiteX44" fmla="*/ 1953346 w 2010496"/>
              <a:gd name="connsiteY44" fmla="*/ 1114425 h 1909402"/>
              <a:gd name="connsiteX45" fmla="*/ 1800946 w 2010496"/>
              <a:gd name="connsiteY45" fmla="*/ 1171575 h 1909402"/>
              <a:gd name="connsiteX46" fmla="*/ 1696171 w 2010496"/>
              <a:gd name="connsiteY46" fmla="*/ 1209675 h 1909402"/>
              <a:gd name="connsiteX47" fmla="*/ 1572346 w 2010496"/>
              <a:gd name="connsiteY47" fmla="*/ 1247775 h 1909402"/>
              <a:gd name="connsiteX48" fmla="*/ 1458046 w 2010496"/>
              <a:gd name="connsiteY48" fmla="*/ 1295400 h 1909402"/>
              <a:gd name="connsiteX49" fmla="*/ 1153246 w 2010496"/>
              <a:gd name="connsiteY49" fmla="*/ 1371600 h 1909402"/>
              <a:gd name="connsiteX50" fmla="*/ 924646 w 2010496"/>
              <a:gd name="connsiteY50" fmla="*/ 1457325 h 1909402"/>
              <a:gd name="connsiteX51" fmla="*/ 819871 w 2010496"/>
              <a:gd name="connsiteY51" fmla="*/ 1485900 h 1909402"/>
              <a:gd name="connsiteX52" fmla="*/ 753196 w 2010496"/>
              <a:gd name="connsiteY52" fmla="*/ 1514475 h 1909402"/>
              <a:gd name="connsiteX53" fmla="*/ 667471 w 2010496"/>
              <a:gd name="connsiteY53" fmla="*/ 1543050 h 1909402"/>
              <a:gd name="connsiteX54" fmla="*/ 581746 w 2010496"/>
              <a:gd name="connsiteY54" fmla="*/ 1571625 h 1909402"/>
              <a:gd name="connsiteX55" fmla="*/ 543646 w 2010496"/>
              <a:gd name="connsiteY55" fmla="*/ 1600200 h 1909402"/>
              <a:gd name="connsiteX56" fmla="*/ 486496 w 2010496"/>
              <a:gd name="connsiteY56" fmla="*/ 1619250 h 1909402"/>
              <a:gd name="connsiteX57" fmla="*/ 657946 w 2010496"/>
              <a:gd name="connsiteY57" fmla="*/ 1657350 h 1909402"/>
              <a:gd name="connsiteX58" fmla="*/ 715096 w 2010496"/>
              <a:gd name="connsiteY58" fmla="*/ 1666875 h 1909402"/>
              <a:gd name="connsiteX59" fmla="*/ 800821 w 2010496"/>
              <a:gd name="connsiteY59" fmla="*/ 1695450 h 1909402"/>
              <a:gd name="connsiteX60" fmla="*/ 886546 w 2010496"/>
              <a:gd name="connsiteY60" fmla="*/ 1704975 h 1909402"/>
              <a:gd name="connsiteX61" fmla="*/ 1096096 w 2010496"/>
              <a:gd name="connsiteY61" fmla="*/ 1752600 h 1909402"/>
              <a:gd name="connsiteX62" fmla="*/ 1315171 w 2010496"/>
              <a:gd name="connsiteY62" fmla="*/ 1771650 h 1909402"/>
              <a:gd name="connsiteX63" fmla="*/ 1391371 w 2010496"/>
              <a:gd name="connsiteY63" fmla="*/ 1781175 h 1909402"/>
              <a:gd name="connsiteX64" fmla="*/ 1458046 w 2010496"/>
              <a:gd name="connsiteY64" fmla="*/ 1800225 h 1909402"/>
              <a:gd name="connsiteX65" fmla="*/ 1505671 w 2010496"/>
              <a:gd name="connsiteY65" fmla="*/ 1809750 h 1909402"/>
              <a:gd name="connsiteX66" fmla="*/ 1543771 w 2010496"/>
              <a:gd name="connsiteY66" fmla="*/ 1828800 h 1909402"/>
              <a:gd name="connsiteX67" fmla="*/ 1600921 w 2010496"/>
              <a:gd name="connsiteY67" fmla="*/ 1857375 h 1909402"/>
              <a:gd name="connsiteX68" fmla="*/ 981796 w 2010496"/>
              <a:gd name="connsiteY68" fmla="*/ 1866900 h 1909402"/>
              <a:gd name="connsiteX69" fmla="*/ 877021 w 2010496"/>
              <a:gd name="connsiteY69" fmla="*/ 1828800 h 1909402"/>
              <a:gd name="connsiteX70" fmla="*/ 762721 w 2010496"/>
              <a:gd name="connsiteY70" fmla="*/ 1819275 h 1909402"/>
              <a:gd name="connsiteX71" fmla="*/ 524596 w 2010496"/>
              <a:gd name="connsiteY71" fmla="*/ 1781175 h 1909402"/>
              <a:gd name="connsiteX72" fmla="*/ 410296 w 2010496"/>
              <a:gd name="connsiteY72" fmla="*/ 1752600 h 1909402"/>
              <a:gd name="connsiteX73" fmla="*/ 86446 w 2010496"/>
              <a:gd name="connsiteY73" fmla="*/ 1724025 h 1909402"/>
              <a:gd name="connsiteX74" fmla="*/ 29296 w 2010496"/>
              <a:gd name="connsiteY74" fmla="*/ 1714500 h 1909402"/>
              <a:gd name="connsiteX75" fmla="*/ 721 w 2010496"/>
              <a:gd name="connsiteY75" fmla="*/ 1704975 h 1909402"/>
              <a:gd name="connsiteX76" fmla="*/ 115021 w 2010496"/>
              <a:gd name="connsiteY76" fmla="*/ 1647825 h 1909402"/>
              <a:gd name="connsiteX77" fmla="*/ 400771 w 2010496"/>
              <a:gd name="connsiteY77" fmla="*/ 1524000 h 1909402"/>
              <a:gd name="connsiteX78" fmla="*/ 534121 w 2010496"/>
              <a:gd name="connsiteY78" fmla="*/ 1466850 h 1909402"/>
              <a:gd name="connsiteX79" fmla="*/ 657946 w 2010496"/>
              <a:gd name="connsiteY79" fmla="*/ 1400175 h 1909402"/>
              <a:gd name="connsiteX80" fmla="*/ 762721 w 2010496"/>
              <a:gd name="connsiteY80" fmla="*/ 1371600 h 1909402"/>
              <a:gd name="connsiteX81" fmla="*/ 886546 w 2010496"/>
              <a:gd name="connsiteY81" fmla="*/ 1314450 h 1909402"/>
              <a:gd name="connsiteX82" fmla="*/ 991321 w 2010496"/>
              <a:gd name="connsiteY82" fmla="*/ 1295400 h 1909402"/>
              <a:gd name="connsiteX83" fmla="*/ 1172296 w 2010496"/>
              <a:gd name="connsiteY83" fmla="*/ 1257300 h 1909402"/>
              <a:gd name="connsiteX84" fmla="*/ 1248496 w 2010496"/>
              <a:gd name="connsiteY84" fmla="*/ 1238250 h 1909402"/>
              <a:gd name="connsiteX85" fmla="*/ 1391371 w 2010496"/>
              <a:gd name="connsiteY85" fmla="*/ 1228725 h 1909402"/>
              <a:gd name="connsiteX86" fmla="*/ 1486621 w 2010496"/>
              <a:gd name="connsiteY86" fmla="*/ 1219200 h 1909402"/>
              <a:gd name="connsiteX87" fmla="*/ 1124671 w 2010496"/>
              <a:gd name="connsiteY87" fmla="*/ 1200150 h 1909402"/>
              <a:gd name="connsiteX88" fmla="*/ 1038946 w 2010496"/>
              <a:gd name="connsiteY88" fmla="*/ 1190625 h 1909402"/>
              <a:gd name="connsiteX89" fmla="*/ 934171 w 2010496"/>
              <a:gd name="connsiteY89" fmla="*/ 1162050 h 1909402"/>
              <a:gd name="connsiteX90" fmla="*/ 829396 w 2010496"/>
              <a:gd name="connsiteY90" fmla="*/ 1152525 h 1909402"/>
              <a:gd name="connsiteX91" fmla="*/ 581746 w 2010496"/>
              <a:gd name="connsiteY91" fmla="*/ 1066800 h 1909402"/>
              <a:gd name="connsiteX92" fmla="*/ 486496 w 2010496"/>
              <a:gd name="connsiteY92" fmla="*/ 1047750 h 1909402"/>
              <a:gd name="connsiteX93" fmla="*/ 381721 w 2010496"/>
              <a:gd name="connsiteY93" fmla="*/ 1009650 h 1909402"/>
              <a:gd name="connsiteX94" fmla="*/ 248371 w 2010496"/>
              <a:gd name="connsiteY94" fmla="*/ 971550 h 1909402"/>
              <a:gd name="connsiteX95" fmla="*/ 181696 w 2010496"/>
              <a:gd name="connsiteY95" fmla="*/ 923925 h 1909402"/>
              <a:gd name="connsiteX96" fmla="*/ 229321 w 2010496"/>
              <a:gd name="connsiteY96" fmla="*/ 895350 h 1909402"/>
              <a:gd name="connsiteX97" fmla="*/ 762721 w 2010496"/>
              <a:gd name="connsiteY97" fmla="*/ 762000 h 1909402"/>
              <a:gd name="connsiteX98" fmla="*/ 886546 w 2010496"/>
              <a:gd name="connsiteY98" fmla="*/ 733425 h 1909402"/>
              <a:gd name="connsiteX99" fmla="*/ 1115146 w 2010496"/>
              <a:gd name="connsiteY99" fmla="*/ 704850 h 1909402"/>
              <a:gd name="connsiteX100" fmla="*/ 1286596 w 2010496"/>
              <a:gd name="connsiteY100" fmla="*/ 657225 h 1909402"/>
              <a:gd name="connsiteX101" fmla="*/ 1419946 w 2010496"/>
              <a:gd name="connsiteY101" fmla="*/ 638175 h 1909402"/>
              <a:gd name="connsiteX102" fmla="*/ 1391371 w 2010496"/>
              <a:gd name="connsiteY102" fmla="*/ 609600 h 1909402"/>
              <a:gd name="connsiteX103" fmla="*/ 1172296 w 2010496"/>
              <a:gd name="connsiteY103" fmla="*/ 523875 h 1909402"/>
              <a:gd name="connsiteX104" fmla="*/ 1077046 w 2010496"/>
              <a:gd name="connsiteY104" fmla="*/ 476250 h 1909402"/>
              <a:gd name="connsiteX105" fmla="*/ 972271 w 2010496"/>
              <a:gd name="connsiteY105" fmla="*/ 447675 h 1909402"/>
              <a:gd name="connsiteX106" fmla="*/ 753196 w 2010496"/>
              <a:gd name="connsiteY106" fmla="*/ 390525 h 1909402"/>
              <a:gd name="connsiteX107" fmla="*/ 619846 w 2010496"/>
              <a:gd name="connsiteY107" fmla="*/ 371475 h 1909402"/>
              <a:gd name="connsiteX108" fmla="*/ 372196 w 2010496"/>
              <a:gd name="connsiteY108" fmla="*/ 352425 h 1909402"/>
              <a:gd name="connsiteX109" fmla="*/ 276946 w 2010496"/>
              <a:gd name="connsiteY109" fmla="*/ 342900 h 1909402"/>
              <a:gd name="connsiteX110" fmla="*/ 210271 w 2010496"/>
              <a:gd name="connsiteY110" fmla="*/ 333375 h 1909402"/>
              <a:gd name="connsiteX111" fmla="*/ 48346 w 2010496"/>
              <a:gd name="connsiteY111" fmla="*/ 323850 h 1909402"/>
              <a:gd name="connsiteX112" fmla="*/ 238846 w 2010496"/>
              <a:gd name="connsiteY112" fmla="*/ 304800 h 1909402"/>
              <a:gd name="connsiteX113" fmla="*/ 419821 w 2010496"/>
              <a:gd name="connsiteY113" fmla="*/ 285750 h 1909402"/>
              <a:gd name="connsiteX114" fmla="*/ 524596 w 2010496"/>
              <a:gd name="connsiteY114" fmla="*/ 266700 h 1909402"/>
              <a:gd name="connsiteX115" fmla="*/ 762721 w 2010496"/>
              <a:gd name="connsiteY115" fmla="*/ 247650 h 1909402"/>
              <a:gd name="connsiteX116" fmla="*/ 857971 w 2010496"/>
              <a:gd name="connsiteY116" fmla="*/ 219075 h 1909402"/>
              <a:gd name="connsiteX117" fmla="*/ 943696 w 2010496"/>
              <a:gd name="connsiteY117" fmla="*/ 200025 h 1909402"/>
              <a:gd name="connsiteX118" fmla="*/ 857971 w 2010496"/>
              <a:gd name="connsiteY118" fmla="*/ 161925 h 1909402"/>
              <a:gd name="connsiteX119" fmla="*/ 819871 w 2010496"/>
              <a:gd name="connsiteY119" fmla="*/ 152400 h 1909402"/>
              <a:gd name="connsiteX120" fmla="*/ 762721 w 2010496"/>
              <a:gd name="connsiteY120" fmla="*/ 123825 h 1909402"/>
              <a:gd name="connsiteX121" fmla="*/ 667471 w 2010496"/>
              <a:gd name="connsiteY121" fmla="*/ 104775 h 1909402"/>
              <a:gd name="connsiteX122" fmla="*/ 638896 w 2010496"/>
              <a:gd name="connsiteY122" fmla="*/ 95250 h 1909402"/>
              <a:gd name="connsiteX123" fmla="*/ 572221 w 2010496"/>
              <a:gd name="connsiteY123" fmla="*/ 76200 h 1909402"/>
              <a:gd name="connsiteX124" fmla="*/ 734146 w 2010496"/>
              <a:gd name="connsiteY124" fmla="*/ 57150 h 1909402"/>
              <a:gd name="connsiteX125" fmla="*/ 886546 w 2010496"/>
              <a:gd name="connsiteY125" fmla="*/ 38100 h 1909402"/>
              <a:gd name="connsiteX126" fmla="*/ 943696 w 2010496"/>
              <a:gd name="connsiteY126" fmla="*/ 28575 h 1909402"/>
              <a:gd name="connsiteX127" fmla="*/ 1267546 w 2010496"/>
              <a:gd name="connsiteY127" fmla="*/ 28575 h 19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010496" h="1909402">
                <a:moveTo>
                  <a:pt x="1096096" y="0"/>
                </a:moveTo>
                <a:cubicBezTo>
                  <a:pt x="1061171" y="3175"/>
                  <a:pt x="1025789" y="3062"/>
                  <a:pt x="991321" y="9525"/>
                </a:cubicBezTo>
                <a:cubicBezTo>
                  <a:pt x="899646" y="26714"/>
                  <a:pt x="980299" y="23183"/>
                  <a:pt x="915121" y="47625"/>
                </a:cubicBezTo>
                <a:cubicBezTo>
                  <a:pt x="899962" y="53309"/>
                  <a:pt x="883371" y="53975"/>
                  <a:pt x="867496" y="57150"/>
                </a:cubicBezTo>
                <a:cubicBezTo>
                  <a:pt x="857971" y="63500"/>
                  <a:pt x="847715" y="68871"/>
                  <a:pt x="838921" y="76200"/>
                </a:cubicBezTo>
                <a:cubicBezTo>
                  <a:pt x="828573" y="84824"/>
                  <a:pt x="822780" y="99594"/>
                  <a:pt x="810346" y="104775"/>
                </a:cubicBezTo>
                <a:cubicBezTo>
                  <a:pt x="783326" y="116033"/>
                  <a:pt x="753196" y="117475"/>
                  <a:pt x="724621" y="123825"/>
                </a:cubicBezTo>
                <a:cubicBezTo>
                  <a:pt x="711921" y="130175"/>
                  <a:pt x="698562" y="135350"/>
                  <a:pt x="686521" y="142875"/>
                </a:cubicBezTo>
                <a:cubicBezTo>
                  <a:pt x="673059" y="151289"/>
                  <a:pt x="662620" y="164350"/>
                  <a:pt x="648421" y="171450"/>
                </a:cubicBezTo>
                <a:cubicBezTo>
                  <a:pt x="636712" y="177304"/>
                  <a:pt x="623021" y="177800"/>
                  <a:pt x="610321" y="180975"/>
                </a:cubicBezTo>
                <a:cubicBezTo>
                  <a:pt x="597621" y="193675"/>
                  <a:pt x="585738" y="207248"/>
                  <a:pt x="572221" y="219075"/>
                </a:cubicBezTo>
                <a:cubicBezTo>
                  <a:pt x="550950" y="237687"/>
                  <a:pt x="510836" y="264055"/>
                  <a:pt x="486496" y="276225"/>
                </a:cubicBezTo>
                <a:cubicBezTo>
                  <a:pt x="477516" y="280715"/>
                  <a:pt x="466901" y="281260"/>
                  <a:pt x="457921" y="285750"/>
                </a:cubicBezTo>
                <a:cubicBezTo>
                  <a:pt x="427478" y="300971"/>
                  <a:pt x="397492" y="335561"/>
                  <a:pt x="372196" y="352425"/>
                </a:cubicBezTo>
                <a:cubicBezTo>
                  <a:pt x="363842" y="357994"/>
                  <a:pt x="352601" y="357460"/>
                  <a:pt x="343621" y="361950"/>
                </a:cubicBezTo>
                <a:cubicBezTo>
                  <a:pt x="333382" y="367070"/>
                  <a:pt x="324571" y="374650"/>
                  <a:pt x="315046" y="381000"/>
                </a:cubicBezTo>
                <a:cubicBezTo>
                  <a:pt x="335299" y="387751"/>
                  <a:pt x="438879" y="423657"/>
                  <a:pt x="467446" y="428625"/>
                </a:cubicBezTo>
                <a:cubicBezTo>
                  <a:pt x="529702" y="439452"/>
                  <a:pt x="644822" y="450173"/>
                  <a:pt x="715096" y="457200"/>
                </a:cubicBezTo>
                <a:cubicBezTo>
                  <a:pt x="743671" y="466725"/>
                  <a:pt x="771519" y="478798"/>
                  <a:pt x="800821" y="485775"/>
                </a:cubicBezTo>
                <a:cubicBezTo>
                  <a:pt x="882674" y="505264"/>
                  <a:pt x="946073" y="507404"/>
                  <a:pt x="1029421" y="514350"/>
                </a:cubicBezTo>
                <a:cubicBezTo>
                  <a:pt x="1139225" y="534314"/>
                  <a:pt x="1136943" y="531551"/>
                  <a:pt x="1248496" y="561975"/>
                </a:cubicBezTo>
                <a:cubicBezTo>
                  <a:pt x="1280476" y="570697"/>
                  <a:pt x="1311309" y="583721"/>
                  <a:pt x="1343746" y="590550"/>
                </a:cubicBezTo>
                <a:cubicBezTo>
                  <a:pt x="1371880" y="596473"/>
                  <a:pt x="1400896" y="596900"/>
                  <a:pt x="1429471" y="600075"/>
                </a:cubicBezTo>
                <a:cubicBezTo>
                  <a:pt x="1882094" y="706574"/>
                  <a:pt x="1336497" y="583273"/>
                  <a:pt x="1724746" y="657225"/>
                </a:cubicBezTo>
                <a:cubicBezTo>
                  <a:pt x="1747452" y="661550"/>
                  <a:pt x="1769698" y="668376"/>
                  <a:pt x="1791421" y="676275"/>
                </a:cubicBezTo>
                <a:cubicBezTo>
                  <a:pt x="1804765" y="681127"/>
                  <a:pt x="1815686" y="692132"/>
                  <a:pt x="1829521" y="695325"/>
                </a:cubicBezTo>
                <a:cubicBezTo>
                  <a:pt x="1857536" y="701790"/>
                  <a:pt x="1886671" y="701675"/>
                  <a:pt x="1915246" y="704850"/>
                </a:cubicBezTo>
                <a:cubicBezTo>
                  <a:pt x="1869806" y="723026"/>
                  <a:pt x="1852094" y="731990"/>
                  <a:pt x="1800946" y="742950"/>
                </a:cubicBezTo>
                <a:cubicBezTo>
                  <a:pt x="1778994" y="747654"/>
                  <a:pt x="1756286" y="748072"/>
                  <a:pt x="1734271" y="752475"/>
                </a:cubicBezTo>
                <a:cubicBezTo>
                  <a:pt x="1708598" y="757610"/>
                  <a:pt x="1684138" y="769081"/>
                  <a:pt x="1658071" y="771525"/>
                </a:cubicBezTo>
                <a:cubicBezTo>
                  <a:pt x="1582138" y="778644"/>
                  <a:pt x="1505671" y="777875"/>
                  <a:pt x="1429471" y="781050"/>
                </a:cubicBezTo>
                <a:cubicBezTo>
                  <a:pt x="1356446" y="787400"/>
                  <a:pt x="1283070" y="790538"/>
                  <a:pt x="1210396" y="800100"/>
                </a:cubicBezTo>
                <a:cubicBezTo>
                  <a:pt x="774242" y="857489"/>
                  <a:pt x="1317275" y="807862"/>
                  <a:pt x="953221" y="838200"/>
                </a:cubicBezTo>
                <a:cubicBezTo>
                  <a:pt x="911946" y="847725"/>
                  <a:pt x="870933" y="858468"/>
                  <a:pt x="829396" y="866775"/>
                </a:cubicBezTo>
                <a:cubicBezTo>
                  <a:pt x="732213" y="886212"/>
                  <a:pt x="713389" y="885996"/>
                  <a:pt x="619846" y="895350"/>
                </a:cubicBezTo>
                <a:cubicBezTo>
                  <a:pt x="580672" y="905143"/>
                  <a:pt x="516335" y="920329"/>
                  <a:pt x="476971" y="933450"/>
                </a:cubicBezTo>
                <a:cubicBezTo>
                  <a:pt x="460751" y="938857"/>
                  <a:pt x="444970" y="945556"/>
                  <a:pt x="429346" y="952500"/>
                </a:cubicBezTo>
                <a:cubicBezTo>
                  <a:pt x="416371" y="958267"/>
                  <a:pt x="404429" y="966277"/>
                  <a:pt x="391246" y="971550"/>
                </a:cubicBezTo>
                <a:cubicBezTo>
                  <a:pt x="372602" y="979008"/>
                  <a:pt x="334096" y="990600"/>
                  <a:pt x="334096" y="990600"/>
                </a:cubicBezTo>
                <a:lnTo>
                  <a:pt x="962746" y="1000125"/>
                </a:lnTo>
                <a:lnTo>
                  <a:pt x="1791421" y="1019175"/>
                </a:lnTo>
                <a:cubicBezTo>
                  <a:pt x="1808227" y="1019706"/>
                  <a:pt x="1901641" y="1033085"/>
                  <a:pt x="1924771" y="1038225"/>
                </a:cubicBezTo>
                <a:cubicBezTo>
                  <a:pt x="1967865" y="1047802"/>
                  <a:pt x="1940820" y="1046249"/>
                  <a:pt x="1981921" y="1066800"/>
                </a:cubicBezTo>
                <a:cubicBezTo>
                  <a:pt x="1990901" y="1071290"/>
                  <a:pt x="2000971" y="1073150"/>
                  <a:pt x="2010496" y="1076325"/>
                </a:cubicBezTo>
                <a:cubicBezTo>
                  <a:pt x="1991446" y="1089025"/>
                  <a:pt x="1974783" y="1106386"/>
                  <a:pt x="1953346" y="1114425"/>
                </a:cubicBezTo>
                <a:lnTo>
                  <a:pt x="1800946" y="1171575"/>
                </a:lnTo>
                <a:cubicBezTo>
                  <a:pt x="1766097" y="1184482"/>
                  <a:pt x="1731690" y="1198746"/>
                  <a:pt x="1696171" y="1209675"/>
                </a:cubicBezTo>
                <a:cubicBezTo>
                  <a:pt x="1654896" y="1222375"/>
                  <a:pt x="1612978" y="1233148"/>
                  <a:pt x="1572346" y="1247775"/>
                </a:cubicBezTo>
                <a:cubicBezTo>
                  <a:pt x="1533511" y="1261756"/>
                  <a:pt x="1497629" y="1283705"/>
                  <a:pt x="1458046" y="1295400"/>
                </a:cubicBezTo>
                <a:cubicBezTo>
                  <a:pt x="1357611" y="1325074"/>
                  <a:pt x="1249917" y="1331320"/>
                  <a:pt x="1153246" y="1371600"/>
                </a:cubicBezTo>
                <a:cubicBezTo>
                  <a:pt x="1042575" y="1417713"/>
                  <a:pt x="1038501" y="1422673"/>
                  <a:pt x="924646" y="1457325"/>
                </a:cubicBezTo>
                <a:cubicBezTo>
                  <a:pt x="890014" y="1467865"/>
                  <a:pt x="854214" y="1474452"/>
                  <a:pt x="819871" y="1485900"/>
                </a:cubicBezTo>
                <a:cubicBezTo>
                  <a:pt x="796932" y="1493546"/>
                  <a:pt x="775837" y="1505985"/>
                  <a:pt x="753196" y="1514475"/>
                </a:cubicBezTo>
                <a:cubicBezTo>
                  <a:pt x="724993" y="1525051"/>
                  <a:pt x="695584" y="1532237"/>
                  <a:pt x="667471" y="1543050"/>
                </a:cubicBezTo>
                <a:cubicBezTo>
                  <a:pt x="582028" y="1575913"/>
                  <a:pt x="680763" y="1551822"/>
                  <a:pt x="581746" y="1571625"/>
                </a:cubicBezTo>
                <a:cubicBezTo>
                  <a:pt x="569046" y="1581150"/>
                  <a:pt x="557845" y="1593100"/>
                  <a:pt x="543646" y="1600200"/>
                </a:cubicBezTo>
                <a:cubicBezTo>
                  <a:pt x="525685" y="1609180"/>
                  <a:pt x="486496" y="1619250"/>
                  <a:pt x="486496" y="1619250"/>
                </a:cubicBezTo>
                <a:cubicBezTo>
                  <a:pt x="648384" y="1637238"/>
                  <a:pt x="496517" y="1614302"/>
                  <a:pt x="657946" y="1657350"/>
                </a:cubicBezTo>
                <a:cubicBezTo>
                  <a:pt x="676607" y="1662326"/>
                  <a:pt x="696435" y="1661899"/>
                  <a:pt x="715096" y="1666875"/>
                </a:cubicBezTo>
                <a:cubicBezTo>
                  <a:pt x="744200" y="1674636"/>
                  <a:pt x="771418" y="1688916"/>
                  <a:pt x="800821" y="1695450"/>
                </a:cubicBezTo>
                <a:cubicBezTo>
                  <a:pt x="828887" y="1701687"/>
                  <a:pt x="857971" y="1701800"/>
                  <a:pt x="886546" y="1704975"/>
                </a:cubicBezTo>
                <a:cubicBezTo>
                  <a:pt x="967362" y="1725179"/>
                  <a:pt x="1015840" y="1739224"/>
                  <a:pt x="1096096" y="1752600"/>
                </a:cubicBezTo>
                <a:cubicBezTo>
                  <a:pt x="1178059" y="1766261"/>
                  <a:pt x="1224322" y="1763750"/>
                  <a:pt x="1315171" y="1771650"/>
                </a:cubicBezTo>
                <a:cubicBezTo>
                  <a:pt x="1340672" y="1773868"/>
                  <a:pt x="1365971" y="1778000"/>
                  <a:pt x="1391371" y="1781175"/>
                </a:cubicBezTo>
                <a:cubicBezTo>
                  <a:pt x="1413596" y="1787525"/>
                  <a:pt x="1435622" y="1794619"/>
                  <a:pt x="1458046" y="1800225"/>
                </a:cubicBezTo>
                <a:cubicBezTo>
                  <a:pt x="1473752" y="1804152"/>
                  <a:pt x="1490312" y="1804630"/>
                  <a:pt x="1505671" y="1809750"/>
                </a:cubicBezTo>
                <a:cubicBezTo>
                  <a:pt x="1519141" y="1814240"/>
                  <a:pt x="1530720" y="1823207"/>
                  <a:pt x="1543771" y="1828800"/>
                </a:cubicBezTo>
                <a:cubicBezTo>
                  <a:pt x="1598980" y="1852461"/>
                  <a:pt x="1546007" y="1820766"/>
                  <a:pt x="1600921" y="1857375"/>
                </a:cubicBezTo>
                <a:cubicBezTo>
                  <a:pt x="1382433" y="1944770"/>
                  <a:pt x="1503132" y="1903614"/>
                  <a:pt x="981796" y="1866900"/>
                </a:cubicBezTo>
                <a:cubicBezTo>
                  <a:pt x="944725" y="1864289"/>
                  <a:pt x="913335" y="1836694"/>
                  <a:pt x="877021" y="1828800"/>
                </a:cubicBezTo>
                <a:cubicBezTo>
                  <a:pt x="839662" y="1820678"/>
                  <a:pt x="800609" y="1824395"/>
                  <a:pt x="762721" y="1819275"/>
                </a:cubicBezTo>
                <a:cubicBezTo>
                  <a:pt x="683060" y="1808510"/>
                  <a:pt x="602580" y="1800671"/>
                  <a:pt x="524596" y="1781175"/>
                </a:cubicBezTo>
                <a:cubicBezTo>
                  <a:pt x="486496" y="1771650"/>
                  <a:pt x="449068" y="1758853"/>
                  <a:pt x="410296" y="1752600"/>
                </a:cubicBezTo>
                <a:cubicBezTo>
                  <a:pt x="317115" y="1737571"/>
                  <a:pt x="183410" y="1730489"/>
                  <a:pt x="86446" y="1724025"/>
                </a:cubicBezTo>
                <a:cubicBezTo>
                  <a:pt x="67396" y="1720850"/>
                  <a:pt x="48149" y="1718690"/>
                  <a:pt x="29296" y="1714500"/>
                </a:cubicBezTo>
                <a:cubicBezTo>
                  <a:pt x="19495" y="1712322"/>
                  <a:pt x="-4445" y="1713584"/>
                  <a:pt x="721" y="1704975"/>
                </a:cubicBezTo>
                <a:cubicBezTo>
                  <a:pt x="21488" y="1670364"/>
                  <a:pt x="82715" y="1661286"/>
                  <a:pt x="115021" y="1647825"/>
                </a:cubicBezTo>
                <a:cubicBezTo>
                  <a:pt x="210844" y="1607899"/>
                  <a:pt x="305468" y="1565153"/>
                  <a:pt x="400771" y="1524000"/>
                </a:cubicBezTo>
                <a:cubicBezTo>
                  <a:pt x="445169" y="1504828"/>
                  <a:pt x="491541" y="1489778"/>
                  <a:pt x="534121" y="1466850"/>
                </a:cubicBezTo>
                <a:cubicBezTo>
                  <a:pt x="575396" y="1444625"/>
                  <a:pt x="614674" y="1418205"/>
                  <a:pt x="657946" y="1400175"/>
                </a:cubicBezTo>
                <a:cubicBezTo>
                  <a:pt x="691362" y="1386252"/>
                  <a:pt x="728825" y="1384311"/>
                  <a:pt x="762721" y="1371600"/>
                </a:cubicBezTo>
                <a:cubicBezTo>
                  <a:pt x="805286" y="1355638"/>
                  <a:pt x="843420" y="1328825"/>
                  <a:pt x="886546" y="1314450"/>
                </a:cubicBezTo>
                <a:cubicBezTo>
                  <a:pt x="920222" y="1303225"/>
                  <a:pt x="956789" y="1303622"/>
                  <a:pt x="991321" y="1295400"/>
                </a:cubicBezTo>
                <a:cubicBezTo>
                  <a:pt x="1173969" y="1251912"/>
                  <a:pt x="1001707" y="1276254"/>
                  <a:pt x="1172296" y="1257300"/>
                </a:cubicBezTo>
                <a:cubicBezTo>
                  <a:pt x="1197696" y="1250950"/>
                  <a:pt x="1222534" y="1241636"/>
                  <a:pt x="1248496" y="1238250"/>
                </a:cubicBezTo>
                <a:cubicBezTo>
                  <a:pt x="1295826" y="1232077"/>
                  <a:pt x="1343792" y="1232531"/>
                  <a:pt x="1391371" y="1228725"/>
                </a:cubicBezTo>
                <a:cubicBezTo>
                  <a:pt x="1423178" y="1226180"/>
                  <a:pt x="1454871" y="1222375"/>
                  <a:pt x="1486621" y="1219200"/>
                </a:cubicBezTo>
                <a:lnTo>
                  <a:pt x="1124671" y="1200150"/>
                </a:lnTo>
                <a:cubicBezTo>
                  <a:pt x="1095999" y="1198026"/>
                  <a:pt x="1067521" y="1193800"/>
                  <a:pt x="1038946" y="1190625"/>
                </a:cubicBezTo>
                <a:cubicBezTo>
                  <a:pt x="1004021" y="1181100"/>
                  <a:pt x="969788" y="1168526"/>
                  <a:pt x="934171" y="1162050"/>
                </a:cubicBezTo>
                <a:cubicBezTo>
                  <a:pt x="899668" y="1155777"/>
                  <a:pt x="863250" y="1161675"/>
                  <a:pt x="829396" y="1152525"/>
                </a:cubicBezTo>
                <a:cubicBezTo>
                  <a:pt x="745066" y="1129733"/>
                  <a:pt x="667405" y="1083932"/>
                  <a:pt x="581746" y="1066800"/>
                </a:cubicBezTo>
                <a:cubicBezTo>
                  <a:pt x="549996" y="1060450"/>
                  <a:pt x="517629" y="1056645"/>
                  <a:pt x="486496" y="1047750"/>
                </a:cubicBezTo>
                <a:cubicBezTo>
                  <a:pt x="450763" y="1037541"/>
                  <a:pt x="417115" y="1020976"/>
                  <a:pt x="381721" y="1009650"/>
                </a:cubicBezTo>
                <a:cubicBezTo>
                  <a:pt x="337692" y="995561"/>
                  <a:pt x="248371" y="971550"/>
                  <a:pt x="248371" y="971550"/>
                </a:cubicBezTo>
                <a:cubicBezTo>
                  <a:pt x="241091" y="966697"/>
                  <a:pt x="181105" y="927469"/>
                  <a:pt x="181696" y="923925"/>
                </a:cubicBezTo>
                <a:cubicBezTo>
                  <a:pt x="184740" y="905664"/>
                  <a:pt x="211589" y="900670"/>
                  <a:pt x="229321" y="895350"/>
                </a:cubicBezTo>
                <a:cubicBezTo>
                  <a:pt x="825449" y="716512"/>
                  <a:pt x="480486" y="820799"/>
                  <a:pt x="762721" y="762000"/>
                </a:cubicBezTo>
                <a:cubicBezTo>
                  <a:pt x="804190" y="753361"/>
                  <a:pt x="844732" y="740206"/>
                  <a:pt x="886546" y="733425"/>
                </a:cubicBezTo>
                <a:cubicBezTo>
                  <a:pt x="962349" y="721133"/>
                  <a:pt x="1038946" y="714375"/>
                  <a:pt x="1115146" y="704850"/>
                </a:cubicBezTo>
                <a:cubicBezTo>
                  <a:pt x="1172296" y="688975"/>
                  <a:pt x="1227878" y="665613"/>
                  <a:pt x="1286596" y="657225"/>
                </a:cubicBezTo>
                <a:lnTo>
                  <a:pt x="1419946" y="638175"/>
                </a:lnTo>
                <a:cubicBezTo>
                  <a:pt x="1410421" y="628650"/>
                  <a:pt x="1403276" y="615903"/>
                  <a:pt x="1391371" y="609600"/>
                </a:cubicBezTo>
                <a:cubicBezTo>
                  <a:pt x="1209148" y="513129"/>
                  <a:pt x="1317096" y="584843"/>
                  <a:pt x="1172296" y="523875"/>
                </a:cubicBezTo>
                <a:cubicBezTo>
                  <a:pt x="1139580" y="510100"/>
                  <a:pt x="1110218" y="488887"/>
                  <a:pt x="1077046" y="476250"/>
                </a:cubicBezTo>
                <a:cubicBezTo>
                  <a:pt x="1043217" y="463363"/>
                  <a:pt x="1007079" y="457620"/>
                  <a:pt x="972271" y="447675"/>
                </a:cubicBezTo>
                <a:cubicBezTo>
                  <a:pt x="872544" y="419182"/>
                  <a:pt x="863192" y="410895"/>
                  <a:pt x="753196" y="390525"/>
                </a:cubicBezTo>
                <a:cubicBezTo>
                  <a:pt x="709045" y="382349"/>
                  <a:pt x="664451" y="376622"/>
                  <a:pt x="619846" y="371475"/>
                </a:cubicBezTo>
                <a:cubicBezTo>
                  <a:pt x="565201" y="365170"/>
                  <a:pt x="422384" y="356607"/>
                  <a:pt x="372196" y="352425"/>
                </a:cubicBezTo>
                <a:cubicBezTo>
                  <a:pt x="340398" y="349775"/>
                  <a:pt x="308636" y="346628"/>
                  <a:pt x="276946" y="342900"/>
                </a:cubicBezTo>
                <a:cubicBezTo>
                  <a:pt x="254649" y="340277"/>
                  <a:pt x="232644" y="335239"/>
                  <a:pt x="210271" y="333375"/>
                </a:cubicBezTo>
                <a:cubicBezTo>
                  <a:pt x="156389" y="328885"/>
                  <a:pt x="102321" y="327025"/>
                  <a:pt x="48346" y="323850"/>
                </a:cubicBezTo>
                <a:cubicBezTo>
                  <a:pt x="273391" y="305096"/>
                  <a:pt x="67641" y="323823"/>
                  <a:pt x="238846" y="304800"/>
                </a:cubicBezTo>
                <a:cubicBezTo>
                  <a:pt x="299133" y="298101"/>
                  <a:pt x="359695" y="293767"/>
                  <a:pt x="419821" y="285750"/>
                </a:cubicBezTo>
                <a:cubicBezTo>
                  <a:pt x="455007" y="281059"/>
                  <a:pt x="489455" y="271720"/>
                  <a:pt x="524596" y="266700"/>
                </a:cubicBezTo>
                <a:cubicBezTo>
                  <a:pt x="587046" y="257779"/>
                  <a:pt x="708117" y="251290"/>
                  <a:pt x="762721" y="247650"/>
                </a:cubicBezTo>
                <a:cubicBezTo>
                  <a:pt x="799168" y="235501"/>
                  <a:pt x="821983" y="226273"/>
                  <a:pt x="857971" y="219075"/>
                </a:cubicBezTo>
                <a:cubicBezTo>
                  <a:pt x="941788" y="202312"/>
                  <a:pt x="888084" y="218562"/>
                  <a:pt x="943696" y="200025"/>
                </a:cubicBezTo>
                <a:cubicBezTo>
                  <a:pt x="910503" y="183428"/>
                  <a:pt x="894456" y="174087"/>
                  <a:pt x="857971" y="161925"/>
                </a:cubicBezTo>
                <a:cubicBezTo>
                  <a:pt x="845552" y="157785"/>
                  <a:pt x="832026" y="157262"/>
                  <a:pt x="819871" y="152400"/>
                </a:cubicBezTo>
                <a:cubicBezTo>
                  <a:pt x="800096" y="144490"/>
                  <a:pt x="783050" y="130178"/>
                  <a:pt x="762721" y="123825"/>
                </a:cubicBezTo>
                <a:cubicBezTo>
                  <a:pt x="731816" y="114167"/>
                  <a:pt x="699021" y="112056"/>
                  <a:pt x="667471" y="104775"/>
                </a:cubicBezTo>
                <a:cubicBezTo>
                  <a:pt x="657688" y="102517"/>
                  <a:pt x="648550" y="98008"/>
                  <a:pt x="638896" y="95250"/>
                </a:cubicBezTo>
                <a:cubicBezTo>
                  <a:pt x="555175" y="71330"/>
                  <a:pt x="640734" y="99038"/>
                  <a:pt x="572221" y="76200"/>
                </a:cubicBezTo>
                <a:cubicBezTo>
                  <a:pt x="645108" y="51904"/>
                  <a:pt x="581746" y="70402"/>
                  <a:pt x="734146" y="57150"/>
                </a:cubicBezTo>
                <a:cubicBezTo>
                  <a:pt x="783155" y="52888"/>
                  <a:pt x="837503" y="45645"/>
                  <a:pt x="886546" y="38100"/>
                </a:cubicBezTo>
                <a:cubicBezTo>
                  <a:pt x="905634" y="35163"/>
                  <a:pt x="924389" y="29058"/>
                  <a:pt x="943696" y="28575"/>
                </a:cubicBezTo>
                <a:cubicBezTo>
                  <a:pt x="1051612" y="25877"/>
                  <a:pt x="1159596" y="28575"/>
                  <a:pt x="1267546" y="28575"/>
                </a:cubicBezTo>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4" name="Group 33"/>
          <p:cNvGrpSpPr/>
          <p:nvPr/>
        </p:nvGrpSpPr>
        <p:grpSpPr>
          <a:xfrm>
            <a:off x="4546362" y="2456418"/>
            <a:ext cx="960323" cy="830179"/>
            <a:chOff x="4092230" y="2769611"/>
            <a:chExt cx="1280430" cy="1106905"/>
          </a:xfrm>
        </p:grpSpPr>
        <p:sp>
          <p:nvSpPr>
            <p:cNvPr id="29" name="Freeform 28"/>
            <p:cNvSpPr/>
            <p:nvPr/>
          </p:nvSpPr>
          <p:spPr>
            <a:xfrm>
              <a:off x="5281503" y="3307777"/>
              <a:ext cx="91157" cy="133738"/>
            </a:xfrm>
            <a:custGeom>
              <a:avLst/>
              <a:gdLst>
                <a:gd name="connsiteX0" fmla="*/ 53838 w 270896"/>
                <a:gd name="connsiteY0" fmla="*/ 0 h 264695"/>
                <a:gd name="connsiteX1" fmla="*/ 5712 w 270896"/>
                <a:gd name="connsiteY1" fmla="*/ 60158 h 264695"/>
                <a:gd name="connsiteX2" fmla="*/ 53838 w 270896"/>
                <a:gd name="connsiteY2" fmla="*/ 216569 h 264695"/>
                <a:gd name="connsiteX3" fmla="*/ 89933 w 270896"/>
                <a:gd name="connsiteY3" fmla="*/ 228600 h 264695"/>
                <a:gd name="connsiteX4" fmla="*/ 162122 w 270896"/>
                <a:gd name="connsiteY4" fmla="*/ 264695 h 264695"/>
                <a:gd name="connsiteX5" fmla="*/ 234312 w 270896"/>
                <a:gd name="connsiteY5" fmla="*/ 252663 h 264695"/>
                <a:gd name="connsiteX6" fmla="*/ 258375 w 270896"/>
                <a:gd name="connsiteY6" fmla="*/ 216569 h 264695"/>
                <a:gd name="connsiteX7" fmla="*/ 258375 w 270896"/>
                <a:gd name="connsiteY7" fmla="*/ 36095 h 264695"/>
                <a:gd name="connsiteX8" fmla="*/ 186185 w 270896"/>
                <a:gd name="connsiteY8" fmla="*/ 0 h 264695"/>
                <a:gd name="connsiteX9" fmla="*/ 53838 w 270896"/>
                <a:gd name="connsiteY9" fmla="*/ 0 h 2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96" h="264695">
                  <a:moveTo>
                    <a:pt x="53838" y="0"/>
                  </a:moveTo>
                  <a:cubicBezTo>
                    <a:pt x="37796" y="20053"/>
                    <a:pt x="10748" y="34977"/>
                    <a:pt x="5712" y="60158"/>
                  </a:cubicBezTo>
                  <a:cubicBezTo>
                    <a:pt x="-7893" y="128181"/>
                    <a:pt x="780" y="181197"/>
                    <a:pt x="53838" y="216569"/>
                  </a:cubicBezTo>
                  <a:cubicBezTo>
                    <a:pt x="64390" y="223604"/>
                    <a:pt x="77901" y="224590"/>
                    <a:pt x="89933" y="228600"/>
                  </a:cubicBezTo>
                  <a:cubicBezTo>
                    <a:pt x="108182" y="240766"/>
                    <a:pt x="137216" y="264695"/>
                    <a:pt x="162122" y="264695"/>
                  </a:cubicBezTo>
                  <a:cubicBezTo>
                    <a:pt x="186517" y="264695"/>
                    <a:pt x="210249" y="256674"/>
                    <a:pt x="234312" y="252663"/>
                  </a:cubicBezTo>
                  <a:cubicBezTo>
                    <a:pt x="242333" y="240632"/>
                    <a:pt x="253802" y="230287"/>
                    <a:pt x="258375" y="216569"/>
                  </a:cubicBezTo>
                  <a:cubicBezTo>
                    <a:pt x="275017" y="166642"/>
                    <a:pt x="275123" y="82153"/>
                    <a:pt x="258375" y="36095"/>
                  </a:cubicBezTo>
                  <a:cubicBezTo>
                    <a:pt x="251941" y="18402"/>
                    <a:pt x="200728" y="4848"/>
                    <a:pt x="186185" y="0"/>
                  </a:cubicBezTo>
                  <a:lnTo>
                    <a:pt x="53838"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Freeform 32"/>
            <p:cNvSpPr/>
            <p:nvPr/>
          </p:nvSpPr>
          <p:spPr>
            <a:xfrm>
              <a:off x="4092230" y="2769611"/>
              <a:ext cx="1082877" cy="1106905"/>
            </a:xfrm>
            <a:custGeom>
              <a:avLst/>
              <a:gdLst>
                <a:gd name="connsiteX0" fmla="*/ 962526 w 1082877"/>
                <a:gd name="connsiteY0" fmla="*/ 613610 h 1106905"/>
                <a:gd name="connsiteX1" fmla="*/ 974558 w 1082877"/>
                <a:gd name="connsiteY1" fmla="*/ 445168 h 1106905"/>
                <a:gd name="connsiteX2" fmla="*/ 962526 w 1082877"/>
                <a:gd name="connsiteY2" fmla="*/ 553452 h 1106905"/>
                <a:gd name="connsiteX3" fmla="*/ 950495 w 1082877"/>
                <a:gd name="connsiteY3" fmla="*/ 601579 h 1106905"/>
                <a:gd name="connsiteX4" fmla="*/ 878305 w 1082877"/>
                <a:gd name="connsiteY4" fmla="*/ 589547 h 1106905"/>
                <a:gd name="connsiteX5" fmla="*/ 902368 w 1082877"/>
                <a:gd name="connsiteY5" fmla="*/ 421105 h 1106905"/>
                <a:gd name="connsiteX6" fmla="*/ 926432 w 1082877"/>
                <a:gd name="connsiteY6" fmla="*/ 397042 h 1106905"/>
                <a:gd name="connsiteX7" fmla="*/ 926432 w 1082877"/>
                <a:gd name="connsiteY7" fmla="*/ 613610 h 1106905"/>
                <a:gd name="connsiteX8" fmla="*/ 938463 w 1082877"/>
                <a:gd name="connsiteY8" fmla="*/ 649705 h 1106905"/>
                <a:gd name="connsiteX9" fmla="*/ 866274 w 1082877"/>
                <a:gd name="connsiteY9" fmla="*/ 613610 h 1106905"/>
                <a:gd name="connsiteX10" fmla="*/ 878305 w 1082877"/>
                <a:gd name="connsiteY10" fmla="*/ 457200 h 1106905"/>
                <a:gd name="connsiteX11" fmla="*/ 842210 w 1082877"/>
                <a:gd name="connsiteY11" fmla="*/ 577515 h 1106905"/>
                <a:gd name="connsiteX12" fmla="*/ 854242 w 1082877"/>
                <a:gd name="connsiteY12" fmla="*/ 673768 h 1106905"/>
                <a:gd name="connsiteX13" fmla="*/ 866274 w 1082877"/>
                <a:gd name="connsiteY13" fmla="*/ 372979 h 1106905"/>
                <a:gd name="connsiteX14" fmla="*/ 878305 w 1082877"/>
                <a:gd name="connsiteY14" fmla="*/ 336884 h 1106905"/>
                <a:gd name="connsiteX15" fmla="*/ 866274 w 1082877"/>
                <a:gd name="connsiteY15" fmla="*/ 397042 h 1106905"/>
                <a:gd name="connsiteX16" fmla="*/ 842210 w 1082877"/>
                <a:gd name="connsiteY16" fmla="*/ 469231 h 1106905"/>
                <a:gd name="connsiteX17" fmla="*/ 830179 w 1082877"/>
                <a:gd name="connsiteY17" fmla="*/ 685800 h 1106905"/>
                <a:gd name="connsiteX18" fmla="*/ 806116 w 1082877"/>
                <a:gd name="connsiteY18" fmla="*/ 372979 h 1106905"/>
                <a:gd name="connsiteX19" fmla="*/ 782053 w 1082877"/>
                <a:gd name="connsiteY19" fmla="*/ 421105 h 1106905"/>
                <a:gd name="connsiteX20" fmla="*/ 745958 w 1082877"/>
                <a:gd name="connsiteY20" fmla="*/ 529389 h 1106905"/>
                <a:gd name="connsiteX21" fmla="*/ 733926 w 1082877"/>
                <a:gd name="connsiteY21" fmla="*/ 565484 h 1106905"/>
                <a:gd name="connsiteX22" fmla="*/ 745958 w 1082877"/>
                <a:gd name="connsiteY22" fmla="*/ 697831 h 1106905"/>
                <a:gd name="connsiteX23" fmla="*/ 770021 w 1082877"/>
                <a:gd name="connsiteY23" fmla="*/ 649705 h 1106905"/>
                <a:gd name="connsiteX24" fmla="*/ 782053 w 1082877"/>
                <a:gd name="connsiteY24" fmla="*/ 445168 h 1106905"/>
                <a:gd name="connsiteX25" fmla="*/ 818147 w 1082877"/>
                <a:gd name="connsiteY25" fmla="*/ 300789 h 1106905"/>
                <a:gd name="connsiteX26" fmla="*/ 854242 w 1082877"/>
                <a:gd name="connsiteY26" fmla="*/ 276726 h 1106905"/>
                <a:gd name="connsiteX27" fmla="*/ 842210 w 1082877"/>
                <a:gd name="connsiteY27" fmla="*/ 312821 h 1106905"/>
                <a:gd name="connsiteX28" fmla="*/ 782053 w 1082877"/>
                <a:gd name="connsiteY28" fmla="*/ 385010 h 1106905"/>
                <a:gd name="connsiteX29" fmla="*/ 757989 w 1082877"/>
                <a:gd name="connsiteY29" fmla="*/ 445168 h 1106905"/>
                <a:gd name="connsiteX30" fmla="*/ 733926 w 1082877"/>
                <a:gd name="connsiteY30" fmla="*/ 493294 h 1106905"/>
                <a:gd name="connsiteX31" fmla="*/ 721895 w 1082877"/>
                <a:gd name="connsiteY31" fmla="*/ 529389 h 1106905"/>
                <a:gd name="connsiteX32" fmla="*/ 685800 w 1082877"/>
                <a:gd name="connsiteY32" fmla="*/ 613610 h 1106905"/>
                <a:gd name="connsiteX33" fmla="*/ 685800 w 1082877"/>
                <a:gd name="connsiteY33" fmla="*/ 818147 h 1106905"/>
                <a:gd name="connsiteX34" fmla="*/ 697832 w 1082877"/>
                <a:gd name="connsiteY34" fmla="*/ 782052 h 1106905"/>
                <a:gd name="connsiteX35" fmla="*/ 709863 w 1082877"/>
                <a:gd name="connsiteY35" fmla="*/ 372979 h 1106905"/>
                <a:gd name="connsiteX36" fmla="*/ 721895 w 1082877"/>
                <a:gd name="connsiteY36" fmla="*/ 324852 h 1106905"/>
                <a:gd name="connsiteX37" fmla="*/ 697832 w 1082877"/>
                <a:gd name="connsiteY37" fmla="*/ 397042 h 1106905"/>
                <a:gd name="connsiteX38" fmla="*/ 673768 w 1082877"/>
                <a:gd name="connsiteY38" fmla="*/ 481263 h 1106905"/>
                <a:gd name="connsiteX39" fmla="*/ 661737 w 1082877"/>
                <a:gd name="connsiteY39" fmla="*/ 553452 h 1106905"/>
                <a:gd name="connsiteX40" fmla="*/ 649705 w 1082877"/>
                <a:gd name="connsiteY40" fmla="*/ 733926 h 1106905"/>
                <a:gd name="connsiteX41" fmla="*/ 661737 w 1082877"/>
                <a:gd name="connsiteY41" fmla="*/ 457200 h 1106905"/>
                <a:gd name="connsiteX42" fmla="*/ 649705 w 1082877"/>
                <a:gd name="connsiteY42" fmla="*/ 409073 h 1106905"/>
                <a:gd name="connsiteX43" fmla="*/ 613610 w 1082877"/>
                <a:gd name="connsiteY43" fmla="*/ 469231 h 1106905"/>
                <a:gd name="connsiteX44" fmla="*/ 565484 w 1082877"/>
                <a:gd name="connsiteY44" fmla="*/ 565484 h 1106905"/>
                <a:gd name="connsiteX45" fmla="*/ 577516 w 1082877"/>
                <a:gd name="connsiteY45" fmla="*/ 300789 h 1106905"/>
                <a:gd name="connsiteX46" fmla="*/ 589547 w 1082877"/>
                <a:gd name="connsiteY46" fmla="*/ 264694 h 1106905"/>
                <a:gd name="connsiteX47" fmla="*/ 625642 w 1082877"/>
                <a:gd name="connsiteY47" fmla="*/ 228600 h 1106905"/>
                <a:gd name="connsiteX48" fmla="*/ 697832 w 1082877"/>
                <a:gd name="connsiteY48" fmla="*/ 180473 h 1106905"/>
                <a:gd name="connsiteX49" fmla="*/ 637674 w 1082877"/>
                <a:gd name="connsiteY49" fmla="*/ 264694 h 1106905"/>
                <a:gd name="connsiteX50" fmla="*/ 577516 w 1082877"/>
                <a:gd name="connsiteY50" fmla="*/ 324852 h 1106905"/>
                <a:gd name="connsiteX51" fmla="*/ 517358 w 1082877"/>
                <a:gd name="connsiteY51" fmla="*/ 433136 h 1106905"/>
                <a:gd name="connsiteX52" fmla="*/ 481263 w 1082877"/>
                <a:gd name="connsiteY52" fmla="*/ 481263 h 1106905"/>
                <a:gd name="connsiteX53" fmla="*/ 457200 w 1082877"/>
                <a:gd name="connsiteY53" fmla="*/ 577515 h 1106905"/>
                <a:gd name="connsiteX54" fmla="*/ 445168 w 1082877"/>
                <a:gd name="connsiteY54" fmla="*/ 613610 h 1106905"/>
                <a:gd name="connsiteX55" fmla="*/ 493295 w 1082877"/>
                <a:gd name="connsiteY55" fmla="*/ 324852 h 1106905"/>
                <a:gd name="connsiteX56" fmla="*/ 529389 w 1082877"/>
                <a:gd name="connsiteY56" fmla="*/ 312821 h 1106905"/>
                <a:gd name="connsiteX57" fmla="*/ 493295 w 1082877"/>
                <a:gd name="connsiteY57" fmla="*/ 397042 h 1106905"/>
                <a:gd name="connsiteX58" fmla="*/ 469232 w 1082877"/>
                <a:gd name="connsiteY58" fmla="*/ 469231 h 1106905"/>
                <a:gd name="connsiteX59" fmla="*/ 445168 w 1082877"/>
                <a:gd name="connsiteY59" fmla="*/ 517358 h 1106905"/>
                <a:gd name="connsiteX60" fmla="*/ 409074 w 1082877"/>
                <a:gd name="connsiteY60" fmla="*/ 613610 h 1106905"/>
                <a:gd name="connsiteX61" fmla="*/ 421105 w 1082877"/>
                <a:gd name="connsiteY61" fmla="*/ 505326 h 1106905"/>
                <a:gd name="connsiteX62" fmla="*/ 433137 w 1082877"/>
                <a:gd name="connsiteY62" fmla="*/ 469231 h 1106905"/>
                <a:gd name="connsiteX63" fmla="*/ 445168 w 1082877"/>
                <a:gd name="connsiteY63" fmla="*/ 372979 h 1106905"/>
                <a:gd name="connsiteX64" fmla="*/ 553453 w 1082877"/>
                <a:gd name="connsiteY64" fmla="*/ 240631 h 1106905"/>
                <a:gd name="connsiteX65" fmla="*/ 577516 w 1082877"/>
                <a:gd name="connsiteY65" fmla="*/ 204536 h 1106905"/>
                <a:gd name="connsiteX66" fmla="*/ 649705 w 1082877"/>
                <a:gd name="connsiteY66" fmla="*/ 168442 h 1106905"/>
                <a:gd name="connsiteX67" fmla="*/ 529389 w 1082877"/>
                <a:gd name="connsiteY67" fmla="*/ 216568 h 1106905"/>
                <a:gd name="connsiteX68" fmla="*/ 469232 w 1082877"/>
                <a:gd name="connsiteY68" fmla="*/ 252663 h 1106905"/>
                <a:gd name="connsiteX69" fmla="*/ 397042 w 1082877"/>
                <a:gd name="connsiteY69" fmla="*/ 312821 h 1106905"/>
                <a:gd name="connsiteX70" fmla="*/ 372979 w 1082877"/>
                <a:gd name="connsiteY70" fmla="*/ 348915 h 1106905"/>
                <a:gd name="connsiteX71" fmla="*/ 348916 w 1082877"/>
                <a:gd name="connsiteY71" fmla="*/ 372979 h 1106905"/>
                <a:gd name="connsiteX72" fmla="*/ 288758 w 1082877"/>
                <a:gd name="connsiteY72" fmla="*/ 469231 h 1106905"/>
                <a:gd name="connsiteX73" fmla="*/ 264695 w 1082877"/>
                <a:gd name="connsiteY73" fmla="*/ 589547 h 1106905"/>
                <a:gd name="connsiteX74" fmla="*/ 276726 w 1082877"/>
                <a:gd name="connsiteY74" fmla="*/ 733926 h 1106905"/>
                <a:gd name="connsiteX75" fmla="*/ 288758 w 1082877"/>
                <a:gd name="connsiteY75" fmla="*/ 770021 h 1106905"/>
                <a:gd name="connsiteX76" fmla="*/ 300789 w 1082877"/>
                <a:gd name="connsiteY76" fmla="*/ 733926 h 1106905"/>
                <a:gd name="connsiteX77" fmla="*/ 312821 w 1082877"/>
                <a:gd name="connsiteY77" fmla="*/ 565484 h 1106905"/>
                <a:gd name="connsiteX78" fmla="*/ 336884 w 1082877"/>
                <a:gd name="connsiteY78" fmla="*/ 481263 h 1106905"/>
                <a:gd name="connsiteX79" fmla="*/ 372979 w 1082877"/>
                <a:gd name="connsiteY79" fmla="*/ 312821 h 1106905"/>
                <a:gd name="connsiteX80" fmla="*/ 433137 w 1082877"/>
                <a:gd name="connsiteY80" fmla="*/ 204536 h 1106905"/>
                <a:gd name="connsiteX81" fmla="*/ 553453 w 1082877"/>
                <a:gd name="connsiteY81" fmla="*/ 192505 h 1106905"/>
                <a:gd name="connsiteX82" fmla="*/ 481263 w 1082877"/>
                <a:gd name="connsiteY82" fmla="*/ 276726 h 1106905"/>
                <a:gd name="connsiteX83" fmla="*/ 445168 w 1082877"/>
                <a:gd name="connsiteY83" fmla="*/ 336884 h 1106905"/>
                <a:gd name="connsiteX84" fmla="*/ 385010 w 1082877"/>
                <a:gd name="connsiteY84" fmla="*/ 409073 h 1106905"/>
                <a:gd name="connsiteX85" fmla="*/ 360947 w 1082877"/>
                <a:gd name="connsiteY85" fmla="*/ 469231 h 1106905"/>
                <a:gd name="connsiteX86" fmla="*/ 336884 w 1082877"/>
                <a:gd name="connsiteY86" fmla="*/ 517358 h 1106905"/>
                <a:gd name="connsiteX87" fmla="*/ 312821 w 1082877"/>
                <a:gd name="connsiteY87" fmla="*/ 637673 h 1106905"/>
                <a:gd name="connsiteX88" fmla="*/ 324853 w 1082877"/>
                <a:gd name="connsiteY88" fmla="*/ 902368 h 1106905"/>
                <a:gd name="connsiteX89" fmla="*/ 336884 w 1082877"/>
                <a:gd name="connsiteY89" fmla="*/ 950494 h 1106905"/>
                <a:gd name="connsiteX90" fmla="*/ 348916 w 1082877"/>
                <a:gd name="connsiteY90" fmla="*/ 866273 h 1106905"/>
                <a:gd name="connsiteX91" fmla="*/ 360947 w 1082877"/>
                <a:gd name="connsiteY91" fmla="*/ 565484 h 1106905"/>
                <a:gd name="connsiteX92" fmla="*/ 372979 w 1082877"/>
                <a:gd name="connsiteY92" fmla="*/ 493294 h 1106905"/>
                <a:gd name="connsiteX93" fmla="*/ 397042 w 1082877"/>
                <a:gd name="connsiteY93" fmla="*/ 288758 h 1106905"/>
                <a:gd name="connsiteX94" fmla="*/ 409074 w 1082877"/>
                <a:gd name="connsiteY94" fmla="*/ 252663 h 1106905"/>
                <a:gd name="connsiteX95" fmla="*/ 445168 w 1082877"/>
                <a:gd name="connsiteY95" fmla="*/ 228600 h 1106905"/>
                <a:gd name="connsiteX96" fmla="*/ 505326 w 1082877"/>
                <a:gd name="connsiteY96" fmla="*/ 192505 h 1106905"/>
                <a:gd name="connsiteX97" fmla="*/ 601579 w 1082877"/>
                <a:gd name="connsiteY97" fmla="*/ 204536 h 1106905"/>
                <a:gd name="connsiteX98" fmla="*/ 541421 w 1082877"/>
                <a:gd name="connsiteY98" fmla="*/ 264694 h 1106905"/>
                <a:gd name="connsiteX99" fmla="*/ 481263 w 1082877"/>
                <a:gd name="connsiteY99" fmla="*/ 348915 h 1106905"/>
                <a:gd name="connsiteX100" fmla="*/ 469232 w 1082877"/>
                <a:gd name="connsiteY100" fmla="*/ 385010 h 1106905"/>
                <a:gd name="connsiteX101" fmla="*/ 397042 w 1082877"/>
                <a:gd name="connsiteY101" fmla="*/ 481263 h 1106905"/>
                <a:gd name="connsiteX102" fmla="*/ 348916 w 1082877"/>
                <a:gd name="connsiteY102" fmla="*/ 577515 h 1106905"/>
                <a:gd name="connsiteX103" fmla="*/ 336884 w 1082877"/>
                <a:gd name="connsiteY103" fmla="*/ 637673 h 1106905"/>
                <a:gd name="connsiteX104" fmla="*/ 312821 w 1082877"/>
                <a:gd name="connsiteY104" fmla="*/ 709863 h 1106905"/>
                <a:gd name="connsiteX105" fmla="*/ 300789 w 1082877"/>
                <a:gd name="connsiteY105" fmla="*/ 878305 h 1106905"/>
                <a:gd name="connsiteX106" fmla="*/ 312821 w 1082877"/>
                <a:gd name="connsiteY106" fmla="*/ 96252 h 1106905"/>
                <a:gd name="connsiteX107" fmla="*/ 348916 w 1082877"/>
                <a:gd name="connsiteY107" fmla="*/ 60158 h 1106905"/>
                <a:gd name="connsiteX108" fmla="*/ 397042 w 1082877"/>
                <a:gd name="connsiteY108" fmla="*/ 36094 h 1106905"/>
                <a:gd name="connsiteX109" fmla="*/ 469232 w 1082877"/>
                <a:gd name="connsiteY109" fmla="*/ 0 h 1106905"/>
                <a:gd name="connsiteX110" fmla="*/ 505326 w 1082877"/>
                <a:gd name="connsiteY110" fmla="*/ 24063 h 1106905"/>
                <a:gd name="connsiteX111" fmla="*/ 457200 w 1082877"/>
                <a:gd name="connsiteY111" fmla="*/ 168442 h 1106905"/>
                <a:gd name="connsiteX112" fmla="*/ 433137 w 1082877"/>
                <a:gd name="connsiteY112" fmla="*/ 300789 h 1106905"/>
                <a:gd name="connsiteX113" fmla="*/ 409074 w 1082877"/>
                <a:gd name="connsiteY113" fmla="*/ 336884 h 1106905"/>
                <a:gd name="connsiteX114" fmla="*/ 397042 w 1082877"/>
                <a:gd name="connsiteY114" fmla="*/ 397042 h 1106905"/>
                <a:gd name="connsiteX115" fmla="*/ 385010 w 1082877"/>
                <a:gd name="connsiteY115" fmla="*/ 481263 h 1106905"/>
                <a:gd name="connsiteX116" fmla="*/ 360947 w 1082877"/>
                <a:gd name="connsiteY116" fmla="*/ 553452 h 1106905"/>
                <a:gd name="connsiteX117" fmla="*/ 336884 w 1082877"/>
                <a:gd name="connsiteY117" fmla="*/ 649705 h 1106905"/>
                <a:gd name="connsiteX118" fmla="*/ 348916 w 1082877"/>
                <a:gd name="connsiteY118" fmla="*/ 733926 h 1106905"/>
                <a:gd name="connsiteX119" fmla="*/ 360947 w 1082877"/>
                <a:gd name="connsiteY119" fmla="*/ 697831 h 1106905"/>
                <a:gd name="connsiteX120" fmla="*/ 385010 w 1082877"/>
                <a:gd name="connsiteY120" fmla="*/ 649705 h 1106905"/>
                <a:gd name="connsiteX121" fmla="*/ 409074 w 1082877"/>
                <a:gd name="connsiteY121" fmla="*/ 529389 h 1106905"/>
                <a:gd name="connsiteX122" fmla="*/ 421105 w 1082877"/>
                <a:gd name="connsiteY122" fmla="*/ 481263 h 1106905"/>
                <a:gd name="connsiteX123" fmla="*/ 457200 w 1082877"/>
                <a:gd name="connsiteY123" fmla="*/ 348915 h 1106905"/>
                <a:gd name="connsiteX124" fmla="*/ 517358 w 1082877"/>
                <a:gd name="connsiteY124" fmla="*/ 276726 h 1106905"/>
                <a:gd name="connsiteX125" fmla="*/ 541421 w 1082877"/>
                <a:gd name="connsiteY125" fmla="*/ 240631 h 1106905"/>
                <a:gd name="connsiteX126" fmla="*/ 493295 w 1082877"/>
                <a:gd name="connsiteY126" fmla="*/ 264694 h 1106905"/>
                <a:gd name="connsiteX127" fmla="*/ 469232 w 1082877"/>
                <a:gd name="connsiteY127" fmla="*/ 300789 h 1106905"/>
                <a:gd name="connsiteX128" fmla="*/ 409074 w 1082877"/>
                <a:gd name="connsiteY128" fmla="*/ 372979 h 1106905"/>
                <a:gd name="connsiteX129" fmla="*/ 385010 w 1082877"/>
                <a:gd name="connsiteY129" fmla="*/ 421105 h 1106905"/>
                <a:gd name="connsiteX130" fmla="*/ 360947 w 1082877"/>
                <a:gd name="connsiteY130" fmla="*/ 457200 h 1106905"/>
                <a:gd name="connsiteX131" fmla="*/ 348916 w 1082877"/>
                <a:gd name="connsiteY131" fmla="*/ 505326 h 1106905"/>
                <a:gd name="connsiteX132" fmla="*/ 312821 w 1082877"/>
                <a:gd name="connsiteY132" fmla="*/ 625642 h 1106905"/>
                <a:gd name="connsiteX133" fmla="*/ 300789 w 1082877"/>
                <a:gd name="connsiteY133" fmla="*/ 709863 h 1106905"/>
                <a:gd name="connsiteX134" fmla="*/ 312821 w 1082877"/>
                <a:gd name="connsiteY134" fmla="*/ 216568 h 1106905"/>
                <a:gd name="connsiteX135" fmla="*/ 348916 w 1082877"/>
                <a:gd name="connsiteY135" fmla="*/ 144379 h 1106905"/>
                <a:gd name="connsiteX136" fmla="*/ 372979 w 1082877"/>
                <a:gd name="connsiteY136" fmla="*/ 120315 h 1106905"/>
                <a:gd name="connsiteX137" fmla="*/ 445168 w 1082877"/>
                <a:gd name="connsiteY137" fmla="*/ 96252 h 1106905"/>
                <a:gd name="connsiteX138" fmla="*/ 421105 w 1082877"/>
                <a:gd name="connsiteY138" fmla="*/ 156410 h 1106905"/>
                <a:gd name="connsiteX139" fmla="*/ 360947 w 1082877"/>
                <a:gd name="connsiteY139" fmla="*/ 228600 h 1106905"/>
                <a:gd name="connsiteX140" fmla="*/ 336884 w 1082877"/>
                <a:gd name="connsiteY140" fmla="*/ 288758 h 1106905"/>
                <a:gd name="connsiteX141" fmla="*/ 312821 w 1082877"/>
                <a:gd name="connsiteY141" fmla="*/ 324852 h 1106905"/>
                <a:gd name="connsiteX142" fmla="*/ 216568 w 1082877"/>
                <a:gd name="connsiteY142" fmla="*/ 433136 h 1106905"/>
                <a:gd name="connsiteX143" fmla="*/ 180474 w 1082877"/>
                <a:gd name="connsiteY143" fmla="*/ 505326 h 1106905"/>
                <a:gd name="connsiteX144" fmla="*/ 120316 w 1082877"/>
                <a:gd name="connsiteY144" fmla="*/ 613610 h 1106905"/>
                <a:gd name="connsiteX145" fmla="*/ 96253 w 1082877"/>
                <a:gd name="connsiteY145" fmla="*/ 697831 h 1106905"/>
                <a:gd name="connsiteX146" fmla="*/ 108284 w 1082877"/>
                <a:gd name="connsiteY146" fmla="*/ 757989 h 1106905"/>
                <a:gd name="connsiteX147" fmla="*/ 120316 w 1082877"/>
                <a:gd name="connsiteY147" fmla="*/ 505326 h 1106905"/>
                <a:gd name="connsiteX148" fmla="*/ 132347 w 1082877"/>
                <a:gd name="connsiteY148" fmla="*/ 457200 h 1106905"/>
                <a:gd name="connsiteX149" fmla="*/ 144379 w 1082877"/>
                <a:gd name="connsiteY149" fmla="*/ 372979 h 1106905"/>
                <a:gd name="connsiteX150" fmla="*/ 156410 w 1082877"/>
                <a:gd name="connsiteY150" fmla="*/ 276726 h 1106905"/>
                <a:gd name="connsiteX151" fmla="*/ 204537 w 1082877"/>
                <a:gd name="connsiteY151" fmla="*/ 204536 h 1106905"/>
                <a:gd name="connsiteX152" fmla="*/ 216568 w 1082877"/>
                <a:gd name="connsiteY152" fmla="*/ 168442 h 1106905"/>
                <a:gd name="connsiteX153" fmla="*/ 288758 w 1082877"/>
                <a:gd name="connsiteY153" fmla="*/ 132347 h 1106905"/>
                <a:gd name="connsiteX154" fmla="*/ 372979 w 1082877"/>
                <a:gd name="connsiteY154" fmla="*/ 96252 h 1106905"/>
                <a:gd name="connsiteX155" fmla="*/ 348916 w 1082877"/>
                <a:gd name="connsiteY155" fmla="*/ 156410 h 1106905"/>
                <a:gd name="connsiteX156" fmla="*/ 324853 w 1082877"/>
                <a:gd name="connsiteY156" fmla="*/ 192505 h 1106905"/>
                <a:gd name="connsiteX157" fmla="*/ 300789 w 1082877"/>
                <a:gd name="connsiteY157" fmla="*/ 240631 h 1106905"/>
                <a:gd name="connsiteX158" fmla="*/ 288758 w 1082877"/>
                <a:gd name="connsiteY158" fmla="*/ 288758 h 1106905"/>
                <a:gd name="connsiteX159" fmla="*/ 252663 w 1082877"/>
                <a:gd name="connsiteY159" fmla="*/ 312821 h 1106905"/>
                <a:gd name="connsiteX160" fmla="*/ 192505 w 1082877"/>
                <a:gd name="connsiteY160" fmla="*/ 469231 h 1106905"/>
                <a:gd name="connsiteX161" fmla="*/ 168442 w 1082877"/>
                <a:gd name="connsiteY161" fmla="*/ 529389 h 1106905"/>
                <a:gd name="connsiteX162" fmla="*/ 180474 w 1082877"/>
                <a:gd name="connsiteY162" fmla="*/ 842210 h 1106905"/>
                <a:gd name="connsiteX163" fmla="*/ 228600 w 1082877"/>
                <a:gd name="connsiteY163" fmla="*/ 914400 h 1106905"/>
                <a:gd name="connsiteX164" fmla="*/ 252663 w 1082877"/>
                <a:gd name="connsiteY164" fmla="*/ 950494 h 1106905"/>
                <a:gd name="connsiteX165" fmla="*/ 240632 w 1082877"/>
                <a:gd name="connsiteY165" fmla="*/ 914400 h 1106905"/>
                <a:gd name="connsiteX166" fmla="*/ 228600 w 1082877"/>
                <a:gd name="connsiteY166" fmla="*/ 866273 h 1106905"/>
                <a:gd name="connsiteX167" fmla="*/ 192505 w 1082877"/>
                <a:gd name="connsiteY167" fmla="*/ 745958 h 1106905"/>
                <a:gd name="connsiteX168" fmla="*/ 228600 w 1082877"/>
                <a:gd name="connsiteY168" fmla="*/ 336884 h 1106905"/>
                <a:gd name="connsiteX169" fmla="*/ 240632 w 1082877"/>
                <a:gd name="connsiteY169" fmla="*/ 300789 h 1106905"/>
                <a:gd name="connsiteX170" fmla="*/ 336884 w 1082877"/>
                <a:gd name="connsiteY170" fmla="*/ 192505 h 1106905"/>
                <a:gd name="connsiteX171" fmla="*/ 372979 w 1082877"/>
                <a:gd name="connsiteY171" fmla="*/ 156410 h 1106905"/>
                <a:gd name="connsiteX172" fmla="*/ 300789 w 1082877"/>
                <a:gd name="connsiteY172" fmla="*/ 312821 h 1106905"/>
                <a:gd name="connsiteX173" fmla="*/ 264695 w 1082877"/>
                <a:gd name="connsiteY173" fmla="*/ 336884 h 1106905"/>
                <a:gd name="connsiteX174" fmla="*/ 240632 w 1082877"/>
                <a:gd name="connsiteY174" fmla="*/ 385010 h 1106905"/>
                <a:gd name="connsiteX175" fmla="*/ 168442 w 1082877"/>
                <a:gd name="connsiteY175" fmla="*/ 445168 h 1106905"/>
                <a:gd name="connsiteX176" fmla="*/ 132347 w 1082877"/>
                <a:gd name="connsiteY176" fmla="*/ 541421 h 1106905"/>
                <a:gd name="connsiteX177" fmla="*/ 108284 w 1082877"/>
                <a:gd name="connsiteY177" fmla="*/ 685800 h 1106905"/>
                <a:gd name="connsiteX178" fmla="*/ 120316 w 1082877"/>
                <a:gd name="connsiteY178" fmla="*/ 854242 h 1106905"/>
                <a:gd name="connsiteX179" fmla="*/ 132347 w 1082877"/>
                <a:gd name="connsiteY179" fmla="*/ 902368 h 1106905"/>
                <a:gd name="connsiteX180" fmla="*/ 168442 w 1082877"/>
                <a:gd name="connsiteY180" fmla="*/ 938463 h 1106905"/>
                <a:gd name="connsiteX181" fmla="*/ 204537 w 1082877"/>
                <a:gd name="connsiteY181" fmla="*/ 1010652 h 1106905"/>
                <a:gd name="connsiteX182" fmla="*/ 216568 w 1082877"/>
                <a:gd name="connsiteY182" fmla="*/ 974558 h 1106905"/>
                <a:gd name="connsiteX183" fmla="*/ 216568 w 1082877"/>
                <a:gd name="connsiteY183" fmla="*/ 312821 h 1106905"/>
                <a:gd name="connsiteX184" fmla="*/ 240632 w 1082877"/>
                <a:gd name="connsiteY184" fmla="*/ 276726 h 1106905"/>
                <a:gd name="connsiteX185" fmla="*/ 252663 w 1082877"/>
                <a:gd name="connsiteY185" fmla="*/ 240631 h 1106905"/>
                <a:gd name="connsiteX186" fmla="*/ 324853 w 1082877"/>
                <a:gd name="connsiteY186" fmla="*/ 204536 h 1106905"/>
                <a:gd name="connsiteX187" fmla="*/ 372979 w 1082877"/>
                <a:gd name="connsiteY187" fmla="*/ 180473 h 1106905"/>
                <a:gd name="connsiteX188" fmla="*/ 409074 w 1082877"/>
                <a:gd name="connsiteY188" fmla="*/ 156410 h 1106905"/>
                <a:gd name="connsiteX189" fmla="*/ 385010 w 1082877"/>
                <a:gd name="connsiteY189" fmla="*/ 180473 h 1106905"/>
                <a:gd name="connsiteX190" fmla="*/ 348916 w 1082877"/>
                <a:gd name="connsiteY190" fmla="*/ 192505 h 1106905"/>
                <a:gd name="connsiteX191" fmla="*/ 276726 w 1082877"/>
                <a:gd name="connsiteY191" fmla="*/ 228600 h 1106905"/>
                <a:gd name="connsiteX192" fmla="*/ 228600 w 1082877"/>
                <a:gd name="connsiteY192" fmla="*/ 300789 h 1106905"/>
                <a:gd name="connsiteX193" fmla="*/ 204537 w 1082877"/>
                <a:gd name="connsiteY193" fmla="*/ 336884 h 1106905"/>
                <a:gd name="connsiteX194" fmla="*/ 192505 w 1082877"/>
                <a:gd name="connsiteY194" fmla="*/ 385010 h 1106905"/>
                <a:gd name="connsiteX195" fmla="*/ 168442 w 1082877"/>
                <a:gd name="connsiteY195" fmla="*/ 433136 h 1106905"/>
                <a:gd name="connsiteX196" fmla="*/ 132347 w 1082877"/>
                <a:gd name="connsiteY196" fmla="*/ 541421 h 1106905"/>
                <a:gd name="connsiteX197" fmla="*/ 144379 w 1082877"/>
                <a:gd name="connsiteY197" fmla="*/ 974558 h 1106905"/>
                <a:gd name="connsiteX198" fmla="*/ 156410 w 1082877"/>
                <a:gd name="connsiteY198" fmla="*/ 1010652 h 1106905"/>
                <a:gd name="connsiteX199" fmla="*/ 144379 w 1082877"/>
                <a:gd name="connsiteY199" fmla="*/ 854242 h 1106905"/>
                <a:gd name="connsiteX200" fmla="*/ 120316 w 1082877"/>
                <a:gd name="connsiteY200" fmla="*/ 757989 h 1106905"/>
                <a:gd name="connsiteX201" fmla="*/ 108284 w 1082877"/>
                <a:gd name="connsiteY201" fmla="*/ 709863 h 1106905"/>
                <a:gd name="connsiteX202" fmla="*/ 108284 w 1082877"/>
                <a:gd name="connsiteY202" fmla="*/ 288758 h 1106905"/>
                <a:gd name="connsiteX203" fmla="*/ 132347 w 1082877"/>
                <a:gd name="connsiteY203" fmla="*/ 264694 h 1106905"/>
                <a:gd name="connsiteX204" fmla="*/ 180474 w 1082877"/>
                <a:gd name="connsiteY204" fmla="*/ 204536 h 1106905"/>
                <a:gd name="connsiteX205" fmla="*/ 252663 w 1082877"/>
                <a:gd name="connsiteY205" fmla="*/ 108284 h 1106905"/>
                <a:gd name="connsiteX206" fmla="*/ 312821 w 1082877"/>
                <a:gd name="connsiteY206" fmla="*/ 60158 h 1106905"/>
                <a:gd name="connsiteX207" fmla="*/ 336884 w 1082877"/>
                <a:gd name="connsiteY207" fmla="*/ 84221 h 1106905"/>
                <a:gd name="connsiteX208" fmla="*/ 228600 w 1082877"/>
                <a:gd name="connsiteY208" fmla="*/ 132347 h 1106905"/>
                <a:gd name="connsiteX209" fmla="*/ 192505 w 1082877"/>
                <a:gd name="connsiteY209" fmla="*/ 180473 h 1106905"/>
                <a:gd name="connsiteX210" fmla="*/ 156410 w 1082877"/>
                <a:gd name="connsiteY210" fmla="*/ 192505 h 1106905"/>
                <a:gd name="connsiteX211" fmla="*/ 144379 w 1082877"/>
                <a:gd name="connsiteY211" fmla="*/ 228600 h 1106905"/>
                <a:gd name="connsiteX212" fmla="*/ 120316 w 1082877"/>
                <a:gd name="connsiteY212" fmla="*/ 276726 h 1106905"/>
                <a:gd name="connsiteX213" fmla="*/ 84221 w 1082877"/>
                <a:gd name="connsiteY213" fmla="*/ 324852 h 1106905"/>
                <a:gd name="connsiteX214" fmla="*/ 60158 w 1082877"/>
                <a:gd name="connsiteY214" fmla="*/ 385010 h 1106905"/>
                <a:gd name="connsiteX215" fmla="*/ 0 w 1082877"/>
                <a:gd name="connsiteY215" fmla="*/ 517358 h 1106905"/>
                <a:gd name="connsiteX216" fmla="*/ 12032 w 1082877"/>
                <a:gd name="connsiteY216" fmla="*/ 878305 h 1106905"/>
                <a:gd name="connsiteX217" fmla="*/ 48126 w 1082877"/>
                <a:gd name="connsiteY217" fmla="*/ 950494 h 1106905"/>
                <a:gd name="connsiteX218" fmla="*/ 60158 w 1082877"/>
                <a:gd name="connsiteY218" fmla="*/ 986589 h 1106905"/>
                <a:gd name="connsiteX219" fmla="*/ 84221 w 1082877"/>
                <a:gd name="connsiteY219" fmla="*/ 553452 h 1106905"/>
                <a:gd name="connsiteX220" fmla="*/ 96253 w 1082877"/>
                <a:gd name="connsiteY220" fmla="*/ 481263 h 1106905"/>
                <a:gd name="connsiteX221" fmla="*/ 120316 w 1082877"/>
                <a:gd name="connsiteY221" fmla="*/ 336884 h 1106905"/>
                <a:gd name="connsiteX222" fmla="*/ 144379 w 1082877"/>
                <a:gd name="connsiteY222" fmla="*/ 252663 h 1106905"/>
                <a:gd name="connsiteX223" fmla="*/ 156410 w 1082877"/>
                <a:gd name="connsiteY223" fmla="*/ 204536 h 1106905"/>
                <a:gd name="connsiteX224" fmla="*/ 180474 w 1082877"/>
                <a:gd name="connsiteY224" fmla="*/ 180473 h 1106905"/>
                <a:gd name="connsiteX225" fmla="*/ 216568 w 1082877"/>
                <a:gd name="connsiteY225" fmla="*/ 132347 h 1106905"/>
                <a:gd name="connsiteX226" fmla="*/ 240632 w 1082877"/>
                <a:gd name="connsiteY226" fmla="*/ 96252 h 1106905"/>
                <a:gd name="connsiteX227" fmla="*/ 276726 w 1082877"/>
                <a:gd name="connsiteY227" fmla="*/ 84221 h 1106905"/>
                <a:gd name="connsiteX228" fmla="*/ 372979 w 1082877"/>
                <a:gd name="connsiteY228" fmla="*/ 48126 h 1106905"/>
                <a:gd name="connsiteX229" fmla="*/ 288758 w 1082877"/>
                <a:gd name="connsiteY229" fmla="*/ 144379 h 1106905"/>
                <a:gd name="connsiteX230" fmla="*/ 180474 w 1082877"/>
                <a:gd name="connsiteY230" fmla="*/ 216568 h 1106905"/>
                <a:gd name="connsiteX231" fmla="*/ 156410 w 1082877"/>
                <a:gd name="connsiteY231" fmla="*/ 252663 h 1106905"/>
                <a:gd name="connsiteX232" fmla="*/ 120316 w 1082877"/>
                <a:gd name="connsiteY232" fmla="*/ 288758 h 1106905"/>
                <a:gd name="connsiteX233" fmla="*/ 108284 w 1082877"/>
                <a:gd name="connsiteY233" fmla="*/ 336884 h 1106905"/>
                <a:gd name="connsiteX234" fmla="*/ 84221 w 1082877"/>
                <a:gd name="connsiteY234" fmla="*/ 385010 h 1106905"/>
                <a:gd name="connsiteX235" fmla="*/ 60158 w 1082877"/>
                <a:gd name="connsiteY235" fmla="*/ 445168 h 1106905"/>
                <a:gd name="connsiteX236" fmla="*/ 24063 w 1082877"/>
                <a:gd name="connsiteY236" fmla="*/ 529389 h 1106905"/>
                <a:gd name="connsiteX237" fmla="*/ 12032 w 1082877"/>
                <a:gd name="connsiteY237" fmla="*/ 577515 h 1106905"/>
                <a:gd name="connsiteX238" fmla="*/ 0 w 1082877"/>
                <a:gd name="connsiteY238" fmla="*/ 613610 h 1106905"/>
                <a:gd name="connsiteX239" fmla="*/ 12032 w 1082877"/>
                <a:gd name="connsiteY239" fmla="*/ 842210 h 1106905"/>
                <a:gd name="connsiteX240" fmla="*/ 24063 w 1082877"/>
                <a:gd name="connsiteY240" fmla="*/ 878305 h 1106905"/>
                <a:gd name="connsiteX241" fmla="*/ 72189 w 1082877"/>
                <a:gd name="connsiteY241" fmla="*/ 950494 h 1106905"/>
                <a:gd name="connsiteX242" fmla="*/ 96253 w 1082877"/>
                <a:gd name="connsiteY242" fmla="*/ 998621 h 1106905"/>
                <a:gd name="connsiteX243" fmla="*/ 108284 w 1082877"/>
                <a:gd name="connsiteY243" fmla="*/ 1034715 h 1106905"/>
                <a:gd name="connsiteX244" fmla="*/ 168442 w 1082877"/>
                <a:gd name="connsiteY244" fmla="*/ 1106905 h 1106905"/>
                <a:gd name="connsiteX245" fmla="*/ 192505 w 1082877"/>
                <a:gd name="connsiteY245" fmla="*/ 529389 h 1106905"/>
                <a:gd name="connsiteX246" fmla="*/ 216568 w 1082877"/>
                <a:gd name="connsiteY246" fmla="*/ 457200 h 1106905"/>
                <a:gd name="connsiteX247" fmla="*/ 264695 w 1082877"/>
                <a:gd name="connsiteY247" fmla="*/ 385010 h 1106905"/>
                <a:gd name="connsiteX248" fmla="*/ 276726 w 1082877"/>
                <a:gd name="connsiteY248" fmla="*/ 336884 h 1106905"/>
                <a:gd name="connsiteX249" fmla="*/ 324853 w 1082877"/>
                <a:gd name="connsiteY249" fmla="*/ 276726 h 1106905"/>
                <a:gd name="connsiteX250" fmla="*/ 348916 w 1082877"/>
                <a:gd name="connsiteY250" fmla="*/ 240631 h 1106905"/>
                <a:gd name="connsiteX251" fmla="*/ 385010 w 1082877"/>
                <a:gd name="connsiteY251" fmla="*/ 204536 h 1106905"/>
                <a:gd name="connsiteX252" fmla="*/ 469232 w 1082877"/>
                <a:gd name="connsiteY252" fmla="*/ 156410 h 1106905"/>
                <a:gd name="connsiteX253" fmla="*/ 505326 w 1082877"/>
                <a:gd name="connsiteY253" fmla="*/ 144379 h 1106905"/>
                <a:gd name="connsiteX254" fmla="*/ 457200 w 1082877"/>
                <a:gd name="connsiteY254" fmla="*/ 216568 h 1106905"/>
                <a:gd name="connsiteX255" fmla="*/ 445168 w 1082877"/>
                <a:gd name="connsiteY255" fmla="*/ 252663 h 1106905"/>
                <a:gd name="connsiteX256" fmla="*/ 421105 w 1082877"/>
                <a:gd name="connsiteY256" fmla="*/ 288758 h 1106905"/>
                <a:gd name="connsiteX257" fmla="*/ 397042 w 1082877"/>
                <a:gd name="connsiteY257" fmla="*/ 336884 h 1106905"/>
                <a:gd name="connsiteX258" fmla="*/ 385010 w 1082877"/>
                <a:gd name="connsiteY258" fmla="*/ 433136 h 1106905"/>
                <a:gd name="connsiteX259" fmla="*/ 372979 w 1082877"/>
                <a:gd name="connsiteY259" fmla="*/ 493294 h 1106905"/>
                <a:gd name="connsiteX260" fmla="*/ 385010 w 1082877"/>
                <a:gd name="connsiteY260" fmla="*/ 806115 h 1106905"/>
                <a:gd name="connsiteX261" fmla="*/ 397042 w 1082877"/>
                <a:gd name="connsiteY261" fmla="*/ 842210 h 1106905"/>
                <a:gd name="connsiteX262" fmla="*/ 421105 w 1082877"/>
                <a:gd name="connsiteY262" fmla="*/ 878305 h 1106905"/>
                <a:gd name="connsiteX263" fmla="*/ 421105 w 1082877"/>
                <a:gd name="connsiteY263" fmla="*/ 625642 h 1106905"/>
                <a:gd name="connsiteX264" fmla="*/ 433137 w 1082877"/>
                <a:gd name="connsiteY264" fmla="*/ 324852 h 1106905"/>
                <a:gd name="connsiteX265" fmla="*/ 445168 w 1082877"/>
                <a:gd name="connsiteY265" fmla="*/ 288758 h 1106905"/>
                <a:gd name="connsiteX266" fmla="*/ 469232 w 1082877"/>
                <a:gd name="connsiteY266" fmla="*/ 252663 h 1106905"/>
                <a:gd name="connsiteX267" fmla="*/ 481263 w 1082877"/>
                <a:gd name="connsiteY267" fmla="*/ 216568 h 1106905"/>
                <a:gd name="connsiteX268" fmla="*/ 457200 w 1082877"/>
                <a:gd name="connsiteY268" fmla="*/ 433136 h 1106905"/>
                <a:gd name="connsiteX269" fmla="*/ 469232 w 1082877"/>
                <a:gd name="connsiteY269" fmla="*/ 770021 h 1106905"/>
                <a:gd name="connsiteX270" fmla="*/ 493295 w 1082877"/>
                <a:gd name="connsiteY270" fmla="*/ 806115 h 1106905"/>
                <a:gd name="connsiteX271" fmla="*/ 505326 w 1082877"/>
                <a:gd name="connsiteY271" fmla="*/ 842210 h 1106905"/>
                <a:gd name="connsiteX272" fmla="*/ 553453 w 1082877"/>
                <a:gd name="connsiteY272" fmla="*/ 854242 h 1106905"/>
                <a:gd name="connsiteX273" fmla="*/ 589547 w 1082877"/>
                <a:gd name="connsiteY273" fmla="*/ 312821 h 1106905"/>
                <a:gd name="connsiteX274" fmla="*/ 601579 w 1082877"/>
                <a:gd name="connsiteY274" fmla="*/ 216568 h 1106905"/>
                <a:gd name="connsiteX275" fmla="*/ 613610 w 1082877"/>
                <a:gd name="connsiteY275" fmla="*/ 264694 h 1106905"/>
                <a:gd name="connsiteX276" fmla="*/ 577516 w 1082877"/>
                <a:gd name="connsiteY276" fmla="*/ 348915 h 1106905"/>
                <a:gd name="connsiteX277" fmla="*/ 553453 w 1082877"/>
                <a:gd name="connsiteY277" fmla="*/ 481263 h 1106905"/>
                <a:gd name="connsiteX278" fmla="*/ 565484 w 1082877"/>
                <a:gd name="connsiteY278" fmla="*/ 709863 h 1106905"/>
                <a:gd name="connsiteX279" fmla="*/ 589547 w 1082877"/>
                <a:gd name="connsiteY279" fmla="*/ 745958 h 1106905"/>
                <a:gd name="connsiteX280" fmla="*/ 661737 w 1082877"/>
                <a:gd name="connsiteY280" fmla="*/ 818147 h 1106905"/>
                <a:gd name="connsiteX281" fmla="*/ 673768 w 1082877"/>
                <a:gd name="connsiteY281" fmla="*/ 481263 h 1106905"/>
                <a:gd name="connsiteX282" fmla="*/ 661737 w 1082877"/>
                <a:gd name="connsiteY282" fmla="*/ 433136 h 1106905"/>
                <a:gd name="connsiteX283" fmla="*/ 673768 w 1082877"/>
                <a:gd name="connsiteY283" fmla="*/ 493294 h 1106905"/>
                <a:gd name="connsiteX284" fmla="*/ 721895 w 1082877"/>
                <a:gd name="connsiteY284" fmla="*/ 625642 h 1106905"/>
                <a:gd name="connsiteX285" fmla="*/ 770021 w 1082877"/>
                <a:gd name="connsiteY285" fmla="*/ 661736 h 1106905"/>
                <a:gd name="connsiteX286" fmla="*/ 830179 w 1082877"/>
                <a:gd name="connsiteY286" fmla="*/ 733926 h 1106905"/>
                <a:gd name="connsiteX287" fmla="*/ 914400 w 1082877"/>
                <a:gd name="connsiteY287" fmla="*/ 782052 h 1106905"/>
                <a:gd name="connsiteX288" fmla="*/ 974558 w 1082877"/>
                <a:gd name="connsiteY288" fmla="*/ 757989 h 1106905"/>
                <a:gd name="connsiteX289" fmla="*/ 962526 w 1082877"/>
                <a:gd name="connsiteY289" fmla="*/ 697831 h 1106905"/>
                <a:gd name="connsiteX290" fmla="*/ 938463 w 1082877"/>
                <a:gd name="connsiteY290" fmla="*/ 553452 h 1106905"/>
                <a:gd name="connsiteX291" fmla="*/ 914400 w 1082877"/>
                <a:gd name="connsiteY291" fmla="*/ 457200 h 1106905"/>
                <a:gd name="connsiteX292" fmla="*/ 902368 w 1082877"/>
                <a:gd name="connsiteY292" fmla="*/ 336884 h 1106905"/>
                <a:gd name="connsiteX293" fmla="*/ 926432 w 1082877"/>
                <a:gd name="connsiteY293" fmla="*/ 625642 h 1106905"/>
                <a:gd name="connsiteX294" fmla="*/ 962526 w 1082877"/>
                <a:gd name="connsiteY294" fmla="*/ 613610 h 1106905"/>
                <a:gd name="connsiteX295" fmla="*/ 974558 w 1082877"/>
                <a:gd name="connsiteY295" fmla="*/ 577515 h 1106905"/>
                <a:gd name="connsiteX296" fmla="*/ 986589 w 1082877"/>
                <a:gd name="connsiteY296" fmla="*/ 457200 h 1106905"/>
                <a:gd name="connsiteX297" fmla="*/ 1010653 w 1082877"/>
                <a:gd name="connsiteY297" fmla="*/ 505326 h 1106905"/>
                <a:gd name="connsiteX298" fmla="*/ 1034716 w 1082877"/>
                <a:gd name="connsiteY298" fmla="*/ 541421 h 1106905"/>
                <a:gd name="connsiteX299" fmla="*/ 1070810 w 1082877"/>
                <a:gd name="connsiteY299" fmla="*/ 601579 h 1106905"/>
                <a:gd name="connsiteX300" fmla="*/ 1082842 w 1082877"/>
                <a:gd name="connsiteY300" fmla="*/ 553452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82877" h="1106905">
                  <a:moveTo>
                    <a:pt x="962526" y="613610"/>
                  </a:moveTo>
                  <a:cubicBezTo>
                    <a:pt x="966537" y="557463"/>
                    <a:pt x="974558" y="501458"/>
                    <a:pt x="974558" y="445168"/>
                  </a:cubicBezTo>
                  <a:cubicBezTo>
                    <a:pt x="974558" y="408851"/>
                    <a:pt x="968048" y="517557"/>
                    <a:pt x="962526" y="553452"/>
                  </a:cubicBezTo>
                  <a:cubicBezTo>
                    <a:pt x="960012" y="569796"/>
                    <a:pt x="954505" y="585537"/>
                    <a:pt x="950495" y="601579"/>
                  </a:cubicBezTo>
                  <a:lnTo>
                    <a:pt x="878305" y="589547"/>
                  </a:lnTo>
                  <a:cubicBezTo>
                    <a:pt x="877879" y="588526"/>
                    <a:pt x="880225" y="458010"/>
                    <a:pt x="902368" y="421105"/>
                  </a:cubicBezTo>
                  <a:cubicBezTo>
                    <a:pt x="908204" y="411378"/>
                    <a:pt x="918411" y="405063"/>
                    <a:pt x="926432" y="397042"/>
                  </a:cubicBezTo>
                  <a:cubicBezTo>
                    <a:pt x="908827" y="502666"/>
                    <a:pt x="907688" y="473032"/>
                    <a:pt x="926432" y="613610"/>
                  </a:cubicBezTo>
                  <a:cubicBezTo>
                    <a:pt x="928108" y="626181"/>
                    <a:pt x="947431" y="640737"/>
                    <a:pt x="938463" y="649705"/>
                  </a:cubicBezTo>
                  <a:cubicBezTo>
                    <a:pt x="928500" y="659667"/>
                    <a:pt x="867486" y="614418"/>
                    <a:pt x="866274" y="613610"/>
                  </a:cubicBezTo>
                  <a:cubicBezTo>
                    <a:pt x="870284" y="561473"/>
                    <a:pt x="885700" y="508965"/>
                    <a:pt x="878305" y="457200"/>
                  </a:cubicBezTo>
                  <a:cubicBezTo>
                    <a:pt x="875642" y="438563"/>
                    <a:pt x="843034" y="574220"/>
                    <a:pt x="842210" y="577515"/>
                  </a:cubicBezTo>
                  <a:cubicBezTo>
                    <a:pt x="846221" y="609599"/>
                    <a:pt x="850464" y="705881"/>
                    <a:pt x="854242" y="673768"/>
                  </a:cubicBezTo>
                  <a:cubicBezTo>
                    <a:pt x="865967" y="574112"/>
                    <a:pt x="859125" y="473067"/>
                    <a:pt x="866274" y="372979"/>
                  </a:cubicBezTo>
                  <a:cubicBezTo>
                    <a:pt x="867178" y="360329"/>
                    <a:pt x="878305" y="324202"/>
                    <a:pt x="878305" y="336884"/>
                  </a:cubicBezTo>
                  <a:cubicBezTo>
                    <a:pt x="878305" y="357334"/>
                    <a:pt x="871655" y="377313"/>
                    <a:pt x="866274" y="397042"/>
                  </a:cubicBezTo>
                  <a:cubicBezTo>
                    <a:pt x="859600" y="421513"/>
                    <a:pt x="842210" y="469231"/>
                    <a:pt x="842210" y="469231"/>
                  </a:cubicBezTo>
                  <a:cubicBezTo>
                    <a:pt x="838200" y="541421"/>
                    <a:pt x="855565" y="753498"/>
                    <a:pt x="830179" y="685800"/>
                  </a:cubicBezTo>
                  <a:cubicBezTo>
                    <a:pt x="793458" y="587877"/>
                    <a:pt x="824824" y="475874"/>
                    <a:pt x="806116" y="372979"/>
                  </a:cubicBezTo>
                  <a:cubicBezTo>
                    <a:pt x="802908" y="355333"/>
                    <a:pt x="788714" y="404452"/>
                    <a:pt x="782053" y="421105"/>
                  </a:cubicBezTo>
                  <a:cubicBezTo>
                    <a:pt x="782034" y="421153"/>
                    <a:pt x="751982" y="511317"/>
                    <a:pt x="745958" y="529389"/>
                  </a:cubicBezTo>
                  <a:lnTo>
                    <a:pt x="733926" y="565484"/>
                  </a:lnTo>
                  <a:cubicBezTo>
                    <a:pt x="737937" y="609600"/>
                    <a:pt x="728508" y="657115"/>
                    <a:pt x="745958" y="697831"/>
                  </a:cubicBezTo>
                  <a:cubicBezTo>
                    <a:pt x="753023" y="714316"/>
                    <a:pt x="767485" y="667460"/>
                    <a:pt x="770021" y="649705"/>
                  </a:cubicBezTo>
                  <a:cubicBezTo>
                    <a:pt x="779680" y="582095"/>
                    <a:pt x="776137" y="513208"/>
                    <a:pt x="782053" y="445168"/>
                  </a:cubicBezTo>
                  <a:cubicBezTo>
                    <a:pt x="783446" y="429143"/>
                    <a:pt x="801766" y="311710"/>
                    <a:pt x="818147" y="300789"/>
                  </a:cubicBezTo>
                  <a:lnTo>
                    <a:pt x="854242" y="276726"/>
                  </a:lnTo>
                  <a:cubicBezTo>
                    <a:pt x="850231" y="288758"/>
                    <a:pt x="849245" y="302269"/>
                    <a:pt x="842210" y="312821"/>
                  </a:cubicBezTo>
                  <a:cubicBezTo>
                    <a:pt x="788988" y="392654"/>
                    <a:pt x="821420" y="306276"/>
                    <a:pt x="782053" y="385010"/>
                  </a:cubicBezTo>
                  <a:cubicBezTo>
                    <a:pt x="772394" y="404327"/>
                    <a:pt x="766761" y="425432"/>
                    <a:pt x="757989" y="445168"/>
                  </a:cubicBezTo>
                  <a:cubicBezTo>
                    <a:pt x="750705" y="461558"/>
                    <a:pt x="740991" y="476809"/>
                    <a:pt x="733926" y="493294"/>
                  </a:cubicBezTo>
                  <a:cubicBezTo>
                    <a:pt x="728930" y="504951"/>
                    <a:pt x="726891" y="517732"/>
                    <a:pt x="721895" y="529389"/>
                  </a:cubicBezTo>
                  <a:cubicBezTo>
                    <a:pt x="677288" y="633474"/>
                    <a:pt x="714020" y="528951"/>
                    <a:pt x="685800" y="613610"/>
                  </a:cubicBezTo>
                  <a:cubicBezTo>
                    <a:pt x="679080" y="674085"/>
                    <a:pt x="661354" y="757035"/>
                    <a:pt x="685800" y="818147"/>
                  </a:cubicBezTo>
                  <a:cubicBezTo>
                    <a:pt x="690510" y="829922"/>
                    <a:pt x="693821" y="794084"/>
                    <a:pt x="697832" y="782052"/>
                  </a:cubicBezTo>
                  <a:cubicBezTo>
                    <a:pt x="701842" y="645694"/>
                    <a:pt x="702693" y="509207"/>
                    <a:pt x="709863" y="372979"/>
                  </a:cubicBezTo>
                  <a:cubicBezTo>
                    <a:pt x="710732" y="356466"/>
                    <a:pt x="729290" y="310062"/>
                    <a:pt x="721895" y="324852"/>
                  </a:cubicBezTo>
                  <a:cubicBezTo>
                    <a:pt x="710552" y="347539"/>
                    <a:pt x="705853" y="372979"/>
                    <a:pt x="697832" y="397042"/>
                  </a:cubicBezTo>
                  <a:cubicBezTo>
                    <a:pt x="686363" y="431448"/>
                    <a:pt x="681323" y="443488"/>
                    <a:pt x="673768" y="481263"/>
                  </a:cubicBezTo>
                  <a:cubicBezTo>
                    <a:pt x="668984" y="505184"/>
                    <a:pt x="665747" y="529389"/>
                    <a:pt x="661737" y="553452"/>
                  </a:cubicBezTo>
                  <a:cubicBezTo>
                    <a:pt x="657726" y="613610"/>
                    <a:pt x="649705" y="794218"/>
                    <a:pt x="649705" y="733926"/>
                  </a:cubicBezTo>
                  <a:cubicBezTo>
                    <a:pt x="649705" y="641597"/>
                    <a:pt x="655793" y="549338"/>
                    <a:pt x="661737" y="457200"/>
                  </a:cubicBezTo>
                  <a:cubicBezTo>
                    <a:pt x="669203" y="341481"/>
                    <a:pt x="691994" y="332952"/>
                    <a:pt x="649705" y="409073"/>
                  </a:cubicBezTo>
                  <a:cubicBezTo>
                    <a:pt x="638348" y="429515"/>
                    <a:pt x="624068" y="448315"/>
                    <a:pt x="613610" y="469231"/>
                  </a:cubicBezTo>
                  <a:cubicBezTo>
                    <a:pt x="554741" y="586969"/>
                    <a:pt x="621235" y="481856"/>
                    <a:pt x="565484" y="565484"/>
                  </a:cubicBezTo>
                  <a:cubicBezTo>
                    <a:pt x="535531" y="715257"/>
                    <a:pt x="534041" y="735546"/>
                    <a:pt x="577516" y="300789"/>
                  </a:cubicBezTo>
                  <a:cubicBezTo>
                    <a:pt x="578778" y="288170"/>
                    <a:pt x="582512" y="275246"/>
                    <a:pt x="589547" y="264694"/>
                  </a:cubicBezTo>
                  <a:cubicBezTo>
                    <a:pt x="598985" y="250537"/>
                    <a:pt x="612211" y="239046"/>
                    <a:pt x="625642" y="228600"/>
                  </a:cubicBezTo>
                  <a:cubicBezTo>
                    <a:pt x="648471" y="210845"/>
                    <a:pt x="697832" y="180473"/>
                    <a:pt x="697832" y="180473"/>
                  </a:cubicBezTo>
                  <a:cubicBezTo>
                    <a:pt x="670646" y="262029"/>
                    <a:pt x="709042" y="164779"/>
                    <a:pt x="637674" y="264694"/>
                  </a:cubicBezTo>
                  <a:cubicBezTo>
                    <a:pt x="588498" y="333540"/>
                    <a:pt x="681493" y="272863"/>
                    <a:pt x="577516" y="324852"/>
                  </a:cubicBezTo>
                  <a:cubicBezTo>
                    <a:pt x="554579" y="370726"/>
                    <a:pt x="547577" y="387808"/>
                    <a:pt x="517358" y="433136"/>
                  </a:cubicBezTo>
                  <a:cubicBezTo>
                    <a:pt x="506235" y="449821"/>
                    <a:pt x="493295" y="465221"/>
                    <a:pt x="481263" y="481263"/>
                  </a:cubicBezTo>
                  <a:cubicBezTo>
                    <a:pt x="473242" y="513347"/>
                    <a:pt x="465902" y="545609"/>
                    <a:pt x="457200" y="577515"/>
                  </a:cubicBezTo>
                  <a:cubicBezTo>
                    <a:pt x="453863" y="589751"/>
                    <a:pt x="445168" y="626293"/>
                    <a:pt x="445168" y="613610"/>
                  </a:cubicBezTo>
                  <a:cubicBezTo>
                    <a:pt x="445168" y="452369"/>
                    <a:pt x="385788" y="378605"/>
                    <a:pt x="493295" y="324852"/>
                  </a:cubicBezTo>
                  <a:cubicBezTo>
                    <a:pt x="504638" y="319180"/>
                    <a:pt x="517358" y="316831"/>
                    <a:pt x="529389" y="312821"/>
                  </a:cubicBezTo>
                  <a:cubicBezTo>
                    <a:pt x="517358" y="340895"/>
                    <a:pt x="504259" y="368535"/>
                    <a:pt x="493295" y="397042"/>
                  </a:cubicBezTo>
                  <a:cubicBezTo>
                    <a:pt x="484190" y="420716"/>
                    <a:pt x="478652" y="445681"/>
                    <a:pt x="469232" y="469231"/>
                  </a:cubicBezTo>
                  <a:cubicBezTo>
                    <a:pt x="462571" y="485884"/>
                    <a:pt x="452453" y="500968"/>
                    <a:pt x="445168" y="517358"/>
                  </a:cubicBezTo>
                  <a:cubicBezTo>
                    <a:pt x="425984" y="560522"/>
                    <a:pt x="422303" y="573920"/>
                    <a:pt x="409074" y="613610"/>
                  </a:cubicBezTo>
                  <a:cubicBezTo>
                    <a:pt x="413084" y="577515"/>
                    <a:pt x="415135" y="541149"/>
                    <a:pt x="421105" y="505326"/>
                  </a:cubicBezTo>
                  <a:cubicBezTo>
                    <a:pt x="423190" y="492816"/>
                    <a:pt x="430868" y="481709"/>
                    <a:pt x="433137" y="469231"/>
                  </a:cubicBezTo>
                  <a:cubicBezTo>
                    <a:pt x="438921" y="437419"/>
                    <a:pt x="434293" y="403429"/>
                    <a:pt x="445168" y="372979"/>
                  </a:cubicBezTo>
                  <a:cubicBezTo>
                    <a:pt x="476786" y="284450"/>
                    <a:pt x="504459" y="314123"/>
                    <a:pt x="553453" y="240631"/>
                  </a:cubicBezTo>
                  <a:cubicBezTo>
                    <a:pt x="561474" y="228599"/>
                    <a:pt x="567291" y="214761"/>
                    <a:pt x="577516" y="204536"/>
                  </a:cubicBezTo>
                  <a:cubicBezTo>
                    <a:pt x="600840" y="181212"/>
                    <a:pt x="620348" y="178227"/>
                    <a:pt x="649705" y="168442"/>
                  </a:cubicBezTo>
                  <a:cubicBezTo>
                    <a:pt x="543521" y="248079"/>
                    <a:pt x="668247" y="166073"/>
                    <a:pt x="529389" y="216568"/>
                  </a:cubicBezTo>
                  <a:cubicBezTo>
                    <a:pt x="507412" y="224560"/>
                    <a:pt x="489062" y="240269"/>
                    <a:pt x="469232" y="252663"/>
                  </a:cubicBezTo>
                  <a:cubicBezTo>
                    <a:pt x="436311" y="273239"/>
                    <a:pt x="422967" y="281711"/>
                    <a:pt x="397042" y="312821"/>
                  </a:cubicBezTo>
                  <a:cubicBezTo>
                    <a:pt x="387785" y="323929"/>
                    <a:pt x="382012" y="337624"/>
                    <a:pt x="372979" y="348915"/>
                  </a:cubicBezTo>
                  <a:cubicBezTo>
                    <a:pt x="365893" y="357773"/>
                    <a:pt x="356178" y="364265"/>
                    <a:pt x="348916" y="372979"/>
                  </a:cubicBezTo>
                  <a:cubicBezTo>
                    <a:pt x="323105" y="403953"/>
                    <a:pt x="302966" y="431344"/>
                    <a:pt x="288758" y="469231"/>
                  </a:cubicBezTo>
                  <a:cubicBezTo>
                    <a:pt x="277988" y="497951"/>
                    <a:pt x="268854" y="564591"/>
                    <a:pt x="264695" y="589547"/>
                  </a:cubicBezTo>
                  <a:cubicBezTo>
                    <a:pt x="268705" y="637673"/>
                    <a:pt x="270343" y="686056"/>
                    <a:pt x="276726" y="733926"/>
                  </a:cubicBezTo>
                  <a:cubicBezTo>
                    <a:pt x="278402" y="746497"/>
                    <a:pt x="276075" y="770021"/>
                    <a:pt x="288758" y="770021"/>
                  </a:cubicBezTo>
                  <a:cubicBezTo>
                    <a:pt x="301440" y="770021"/>
                    <a:pt x="296779" y="745958"/>
                    <a:pt x="300789" y="733926"/>
                  </a:cubicBezTo>
                  <a:cubicBezTo>
                    <a:pt x="304800" y="677779"/>
                    <a:pt x="304860" y="621209"/>
                    <a:pt x="312821" y="565484"/>
                  </a:cubicBezTo>
                  <a:cubicBezTo>
                    <a:pt x="316950" y="536580"/>
                    <a:pt x="331503" y="509960"/>
                    <a:pt x="336884" y="481263"/>
                  </a:cubicBezTo>
                  <a:cubicBezTo>
                    <a:pt x="375072" y="277598"/>
                    <a:pt x="321292" y="450656"/>
                    <a:pt x="372979" y="312821"/>
                  </a:cubicBezTo>
                  <a:cubicBezTo>
                    <a:pt x="383712" y="284199"/>
                    <a:pt x="401789" y="207671"/>
                    <a:pt x="433137" y="204536"/>
                  </a:cubicBezTo>
                  <a:lnTo>
                    <a:pt x="553453" y="192505"/>
                  </a:lnTo>
                  <a:cubicBezTo>
                    <a:pt x="527302" y="270955"/>
                    <a:pt x="563469" y="184245"/>
                    <a:pt x="481263" y="276726"/>
                  </a:cubicBezTo>
                  <a:cubicBezTo>
                    <a:pt x="465727" y="294204"/>
                    <a:pt x="458923" y="317972"/>
                    <a:pt x="445168" y="336884"/>
                  </a:cubicBezTo>
                  <a:cubicBezTo>
                    <a:pt x="426745" y="362216"/>
                    <a:pt x="405063" y="385010"/>
                    <a:pt x="385010" y="409073"/>
                  </a:cubicBezTo>
                  <a:cubicBezTo>
                    <a:pt x="376989" y="429126"/>
                    <a:pt x="369718" y="449495"/>
                    <a:pt x="360947" y="469231"/>
                  </a:cubicBezTo>
                  <a:cubicBezTo>
                    <a:pt x="353663" y="485621"/>
                    <a:pt x="341811" y="500112"/>
                    <a:pt x="336884" y="517358"/>
                  </a:cubicBezTo>
                  <a:cubicBezTo>
                    <a:pt x="325648" y="556684"/>
                    <a:pt x="312821" y="637673"/>
                    <a:pt x="312821" y="637673"/>
                  </a:cubicBezTo>
                  <a:cubicBezTo>
                    <a:pt x="316832" y="725905"/>
                    <a:pt x="318079" y="814305"/>
                    <a:pt x="324853" y="902368"/>
                  </a:cubicBezTo>
                  <a:cubicBezTo>
                    <a:pt x="326121" y="918855"/>
                    <a:pt x="327712" y="964253"/>
                    <a:pt x="336884" y="950494"/>
                  </a:cubicBezTo>
                  <a:cubicBezTo>
                    <a:pt x="352614" y="926898"/>
                    <a:pt x="344905" y="894347"/>
                    <a:pt x="348916" y="866273"/>
                  </a:cubicBezTo>
                  <a:cubicBezTo>
                    <a:pt x="352926" y="766010"/>
                    <a:pt x="354487" y="665619"/>
                    <a:pt x="360947" y="565484"/>
                  </a:cubicBezTo>
                  <a:cubicBezTo>
                    <a:pt x="362518" y="541139"/>
                    <a:pt x="370129" y="517522"/>
                    <a:pt x="372979" y="493294"/>
                  </a:cubicBezTo>
                  <a:cubicBezTo>
                    <a:pt x="382968" y="408383"/>
                    <a:pt x="380068" y="365139"/>
                    <a:pt x="397042" y="288758"/>
                  </a:cubicBezTo>
                  <a:cubicBezTo>
                    <a:pt x="399793" y="276378"/>
                    <a:pt x="401151" y="262566"/>
                    <a:pt x="409074" y="252663"/>
                  </a:cubicBezTo>
                  <a:cubicBezTo>
                    <a:pt x="418107" y="241372"/>
                    <a:pt x="433877" y="237633"/>
                    <a:pt x="445168" y="228600"/>
                  </a:cubicBezTo>
                  <a:cubicBezTo>
                    <a:pt x="492355" y="190850"/>
                    <a:pt x="442645" y="213398"/>
                    <a:pt x="505326" y="192505"/>
                  </a:cubicBezTo>
                  <a:cubicBezTo>
                    <a:pt x="537410" y="196515"/>
                    <a:pt x="587119" y="175616"/>
                    <a:pt x="601579" y="204536"/>
                  </a:cubicBezTo>
                  <a:cubicBezTo>
                    <a:pt x="614262" y="229901"/>
                    <a:pt x="541421" y="264694"/>
                    <a:pt x="541421" y="264694"/>
                  </a:cubicBezTo>
                  <a:cubicBezTo>
                    <a:pt x="514234" y="346251"/>
                    <a:pt x="552632" y="248997"/>
                    <a:pt x="481263" y="348915"/>
                  </a:cubicBezTo>
                  <a:cubicBezTo>
                    <a:pt x="473892" y="359235"/>
                    <a:pt x="474904" y="373666"/>
                    <a:pt x="469232" y="385010"/>
                  </a:cubicBezTo>
                  <a:cubicBezTo>
                    <a:pt x="439333" y="444808"/>
                    <a:pt x="438795" y="439510"/>
                    <a:pt x="397042" y="481263"/>
                  </a:cubicBezTo>
                  <a:cubicBezTo>
                    <a:pt x="360268" y="628352"/>
                    <a:pt x="419037" y="419742"/>
                    <a:pt x="348916" y="577515"/>
                  </a:cubicBezTo>
                  <a:cubicBezTo>
                    <a:pt x="340611" y="596202"/>
                    <a:pt x="342265" y="617944"/>
                    <a:pt x="336884" y="637673"/>
                  </a:cubicBezTo>
                  <a:cubicBezTo>
                    <a:pt x="330210" y="662144"/>
                    <a:pt x="312821" y="709863"/>
                    <a:pt x="312821" y="709863"/>
                  </a:cubicBezTo>
                  <a:cubicBezTo>
                    <a:pt x="308810" y="766010"/>
                    <a:pt x="300789" y="934595"/>
                    <a:pt x="300789" y="878305"/>
                  </a:cubicBezTo>
                  <a:cubicBezTo>
                    <a:pt x="300789" y="617590"/>
                    <a:pt x="297511" y="356517"/>
                    <a:pt x="312821" y="96252"/>
                  </a:cubicBezTo>
                  <a:cubicBezTo>
                    <a:pt x="313820" y="79266"/>
                    <a:pt x="335070" y="70048"/>
                    <a:pt x="348916" y="60158"/>
                  </a:cubicBezTo>
                  <a:cubicBezTo>
                    <a:pt x="363511" y="49733"/>
                    <a:pt x="381470" y="44993"/>
                    <a:pt x="397042" y="36094"/>
                  </a:cubicBezTo>
                  <a:cubicBezTo>
                    <a:pt x="462343" y="-1221"/>
                    <a:pt x="403059" y="22057"/>
                    <a:pt x="469232" y="0"/>
                  </a:cubicBezTo>
                  <a:cubicBezTo>
                    <a:pt x="481263" y="8021"/>
                    <a:pt x="503887" y="9675"/>
                    <a:pt x="505326" y="24063"/>
                  </a:cubicBezTo>
                  <a:cubicBezTo>
                    <a:pt x="512087" y="91675"/>
                    <a:pt x="476977" y="115704"/>
                    <a:pt x="457200" y="168442"/>
                  </a:cubicBezTo>
                  <a:cubicBezTo>
                    <a:pt x="430021" y="240920"/>
                    <a:pt x="461688" y="205618"/>
                    <a:pt x="433137" y="300789"/>
                  </a:cubicBezTo>
                  <a:cubicBezTo>
                    <a:pt x="428982" y="314639"/>
                    <a:pt x="417095" y="324852"/>
                    <a:pt x="409074" y="336884"/>
                  </a:cubicBezTo>
                  <a:cubicBezTo>
                    <a:pt x="405063" y="356937"/>
                    <a:pt x="400404" y="376870"/>
                    <a:pt x="397042" y="397042"/>
                  </a:cubicBezTo>
                  <a:cubicBezTo>
                    <a:pt x="392380" y="425015"/>
                    <a:pt x="391387" y="453631"/>
                    <a:pt x="385010" y="481263"/>
                  </a:cubicBezTo>
                  <a:cubicBezTo>
                    <a:pt x="379306" y="505978"/>
                    <a:pt x="367099" y="528845"/>
                    <a:pt x="360947" y="553452"/>
                  </a:cubicBezTo>
                  <a:lnTo>
                    <a:pt x="336884" y="649705"/>
                  </a:lnTo>
                  <a:cubicBezTo>
                    <a:pt x="340895" y="677779"/>
                    <a:pt x="336234" y="708561"/>
                    <a:pt x="348916" y="733926"/>
                  </a:cubicBezTo>
                  <a:cubicBezTo>
                    <a:pt x="354588" y="745270"/>
                    <a:pt x="355951" y="709488"/>
                    <a:pt x="360947" y="697831"/>
                  </a:cubicBezTo>
                  <a:cubicBezTo>
                    <a:pt x="368012" y="681346"/>
                    <a:pt x="378712" y="666499"/>
                    <a:pt x="385010" y="649705"/>
                  </a:cubicBezTo>
                  <a:cubicBezTo>
                    <a:pt x="396988" y="617765"/>
                    <a:pt x="403133" y="559095"/>
                    <a:pt x="409074" y="529389"/>
                  </a:cubicBezTo>
                  <a:cubicBezTo>
                    <a:pt x="412317" y="513174"/>
                    <a:pt x="418147" y="497532"/>
                    <a:pt x="421105" y="481263"/>
                  </a:cubicBezTo>
                  <a:cubicBezTo>
                    <a:pt x="437626" y="390396"/>
                    <a:pt x="419220" y="415381"/>
                    <a:pt x="457200" y="348915"/>
                  </a:cubicBezTo>
                  <a:cubicBezTo>
                    <a:pt x="489786" y="291889"/>
                    <a:pt x="472116" y="331017"/>
                    <a:pt x="517358" y="276726"/>
                  </a:cubicBezTo>
                  <a:cubicBezTo>
                    <a:pt x="526615" y="265617"/>
                    <a:pt x="554354" y="247098"/>
                    <a:pt x="541421" y="240631"/>
                  </a:cubicBezTo>
                  <a:lnTo>
                    <a:pt x="493295" y="264694"/>
                  </a:lnTo>
                  <a:cubicBezTo>
                    <a:pt x="485274" y="276726"/>
                    <a:pt x="478265" y="289498"/>
                    <a:pt x="469232" y="300789"/>
                  </a:cubicBezTo>
                  <a:cubicBezTo>
                    <a:pt x="422156" y="359633"/>
                    <a:pt x="467587" y="279358"/>
                    <a:pt x="409074" y="372979"/>
                  </a:cubicBezTo>
                  <a:cubicBezTo>
                    <a:pt x="399568" y="388188"/>
                    <a:pt x="393909" y="405533"/>
                    <a:pt x="385010" y="421105"/>
                  </a:cubicBezTo>
                  <a:cubicBezTo>
                    <a:pt x="377836" y="433660"/>
                    <a:pt x="368968" y="445168"/>
                    <a:pt x="360947" y="457200"/>
                  </a:cubicBezTo>
                  <a:cubicBezTo>
                    <a:pt x="356937" y="473242"/>
                    <a:pt x="353667" y="489488"/>
                    <a:pt x="348916" y="505326"/>
                  </a:cubicBezTo>
                  <a:cubicBezTo>
                    <a:pt x="334427" y="553623"/>
                    <a:pt x="321354" y="578711"/>
                    <a:pt x="312821" y="625642"/>
                  </a:cubicBezTo>
                  <a:cubicBezTo>
                    <a:pt x="307748" y="653543"/>
                    <a:pt x="304800" y="681789"/>
                    <a:pt x="300789" y="709863"/>
                  </a:cubicBezTo>
                  <a:cubicBezTo>
                    <a:pt x="304800" y="545431"/>
                    <a:pt x="305352" y="380879"/>
                    <a:pt x="312821" y="216568"/>
                  </a:cubicBezTo>
                  <a:cubicBezTo>
                    <a:pt x="313893" y="192990"/>
                    <a:pt x="335528" y="161114"/>
                    <a:pt x="348916" y="144379"/>
                  </a:cubicBezTo>
                  <a:cubicBezTo>
                    <a:pt x="356002" y="135521"/>
                    <a:pt x="362833" y="125388"/>
                    <a:pt x="372979" y="120315"/>
                  </a:cubicBezTo>
                  <a:cubicBezTo>
                    <a:pt x="395666" y="108971"/>
                    <a:pt x="445168" y="96252"/>
                    <a:pt x="445168" y="96252"/>
                  </a:cubicBezTo>
                  <a:cubicBezTo>
                    <a:pt x="437147" y="116305"/>
                    <a:pt x="430764" y="137093"/>
                    <a:pt x="421105" y="156410"/>
                  </a:cubicBezTo>
                  <a:cubicBezTo>
                    <a:pt x="404354" y="189912"/>
                    <a:pt x="387557" y="201990"/>
                    <a:pt x="360947" y="228600"/>
                  </a:cubicBezTo>
                  <a:cubicBezTo>
                    <a:pt x="352926" y="248653"/>
                    <a:pt x="346543" y="269441"/>
                    <a:pt x="336884" y="288758"/>
                  </a:cubicBezTo>
                  <a:cubicBezTo>
                    <a:pt x="330417" y="301691"/>
                    <a:pt x="321226" y="313085"/>
                    <a:pt x="312821" y="324852"/>
                  </a:cubicBezTo>
                  <a:cubicBezTo>
                    <a:pt x="268561" y="386816"/>
                    <a:pt x="278390" y="371315"/>
                    <a:pt x="216568" y="433136"/>
                  </a:cubicBezTo>
                  <a:cubicBezTo>
                    <a:pt x="204537" y="457199"/>
                    <a:pt x="193357" y="481707"/>
                    <a:pt x="180474" y="505326"/>
                  </a:cubicBezTo>
                  <a:cubicBezTo>
                    <a:pt x="150047" y="561109"/>
                    <a:pt x="143412" y="559719"/>
                    <a:pt x="120316" y="613610"/>
                  </a:cubicBezTo>
                  <a:cubicBezTo>
                    <a:pt x="109958" y="637779"/>
                    <a:pt x="102360" y="673404"/>
                    <a:pt x="96253" y="697831"/>
                  </a:cubicBezTo>
                  <a:cubicBezTo>
                    <a:pt x="100263" y="717884"/>
                    <a:pt x="105748" y="778281"/>
                    <a:pt x="108284" y="757989"/>
                  </a:cubicBezTo>
                  <a:cubicBezTo>
                    <a:pt x="118742" y="674324"/>
                    <a:pt x="113592" y="589374"/>
                    <a:pt x="120316" y="505326"/>
                  </a:cubicBezTo>
                  <a:cubicBezTo>
                    <a:pt x="121635" y="488843"/>
                    <a:pt x="129389" y="473469"/>
                    <a:pt x="132347" y="457200"/>
                  </a:cubicBezTo>
                  <a:cubicBezTo>
                    <a:pt x="137420" y="429299"/>
                    <a:pt x="140631" y="401089"/>
                    <a:pt x="144379" y="372979"/>
                  </a:cubicBezTo>
                  <a:cubicBezTo>
                    <a:pt x="148652" y="340929"/>
                    <a:pt x="145535" y="307176"/>
                    <a:pt x="156410" y="276726"/>
                  </a:cubicBezTo>
                  <a:cubicBezTo>
                    <a:pt x="166137" y="249490"/>
                    <a:pt x="204537" y="204536"/>
                    <a:pt x="204537" y="204536"/>
                  </a:cubicBezTo>
                  <a:cubicBezTo>
                    <a:pt x="208547" y="192505"/>
                    <a:pt x="208646" y="178345"/>
                    <a:pt x="216568" y="168442"/>
                  </a:cubicBezTo>
                  <a:cubicBezTo>
                    <a:pt x="236673" y="143311"/>
                    <a:pt x="262224" y="143719"/>
                    <a:pt x="288758" y="132347"/>
                  </a:cubicBezTo>
                  <a:cubicBezTo>
                    <a:pt x="392830" y="87744"/>
                    <a:pt x="288329" y="124469"/>
                    <a:pt x="372979" y="96252"/>
                  </a:cubicBezTo>
                  <a:cubicBezTo>
                    <a:pt x="364958" y="116305"/>
                    <a:pt x="358575" y="137093"/>
                    <a:pt x="348916" y="156410"/>
                  </a:cubicBezTo>
                  <a:cubicBezTo>
                    <a:pt x="342449" y="169344"/>
                    <a:pt x="332027" y="179950"/>
                    <a:pt x="324853" y="192505"/>
                  </a:cubicBezTo>
                  <a:cubicBezTo>
                    <a:pt x="315954" y="208077"/>
                    <a:pt x="308810" y="224589"/>
                    <a:pt x="300789" y="240631"/>
                  </a:cubicBezTo>
                  <a:cubicBezTo>
                    <a:pt x="296779" y="256673"/>
                    <a:pt x="297930" y="274999"/>
                    <a:pt x="288758" y="288758"/>
                  </a:cubicBezTo>
                  <a:cubicBezTo>
                    <a:pt x="280737" y="300790"/>
                    <a:pt x="259949" y="300331"/>
                    <a:pt x="252663" y="312821"/>
                  </a:cubicBezTo>
                  <a:cubicBezTo>
                    <a:pt x="212799" y="381159"/>
                    <a:pt x="214388" y="410877"/>
                    <a:pt x="192505" y="469231"/>
                  </a:cubicBezTo>
                  <a:cubicBezTo>
                    <a:pt x="184922" y="489453"/>
                    <a:pt x="176463" y="509336"/>
                    <a:pt x="168442" y="529389"/>
                  </a:cubicBezTo>
                  <a:cubicBezTo>
                    <a:pt x="172453" y="633663"/>
                    <a:pt x="164365" y="739110"/>
                    <a:pt x="180474" y="842210"/>
                  </a:cubicBezTo>
                  <a:cubicBezTo>
                    <a:pt x="184939" y="870784"/>
                    <a:pt x="212558" y="890337"/>
                    <a:pt x="228600" y="914400"/>
                  </a:cubicBezTo>
                  <a:lnTo>
                    <a:pt x="252663" y="950494"/>
                  </a:lnTo>
                  <a:cubicBezTo>
                    <a:pt x="248653" y="938463"/>
                    <a:pt x="244116" y="926594"/>
                    <a:pt x="240632" y="914400"/>
                  </a:cubicBezTo>
                  <a:cubicBezTo>
                    <a:pt x="236089" y="898500"/>
                    <a:pt x="233829" y="881961"/>
                    <a:pt x="228600" y="866273"/>
                  </a:cubicBezTo>
                  <a:cubicBezTo>
                    <a:pt x="189027" y="747555"/>
                    <a:pt x="216267" y="864763"/>
                    <a:pt x="192505" y="745958"/>
                  </a:cubicBezTo>
                  <a:cubicBezTo>
                    <a:pt x="211434" y="178108"/>
                    <a:pt x="149762" y="520839"/>
                    <a:pt x="228600" y="336884"/>
                  </a:cubicBezTo>
                  <a:cubicBezTo>
                    <a:pt x="233596" y="325227"/>
                    <a:pt x="234960" y="312133"/>
                    <a:pt x="240632" y="300789"/>
                  </a:cubicBezTo>
                  <a:cubicBezTo>
                    <a:pt x="262103" y="257848"/>
                    <a:pt x="304994" y="224395"/>
                    <a:pt x="336884" y="192505"/>
                  </a:cubicBezTo>
                  <a:lnTo>
                    <a:pt x="372979" y="156410"/>
                  </a:lnTo>
                  <a:cubicBezTo>
                    <a:pt x="363943" y="177493"/>
                    <a:pt x="317373" y="290708"/>
                    <a:pt x="300789" y="312821"/>
                  </a:cubicBezTo>
                  <a:cubicBezTo>
                    <a:pt x="292113" y="324389"/>
                    <a:pt x="276726" y="328863"/>
                    <a:pt x="264695" y="336884"/>
                  </a:cubicBezTo>
                  <a:cubicBezTo>
                    <a:pt x="256674" y="352926"/>
                    <a:pt x="250581" y="370087"/>
                    <a:pt x="240632" y="385010"/>
                  </a:cubicBezTo>
                  <a:cubicBezTo>
                    <a:pt x="227886" y="404129"/>
                    <a:pt x="180570" y="436072"/>
                    <a:pt x="168442" y="445168"/>
                  </a:cubicBezTo>
                  <a:cubicBezTo>
                    <a:pt x="165366" y="452857"/>
                    <a:pt x="136119" y="522563"/>
                    <a:pt x="132347" y="541421"/>
                  </a:cubicBezTo>
                  <a:cubicBezTo>
                    <a:pt x="122778" y="589264"/>
                    <a:pt x="108284" y="685800"/>
                    <a:pt x="108284" y="685800"/>
                  </a:cubicBezTo>
                  <a:cubicBezTo>
                    <a:pt x="112295" y="741947"/>
                    <a:pt x="114100" y="798296"/>
                    <a:pt x="120316" y="854242"/>
                  </a:cubicBezTo>
                  <a:cubicBezTo>
                    <a:pt x="122142" y="870677"/>
                    <a:pt x="124143" y="888011"/>
                    <a:pt x="132347" y="902368"/>
                  </a:cubicBezTo>
                  <a:cubicBezTo>
                    <a:pt x="140789" y="917141"/>
                    <a:pt x="156410" y="926431"/>
                    <a:pt x="168442" y="938463"/>
                  </a:cubicBezTo>
                  <a:cubicBezTo>
                    <a:pt x="171409" y="947363"/>
                    <a:pt x="188988" y="1010652"/>
                    <a:pt x="204537" y="1010652"/>
                  </a:cubicBezTo>
                  <a:cubicBezTo>
                    <a:pt x="217219" y="1010652"/>
                    <a:pt x="212558" y="986589"/>
                    <a:pt x="216568" y="974558"/>
                  </a:cubicBezTo>
                  <a:cubicBezTo>
                    <a:pt x="167014" y="726776"/>
                    <a:pt x="186382" y="846109"/>
                    <a:pt x="216568" y="312821"/>
                  </a:cubicBezTo>
                  <a:cubicBezTo>
                    <a:pt x="217385" y="298384"/>
                    <a:pt x="232611" y="288758"/>
                    <a:pt x="240632" y="276726"/>
                  </a:cubicBezTo>
                  <a:cubicBezTo>
                    <a:pt x="244642" y="264694"/>
                    <a:pt x="244740" y="250534"/>
                    <a:pt x="252663" y="240631"/>
                  </a:cubicBezTo>
                  <a:cubicBezTo>
                    <a:pt x="272768" y="215500"/>
                    <a:pt x="298320" y="215908"/>
                    <a:pt x="324853" y="204536"/>
                  </a:cubicBezTo>
                  <a:cubicBezTo>
                    <a:pt x="341338" y="197471"/>
                    <a:pt x="357407" y="189371"/>
                    <a:pt x="372979" y="180473"/>
                  </a:cubicBezTo>
                  <a:cubicBezTo>
                    <a:pt x="385534" y="173299"/>
                    <a:pt x="394614" y="156410"/>
                    <a:pt x="409074" y="156410"/>
                  </a:cubicBezTo>
                  <a:cubicBezTo>
                    <a:pt x="420418" y="156410"/>
                    <a:pt x="394737" y="174637"/>
                    <a:pt x="385010" y="180473"/>
                  </a:cubicBezTo>
                  <a:cubicBezTo>
                    <a:pt x="374135" y="186998"/>
                    <a:pt x="360259" y="186833"/>
                    <a:pt x="348916" y="192505"/>
                  </a:cubicBezTo>
                  <a:cubicBezTo>
                    <a:pt x="255625" y="239151"/>
                    <a:pt x="367449" y="198358"/>
                    <a:pt x="276726" y="228600"/>
                  </a:cubicBezTo>
                  <a:lnTo>
                    <a:pt x="228600" y="300789"/>
                  </a:lnTo>
                  <a:lnTo>
                    <a:pt x="204537" y="336884"/>
                  </a:lnTo>
                  <a:cubicBezTo>
                    <a:pt x="200526" y="352926"/>
                    <a:pt x="198311" y="369527"/>
                    <a:pt x="192505" y="385010"/>
                  </a:cubicBezTo>
                  <a:cubicBezTo>
                    <a:pt x="186207" y="401804"/>
                    <a:pt x="173596" y="415957"/>
                    <a:pt x="168442" y="433136"/>
                  </a:cubicBezTo>
                  <a:cubicBezTo>
                    <a:pt x="133074" y="551027"/>
                    <a:pt x="182365" y="466393"/>
                    <a:pt x="132347" y="541421"/>
                  </a:cubicBezTo>
                  <a:cubicBezTo>
                    <a:pt x="136358" y="685800"/>
                    <a:pt x="136982" y="830313"/>
                    <a:pt x="144379" y="974558"/>
                  </a:cubicBezTo>
                  <a:cubicBezTo>
                    <a:pt x="145029" y="987223"/>
                    <a:pt x="156410" y="1023334"/>
                    <a:pt x="156410" y="1010652"/>
                  </a:cubicBezTo>
                  <a:cubicBezTo>
                    <a:pt x="156410" y="958361"/>
                    <a:pt x="151774" y="906007"/>
                    <a:pt x="144379" y="854242"/>
                  </a:cubicBezTo>
                  <a:cubicBezTo>
                    <a:pt x="139702" y="821503"/>
                    <a:pt x="128337" y="790073"/>
                    <a:pt x="120316" y="757989"/>
                  </a:cubicBezTo>
                  <a:lnTo>
                    <a:pt x="108284" y="709863"/>
                  </a:lnTo>
                  <a:cubicBezTo>
                    <a:pt x="92506" y="536297"/>
                    <a:pt x="83591" y="502769"/>
                    <a:pt x="108284" y="288758"/>
                  </a:cubicBezTo>
                  <a:cubicBezTo>
                    <a:pt x="109584" y="277489"/>
                    <a:pt x="125261" y="273552"/>
                    <a:pt x="132347" y="264694"/>
                  </a:cubicBezTo>
                  <a:cubicBezTo>
                    <a:pt x="193053" y="188811"/>
                    <a:pt x="122375" y="262635"/>
                    <a:pt x="180474" y="204536"/>
                  </a:cubicBezTo>
                  <a:cubicBezTo>
                    <a:pt x="203851" y="134404"/>
                    <a:pt x="178220" y="193362"/>
                    <a:pt x="252663" y="108284"/>
                  </a:cubicBezTo>
                  <a:cubicBezTo>
                    <a:pt x="297481" y="57064"/>
                    <a:pt x="250975" y="80772"/>
                    <a:pt x="312821" y="60158"/>
                  </a:cubicBezTo>
                  <a:cubicBezTo>
                    <a:pt x="321909" y="54099"/>
                    <a:pt x="399041" y="-9014"/>
                    <a:pt x="336884" y="84221"/>
                  </a:cubicBezTo>
                  <a:cubicBezTo>
                    <a:pt x="320542" y="108735"/>
                    <a:pt x="242839" y="127601"/>
                    <a:pt x="228600" y="132347"/>
                  </a:cubicBezTo>
                  <a:cubicBezTo>
                    <a:pt x="216568" y="148389"/>
                    <a:pt x="207910" y="167636"/>
                    <a:pt x="192505" y="180473"/>
                  </a:cubicBezTo>
                  <a:cubicBezTo>
                    <a:pt x="182762" y="188592"/>
                    <a:pt x="165378" y="183537"/>
                    <a:pt x="156410" y="192505"/>
                  </a:cubicBezTo>
                  <a:cubicBezTo>
                    <a:pt x="147442" y="201473"/>
                    <a:pt x="149375" y="216943"/>
                    <a:pt x="144379" y="228600"/>
                  </a:cubicBezTo>
                  <a:cubicBezTo>
                    <a:pt x="137314" y="245085"/>
                    <a:pt x="129822" y="261517"/>
                    <a:pt x="120316" y="276726"/>
                  </a:cubicBezTo>
                  <a:cubicBezTo>
                    <a:pt x="109688" y="293731"/>
                    <a:pt x="93959" y="307323"/>
                    <a:pt x="84221" y="324852"/>
                  </a:cubicBezTo>
                  <a:cubicBezTo>
                    <a:pt x="73732" y="343731"/>
                    <a:pt x="69208" y="365400"/>
                    <a:pt x="60158" y="385010"/>
                  </a:cubicBezTo>
                  <a:cubicBezTo>
                    <a:pt x="-4401" y="524888"/>
                    <a:pt x="27180" y="435819"/>
                    <a:pt x="0" y="517358"/>
                  </a:cubicBezTo>
                  <a:cubicBezTo>
                    <a:pt x="4011" y="637674"/>
                    <a:pt x="4749" y="758143"/>
                    <a:pt x="12032" y="878305"/>
                  </a:cubicBezTo>
                  <a:cubicBezTo>
                    <a:pt x="14118" y="912721"/>
                    <a:pt x="33580" y="921403"/>
                    <a:pt x="48126" y="950494"/>
                  </a:cubicBezTo>
                  <a:cubicBezTo>
                    <a:pt x="53798" y="961838"/>
                    <a:pt x="56147" y="974557"/>
                    <a:pt x="60158" y="986589"/>
                  </a:cubicBezTo>
                  <a:cubicBezTo>
                    <a:pt x="115031" y="821961"/>
                    <a:pt x="61646" y="993649"/>
                    <a:pt x="84221" y="553452"/>
                  </a:cubicBezTo>
                  <a:cubicBezTo>
                    <a:pt x="85470" y="529089"/>
                    <a:pt x="92803" y="505413"/>
                    <a:pt x="96253" y="481263"/>
                  </a:cubicBezTo>
                  <a:cubicBezTo>
                    <a:pt x="110676" y="380299"/>
                    <a:pt x="100267" y="410396"/>
                    <a:pt x="120316" y="336884"/>
                  </a:cubicBezTo>
                  <a:cubicBezTo>
                    <a:pt x="127998" y="308716"/>
                    <a:pt x="136697" y="280831"/>
                    <a:pt x="144379" y="252663"/>
                  </a:cubicBezTo>
                  <a:cubicBezTo>
                    <a:pt x="148730" y="236710"/>
                    <a:pt x="149015" y="219326"/>
                    <a:pt x="156410" y="204536"/>
                  </a:cubicBezTo>
                  <a:cubicBezTo>
                    <a:pt x="161483" y="194390"/>
                    <a:pt x="173212" y="189187"/>
                    <a:pt x="180474" y="180473"/>
                  </a:cubicBezTo>
                  <a:cubicBezTo>
                    <a:pt x="193311" y="165068"/>
                    <a:pt x="204913" y="148664"/>
                    <a:pt x="216568" y="132347"/>
                  </a:cubicBezTo>
                  <a:cubicBezTo>
                    <a:pt x="224973" y="120580"/>
                    <a:pt x="229340" y="105285"/>
                    <a:pt x="240632" y="96252"/>
                  </a:cubicBezTo>
                  <a:cubicBezTo>
                    <a:pt x="250535" y="88330"/>
                    <a:pt x="265069" y="89217"/>
                    <a:pt x="276726" y="84221"/>
                  </a:cubicBezTo>
                  <a:cubicBezTo>
                    <a:pt x="364812" y="46471"/>
                    <a:pt x="284249" y="70310"/>
                    <a:pt x="372979" y="48126"/>
                  </a:cubicBezTo>
                  <a:cubicBezTo>
                    <a:pt x="352505" y="109546"/>
                    <a:pt x="367075" y="86947"/>
                    <a:pt x="288758" y="144379"/>
                  </a:cubicBezTo>
                  <a:cubicBezTo>
                    <a:pt x="253776" y="170033"/>
                    <a:pt x="180474" y="216568"/>
                    <a:pt x="180474" y="216568"/>
                  </a:cubicBezTo>
                  <a:cubicBezTo>
                    <a:pt x="172453" y="228600"/>
                    <a:pt x="165667" y="241554"/>
                    <a:pt x="156410" y="252663"/>
                  </a:cubicBezTo>
                  <a:cubicBezTo>
                    <a:pt x="145517" y="265734"/>
                    <a:pt x="128758" y="273985"/>
                    <a:pt x="120316" y="288758"/>
                  </a:cubicBezTo>
                  <a:cubicBezTo>
                    <a:pt x="112112" y="303115"/>
                    <a:pt x="114090" y="321401"/>
                    <a:pt x="108284" y="336884"/>
                  </a:cubicBezTo>
                  <a:cubicBezTo>
                    <a:pt x="101986" y="353678"/>
                    <a:pt x="91505" y="368620"/>
                    <a:pt x="84221" y="385010"/>
                  </a:cubicBezTo>
                  <a:cubicBezTo>
                    <a:pt x="75450" y="404746"/>
                    <a:pt x="66988" y="424679"/>
                    <a:pt x="60158" y="445168"/>
                  </a:cubicBezTo>
                  <a:cubicBezTo>
                    <a:pt x="34260" y="522860"/>
                    <a:pt x="66357" y="465948"/>
                    <a:pt x="24063" y="529389"/>
                  </a:cubicBezTo>
                  <a:cubicBezTo>
                    <a:pt x="20053" y="545431"/>
                    <a:pt x="16575" y="561616"/>
                    <a:pt x="12032" y="577515"/>
                  </a:cubicBezTo>
                  <a:cubicBezTo>
                    <a:pt x="8548" y="589710"/>
                    <a:pt x="0" y="600927"/>
                    <a:pt x="0" y="613610"/>
                  </a:cubicBezTo>
                  <a:cubicBezTo>
                    <a:pt x="0" y="689915"/>
                    <a:pt x="5124" y="766218"/>
                    <a:pt x="12032" y="842210"/>
                  </a:cubicBezTo>
                  <a:cubicBezTo>
                    <a:pt x="13180" y="854840"/>
                    <a:pt x="17904" y="867219"/>
                    <a:pt x="24063" y="878305"/>
                  </a:cubicBezTo>
                  <a:cubicBezTo>
                    <a:pt x="38108" y="903586"/>
                    <a:pt x="59255" y="924627"/>
                    <a:pt x="72189" y="950494"/>
                  </a:cubicBezTo>
                  <a:cubicBezTo>
                    <a:pt x="80210" y="966536"/>
                    <a:pt x="89188" y="982135"/>
                    <a:pt x="96253" y="998621"/>
                  </a:cubicBezTo>
                  <a:cubicBezTo>
                    <a:pt x="101249" y="1010278"/>
                    <a:pt x="102612" y="1023372"/>
                    <a:pt x="108284" y="1034715"/>
                  </a:cubicBezTo>
                  <a:cubicBezTo>
                    <a:pt x="125035" y="1068217"/>
                    <a:pt x="141832" y="1080295"/>
                    <a:pt x="168442" y="1106905"/>
                  </a:cubicBezTo>
                  <a:cubicBezTo>
                    <a:pt x="239290" y="894366"/>
                    <a:pt x="155566" y="1157366"/>
                    <a:pt x="192505" y="529389"/>
                  </a:cubicBezTo>
                  <a:cubicBezTo>
                    <a:pt x="193994" y="504068"/>
                    <a:pt x="208547" y="481263"/>
                    <a:pt x="216568" y="457200"/>
                  </a:cubicBezTo>
                  <a:cubicBezTo>
                    <a:pt x="233980" y="404963"/>
                    <a:pt x="219633" y="430072"/>
                    <a:pt x="264695" y="385010"/>
                  </a:cubicBezTo>
                  <a:cubicBezTo>
                    <a:pt x="268705" y="368968"/>
                    <a:pt x="270212" y="352083"/>
                    <a:pt x="276726" y="336884"/>
                  </a:cubicBezTo>
                  <a:cubicBezTo>
                    <a:pt x="293819" y="297000"/>
                    <a:pt x="300968" y="306582"/>
                    <a:pt x="324853" y="276726"/>
                  </a:cubicBezTo>
                  <a:cubicBezTo>
                    <a:pt x="333886" y="265435"/>
                    <a:pt x="339659" y="251740"/>
                    <a:pt x="348916" y="240631"/>
                  </a:cubicBezTo>
                  <a:cubicBezTo>
                    <a:pt x="359809" y="227560"/>
                    <a:pt x="371939" y="215429"/>
                    <a:pt x="385010" y="204536"/>
                  </a:cubicBezTo>
                  <a:cubicBezTo>
                    <a:pt x="406333" y="186767"/>
                    <a:pt x="445005" y="166793"/>
                    <a:pt x="469232" y="156410"/>
                  </a:cubicBezTo>
                  <a:cubicBezTo>
                    <a:pt x="480889" y="151414"/>
                    <a:pt x="493295" y="148389"/>
                    <a:pt x="505326" y="144379"/>
                  </a:cubicBezTo>
                  <a:cubicBezTo>
                    <a:pt x="489284" y="168442"/>
                    <a:pt x="466346" y="189132"/>
                    <a:pt x="457200" y="216568"/>
                  </a:cubicBezTo>
                  <a:cubicBezTo>
                    <a:pt x="453189" y="228600"/>
                    <a:pt x="450840" y="241319"/>
                    <a:pt x="445168" y="252663"/>
                  </a:cubicBezTo>
                  <a:cubicBezTo>
                    <a:pt x="438701" y="265597"/>
                    <a:pt x="428279" y="276203"/>
                    <a:pt x="421105" y="288758"/>
                  </a:cubicBezTo>
                  <a:cubicBezTo>
                    <a:pt x="412207" y="304330"/>
                    <a:pt x="405063" y="320842"/>
                    <a:pt x="397042" y="336884"/>
                  </a:cubicBezTo>
                  <a:cubicBezTo>
                    <a:pt x="393031" y="368968"/>
                    <a:pt x="389927" y="401178"/>
                    <a:pt x="385010" y="433136"/>
                  </a:cubicBezTo>
                  <a:cubicBezTo>
                    <a:pt x="381900" y="453348"/>
                    <a:pt x="372979" y="472844"/>
                    <a:pt x="372979" y="493294"/>
                  </a:cubicBezTo>
                  <a:cubicBezTo>
                    <a:pt x="372979" y="597645"/>
                    <a:pt x="377831" y="702012"/>
                    <a:pt x="385010" y="806115"/>
                  </a:cubicBezTo>
                  <a:cubicBezTo>
                    <a:pt x="385883" y="818767"/>
                    <a:pt x="391370" y="830866"/>
                    <a:pt x="397042" y="842210"/>
                  </a:cubicBezTo>
                  <a:cubicBezTo>
                    <a:pt x="403509" y="855144"/>
                    <a:pt x="413084" y="866273"/>
                    <a:pt x="421105" y="878305"/>
                  </a:cubicBezTo>
                  <a:cubicBezTo>
                    <a:pt x="458235" y="766918"/>
                    <a:pt x="421105" y="893079"/>
                    <a:pt x="421105" y="625642"/>
                  </a:cubicBezTo>
                  <a:cubicBezTo>
                    <a:pt x="421105" y="525298"/>
                    <a:pt x="425988" y="424941"/>
                    <a:pt x="433137" y="324852"/>
                  </a:cubicBezTo>
                  <a:cubicBezTo>
                    <a:pt x="434041" y="312202"/>
                    <a:pt x="439496" y="300101"/>
                    <a:pt x="445168" y="288758"/>
                  </a:cubicBezTo>
                  <a:cubicBezTo>
                    <a:pt x="451635" y="275824"/>
                    <a:pt x="461211" y="264695"/>
                    <a:pt x="469232" y="252663"/>
                  </a:cubicBezTo>
                  <a:cubicBezTo>
                    <a:pt x="473242" y="240631"/>
                    <a:pt x="481263" y="203886"/>
                    <a:pt x="481263" y="216568"/>
                  </a:cubicBezTo>
                  <a:cubicBezTo>
                    <a:pt x="481263" y="325375"/>
                    <a:pt x="474169" y="348294"/>
                    <a:pt x="457200" y="433136"/>
                  </a:cubicBezTo>
                  <a:cubicBezTo>
                    <a:pt x="461211" y="545431"/>
                    <a:pt x="458408" y="658177"/>
                    <a:pt x="469232" y="770021"/>
                  </a:cubicBezTo>
                  <a:cubicBezTo>
                    <a:pt x="470625" y="784414"/>
                    <a:pt x="486828" y="793182"/>
                    <a:pt x="493295" y="806115"/>
                  </a:cubicBezTo>
                  <a:cubicBezTo>
                    <a:pt x="498967" y="817459"/>
                    <a:pt x="495423" y="834287"/>
                    <a:pt x="505326" y="842210"/>
                  </a:cubicBezTo>
                  <a:cubicBezTo>
                    <a:pt x="518238" y="852540"/>
                    <a:pt x="537411" y="850231"/>
                    <a:pt x="553453" y="854242"/>
                  </a:cubicBezTo>
                  <a:cubicBezTo>
                    <a:pt x="671745" y="676802"/>
                    <a:pt x="568219" y="846033"/>
                    <a:pt x="589547" y="312821"/>
                  </a:cubicBezTo>
                  <a:cubicBezTo>
                    <a:pt x="590839" y="280513"/>
                    <a:pt x="597568" y="248652"/>
                    <a:pt x="601579" y="216568"/>
                  </a:cubicBezTo>
                  <a:cubicBezTo>
                    <a:pt x="605589" y="232610"/>
                    <a:pt x="613610" y="248158"/>
                    <a:pt x="613610" y="264694"/>
                  </a:cubicBezTo>
                  <a:cubicBezTo>
                    <a:pt x="613610" y="303543"/>
                    <a:pt x="597165" y="319443"/>
                    <a:pt x="577516" y="348915"/>
                  </a:cubicBezTo>
                  <a:cubicBezTo>
                    <a:pt x="573603" y="368480"/>
                    <a:pt x="553453" y="465863"/>
                    <a:pt x="553453" y="481263"/>
                  </a:cubicBezTo>
                  <a:cubicBezTo>
                    <a:pt x="553453" y="557568"/>
                    <a:pt x="555174" y="634257"/>
                    <a:pt x="565484" y="709863"/>
                  </a:cubicBezTo>
                  <a:cubicBezTo>
                    <a:pt x="567438" y="724191"/>
                    <a:pt x="581142" y="734191"/>
                    <a:pt x="589547" y="745958"/>
                  </a:cubicBezTo>
                  <a:cubicBezTo>
                    <a:pt x="630247" y="802938"/>
                    <a:pt x="611893" y="784918"/>
                    <a:pt x="661737" y="818147"/>
                  </a:cubicBezTo>
                  <a:cubicBezTo>
                    <a:pt x="727396" y="686829"/>
                    <a:pt x="694533" y="771969"/>
                    <a:pt x="673768" y="481263"/>
                  </a:cubicBezTo>
                  <a:cubicBezTo>
                    <a:pt x="672590" y="464769"/>
                    <a:pt x="661737" y="416600"/>
                    <a:pt x="661737" y="433136"/>
                  </a:cubicBezTo>
                  <a:cubicBezTo>
                    <a:pt x="661737" y="453586"/>
                    <a:pt x="668387" y="473565"/>
                    <a:pt x="673768" y="493294"/>
                  </a:cubicBezTo>
                  <a:cubicBezTo>
                    <a:pt x="676171" y="502106"/>
                    <a:pt x="712670" y="613342"/>
                    <a:pt x="721895" y="625642"/>
                  </a:cubicBezTo>
                  <a:cubicBezTo>
                    <a:pt x="733926" y="641684"/>
                    <a:pt x="754796" y="648686"/>
                    <a:pt x="770021" y="661736"/>
                  </a:cubicBezTo>
                  <a:cubicBezTo>
                    <a:pt x="907996" y="779999"/>
                    <a:pt x="718787" y="622534"/>
                    <a:pt x="830179" y="733926"/>
                  </a:cubicBezTo>
                  <a:cubicBezTo>
                    <a:pt x="847184" y="750931"/>
                    <a:pt x="895528" y="772616"/>
                    <a:pt x="914400" y="782052"/>
                  </a:cubicBezTo>
                  <a:cubicBezTo>
                    <a:pt x="934453" y="774031"/>
                    <a:pt x="963843" y="776741"/>
                    <a:pt x="974558" y="757989"/>
                  </a:cubicBezTo>
                  <a:cubicBezTo>
                    <a:pt x="984704" y="740234"/>
                    <a:pt x="966080" y="717970"/>
                    <a:pt x="962526" y="697831"/>
                  </a:cubicBezTo>
                  <a:cubicBezTo>
                    <a:pt x="954047" y="649783"/>
                    <a:pt x="950296" y="600785"/>
                    <a:pt x="938463" y="553452"/>
                  </a:cubicBezTo>
                  <a:lnTo>
                    <a:pt x="914400" y="457200"/>
                  </a:lnTo>
                  <a:cubicBezTo>
                    <a:pt x="910389" y="417095"/>
                    <a:pt x="902368" y="296579"/>
                    <a:pt x="902368" y="336884"/>
                  </a:cubicBezTo>
                  <a:cubicBezTo>
                    <a:pt x="902368" y="367741"/>
                    <a:pt x="922737" y="584997"/>
                    <a:pt x="926432" y="625642"/>
                  </a:cubicBezTo>
                  <a:cubicBezTo>
                    <a:pt x="938463" y="621631"/>
                    <a:pt x="953558" y="622578"/>
                    <a:pt x="962526" y="613610"/>
                  </a:cubicBezTo>
                  <a:cubicBezTo>
                    <a:pt x="971494" y="604642"/>
                    <a:pt x="972630" y="590050"/>
                    <a:pt x="974558" y="577515"/>
                  </a:cubicBezTo>
                  <a:cubicBezTo>
                    <a:pt x="980687" y="537679"/>
                    <a:pt x="982579" y="497305"/>
                    <a:pt x="986589" y="457200"/>
                  </a:cubicBezTo>
                  <a:cubicBezTo>
                    <a:pt x="994610" y="473242"/>
                    <a:pt x="1001754" y="489754"/>
                    <a:pt x="1010653" y="505326"/>
                  </a:cubicBezTo>
                  <a:cubicBezTo>
                    <a:pt x="1017827" y="517881"/>
                    <a:pt x="1028249" y="528487"/>
                    <a:pt x="1034716" y="541421"/>
                  </a:cubicBezTo>
                  <a:cubicBezTo>
                    <a:pt x="1065953" y="603896"/>
                    <a:pt x="1023809" y="554576"/>
                    <a:pt x="1070810" y="601579"/>
                  </a:cubicBezTo>
                  <a:cubicBezTo>
                    <a:pt x="1084161" y="521477"/>
                    <a:pt x="1082842" y="504994"/>
                    <a:pt x="1082842" y="553452"/>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6" name="TextBox 35"/>
          <p:cNvSpPr txBox="1"/>
          <p:nvPr/>
        </p:nvSpPr>
        <p:spPr>
          <a:xfrm>
            <a:off x="8581973" y="1250530"/>
            <a:ext cx="2044534" cy="707886"/>
          </a:xfrm>
          <a:prstGeom prst="rect">
            <a:avLst/>
          </a:prstGeom>
          <a:noFill/>
        </p:spPr>
        <p:txBody>
          <a:bodyPr wrap="none" rtlCol="0">
            <a:spAutoFit/>
          </a:bodyPr>
          <a:lstStyle/>
          <a:p>
            <a:pPr algn="ctr"/>
            <a:r>
              <a:rPr lang="en-GB" sz="2000" dirty="0">
                <a:solidFill>
                  <a:prstClr val="black"/>
                </a:solidFill>
                <a:latin typeface="Calibri" panose="020F0502020204030204"/>
              </a:rPr>
              <a:t>Lack of safety and</a:t>
            </a:r>
          </a:p>
          <a:p>
            <a:pPr algn="ctr"/>
            <a:r>
              <a:rPr lang="en-GB" sz="2000" dirty="0">
                <a:solidFill>
                  <a:prstClr val="black"/>
                </a:solidFill>
                <a:latin typeface="Calibri" panose="020F0502020204030204"/>
              </a:rPr>
              <a:t>confidentiality</a:t>
            </a:r>
          </a:p>
        </p:txBody>
      </p:sp>
      <p:sp>
        <p:nvSpPr>
          <p:cNvPr id="37" name="TextBox 36"/>
          <p:cNvSpPr txBox="1"/>
          <p:nvPr/>
        </p:nvSpPr>
        <p:spPr>
          <a:xfrm>
            <a:off x="4126659" y="3488423"/>
            <a:ext cx="1267934" cy="1015663"/>
          </a:xfrm>
          <a:prstGeom prst="rect">
            <a:avLst/>
          </a:prstGeom>
          <a:noFill/>
        </p:spPr>
        <p:txBody>
          <a:bodyPr wrap="square" rtlCol="0">
            <a:spAutoFit/>
          </a:bodyPr>
          <a:lstStyle/>
          <a:p>
            <a:pPr algn="ctr"/>
            <a:r>
              <a:rPr lang="en-GB" sz="2000" dirty="0">
                <a:solidFill>
                  <a:prstClr val="black"/>
                </a:solidFill>
                <a:latin typeface="Calibri" panose="020F0502020204030204"/>
              </a:rPr>
              <a:t>Victim-blaming attitudes</a:t>
            </a:r>
          </a:p>
        </p:txBody>
      </p:sp>
      <p:sp>
        <p:nvSpPr>
          <p:cNvPr id="38" name="TextBox 37"/>
          <p:cNvSpPr txBox="1"/>
          <p:nvPr/>
        </p:nvSpPr>
        <p:spPr>
          <a:xfrm>
            <a:off x="6396558" y="340445"/>
            <a:ext cx="2013957" cy="1015663"/>
          </a:xfrm>
          <a:prstGeom prst="rect">
            <a:avLst/>
          </a:prstGeom>
          <a:noFill/>
        </p:spPr>
        <p:txBody>
          <a:bodyPr wrap="square" rtlCol="0">
            <a:spAutoFit/>
          </a:bodyPr>
          <a:lstStyle/>
          <a:p>
            <a:pPr algn="ctr"/>
            <a:r>
              <a:rPr lang="en-GB" sz="2000" dirty="0">
                <a:solidFill>
                  <a:prstClr val="black"/>
                </a:solidFill>
                <a:latin typeface="Calibri" panose="020F0502020204030204"/>
              </a:rPr>
              <a:t>Lack of adequate equipment and medical supplies</a:t>
            </a:r>
          </a:p>
        </p:txBody>
      </p:sp>
      <p:sp>
        <p:nvSpPr>
          <p:cNvPr id="39" name="TextBox 38"/>
          <p:cNvSpPr txBox="1"/>
          <p:nvPr/>
        </p:nvSpPr>
        <p:spPr>
          <a:xfrm>
            <a:off x="4652506" y="5319693"/>
            <a:ext cx="2496392" cy="1323439"/>
          </a:xfrm>
          <a:prstGeom prst="rect">
            <a:avLst/>
          </a:prstGeom>
          <a:noFill/>
        </p:spPr>
        <p:txBody>
          <a:bodyPr wrap="square" rtlCol="0">
            <a:spAutoFit/>
          </a:bodyPr>
          <a:lstStyle/>
          <a:p>
            <a:pPr algn="ctr"/>
            <a:r>
              <a:rPr lang="en-GB" sz="2000" dirty="0">
                <a:solidFill>
                  <a:prstClr val="black"/>
                </a:solidFill>
                <a:latin typeface="Calibri" panose="020F0502020204030204"/>
              </a:rPr>
              <a:t>Existence of laws restricting use of emergency contraception</a:t>
            </a:r>
          </a:p>
        </p:txBody>
      </p:sp>
      <p:sp>
        <p:nvSpPr>
          <p:cNvPr id="40" name="TextBox 39"/>
          <p:cNvSpPr txBox="1"/>
          <p:nvPr/>
        </p:nvSpPr>
        <p:spPr>
          <a:xfrm>
            <a:off x="1053906" y="5670334"/>
            <a:ext cx="2013957" cy="707886"/>
          </a:xfrm>
          <a:prstGeom prst="rect">
            <a:avLst/>
          </a:prstGeom>
          <a:noFill/>
        </p:spPr>
        <p:txBody>
          <a:bodyPr wrap="square" rtlCol="0">
            <a:spAutoFit/>
          </a:bodyPr>
          <a:lstStyle/>
          <a:p>
            <a:pPr algn="ctr"/>
            <a:r>
              <a:rPr lang="en-GB" sz="2000" dirty="0">
                <a:solidFill>
                  <a:prstClr val="black"/>
                </a:solidFill>
                <a:latin typeface="Calibri" panose="020F0502020204030204"/>
              </a:rPr>
              <a:t>Lack of trained interpreters</a:t>
            </a:r>
          </a:p>
        </p:txBody>
      </p:sp>
      <p:sp>
        <p:nvSpPr>
          <p:cNvPr id="42" name="TextBox 41"/>
          <p:cNvSpPr txBox="1"/>
          <p:nvPr/>
        </p:nvSpPr>
        <p:spPr>
          <a:xfrm>
            <a:off x="7119670" y="4250170"/>
            <a:ext cx="2013957" cy="1323439"/>
          </a:xfrm>
          <a:prstGeom prst="rect">
            <a:avLst/>
          </a:prstGeom>
          <a:noFill/>
        </p:spPr>
        <p:txBody>
          <a:bodyPr wrap="square" rtlCol="0">
            <a:spAutoFit/>
          </a:bodyPr>
          <a:lstStyle/>
          <a:p>
            <a:pPr algn="ctr"/>
            <a:r>
              <a:rPr lang="en-GB" sz="2000" dirty="0">
                <a:solidFill>
                  <a:prstClr val="black"/>
                </a:solidFill>
                <a:latin typeface="Calibri" panose="020F0502020204030204"/>
              </a:rPr>
              <a:t>Criminalisation or restrictions on access to abortion</a:t>
            </a:r>
          </a:p>
        </p:txBody>
      </p:sp>
      <p:sp>
        <p:nvSpPr>
          <p:cNvPr id="44" name="TextBox 43"/>
          <p:cNvSpPr txBox="1"/>
          <p:nvPr/>
        </p:nvSpPr>
        <p:spPr>
          <a:xfrm>
            <a:off x="1225970" y="331118"/>
            <a:ext cx="1616592" cy="1323439"/>
          </a:xfrm>
          <a:prstGeom prst="rect">
            <a:avLst/>
          </a:prstGeom>
          <a:noFill/>
        </p:spPr>
        <p:txBody>
          <a:bodyPr wrap="square" rtlCol="0">
            <a:spAutoFit/>
          </a:bodyPr>
          <a:lstStyle/>
          <a:p>
            <a:pPr algn="ctr"/>
            <a:r>
              <a:rPr lang="en-GB" sz="2000" dirty="0">
                <a:solidFill>
                  <a:prstClr val="black"/>
                </a:solidFill>
                <a:latin typeface="Calibri" panose="020F0502020204030204"/>
              </a:rPr>
              <a:t>Lack of both male and female health staff</a:t>
            </a:r>
          </a:p>
        </p:txBody>
      </p:sp>
      <p:sp>
        <p:nvSpPr>
          <p:cNvPr id="45" name="TextBox 44"/>
          <p:cNvSpPr txBox="1"/>
          <p:nvPr/>
        </p:nvSpPr>
        <p:spPr>
          <a:xfrm>
            <a:off x="668442" y="3521974"/>
            <a:ext cx="1892972" cy="1631216"/>
          </a:xfrm>
          <a:prstGeom prst="rect">
            <a:avLst/>
          </a:prstGeom>
          <a:noFill/>
        </p:spPr>
        <p:txBody>
          <a:bodyPr wrap="square" rtlCol="0">
            <a:spAutoFit/>
          </a:bodyPr>
          <a:lstStyle/>
          <a:p>
            <a:pPr algn="ctr"/>
            <a:r>
              <a:rPr lang="en-GB" sz="2000" dirty="0">
                <a:solidFill>
                  <a:prstClr val="black"/>
                </a:solidFill>
                <a:latin typeface="Calibri" panose="020F0502020204030204"/>
              </a:rPr>
              <a:t>Lack of staff trained in forensic examination in one facility</a:t>
            </a:r>
          </a:p>
        </p:txBody>
      </p:sp>
      <p:sp>
        <p:nvSpPr>
          <p:cNvPr id="46" name="TextBox 45"/>
          <p:cNvSpPr txBox="1"/>
          <p:nvPr/>
        </p:nvSpPr>
        <p:spPr>
          <a:xfrm>
            <a:off x="3851257" y="1712012"/>
            <a:ext cx="2824235" cy="400110"/>
          </a:xfrm>
          <a:prstGeom prst="rect">
            <a:avLst/>
          </a:prstGeom>
          <a:noFill/>
        </p:spPr>
        <p:txBody>
          <a:bodyPr wrap="none" rtlCol="0">
            <a:spAutoFit/>
          </a:bodyPr>
          <a:lstStyle/>
          <a:p>
            <a:r>
              <a:rPr lang="en-GB" sz="2000" dirty="0">
                <a:solidFill>
                  <a:prstClr val="black"/>
                </a:solidFill>
                <a:latin typeface="Calibri" panose="020F0502020204030204"/>
              </a:rPr>
              <a:t>Lack of referral to MHPSS</a:t>
            </a:r>
          </a:p>
        </p:txBody>
      </p:sp>
      <p:sp>
        <p:nvSpPr>
          <p:cNvPr id="47" name="TextBox 46"/>
          <p:cNvSpPr txBox="1"/>
          <p:nvPr/>
        </p:nvSpPr>
        <p:spPr>
          <a:xfrm>
            <a:off x="6621769" y="2452515"/>
            <a:ext cx="1370696" cy="1015663"/>
          </a:xfrm>
          <a:prstGeom prst="rect">
            <a:avLst/>
          </a:prstGeom>
          <a:noFill/>
        </p:spPr>
        <p:txBody>
          <a:bodyPr wrap="square" rtlCol="0">
            <a:spAutoFit/>
          </a:bodyPr>
          <a:lstStyle/>
          <a:p>
            <a:pPr algn="ctr"/>
            <a:r>
              <a:rPr lang="en-GB" sz="2000" dirty="0">
                <a:solidFill>
                  <a:prstClr val="black"/>
                </a:solidFill>
                <a:latin typeface="Calibri" panose="020F0502020204030204"/>
              </a:rPr>
              <a:t>Practise of invasive procedures</a:t>
            </a:r>
          </a:p>
        </p:txBody>
      </p:sp>
      <p:sp>
        <p:nvSpPr>
          <p:cNvPr id="48" name="TextBox 47"/>
          <p:cNvSpPr txBox="1"/>
          <p:nvPr/>
        </p:nvSpPr>
        <p:spPr>
          <a:xfrm>
            <a:off x="3067863" y="451606"/>
            <a:ext cx="2400092" cy="1015663"/>
          </a:xfrm>
          <a:prstGeom prst="rect">
            <a:avLst/>
          </a:prstGeom>
          <a:noFill/>
        </p:spPr>
        <p:txBody>
          <a:bodyPr wrap="square" rtlCol="0">
            <a:spAutoFit/>
          </a:bodyPr>
          <a:lstStyle/>
          <a:p>
            <a:pPr algn="ctr"/>
            <a:r>
              <a:rPr lang="en-GB" sz="2000" dirty="0">
                <a:solidFill>
                  <a:prstClr val="black"/>
                </a:solidFill>
                <a:latin typeface="Calibri" panose="020F0502020204030204"/>
              </a:rPr>
              <a:t>Lack of written protocol for clinical management of rape</a:t>
            </a:r>
          </a:p>
        </p:txBody>
      </p:sp>
      <p:grpSp>
        <p:nvGrpSpPr>
          <p:cNvPr id="41" name="Group 40"/>
          <p:cNvGrpSpPr/>
          <p:nvPr/>
        </p:nvGrpSpPr>
        <p:grpSpPr>
          <a:xfrm flipH="1">
            <a:off x="2770981" y="2804491"/>
            <a:ext cx="992792" cy="1946440"/>
            <a:chOff x="2985738" y="1413935"/>
            <a:chExt cx="2983261" cy="5233392"/>
          </a:xfrm>
          <a:solidFill>
            <a:schemeClr val="accent4">
              <a:lumMod val="40000"/>
              <a:lumOff val="60000"/>
            </a:schemeClr>
          </a:solidFill>
        </p:grpSpPr>
        <p:sp>
          <p:nvSpPr>
            <p:cNvPr id="49" name="Freeform 48"/>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Oval 49"/>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Freeform 50"/>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2" name="Freeform 51"/>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3" name="Straight Connector 52"/>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5" name="TextBox 54">
            <a:extLst>
              <a:ext uri="{FF2B5EF4-FFF2-40B4-BE49-F238E27FC236}">
                <a16:creationId xmlns:a16="http://schemas.microsoft.com/office/drawing/2014/main" id="{275AC8CC-98EB-4AA7-A581-7B452B9B1A37}"/>
              </a:ext>
            </a:extLst>
          </p:cNvPr>
          <p:cNvSpPr txBox="1"/>
          <p:nvPr/>
        </p:nvSpPr>
        <p:spPr>
          <a:xfrm>
            <a:off x="407525" y="1871681"/>
            <a:ext cx="1652709" cy="1323439"/>
          </a:xfrm>
          <a:prstGeom prst="rect">
            <a:avLst/>
          </a:prstGeom>
          <a:noFill/>
        </p:spPr>
        <p:txBody>
          <a:bodyPr wrap="square" rtlCol="0">
            <a:spAutoFit/>
          </a:bodyPr>
          <a:lstStyle/>
          <a:p>
            <a:pPr algn="ctr"/>
            <a:r>
              <a:rPr lang="en-GB" sz="2000" dirty="0">
                <a:solidFill>
                  <a:prstClr val="black"/>
                </a:solidFill>
                <a:latin typeface="Calibri" panose="020F0502020204030204"/>
              </a:rPr>
              <a:t>Lack of training for first-line responders</a:t>
            </a:r>
          </a:p>
        </p:txBody>
      </p:sp>
      <p:pic>
        <p:nvPicPr>
          <p:cNvPr id="56" name="Picture 55">
            <a:extLst>
              <a:ext uri="{FF2B5EF4-FFF2-40B4-BE49-F238E27FC236}">
                <a16:creationId xmlns:a16="http://schemas.microsoft.com/office/drawing/2014/main" id="{92E1DFA8-1C0A-4B54-9CBF-20A0D4719AC6}"/>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10398802" y="3322754"/>
            <a:ext cx="1813900" cy="1611348"/>
          </a:xfrm>
          <a:prstGeom prst="rect">
            <a:avLst/>
          </a:prstGeom>
        </p:spPr>
      </p:pic>
      <p:sp>
        <p:nvSpPr>
          <p:cNvPr id="43" name="Rectangle 42">
            <a:extLst>
              <a:ext uri="{FF2B5EF4-FFF2-40B4-BE49-F238E27FC236}">
                <a16:creationId xmlns:a16="http://schemas.microsoft.com/office/drawing/2014/main" id="{28076471-814E-40DB-90F3-44ED8F4EA21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7" name="TextBox 56">
            <a:extLst>
              <a:ext uri="{FF2B5EF4-FFF2-40B4-BE49-F238E27FC236}">
                <a16:creationId xmlns:a16="http://schemas.microsoft.com/office/drawing/2014/main" id="{E6790398-6D00-4835-AC10-C889B1CB33A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7841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2" grpId="0"/>
      <p:bldP spid="44" grpId="0"/>
      <p:bldP spid="45" grpId="0"/>
      <p:bldP spid="46" grpId="0"/>
      <p:bldP spid="47" grpId="0"/>
      <p:bldP spid="48"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p:cNvSpPr/>
          <p:nvPr/>
        </p:nvSpPr>
        <p:spPr>
          <a:xfrm>
            <a:off x="9218422" y="4259147"/>
            <a:ext cx="1175202" cy="1091640"/>
          </a:xfrm>
          <a:custGeom>
            <a:avLst/>
            <a:gdLst>
              <a:gd name="connsiteX0" fmla="*/ 1096096 w 2010496"/>
              <a:gd name="connsiteY0" fmla="*/ 0 h 1909402"/>
              <a:gd name="connsiteX1" fmla="*/ 991321 w 2010496"/>
              <a:gd name="connsiteY1" fmla="*/ 9525 h 1909402"/>
              <a:gd name="connsiteX2" fmla="*/ 915121 w 2010496"/>
              <a:gd name="connsiteY2" fmla="*/ 47625 h 1909402"/>
              <a:gd name="connsiteX3" fmla="*/ 867496 w 2010496"/>
              <a:gd name="connsiteY3" fmla="*/ 57150 h 1909402"/>
              <a:gd name="connsiteX4" fmla="*/ 838921 w 2010496"/>
              <a:gd name="connsiteY4" fmla="*/ 76200 h 1909402"/>
              <a:gd name="connsiteX5" fmla="*/ 810346 w 2010496"/>
              <a:gd name="connsiteY5" fmla="*/ 104775 h 1909402"/>
              <a:gd name="connsiteX6" fmla="*/ 724621 w 2010496"/>
              <a:gd name="connsiteY6" fmla="*/ 123825 h 1909402"/>
              <a:gd name="connsiteX7" fmla="*/ 686521 w 2010496"/>
              <a:gd name="connsiteY7" fmla="*/ 142875 h 1909402"/>
              <a:gd name="connsiteX8" fmla="*/ 648421 w 2010496"/>
              <a:gd name="connsiteY8" fmla="*/ 171450 h 1909402"/>
              <a:gd name="connsiteX9" fmla="*/ 610321 w 2010496"/>
              <a:gd name="connsiteY9" fmla="*/ 180975 h 1909402"/>
              <a:gd name="connsiteX10" fmla="*/ 572221 w 2010496"/>
              <a:gd name="connsiteY10" fmla="*/ 219075 h 1909402"/>
              <a:gd name="connsiteX11" fmla="*/ 486496 w 2010496"/>
              <a:gd name="connsiteY11" fmla="*/ 276225 h 1909402"/>
              <a:gd name="connsiteX12" fmla="*/ 457921 w 2010496"/>
              <a:gd name="connsiteY12" fmla="*/ 285750 h 1909402"/>
              <a:gd name="connsiteX13" fmla="*/ 372196 w 2010496"/>
              <a:gd name="connsiteY13" fmla="*/ 352425 h 1909402"/>
              <a:gd name="connsiteX14" fmla="*/ 343621 w 2010496"/>
              <a:gd name="connsiteY14" fmla="*/ 361950 h 1909402"/>
              <a:gd name="connsiteX15" fmla="*/ 315046 w 2010496"/>
              <a:gd name="connsiteY15" fmla="*/ 381000 h 1909402"/>
              <a:gd name="connsiteX16" fmla="*/ 467446 w 2010496"/>
              <a:gd name="connsiteY16" fmla="*/ 428625 h 1909402"/>
              <a:gd name="connsiteX17" fmla="*/ 715096 w 2010496"/>
              <a:gd name="connsiteY17" fmla="*/ 457200 h 1909402"/>
              <a:gd name="connsiteX18" fmla="*/ 800821 w 2010496"/>
              <a:gd name="connsiteY18" fmla="*/ 485775 h 1909402"/>
              <a:gd name="connsiteX19" fmla="*/ 1029421 w 2010496"/>
              <a:gd name="connsiteY19" fmla="*/ 514350 h 1909402"/>
              <a:gd name="connsiteX20" fmla="*/ 1248496 w 2010496"/>
              <a:gd name="connsiteY20" fmla="*/ 561975 h 1909402"/>
              <a:gd name="connsiteX21" fmla="*/ 1343746 w 2010496"/>
              <a:gd name="connsiteY21" fmla="*/ 590550 h 1909402"/>
              <a:gd name="connsiteX22" fmla="*/ 1429471 w 2010496"/>
              <a:gd name="connsiteY22" fmla="*/ 600075 h 1909402"/>
              <a:gd name="connsiteX23" fmla="*/ 1724746 w 2010496"/>
              <a:gd name="connsiteY23" fmla="*/ 657225 h 1909402"/>
              <a:gd name="connsiteX24" fmla="*/ 1791421 w 2010496"/>
              <a:gd name="connsiteY24" fmla="*/ 676275 h 1909402"/>
              <a:gd name="connsiteX25" fmla="*/ 1829521 w 2010496"/>
              <a:gd name="connsiteY25" fmla="*/ 695325 h 1909402"/>
              <a:gd name="connsiteX26" fmla="*/ 1915246 w 2010496"/>
              <a:gd name="connsiteY26" fmla="*/ 704850 h 1909402"/>
              <a:gd name="connsiteX27" fmla="*/ 1800946 w 2010496"/>
              <a:gd name="connsiteY27" fmla="*/ 742950 h 1909402"/>
              <a:gd name="connsiteX28" fmla="*/ 1734271 w 2010496"/>
              <a:gd name="connsiteY28" fmla="*/ 752475 h 1909402"/>
              <a:gd name="connsiteX29" fmla="*/ 1658071 w 2010496"/>
              <a:gd name="connsiteY29" fmla="*/ 771525 h 1909402"/>
              <a:gd name="connsiteX30" fmla="*/ 1429471 w 2010496"/>
              <a:gd name="connsiteY30" fmla="*/ 781050 h 1909402"/>
              <a:gd name="connsiteX31" fmla="*/ 1210396 w 2010496"/>
              <a:gd name="connsiteY31" fmla="*/ 800100 h 1909402"/>
              <a:gd name="connsiteX32" fmla="*/ 953221 w 2010496"/>
              <a:gd name="connsiteY32" fmla="*/ 838200 h 1909402"/>
              <a:gd name="connsiteX33" fmla="*/ 829396 w 2010496"/>
              <a:gd name="connsiteY33" fmla="*/ 866775 h 1909402"/>
              <a:gd name="connsiteX34" fmla="*/ 619846 w 2010496"/>
              <a:gd name="connsiteY34" fmla="*/ 895350 h 1909402"/>
              <a:gd name="connsiteX35" fmla="*/ 476971 w 2010496"/>
              <a:gd name="connsiteY35" fmla="*/ 933450 h 1909402"/>
              <a:gd name="connsiteX36" fmla="*/ 429346 w 2010496"/>
              <a:gd name="connsiteY36" fmla="*/ 952500 h 1909402"/>
              <a:gd name="connsiteX37" fmla="*/ 391246 w 2010496"/>
              <a:gd name="connsiteY37" fmla="*/ 971550 h 1909402"/>
              <a:gd name="connsiteX38" fmla="*/ 334096 w 2010496"/>
              <a:gd name="connsiteY38" fmla="*/ 990600 h 1909402"/>
              <a:gd name="connsiteX39" fmla="*/ 962746 w 2010496"/>
              <a:gd name="connsiteY39" fmla="*/ 1000125 h 1909402"/>
              <a:gd name="connsiteX40" fmla="*/ 1791421 w 2010496"/>
              <a:gd name="connsiteY40" fmla="*/ 1019175 h 1909402"/>
              <a:gd name="connsiteX41" fmla="*/ 1924771 w 2010496"/>
              <a:gd name="connsiteY41" fmla="*/ 1038225 h 1909402"/>
              <a:gd name="connsiteX42" fmla="*/ 1981921 w 2010496"/>
              <a:gd name="connsiteY42" fmla="*/ 1066800 h 1909402"/>
              <a:gd name="connsiteX43" fmla="*/ 2010496 w 2010496"/>
              <a:gd name="connsiteY43" fmla="*/ 1076325 h 1909402"/>
              <a:gd name="connsiteX44" fmla="*/ 1953346 w 2010496"/>
              <a:gd name="connsiteY44" fmla="*/ 1114425 h 1909402"/>
              <a:gd name="connsiteX45" fmla="*/ 1800946 w 2010496"/>
              <a:gd name="connsiteY45" fmla="*/ 1171575 h 1909402"/>
              <a:gd name="connsiteX46" fmla="*/ 1696171 w 2010496"/>
              <a:gd name="connsiteY46" fmla="*/ 1209675 h 1909402"/>
              <a:gd name="connsiteX47" fmla="*/ 1572346 w 2010496"/>
              <a:gd name="connsiteY47" fmla="*/ 1247775 h 1909402"/>
              <a:gd name="connsiteX48" fmla="*/ 1458046 w 2010496"/>
              <a:gd name="connsiteY48" fmla="*/ 1295400 h 1909402"/>
              <a:gd name="connsiteX49" fmla="*/ 1153246 w 2010496"/>
              <a:gd name="connsiteY49" fmla="*/ 1371600 h 1909402"/>
              <a:gd name="connsiteX50" fmla="*/ 924646 w 2010496"/>
              <a:gd name="connsiteY50" fmla="*/ 1457325 h 1909402"/>
              <a:gd name="connsiteX51" fmla="*/ 819871 w 2010496"/>
              <a:gd name="connsiteY51" fmla="*/ 1485900 h 1909402"/>
              <a:gd name="connsiteX52" fmla="*/ 753196 w 2010496"/>
              <a:gd name="connsiteY52" fmla="*/ 1514475 h 1909402"/>
              <a:gd name="connsiteX53" fmla="*/ 667471 w 2010496"/>
              <a:gd name="connsiteY53" fmla="*/ 1543050 h 1909402"/>
              <a:gd name="connsiteX54" fmla="*/ 581746 w 2010496"/>
              <a:gd name="connsiteY54" fmla="*/ 1571625 h 1909402"/>
              <a:gd name="connsiteX55" fmla="*/ 543646 w 2010496"/>
              <a:gd name="connsiteY55" fmla="*/ 1600200 h 1909402"/>
              <a:gd name="connsiteX56" fmla="*/ 486496 w 2010496"/>
              <a:gd name="connsiteY56" fmla="*/ 1619250 h 1909402"/>
              <a:gd name="connsiteX57" fmla="*/ 657946 w 2010496"/>
              <a:gd name="connsiteY57" fmla="*/ 1657350 h 1909402"/>
              <a:gd name="connsiteX58" fmla="*/ 715096 w 2010496"/>
              <a:gd name="connsiteY58" fmla="*/ 1666875 h 1909402"/>
              <a:gd name="connsiteX59" fmla="*/ 800821 w 2010496"/>
              <a:gd name="connsiteY59" fmla="*/ 1695450 h 1909402"/>
              <a:gd name="connsiteX60" fmla="*/ 886546 w 2010496"/>
              <a:gd name="connsiteY60" fmla="*/ 1704975 h 1909402"/>
              <a:gd name="connsiteX61" fmla="*/ 1096096 w 2010496"/>
              <a:gd name="connsiteY61" fmla="*/ 1752600 h 1909402"/>
              <a:gd name="connsiteX62" fmla="*/ 1315171 w 2010496"/>
              <a:gd name="connsiteY62" fmla="*/ 1771650 h 1909402"/>
              <a:gd name="connsiteX63" fmla="*/ 1391371 w 2010496"/>
              <a:gd name="connsiteY63" fmla="*/ 1781175 h 1909402"/>
              <a:gd name="connsiteX64" fmla="*/ 1458046 w 2010496"/>
              <a:gd name="connsiteY64" fmla="*/ 1800225 h 1909402"/>
              <a:gd name="connsiteX65" fmla="*/ 1505671 w 2010496"/>
              <a:gd name="connsiteY65" fmla="*/ 1809750 h 1909402"/>
              <a:gd name="connsiteX66" fmla="*/ 1543771 w 2010496"/>
              <a:gd name="connsiteY66" fmla="*/ 1828800 h 1909402"/>
              <a:gd name="connsiteX67" fmla="*/ 1600921 w 2010496"/>
              <a:gd name="connsiteY67" fmla="*/ 1857375 h 1909402"/>
              <a:gd name="connsiteX68" fmla="*/ 981796 w 2010496"/>
              <a:gd name="connsiteY68" fmla="*/ 1866900 h 1909402"/>
              <a:gd name="connsiteX69" fmla="*/ 877021 w 2010496"/>
              <a:gd name="connsiteY69" fmla="*/ 1828800 h 1909402"/>
              <a:gd name="connsiteX70" fmla="*/ 762721 w 2010496"/>
              <a:gd name="connsiteY70" fmla="*/ 1819275 h 1909402"/>
              <a:gd name="connsiteX71" fmla="*/ 524596 w 2010496"/>
              <a:gd name="connsiteY71" fmla="*/ 1781175 h 1909402"/>
              <a:gd name="connsiteX72" fmla="*/ 410296 w 2010496"/>
              <a:gd name="connsiteY72" fmla="*/ 1752600 h 1909402"/>
              <a:gd name="connsiteX73" fmla="*/ 86446 w 2010496"/>
              <a:gd name="connsiteY73" fmla="*/ 1724025 h 1909402"/>
              <a:gd name="connsiteX74" fmla="*/ 29296 w 2010496"/>
              <a:gd name="connsiteY74" fmla="*/ 1714500 h 1909402"/>
              <a:gd name="connsiteX75" fmla="*/ 721 w 2010496"/>
              <a:gd name="connsiteY75" fmla="*/ 1704975 h 1909402"/>
              <a:gd name="connsiteX76" fmla="*/ 115021 w 2010496"/>
              <a:gd name="connsiteY76" fmla="*/ 1647825 h 1909402"/>
              <a:gd name="connsiteX77" fmla="*/ 400771 w 2010496"/>
              <a:gd name="connsiteY77" fmla="*/ 1524000 h 1909402"/>
              <a:gd name="connsiteX78" fmla="*/ 534121 w 2010496"/>
              <a:gd name="connsiteY78" fmla="*/ 1466850 h 1909402"/>
              <a:gd name="connsiteX79" fmla="*/ 657946 w 2010496"/>
              <a:gd name="connsiteY79" fmla="*/ 1400175 h 1909402"/>
              <a:gd name="connsiteX80" fmla="*/ 762721 w 2010496"/>
              <a:gd name="connsiteY80" fmla="*/ 1371600 h 1909402"/>
              <a:gd name="connsiteX81" fmla="*/ 886546 w 2010496"/>
              <a:gd name="connsiteY81" fmla="*/ 1314450 h 1909402"/>
              <a:gd name="connsiteX82" fmla="*/ 991321 w 2010496"/>
              <a:gd name="connsiteY82" fmla="*/ 1295400 h 1909402"/>
              <a:gd name="connsiteX83" fmla="*/ 1172296 w 2010496"/>
              <a:gd name="connsiteY83" fmla="*/ 1257300 h 1909402"/>
              <a:gd name="connsiteX84" fmla="*/ 1248496 w 2010496"/>
              <a:gd name="connsiteY84" fmla="*/ 1238250 h 1909402"/>
              <a:gd name="connsiteX85" fmla="*/ 1391371 w 2010496"/>
              <a:gd name="connsiteY85" fmla="*/ 1228725 h 1909402"/>
              <a:gd name="connsiteX86" fmla="*/ 1486621 w 2010496"/>
              <a:gd name="connsiteY86" fmla="*/ 1219200 h 1909402"/>
              <a:gd name="connsiteX87" fmla="*/ 1124671 w 2010496"/>
              <a:gd name="connsiteY87" fmla="*/ 1200150 h 1909402"/>
              <a:gd name="connsiteX88" fmla="*/ 1038946 w 2010496"/>
              <a:gd name="connsiteY88" fmla="*/ 1190625 h 1909402"/>
              <a:gd name="connsiteX89" fmla="*/ 934171 w 2010496"/>
              <a:gd name="connsiteY89" fmla="*/ 1162050 h 1909402"/>
              <a:gd name="connsiteX90" fmla="*/ 829396 w 2010496"/>
              <a:gd name="connsiteY90" fmla="*/ 1152525 h 1909402"/>
              <a:gd name="connsiteX91" fmla="*/ 581746 w 2010496"/>
              <a:gd name="connsiteY91" fmla="*/ 1066800 h 1909402"/>
              <a:gd name="connsiteX92" fmla="*/ 486496 w 2010496"/>
              <a:gd name="connsiteY92" fmla="*/ 1047750 h 1909402"/>
              <a:gd name="connsiteX93" fmla="*/ 381721 w 2010496"/>
              <a:gd name="connsiteY93" fmla="*/ 1009650 h 1909402"/>
              <a:gd name="connsiteX94" fmla="*/ 248371 w 2010496"/>
              <a:gd name="connsiteY94" fmla="*/ 971550 h 1909402"/>
              <a:gd name="connsiteX95" fmla="*/ 181696 w 2010496"/>
              <a:gd name="connsiteY95" fmla="*/ 923925 h 1909402"/>
              <a:gd name="connsiteX96" fmla="*/ 229321 w 2010496"/>
              <a:gd name="connsiteY96" fmla="*/ 895350 h 1909402"/>
              <a:gd name="connsiteX97" fmla="*/ 762721 w 2010496"/>
              <a:gd name="connsiteY97" fmla="*/ 762000 h 1909402"/>
              <a:gd name="connsiteX98" fmla="*/ 886546 w 2010496"/>
              <a:gd name="connsiteY98" fmla="*/ 733425 h 1909402"/>
              <a:gd name="connsiteX99" fmla="*/ 1115146 w 2010496"/>
              <a:gd name="connsiteY99" fmla="*/ 704850 h 1909402"/>
              <a:gd name="connsiteX100" fmla="*/ 1286596 w 2010496"/>
              <a:gd name="connsiteY100" fmla="*/ 657225 h 1909402"/>
              <a:gd name="connsiteX101" fmla="*/ 1419946 w 2010496"/>
              <a:gd name="connsiteY101" fmla="*/ 638175 h 1909402"/>
              <a:gd name="connsiteX102" fmla="*/ 1391371 w 2010496"/>
              <a:gd name="connsiteY102" fmla="*/ 609600 h 1909402"/>
              <a:gd name="connsiteX103" fmla="*/ 1172296 w 2010496"/>
              <a:gd name="connsiteY103" fmla="*/ 523875 h 1909402"/>
              <a:gd name="connsiteX104" fmla="*/ 1077046 w 2010496"/>
              <a:gd name="connsiteY104" fmla="*/ 476250 h 1909402"/>
              <a:gd name="connsiteX105" fmla="*/ 972271 w 2010496"/>
              <a:gd name="connsiteY105" fmla="*/ 447675 h 1909402"/>
              <a:gd name="connsiteX106" fmla="*/ 753196 w 2010496"/>
              <a:gd name="connsiteY106" fmla="*/ 390525 h 1909402"/>
              <a:gd name="connsiteX107" fmla="*/ 619846 w 2010496"/>
              <a:gd name="connsiteY107" fmla="*/ 371475 h 1909402"/>
              <a:gd name="connsiteX108" fmla="*/ 372196 w 2010496"/>
              <a:gd name="connsiteY108" fmla="*/ 352425 h 1909402"/>
              <a:gd name="connsiteX109" fmla="*/ 276946 w 2010496"/>
              <a:gd name="connsiteY109" fmla="*/ 342900 h 1909402"/>
              <a:gd name="connsiteX110" fmla="*/ 210271 w 2010496"/>
              <a:gd name="connsiteY110" fmla="*/ 333375 h 1909402"/>
              <a:gd name="connsiteX111" fmla="*/ 48346 w 2010496"/>
              <a:gd name="connsiteY111" fmla="*/ 323850 h 1909402"/>
              <a:gd name="connsiteX112" fmla="*/ 238846 w 2010496"/>
              <a:gd name="connsiteY112" fmla="*/ 304800 h 1909402"/>
              <a:gd name="connsiteX113" fmla="*/ 419821 w 2010496"/>
              <a:gd name="connsiteY113" fmla="*/ 285750 h 1909402"/>
              <a:gd name="connsiteX114" fmla="*/ 524596 w 2010496"/>
              <a:gd name="connsiteY114" fmla="*/ 266700 h 1909402"/>
              <a:gd name="connsiteX115" fmla="*/ 762721 w 2010496"/>
              <a:gd name="connsiteY115" fmla="*/ 247650 h 1909402"/>
              <a:gd name="connsiteX116" fmla="*/ 857971 w 2010496"/>
              <a:gd name="connsiteY116" fmla="*/ 219075 h 1909402"/>
              <a:gd name="connsiteX117" fmla="*/ 943696 w 2010496"/>
              <a:gd name="connsiteY117" fmla="*/ 200025 h 1909402"/>
              <a:gd name="connsiteX118" fmla="*/ 857971 w 2010496"/>
              <a:gd name="connsiteY118" fmla="*/ 161925 h 1909402"/>
              <a:gd name="connsiteX119" fmla="*/ 819871 w 2010496"/>
              <a:gd name="connsiteY119" fmla="*/ 152400 h 1909402"/>
              <a:gd name="connsiteX120" fmla="*/ 762721 w 2010496"/>
              <a:gd name="connsiteY120" fmla="*/ 123825 h 1909402"/>
              <a:gd name="connsiteX121" fmla="*/ 667471 w 2010496"/>
              <a:gd name="connsiteY121" fmla="*/ 104775 h 1909402"/>
              <a:gd name="connsiteX122" fmla="*/ 638896 w 2010496"/>
              <a:gd name="connsiteY122" fmla="*/ 95250 h 1909402"/>
              <a:gd name="connsiteX123" fmla="*/ 572221 w 2010496"/>
              <a:gd name="connsiteY123" fmla="*/ 76200 h 1909402"/>
              <a:gd name="connsiteX124" fmla="*/ 734146 w 2010496"/>
              <a:gd name="connsiteY124" fmla="*/ 57150 h 1909402"/>
              <a:gd name="connsiteX125" fmla="*/ 886546 w 2010496"/>
              <a:gd name="connsiteY125" fmla="*/ 38100 h 1909402"/>
              <a:gd name="connsiteX126" fmla="*/ 943696 w 2010496"/>
              <a:gd name="connsiteY126" fmla="*/ 28575 h 1909402"/>
              <a:gd name="connsiteX127" fmla="*/ 1267546 w 2010496"/>
              <a:gd name="connsiteY127" fmla="*/ 28575 h 19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010496" h="1909402">
                <a:moveTo>
                  <a:pt x="1096096" y="0"/>
                </a:moveTo>
                <a:cubicBezTo>
                  <a:pt x="1061171" y="3175"/>
                  <a:pt x="1025789" y="3062"/>
                  <a:pt x="991321" y="9525"/>
                </a:cubicBezTo>
                <a:cubicBezTo>
                  <a:pt x="899646" y="26714"/>
                  <a:pt x="980299" y="23183"/>
                  <a:pt x="915121" y="47625"/>
                </a:cubicBezTo>
                <a:cubicBezTo>
                  <a:pt x="899962" y="53309"/>
                  <a:pt x="883371" y="53975"/>
                  <a:pt x="867496" y="57150"/>
                </a:cubicBezTo>
                <a:cubicBezTo>
                  <a:pt x="857971" y="63500"/>
                  <a:pt x="847715" y="68871"/>
                  <a:pt x="838921" y="76200"/>
                </a:cubicBezTo>
                <a:cubicBezTo>
                  <a:pt x="828573" y="84824"/>
                  <a:pt x="822780" y="99594"/>
                  <a:pt x="810346" y="104775"/>
                </a:cubicBezTo>
                <a:cubicBezTo>
                  <a:pt x="783326" y="116033"/>
                  <a:pt x="753196" y="117475"/>
                  <a:pt x="724621" y="123825"/>
                </a:cubicBezTo>
                <a:cubicBezTo>
                  <a:pt x="711921" y="130175"/>
                  <a:pt x="698562" y="135350"/>
                  <a:pt x="686521" y="142875"/>
                </a:cubicBezTo>
                <a:cubicBezTo>
                  <a:pt x="673059" y="151289"/>
                  <a:pt x="662620" y="164350"/>
                  <a:pt x="648421" y="171450"/>
                </a:cubicBezTo>
                <a:cubicBezTo>
                  <a:pt x="636712" y="177304"/>
                  <a:pt x="623021" y="177800"/>
                  <a:pt x="610321" y="180975"/>
                </a:cubicBezTo>
                <a:cubicBezTo>
                  <a:pt x="597621" y="193675"/>
                  <a:pt x="585738" y="207248"/>
                  <a:pt x="572221" y="219075"/>
                </a:cubicBezTo>
                <a:cubicBezTo>
                  <a:pt x="550950" y="237687"/>
                  <a:pt x="510836" y="264055"/>
                  <a:pt x="486496" y="276225"/>
                </a:cubicBezTo>
                <a:cubicBezTo>
                  <a:pt x="477516" y="280715"/>
                  <a:pt x="466901" y="281260"/>
                  <a:pt x="457921" y="285750"/>
                </a:cubicBezTo>
                <a:cubicBezTo>
                  <a:pt x="427478" y="300971"/>
                  <a:pt x="397492" y="335561"/>
                  <a:pt x="372196" y="352425"/>
                </a:cubicBezTo>
                <a:cubicBezTo>
                  <a:pt x="363842" y="357994"/>
                  <a:pt x="352601" y="357460"/>
                  <a:pt x="343621" y="361950"/>
                </a:cubicBezTo>
                <a:cubicBezTo>
                  <a:pt x="333382" y="367070"/>
                  <a:pt x="324571" y="374650"/>
                  <a:pt x="315046" y="381000"/>
                </a:cubicBezTo>
                <a:cubicBezTo>
                  <a:pt x="335299" y="387751"/>
                  <a:pt x="438879" y="423657"/>
                  <a:pt x="467446" y="428625"/>
                </a:cubicBezTo>
                <a:cubicBezTo>
                  <a:pt x="529702" y="439452"/>
                  <a:pt x="644822" y="450173"/>
                  <a:pt x="715096" y="457200"/>
                </a:cubicBezTo>
                <a:cubicBezTo>
                  <a:pt x="743671" y="466725"/>
                  <a:pt x="771519" y="478798"/>
                  <a:pt x="800821" y="485775"/>
                </a:cubicBezTo>
                <a:cubicBezTo>
                  <a:pt x="882674" y="505264"/>
                  <a:pt x="946073" y="507404"/>
                  <a:pt x="1029421" y="514350"/>
                </a:cubicBezTo>
                <a:cubicBezTo>
                  <a:pt x="1139225" y="534314"/>
                  <a:pt x="1136943" y="531551"/>
                  <a:pt x="1248496" y="561975"/>
                </a:cubicBezTo>
                <a:cubicBezTo>
                  <a:pt x="1280476" y="570697"/>
                  <a:pt x="1311309" y="583721"/>
                  <a:pt x="1343746" y="590550"/>
                </a:cubicBezTo>
                <a:cubicBezTo>
                  <a:pt x="1371880" y="596473"/>
                  <a:pt x="1400896" y="596900"/>
                  <a:pt x="1429471" y="600075"/>
                </a:cubicBezTo>
                <a:cubicBezTo>
                  <a:pt x="1882094" y="706574"/>
                  <a:pt x="1336497" y="583273"/>
                  <a:pt x="1724746" y="657225"/>
                </a:cubicBezTo>
                <a:cubicBezTo>
                  <a:pt x="1747452" y="661550"/>
                  <a:pt x="1769698" y="668376"/>
                  <a:pt x="1791421" y="676275"/>
                </a:cubicBezTo>
                <a:cubicBezTo>
                  <a:pt x="1804765" y="681127"/>
                  <a:pt x="1815686" y="692132"/>
                  <a:pt x="1829521" y="695325"/>
                </a:cubicBezTo>
                <a:cubicBezTo>
                  <a:pt x="1857536" y="701790"/>
                  <a:pt x="1886671" y="701675"/>
                  <a:pt x="1915246" y="704850"/>
                </a:cubicBezTo>
                <a:cubicBezTo>
                  <a:pt x="1869806" y="723026"/>
                  <a:pt x="1852094" y="731990"/>
                  <a:pt x="1800946" y="742950"/>
                </a:cubicBezTo>
                <a:cubicBezTo>
                  <a:pt x="1778994" y="747654"/>
                  <a:pt x="1756286" y="748072"/>
                  <a:pt x="1734271" y="752475"/>
                </a:cubicBezTo>
                <a:cubicBezTo>
                  <a:pt x="1708598" y="757610"/>
                  <a:pt x="1684138" y="769081"/>
                  <a:pt x="1658071" y="771525"/>
                </a:cubicBezTo>
                <a:cubicBezTo>
                  <a:pt x="1582138" y="778644"/>
                  <a:pt x="1505671" y="777875"/>
                  <a:pt x="1429471" y="781050"/>
                </a:cubicBezTo>
                <a:cubicBezTo>
                  <a:pt x="1356446" y="787400"/>
                  <a:pt x="1283070" y="790538"/>
                  <a:pt x="1210396" y="800100"/>
                </a:cubicBezTo>
                <a:cubicBezTo>
                  <a:pt x="774242" y="857489"/>
                  <a:pt x="1317275" y="807862"/>
                  <a:pt x="953221" y="838200"/>
                </a:cubicBezTo>
                <a:cubicBezTo>
                  <a:pt x="911946" y="847725"/>
                  <a:pt x="870933" y="858468"/>
                  <a:pt x="829396" y="866775"/>
                </a:cubicBezTo>
                <a:cubicBezTo>
                  <a:pt x="732213" y="886212"/>
                  <a:pt x="713389" y="885996"/>
                  <a:pt x="619846" y="895350"/>
                </a:cubicBezTo>
                <a:cubicBezTo>
                  <a:pt x="580672" y="905143"/>
                  <a:pt x="516335" y="920329"/>
                  <a:pt x="476971" y="933450"/>
                </a:cubicBezTo>
                <a:cubicBezTo>
                  <a:pt x="460751" y="938857"/>
                  <a:pt x="444970" y="945556"/>
                  <a:pt x="429346" y="952500"/>
                </a:cubicBezTo>
                <a:cubicBezTo>
                  <a:pt x="416371" y="958267"/>
                  <a:pt x="404429" y="966277"/>
                  <a:pt x="391246" y="971550"/>
                </a:cubicBezTo>
                <a:cubicBezTo>
                  <a:pt x="372602" y="979008"/>
                  <a:pt x="334096" y="990600"/>
                  <a:pt x="334096" y="990600"/>
                </a:cubicBezTo>
                <a:lnTo>
                  <a:pt x="962746" y="1000125"/>
                </a:lnTo>
                <a:lnTo>
                  <a:pt x="1791421" y="1019175"/>
                </a:lnTo>
                <a:cubicBezTo>
                  <a:pt x="1808227" y="1019706"/>
                  <a:pt x="1901641" y="1033085"/>
                  <a:pt x="1924771" y="1038225"/>
                </a:cubicBezTo>
                <a:cubicBezTo>
                  <a:pt x="1967865" y="1047802"/>
                  <a:pt x="1940820" y="1046249"/>
                  <a:pt x="1981921" y="1066800"/>
                </a:cubicBezTo>
                <a:cubicBezTo>
                  <a:pt x="1990901" y="1071290"/>
                  <a:pt x="2000971" y="1073150"/>
                  <a:pt x="2010496" y="1076325"/>
                </a:cubicBezTo>
                <a:cubicBezTo>
                  <a:pt x="1991446" y="1089025"/>
                  <a:pt x="1974783" y="1106386"/>
                  <a:pt x="1953346" y="1114425"/>
                </a:cubicBezTo>
                <a:lnTo>
                  <a:pt x="1800946" y="1171575"/>
                </a:lnTo>
                <a:cubicBezTo>
                  <a:pt x="1766097" y="1184482"/>
                  <a:pt x="1731690" y="1198746"/>
                  <a:pt x="1696171" y="1209675"/>
                </a:cubicBezTo>
                <a:cubicBezTo>
                  <a:pt x="1654896" y="1222375"/>
                  <a:pt x="1612978" y="1233148"/>
                  <a:pt x="1572346" y="1247775"/>
                </a:cubicBezTo>
                <a:cubicBezTo>
                  <a:pt x="1533511" y="1261756"/>
                  <a:pt x="1497629" y="1283705"/>
                  <a:pt x="1458046" y="1295400"/>
                </a:cubicBezTo>
                <a:cubicBezTo>
                  <a:pt x="1357611" y="1325074"/>
                  <a:pt x="1249917" y="1331320"/>
                  <a:pt x="1153246" y="1371600"/>
                </a:cubicBezTo>
                <a:cubicBezTo>
                  <a:pt x="1042575" y="1417713"/>
                  <a:pt x="1038501" y="1422673"/>
                  <a:pt x="924646" y="1457325"/>
                </a:cubicBezTo>
                <a:cubicBezTo>
                  <a:pt x="890014" y="1467865"/>
                  <a:pt x="854214" y="1474452"/>
                  <a:pt x="819871" y="1485900"/>
                </a:cubicBezTo>
                <a:cubicBezTo>
                  <a:pt x="796932" y="1493546"/>
                  <a:pt x="775837" y="1505985"/>
                  <a:pt x="753196" y="1514475"/>
                </a:cubicBezTo>
                <a:cubicBezTo>
                  <a:pt x="724993" y="1525051"/>
                  <a:pt x="695584" y="1532237"/>
                  <a:pt x="667471" y="1543050"/>
                </a:cubicBezTo>
                <a:cubicBezTo>
                  <a:pt x="582028" y="1575913"/>
                  <a:pt x="680763" y="1551822"/>
                  <a:pt x="581746" y="1571625"/>
                </a:cubicBezTo>
                <a:cubicBezTo>
                  <a:pt x="569046" y="1581150"/>
                  <a:pt x="557845" y="1593100"/>
                  <a:pt x="543646" y="1600200"/>
                </a:cubicBezTo>
                <a:cubicBezTo>
                  <a:pt x="525685" y="1609180"/>
                  <a:pt x="486496" y="1619250"/>
                  <a:pt x="486496" y="1619250"/>
                </a:cubicBezTo>
                <a:cubicBezTo>
                  <a:pt x="648384" y="1637238"/>
                  <a:pt x="496517" y="1614302"/>
                  <a:pt x="657946" y="1657350"/>
                </a:cubicBezTo>
                <a:cubicBezTo>
                  <a:pt x="676607" y="1662326"/>
                  <a:pt x="696435" y="1661899"/>
                  <a:pt x="715096" y="1666875"/>
                </a:cubicBezTo>
                <a:cubicBezTo>
                  <a:pt x="744200" y="1674636"/>
                  <a:pt x="771418" y="1688916"/>
                  <a:pt x="800821" y="1695450"/>
                </a:cubicBezTo>
                <a:cubicBezTo>
                  <a:pt x="828887" y="1701687"/>
                  <a:pt x="857971" y="1701800"/>
                  <a:pt x="886546" y="1704975"/>
                </a:cubicBezTo>
                <a:cubicBezTo>
                  <a:pt x="967362" y="1725179"/>
                  <a:pt x="1015840" y="1739224"/>
                  <a:pt x="1096096" y="1752600"/>
                </a:cubicBezTo>
                <a:cubicBezTo>
                  <a:pt x="1178059" y="1766261"/>
                  <a:pt x="1224322" y="1763750"/>
                  <a:pt x="1315171" y="1771650"/>
                </a:cubicBezTo>
                <a:cubicBezTo>
                  <a:pt x="1340672" y="1773868"/>
                  <a:pt x="1365971" y="1778000"/>
                  <a:pt x="1391371" y="1781175"/>
                </a:cubicBezTo>
                <a:cubicBezTo>
                  <a:pt x="1413596" y="1787525"/>
                  <a:pt x="1435622" y="1794619"/>
                  <a:pt x="1458046" y="1800225"/>
                </a:cubicBezTo>
                <a:cubicBezTo>
                  <a:pt x="1473752" y="1804152"/>
                  <a:pt x="1490312" y="1804630"/>
                  <a:pt x="1505671" y="1809750"/>
                </a:cubicBezTo>
                <a:cubicBezTo>
                  <a:pt x="1519141" y="1814240"/>
                  <a:pt x="1530720" y="1823207"/>
                  <a:pt x="1543771" y="1828800"/>
                </a:cubicBezTo>
                <a:cubicBezTo>
                  <a:pt x="1598980" y="1852461"/>
                  <a:pt x="1546007" y="1820766"/>
                  <a:pt x="1600921" y="1857375"/>
                </a:cubicBezTo>
                <a:cubicBezTo>
                  <a:pt x="1382433" y="1944770"/>
                  <a:pt x="1503132" y="1903614"/>
                  <a:pt x="981796" y="1866900"/>
                </a:cubicBezTo>
                <a:cubicBezTo>
                  <a:pt x="944725" y="1864289"/>
                  <a:pt x="913335" y="1836694"/>
                  <a:pt x="877021" y="1828800"/>
                </a:cubicBezTo>
                <a:cubicBezTo>
                  <a:pt x="839662" y="1820678"/>
                  <a:pt x="800609" y="1824395"/>
                  <a:pt x="762721" y="1819275"/>
                </a:cubicBezTo>
                <a:cubicBezTo>
                  <a:pt x="683060" y="1808510"/>
                  <a:pt x="602580" y="1800671"/>
                  <a:pt x="524596" y="1781175"/>
                </a:cubicBezTo>
                <a:cubicBezTo>
                  <a:pt x="486496" y="1771650"/>
                  <a:pt x="449068" y="1758853"/>
                  <a:pt x="410296" y="1752600"/>
                </a:cubicBezTo>
                <a:cubicBezTo>
                  <a:pt x="317115" y="1737571"/>
                  <a:pt x="183410" y="1730489"/>
                  <a:pt x="86446" y="1724025"/>
                </a:cubicBezTo>
                <a:cubicBezTo>
                  <a:pt x="67396" y="1720850"/>
                  <a:pt x="48149" y="1718690"/>
                  <a:pt x="29296" y="1714500"/>
                </a:cubicBezTo>
                <a:cubicBezTo>
                  <a:pt x="19495" y="1712322"/>
                  <a:pt x="-4445" y="1713584"/>
                  <a:pt x="721" y="1704975"/>
                </a:cubicBezTo>
                <a:cubicBezTo>
                  <a:pt x="21488" y="1670364"/>
                  <a:pt x="82715" y="1661286"/>
                  <a:pt x="115021" y="1647825"/>
                </a:cubicBezTo>
                <a:cubicBezTo>
                  <a:pt x="210844" y="1607899"/>
                  <a:pt x="305468" y="1565153"/>
                  <a:pt x="400771" y="1524000"/>
                </a:cubicBezTo>
                <a:cubicBezTo>
                  <a:pt x="445169" y="1504828"/>
                  <a:pt x="491541" y="1489778"/>
                  <a:pt x="534121" y="1466850"/>
                </a:cubicBezTo>
                <a:cubicBezTo>
                  <a:pt x="575396" y="1444625"/>
                  <a:pt x="614674" y="1418205"/>
                  <a:pt x="657946" y="1400175"/>
                </a:cubicBezTo>
                <a:cubicBezTo>
                  <a:pt x="691362" y="1386252"/>
                  <a:pt x="728825" y="1384311"/>
                  <a:pt x="762721" y="1371600"/>
                </a:cubicBezTo>
                <a:cubicBezTo>
                  <a:pt x="805286" y="1355638"/>
                  <a:pt x="843420" y="1328825"/>
                  <a:pt x="886546" y="1314450"/>
                </a:cubicBezTo>
                <a:cubicBezTo>
                  <a:pt x="920222" y="1303225"/>
                  <a:pt x="956789" y="1303622"/>
                  <a:pt x="991321" y="1295400"/>
                </a:cubicBezTo>
                <a:cubicBezTo>
                  <a:pt x="1173969" y="1251912"/>
                  <a:pt x="1001707" y="1276254"/>
                  <a:pt x="1172296" y="1257300"/>
                </a:cubicBezTo>
                <a:cubicBezTo>
                  <a:pt x="1197696" y="1250950"/>
                  <a:pt x="1222534" y="1241636"/>
                  <a:pt x="1248496" y="1238250"/>
                </a:cubicBezTo>
                <a:cubicBezTo>
                  <a:pt x="1295826" y="1232077"/>
                  <a:pt x="1343792" y="1232531"/>
                  <a:pt x="1391371" y="1228725"/>
                </a:cubicBezTo>
                <a:cubicBezTo>
                  <a:pt x="1423178" y="1226180"/>
                  <a:pt x="1454871" y="1222375"/>
                  <a:pt x="1486621" y="1219200"/>
                </a:cubicBezTo>
                <a:lnTo>
                  <a:pt x="1124671" y="1200150"/>
                </a:lnTo>
                <a:cubicBezTo>
                  <a:pt x="1095999" y="1198026"/>
                  <a:pt x="1067521" y="1193800"/>
                  <a:pt x="1038946" y="1190625"/>
                </a:cubicBezTo>
                <a:cubicBezTo>
                  <a:pt x="1004021" y="1181100"/>
                  <a:pt x="969788" y="1168526"/>
                  <a:pt x="934171" y="1162050"/>
                </a:cubicBezTo>
                <a:cubicBezTo>
                  <a:pt x="899668" y="1155777"/>
                  <a:pt x="863250" y="1161675"/>
                  <a:pt x="829396" y="1152525"/>
                </a:cubicBezTo>
                <a:cubicBezTo>
                  <a:pt x="745066" y="1129733"/>
                  <a:pt x="667405" y="1083932"/>
                  <a:pt x="581746" y="1066800"/>
                </a:cubicBezTo>
                <a:cubicBezTo>
                  <a:pt x="549996" y="1060450"/>
                  <a:pt x="517629" y="1056645"/>
                  <a:pt x="486496" y="1047750"/>
                </a:cubicBezTo>
                <a:cubicBezTo>
                  <a:pt x="450763" y="1037541"/>
                  <a:pt x="417115" y="1020976"/>
                  <a:pt x="381721" y="1009650"/>
                </a:cubicBezTo>
                <a:cubicBezTo>
                  <a:pt x="337692" y="995561"/>
                  <a:pt x="248371" y="971550"/>
                  <a:pt x="248371" y="971550"/>
                </a:cubicBezTo>
                <a:cubicBezTo>
                  <a:pt x="241091" y="966697"/>
                  <a:pt x="181105" y="927469"/>
                  <a:pt x="181696" y="923925"/>
                </a:cubicBezTo>
                <a:cubicBezTo>
                  <a:pt x="184740" y="905664"/>
                  <a:pt x="211589" y="900670"/>
                  <a:pt x="229321" y="895350"/>
                </a:cubicBezTo>
                <a:cubicBezTo>
                  <a:pt x="825449" y="716512"/>
                  <a:pt x="480486" y="820799"/>
                  <a:pt x="762721" y="762000"/>
                </a:cubicBezTo>
                <a:cubicBezTo>
                  <a:pt x="804190" y="753361"/>
                  <a:pt x="844732" y="740206"/>
                  <a:pt x="886546" y="733425"/>
                </a:cubicBezTo>
                <a:cubicBezTo>
                  <a:pt x="962349" y="721133"/>
                  <a:pt x="1038946" y="714375"/>
                  <a:pt x="1115146" y="704850"/>
                </a:cubicBezTo>
                <a:cubicBezTo>
                  <a:pt x="1172296" y="688975"/>
                  <a:pt x="1227878" y="665613"/>
                  <a:pt x="1286596" y="657225"/>
                </a:cubicBezTo>
                <a:lnTo>
                  <a:pt x="1419946" y="638175"/>
                </a:lnTo>
                <a:cubicBezTo>
                  <a:pt x="1410421" y="628650"/>
                  <a:pt x="1403276" y="615903"/>
                  <a:pt x="1391371" y="609600"/>
                </a:cubicBezTo>
                <a:cubicBezTo>
                  <a:pt x="1209148" y="513129"/>
                  <a:pt x="1317096" y="584843"/>
                  <a:pt x="1172296" y="523875"/>
                </a:cubicBezTo>
                <a:cubicBezTo>
                  <a:pt x="1139580" y="510100"/>
                  <a:pt x="1110218" y="488887"/>
                  <a:pt x="1077046" y="476250"/>
                </a:cubicBezTo>
                <a:cubicBezTo>
                  <a:pt x="1043217" y="463363"/>
                  <a:pt x="1007079" y="457620"/>
                  <a:pt x="972271" y="447675"/>
                </a:cubicBezTo>
                <a:cubicBezTo>
                  <a:pt x="872544" y="419182"/>
                  <a:pt x="863192" y="410895"/>
                  <a:pt x="753196" y="390525"/>
                </a:cubicBezTo>
                <a:cubicBezTo>
                  <a:pt x="709045" y="382349"/>
                  <a:pt x="664451" y="376622"/>
                  <a:pt x="619846" y="371475"/>
                </a:cubicBezTo>
                <a:cubicBezTo>
                  <a:pt x="565201" y="365170"/>
                  <a:pt x="422384" y="356607"/>
                  <a:pt x="372196" y="352425"/>
                </a:cubicBezTo>
                <a:cubicBezTo>
                  <a:pt x="340398" y="349775"/>
                  <a:pt x="308636" y="346628"/>
                  <a:pt x="276946" y="342900"/>
                </a:cubicBezTo>
                <a:cubicBezTo>
                  <a:pt x="254649" y="340277"/>
                  <a:pt x="232644" y="335239"/>
                  <a:pt x="210271" y="333375"/>
                </a:cubicBezTo>
                <a:cubicBezTo>
                  <a:pt x="156389" y="328885"/>
                  <a:pt x="102321" y="327025"/>
                  <a:pt x="48346" y="323850"/>
                </a:cubicBezTo>
                <a:cubicBezTo>
                  <a:pt x="273391" y="305096"/>
                  <a:pt x="67641" y="323823"/>
                  <a:pt x="238846" y="304800"/>
                </a:cubicBezTo>
                <a:cubicBezTo>
                  <a:pt x="299133" y="298101"/>
                  <a:pt x="359695" y="293767"/>
                  <a:pt x="419821" y="285750"/>
                </a:cubicBezTo>
                <a:cubicBezTo>
                  <a:pt x="455007" y="281059"/>
                  <a:pt x="489455" y="271720"/>
                  <a:pt x="524596" y="266700"/>
                </a:cubicBezTo>
                <a:cubicBezTo>
                  <a:pt x="587046" y="257779"/>
                  <a:pt x="708117" y="251290"/>
                  <a:pt x="762721" y="247650"/>
                </a:cubicBezTo>
                <a:cubicBezTo>
                  <a:pt x="799168" y="235501"/>
                  <a:pt x="821983" y="226273"/>
                  <a:pt x="857971" y="219075"/>
                </a:cubicBezTo>
                <a:cubicBezTo>
                  <a:pt x="941788" y="202312"/>
                  <a:pt x="888084" y="218562"/>
                  <a:pt x="943696" y="200025"/>
                </a:cubicBezTo>
                <a:cubicBezTo>
                  <a:pt x="910503" y="183428"/>
                  <a:pt x="894456" y="174087"/>
                  <a:pt x="857971" y="161925"/>
                </a:cubicBezTo>
                <a:cubicBezTo>
                  <a:pt x="845552" y="157785"/>
                  <a:pt x="832026" y="157262"/>
                  <a:pt x="819871" y="152400"/>
                </a:cubicBezTo>
                <a:cubicBezTo>
                  <a:pt x="800096" y="144490"/>
                  <a:pt x="783050" y="130178"/>
                  <a:pt x="762721" y="123825"/>
                </a:cubicBezTo>
                <a:cubicBezTo>
                  <a:pt x="731816" y="114167"/>
                  <a:pt x="699021" y="112056"/>
                  <a:pt x="667471" y="104775"/>
                </a:cubicBezTo>
                <a:cubicBezTo>
                  <a:pt x="657688" y="102517"/>
                  <a:pt x="648550" y="98008"/>
                  <a:pt x="638896" y="95250"/>
                </a:cubicBezTo>
                <a:cubicBezTo>
                  <a:pt x="555175" y="71330"/>
                  <a:pt x="640734" y="99038"/>
                  <a:pt x="572221" y="76200"/>
                </a:cubicBezTo>
                <a:cubicBezTo>
                  <a:pt x="645108" y="51904"/>
                  <a:pt x="581746" y="70402"/>
                  <a:pt x="734146" y="57150"/>
                </a:cubicBezTo>
                <a:cubicBezTo>
                  <a:pt x="783155" y="52888"/>
                  <a:pt x="837503" y="45645"/>
                  <a:pt x="886546" y="38100"/>
                </a:cubicBezTo>
                <a:cubicBezTo>
                  <a:pt x="905634" y="35163"/>
                  <a:pt x="924389" y="29058"/>
                  <a:pt x="943696" y="28575"/>
                </a:cubicBezTo>
                <a:cubicBezTo>
                  <a:pt x="1051612" y="25877"/>
                  <a:pt x="1159596" y="28575"/>
                  <a:pt x="1267546" y="28575"/>
                </a:cubicBezTo>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7" name="Group 6"/>
          <p:cNvGrpSpPr/>
          <p:nvPr/>
        </p:nvGrpSpPr>
        <p:grpSpPr>
          <a:xfrm flipH="1">
            <a:off x="2500175" y="2368872"/>
            <a:ext cx="901326" cy="1981565"/>
            <a:chOff x="2985738" y="1413935"/>
            <a:chExt cx="2983261" cy="5233392"/>
          </a:xfrm>
          <a:solidFill>
            <a:schemeClr val="accent4">
              <a:lumMod val="40000"/>
              <a:lumOff val="60000"/>
            </a:schemeClr>
          </a:solidFill>
        </p:grpSpPr>
        <p:sp>
          <p:nvSpPr>
            <p:cNvPr id="8" name="Freeform 7"/>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Freeform 9"/>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Freeform 10"/>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 name="Straight Connector 11"/>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2830" y="2080260"/>
            <a:ext cx="1398629" cy="2037336"/>
          </a:xfrm>
          <a:prstGeom prst="rect">
            <a:avLst/>
          </a:prstGeom>
        </p:spPr>
      </p:pic>
      <p:grpSp>
        <p:nvGrpSpPr>
          <p:cNvPr id="31" name="Group 30"/>
          <p:cNvGrpSpPr/>
          <p:nvPr/>
        </p:nvGrpSpPr>
        <p:grpSpPr>
          <a:xfrm>
            <a:off x="4668690" y="2420396"/>
            <a:ext cx="886713" cy="1043420"/>
            <a:chOff x="4092230" y="2769611"/>
            <a:chExt cx="1280430" cy="1106905"/>
          </a:xfrm>
        </p:grpSpPr>
        <p:sp>
          <p:nvSpPr>
            <p:cNvPr id="32" name="Freeform 31"/>
            <p:cNvSpPr/>
            <p:nvPr/>
          </p:nvSpPr>
          <p:spPr>
            <a:xfrm>
              <a:off x="5281503" y="3307777"/>
              <a:ext cx="91157" cy="133738"/>
            </a:xfrm>
            <a:custGeom>
              <a:avLst/>
              <a:gdLst>
                <a:gd name="connsiteX0" fmla="*/ 53838 w 270896"/>
                <a:gd name="connsiteY0" fmla="*/ 0 h 264695"/>
                <a:gd name="connsiteX1" fmla="*/ 5712 w 270896"/>
                <a:gd name="connsiteY1" fmla="*/ 60158 h 264695"/>
                <a:gd name="connsiteX2" fmla="*/ 53838 w 270896"/>
                <a:gd name="connsiteY2" fmla="*/ 216569 h 264695"/>
                <a:gd name="connsiteX3" fmla="*/ 89933 w 270896"/>
                <a:gd name="connsiteY3" fmla="*/ 228600 h 264695"/>
                <a:gd name="connsiteX4" fmla="*/ 162122 w 270896"/>
                <a:gd name="connsiteY4" fmla="*/ 264695 h 264695"/>
                <a:gd name="connsiteX5" fmla="*/ 234312 w 270896"/>
                <a:gd name="connsiteY5" fmla="*/ 252663 h 264695"/>
                <a:gd name="connsiteX6" fmla="*/ 258375 w 270896"/>
                <a:gd name="connsiteY6" fmla="*/ 216569 h 264695"/>
                <a:gd name="connsiteX7" fmla="*/ 258375 w 270896"/>
                <a:gd name="connsiteY7" fmla="*/ 36095 h 264695"/>
                <a:gd name="connsiteX8" fmla="*/ 186185 w 270896"/>
                <a:gd name="connsiteY8" fmla="*/ 0 h 264695"/>
                <a:gd name="connsiteX9" fmla="*/ 53838 w 270896"/>
                <a:gd name="connsiteY9" fmla="*/ 0 h 2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96" h="264695">
                  <a:moveTo>
                    <a:pt x="53838" y="0"/>
                  </a:moveTo>
                  <a:cubicBezTo>
                    <a:pt x="37796" y="20053"/>
                    <a:pt x="10748" y="34977"/>
                    <a:pt x="5712" y="60158"/>
                  </a:cubicBezTo>
                  <a:cubicBezTo>
                    <a:pt x="-7893" y="128181"/>
                    <a:pt x="780" y="181197"/>
                    <a:pt x="53838" y="216569"/>
                  </a:cubicBezTo>
                  <a:cubicBezTo>
                    <a:pt x="64390" y="223604"/>
                    <a:pt x="77901" y="224590"/>
                    <a:pt x="89933" y="228600"/>
                  </a:cubicBezTo>
                  <a:cubicBezTo>
                    <a:pt x="108182" y="240766"/>
                    <a:pt x="137216" y="264695"/>
                    <a:pt x="162122" y="264695"/>
                  </a:cubicBezTo>
                  <a:cubicBezTo>
                    <a:pt x="186517" y="264695"/>
                    <a:pt x="210249" y="256674"/>
                    <a:pt x="234312" y="252663"/>
                  </a:cubicBezTo>
                  <a:cubicBezTo>
                    <a:pt x="242333" y="240632"/>
                    <a:pt x="253802" y="230287"/>
                    <a:pt x="258375" y="216569"/>
                  </a:cubicBezTo>
                  <a:cubicBezTo>
                    <a:pt x="275017" y="166642"/>
                    <a:pt x="275123" y="82153"/>
                    <a:pt x="258375" y="36095"/>
                  </a:cubicBezTo>
                  <a:cubicBezTo>
                    <a:pt x="251941" y="18402"/>
                    <a:pt x="200728" y="4848"/>
                    <a:pt x="186185" y="0"/>
                  </a:cubicBezTo>
                  <a:lnTo>
                    <a:pt x="53838"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Freeform 32"/>
            <p:cNvSpPr/>
            <p:nvPr/>
          </p:nvSpPr>
          <p:spPr>
            <a:xfrm>
              <a:off x="4092230" y="2769611"/>
              <a:ext cx="1082877" cy="1106905"/>
            </a:xfrm>
            <a:custGeom>
              <a:avLst/>
              <a:gdLst>
                <a:gd name="connsiteX0" fmla="*/ 962526 w 1082877"/>
                <a:gd name="connsiteY0" fmla="*/ 613610 h 1106905"/>
                <a:gd name="connsiteX1" fmla="*/ 974558 w 1082877"/>
                <a:gd name="connsiteY1" fmla="*/ 445168 h 1106905"/>
                <a:gd name="connsiteX2" fmla="*/ 962526 w 1082877"/>
                <a:gd name="connsiteY2" fmla="*/ 553452 h 1106905"/>
                <a:gd name="connsiteX3" fmla="*/ 950495 w 1082877"/>
                <a:gd name="connsiteY3" fmla="*/ 601579 h 1106905"/>
                <a:gd name="connsiteX4" fmla="*/ 878305 w 1082877"/>
                <a:gd name="connsiteY4" fmla="*/ 589547 h 1106905"/>
                <a:gd name="connsiteX5" fmla="*/ 902368 w 1082877"/>
                <a:gd name="connsiteY5" fmla="*/ 421105 h 1106905"/>
                <a:gd name="connsiteX6" fmla="*/ 926432 w 1082877"/>
                <a:gd name="connsiteY6" fmla="*/ 397042 h 1106905"/>
                <a:gd name="connsiteX7" fmla="*/ 926432 w 1082877"/>
                <a:gd name="connsiteY7" fmla="*/ 613610 h 1106905"/>
                <a:gd name="connsiteX8" fmla="*/ 938463 w 1082877"/>
                <a:gd name="connsiteY8" fmla="*/ 649705 h 1106905"/>
                <a:gd name="connsiteX9" fmla="*/ 866274 w 1082877"/>
                <a:gd name="connsiteY9" fmla="*/ 613610 h 1106905"/>
                <a:gd name="connsiteX10" fmla="*/ 878305 w 1082877"/>
                <a:gd name="connsiteY10" fmla="*/ 457200 h 1106905"/>
                <a:gd name="connsiteX11" fmla="*/ 842210 w 1082877"/>
                <a:gd name="connsiteY11" fmla="*/ 577515 h 1106905"/>
                <a:gd name="connsiteX12" fmla="*/ 854242 w 1082877"/>
                <a:gd name="connsiteY12" fmla="*/ 673768 h 1106905"/>
                <a:gd name="connsiteX13" fmla="*/ 866274 w 1082877"/>
                <a:gd name="connsiteY13" fmla="*/ 372979 h 1106905"/>
                <a:gd name="connsiteX14" fmla="*/ 878305 w 1082877"/>
                <a:gd name="connsiteY14" fmla="*/ 336884 h 1106905"/>
                <a:gd name="connsiteX15" fmla="*/ 866274 w 1082877"/>
                <a:gd name="connsiteY15" fmla="*/ 397042 h 1106905"/>
                <a:gd name="connsiteX16" fmla="*/ 842210 w 1082877"/>
                <a:gd name="connsiteY16" fmla="*/ 469231 h 1106905"/>
                <a:gd name="connsiteX17" fmla="*/ 830179 w 1082877"/>
                <a:gd name="connsiteY17" fmla="*/ 685800 h 1106905"/>
                <a:gd name="connsiteX18" fmla="*/ 806116 w 1082877"/>
                <a:gd name="connsiteY18" fmla="*/ 372979 h 1106905"/>
                <a:gd name="connsiteX19" fmla="*/ 782053 w 1082877"/>
                <a:gd name="connsiteY19" fmla="*/ 421105 h 1106905"/>
                <a:gd name="connsiteX20" fmla="*/ 745958 w 1082877"/>
                <a:gd name="connsiteY20" fmla="*/ 529389 h 1106905"/>
                <a:gd name="connsiteX21" fmla="*/ 733926 w 1082877"/>
                <a:gd name="connsiteY21" fmla="*/ 565484 h 1106905"/>
                <a:gd name="connsiteX22" fmla="*/ 745958 w 1082877"/>
                <a:gd name="connsiteY22" fmla="*/ 697831 h 1106905"/>
                <a:gd name="connsiteX23" fmla="*/ 770021 w 1082877"/>
                <a:gd name="connsiteY23" fmla="*/ 649705 h 1106905"/>
                <a:gd name="connsiteX24" fmla="*/ 782053 w 1082877"/>
                <a:gd name="connsiteY24" fmla="*/ 445168 h 1106905"/>
                <a:gd name="connsiteX25" fmla="*/ 818147 w 1082877"/>
                <a:gd name="connsiteY25" fmla="*/ 300789 h 1106905"/>
                <a:gd name="connsiteX26" fmla="*/ 854242 w 1082877"/>
                <a:gd name="connsiteY26" fmla="*/ 276726 h 1106905"/>
                <a:gd name="connsiteX27" fmla="*/ 842210 w 1082877"/>
                <a:gd name="connsiteY27" fmla="*/ 312821 h 1106905"/>
                <a:gd name="connsiteX28" fmla="*/ 782053 w 1082877"/>
                <a:gd name="connsiteY28" fmla="*/ 385010 h 1106905"/>
                <a:gd name="connsiteX29" fmla="*/ 757989 w 1082877"/>
                <a:gd name="connsiteY29" fmla="*/ 445168 h 1106905"/>
                <a:gd name="connsiteX30" fmla="*/ 733926 w 1082877"/>
                <a:gd name="connsiteY30" fmla="*/ 493294 h 1106905"/>
                <a:gd name="connsiteX31" fmla="*/ 721895 w 1082877"/>
                <a:gd name="connsiteY31" fmla="*/ 529389 h 1106905"/>
                <a:gd name="connsiteX32" fmla="*/ 685800 w 1082877"/>
                <a:gd name="connsiteY32" fmla="*/ 613610 h 1106905"/>
                <a:gd name="connsiteX33" fmla="*/ 685800 w 1082877"/>
                <a:gd name="connsiteY33" fmla="*/ 818147 h 1106905"/>
                <a:gd name="connsiteX34" fmla="*/ 697832 w 1082877"/>
                <a:gd name="connsiteY34" fmla="*/ 782052 h 1106905"/>
                <a:gd name="connsiteX35" fmla="*/ 709863 w 1082877"/>
                <a:gd name="connsiteY35" fmla="*/ 372979 h 1106905"/>
                <a:gd name="connsiteX36" fmla="*/ 721895 w 1082877"/>
                <a:gd name="connsiteY36" fmla="*/ 324852 h 1106905"/>
                <a:gd name="connsiteX37" fmla="*/ 697832 w 1082877"/>
                <a:gd name="connsiteY37" fmla="*/ 397042 h 1106905"/>
                <a:gd name="connsiteX38" fmla="*/ 673768 w 1082877"/>
                <a:gd name="connsiteY38" fmla="*/ 481263 h 1106905"/>
                <a:gd name="connsiteX39" fmla="*/ 661737 w 1082877"/>
                <a:gd name="connsiteY39" fmla="*/ 553452 h 1106905"/>
                <a:gd name="connsiteX40" fmla="*/ 649705 w 1082877"/>
                <a:gd name="connsiteY40" fmla="*/ 733926 h 1106905"/>
                <a:gd name="connsiteX41" fmla="*/ 661737 w 1082877"/>
                <a:gd name="connsiteY41" fmla="*/ 457200 h 1106905"/>
                <a:gd name="connsiteX42" fmla="*/ 649705 w 1082877"/>
                <a:gd name="connsiteY42" fmla="*/ 409073 h 1106905"/>
                <a:gd name="connsiteX43" fmla="*/ 613610 w 1082877"/>
                <a:gd name="connsiteY43" fmla="*/ 469231 h 1106905"/>
                <a:gd name="connsiteX44" fmla="*/ 565484 w 1082877"/>
                <a:gd name="connsiteY44" fmla="*/ 565484 h 1106905"/>
                <a:gd name="connsiteX45" fmla="*/ 577516 w 1082877"/>
                <a:gd name="connsiteY45" fmla="*/ 300789 h 1106905"/>
                <a:gd name="connsiteX46" fmla="*/ 589547 w 1082877"/>
                <a:gd name="connsiteY46" fmla="*/ 264694 h 1106905"/>
                <a:gd name="connsiteX47" fmla="*/ 625642 w 1082877"/>
                <a:gd name="connsiteY47" fmla="*/ 228600 h 1106905"/>
                <a:gd name="connsiteX48" fmla="*/ 697832 w 1082877"/>
                <a:gd name="connsiteY48" fmla="*/ 180473 h 1106905"/>
                <a:gd name="connsiteX49" fmla="*/ 637674 w 1082877"/>
                <a:gd name="connsiteY49" fmla="*/ 264694 h 1106905"/>
                <a:gd name="connsiteX50" fmla="*/ 577516 w 1082877"/>
                <a:gd name="connsiteY50" fmla="*/ 324852 h 1106905"/>
                <a:gd name="connsiteX51" fmla="*/ 517358 w 1082877"/>
                <a:gd name="connsiteY51" fmla="*/ 433136 h 1106905"/>
                <a:gd name="connsiteX52" fmla="*/ 481263 w 1082877"/>
                <a:gd name="connsiteY52" fmla="*/ 481263 h 1106905"/>
                <a:gd name="connsiteX53" fmla="*/ 457200 w 1082877"/>
                <a:gd name="connsiteY53" fmla="*/ 577515 h 1106905"/>
                <a:gd name="connsiteX54" fmla="*/ 445168 w 1082877"/>
                <a:gd name="connsiteY54" fmla="*/ 613610 h 1106905"/>
                <a:gd name="connsiteX55" fmla="*/ 493295 w 1082877"/>
                <a:gd name="connsiteY55" fmla="*/ 324852 h 1106905"/>
                <a:gd name="connsiteX56" fmla="*/ 529389 w 1082877"/>
                <a:gd name="connsiteY56" fmla="*/ 312821 h 1106905"/>
                <a:gd name="connsiteX57" fmla="*/ 493295 w 1082877"/>
                <a:gd name="connsiteY57" fmla="*/ 397042 h 1106905"/>
                <a:gd name="connsiteX58" fmla="*/ 469232 w 1082877"/>
                <a:gd name="connsiteY58" fmla="*/ 469231 h 1106905"/>
                <a:gd name="connsiteX59" fmla="*/ 445168 w 1082877"/>
                <a:gd name="connsiteY59" fmla="*/ 517358 h 1106905"/>
                <a:gd name="connsiteX60" fmla="*/ 409074 w 1082877"/>
                <a:gd name="connsiteY60" fmla="*/ 613610 h 1106905"/>
                <a:gd name="connsiteX61" fmla="*/ 421105 w 1082877"/>
                <a:gd name="connsiteY61" fmla="*/ 505326 h 1106905"/>
                <a:gd name="connsiteX62" fmla="*/ 433137 w 1082877"/>
                <a:gd name="connsiteY62" fmla="*/ 469231 h 1106905"/>
                <a:gd name="connsiteX63" fmla="*/ 445168 w 1082877"/>
                <a:gd name="connsiteY63" fmla="*/ 372979 h 1106905"/>
                <a:gd name="connsiteX64" fmla="*/ 553453 w 1082877"/>
                <a:gd name="connsiteY64" fmla="*/ 240631 h 1106905"/>
                <a:gd name="connsiteX65" fmla="*/ 577516 w 1082877"/>
                <a:gd name="connsiteY65" fmla="*/ 204536 h 1106905"/>
                <a:gd name="connsiteX66" fmla="*/ 649705 w 1082877"/>
                <a:gd name="connsiteY66" fmla="*/ 168442 h 1106905"/>
                <a:gd name="connsiteX67" fmla="*/ 529389 w 1082877"/>
                <a:gd name="connsiteY67" fmla="*/ 216568 h 1106905"/>
                <a:gd name="connsiteX68" fmla="*/ 469232 w 1082877"/>
                <a:gd name="connsiteY68" fmla="*/ 252663 h 1106905"/>
                <a:gd name="connsiteX69" fmla="*/ 397042 w 1082877"/>
                <a:gd name="connsiteY69" fmla="*/ 312821 h 1106905"/>
                <a:gd name="connsiteX70" fmla="*/ 372979 w 1082877"/>
                <a:gd name="connsiteY70" fmla="*/ 348915 h 1106905"/>
                <a:gd name="connsiteX71" fmla="*/ 348916 w 1082877"/>
                <a:gd name="connsiteY71" fmla="*/ 372979 h 1106905"/>
                <a:gd name="connsiteX72" fmla="*/ 288758 w 1082877"/>
                <a:gd name="connsiteY72" fmla="*/ 469231 h 1106905"/>
                <a:gd name="connsiteX73" fmla="*/ 264695 w 1082877"/>
                <a:gd name="connsiteY73" fmla="*/ 589547 h 1106905"/>
                <a:gd name="connsiteX74" fmla="*/ 276726 w 1082877"/>
                <a:gd name="connsiteY74" fmla="*/ 733926 h 1106905"/>
                <a:gd name="connsiteX75" fmla="*/ 288758 w 1082877"/>
                <a:gd name="connsiteY75" fmla="*/ 770021 h 1106905"/>
                <a:gd name="connsiteX76" fmla="*/ 300789 w 1082877"/>
                <a:gd name="connsiteY76" fmla="*/ 733926 h 1106905"/>
                <a:gd name="connsiteX77" fmla="*/ 312821 w 1082877"/>
                <a:gd name="connsiteY77" fmla="*/ 565484 h 1106905"/>
                <a:gd name="connsiteX78" fmla="*/ 336884 w 1082877"/>
                <a:gd name="connsiteY78" fmla="*/ 481263 h 1106905"/>
                <a:gd name="connsiteX79" fmla="*/ 372979 w 1082877"/>
                <a:gd name="connsiteY79" fmla="*/ 312821 h 1106905"/>
                <a:gd name="connsiteX80" fmla="*/ 433137 w 1082877"/>
                <a:gd name="connsiteY80" fmla="*/ 204536 h 1106905"/>
                <a:gd name="connsiteX81" fmla="*/ 553453 w 1082877"/>
                <a:gd name="connsiteY81" fmla="*/ 192505 h 1106905"/>
                <a:gd name="connsiteX82" fmla="*/ 481263 w 1082877"/>
                <a:gd name="connsiteY82" fmla="*/ 276726 h 1106905"/>
                <a:gd name="connsiteX83" fmla="*/ 445168 w 1082877"/>
                <a:gd name="connsiteY83" fmla="*/ 336884 h 1106905"/>
                <a:gd name="connsiteX84" fmla="*/ 385010 w 1082877"/>
                <a:gd name="connsiteY84" fmla="*/ 409073 h 1106905"/>
                <a:gd name="connsiteX85" fmla="*/ 360947 w 1082877"/>
                <a:gd name="connsiteY85" fmla="*/ 469231 h 1106905"/>
                <a:gd name="connsiteX86" fmla="*/ 336884 w 1082877"/>
                <a:gd name="connsiteY86" fmla="*/ 517358 h 1106905"/>
                <a:gd name="connsiteX87" fmla="*/ 312821 w 1082877"/>
                <a:gd name="connsiteY87" fmla="*/ 637673 h 1106905"/>
                <a:gd name="connsiteX88" fmla="*/ 324853 w 1082877"/>
                <a:gd name="connsiteY88" fmla="*/ 902368 h 1106905"/>
                <a:gd name="connsiteX89" fmla="*/ 336884 w 1082877"/>
                <a:gd name="connsiteY89" fmla="*/ 950494 h 1106905"/>
                <a:gd name="connsiteX90" fmla="*/ 348916 w 1082877"/>
                <a:gd name="connsiteY90" fmla="*/ 866273 h 1106905"/>
                <a:gd name="connsiteX91" fmla="*/ 360947 w 1082877"/>
                <a:gd name="connsiteY91" fmla="*/ 565484 h 1106905"/>
                <a:gd name="connsiteX92" fmla="*/ 372979 w 1082877"/>
                <a:gd name="connsiteY92" fmla="*/ 493294 h 1106905"/>
                <a:gd name="connsiteX93" fmla="*/ 397042 w 1082877"/>
                <a:gd name="connsiteY93" fmla="*/ 288758 h 1106905"/>
                <a:gd name="connsiteX94" fmla="*/ 409074 w 1082877"/>
                <a:gd name="connsiteY94" fmla="*/ 252663 h 1106905"/>
                <a:gd name="connsiteX95" fmla="*/ 445168 w 1082877"/>
                <a:gd name="connsiteY95" fmla="*/ 228600 h 1106905"/>
                <a:gd name="connsiteX96" fmla="*/ 505326 w 1082877"/>
                <a:gd name="connsiteY96" fmla="*/ 192505 h 1106905"/>
                <a:gd name="connsiteX97" fmla="*/ 601579 w 1082877"/>
                <a:gd name="connsiteY97" fmla="*/ 204536 h 1106905"/>
                <a:gd name="connsiteX98" fmla="*/ 541421 w 1082877"/>
                <a:gd name="connsiteY98" fmla="*/ 264694 h 1106905"/>
                <a:gd name="connsiteX99" fmla="*/ 481263 w 1082877"/>
                <a:gd name="connsiteY99" fmla="*/ 348915 h 1106905"/>
                <a:gd name="connsiteX100" fmla="*/ 469232 w 1082877"/>
                <a:gd name="connsiteY100" fmla="*/ 385010 h 1106905"/>
                <a:gd name="connsiteX101" fmla="*/ 397042 w 1082877"/>
                <a:gd name="connsiteY101" fmla="*/ 481263 h 1106905"/>
                <a:gd name="connsiteX102" fmla="*/ 348916 w 1082877"/>
                <a:gd name="connsiteY102" fmla="*/ 577515 h 1106905"/>
                <a:gd name="connsiteX103" fmla="*/ 336884 w 1082877"/>
                <a:gd name="connsiteY103" fmla="*/ 637673 h 1106905"/>
                <a:gd name="connsiteX104" fmla="*/ 312821 w 1082877"/>
                <a:gd name="connsiteY104" fmla="*/ 709863 h 1106905"/>
                <a:gd name="connsiteX105" fmla="*/ 300789 w 1082877"/>
                <a:gd name="connsiteY105" fmla="*/ 878305 h 1106905"/>
                <a:gd name="connsiteX106" fmla="*/ 312821 w 1082877"/>
                <a:gd name="connsiteY106" fmla="*/ 96252 h 1106905"/>
                <a:gd name="connsiteX107" fmla="*/ 348916 w 1082877"/>
                <a:gd name="connsiteY107" fmla="*/ 60158 h 1106905"/>
                <a:gd name="connsiteX108" fmla="*/ 397042 w 1082877"/>
                <a:gd name="connsiteY108" fmla="*/ 36094 h 1106905"/>
                <a:gd name="connsiteX109" fmla="*/ 469232 w 1082877"/>
                <a:gd name="connsiteY109" fmla="*/ 0 h 1106905"/>
                <a:gd name="connsiteX110" fmla="*/ 505326 w 1082877"/>
                <a:gd name="connsiteY110" fmla="*/ 24063 h 1106905"/>
                <a:gd name="connsiteX111" fmla="*/ 457200 w 1082877"/>
                <a:gd name="connsiteY111" fmla="*/ 168442 h 1106905"/>
                <a:gd name="connsiteX112" fmla="*/ 433137 w 1082877"/>
                <a:gd name="connsiteY112" fmla="*/ 300789 h 1106905"/>
                <a:gd name="connsiteX113" fmla="*/ 409074 w 1082877"/>
                <a:gd name="connsiteY113" fmla="*/ 336884 h 1106905"/>
                <a:gd name="connsiteX114" fmla="*/ 397042 w 1082877"/>
                <a:gd name="connsiteY114" fmla="*/ 397042 h 1106905"/>
                <a:gd name="connsiteX115" fmla="*/ 385010 w 1082877"/>
                <a:gd name="connsiteY115" fmla="*/ 481263 h 1106905"/>
                <a:gd name="connsiteX116" fmla="*/ 360947 w 1082877"/>
                <a:gd name="connsiteY116" fmla="*/ 553452 h 1106905"/>
                <a:gd name="connsiteX117" fmla="*/ 336884 w 1082877"/>
                <a:gd name="connsiteY117" fmla="*/ 649705 h 1106905"/>
                <a:gd name="connsiteX118" fmla="*/ 348916 w 1082877"/>
                <a:gd name="connsiteY118" fmla="*/ 733926 h 1106905"/>
                <a:gd name="connsiteX119" fmla="*/ 360947 w 1082877"/>
                <a:gd name="connsiteY119" fmla="*/ 697831 h 1106905"/>
                <a:gd name="connsiteX120" fmla="*/ 385010 w 1082877"/>
                <a:gd name="connsiteY120" fmla="*/ 649705 h 1106905"/>
                <a:gd name="connsiteX121" fmla="*/ 409074 w 1082877"/>
                <a:gd name="connsiteY121" fmla="*/ 529389 h 1106905"/>
                <a:gd name="connsiteX122" fmla="*/ 421105 w 1082877"/>
                <a:gd name="connsiteY122" fmla="*/ 481263 h 1106905"/>
                <a:gd name="connsiteX123" fmla="*/ 457200 w 1082877"/>
                <a:gd name="connsiteY123" fmla="*/ 348915 h 1106905"/>
                <a:gd name="connsiteX124" fmla="*/ 517358 w 1082877"/>
                <a:gd name="connsiteY124" fmla="*/ 276726 h 1106905"/>
                <a:gd name="connsiteX125" fmla="*/ 541421 w 1082877"/>
                <a:gd name="connsiteY125" fmla="*/ 240631 h 1106905"/>
                <a:gd name="connsiteX126" fmla="*/ 493295 w 1082877"/>
                <a:gd name="connsiteY126" fmla="*/ 264694 h 1106905"/>
                <a:gd name="connsiteX127" fmla="*/ 469232 w 1082877"/>
                <a:gd name="connsiteY127" fmla="*/ 300789 h 1106905"/>
                <a:gd name="connsiteX128" fmla="*/ 409074 w 1082877"/>
                <a:gd name="connsiteY128" fmla="*/ 372979 h 1106905"/>
                <a:gd name="connsiteX129" fmla="*/ 385010 w 1082877"/>
                <a:gd name="connsiteY129" fmla="*/ 421105 h 1106905"/>
                <a:gd name="connsiteX130" fmla="*/ 360947 w 1082877"/>
                <a:gd name="connsiteY130" fmla="*/ 457200 h 1106905"/>
                <a:gd name="connsiteX131" fmla="*/ 348916 w 1082877"/>
                <a:gd name="connsiteY131" fmla="*/ 505326 h 1106905"/>
                <a:gd name="connsiteX132" fmla="*/ 312821 w 1082877"/>
                <a:gd name="connsiteY132" fmla="*/ 625642 h 1106905"/>
                <a:gd name="connsiteX133" fmla="*/ 300789 w 1082877"/>
                <a:gd name="connsiteY133" fmla="*/ 709863 h 1106905"/>
                <a:gd name="connsiteX134" fmla="*/ 312821 w 1082877"/>
                <a:gd name="connsiteY134" fmla="*/ 216568 h 1106905"/>
                <a:gd name="connsiteX135" fmla="*/ 348916 w 1082877"/>
                <a:gd name="connsiteY135" fmla="*/ 144379 h 1106905"/>
                <a:gd name="connsiteX136" fmla="*/ 372979 w 1082877"/>
                <a:gd name="connsiteY136" fmla="*/ 120315 h 1106905"/>
                <a:gd name="connsiteX137" fmla="*/ 445168 w 1082877"/>
                <a:gd name="connsiteY137" fmla="*/ 96252 h 1106905"/>
                <a:gd name="connsiteX138" fmla="*/ 421105 w 1082877"/>
                <a:gd name="connsiteY138" fmla="*/ 156410 h 1106905"/>
                <a:gd name="connsiteX139" fmla="*/ 360947 w 1082877"/>
                <a:gd name="connsiteY139" fmla="*/ 228600 h 1106905"/>
                <a:gd name="connsiteX140" fmla="*/ 336884 w 1082877"/>
                <a:gd name="connsiteY140" fmla="*/ 288758 h 1106905"/>
                <a:gd name="connsiteX141" fmla="*/ 312821 w 1082877"/>
                <a:gd name="connsiteY141" fmla="*/ 324852 h 1106905"/>
                <a:gd name="connsiteX142" fmla="*/ 216568 w 1082877"/>
                <a:gd name="connsiteY142" fmla="*/ 433136 h 1106905"/>
                <a:gd name="connsiteX143" fmla="*/ 180474 w 1082877"/>
                <a:gd name="connsiteY143" fmla="*/ 505326 h 1106905"/>
                <a:gd name="connsiteX144" fmla="*/ 120316 w 1082877"/>
                <a:gd name="connsiteY144" fmla="*/ 613610 h 1106905"/>
                <a:gd name="connsiteX145" fmla="*/ 96253 w 1082877"/>
                <a:gd name="connsiteY145" fmla="*/ 697831 h 1106905"/>
                <a:gd name="connsiteX146" fmla="*/ 108284 w 1082877"/>
                <a:gd name="connsiteY146" fmla="*/ 757989 h 1106905"/>
                <a:gd name="connsiteX147" fmla="*/ 120316 w 1082877"/>
                <a:gd name="connsiteY147" fmla="*/ 505326 h 1106905"/>
                <a:gd name="connsiteX148" fmla="*/ 132347 w 1082877"/>
                <a:gd name="connsiteY148" fmla="*/ 457200 h 1106905"/>
                <a:gd name="connsiteX149" fmla="*/ 144379 w 1082877"/>
                <a:gd name="connsiteY149" fmla="*/ 372979 h 1106905"/>
                <a:gd name="connsiteX150" fmla="*/ 156410 w 1082877"/>
                <a:gd name="connsiteY150" fmla="*/ 276726 h 1106905"/>
                <a:gd name="connsiteX151" fmla="*/ 204537 w 1082877"/>
                <a:gd name="connsiteY151" fmla="*/ 204536 h 1106905"/>
                <a:gd name="connsiteX152" fmla="*/ 216568 w 1082877"/>
                <a:gd name="connsiteY152" fmla="*/ 168442 h 1106905"/>
                <a:gd name="connsiteX153" fmla="*/ 288758 w 1082877"/>
                <a:gd name="connsiteY153" fmla="*/ 132347 h 1106905"/>
                <a:gd name="connsiteX154" fmla="*/ 372979 w 1082877"/>
                <a:gd name="connsiteY154" fmla="*/ 96252 h 1106905"/>
                <a:gd name="connsiteX155" fmla="*/ 348916 w 1082877"/>
                <a:gd name="connsiteY155" fmla="*/ 156410 h 1106905"/>
                <a:gd name="connsiteX156" fmla="*/ 324853 w 1082877"/>
                <a:gd name="connsiteY156" fmla="*/ 192505 h 1106905"/>
                <a:gd name="connsiteX157" fmla="*/ 300789 w 1082877"/>
                <a:gd name="connsiteY157" fmla="*/ 240631 h 1106905"/>
                <a:gd name="connsiteX158" fmla="*/ 288758 w 1082877"/>
                <a:gd name="connsiteY158" fmla="*/ 288758 h 1106905"/>
                <a:gd name="connsiteX159" fmla="*/ 252663 w 1082877"/>
                <a:gd name="connsiteY159" fmla="*/ 312821 h 1106905"/>
                <a:gd name="connsiteX160" fmla="*/ 192505 w 1082877"/>
                <a:gd name="connsiteY160" fmla="*/ 469231 h 1106905"/>
                <a:gd name="connsiteX161" fmla="*/ 168442 w 1082877"/>
                <a:gd name="connsiteY161" fmla="*/ 529389 h 1106905"/>
                <a:gd name="connsiteX162" fmla="*/ 180474 w 1082877"/>
                <a:gd name="connsiteY162" fmla="*/ 842210 h 1106905"/>
                <a:gd name="connsiteX163" fmla="*/ 228600 w 1082877"/>
                <a:gd name="connsiteY163" fmla="*/ 914400 h 1106905"/>
                <a:gd name="connsiteX164" fmla="*/ 252663 w 1082877"/>
                <a:gd name="connsiteY164" fmla="*/ 950494 h 1106905"/>
                <a:gd name="connsiteX165" fmla="*/ 240632 w 1082877"/>
                <a:gd name="connsiteY165" fmla="*/ 914400 h 1106905"/>
                <a:gd name="connsiteX166" fmla="*/ 228600 w 1082877"/>
                <a:gd name="connsiteY166" fmla="*/ 866273 h 1106905"/>
                <a:gd name="connsiteX167" fmla="*/ 192505 w 1082877"/>
                <a:gd name="connsiteY167" fmla="*/ 745958 h 1106905"/>
                <a:gd name="connsiteX168" fmla="*/ 228600 w 1082877"/>
                <a:gd name="connsiteY168" fmla="*/ 336884 h 1106905"/>
                <a:gd name="connsiteX169" fmla="*/ 240632 w 1082877"/>
                <a:gd name="connsiteY169" fmla="*/ 300789 h 1106905"/>
                <a:gd name="connsiteX170" fmla="*/ 336884 w 1082877"/>
                <a:gd name="connsiteY170" fmla="*/ 192505 h 1106905"/>
                <a:gd name="connsiteX171" fmla="*/ 372979 w 1082877"/>
                <a:gd name="connsiteY171" fmla="*/ 156410 h 1106905"/>
                <a:gd name="connsiteX172" fmla="*/ 300789 w 1082877"/>
                <a:gd name="connsiteY172" fmla="*/ 312821 h 1106905"/>
                <a:gd name="connsiteX173" fmla="*/ 264695 w 1082877"/>
                <a:gd name="connsiteY173" fmla="*/ 336884 h 1106905"/>
                <a:gd name="connsiteX174" fmla="*/ 240632 w 1082877"/>
                <a:gd name="connsiteY174" fmla="*/ 385010 h 1106905"/>
                <a:gd name="connsiteX175" fmla="*/ 168442 w 1082877"/>
                <a:gd name="connsiteY175" fmla="*/ 445168 h 1106905"/>
                <a:gd name="connsiteX176" fmla="*/ 132347 w 1082877"/>
                <a:gd name="connsiteY176" fmla="*/ 541421 h 1106905"/>
                <a:gd name="connsiteX177" fmla="*/ 108284 w 1082877"/>
                <a:gd name="connsiteY177" fmla="*/ 685800 h 1106905"/>
                <a:gd name="connsiteX178" fmla="*/ 120316 w 1082877"/>
                <a:gd name="connsiteY178" fmla="*/ 854242 h 1106905"/>
                <a:gd name="connsiteX179" fmla="*/ 132347 w 1082877"/>
                <a:gd name="connsiteY179" fmla="*/ 902368 h 1106905"/>
                <a:gd name="connsiteX180" fmla="*/ 168442 w 1082877"/>
                <a:gd name="connsiteY180" fmla="*/ 938463 h 1106905"/>
                <a:gd name="connsiteX181" fmla="*/ 204537 w 1082877"/>
                <a:gd name="connsiteY181" fmla="*/ 1010652 h 1106905"/>
                <a:gd name="connsiteX182" fmla="*/ 216568 w 1082877"/>
                <a:gd name="connsiteY182" fmla="*/ 974558 h 1106905"/>
                <a:gd name="connsiteX183" fmla="*/ 216568 w 1082877"/>
                <a:gd name="connsiteY183" fmla="*/ 312821 h 1106905"/>
                <a:gd name="connsiteX184" fmla="*/ 240632 w 1082877"/>
                <a:gd name="connsiteY184" fmla="*/ 276726 h 1106905"/>
                <a:gd name="connsiteX185" fmla="*/ 252663 w 1082877"/>
                <a:gd name="connsiteY185" fmla="*/ 240631 h 1106905"/>
                <a:gd name="connsiteX186" fmla="*/ 324853 w 1082877"/>
                <a:gd name="connsiteY186" fmla="*/ 204536 h 1106905"/>
                <a:gd name="connsiteX187" fmla="*/ 372979 w 1082877"/>
                <a:gd name="connsiteY187" fmla="*/ 180473 h 1106905"/>
                <a:gd name="connsiteX188" fmla="*/ 409074 w 1082877"/>
                <a:gd name="connsiteY188" fmla="*/ 156410 h 1106905"/>
                <a:gd name="connsiteX189" fmla="*/ 385010 w 1082877"/>
                <a:gd name="connsiteY189" fmla="*/ 180473 h 1106905"/>
                <a:gd name="connsiteX190" fmla="*/ 348916 w 1082877"/>
                <a:gd name="connsiteY190" fmla="*/ 192505 h 1106905"/>
                <a:gd name="connsiteX191" fmla="*/ 276726 w 1082877"/>
                <a:gd name="connsiteY191" fmla="*/ 228600 h 1106905"/>
                <a:gd name="connsiteX192" fmla="*/ 228600 w 1082877"/>
                <a:gd name="connsiteY192" fmla="*/ 300789 h 1106905"/>
                <a:gd name="connsiteX193" fmla="*/ 204537 w 1082877"/>
                <a:gd name="connsiteY193" fmla="*/ 336884 h 1106905"/>
                <a:gd name="connsiteX194" fmla="*/ 192505 w 1082877"/>
                <a:gd name="connsiteY194" fmla="*/ 385010 h 1106905"/>
                <a:gd name="connsiteX195" fmla="*/ 168442 w 1082877"/>
                <a:gd name="connsiteY195" fmla="*/ 433136 h 1106905"/>
                <a:gd name="connsiteX196" fmla="*/ 132347 w 1082877"/>
                <a:gd name="connsiteY196" fmla="*/ 541421 h 1106905"/>
                <a:gd name="connsiteX197" fmla="*/ 144379 w 1082877"/>
                <a:gd name="connsiteY197" fmla="*/ 974558 h 1106905"/>
                <a:gd name="connsiteX198" fmla="*/ 156410 w 1082877"/>
                <a:gd name="connsiteY198" fmla="*/ 1010652 h 1106905"/>
                <a:gd name="connsiteX199" fmla="*/ 144379 w 1082877"/>
                <a:gd name="connsiteY199" fmla="*/ 854242 h 1106905"/>
                <a:gd name="connsiteX200" fmla="*/ 120316 w 1082877"/>
                <a:gd name="connsiteY200" fmla="*/ 757989 h 1106905"/>
                <a:gd name="connsiteX201" fmla="*/ 108284 w 1082877"/>
                <a:gd name="connsiteY201" fmla="*/ 709863 h 1106905"/>
                <a:gd name="connsiteX202" fmla="*/ 108284 w 1082877"/>
                <a:gd name="connsiteY202" fmla="*/ 288758 h 1106905"/>
                <a:gd name="connsiteX203" fmla="*/ 132347 w 1082877"/>
                <a:gd name="connsiteY203" fmla="*/ 264694 h 1106905"/>
                <a:gd name="connsiteX204" fmla="*/ 180474 w 1082877"/>
                <a:gd name="connsiteY204" fmla="*/ 204536 h 1106905"/>
                <a:gd name="connsiteX205" fmla="*/ 252663 w 1082877"/>
                <a:gd name="connsiteY205" fmla="*/ 108284 h 1106905"/>
                <a:gd name="connsiteX206" fmla="*/ 312821 w 1082877"/>
                <a:gd name="connsiteY206" fmla="*/ 60158 h 1106905"/>
                <a:gd name="connsiteX207" fmla="*/ 336884 w 1082877"/>
                <a:gd name="connsiteY207" fmla="*/ 84221 h 1106905"/>
                <a:gd name="connsiteX208" fmla="*/ 228600 w 1082877"/>
                <a:gd name="connsiteY208" fmla="*/ 132347 h 1106905"/>
                <a:gd name="connsiteX209" fmla="*/ 192505 w 1082877"/>
                <a:gd name="connsiteY209" fmla="*/ 180473 h 1106905"/>
                <a:gd name="connsiteX210" fmla="*/ 156410 w 1082877"/>
                <a:gd name="connsiteY210" fmla="*/ 192505 h 1106905"/>
                <a:gd name="connsiteX211" fmla="*/ 144379 w 1082877"/>
                <a:gd name="connsiteY211" fmla="*/ 228600 h 1106905"/>
                <a:gd name="connsiteX212" fmla="*/ 120316 w 1082877"/>
                <a:gd name="connsiteY212" fmla="*/ 276726 h 1106905"/>
                <a:gd name="connsiteX213" fmla="*/ 84221 w 1082877"/>
                <a:gd name="connsiteY213" fmla="*/ 324852 h 1106905"/>
                <a:gd name="connsiteX214" fmla="*/ 60158 w 1082877"/>
                <a:gd name="connsiteY214" fmla="*/ 385010 h 1106905"/>
                <a:gd name="connsiteX215" fmla="*/ 0 w 1082877"/>
                <a:gd name="connsiteY215" fmla="*/ 517358 h 1106905"/>
                <a:gd name="connsiteX216" fmla="*/ 12032 w 1082877"/>
                <a:gd name="connsiteY216" fmla="*/ 878305 h 1106905"/>
                <a:gd name="connsiteX217" fmla="*/ 48126 w 1082877"/>
                <a:gd name="connsiteY217" fmla="*/ 950494 h 1106905"/>
                <a:gd name="connsiteX218" fmla="*/ 60158 w 1082877"/>
                <a:gd name="connsiteY218" fmla="*/ 986589 h 1106905"/>
                <a:gd name="connsiteX219" fmla="*/ 84221 w 1082877"/>
                <a:gd name="connsiteY219" fmla="*/ 553452 h 1106905"/>
                <a:gd name="connsiteX220" fmla="*/ 96253 w 1082877"/>
                <a:gd name="connsiteY220" fmla="*/ 481263 h 1106905"/>
                <a:gd name="connsiteX221" fmla="*/ 120316 w 1082877"/>
                <a:gd name="connsiteY221" fmla="*/ 336884 h 1106905"/>
                <a:gd name="connsiteX222" fmla="*/ 144379 w 1082877"/>
                <a:gd name="connsiteY222" fmla="*/ 252663 h 1106905"/>
                <a:gd name="connsiteX223" fmla="*/ 156410 w 1082877"/>
                <a:gd name="connsiteY223" fmla="*/ 204536 h 1106905"/>
                <a:gd name="connsiteX224" fmla="*/ 180474 w 1082877"/>
                <a:gd name="connsiteY224" fmla="*/ 180473 h 1106905"/>
                <a:gd name="connsiteX225" fmla="*/ 216568 w 1082877"/>
                <a:gd name="connsiteY225" fmla="*/ 132347 h 1106905"/>
                <a:gd name="connsiteX226" fmla="*/ 240632 w 1082877"/>
                <a:gd name="connsiteY226" fmla="*/ 96252 h 1106905"/>
                <a:gd name="connsiteX227" fmla="*/ 276726 w 1082877"/>
                <a:gd name="connsiteY227" fmla="*/ 84221 h 1106905"/>
                <a:gd name="connsiteX228" fmla="*/ 372979 w 1082877"/>
                <a:gd name="connsiteY228" fmla="*/ 48126 h 1106905"/>
                <a:gd name="connsiteX229" fmla="*/ 288758 w 1082877"/>
                <a:gd name="connsiteY229" fmla="*/ 144379 h 1106905"/>
                <a:gd name="connsiteX230" fmla="*/ 180474 w 1082877"/>
                <a:gd name="connsiteY230" fmla="*/ 216568 h 1106905"/>
                <a:gd name="connsiteX231" fmla="*/ 156410 w 1082877"/>
                <a:gd name="connsiteY231" fmla="*/ 252663 h 1106905"/>
                <a:gd name="connsiteX232" fmla="*/ 120316 w 1082877"/>
                <a:gd name="connsiteY232" fmla="*/ 288758 h 1106905"/>
                <a:gd name="connsiteX233" fmla="*/ 108284 w 1082877"/>
                <a:gd name="connsiteY233" fmla="*/ 336884 h 1106905"/>
                <a:gd name="connsiteX234" fmla="*/ 84221 w 1082877"/>
                <a:gd name="connsiteY234" fmla="*/ 385010 h 1106905"/>
                <a:gd name="connsiteX235" fmla="*/ 60158 w 1082877"/>
                <a:gd name="connsiteY235" fmla="*/ 445168 h 1106905"/>
                <a:gd name="connsiteX236" fmla="*/ 24063 w 1082877"/>
                <a:gd name="connsiteY236" fmla="*/ 529389 h 1106905"/>
                <a:gd name="connsiteX237" fmla="*/ 12032 w 1082877"/>
                <a:gd name="connsiteY237" fmla="*/ 577515 h 1106905"/>
                <a:gd name="connsiteX238" fmla="*/ 0 w 1082877"/>
                <a:gd name="connsiteY238" fmla="*/ 613610 h 1106905"/>
                <a:gd name="connsiteX239" fmla="*/ 12032 w 1082877"/>
                <a:gd name="connsiteY239" fmla="*/ 842210 h 1106905"/>
                <a:gd name="connsiteX240" fmla="*/ 24063 w 1082877"/>
                <a:gd name="connsiteY240" fmla="*/ 878305 h 1106905"/>
                <a:gd name="connsiteX241" fmla="*/ 72189 w 1082877"/>
                <a:gd name="connsiteY241" fmla="*/ 950494 h 1106905"/>
                <a:gd name="connsiteX242" fmla="*/ 96253 w 1082877"/>
                <a:gd name="connsiteY242" fmla="*/ 998621 h 1106905"/>
                <a:gd name="connsiteX243" fmla="*/ 108284 w 1082877"/>
                <a:gd name="connsiteY243" fmla="*/ 1034715 h 1106905"/>
                <a:gd name="connsiteX244" fmla="*/ 168442 w 1082877"/>
                <a:gd name="connsiteY244" fmla="*/ 1106905 h 1106905"/>
                <a:gd name="connsiteX245" fmla="*/ 192505 w 1082877"/>
                <a:gd name="connsiteY245" fmla="*/ 529389 h 1106905"/>
                <a:gd name="connsiteX246" fmla="*/ 216568 w 1082877"/>
                <a:gd name="connsiteY246" fmla="*/ 457200 h 1106905"/>
                <a:gd name="connsiteX247" fmla="*/ 264695 w 1082877"/>
                <a:gd name="connsiteY247" fmla="*/ 385010 h 1106905"/>
                <a:gd name="connsiteX248" fmla="*/ 276726 w 1082877"/>
                <a:gd name="connsiteY248" fmla="*/ 336884 h 1106905"/>
                <a:gd name="connsiteX249" fmla="*/ 324853 w 1082877"/>
                <a:gd name="connsiteY249" fmla="*/ 276726 h 1106905"/>
                <a:gd name="connsiteX250" fmla="*/ 348916 w 1082877"/>
                <a:gd name="connsiteY250" fmla="*/ 240631 h 1106905"/>
                <a:gd name="connsiteX251" fmla="*/ 385010 w 1082877"/>
                <a:gd name="connsiteY251" fmla="*/ 204536 h 1106905"/>
                <a:gd name="connsiteX252" fmla="*/ 469232 w 1082877"/>
                <a:gd name="connsiteY252" fmla="*/ 156410 h 1106905"/>
                <a:gd name="connsiteX253" fmla="*/ 505326 w 1082877"/>
                <a:gd name="connsiteY253" fmla="*/ 144379 h 1106905"/>
                <a:gd name="connsiteX254" fmla="*/ 457200 w 1082877"/>
                <a:gd name="connsiteY254" fmla="*/ 216568 h 1106905"/>
                <a:gd name="connsiteX255" fmla="*/ 445168 w 1082877"/>
                <a:gd name="connsiteY255" fmla="*/ 252663 h 1106905"/>
                <a:gd name="connsiteX256" fmla="*/ 421105 w 1082877"/>
                <a:gd name="connsiteY256" fmla="*/ 288758 h 1106905"/>
                <a:gd name="connsiteX257" fmla="*/ 397042 w 1082877"/>
                <a:gd name="connsiteY257" fmla="*/ 336884 h 1106905"/>
                <a:gd name="connsiteX258" fmla="*/ 385010 w 1082877"/>
                <a:gd name="connsiteY258" fmla="*/ 433136 h 1106905"/>
                <a:gd name="connsiteX259" fmla="*/ 372979 w 1082877"/>
                <a:gd name="connsiteY259" fmla="*/ 493294 h 1106905"/>
                <a:gd name="connsiteX260" fmla="*/ 385010 w 1082877"/>
                <a:gd name="connsiteY260" fmla="*/ 806115 h 1106905"/>
                <a:gd name="connsiteX261" fmla="*/ 397042 w 1082877"/>
                <a:gd name="connsiteY261" fmla="*/ 842210 h 1106905"/>
                <a:gd name="connsiteX262" fmla="*/ 421105 w 1082877"/>
                <a:gd name="connsiteY262" fmla="*/ 878305 h 1106905"/>
                <a:gd name="connsiteX263" fmla="*/ 421105 w 1082877"/>
                <a:gd name="connsiteY263" fmla="*/ 625642 h 1106905"/>
                <a:gd name="connsiteX264" fmla="*/ 433137 w 1082877"/>
                <a:gd name="connsiteY264" fmla="*/ 324852 h 1106905"/>
                <a:gd name="connsiteX265" fmla="*/ 445168 w 1082877"/>
                <a:gd name="connsiteY265" fmla="*/ 288758 h 1106905"/>
                <a:gd name="connsiteX266" fmla="*/ 469232 w 1082877"/>
                <a:gd name="connsiteY266" fmla="*/ 252663 h 1106905"/>
                <a:gd name="connsiteX267" fmla="*/ 481263 w 1082877"/>
                <a:gd name="connsiteY267" fmla="*/ 216568 h 1106905"/>
                <a:gd name="connsiteX268" fmla="*/ 457200 w 1082877"/>
                <a:gd name="connsiteY268" fmla="*/ 433136 h 1106905"/>
                <a:gd name="connsiteX269" fmla="*/ 469232 w 1082877"/>
                <a:gd name="connsiteY269" fmla="*/ 770021 h 1106905"/>
                <a:gd name="connsiteX270" fmla="*/ 493295 w 1082877"/>
                <a:gd name="connsiteY270" fmla="*/ 806115 h 1106905"/>
                <a:gd name="connsiteX271" fmla="*/ 505326 w 1082877"/>
                <a:gd name="connsiteY271" fmla="*/ 842210 h 1106905"/>
                <a:gd name="connsiteX272" fmla="*/ 553453 w 1082877"/>
                <a:gd name="connsiteY272" fmla="*/ 854242 h 1106905"/>
                <a:gd name="connsiteX273" fmla="*/ 589547 w 1082877"/>
                <a:gd name="connsiteY273" fmla="*/ 312821 h 1106905"/>
                <a:gd name="connsiteX274" fmla="*/ 601579 w 1082877"/>
                <a:gd name="connsiteY274" fmla="*/ 216568 h 1106905"/>
                <a:gd name="connsiteX275" fmla="*/ 613610 w 1082877"/>
                <a:gd name="connsiteY275" fmla="*/ 264694 h 1106905"/>
                <a:gd name="connsiteX276" fmla="*/ 577516 w 1082877"/>
                <a:gd name="connsiteY276" fmla="*/ 348915 h 1106905"/>
                <a:gd name="connsiteX277" fmla="*/ 553453 w 1082877"/>
                <a:gd name="connsiteY277" fmla="*/ 481263 h 1106905"/>
                <a:gd name="connsiteX278" fmla="*/ 565484 w 1082877"/>
                <a:gd name="connsiteY278" fmla="*/ 709863 h 1106905"/>
                <a:gd name="connsiteX279" fmla="*/ 589547 w 1082877"/>
                <a:gd name="connsiteY279" fmla="*/ 745958 h 1106905"/>
                <a:gd name="connsiteX280" fmla="*/ 661737 w 1082877"/>
                <a:gd name="connsiteY280" fmla="*/ 818147 h 1106905"/>
                <a:gd name="connsiteX281" fmla="*/ 673768 w 1082877"/>
                <a:gd name="connsiteY281" fmla="*/ 481263 h 1106905"/>
                <a:gd name="connsiteX282" fmla="*/ 661737 w 1082877"/>
                <a:gd name="connsiteY282" fmla="*/ 433136 h 1106905"/>
                <a:gd name="connsiteX283" fmla="*/ 673768 w 1082877"/>
                <a:gd name="connsiteY283" fmla="*/ 493294 h 1106905"/>
                <a:gd name="connsiteX284" fmla="*/ 721895 w 1082877"/>
                <a:gd name="connsiteY284" fmla="*/ 625642 h 1106905"/>
                <a:gd name="connsiteX285" fmla="*/ 770021 w 1082877"/>
                <a:gd name="connsiteY285" fmla="*/ 661736 h 1106905"/>
                <a:gd name="connsiteX286" fmla="*/ 830179 w 1082877"/>
                <a:gd name="connsiteY286" fmla="*/ 733926 h 1106905"/>
                <a:gd name="connsiteX287" fmla="*/ 914400 w 1082877"/>
                <a:gd name="connsiteY287" fmla="*/ 782052 h 1106905"/>
                <a:gd name="connsiteX288" fmla="*/ 974558 w 1082877"/>
                <a:gd name="connsiteY288" fmla="*/ 757989 h 1106905"/>
                <a:gd name="connsiteX289" fmla="*/ 962526 w 1082877"/>
                <a:gd name="connsiteY289" fmla="*/ 697831 h 1106905"/>
                <a:gd name="connsiteX290" fmla="*/ 938463 w 1082877"/>
                <a:gd name="connsiteY290" fmla="*/ 553452 h 1106905"/>
                <a:gd name="connsiteX291" fmla="*/ 914400 w 1082877"/>
                <a:gd name="connsiteY291" fmla="*/ 457200 h 1106905"/>
                <a:gd name="connsiteX292" fmla="*/ 902368 w 1082877"/>
                <a:gd name="connsiteY292" fmla="*/ 336884 h 1106905"/>
                <a:gd name="connsiteX293" fmla="*/ 926432 w 1082877"/>
                <a:gd name="connsiteY293" fmla="*/ 625642 h 1106905"/>
                <a:gd name="connsiteX294" fmla="*/ 962526 w 1082877"/>
                <a:gd name="connsiteY294" fmla="*/ 613610 h 1106905"/>
                <a:gd name="connsiteX295" fmla="*/ 974558 w 1082877"/>
                <a:gd name="connsiteY295" fmla="*/ 577515 h 1106905"/>
                <a:gd name="connsiteX296" fmla="*/ 986589 w 1082877"/>
                <a:gd name="connsiteY296" fmla="*/ 457200 h 1106905"/>
                <a:gd name="connsiteX297" fmla="*/ 1010653 w 1082877"/>
                <a:gd name="connsiteY297" fmla="*/ 505326 h 1106905"/>
                <a:gd name="connsiteX298" fmla="*/ 1034716 w 1082877"/>
                <a:gd name="connsiteY298" fmla="*/ 541421 h 1106905"/>
                <a:gd name="connsiteX299" fmla="*/ 1070810 w 1082877"/>
                <a:gd name="connsiteY299" fmla="*/ 601579 h 1106905"/>
                <a:gd name="connsiteX300" fmla="*/ 1082842 w 1082877"/>
                <a:gd name="connsiteY300" fmla="*/ 553452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82877" h="1106905">
                  <a:moveTo>
                    <a:pt x="962526" y="613610"/>
                  </a:moveTo>
                  <a:cubicBezTo>
                    <a:pt x="966537" y="557463"/>
                    <a:pt x="974558" y="501458"/>
                    <a:pt x="974558" y="445168"/>
                  </a:cubicBezTo>
                  <a:cubicBezTo>
                    <a:pt x="974558" y="408851"/>
                    <a:pt x="968048" y="517557"/>
                    <a:pt x="962526" y="553452"/>
                  </a:cubicBezTo>
                  <a:cubicBezTo>
                    <a:pt x="960012" y="569796"/>
                    <a:pt x="954505" y="585537"/>
                    <a:pt x="950495" y="601579"/>
                  </a:cubicBezTo>
                  <a:lnTo>
                    <a:pt x="878305" y="589547"/>
                  </a:lnTo>
                  <a:cubicBezTo>
                    <a:pt x="877879" y="588526"/>
                    <a:pt x="880225" y="458010"/>
                    <a:pt x="902368" y="421105"/>
                  </a:cubicBezTo>
                  <a:cubicBezTo>
                    <a:pt x="908204" y="411378"/>
                    <a:pt x="918411" y="405063"/>
                    <a:pt x="926432" y="397042"/>
                  </a:cubicBezTo>
                  <a:cubicBezTo>
                    <a:pt x="908827" y="502666"/>
                    <a:pt x="907688" y="473032"/>
                    <a:pt x="926432" y="613610"/>
                  </a:cubicBezTo>
                  <a:cubicBezTo>
                    <a:pt x="928108" y="626181"/>
                    <a:pt x="947431" y="640737"/>
                    <a:pt x="938463" y="649705"/>
                  </a:cubicBezTo>
                  <a:cubicBezTo>
                    <a:pt x="928500" y="659667"/>
                    <a:pt x="867486" y="614418"/>
                    <a:pt x="866274" y="613610"/>
                  </a:cubicBezTo>
                  <a:cubicBezTo>
                    <a:pt x="870284" y="561473"/>
                    <a:pt x="885700" y="508965"/>
                    <a:pt x="878305" y="457200"/>
                  </a:cubicBezTo>
                  <a:cubicBezTo>
                    <a:pt x="875642" y="438563"/>
                    <a:pt x="843034" y="574220"/>
                    <a:pt x="842210" y="577515"/>
                  </a:cubicBezTo>
                  <a:cubicBezTo>
                    <a:pt x="846221" y="609599"/>
                    <a:pt x="850464" y="705881"/>
                    <a:pt x="854242" y="673768"/>
                  </a:cubicBezTo>
                  <a:cubicBezTo>
                    <a:pt x="865967" y="574112"/>
                    <a:pt x="859125" y="473067"/>
                    <a:pt x="866274" y="372979"/>
                  </a:cubicBezTo>
                  <a:cubicBezTo>
                    <a:pt x="867178" y="360329"/>
                    <a:pt x="878305" y="324202"/>
                    <a:pt x="878305" y="336884"/>
                  </a:cubicBezTo>
                  <a:cubicBezTo>
                    <a:pt x="878305" y="357334"/>
                    <a:pt x="871655" y="377313"/>
                    <a:pt x="866274" y="397042"/>
                  </a:cubicBezTo>
                  <a:cubicBezTo>
                    <a:pt x="859600" y="421513"/>
                    <a:pt x="842210" y="469231"/>
                    <a:pt x="842210" y="469231"/>
                  </a:cubicBezTo>
                  <a:cubicBezTo>
                    <a:pt x="838200" y="541421"/>
                    <a:pt x="855565" y="753498"/>
                    <a:pt x="830179" y="685800"/>
                  </a:cubicBezTo>
                  <a:cubicBezTo>
                    <a:pt x="793458" y="587877"/>
                    <a:pt x="824824" y="475874"/>
                    <a:pt x="806116" y="372979"/>
                  </a:cubicBezTo>
                  <a:cubicBezTo>
                    <a:pt x="802908" y="355333"/>
                    <a:pt x="788714" y="404452"/>
                    <a:pt x="782053" y="421105"/>
                  </a:cubicBezTo>
                  <a:cubicBezTo>
                    <a:pt x="782034" y="421153"/>
                    <a:pt x="751982" y="511317"/>
                    <a:pt x="745958" y="529389"/>
                  </a:cubicBezTo>
                  <a:lnTo>
                    <a:pt x="733926" y="565484"/>
                  </a:lnTo>
                  <a:cubicBezTo>
                    <a:pt x="737937" y="609600"/>
                    <a:pt x="728508" y="657115"/>
                    <a:pt x="745958" y="697831"/>
                  </a:cubicBezTo>
                  <a:cubicBezTo>
                    <a:pt x="753023" y="714316"/>
                    <a:pt x="767485" y="667460"/>
                    <a:pt x="770021" y="649705"/>
                  </a:cubicBezTo>
                  <a:cubicBezTo>
                    <a:pt x="779680" y="582095"/>
                    <a:pt x="776137" y="513208"/>
                    <a:pt x="782053" y="445168"/>
                  </a:cubicBezTo>
                  <a:cubicBezTo>
                    <a:pt x="783446" y="429143"/>
                    <a:pt x="801766" y="311710"/>
                    <a:pt x="818147" y="300789"/>
                  </a:cubicBezTo>
                  <a:lnTo>
                    <a:pt x="854242" y="276726"/>
                  </a:lnTo>
                  <a:cubicBezTo>
                    <a:pt x="850231" y="288758"/>
                    <a:pt x="849245" y="302269"/>
                    <a:pt x="842210" y="312821"/>
                  </a:cubicBezTo>
                  <a:cubicBezTo>
                    <a:pt x="788988" y="392654"/>
                    <a:pt x="821420" y="306276"/>
                    <a:pt x="782053" y="385010"/>
                  </a:cubicBezTo>
                  <a:cubicBezTo>
                    <a:pt x="772394" y="404327"/>
                    <a:pt x="766761" y="425432"/>
                    <a:pt x="757989" y="445168"/>
                  </a:cubicBezTo>
                  <a:cubicBezTo>
                    <a:pt x="750705" y="461558"/>
                    <a:pt x="740991" y="476809"/>
                    <a:pt x="733926" y="493294"/>
                  </a:cubicBezTo>
                  <a:cubicBezTo>
                    <a:pt x="728930" y="504951"/>
                    <a:pt x="726891" y="517732"/>
                    <a:pt x="721895" y="529389"/>
                  </a:cubicBezTo>
                  <a:cubicBezTo>
                    <a:pt x="677288" y="633474"/>
                    <a:pt x="714020" y="528951"/>
                    <a:pt x="685800" y="613610"/>
                  </a:cubicBezTo>
                  <a:cubicBezTo>
                    <a:pt x="679080" y="674085"/>
                    <a:pt x="661354" y="757035"/>
                    <a:pt x="685800" y="818147"/>
                  </a:cubicBezTo>
                  <a:cubicBezTo>
                    <a:pt x="690510" y="829922"/>
                    <a:pt x="693821" y="794084"/>
                    <a:pt x="697832" y="782052"/>
                  </a:cubicBezTo>
                  <a:cubicBezTo>
                    <a:pt x="701842" y="645694"/>
                    <a:pt x="702693" y="509207"/>
                    <a:pt x="709863" y="372979"/>
                  </a:cubicBezTo>
                  <a:cubicBezTo>
                    <a:pt x="710732" y="356466"/>
                    <a:pt x="729290" y="310062"/>
                    <a:pt x="721895" y="324852"/>
                  </a:cubicBezTo>
                  <a:cubicBezTo>
                    <a:pt x="710552" y="347539"/>
                    <a:pt x="705853" y="372979"/>
                    <a:pt x="697832" y="397042"/>
                  </a:cubicBezTo>
                  <a:cubicBezTo>
                    <a:pt x="686363" y="431448"/>
                    <a:pt x="681323" y="443488"/>
                    <a:pt x="673768" y="481263"/>
                  </a:cubicBezTo>
                  <a:cubicBezTo>
                    <a:pt x="668984" y="505184"/>
                    <a:pt x="665747" y="529389"/>
                    <a:pt x="661737" y="553452"/>
                  </a:cubicBezTo>
                  <a:cubicBezTo>
                    <a:pt x="657726" y="613610"/>
                    <a:pt x="649705" y="794218"/>
                    <a:pt x="649705" y="733926"/>
                  </a:cubicBezTo>
                  <a:cubicBezTo>
                    <a:pt x="649705" y="641597"/>
                    <a:pt x="655793" y="549338"/>
                    <a:pt x="661737" y="457200"/>
                  </a:cubicBezTo>
                  <a:cubicBezTo>
                    <a:pt x="669203" y="341481"/>
                    <a:pt x="691994" y="332952"/>
                    <a:pt x="649705" y="409073"/>
                  </a:cubicBezTo>
                  <a:cubicBezTo>
                    <a:pt x="638348" y="429515"/>
                    <a:pt x="624068" y="448315"/>
                    <a:pt x="613610" y="469231"/>
                  </a:cubicBezTo>
                  <a:cubicBezTo>
                    <a:pt x="554741" y="586969"/>
                    <a:pt x="621235" y="481856"/>
                    <a:pt x="565484" y="565484"/>
                  </a:cubicBezTo>
                  <a:cubicBezTo>
                    <a:pt x="535531" y="715257"/>
                    <a:pt x="534041" y="735546"/>
                    <a:pt x="577516" y="300789"/>
                  </a:cubicBezTo>
                  <a:cubicBezTo>
                    <a:pt x="578778" y="288170"/>
                    <a:pt x="582512" y="275246"/>
                    <a:pt x="589547" y="264694"/>
                  </a:cubicBezTo>
                  <a:cubicBezTo>
                    <a:pt x="598985" y="250537"/>
                    <a:pt x="612211" y="239046"/>
                    <a:pt x="625642" y="228600"/>
                  </a:cubicBezTo>
                  <a:cubicBezTo>
                    <a:pt x="648471" y="210845"/>
                    <a:pt x="697832" y="180473"/>
                    <a:pt x="697832" y="180473"/>
                  </a:cubicBezTo>
                  <a:cubicBezTo>
                    <a:pt x="670646" y="262029"/>
                    <a:pt x="709042" y="164779"/>
                    <a:pt x="637674" y="264694"/>
                  </a:cubicBezTo>
                  <a:cubicBezTo>
                    <a:pt x="588498" y="333540"/>
                    <a:pt x="681493" y="272863"/>
                    <a:pt x="577516" y="324852"/>
                  </a:cubicBezTo>
                  <a:cubicBezTo>
                    <a:pt x="554579" y="370726"/>
                    <a:pt x="547577" y="387808"/>
                    <a:pt x="517358" y="433136"/>
                  </a:cubicBezTo>
                  <a:cubicBezTo>
                    <a:pt x="506235" y="449821"/>
                    <a:pt x="493295" y="465221"/>
                    <a:pt x="481263" y="481263"/>
                  </a:cubicBezTo>
                  <a:cubicBezTo>
                    <a:pt x="473242" y="513347"/>
                    <a:pt x="465902" y="545609"/>
                    <a:pt x="457200" y="577515"/>
                  </a:cubicBezTo>
                  <a:cubicBezTo>
                    <a:pt x="453863" y="589751"/>
                    <a:pt x="445168" y="626293"/>
                    <a:pt x="445168" y="613610"/>
                  </a:cubicBezTo>
                  <a:cubicBezTo>
                    <a:pt x="445168" y="452369"/>
                    <a:pt x="385788" y="378605"/>
                    <a:pt x="493295" y="324852"/>
                  </a:cubicBezTo>
                  <a:cubicBezTo>
                    <a:pt x="504638" y="319180"/>
                    <a:pt x="517358" y="316831"/>
                    <a:pt x="529389" y="312821"/>
                  </a:cubicBezTo>
                  <a:cubicBezTo>
                    <a:pt x="517358" y="340895"/>
                    <a:pt x="504259" y="368535"/>
                    <a:pt x="493295" y="397042"/>
                  </a:cubicBezTo>
                  <a:cubicBezTo>
                    <a:pt x="484190" y="420716"/>
                    <a:pt x="478652" y="445681"/>
                    <a:pt x="469232" y="469231"/>
                  </a:cubicBezTo>
                  <a:cubicBezTo>
                    <a:pt x="462571" y="485884"/>
                    <a:pt x="452453" y="500968"/>
                    <a:pt x="445168" y="517358"/>
                  </a:cubicBezTo>
                  <a:cubicBezTo>
                    <a:pt x="425984" y="560522"/>
                    <a:pt x="422303" y="573920"/>
                    <a:pt x="409074" y="613610"/>
                  </a:cubicBezTo>
                  <a:cubicBezTo>
                    <a:pt x="413084" y="577515"/>
                    <a:pt x="415135" y="541149"/>
                    <a:pt x="421105" y="505326"/>
                  </a:cubicBezTo>
                  <a:cubicBezTo>
                    <a:pt x="423190" y="492816"/>
                    <a:pt x="430868" y="481709"/>
                    <a:pt x="433137" y="469231"/>
                  </a:cubicBezTo>
                  <a:cubicBezTo>
                    <a:pt x="438921" y="437419"/>
                    <a:pt x="434293" y="403429"/>
                    <a:pt x="445168" y="372979"/>
                  </a:cubicBezTo>
                  <a:cubicBezTo>
                    <a:pt x="476786" y="284450"/>
                    <a:pt x="504459" y="314123"/>
                    <a:pt x="553453" y="240631"/>
                  </a:cubicBezTo>
                  <a:cubicBezTo>
                    <a:pt x="561474" y="228599"/>
                    <a:pt x="567291" y="214761"/>
                    <a:pt x="577516" y="204536"/>
                  </a:cubicBezTo>
                  <a:cubicBezTo>
                    <a:pt x="600840" y="181212"/>
                    <a:pt x="620348" y="178227"/>
                    <a:pt x="649705" y="168442"/>
                  </a:cubicBezTo>
                  <a:cubicBezTo>
                    <a:pt x="543521" y="248079"/>
                    <a:pt x="668247" y="166073"/>
                    <a:pt x="529389" y="216568"/>
                  </a:cubicBezTo>
                  <a:cubicBezTo>
                    <a:pt x="507412" y="224560"/>
                    <a:pt x="489062" y="240269"/>
                    <a:pt x="469232" y="252663"/>
                  </a:cubicBezTo>
                  <a:cubicBezTo>
                    <a:pt x="436311" y="273239"/>
                    <a:pt x="422967" y="281711"/>
                    <a:pt x="397042" y="312821"/>
                  </a:cubicBezTo>
                  <a:cubicBezTo>
                    <a:pt x="387785" y="323929"/>
                    <a:pt x="382012" y="337624"/>
                    <a:pt x="372979" y="348915"/>
                  </a:cubicBezTo>
                  <a:cubicBezTo>
                    <a:pt x="365893" y="357773"/>
                    <a:pt x="356178" y="364265"/>
                    <a:pt x="348916" y="372979"/>
                  </a:cubicBezTo>
                  <a:cubicBezTo>
                    <a:pt x="323105" y="403953"/>
                    <a:pt x="302966" y="431344"/>
                    <a:pt x="288758" y="469231"/>
                  </a:cubicBezTo>
                  <a:cubicBezTo>
                    <a:pt x="277988" y="497951"/>
                    <a:pt x="268854" y="564591"/>
                    <a:pt x="264695" y="589547"/>
                  </a:cubicBezTo>
                  <a:cubicBezTo>
                    <a:pt x="268705" y="637673"/>
                    <a:pt x="270343" y="686056"/>
                    <a:pt x="276726" y="733926"/>
                  </a:cubicBezTo>
                  <a:cubicBezTo>
                    <a:pt x="278402" y="746497"/>
                    <a:pt x="276075" y="770021"/>
                    <a:pt x="288758" y="770021"/>
                  </a:cubicBezTo>
                  <a:cubicBezTo>
                    <a:pt x="301440" y="770021"/>
                    <a:pt x="296779" y="745958"/>
                    <a:pt x="300789" y="733926"/>
                  </a:cubicBezTo>
                  <a:cubicBezTo>
                    <a:pt x="304800" y="677779"/>
                    <a:pt x="304860" y="621209"/>
                    <a:pt x="312821" y="565484"/>
                  </a:cubicBezTo>
                  <a:cubicBezTo>
                    <a:pt x="316950" y="536580"/>
                    <a:pt x="331503" y="509960"/>
                    <a:pt x="336884" y="481263"/>
                  </a:cubicBezTo>
                  <a:cubicBezTo>
                    <a:pt x="375072" y="277598"/>
                    <a:pt x="321292" y="450656"/>
                    <a:pt x="372979" y="312821"/>
                  </a:cubicBezTo>
                  <a:cubicBezTo>
                    <a:pt x="383712" y="284199"/>
                    <a:pt x="401789" y="207671"/>
                    <a:pt x="433137" y="204536"/>
                  </a:cubicBezTo>
                  <a:lnTo>
                    <a:pt x="553453" y="192505"/>
                  </a:lnTo>
                  <a:cubicBezTo>
                    <a:pt x="527302" y="270955"/>
                    <a:pt x="563469" y="184245"/>
                    <a:pt x="481263" y="276726"/>
                  </a:cubicBezTo>
                  <a:cubicBezTo>
                    <a:pt x="465727" y="294204"/>
                    <a:pt x="458923" y="317972"/>
                    <a:pt x="445168" y="336884"/>
                  </a:cubicBezTo>
                  <a:cubicBezTo>
                    <a:pt x="426745" y="362216"/>
                    <a:pt x="405063" y="385010"/>
                    <a:pt x="385010" y="409073"/>
                  </a:cubicBezTo>
                  <a:cubicBezTo>
                    <a:pt x="376989" y="429126"/>
                    <a:pt x="369718" y="449495"/>
                    <a:pt x="360947" y="469231"/>
                  </a:cubicBezTo>
                  <a:cubicBezTo>
                    <a:pt x="353663" y="485621"/>
                    <a:pt x="341811" y="500112"/>
                    <a:pt x="336884" y="517358"/>
                  </a:cubicBezTo>
                  <a:cubicBezTo>
                    <a:pt x="325648" y="556684"/>
                    <a:pt x="312821" y="637673"/>
                    <a:pt x="312821" y="637673"/>
                  </a:cubicBezTo>
                  <a:cubicBezTo>
                    <a:pt x="316832" y="725905"/>
                    <a:pt x="318079" y="814305"/>
                    <a:pt x="324853" y="902368"/>
                  </a:cubicBezTo>
                  <a:cubicBezTo>
                    <a:pt x="326121" y="918855"/>
                    <a:pt x="327712" y="964253"/>
                    <a:pt x="336884" y="950494"/>
                  </a:cubicBezTo>
                  <a:cubicBezTo>
                    <a:pt x="352614" y="926898"/>
                    <a:pt x="344905" y="894347"/>
                    <a:pt x="348916" y="866273"/>
                  </a:cubicBezTo>
                  <a:cubicBezTo>
                    <a:pt x="352926" y="766010"/>
                    <a:pt x="354487" y="665619"/>
                    <a:pt x="360947" y="565484"/>
                  </a:cubicBezTo>
                  <a:cubicBezTo>
                    <a:pt x="362518" y="541139"/>
                    <a:pt x="370129" y="517522"/>
                    <a:pt x="372979" y="493294"/>
                  </a:cubicBezTo>
                  <a:cubicBezTo>
                    <a:pt x="382968" y="408383"/>
                    <a:pt x="380068" y="365139"/>
                    <a:pt x="397042" y="288758"/>
                  </a:cubicBezTo>
                  <a:cubicBezTo>
                    <a:pt x="399793" y="276378"/>
                    <a:pt x="401151" y="262566"/>
                    <a:pt x="409074" y="252663"/>
                  </a:cubicBezTo>
                  <a:cubicBezTo>
                    <a:pt x="418107" y="241372"/>
                    <a:pt x="433877" y="237633"/>
                    <a:pt x="445168" y="228600"/>
                  </a:cubicBezTo>
                  <a:cubicBezTo>
                    <a:pt x="492355" y="190850"/>
                    <a:pt x="442645" y="213398"/>
                    <a:pt x="505326" y="192505"/>
                  </a:cubicBezTo>
                  <a:cubicBezTo>
                    <a:pt x="537410" y="196515"/>
                    <a:pt x="587119" y="175616"/>
                    <a:pt x="601579" y="204536"/>
                  </a:cubicBezTo>
                  <a:cubicBezTo>
                    <a:pt x="614262" y="229901"/>
                    <a:pt x="541421" y="264694"/>
                    <a:pt x="541421" y="264694"/>
                  </a:cubicBezTo>
                  <a:cubicBezTo>
                    <a:pt x="514234" y="346251"/>
                    <a:pt x="552632" y="248997"/>
                    <a:pt x="481263" y="348915"/>
                  </a:cubicBezTo>
                  <a:cubicBezTo>
                    <a:pt x="473892" y="359235"/>
                    <a:pt x="474904" y="373666"/>
                    <a:pt x="469232" y="385010"/>
                  </a:cubicBezTo>
                  <a:cubicBezTo>
                    <a:pt x="439333" y="444808"/>
                    <a:pt x="438795" y="439510"/>
                    <a:pt x="397042" y="481263"/>
                  </a:cubicBezTo>
                  <a:cubicBezTo>
                    <a:pt x="360268" y="628352"/>
                    <a:pt x="419037" y="419742"/>
                    <a:pt x="348916" y="577515"/>
                  </a:cubicBezTo>
                  <a:cubicBezTo>
                    <a:pt x="340611" y="596202"/>
                    <a:pt x="342265" y="617944"/>
                    <a:pt x="336884" y="637673"/>
                  </a:cubicBezTo>
                  <a:cubicBezTo>
                    <a:pt x="330210" y="662144"/>
                    <a:pt x="312821" y="709863"/>
                    <a:pt x="312821" y="709863"/>
                  </a:cubicBezTo>
                  <a:cubicBezTo>
                    <a:pt x="308810" y="766010"/>
                    <a:pt x="300789" y="934595"/>
                    <a:pt x="300789" y="878305"/>
                  </a:cubicBezTo>
                  <a:cubicBezTo>
                    <a:pt x="300789" y="617590"/>
                    <a:pt x="297511" y="356517"/>
                    <a:pt x="312821" y="96252"/>
                  </a:cubicBezTo>
                  <a:cubicBezTo>
                    <a:pt x="313820" y="79266"/>
                    <a:pt x="335070" y="70048"/>
                    <a:pt x="348916" y="60158"/>
                  </a:cubicBezTo>
                  <a:cubicBezTo>
                    <a:pt x="363511" y="49733"/>
                    <a:pt x="381470" y="44993"/>
                    <a:pt x="397042" y="36094"/>
                  </a:cubicBezTo>
                  <a:cubicBezTo>
                    <a:pt x="462343" y="-1221"/>
                    <a:pt x="403059" y="22057"/>
                    <a:pt x="469232" y="0"/>
                  </a:cubicBezTo>
                  <a:cubicBezTo>
                    <a:pt x="481263" y="8021"/>
                    <a:pt x="503887" y="9675"/>
                    <a:pt x="505326" y="24063"/>
                  </a:cubicBezTo>
                  <a:cubicBezTo>
                    <a:pt x="512087" y="91675"/>
                    <a:pt x="476977" y="115704"/>
                    <a:pt x="457200" y="168442"/>
                  </a:cubicBezTo>
                  <a:cubicBezTo>
                    <a:pt x="430021" y="240920"/>
                    <a:pt x="461688" y="205618"/>
                    <a:pt x="433137" y="300789"/>
                  </a:cubicBezTo>
                  <a:cubicBezTo>
                    <a:pt x="428982" y="314639"/>
                    <a:pt x="417095" y="324852"/>
                    <a:pt x="409074" y="336884"/>
                  </a:cubicBezTo>
                  <a:cubicBezTo>
                    <a:pt x="405063" y="356937"/>
                    <a:pt x="400404" y="376870"/>
                    <a:pt x="397042" y="397042"/>
                  </a:cubicBezTo>
                  <a:cubicBezTo>
                    <a:pt x="392380" y="425015"/>
                    <a:pt x="391387" y="453631"/>
                    <a:pt x="385010" y="481263"/>
                  </a:cubicBezTo>
                  <a:cubicBezTo>
                    <a:pt x="379306" y="505978"/>
                    <a:pt x="367099" y="528845"/>
                    <a:pt x="360947" y="553452"/>
                  </a:cubicBezTo>
                  <a:lnTo>
                    <a:pt x="336884" y="649705"/>
                  </a:lnTo>
                  <a:cubicBezTo>
                    <a:pt x="340895" y="677779"/>
                    <a:pt x="336234" y="708561"/>
                    <a:pt x="348916" y="733926"/>
                  </a:cubicBezTo>
                  <a:cubicBezTo>
                    <a:pt x="354588" y="745270"/>
                    <a:pt x="355951" y="709488"/>
                    <a:pt x="360947" y="697831"/>
                  </a:cubicBezTo>
                  <a:cubicBezTo>
                    <a:pt x="368012" y="681346"/>
                    <a:pt x="378712" y="666499"/>
                    <a:pt x="385010" y="649705"/>
                  </a:cubicBezTo>
                  <a:cubicBezTo>
                    <a:pt x="396988" y="617765"/>
                    <a:pt x="403133" y="559095"/>
                    <a:pt x="409074" y="529389"/>
                  </a:cubicBezTo>
                  <a:cubicBezTo>
                    <a:pt x="412317" y="513174"/>
                    <a:pt x="418147" y="497532"/>
                    <a:pt x="421105" y="481263"/>
                  </a:cubicBezTo>
                  <a:cubicBezTo>
                    <a:pt x="437626" y="390396"/>
                    <a:pt x="419220" y="415381"/>
                    <a:pt x="457200" y="348915"/>
                  </a:cubicBezTo>
                  <a:cubicBezTo>
                    <a:pt x="489786" y="291889"/>
                    <a:pt x="472116" y="331017"/>
                    <a:pt x="517358" y="276726"/>
                  </a:cubicBezTo>
                  <a:cubicBezTo>
                    <a:pt x="526615" y="265617"/>
                    <a:pt x="554354" y="247098"/>
                    <a:pt x="541421" y="240631"/>
                  </a:cubicBezTo>
                  <a:lnTo>
                    <a:pt x="493295" y="264694"/>
                  </a:lnTo>
                  <a:cubicBezTo>
                    <a:pt x="485274" y="276726"/>
                    <a:pt x="478265" y="289498"/>
                    <a:pt x="469232" y="300789"/>
                  </a:cubicBezTo>
                  <a:cubicBezTo>
                    <a:pt x="422156" y="359633"/>
                    <a:pt x="467587" y="279358"/>
                    <a:pt x="409074" y="372979"/>
                  </a:cubicBezTo>
                  <a:cubicBezTo>
                    <a:pt x="399568" y="388188"/>
                    <a:pt x="393909" y="405533"/>
                    <a:pt x="385010" y="421105"/>
                  </a:cubicBezTo>
                  <a:cubicBezTo>
                    <a:pt x="377836" y="433660"/>
                    <a:pt x="368968" y="445168"/>
                    <a:pt x="360947" y="457200"/>
                  </a:cubicBezTo>
                  <a:cubicBezTo>
                    <a:pt x="356937" y="473242"/>
                    <a:pt x="353667" y="489488"/>
                    <a:pt x="348916" y="505326"/>
                  </a:cubicBezTo>
                  <a:cubicBezTo>
                    <a:pt x="334427" y="553623"/>
                    <a:pt x="321354" y="578711"/>
                    <a:pt x="312821" y="625642"/>
                  </a:cubicBezTo>
                  <a:cubicBezTo>
                    <a:pt x="307748" y="653543"/>
                    <a:pt x="304800" y="681789"/>
                    <a:pt x="300789" y="709863"/>
                  </a:cubicBezTo>
                  <a:cubicBezTo>
                    <a:pt x="304800" y="545431"/>
                    <a:pt x="305352" y="380879"/>
                    <a:pt x="312821" y="216568"/>
                  </a:cubicBezTo>
                  <a:cubicBezTo>
                    <a:pt x="313893" y="192990"/>
                    <a:pt x="335528" y="161114"/>
                    <a:pt x="348916" y="144379"/>
                  </a:cubicBezTo>
                  <a:cubicBezTo>
                    <a:pt x="356002" y="135521"/>
                    <a:pt x="362833" y="125388"/>
                    <a:pt x="372979" y="120315"/>
                  </a:cubicBezTo>
                  <a:cubicBezTo>
                    <a:pt x="395666" y="108971"/>
                    <a:pt x="445168" y="96252"/>
                    <a:pt x="445168" y="96252"/>
                  </a:cubicBezTo>
                  <a:cubicBezTo>
                    <a:pt x="437147" y="116305"/>
                    <a:pt x="430764" y="137093"/>
                    <a:pt x="421105" y="156410"/>
                  </a:cubicBezTo>
                  <a:cubicBezTo>
                    <a:pt x="404354" y="189912"/>
                    <a:pt x="387557" y="201990"/>
                    <a:pt x="360947" y="228600"/>
                  </a:cubicBezTo>
                  <a:cubicBezTo>
                    <a:pt x="352926" y="248653"/>
                    <a:pt x="346543" y="269441"/>
                    <a:pt x="336884" y="288758"/>
                  </a:cubicBezTo>
                  <a:cubicBezTo>
                    <a:pt x="330417" y="301691"/>
                    <a:pt x="321226" y="313085"/>
                    <a:pt x="312821" y="324852"/>
                  </a:cubicBezTo>
                  <a:cubicBezTo>
                    <a:pt x="268561" y="386816"/>
                    <a:pt x="278390" y="371315"/>
                    <a:pt x="216568" y="433136"/>
                  </a:cubicBezTo>
                  <a:cubicBezTo>
                    <a:pt x="204537" y="457199"/>
                    <a:pt x="193357" y="481707"/>
                    <a:pt x="180474" y="505326"/>
                  </a:cubicBezTo>
                  <a:cubicBezTo>
                    <a:pt x="150047" y="561109"/>
                    <a:pt x="143412" y="559719"/>
                    <a:pt x="120316" y="613610"/>
                  </a:cubicBezTo>
                  <a:cubicBezTo>
                    <a:pt x="109958" y="637779"/>
                    <a:pt x="102360" y="673404"/>
                    <a:pt x="96253" y="697831"/>
                  </a:cubicBezTo>
                  <a:cubicBezTo>
                    <a:pt x="100263" y="717884"/>
                    <a:pt x="105748" y="778281"/>
                    <a:pt x="108284" y="757989"/>
                  </a:cubicBezTo>
                  <a:cubicBezTo>
                    <a:pt x="118742" y="674324"/>
                    <a:pt x="113592" y="589374"/>
                    <a:pt x="120316" y="505326"/>
                  </a:cubicBezTo>
                  <a:cubicBezTo>
                    <a:pt x="121635" y="488843"/>
                    <a:pt x="129389" y="473469"/>
                    <a:pt x="132347" y="457200"/>
                  </a:cubicBezTo>
                  <a:cubicBezTo>
                    <a:pt x="137420" y="429299"/>
                    <a:pt x="140631" y="401089"/>
                    <a:pt x="144379" y="372979"/>
                  </a:cubicBezTo>
                  <a:cubicBezTo>
                    <a:pt x="148652" y="340929"/>
                    <a:pt x="145535" y="307176"/>
                    <a:pt x="156410" y="276726"/>
                  </a:cubicBezTo>
                  <a:cubicBezTo>
                    <a:pt x="166137" y="249490"/>
                    <a:pt x="204537" y="204536"/>
                    <a:pt x="204537" y="204536"/>
                  </a:cubicBezTo>
                  <a:cubicBezTo>
                    <a:pt x="208547" y="192505"/>
                    <a:pt x="208646" y="178345"/>
                    <a:pt x="216568" y="168442"/>
                  </a:cubicBezTo>
                  <a:cubicBezTo>
                    <a:pt x="236673" y="143311"/>
                    <a:pt x="262224" y="143719"/>
                    <a:pt x="288758" y="132347"/>
                  </a:cubicBezTo>
                  <a:cubicBezTo>
                    <a:pt x="392830" y="87744"/>
                    <a:pt x="288329" y="124469"/>
                    <a:pt x="372979" y="96252"/>
                  </a:cubicBezTo>
                  <a:cubicBezTo>
                    <a:pt x="364958" y="116305"/>
                    <a:pt x="358575" y="137093"/>
                    <a:pt x="348916" y="156410"/>
                  </a:cubicBezTo>
                  <a:cubicBezTo>
                    <a:pt x="342449" y="169344"/>
                    <a:pt x="332027" y="179950"/>
                    <a:pt x="324853" y="192505"/>
                  </a:cubicBezTo>
                  <a:cubicBezTo>
                    <a:pt x="315954" y="208077"/>
                    <a:pt x="308810" y="224589"/>
                    <a:pt x="300789" y="240631"/>
                  </a:cubicBezTo>
                  <a:cubicBezTo>
                    <a:pt x="296779" y="256673"/>
                    <a:pt x="297930" y="274999"/>
                    <a:pt x="288758" y="288758"/>
                  </a:cubicBezTo>
                  <a:cubicBezTo>
                    <a:pt x="280737" y="300790"/>
                    <a:pt x="259949" y="300331"/>
                    <a:pt x="252663" y="312821"/>
                  </a:cubicBezTo>
                  <a:cubicBezTo>
                    <a:pt x="212799" y="381159"/>
                    <a:pt x="214388" y="410877"/>
                    <a:pt x="192505" y="469231"/>
                  </a:cubicBezTo>
                  <a:cubicBezTo>
                    <a:pt x="184922" y="489453"/>
                    <a:pt x="176463" y="509336"/>
                    <a:pt x="168442" y="529389"/>
                  </a:cubicBezTo>
                  <a:cubicBezTo>
                    <a:pt x="172453" y="633663"/>
                    <a:pt x="164365" y="739110"/>
                    <a:pt x="180474" y="842210"/>
                  </a:cubicBezTo>
                  <a:cubicBezTo>
                    <a:pt x="184939" y="870784"/>
                    <a:pt x="212558" y="890337"/>
                    <a:pt x="228600" y="914400"/>
                  </a:cubicBezTo>
                  <a:lnTo>
                    <a:pt x="252663" y="950494"/>
                  </a:lnTo>
                  <a:cubicBezTo>
                    <a:pt x="248653" y="938463"/>
                    <a:pt x="244116" y="926594"/>
                    <a:pt x="240632" y="914400"/>
                  </a:cubicBezTo>
                  <a:cubicBezTo>
                    <a:pt x="236089" y="898500"/>
                    <a:pt x="233829" y="881961"/>
                    <a:pt x="228600" y="866273"/>
                  </a:cubicBezTo>
                  <a:cubicBezTo>
                    <a:pt x="189027" y="747555"/>
                    <a:pt x="216267" y="864763"/>
                    <a:pt x="192505" y="745958"/>
                  </a:cubicBezTo>
                  <a:cubicBezTo>
                    <a:pt x="211434" y="178108"/>
                    <a:pt x="149762" y="520839"/>
                    <a:pt x="228600" y="336884"/>
                  </a:cubicBezTo>
                  <a:cubicBezTo>
                    <a:pt x="233596" y="325227"/>
                    <a:pt x="234960" y="312133"/>
                    <a:pt x="240632" y="300789"/>
                  </a:cubicBezTo>
                  <a:cubicBezTo>
                    <a:pt x="262103" y="257848"/>
                    <a:pt x="304994" y="224395"/>
                    <a:pt x="336884" y="192505"/>
                  </a:cubicBezTo>
                  <a:lnTo>
                    <a:pt x="372979" y="156410"/>
                  </a:lnTo>
                  <a:cubicBezTo>
                    <a:pt x="363943" y="177493"/>
                    <a:pt x="317373" y="290708"/>
                    <a:pt x="300789" y="312821"/>
                  </a:cubicBezTo>
                  <a:cubicBezTo>
                    <a:pt x="292113" y="324389"/>
                    <a:pt x="276726" y="328863"/>
                    <a:pt x="264695" y="336884"/>
                  </a:cubicBezTo>
                  <a:cubicBezTo>
                    <a:pt x="256674" y="352926"/>
                    <a:pt x="250581" y="370087"/>
                    <a:pt x="240632" y="385010"/>
                  </a:cubicBezTo>
                  <a:cubicBezTo>
                    <a:pt x="227886" y="404129"/>
                    <a:pt x="180570" y="436072"/>
                    <a:pt x="168442" y="445168"/>
                  </a:cubicBezTo>
                  <a:cubicBezTo>
                    <a:pt x="165366" y="452857"/>
                    <a:pt x="136119" y="522563"/>
                    <a:pt x="132347" y="541421"/>
                  </a:cubicBezTo>
                  <a:cubicBezTo>
                    <a:pt x="122778" y="589264"/>
                    <a:pt x="108284" y="685800"/>
                    <a:pt x="108284" y="685800"/>
                  </a:cubicBezTo>
                  <a:cubicBezTo>
                    <a:pt x="112295" y="741947"/>
                    <a:pt x="114100" y="798296"/>
                    <a:pt x="120316" y="854242"/>
                  </a:cubicBezTo>
                  <a:cubicBezTo>
                    <a:pt x="122142" y="870677"/>
                    <a:pt x="124143" y="888011"/>
                    <a:pt x="132347" y="902368"/>
                  </a:cubicBezTo>
                  <a:cubicBezTo>
                    <a:pt x="140789" y="917141"/>
                    <a:pt x="156410" y="926431"/>
                    <a:pt x="168442" y="938463"/>
                  </a:cubicBezTo>
                  <a:cubicBezTo>
                    <a:pt x="171409" y="947363"/>
                    <a:pt x="188988" y="1010652"/>
                    <a:pt x="204537" y="1010652"/>
                  </a:cubicBezTo>
                  <a:cubicBezTo>
                    <a:pt x="217219" y="1010652"/>
                    <a:pt x="212558" y="986589"/>
                    <a:pt x="216568" y="974558"/>
                  </a:cubicBezTo>
                  <a:cubicBezTo>
                    <a:pt x="167014" y="726776"/>
                    <a:pt x="186382" y="846109"/>
                    <a:pt x="216568" y="312821"/>
                  </a:cubicBezTo>
                  <a:cubicBezTo>
                    <a:pt x="217385" y="298384"/>
                    <a:pt x="232611" y="288758"/>
                    <a:pt x="240632" y="276726"/>
                  </a:cubicBezTo>
                  <a:cubicBezTo>
                    <a:pt x="244642" y="264694"/>
                    <a:pt x="244740" y="250534"/>
                    <a:pt x="252663" y="240631"/>
                  </a:cubicBezTo>
                  <a:cubicBezTo>
                    <a:pt x="272768" y="215500"/>
                    <a:pt x="298320" y="215908"/>
                    <a:pt x="324853" y="204536"/>
                  </a:cubicBezTo>
                  <a:cubicBezTo>
                    <a:pt x="341338" y="197471"/>
                    <a:pt x="357407" y="189371"/>
                    <a:pt x="372979" y="180473"/>
                  </a:cubicBezTo>
                  <a:cubicBezTo>
                    <a:pt x="385534" y="173299"/>
                    <a:pt x="394614" y="156410"/>
                    <a:pt x="409074" y="156410"/>
                  </a:cubicBezTo>
                  <a:cubicBezTo>
                    <a:pt x="420418" y="156410"/>
                    <a:pt x="394737" y="174637"/>
                    <a:pt x="385010" y="180473"/>
                  </a:cubicBezTo>
                  <a:cubicBezTo>
                    <a:pt x="374135" y="186998"/>
                    <a:pt x="360259" y="186833"/>
                    <a:pt x="348916" y="192505"/>
                  </a:cubicBezTo>
                  <a:cubicBezTo>
                    <a:pt x="255625" y="239151"/>
                    <a:pt x="367449" y="198358"/>
                    <a:pt x="276726" y="228600"/>
                  </a:cubicBezTo>
                  <a:lnTo>
                    <a:pt x="228600" y="300789"/>
                  </a:lnTo>
                  <a:lnTo>
                    <a:pt x="204537" y="336884"/>
                  </a:lnTo>
                  <a:cubicBezTo>
                    <a:pt x="200526" y="352926"/>
                    <a:pt x="198311" y="369527"/>
                    <a:pt x="192505" y="385010"/>
                  </a:cubicBezTo>
                  <a:cubicBezTo>
                    <a:pt x="186207" y="401804"/>
                    <a:pt x="173596" y="415957"/>
                    <a:pt x="168442" y="433136"/>
                  </a:cubicBezTo>
                  <a:cubicBezTo>
                    <a:pt x="133074" y="551027"/>
                    <a:pt x="182365" y="466393"/>
                    <a:pt x="132347" y="541421"/>
                  </a:cubicBezTo>
                  <a:cubicBezTo>
                    <a:pt x="136358" y="685800"/>
                    <a:pt x="136982" y="830313"/>
                    <a:pt x="144379" y="974558"/>
                  </a:cubicBezTo>
                  <a:cubicBezTo>
                    <a:pt x="145029" y="987223"/>
                    <a:pt x="156410" y="1023334"/>
                    <a:pt x="156410" y="1010652"/>
                  </a:cubicBezTo>
                  <a:cubicBezTo>
                    <a:pt x="156410" y="958361"/>
                    <a:pt x="151774" y="906007"/>
                    <a:pt x="144379" y="854242"/>
                  </a:cubicBezTo>
                  <a:cubicBezTo>
                    <a:pt x="139702" y="821503"/>
                    <a:pt x="128337" y="790073"/>
                    <a:pt x="120316" y="757989"/>
                  </a:cubicBezTo>
                  <a:lnTo>
                    <a:pt x="108284" y="709863"/>
                  </a:lnTo>
                  <a:cubicBezTo>
                    <a:pt x="92506" y="536297"/>
                    <a:pt x="83591" y="502769"/>
                    <a:pt x="108284" y="288758"/>
                  </a:cubicBezTo>
                  <a:cubicBezTo>
                    <a:pt x="109584" y="277489"/>
                    <a:pt x="125261" y="273552"/>
                    <a:pt x="132347" y="264694"/>
                  </a:cubicBezTo>
                  <a:cubicBezTo>
                    <a:pt x="193053" y="188811"/>
                    <a:pt x="122375" y="262635"/>
                    <a:pt x="180474" y="204536"/>
                  </a:cubicBezTo>
                  <a:cubicBezTo>
                    <a:pt x="203851" y="134404"/>
                    <a:pt x="178220" y="193362"/>
                    <a:pt x="252663" y="108284"/>
                  </a:cubicBezTo>
                  <a:cubicBezTo>
                    <a:pt x="297481" y="57064"/>
                    <a:pt x="250975" y="80772"/>
                    <a:pt x="312821" y="60158"/>
                  </a:cubicBezTo>
                  <a:cubicBezTo>
                    <a:pt x="321909" y="54099"/>
                    <a:pt x="399041" y="-9014"/>
                    <a:pt x="336884" y="84221"/>
                  </a:cubicBezTo>
                  <a:cubicBezTo>
                    <a:pt x="320542" y="108735"/>
                    <a:pt x="242839" y="127601"/>
                    <a:pt x="228600" y="132347"/>
                  </a:cubicBezTo>
                  <a:cubicBezTo>
                    <a:pt x="216568" y="148389"/>
                    <a:pt x="207910" y="167636"/>
                    <a:pt x="192505" y="180473"/>
                  </a:cubicBezTo>
                  <a:cubicBezTo>
                    <a:pt x="182762" y="188592"/>
                    <a:pt x="165378" y="183537"/>
                    <a:pt x="156410" y="192505"/>
                  </a:cubicBezTo>
                  <a:cubicBezTo>
                    <a:pt x="147442" y="201473"/>
                    <a:pt x="149375" y="216943"/>
                    <a:pt x="144379" y="228600"/>
                  </a:cubicBezTo>
                  <a:cubicBezTo>
                    <a:pt x="137314" y="245085"/>
                    <a:pt x="129822" y="261517"/>
                    <a:pt x="120316" y="276726"/>
                  </a:cubicBezTo>
                  <a:cubicBezTo>
                    <a:pt x="109688" y="293731"/>
                    <a:pt x="93959" y="307323"/>
                    <a:pt x="84221" y="324852"/>
                  </a:cubicBezTo>
                  <a:cubicBezTo>
                    <a:pt x="73732" y="343731"/>
                    <a:pt x="69208" y="365400"/>
                    <a:pt x="60158" y="385010"/>
                  </a:cubicBezTo>
                  <a:cubicBezTo>
                    <a:pt x="-4401" y="524888"/>
                    <a:pt x="27180" y="435819"/>
                    <a:pt x="0" y="517358"/>
                  </a:cubicBezTo>
                  <a:cubicBezTo>
                    <a:pt x="4011" y="637674"/>
                    <a:pt x="4749" y="758143"/>
                    <a:pt x="12032" y="878305"/>
                  </a:cubicBezTo>
                  <a:cubicBezTo>
                    <a:pt x="14118" y="912721"/>
                    <a:pt x="33580" y="921403"/>
                    <a:pt x="48126" y="950494"/>
                  </a:cubicBezTo>
                  <a:cubicBezTo>
                    <a:pt x="53798" y="961838"/>
                    <a:pt x="56147" y="974557"/>
                    <a:pt x="60158" y="986589"/>
                  </a:cubicBezTo>
                  <a:cubicBezTo>
                    <a:pt x="115031" y="821961"/>
                    <a:pt x="61646" y="993649"/>
                    <a:pt x="84221" y="553452"/>
                  </a:cubicBezTo>
                  <a:cubicBezTo>
                    <a:pt x="85470" y="529089"/>
                    <a:pt x="92803" y="505413"/>
                    <a:pt x="96253" y="481263"/>
                  </a:cubicBezTo>
                  <a:cubicBezTo>
                    <a:pt x="110676" y="380299"/>
                    <a:pt x="100267" y="410396"/>
                    <a:pt x="120316" y="336884"/>
                  </a:cubicBezTo>
                  <a:cubicBezTo>
                    <a:pt x="127998" y="308716"/>
                    <a:pt x="136697" y="280831"/>
                    <a:pt x="144379" y="252663"/>
                  </a:cubicBezTo>
                  <a:cubicBezTo>
                    <a:pt x="148730" y="236710"/>
                    <a:pt x="149015" y="219326"/>
                    <a:pt x="156410" y="204536"/>
                  </a:cubicBezTo>
                  <a:cubicBezTo>
                    <a:pt x="161483" y="194390"/>
                    <a:pt x="173212" y="189187"/>
                    <a:pt x="180474" y="180473"/>
                  </a:cubicBezTo>
                  <a:cubicBezTo>
                    <a:pt x="193311" y="165068"/>
                    <a:pt x="204913" y="148664"/>
                    <a:pt x="216568" y="132347"/>
                  </a:cubicBezTo>
                  <a:cubicBezTo>
                    <a:pt x="224973" y="120580"/>
                    <a:pt x="229340" y="105285"/>
                    <a:pt x="240632" y="96252"/>
                  </a:cubicBezTo>
                  <a:cubicBezTo>
                    <a:pt x="250535" y="88330"/>
                    <a:pt x="265069" y="89217"/>
                    <a:pt x="276726" y="84221"/>
                  </a:cubicBezTo>
                  <a:cubicBezTo>
                    <a:pt x="364812" y="46471"/>
                    <a:pt x="284249" y="70310"/>
                    <a:pt x="372979" y="48126"/>
                  </a:cubicBezTo>
                  <a:cubicBezTo>
                    <a:pt x="352505" y="109546"/>
                    <a:pt x="367075" y="86947"/>
                    <a:pt x="288758" y="144379"/>
                  </a:cubicBezTo>
                  <a:cubicBezTo>
                    <a:pt x="253776" y="170033"/>
                    <a:pt x="180474" y="216568"/>
                    <a:pt x="180474" y="216568"/>
                  </a:cubicBezTo>
                  <a:cubicBezTo>
                    <a:pt x="172453" y="228600"/>
                    <a:pt x="165667" y="241554"/>
                    <a:pt x="156410" y="252663"/>
                  </a:cubicBezTo>
                  <a:cubicBezTo>
                    <a:pt x="145517" y="265734"/>
                    <a:pt x="128758" y="273985"/>
                    <a:pt x="120316" y="288758"/>
                  </a:cubicBezTo>
                  <a:cubicBezTo>
                    <a:pt x="112112" y="303115"/>
                    <a:pt x="114090" y="321401"/>
                    <a:pt x="108284" y="336884"/>
                  </a:cubicBezTo>
                  <a:cubicBezTo>
                    <a:pt x="101986" y="353678"/>
                    <a:pt x="91505" y="368620"/>
                    <a:pt x="84221" y="385010"/>
                  </a:cubicBezTo>
                  <a:cubicBezTo>
                    <a:pt x="75450" y="404746"/>
                    <a:pt x="66988" y="424679"/>
                    <a:pt x="60158" y="445168"/>
                  </a:cubicBezTo>
                  <a:cubicBezTo>
                    <a:pt x="34260" y="522860"/>
                    <a:pt x="66357" y="465948"/>
                    <a:pt x="24063" y="529389"/>
                  </a:cubicBezTo>
                  <a:cubicBezTo>
                    <a:pt x="20053" y="545431"/>
                    <a:pt x="16575" y="561616"/>
                    <a:pt x="12032" y="577515"/>
                  </a:cubicBezTo>
                  <a:cubicBezTo>
                    <a:pt x="8548" y="589710"/>
                    <a:pt x="0" y="600927"/>
                    <a:pt x="0" y="613610"/>
                  </a:cubicBezTo>
                  <a:cubicBezTo>
                    <a:pt x="0" y="689915"/>
                    <a:pt x="5124" y="766218"/>
                    <a:pt x="12032" y="842210"/>
                  </a:cubicBezTo>
                  <a:cubicBezTo>
                    <a:pt x="13180" y="854840"/>
                    <a:pt x="17904" y="867219"/>
                    <a:pt x="24063" y="878305"/>
                  </a:cubicBezTo>
                  <a:cubicBezTo>
                    <a:pt x="38108" y="903586"/>
                    <a:pt x="59255" y="924627"/>
                    <a:pt x="72189" y="950494"/>
                  </a:cubicBezTo>
                  <a:cubicBezTo>
                    <a:pt x="80210" y="966536"/>
                    <a:pt x="89188" y="982135"/>
                    <a:pt x="96253" y="998621"/>
                  </a:cubicBezTo>
                  <a:cubicBezTo>
                    <a:pt x="101249" y="1010278"/>
                    <a:pt x="102612" y="1023372"/>
                    <a:pt x="108284" y="1034715"/>
                  </a:cubicBezTo>
                  <a:cubicBezTo>
                    <a:pt x="125035" y="1068217"/>
                    <a:pt x="141832" y="1080295"/>
                    <a:pt x="168442" y="1106905"/>
                  </a:cubicBezTo>
                  <a:cubicBezTo>
                    <a:pt x="239290" y="894366"/>
                    <a:pt x="155566" y="1157366"/>
                    <a:pt x="192505" y="529389"/>
                  </a:cubicBezTo>
                  <a:cubicBezTo>
                    <a:pt x="193994" y="504068"/>
                    <a:pt x="208547" y="481263"/>
                    <a:pt x="216568" y="457200"/>
                  </a:cubicBezTo>
                  <a:cubicBezTo>
                    <a:pt x="233980" y="404963"/>
                    <a:pt x="219633" y="430072"/>
                    <a:pt x="264695" y="385010"/>
                  </a:cubicBezTo>
                  <a:cubicBezTo>
                    <a:pt x="268705" y="368968"/>
                    <a:pt x="270212" y="352083"/>
                    <a:pt x="276726" y="336884"/>
                  </a:cubicBezTo>
                  <a:cubicBezTo>
                    <a:pt x="293819" y="297000"/>
                    <a:pt x="300968" y="306582"/>
                    <a:pt x="324853" y="276726"/>
                  </a:cubicBezTo>
                  <a:cubicBezTo>
                    <a:pt x="333886" y="265435"/>
                    <a:pt x="339659" y="251740"/>
                    <a:pt x="348916" y="240631"/>
                  </a:cubicBezTo>
                  <a:cubicBezTo>
                    <a:pt x="359809" y="227560"/>
                    <a:pt x="371939" y="215429"/>
                    <a:pt x="385010" y="204536"/>
                  </a:cubicBezTo>
                  <a:cubicBezTo>
                    <a:pt x="406333" y="186767"/>
                    <a:pt x="445005" y="166793"/>
                    <a:pt x="469232" y="156410"/>
                  </a:cubicBezTo>
                  <a:cubicBezTo>
                    <a:pt x="480889" y="151414"/>
                    <a:pt x="493295" y="148389"/>
                    <a:pt x="505326" y="144379"/>
                  </a:cubicBezTo>
                  <a:cubicBezTo>
                    <a:pt x="489284" y="168442"/>
                    <a:pt x="466346" y="189132"/>
                    <a:pt x="457200" y="216568"/>
                  </a:cubicBezTo>
                  <a:cubicBezTo>
                    <a:pt x="453189" y="228600"/>
                    <a:pt x="450840" y="241319"/>
                    <a:pt x="445168" y="252663"/>
                  </a:cubicBezTo>
                  <a:cubicBezTo>
                    <a:pt x="438701" y="265597"/>
                    <a:pt x="428279" y="276203"/>
                    <a:pt x="421105" y="288758"/>
                  </a:cubicBezTo>
                  <a:cubicBezTo>
                    <a:pt x="412207" y="304330"/>
                    <a:pt x="405063" y="320842"/>
                    <a:pt x="397042" y="336884"/>
                  </a:cubicBezTo>
                  <a:cubicBezTo>
                    <a:pt x="393031" y="368968"/>
                    <a:pt x="389927" y="401178"/>
                    <a:pt x="385010" y="433136"/>
                  </a:cubicBezTo>
                  <a:cubicBezTo>
                    <a:pt x="381900" y="453348"/>
                    <a:pt x="372979" y="472844"/>
                    <a:pt x="372979" y="493294"/>
                  </a:cubicBezTo>
                  <a:cubicBezTo>
                    <a:pt x="372979" y="597645"/>
                    <a:pt x="377831" y="702012"/>
                    <a:pt x="385010" y="806115"/>
                  </a:cubicBezTo>
                  <a:cubicBezTo>
                    <a:pt x="385883" y="818767"/>
                    <a:pt x="391370" y="830866"/>
                    <a:pt x="397042" y="842210"/>
                  </a:cubicBezTo>
                  <a:cubicBezTo>
                    <a:pt x="403509" y="855144"/>
                    <a:pt x="413084" y="866273"/>
                    <a:pt x="421105" y="878305"/>
                  </a:cubicBezTo>
                  <a:cubicBezTo>
                    <a:pt x="458235" y="766918"/>
                    <a:pt x="421105" y="893079"/>
                    <a:pt x="421105" y="625642"/>
                  </a:cubicBezTo>
                  <a:cubicBezTo>
                    <a:pt x="421105" y="525298"/>
                    <a:pt x="425988" y="424941"/>
                    <a:pt x="433137" y="324852"/>
                  </a:cubicBezTo>
                  <a:cubicBezTo>
                    <a:pt x="434041" y="312202"/>
                    <a:pt x="439496" y="300101"/>
                    <a:pt x="445168" y="288758"/>
                  </a:cubicBezTo>
                  <a:cubicBezTo>
                    <a:pt x="451635" y="275824"/>
                    <a:pt x="461211" y="264695"/>
                    <a:pt x="469232" y="252663"/>
                  </a:cubicBezTo>
                  <a:cubicBezTo>
                    <a:pt x="473242" y="240631"/>
                    <a:pt x="481263" y="203886"/>
                    <a:pt x="481263" y="216568"/>
                  </a:cubicBezTo>
                  <a:cubicBezTo>
                    <a:pt x="481263" y="325375"/>
                    <a:pt x="474169" y="348294"/>
                    <a:pt x="457200" y="433136"/>
                  </a:cubicBezTo>
                  <a:cubicBezTo>
                    <a:pt x="461211" y="545431"/>
                    <a:pt x="458408" y="658177"/>
                    <a:pt x="469232" y="770021"/>
                  </a:cubicBezTo>
                  <a:cubicBezTo>
                    <a:pt x="470625" y="784414"/>
                    <a:pt x="486828" y="793182"/>
                    <a:pt x="493295" y="806115"/>
                  </a:cubicBezTo>
                  <a:cubicBezTo>
                    <a:pt x="498967" y="817459"/>
                    <a:pt x="495423" y="834287"/>
                    <a:pt x="505326" y="842210"/>
                  </a:cubicBezTo>
                  <a:cubicBezTo>
                    <a:pt x="518238" y="852540"/>
                    <a:pt x="537411" y="850231"/>
                    <a:pt x="553453" y="854242"/>
                  </a:cubicBezTo>
                  <a:cubicBezTo>
                    <a:pt x="671745" y="676802"/>
                    <a:pt x="568219" y="846033"/>
                    <a:pt x="589547" y="312821"/>
                  </a:cubicBezTo>
                  <a:cubicBezTo>
                    <a:pt x="590839" y="280513"/>
                    <a:pt x="597568" y="248652"/>
                    <a:pt x="601579" y="216568"/>
                  </a:cubicBezTo>
                  <a:cubicBezTo>
                    <a:pt x="605589" y="232610"/>
                    <a:pt x="613610" y="248158"/>
                    <a:pt x="613610" y="264694"/>
                  </a:cubicBezTo>
                  <a:cubicBezTo>
                    <a:pt x="613610" y="303543"/>
                    <a:pt x="597165" y="319443"/>
                    <a:pt x="577516" y="348915"/>
                  </a:cubicBezTo>
                  <a:cubicBezTo>
                    <a:pt x="573603" y="368480"/>
                    <a:pt x="553453" y="465863"/>
                    <a:pt x="553453" y="481263"/>
                  </a:cubicBezTo>
                  <a:cubicBezTo>
                    <a:pt x="553453" y="557568"/>
                    <a:pt x="555174" y="634257"/>
                    <a:pt x="565484" y="709863"/>
                  </a:cubicBezTo>
                  <a:cubicBezTo>
                    <a:pt x="567438" y="724191"/>
                    <a:pt x="581142" y="734191"/>
                    <a:pt x="589547" y="745958"/>
                  </a:cubicBezTo>
                  <a:cubicBezTo>
                    <a:pt x="630247" y="802938"/>
                    <a:pt x="611893" y="784918"/>
                    <a:pt x="661737" y="818147"/>
                  </a:cubicBezTo>
                  <a:cubicBezTo>
                    <a:pt x="727396" y="686829"/>
                    <a:pt x="694533" y="771969"/>
                    <a:pt x="673768" y="481263"/>
                  </a:cubicBezTo>
                  <a:cubicBezTo>
                    <a:pt x="672590" y="464769"/>
                    <a:pt x="661737" y="416600"/>
                    <a:pt x="661737" y="433136"/>
                  </a:cubicBezTo>
                  <a:cubicBezTo>
                    <a:pt x="661737" y="453586"/>
                    <a:pt x="668387" y="473565"/>
                    <a:pt x="673768" y="493294"/>
                  </a:cubicBezTo>
                  <a:cubicBezTo>
                    <a:pt x="676171" y="502106"/>
                    <a:pt x="712670" y="613342"/>
                    <a:pt x="721895" y="625642"/>
                  </a:cubicBezTo>
                  <a:cubicBezTo>
                    <a:pt x="733926" y="641684"/>
                    <a:pt x="754796" y="648686"/>
                    <a:pt x="770021" y="661736"/>
                  </a:cubicBezTo>
                  <a:cubicBezTo>
                    <a:pt x="907996" y="779999"/>
                    <a:pt x="718787" y="622534"/>
                    <a:pt x="830179" y="733926"/>
                  </a:cubicBezTo>
                  <a:cubicBezTo>
                    <a:pt x="847184" y="750931"/>
                    <a:pt x="895528" y="772616"/>
                    <a:pt x="914400" y="782052"/>
                  </a:cubicBezTo>
                  <a:cubicBezTo>
                    <a:pt x="934453" y="774031"/>
                    <a:pt x="963843" y="776741"/>
                    <a:pt x="974558" y="757989"/>
                  </a:cubicBezTo>
                  <a:cubicBezTo>
                    <a:pt x="984704" y="740234"/>
                    <a:pt x="966080" y="717970"/>
                    <a:pt x="962526" y="697831"/>
                  </a:cubicBezTo>
                  <a:cubicBezTo>
                    <a:pt x="954047" y="649783"/>
                    <a:pt x="950296" y="600785"/>
                    <a:pt x="938463" y="553452"/>
                  </a:cubicBezTo>
                  <a:lnTo>
                    <a:pt x="914400" y="457200"/>
                  </a:lnTo>
                  <a:cubicBezTo>
                    <a:pt x="910389" y="417095"/>
                    <a:pt x="902368" y="296579"/>
                    <a:pt x="902368" y="336884"/>
                  </a:cubicBezTo>
                  <a:cubicBezTo>
                    <a:pt x="902368" y="367741"/>
                    <a:pt x="922737" y="584997"/>
                    <a:pt x="926432" y="625642"/>
                  </a:cubicBezTo>
                  <a:cubicBezTo>
                    <a:pt x="938463" y="621631"/>
                    <a:pt x="953558" y="622578"/>
                    <a:pt x="962526" y="613610"/>
                  </a:cubicBezTo>
                  <a:cubicBezTo>
                    <a:pt x="971494" y="604642"/>
                    <a:pt x="972630" y="590050"/>
                    <a:pt x="974558" y="577515"/>
                  </a:cubicBezTo>
                  <a:cubicBezTo>
                    <a:pt x="980687" y="537679"/>
                    <a:pt x="982579" y="497305"/>
                    <a:pt x="986589" y="457200"/>
                  </a:cubicBezTo>
                  <a:cubicBezTo>
                    <a:pt x="994610" y="473242"/>
                    <a:pt x="1001754" y="489754"/>
                    <a:pt x="1010653" y="505326"/>
                  </a:cubicBezTo>
                  <a:cubicBezTo>
                    <a:pt x="1017827" y="517881"/>
                    <a:pt x="1028249" y="528487"/>
                    <a:pt x="1034716" y="541421"/>
                  </a:cubicBezTo>
                  <a:cubicBezTo>
                    <a:pt x="1065953" y="603896"/>
                    <a:pt x="1023809" y="554576"/>
                    <a:pt x="1070810" y="601579"/>
                  </a:cubicBezTo>
                  <a:cubicBezTo>
                    <a:pt x="1084161" y="521477"/>
                    <a:pt x="1082842" y="504994"/>
                    <a:pt x="1082842" y="553452"/>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22" name="Picture 21"/>
          <p:cNvPicPr>
            <a:picLocks noChangeAspect="1"/>
          </p:cNvPicPr>
          <p:nvPr/>
        </p:nvPicPr>
        <p:blipFill>
          <a:blip r:embed="rId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5978560" y="1245887"/>
            <a:ext cx="1847950" cy="1873092"/>
          </a:xfrm>
          <a:prstGeom prst="rect">
            <a:avLst/>
          </a:prstGeom>
        </p:spPr>
      </p:pic>
      <p:grpSp>
        <p:nvGrpSpPr>
          <p:cNvPr id="23" name="Group 22"/>
          <p:cNvGrpSpPr/>
          <p:nvPr/>
        </p:nvGrpSpPr>
        <p:grpSpPr>
          <a:xfrm>
            <a:off x="4980557" y="2598641"/>
            <a:ext cx="1443223" cy="2277815"/>
            <a:chOff x="5570892" y="2544636"/>
            <a:chExt cx="2114668" cy="3086144"/>
          </a:xfrm>
          <a:solidFill>
            <a:schemeClr val="accent6">
              <a:lumMod val="60000"/>
              <a:lumOff val="40000"/>
            </a:schemeClr>
          </a:solidFill>
        </p:grpSpPr>
        <p:grpSp>
          <p:nvGrpSpPr>
            <p:cNvPr id="15" name="Group 14"/>
            <p:cNvGrpSpPr/>
            <p:nvPr/>
          </p:nvGrpSpPr>
          <p:grpSpPr>
            <a:xfrm>
              <a:off x="6218019" y="2544636"/>
              <a:ext cx="1359716" cy="3086144"/>
              <a:chOff x="2985738" y="1413935"/>
              <a:chExt cx="2983261" cy="5233392"/>
            </a:xfrm>
            <a:grpFill/>
          </p:grpSpPr>
          <p:sp>
            <p:nvSpPr>
              <p:cNvPr id="16" name="Freeform 15"/>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Freeform 17"/>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Freeform 18"/>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0" name="Straight Connector 19"/>
              <p:cNvCxnSpPr/>
              <p:nvPr/>
            </p:nvCxnSpPr>
            <p:spPr>
              <a:xfrm>
                <a:off x="4301068" y="5419659"/>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5402" y="5419660"/>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70892" y="3969052"/>
              <a:ext cx="825354" cy="825354"/>
            </a:xfrm>
            <a:prstGeom prst="rect">
              <a:avLst/>
            </a:prstGeom>
            <a:grp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7276" y="4346043"/>
              <a:ext cx="478284" cy="478284"/>
            </a:xfrm>
            <a:prstGeom prst="rect">
              <a:avLst/>
            </a:prstGeom>
            <a:grpFill/>
          </p:spPr>
        </p:pic>
      </p:grpSp>
      <p:sp>
        <p:nvSpPr>
          <p:cNvPr id="38" name="TextBox 37"/>
          <p:cNvSpPr txBox="1"/>
          <p:nvPr/>
        </p:nvSpPr>
        <p:spPr>
          <a:xfrm>
            <a:off x="4990044" y="276544"/>
            <a:ext cx="4371966" cy="400110"/>
          </a:xfrm>
          <a:prstGeom prst="rect">
            <a:avLst/>
          </a:prstGeom>
          <a:noFill/>
        </p:spPr>
        <p:txBody>
          <a:bodyPr wrap="none" rtlCol="0">
            <a:spAutoFit/>
          </a:bodyPr>
          <a:lstStyle/>
          <a:p>
            <a:r>
              <a:rPr lang="en-GB" sz="2000" dirty="0">
                <a:solidFill>
                  <a:prstClr val="black"/>
                </a:solidFill>
                <a:latin typeface="Calibri" panose="020F0502020204030204"/>
              </a:rPr>
              <a:t>Lack of confidentiality </a:t>
            </a:r>
            <a:r>
              <a:rPr lang="en-GB" sz="2000" dirty="0">
                <a:solidFill>
                  <a:prstClr val="black"/>
                </a:solidFill>
                <a:latin typeface="Calibri" panose="020F0502020204030204"/>
                <a:sym typeface="Symbol" panose="05050102010706020507" pitchFamily="18" charset="2"/>
              </a:rPr>
              <a:t> risk of reprisal</a:t>
            </a:r>
            <a:r>
              <a:rPr lang="en-GB" sz="2000" dirty="0">
                <a:solidFill>
                  <a:prstClr val="black"/>
                </a:solidFill>
                <a:latin typeface="Calibri" panose="020F0502020204030204"/>
              </a:rPr>
              <a:t> </a:t>
            </a:r>
          </a:p>
        </p:txBody>
      </p:sp>
      <p:sp>
        <p:nvSpPr>
          <p:cNvPr id="40" name="TextBox 39"/>
          <p:cNvSpPr txBox="1"/>
          <p:nvPr/>
        </p:nvSpPr>
        <p:spPr>
          <a:xfrm>
            <a:off x="9884182" y="571652"/>
            <a:ext cx="2064691" cy="1323439"/>
          </a:xfrm>
          <a:prstGeom prst="rect">
            <a:avLst/>
          </a:prstGeom>
          <a:noFill/>
        </p:spPr>
        <p:txBody>
          <a:bodyPr wrap="square" rtlCol="0">
            <a:spAutoFit/>
          </a:bodyPr>
          <a:lstStyle/>
          <a:p>
            <a:pPr algn="ctr"/>
            <a:r>
              <a:rPr lang="en-GB" sz="2000" dirty="0">
                <a:solidFill>
                  <a:prstClr val="black"/>
                </a:solidFill>
                <a:latin typeface="Calibri" panose="020F0502020204030204"/>
              </a:rPr>
              <a:t>Legal structure unaligned with international  standards; </a:t>
            </a:r>
          </a:p>
        </p:txBody>
      </p:sp>
      <p:sp>
        <p:nvSpPr>
          <p:cNvPr id="41" name="TextBox 40"/>
          <p:cNvSpPr txBox="1"/>
          <p:nvPr/>
        </p:nvSpPr>
        <p:spPr>
          <a:xfrm>
            <a:off x="1266064" y="396801"/>
            <a:ext cx="2654824" cy="1938992"/>
          </a:xfrm>
          <a:prstGeom prst="rect">
            <a:avLst/>
          </a:prstGeom>
          <a:noFill/>
        </p:spPr>
        <p:txBody>
          <a:bodyPr wrap="square" rtlCol="0">
            <a:spAutoFit/>
          </a:bodyPr>
          <a:lstStyle/>
          <a:p>
            <a:pPr algn="ctr"/>
            <a:r>
              <a:rPr lang="en-GB" sz="2000" dirty="0">
                <a:solidFill>
                  <a:prstClr val="black"/>
                </a:solidFill>
                <a:latin typeface="Calibri" panose="020F0502020204030204"/>
              </a:rPr>
              <a:t>Inadequate medico-legal structure: lack of procedures for processing or storing of evidence </a:t>
            </a:r>
          </a:p>
          <a:p>
            <a:pPr algn="ctr"/>
            <a:endParaRPr lang="en-GB" sz="2000" dirty="0">
              <a:solidFill>
                <a:prstClr val="black"/>
              </a:solidFill>
              <a:latin typeface="Calibri" panose="020F0502020204030204"/>
            </a:endParaRPr>
          </a:p>
        </p:txBody>
      </p:sp>
      <p:sp>
        <p:nvSpPr>
          <p:cNvPr id="42" name="TextBox 41"/>
          <p:cNvSpPr txBox="1"/>
          <p:nvPr/>
        </p:nvSpPr>
        <p:spPr>
          <a:xfrm>
            <a:off x="532958" y="4541829"/>
            <a:ext cx="2425669" cy="1631216"/>
          </a:xfrm>
          <a:prstGeom prst="rect">
            <a:avLst/>
          </a:prstGeom>
          <a:noFill/>
        </p:spPr>
        <p:txBody>
          <a:bodyPr wrap="square" rtlCol="0">
            <a:spAutoFit/>
          </a:bodyPr>
          <a:lstStyle/>
          <a:p>
            <a:pPr algn="ctr"/>
            <a:r>
              <a:rPr lang="en-GB" sz="2000" dirty="0">
                <a:solidFill>
                  <a:prstClr val="black"/>
                </a:solidFill>
                <a:latin typeface="Calibri" panose="020F0502020204030204"/>
              </a:rPr>
              <a:t>Lack of documentation needed to report; irregular migration status</a:t>
            </a:r>
          </a:p>
        </p:txBody>
      </p:sp>
      <p:sp>
        <p:nvSpPr>
          <p:cNvPr id="43" name="TextBox 42"/>
          <p:cNvSpPr txBox="1"/>
          <p:nvPr/>
        </p:nvSpPr>
        <p:spPr>
          <a:xfrm>
            <a:off x="3485014" y="4571687"/>
            <a:ext cx="1267934" cy="1015663"/>
          </a:xfrm>
          <a:prstGeom prst="rect">
            <a:avLst/>
          </a:prstGeom>
          <a:noFill/>
        </p:spPr>
        <p:txBody>
          <a:bodyPr wrap="square" rtlCol="0">
            <a:spAutoFit/>
          </a:bodyPr>
          <a:lstStyle/>
          <a:p>
            <a:pPr algn="ctr"/>
            <a:r>
              <a:rPr lang="en-GB" sz="2000" dirty="0">
                <a:solidFill>
                  <a:prstClr val="black"/>
                </a:solidFill>
                <a:latin typeface="Calibri" panose="020F0502020204030204"/>
              </a:rPr>
              <a:t>Fear of further violence</a:t>
            </a:r>
          </a:p>
        </p:txBody>
      </p:sp>
      <p:sp>
        <p:nvSpPr>
          <p:cNvPr id="5" name="Rectangle 4"/>
          <p:cNvSpPr/>
          <p:nvPr/>
        </p:nvSpPr>
        <p:spPr>
          <a:xfrm>
            <a:off x="7811873" y="5535956"/>
            <a:ext cx="3621857" cy="1323439"/>
          </a:xfrm>
          <a:prstGeom prst="rect">
            <a:avLst/>
          </a:prstGeom>
        </p:spPr>
        <p:txBody>
          <a:bodyPr wrap="square">
            <a:spAutoFit/>
          </a:bodyPr>
          <a:lstStyle/>
          <a:p>
            <a:pPr algn="ctr"/>
            <a:r>
              <a:rPr lang="en-GB" sz="2000" dirty="0">
                <a:solidFill>
                  <a:prstClr val="black"/>
                </a:solidFill>
                <a:latin typeface="Calibri" panose="020F0502020204030204"/>
              </a:rPr>
              <a:t>Lack of recognition of potential survivors; existence of laws creating repercussions for survivors themselves </a:t>
            </a:r>
            <a:endParaRPr lang="fr-CH" sz="2000" dirty="0"/>
          </a:p>
        </p:txBody>
      </p:sp>
      <p:sp>
        <p:nvSpPr>
          <p:cNvPr id="48" name="TextBox 47"/>
          <p:cNvSpPr txBox="1"/>
          <p:nvPr/>
        </p:nvSpPr>
        <p:spPr>
          <a:xfrm>
            <a:off x="6952713" y="3984088"/>
            <a:ext cx="1267934" cy="707886"/>
          </a:xfrm>
          <a:prstGeom prst="rect">
            <a:avLst/>
          </a:prstGeom>
          <a:noFill/>
        </p:spPr>
        <p:txBody>
          <a:bodyPr wrap="square" rtlCol="0">
            <a:spAutoFit/>
          </a:bodyPr>
          <a:lstStyle/>
          <a:p>
            <a:pPr algn="ctr"/>
            <a:r>
              <a:rPr lang="en-GB" sz="2000" dirty="0">
                <a:solidFill>
                  <a:prstClr val="black"/>
                </a:solidFill>
                <a:latin typeface="Calibri" panose="020F0502020204030204"/>
              </a:rPr>
              <a:t>Fear of detention</a:t>
            </a:r>
          </a:p>
        </p:txBody>
      </p:sp>
      <p:sp>
        <p:nvSpPr>
          <p:cNvPr id="47" name="Rectangle 46">
            <a:extLst>
              <a:ext uri="{FF2B5EF4-FFF2-40B4-BE49-F238E27FC236}">
                <a16:creationId xmlns:a16="http://schemas.microsoft.com/office/drawing/2014/main" id="{3EC1BA58-0C2B-41AF-870C-15FE6262B879}"/>
              </a:ext>
            </a:extLst>
          </p:cNvPr>
          <p:cNvSpPr/>
          <p:nvPr/>
        </p:nvSpPr>
        <p:spPr>
          <a:xfrm>
            <a:off x="4839762" y="5265699"/>
            <a:ext cx="2483594" cy="1323439"/>
          </a:xfrm>
          <a:prstGeom prst="rect">
            <a:avLst/>
          </a:prstGeom>
        </p:spPr>
        <p:txBody>
          <a:bodyPr wrap="square">
            <a:spAutoFit/>
          </a:bodyPr>
          <a:lstStyle/>
          <a:p>
            <a:pPr algn="ctr"/>
            <a:r>
              <a:rPr lang="en-US" sz="2000" dirty="0">
                <a:solidFill>
                  <a:srgbClr val="000000"/>
                </a:solidFill>
                <a:ea typeface="Times New Roman" panose="02020603050405020304" pitchFamily="18" charset="0"/>
              </a:rPr>
              <a:t>Existence of mandatory reporting requirements (in law or practice) </a:t>
            </a:r>
            <a:endParaRPr lang="en-GB" sz="2000" dirty="0">
              <a:solidFill>
                <a:prstClr val="black"/>
              </a:solidFill>
            </a:endParaRPr>
          </a:p>
        </p:txBody>
      </p:sp>
      <p:sp>
        <p:nvSpPr>
          <p:cNvPr id="34" name="Rectangle 33">
            <a:extLst>
              <a:ext uri="{FF2B5EF4-FFF2-40B4-BE49-F238E27FC236}">
                <a16:creationId xmlns:a16="http://schemas.microsoft.com/office/drawing/2014/main" id="{EF455051-28CF-44D2-89EC-F53827CEB51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5" name="TextBox 34">
            <a:extLst>
              <a:ext uri="{FF2B5EF4-FFF2-40B4-BE49-F238E27FC236}">
                <a16:creationId xmlns:a16="http://schemas.microsoft.com/office/drawing/2014/main" id="{18F1B0C7-64AE-4E1F-B01C-C84F37800B2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41044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3" grpId="0"/>
      <p:bldP spid="5" grpId="0"/>
      <p:bldP spid="48"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17530" y="1135833"/>
            <a:ext cx="10373838" cy="5860192"/>
            <a:chOff x="581275" y="757283"/>
            <a:chExt cx="4943552" cy="3285022"/>
          </a:xfrm>
        </p:grpSpPr>
        <p:grpSp>
          <p:nvGrpSpPr>
            <p:cNvPr id="8" name="Group 7"/>
            <p:cNvGrpSpPr/>
            <p:nvPr/>
          </p:nvGrpSpPr>
          <p:grpSpPr>
            <a:xfrm>
              <a:off x="581275" y="1317491"/>
              <a:ext cx="4943552" cy="2724814"/>
              <a:chOff x="-392149" y="718427"/>
              <a:chExt cx="5814245" cy="3349686"/>
            </a:xfrm>
          </p:grpSpPr>
          <p:grpSp>
            <p:nvGrpSpPr>
              <p:cNvPr id="10" name="Group 9"/>
              <p:cNvGrpSpPr/>
              <p:nvPr/>
            </p:nvGrpSpPr>
            <p:grpSpPr>
              <a:xfrm>
                <a:off x="-392149" y="718427"/>
                <a:ext cx="5814245" cy="3349686"/>
                <a:chOff x="-392149" y="718427"/>
                <a:chExt cx="5814245" cy="3349686"/>
              </a:xfrm>
            </p:grpSpPr>
            <p:pic>
              <p:nvPicPr>
                <p:cNvPr id="12" name="Picture 11"/>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304940" y="2064144"/>
                  <a:ext cx="476216" cy="444409"/>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blip>
                <a:stretch>
                  <a:fillRect/>
                </a:stretch>
              </p:blipFill>
              <p:spPr>
                <a:xfrm>
                  <a:off x="959152" y="1901078"/>
                  <a:ext cx="349472" cy="326131"/>
                </a:xfrm>
                <a:prstGeom prst="rect">
                  <a:avLst/>
                </a:prstGeom>
              </p:spPr>
            </p:pic>
            <p:pic>
              <p:nvPicPr>
                <p:cNvPr id="14" name="Picture 13"/>
                <p:cNvPicPr>
                  <a:picLocks noChangeAspect="1"/>
                </p:cNvPicPr>
                <p:nvPr/>
              </p:nvPicPr>
              <p:blipFill>
                <a:blip r:embed="rId4">
                  <a:clrChange>
                    <a:clrFrom>
                      <a:srgbClr val="FFFFFF"/>
                    </a:clrFrom>
                    <a:clrTo>
                      <a:srgbClr val="FFFFFF">
                        <a:alpha val="0"/>
                      </a:srgbClr>
                    </a:clrTo>
                  </a:clrChange>
                  <a:duotone>
                    <a:schemeClr val="accent6">
                      <a:shade val="45000"/>
                      <a:satMod val="135000"/>
                    </a:schemeClr>
                    <a:prstClr val="white"/>
                  </a:duotone>
                </a:blip>
                <a:stretch>
                  <a:fillRect/>
                </a:stretch>
              </p:blipFill>
              <p:spPr>
                <a:xfrm>
                  <a:off x="-202881" y="1766280"/>
                  <a:ext cx="473657" cy="473658"/>
                </a:xfrm>
                <a:prstGeom prst="rect">
                  <a:avLst/>
                </a:prstGeom>
              </p:spPr>
            </p:pic>
            <p:pic>
              <p:nvPicPr>
                <p:cNvPr id="15" name="Picture 14"/>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74375" y="2872222"/>
                  <a:ext cx="416109" cy="416110"/>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blip>
                <a:stretch>
                  <a:fillRect/>
                </a:stretch>
              </p:blipFill>
              <p:spPr>
                <a:xfrm>
                  <a:off x="-145333" y="2568684"/>
                  <a:ext cx="416109" cy="416110"/>
                </a:xfrm>
                <a:prstGeom prst="rect">
                  <a:avLst/>
                </a:prstGeom>
              </p:spPr>
            </p:pic>
            <p:sp>
              <p:nvSpPr>
                <p:cNvPr id="17" name="Arc 16"/>
                <p:cNvSpPr/>
                <p:nvPr/>
              </p:nvSpPr>
              <p:spPr>
                <a:xfrm>
                  <a:off x="-392149" y="718427"/>
                  <a:ext cx="2567955" cy="3349686"/>
                </a:xfrm>
                <a:prstGeom prst="arc">
                  <a:avLst>
                    <a:gd name="adj1" fmla="val 6647743"/>
                    <a:gd name="adj2" fmla="val 4310807"/>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GB"/>
                </a:p>
              </p:txBody>
            </p:sp>
            <p:pic>
              <p:nvPicPr>
                <p:cNvPr id="18" name="irc_mi" descr="Related image"/>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684" y="1026441"/>
                  <a:ext cx="511829" cy="537141"/>
                </a:xfrm>
                <a:prstGeom prst="rect">
                  <a:avLst/>
                </a:prstGeom>
                <a:noFill/>
                <a:ln>
                  <a:noFill/>
                </a:ln>
              </p:spPr>
            </p:pic>
            <p:sp>
              <p:nvSpPr>
                <p:cNvPr id="19" name="TextBox 14"/>
                <p:cNvSpPr txBox="1"/>
                <p:nvPr/>
              </p:nvSpPr>
              <p:spPr>
                <a:xfrm>
                  <a:off x="2503513" y="1097521"/>
                  <a:ext cx="2918583" cy="2377654"/>
                </a:xfrm>
                <a:prstGeom prst="rect">
                  <a:avLst/>
                </a:prstGeom>
                <a:noFill/>
              </p:spPr>
              <p:txBody>
                <a:bodyPr wrap="square" rtlCol="0">
                  <a:noAutofit/>
                </a:bodyPr>
                <a:lstStyle/>
                <a:p>
                  <a:pPr marL="342900" indent="-342900">
                    <a:lnSpc>
                      <a:spcPct val="107000"/>
                    </a:lnSpc>
                    <a:buFont typeface="Arial" panose="020B0604020202020204" pitchFamily="34" charset="0"/>
                    <a:buChar char="•"/>
                    <a:tabLst>
                      <a:tab pos="457200" algn="l"/>
                    </a:tabLst>
                  </a:pPr>
                  <a:r>
                    <a:rPr lang="en-US" sz="2400" b="1" dirty="0">
                      <a:ea typeface="Calibri" panose="020F0502020204030204" pitchFamily="34" charset="0"/>
                      <a:cs typeface="Times New Roman" panose="02020603050405020304" pitchFamily="18" charset="0"/>
                    </a:rPr>
                    <a:t>Respect</a:t>
                  </a:r>
                  <a:r>
                    <a:rPr lang="en-US" sz="2400" dirty="0">
                      <a:ea typeface="Calibri" panose="020F0502020204030204" pitchFamily="34" charset="0"/>
                      <a:cs typeface="Times New Roman" panose="02020603050405020304" pitchFamily="18" charset="0"/>
                    </a:rPr>
                    <a:t> for agency, </a:t>
                  </a:r>
                  <a:r>
                    <a:rPr lang="en-US" sz="2400" dirty="0">
                      <a:solidFill>
                        <a:srgbClr val="000000"/>
                      </a:solidFill>
                      <a:ea typeface="Calibri" panose="020F0502020204030204" pitchFamily="34" charset="0"/>
                      <a:cs typeface="Times New Roman" panose="02020603050405020304" pitchFamily="18" charset="0"/>
                    </a:rPr>
                    <a:t>well-being &amp; individual choice </a:t>
                  </a:r>
                  <a:endParaRPr lang="en-GB" sz="24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tabLst>
                      <a:tab pos="457200" algn="l"/>
                    </a:tabLst>
                  </a:pPr>
                  <a:r>
                    <a:rPr lang="en-US" sz="2400" dirty="0">
                      <a:solidFill>
                        <a:srgbClr val="000000"/>
                      </a:solidFill>
                      <a:ea typeface="Calibri" panose="020F0502020204030204" pitchFamily="34" charset="0"/>
                      <a:cs typeface="Times New Roman" panose="02020603050405020304" pitchFamily="18" charset="0"/>
                    </a:rPr>
                    <a:t>Ensuring concerns for </a:t>
                  </a:r>
                  <a:r>
                    <a:rPr lang="en-US" sz="2400" b="1" dirty="0">
                      <a:solidFill>
                        <a:srgbClr val="000000"/>
                      </a:solidFill>
                      <a:ea typeface="Calibri" panose="020F0502020204030204" pitchFamily="34" charset="0"/>
                      <a:cs typeface="Times New Roman" panose="02020603050405020304" pitchFamily="18" charset="0"/>
                    </a:rPr>
                    <a:t>safety </a:t>
                  </a:r>
                  <a:r>
                    <a:rPr lang="en-US" sz="2400" dirty="0">
                      <a:solidFill>
                        <a:srgbClr val="000000"/>
                      </a:solidFill>
                      <a:ea typeface="Calibri" panose="020F0502020204030204" pitchFamily="34" charset="0"/>
                      <a:cs typeface="Times New Roman" panose="02020603050405020304" pitchFamily="18" charset="0"/>
                    </a:rPr>
                    <a:t>at the fore</a:t>
                  </a:r>
                  <a:endParaRPr lang="en-GB" sz="24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tabLst>
                      <a:tab pos="457200" algn="l"/>
                    </a:tabLst>
                  </a:pPr>
                  <a:r>
                    <a:rPr lang="en-US" sz="2400" b="1" dirty="0">
                      <a:solidFill>
                        <a:srgbClr val="000000"/>
                      </a:solidFill>
                      <a:ea typeface="Calibri" panose="020F0502020204030204" pitchFamily="34" charset="0"/>
                      <a:cs typeface="Times New Roman" panose="02020603050405020304" pitchFamily="18" charset="0"/>
                    </a:rPr>
                    <a:t>Non-discrimination (impartiality) in </a:t>
                  </a:r>
                  <a:r>
                    <a:rPr lang="en-US" sz="2400" dirty="0">
                      <a:solidFill>
                        <a:srgbClr val="000000"/>
                      </a:solidFill>
                      <a:ea typeface="Calibri" panose="020F0502020204030204" pitchFamily="34" charset="0"/>
                      <a:cs typeface="Times New Roman" panose="02020603050405020304" pitchFamily="18" charset="0"/>
                    </a:rPr>
                    <a:t>support</a:t>
                  </a:r>
                </a:p>
                <a:p>
                  <a:pPr marL="342900" indent="-342900">
                    <a:lnSpc>
                      <a:spcPct val="107000"/>
                    </a:lnSpc>
                    <a:buFont typeface="Arial" panose="020B0604020202020204" pitchFamily="34" charset="0"/>
                    <a:buChar char="•"/>
                    <a:tabLst>
                      <a:tab pos="457200" algn="l"/>
                    </a:tabLst>
                  </a:pPr>
                  <a:r>
                    <a:rPr lang="en-US" sz="2400" dirty="0">
                      <a:solidFill>
                        <a:srgbClr val="000000"/>
                      </a:solidFill>
                      <a:ea typeface="Calibri" panose="020F0502020204030204" pitchFamily="34" charset="0"/>
                      <a:cs typeface="Times New Roman" panose="02020603050405020304" pitchFamily="18" charset="0"/>
                    </a:rPr>
                    <a:t>Ensuring </a:t>
                  </a:r>
                  <a:r>
                    <a:rPr lang="en-US" sz="2400" b="1" dirty="0">
                      <a:solidFill>
                        <a:srgbClr val="000000"/>
                      </a:solidFill>
                      <a:ea typeface="Calibri" panose="020F0502020204030204" pitchFamily="34" charset="0"/>
                      <a:cs typeface="Times New Roman" panose="02020603050405020304" pitchFamily="18" charset="0"/>
                    </a:rPr>
                    <a:t>confidentiality </a:t>
                  </a:r>
                  <a:r>
                    <a:rPr lang="en-US" sz="2400" dirty="0">
                      <a:solidFill>
                        <a:srgbClr val="000000"/>
                      </a:solidFill>
                      <a:ea typeface="Calibri" panose="020F0502020204030204" pitchFamily="34" charset="0"/>
                      <a:cs typeface="Times New Roman" panose="02020603050405020304" pitchFamily="18" charset="0"/>
                    </a:rPr>
                    <a:t>is maintained at all times </a:t>
                  </a:r>
                  <a:endParaRPr lang="en-GB" sz="2400" dirty="0">
                    <a:ea typeface="Calibri" panose="020F0502020204030204" pitchFamily="34" charset="0"/>
                    <a:cs typeface="Times New Roman" panose="02020603050405020304" pitchFamily="18" charset="0"/>
                  </a:endParaRPr>
                </a:p>
              </p:txBody>
            </p:sp>
          </p:grpSp>
          <p:pic>
            <p:nvPicPr>
              <p:cNvPr id="11" name="Picture 10"/>
              <p:cNvPicPr>
                <a:picLocks noChangeAspect="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86619" y="2003109"/>
                <a:ext cx="304519" cy="418767"/>
              </a:xfrm>
              <a:prstGeom prst="rect">
                <a:avLst/>
              </a:prstGeom>
            </p:spPr>
          </p:pic>
        </p:grpSp>
        <p:sp>
          <p:nvSpPr>
            <p:cNvPr id="9" name="Rectangle 8"/>
            <p:cNvSpPr/>
            <p:nvPr/>
          </p:nvSpPr>
          <p:spPr>
            <a:xfrm>
              <a:off x="1621299" y="757283"/>
              <a:ext cx="2844014" cy="534840"/>
            </a:xfrm>
            <a:prstGeom prst="rect">
              <a:avLst/>
            </a:prstGeom>
            <a:noFill/>
          </p:spPr>
          <p:txBody>
            <a:bodyPr wrap="square" lIns="91440" tIns="45720" rIns="91440" bIns="45720">
              <a:spAutoFit/>
            </a:bodyPr>
            <a:lstStyle/>
            <a:p>
              <a:pPr algn="ctr"/>
              <a:r>
                <a:rPr lang="en-US" sz="2800" dirty="0">
                  <a:solidFill>
                    <a:srgbClr val="0000FF"/>
                  </a:solidFill>
                  <a:ea typeface="Times New Roman" panose="02020603050405020304" pitchFamily="18" charset="0"/>
                </a:rPr>
                <a:t>The </a:t>
              </a:r>
              <a:r>
                <a:rPr lang="en-US" sz="2800" b="1" dirty="0">
                  <a:solidFill>
                    <a:srgbClr val="0000FF"/>
                  </a:solidFill>
                  <a:ea typeface="Times New Roman" panose="02020603050405020304" pitchFamily="18" charset="0"/>
                </a:rPr>
                <a:t>Four Principles </a:t>
              </a:r>
              <a:r>
                <a:rPr lang="en-US" sz="2800" dirty="0">
                  <a:solidFill>
                    <a:srgbClr val="0000FF"/>
                  </a:solidFill>
                  <a:ea typeface="Times New Roman" panose="02020603050405020304" pitchFamily="18" charset="0"/>
                </a:rPr>
                <a:t>of a victim-survivor centered response: </a:t>
              </a:r>
              <a:endParaRPr lang="en-GB" sz="4000" dirty="0">
                <a:solidFill>
                  <a:srgbClr val="0000FF"/>
                </a:solidFill>
                <a:ea typeface="Times New Roman" panose="02020603050405020304" pitchFamily="18" charset="0"/>
              </a:endParaRPr>
            </a:p>
          </p:txBody>
        </p:sp>
      </p:grpSp>
      <p:sp>
        <p:nvSpPr>
          <p:cNvPr id="2" name="TextBox 1">
            <a:extLst>
              <a:ext uri="{FF2B5EF4-FFF2-40B4-BE49-F238E27FC236}">
                <a16:creationId xmlns:a16="http://schemas.microsoft.com/office/drawing/2014/main" id="{25678B22-11F4-4F3B-8B66-3FDA8767FFCE}"/>
              </a:ext>
            </a:extLst>
          </p:cNvPr>
          <p:cNvSpPr txBox="1"/>
          <p:nvPr/>
        </p:nvSpPr>
        <p:spPr>
          <a:xfrm>
            <a:off x="3004457" y="92205"/>
            <a:ext cx="6512232" cy="769441"/>
          </a:xfrm>
          <a:prstGeom prst="rect">
            <a:avLst/>
          </a:prstGeom>
          <a:noFill/>
        </p:spPr>
        <p:txBody>
          <a:bodyPr wrap="none" rtlCol="0">
            <a:spAutoFit/>
          </a:bodyPr>
          <a:lstStyle/>
          <a:p>
            <a:r>
              <a:rPr lang="en-GB" sz="4400" u="sng" dirty="0"/>
              <a:t>Ethical and safety concerns </a:t>
            </a:r>
          </a:p>
        </p:txBody>
      </p:sp>
      <p:pic>
        <p:nvPicPr>
          <p:cNvPr id="20" name="Picture 19">
            <a:extLst>
              <a:ext uri="{FF2B5EF4-FFF2-40B4-BE49-F238E27FC236}">
                <a16:creationId xmlns:a16="http://schemas.microsoft.com/office/drawing/2014/main" id="{5740ECBE-8F0B-485E-BA0E-9C9351F2BA30}"/>
              </a:ext>
            </a:extLst>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blip>
          <a:stretch>
            <a:fillRect/>
          </a:stretch>
        </p:blipFill>
        <p:spPr>
          <a:xfrm>
            <a:off x="2407202" y="5138569"/>
            <a:ext cx="578791" cy="470742"/>
          </a:xfrm>
          <a:prstGeom prst="rect">
            <a:avLst/>
          </a:prstGeom>
        </p:spPr>
      </p:pic>
      <p:sp>
        <p:nvSpPr>
          <p:cNvPr id="21" name="Rectangle 20">
            <a:extLst>
              <a:ext uri="{FF2B5EF4-FFF2-40B4-BE49-F238E27FC236}">
                <a16:creationId xmlns:a16="http://schemas.microsoft.com/office/drawing/2014/main" id="{CC76E133-C63A-4039-8B6D-054316177F3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2" name="TextBox 21">
            <a:extLst>
              <a:ext uri="{FF2B5EF4-FFF2-40B4-BE49-F238E27FC236}">
                <a16:creationId xmlns:a16="http://schemas.microsoft.com/office/drawing/2014/main" id="{92D233DA-0BD6-4BD5-9756-8C1E50D9931E}"/>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868615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296503498"/>
              </p:ext>
            </p:extLst>
          </p:nvPr>
        </p:nvGraphicFramePr>
        <p:xfrm>
          <a:off x="705395" y="1020217"/>
          <a:ext cx="11486605" cy="6262055"/>
        </p:xfrm>
        <a:graphic>
          <a:graphicData uri="http://schemas.openxmlformats.org/drawingml/2006/table">
            <a:tbl>
              <a:tblPr firstRow="1" bandRow="1">
                <a:tableStyleId>{5C22544A-7EE6-4342-B048-85BDC9FD1C3A}</a:tableStyleId>
              </a:tblPr>
              <a:tblGrid>
                <a:gridCol w="3647189">
                  <a:extLst>
                    <a:ext uri="{9D8B030D-6E8A-4147-A177-3AD203B41FA5}">
                      <a16:colId xmlns:a16="http://schemas.microsoft.com/office/drawing/2014/main" val="20000"/>
                    </a:ext>
                  </a:extLst>
                </a:gridCol>
                <a:gridCol w="3803257">
                  <a:extLst>
                    <a:ext uri="{9D8B030D-6E8A-4147-A177-3AD203B41FA5}">
                      <a16:colId xmlns:a16="http://schemas.microsoft.com/office/drawing/2014/main" val="20001"/>
                    </a:ext>
                  </a:extLst>
                </a:gridCol>
                <a:gridCol w="4036159">
                  <a:extLst>
                    <a:ext uri="{9D8B030D-6E8A-4147-A177-3AD203B41FA5}">
                      <a16:colId xmlns:a16="http://schemas.microsoft.com/office/drawing/2014/main" val="20002"/>
                    </a:ext>
                  </a:extLst>
                </a:gridCol>
              </a:tblGrid>
              <a:tr h="235092">
                <a:tc>
                  <a:txBody>
                    <a:bodyPr/>
                    <a:lstStyle/>
                    <a:p>
                      <a:pPr algn="l">
                        <a:lnSpc>
                          <a:spcPct val="107000"/>
                        </a:lnSpc>
                        <a:spcAft>
                          <a:spcPts val="0"/>
                        </a:spcAft>
                      </a:pPr>
                      <a:r>
                        <a:rPr lang="en-GB" sz="1800" kern="1200" dirty="0">
                          <a:effectLst/>
                        </a:rPr>
                        <a:t>Means: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400" kern="1200" dirty="0">
                          <a:effectLst/>
                        </a:rPr>
                        <a:t>Which helps: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400" kern="1200" dirty="0">
                          <a:effectLst/>
                        </a:rPr>
                        <a:t>As opposed to: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1228497">
                <a:tc>
                  <a:txBody>
                    <a:bodyPr/>
                    <a:lstStyle/>
                    <a:p>
                      <a:pPr algn="l">
                        <a:lnSpc>
                          <a:spcPct val="107000"/>
                        </a:lnSpc>
                        <a:spcAft>
                          <a:spcPts val="0"/>
                        </a:spcAft>
                      </a:pPr>
                      <a:r>
                        <a:rPr lang="en-US" sz="1800" b="1" kern="1200" dirty="0">
                          <a:effectLst/>
                        </a:rPr>
                        <a:t>Respecting</a:t>
                      </a:r>
                      <a:r>
                        <a:rPr lang="en-US" sz="1800" kern="1200" dirty="0">
                          <a:effectLst/>
                        </a:rPr>
                        <a:t> the agency &amp; choices of each individual (even if we would disagree ourselves)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kern="1200" dirty="0">
                          <a:effectLst/>
                        </a:rPr>
                        <a:t>A victim/survivor to </a:t>
                      </a:r>
                      <a:r>
                        <a:rPr lang="en-GB" sz="1800" b="1" kern="1200" dirty="0">
                          <a:effectLst/>
                        </a:rPr>
                        <a:t>regain a sense of control</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US" sz="1800" kern="1200" dirty="0">
                          <a:effectLst/>
                        </a:rPr>
                        <a:t>Telling a survivor what to do, attempting to influence their decisions or offering personal opinions, and/or treating them as if incapable of making decisions.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1112563">
                <a:tc>
                  <a:txBody>
                    <a:bodyPr/>
                    <a:lstStyle/>
                    <a:p>
                      <a:pPr algn="l">
                        <a:lnSpc>
                          <a:spcPct val="107000"/>
                        </a:lnSpc>
                        <a:spcAft>
                          <a:spcPts val="0"/>
                        </a:spcAft>
                      </a:pPr>
                      <a:r>
                        <a:rPr lang="en-US" sz="1800" kern="1200" dirty="0">
                          <a:effectLst/>
                        </a:rPr>
                        <a:t>Providing information on all available services toward </a:t>
                      </a:r>
                      <a:r>
                        <a:rPr lang="en-US" sz="1800" b="1" kern="1200" dirty="0">
                          <a:effectLst/>
                        </a:rPr>
                        <a:t>informed consent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kern="1200">
                          <a:effectLst/>
                        </a:rPr>
                        <a:t>A victim/survivor to make decisions best suited to their situation and </a:t>
                      </a:r>
                      <a:r>
                        <a:rPr lang="en-US" sz="1800" kern="1200">
                          <a:effectLst/>
                        </a:rPr>
                        <a:t>deal with outcomes/consequences as a result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US" sz="1800" kern="1200" dirty="0">
                          <a:effectLst/>
                        </a:rPr>
                        <a:t>Providing only partial information, or withholding of certain details, in support of a particular agenda, bias, or belief.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1375393">
                <a:tc>
                  <a:txBody>
                    <a:bodyPr/>
                    <a:lstStyle/>
                    <a:p>
                      <a:pPr algn="l">
                        <a:lnSpc>
                          <a:spcPct val="107000"/>
                        </a:lnSpc>
                        <a:spcAft>
                          <a:spcPts val="0"/>
                        </a:spcAft>
                      </a:pPr>
                      <a:r>
                        <a:rPr lang="en-GB" sz="1800" kern="1200" dirty="0">
                          <a:effectLst/>
                        </a:rPr>
                        <a:t>Interacting in a </a:t>
                      </a:r>
                      <a:r>
                        <a:rPr lang="en-GB" sz="1800" b="1" kern="1200" dirty="0">
                          <a:effectLst/>
                        </a:rPr>
                        <a:t>non-judgemental</a:t>
                      </a:r>
                      <a:r>
                        <a:rPr lang="en-GB" sz="1800" kern="1200" dirty="0">
                          <a:effectLst/>
                        </a:rPr>
                        <a:t> manner at all times (including on circumstances surrounding an incident of violence, choices made subsequently, and any expression of those for future)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dirty="0">
                          <a:effectLst/>
                        </a:rPr>
                        <a:t>A victim/survivor to feel supported, and more likely to continue seeking care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kern="1200" dirty="0">
                          <a:effectLst/>
                        </a:rPr>
                        <a:t>Making value judgements about their experience, circumstances, which may stem from and be reinforced by induvial/societal bias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1240205">
                <a:tc>
                  <a:txBody>
                    <a:bodyPr/>
                    <a:lstStyle/>
                    <a:p>
                      <a:pPr algn="l">
                        <a:lnSpc>
                          <a:spcPct val="107000"/>
                        </a:lnSpc>
                        <a:spcAft>
                          <a:spcPts val="0"/>
                        </a:spcAft>
                      </a:pPr>
                      <a:r>
                        <a:rPr lang="en-GB" sz="1800" kern="1200" dirty="0">
                          <a:effectLst/>
                        </a:rPr>
                        <a:t>Providing support/ service </a:t>
                      </a:r>
                      <a:r>
                        <a:rPr lang="en-GB" sz="1800" b="1" kern="1200" dirty="0">
                          <a:effectLst/>
                        </a:rPr>
                        <a:t>without discrimination </a:t>
                      </a:r>
                      <a:r>
                        <a:rPr lang="en-GB" sz="1800" kern="1200" dirty="0">
                          <a:effectLst/>
                        </a:rPr>
                        <a:t>as to each individual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kern="1200" dirty="0">
                          <a:effectLst/>
                        </a:rPr>
                        <a:t>Uphold the principle of impartiality</a:t>
                      </a:r>
                      <a:endParaRPr lang="en-GB" sz="1800" dirty="0">
                        <a:effectLst/>
                      </a:endParaRPr>
                    </a:p>
                    <a:p>
                      <a:pPr algn="l">
                        <a:lnSpc>
                          <a:spcPct val="107000"/>
                        </a:lnSpc>
                        <a:spcAft>
                          <a:spcPts val="0"/>
                        </a:spcAft>
                      </a:pPr>
                      <a:r>
                        <a:rPr lang="en-GB" sz="1800" kern="1200" dirty="0">
                          <a:effectLst/>
                        </a:rPr>
                        <a:t>If individual belongs to a marginalised group or community,  other members may be encouraged to come forward in future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0"/>
                        </a:spcAft>
                      </a:pPr>
                      <a:r>
                        <a:rPr lang="en-GB" sz="1800" dirty="0">
                          <a:effectLst/>
                        </a:rPr>
                        <a:t>Only treating (or giving preference to) persons from certain groups.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5D725D27-C1F0-4850-9F6D-32E7300B1B62}"/>
              </a:ext>
            </a:extLst>
          </p:cNvPr>
          <p:cNvSpPr txBox="1"/>
          <p:nvPr/>
        </p:nvSpPr>
        <p:spPr>
          <a:xfrm>
            <a:off x="866368" y="100361"/>
            <a:ext cx="11164659" cy="646331"/>
          </a:xfrm>
          <a:prstGeom prst="rect">
            <a:avLst/>
          </a:prstGeom>
          <a:noFill/>
        </p:spPr>
        <p:txBody>
          <a:bodyPr wrap="none" rtlCol="0">
            <a:spAutoFit/>
          </a:bodyPr>
          <a:lstStyle/>
          <a:p>
            <a:pPr algn="ctr"/>
            <a:r>
              <a:rPr lang="en-GB" sz="3600" u="sng" dirty="0"/>
              <a:t>At the individual level, a victim/survivor centred response</a:t>
            </a:r>
          </a:p>
        </p:txBody>
      </p:sp>
      <p:sp>
        <p:nvSpPr>
          <p:cNvPr id="5" name="Rectangle 4">
            <a:extLst>
              <a:ext uri="{FF2B5EF4-FFF2-40B4-BE49-F238E27FC236}">
                <a16:creationId xmlns:a16="http://schemas.microsoft.com/office/drawing/2014/main" id="{34F1620A-6643-4E77-99CE-4E9E5950D48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5C6D47F2-7555-4C02-8438-4531CF003CAD}"/>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657118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flipV="1">
            <a:off x="3791569" y="1809844"/>
            <a:ext cx="2875294" cy="2183677"/>
          </a:xfrm>
          <a:prstGeom prst="triangl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Isosceles Triangle 7"/>
          <p:cNvSpPr/>
          <p:nvPr/>
        </p:nvSpPr>
        <p:spPr>
          <a:xfrm flipV="1">
            <a:off x="6666865" y="1802420"/>
            <a:ext cx="2875294" cy="2141698"/>
          </a:xfrm>
          <a:prstGeom prst="triangle">
            <a:avLst>
              <a:gd name="adj" fmla="val 48695"/>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464708" y="2231836"/>
            <a:ext cx="1604157" cy="461665"/>
          </a:xfrm>
          <a:prstGeom prst="rect">
            <a:avLst/>
          </a:prstGeom>
          <a:noFill/>
        </p:spPr>
        <p:txBody>
          <a:bodyPr wrap="none" rtlCol="0">
            <a:spAutoFit/>
          </a:bodyPr>
          <a:lstStyle/>
          <a:p>
            <a:r>
              <a:rPr lang="en-US" sz="2400" b="1" dirty="0"/>
              <a:t>Availability</a:t>
            </a:r>
            <a:endParaRPr lang="en-GB" sz="2400" b="1" dirty="0"/>
          </a:p>
        </p:txBody>
      </p:sp>
      <p:sp>
        <p:nvSpPr>
          <p:cNvPr id="10" name="TextBox 9"/>
          <p:cNvSpPr txBox="1"/>
          <p:nvPr/>
        </p:nvSpPr>
        <p:spPr>
          <a:xfrm>
            <a:off x="7235498" y="2218772"/>
            <a:ext cx="1847557" cy="461665"/>
          </a:xfrm>
          <a:prstGeom prst="rect">
            <a:avLst/>
          </a:prstGeom>
          <a:noFill/>
        </p:spPr>
        <p:txBody>
          <a:bodyPr wrap="none" rtlCol="0">
            <a:spAutoFit/>
          </a:bodyPr>
          <a:lstStyle/>
          <a:p>
            <a:r>
              <a:rPr lang="en-US" sz="2400" b="1" dirty="0"/>
              <a:t>Acceptability</a:t>
            </a:r>
            <a:endParaRPr lang="en-GB" sz="2400" b="1" dirty="0"/>
          </a:p>
        </p:txBody>
      </p:sp>
      <p:sp>
        <p:nvSpPr>
          <p:cNvPr id="13" name="TextBox 12"/>
          <p:cNvSpPr txBox="1"/>
          <p:nvPr/>
        </p:nvSpPr>
        <p:spPr>
          <a:xfrm>
            <a:off x="6126556" y="3420033"/>
            <a:ext cx="1080617" cy="523220"/>
          </a:xfrm>
          <a:prstGeom prst="rect">
            <a:avLst/>
          </a:prstGeom>
          <a:noFill/>
        </p:spPr>
        <p:txBody>
          <a:bodyPr wrap="none" rtlCol="0">
            <a:spAutoFit/>
          </a:bodyPr>
          <a:lstStyle/>
          <a:p>
            <a:r>
              <a:rPr lang="en-US" sz="2800" b="1" dirty="0">
                <a:solidFill>
                  <a:srgbClr val="0070C0"/>
                </a:solidFill>
              </a:rPr>
              <a:t>AAAQ</a:t>
            </a:r>
            <a:endParaRPr lang="en-GB" sz="2800" b="1" dirty="0">
              <a:solidFill>
                <a:srgbClr val="0070C0"/>
              </a:solidFill>
            </a:endParaRPr>
          </a:p>
        </p:txBody>
      </p:sp>
      <p:sp>
        <p:nvSpPr>
          <p:cNvPr id="14" name="Isosceles Triangle 13">
            <a:extLst>
              <a:ext uri="{FF2B5EF4-FFF2-40B4-BE49-F238E27FC236}">
                <a16:creationId xmlns:a16="http://schemas.microsoft.com/office/drawing/2014/main" id="{FF06E06C-6044-454B-801E-E8F9A56B839F}"/>
              </a:ext>
            </a:extLst>
          </p:cNvPr>
          <p:cNvSpPr/>
          <p:nvPr/>
        </p:nvSpPr>
        <p:spPr>
          <a:xfrm rot="10800000" flipV="1">
            <a:off x="6638068" y="3943253"/>
            <a:ext cx="2875294" cy="2183677"/>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Isosceles Triangle 14">
            <a:extLst>
              <a:ext uri="{FF2B5EF4-FFF2-40B4-BE49-F238E27FC236}">
                <a16:creationId xmlns:a16="http://schemas.microsoft.com/office/drawing/2014/main" id="{6330F0C9-D48B-4CC0-8282-9F1B39F26665}"/>
              </a:ext>
            </a:extLst>
          </p:cNvPr>
          <p:cNvSpPr/>
          <p:nvPr/>
        </p:nvSpPr>
        <p:spPr>
          <a:xfrm rot="10800000" flipV="1">
            <a:off x="3791570" y="3956317"/>
            <a:ext cx="2875294" cy="2183677"/>
          </a:xfrm>
          <a:prstGeom prst="triangl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C3D295F-CB57-48E4-A25B-9C440ACA6707}"/>
              </a:ext>
            </a:extLst>
          </p:cNvPr>
          <p:cNvSpPr txBox="1"/>
          <p:nvPr/>
        </p:nvSpPr>
        <p:spPr>
          <a:xfrm>
            <a:off x="4346803" y="5254049"/>
            <a:ext cx="1749197" cy="461665"/>
          </a:xfrm>
          <a:prstGeom prst="rect">
            <a:avLst/>
          </a:prstGeom>
          <a:noFill/>
        </p:spPr>
        <p:txBody>
          <a:bodyPr wrap="none" rtlCol="0">
            <a:spAutoFit/>
          </a:bodyPr>
          <a:lstStyle/>
          <a:p>
            <a:r>
              <a:rPr lang="en-US" sz="2400" b="1" dirty="0"/>
              <a:t>Accessibility</a:t>
            </a:r>
            <a:endParaRPr lang="en-GB" sz="2400" b="1" dirty="0"/>
          </a:p>
        </p:txBody>
      </p:sp>
      <p:sp>
        <p:nvSpPr>
          <p:cNvPr id="17" name="TextBox 16">
            <a:extLst>
              <a:ext uri="{FF2B5EF4-FFF2-40B4-BE49-F238E27FC236}">
                <a16:creationId xmlns:a16="http://schemas.microsoft.com/office/drawing/2014/main" id="{8CC7F73B-87D6-4931-9B24-4FAD505902CC}"/>
              </a:ext>
            </a:extLst>
          </p:cNvPr>
          <p:cNvSpPr txBox="1"/>
          <p:nvPr/>
        </p:nvSpPr>
        <p:spPr>
          <a:xfrm>
            <a:off x="7516908" y="5206934"/>
            <a:ext cx="1117614" cy="461665"/>
          </a:xfrm>
          <a:prstGeom prst="rect">
            <a:avLst/>
          </a:prstGeom>
          <a:noFill/>
        </p:spPr>
        <p:txBody>
          <a:bodyPr wrap="none" rtlCol="0">
            <a:spAutoFit/>
          </a:bodyPr>
          <a:lstStyle/>
          <a:p>
            <a:r>
              <a:rPr lang="en-US" sz="2400" b="1" dirty="0"/>
              <a:t>Quality</a:t>
            </a:r>
            <a:endParaRPr lang="en-GB" sz="2400" b="1" dirty="0"/>
          </a:p>
        </p:txBody>
      </p:sp>
      <p:sp>
        <p:nvSpPr>
          <p:cNvPr id="18" name="TextBox 17">
            <a:extLst>
              <a:ext uri="{FF2B5EF4-FFF2-40B4-BE49-F238E27FC236}">
                <a16:creationId xmlns:a16="http://schemas.microsoft.com/office/drawing/2014/main" id="{68441AF2-1FD7-4756-AC4A-0EA210FB0A49}"/>
              </a:ext>
            </a:extLst>
          </p:cNvPr>
          <p:cNvSpPr txBox="1"/>
          <p:nvPr/>
        </p:nvSpPr>
        <p:spPr>
          <a:xfrm>
            <a:off x="3148915" y="261905"/>
            <a:ext cx="7035900" cy="769441"/>
          </a:xfrm>
          <a:prstGeom prst="rect">
            <a:avLst/>
          </a:prstGeom>
          <a:noFill/>
        </p:spPr>
        <p:txBody>
          <a:bodyPr wrap="none" rtlCol="0">
            <a:spAutoFit/>
          </a:bodyPr>
          <a:lstStyle/>
          <a:p>
            <a:r>
              <a:rPr lang="en-GB" sz="4400" u="sng" dirty="0"/>
              <a:t>Assessment of health services</a:t>
            </a:r>
          </a:p>
        </p:txBody>
      </p:sp>
      <p:sp>
        <p:nvSpPr>
          <p:cNvPr id="19" name="Rectangle 18">
            <a:extLst>
              <a:ext uri="{FF2B5EF4-FFF2-40B4-BE49-F238E27FC236}">
                <a16:creationId xmlns:a16="http://schemas.microsoft.com/office/drawing/2014/main" id="{4355B1B7-05C6-439A-895A-DC3D29889132}"/>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0" name="TextBox 19">
            <a:extLst>
              <a:ext uri="{FF2B5EF4-FFF2-40B4-BE49-F238E27FC236}">
                <a16:creationId xmlns:a16="http://schemas.microsoft.com/office/drawing/2014/main" id="{C4282548-CD72-412A-9110-EF258FF963BB}"/>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564096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48EC-3E74-4154-9677-4248D403F221}"/>
              </a:ext>
            </a:extLst>
          </p:cNvPr>
          <p:cNvSpPr>
            <a:spLocks noGrp="1"/>
          </p:cNvSpPr>
          <p:nvPr>
            <p:ph type="title"/>
          </p:nvPr>
        </p:nvSpPr>
        <p:spPr>
          <a:xfrm>
            <a:off x="1254760" y="18255"/>
            <a:ext cx="10515600" cy="1325563"/>
          </a:xfrm>
        </p:spPr>
        <p:txBody>
          <a:bodyPr/>
          <a:lstStyle/>
          <a:p>
            <a:pPr algn="ctr"/>
            <a:r>
              <a:rPr lang="en-GB" u="sng" dirty="0">
                <a:latin typeface="+mn-lt"/>
              </a:rPr>
              <a:t>Video</a:t>
            </a:r>
          </a:p>
        </p:txBody>
      </p:sp>
      <p:pic>
        <p:nvPicPr>
          <p:cNvPr id="4" name="V-F-CR-F-01982-EN-DIG">
            <a:hlinkClick r:id="" action="ppaction://media"/>
            <a:extLst>
              <a:ext uri="{FF2B5EF4-FFF2-40B4-BE49-F238E27FC236}">
                <a16:creationId xmlns:a16="http://schemas.microsoft.com/office/drawing/2014/main" id="{D381CE3D-6E92-460A-AE99-8E8FB0784B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290" y="1561465"/>
            <a:ext cx="10079100" cy="4351338"/>
          </a:xfrm>
          <a:prstGeom prst="rect">
            <a:avLst/>
          </a:prstGeom>
        </p:spPr>
      </p:pic>
      <p:sp>
        <p:nvSpPr>
          <p:cNvPr id="5" name="Rectangle 4">
            <a:extLst>
              <a:ext uri="{FF2B5EF4-FFF2-40B4-BE49-F238E27FC236}">
                <a16:creationId xmlns:a16="http://schemas.microsoft.com/office/drawing/2014/main" id="{359E5B90-6A39-4AEE-8FBF-DE4685E51F3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C38BC95-A687-4BD1-B4FD-1ABB5C8BFCCC}"/>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894314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D2D75-5AE3-4CBF-AF45-D3B3414E49F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1E16EC4-AEF8-4950-BDB1-3F6B786365B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6" name="Picture 5">
            <a:extLst>
              <a:ext uri="{FF2B5EF4-FFF2-40B4-BE49-F238E27FC236}">
                <a16:creationId xmlns:a16="http://schemas.microsoft.com/office/drawing/2014/main" id="{36C33930-6E3C-4741-876B-A07D22617F15}"/>
              </a:ext>
            </a:extLst>
          </p:cNvPr>
          <p:cNvPicPr>
            <a:picLocks noChangeAspect="1"/>
          </p:cNvPicPr>
          <p:nvPr/>
        </p:nvPicPr>
        <p:blipFill>
          <a:blip r:embed="rId2"/>
          <a:stretch>
            <a:fillRect/>
          </a:stretch>
        </p:blipFill>
        <p:spPr>
          <a:xfrm>
            <a:off x="3678636" y="0"/>
            <a:ext cx="4834727" cy="6858000"/>
          </a:xfrm>
          <a:prstGeom prst="rect">
            <a:avLst/>
          </a:prstGeom>
        </p:spPr>
      </p:pic>
    </p:spTree>
    <p:extLst>
      <p:ext uri="{BB962C8B-B14F-4D97-AF65-F5344CB8AC3E}">
        <p14:creationId xmlns:p14="http://schemas.microsoft.com/office/powerpoint/2010/main" val="1751273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70798" y="480809"/>
            <a:ext cx="7366922" cy="5824341"/>
            <a:chOff x="282894" y="1419717"/>
            <a:chExt cx="5218654" cy="5147143"/>
          </a:xfrm>
        </p:grpSpPr>
        <p:sp>
          <p:nvSpPr>
            <p:cNvPr id="3" name="Rounded Rectangle 2"/>
            <p:cNvSpPr/>
            <p:nvPr/>
          </p:nvSpPr>
          <p:spPr>
            <a:xfrm>
              <a:off x="282894" y="2939631"/>
              <a:ext cx="2986439" cy="3627229"/>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sp>
          <p:nvSpPr>
            <p:cNvPr id="4" name="TextBox 3"/>
            <p:cNvSpPr txBox="1"/>
            <p:nvPr/>
          </p:nvSpPr>
          <p:spPr>
            <a:xfrm>
              <a:off x="749865" y="3379685"/>
              <a:ext cx="2302234" cy="299190"/>
            </a:xfrm>
            <a:prstGeom prst="rect">
              <a:avLst/>
            </a:prstGeom>
            <a:noFill/>
          </p:spPr>
          <p:txBody>
            <a:bodyPr wrap="square" rtlCol="0">
              <a:spAutoFit/>
            </a:bodyPr>
            <a:lstStyle/>
            <a:p>
              <a:r>
                <a:rPr lang="en-US" sz="1600" dirty="0">
                  <a:solidFill>
                    <a:prstClr val="black"/>
                  </a:solidFill>
                  <a:latin typeface="Calibri" panose="020F0502020204030204"/>
                </a:rPr>
                <a:t>1. Preparation to offer medical care</a:t>
              </a:r>
            </a:p>
          </p:txBody>
        </p:sp>
        <p:sp>
          <p:nvSpPr>
            <p:cNvPr id="5" name="TextBox 4"/>
            <p:cNvSpPr txBox="1"/>
            <p:nvPr/>
          </p:nvSpPr>
          <p:spPr>
            <a:xfrm>
              <a:off x="664598" y="5827076"/>
              <a:ext cx="2302234" cy="679978"/>
            </a:xfrm>
            <a:prstGeom prst="rect">
              <a:avLst/>
            </a:prstGeom>
            <a:noFill/>
          </p:spPr>
          <p:txBody>
            <a:bodyPr wrap="square" rtlCol="0">
              <a:spAutoFit/>
            </a:bodyPr>
            <a:lstStyle/>
            <a:p>
              <a:r>
                <a:rPr lang="en-US" sz="1600" dirty="0">
                  <a:solidFill>
                    <a:prstClr val="black"/>
                  </a:solidFill>
                  <a:latin typeface="Calibri" panose="020F0502020204030204"/>
                </a:rPr>
                <a:t>*</a:t>
              </a:r>
              <a:r>
                <a:rPr lang="en-US" sz="1400" dirty="0">
                  <a:solidFill>
                    <a:prstClr val="black"/>
                  </a:solidFill>
                  <a:latin typeface="Calibri" panose="020F0502020204030204"/>
                </a:rPr>
                <a:t>Based on WHO/ UNHCR (2004), </a:t>
              </a:r>
              <a:r>
                <a:rPr lang="en-US" sz="1400" i="1" dirty="0">
                  <a:solidFill>
                    <a:prstClr val="black"/>
                  </a:solidFill>
                  <a:latin typeface="Calibri" panose="020F0502020204030204"/>
                </a:rPr>
                <a:t>Clinical Management of Rape Survivors- revised ed.  </a:t>
              </a:r>
              <a:endParaRPr lang="en-US" sz="1600" dirty="0">
                <a:solidFill>
                  <a:prstClr val="black"/>
                </a:solidFill>
                <a:latin typeface="Calibri" panose="020F0502020204030204"/>
              </a:endParaRPr>
            </a:p>
          </p:txBody>
        </p:sp>
        <p:sp>
          <p:nvSpPr>
            <p:cNvPr id="6" name="TextBox 5"/>
            <p:cNvSpPr txBox="1"/>
            <p:nvPr/>
          </p:nvSpPr>
          <p:spPr>
            <a:xfrm>
              <a:off x="744936" y="4084268"/>
              <a:ext cx="2302234" cy="299190"/>
            </a:xfrm>
            <a:prstGeom prst="rect">
              <a:avLst/>
            </a:prstGeom>
            <a:noFill/>
          </p:spPr>
          <p:txBody>
            <a:bodyPr wrap="square" rtlCol="0">
              <a:spAutoFit/>
            </a:bodyPr>
            <a:lstStyle/>
            <a:p>
              <a:r>
                <a:rPr lang="en-US" sz="1600" dirty="0">
                  <a:solidFill>
                    <a:prstClr val="black"/>
                  </a:solidFill>
                  <a:latin typeface="Calibri" panose="020F0502020204030204"/>
                </a:rPr>
                <a:t>3. Taking of history</a:t>
              </a:r>
            </a:p>
          </p:txBody>
        </p:sp>
        <p:pic>
          <p:nvPicPr>
            <p:cNvPr id="8" name="Picture 7"/>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925" y="3049089"/>
              <a:ext cx="337346" cy="337346"/>
            </a:xfrm>
            <a:prstGeom prst="rect">
              <a:avLst/>
            </a:prstGeom>
          </p:spPr>
        </p:pic>
        <p:sp>
          <p:nvSpPr>
            <p:cNvPr id="9" name="TextBox 8"/>
            <p:cNvSpPr txBox="1"/>
            <p:nvPr/>
          </p:nvSpPr>
          <p:spPr>
            <a:xfrm>
              <a:off x="749865" y="3639766"/>
              <a:ext cx="2302234" cy="516783"/>
            </a:xfrm>
            <a:prstGeom prst="rect">
              <a:avLst/>
            </a:prstGeom>
            <a:noFill/>
          </p:spPr>
          <p:txBody>
            <a:bodyPr wrap="square" rtlCol="0">
              <a:spAutoFit/>
            </a:bodyPr>
            <a:lstStyle/>
            <a:p>
              <a:r>
                <a:rPr lang="en-US" sz="1600" dirty="0">
                  <a:solidFill>
                    <a:prstClr val="black"/>
                  </a:solidFill>
                  <a:latin typeface="Calibri" panose="020F0502020204030204"/>
                </a:rPr>
                <a:t>2. Preparation of VSV for examination</a:t>
              </a:r>
            </a:p>
          </p:txBody>
        </p:sp>
        <p:sp>
          <p:nvSpPr>
            <p:cNvPr id="10" name="TextBox 9"/>
            <p:cNvSpPr txBox="1"/>
            <p:nvPr/>
          </p:nvSpPr>
          <p:spPr>
            <a:xfrm>
              <a:off x="744935" y="4303588"/>
              <a:ext cx="2302234" cy="299190"/>
            </a:xfrm>
            <a:prstGeom prst="rect">
              <a:avLst/>
            </a:prstGeom>
            <a:noFill/>
          </p:spPr>
          <p:txBody>
            <a:bodyPr wrap="square" rtlCol="0">
              <a:spAutoFit/>
            </a:bodyPr>
            <a:lstStyle/>
            <a:p>
              <a:r>
                <a:rPr lang="en-US" sz="1600" dirty="0">
                  <a:solidFill>
                    <a:prstClr val="black"/>
                  </a:solidFill>
                  <a:latin typeface="Calibri" panose="020F0502020204030204"/>
                </a:rPr>
                <a:t>4. Collection of forensic evidence</a:t>
              </a:r>
            </a:p>
          </p:txBody>
        </p:sp>
        <p:sp>
          <p:nvSpPr>
            <p:cNvPr id="11" name="TextBox 10"/>
            <p:cNvSpPr txBox="1"/>
            <p:nvPr/>
          </p:nvSpPr>
          <p:spPr>
            <a:xfrm>
              <a:off x="744438" y="4535986"/>
              <a:ext cx="2302234" cy="516783"/>
            </a:xfrm>
            <a:prstGeom prst="rect">
              <a:avLst/>
            </a:prstGeom>
            <a:noFill/>
          </p:spPr>
          <p:txBody>
            <a:bodyPr wrap="square" rtlCol="0">
              <a:spAutoFit/>
            </a:bodyPr>
            <a:lstStyle/>
            <a:p>
              <a:r>
                <a:rPr lang="en-US" sz="1600" dirty="0">
                  <a:solidFill>
                    <a:prstClr val="black"/>
                  </a:solidFill>
                  <a:latin typeface="Calibri" panose="020F0502020204030204"/>
                </a:rPr>
                <a:t>5. Performing of physical examination</a:t>
              </a:r>
            </a:p>
          </p:txBody>
        </p:sp>
        <p:sp>
          <p:nvSpPr>
            <p:cNvPr id="12" name="TextBox 11"/>
            <p:cNvSpPr txBox="1"/>
            <p:nvPr/>
          </p:nvSpPr>
          <p:spPr>
            <a:xfrm>
              <a:off x="743416" y="4953550"/>
              <a:ext cx="2302234" cy="299190"/>
            </a:xfrm>
            <a:prstGeom prst="rect">
              <a:avLst/>
            </a:prstGeom>
            <a:noFill/>
          </p:spPr>
          <p:txBody>
            <a:bodyPr wrap="square" rtlCol="0">
              <a:spAutoFit/>
            </a:bodyPr>
            <a:lstStyle/>
            <a:p>
              <a:r>
                <a:rPr lang="en-US" sz="1600" dirty="0">
                  <a:solidFill>
                    <a:prstClr val="black"/>
                  </a:solidFill>
                  <a:latin typeface="Calibri" panose="020F0502020204030204"/>
                </a:rPr>
                <a:t>6. Prescribing treatment</a:t>
              </a:r>
            </a:p>
          </p:txBody>
        </p:sp>
        <p:sp>
          <p:nvSpPr>
            <p:cNvPr id="13" name="TextBox 12"/>
            <p:cNvSpPr txBox="1"/>
            <p:nvPr/>
          </p:nvSpPr>
          <p:spPr>
            <a:xfrm>
              <a:off x="742395" y="5171142"/>
              <a:ext cx="2302234" cy="299190"/>
            </a:xfrm>
            <a:prstGeom prst="rect">
              <a:avLst/>
            </a:prstGeom>
            <a:noFill/>
          </p:spPr>
          <p:txBody>
            <a:bodyPr wrap="square" rtlCol="0">
              <a:spAutoFit/>
            </a:bodyPr>
            <a:lstStyle/>
            <a:p>
              <a:r>
                <a:rPr lang="en-US" sz="1600" dirty="0">
                  <a:solidFill>
                    <a:prstClr val="black"/>
                  </a:solidFill>
                  <a:latin typeface="Calibri" panose="020F0502020204030204"/>
                </a:rPr>
                <a:t>7. Counselling the VSV</a:t>
              </a:r>
            </a:p>
          </p:txBody>
        </p:sp>
        <p:sp>
          <p:nvSpPr>
            <p:cNvPr id="14" name="TextBox 13"/>
            <p:cNvSpPr txBox="1"/>
            <p:nvPr/>
          </p:nvSpPr>
          <p:spPr>
            <a:xfrm>
              <a:off x="743416" y="5398538"/>
              <a:ext cx="2302234" cy="299190"/>
            </a:xfrm>
            <a:prstGeom prst="rect">
              <a:avLst/>
            </a:prstGeom>
            <a:noFill/>
          </p:spPr>
          <p:txBody>
            <a:bodyPr wrap="square" rtlCol="0">
              <a:spAutoFit/>
            </a:bodyPr>
            <a:lstStyle/>
            <a:p>
              <a:r>
                <a:rPr lang="en-US" sz="1600" dirty="0">
                  <a:solidFill>
                    <a:prstClr val="black"/>
                  </a:solidFill>
                  <a:latin typeface="Calibri" panose="020F0502020204030204"/>
                </a:rPr>
                <a:t>8. Follow up care</a:t>
              </a:r>
            </a:p>
          </p:txBody>
        </p:sp>
        <p:sp>
          <p:nvSpPr>
            <p:cNvPr id="7" name="TextBox 6"/>
            <p:cNvSpPr txBox="1"/>
            <p:nvPr/>
          </p:nvSpPr>
          <p:spPr>
            <a:xfrm>
              <a:off x="518487" y="1419717"/>
              <a:ext cx="4983061" cy="843173"/>
            </a:xfrm>
            <a:prstGeom prst="rect">
              <a:avLst/>
            </a:prstGeom>
            <a:noFill/>
          </p:spPr>
          <p:txBody>
            <a:bodyPr wrap="square" rtlCol="0">
              <a:spAutoFit/>
            </a:bodyPr>
            <a:lstStyle/>
            <a:p>
              <a:r>
                <a:rPr lang="en-US" sz="2800" b="1" dirty="0">
                  <a:solidFill>
                    <a:schemeClr val="bg1"/>
                  </a:solidFill>
                  <a:latin typeface="Calibri" panose="020F0502020204030204"/>
                </a:rPr>
                <a:t>Clinical management of rape survivors in emergency and low-resource settings:</a:t>
              </a:r>
              <a:endParaRPr lang="en-GB" sz="2800" b="1" dirty="0">
                <a:solidFill>
                  <a:schemeClr val="bg1"/>
                </a:solidFill>
                <a:latin typeface="Calibri" panose="020F0502020204030204"/>
              </a:endParaRPr>
            </a:p>
          </p:txBody>
        </p:sp>
      </p:grpSp>
      <p:grpSp>
        <p:nvGrpSpPr>
          <p:cNvPr id="15" name="Group 14"/>
          <p:cNvGrpSpPr/>
          <p:nvPr/>
        </p:nvGrpSpPr>
        <p:grpSpPr>
          <a:xfrm>
            <a:off x="7542443" y="2132856"/>
            <a:ext cx="3037828" cy="920914"/>
            <a:chOff x="8503918" y="5711050"/>
            <a:chExt cx="2992546" cy="1227887"/>
          </a:xfrm>
        </p:grpSpPr>
        <p:grpSp>
          <p:nvGrpSpPr>
            <p:cNvPr id="16" name="Group 15"/>
            <p:cNvGrpSpPr/>
            <p:nvPr/>
          </p:nvGrpSpPr>
          <p:grpSpPr>
            <a:xfrm>
              <a:off x="8503918" y="5711050"/>
              <a:ext cx="2936543" cy="1139528"/>
              <a:chOff x="375537" y="707886"/>
              <a:chExt cx="2936543" cy="1139528"/>
            </a:xfrm>
          </p:grpSpPr>
          <p:grpSp>
            <p:nvGrpSpPr>
              <p:cNvPr id="19" name="Group 18"/>
              <p:cNvGrpSpPr/>
              <p:nvPr/>
            </p:nvGrpSpPr>
            <p:grpSpPr>
              <a:xfrm>
                <a:off x="375537" y="707886"/>
                <a:ext cx="2936543" cy="1139528"/>
                <a:chOff x="793386" y="707886"/>
                <a:chExt cx="2936543" cy="1139528"/>
              </a:xfrm>
            </p:grpSpPr>
            <p:sp>
              <p:nvSpPr>
                <p:cNvPr id="23" name="Flowchart: Process 6"/>
                <p:cNvSpPr/>
                <p:nvPr/>
              </p:nvSpPr>
              <p:spPr>
                <a:xfrm>
                  <a:off x="793386" y="707886"/>
                  <a:ext cx="2936543" cy="1139528"/>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675" dirty="0">
                    <a:solidFill>
                      <a:prstClr val="black"/>
                    </a:solidFill>
                  </a:endParaRPr>
                </a:p>
              </p:txBody>
            </p:sp>
            <p:sp>
              <p:nvSpPr>
                <p:cNvPr id="24" name="TextBox 23"/>
                <p:cNvSpPr txBox="1"/>
                <p:nvPr/>
              </p:nvSpPr>
              <p:spPr>
                <a:xfrm>
                  <a:off x="1291060" y="747975"/>
                  <a:ext cx="2419371" cy="272415"/>
                </a:xfrm>
                <a:prstGeom prst="roundRect">
                  <a:avLst/>
                </a:prstGeom>
                <a:noFill/>
              </p:spPr>
              <p:txBody>
                <a:bodyPr wrap="square" rtlCol="0">
                  <a:spAutoFit/>
                </a:bodyPr>
                <a:lstStyle/>
                <a:p>
                  <a:endParaRPr lang="en-US" sz="600" dirty="0">
                    <a:solidFill>
                      <a:prstClr val="black"/>
                    </a:solidFill>
                    <a:latin typeface="Calibri" panose="020F0502020204030204"/>
                  </a:endParaRPr>
                </a:p>
              </p:txBody>
            </p:sp>
          </p:grpSp>
          <p:grpSp>
            <p:nvGrpSpPr>
              <p:cNvPr id="20" name="Group 19"/>
              <p:cNvGrpSpPr/>
              <p:nvPr/>
            </p:nvGrpSpPr>
            <p:grpSpPr>
              <a:xfrm>
                <a:off x="505883" y="842320"/>
                <a:ext cx="367330" cy="516255"/>
                <a:chOff x="464691" y="834783"/>
                <a:chExt cx="367330" cy="516255"/>
              </a:xfrm>
            </p:grpSpPr>
            <p:sp>
              <p:nvSpPr>
                <p:cNvPr id="21" name="Oval 8"/>
                <p:cNvSpPr/>
                <p:nvPr/>
              </p:nvSpPr>
              <p:spPr>
                <a:xfrm>
                  <a:off x="464691" y="834783"/>
                  <a:ext cx="367330" cy="392655"/>
                </a:xfrm>
                <a:prstGeom prst="round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9"/>
                <p:cNvSpPr/>
                <p:nvPr/>
              </p:nvSpPr>
              <p:spPr>
                <a:xfrm>
                  <a:off x="552406" y="834783"/>
                  <a:ext cx="191900" cy="516255"/>
                </a:xfrm>
                <a:prstGeom prst="roundRect">
                  <a:avLst/>
                </a:prstGeom>
              </p:spPr>
              <p:txBody>
                <a:bodyPr wrap="square">
                  <a:spAutoFit/>
                </a:bodyPr>
                <a:lstStyle/>
                <a:p>
                  <a:pPr algn="ctr"/>
                  <a:r>
                    <a:rPr lang="en-US" b="1" dirty="0">
                      <a:ln w="0"/>
                      <a:solidFill>
                        <a:prstClr val="white"/>
                      </a:solidFill>
                      <a:effectLst>
                        <a:outerShdw blurRad="38100" dist="19050" dir="2700000" algn="tl" rotWithShape="0">
                          <a:prstClr val="black">
                            <a:alpha val="40000"/>
                          </a:prstClr>
                        </a:outerShdw>
                      </a:effectLst>
                      <a:latin typeface="Yu Gothic Light" panose="020B0300000000000000" pitchFamily="34" charset="-128"/>
                      <a:ea typeface="Yu Gothic Light" panose="020B0300000000000000" pitchFamily="34" charset="-128"/>
                    </a:rPr>
                    <a:t>!</a:t>
                  </a:r>
                  <a:endParaRPr lang="en-US" b="1" dirty="0">
                    <a:ln w="0"/>
                    <a:solidFill>
                      <a:prstClr val="white"/>
                    </a:solidFill>
                    <a:effectLst>
                      <a:outerShdw blurRad="38100" dist="19050" dir="2700000" algn="tl" rotWithShape="0">
                        <a:prstClr val="black">
                          <a:alpha val="40000"/>
                        </a:prstClr>
                      </a:outerShdw>
                    </a:effectLst>
                    <a:latin typeface="Calibri" panose="020F0502020204030204"/>
                  </a:endParaRPr>
                </a:p>
              </p:txBody>
            </p:sp>
          </p:grpSp>
        </p:grpSp>
        <p:sp>
          <p:nvSpPr>
            <p:cNvPr id="17" name="Rectangle 16"/>
            <p:cNvSpPr/>
            <p:nvPr/>
          </p:nvSpPr>
          <p:spPr>
            <a:xfrm>
              <a:off x="8980485" y="5738718"/>
              <a:ext cx="2507087" cy="246221"/>
            </a:xfrm>
            <a:prstGeom prst="rect">
              <a:avLst/>
            </a:prstGeom>
          </p:spPr>
          <p:txBody>
            <a:bodyPr wrap="square">
              <a:spAutoFit/>
            </a:bodyPr>
            <a:lstStyle/>
            <a:p>
              <a:endParaRPr lang="en-GB" sz="600" dirty="0">
                <a:solidFill>
                  <a:prstClr val="black"/>
                </a:solidFill>
                <a:latin typeface="Calibri" panose="020F0502020204030204"/>
              </a:endParaRPr>
            </a:p>
          </p:txBody>
        </p:sp>
        <p:sp>
          <p:nvSpPr>
            <p:cNvPr id="18" name="Rectangle 17"/>
            <p:cNvSpPr/>
            <p:nvPr/>
          </p:nvSpPr>
          <p:spPr>
            <a:xfrm>
              <a:off x="8989377" y="5871977"/>
              <a:ext cx="2507087" cy="1066960"/>
            </a:xfrm>
            <a:prstGeom prst="rect">
              <a:avLst/>
            </a:prstGeom>
          </p:spPr>
          <p:txBody>
            <a:bodyPr wrap="square">
              <a:spAutoFit/>
            </a:bodyPr>
            <a:lstStyle/>
            <a:p>
              <a:r>
                <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Avoid asking questions that indicate blame e.g. </a:t>
              </a:r>
              <a:r>
                <a:rPr lang="en-GB" sz="10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why were you in X place alone? What were you wearing at the time of assault? Did you attempt to fight back</a:t>
              </a:r>
              <a:r>
                <a:rPr lang="en-GB"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Etc.  </a:t>
              </a:r>
              <a:endParaRPr lang="en-GB" sz="1000" dirty="0">
                <a:solidFill>
                  <a:prstClr val="black"/>
                </a:solidFill>
                <a:latin typeface="Calibri" panose="020F0502020204030204"/>
              </a:endParaRPr>
            </a:p>
            <a:p>
              <a:endParaRPr lang="en-GB" sz="600" i="1" dirty="0">
                <a:solidFill>
                  <a:prstClr val="black"/>
                </a:solidFill>
                <a:latin typeface="Calibri" panose="020F0502020204030204"/>
              </a:endParaRPr>
            </a:p>
          </p:txBody>
        </p:sp>
      </p:grpSp>
      <p:grpSp>
        <p:nvGrpSpPr>
          <p:cNvPr id="28" name="Group 27"/>
          <p:cNvGrpSpPr/>
          <p:nvPr/>
        </p:nvGrpSpPr>
        <p:grpSpPr>
          <a:xfrm>
            <a:off x="7596136" y="3445042"/>
            <a:ext cx="2817977" cy="2480984"/>
            <a:chOff x="8165878" y="1702919"/>
            <a:chExt cx="3757302" cy="2875162"/>
          </a:xfrm>
        </p:grpSpPr>
        <p:sp>
          <p:nvSpPr>
            <p:cNvPr id="29" name="Rounded Rectangle 28"/>
            <p:cNvSpPr/>
            <p:nvPr/>
          </p:nvSpPr>
          <p:spPr>
            <a:xfrm>
              <a:off x="8165878" y="1702919"/>
              <a:ext cx="3707696" cy="287516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TextBox 29"/>
            <p:cNvSpPr txBox="1"/>
            <p:nvPr/>
          </p:nvSpPr>
          <p:spPr>
            <a:xfrm>
              <a:off x="8372343" y="1726071"/>
              <a:ext cx="3477331" cy="463679"/>
            </a:xfrm>
            <a:prstGeom prst="rect">
              <a:avLst/>
            </a:prstGeom>
            <a:noFill/>
          </p:spPr>
          <p:txBody>
            <a:bodyPr wrap="square" rtlCol="0">
              <a:spAutoFit/>
            </a:bodyPr>
            <a:lstStyle/>
            <a:p>
              <a:r>
                <a:rPr lang="en-US" sz="1000" b="1" dirty="0">
                  <a:solidFill>
                    <a:prstClr val="black"/>
                  </a:solidFill>
                  <a:latin typeface="Calibri" panose="020F0502020204030204"/>
                </a:rPr>
                <a:t>All medical personnel should be aware of the following; </a:t>
              </a:r>
              <a:endParaRPr lang="en-GB" sz="1000" b="1" dirty="0">
                <a:solidFill>
                  <a:prstClr val="black"/>
                </a:solidFill>
                <a:latin typeface="Calibri" panose="020F0502020204030204"/>
              </a:endParaRPr>
            </a:p>
          </p:txBody>
        </p:sp>
        <p:sp>
          <p:nvSpPr>
            <p:cNvPr id="31" name="TextBox 30"/>
            <p:cNvSpPr txBox="1"/>
            <p:nvPr/>
          </p:nvSpPr>
          <p:spPr>
            <a:xfrm>
              <a:off x="8257786" y="2169453"/>
              <a:ext cx="3665394" cy="2247058"/>
            </a:xfrm>
            <a:prstGeom prst="rect">
              <a:avLst/>
            </a:prstGeom>
            <a:noFill/>
          </p:spPr>
          <p:txBody>
            <a:bodyPr wrap="square" rtlCol="0">
              <a:spAutoFit/>
            </a:bodyPr>
            <a:lstStyle/>
            <a:p>
              <a:pPr marL="128588" indent="-128588">
                <a:buFont typeface="Arial" panose="020B0604020202020204" pitchFamily="34" charset="0"/>
                <a:buChar char="•"/>
              </a:pPr>
              <a:r>
                <a:rPr lang="en-GB" sz="1000" dirty="0">
                  <a:solidFill>
                    <a:prstClr val="black"/>
                  </a:solidFill>
                  <a:latin typeface="Calibri" panose="020F0502020204030204"/>
                </a:rPr>
                <a:t>Legal requirements with regard to reporting cases of SV to police; if mandatory reporting laws in place, the VSV must be notified beforehand in order to inform their decision on whether/not to proceed with care. </a:t>
              </a:r>
              <a:endParaRPr lang="en-US" sz="1000" dirty="0">
                <a:solidFill>
                  <a:prstClr val="black"/>
                </a:solidFill>
                <a:latin typeface="Calibri" panose="020F0502020204030204"/>
              </a:endParaRPr>
            </a:p>
            <a:p>
              <a:pPr marL="128588" indent="-128588">
                <a:buFont typeface="Arial" panose="020B0604020202020204" pitchFamily="34" charset="0"/>
                <a:buChar char="•"/>
              </a:pPr>
              <a:r>
                <a:rPr lang="en-US" sz="1000" dirty="0">
                  <a:solidFill>
                    <a:prstClr val="black"/>
                  </a:solidFill>
                  <a:latin typeface="Calibri" panose="020F0502020204030204"/>
                </a:rPr>
                <a:t>National and, if applicable, local protocols for testing of forensic materials (necessary to avoid collecting evidence that cannot be processed etc.).</a:t>
              </a:r>
            </a:p>
            <a:p>
              <a:pPr marL="128588" indent="-128588">
                <a:buFont typeface="Arial" panose="020B0604020202020204" pitchFamily="34" charset="0"/>
                <a:buChar char="•"/>
              </a:pPr>
              <a:r>
                <a:rPr lang="en-US" sz="1000" dirty="0">
                  <a:solidFill>
                    <a:prstClr val="black"/>
                  </a:solidFill>
                  <a:latin typeface="Calibri" panose="020F0502020204030204"/>
                </a:rPr>
                <a:t>Legal requirements regarding testimonial in court and accountability to justice system</a:t>
              </a:r>
            </a:p>
            <a:p>
              <a:pPr marL="128588" indent="-128588">
                <a:buFont typeface="Arial" panose="020B0604020202020204" pitchFamily="34" charset="0"/>
                <a:buChar char="•"/>
              </a:pPr>
              <a:r>
                <a:rPr lang="en-US" sz="1000" dirty="0">
                  <a:solidFill>
                    <a:prstClr val="black"/>
                  </a:solidFill>
                  <a:latin typeface="Calibri" panose="020F0502020204030204"/>
                </a:rPr>
                <a:t>Relevant information for legal referrals</a:t>
              </a:r>
            </a:p>
          </p:txBody>
        </p:sp>
      </p:grpSp>
      <p:sp>
        <p:nvSpPr>
          <p:cNvPr id="25" name="TextBox 24">
            <a:extLst>
              <a:ext uri="{FF2B5EF4-FFF2-40B4-BE49-F238E27FC236}">
                <a16:creationId xmlns:a16="http://schemas.microsoft.com/office/drawing/2014/main" id="{5001CE63-DC8C-42FC-81FC-B6B4E28F2E8F}"/>
              </a:ext>
            </a:extLst>
          </p:cNvPr>
          <p:cNvSpPr txBox="1"/>
          <p:nvPr/>
        </p:nvSpPr>
        <p:spPr>
          <a:xfrm>
            <a:off x="727366" y="37077"/>
            <a:ext cx="11464634" cy="2123658"/>
          </a:xfrm>
          <a:prstGeom prst="rect">
            <a:avLst/>
          </a:prstGeom>
          <a:noFill/>
        </p:spPr>
        <p:txBody>
          <a:bodyPr wrap="square" rtlCol="0">
            <a:spAutoFit/>
          </a:bodyPr>
          <a:lstStyle/>
          <a:p>
            <a:pPr algn="ctr"/>
            <a:r>
              <a:rPr lang="en-GB" sz="4400" u="sng" dirty="0"/>
              <a:t>Clinical management of rape survivors </a:t>
            </a:r>
            <a:r>
              <a:rPr lang="en-GB" sz="4400" u="sng" dirty="0">
                <a:highlight>
                  <a:srgbClr val="FFFF00"/>
                </a:highlight>
              </a:rPr>
              <a:t>in crisis situations and low income settings -&gt; </a:t>
            </a:r>
            <a:r>
              <a:rPr lang="en-GB" sz="4400" u="sng" dirty="0">
                <a:solidFill>
                  <a:srgbClr val="FF0000"/>
                </a:solidFill>
                <a:highlight>
                  <a:srgbClr val="FFFF00"/>
                </a:highlight>
              </a:rPr>
              <a:t>out? –see next slide</a:t>
            </a:r>
            <a:r>
              <a:rPr lang="en-GB" sz="4400" u="sng" dirty="0">
                <a:highlight>
                  <a:srgbClr val="FFFF00"/>
                </a:highlight>
              </a:rPr>
              <a:t> </a:t>
            </a:r>
          </a:p>
        </p:txBody>
      </p:sp>
    </p:spTree>
    <p:extLst>
      <p:ext uri="{BB962C8B-B14F-4D97-AF65-F5344CB8AC3E}">
        <p14:creationId xmlns:p14="http://schemas.microsoft.com/office/powerpoint/2010/main" val="1731267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03374" y="480809"/>
            <a:ext cx="9147908" cy="6362722"/>
            <a:chOff x="518487" y="1419717"/>
            <a:chExt cx="6480287" cy="5622926"/>
          </a:xfrm>
        </p:grpSpPr>
        <p:sp>
          <p:nvSpPr>
            <p:cNvPr id="5" name="TextBox 4"/>
            <p:cNvSpPr txBox="1"/>
            <p:nvPr/>
          </p:nvSpPr>
          <p:spPr>
            <a:xfrm>
              <a:off x="2177283" y="6743453"/>
              <a:ext cx="4821491" cy="299190"/>
            </a:xfrm>
            <a:prstGeom prst="rect">
              <a:avLst/>
            </a:prstGeom>
            <a:noFill/>
          </p:spPr>
          <p:txBody>
            <a:bodyPr wrap="square" rtlCol="0">
              <a:spAutoFit/>
            </a:bodyPr>
            <a:lstStyle/>
            <a:p>
              <a:r>
                <a:rPr lang="en-US" sz="1600" dirty="0">
                  <a:solidFill>
                    <a:prstClr val="black"/>
                  </a:solidFill>
                  <a:latin typeface="Calibri" panose="020F0502020204030204"/>
                </a:rPr>
                <a:t>*</a:t>
              </a:r>
              <a:r>
                <a:rPr lang="en-US" sz="1400" dirty="0">
                  <a:solidFill>
                    <a:prstClr val="black"/>
                  </a:solidFill>
                  <a:latin typeface="Calibri" panose="020F0502020204030204"/>
                </a:rPr>
                <a:t>Based on WHO/ UNHCR (2004), </a:t>
              </a:r>
              <a:r>
                <a:rPr lang="en-US" sz="1400" i="1" dirty="0">
                  <a:solidFill>
                    <a:prstClr val="black"/>
                  </a:solidFill>
                  <a:latin typeface="Calibri" panose="020F0502020204030204"/>
                </a:rPr>
                <a:t>Clinical Management of Rape Survivors- revised ed.  </a:t>
              </a:r>
              <a:endParaRPr lang="en-US" sz="1600" dirty="0">
                <a:solidFill>
                  <a:prstClr val="black"/>
                </a:solidFill>
                <a:latin typeface="Calibri" panose="020F0502020204030204"/>
              </a:endParaRPr>
            </a:p>
          </p:txBody>
        </p:sp>
        <p:sp>
          <p:nvSpPr>
            <p:cNvPr id="7" name="TextBox 6"/>
            <p:cNvSpPr txBox="1"/>
            <p:nvPr/>
          </p:nvSpPr>
          <p:spPr>
            <a:xfrm>
              <a:off x="518487" y="1419717"/>
              <a:ext cx="4983061" cy="843173"/>
            </a:xfrm>
            <a:prstGeom prst="rect">
              <a:avLst/>
            </a:prstGeom>
            <a:noFill/>
          </p:spPr>
          <p:txBody>
            <a:bodyPr wrap="square" rtlCol="0">
              <a:spAutoFit/>
            </a:bodyPr>
            <a:lstStyle/>
            <a:p>
              <a:r>
                <a:rPr lang="en-US" sz="2800" b="1" dirty="0">
                  <a:solidFill>
                    <a:schemeClr val="bg1"/>
                  </a:solidFill>
                  <a:latin typeface="Calibri" panose="020F0502020204030204"/>
                </a:rPr>
                <a:t>Clinical management of rape survivors in emergency and low-resource settings:</a:t>
              </a:r>
              <a:endParaRPr lang="en-GB" sz="2800" b="1" dirty="0">
                <a:solidFill>
                  <a:schemeClr val="bg1"/>
                </a:solidFill>
                <a:latin typeface="Calibri" panose="020F0502020204030204"/>
              </a:endParaRPr>
            </a:p>
          </p:txBody>
        </p:sp>
      </p:grpSp>
      <p:grpSp>
        <p:nvGrpSpPr>
          <p:cNvPr id="15" name="Group 14"/>
          <p:cNvGrpSpPr/>
          <p:nvPr/>
        </p:nvGrpSpPr>
        <p:grpSpPr>
          <a:xfrm>
            <a:off x="2920958" y="1702648"/>
            <a:ext cx="8422135" cy="733969"/>
            <a:chOff x="8721979" y="5738718"/>
            <a:chExt cx="2765593" cy="623021"/>
          </a:xfrm>
        </p:grpSpPr>
        <p:sp>
          <p:nvSpPr>
            <p:cNvPr id="22" name="Rectangle 9"/>
            <p:cNvSpPr/>
            <p:nvPr/>
          </p:nvSpPr>
          <p:spPr>
            <a:xfrm>
              <a:off x="8721979" y="5845484"/>
              <a:ext cx="191900" cy="516255"/>
            </a:xfrm>
            <a:prstGeom prst="roundRect">
              <a:avLst/>
            </a:prstGeom>
          </p:spPr>
          <p:txBody>
            <a:bodyPr wrap="square">
              <a:spAutoFit/>
            </a:bodyPr>
            <a:lstStyle/>
            <a:p>
              <a:pPr algn="ctr"/>
              <a:r>
                <a:rPr lang="en-US" b="1" dirty="0">
                  <a:ln w="0"/>
                  <a:solidFill>
                    <a:prstClr val="white"/>
                  </a:solidFill>
                  <a:effectLst>
                    <a:outerShdw blurRad="38100" dist="19050" dir="2700000" algn="tl" rotWithShape="0">
                      <a:prstClr val="black">
                        <a:alpha val="40000"/>
                      </a:prstClr>
                    </a:outerShdw>
                  </a:effectLst>
                  <a:latin typeface="Yu Gothic Light" panose="020B0300000000000000" pitchFamily="34" charset="-128"/>
                  <a:ea typeface="Yu Gothic Light" panose="020B0300000000000000" pitchFamily="34" charset="-128"/>
                </a:rPr>
                <a:t>!</a:t>
              </a:r>
              <a:endParaRPr lang="en-US" b="1" dirty="0">
                <a:ln w="0"/>
                <a:solidFill>
                  <a:prstClr val="white"/>
                </a:solidFill>
                <a:effectLst>
                  <a:outerShdw blurRad="38100" dist="19050" dir="2700000" algn="tl" rotWithShape="0">
                    <a:prstClr val="black">
                      <a:alpha val="40000"/>
                    </a:prstClr>
                  </a:outerShdw>
                </a:effectLst>
                <a:latin typeface="Calibri" panose="020F0502020204030204"/>
              </a:endParaRPr>
            </a:p>
          </p:txBody>
        </p:sp>
        <p:sp>
          <p:nvSpPr>
            <p:cNvPr id="17" name="Rectangle 16"/>
            <p:cNvSpPr/>
            <p:nvPr/>
          </p:nvSpPr>
          <p:spPr>
            <a:xfrm>
              <a:off x="8980485" y="5738718"/>
              <a:ext cx="2507087" cy="246221"/>
            </a:xfrm>
            <a:prstGeom prst="rect">
              <a:avLst/>
            </a:prstGeom>
          </p:spPr>
          <p:txBody>
            <a:bodyPr wrap="square">
              <a:spAutoFit/>
            </a:bodyPr>
            <a:lstStyle/>
            <a:p>
              <a:endParaRPr lang="en-GB" sz="600" dirty="0">
                <a:solidFill>
                  <a:prstClr val="black"/>
                </a:solidFill>
                <a:latin typeface="Calibri" panose="020F0502020204030204"/>
              </a:endParaRPr>
            </a:p>
          </p:txBody>
        </p:sp>
      </p:grpSp>
      <p:sp>
        <p:nvSpPr>
          <p:cNvPr id="25" name="TextBox 24">
            <a:extLst>
              <a:ext uri="{FF2B5EF4-FFF2-40B4-BE49-F238E27FC236}">
                <a16:creationId xmlns:a16="http://schemas.microsoft.com/office/drawing/2014/main" id="{5001CE63-DC8C-42FC-81FC-B6B4E28F2E8F}"/>
              </a:ext>
            </a:extLst>
          </p:cNvPr>
          <p:cNvSpPr txBox="1"/>
          <p:nvPr/>
        </p:nvSpPr>
        <p:spPr>
          <a:xfrm>
            <a:off x="727366" y="151396"/>
            <a:ext cx="11464634" cy="769441"/>
          </a:xfrm>
          <a:prstGeom prst="rect">
            <a:avLst/>
          </a:prstGeom>
          <a:noFill/>
        </p:spPr>
        <p:txBody>
          <a:bodyPr wrap="square" rtlCol="0">
            <a:spAutoFit/>
          </a:bodyPr>
          <a:lstStyle/>
          <a:p>
            <a:pPr algn="ctr"/>
            <a:r>
              <a:rPr lang="en-GB" sz="4400" u="sng" dirty="0"/>
              <a:t>Clinical management of rape survivors</a:t>
            </a:r>
            <a:endParaRPr lang="en-GB" sz="4400" u="sng" dirty="0">
              <a:highlight>
                <a:srgbClr val="FFFF00"/>
              </a:highlight>
            </a:endParaRPr>
          </a:p>
        </p:txBody>
      </p:sp>
      <p:sp>
        <p:nvSpPr>
          <p:cNvPr id="26" name="TextBox 25">
            <a:extLst>
              <a:ext uri="{FF2B5EF4-FFF2-40B4-BE49-F238E27FC236}">
                <a16:creationId xmlns:a16="http://schemas.microsoft.com/office/drawing/2014/main" id="{769E3B36-0B50-4A54-A742-248C00920A7D}"/>
              </a:ext>
            </a:extLst>
          </p:cNvPr>
          <p:cNvSpPr txBox="1"/>
          <p:nvPr/>
        </p:nvSpPr>
        <p:spPr>
          <a:xfrm>
            <a:off x="1209725" y="2880581"/>
            <a:ext cx="9997535" cy="3693319"/>
          </a:xfrm>
          <a:prstGeom prst="rect">
            <a:avLst/>
          </a:prstGeom>
          <a:noFill/>
        </p:spPr>
        <p:txBody>
          <a:bodyPr wrap="square" rtlCol="0">
            <a:spAutoFit/>
          </a:bodyPr>
          <a:lstStyle/>
          <a:p>
            <a:r>
              <a:rPr lang="en-GB" sz="2400" b="1" dirty="0">
                <a:solidFill>
                  <a:srgbClr val="0000FF"/>
                </a:solidFill>
              </a:rPr>
              <a:t>As health professional, be aware of </a:t>
            </a:r>
          </a:p>
          <a:p>
            <a:pPr marL="342900" indent="-342900">
              <a:buFont typeface="Arial" panose="020B0604020202020204" pitchFamily="34" charset="0"/>
              <a:buChar char="•"/>
            </a:pPr>
            <a:r>
              <a:rPr lang="en-GB" sz="2400" dirty="0">
                <a:solidFill>
                  <a:prstClr val="black"/>
                </a:solidFill>
              </a:rPr>
              <a:t>Legal requirements with regard to reporting cases of SV to police; if mandatory reporting laws in place, the VSV must be notified beforehand in order to inform their decision on whether/not to proceed with care. </a:t>
            </a:r>
            <a:endParaRPr lang="en-US" sz="2400" dirty="0">
              <a:solidFill>
                <a:prstClr val="black"/>
              </a:solidFill>
            </a:endParaRPr>
          </a:p>
          <a:p>
            <a:pPr marL="342900" indent="-342900">
              <a:buFont typeface="Arial" panose="020B0604020202020204" pitchFamily="34" charset="0"/>
              <a:buChar char="•"/>
            </a:pPr>
            <a:r>
              <a:rPr lang="en-US" sz="2400" dirty="0">
                <a:solidFill>
                  <a:prstClr val="black"/>
                </a:solidFill>
              </a:rPr>
              <a:t>National and, if applicable, local protocols for testing of forensic materials (necessary to avoid collecting evidence that cannot be processed etc.).</a:t>
            </a:r>
          </a:p>
          <a:p>
            <a:pPr marL="342900" indent="-342900">
              <a:buFont typeface="Arial" panose="020B0604020202020204" pitchFamily="34" charset="0"/>
              <a:buChar char="•"/>
            </a:pPr>
            <a:r>
              <a:rPr lang="en-US" sz="2400" dirty="0">
                <a:solidFill>
                  <a:prstClr val="black"/>
                </a:solidFill>
              </a:rPr>
              <a:t>Legal requirements regarding testimonial in court and accountability to justice system</a:t>
            </a:r>
          </a:p>
          <a:p>
            <a:pPr marL="342900" indent="-342900">
              <a:buFont typeface="Arial" panose="020B0604020202020204" pitchFamily="34" charset="0"/>
              <a:buChar char="•"/>
            </a:pPr>
            <a:r>
              <a:rPr lang="en-US" sz="2400" dirty="0">
                <a:solidFill>
                  <a:prstClr val="black"/>
                </a:solidFill>
              </a:rPr>
              <a:t>Relevant information for legal referrals</a:t>
            </a:r>
          </a:p>
          <a:p>
            <a:endParaRPr lang="en-GB" dirty="0"/>
          </a:p>
        </p:txBody>
      </p:sp>
      <p:sp>
        <p:nvSpPr>
          <p:cNvPr id="33" name="TextBox 32">
            <a:extLst>
              <a:ext uri="{FF2B5EF4-FFF2-40B4-BE49-F238E27FC236}">
                <a16:creationId xmlns:a16="http://schemas.microsoft.com/office/drawing/2014/main" id="{D61C4205-8ADB-41B3-8CCF-E8457F334F63}"/>
              </a:ext>
            </a:extLst>
          </p:cNvPr>
          <p:cNvSpPr txBox="1"/>
          <p:nvPr/>
        </p:nvSpPr>
        <p:spPr>
          <a:xfrm>
            <a:off x="1209726" y="1434916"/>
            <a:ext cx="9997534" cy="1477328"/>
          </a:xfrm>
          <a:prstGeom prst="rect">
            <a:avLst/>
          </a:prstGeom>
          <a:noFill/>
        </p:spPr>
        <p:txBody>
          <a:bodyPr wrap="square" rtlCol="0">
            <a:spAutoFit/>
          </a:bodyPr>
          <a:lstStyle/>
          <a:p>
            <a:r>
              <a:rPr lang="en-GB" sz="2400" b="1" dirty="0">
                <a:solidFill>
                  <a:srgbClr val="0000FF"/>
                </a:solidFill>
                <a:ea typeface="Calibri" panose="020F0502020204030204" pitchFamily="34" charset="0"/>
                <a:cs typeface="Times New Roman" panose="02020603050405020304" pitchFamily="18" charset="0"/>
              </a:rPr>
              <a:t>Avoid asking questions that indicate blame </a:t>
            </a:r>
            <a:r>
              <a:rPr lang="en-GB" sz="2400" dirty="0">
                <a:solidFill>
                  <a:prstClr val="black"/>
                </a:solidFill>
                <a:ea typeface="Calibri" panose="020F0502020204030204" pitchFamily="34" charset="0"/>
                <a:cs typeface="Times New Roman" panose="02020603050405020304" pitchFamily="18" charset="0"/>
              </a:rPr>
              <a:t>e.g. </a:t>
            </a:r>
            <a:r>
              <a:rPr lang="en-GB" sz="2400" i="1" dirty="0">
                <a:solidFill>
                  <a:prstClr val="black"/>
                </a:solidFill>
                <a:ea typeface="Calibri" panose="020F0502020204030204" pitchFamily="34" charset="0"/>
                <a:cs typeface="Times New Roman" panose="02020603050405020304" pitchFamily="18" charset="0"/>
              </a:rPr>
              <a:t>why were you in X place alone? What were you wearing at the time of assault? Did you attempt to fight back</a:t>
            </a:r>
            <a:r>
              <a:rPr lang="en-GB" sz="2400" dirty="0">
                <a:solidFill>
                  <a:prstClr val="black"/>
                </a:solidFill>
                <a:ea typeface="Calibri" panose="020F0502020204030204" pitchFamily="34" charset="0"/>
                <a:cs typeface="Times New Roman" panose="02020603050405020304" pitchFamily="18" charset="0"/>
              </a:rPr>
              <a:t>? Etc.  </a:t>
            </a:r>
            <a:endParaRPr lang="en-GB" sz="2400" dirty="0">
              <a:solidFill>
                <a:prstClr val="black"/>
              </a:solidFill>
            </a:endParaRPr>
          </a:p>
          <a:p>
            <a:endParaRPr lang="en-GB" dirty="0"/>
          </a:p>
        </p:txBody>
      </p:sp>
      <p:sp>
        <p:nvSpPr>
          <p:cNvPr id="34" name="Rectangle 33">
            <a:extLst>
              <a:ext uri="{FF2B5EF4-FFF2-40B4-BE49-F238E27FC236}">
                <a16:creationId xmlns:a16="http://schemas.microsoft.com/office/drawing/2014/main" id="{3F5598C5-BB3D-48C7-8DF0-7C019C8E758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5" name="TextBox 34">
            <a:extLst>
              <a:ext uri="{FF2B5EF4-FFF2-40B4-BE49-F238E27FC236}">
                <a16:creationId xmlns:a16="http://schemas.microsoft.com/office/drawing/2014/main" id="{9FE6EF4F-2D4F-4B17-9FE6-6FFF0282533A}"/>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284219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2163550277"/>
              </p:ext>
            </p:extLst>
          </p:nvPr>
        </p:nvGraphicFramePr>
        <p:xfrm>
          <a:off x="3434905" y="1772816"/>
          <a:ext cx="5760640" cy="4868140"/>
        </p:xfrm>
        <a:graphic>
          <a:graphicData uri="http://schemas.openxmlformats.org/drawingml/2006/table">
            <a:tbl>
              <a:tblPr firstRow="1" firstCol="1" bandRow="1"/>
              <a:tblGrid>
                <a:gridCol w="5760640">
                  <a:extLst>
                    <a:ext uri="{9D8B030D-6E8A-4147-A177-3AD203B41FA5}">
                      <a16:colId xmlns:a16="http://schemas.microsoft.com/office/drawing/2014/main" val="20000"/>
                    </a:ext>
                  </a:extLst>
                </a:gridCol>
              </a:tblGrid>
              <a:tr h="167628">
                <a:tc>
                  <a:txBody>
                    <a:bodyPr/>
                    <a:lstStyle/>
                    <a:p>
                      <a:pPr>
                        <a:lnSpc>
                          <a:spcPct val="107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Protocol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0"/>
                  </a:ext>
                </a:extLst>
              </a:tr>
              <a:tr h="335256">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Written medical protocol for clinical management of rape in language of provider*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7628">
                <a:tc>
                  <a:txBody>
                    <a:bodyPr/>
                    <a:lstStyle/>
                    <a:p>
                      <a:pPr>
                        <a:lnSpc>
                          <a:spcPct val="107000"/>
                        </a:lnSpc>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Appropriate staff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2"/>
                  </a:ext>
                </a:extLst>
              </a:tr>
              <a:tr h="909334">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Trained (local) health care professionals (on call 24 hours/day)*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For female survivors, a female health care provider speaking the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same language is optimal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If this is not possible, a female health worker (or companion)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should be in the room during the examination*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7628">
                <a:tc>
                  <a:txBody>
                    <a:bodyPr/>
                    <a:lstStyle/>
                    <a:p>
                      <a:pPr>
                        <a:lnSpc>
                          <a:spcPct val="107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Furniture/setting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4"/>
                  </a:ext>
                </a:extLst>
              </a:tr>
              <a:tr h="167628">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Room (private, quiet, accessible, with access to a toilet or latrine)*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Examination table*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Light, preferably fixed (a torch may be threatening for children)*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Access to an autoclave to sterilise equipment*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67628">
                <a:tc>
                  <a:txBody>
                    <a:bodyPr/>
                    <a:lstStyle/>
                    <a:p>
                      <a:pPr>
                        <a:lnSpc>
                          <a:spcPct val="107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Supplies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9"/>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Speculum* (preferably plastic, disposable, only adult sizes)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Tape measure for measuring the size of bruises, lacerations, etc*.</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Paper bags for collection of evidence*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Paper tape for sealing and labelling containers/bags*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35256">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Supplies for universal precautions (gloves, box for safe disposal of contaminated and sharp materials, soap)*</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Resuscitation equipment*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Sterile medical instruments (kit) for repair of tears, and suture material*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762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Needles, syringes*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7628">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Cover (gown, cloth, sheet) to cover the survivor during the examination*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7628">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Sanitary supplies (pads or local cloths)*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
        <p:nvSpPr>
          <p:cNvPr id="6" name="Title 1">
            <a:extLst>
              <a:ext uri="{FF2B5EF4-FFF2-40B4-BE49-F238E27FC236}">
                <a16:creationId xmlns:a16="http://schemas.microsoft.com/office/drawing/2014/main" id="{75D5767F-30F4-4F31-B609-96366804DC21}"/>
              </a:ext>
            </a:extLst>
          </p:cNvPr>
          <p:cNvSpPr txBox="1">
            <a:spLocks/>
          </p:cNvSpPr>
          <p:nvPr/>
        </p:nvSpPr>
        <p:spPr>
          <a:xfrm>
            <a:off x="1057425" y="217044"/>
            <a:ext cx="10515600" cy="1325563"/>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mn-lt"/>
              </a:rPr>
              <a:t>Minimum requirements for clinical management of sexual violence </a:t>
            </a:r>
            <a:r>
              <a:rPr lang="en-GB" u="sng" dirty="0">
                <a:highlight>
                  <a:srgbClr val="FFFF00"/>
                </a:highlight>
                <a:latin typeface="+mn-lt"/>
              </a:rPr>
              <a:t>in low-resources settings </a:t>
            </a:r>
          </a:p>
        </p:txBody>
      </p:sp>
      <p:sp>
        <p:nvSpPr>
          <p:cNvPr id="7" name="Rectangle 6">
            <a:extLst>
              <a:ext uri="{FF2B5EF4-FFF2-40B4-BE49-F238E27FC236}">
                <a16:creationId xmlns:a16="http://schemas.microsoft.com/office/drawing/2014/main" id="{AD6640F2-89D5-45CA-AF0F-6BB299178714}"/>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B183CB4C-4A56-4C92-A1DA-595770750B2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4050931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A202D-F7E4-45E8-A7B4-E98FAA436CB7}"/>
              </a:ext>
            </a:extLst>
          </p:cNvPr>
          <p:cNvGraphicFramePr>
            <a:graphicFrameLocks noGrp="1"/>
          </p:cNvGraphicFramePr>
          <p:nvPr>
            <p:extLst>
              <p:ext uri="{D42A27DB-BD31-4B8C-83A1-F6EECF244321}">
                <p14:modId xmlns:p14="http://schemas.microsoft.com/office/powerpoint/2010/main" val="3711397694"/>
              </p:ext>
            </p:extLst>
          </p:nvPr>
        </p:nvGraphicFramePr>
        <p:xfrm>
          <a:off x="2763862" y="2620536"/>
          <a:ext cx="6664276" cy="2684976"/>
        </p:xfrm>
        <a:graphic>
          <a:graphicData uri="http://schemas.openxmlformats.org/drawingml/2006/table">
            <a:tbl>
              <a:tblPr firstRow="1" firstCol="1" bandRow="1"/>
              <a:tblGrid>
                <a:gridCol w="6664276">
                  <a:extLst>
                    <a:ext uri="{9D8B030D-6E8A-4147-A177-3AD203B41FA5}">
                      <a16:colId xmlns:a16="http://schemas.microsoft.com/office/drawing/2014/main" val="20000"/>
                    </a:ext>
                  </a:extLst>
                </a:gridCol>
              </a:tblGrid>
              <a:tr h="223748">
                <a:tc>
                  <a:txBody>
                    <a:bodyPr/>
                    <a:lstStyle/>
                    <a:p>
                      <a:pPr>
                        <a:lnSpc>
                          <a:spcPct val="107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Drugs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0"/>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For treatment of STIs as per country protocol*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For post-exposure prophylaxis of HIV transmission (PEP)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Emergency contraceptive pills and/or copper-bearing intrauterine device (IUD)*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For pain relief* (e.g. paracetamol)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Local anaesthetic for suturing*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Antibiotics for wound care*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3748">
                <a:tc>
                  <a:txBody>
                    <a:bodyPr/>
                    <a:lstStyle/>
                    <a:p>
                      <a:pPr>
                        <a:lnSpc>
                          <a:spcPct val="107000"/>
                        </a:lnSpc>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Administrative supplies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7"/>
                  </a:ext>
                </a:extLst>
              </a:tr>
              <a:tr h="223748">
                <a:tc>
                  <a:txBody>
                    <a:bodyPr/>
                    <a:lstStyle/>
                    <a:p>
                      <a:pPr>
                        <a:lnSpc>
                          <a:spcPct val="107000"/>
                        </a:lnSpc>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Medical chart with pictograms*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Consent forms*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3748">
                <a:tc>
                  <a:txBody>
                    <a:bodyPr/>
                    <a:lstStyle/>
                    <a:p>
                      <a:pPr>
                        <a:lnSpc>
                          <a:spcPct val="107000"/>
                        </a:lnSpc>
                        <a:spcAft>
                          <a:spcPts val="0"/>
                        </a:spcAft>
                      </a:pPr>
                      <a:r>
                        <a:rPr lang="en-US" sz="1200">
                          <a:solidFill>
                            <a:srgbClr val="1F1A17"/>
                          </a:solidFill>
                          <a:effectLst/>
                          <a:latin typeface="Calibri" panose="020F0502020204030204" pitchFamily="34" charset="0"/>
                          <a:ea typeface="Calibri" panose="020F0502020204030204" pitchFamily="34" charset="0"/>
                          <a:cs typeface="Arial" panose="020B0604020202020204" pitchFamily="34" charset="0"/>
                        </a:rPr>
                        <a:t>Information pamphlets for post-rape care (for survivor)*</a:t>
                      </a:r>
                      <a:r>
                        <a:rPr lang="en-US" sz="1200" i="1">
                          <a:solidFill>
                            <a:srgbClr val="1F1A17"/>
                          </a:solidFill>
                          <a:effectLst/>
                          <a:latin typeface="Calibri" panose="020F0502020204030204" pitchFamily="34" charset="0"/>
                          <a:ea typeface="Calibri" panose="020F0502020204030204" pitchFamily="34" charset="0"/>
                          <a:cs typeface="Arial" panose="020B0604020202020204" pitchFamily="34" charset="0"/>
                        </a:rPr>
                        <a:t> sensitively designed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3748">
                <a:tc>
                  <a:txBody>
                    <a:bodyPr/>
                    <a:lstStyle/>
                    <a:p>
                      <a:pPr>
                        <a:lnSpc>
                          <a:spcPct val="107000"/>
                        </a:lnSpc>
                        <a:spcAft>
                          <a:spcPts val="0"/>
                        </a:spcAft>
                      </a:pPr>
                      <a:r>
                        <a:rPr lang="en-US"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Safe, locked filing space to keep records confidential*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Title 1">
            <a:extLst>
              <a:ext uri="{FF2B5EF4-FFF2-40B4-BE49-F238E27FC236}">
                <a16:creationId xmlns:a16="http://schemas.microsoft.com/office/drawing/2014/main" id="{4373900D-CA19-41A0-B1E2-7499A02B506B}"/>
              </a:ext>
            </a:extLst>
          </p:cNvPr>
          <p:cNvSpPr txBox="1">
            <a:spLocks/>
          </p:cNvSpPr>
          <p:nvPr/>
        </p:nvSpPr>
        <p:spPr>
          <a:xfrm>
            <a:off x="1079727" y="473522"/>
            <a:ext cx="10515600" cy="1325563"/>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mn-lt"/>
              </a:rPr>
              <a:t>Minimum requirements for clinical management of sexual violence </a:t>
            </a:r>
            <a:r>
              <a:rPr lang="en-GB" u="sng" dirty="0">
                <a:highlight>
                  <a:srgbClr val="FFFF00"/>
                </a:highlight>
                <a:latin typeface="+mn-lt"/>
              </a:rPr>
              <a:t>in low-resources settings </a:t>
            </a:r>
          </a:p>
        </p:txBody>
      </p:sp>
      <p:sp>
        <p:nvSpPr>
          <p:cNvPr id="4" name="Rectangle 3">
            <a:extLst>
              <a:ext uri="{FF2B5EF4-FFF2-40B4-BE49-F238E27FC236}">
                <a16:creationId xmlns:a16="http://schemas.microsoft.com/office/drawing/2014/main" id="{F76B68E8-CBD0-4A9F-9EF7-24D03D96C6C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3855615E-60E4-40E4-8D75-4C738CE4B58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258265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EE69-15DE-41C6-A454-AC0350D3D257}"/>
              </a:ext>
            </a:extLst>
          </p:cNvPr>
          <p:cNvSpPr>
            <a:spLocks noGrp="1"/>
          </p:cNvSpPr>
          <p:nvPr>
            <p:ph type="title"/>
          </p:nvPr>
        </p:nvSpPr>
        <p:spPr>
          <a:xfrm>
            <a:off x="947058" y="-81492"/>
            <a:ext cx="11038114" cy="1325563"/>
          </a:xfrm>
        </p:spPr>
        <p:txBody>
          <a:bodyPr/>
          <a:lstStyle/>
          <a:p>
            <a:r>
              <a:rPr lang="en-GB" u="sng" dirty="0">
                <a:latin typeface="+mn-lt"/>
              </a:rPr>
              <a:t>Collecting forensic evidence of Sexual Violence</a:t>
            </a:r>
            <a:br>
              <a:rPr lang="en-GB" u="sng" dirty="0">
                <a:latin typeface="+mn-lt"/>
              </a:rPr>
            </a:br>
            <a:r>
              <a:rPr lang="en-GB" u="sng" dirty="0">
                <a:solidFill>
                  <a:srgbClr val="FF0000"/>
                </a:solidFill>
                <a:latin typeface="+mn-lt"/>
              </a:rPr>
              <a:t>See notes AVR -&gt; next 2 slides</a:t>
            </a:r>
            <a:endParaRPr lang="en-GB" u="sng" dirty="0">
              <a:latin typeface="+mn-lt"/>
            </a:endParaRPr>
          </a:p>
        </p:txBody>
      </p:sp>
      <p:sp>
        <p:nvSpPr>
          <p:cNvPr id="4" name="Rectangle 3">
            <a:extLst>
              <a:ext uri="{FF2B5EF4-FFF2-40B4-BE49-F238E27FC236}">
                <a16:creationId xmlns:a16="http://schemas.microsoft.com/office/drawing/2014/main" id="{C8E25EAD-1ADE-41DB-8899-ACCB2F404F68}"/>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6A669652-8813-4E66-828E-AACD78EED945}"/>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grpSp>
        <p:nvGrpSpPr>
          <p:cNvPr id="6" name="Group 5">
            <a:extLst>
              <a:ext uri="{FF2B5EF4-FFF2-40B4-BE49-F238E27FC236}">
                <a16:creationId xmlns:a16="http://schemas.microsoft.com/office/drawing/2014/main" id="{38724DBA-B2AE-44C5-A320-1E43937A2083}"/>
              </a:ext>
            </a:extLst>
          </p:cNvPr>
          <p:cNvGrpSpPr/>
          <p:nvPr/>
        </p:nvGrpSpPr>
        <p:grpSpPr>
          <a:xfrm>
            <a:off x="2114550" y="1438671"/>
            <a:ext cx="5195565" cy="5493662"/>
            <a:chOff x="8636179" y="1211662"/>
            <a:chExt cx="2986439" cy="5282851"/>
          </a:xfrm>
        </p:grpSpPr>
        <p:sp>
          <p:nvSpPr>
            <p:cNvPr id="7" name="Rounded Rectangle 86">
              <a:extLst>
                <a:ext uri="{FF2B5EF4-FFF2-40B4-BE49-F238E27FC236}">
                  <a16:creationId xmlns:a16="http://schemas.microsoft.com/office/drawing/2014/main" id="{A33C9517-0F60-4C38-96B7-6BFAD3BE7B69}"/>
                </a:ext>
              </a:extLst>
            </p:cNvPr>
            <p:cNvSpPr/>
            <p:nvPr/>
          </p:nvSpPr>
          <p:spPr>
            <a:xfrm>
              <a:off x="8636179" y="1211662"/>
              <a:ext cx="2986439" cy="4854610"/>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00" dirty="0">
                <a:solidFill>
                  <a:prstClr val="white"/>
                </a:solidFill>
              </a:endParaRPr>
            </a:p>
          </p:txBody>
        </p:sp>
        <p:sp>
          <p:nvSpPr>
            <p:cNvPr id="8" name="TextBox 7">
              <a:extLst>
                <a:ext uri="{FF2B5EF4-FFF2-40B4-BE49-F238E27FC236}">
                  <a16:creationId xmlns:a16="http://schemas.microsoft.com/office/drawing/2014/main" id="{7F0EFBCD-3333-46DA-B41B-3808859267F5}"/>
                </a:ext>
              </a:extLst>
            </p:cNvPr>
            <p:cNvSpPr txBox="1"/>
            <p:nvPr/>
          </p:nvSpPr>
          <p:spPr>
            <a:xfrm>
              <a:off x="9309760" y="1271051"/>
              <a:ext cx="2018237" cy="325709"/>
            </a:xfrm>
            <a:prstGeom prst="rect">
              <a:avLst/>
            </a:prstGeom>
            <a:noFill/>
          </p:spPr>
          <p:txBody>
            <a:bodyPr wrap="square" rtlCol="0">
              <a:spAutoFit/>
            </a:bodyPr>
            <a:lstStyle/>
            <a:p>
              <a:pPr fontAlgn="auto">
                <a:spcBef>
                  <a:spcPts val="0"/>
                </a:spcBef>
                <a:spcAft>
                  <a:spcPts val="0"/>
                </a:spcAft>
              </a:pPr>
              <a:r>
                <a:rPr lang="en-US" sz="1400" b="1" dirty="0">
                  <a:solidFill>
                    <a:prstClr val="black"/>
                  </a:solidFill>
                  <a:latin typeface="Calibri" panose="020F0502020204030204"/>
                  <a:cs typeface="+mn-cs"/>
                </a:rPr>
                <a:t>Forensic examination (abridged) *:</a:t>
              </a:r>
              <a:endParaRPr lang="en-GB" sz="1400" b="1" dirty="0">
                <a:solidFill>
                  <a:prstClr val="black"/>
                </a:solidFill>
                <a:latin typeface="Calibri" panose="020F0502020204030204"/>
                <a:cs typeface="+mn-cs"/>
              </a:endParaRPr>
            </a:p>
          </p:txBody>
        </p:sp>
        <p:sp>
          <p:nvSpPr>
            <p:cNvPr id="9" name="TextBox 8">
              <a:extLst>
                <a:ext uri="{FF2B5EF4-FFF2-40B4-BE49-F238E27FC236}">
                  <a16:creationId xmlns:a16="http://schemas.microsoft.com/office/drawing/2014/main" id="{BB3C2673-46E8-4D52-B098-54C8911EBB0B}"/>
                </a:ext>
              </a:extLst>
            </p:cNvPr>
            <p:cNvSpPr txBox="1"/>
            <p:nvPr/>
          </p:nvSpPr>
          <p:spPr>
            <a:xfrm>
              <a:off x="9094444" y="5550665"/>
              <a:ext cx="2302234" cy="943848"/>
            </a:xfrm>
            <a:prstGeom prst="rect">
              <a:avLst/>
            </a:prstGeom>
            <a:noFill/>
          </p:spPr>
          <p:txBody>
            <a:bodyPr wrap="square" rtlCol="0">
              <a:spAutoFit/>
            </a:bodyPr>
            <a:lstStyle/>
            <a:p>
              <a:pPr fontAlgn="auto">
                <a:spcBef>
                  <a:spcPts val="0"/>
                </a:spcBef>
                <a:spcAft>
                  <a:spcPts val="0"/>
                </a:spcAft>
              </a:pPr>
              <a:r>
                <a:rPr lang="en-US" sz="1000" dirty="0">
                  <a:solidFill>
                    <a:prstClr val="black"/>
                  </a:solidFill>
                  <a:latin typeface="Calibri" panose="020F0502020204030204"/>
                  <a:cs typeface="+mn-cs"/>
                </a:rPr>
                <a:t>*Based on WHO/ UNHCR (2004), </a:t>
              </a:r>
              <a:r>
                <a:rPr lang="en-US" sz="1000" i="1" dirty="0">
                  <a:solidFill>
                    <a:prstClr val="black"/>
                  </a:solidFill>
                  <a:latin typeface="Calibri" panose="020F0502020204030204"/>
                  <a:cs typeface="+mn-cs"/>
                </a:rPr>
                <a:t>Clinical Management of Rape Survivors- revised ed.  Step 4.</a:t>
              </a:r>
              <a:endParaRPr lang="en-US" sz="1000" dirty="0">
                <a:solidFill>
                  <a:prstClr val="black"/>
                </a:solidFill>
                <a:latin typeface="Calibri" panose="020F0502020204030204"/>
                <a:cs typeface="+mn-cs"/>
              </a:endParaRPr>
            </a:p>
          </p:txBody>
        </p:sp>
        <p:pic>
          <p:nvPicPr>
            <p:cNvPr id="10" name="Picture 9">
              <a:extLst>
                <a:ext uri="{FF2B5EF4-FFF2-40B4-BE49-F238E27FC236}">
                  <a16:creationId xmlns:a16="http://schemas.microsoft.com/office/drawing/2014/main" id="{787A66E9-6FE2-486F-9692-DA720F506610}"/>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14931" y="1652138"/>
              <a:ext cx="378497" cy="662580"/>
            </a:xfrm>
            <a:prstGeom prst="rect">
              <a:avLst/>
            </a:prstGeom>
          </p:spPr>
        </p:pic>
        <p:sp>
          <p:nvSpPr>
            <p:cNvPr id="11" name="TextBox 10">
              <a:extLst>
                <a:ext uri="{FF2B5EF4-FFF2-40B4-BE49-F238E27FC236}">
                  <a16:creationId xmlns:a16="http://schemas.microsoft.com/office/drawing/2014/main" id="{CECEFE41-74C7-4B6C-97E7-34FE990930CB}"/>
                </a:ext>
              </a:extLst>
            </p:cNvPr>
            <p:cNvSpPr txBox="1"/>
            <p:nvPr/>
          </p:nvSpPr>
          <p:spPr>
            <a:xfrm>
              <a:off x="9166877" y="2503587"/>
              <a:ext cx="2302234" cy="635131"/>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000" dirty="0">
                  <a:solidFill>
                    <a:prstClr val="black"/>
                  </a:solidFill>
                  <a:latin typeface="Calibri" panose="020F0502020204030204"/>
                  <a:cs typeface="+mn-cs"/>
                </a:rPr>
                <a:t> </a:t>
              </a:r>
              <a:r>
                <a:rPr lang="en-US" sz="1100" dirty="0">
                  <a:solidFill>
                    <a:prstClr val="black"/>
                  </a:solidFill>
                  <a:latin typeface="Calibri" panose="020F0502020204030204"/>
                  <a:cs typeface="+mn-cs"/>
                </a:rPr>
                <a:t>Description of steps comprising examination, reassurance of VSV that they are in control of the process and can stop at any time</a:t>
              </a:r>
            </a:p>
          </p:txBody>
        </p:sp>
        <p:sp>
          <p:nvSpPr>
            <p:cNvPr id="12" name="TextBox 11">
              <a:extLst>
                <a:ext uri="{FF2B5EF4-FFF2-40B4-BE49-F238E27FC236}">
                  <a16:creationId xmlns:a16="http://schemas.microsoft.com/office/drawing/2014/main" id="{5DD5210E-FA3E-496B-8362-7F9C2454D3FD}"/>
                </a:ext>
              </a:extLst>
            </p:cNvPr>
            <p:cNvSpPr txBox="1"/>
            <p:nvPr/>
          </p:nvSpPr>
          <p:spPr>
            <a:xfrm>
              <a:off x="9127790" y="4805195"/>
              <a:ext cx="2302234" cy="610703"/>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050" dirty="0">
                  <a:solidFill>
                    <a:prstClr val="black"/>
                  </a:solidFill>
                  <a:latin typeface="Calibri" panose="020F0502020204030204"/>
                  <a:cs typeface="+mn-cs"/>
                </a:rPr>
                <a:t>Medical certificates should only be shared with human rights bodies, upon consent and with identifying information removed </a:t>
              </a:r>
            </a:p>
          </p:txBody>
        </p:sp>
        <p:sp>
          <p:nvSpPr>
            <p:cNvPr id="13" name="TextBox 12">
              <a:extLst>
                <a:ext uri="{FF2B5EF4-FFF2-40B4-BE49-F238E27FC236}">
                  <a16:creationId xmlns:a16="http://schemas.microsoft.com/office/drawing/2014/main" id="{4ECD5AF1-BE07-4A31-B72E-E106DF40E327}"/>
                </a:ext>
              </a:extLst>
            </p:cNvPr>
            <p:cNvSpPr txBox="1"/>
            <p:nvPr/>
          </p:nvSpPr>
          <p:spPr>
            <a:xfrm>
              <a:off x="9131731" y="3095328"/>
              <a:ext cx="2302234" cy="635131"/>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100" dirty="0">
                  <a:solidFill>
                    <a:prstClr val="black"/>
                  </a:solidFill>
                  <a:latin typeface="Calibri" panose="020F0502020204030204"/>
                  <a:cs typeface="+mn-cs"/>
                </a:rPr>
                <a:t>Performance of physical and genital examination (note: different procedures depending on if VSV presents pre or post 72hrs of incident)</a:t>
              </a:r>
            </a:p>
          </p:txBody>
        </p:sp>
        <p:sp>
          <p:nvSpPr>
            <p:cNvPr id="14" name="TextBox 13">
              <a:extLst>
                <a:ext uri="{FF2B5EF4-FFF2-40B4-BE49-F238E27FC236}">
                  <a16:creationId xmlns:a16="http://schemas.microsoft.com/office/drawing/2014/main" id="{5EDDD46A-03DE-4588-9B6C-11480D3F9D21}"/>
                </a:ext>
              </a:extLst>
            </p:cNvPr>
            <p:cNvSpPr txBox="1"/>
            <p:nvPr/>
          </p:nvSpPr>
          <p:spPr>
            <a:xfrm>
              <a:off x="9166877" y="3702491"/>
              <a:ext cx="2302234" cy="455992"/>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100" dirty="0">
                  <a:solidFill>
                    <a:prstClr val="black"/>
                  </a:solidFill>
                  <a:latin typeface="Calibri" panose="020F0502020204030204"/>
                  <a:cs typeface="+mn-cs"/>
                </a:rPr>
                <a:t>Description of incident should be recorded in words of VSV</a:t>
              </a:r>
            </a:p>
          </p:txBody>
        </p:sp>
        <p:sp>
          <p:nvSpPr>
            <p:cNvPr id="15" name="TextBox 14">
              <a:extLst>
                <a:ext uri="{FF2B5EF4-FFF2-40B4-BE49-F238E27FC236}">
                  <a16:creationId xmlns:a16="http://schemas.microsoft.com/office/drawing/2014/main" id="{BB690554-307B-4654-A714-C83E98D19DA0}"/>
                </a:ext>
              </a:extLst>
            </p:cNvPr>
            <p:cNvSpPr txBox="1"/>
            <p:nvPr/>
          </p:nvSpPr>
          <p:spPr>
            <a:xfrm>
              <a:off x="9127790" y="1634221"/>
              <a:ext cx="2302234" cy="723570"/>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100" dirty="0">
                  <a:solidFill>
                    <a:prstClr val="black"/>
                  </a:solidFill>
                  <a:latin typeface="Calibri" panose="020F0502020204030204"/>
                  <a:cs typeface="+mn-cs"/>
                </a:rPr>
                <a:t>VSV should be given option of being examined by a person of their chosen gender (if applicable), and/or to be accompanied by someone they trust. The same applies towards interrupters, if applicable. </a:t>
              </a:r>
            </a:p>
          </p:txBody>
        </p:sp>
        <p:sp>
          <p:nvSpPr>
            <p:cNvPr id="16" name="TextBox 15">
              <a:extLst>
                <a:ext uri="{FF2B5EF4-FFF2-40B4-BE49-F238E27FC236}">
                  <a16:creationId xmlns:a16="http://schemas.microsoft.com/office/drawing/2014/main" id="{8BAC2A8B-DE0F-4A1D-B823-543D294AB4BD}"/>
                </a:ext>
              </a:extLst>
            </p:cNvPr>
            <p:cNvSpPr txBox="1"/>
            <p:nvPr/>
          </p:nvSpPr>
          <p:spPr>
            <a:xfrm>
              <a:off x="9185281" y="4215285"/>
              <a:ext cx="2302234" cy="635131"/>
            </a:xfrm>
            <a:prstGeom prst="rect">
              <a:avLst/>
            </a:prstGeom>
            <a:noFill/>
          </p:spPr>
          <p:txBody>
            <a:bodyPr wrap="square" rtlCol="0">
              <a:spAutoFit/>
            </a:bodyPr>
            <a:lstStyle/>
            <a:p>
              <a:pPr marL="128588" indent="-128588" fontAlgn="auto">
                <a:spcBef>
                  <a:spcPts val="0"/>
                </a:spcBef>
                <a:spcAft>
                  <a:spcPts val="0"/>
                </a:spcAft>
                <a:buFont typeface="Arial" panose="020B0604020202020204" pitchFamily="34" charset="0"/>
                <a:buChar char="•"/>
              </a:pPr>
              <a:r>
                <a:rPr lang="en-US" sz="1100" dirty="0">
                  <a:solidFill>
                    <a:prstClr val="black"/>
                  </a:solidFill>
                  <a:latin typeface="Calibri" panose="020F0502020204030204"/>
                  <a:cs typeface="+mn-cs"/>
                </a:rPr>
                <a:t>VSV should be given the option to review medical script and remove any detail they are uncomfortable with being shared</a:t>
              </a:r>
            </a:p>
          </p:txBody>
        </p:sp>
      </p:grpSp>
      <p:grpSp>
        <p:nvGrpSpPr>
          <p:cNvPr id="17" name="Group 16">
            <a:extLst>
              <a:ext uri="{FF2B5EF4-FFF2-40B4-BE49-F238E27FC236}">
                <a16:creationId xmlns:a16="http://schemas.microsoft.com/office/drawing/2014/main" id="{687DD17B-E616-48A6-9C8D-851D96F9911D}"/>
              </a:ext>
            </a:extLst>
          </p:cNvPr>
          <p:cNvGrpSpPr/>
          <p:nvPr/>
        </p:nvGrpSpPr>
        <p:grpSpPr>
          <a:xfrm>
            <a:off x="8741308" y="1263698"/>
            <a:ext cx="2345098" cy="1650558"/>
            <a:chOff x="375537" y="637415"/>
            <a:chExt cx="2936543" cy="1932913"/>
          </a:xfrm>
        </p:grpSpPr>
        <p:grpSp>
          <p:nvGrpSpPr>
            <p:cNvPr id="18" name="Group 17">
              <a:extLst>
                <a:ext uri="{FF2B5EF4-FFF2-40B4-BE49-F238E27FC236}">
                  <a16:creationId xmlns:a16="http://schemas.microsoft.com/office/drawing/2014/main" id="{C3C761F7-9952-44C9-8A9D-99EB77EE0249}"/>
                </a:ext>
              </a:extLst>
            </p:cNvPr>
            <p:cNvGrpSpPr/>
            <p:nvPr/>
          </p:nvGrpSpPr>
          <p:grpSpPr>
            <a:xfrm>
              <a:off x="375537" y="637415"/>
              <a:ext cx="2936543" cy="1932913"/>
              <a:chOff x="793386" y="637415"/>
              <a:chExt cx="2936543" cy="1932913"/>
            </a:xfrm>
          </p:grpSpPr>
          <p:sp>
            <p:nvSpPr>
              <p:cNvPr id="22" name="Flowchart: Process 6">
                <a:extLst>
                  <a:ext uri="{FF2B5EF4-FFF2-40B4-BE49-F238E27FC236}">
                    <a16:creationId xmlns:a16="http://schemas.microsoft.com/office/drawing/2014/main" id="{31751391-F322-4AD2-9F90-BF3010197527}"/>
                  </a:ext>
                </a:extLst>
              </p:cNvPr>
              <p:cNvSpPr/>
              <p:nvPr/>
            </p:nvSpPr>
            <p:spPr>
              <a:xfrm>
                <a:off x="793386" y="707886"/>
                <a:ext cx="2936543" cy="171634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000" dirty="0">
                  <a:solidFill>
                    <a:prstClr val="black"/>
                  </a:solidFill>
                </a:endParaRPr>
              </a:p>
            </p:txBody>
          </p:sp>
          <p:sp>
            <p:nvSpPr>
              <p:cNvPr id="23" name="TextBox 22">
                <a:extLst>
                  <a:ext uri="{FF2B5EF4-FFF2-40B4-BE49-F238E27FC236}">
                    <a16:creationId xmlns:a16="http://schemas.microsoft.com/office/drawing/2014/main" id="{6CB36E36-1A77-4D88-B684-E472026086EB}"/>
                  </a:ext>
                </a:extLst>
              </p:cNvPr>
              <p:cNvSpPr txBox="1"/>
              <p:nvPr/>
            </p:nvSpPr>
            <p:spPr>
              <a:xfrm>
                <a:off x="1300810" y="637415"/>
                <a:ext cx="2419371" cy="1044256"/>
              </a:xfrm>
              <a:prstGeom prst="roundRect">
                <a:avLst/>
              </a:prstGeom>
              <a:noFill/>
            </p:spPr>
            <p:txBody>
              <a:bodyPr wrap="square" rtlCol="0">
                <a:spAutoFit/>
              </a:bodyPr>
              <a:lstStyle/>
              <a:p>
                <a:pPr fontAlgn="auto">
                  <a:spcBef>
                    <a:spcPts val="0"/>
                  </a:spcBef>
                  <a:spcAft>
                    <a:spcPts val="0"/>
                  </a:spcAft>
                </a:pPr>
                <a:r>
                  <a:rPr lang="en-US" sz="1000" dirty="0">
                    <a:solidFill>
                      <a:prstClr val="black"/>
                    </a:solidFill>
                    <a:latin typeface="Calibri" panose="020F0502020204030204"/>
                    <a:cs typeface="+mn-cs"/>
                  </a:rPr>
                  <a:t>The primary purpose of an examination of a VSV, is to access what kind of medical care should be provided. </a:t>
                </a:r>
                <a:endParaRPr lang="en-GB" sz="1000" dirty="0">
                  <a:solidFill>
                    <a:prstClr val="black"/>
                  </a:solidFill>
                  <a:latin typeface="Calibri" panose="020F0502020204030204"/>
                  <a:cs typeface="+mn-cs"/>
                </a:endParaRPr>
              </a:p>
            </p:txBody>
          </p:sp>
          <p:sp>
            <p:nvSpPr>
              <p:cNvPr id="24" name="TextBox 23">
                <a:extLst>
                  <a:ext uri="{FF2B5EF4-FFF2-40B4-BE49-F238E27FC236}">
                    <a16:creationId xmlns:a16="http://schemas.microsoft.com/office/drawing/2014/main" id="{E842FF48-D162-4260-AFC4-B79720A5F39C}"/>
                  </a:ext>
                </a:extLst>
              </p:cNvPr>
              <p:cNvSpPr txBox="1"/>
              <p:nvPr/>
            </p:nvSpPr>
            <p:spPr>
              <a:xfrm>
                <a:off x="1257744" y="1299059"/>
                <a:ext cx="2419372" cy="1271269"/>
              </a:xfrm>
              <a:prstGeom prst="roundRect">
                <a:avLst/>
              </a:prstGeom>
              <a:noFill/>
            </p:spPr>
            <p:txBody>
              <a:bodyPr wrap="square" rtlCol="0">
                <a:spAutoFit/>
              </a:bodyPr>
              <a:lstStyle/>
              <a:p>
                <a:pPr fontAlgn="auto">
                  <a:spcBef>
                    <a:spcPts val="0"/>
                  </a:spcBef>
                  <a:spcAft>
                    <a:spcPts val="0"/>
                  </a:spcAft>
                </a:pPr>
                <a:r>
                  <a:rPr lang="en-US" sz="1000" dirty="0">
                    <a:solidFill>
                      <a:prstClr val="black"/>
                    </a:solidFill>
                    <a:latin typeface="Calibri" panose="020F0502020204030204"/>
                    <a:cs typeface="+mn-cs"/>
                  </a:rPr>
                  <a:t>VSVs should never be pressured into undergoing forensic examination. </a:t>
                </a:r>
                <a:r>
                  <a:rPr lang="en-US" sz="1000" b="1" dirty="0">
                    <a:solidFill>
                      <a:prstClr val="black"/>
                    </a:solidFill>
                    <a:latin typeface="Calibri" panose="020F0502020204030204"/>
                    <a:cs typeface="+mn-cs"/>
                  </a:rPr>
                  <a:t>The role of the medical practitioner is to inform not advise. </a:t>
                </a:r>
                <a:endParaRPr lang="en-GB" sz="1000" dirty="0">
                  <a:solidFill>
                    <a:prstClr val="black"/>
                  </a:solidFill>
                  <a:latin typeface="Calibri" panose="020F0502020204030204"/>
                  <a:cs typeface="+mn-cs"/>
                </a:endParaRPr>
              </a:p>
            </p:txBody>
          </p:sp>
        </p:grpSp>
        <p:grpSp>
          <p:nvGrpSpPr>
            <p:cNvPr id="19" name="Group 18">
              <a:extLst>
                <a:ext uri="{FF2B5EF4-FFF2-40B4-BE49-F238E27FC236}">
                  <a16:creationId xmlns:a16="http://schemas.microsoft.com/office/drawing/2014/main" id="{11E6984B-414C-470F-AF1D-D5D413068BC9}"/>
                </a:ext>
              </a:extLst>
            </p:cNvPr>
            <p:cNvGrpSpPr/>
            <p:nvPr/>
          </p:nvGrpSpPr>
          <p:grpSpPr>
            <a:xfrm>
              <a:off x="505883" y="842320"/>
              <a:ext cx="367330" cy="392655"/>
              <a:chOff x="464691" y="834783"/>
              <a:chExt cx="367330" cy="392655"/>
            </a:xfrm>
          </p:grpSpPr>
          <p:sp>
            <p:nvSpPr>
              <p:cNvPr id="20" name="Oval 8">
                <a:extLst>
                  <a:ext uri="{FF2B5EF4-FFF2-40B4-BE49-F238E27FC236}">
                    <a16:creationId xmlns:a16="http://schemas.microsoft.com/office/drawing/2014/main" id="{EADFCA08-F92E-4AC3-95F8-FA8EE1873DD5}"/>
                  </a:ext>
                </a:extLst>
              </p:cNvPr>
              <p:cNvSpPr/>
              <p:nvPr/>
            </p:nvSpPr>
            <p:spPr>
              <a:xfrm>
                <a:off x="464691" y="834783"/>
                <a:ext cx="367330" cy="392655"/>
              </a:xfrm>
              <a:prstGeom prst="round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00">
                  <a:solidFill>
                    <a:prstClr val="white"/>
                  </a:solidFill>
                </a:endParaRPr>
              </a:p>
            </p:txBody>
          </p:sp>
          <p:sp>
            <p:nvSpPr>
              <p:cNvPr id="21" name="Rectangle 9">
                <a:extLst>
                  <a:ext uri="{FF2B5EF4-FFF2-40B4-BE49-F238E27FC236}">
                    <a16:creationId xmlns:a16="http://schemas.microsoft.com/office/drawing/2014/main" id="{C2E6689B-8F87-44C8-B607-731CE72F98A4}"/>
                  </a:ext>
                </a:extLst>
              </p:cNvPr>
              <p:cNvSpPr/>
              <p:nvPr/>
            </p:nvSpPr>
            <p:spPr>
              <a:xfrm>
                <a:off x="552406" y="834783"/>
                <a:ext cx="191899" cy="344170"/>
              </a:xfrm>
              <a:prstGeom prst="roundRect">
                <a:avLst/>
              </a:prstGeom>
            </p:spPr>
            <p:txBody>
              <a:bodyPr wrap="square">
                <a:spAutoFit/>
              </a:bodyPr>
              <a:lstStyle/>
              <a:p>
                <a:pPr algn="ctr" fontAlgn="auto">
                  <a:spcBef>
                    <a:spcPts val="0"/>
                  </a:spcBef>
                  <a:spcAft>
                    <a:spcPts val="0"/>
                  </a:spcAft>
                </a:pPr>
                <a:r>
                  <a:rPr lang="en-US" sz="1000" b="1" dirty="0">
                    <a:ln w="0"/>
                    <a:solidFill>
                      <a:prstClr val="white"/>
                    </a:solidFill>
                    <a:effectLst>
                      <a:outerShdw blurRad="38100" dist="19050" dir="2700000" algn="tl" rotWithShape="0">
                        <a:prstClr val="black">
                          <a:alpha val="40000"/>
                        </a:prstClr>
                      </a:outerShdw>
                    </a:effectLst>
                    <a:latin typeface="Yu Gothic Light" panose="020B0300000000000000" pitchFamily="34" charset="-128"/>
                    <a:ea typeface="Yu Gothic Light" panose="020B0300000000000000" pitchFamily="34" charset="-128"/>
                    <a:cs typeface="+mn-cs"/>
                  </a:rPr>
                  <a:t>!</a:t>
                </a:r>
                <a:endParaRPr lang="en-US" sz="1000" b="1" dirty="0">
                  <a:ln w="0"/>
                  <a:solidFill>
                    <a:prstClr val="white"/>
                  </a:solidFill>
                  <a:effectLst>
                    <a:outerShdw blurRad="38100" dist="19050" dir="2700000" algn="tl" rotWithShape="0">
                      <a:prstClr val="black">
                        <a:alpha val="40000"/>
                      </a:prstClr>
                    </a:outerShdw>
                  </a:effectLst>
                  <a:latin typeface="Calibri" panose="020F0502020204030204"/>
                  <a:cs typeface="+mn-cs"/>
                </a:endParaRPr>
              </a:p>
            </p:txBody>
          </p:sp>
        </p:grpSp>
      </p:grpSp>
      <p:grpSp>
        <p:nvGrpSpPr>
          <p:cNvPr id="25" name="Group 24">
            <a:extLst>
              <a:ext uri="{FF2B5EF4-FFF2-40B4-BE49-F238E27FC236}">
                <a16:creationId xmlns:a16="http://schemas.microsoft.com/office/drawing/2014/main" id="{011606B0-C94B-4080-B113-01BE0194B4D8}"/>
              </a:ext>
            </a:extLst>
          </p:cNvPr>
          <p:cNvGrpSpPr/>
          <p:nvPr/>
        </p:nvGrpSpPr>
        <p:grpSpPr>
          <a:xfrm>
            <a:off x="8741308" y="2890325"/>
            <a:ext cx="2345098" cy="1861630"/>
            <a:chOff x="365789" y="668255"/>
            <a:chExt cx="2936543" cy="2482173"/>
          </a:xfrm>
        </p:grpSpPr>
        <p:grpSp>
          <p:nvGrpSpPr>
            <p:cNvPr id="26" name="Group 25">
              <a:extLst>
                <a:ext uri="{FF2B5EF4-FFF2-40B4-BE49-F238E27FC236}">
                  <a16:creationId xmlns:a16="http://schemas.microsoft.com/office/drawing/2014/main" id="{B15C9B90-A097-4C9F-9D1F-B413045E7AAD}"/>
                </a:ext>
              </a:extLst>
            </p:cNvPr>
            <p:cNvGrpSpPr/>
            <p:nvPr/>
          </p:nvGrpSpPr>
          <p:grpSpPr>
            <a:xfrm>
              <a:off x="365789" y="668255"/>
              <a:ext cx="2936543" cy="2482173"/>
              <a:chOff x="783638" y="668255"/>
              <a:chExt cx="2936543" cy="2482173"/>
            </a:xfrm>
          </p:grpSpPr>
          <p:sp>
            <p:nvSpPr>
              <p:cNvPr id="30" name="Flowchart: Process 6">
                <a:extLst>
                  <a:ext uri="{FF2B5EF4-FFF2-40B4-BE49-F238E27FC236}">
                    <a16:creationId xmlns:a16="http://schemas.microsoft.com/office/drawing/2014/main" id="{FBC11412-7C79-4ADD-B212-F3766558D886}"/>
                  </a:ext>
                </a:extLst>
              </p:cNvPr>
              <p:cNvSpPr/>
              <p:nvPr/>
            </p:nvSpPr>
            <p:spPr>
              <a:xfrm>
                <a:off x="783638" y="668255"/>
                <a:ext cx="2936543" cy="2482173"/>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000" dirty="0">
                  <a:solidFill>
                    <a:prstClr val="black"/>
                  </a:solidFill>
                </a:endParaRPr>
              </a:p>
            </p:txBody>
          </p:sp>
          <p:sp>
            <p:nvSpPr>
              <p:cNvPr id="31" name="TextBox 30">
                <a:extLst>
                  <a:ext uri="{FF2B5EF4-FFF2-40B4-BE49-F238E27FC236}">
                    <a16:creationId xmlns:a16="http://schemas.microsoft.com/office/drawing/2014/main" id="{28C98330-7305-415E-8C96-58CE5618DE0C}"/>
                  </a:ext>
                </a:extLst>
              </p:cNvPr>
              <p:cNvSpPr txBox="1"/>
              <p:nvPr/>
            </p:nvSpPr>
            <p:spPr>
              <a:xfrm>
                <a:off x="1300810" y="668255"/>
                <a:ext cx="2419371" cy="2406332"/>
              </a:xfrm>
              <a:prstGeom prst="roundRect">
                <a:avLst/>
              </a:prstGeom>
              <a:noFill/>
            </p:spPr>
            <p:txBody>
              <a:bodyPr wrap="square" rtlCol="0">
                <a:spAutoFit/>
              </a:bodyPr>
              <a:lstStyle/>
              <a:p>
                <a:pPr fontAlgn="auto">
                  <a:spcBef>
                    <a:spcPts val="0"/>
                  </a:spcBef>
                  <a:spcAft>
                    <a:spcPts val="0"/>
                  </a:spcAft>
                </a:pPr>
                <a:r>
                  <a:rPr lang="en-US" sz="1000" dirty="0">
                    <a:solidFill>
                      <a:prstClr val="black"/>
                    </a:solidFill>
                    <a:latin typeface="Calibri" panose="020F0502020204030204"/>
                    <a:cs typeface="+mn-cs"/>
                  </a:rPr>
                  <a:t>Remember: The injury incurred does not automatically speak to the gravity of violence experienced. </a:t>
                </a:r>
                <a:endParaRPr lang="en-GB" sz="1000" dirty="0">
                  <a:solidFill>
                    <a:prstClr val="black"/>
                  </a:solidFill>
                  <a:latin typeface="Calibri" panose="020F0502020204030204"/>
                  <a:cs typeface="+mn-cs"/>
                </a:endParaRPr>
              </a:p>
              <a:p>
                <a:pPr fontAlgn="auto">
                  <a:spcBef>
                    <a:spcPts val="0"/>
                  </a:spcBef>
                  <a:spcAft>
                    <a:spcPts val="0"/>
                  </a:spcAft>
                </a:pPr>
                <a:r>
                  <a:rPr lang="en-US" sz="1000" dirty="0">
                    <a:solidFill>
                      <a:prstClr val="black"/>
                    </a:solidFill>
                    <a:latin typeface="Calibri" panose="020F0502020204030204"/>
                    <a:cs typeface="+mn-cs"/>
                  </a:rPr>
                  <a:t>Many cases of sexual violence will have no clinical findings; it is not the role of the examiner to determine whether or not SV took place. </a:t>
                </a:r>
              </a:p>
            </p:txBody>
          </p:sp>
          <p:sp>
            <p:nvSpPr>
              <p:cNvPr id="32" name="TextBox 31">
                <a:extLst>
                  <a:ext uri="{FF2B5EF4-FFF2-40B4-BE49-F238E27FC236}">
                    <a16:creationId xmlns:a16="http://schemas.microsoft.com/office/drawing/2014/main" id="{629F2185-AB74-4FF7-AE56-12CC0C47E355}"/>
                  </a:ext>
                </a:extLst>
              </p:cNvPr>
              <p:cNvSpPr txBox="1"/>
              <p:nvPr/>
            </p:nvSpPr>
            <p:spPr>
              <a:xfrm>
                <a:off x="1291061" y="877786"/>
                <a:ext cx="2419372" cy="363220"/>
              </a:xfrm>
              <a:prstGeom prst="roundRect">
                <a:avLst/>
              </a:prstGeom>
              <a:noFill/>
            </p:spPr>
            <p:txBody>
              <a:bodyPr wrap="square" rtlCol="0">
                <a:spAutoFit/>
              </a:bodyPr>
              <a:lstStyle/>
              <a:p>
                <a:pPr fontAlgn="auto">
                  <a:spcBef>
                    <a:spcPts val="0"/>
                  </a:spcBef>
                  <a:spcAft>
                    <a:spcPts val="0"/>
                  </a:spcAft>
                </a:pPr>
                <a:endParaRPr lang="en-GB" sz="1000" dirty="0">
                  <a:solidFill>
                    <a:prstClr val="black"/>
                  </a:solidFill>
                  <a:latin typeface="Calibri" panose="020F0502020204030204"/>
                  <a:cs typeface="+mn-cs"/>
                </a:endParaRPr>
              </a:p>
            </p:txBody>
          </p:sp>
        </p:grpSp>
        <p:grpSp>
          <p:nvGrpSpPr>
            <p:cNvPr id="27" name="Group 26">
              <a:extLst>
                <a:ext uri="{FF2B5EF4-FFF2-40B4-BE49-F238E27FC236}">
                  <a16:creationId xmlns:a16="http://schemas.microsoft.com/office/drawing/2014/main" id="{E94DA158-855B-44C2-A2BC-B86DCA8AE2E3}"/>
                </a:ext>
              </a:extLst>
            </p:cNvPr>
            <p:cNvGrpSpPr/>
            <p:nvPr/>
          </p:nvGrpSpPr>
          <p:grpSpPr>
            <a:xfrm>
              <a:off x="505883" y="842320"/>
              <a:ext cx="367330" cy="392655"/>
              <a:chOff x="464691" y="834783"/>
              <a:chExt cx="367330" cy="392655"/>
            </a:xfrm>
          </p:grpSpPr>
          <p:sp>
            <p:nvSpPr>
              <p:cNvPr id="28" name="Oval 8">
                <a:extLst>
                  <a:ext uri="{FF2B5EF4-FFF2-40B4-BE49-F238E27FC236}">
                    <a16:creationId xmlns:a16="http://schemas.microsoft.com/office/drawing/2014/main" id="{2B4989D7-29EA-47FB-8A53-BDA67C8D7CE5}"/>
                  </a:ext>
                </a:extLst>
              </p:cNvPr>
              <p:cNvSpPr/>
              <p:nvPr/>
            </p:nvSpPr>
            <p:spPr>
              <a:xfrm>
                <a:off x="464691" y="834783"/>
                <a:ext cx="367330" cy="392655"/>
              </a:xfrm>
              <a:prstGeom prst="round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00">
                  <a:solidFill>
                    <a:prstClr val="white"/>
                  </a:solidFill>
                </a:endParaRPr>
              </a:p>
            </p:txBody>
          </p:sp>
          <p:sp>
            <p:nvSpPr>
              <p:cNvPr id="29" name="Rectangle 9">
                <a:extLst>
                  <a:ext uri="{FF2B5EF4-FFF2-40B4-BE49-F238E27FC236}">
                    <a16:creationId xmlns:a16="http://schemas.microsoft.com/office/drawing/2014/main" id="{04744F9C-475C-4863-9007-911B819E2E2F}"/>
                  </a:ext>
                </a:extLst>
              </p:cNvPr>
              <p:cNvSpPr/>
              <p:nvPr/>
            </p:nvSpPr>
            <p:spPr>
              <a:xfrm>
                <a:off x="552406" y="834783"/>
                <a:ext cx="191899" cy="344171"/>
              </a:xfrm>
              <a:prstGeom prst="roundRect">
                <a:avLst/>
              </a:prstGeom>
            </p:spPr>
            <p:txBody>
              <a:bodyPr wrap="square">
                <a:spAutoFit/>
              </a:bodyPr>
              <a:lstStyle/>
              <a:p>
                <a:pPr algn="ctr" fontAlgn="auto">
                  <a:spcBef>
                    <a:spcPts val="0"/>
                  </a:spcBef>
                  <a:spcAft>
                    <a:spcPts val="0"/>
                  </a:spcAft>
                </a:pPr>
                <a:r>
                  <a:rPr lang="en-US" sz="1000" b="1" dirty="0">
                    <a:ln w="0"/>
                    <a:solidFill>
                      <a:prstClr val="white"/>
                    </a:solidFill>
                    <a:effectLst>
                      <a:outerShdw blurRad="38100" dist="19050" dir="2700000" algn="tl" rotWithShape="0">
                        <a:prstClr val="black">
                          <a:alpha val="40000"/>
                        </a:prstClr>
                      </a:outerShdw>
                    </a:effectLst>
                    <a:latin typeface="Yu Gothic Light" panose="020B0300000000000000" pitchFamily="34" charset="-128"/>
                    <a:ea typeface="Yu Gothic Light" panose="020B0300000000000000" pitchFamily="34" charset="-128"/>
                    <a:cs typeface="+mn-cs"/>
                  </a:rPr>
                  <a:t>!</a:t>
                </a:r>
                <a:endParaRPr lang="en-US" sz="1000" b="1" dirty="0">
                  <a:ln w="0"/>
                  <a:solidFill>
                    <a:prstClr val="white"/>
                  </a:solidFill>
                  <a:effectLst>
                    <a:outerShdw blurRad="38100" dist="19050" dir="2700000" algn="tl" rotWithShape="0">
                      <a:prstClr val="black">
                        <a:alpha val="40000"/>
                      </a:prstClr>
                    </a:outerShdw>
                  </a:effectLst>
                  <a:latin typeface="Calibri" panose="020F0502020204030204"/>
                  <a:cs typeface="+mn-cs"/>
                </a:endParaRPr>
              </a:p>
            </p:txBody>
          </p:sp>
        </p:grpSp>
      </p:grpSp>
      <p:grpSp>
        <p:nvGrpSpPr>
          <p:cNvPr id="33" name="Group 32">
            <a:extLst>
              <a:ext uri="{FF2B5EF4-FFF2-40B4-BE49-F238E27FC236}">
                <a16:creationId xmlns:a16="http://schemas.microsoft.com/office/drawing/2014/main" id="{9A7563C9-304C-4DB6-B621-969F72212715}"/>
              </a:ext>
            </a:extLst>
          </p:cNvPr>
          <p:cNvGrpSpPr/>
          <p:nvPr/>
        </p:nvGrpSpPr>
        <p:grpSpPr>
          <a:xfrm>
            <a:off x="8741308" y="4801884"/>
            <a:ext cx="2345098" cy="1612774"/>
            <a:chOff x="375537" y="691379"/>
            <a:chExt cx="3313996" cy="2150364"/>
          </a:xfrm>
        </p:grpSpPr>
        <p:grpSp>
          <p:nvGrpSpPr>
            <p:cNvPr id="34" name="Group 33">
              <a:extLst>
                <a:ext uri="{FF2B5EF4-FFF2-40B4-BE49-F238E27FC236}">
                  <a16:creationId xmlns:a16="http://schemas.microsoft.com/office/drawing/2014/main" id="{2E481E79-B752-4B6D-9CBE-87E5E84D5907}"/>
                </a:ext>
              </a:extLst>
            </p:cNvPr>
            <p:cNvGrpSpPr/>
            <p:nvPr/>
          </p:nvGrpSpPr>
          <p:grpSpPr>
            <a:xfrm>
              <a:off x="375537" y="691379"/>
              <a:ext cx="3313996" cy="2150364"/>
              <a:chOff x="793386" y="691379"/>
              <a:chExt cx="3313996" cy="2150364"/>
            </a:xfrm>
          </p:grpSpPr>
          <p:sp>
            <p:nvSpPr>
              <p:cNvPr id="38" name="Flowchart: Process 6">
                <a:extLst>
                  <a:ext uri="{FF2B5EF4-FFF2-40B4-BE49-F238E27FC236}">
                    <a16:creationId xmlns:a16="http://schemas.microsoft.com/office/drawing/2014/main" id="{20A88AA2-90E4-4347-BA01-19DAB5CC7F26}"/>
                  </a:ext>
                </a:extLst>
              </p:cNvPr>
              <p:cNvSpPr/>
              <p:nvPr/>
            </p:nvSpPr>
            <p:spPr>
              <a:xfrm>
                <a:off x="793386" y="707884"/>
                <a:ext cx="3313996" cy="2133859"/>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GB" sz="1000" dirty="0">
                  <a:solidFill>
                    <a:prstClr val="black"/>
                  </a:solidFill>
                </a:endParaRPr>
              </a:p>
            </p:txBody>
          </p:sp>
          <p:sp>
            <p:nvSpPr>
              <p:cNvPr id="39" name="TextBox 38">
                <a:extLst>
                  <a:ext uri="{FF2B5EF4-FFF2-40B4-BE49-F238E27FC236}">
                    <a16:creationId xmlns:a16="http://schemas.microsoft.com/office/drawing/2014/main" id="{F35BB4B3-F8F0-403D-BCB4-E4702E288A70}"/>
                  </a:ext>
                </a:extLst>
              </p:cNvPr>
              <p:cNvSpPr txBox="1"/>
              <p:nvPr/>
            </p:nvSpPr>
            <p:spPr>
              <a:xfrm>
                <a:off x="1300810" y="715115"/>
                <a:ext cx="2419371" cy="363220"/>
              </a:xfrm>
              <a:prstGeom prst="roundRect">
                <a:avLst/>
              </a:prstGeom>
              <a:noFill/>
            </p:spPr>
            <p:txBody>
              <a:bodyPr wrap="square" rtlCol="0">
                <a:spAutoFit/>
              </a:bodyPr>
              <a:lstStyle/>
              <a:p>
                <a:pPr fontAlgn="auto">
                  <a:spcBef>
                    <a:spcPts val="0"/>
                  </a:spcBef>
                  <a:spcAft>
                    <a:spcPts val="0"/>
                  </a:spcAft>
                </a:pPr>
                <a:endParaRPr lang="en-GB" sz="1000" dirty="0">
                  <a:solidFill>
                    <a:prstClr val="black"/>
                  </a:solidFill>
                  <a:latin typeface="Calibri" panose="020F0502020204030204"/>
                  <a:cs typeface="+mn-cs"/>
                </a:endParaRPr>
              </a:p>
            </p:txBody>
          </p:sp>
          <p:sp>
            <p:nvSpPr>
              <p:cNvPr id="40" name="TextBox 39">
                <a:extLst>
                  <a:ext uri="{FF2B5EF4-FFF2-40B4-BE49-F238E27FC236}">
                    <a16:creationId xmlns:a16="http://schemas.microsoft.com/office/drawing/2014/main" id="{721F128F-B3EC-44BC-B052-9FDAE152DF2C}"/>
                  </a:ext>
                </a:extLst>
              </p:cNvPr>
              <p:cNvSpPr txBox="1"/>
              <p:nvPr/>
            </p:nvSpPr>
            <p:spPr>
              <a:xfrm>
                <a:off x="1266114" y="691379"/>
                <a:ext cx="2419372" cy="1952307"/>
              </a:xfrm>
              <a:prstGeom prst="roundRect">
                <a:avLst/>
              </a:prstGeom>
              <a:noFill/>
            </p:spPr>
            <p:txBody>
              <a:bodyPr wrap="square" rtlCol="0">
                <a:spAutoFit/>
              </a:bodyPr>
              <a:lstStyle/>
              <a:p>
                <a:pPr fontAlgn="auto">
                  <a:spcBef>
                    <a:spcPts val="0"/>
                  </a:spcBef>
                  <a:spcAft>
                    <a:spcPts val="0"/>
                  </a:spcAft>
                </a:pPr>
                <a:r>
                  <a:rPr lang="en-US" sz="1000" dirty="0">
                    <a:solidFill>
                      <a:prstClr val="black"/>
                    </a:solidFill>
                    <a:latin typeface="Calibri" panose="020F0502020204030204"/>
                    <a:cs typeface="+mn-cs"/>
                  </a:rPr>
                  <a:t>When documenting evidence or asking for clarification on specific details: avoid using </a:t>
                </a:r>
                <a:r>
                  <a:rPr lang="en-GB" sz="1000" dirty="0">
                    <a:solidFill>
                      <a:prstClr val="black"/>
                    </a:solidFill>
                    <a:latin typeface="Calibri" panose="020F0502020204030204"/>
                    <a:cs typeface="+mn-cs"/>
                  </a:rPr>
                  <a:t>words such as ‘</a:t>
                </a:r>
                <a:r>
                  <a:rPr lang="en-GB" sz="1000" i="1" dirty="0">
                    <a:solidFill>
                      <a:prstClr val="black"/>
                    </a:solidFill>
                    <a:latin typeface="Calibri" panose="020F0502020204030204"/>
                    <a:cs typeface="+mn-cs"/>
                  </a:rPr>
                  <a:t>alleged</a:t>
                </a:r>
                <a:r>
                  <a:rPr lang="en-GB" sz="1000" dirty="0">
                    <a:solidFill>
                      <a:prstClr val="black"/>
                    </a:solidFill>
                    <a:latin typeface="Calibri" panose="020F0502020204030204"/>
                    <a:cs typeface="+mn-cs"/>
                  </a:rPr>
                  <a:t>,’ ‘</a:t>
                </a:r>
                <a:r>
                  <a:rPr lang="en-GB" sz="1000" i="1" dirty="0">
                    <a:solidFill>
                      <a:prstClr val="black"/>
                    </a:solidFill>
                    <a:latin typeface="Calibri" panose="020F0502020204030204"/>
                    <a:cs typeface="+mn-cs"/>
                  </a:rPr>
                  <a:t>suspected</a:t>
                </a:r>
                <a:r>
                  <a:rPr lang="en-GB" sz="1000" dirty="0">
                    <a:solidFill>
                      <a:prstClr val="black"/>
                    </a:solidFill>
                    <a:latin typeface="Calibri" panose="020F0502020204030204"/>
                    <a:cs typeface="+mn-cs"/>
                  </a:rPr>
                  <a:t>,’ or those that otherwise indicate suspicion or disbelief in the person’s narrative.  </a:t>
                </a:r>
              </a:p>
            </p:txBody>
          </p:sp>
        </p:grpSp>
        <p:grpSp>
          <p:nvGrpSpPr>
            <p:cNvPr id="35" name="Group 34">
              <a:extLst>
                <a:ext uri="{FF2B5EF4-FFF2-40B4-BE49-F238E27FC236}">
                  <a16:creationId xmlns:a16="http://schemas.microsoft.com/office/drawing/2014/main" id="{745FC79F-7631-42A2-8F17-399A7CE0E345}"/>
                </a:ext>
              </a:extLst>
            </p:cNvPr>
            <p:cNvGrpSpPr/>
            <p:nvPr/>
          </p:nvGrpSpPr>
          <p:grpSpPr>
            <a:xfrm>
              <a:off x="505883" y="842320"/>
              <a:ext cx="367330" cy="392655"/>
              <a:chOff x="464691" y="834783"/>
              <a:chExt cx="367330" cy="392655"/>
            </a:xfrm>
          </p:grpSpPr>
          <p:sp>
            <p:nvSpPr>
              <p:cNvPr id="36" name="Oval 8">
                <a:extLst>
                  <a:ext uri="{FF2B5EF4-FFF2-40B4-BE49-F238E27FC236}">
                    <a16:creationId xmlns:a16="http://schemas.microsoft.com/office/drawing/2014/main" id="{90F439C7-9666-4CD8-A757-6B96875E3EC0}"/>
                  </a:ext>
                </a:extLst>
              </p:cNvPr>
              <p:cNvSpPr/>
              <p:nvPr/>
            </p:nvSpPr>
            <p:spPr>
              <a:xfrm>
                <a:off x="464691" y="834783"/>
                <a:ext cx="367330" cy="392655"/>
              </a:xfrm>
              <a:prstGeom prst="round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000">
                  <a:solidFill>
                    <a:prstClr val="white"/>
                  </a:solidFill>
                </a:endParaRPr>
              </a:p>
            </p:txBody>
          </p:sp>
          <p:sp>
            <p:nvSpPr>
              <p:cNvPr id="37" name="Rectangle 9">
                <a:extLst>
                  <a:ext uri="{FF2B5EF4-FFF2-40B4-BE49-F238E27FC236}">
                    <a16:creationId xmlns:a16="http://schemas.microsoft.com/office/drawing/2014/main" id="{501775C3-ECB6-4862-A7D1-50A9DCA17A55}"/>
                  </a:ext>
                </a:extLst>
              </p:cNvPr>
              <p:cNvSpPr/>
              <p:nvPr/>
            </p:nvSpPr>
            <p:spPr>
              <a:xfrm>
                <a:off x="552406" y="834783"/>
                <a:ext cx="191899" cy="344171"/>
              </a:xfrm>
              <a:prstGeom prst="roundRect">
                <a:avLst/>
              </a:prstGeom>
            </p:spPr>
            <p:txBody>
              <a:bodyPr wrap="square">
                <a:spAutoFit/>
              </a:bodyPr>
              <a:lstStyle/>
              <a:p>
                <a:pPr algn="ctr" fontAlgn="auto">
                  <a:spcBef>
                    <a:spcPts val="0"/>
                  </a:spcBef>
                  <a:spcAft>
                    <a:spcPts val="0"/>
                  </a:spcAft>
                </a:pPr>
                <a:r>
                  <a:rPr lang="en-US" sz="1000" b="1" dirty="0">
                    <a:ln w="0"/>
                    <a:solidFill>
                      <a:prstClr val="white"/>
                    </a:solidFill>
                    <a:effectLst>
                      <a:outerShdw blurRad="38100" dist="19050" dir="2700000" algn="tl" rotWithShape="0">
                        <a:prstClr val="black">
                          <a:alpha val="40000"/>
                        </a:prstClr>
                      </a:outerShdw>
                    </a:effectLst>
                    <a:latin typeface="Yu Gothic Light" panose="020B0300000000000000" pitchFamily="34" charset="-128"/>
                    <a:ea typeface="Yu Gothic Light" panose="020B0300000000000000" pitchFamily="34" charset="-128"/>
                    <a:cs typeface="+mn-cs"/>
                  </a:rPr>
                  <a:t>!</a:t>
                </a:r>
                <a:endParaRPr lang="en-US" sz="1000" b="1" dirty="0">
                  <a:ln w="0"/>
                  <a:solidFill>
                    <a:prstClr val="white"/>
                  </a:solidFill>
                  <a:effectLst>
                    <a:outerShdw blurRad="38100" dist="19050" dir="2700000" algn="tl" rotWithShape="0">
                      <a:prstClr val="black">
                        <a:alpha val="40000"/>
                      </a:prstClr>
                    </a:outerShdw>
                  </a:effectLst>
                  <a:latin typeface="Calibri" panose="020F0502020204030204"/>
                  <a:cs typeface="+mn-cs"/>
                </a:endParaRPr>
              </a:p>
            </p:txBody>
          </p:sp>
        </p:grpSp>
      </p:grpSp>
    </p:spTree>
    <p:extLst>
      <p:ext uri="{BB962C8B-B14F-4D97-AF65-F5344CB8AC3E}">
        <p14:creationId xmlns:p14="http://schemas.microsoft.com/office/powerpoint/2010/main" val="1365703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8">
            <a:extLst>
              <a:ext uri="{FF2B5EF4-FFF2-40B4-BE49-F238E27FC236}">
                <a16:creationId xmlns:a16="http://schemas.microsoft.com/office/drawing/2014/main" id="{784E54F2-52D4-4D74-B9EC-156A922BFC93}"/>
              </a:ext>
            </a:extLst>
          </p:cNvPr>
          <p:cNvSpPr/>
          <p:nvPr/>
        </p:nvSpPr>
        <p:spPr>
          <a:xfrm>
            <a:off x="788210" y="1211580"/>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24" name="Rectangle 23">
            <a:extLst>
              <a:ext uri="{FF2B5EF4-FFF2-40B4-BE49-F238E27FC236}">
                <a16:creationId xmlns:a16="http://schemas.microsoft.com/office/drawing/2014/main" id="{5D61C420-19D8-45D4-BD27-4400B948FDC7}"/>
              </a:ext>
            </a:extLst>
          </p:cNvPr>
          <p:cNvSpPr/>
          <p:nvPr/>
        </p:nvSpPr>
        <p:spPr>
          <a:xfrm>
            <a:off x="1444887" y="1108393"/>
            <a:ext cx="10045338" cy="5632311"/>
          </a:xfrm>
          <a:prstGeom prst="rect">
            <a:avLst/>
          </a:prstGeom>
        </p:spPr>
        <p:txBody>
          <a:bodyPr wrap="square">
            <a:spAutoFit/>
          </a:bodyPr>
          <a:lstStyle/>
          <a:p>
            <a:pPr fontAlgn="auto">
              <a:spcBef>
                <a:spcPts val="0"/>
              </a:spcBef>
              <a:spcAft>
                <a:spcPts val="0"/>
              </a:spcAft>
            </a:pPr>
            <a:r>
              <a:rPr lang="en-US" sz="2400" dirty="0">
                <a:solidFill>
                  <a:prstClr val="black"/>
                </a:solidFill>
              </a:rPr>
              <a:t>Primary purpose of an examination of a VSV is to assess what kind of medical care should be provided. </a:t>
            </a:r>
          </a:p>
          <a:p>
            <a:pPr fontAlgn="auto">
              <a:spcBef>
                <a:spcPts val="0"/>
              </a:spcBef>
              <a:spcAft>
                <a:spcPts val="0"/>
              </a:spcAft>
            </a:pPr>
            <a:endParaRPr lang="en-US" sz="2400" dirty="0">
              <a:solidFill>
                <a:prstClr val="black"/>
              </a:solidFill>
            </a:endParaRPr>
          </a:p>
          <a:p>
            <a:r>
              <a:rPr lang="en-US" sz="2400" dirty="0">
                <a:solidFill>
                  <a:prstClr val="black"/>
                </a:solidFill>
              </a:rPr>
              <a:t>VSVs should never be pressured into undergoing forensic examination. </a:t>
            </a:r>
            <a:r>
              <a:rPr lang="en-US" sz="2400" b="1" dirty="0">
                <a:solidFill>
                  <a:prstClr val="black"/>
                </a:solidFill>
              </a:rPr>
              <a:t>The role of the medical practitioner is to inform not advise. </a:t>
            </a:r>
          </a:p>
          <a:p>
            <a:endParaRPr lang="en-US" sz="2400" b="1" dirty="0">
              <a:solidFill>
                <a:prstClr val="black"/>
              </a:solidFill>
            </a:endParaRPr>
          </a:p>
          <a:p>
            <a:pPr fontAlgn="auto">
              <a:spcBef>
                <a:spcPts val="0"/>
              </a:spcBef>
              <a:spcAft>
                <a:spcPts val="0"/>
              </a:spcAft>
            </a:pPr>
            <a:r>
              <a:rPr lang="en-US" sz="2400" dirty="0">
                <a:solidFill>
                  <a:prstClr val="black"/>
                </a:solidFill>
              </a:rPr>
              <a:t>Remember: The injury incurred does not automatically speak to the gravity of violence experienced. </a:t>
            </a:r>
          </a:p>
          <a:p>
            <a:pPr fontAlgn="auto">
              <a:spcBef>
                <a:spcPts val="0"/>
              </a:spcBef>
              <a:spcAft>
                <a:spcPts val="0"/>
              </a:spcAft>
            </a:pPr>
            <a:endParaRPr lang="en-GB" sz="2400" dirty="0">
              <a:solidFill>
                <a:prstClr val="black"/>
              </a:solidFill>
            </a:endParaRPr>
          </a:p>
          <a:p>
            <a:pPr fontAlgn="auto">
              <a:spcBef>
                <a:spcPts val="0"/>
              </a:spcBef>
              <a:spcAft>
                <a:spcPts val="0"/>
              </a:spcAft>
            </a:pPr>
            <a:r>
              <a:rPr lang="en-US" sz="2400" dirty="0">
                <a:solidFill>
                  <a:prstClr val="black"/>
                </a:solidFill>
              </a:rPr>
              <a:t>Many cases of sexual violence will have no clinical findings; it is not the role of the examiner to determine whether or not SV took place. </a:t>
            </a:r>
          </a:p>
          <a:p>
            <a:pPr fontAlgn="auto">
              <a:spcBef>
                <a:spcPts val="0"/>
              </a:spcBef>
              <a:spcAft>
                <a:spcPts val="0"/>
              </a:spcAft>
            </a:pPr>
            <a:endParaRPr lang="en-US" sz="2400" dirty="0">
              <a:solidFill>
                <a:prstClr val="black"/>
              </a:solidFill>
            </a:endParaRPr>
          </a:p>
          <a:p>
            <a:r>
              <a:rPr lang="en-US" sz="2400" dirty="0">
                <a:solidFill>
                  <a:prstClr val="black"/>
                </a:solidFill>
              </a:rPr>
              <a:t>When documenting evidence or asking for clarification on specific details: avoid using </a:t>
            </a:r>
            <a:r>
              <a:rPr lang="en-GB" sz="2400" dirty="0">
                <a:solidFill>
                  <a:prstClr val="black"/>
                </a:solidFill>
              </a:rPr>
              <a:t>words such as ‘</a:t>
            </a:r>
            <a:r>
              <a:rPr lang="en-GB" sz="2400" i="1" dirty="0">
                <a:solidFill>
                  <a:prstClr val="black"/>
                </a:solidFill>
              </a:rPr>
              <a:t>alleged</a:t>
            </a:r>
            <a:r>
              <a:rPr lang="en-GB" sz="2400" dirty="0">
                <a:solidFill>
                  <a:prstClr val="black"/>
                </a:solidFill>
              </a:rPr>
              <a:t>,’ ‘</a:t>
            </a:r>
            <a:r>
              <a:rPr lang="en-GB" sz="2400" i="1" dirty="0">
                <a:solidFill>
                  <a:prstClr val="black"/>
                </a:solidFill>
              </a:rPr>
              <a:t>suspected</a:t>
            </a:r>
            <a:r>
              <a:rPr lang="en-GB" sz="2400" dirty="0">
                <a:solidFill>
                  <a:prstClr val="black"/>
                </a:solidFill>
              </a:rPr>
              <a:t>,’ or those that otherwise indicate suspicion or disbelief in the person’s narrative.  </a:t>
            </a:r>
          </a:p>
        </p:txBody>
      </p:sp>
      <p:sp>
        <p:nvSpPr>
          <p:cNvPr id="25" name="Title 1">
            <a:extLst>
              <a:ext uri="{FF2B5EF4-FFF2-40B4-BE49-F238E27FC236}">
                <a16:creationId xmlns:a16="http://schemas.microsoft.com/office/drawing/2014/main" id="{EA19122C-4904-44E4-8FC0-91985272BC83}"/>
              </a:ext>
            </a:extLst>
          </p:cNvPr>
          <p:cNvSpPr>
            <a:spLocks noGrp="1"/>
          </p:cNvSpPr>
          <p:nvPr>
            <p:ph type="title"/>
          </p:nvPr>
        </p:nvSpPr>
        <p:spPr>
          <a:xfrm>
            <a:off x="788210" y="-264056"/>
            <a:ext cx="10772185" cy="1325563"/>
          </a:xfrm>
        </p:spPr>
        <p:txBody>
          <a:bodyPr>
            <a:normAutofit/>
          </a:bodyPr>
          <a:lstStyle/>
          <a:p>
            <a:pPr algn="ctr"/>
            <a:r>
              <a:rPr lang="en-GB" sz="4000" u="sng" dirty="0">
                <a:latin typeface="+mn-lt"/>
              </a:rPr>
              <a:t>Collecting forensic evidence of sexual violence </a:t>
            </a:r>
            <a:r>
              <a:rPr lang="en-GB" sz="4000" u="sng" dirty="0">
                <a:solidFill>
                  <a:srgbClr val="FF0000"/>
                </a:solidFill>
                <a:highlight>
                  <a:srgbClr val="FFFF00"/>
                </a:highlight>
                <a:latin typeface="+mn-lt"/>
              </a:rPr>
              <a:t>-see</a:t>
            </a:r>
            <a:endParaRPr lang="en-GB" sz="4000" u="sng" dirty="0">
              <a:highlight>
                <a:srgbClr val="FFFF00"/>
              </a:highlight>
              <a:latin typeface="+mn-lt"/>
            </a:endParaRPr>
          </a:p>
        </p:txBody>
      </p:sp>
      <p:sp>
        <p:nvSpPr>
          <p:cNvPr id="27" name="Oval 8">
            <a:extLst>
              <a:ext uri="{FF2B5EF4-FFF2-40B4-BE49-F238E27FC236}">
                <a16:creationId xmlns:a16="http://schemas.microsoft.com/office/drawing/2014/main" id="{548A0ABD-E550-4250-9165-5667AAD653D2}"/>
              </a:ext>
            </a:extLst>
          </p:cNvPr>
          <p:cNvSpPr/>
          <p:nvPr/>
        </p:nvSpPr>
        <p:spPr>
          <a:xfrm>
            <a:off x="775224" y="2279956"/>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28" name="Oval 8">
            <a:extLst>
              <a:ext uri="{FF2B5EF4-FFF2-40B4-BE49-F238E27FC236}">
                <a16:creationId xmlns:a16="http://schemas.microsoft.com/office/drawing/2014/main" id="{EFDEC12B-75C1-4E35-BB30-6CE4424D9D86}"/>
              </a:ext>
            </a:extLst>
          </p:cNvPr>
          <p:cNvSpPr/>
          <p:nvPr/>
        </p:nvSpPr>
        <p:spPr>
          <a:xfrm>
            <a:off x="788210" y="3394710"/>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29" name="Oval 8">
            <a:extLst>
              <a:ext uri="{FF2B5EF4-FFF2-40B4-BE49-F238E27FC236}">
                <a16:creationId xmlns:a16="http://schemas.microsoft.com/office/drawing/2014/main" id="{E88B93A5-31CD-4E19-ADDB-FD752957AACB}"/>
              </a:ext>
            </a:extLst>
          </p:cNvPr>
          <p:cNvSpPr/>
          <p:nvPr/>
        </p:nvSpPr>
        <p:spPr>
          <a:xfrm>
            <a:off x="775224" y="4509464"/>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30" name="Oval 8">
            <a:extLst>
              <a:ext uri="{FF2B5EF4-FFF2-40B4-BE49-F238E27FC236}">
                <a16:creationId xmlns:a16="http://schemas.microsoft.com/office/drawing/2014/main" id="{D5E99CB6-2DA4-4A59-B2B7-D3AB347D4601}"/>
              </a:ext>
            </a:extLst>
          </p:cNvPr>
          <p:cNvSpPr/>
          <p:nvPr/>
        </p:nvSpPr>
        <p:spPr>
          <a:xfrm>
            <a:off x="780590" y="5730240"/>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9" name="Rectangle 8">
            <a:extLst>
              <a:ext uri="{FF2B5EF4-FFF2-40B4-BE49-F238E27FC236}">
                <a16:creationId xmlns:a16="http://schemas.microsoft.com/office/drawing/2014/main" id="{1FB714BC-3125-4FB8-AE28-4E5CF16D9726}"/>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a:extLst>
              <a:ext uri="{FF2B5EF4-FFF2-40B4-BE49-F238E27FC236}">
                <a16:creationId xmlns:a16="http://schemas.microsoft.com/office/drawing/2014/main" id="{E1E598B4-6F6E-4620-8913-731BEED20DAB}"/>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863629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B904-431A-44BB-A32C-67B8F30289B1}"/>
              </a:ext>
            </a:extLst>
          </p:cNvPr>
          <p:cNvSpPr>
            <a:spLocks noGrp="1"/>
          </p:cNvSpPr>
          <p:nvPr>
            <p:ph type="title"/>
          </p:nvPr>
        </p:nvSpPr>
        <p:spPr>
          <a:xfrm>
            <a:off x="1375212" y="-130588"/>
            <a:ext cx="10034576" cy="1325563"/>
          </a:xfrm>
        </p:spPr>
        <p:txBody>
          <a:bodyPr>
            <a:normAutofit/>
          </a:bodyPr>
          <a:lstStyle/>
          <a:p>
            <a:r>
              <a:rPr lang="en-GB" sz="4000" u="sng" dirty="0">
                <a:latin typeface="+mn-lt"/>
              </a:rPr>
              <a:t>Collecting forensic evidence of sexual violence </a:t>
            </a:r>
            <a:r>
              <a:rPr lang="en-GB" sz="4000" u="sng" dirty="0">
                <a:solidFill>
                  <a:srgbClr val="FF0000"/>
                </a:solidFill>
                <a:highlight>
                  <a:srgbClr val="FFFF00"/>
                </a:highlight>
                <a:latin typeface="+mn-lt"/>
              </a:rPr>
              <a:t>see</a:t>
            </a:r>
            <a:endParaRPr lang="en-GB" sz="4000" u="sng" dirty="0">
              <a:highlight>
                <a:srgbClr val="FFFF00"/>
              </a:highlight>
              <a:latin typeface="+mn-lt"/>
            </a:endParaRPr>
          </a:p>
        </p:txBody>
      </p:sp>
      <p:sp>
        <p:nvSpPr>
          <p:cNvPr id="3" name="Content Placeholder 2">
            <a:extLst>
              <a:ext uri="{FF2B5EF4-FFF2-40B4-BE49-F238E27FC236}">
                <a16:creationId xmlns:a16="http://schemas.microsoft.com/office/drawing/2014/main" id="{66622BAA-E41F-4A70-A50B-A9C41C750D3E}"/>
              </a:ext>
            </a:extLst>
          </p:cNvPr>
          <p:cNvSpPr>
            <a:spLocks noGrp="1"/>
          </p:cNvSpPr>
          <p:nvPr>
            <p:ph idx="1"/>
          </p:nvPr>
        </p:nvSpPr>
        <p:spPr>
          <a:xfrm>
            <a:off x="1406238" y="1343818"/>
            <a:ext cx="10279920" cy="3961712"/>
          </a:xfrm>
        </p:spPr>
        <p:txBody>
          <a:bodyPr>
            <a:normAutofit fontScale="25000" lnSpcReduction="20000"/>
          </a:bodyPr>
          <a:lstStyle/>
          <a:p>
            <a:pPr marL="0" indent="0">
              <a:buNone/>
            </a:pPr>
            <a:r>
              <a:rPr lang="en-US" sz="9600" dirty="0">
                <a:solidFill>
                  <a:prstClr val="black"/>
                </a:solidFill>
              </a:rPr>
              <a:t>VSV should be given the option of being examined by a person of their chosen gender (if applicable), and/or to be accompanied by someone they trust. </a:t>
            </a:r>
          </a:p>
          <a:p>
            <a:pPr marL="0" indent="0">
              <a:buNone/>
            </a:pPr>
            <a:endParaRPr lang="en-US" sz="4000" dirty="0">
              <a:solidFill>
                <a:prstClr val="black"/>
              </a:solidFill>
            </a:endParaRPr>
          </a:p>
          <a:p>
            <a:pPr marL="0" indent="0">
              <a:buNone/>
            </a:pPr>
            <a:r>
              <a:rPr lang="en-US" sz="9600" dirty="0">
                <a:solidFill>
                  <a:prstClr val="black"/>
                </a:solidFill>
              </a:rPr>
              <a:t>Description of steps comprising examination, reassurance of VSV that they are in control of the process and can stop at any time</a:t>
            </a:r>
          </a:p>
          <a:p>
            <a:pPr marL="0" indent="0">
              <a:buNone/>
            </a:pPr>
            <a:endParaRPr lang="en-US" sz="4000" dirty="0">
              <a:solidFill>
                <a:prstClr val="black"/>
              </a:solidFill>
            </a:endParaRPr>
          </a:p>
          <a:p>
            <a:pPr marL="0" indent="0">
              <a:buNone/>
            </a:pPr>
            <a:r>
              <a:rPr lang="en-US" sz="9600" dirty="0">
                <a:solidFill>
                  <a:prstClr val="black"/>
                </a:solidFill>
              </a:rPr>
              <a:t>Performance of physical and genital examination (Note: different procedures depending on whether VSV presents pre or post 72hrs of incident) </a:t>
            </a:r>
          </a:p>
          <a:p>
            <a:pPr marL="0" indent="0">
              <a:buNone/>
            </a:pPr>
            <a:endParaRPr lang="en-US" sz="4000" dirty="0">
              <a:solidFill>
                <a:prstClr val="black"/>
              </a:solidFill>
            </a:endParaRPr>
          </a:p>
          <a:p>
            <a:pPr marL="0" indent="0">
              <a:buNone/>
            </a:pPr>
            <a:r>
              <a:rPr lang="en-US" sz="9600" dirty="0">
                <a:solidFill>
                  <a:prstClr val="black"/>
                </a:solidFill>
              </a:rPr>
              <a:t>Description of incident should be recorded in the words of VSV</a:t>
            </a:r>
          </a:p>
          <a:p>
            <a:pPr marL="0" indent="0">
              <a:buNone/>
            </a:pPr>
            <a:endParaRPr lang="en-US" sz="4000" dirty="0">
              <a:solidFill>
                <a:prstClr val="black"/>
              </a:solidFill>
            </a:endParaRPr>
          </a:p>
          <a:p>
            <a:pPr marL="0" indent="0">
              <a:buNone/>
            </a:pPr>
            <a:r>
              <a:rPr lang="en-US" sz="9600" dirty="0">
                <a:solidFill>
                  <a:prstClr val="black"/>
                </a:solidFill>
              </a:rPr>
              <a:t>VSV should be given the option to review medical script and remove any detail they are uncomfortable with being shared</a:t>
            </a:r>
          </a:p>
          <a:p>
            <a:pPr marL="0" indent="0">
              <a:buNone/>
            </a:pPr>
            <a:endParaRPr lang="en-US" sz="4000" dirty="0">
              <a:solidFill>
                <a:prstClr val="black"/>
              </a:solidFill>
            </a:endParaRPr>
          </a:p>
          <a:p>
            <a:pPr marL="0" indent="0">
              <a:buNone/>
            </a:pPr>
            <a:r>
              <a:rPr lang="en-US" sz="9600" dirty="0">
                <a:solidFill>
                  <a:prstClr val="black"/>
                </a:solidFill>
              </a:rPr>
              <a:t>Medical certificates should only be shared with human rights bodies, upon consent and with identifying information removed </a:t>
            </a:r>
          </a:p>
          <a:p>
            <a:pPr>
              <a:buFont typeface="Wingdings" panose="05000000000000000000" pitchFamily="2" charset="2"/>
              <a:buChar char="ü"/>
            </a:pPr>
            <a:endParaRPr lang="en-US" dirty="0">
              <a:solidFill>
                <a:prstClr val="black"/>
              </a:solidFill>
            </a:endParaRPr>
          </a:p>
          <a:p>
            <a:pPr marL="0" indent="0">
              <a:buNone/>
            </a:pPr>
            <a:r>
              <a:rPr lang="en-US" dirty="0">
                <a:solidFill>
                  <a:prstClr val="black"/>
                </a:solidFill>
              </a:rPr>
              <a:t>   </a:t>
            </a:r>
            <a:endParaRPr lang="en-GB" dirty="0"/>
          </a:p>
        </p:txBody>
      </p:sp>
      <p:sp>
        <p:nvSpPr>
          <p:cNvPr id="5" name="TextBox 4">
            <a:extLst>
              <a:ext uri="{FF2B5EF4-FFF2-40B4-BE49-F238E27FC236}">
                <a16:creationId xmlns:a16="http://schemas.microsoft.com/office/drawing/2014/main" id="{57FD24C4-CA53-433E-95B6-846F812817DC}"/>
              </a:ext>
            </a:extLst>
          </p:cNvPr>
          <p:cNvSpPr txBox="1"/>
          <p:nvPr/>
        </p:nvSpPr>
        <p:spPr>
          <a:xfrm>
            <a:off x="3546389" y="6345476"/>
            <a:ext cx="8723670" cy="646331"/>
          </a:xfrm>
          <a:prstGeom prst="rect">
            <a:avLst/>
          </a:prstGeom>
          <a:noFill/>
        </p:spPr>
        <p:txBody>
          <a:bodyPr wrap="none" rtlCol="0">
            <a:spAutoFit/>
          </a:bodyPr>
          <a:lstStyle/>
          <a:p>
            <a:r>
              <a:rPr lang="en-US" dirty="0">
                <a:solidFill>
                  <a:prstClr val="black"/>
                </a:solidFill>
              </a:rPr>
              <a:t>Based on WHO/ UNHCR (2004), </a:t>
            </a:r>
            <a:r>
              <a:rPr lang="en-US" i="1" dirty="0">
                <a:solidFill>
                  <a:prstClr val="black"/>
                </a:solidFill>
              </a:rPr>
              <a:t>Clinical Management of Rape Survivors- revised ed.  Step 4.</a:t>
            </a:r>
            <a:endParaRPr lang="en-US" dirty="0">
              <a:solidFill>
                <a:prstClr val="black"/>
              </a:solidFill>
            </a:endParaRPr>
          </a:p>
          <a:p>
            <a:endParaRPr lang="en-GB" dirty="0"/>
          </a:p>
        </p:txBody>
      </p:sp>
      <p:sp>
        <p:nvSpPr>
          <p:cNvPr id="6" name="Oval 8">
            <a:extLst>
              <a:ext uri="{FF2B5EF4-FFF2-40B4-BE49-F238E27FC236}">
                <a16:creationId xmlns:a16="http://schemas.microsoft.com/office/drawing/2014/main" id="{36AACAFC-7D08-47E7-9010-2D73813091BE}"/>
              </a:ext>
            </a:extLst>
          </p:cNvPr>
          <p:cNvSpPr/>
          <p:nvPr/>
        </p:nvSpPr>
        <p:spPr>
          <a:xfrm>
            <a:off x="746562" y="1343818"/>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7" name="Oval 8">
            <a:extLst>
              <a:ext uri="{FF2B5EF4-FFF2-40B4-BE49-F238E27FC236}">
                <a16:creationId xmlns:a16="http://schemas.microsoft.com/office/drawing/2014/main" id="{1B03EDCB-493F-4671-87F7-7B2836345DCC}"/>
              </a:ext>
            </a:extLst>
          </p:cNvPr>
          <p:cNvSpPr/>
          <p:nvPr/>
        </p:nvSpPr>
        <p:spPr>
          <a:xfrm>
            <a:off x="746562" y="2177675"/>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8" name="Oval 8">
            <a:extLst>
              <a:ext uri="{FF2B5EF4-FFF2-40B4-BE49-F238E27FC236}">
                <a16:creationId xmlns:a16="http://schemas.microsoft.com/office/drawing/2014/main" id="{9CCBD8FD-EBE1-435C-BF54-0DD31B15D02C}"/>
              </a:ext>
            </a:extLst>
          </p:cNvPr>
          <p:cNvSpPr/>
          <p:nvPr/>
        </p:nvSpPr>
        <p:spPr>
          <a:xfrm>
            <a:off x="746562" y="3022757"/>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9" name="Oval 8">
            <a:extLst>
              <a:ext uri="{FF2B5EF4-FFF2-40B4-BE49-F238E27FC236}">
                <a16:creationId xmlns:a16="http://schemas.microsoft.com/office/drawing/2014/main" id="{3C161B76-B72D-4B4B-AE0D-12B4FCB031E5}"/>
              </a:ext>
            </a:extLst>
          </p:cNvPr>
          <p:cNvSpPr/>
          <p:nvPr/>
        </p:nvSpPr>
        <p:spPr>
          <a:xfrm>
            <a:off x="746562" y="3805613"/>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10" name="Oval 8">
            <a:extLst>
              <a:ext uri="{FF2B5EF4-FFF2-40B4-BE49-F238E27FC236}">
                <a16:creationId xmlns:a16="http://schemas.microsoft.com/office/drawing/2014/main" id="{CA957B76-FB69-4A4C-AC87-EA0411267ED9}"/>
              </a:ext>
            </a:extLst>
          </p:cNvPr>
          <p:cNvSpPr/>
          <p:nvPr/>
        </p:nvSpPr>
        <p:spPr>
          <a:xfrm>
            <a:off x="746562" y="4536406"/>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11" name="Oval 8">
            <a:extLst>
              <a:ext uri="{FF2B5EF4-FFF2-40B4-BE49-F238E27FC236}">
                <a16:creationId xmlns:a16="http://schemas.microsoft.com/office/drawing/2014/main" id="{4E79B3FA-2912-4411-9D04-BB87C8389DC7}"/>
              </a:ext>
            </a:extLst>
          </p:cNvPr>
          <p:cNvSpPr/>
          <p:nvPr/>
        </p:nvSpPr>
        <p:spPr>
          <a:xfrm>
            <a:off x="746562" y="5341620"/>
            <a:ext cx="628650" cy="656371"/>
          </a:xfrm>
          <a:prstGeom prst="roundRect">
            <a:avLst/>
          </a:prstGeom>
          <a:solidFill>
            <a:srgbClr val="F84A46"/>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2400" b="1" dirty="0">
                <a:solidFill>
                  <a:schemeClr val="tx1"/>
                </a:solidFill>
              </a:rPr>
              <a:t>!</a:t>
            </a:r>
          </a:p>
        </p:txBody>
      </p:sp>
      <p:sp>
        <p:nvSpPr>
          <p:cNvPr id="13" name="Rectangle 12">
            <a:extLst>
              <a:ext uri="{FF2B5EF4-FFF2-40B4-BE49-F238E27FC236}">
                <a16:creationId xmlns:a16="http://schemas.microsoft.com/office/drawing/2014/main" id="{F4E38191-EFAF-42EA-8C2C-F9B3ED10621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4" name="TextBox 13">
            <a:extLst>
              <a:ext uri="{FF2B5EF4-FFF2-40B4-BE49-F238E27FC236}">
                <a16:creationId xmlns:a16="http://schemas.microsoft.com/office/drawing/2014/main" id="{ADA5CEA4-D35F-436F-AD66-B9E032DC2374}"/>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765686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F668FB-6893-4528-B1C7-E5CCD931DAD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81BFDEF-7002-4104-A95D-9E72EB3B481C}"/>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6" name="Title 5">
            <a:extLst>
              <a:ext uri="{FF2B5EF4-FFF2-40B4-BE49-F238E27FC236}">
                <a16:creationId xmlns:a16="http://schemas.microsoft.com/office/drawing/2014/main" id="{90E7349C-65B8-4DB2-BF98-8F60B5E7F175}"/>
              </a:ext>
            </a:extLst>
          </p:cNvPr>
          <p:cNvSpPr txBox="1">
            <a:spLocks noGrp="1"/>
          </p:cNvSpPr>
          <p:nvPr>
            <p:ph type="title"/>
          </p:nvPr>
        </p:nvSpPr>
        <p:spPr>
          <a:xfrm>
            <a:off x="2523940" y="2474299"/>
            <a:ext cx="9131710" cy="1255728"/>
          </a:xfrm>
          <a:prstGeom prst="rect">
            <a:avLst/>
          </a:prstGeom>
          <a:noFill/>
        </p:spPr>
        <p:txBody>
          <a:bodyPr wrap="square" rtlCol="0">
            <a:spAutoFit/>
          </a:bodyPr>
          <a:lstStyle/>
          <a:p>
            <a:pPr algn="ctr"/>
            <a:r>
              <a:rPr lang="en-US" sz="2800" dirty="0">
                <a:latin typeface="+mn-lt"/>
              </a:rPr>
              <a:t>What might be the problem with situating an entry point for access to clinical management of sexual violence within a maternity ward?</a:t>
            </a:r>
            <a:endParaRPr lang="en-GB" sz="2800" dirty="0">
              <a:latin typeface="+mn-lt"/>
            </a:endParaRPr>
          </a:p>
        </p:txBody>
      </p:sp>
      <p:sp>
        <p:nvSpPr>
          <p:cNvPr id="7" name="TextBox 6">
            <a:extLst>
              <a:ext uri="{FF2B5EF4-FFF2-40B4-BE49-F238E27FC236}">
                <a16:creationId xmlns:a16="http://schemas.microsoft.com/office/drawing/2014/main" id="{B616C14B-D2B8-4D9B-91EE-2999E1594894}"/>
              </a:ext>
            </a:extLst>
          </p:cNvPr>
          <p:cNvSpPr txBox="1"/>
          <p:nvPr/>
        </p:nvSpPr>
        <p:spPr>
          <a:xfrm>
            <a:off x="913293" y="2160367"/>
            <a:ext cx="1326004" cy="1569660"/>
          </a:xfrm>
          <a:prstGeom prst="rect">
            <a:avLst/>
          </a:prstGeom>
          <a:noFill/>
        </p:spPr>
        <p:txBody>
          <a:bodyPr wrap="none" rtlCol="0">
            <a:spAutoFit/>
          </a:bodyPr>
          <a:lstStyle/>
          <a:p>
            <a:r>
              <a:rPr lang="en-GB" sz="9600" b="1" dirty="0">
                <a:solidFill>
                  <a:srgbClr val="FF0000"/>
                </a:solidFill>
              </a:rPr>
              <a:t>??</a:t>
            </a:r>
          </a:p>
        </p:txBody>
      </p:sp>
    </p:spTree>
    <p:extLst>
      <p:ext uri="{BB962C8B-B14F-4D97-AF65-F5344CB8AC3E}">
        <p14:creationId xmlns:p14="http://schemas.microsoft.com/office/powerpoint/2010/main" val="4086892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7C7B1-C5B4-4343-A369-68FE3B7E8EC9}"/>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80FB69B4-B207-424D-871D-F1F06F5A2217}"/>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6" name="TextBox 5">
            <a:extLst>
              <a:ext uri="{FF2B5EF4-FFF2-40B4-BE49-F238E27FC236}">
                <a16:creationId xmlns:a16="http://schemas.microsoft.com/office/drawing/2014/main" id="{2505504E-CF50-4A8B-AD27-793F7C0EA1C6}"/>
              </a:ext>
            </a:extLst>
          </p:cNvPr>
          <p:cNvSpPr txBox="1"/>
          <p:nvPr/>
        </p:nvSpPr>
        <p:spPr>
          <a:xfrm>
            <a:off x="3146997" y="2245597"/>
            <a:ext cx="8238758" cy="1384995"/>
          </a:xfrm>
          <a:prstGeom prst="rect">
            <a:avLst/>
          </a:prstGeom>
          <a:noFill/>
        </p:spPr>
        <p:txBody>
          <a:bodyPr wrap="square" rtlCol="0">
            <a:spAutoFit/>
          </a:bodyPr>
          <a:lstStyle/>
          <a:p>
            <a:pPr algn="ctr"/>
            <a:r>
              <a:rPr lang="en-US" sz="2800" dirty="0"/>
              <a:t>What ethical safety concerns must be considered when conducting community awareness raising for health services on sexual violence?</a:t>
            </a:r>
            <a:endParaRPr lang="en-GB" sz="2800" dirty="0"/>
          </a:p>
        </p:txBody>
      </p:sp>
      <p:sp>
        <p:nvSpPr>
          <p:cNvPr id="7" name="TextBox 6">
            <a:extLst>
              <a:ext uri="{FF2B5EF4-FFF2-40B4-BE49-F238E27FC236}">
                <a16:creationId xmlns:a16="http://schemas.microsoft.com/office/drawing/2014/main" id="{C63EA82E-FC73-4140-9244-94ACD7A4459C}"/>
              </a:ext>
            </a:extLst>
          </p:cNvPr>
          <p:cNvSpPr txBox="1"/>
          <p:nvPr/>
        </p:nvSpPr>
        <p:spPr>
          <a:xfrm>
            <a:off x="1416550" y="2060932"/>
            <a:ext cx="1326004" cy="1569660"/>
          </a:xfrm>
          <a:prstGeom prst="rect">
            <a:avLst/>
          </a:prstGeom>
          <a:noFill/>
        </p:spPr>
        <p:txBody>
          <a:bodyPr wrap="none" rtlCol="0">
            <a:spAutoFit/>
          </a:bodyPr>
          <a:lstStyle/>
          <a:p>
            <a:r>
              <a:rPr lang="en-GB" sz="9600" b="1" dirty="0">
                <a:solidFill>
                  <a:srgbClr val="FF0000"/>
                </a:solidFill>
              </a:rPr>
              <a:t>??</a:t>
            </a:r>
          </a:p>
        </p:txBody>
      </p:sp>
    </p:spTree>
    <p:extLst>
      <p:ext uri="{BB962C8B-B14F-4D97-AF65-F5344CB8AC3E}">
        <p14:creationId xmlns:p14="http://schemas.microsoft.com/office/powerpoint/2010/main" val="2678249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E3A9-3887-4C5F-B0B7-E20775F5FA1A}"/>
              </a:ext>
            </a:extLst>
          </p:cNvPr>
          <p:cNvSpPr>
            <a:spLocks noGrp="1"/>
          </p:cNvSpPr>
          <p:nvPr>
            <p:ph type="title"/>
          </p:nvPr>
        </p:nvSpPr>
        <p:spPr/>
        <p:txBody>
          <a:bodyPr/>
          <a:lstStyle/>
          <a:p>
            <a:pPr algn="ctr"/>
            <a:r>
              <a:rPr lang="en-GB" u="sng" dirty="0">
                <a:latin typeface="+mn-lt"/>
              </a:rPr>
              <a:t>Definition of sexual violence</a:t>
            </a:r>
          </a:p>
        </p:txBody>
      </p:sp>
      <p:graphicFrame>
        <p:nvGraphicFramePr>
          <p:cNvPr id="4" name="Content Placeholder 4">
            <a:extLst>
              <a:ext uri="{FF2B5EF4-FFF2-40B4-BE49-F238E27FC236}">
                <a16:creationId xmlns:a16="http://schemas.microsoft.com/office/drawing/2014/main" id="{C252BEF6-7755-4A4D-A87B-459A00724174}"/>
              </a:ext>
            </a:extLst>
          </p:cNvPr>
          <p:cNvGraphicFramePr>
            <a:graphicFrameLocks noGrp="1"/>
          </p:cNvGraphicFramePr>
          <p:nvPr>
            <p:ph idx="1"/>
            <p:extLst>
              <p:ext uri="{D42A27DB-BD31-4B8C-83A1-F6EECF244321}">
                <p14:modId xmlns:p14="http://schemas.microsoft.com/office/powerpoint/2010/main" val="712854173"/>
              </p:ext>
            </p:extLst>
          </p:nvPr>
        </p:nvGraphicFramePr>
        <p:xfrm>
          <a:off x="838200" y="1309432"/>
          <a:ext cx="10515600" cy="4929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CB2D8FD-67B7-4929-A1C6-F0852978C37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6524ED40-3A33-4B59-81D4-3ED146CD22D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729571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8C27E2-AF25-4AE7-875A-327FAD1FB457}"/>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C2AA766F-BA9E-4C93-9CB6-D745130B4632}"/>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6" name="Picture 5">
            <a:extLst>
              <a:ext uri="{FF2B5EF4-FFF2-40B4-BE49-F238E27FC236}">
                <a16:creationId xmlns:a16="http://schemas.microsoft.com/office/drawing/2014/main" id="{F6A11D09-9125-4863-A084-9C97F08E2E8E}"/>
              </a:ext>
            </a:extLst>
          </p:cNvPr>
          <p:cNvPicPr>
            <a:picLocks noChangeAspect="1"/>
          </p:cNvPicPr>
          <p:nvPr/>
        </p:nvPicPr>
        <p:blipFill>
          <a:blip r:embed="rId3"/>
          <a:stretch>
            <a:fillRect/>
          </a:stretch>
        </p:blipFill>
        <p:spPr>
          <a:xfrm>
            <a:off x="795314" y="1256893"/>
            <a:ext cx="2254725" cy="3168482"/>
          </a:xfrm>
          <a:prstGeom prst="rect">
            <a:avLst/>
          </a:prstGeom>
        </p:spPr>
      </p:pic>
      <p:pic>
        <p:nvPicPr>
          <p:cNvPr id="7" name="Picture 6">
            <a:extLst>
              <a:ext uri="{FF2B5EF4-FFF2-40B4-BE49-F238E27FC236}">
                <a16:creationId xmlns:a16="http://schemas.microsoft.com/office/drawing/2014/main" id="{EE9F2AA2-1FBB-4A56-B212-951DC30AD5AA}"/>
              </a:ext>
            </a:extLst>
          </p:cNvPr>
          <p:cNvPicPr>
            <a:picLocks noChangeAspect="1"/>
          </p:cNvPicPr>
          <p:nvPr/>
        </p:nvPicPr>
        <p:blipFill>
          <a:blip r:embed="rId4"/>
          <a:stretch>
            <a:fillRect/>
          </a:stretch>
        </p:blipFill>
        <p:spPr>
          <a:xfrm>
            <a:off x="2730801" y="3628489"/>
            <a:ext cx="1602562" cy="1678359"/>
          </a:xfrm>
          <a:prstGeom prst="rect">
            <a:avLst/>
          </a:prstGeom>
        </p:spPr>
      </p:pic>
      <p:pic>
        <p:nvPicPr>
          <p:cNvPr id="8" name="Picture 7">
            <a:extLst>
              <a:ext uri="{FF2B5EF4-FFF2-40B4-BE49-F238E27FC236}">
                <a16:creationId xmlns:a16="http://schemas.microsoft.com/office/drawing/2014/main" id="{53811A44-3C24-45E6-B400-100B6305C324}"/>
              </a:ext>
            </a:extLst>
          </p:cNvPr>
          <p:cNvPicPr>
            <a:picLocks noChangeAspect="1"/>
          </p:cNvPicPr>
          <p:nvPr/>
        </p:nvPicPr>
        <p:blipFill>
          <a:blip r:embed="rId5"/>
          <a:stretch>
            <a:fillRect/>
          </a:stretch>
        </p:blipFill>
        <p:spPr>
          <a:xfrm>
            <a:off x="4040577" y="1266164"/>
            <a:ext cx="1996387" cy="2812247"/>
          </a:xfrm>
          <a:prstGeom prst="rect">
            <a:avLst/>
          </a:prstGeom>
        </p:spPr>
      </p:pic>
      <p:pic>
        <p:nvPicPr>
          <p:cNvPr id="9" name="Picture 8">
            <a:extLst>
              <a:ext uri="{FF2B5EF4-FFF2-40B4-BE49-F238E27FC236}">
                <a16:creationId xmlns:a16="http://schemas.microsoft.com/office/drawing/2014/main" id="{F22FCE75-119C-4F5D-B763-639B1DFA267E}"/>
              </a:ext>
            </a:extLst>
          </p:cNvPr>
          <p:cNvPicPr>
            <a:picLocks noChangeAspect="1"/>
          </p:cNvPicPr>
          <p:nvPr/>
        </p:nvPicPr>
        <p:blipFill>
          <a:blip r:embed="rId6"/>
          <a:stretch>
            <a:fillRect/>
          </a:stretch>
        </p:blipFill>
        <p:spPr>
          <a:xfrm>
            <a:off x="8125030" y="1266164"/>
            <a:ext cx="2254725" cy="3206395"/>
          </a:xfrm>
          <a:prstGeom prst="rect">
            <a:avLst/>
          </a:prstGeom>
        </p:spPr>
      </p:pic>
      <p:pic>
        <p:nvPicPr>
          <p:cNvPr id="10" name="Picture 9">
            <a:extLst>
              <a:ext uri="{FF2B5EF4-FFF2-40B4-BE49-F238E27FC236}">
                <a16:creationId xmlns:a16="http://schemas.microsoft.com/office/drawing/2014/main" id="{80743BE2-7CEA-4C9F-974F-482F159998B4}"/>
              </a:ext>
            </a:extLst>
          </p:cNvPr>
          <p:cNvPicPr>
            <a:picLocks noChangeAspect="1"/>
          </p:cNvPicPr>
          <p:nvPr/>
        </p:nvPicPr>
        <p:blipFill>
          <a:blip r:embed="rId7"/>
          <a:stretch>
            <a:fillRect/>
          </a:stretch>
        </p:blipFill>
        <p:spPr>
          <a:xfrm>
            <a:off x="6036964" y="2232484"/>
            <a:ext cx="2068835" cy="2874875"/>
          </a:xfrm>
          <a:prstGeom prst="rect">
            <a:avLst/>
          </a:prstGeom>
        </p:spPr>
      </p:pic>
      <p:sp>
        <p:nvSpPr>
          <p:cNvPr id="11" name="TextBox 10">
            <a:extLst>
              <a:ext uri="{FF2B5EF4-FFF2-40B4-BE49-F238E27FC236}">
                <a16:creationId xmlns:a16="http://schemas.microsoft.com/office/drawing/2014/main" id="{0144DBBF-D76F-4348-B776-C7255022A9A9}"/>
              </a:ext>
            </a:extLst>
          </p:cNvPr>
          <p:cNvSpPr txBox="1"/>
          <p:nvPr/>
        </p:nvSpPr>
        <p:spPr>
          <a:xfrm>
            <a:off x="881054" y="4472559"/>
            <a:ext cx="1975391" cy="2062103"/>
          </a:xfrm>
          <a:prstGeom prst="rect">
            <a:avLst/>
          </a:prstGeom>
          <a:noFill/>
        </p:spPr>
        <p:txBody>
          <a:bodyPr wrap="square" rtlCol="0">
            <a:spAutoFit/>
          </a:bodyPr>
          <a:lstStyle/>
          <a:p>
            <a:r>
              <a:rPr lang="en-US" sz="1600" dirty="0"/>
              <a:t>WHO, 2004: </a:t>
            </a:r>
            <a:r>
              <a:rPr lang="en-US" sz="1600" i="1" dirty="0"/>
              <a:t>Clinical Management of Rape Survivors: Developing Protocols for work with Refugees and Internally Displaced Persons </a:t>
            </a:r>
            <a:endParaRPr lang="en-GB" sz="1600" i="1" dirty="0"/>
          </a:p>
        </p:txBody>
      </p:sp>
      <p:sp>
        <p:nvSpPr>
          <p:cNvPr id="12" name="TextBox 11">
            <a:extLst>
              <a:ext uri="{FF2B5EF4-FFF2-40B4-BE49-F238E27FC236}">
                <a16:creationId xmlns:a16="http://schemas.microsoft.com/office/drawing/2014/main" id="{D3A8D459-04D0-4330-91F4-97F1B4CC6118}"/>
              </a:ext>
            </a:extLst>
          </p:cNvPr>
          <p:cNvSpPr txBox="1"/>
          <p:nvPr/>
        </p:nvSpPr>
        <p:spPr>
          <a:xfrm>
            <a:off x="4333363" y="4917890"/>
            <a:ext cx="2016224" cy="1815882"/>
          </a:xfrm>
          <a:prstGeom prst="rect">
            <a:avLst/>
          </a:prstGeom>
          <a:noFill/>
        </p:spPr>
        <p:txBody>
          <a:bodyPr wrap="square" rtlCol="0">
            <a:spAutoFit/>
          </a:bodyPr>
          <a:lstStyle/>
          <a:p>
            <a:r>
              <a:rPr lang="en-US" sz="1600" dirty="0"/>
              <a:t>WHO, 2013 </a:t>
            </a:r>
            <a:r>
              <a:rPr lang="en-US" sz="1600" i="1" dirty="0"/>
              <a:t>Responding to Intimate Partner Violence and Sexual Violence Against Women: WHO Clinical and Policy Guidelines </a:t>
            </a:r>
            <a:endParaRPr lang="en-GB" sz="1600" i="1" dirty="0"/>
          </a:p>
        </p:txBody>
      </p:sp>
      <p:sp>
        <p:nvSpPr>
          <p:cNvPr id="13" name="TextBox 12">
            <a:extLst>
              <a:ext uri="{FF2B5EF4-FFF2-40B4-BE49-F238E27FC236}">
                <a16:creationId xmlns:a16="http://schemas.microsoft.com/office/drawing/2014/main" id="{F8BEE85B-179B-41F4-8EFB-3DF30283F886}"/>
              </a:ext>
            </a:extLst>
          </p:cNvPr>
          <p:cNvSpPr txBox="1"/>
          <p:nvPr/>
        </p:nvSpPr>
        <p:spPr>
          <a:xfrm>
            <a:off x="7246328" y="5043403"/>
            <a:ext cx="2855858" cy="1754326"/>
          </a:xfrm>
          <a:prstGeom prst="rect">
            <a:avLst/>
          </a:prstGeom>
          <a:noFill/>
        </p:spPr>
        <p:txBody>
          <a:bodyPr wrap="square" rtlCol="0">
            <a:spAutoFit/>
          </a:bodyPr>
          <a:lstStyle/>
          <a:p>
            <a:r>
              <a:rPr lang="en-US" dirty="0"/>
              <a:t>WHO, 2017</a:t>
            </a:r>
            <a:r>
              <a:rPr lang="en-US" i="1" dirty="0"/>
              <a:t>:Strenghtening Health Systems to Respond to Women Subjected to Intimate Partner Violence or Sexual Violence: a manual for health managers</a:t>
            </a:r>
            <a:endParaRPr lang="en-GB" i="1" dirty="0"/>
          </a:p>
        </p:txBody>
      </p:sp>
      <p:sp>
        <p:nvSpPr>
          <p:cNvPr id="14" name="TextBox 13">
            <a:extLst>
              <a:ext uri="{FF2B5EF4-FFF2-40B4-BE49-F238E27FC236}">
                <a16:creationId xmlns:a16="http://schemas.microsoft.com/office/drawing/2014/main" id="{21E2DCE8-1D6E-4A4A-B9D4-A763D87F23FB}"/>
              </a:ext>
            </a:extLst>
          </p:cNvPr>
          <p:cNvSpPr txBox="1"/>
          <p:nvPr/>
        </p:nvSpPr>
        <p:spPr>
          <a:xfrm>
            <a:off x="10428678" y="1887236"/>
            <a:ext cx="1788275" cy="2585323"/>
          </a:xfrm>
          <a:prstGeom prst="rect">
            <a:avLst/>
          </a:prstGeom>
          <a:noFill/>
        </p:spPr>
        <p:txBody>
          <a:bodyPr wrap="square" rtlCol="0">
            <a:spAutoFit/>
          </a:bodyPr>
          <a:lstStyle/>
          <a:p>
            <a:r>
              <a:rPr lang="en-US" dirty="0"/>
              <a:t>WHO, 2014: </a:t>
            </a:r>
            <a:r>
              <a:rPr lang="en-US" i="1" dirty="0"/>
              <a:t>Health care for women subjected to intimate partner violence or sexual violence: a clinical handbook</a:t>
            </a:r>
            <a:endParaRPr lang="en-GB" i="1" dirty="0"/>
          </a:p>
        </p:txBody>
      </p:sp>
      <p:sp>
        <p:nvSpPr>
          <p:cNvPr id="15" name="Title 1">
            <a:extLst>
              <a:ext uri="{FF2B5EF4-FFF2-40B4-BE49-F238E27FC236}">
                <a16:creationId xmlns:a16="http://schemas.microsoft.com/office/drawing/2014/main" id="{D1C5509E-D094-4AB6-A1D0-F067B1912933}"/>
              </a:ext>
            </a:extLst>
          </p:cNvPr>
          <p:cNvSpPr>
            <a:spLocks noGrp="1"/>
          </p:cNvSpPr>
          <p:nvPr>
            <p:ph type="title"/>
          </p:nvPr>
        </p:nvSpPr>
        <p:spPr>
          <a:xfrm>
            <a:off x="1091787" y="-181005"/>
            <a:ext cx="10515600" cy="1325563"/>
          </a:xfrm>
        </p:spPr>
        <p:txBody>
          <a:bodyPr/>
          <a:lstStyle/>
          <a:p>
            <a:pPr algn="ctr"/>
            <a:r>
              <a:rPr lang="en-GB" u="sng" dirty="0">
                <a:latin typeface="+mn-lt"/>
              </a:rPr>
              <a:t>Resources</a:t>
            </a:r>
          </a:p>
        </p:txBody>
      </p:sp>
    </p:spTree>
    <p:extLst>
      <p:ext uri="{BB962C8B-B14F-4D97-AF65-F5344CB8AC3E}">
        <p14:creationId xmlns:p14="http://schemas.microsoft.com/office/powerpoint/2010/main" val="2819610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C957-AF37-485A-B301-FB97F1949025}"/>
              </a:ext>
            </a:extLst>
          </p:cNvPr>
          <p:cNvSpPr>
            <a:spLocks noGrp="1"/>
          </p:cNvSpPr>
          <p:nvPr>
            <p:ph type="title"/>
          </p:nvPr>
        </p:nvSpPr>
        <p:spPr>
          <a:xfrm>
            <a:off x="1247824" y="54228"/>
            <a:ext cx="10515600" cy="1325563"/>
          </a:xfrm>
        </p:spPr>
        <p:txBody>
          <a:bodyPr/>
          <a:lstStyle/>
          <a:p>
            <a:pPr algn="ctr"/>
            <a:r>
              <a:rPr lang="en-GB" u="sng" dirty="0">
                <a:latin typeface="+mn-lt"/>
              </a:rPr>
              <a:t>Resources</a:t>
            </a:r>
          </a:p>
        </p:txBody>
      </p:sp>
      <p:sp>
        <p:nvSpPr>
          <p:cNvPr id="4" name="Rectangle 3">
            <a:extLst>
              <a:ext uri="{FF2B5EF4-FFF2-40B4-BE49-F238E27FC236}">
                <a16:creationId xmlns:a16="http://schemas.microsoft.com/office/drawing/2014/main" id="{7E34BD52-44A1-4610-B060-294CF37C87F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062A0E29-6DFA-4BB9-A64F-F6637B2FCA19}"/>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6" name="Picture 5">
            <a:extLst>
              <a:ext uri="{FF2B5EF4-FFF2-40B4-BE49-F238E27FC236}">
                <a16:creationId xmlns:a16="http://schemas.microsoft.com/office/drawing/2014/main" id="{76F42564-EA62-4990-81C5-8876C70CDCBD}"/>
              </a:ext>
            </a:extLst>
          </p:cNvPr>
          <p:cNvPicPr>
            <a:picLocks noChangeAspect="1"/>
          </p:cNvPicPr>
          <p:nvPr/>
        </p:nvPicPr>
        <p:blipFill>
          <a:blip r:embed="rId3"/>
          <a:stretch>
            <a:fillRect/>
          </a:stretch>
        </p:blipFill>
        <p:spPr>
          <a:xfrm>
            <a:off x="973394" y="1690687"/>
            <a:ext cx="2214184" cy="3103811"/>
          </a:xfrm>
          <a:prstGeom prst="rect">
            <a:avLst/>
          </a:prstGeom>
        </p:spPr>
      </p:pic>
      <p:pic>
        <p:nvPicPr>
          <p:cNvPr id="7" name="Picture 6">
            <a:extLst>
              <a:ext uri="{FF2B5EF4-FFF2-40B4-BE49-F238E27FC236}">
                <a16:creationId xmlns:a16="http://schemas.microsoft.com/office/drawing/2014/main" id="{B5B72ABD-7DA3-42B9-9A03-CC8EE06BBC50}"/>
              </a:ext>
            </a:extLst>
          </p:cNvPr>
          <p:cNvPicPr>
            <a:picLocks noChangeAspect="1"/>
          </p:cNvPicPr>
          <p:nvPr/>
        </p:nvPicPr>
        <p:blipFill>
          <a:blip r:embed="rId4"/>
          <a:stretch>
            <a:fillRect/>
          </a:stretch>
        </p:blipFill>
        <p:spPr>
          <a:xfrm>
            <a:off x="3059832" y="2295561"/>
            <a:ext cx="2450740" cy="3172386"/>
          </a:xfrm>
          <a:prstGeom prst="rect">
            <a:avLst/>
          </a:prstGeom>
        </p:spPr>
      </p:pic>
      <p:pic>
        <p:nvPicPr>
          <p:cNvPr id="8" name="Picture 7">
            <a:extLst>
              <a:ext uri="{FF2B5EF4-FFF2-40B4-BE49-F238E27FC236}">
                <a16:creationId xmlns:a16="http://schemas.microsoft.com/office/drawing/2014/main" id="{E481F79A-63F1-4AF0-A9B5-BF4387BFCEE5}"/>
              </a:ext>
            </a:extLst>
          </p:cNvPr>
          <p:cNvPicPr>
            <a:picLocks noChangeAspect="1"/>
          </p:cNvPicPr>
          <p:nvPr/>
        </p:nvPicPr>
        <p:blipFill>
          <a:blip r:embed="rId5"/>
          <a:stretch>
            <a:fillRect/>
          </a:stretch>
        </p:blipFill>
        <p:spPr>
          <a:xfrm>
            <a:off x="5580266" y="1736099"/>
            <a:ext cx="2155912" cy="3032548"/>
          </a:xfrm>
          <a:prstGeom prst="rect">
            <a:avLst/>
          </a:prstGeom>
        </p:spPr>
      </p:pic>
      <p:pic>
        <p:nvPicPr>
          <p:cNvPr id="9" name="Picture 8">
            <a:extLst>
              <a:ext uri="{FF2B5EF4-FFF2-40B4-BE49-F238E27FC236}">
                <a16:creationId xmlns:a16="http://schemas.microsoft.com/office/drawing/2014/main" id="{DD92B276-C2A6-4C99-A432-841A306D4F6D}"/>
              </a:ext>
            </a:extLst>
          </p:cNvPr>
          <p:cNvPicPr>
            <a:picLocks noChangeAspect="1"/>
          </p:cNvPicPr>
          <p:nvPr/>
        </p:nvPicPr>
        <p:blipFill>
          <a:blip r:embed="rId6"/>
          <a:stretch>
            <a:fillRect/>
          </a:stretch>
        </p:blipFill>
        <p:spPr>
          <a:xfrm>
            <a:off x="7778374" y="2629197"/>
            <a:ext cx="1412605" cy="1989798"/>
          </a:xfrm>
          <a:prstGeom prst="rect">
            <a:avLst/>
          </a:prstGeom>
        </p:spPr>
      </p:pic>
      <p:pic>
        <p:nvPicPr>
          <p:cNvPr id="10" name="Picture 9">
            <a:extLst>
              <a:ext uri="{FF2B5EF4-FFF2-40B4-BE49-F238E27FC236}">
                <a16:creationId xmlns:a16="http://schemas.microsoft.com/office/drawing/2014/main" id="{975E2421-0C6D-4394-9C6A-08862CED2971}"/>
              </a:ext>
            </a:extLst>
          </p:cNvPr>
          <p:cNvPicPr>
            <a:picLocks noChangeAspect="1"/>
          </p:cNvPicPr>
          <p:nvPr/>
        </p:nvPicPr>
        <p:blipFill>
          <a:blip r:embed="rId7"/>
          <a:stretch>
            <a:fillRect/>
          </a:stretch>
        </p:blipFill>
        <p:spPr>
          <a:xfrm>
            <a:off x="9518358" y="3872199"/>
            <a:ext cx="2326498" cy="2996845"/>
          </a:xfrm>
          <a:prstGeom prst="rect">
            <a:avLst/>
          </a:prstGeom>
        </p:spPr>
      </p:pic>
      <p:sp>
        <p:nvSpPr>
          <p:cNvPr id="11" name="TextBox 10">
            <a:extLst>
              <a:ext uri="{FF2B5EF4-FFF2-40B4-BE49-F238E27FC236}">
                <a16:creationId xmlns:a16="http://schemas.microsoft.com/office/drawing/2014/main" id="{F0814490-3063-4D11-9728-1AB52D416644}"/>
              </a:ext>
            </a:extLst>
          </p:cNvPr>
          <p:cNvSpPr txBox="1"/>
          <p:nvPr/>
        </p:nvSpPr>
        <p:spPr>
          <a:xfrm>
            <a:off x="7736178" y="1736099"/>
            <a:ext cx="1975391" cy="923330"/>
          </a:xfrm>
          <a:prstGeom prst="rect">
            <a:avLst/>
          </a:prstGeom>
          <a:noFill/>
        </p:spPr>
        <p:txBody>
          <a:bodyPr wrap="square" rtlCol="0">
            <a:spAutoFit/>
          </a:bodyPr>
          <a:lstStyle/>
          <a:p>
            <a:r>
              <a:rPr lang="en-US" i="1" dirty="0"/>
              <a:t>MOSAIC, CMR for Male Survivors of Sexual Assault</a:t>
            </a:r>
            <a:endParaRPr lang="en-GB" i="1" dirty="0"/>
          </a:p>
        </p:txBody>
      </p:sp>
      <p:sp>
        <p:nvSpPr>
          <p:cNvPr id="12" name="TextBox 11">
            <a:extLst>
              <a:ext uri="{FF2B5EF4-FFF2-40B4-BE49-F238E27FC236}">
                <a16:creationId xmlns:a16="http://schemas.microsoft.com/office/drawing/2014/main" id="{E23E90F7-379B-4025-B426-A996B71A283F}"/>
              </a:ext>
            </a:extLst>
          </p:cNvPr>
          <p:cNvSpPr txBox="1"/>
          <p:nvPr/>
        </p:nvSpPr>
        <p:spPr>
          <a:xfrm>
            <a:off x="9233175" y="2992880"/>
            <a:ext cx="1862480" cy="830997"/>
          </a:xfrm>
          <a:prstGeom prst="rect">
            <a:avLst/>
          </a:prstGeom>
          <a:noFill/>
        </p:spPr>
        <p:txBody>
          <a:bodyPr wrap="square" rtlCol="0">
            <a:spAutoFit/>
          </a:bodyPr>
          <a:lstStyle/>
          <a:p>
            <a:r>
              <a:rPr lang="en-US" sz="1600" i="1" dirty="0"/>
              <a:t>MOSAIC, Toolkit for understanding issues of SOGI</a:t>
            </a:r>
            <a:endParaRPr lang="en-GB" sz="1600" i="1" dirty="0"/>
          </a:p>
        </p:txBody>
      </p:sp>
      <p:sp>
        <p:nvSpPr>
          <p:cNvPr id="13" name="TextBox 12">
            <a:extLst>
              <a:ext uri="{FF2B5EF4-FFF2-40B4-BE49-F238E27FC236}">
                <a16:creationId xmlns:a16="http://schemas.microsoft.com/office/drawing/2014/main" id="{ACD0F7D2-5262-40EA-BC42-C2347A122486}"/>
              </a:ext>
            </a:extLst>
          </p:cNvPr>
          <p:cNvSpPr txBox="1"/>
          <p:nvPr/>
        </p:nvSpPr>
        <p:spPr>
          <a:xfrm>
            <a:off x="7481627" y="5148265"/>
            <a:ext cx="2229942" cy="1200329"/>
          </a:xfrm>
          <a:prstGeom prst="rect">
            <a:avLst/>
          </a:prstGeom>
          <a:noFill/>
        </p:spPr>
        <p:txBody>
          <a:bodyPr wrap="square" rtlCol="0">
            <a:spAutoFit/>
          </a:bodyPr>
          <a:lstStyle/>
          <a:p>
            <a:r>
              <a:rPr lang="en-US" i="1" dirty="0"/>
              <a:t>2017, Interagency GBV Case Management Guidelines</a:t>
            </a:r>
            <a:endParaRPr lang="en-GB" i="1" dirty="0"/>
          </a:p>
        </p:txBody>
      </p:sp>
      <p:sp>
        <p:nvSpPr>
          <p:cNvPr id="14" name="TextBox 13">
            <a:extLst>
              <a:ext uri="{FF2B5EF4-FFF2-40B4-BE49-F238E27FC236}">
                <a16:creationId xmlns:a16="http://schemas.microsoft.com/office/drawing/2014/main" id="{74EC3E93-F70D-45B0-BA1E-1905798BBB86}"/>
              </a:ext>
            </a:extLst>
          </p:cNvPr>
          <p:cNvSpPr txBox="1"/>
          <p:nvPr/>
        </p:nvSpPr>
        <p:spPr>
          <a:xfrm>
            <a:off x="3371835" y="5561898"/>
            <a:ext cx="2138737" cy="830997"/>
          </a:xfrm>
          <a:prstGeom prst="rect">
            <a:avLst/>
          </a:prstGeom>
          <a:noFill/>
        </p:spPr>
        <p:txBody>
          <a:bodyPr wrap="square" rtlCol="0">
            <a:spAutoFit/>
          </a:bodyPr>
          <a:lstStyle/>
          <a:p>
            <a:r>
              <a:rPr lang="en-US" sz="1600" i="1" dirty="0"/>
              <a:t>IRC, Caring for Child Survivors of Sexual Abuse</a:t>
            </a:r>
            <a:endParaRPr lang="en-GB" sz="1600" i="1" dirty="0"/>
          </a:p>
        </p:txBody>
      </p:sp>
      <p:sp>
        <p:nvSpPr>
          <p:cNvPr id="15" name="TextBox 14">
            <a:extLst>
              <a:ext uri="{FF2B5EF4-FFF2-40B4-BE49-F238E27FC236}">
                <a16:creationId xmlns:a16="http://schemas.microsoft.com/office/drawing/2014/main" id="{5E6048BA-ED69-4B24-91B6-D71C0A949010}"/>
              </a:ext>
            </a:extLst>
          </p:cNvPr>
          <p:cNvSpPr txBox="1"/>
          <p:nvPr/>
        </p:nvSpPr>
        <p:spPr>
          <a:xfrm>
            <a:off x="1247824" y="4794498"/>
            <a:ext cx="1412605" cy="1815882"/>
          </a:xfrm>
          <a:prstGeom prst="rect">
            <a:avLst/>
          </a:prstGeom>
          <a:noFill/>
        </p:spPr>
        <p:txBody>
          <a:bodyPr wrap="square" rtlCol="0">
            <a:spAutoFit/>
          </a:bodyPr>
          <a:lstStyle/>
          <a:p>
            <a:r>
              <a:rPr lang="en-US" sz="1600" i="1" dirty="0"/>
              <a:t>WHO, Responding to Children and Adolescents who Have Been Sexually Abused</a:t>
            </a:r>
            <a:endParaRPr lang="en-GB" sz="1600" i="1" dirty="0"/>
          </a:p>
        </p:txBody>
      </p:sp>
    </p:spTree>
    <p:extLst>
      <p:ext uri="{BB962C8B-B14F-4D97-AF65-F5344CB8AC3E}">
        <p14:creationId xmlns:p14="http://schemas.microsoft.com/office/powerpoint/2010/main" val="3599974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9CE6C9-3801-42FC-BB88-3629745BEB5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2B6BF366-D6ED-42E1-9775-75A4A68F56D4}"/>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6" name="Picture 5">
            <a:extLst>
              <a:ext uri="{FF2B5EF4-FFF2-40B4-BE49-F238E27FC236}">
                <a16:creationId xmlns:a16="http://schemas.microsoft.com/office/drawing/2014/main" id="{0C93B32E-94B9-4BE3-95DA-8F2926AC1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505" y="969545"/>
            <a:ext cx="3835729" cy="3744416"/>
          </a:xfrm>
          <a:prstGeom prst="rect">
            <a:avLst/>
          </a:prstGeom>
        </p:spPr>
      </p:pic>
      <p:sp>
        <p:nvSpPr>
          <p:cNvPr id="7" name="TextBox 6">
            <a:extLst>
              <a:ext uri="{FF2B5EF4-FFF2-40B4-BE49-F238E27FC236}">
                <a16:creationId xmlns:a16="http://schemas.microsoft.com/office/drawing/2014/main" id="{6D9F7A3D-3727-466B-8512-0F37BA8AEE71}"/>
              </a:ext>
            </a:extLst>
          </p:cNvPr>
          <p:cNvSpPr txBox="1"/>
          <p:nvPr/>
        </p:nvSpPr>
        <p:spPr>
          <a:xfrm>
            <a:off x="6960089" y="978672"/>
            <a:ext cx="4425665" cy="3416320"/>
          </a:xfrm>
          <a:prstGeom prst="rect">
            <a:avLst/>
          </a:prstGeom>
          <a:noFill/>
        </p:spPr>
        <p:txBody>
          <a:bodyPr wrap="square" rtlCol="0">
            <a:spAutoFit/>
          </a:bodyPr>
          <a:lstStyle/>
          <a:p>
            <a:r>
              <a:rPr lang="en-GB" sz="2400" i="1" dirty="0"/>
              <a:t>A woman takes part in a basket-weaving workshop as part of a multidisciplinary project within the </a:t>
            </a:r>
            <a:r>
              <a:rPr lang="en-GB" sz="2400" i="1" dirty="0" err="1"/>
              <a:t>Wau</a:t>
            </a:r>
            <a:r>
              <a:rPr lang="en-GB" sz="2400" i="1" dirty="0"/>
              <a:t> Protection of Civilians camp, encompassing components of livelihood support, protection and mental health and psycho-social support. </a:t>
            </a:r>
            <a:r>
              <a:rPr lang="en-GB" sz="2400" i="1" dirty="0" err="1"/>
              <a:t>Wau</a:t>
            </a:r>
            <a:r>
              <a:rPr lang="en-GB" sz="2400" i="1" dirty="0"/>
              <a:t>, South Sudan, 2017. </a:t>
            </a:r>
          </a:p>
        </p:txBody>
      </p:sp>
      <p:sp>
        <p:nvSpPr>
          <p:cNvPr id="8" name="TextBox 7">
            <a:extLst>
              <a:ext uri="{FF2B5EF4-FFF2-40B4-BE49-F238E27FC236}">
                <a16:creationId xmlns:a16="http://schemas.microsoft.com/office/drawing/2014/main" id="{3B932E26-8217-4ACE-8D75-38B3DA3168AB}"/>
              </a:ext>
            </a:extLst>
          </p:cNvPr>
          <p:cNvSpPr txBox="1"/>
          <p:nvPr/>
        </p:nvSpPr>
        <p:spPr>
          <a:xfrm>
            <a:off x="5574890" y="5596067"/>
            <a:ext cx="2330703" cy="646331"/>
          </a:xfrm>
          <a:prstGeom prst="rect">
            <a:avLst/>
          </a:prstGeom>
          <a:noFill/>
        </p:spPr>
        <p:txBody>
          <a:bodyPr wrap="none" rtlCol="0">
            <a:spAutoFit/>
          </a:bodyPr>
          <a:lstStyle/>
          <a:p>
            <a:r>
              <a:rPr lang="en-GB" sz="3600" b="1" dirty="0"/>
              <a:t>Questions?</a:t>
            </a:r>
          </a:p>
        </p:txBody>
      </p:sp>
    </p:spTree>
    <p:extLst>
      <p:ext uri="{BB962C8B-B14F-4D97-AF65-F5344CB8AC3E}">
        <p14:creationId xmlns:p14="http://schemas.microsoft.com/office/powerpoint/2010/main" val="1611752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5">
            <a:extLst>
              <a:ext uri="{FF2B5EF4-FFF2-40B4-BE49-F238E27FC236}">
                <a16:creationId xmlns:a16="http://schemas.microsoft.com/office/drawing/2014/main" id="{600DB9B0-0806-4F62-AD4E-EEB4EEFF71D5}"/>
              </a:ext>
            </a:extLst>
          </p:cNvPr>
          <p:cNvSpPr txBox="1">
            <a:spLocks noChangeArrowheads="1"/>
          </p:cNvSpPr>
          <p:nvPr/>
        </p:nvSpPr>
        <p:spPr bwMode="auto">
          <a:xfrm>
            <a:off x="3059245" y="2438401"/>
            <a:ext cx="5665525"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37931725" indent="-37474525">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lgn="ctr" eaLnBrk="1" hangingPunct="1">
              <a:spcBef>
                <a:spcPct val="0"/>
              </a:spcBef>
              <a:buFontTx/>
              <a:buNone/>
            </a:pPr>
            <a:r>
              <a:rPr lang="en-US" altLang="en-US" sz="3200" b="1">
                <a:solidFill>
                  <a:srgbClr val="FF0000"/>
                </a:solidFill>
              </a:rPr>
              <a:t>Sexual Violence</a:t>
            </a:r>
          </a:p>
          <a:p>
            <a:pPr algn="ctr" eaLnBrk="1" hangingPunct="1">
              <a:spcBef>
                <a:spcPct val="0"/>
              </a:spcBef>
              <a:buFontTx/>
              <a:buNone/>
            </a:pPr>
            <a:endParaRPr lang="en-US" altLang="en-US" sz="3200" b="1">
              <a:solidFill>
                <a:srgbClr val="C00000"/>
              </a:solidFill>
            </a:endParaRPr>
          </a:p>
          <a:p>
            <a:pPr algn="ctr" eaLnBrk="1" hangingPunct="1">
              <a:spcBef>
                <a:spcPct val="0"/>
              </a:spcBef>
              <a:buFontTx/>
              <a:buNone/>
            </a:pPr>
            <a:r>
              <a:rPr lang="en-US" altLang="en-US"/>
              <a:t>Prevent  sexual violence and respond </a:t>
            </a:r>
          </a:p>
          <a:p>
            <a:pPr algn="ctr" eaLnBrk="1" hangingPunct="1">
              <a:spcBef>
                <a:spcPct val="0"/>
              </a:spcBef>
              <a:buFontTx/>
              <a:buNone/>
            </a:pPr>
            <a:r>
              <a:rPr lang="en-US" altLang="en-US"/>
              <a:t>to needs of survivors</a:t>
            </a:r>
          </a:p>
          <a:p>
            <a:pPr algn="ctr" eaLnBrk="1" hangingPunct="1">
              <a:spcBef>
                <a:spcPct val="0"/>
              </a:spcBef>
              <a:buFontTx/>
              <a:buNone/>
            </a:pPr>
            <a:endParaRPr lang="en-US" altLang="en-US" sz="3200">
              <a:solidFill>
                <a:srgbClr val="C00000"/>
              </a:solidFill>
            </a:endParaRPr>
          </a:p>
        </p:txBody>
      </p:sp>
      <p:sp>
        <p:nvSpPr>
          <p:cNvPr id="2" name="TextBox 1">
            <a:extLst>
              <a:ext uri="{FF2B5EF4-FFF2-40B4-BE49-F238E27FC236}">
                <a16:creationId xmlns:a16="http://schemas.microsoft.com/office/drawing/2014/main" id="{4D1B16F7-3350-496A-8E22-23FF5FB3DDCE}"/>
              </a:ext>
            </a:extLst>
          </p:cNvPr>
          <p:cNvSpPr txBox="1"/>
          <p:nvPr/>
        </p:nvSpPr>
        <p:spPr>
          <a:xfrm>
            <a:off x="2352907" y="457199"/>
            <a:ext cx="7092176" cy="1754326"/>
          </a:xfrm>
          <a:prstGeom prst="rect">
            <a:avLst/>
          </a:prstGeom>
          <a:noFill/>
        </p:spPr>
        <p:txBody>
          <a:bodyPr wrap="square" rtlCol="0">
            <a:spAutoFit/>
          </a:bodyPr>
          <a:lstStyle/>
          <a:p>
            <a:r>
              <a:rPr lang="en-GB" sz="2000" dirty="0">
                <a:highlight>
                  <a:srgbClr val="FFFF00"/>
                </a:highlight>
              </a:rPr>
              <a:t>The following slides were part of the module sexual and reproductive health in the Hawaii 2019  H.E.L.P. course (MISP section)   Facilitated by </a:t>
            </a:r>
            <a:r>
              <a:rPr lang="en-GB" sz="2000" dirty="0" err="1">
                <a:highlight>
                  <a:srgbClr val="FFFF00"/>
                </a:highlight>
              </a:rPr>
              <a:t>Ribka</a:t>
            </a:r>
            <a:r>
              <a:rPr lang="en-GB" sz="2000" dirty="0">
                <a:highlight>
                  <a:srgbClr val="FFFF00"/>
                </a:highlight>
              </a:rPr>
              <a:t> Amsalu, Senior Advisor, Emergency Health department of Global Health, Save the Children USA</a:t>
            </a:r>
            <a:endParaRPr lang="fr-CH" sz="2000" dirty="0">
              <a:highlight>
                <a:srgbClr val="FFFF00"/>
              </a:highlight>
            </a:endParaRPr>
          </a:p>
          <a:p>
            <a:endParaRPr lang="en-GB" sz="2800" dirty="0">
              <a:highlight>
                <a:srgbClr val="FFFF00"/>
              </a:highlight>
            </a:endParaRPr>
          </a:p>
        </p:txBody>
      </p:sp>
    </p:spTree>
    <p:extLst>
      <p:ext uri="{BB962C8B-B14F-4D97-AF65-F5344CB8AC3E}">
        <p14:creationId xmlns:p14="http://schemas.microsoft.com/office/powerpoint/2010/main" val="148096591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C35B8B-7318-4F17-8EDB-50B1D44F9FA5}"/>
              </a:ext>
            </a:extLst>
          </p:cNvPr>
          <p:cNvGraphicFramePr>
            <a:graphicFrameLocks noGrp="1"/>
          </p:cNvGraphicFramePr>
          <p:nvPr>
            <p:ph idx="4294967295"/>
          </p:nvPr>
        </p:nvGraphicFramePr>
        <p:xfrm>
          <a:off x="1717676" y="284164"/>
          <a:ext cx="8950325" cy="6364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ne Callout 1 5">
            <a:extLst>
              <a:ext uri="{FF2B5EF4-FFF2-40B4-BE49-F238E27FC236}">
                <a16:creationId xmlns:a16="http://schemas.microsoft.com/office/drawing/2014/main" id="{DC197091-232E-4F72-BB38-818EF096E5B1}"/>
              </a:ext>
            </a:extLst>
          </p:cNvPr>
          <p:cNvSpPr/>
          <p:nvPr/>
        </p:nvSpPr>
        <p:spPr bwMode="auto">
          <a:xfrm rot="10800000">
            <a:off x="1898651" y="717550"/>
            <a:ext cx="2773363" cy="1657350"/>
          </a:xfrm>
          <a:prstGeom prst="borderCallout1">
            <a:avLst>
              <a:gd name="adj1" fmla="val 47321"/>
              <a:gd name="adj2" fmla="val -1368"/>
              <a:gd name="adj3" fmla="val 19388"/>
              <a:gd name="adj4" fmla="val -30952"/>
            </a:avLst>
          </a:prstGeom>
          <a:ln>
            <a:solidFill>
              <a:srgbClr val="9A3324"/>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tIns="91440" bIns="90000" anchor="ctr"/>
          <a:lstStyle/>
          <a:p>
            <a:pPr algn="ctr">
              <a:defRPr/>
            </a:pPr>
            <a:endParaRPr lang="en-US">
              <a:solidFill>
                <a:prstClr val="black"/>
              </a:solidFill>
            </a:endParaRPr>
          </a:p>
        </p:txBody>
      </p:sp>
      <p:sp>
        <p:nvSpPr>
          <p:cNvPr id="7" name="Line Callout 1 6">
            <a:extLst>
              <a:ext uri="{FF2B5EF4-FFF2-40B4-BE49-F238E27FC236}">
                <a16:creationId xmlns:a16="http://schemas.microsoft.com/office/drawing/2014/main" id="{BCBA4C46-184A-4A4C-982B-5272E09B36E8}"/>
              </a:ext>
            </a:extLst>
          </p:cNvPr>
          <p:cNvSpPr/>
          <p:nvPr/>
        </p:nvSpPr>
        <p:spPr bwMode="auto">
          <a:xfrm rot="10800000">
            <a:off x="1717675" y="4067176"/>
            <a:ext cx="2560638" cy="1533525"/>
          </a:xfrm>
          <a:prstGeom prst="borderCallout1">
            <a:avLst>
              <a:gd name="adj1" fmla="val 47321"/>
              <a:gd name="adj2" fmla="val -1368"/>
              <a:gd name="adj3" fmla="val 138631"/>
              <a:gd name="adj4" fmla="val -50482"/>
            </a:avLst>
          </a:prstGeom>
          <a:ln>
            <a:solidFill>
              <a:srgbClr val="9A3324"/>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tIns="91440" bIns="90000" anchor="ctr"/>
          <a:lstStyle/>
          <a:p>
            <a:pPr algn="ctr">
              <a:defRPr/>
            </a:pPr>
            <a:endParaRPr lang="en-US">
              <a:solidFill>
                <a:prstClr val="black"/>
              </a:solidFill>
            </a:endParaRPr>
          </a:p>
        </p:txBody>
      </p:sp>
      <p:sp>
        <p:nvSpPr>
          <p:cNvPr id="8" name="Line Callout 1 7">
            <a:extLst>
              <a:ext uri="{FF2B5EF4-FFF2-40B4-BE49-F238E27FC236}">
                <a16:creationId xmlns:a16="http://schemas.microsoft.com/office/drawing/2014/main" id="{5EDD9322-8FF4-403B-8FF0-E5B103C0821E}"/>
              </a:ext>
            </a:extLst>
          </p:cNvPr>
          <p:cNvSpPr/>
          <p:nvPr/>
        </p:nvSpPr>
        <p:spPr bwMode="auto">
          <a:xfrm>
            <a:off x="7883525" y="3449638"/>
            <a:ext cx="2770188" cy="2341562"/>
          </a:xfrm>
          <a:prstGeom prst="borderCallout1">
            <a:avLst>
              <a:gd name="adj1" fmla="val 47321"/>
              <a:gd name="adj2" fmla="val -1368"/>
              <a:gd name="adj3" fmla="val 64854"/>
              <a:gd name="adj4" fmla="val -36325"/>
            </a:avLst>
          </a:prstGeom>
          <a:ln>
            <a:solidFill>
              <a:srgbClr val="9A3324"/>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tIns="91440" bIns="90000" anchor="ctr"/>
          <a:lstStyle/>
          <a:p>
            <a:pPr algn="ctr">
              <a:defRPr/>
            </a:pPr>
            <a:endParaRPr lang="en-US">
              <a:solidFill>
                <a:prstClr val="black"/>
              </a:solidFill>
            </a:endParaRPr>
          </a:p>
        </p:txBody>
      </p:sp>
      <p:sp>
        <p:nvSpPr>
          <p:cNvPr id="57351" name="TextBox 8">
            <a:extLst>
              <a:ext uri="{FF2B5EF4-FFF2-40B4-BE49-F238E27FC236}">
                <a16:creationId xmlns:a16="http://schemas.microsoft.com/office/drawing/2014/main" id="{6723422D-ABCD-4488-B35F-C1A04333A68D}"/>
              </a:ext>
            </a:extLst>
          </p:cNvPr>
          <p:cNvSpPr txBox="1">
            <a:spLocks noChangeArrowheads="1"/>
          </p:cNvSpPr>
          <p:nvPr/>
        </p:nvSpPr>
        <p:spPr bwMode="auto">
          <a:xfrm>
            <a:off x="7742238" y="395289"/>
            <a:ext cx="2563812" cy="2332037"/>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eaLnBrk="0" hangingPunct="0">
              <a:spcBef>
                <a:spcPct val="20000"/>
              </a:spcBef>
              <a:buClr>
                <a:srgbClr val="EE1B2E"/>
              </a:buClr>
              <a:buChar char="•"/>
              <a:defRPr sz="2400">
                <a:solidFill>
                  <a:schemeClr val="tx1"/>
                </a:solidFill>
                <a:latin typeface="Gill Sans MT" pitchFamily="34" charset="0"/>
                <a:ea typeface="MS PGothic" pitchFamily="34" charset="-128"/>
                <a:cs typeface="Arial" pitchFamily="34" charset="0"/>
              </a:defRPr>
            </a:lvl1pPr>
            <a:lvl2pPr marL="742950" indent="-285750" eaLnBrk="0" hangingPunct="0">
              <a:spcBef>
                <a:spcPct val="20000"/>
              </a:spcBef>
              <a:buClr>
                <a:srgbClr val="EE1B2E"/>
              </a:buClr>
              <a:buFont typeface="Gill Sans MT" pitchFamily="34" charset="0"/>
              <a:buChar char="–"/>
              <a:defRPr sz="2000">
                <a:solidFill>
                  <a:schemeClr val="tx1"/>
                </a:solidFill>
                <a:latin typeface="Gill Sans MT" pitchFamily="34" charset="0"/>
                <a:ea typeface="Arial" pitchFamily="34" charset="0"/>
                <a:cs typeface="Arial" pitchFamily="34" charset="0"/>
              </a:defRPr>
            </a:lvl2pPr>
            <a:lvl3pPr marL="1143000" indent="-228600" eaLnBrk="0" hangingPunct="0">
              <a:spcBef>
                <a:spcPct val="20000"/>
              </a:spcBef>
              <a:buClr>
                <a:srgbClr val="EE1B2E"/>
              </a:buClr>
              <a:buChar char="•"/>
              <a:defRPr>
                <a:solidFill>
                  <a:schemeClr val="tx1"/>
                </a:solidFill>
                <a:latin typeface="Gill Sans MT" pitchFamily="34" charset="0"/>
                <a:ea typeface="Arial" pitchFamily="34" charset="0"/>
                <a:cs typeface="Arial" pitchFamily="34" charset="0"/>
              </a:defRPr>
            </a:lvl3pPr>
            <a:lvl4pPr marL="1600200" indent="-228600" eaLnBrk="0" hangingPunct="0">
              <a:spcBef>
                <a:spcPct val="20000"/>
              </a:spcBef>
              <a:buClr>
                <a:srgbClr val="EE1B2E"/>
              </a:buClr>
              <a:buFont typeface="Gill Sans MT" pitchFamily="34" charset="0"/>
              <a:buChar char="–"/>
              <a:defRPr sz="1600">
                <a:solidFill>
                  <a:schemeClr val="tx1"/>
                </a:solidFill>
                <a:latin typeface="Gill Sans MT" pitchFamily="34" charset="0"/>
                <a:ea typeface="Arial" pitchFamily="34" charset="0"/>
                <a:cs typeface="Arial" pitchFamily="34" charset="0"/>
              </a:defRPr>
            </a:lvl4pPr>
            <a:lvl5pPr marL="2057400" indent="-228600" eaLnBrk="0" hangingPunct="0">
              <a:spcBef>
                <a:spcPct val="20000"/>
              </a:spcBef>
              <a:buClr>
                <a:srgbClr val="EE1B2E"/>
              </a:buClr>
              <a:buFont typeface="Gill Sans MT" pitchFamily="34" charset="0"/>
              <a:buChar char="»"/>
              <a:defRPr sz="1400">
                <a:solidFill>
                  <a:schemeClr val="tx1"/>
                </a:solidFill>
                <a:latin typeface="Gill Sans MT" pitchFamily="34" charset="0"/>
                <a:ea typeface="Arial" pitchFamily="34" charset="0"/>
                <a:cs typeface="Arial" pitchFamily="34" charset="0"/>
              </a:defRPr>
            </a:lvl5pPr>
            <a:lvl6pPr marL="2514600" indent="-228600" eaLnBrk="0" fontAlgn="base" hangingPunct="0">
              <a:spcBef>
                <a:spcPct val="20000"/>
              </a:spcBef>
              <a:spcAft>
                <a:spcPct val="0"/>
              </a:spcAft>
              <a:buClr>
                <a:srgbClr val="EE1B2E"/>
              </a:buClr>
              <a:buFont typeface="Gill Sans MT" pitchFamily="34" charset="0"/>
              <a:buChar char="»"/>
              <a:defRPr sz="1400">
                <a:solidFill>
                  <a:schemeClr val="tx1"/>
                </a:solidFill>
                <a:latin typeface="Gill Sans MT" pitchFamily="34" charset="0"/>
                <a:ea typeface="Arial" pitchFamily="34" charset="0"/>
                <a:cs typeface="Arial" pitchFamily="34" charset="0"/>
              </a:defRPr>
            </a:lvl6pPr>
            <a:lvl7pPr marL="2971800" indent="-228600" eaLnBrk="0" fontAlgn="base" hangingPunct="0">
              <a:spcBef>
                <a:spcPct val="20000"/>
              </a:spcBef>
              <a:spcAft>
                <a:spcPct val="0"/>
              </a:spcAft>
              <a:buClr>
                <a:srgbClr val="EE1B2E"/>
              </a:buClr>
              <a:buFont typeface="Gill Sans MT" pitchFamily="34" charset="0"/>
              <a:buChar char="»"/>
              <a:defRPr sz="1400">
                <a:solidFill>
                  <a:schemeClr val="tx1"/>
                </a:solidFill>
                <a:latin typeface="Gill Sans MT" pitchFamily="34" charset="0"/>
                <a:ea typeface="Arial" pitchFamily="34" charset="0"/>
                <a:cs typeface="Arial" pitchFamily="34" charset="0"/>
              </a:defRPr>
            </a:lvl7pPr>
            <a:lvl8pPr marL="3429000" indent="-228600" eaLnBrk="0" fontAlgn="base" hangingPunct="0">
              <a:spcBef>
                <a:spcPct val="20000"/>
              </a:spcBef>
              <a:spcAft>
                <a:spcPct val="0"/>
              </a:spcAft>
              <a:buClr>
                <a:srgbClr val="EE1B2E"/>
              </a:buClr>
              <a:buFont typeface="Gill Sans MT" pitchFamily="34" charset="0"/>
              <a:buChar char="»"/>
              <a:defRPr sz="1400">
                <a:solidFill>
                  <a:schemeClr val="tx1"/>
                </a:solidFill>
                <a:latin typeface="Gill Sans MT" pitchFamily="34" charset="0"/>
                <a:ea typeface="Arial" pitchFamily="34" charset="0"/>
                <a:cs typeface="Arial" pitchFamily="34" charset="0"/>
              </a:defRPr>
            </a:lvl8pPr>
            <a:lvl9pPr marL="3886200" indent="-228600" eaLnBrk="0" fontAlgn="base" hangingPunct="0">
              <a:spcBef>
                <a:spcPct val="20000"/>
              </a:spcBef>
              <a:spcAft>
                <a:spcPct val="0"/>
              </a:spcAft>
              <a:buClr>
                <a:srgbClr val="EE1B2E"/>
              </a:buClr>
              <a:buFont typeface="Gill Sans MT" pitchFamily="34" charset="0"/>
              <a:buChar char="»"/>
              <a:defRPr sz="1400">
                <a:solidFill>
                  <a:schemeClr val="tx1"/>
                </a:solidFill>
                <a:latin typeface="Gill Sans MT" pitchFamily="34" charset="0"/>
                <a:ea typeface="Arial" pitchFamily="34" charset="0"/>
                <a:cs typeface="Arial" pitchFamily="34" charset="0"/>
              </a:defRPr>
            </a:lvl9pPr>
          </a:lstStyle>
          <a:p>
            <a:pPr eaLnBrk="1" hangingPunct="1">
              <a:spcBef>
                <a:spcPct val="0"/>
              </a:spcBef>
              <a:buClrTx/>
              <a:buNone/>
              <a:defRPr/>
            </a:pPr>
            <a:r>
              <a:rPr lang="en-US" altLang="en-US" sz="1400" dirty="0">
                <a:solidFill>
                  <a:prstClr val="black"/>
                </a:solidFill>
                <a:latin typeface="Gill Sans Infant Std" pitchFamily="34" charset="0"/>
              </a:rPr>
              <a:t>- is an </a:t>
            </a:r>
            <a:r>
              <a:rPr lang="en-US" altLang="en-US" sz="1400" dirty="0">
                <a:solidFill>
                  <a:srgbClr val="DA291C"/>
                </a:solidFill>
                <a:latin typeface="Gill Sans Infant Std" pitchFamily="34" charset="0"/>
              </a:rPr>
              <a:t>umbrella term </a:t>
            </a:r>
            <a:r>
              <a:rPr lang="en-US" altLang="en-US" sz="1400" dirty="0">
                <a:solidFill>
                  <a:prstClr val="black"/>
                </a:solidFill>
                <a:latin typeface="Gill Sans Infant Std" pitchFamily="34" charset="0"/>
              </a:rPr>
              <a:t>for any harm that is perpetrated against a person</a:t>
            </a:r>
            <a:r>
              <a:rPr lang="ja-JP" altLang="en-US" sz="1400" dirty="0">
                <a:solidFill>
                  <a:prstClr val="black"/>
                </a:solidFill>
                <a:latin typeface="Gill Sans Infant Std" pitchFamily="34" charset="0"/>
              </a:rPr>
              <a:t>’</a:t>
            </a:r>
            <a:r>
              <a:rPr lang="en-US" altLang="ja-JP" sz="1400" dirty="0">
                <a:solidFill>
                  <a:prstClr val="black"/>
                </a:solidFill>
                <a:latin typeface="Gill Sans Infant Std" pitchFamily="34" charset="0"/>
              </a:rPr>
              <a:t>s will that results from </a:t>
            </a:r>
            <a:r>
              <a:rPr lang="en-US" altLang="ja-JP" sz="1400" dirty="0">
                <a:solidFill>
                  <a:srgbClr val="DA291C"/>
                </a:solidFill>
                <a:latin typeface="Gill Sans Infant Std" pitchFamily="34" charset="0"/>
              </a:rPr>
              <a:t>power inequities </a:t>
            </a:r>
            <a:r>
              <a:rPr lang="en-US" altLang="ja-JP" sz="1400" dirty="0">
                <a:solidFill>
                  <a:prstClr val="black"/>
                </a:solidFill>
                <a:latin typeface="Gill Sans Infant Std" pitchFamily="34" charset="0"/>
              </a:rPr>
              <a:t>that are based on </a:t>
            </a:r>
            <a:r>
              <a:rPr lang="en-US" altLang="ja-JP" sz="1400" dirty="0">
                <a:solidFill>
                  <a:srgbClr val="DA291C"/>
                </a:solidFill>
                <a:latin typeface="Gill Sans Infant Std" pitchFamily="34" charset="0"/>
              </a:rPr>
              <a:t>gender roles</a:t>
            </a:r>
          </a:p>
          <a:p>
            <a:pPr eaLnBrk="1" hangingPunct="1">
              <a:spcBef>
                <a:spcPct val="0"/>
              </a:spcBef>
              <a:buClrTx/>
              <a:buNone/>
              <a:defRPr/>
            </a:pPr>
            <a:r>
              <a:rPr lang="en-US" altLang="en-US" sz="1400" dirty="0">
                <a:solidFill>
                  <a:prstClr val="black"/>
                </a:solidFill>
                <a:latin typeface="Gill Sans Infant Std" pitchFamily="34" charset="0"/>
              </a:rPr>
              <a:t>- may be </a:t>
            </a:r>
            <a:r>
              <a:rPr lang="en-US" altLang="en-US" sz="1400" dirty="0">
                <a:solidFill>
                  <a:srgbClr val="DA291C"/>
                </a:solidFill>
                <a:latin typeface="Gill Sans Infant Std" pitchFamily="34" charset="0"/>
              </a:rPr>
              <a:t>physical, sexual, psychological, economic </a:t>
            </a:r>
            <a:r>
              <a:rPr lang="en-US" altLang="en-US" sz="1400" dirty="0">
                <a:solidFill>
                  <a:prstClr val="black"/>
                </a:solidFill>
                <a:latin typeface="Gill Sans Infant Std" pitchFamily="34" charset="0"/>
              </a:rPr>
              <a:t>or </a:t>
            </a:r>
            <a:r>
              <a:rPr lang="en-US" altLang="en-US" sz="1400" dirty="0">
                <a:solidFill>
                  <a:srgbClr val="DA291C"/>
                </a:solidFill>
                <a:latin typeface="Gill Sans Infant Std" pitchFamily="34" charset="0"/>
              </a:rPr>
              <a:t>socio-cultural – </a:t>
            </a:r>
            <a:r>
              <a:rPr lang="en-US" altLang="en-US" sz="1400" dirty="0">
                <a:solidFill>
                  <a:prstClr val="black"/>
                </a:solidFill>
                <a:latin typeface="Gill Sans Infant Std" pitchFamily="34" charset="0"/>
              </a:rPr>
              <a:t>sexual threats, humiliation, assault, domestic violence, </a:t>
            </a:r>
            <a:r>
              <a:rPr lang="en-US" altLang="en-US" sz="1400" dirty="0" err="1">
                <a:solidFill>
                  <a:prstClr val="black"/>
                </a:solidFill>
                <a:latin typeface="Gill Sans Infant Std" pitchFamily="34" charset="0"/>
              </a:rPr>
              <a:t>etc</a:t>
            </a:r>
            <a:endParaRPr lang="en-US" altLang="en-US" sz="1400" dirty="0">
              <a:solidFill>
                <a:prstClr val="black"/>
              </a:solidFill>
              <a:latin typeface="Gill Sans Infant Std" pitchFamily="34" charset="0"/>
            </a:endParaRPr>
          </a:p>
        </p:txBody>
      </p:sp>
      <p:sp>
        <p:nvSpPr>
          <p:cNvPr id="57352" name="TextBox 10">
            <a:extLst>
              <a:ext uri="{FF2B5EF4-FFF2-40B4-BE49-F238E27FC236}">
                <a16:creationId xmlns:a16="http://schemas.microsoft.com/office/drawing/2014/main" id="{D277D350-92B1-4ED9-9360-C68FBC315334}"/>
              </a:ext>
            </a:extLst>
          </p:cNvPr>
          <p:cNvSpPr txBox="1">
            <a:spLocks noChangeArrowheads="1"/>
          </p:cNvSpPr>
          <p:nvPr/>
        </p:nvSpPr>
        <p:spPr bwMode="auto">
          <a:xfrm>
            <a:off x="1992313" y="762000"/>
            <a:ext cx="2538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Gill Sans Infant Std"/>
                <a:cs typeface="Arial" panose="020B0604020202020204" pitchFamily="34" charset="0"/>
              </a:rPr>
              <a:t>- is any </a:t>
            </a:r>
            <a:r>
              <a:rPr lang="en-US" altLang="en-US" sz="1400">
                <a:solidFill>
                  <a:srgbClr val="DA291C"/>
                </a:solidFill>
                <a:latin typeface="Gill Sans Infant Std"/>
                <a:cs typeface="Arial" panose="020B0604020202020204" pitchFamily="34" charset="0"/>
              </a:rPr>
              <a:t>non-consented action </a:t>
            </a:r>
            <a:r>
              <a:rPr lang="en-US" altLang="en-US" sz="1400">
                <a:solidFill>
                  <a:srgbClr val="000000"/>
                </a:solidFill>
                <a:latin typeface="Gill Sans Infant Std"/>
                <a:cs typeface="Arial" panose="020B0604020202020204" pitchFamily="34" charset="0"/>
              </a:rPr>
              <a:t>of a </a:t>
            </a:r>
            <a:r>
              <a:rPr lang="en-US" altLang="en-US" sz="1400">
                <a:solidFill>
                  <a:srgbClr val="DA291C"/>
                </a:solidFill>
                <a:latin typeface="Gill Sans Infant Std"/>
                <a:cs typeface="Arial" panose="020B0604020202020204" pitchFamily="34" charset="0"/>
              </a:rPr>
              <a:t>sexual nature</a:t>
            </a:r>
            <a:r>
              <a:rPr lang="en-US" altLang="en-US" sz="1400">
                <a:solidFill>
                  <a:srgbClr val="000000"/>
                </a:solidFill>
                <a:latin typeface="Gill Sans Infant Std"/>
                <a:cs typeface="Arial" panose="020B0604020202020204" pitchFamily="34" charset="0"/>
              </a:rPr>
              <a:t>, including rape, attempted rape, sexual exploitation and sexual abuse</a:t>
            </a:r>
          </a:p>
          <a:p>
            <a:pPr eaLnBrk="1" hangingPunct="1">
              <a:spcBef>
                <a:spcPct val="0"/>
              </a:spcBef>
              <a:buFontTx/>
              <a:buNone/>
            </a:pPr>
            <a:r>
              <a:rPr lang="en-US" altLang="en-US" sz="1400">
                <a:solidFill>
                  <a:srgbClr val="000000"/>
                </a:solidFill>
                <a:latin typeface="Gill Sans Infant Std"/>
                <a:cs typeface="Arial" panose="020B0604020202020204" pitchFamily="34" charset="0"/>
              </a:rPr>
              <a:t>- is a subset of the broader category of gender-based violence (GBV)</a:t>
            </a:r>
          </a:p>
        </p:txBody>
      </p:sp>
      <p:sp>
        <p:nvSpPr>
          <p:cNvPr id="13" name="TextBox 12">
            <a:extLst>
              <a:ext uri="{FF2B5EF4-FFF2-40B4-BE49-F238E27FC236}">
                <a16:creationId xmlns:a16="http://schemas.microsoft.com/office/drawing/2014/main" id="{FB7DBCC6-2389-409C-B744-8A767066EDB0}"/>
              </a:ext>
            </a:extLst>
          </p:cNvPr>
          <p:cNvSpPr txBox="1">
            <a:spLocks noChangeArrowheads="1"/>
          </p:cNvSpPr>
          <p:nvPr/>
        </p:nvSpPr>
        <p:spPr bwMode="auto">
          <a:xfrm>
            <a:off x="1717676" y="4154488"/>
            <a:ext cx="24288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eaLnBrk="1" hangingPunct="1">
              <a:spcBef>
                <a:spcPct val="0"/>
              </a:spcBef>
              <a:buFontTx/>
              <a:buNone/>
            </a:pPr>
            <a:r>
              <a:rPr lang="en-GB" altLang="en-US" sz="1600" dirty="0">
                <a:solidFill>
                  <a:srgbClr val="000000"/>
                </a:solidFill>
                <a:latin typeface="Gill Sans Infant Std"/>
              </a:rPr>
              <a:t>Efforts to rape someone which do not result in penetration are considered </a:t>
            </a:r>
            <a:r>
              <a:rPr lang="en-GB" altLang="en-US" sz="1600" dirty="0">
                <a:solidFill>
                  <a:srgbClr val="DA291C"/>
                </a:solidFill>
                <a:latin typeface="Gill Sans Infant Std"/>
              </a:rPr>
              <a:t>attempted rape</a:t>
            </a:r>
            <a:r>
              <a:rPr lang="en-GB" altLang="en-US" sz="1600" dirty="0">
                <a:solidFill>
                  <a:srgbClr val="000000"/>
                </a:solidFill>
                <a:latin typeface="Gill Sans Infant Std"/>
              </a:rPr>
              <a:t>.  </a:t>
            </a:r>
            <a:endParaRPr lang="en-US" altLang="en-US" sz="1800" dirty="0">
              <a:solidFill>
                <a:srgbClr val="000000"/>
              </a:solidFill>
              <a:latin typeface="Gill Sans MT" panose="020B0502020104020203" pitchFamily="34" charset="0"/>
            </a:endParaRPr>
          </a:p>
        </p:txBody>
      </p:sp>
      <p:sp>
        <p:nvSpPr>
          <p:cNvPr id="57354" name="TextBox 13">
            <a:extLst>
              <a:ext uri="{FF2B5EF4-FFF2-40B4-BE49-F238E27FC236}">
                <a16:creationId xmlns:a16="http://schemas.microsoft.com/office/drawing/2014/main" id="{1E3F59C5-8B13-4028-9F96-CAB1250F1EF3}"/>
              </a:ext>
            </a:extLst>
          </p:cNvPr>
          <p:cNvSpPr txBox="1">
            <a:spLocks noChangeArrowheads="1"/>
          </p:cNvSpPr>
          <p:nvPr/>
        </p:nvSpPr>
        <p:spPr bwMode="auto">
          <a:xfrm>
            <a:off x="7986713" y="3814764"/>
            <a:ext cx="25638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eaLnBrk="1" hangingPunct="1">
              <a:spcBef>
                <a:spcPct val="0"/>
              </a:spcBef>
              <a:buFontTx/>
              <a:buNone/>
            </a:pPr>
            <a:r>
              <a:rPr lang="en-GB" altLang="en-US" sz="1400">
                <a:solidFill>
                  <a:srgbClr val="000000"/>
                </a:solidFill>
                <a:latin typeface="Gill Sans Infant Std"/>
                <a:cs typeface="Arial" panose="020B0604020202020204" pitchFamily="34" charset="0"/>
              </a:rPr>
              <a:t>- is an act of </a:t>
            </a:r>
            <a:r>
              <a:rPr lang="en-GB" altLang="en-US" sz="1400">
                <a:solidFill>
                  <a:srgbClr val="DA291C"/>
                </a:solidFill>
                <a:latin typeface="Gill Sans Infant Std"/>
                <a:cs typeface="Arial" panose="020B0604020202020204" pitchFamily="34" charset="0"/>
              </a:rPr>
              <a:t>non-consensual sexual intercourse</a:t>
            </a:r>
            <a:endParaRPr lang="en-US" altLang="en-US" sz="1400">
              <a:solidFill>
                <a:srgbClr val="DA291C"/>
              </a:solidFill>
              <a:latin typeface="Gill Sans Infant Std"/>
              <a:cs typeface="Arial" panose="020B0604020202020204" pitchFamily="34" charset="0"/>
            </a:endParaRPr>
          </a:p>
          <a:p>
            <a:pPr eaLnBrk="1" hangingPunct="1">
              <a:spcBef>
                <a:spcPct val="0"/>
              </a:spcBef>
              <a:buFontTx/>
              <a:buNone/>
            </a:pPr>
            <a:r>
              <a:rPr lang="en-GB" altLang="en-US" sz="1400">
                <a:solidFill>
                  <a:srgbClr val="000000"/>
                </a:solidFill>
                <a:latin typeface="Gill Sans Infant Std"/>
                <a:cs typeface="Arial" panose="020B0604020202020204" pitchFamily="34" charset="0"/>
              </a:rPr>
              <a:t>- involves the use of </a:t>
            </a:r>
            <a:r>
              <a:rPr lang="en-GB" altLang="en-US" sz="1400" u="sng">
                <a:solidFill>
                  <a:srgbClr val="DA291C"/>
                </a:solidFill>
                <a:latin typeface="Gill Sans Infant Std"/>
                <a:cs typeface="Arial" panose="020B0604020202020204" pitchFamily="34" charset="0"/>
              </a:rPr>
              <a:t>force</a:t>
            </a:r>
            <a:r>
              <a:rPr lang="en-GB" altLang="en-US" sz="1400">
                <a:solidFill>
                  <a:srgbClr val="DA291C"/>
                </a:solidFill>
                <a:latin typeface="Gill Sans Infant Std"/>
                <a:cs typeface="Arial" panose="020B0604020202020204" pitchFamily="34" charset="0"/>
              </a:rPr>
              <a:t>, </a:t>
            </a:r>
            <a:r>
              <a:rPr lang="en-GB" altLang="en-US" sz="1400">
                <a:solidFill>
                  <a:srgbClr val="000000"/>
                </a:solidFill>
                <a:latin typeface="Gill Sans Infant Std"/>
                <a:cs typeface="Arial" panose="020B0604020202020204" pitchFamily="34" charset="0"/>
              </a:rPr>
              <a:t>threat of force, and/or coercion</a:t>
            </a:r>
            <a:endParaRPr lang="en-US" altLang="en-US" sz="1400">
              <a:solidFill>
                <a:srgbClr val="000000"/>
              </a:solidFill>
              <a:latin typeface="Gill Sans Infant Std"/>
              <a:cs typeface="Arial" panose="020B0604020202020204" pitchFamily="34" charset="0"/>
            </a:endParaRPr>
          </a:p>
          <a:p>
            <a:pPr eaLnBrk="1" hangingPunct="1">
              <a:spcBef>
                <a:spcPct val="0"/>
              </a:spcBef>
              <a:buFontTx/>
              <a:buNone/>
            </a:pPr>
            <a:r>
              <a:rPr lang="en-GB" altLang="en-US" sz="1400">
                <a:solidFill>
                  <a:srgbClr val="DA291C"/>
                </a:solidFill>
                <a:latin typeface="Gill Sans Infant Std"/>
                <a:cs typeface="Arial" panose="020B0604020202020204" pitchFamily="34" charset="0"/>
              </a:rPr>
              <a:t>- Any penetration </a:t>
            </a:r>
            <a:r>
              <a:rPr lang="en-GB" altLang="en-US" sz="1400">
                <a:solidFill>
                  <a:srgbClr val="000000"/>
                </a:solidFill>
                <a:latin typeface="Gill Sans Infant Std"/>
                <a:cs typeface="Arial" panose="020B0604020202020204" pitchFamily="34" charset="0"/>
              </a:rPr>
              <a:t>is considered rape. </a:t>
            </a:r>
            <a:endParaRPr lang="en-US" altLang="en-US" sz="1400">
              <a:solidFill>
                <a:srgbClr val="000000"/>
              </a:solidFill>
              <a:latin typeface="Gill Sans Infant Std"/>
              <a:cs typeface="Arial" panose="020B0604020202020204" pitchFamily="34" charset="0"/>
            </a:endParaRPr>
          </a:p>
        </p:txBody>
      </p:sp>
    </p:spTree>
    <p:extLst>
      <p:ext uri="{BB962C8B-B14F-4D97-AF65-F5344CB8AC3E}">
        <p14:creationId xmlns:p14="http://schemas.microsoft.com/office/powerpoint/2010/main" val="424252697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7351"/>
                                        </p:tgtEl>
                                        <p:attrNameLst>
                                          <p:attrName>style.visibility</p:attrName>
                                        </p:attrNameLst>
                                      </p:cBhvr>
                                      <p:to>
                                        <p:strVal val="visible"/>
                                      </p:to>
                                    </p:set>
                                    <p:anim calcmode="lin" valueType="num">
                                      <p:cBhvr additive="base">
                                        <p:cTn id="7" dur="500" fill="hold"/>
                                        <p:tgtEl>
                                          <p:spTgt spid="57351"/>
                                        </p:tgtEl>
                                        <p:attrNameLst>
                                          <p:attrName>ppt_x</p:attrName>
                                        </p:attrNameLst>
                                      </p:cBhvr>
                                      <p:tavLst>
                                        <p:tav tm="0">
                                          <p:val>
                                            <p:strVal val="#ppt_x"/>
                                          </p:val>
                                        </p:tav>
                                        <p:tav tm="100000">
                                          <p:val>
                                            <p:strVal val="#ppt_x"/>
                                          </p:val>
                                        </p:tav>
                                      </p:tavLst>
                                    </p:anim>
                                    <p:anim calcmode="lin" valueType="num">
                                      <p:cBhvr additive="base">
                                        <p:cTn id="8" dur="500" fill="hold"/>
                                        <p:tgtEl>
                                          <p:spTgt spid="573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7352"/>
                                        </p:tgtEl>
                                        <p:attrNameLst>
                                          <p:attrName>style.visibility</p:attrName>
                                        </p:attrNameLst>
                                      </p:cBhvr>
                                      <p:to>
                                        <p:strVal val="visible"/>
                                      </p:to>
                                    </p:set>
                                    <p:anim calcmode="lin" valueType="num">
                                      <p:cBhvr additive="base">
                                        <p:cTn id="17" dur="500" fill="hold"/>
                                        <p:tgtEl>
                                          <p:spTgt spid="57352"/>
                                        </p:tgtEl>
                                        <p:attrNameLst>
                                          <p:attrName>ppt_x</p:attrName>
                                        </p:attrNameLst>
                                      </p:cBhvr>
                                      <p:tavLst>
                                        <p:tav tm="0">
                                          <p:val>
                                            <p:strVal val="#ppt_x"/>
                                          </p:val>
                                        </p:tav>
                                        <p:tav tm="100000">
                                          <p:val>
                                            <p:strVal val="#ppt_x"/>
                                          </p:val>
                                        </p:tav>
                                      </p:tavLst>
                                    </p:anim>
                                    <p:anim calcmode="lin" valueType="num">
                                      <p:cBhvr additive="base">
                                        <p:cTn id="18" dur="500" fill="hold"/>
                                        <p:tgtEl>
                                          <p:spTgt spid="5735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354"/>
                                        </p:tgtEl>
                                        <p:attrNameLst>
                                          <p:attrName>style.visibility</p:attrName>
                                        </p:attrNameLst>
                                      </p:cBhvr>
                                      <p:to>
                                        <p:strVal val="visible"/>
                                      </p:to>
                                    </p:set>
                                    <p:anim calcmode="lin" valueType="num">
                                      <p:cBhvr additive="base">
                                        <p:cTn id="27" dur="500" fill="hold"/>
                                        <p:tgtEl>
                                          <p:spTgt spid="57354"/>
                                        </p:tgtEl>
                                        <p:attrNameLst>
                                          <p:attrName>ppt_x</p:attrName>
                                        </p:attrNameLst>
                                      </p:cBhvr>
                                      <p:tavLst>
                                        <p:tav tm="0">
                                          <p:val>
                                            <p:strVal val="#ppt_x"/>
                                          </p:val>
                                        </p:tav>
                                        <p:tav tm="100000">
                                          <p:val>
                                            <p:strVal val="#ppt_x"/>
                                          </p:val>
                                        </p:tav>
                                      </p:tavLst>
                                    </p:anim>
                                    <p:anim calcmode="lin" valueType="num">
                                      <p:cBhvr additive="base">
                                        <p:cTn id="28" dur="500" fill="hold"/>
                                        <p:tgtEl>
                                          <p:spTgt spid="57354"/>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57351" grpId="0" animBg="1"/>
      <p:bldP spid="57352" grpId="0"/>
      <p:bldP spid="13" grpId="0"/>
      <p:bldP spid="573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8AF07DF-BF7F-448C-9EF9-1AC367EFEF53}"/>
              </a:ext>
            </a:extLst>
          </p:cNvPr>
          <p:cNvSpPr>
            <a:spLocks noGrp="1" noChangeArrowheads="1"/>
          </p:cNvSpPr>
          <p:nvPr>
            <p:ph type="title"/>
          </p:nvPr>
        </p:nvSpPr>
        <p:spPr/>
        <p:txBody>
          <a:bodyPr/>
          <a:lstStyle/>
          <a:p>
            <a:pPr eaLnBrk="1" hangingPunct="1"/>
            <a:r>
              <a:rPr lang="en-US" altLang="en-US" sz="2800" b="1">
                <a:solidFill>
                  <a:srgbClr val="C00000"/>
                </a:solidFill>
                <a:ea typeface="ＭＳ Ｐゴシック" panose="020B0600070205080204" pitchFamily="34" charset="-128"/>
              </a:rPr>
              <a:t>Sexual violence</a:t>
            </a:r>
          </a:p>
        </p:txBody>
      </p:sp>
      <p:sp>
        <p:nvSpPr>
          <p:cNvPr id="44035" name="Rectangle 3">
            <a:extLst>
              <a:ext uri="{FF2B5EF4-FFF2-40B4-BE49-F238E27FC236}">
                <a16:creationId xmlns:a16="http://schemas.microsoft.com/office/drawing/2014/main" id="{065E6F34-BF43-4405-B70E-901CD189A04B}"/>
              </a:ext>
            </a:extLst>
          </p:cNvPr>
          <p:cNvSpPr>
            <a:spLocks noGrp="1" noChangeArrowheads="1"/>
          </p:cNvSpPr>
          <p:nvPr>
            <p:ph idx="1"/>
          </p:nvPr>
        </p:nvSpPr>
        <p:spPr>
          <a:xfrm>
            <a:off x="2057400" y="2133600"/>
            <a:ext cx="8382000" cy="3733800"/>
          </a:xfrm>
        </p:spPr>
        <p:txBody>
          <a:bodyPr>
            <a:normAutofit fontScale="55000" lnSpcReduction="20000"/>
          </a:bodyPr>
          <a:lstStyle/>
          <a:p>
            <a:pPr>
              <a:buFontTx/>
              <a:buNone/>
            </a:pPr>
            <a:r>
              <a:rPr lang="en-US" altLang="en-US" sz="2400" i="1">
                <a:ea typeface="ＭＳ Ｐゴシック" panose="020B0600070205080204" pitchFamily="34" charset="-128"/>
              </a:rPr>
              <a:t>MISP priority interventions focus specifically on:</a:t>
            </a:r>
          </a:p>
          <a:p>
            <a:pPr>
              <a:spcBef>
                <a:spcPct val="30000"/>
              </a:spcBef>
              <a:spcAft>
                <a:spcPct val="50000"/>
              </a:spcAft>
            </a:pPr>
            <a:r>
              <a:rPr lang="en-US" altLang="en-US" sz="2400">
                <a:ea typeface="ＭＳ Ｐゴシック" panose="020B0600070205080204" pitchFamily="34" charset="-128"/>
              </a:rPr>
              <a:t>Prevention of sexual violence (multi-sectoral)</a:t>
            </a:r>
          </a:p>
          <a:p>
            <a:pPr>
              <a:spcBef>
                <a:spcPct val="30000"/>
              </a:spcBef>
              <a:spcAft>
                <a:spcPct val="50000"/>
              </a:spcAft>
            </a:pPr>
            <a:r>
              <a:rPr lang="en-US" altLang="en-US" sz="2400">
                <a:ea typeface="ＭＳ Ｐゴシック" panose="020B0600070205080204" pitchFamily="34" charset="-128"/>
              </a:rPr>
              <a:t>Providing clinical and psychosocial care for survivors</a:t>
            </a:r>
          </a:p>
          <a:p>
            <a:pPr>
              <a:spcAft>
                <a:spcPct val="30000"/>
              </a:spcAft>
            </a:pPr>
            <a:r>
              <a:rPr lang="en-US" altLang="en-US" sz="2400">
                <a:ea typeface="ＭＳ Ｐゴシック" panose="020B0600070205080204" pitchFamily="34" charset="-128"/>
              </a:rPr>
              <a:t>Raising community awareness of the services available and prevention measures</a:t>
            </a:r>
            <a:r>
              <a:rPr lang="en-US" altLang="en-US">
                <a:ea typeface="ＭＳ Ｐゴシック" panose="020B0600070205080204" pitchFamily="34" charset="-128"/>
              </a:rPr>
              <a:t>	</a:t>
            </a:r>
          </a:p>
          <a:p>
            <a:pPr>
              <a:spcAft>
                <a:spcPct val="30000"/>
              </a:spcAft>
            </a:pPr>
            <a:endParaRPr lang="en-US" altLang="en-US" sz="3200">
              <a:ea typeface="ＭＳ Ｐゴシック" panose="020B0600070205080204" pitchFamily="34" charset="-128"/>
            </a:endParaRPr>
          </a:p>
          <a:p>
            <a:pPr marL="8193088" lvl="4" algn="r">
              <a:lnSpc>
                <a:spcPct val="80000"/>
              </a:lnSpc>
              <a:buNone/>
            </a:pPr>
            <a:r>
              <a:rPr lang="en-US" altLang="en-US" sz="2800">
                <a:ea typeface="ＭＳ Ｐゴシック" panose="020B0600070205080204" pitchFamily="34" charset="-128"/>
              </a:rPr>
              <a:t>				</a:t>
            </a:r>
            <a:r>
              <a:rPr lang="en-US" altLang="en-US">
                <a:ea typeface="ＭＳ Ｐゴシック" panose="020B0600070205080204" pitchFamily="34" charset="-128"/>
              </a:rPr>
              <a:t>		</a:t>
            </a:r>
          </a:p>
          <a:p>
            <a:pPr marL="8193088" lvl="4" algn="r">
              <a:lnSpc>
                <a:spcPct val="80000"/>
              </a:lnSpc>
              <a:buNone/>
            </a:pPr>
            <a:endParaRPr lang="en-US" altLang="en-US" sz="1200" i="1">
              <a:ea typeface="ＭＳ Ｐゴシック" panose="020B0600070205080204" pitchFamily="34" charset="-128"/>
            </a:endParaRP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r>
              <a:rPr lang="en-US" altLang="en-US">
                <a:ea typeface="ＭＳ Ｐゴシック" panose="020B0600070205080204" pitchFamily="34" charset="-128"/>
              </a:rPr>
              <a:t>		</a:t>
            </a:r>
            <a:endParaRPr lang="en-US" altLang="en-US" sz="1600">
              <a:ea typeface="ＭＳ Ｐゴシック" panose="020B0600070205080204" pitchFamily="34" charset="-128"/>
            </a:endParaRPr>
          </a:p>
          <a:p>
            <a:pPr algn="r" eaLnBrk="1" hangingPunct="1">
              <a:lnSpc>
                <a:spcPct val="80000"/>
              </a:lnSpc>
              <a:buFontTx/>
              <a:buNone/>
            </a:pPr>
            <a:r>
              <a:rPr lang="en-US" altLang="en-US" sz="900" i="1">
                <a:ea typeface="ＭＳ Ｐゴシック" panose="020B0600070205080204" pitchFamily="34" charset="-128"/>
              </a:rPr>
              <a:t>						</a:t>
            </a:r>
            <a:r>
              <a:rPr lang="en-US" altLang="en-US" sz="700" i="1">
                <a:ea typeface="ＭＳ Ｐゴシック" panose="020B0600070205080204" pitchFamily="34" charset="-128"/>
              </a:rPr>
              <a:t>	</a:t>
            </a: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p:txBody>
      </p:sp>
      <p:sp>
        <p:nvSpPr>
          <p:cNvPr id="2" name="TextBox 1">
            <a:extLst>
              <a:ext uri="{FF2B5EF4-FFF2-40B4-BE49-F238E27FC236}">
                <a16:creationId xmlns:a16="http://schemas.microsoft.com/office/drawing/2014/main" id="{B66FAE6C-9FE4-4C09-87FB-EDE4859234D4}"/>
              </a:ext>
            </a:extLst>
          </p:cNvPr>
          <p:cNvSpPr txBox="1"/>
          <p:nvPr/>
        </p:nvSpPr>
        <p:spPr>
          <a:xfrm>
            <a:off x="8610600" y="0"/>
            <a:ext cx="2057400" cy="400050"/>
          </a:xfrm>
          <a:prstGeom prst="rect">
            <a:avLst/>
          </a:prstGeom>
          <a:solidFill>
            <a:schemeClr val="accent5">
              <a:lumMod val="50000"/>
            </a:schemeClr>
          </a:solidFill>
        </p:spPr>
        <p:txBody>
          <a:bodyPr>
            <a:spAutoFit/>
          </a:bodyPr>
          <a:lstStyle/>
          <a:p>
            <a:pPr>
              <a:defRPr/>
            </a:pPr>
            <a:r>
              <a:rPr lang="en-US" sz="2000" dirty="0"/>
              <a:t>Sexual Violence</a:t>
            </a:r>
          </a:p>
        </p:txBody>
      </p:sp>
    </p:spTree>
    <p:extLst>
      <p:ext uri="{BB962C8B-B14F-4D97-AF65-F5344CB8AC3E}">
        <p14:creationId xmlns:p14="http://schemas.microsoft.com/office/powerpoint/2010/main" val="181907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888CE5F-2B13-4C98-AB40-360427879B66}"/>
              </a:ext>
            </a:extLst>
          </p:cNvPr>
          <p:cNvSpPr>
            <a:spLocks noGrp="1" noChangeArrowheads="1"/>
          </p:cNvSpPr>
          <p:nvPr>
            <p:ph type="title"/>
          </p:nvPr>
        </p:nvSpPr>
        <p:spPr>
          <a:xfrm>
            <a:off x="1752600" y="457200"/>
            <a:ext cx="6400800" cy="990600"/>
          </a:xfrm>
        </p:spPr>
        <p:txBody>
          <a:bodyPr/>
          <a:lstStyle/>
          <a:p>
            <a:pPr eaLnBrk="1" hangingPunct="1"/>
            <a:r>
              <a:rPr lang="en-US" altLang="en-US" sz="2800" b="1">
                <a:solidFill>
                  <a:srgbClr val="C00000"/>
                </a:solidFill>
                <a:ea typeface="ＭＳ Ｐゴシック" panose="020B0600070205080204" pitchFamily="34" charset="-128"/>
              </a:rPr>
              <a:t>Sexual violence: Prevention</a:t>
            </a:r>
          </a:p>
        </p:txBody>
      </p:sp>
      <p:sp>
        <p:nvSpPr>
          <p:cNvPr id="46083" name="Rectangle 3">
            <a:extLst>
              <a:ext uri="{FF2B5EF4-FFF2-40B4-BE49-F238E27FC236}">
                <a16:creationId xmlns:a16="http://schemas.microsoft.com/office/drawing/2014/main" id="{F77B349C-0002-4B9E-9230-A4DB1F90EFB4}"/>
              </a:ext>
            </a:extLst>
          </p:cNvPr>
          <p:cNvSpPr>
            <a:spLocks noGrp="1" noChangeArrowheads="1"/>
          </p:cNvSpPr>
          <p:nvPr>
            <p:ph idx="1"/>
          </p:nvPr>
        </p:nvSpPr>
        <p:spPr>
          <a:xfrm>
            <a:off x="1743076" y="1600200"/>
            <a:ext cx="6181725" cy="4953000"/>
          </a:xfrm>
        </p:spPr>
        <p:txBody>
          <a:bodyPr/>
          <a:lstStyle/>
          <a:p>
            <a:pPr lvl="1">
              <a:spcAft>
                <a:spcPct val="30000"/>
              </a:spcAft>
              <a:buFont typeface="Arial" panose="020B0604020202020204" pitchFamily="34" charset="0"/>
              <a:buChar char="•"/>
            </a:pPr>
            <a:r>
              <a:rPr lang="en-US" altLang="en-US">
                <a:ea typeface="ＭＳ Ｐゴシック" panose="020B0600070205080204" pitchFamily="34" charset="-128"/>
              </a:rPr>
              <a:t>Consultation with community </a:t>
            </a:r>
          </a:p>
          <a:p>
            <a:pPr lvl="1">
              <a:spcAft>
                <a:spcPct val="30000"/>
              </a:spcAft>
              <a:buFont typeface="Arial" panose="020B0604020202020204" pitchFamily="34" charset="0"/>
              <a:buChar char="•"/>
            </a:pPr>
            <a:r>
              <a:rPr lang="en-US" altLang="en-US">
                <a:ea typeface="ＭＳ Ｐゴシック" panose="020B0600070205080204" pitchFamily="34" charset="-128"/>
              </a:rPr>
              <a:t>Multi-sectoral task force for prevention of sexual violence</a:t>
            </a:r>
          </a:p>
          <a:p>
            <a:pPr lvl="2">
              <a:spcAft>
                <a:spcPct val="30000"/>
              </a:spcAft>
            </a:pPr>
            <a:r>
              <a:rPr lang="en-US" altLang="en-US" sz="2400">
                <a:ea typeface="ＭＳ Ｐゴシック" panose="020B0600070205080204" pitchFamily="34" charset="-128"/>
              </a:rPr>
              <a:t>Risk mapping</a:t>
            </a:r>
          </a:p>
          <a:p>
            <a:pPr lvl="2">
              <a:spcAft>
                <a:spcPct val="30000"/>
              </a:spcAft>
            </a:pPr>
            <a:r>
              <a:rPr lang="en-US" altLang="en-US" sz="2400">
                <a:ea typeface="ＭＳ Ｐゴシック" panose="020B0600070205080204" pitchFamily="34" charset="-128"/>
              </a:rPr>
              <a:t>Firewood, water patrols</a:t>
            </a:r>
          </a:p>
          <a:p>
            <a:pPr lvl="2">
              <a:spcAft>
                <a:spcPct val="30000"/>
              </a:spcAft>
            </a:pPr>
            <a:r>
              <a:rPr lang="en-US" altLang="en-US" sz="2400">
                <a:ea typeface="ＭＳ Ｐゴシック" panose="020B0600070205080204" pitchFamily="34" charset="-128"/>
              </a:rPr>
              <a:t>Lighting</a:t>
            </a:r>
          </a:p>
          <a:p>
            <a:pPr lvl="2">
              <a:spcAft>
                <a:spcPct val="30000"/>
              </a:spcAft>
            </a:pPr>
            <a:r>
              <a:rPr lang="en-US" altLang="en-US" sz="2400">
                <a:ea typeface="ＭＳ Ｐゴシック" panose="020B0600070205080204" pitchFamily="34" charset="-128"/>
              </a:rPr>
              <a:t>Secure sanitation and bathing</a:t>
            </a:r>
          </a:p>
          <a:p>
            <a:pPr lvl="2">
              <a:spcAft>
                <a:spcPct val="30000"/>
              </a:spcAft>
            </a:pPr>
            <a:r>
              <a:rPr lang="en-US" altLang="en-US" sz="2400">
                <a:ea typeface="ＭＳ Ｐゴシック" panose="020B0600070205080204" pitchFamily="34" charset="-128"/>
              </a:rPr>
              <a:t>Community awareness campaigns</a:t>
            </a:r>
          </a:p>
          <a:p>
            <a:pPr lvl="2">
              <a:spcAft>
                <a:spcPct val="30000"/>
              </a:spcAft>
            </a:pPr>
            <a:r>
              <a:rPr lang="en-US" altLang="en-US" sz="2400">
                <a:ea typeface="ＭＳ Ｐゴシック" panose="020B0600070205080204" pitchFamily="34" charset="-128"/>
              </a:rPr>
              <a:t>Code of conduct for humanitarian workers in place and enforced</a:t>
            </a:r>
          </a:p>
          <a:p>
            <a:pPr eaLnBrk="1" hangingPunct="1"/>
            <a:endParaRPr lang="en-US" altLang="en-US">
              <a:ea typeface="ＭＳ Ｐゴシック" panose="020B0600070205080204" pitchFamily="34" charset="-128"/>
            </a:endParaRPr>
          </a:p>
          <a:p>
            <a:pPr eaLnBrk="1" hangingPunct="1">
              <a:buFontTx/>
              <a:buNone/>
            </a:pPr>
            <a:endParaRPr lang="en-US" altLang="en-US">
              <a:ea typeface="ＭＳ Ｐゴシック" panose="020B0600070205080204" pitchFamily="34" charset="-128"/>
            </a:endParaRPr>
          </a:p>
          <a:p>
            <a:pPr eaLnBrk="1" hangingPunct="1"/>
            <a:endParaRPr lang="en-US" altLang="en-US" sz="2400">
              <a:ea typeface="ＭＳ Ｐゴシック" panose="020B0600070205080204" pitchFamily="34" charset="-128"/>
            </a:endParaRPr>
          </a:p>
        </p:txBody>
      </p:sp>
      <p:sp>
        <p:nvSpPr>
          <p:cNvPr id="88068" name="TextBox 1">
            <a:extLst>
              <a:ext uri="{FF2B5EF4-FFF2-40B4-BE49-F238E27FC236}">
                <a16:creationId xmlns:a16="http://schemas.microsoft.com/office/drawing/2014/main" id="{BF3568D2-7176-4578-B895-ACA81F49B623}"/>
              </a:ext>
            </a:extLst>
          </p:cNvPr>
          <p:cNvSpPr txBox="1">
            <a:spLocks noChangeArrowheads="1"/>
          </p:cNvSpPr>
          <p:nvPr/>
        </p:nvSpPr>
        <p:spPr bwMode="auto">
          <a:xfrm>
            <a:off x="8644285" y="2830939"/>
            <a:ext cx="24384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eaLnBrk="1" hangingPunct="1">
              <a:spcBef>
                <a:spcPct val="0"/>
              </a:spcBef>
              <a:buFontTx/>
              <a:buNone/>
            </a:pPr>
            <a:r>
              <a:rPr lang="en-US" altLang="en-US" sz="1800" dirty="0"/>
              <a:t>“</a:t>
            </a:r>
            <a:r>
              <a:rPr lang="en-US" altLang="en-US" sz="1400" i="1" dirty="0">
                <a:solidFill>
                  <a:srgbClr val="0070C0"/>
                </a:solidFill>
              </a:rPr>
              <a:t>the girls need more privacy in the evacuation centers, there is no privacy to change clothes and it is really hard to take a bath in rest rooms as there is no privacy” a girl, in Estancia, Philippines . SOWM report 2014</a:t>
            </a:r>
          </a:p>
        </p:txBody>
      </p:sp>
      <p:sp>
        <p:nvSpPr>
          <p:cNvPr id="5" name="TextBox 4">
            <a:extLst>
              <a:ext uri="{FF2B5EF4-FFF2-40B4-BE49-F238E27FC236}">
                <a16:creationId xmlns:a16="http://schemas.microsoft.com/office/drawing/2014/main" id="{FCA6DF15-9AF4-494D-81B0-DE199CC1390F}"/>
              </a:ext>
            </a:extLst>
          </p:cNvPr>
          <p:cNvSpPr txBox="1"/>
          <p:nvPr/>
        </p:nvSpPr>
        <p:spPr>
          <a:xfrm>
            <a:off x="8610600" y="0"/>
            <a:ext cx="2057400" cy="400050"/>
          </a:xfrm>
          <a:prstGeom prst="rect">
            <a:avLst/>
          </a:prstGeom>
          <a:solidFill>
            <a:schemeClr val="accent5">
              <a:lumMod val="50000"/>
            </a:schemeClr>
          </a:solidFill>
        </p:spPr>
        <p:txBody>
          <a:bodyPr>
            <a:spAutoFit/>
          </a:bodyPr>
          <a:lstStyle/>
          <a:p>
            <a:pPr>
              <a:defRPr/>
            </a:pPr>
            <a:r>
              <a:rPr lang="en-US" sz="2000" dirty="0"/>
              <a:t>Sexual Violence</a:t>
            </a:r>
          </a:p>
        </p:txBody>
      </p:sp>
    </p:spTree>
    <p:extLst>
      <p:ext uri="{BB962C8B-B14F-4D97-AF65-F5344CB8AC3E}">
        <p14:creationId xmlns:p14="http://schemas.microsoft.com/office/powerpoint/2010/main" val="22759766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08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08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A61CC745-59DF-4D5C-9AB3-58C630596306}"/>
              </a:ext>
            </a:extLst>
          </p:cNvPr>
          <p:cNvSpPr>
            <a:spLocks noGrp="1" noChangeArrowheads="1"/>
          </p:cNvSpPr>
          <p:nvPr>
            <p:ph type="title"/>
          </p:nvPr>
        </p:nvSpPr>
        <p:spPr>
          <a:xfrm>
            <a:off x="1793875" y="373063"/>
            <a:ext cx="7620000" cy="990600"/>
          </a:xfrm>
        </p:spPr>
        <p:txBody>
          <a:bodyPr/>
          <a:lstStyle/>
          <a:p>
            <a:pPr eaLnBrk="1" hangingPunct="1"/>
            <a:r>
              <a:rPr lang="en-US" altLang="en-US" sz="2800" b="1">
                <a:solidFill>
                  <a:srgbClr val="C00000"/>
                </a:solidFill>
                <a:ea typeface="ＭＳ Ｐゴシック" panose="020B0600070205080204" pitchFamily="34" charset="-128"/>
              </a:rPr>
              <a:t>Sexual violence: care for survivors</a:t>
            </a:r>
          </a:p>
        </p:txBody>
      </p:sp>
      <p:sp>
        <p:nvSpPr>
          <p:cNvPr id="48131" name="Rectangle 3">
            <a:extLst>
              <a:ext uri="{FF2B5EF4-FFF2-40B4-BE49-F238E27FC236}">
                <a16:creationId xmlns:a16="http://schemas.microsoft.com/office/drawing/2014/main" id="{031D36DC-727E-4F9E-A92B-B0C659E4EFAB}"/>
              </a:ext>
            </a:extLst>
          </p:cNvPr>
          <p:cNvSpPr>
            <a:spLocks noGrp="1" noChangeArrowheads="1"/>
          </p:cNvSpPr>
          <p:nvPr>
            <p:ph idx="1"/>
          </p:nvPr>
        </p:nvSpPr>
        <p:spPr>
          <a:xfrm>
            <a:off x="1828800" y="1524000"/>
            <a:ext cx="8610600" cy="4800600"/>
          </a:xfrm>
        </p:spPr>
        <p:txBody>
          <a:bodyPr>
            <a:normAutofit fontScale="92500" lnSpcReduction="20000"/>
          </a:bodyPr>
          <a:lstStyle/>
          <a:p>
            <a:pPr lvl="1">
              <a:spcAft>
                <a:spcPct val="30000"/>
              </a:spcAft>
              <a:buFont typeface="Wingdings" panose="05000000000000000000" pitchFamily="2" charset="2"/>
              <a:buChar char="§"/>
            </a:pPr>
            <a:r>
              <a:rPr lang="en-US" altLang="en-US">
                <a:ea typeface="ＭＳ Ｐゴシック" panose="020B0600070205080204" pitchFamily="34" charset="-128"/>
              </a:rPr>
              <a:t>Post-exposure prophylaxis (PEP)</a:t>
            </a:r>
          </a:p>
          <a:p>
            <a:pPr lvl="1">
              <a:spcAft>
                <a:spcPct val="30000"/>
              </a:spcAft>
              <a:buFont typeface="Wingdings" panose="05000000000000000000" pitchFamily="2" charset="2"/>
              <a:buChar char="§"/>
            </a:pPr>
            <a:r>
              <a:rPr lang="en-US" altLang="en-US">
                <a:ea typeface="ＭＳ Ｐゴシック" panose="020B0600070205080204" pitchFamily="34" charset="-128"/>
              </a:rPr>
              <a:t>Emergency contraception (EC, IUDs) </a:t>
            </a:r>
          </a:p>
          <a:p>
            <a:pPr lvl="1">
              <a:buFont typeface="Wingdings" panose="05000000000000000000" pitchFamily="2" charset="2"/>
              <a:buChar char="§"/>
            </a:pPr>
            <a:r>
              <a:rPr lang="en-US" altLang="en-US">
                <a:ea typeface="ＭＳ Ｐゴシック" panose="020B0600070205080204" pitchFamily="34" charset="-128"/>
              </a:rPr>
              <a:t>Care of wounds and prevention of tetanus</a:t>
            </a:r>
          </a:p>
          <a:p>
            <a:pPr lvl="1">
              <a:spcAft>
                <a:spcPct val="30000"/>
              </a:spcAft>
              <a:buFont typeface="Wingdings" panose="05000000000000000000" pitchFamily="2" charset="2"/>
              <a:buChar char="§"/>
            </a:pPr>
            <a:r>
              <a:rPr lang="en-US" altLang="en-US">
                <a:ea typeface="ＭＳ Ｐゴシック" panose="020B0600070205080204" pitchFamily="34" charset="-128"/>
              </a:rPr>
              <a:t>Presumptive treatment of STIs</a:t>
            </a:r>
          </a:p>
          <a:p>
            <a:pPr lvl="1">
              <a:spcAft>
                <a:spcPct val="30000"/>
              </a:spcAft>
              <a:buFont typeface="Wingdings" panose="05000000000000000000" pitchFamily="2" charset="2"/>
              <a:buChar char="§"/>
            </a:pPr>
            <a:r>
              <a:rPr lang="en-US" altLang="en-US">
                <a:ea typeface="ＭＳ Ｐゴシック" panose="020B0600070205080204" pitchFamily="34" charset="-128"/>
              </a:rPr>
              <a:t>Prevention of hepatitis B</a:t>
            </a:r>
          </a:p>
          <a:p>
            <a:pPr lvl="1">
              <a:spcAft>
                <a:spcPct val="30000"/>
              </a:spcAft>
              <a:buFont typeface="Wingdings" panose="05000000000000000000" pitchFamily="2" charset="2"/>
              <a:buChar char="§"/>
            </a:pPr>
            <a:r>
              <a:rPr lang="en-US" altLang="en-US">
                <a:ea typeface="ＭＳ Ｐゴシック" panose="020B0600070205080204" pitchFamily="34" charset="-128"/>
              </a:rPr>
              <a:t>Prevention of Human Papilloma Virus (HPV)</a:t>
            </a:r>
          </a:p>
          <a:p>
            <a:pPr lvl="1">
              <a:spcAft>
                <a:spcPct val="30000"/>
              </a:spcAft>
              <a:buFont typeface="Wingdings" panose="05000000000000000000" pitchFamily="2" charset="2"/>
              <a:buChar char="§"/>
            </a:pPr>
            <a:r>
              <a:rPr lang="en-US" altLang="en-US">
                <a:ea typeface="ＭＳ Ｐゴシック" panose="020B0600070205080204" pitchFamily="34" charset="-128"/>
              </a:rPr>
              <a:t>Collecting forensic evidence </a:t>
            </a:r>
          </a:p>
          <a:p>
            <a:pPr lvl="1">
              <a:spcAft>
                <a:spcPct val="30000"/>
              </a:spcAft>
              <a:buFont typeface="Wingdings" panose="05000000000000000000" pitchFamily="2" charset="2"/>
              <a:buChar char="§"/>
            </a:pPr>
            <a:r>
              <a:rPr lang="en-US" altLang="en-US">
                <a:ea typeface="ＭＳ Ｐゴシック" panose="020B0600070205080204" pitchFamily="34" charset="-128"/>
              </a:rPr>
              <a:t>Linking survivors with other services  such as psychosocial services</a:t>
            </a:r>
          </a:p>
          <a:p>
            <a:pPr lvl="1" eaLnBrk="1" hangingPunct="1">
              <a:lnSpc>
                <a:spcPct val="80000"/>
              </a:lnSpc>
              <a:buFontTx/>
              <a:buNone/>
            </a:pPr>
            <a:r>
              <a:rPr lang="en-US" altLang="en-US" sz="2800">
                <a:ea typeface="ＭＳ Ｐゴシック" panose="020B0600070205080204" pitchFamily="34" charset="-128"/>
              </a:rPr>
              <a:t>				</a:t>
            </a:r>
            <a:r>
              <a:rPr lang="en-US" altLang="en-US" sz="1800">
                <a:ea typeface="ＭＳ Ｐゴシック" panose="020B0600070205080204" pitchFamily="34" charset="-128"/>
              </a:rPr>
              <a:t>		</a:t>
            </a: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endParaRPr lang="en-US" altLang="en-US">
              <a:ea typeface="ＭＳ Ｐゴシック" panose="020B0600070205080204" pitchFamily="34" charset="-128"/>
            </a:endParaRPr>
          </a:p>
          <a:p>
            <a:pPr marL="8193088" lvl="4" algn="r">
              <a:lnSpc>
                <a:spcPct val="80000"/>
              </a:lnSpc>
              <a:buNone/>
            </a:pPr>
            <a:r>
              <a:rPr lang="en-US" altLang="en-US">
                <a:ea typeface="ＭＳ Ｐゴシック" panose="020B0600070205080204" pitchFamily="34" charset="-128"/>
              </a:rPr>
              <a:t>		</a:t>
            </a:r>
            <a:endParaRPr lang="en-US" altLang="en-US" sz="1600">
              <a:ea typeface="ＭＳ Ｐゴシック" panose="020B0600070205080204" pitchFamily="34" charset="-128"/>
            </a:endParaRPr>
          </a:p>
          <a:p>
            <a:pPr algn="r" eaLnBrk="1" hangingPunct="1">
              <a:lnSpc>
                <a:spcPct val="80000"/>
              </a:lnSpc>
              <a:buFontTx/>
              <a:buNone/>
            </a:pPr>
            <a:r>
              <a:rPr lang="en-US" altLang="en-US" sz="900" i="1">
                <a:ea typeface="ＭＳ Ｐゴシック" panose="020B0600070205080204" pitchFamily="34" charset="-128"/>
              </a:rPr>
              <a:t>						</a:t>
            </a:r>
            <a:r>
              <a:rPr lang="en-US" altLang="en-US" sz="700" i="1">
                <a:ea typeface="ＭＳ Ｐゴシック" panose="020B0600070205080204" pitchFamily="34" charset="-128"/>
              </a:rPr>
              <a:t>	</a:t>
            </a: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a:p>
            <a:pPr algn="r" eaLnBrk="1" hangingPunct="1">
              <a:lnSpc>
                <a:spcPct val="80000"/>
              </a:lnSpc>
              <a:buFontTx/>
              <a:buNone/>
            </a:pPr>
            <a:endParaRPr lang="en-US" altLang="en-US" sz="700" i="1">
              <a:ea typeface="ＭＳ Ｐゴシック" panose="020B0600070205080204" pitchFamily="34" charset="-128"/>
            </a:endParaRPr>
          </a:p>
        </p:txBody>
      </p:sp>
      <p:sp>
        <p:nvSpPr>
          <p:cNvPr id="4" name="TextBox 3">
            <a:extLst>
              <a:ext uri="{FF2B5EF4-FFF2-40B4-BE49-F238E27FC236}">
                <a16:creationId xmlns:a16="http://schemas.microsoft.com/office/drawing/2014/main" id="{EC123356-64AE-4031-A473-807E795490DD}"/>
              </a:ext>
            </a:extLst>
          </p:cNvPr>
          <p:cNvSpPr txBox="1"/>
          <p:nvPr/>
        </p:nvSpPr>
        <p:spPr>
          <a:xfrm>
            <a:off x="8686800" y="0"/>
            <a:ext cx="1981200" cy="369888"/>
          </a:xfrm>
          <a:prstGeom prst="rect">
            <a:avLst/>
          </a:prstGeom>
          <a:solidFill>
            <a:schemeClr val="accent5">
              <a:lumMod val="50000"/>
            </a:schemeClr>
          </a:solidFill>
        </p:spPr>
        <p:txBody>
          <a:bodyPr>
            <a:spAutoFit/>
          </a:bodyPr>
          <a:lstStyle/>
          <a:p>
            <a:pPr>
              <a:defRPr/>
            </a:pPr>
            <a:r>
              <a:rPr lang="en-US" dirty="0"/>
              <a:t>Sexual Violence</a:t>
            </a:r>
          </a:p>
        </p:txBody>
      </p:sp>
    </p:spTree>
    <p:extLst>
      <p:ext uri="{BB962C8B-B14F-4D97-AF65-F5344CB8AC3E}">
        <p14:creationId xmlns:p14="http://schemas.microsoft.com/office/powerpoint/2010/main" val="35738205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13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131">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5C6D8F5-9C33-4164-875A-2B31A200BDC3}"/>
              </a:ext>
            </a:extLst>
          </p:cNvPr>
          <p:cNvSpPr>
            <a:spLocks noGrp="1" noChangeArrowheads="1"/>
          </p:cNvSpPr>
          <p:nvPr>
            <p:ph idx="4294967295"/>
          </p:nvPr>
        </p:nvSpPr>
        <p:spPr>
          <a:xfrm>
            <a:off x="2133600" y="1905000"/>
            <a:ext cx="8229600" cy="4103688"/>
          </a:xfrm>
        </p:spPr>
        <p:txBody>
          <a:bodyPr/>
          <a:lstStyle/>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Fear of retribution,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Shame, stigma,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Powerlessness,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Lack of support,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Unreliability of public services,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Lack of trust in the health services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Lack of confidentiality </a:t>
            </a:r>
          </a:p>
          <a:p>
            <a:pPr eaLnBrk="1" hangingPunct="1">
              <a:buFont typeface="Wingdings" panose="05000000000000000000" pitchFamily="2" charset="2"/>
              <a:buChar char="§"/>
            </a:pPr>
            <a:r>
              <a:rPr lang="en-US" altLang="en-US" sz="2400">
                <a:latin typeface="Gill Sans Infant Std"/>
                <a:ea typeface="ＭＳ Ｐゴシック" panose="020B0600070205080204" pitchFamily="34" charset="-128"/>
              </a:rPr>
              <a:t>Unfamiliarity with the services.</a:t>
            </a:r>
          </a:p>
        </p:txBody>
      </p:sp>
      <p:sp>
        <p:nvSpPr>
          <p:cNvPr id="6" name="Title 1">
            <a:extLst>
              <a:ext uri="{FF2B5EF4-FFF2-40B4-BE49-F238E27FC236}">
                <a16:creationId xmlns:a16="http://schemas.microsoft.com/office/drawing/2014/main" id="{645C859C-8C8D-42C3-8D23-29446F171EC8}"/>
              </a:ext>
            </a:extLst>
          </p:cNvPr>
          <p:cNvSpPr>
            <a:spLocks noGrp="1" noChangeArrowheads="1"/>
          </p:cNvSpPr>
          <p:nvPr>
            <p:ph type="title" idx="4294967295"/>
          </p:nvPr>
        </p:nvSpPr>
        <p:spPr>
          <a:xfrm>
            <a:off x="1828801" y="685800"/>
            <a:ext cx="7439025" cy="819150"/>
          </a:xfrm>
        </p:spPr>
        <p:txBody>
          <a:bodyPr>
            <a:normAutofit fontScale="90000"/>
          </a:bodyPr>
          <a:lstStyle/>
          <a:p>
            <a:pPr eaLnBrk="1" hangingPunct="1">
              <a:defRPr/>
            </a:pPr>
            <a:br>
              <a:rPr lang="en-US" altLang="en-US" sz="2800" b="1" dirty="0">
                <a:latin typeface="+mn-lt"/>
                <a:ea typeface="ＭＳ Ｐゴシック" panose="020B0600070205080204" pitchFamily="34" charset="-128"/>
              </a:rPr>
            </a:br>
            <a:r>
              <a:rPr lang="en-US" altLang="en-US" sz="2800" b="1" dirty="0">
                <a:solidFill>
                  <a:srgbClr val="DA291C"/>
                </a:solidFill>
                <a:latin typeface="+mn-lt"/>
                <a:ea typeface="ＭＳ Ｐゴシック" panose="020B0600070205080204" pitchFamily="34" charset="-128"/>
              </a:rPr>
              <a:t>Why are incidents of sexual violence often not reported?</a:t>
            </a:r>
          </a:p>
        </p:txBody>
      </p:sp>
      <p:sp>
        <p:nvSpPr>
          <p:cNvPr id="8" name="TextBox 7">
            <a:extLst>
              <a:ext uri="{FF2B5EF4-FFF2-40B4-BE49-F238E27FC236}">
                <a16:creationId xmlns:a16="http://schemas.microsoft.com/office/drawing/2014/main" id="{EC123356-64AE-4031-A473-807E795490DD}"/>
              </a:ext>
            </a:extLst>
          </p:cNvPr>
          <p:cNvSpPr txBox="1"/>
          <p:nvPr/>
        </p:nvSpPr>
        <p:spPr>
          <a:xfrm>
            <a:off x="8686800" y="0"/>
            <a:ext cx="1981200" cy="369888"/>
          </a:xfrm>
          <a:prstGeom prst="rect">
            <a:avLst/>
          </a:prstGeom>
          <a:solidFill>
            <a:schemeClr val="accent5">
              <a:lumMod val="50000"/>
            </a:schemeClr>
          </a:solidFill>
        </p:spPr>
        <p:txBody>
          <a:bodyPr>
            <a:spAutoFit/>
          </a:bodyPr>
          <a:lstStyle/>
          <a:p>
            <a:pPr>
              <a:defRPr/>
            </a:pPr>
            <a:r>
              <a:rPr lang="en-US" dirty="0"/>
              <a:t>Sexual Violence</a:t>
            </a:r>
          </a:p>
        </p:txBody>
      </p:sp>
    </p:spTree>
    <p:extLst>
      <p:ext uri="{BB962C8B-B14F-4D97-AF65-F5344CB8AC3E}">
        <p14:creationId xmlns:p14="http://schemas.microsoft.com/office/powerpoint/2010/main" val="22639517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DE13C422-312B-40F3-82C1-77D0D3E68E0A}"/>
              </a:ext>
            </a:extLst>
          </p:cNvPr>
          <p:cNvSpPr>
            <a:spLocks noGrp="1"/>
          </p:cNvSpPr>
          <p:nvPr>
            <p:ph type="title"/>
          </p:nvPr>
        </p:nvSpPr>
        <p:spPr>
          <a:xfrm>
            <a:off x="2057400" y="522288"/>
            <a:ext cx="5334000" cy="990600"/>
          </a:xfrm>
        </p:spPr>
        <p:txBody>
          <a:bodyPr/>
          <a:lstStyle/>
          <a:p>
            <a:r>
              <a:rPr lang="en-US" altLang="en-US">
                <a:ea typeface="ＭＳ Ｐゴシック" panose="020B0600070205080204" pitchFamily="34" charset="-128"/>
              </a:rPr>
              <a:t>We keep in our heart</a:t>
            </a:r>
          </a:p>
        </p:txBody>
      </p:sp>
      <p:pic>
        <p:nvPicPr>
          <p:cNvPr id="93187" name="Picture 3">
            <a:extLst>
              <a:ext uri="{FF2B5EF4-FFF2-40B4-BE49-F238E27FC236}">
                <a16:creationId xmlns:a16="http://schemas.microsoft.com/office/drawing/2014/main" id="{813EB16D-D339-4E60-8261-899F3B0982F8}"/>
              </a:ext>
            </a:extLst>
          </p:cNvPr>
          <p:cNvPicPr>
            <a:picLocks noChangeAspect="1"/>
          </p:cNvPicPr>
          <p:nvPr/>
        </p:nvPicPr>
        <p:blipFill>
          <a:blip r:embed="rId2">
            <a:extLst>
              <a:ext uri="{28A0092B-C50C-407E-A947-70E740481C1C}">
                <a14:useLocalDpi xmlns:a14="http://schemas.microsoft.com/office/drawing/2010/main" val="0"/>
              </a:ext>
            </a:extLst>
          </a:blip>
          <a:srcRect l="21889" t="18748" r="23645" b="15627"/>
          <a:stretch>
            <a:fillRect/>
          </a:stretch>
        </p:blipFill>
        <p:spPr bwMode="auto">
          <a:xfrm>
            <a:off x="3810000" y="2209800"/>
            <a:ext cx="4846638" cy="32829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93188" name="Rectangle 4">
            <a:extLst>
              <a:ext uri="{FF2B5EF4-FFF2-40B4-BE49-F238E27FC236}">
                <a16:creationId xmlns:a16="http://schemas.microsoft.com/office/drawing/2014/main" id="{BF2D91A3-28BB-407F-8BAE-F1C68BECB863}"/>
              </a:ext>
            </a:extLst>
          </p:cNvPr>
          <p:cNvSpPr>
            <a:spLocks noChangeArrowheads="1"/>
          </p:cNvSpPr>
          <p:nvPr/>
        </p:nvSpPr>
        <p:spPr bwMode="auto">
          <a:xfrm>
            <a:off x="2057400" y="5938838"/>
            <a:ext cx="815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spcBef>
                <a:spcPct val="0"/>
              </a:spcBef>
              <a:buFontTx/>
              <a:buNone/>
            </a:pPr>
            <a:r>
              <a:rPr lang="en-US" altLang="en-US" sz="1800">
                <a:solidFill>
                  <a:schemeClr val="bg1"/>
                </a:solidFill>
                <a:hlinkClick r:id="rId3"/>
              </a:rPr>
              <a:t>https://data2.unhcr.org/es/documents/download/60864</a:t>
            </a:r>
            <a:endParaRPr lang="en-US" altLang="en-US" sz="1800">
              <a:solidFill>
                <a:schemeClr val="bg1"/>
              </a:solidFill>
            </a:endParaRPr>
          </a:p>
        </p:txBody>
      </p:sp>
      <p:sp>
        <p:nvSpPr>
          <p:cNvPr id="6" name="TextBox 5">
            <a:extLst>
              <a:ext uri="{FF2B5EF4-FFF2-40B4-BE49-F238E27FC236}">
                <a16:creationId xmlns:a16="http://schemas.microsoft.com/office/drawing/2014/main" id="{EC123356-64AE-4031-A473-807E795490DD}"/>
              </a:ext>
            </a:extLst>
          </p:cNvPr>
          <p:cNvSpPr txBox="1"/>
          <p:nvPr/>
        </p:nvSpPr>
        <p:spPr>
          <a:xfrm>
            <a:off x="8686800" y="0"/>
            <a:ext cx="1981200" cy="369888"/>
          </a:xfrm>
          <a:prstGeom prst="rect">
            <a:avLst/>
          </a:prstGeom>
          <a:solidFill>
            <a:schemeClr val="accent5">
              <a:lumMod val="50000"/>
            </a:schemeClr>
          </a:solidFill>
        </p:spPr>
        <p:txBody>
          <a:bodyPr>
            <a:spAutoFit/>
          </a:bodyPr>
          <a:lstStyle/>
          <a:p>
            <a:pPr>
              <a:defRPr/>
            </a:pPr>
            <a:r>
              <a:rPr lang="en-US" dirty="0"/>
              <a:t>Sexual Violence</a:t>
            </a:r>
          </a:p>
        </p:txBody>
      </p:sp>
    </p:spTree>
    <p:extLst>
      <p:ext uri="{BB962C8B-B14F-4D97-AF65-F5344CB8AC3E}">
        <p14:creationId xmlns:p14="http://schemas.microsoft.com/office/powerpoint/2010/main" val="293582561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7C4C3AB-A834-4F38-84C5-B18AFFC137B1}"/>
              </a:ext>
            </a:extLst>
          </p:cNvPr>
          <p:cNvGraphicFramePr>
            <a:graphicFrameLocks noGrp="1"/>
          </p:cNvGraphicFramePr>
          <p:nvPr>
            <p:ph idx="1"/>
            <p:extLst>
              <p:ext uri="{D42A27DB-BD31-4B8C-83A1-F6EECF244321}">
                <p14:modId xmlns:p14="http://schemas.microsoft.com/office/powerpoint/2010/main" val="1014447553"/>
              </p:ext>
            </p:extLst>
          </p:nvPr>
        </p:nvGraphicFramePr>
        <p:xfrm>
          <a:off x="1310148" y="181707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68A40C6-2196-4339-86C5-5DA38D36B69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DBFBA1BB-610B-4E68-8CC2-59E258DD5E28}"/>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8" name="TextBox 7">
            <a:extLst>
              <a:ext uri="{FF2B5EF4-FFF2-40B4-BE49-F238E27FC236}">
                <a16:creationId xmlns:a16="http://schemas.microsoft.com/office/drawing/2014/main" id="{D581A1D7-509F-424E-B4E5-26D8A209DD48}"/>
              </a:ext>
            </a:extLst>
          </p:cNvPr>
          <p:cNvSpPr txBox="1"/>
          <p:nvPr/>
        </p:nvSpPr>
        <p:spPr>
          <a:xfrm>
            <a:off x="2745317" y="365125"/>
            <a:ext cx="7114320" cy="769441"/>
          </a:xfrm>
          <a:prstGeom prst="rect">
            <a:avLst/>
          </a:prstGeom>
          <a:noFill/>
        </p:spPr>
        <p:txBody>
          <a:bodyPr wrap="none" rtlCol="0">
            <a:spAutoFit/>
          </a:bodyPr>
          <a:lstStyle/>
          <a:p>
            <a:r>
              <a:rPr lang="en-GB" sz="4400" u="sng" dirty="0"/>
              <a:t>International legal framework </a:t>
            </a:r>
          </a:p>
        </p:txBody>
      </p:sp>
    </p:spTree>
    <p:extLst>
      <p:ext uri="{BB962C8B-B14F-4D97-AF65-F5344CB8AC3E}">
        <p14:creationId xmlns:p14="http://schemas.microsoft.com/office/powerpoint/2010/main" val="2002870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ramsalu\ProgramFIles\My Pictures\Pictures\Pictures\Banna-4 5 April 07 - Advice for mother.JPG">
            <a:extLst>
              <a:ext uri="{FF2B5EF4-FFF2-40B4-BE49-F238E27FC236}">
                <a16:creationId xmlns:a16="http://schemas.microsoft.com/office/drawing/2014/main" id="{A9D5D935-3C5E-41BE-83C0-39325605A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1066801"/>
            <a:ext cx="695007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497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ramsalu\ProgramFIles\My Pictures\Pictures\Pictures\Banna-4 5 April 07 - Road just cleared for traffic.JPG">
            <a:extLst>
              <a:ext uri="{FF2B5EF4-FFF2-40B4-BE49-F238E27FC236}">
                <a16:creationId xmlns:a16="http://schemas.microsoft.com/office/drawing/2014/main" id="{25A730C3-C0C0-41E5-9B32-09F94D9C5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150" y="1947864"/>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descr="C:\Users\ramsalu\ProgramFIles\My Pictures\Pictures\Pictures\AX033_294C_9.jpg">
            <a:extLst>
              <a:ext uri="{FF2B5EF4-FFF2-40B4-BE49-F238E27FC236}">
                <a16:creationId xmlns:a16="http://schemas.microsoft.com/office/drawing/2014/main" id="{4594D38D-5336-4879-AE3F-2047A7E05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0025"/>
            <a:ext cx="9753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C:\Users\ramsalu\ProgramFIles\My Pictures\Pictures\Pictures\AX158_5708_9.jpg">
            <a:extLst>
              <a:ext uri="{FF2B5EF4-FFF2-40B4-BE49-F238E27FC236}">
                <a16:creationId xmlns:a16="http://schemas.microsoft.com/office/drawing/2014/main" id="{A61204D2-44A3-4AA6-9C06-B961F728C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0975"/>
            <a:ext cx="97536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902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ramsalu\ProgramFIles\My Pictures\Pictures\Pictures\AX033_294C_9.jpg">
            <a:extLst>
              <a:ext uri="{FF2B5EF4-FFF2-40B4-BE49-F238E27FC236}">
                <a16:creationId xmlns:a16="http://schemas.microsoft.com/office/drawing/2014/main" id="{694B9A2B-4050-41B3-81CC-68AFDCCF0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0025"/>
            <a:ext cx="9753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66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DAB99-7E7D-4F37-ADC6-DFB1152C41BE}"/>
              </a:ext>
            </a:extLst>
          </p:cNvPr>
          <p:cNvSpPr txBox="1"/>
          <p:nvPr/>
        </p:nvSpPr>
        <p:spPr>
          <a:xfrm>
            <a:off x="2057400" y="762000"/>
            <a:ext cx="5943600" cy="369332"/>
          </a:xfrm>
          <a:prstGeom prst="rect">
            <a:avLst/>
          </a:prstGeom>
          <a:noFill/>
        </p:spPr>
        <p:txBody>
          <a:bodyPr>
            <a:spAutoFit/>
          </a:bodyPr>
          <a:lstStyle/>
          <a:p>
            <a:pPr>
              <a:defRPr/>
            </a:pPr>
            <a:r>
              <a:rPr lang="en-US" b="1" dirty="0">
                <a:solidFill>
                  <a:srgbClr val="C00000"/>
                </a:solidFill>
              </a:rPr>
              <a:t>Programmatic Considerations </a:t>
            </a:r>
          </a:p>
        </p:txBody>
      </p:sp>
      <p:sp>
        <p:nvSpPr>
          <p:cNvPr id="3" name="TextBox 2">
            <a:extLst>
              <a:ext uri="{FF2B5EF4-FFF2-40B4-BE49-F238E27FC236}">
                <a16:creationId xmlns:a16="http://schemas.microsoft.com/office/drawing/2014/main" id="{323F6409-4965-4B1B-98C7-3EAC2969FADE}"/>
              </a:ext>
            </a:extLst>
          </p:cNvPr>
          <p:cNvSpPr txBox="1">
            <a:spLocks noChangeArrowheads="1"/>
          </p:cNvSpPr>
          <p:nvPr/>
        </p:nvSpPr>
        <p:spPr bwMode="auto">
          <a:xfrm>
            <a:off x="2133600" y="1752600"/>
            <a:ext cx="701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a:solidFill>
                  <a:schemeClr val="tx1"/>
                </a:solidFill>
                <a:latin typeface="GillSans" pitchFamily="2" charset="0"/>
                <a:ea typeface="ＭＳ Ｐゴシック" panose="020B0600070205080204" pitchFamily="34" charset="-128"/>
              </a:defRPr>
            </a:lvl1pPr>
            <a:lvl2pPr marL="742950" indent="-285750">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spcBef>
                <a:spcPct val="0"/>
              </a:spcBef>
              <a:buFont typeface="Wingdings" panose="05000000000000000000" pitchFamily="2" charset="2"/>
              <a:buChar char="§"/>
            </a:pPr>
            <a:r>
              <a:rPr lang="en-US" altLang="en-US" sz="2400"/>
              <a:t>Survivor centered - prevention and response</a:t>
            </a:r>
          </a:p>
          <a:p>
            <a:pPr>
              <a:spcBef>
                <a:spcPct val="0"/>
              </a:spcBef>
              <a:buFont typeface="Wingdings" panose="05000000000000000000" pitchFamily="2" charset="2"/>
              <a:buChar char="§"/>
            </a:pPr>
            <a:r>
              <a:rPr lang="en-US" altLang="en-US" sz="2400"/>
              <a:t>Multi-sectoral </a:t>
            </a:r>
          </a:p>
          <a:p>
            <a:pPr>
              <a:spcBef>
                <a:spcPct val="0"/>
              </a:spcBef>
              <a:buFont typeface="Wingdings" panose="05000000000000000000" pitchFamily="2" charset="2"/>
              <a:buChar char="§"/>
            </a:pPr>
            <a:r>
              <a:rPr lang="en-US" altLang="en-US" sz="2400"/>
              <a:t>Community - meaningfully engaged</a:t>
            </a:r>
          </a:p>
          <a:p>
            <a:pPr>
              <a:spcBef>
                <a:spcPct val="0"/>
              </a:spcBef>
              <a:buFont typeface="Wingdings" panose="05000000000000000000" pitchFamily="2" charset="2"/>
              <a:buChar char="§"/>
            </a:pPr>
            <a:r>
              <a:rPr lang="en-US" altLang="en-US" sz="2400"/>
              <a:t>Train health and other sector staff</a:t>
            </a:r>
          </a:p>
          <a:p>
            <a:pPr>
              <a:spcBef>
                <a:spcPct val="0"/>
              </a:spcBef>
              <a:buFont typeface="Wingdings" panose="05000000000000000000" pitchFamily="2" charset="2"/>
              <a:buChar char="§"/>
            </a:pPr>
            <a:r>
              <a:rPr lang="en-US" altLang="en-US" sz="2400"/>
              <a:t>Equip heath facilities with necessary supplies</a:t>
            </a:r>
          </a:p>
          <a:p>
            <a:pPr>
              <a:spcBef>
                <a:spcPct val="0"/>
              </a:spcBef>
              <a:buFont typeface="Wingdings" panose="05000000000000000000" pitchFamily="2" charset="2"/>
              <a:buChar char="§"/>
            </a:pPr>
            <a:r>
              <a:rPr lang="en-US" altLang="en-US" sz="2400"/>
              <a:t>Privacy and confidentiality </a:t>
            </a:r>
          </a:p>
          <a:p>
            <a:pPr>
              <a:spcBef>
                <a:spcPct val="0"/>
              </a:spcBef>
              <a:buFont typeface="Wingdings" panose="05000000000000000000" pitchFamily="2" charset="2"/>
              <a:buChar char="§"/>
            </a:pPr>
            <a:r>
              <a:rPr lang="en-US" altLang="en-US" sz="2400"/>
              <a:t>Individualized approach to care</a:t>
            </a:r>
          </a:p>
          <a:p>
            <a:pPr>
              <a:spcBef>
                <a:spcPct val="0"/>
              </a:spcBef>
              <a:buFont typeface="Wingdings" panose="05000000000000000000" pitchFamily="2" charset="2"/>
              <a:buChar char="§"/>
            </a:pPr>
            <a:r>
              <a:rPr lang="en-US" altLang="en-US" sz="2400"/>
              <a:t>Document and course-correct, prevention and response. </a:t>
            </a:r>
          </a:p>
        </p:txBody>
      </p:sp>
      <p:sp>
        <p:nvSpPr>
          <p:cNvPr id="4" name="TextBox 3">
            <a:extLst>
              <a:ext uri="{FF2B5EF4-FFF2-40B4-BE49-F238E27FC236}">
                <a16:creationId xmlns:a16="http://schemas.microsoft.com/office/drawing/2014/main" id="{EC123356-64AE-4031-A473-807E795490DD}"/>
              </a:ext>
            </a:extLst>
          </p:cNvPr>
          <p:cNvSpPr txBox="1"/>
          <p:nvPr/>
        </p:nvSpPr>
        <p:spPr>
          <a:xfrm>
            <a:off x="8686800" y="0"/>
            <a:ext cx="1981200" cy="369888"/>
          </a:xfrm>
          <a:prstGeom prst="rect">
            <a:avLst/>
          </a:prstGeom>
          <a:solidFill>
            <a:schemeClr val="accent5">
              <a:lumMod val="50000"/>
            </a:schemeClr>
          </a:solidFill>
        </p:spPr>
        <p:txBody>
          <a:bodyPr>
            <a:spAutoFit/>
          </a:bodyPr>
          <a:lstStyle/>
          <a:p>
            <a:pPr>
              <a:defRPr/>
            </a:pPr>
            <a:r>
              <a:rPr lang="en-US" dirty="0"/>
              <a:t>Sexual Violence</a:t>
            </a:r>
          </a:p>
        </p:txBody>
      </p:sp>
    </p:spTree>
    <p:extLst>
      <p:ext uri="{BB962C8B-B14F-4D97-AF65-F5344CB8AC3E}">
        <p14:creationId xmlns:p14="http://schemas.microsoft.com/office/powerpoint/2010/main" val="40200770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25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25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5">
            <a:extLst>
              <a:ext uri="{FF2B5EF4-FFF2-40B4-BE49-F238E27FC236}">
                <a16:creationId xmlns:a16="http://schemas.microsoft.com/office/drawing/2014/main" id="{6AB07BF4-9D17-4ECE-B3AF-7AA44A687D71}"/>
              </a:ext>
            </a:extLst>
          </p:cNvPr>
          <p:cNvSpPr txBox="1">
            <a:spLocks noChangeArrowheads="1"/>
          </p:cNvSpPr>
          <p:nvPr/>
        </p:nvSpPr>
        <p:spPr bwMode="auto">
          <a:xfrm>
            <a:off x="3948841" y="3124201"/>
            <a:ext cx="42879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GillSans" pitchFamily="2" charset="0"/>
                <a:ea typeface="ＭＳ Ｐゴシック" panose="020B0600070205080204" pitchFamily="34" charset="-128"/>
              </a:defRPr>
            </a:lvl1pPr>
            <a:lvl2pPr marL="37931725" indent="-37474525">
              <a:spcBef>
                <a:spcPct val="20000"/>
              </a:spcBef>
              <a:buChar char="–"/>
              <a:defRPr sz="2400">
                <a:solidFill>
                  <a:schemeClr val="tx1"/>
                </a:solidFill>
                <a:latin typeface="GillSans" pitchFamily="2" charset="0"/>
                <a:ea typeface="ＭＳ Ｐゴシック" panose="020B0600070205080204" pitchFamily="34" charset="-128"/>
              </a:defRPr>
            </a:lvl2pPr>
            <a:lvl3pPr marL="1143000" indent="-228600">
              <a:spcBef>
                <a:spcPct val="20000"/>
              </a:spcBef>
              <a:buChar char="•"/>
              <a:defRPr sz="2000">
                <a:solidFill>
                  <a:schemeClr val="tx1"/>
                </a:solidFill>
                <a:latin typeface="GillSans" pitchFamily="2" charset="0"/>
                <a:ea typeface="ＭＳ Ｐゴシック" panose="020B0600070205080204" pitchFamily="34" charset="-128"/>
              </a:defRPr>
            </a:lvl3pPr>
            <a:lvl4pPr marL="1600200" indent="-228600">
              <a:spcBef>
                <a:spcPct val="20000"/>
              </a:spcBef>
              <a:buFont typeface="GillSans" pitchFamily="2" charset="0"/>
              <a:buChar char="»"/>
              <a:defRPr>
                <a:solidFill>
                  <a:schemeClr val="tx1"/>
                </a:solidFill>
                <a:latin typeface="GillSans" pitchFamily="2" charset="0"/>
                <a:ea typeface="ＭＳ Ｐゴシック" panose="020B0600070205080204" pitchFamily="34" charset="-128"/>
              </a:defRPr>
            </a:lvl4pPr>
            <a:lvl5pPr marL="2057400" indent="-228600">
              <a:spcBef>
                <a:spcPct val="20000"/>
              </a:spcBef>
              <a:buChar char="»"/>
              <a:defRPr sz="2000">
                <a:solidFill>
                  <a:schemeClr val="tx1"/>
                </a:solidFill>
                <a:latin typeface="GillSan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Sans" pitchFamily="2" charset="0"/>
                <a:ea typeface="ＭＳ Ｐゴシック" panose="020B0600070205080204" pitchFamily="34" charset="-128"/>
              </a:defRPr>
            </a:lvl9pPr>
          </a:lstStyle>
          <a:p>
            <a:pPr algn="ctr" eaLnBrk="1" hangingPunct="1">
              <a:spcBef>
                <a:spcPct val="0"/>
              </a:spcBef>
              <a:buFontTx/>
              <a:buNone/>
            </a:pPr>
            <a:r>
              <a:rPr lang="en-US" altLang="en-US" sz="3200" b="1"/>
              <a:t>Questions / Comments?</a:t>
            </a:r>
            <a:endParaRPr lang="en-US" altLang="en-US" sz="3200"/>
          </a:p>
        </p:txBody>
      </p:sp>
    </p:spTree>
    <p:extLst>
      <p:ext uri="{BB962C8B-B14F-4D97-AF65-F5344CB8AC3E}">
        <p14:creationId xmlns:p14="http://schemas.microsoft.com/office/powerpoint/2010/main" val="197833790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83CB-8B83-4A74-8D9F-7F99B0071443}"/>
              </a:ext>
            </a:extLst>
          </p:cNvPr>
          <p:cNvSpPr>
            <a:spLocks noGrp="1"/>
          </p:cNvSpPr>
          <p:nvPr>
            <p:ph type="title"/>
          </p:nvPr>
        </p:nvSpPr>
        <p:spPr>
          <a:xfrm>
            <a:off x="2148841" y="202205"/>
            <a:ext cx="9292590" cy="1325563"/>
          </a:xfrm>
        </p:spPr>
        <p:txBody>
          <a:bodyPr>
            <a:normAutofit/>
          </a:bodyPr>
          <a:lstStyle/>
          <a:p>
            <a:r>
              <a:rPr lang="en-US" u="sng" dirty="0">
                <a:latin typeface="+mn-lt"/>
              </a:rPr>
              <a:t>Sexual violence as international crime</a:t>
            </a:r>
            <a:br>
              <a:rPr lang="en-US" u="sng" dirty="0">
                <a:latin typeface="+mn-lt"/>
              </a:rPr>
            </a:br>
            <a:endParaRPr lang="en-US" u="sng" dirty="0">
              <a:latin typeface="+mn-lt"/>
            </a:endParaRPr>
          </a:p>
        </p:txBody>
      </p:sp>
      <p:grpSp>
        <p:nvGrpSpPr>
          <p:cNvPr id="4" name="Group 3">
            <a:extLst>
              <a:ext uri="{FF2B5EF4-FFF2-40B4-BE49-F238E27FC236}">
                <a16:creationId xmlns:a16="http://schemas.microsoft.com/office/drawing/2014/main" id="{71C0A879-1D21-43E2-90C8-966552A9DBE9}"/>
              </a:ext>
            </a:extLst>
          </p:cNvPr>
          <p:cNvGrpSpPr/>
          <p:nvPr/>
        </p:nvGrpSpPr>
        <p:grpSpPr>
          <a:xfrm>
            <a:off x="2235718" y="1417487"/>
            <a:ext cx="3860282" cy="5085694"/>
            <a:chOff x="273" y="2461"/>
            <a:chExt cx="3558133" cy="5035637"/>
          </a:xfrm>
          <a:solidFill>
            <a:schemeClr val="accent4">
              <a:lumMod val="40000"/>
              <a:lumOff val="60000"/>
            </a:schemeClr>
          </a:solidFill>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9C0EAB21-8694-4829-AB63-2A02610680CF}"/>
                </a:ext>
              </a:extLst>
            </p:cNvPr>
            <p:cNvSpPr/>
            <p:nvPr/>
          </p:nvSpPr>
          <p:spPr>
            <a:xfrm>
              <a:off x="273" y="2461"/>
              <a:ext cx="3558133" cy="5035637"/>
            </a:xfrm>
            <a:prstGeom prst="roundRect">
              <a:avLst/>
            </a:prstGeom>
            <a:grpFill/>
            <a:ln>
              <a:noFill/>
            </a:ln>
            <a:effectLst>
              <a:outerShdw blurRad="44450" dist="27940" dir="5400000" algn="ctr">
                <a:srgbClr val="000000">
                  <a:alpha val="32000"/>
                </a:srgbClr>
              </a:outerShdw>
            </a:effectLst>
            <a:sp3d>
              <a:bevelT w="190500" h="38100"/>
            </a:sp3d>
          </p:spPr>
          <p:style>
            <a:lnRef idx="0">
              <a:scrgbClr r="0" g="0" b="0"/>
            </a:lnRef>
            <a:fillRef idx="3">
              <a:schemeClr val="accent1">
                <a:hueOff val="0"/>
                <a:satOff val="0"/>
                <a:lumOff val="0"/>
                <a:alphaOff val="0"/>
              </a:schemeClr>
            </a:fillRef>
            <a:effectRef idx="3">
              <a:scrgbClr r="0" g="0" b="0"/>
            </a:effectRef>
            <a:fontRef idx="minor">
              <a:schemeClr val="lt1"/>
            </a:fontRef>
          </p:style>
        </p:sp>
        <p:sp>
          <p:nvSpPr>
            <p:cNvPr id="6" name="Rectangle: Rounded Corners 4">
              <a:extLst>
                <a:ext uri="{FF2B5EF4-FFF2-40B4-BE49-F238E27FC236}">
                  <a16:creationId xmlns:a16="http://schemas.microsoft.com/office/drawing/2014/main" id="{CDBE95C8-B37A-4EB1-8FC3-F30E8EEB9371}"/>
                </a:ext>
              </a:extLst>
            </p:cNvPr>
            <p:cNvSpPr txBox="1"/>
            <p:nvPr/>
          </p:nvSpPr>
          <p:spPr>
            <a:xfrm>
              <a:off x="173967" y="176155"/>
              <a:ext cx="3210745" cy="4688249"/>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GB" sz="2800" kern="1200" dirty="0">
                  <a:solidFill>
                    <a:schemeClr val="tx1"/>
                  </a:solidFill>
                </a:rPr>
                <a:t>SV that amounts to serious violations of IHL </a:t>
              </a:r>
              <a:r>
                <a:rPr lang="en-GB" sz="2800" b="1" kern="1200" dirty="0">
                  <a:solidFill>
                    <a:schemeClr val="tx1"/>
                  </a:solidFill>
                </a:rPr>
                <a:t>entails </a:t>
              </a:r>
              <a:r>
                <a:rPr lang="en-GB" sz="2800" b="1" u="sng" kern="1200" dirty="0">
                  <a:solidFill>
                    <a:schemeClr val="tx1"/>
                  </a:solidFill>
                </a:rPr>
                <a:t>individual </a:t>
              </a:r>
              <a:r>
                <a:rPr lang="en-GB" sz="2800" b="1" kern="1200" dirty="0">
                  <a:solidFill>
                    <a:schemeClr val="tx1"/>
                  </a:solidFill>
                </a:rPr>
                <a:t>criminal responsibility </a:t>
              </a:r>
              <a:r>
                <a:rPr lang="en-GB" sz="2800" kern="1200" dirty="0">
                  <a:solidFill>
                    <a:schemeClr val="tx1"/>
                  </a:solidFill>
                </a:rPr>
                <a:t>and must be </a:t>
              </a:r>
              <a:r>
                <a:rPr lang="en-GB" sz="2800" b="1" kern="1200" dirty="0">
                  <a:solidFill>
                    <a:schemeClr val="tx1"/>
                  </a:solidFill>
                </a:rPr>
                <a:t>prosecuted</a:t>
              </a:r>
            </a:p>
          </p:txBody>
        </p:sp>
      </p:grpSp>
      <p:grpSp>
        <p:nvGrpSpPr>
          <p:cNvPr id="7" name="Group 6">
            <a:extLst>
              <a:ext uri="{FF2B5EF4-FFF2-40B4-BE49-F238E27FC236}">
                <a16:creationId xmlns:a16="http://schemas.microsoft.com/office/drawing/2014/main" id="{ED492A8B-5326-4DDF-B5B9-B2CE7CA7A6C5}"/>
              </a:ext>
            </a:extLst>
          </p:cNvPr>
          <p:cNvGrpSpPr/>
          <p:nvPr/>
        </p:nvGrpSpPr>
        <p:grpSpPr>
          <a:xfrm>
            <a:off x="6481643" y="1462629"/>
            <a:ext cx="4228267" cy="5040552"/>
            <a:chOff x="3944049" y="45147"/>
            <a:chExt cx="4146175" cy="5040552"/>
          </a:xfrm>
          <a:solidFill>
            <a:schemeClr val="accent1">
              <a:lumMod val="20000"/>
              <a:lumOff val="80000"/>
            </a:schemeClr>
          </a:solidFill>
          <a:scene3d>
            <a:camera prst="orthographicFront">
              <a:rot lat="0" lon="0" rev="0"/>
            </a:camera>
            <a:lightRig rig="balanced" dir="t">
              <a:rot lat="0" lon="0" rev="8700000"/>
            </a:lightRig>
          </a:scene3d>
        </p:grpSpPr>
        <p:sp>
          <p:nvSpPr>
            <p:cNvPr id="8" name="Rectangle: Top Corners Rounded 7">
              <a:extLst>
                <a:ext uri="{FF2B5EF4-FFF2-40B4-BE49-F238E27FC236}">
                  <a16:creationId xmlns:a16="http://schemas.microsoft.com/office/drawing/2014/main" id="{59D6121B-B13B-420A-A3A1-15A226D4B071}"/>
                </a:ext>
              </a:extLst>
            </p:cNvPr>
            <p:cNvSpPr/>
            <p:nvPr/>
          </p:nvSpPr>
          <p:spPr>
            <a:xfrm rot="5400000">
              <a:off x="3496861" y="492335"/>
              <a:ext cx="5040552" cy="4146175"/>
            </a:xfrm>
            <a:prstGeom prst="round2SameRect">
              <a:avLst/>
            </a:prstGeom>
            <a:grpFill/>
            <a:ln>
              <a:noFill/>
            </a:ln>
            <a:effectLst>
              <a:outerShdw blurRad="44450" dist="27940" dir="5400000" algn="ctr">
                <a:srgbClr val="000000">
                  <a:alpha val="32000"/>
                </a:srgbClr>
              </a:outerShdw>
            </a:effectLst>
            <a:sp3d>
              <a:bevelT w="190500" h="38100"/>
            </a:sp3d>
          </p:spPr>
          <p:style>
            <a:lnRef idx="1">
              <a:scrgbClr r="0" g="0" b="0"/>
            </a:lnRef>
            <a:fillRef idx="1">
              <a:schemeClr val="accent1">
                <a:alpha val="90000"/>
                <a:tint val="40000"/>
                <a:hueOff val="0"/>
                <a:satOff val="0"/>
                <a:lumOff val="0"/>
                <a:alphaOff val="0"/>
              </a:schemeClr>
            </a:fillRef>
            <a:effectRef idx="2">
              <a:scrgbClr r="0" g="0" b="0"/>
            </a:effectRef>
            <a:fontRef idx="minor">
              <a:schemeClr val="dk1">
                <a:hueOff val="0"/>
                <a:satOff val="0"/>
                <a:lumOff val="0"/>
                <a:alphaOff val="0"/>
              </a:schemeClr>
            </a:fontRef>
          </p:style>
        </p:sp>
        <p:sp>
          <p:nvSpPr>
            <p:cNvPr id="9" name="Rectangle: Top Corners Rounded 4">
              <a:extLst>
                <a:ext uri="{FF2B5EF4-FFF2-40B4-BE49-F238E27FC236}">
                  <a16:creationId xmlns:a16="http://schemas.microsoft.com/office/drawing/2014/main" id="{0828A935-98FD-4B30-8B2A-4C068498A628}"/>
                </a:ext>
              </a:extLst>
            </p:cNvPr>
            <p:cNvSpPr txBox="1"/>
            <p:nvPr/>
          </p:nvSpPr>
          <p:spPr>
            <a:xfrm>
              <a:off x="3944049" y="175426"/>
              <a:ext cx="3943775" cy="4635752"/>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333500" rtl="0">
                <a:lnSpc>
                  <a:spcPct val="90000"/>
                </a:lnSpc>
                <a:spcBef>
                  <a:spcPct val="0"/>
                </a:spcBef>
                <a:spcAft>
                  <a:spcPct val="15000"/>
                </a:spcAft>
                <a:buChar char="•"/>
              </a:pPr>
              <a:r>
                <a:rPr lang="en-US" sz="2800" kern="1200" dirty="0"/>
                <a:t>Rape and </a:t>
              </a:r>
              <a:r>
                <a:rPr lang="en-US" sz="2800" dirty="0"/>
                <a:t>SV in </a:t>
              </a:r>
              <a:r>
                <a:rPr lang="en-US" sz="2800" kern="1200" dirty="0"/>
                <a:t>armed conflict</a:t>
              </a:r>
              <a:endParaRPr lang="en-US" sz="2800" kern="1200" dirty="0">
                <a:solidFill>
                  <a:schemeClr val="tx1"/>
                </a:solidFill>
              </a:endParaRPr>
            </a:p>
            <a:p>
              <a:pPr marL="228600" lvl="1" indent="-228600" algn="l" defTabSz="889000" rtl="0">
                <a:lnSpc>
                  <a:spcPct val="90000"/>
                </a:lnSpc>
                <a:spcBef>
                  <a:spcPct val="0"/>
                </a:spcBef>
                <a:spcAft>
                  <a:spcPct val="15000"/>
                </a:spcAft>
                <a:buChar char="•"/>
              </a:pPr>
              <a:endParaRPr lang="en-US" sz="2400" b="1" kern="1200" dirty="0">
                <a:solidFill>
                  <a:schemeClr val="tx1"/>
                </a:solidFill>
              </a:endParaRPr>
            </a:p>
            <a:p>
              <a:pPr marL="800100" lvl="2" indent="-342900" defTabSz="889000">
                <a:lnSpc>
                  <a:spcPct val="90000"/>
                </a:lnSpc>
                <a:spcBef>
                  <a:spcPct val="0"/>
                </a:spcBef>
                <a:spcAft>
                  <a:spcPct val="15000"/>
                </a:spcAft>
                <a:buFont typeface="Wingdings" panose="05000000000000000000" pitchFamily="2" charset="2"/>
                <a:buChar char="ü"/>
              </a:pPr>
              <a:r>
                <a:rPr lang="en-US" sz="2400" kern="1200" dirty="0"/>
                <a:t>Are a War Crime</a:t>
              </a:r>
              <a:endParaRPr lang="en-US" sz="2400" dirty="0"/>
            </a:p>
            <a:p>
              <a:pPr marL="800100" lvl="2" indent="-342900" defTabSz="889000">
                <a:lnSpc>
                  <a:spcPct val="90000"/>
                </a:lnSpc>
                <a:spcBef>
                  <a:spcPct val="0"/>
                </a:spcBef>
                <a:spcAft>
                  <a:spcPct val="15000"/>
                </a:spcAft>
                <a:buFont typeface="Wingdings" panose="05000000000000000000" pitchFamily="2" charset="2"/>
                <a:buChar char="ü"/>
              </a:pPr>
              <a:r>
                <a:rPr lang="en-US" sz="2400" kern="1200" dirty="0"/>
                <a:t>Can constitu</a:t>
              </a:r>
              <a:r>
                <a:rPr lang="en-US" sz="2400" dirty="0"/>
                <a:t>te </a:t>
              </a:r>
              <a:r>
                <a:rPr lang="en-US" sz="2400" b="1" dirty="0"/>
                <a:t>Crimes against Humanity, Genocide </a:t>
              </a:r>
            </a:p>
            <a:p>
              <a:pPr marL="800100" lvl="2" indent="-342900" defTabSz="889000">
                <a:lnSpc>
                  <a:spcPct val="90000"/>
                </a:lnSpc>
                <a:spcBef>
                  <a:spcPct val="0"/>
                </a:spcBef>
                <a:spcAft>
                  <a:spcPct val="15000"/>
                </a:spcAft>
                <a:buFont typeface="Wingdings" panose="05000000000000000000" pitchFamily="2" charset="2"/>
                <a:buChar char="ü"/>
              </a:pPr>
              <a:r>
                <a:rPr lang="en-US" sz="2400" b="1" dirty="0"/>
                <a:t>Other crimes: Torture</a:t>
              </a:r>
            </a:p>
          </p:txBody>
        </p:sp>
      </p:grpSp>
      <p:sp>
        <p:nvSpPr>
          <p:cNvPr id="10" name="Rectangle 9">
            <a:extLst>
              <a:ext uri="{FF2B5EF4-FFF2-40B4-BE49-F238E27FC236}">
                <a16:creationId xmlns:a16="http://schemas.microsoft.com/office/drawing/2014/main" id="{A5061C48-BC49-42AE-BE40-FC1BF7D8434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1" name="TextBox 10">
            <a:extLst>
              <a:ext uri="{FF2B5EF4-FFF2-40B4-BE49-F238E27FC236}">
                <a16:creationId xmlns:a16="http://schemas.microsoft.com/office/drawing/2014/main" id="{E5ABA34B-845D-4254-9B3D-BBD6359D8848}"/>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95934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7A5F95-E096-45D3-9599-7731D9E295A8}"/>
              </a:ext>
            </a:extLst>
          </p:cNvPr>
          <p:cNvGrpSpPr/>
          <p:nvPr/>
        </p:nvGrpSpPr>
        <p:grpSpPr>
          <a:xfrm>
            <a:off x="1902542" y="0"/>
            <a:ext cx="8849032" cy="6957392"/>
            <a:chOff x="19050" y="0"/>
            <a:chExt cx="5760720" cy="4814570"/>
          </a:xfrm>
        </p:grpSpPr>
        <p:pic>
          <p:nvPicPr>
            <p:cNvPr id="5" name="Picture 4">
              <a:extLst>
                <a:ext uri="{FF2B5EF4-FFF2-40B4-BE49-F238E27FC236}">
                  <a16:creationId xmlns:a16="http://schemas.microsoft.com/office/drawing/2014/main" id="{D16DFDFA-C673-42E8-A9A7-AE12FBCA3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5760720" cy="4814570"/>
            </a:xfrm>
            <a:prstGeom prst="rect">
              <a:avLst/>
            </a:prstGeom>
          </p:spPr>
        </p:pic>
        <p:sp>
          <p:nvSpPr>
            <p:cNvPr id="6" name="Text Box 2">
              <a:extLst>
                <a:ext uri="{FF2B5EF4-FFF2-40B4-BE49-F238E27FC236}">
                  <a16:creationId xmlns:a16="http://schemas.microsoft.com/office/drawing/2014/main" id="{E32C76DE-1F1F-4059-989D-C7769DFDB92D}"/>
                </a:ext>
              </a:extLst>
            </p:cNvPr>
            <p:cNvSpPr txBox="1">
              <a:spLocks noChangeArrowheads="1"/>
            </p:cNvSpPr>
            <p:nvPr/>
          </p:nvSpPr>
          <p:spPr bwMode="auto">
            <a:xfrm>
              <a:off x="219075" y="4514850"/>
              <a:ext cx="904875" cy="2286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800" i="1">
                  <a:effectLst/>
                  <a:latin typeface="Arial" panose="020B0604020202020204" pitchFamily="34" charset="0"/>
                  <a:ea typeface="Calibri" panose="020F0502020204030204" pitchFamily="34" charset="0"/>
                  <a:cs typeface="Times New Roman" panose="02020603050405020304" pitchFamily="18" charset="0"/>
                </a:rPr>
                <a:t>Figure 1.2</a:t>
              </a:r>
              <a:endParaRPr lang="fr-CH"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a:extLst>
              <a:ext uri="{FF2B5EF4-FFF2-40B4-BE49-F238E27FC236}">
                <a16:creationId xmlns:a16="http://schemas.microsoft.com/office/drawing/2014/main" id="{58D41876-BFA3-4EEE-84B5-50896B312F1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8" name="TextBox 7">
            <a:extLst>
              <a:ext uri="{FF2B5EF4-FFF2-40B4-BE49-F238E27FC236}">
                <a16:creationId xmlns:a16="http://schemas.microsoft.com/office/drawing/2014/main" id="{D0801E08-5DF7-4F8E-AC7D-F97BC191AB9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34934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The Ecotemian case part one - reduced">
            <a:hlinkClick r:id="" action="ppaction://media"/>
            <a:extLst>
              <a:ext uri="{FF2B5EF4-FFF2-40B4-BE49-F238E27FC236}">
                <a16:creationId xmlns:a16="http://schemas.microsoft.com/office/drawing/2014/main" id="{3D1364E0-E6B1-4C13-8919-92CAD0033A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9503" y="1023239"/>
            <a:ext cx="7772356" cy="4371950"/>
          </a:xfrm>
          <a:prstGeom prst="rect">
            <a:avLst/>
          </a:prstGeom>
          <a:solidFill>
            <a:schemeClr val="accent2">
              <a:lumMod val="40000"/>
              <a:lumOff val="60000"/>
            </a:schemeClr>
          </a:solidFill>
          <a:ln>
            <a:solidFill>
              <a:schemeClr val="accent4">
                <a:lumMod val="20000"/>
                <a:lumOff val="80000"/>
              </a:schemeClr>
            </a:solidFill>
          </a:ln>
        </p:spPr>
      </p:pic>
      <p:sp>
        <p:nvSpPr>
          <p:cNvPr id="5" name="TextBox 4">
            <a:extLst>
              <a:ext uri="{FF2B5EF4-FFF2-40B4-BE49-F238E27FC236}">
                <a16:creationId xmlns:a16="http://schemas.microsoft.com/office/drawing/2014/main" id="{76DEAA13-2D2F-4BBA-8E8B-B42BCC4C1B2F}"/>
              </a:ext>
            </a:extLst>
          </p:cNvPr>
          <p:cNvSpPr txBox="1"/>
          <p:nvPr/>
        </p:nvSpPr>
        <p:spPr>
          <a:xfrm>
            <a:off x="5911657" y="309716"/>
            <a:ext cx="828047" cy="369332"/>
          </a:xfrm>
          <a:prstGeom prst="rect">
            <a:avLst/>
          </a:prstGeom>
          <a:noFill/>
        </p:spPr>
        <p:txBody>
          <a:bodyPr wrap="none" rtlCol="0">
            <a:spAutoFit/>
          </a:bodyPr>
          <a:lstStyle/>
          <a:p>
            <a:r>
              <a:rPr lang="en-GB" dirty="0"/>
              <a:t>Movie </a:t>
            </a:r>
          </a:p>
        </p:txBody>
      </p:sp>
      <p:sp>
        <p:nvSpPr>
          <p:cNvPr id="6" name="Rectangle 5">
            <a:extLst>
              <a:ext uri="{FF2B5EF4-FFF2-40B4-BE49-F238E27FC236}">
                <a16:creationId xmlns:a16="http://schemas.microsoft.com/office/drawing/2014/main" id="{10F6BD26-CDDB-45D1-9D46-2771EE2485F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842CACCA-41AE-435E-9535-1A6A61BE2B3F}"/>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29752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84D9C3-BCCA-4974-B1F9-B296FDF00D3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E9EAC3AF-2B35-4CC6-895A-ED5C199302CE}"/>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2" name="TextBox 1">
            <a:extLst>
              <a:ext uri="{FF2B5EF4-FFF2-40B4-BE49-F238E27FC236}">
                <a16:creationId xmlns:a16="http://schemas.microsoft.com/office/drawing/2014/main" id="{823643D4-4BB6-4EE5-93F7-6EA0D292B6D6}"/>
              </a:ext>
            </a:extLst>
          </p:cNvPr>
          <p:cNvSpPr txBox="1"/>
          <p:nvPr/>
        </p:nvSpPr>
        <p:spPr>
          <a:xfrm>
            <a:off x="3384133" y="2503170"/>
            <a:ext cx="7356143" cy="1569660"/>
          </a:xfrm>
          <a:prstGeom prst="rect">
            <a:avLst/>
          </a:prstGeom>
          <a:noFill/>
        </p:spPr>
        <p:txBody>
          <a:bodyPr wrap="square" rtlCol="0">
            <a:spAutoFit/>
          </a:bodyPr>
          <a:lstStyle/>
          <a:p>
            <a:pPr algn="ctr"/>
            <a:r>
              <a:rPr lang="en-GB" sz="3200" dirty="0"/>
              <a:t>The few documented cases of sexual violence are likely reflective of its prevalence within the conflict</a:t>
            </a:r>
          </a:p>
        </p:txBody>
      </p:sp>
      <p:sp>
        <p:nvSpPr>
          <p:cNvPr id="3" name="TextBox 2">
            <a:extLst>
              <a:ext uri="{FF2B5EF4-FFF2-40B4-BE49-F238E27FC236}">
                <a16:creationId xmlns:a16="http://schemas.microsoft.com/office/drawing/2014/main" id="{7755A1FF-0B39-43B0-9AFD-483BD5416569}"/>
              </a:ext>
            </a:extLst>
          </p:cNvPr>
          <p:cNvSpPr txBox="1"/>
          <p:nvPr/>
        </p:nvSpPr>
        <p:spPr>
          <a:xfrm>
            <a:off x="1775936" y="2687835"/>
            <a:ext cx="1608197" cy="1200329"/>
          </a:xfrm>
          <a:prstGeom prst="rect">
            <a:avLst/>
          </a:prstGeom>
          <a:noFill/>
        </p:spPr>
        <p:txBody>
          <a:bodyPr wrap="none" rtlCol="0">
            <a:spAutoFit/>
          </a:bodyPr>
          <a:lstStyle/>
          <a:p>
            <a:r>
              <a:rPr lang="en-GB" sz="7200" b="1" dirty="0">
                <a:solidFill>
                  <a:srgbClr val="FF0000"/>
                </a:solidFill>
              </a:rPr>
              <a:t>Y/N</a:t>
            </a:r>
          </a:p>
        </p:txBody>
      </p:sp>
    </p:spTree>
    <p:extLst>
      <p:ext uri="{BB962C8B-B14F-4D97-AF65-F5344CB8AC3E}">
        <p14:creationId xmlns:p14="http://schemas.microsoft.com/office/powerpoint/2010/main" val="2054453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5703</Words>
  <Application>Microsoft Office PowerPoint</Application>
  <PresentationFormat>Widescreen</PresentationFormat>
  <Paragraphs>607</Paragraphs>
  <Slides>54</Slides>
  <Notes>33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ＭＳ Ｐゴシック</vt:lpstr>
      <vt:lpstr>ＭＳ Ｐゴシック</vt:lpstr>
      <vt:lpstr>Yu Gothic Light</vt:lpstr>
      <vt:lpstr>Arial</vt:lpstr>
      <vt:lpstr>Calibri</vt:lpstr>
      <vt:lpstr>Calibri Light</vt:lpstr>
      <vt:lpstr>Gill Sans Infant Std</vt:lpstr>
      <vt:lpstr>Gill Sans MT</vt:lpstr>
      <vt:lpstr>GillSans</vt:lpstr>
      <vt:lpstr>Symbol</vt:lpstr>
      <vt:lpstr>Times New Roman</vt:lpstr>
      <vt:lpstr>Wingdings</vt:lpstr>
      <vt:lpstr>Office Theme</vt:lpstr>
      <vt:lpstr>PowerPoint Presentation</vt:lpstr>
      <vt:lpstr>Objectives </vt:lpstr>
      <vt:lpstr>Video</vt:lpstr>
      <vt:lpstr>Definition of sexual violence</vt:lpstr>
      <vt:lpstr>PowerPoint Presentation</vt:lpstr>
      <vt:lpstr>Sexual violence as international crime </vt:lpstr>
      <vt:lpstr>PowerPoint Presentation</vt:lpstr>
      <vt:lpstr>PowerPoint Presentation</vt:lpstr>
      <vt:lpstr>PowerPoint Presentation</vt:lpstr>
      <vt:lpstr>Facts About Sexual Violence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the health sector</vt:lpstr>
      <vt:lpstr>HEALTH: Importance of a multi-layered, multi-disciplinary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Collecting forensic evidence of Sexual Violence See notes AVR -&gt; next 2 slides</vt:lpstr>
      <vt:lpstr>Collecting forensic evidence of sexual violence -see</vt:lpstr>
      <vt:lpstr>Collecting forensic evidence of sexual violence see</vt:lpstr>
      <vt:lpstr>What might be the problem with situating an entry point for access to clinical management of sexual violence within a maternity ward?</vt:lpstr>
      <vt:lpstr>PowerPoint Presentation</vt:lpstr>
      <vt:lpstr>Resources</vt:lpstr>
      <vt:lpstr>Resources</vt:lpstr>
      <vt:lpstr>PowerPoint Presentation</vt:lpstr>
      <vt:lpstr>PowerPoint Presentation</vt:lpstr>
      <vt:lpstr>PowerPoint Presentation</vt:lpstr>
      <vt:lpstr>Sexual violence</vt:lpstr>
      <vt:lpstr>Sexual violence: Prevention</vt:lpstr>
      <vt:lpstr>Sexual violence: care for survivors</vt:lpstr>
      <vt:lpstr> Why are incidents of sexual violence often not reported?</vt:lpstr>
      <vt:lpstr>We keep in our heart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Catherine Delice Ginod</cp:lastModifiedBy>
  <cp:revision>68</cp:revision>
  <dcterms:created xsi:type="dcterms:W3CDTF">2019-12-23T21:35:58Z</dcterms:created>
  <dcterms:modified xsi:type="dcterms:W3CDTF">2020-08-11T14:05:52Z</dcterms:modified>
</cp:coreProperties>
</file>