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1475" r:id="rId3"/>
    <p:sldId id="1515" r:id="rId4"/>
    <p:sldId id="1495" r:id="rId5"/>
    <p:sldId id="1525" r:id="rId6"/>
    <p:sldId id="1503" r:id="rId7"/>
    <p:sldId id="1488" r:id="rId8"/>
    <p:sldId id="1504" r:id="rId9"/>
    <p:sldId id="1489" r:id="rId10"/>
    <p:sldId id="1524"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012" autoAdjust="0"/>
  </p:normalViewPr>
  <p:slideViewPr>
    <p:cSldViewPr snapToGrid="0">
      <p:cViewPr varScale="1">
        <p:scale>
          <a:sx n="56" d="100"/>
          <a:sy n="56" d="100"/>
        </p:scale>
        <p:origin x="10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351A2C-DA7A-4A71-9061-2C223245D78A}" type="datetimeFigureOut">
              <a:rPr lang="fr-CH" smtClean="0"/>
              <a:t>14.07.2022</a:t>
            </a:fld>
            <a:endParaRPr lang="fr-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341FE-CABD-4664-9347-A633A9B64F2D}" type="slidenum">
              <a:rPr lang="fr-CH" smtClean="0"/>
              <a:t>‹#›</a:t>
            </a:fld>
            <a:endParaRPr lang="fr-CH"/>
          </a:p>
        </p:txBody>
      </p:sp>
    </p:spTree>
    <p:extLst>
      <p:ext uri="{BB962C8B-B14F-4D97-AF65-F5344CB8AC3E}">
        <p14:creationId xmlns:p14="http://schemas.microsoft.com/office/powerpoint/2010/main" val="301933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crc.org/en/doc/assets/files/other/icrc-002-0956.pdf"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icrc.org/en/publication/0999-professional-standards-protection-work-carried-out-humanitarian-and-human-right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Pre-learning material for the session:</a:t>
            </a:r>
            <a:endParaRPr lang="fr-CH" sz="1200" b="1" u="sng"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u="sng" kern="1200" dirty="0">
                <a:solidFill>
                  <a:schemeClr val="tx1"/>
                </a:solidFill>
                <a:effectLst/>
                <a:latin typeface="+mn-lt"/>
                <a:ea typeface="+mn-ea"/>
                <a:cs typeface="+mn-cs"/>
                <a:hlinkClick r:id="rId3"/>
              </a:rPr>
              <a:t>Enhancing protection for civilians in armed conflict and other situations of violence</a:t>
            </a:r>
            <a:r>
              <a:rPr lang="en-US" sz="1200" kern="1200" dirty="0">
                <a:solidFill>
                  <a:schemeClr val="tx1"/>
                </a:solidFill>
                <a:effectLst/>
                <a:latin typeface="+mn-lt"/>
                <a:ea typeface="+mn-ea"/>
                <a:cs typeface="+mn-cs"/>
              </a:rPr>
              <a:t>. Introduction: Understanding Protection (p.9 – 10)</a:t>
            </a:r>
            <a:endParaRPr lang="fr-CH"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sng" kern="1200" dirty="0">
                <a:solidFill>
                  <a:schemeClr val="tx1"/>
                </a:solidFill>
                <a:effectLst/>
                <a:latin typeface="+mn-lt"/>
                <a:ea typeface="+mn-ea"/>
                <a:cs typeface="+mn-cs"/>
                <a:hlinkClick r:id="rId4"/>
              </a:rPr>
              <a:t>Professional standards for protection work</a:t>
            </a:r>
            <a:r>
              <a:rPr lang="en-US" sz="1200" kern="1200" dirty="0">
                <a:solidFill>
                  <a:schemeClr val="tx1"/>
                </a:solidFill>
                <a:effectLst/>
                <a:latin typeface="+mn-lt"/>
                <a:ea typeface="+mn-ea"/>
                <a:cs typeface="+mn-cs"/>
              </a:rPr>
              <a:t>. Chapter 1: Overarching principles in protection work (p.21-32) and Chapter 5: Promoting complementarity (p.91-101)</a:t>
            </a:r>
            <a:endParaRPr lang="en-US" dirty="0"/>
          </a:p>
          <a:p>
            <a:endParaRPr lang="en-US" b="1" u="sng" dirty="0"/>
          </a:p>
          <a:p>
            <a:endParaRPr lang="en-US" b="1" u="sng" dirty="0"/>
          </a:p>
          <a:p>
            <a:r>
              <a:rPr lang="en-US" b="1" u="sng" dirty="0"/>
              <a:t>Notes for facilitators: </a:t>
            </a:r>
            <a:endParaRPr lang="en-US" dirty="0"/>
          </a:p>
          <a:p>
            <a:r>
              <a:rPr lang="en-US" dirty="0"/>
              <a:t>F2F session roll-out: 90 mins. </a:t>
            </a:r>
          </a:p>
          <a:p>
            <a:endParaRPr lang="en-US" dirty="0"/>
          </a:p>
          <a:p>
            <a:pPr marL="228600" indent="-228600">
              <a:buAutoNum type="arabicPeriod"/>
            </a:pPr>
            <a:r>
              <a:rPr lang="en-US" dirty="0"/>
              <a:t>Presentation of objectives and methodology </a:t>
            </a:r>
            <a:r>
              <a:rPr lang="en-US" b="0" dirty="0"/>
              <a:t>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Concept of protection </a:t>
            </a:r>
            <a:r>
              <a:rPr lang="en-US" sz="1200" b="0" kern="1200" dirty="0">
                <a:solidFill>
                  <a:schemeClr val="tx1"/>
                </a:solidFill>
                <a:latin typeface="+mn-lt"/>
                <a:ea typeface="+mn-ea"/>
                <a:cs typeface="+mn-cs"/>
              </a:rPr>
              <a:t>10’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Identification of protection concerns and addressing protection needs – case study: work in groups 20’ + restitution 10’ + feedback and exchange 30’</a:t>
            </a:r>
          </a:p>
          <a:p>
            <a:pPr marL="228600" indent="-228600">
              <a:buAutoNum type="arabicPeriod"/>
            </a:pPr>
            <a:r>
              <a:rPr lang="en-US" dirty="0"/>
              <a:t>Ways in which protection and health interventions are intertwined – 15’</a:t>
            </a:r>
          </a:p>
          <a:p>
            <a:pPr marL="228600" indent="-228600">
              <a:buAutoNum type="arabicPeriod"/>
            </a:pPr>
            <a:endParaRPr lang="en-US" dirty="0"/>
          </a:p>
          <a:p>
            <a:endParaRPr lang="fr-CH" dirty="0"/>
          </a:p>
        </p:txBody>
      </p:sp>
      <p:sp>
        <p:nvSpPr>
          <p:cNvPr id="4" name="Slide Number Placeholder 3"/>
          <p:cNvSpPr>
            <a:spLocks noGrp="1"/>
          </p:cNvSpPr>
          <p:nvPr>
            <p:ph type="sldNum" sz="quarter" idx="5"/>
          </p:nvPr>
        </p:nvSpPr>
        <p:spPr/>
        <p:txBody>
          <a:bodyPr/>
          <a:lstStyle/>
          <a:p>
            <a:fld id="{8ED80360-B9C8-4C37-873A-DCC896FBCCDF}" type="slidenum">
              <a:rPr lang="fr-CH" smtClean="0"/>
              <a:t>1</a:t>
            </a:fld>
            <a:endParaRPr lang="fr-CH"/>
          </a:p>
        </p:txBody>
      </p:sp>
    </p:spTree>
    <p:extLst>
      <p:ext uri="{BB962C8B-B14F-4D97-AF65-F5344CB8AC3E}">
        <p14:creationId xmlns:p14="http://schemas.microsoft.com/office/powerpoint/2010/main" val="119116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Every actor sees protection from a particular perspective depending on their mandate. In this session we’ll talk about protection in the ICRC in settings of armed conflict and OSV</a:t>
            </a:r>
          </a:p>
          <a:p>
            <a:endParaRPr lang="en-US" b="0" dirty="0"/>
          </a:p>
          <a:p>
            <a:r>
              <a:rPr lang="en-US" b="0" dirty="0"/>
              <a:t>To reach protection outcomes we need a multidisciplinary approach, which includes the health perspective</a:t>
            </a:r>
          </a:p>
          <a:p>
            <a:endParaRPr lang="en-US" b="1" dirty="0"/>
          </a:p>
          <a:p>
            <a:r>
              <a:rPr lang="en-US" b="0" dirty="0"/>
              <a:t>Methodology of the session</a:t>
            </a:r>
          </a:p>
        </p:txBody>
      </p:sp>
      <p:sp>
        <p:nvSpPr>
          <p:cNvPr id="4" name="Slide Number Placeholder 3"/>
          <p:cNvSpPr>
            <a:spLocks noGrp="1"/>
          </p:cNvSpPr>
          <p:nvPr>
            <p:ph type="sldNum" sz="quarter" idx="10"/>
          </p:nvPr>
        </p:nvSpPr>
        <p:spPr/>
        <p:txBody>
          <a:bodyPr/>
          <a:lstStyle/>
          <a:p>
            <a:fld id="{BC56A1BF-1CC1-4BBD-88CF-BFED76E52D9D}" type="slidenum">
              <a:rPr lang="fr-CH" smtClean="0"/>
              <a:t>2</a:t>
            </a:fld>
            <a:endParaRPr lang="fr-CH"/>
          </a:p>
        </p:txBody>
      </p:sp>
    </p:spTree>
    <p:extLst>
      <p:ext uri="{BB962C8B-B14F-4D97-AF65-F5344CB8AC3E}">
        <p14:creationId xmlns:p14="http://schemas.microsoft.com/office/powerpoint/2010/main" val="1877767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Protection from </a:t>
            </a:r>
            <a:r>
              <a:rPr lang="en-US" b="1" i="0" dirty="0"/>
              <a:t>abuses and violations caused by the behavior of arms carriers and others </a:t>
            </a:r>
            <a:r>
              <a:rPr lang="en-US" i="0" dirty="0"/>
              <a:t>in conflicts and violence</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Responsibility of State authorities and non-State actors </a:t>
            </a:r>
            <a:r>
              <a:rPr lang="en-US" dirty="0"/>
              <a:t>where relevant to protect people by ensuring their safety, well-being and dignity.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E.g. </a:t>
            </a:r>
            <a:r>
              <a:rPr lang="en-US" b="1" dirty="0"/>
              <a:t>violence</a:t>
            </a:r>
            <a:r>
              <a:rPr lang="en-US" dirty="0"/>
              <a:t> attacks against medical personnel, ill-treatment, </a:t>
            </a:r>
            <a:r>
              <a:rPr lang="en-US" b="1" dirty="0"/>
              <a:t>being forced </a:t>
            </a:r>
            <a:r>
              <a:rPr lang="en-US" dirty="0"/>
              <a:t>to participate in conflict, </a:t>
            </a:r>
            <a:r>
              <a:rPr lang="en-US" b="1" dirty="0"/>
              <a:t>depriving</a:t>
            </a:r>
            <a:r>
              <a:rPr lang="en-US" dirty="0"/>
              <a:t> access to health care and other essential services, access to humanitarian aid, etc. Beyond health related issues, family separation, disappearance, forced displacement, attacks against civilians and civilian objects, </a:t>
            </a:r>
            <a:r>
              <a:rPr lang="en-US" dirty="0" err="1"/>
              <a:t>etc</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ICRC definition </a:t>
            </a:r>
            <a:r>
              <a:rPr lang="en-US" b="0" u="none" dirty="0"/>
              <a:t>+ Inter-Agency </a:t>
            </a:r>
            <a:r>
              <a:rPr lang="en-US" dirty="0"/>
              <a:t>Standing Committee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address protection needs: to </a:t>
            </a:r>
            <a:r>
              <a:rPr lang="en-US" b="1" dirty="0"/>
              <a:t>influence the behavior </a:t>
            </a:r>
            <a:r>
              <a:rPr lang="en-US" dirty="0"/>
              <a:t>of those responsible, together with </a:t>
            </a:r>
            <a:r>
              <a:rPr lang="en-US" b="1" dirty="0"/>
              <a:t>reducing the risks of affected people</a:t>
            </a:r>
            <a:r>
              <a:rPr lang="en-US" dirty="0"/>
              <a:t>. </a:t>
            </a:r>
          </a:p>
          <a:p>
            <a:endParaRPr lang="en-US" dirty="0"/>
          </a:p>
          <a:p>
            <a:r>
              <a:rPr lang="en-US" dirty="0"/>
              <a:t>Prot activities addressed to authorities and arms carriers + activities addressed to communities and persons at risk</a:t>
            </a:r>
            <a:endParaRPr lang="fr-CH" dirty="0"/>
          </a:p>
        </p:txBody>
      </p:sp>
      <p:sp>
        <p:nvSpPr>
          <p:cNvPr id="4" name="Slide Number Placeholder 3"/>
          <p:cNvSpPr>
            <a:spLocks noGrp="1"/>
          </p:cNvSpPr>
          <p:nvPr>
            <p:ph type="sldNum" sz="quarter" idx="5"/>
          </p:nvPr>
        </p:nvSpPr>
        <p:spPr/>
        <p:txBody>
          <a:bodyPr/>
          <a:lstStyle/>
          <a:p>
            <a:fld id="{8ED80360-B9C8-4C37-873A-DCC896FBCCDF}" type="slidenum">
              <a:rPr lang="fr-CH" smtClean="0"/>
              <a:t>3</a:t>
            </a:fld>
            <a:endParaRPr lang="fr-CH"/>
          </a:p>
        </p:txBody>
      </p:sp>
    </p:spTree>
    <p:extLst>
      <p:ext uri="{BB962C8B-B14F-4D97-AF65-F5344CB8AC3E}">
        <p14:creationId xmlns:p14="http://schemas.microsoft.com/office/powerpoint/2010/main" val="418012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b="0" dirty="0"/>
              <a:t>Work in groups, </a:t>
            </a:r>
            <a:r>
              <a:rPr lang="fr-CH" b="0" dirty="0" err="1"/>
              <a:t>flipcharts</a:t>
            </a:r>
            <a:endParaRPr lang="fr-CH" b="0" dirty="0"/>
          </a:p>
          <a:p>
            <a:endParaRPr lang="fr-CH" b="1" dirty="0"/>
          </a:p>
          <a:p>
            <a:pPr marL="228600" indent="-228600">
              <a:buFont typeface="+mj-lt"/>
              <a:buAutoNum type="arabicPeriod"/>
            </a:pPr>
            <a:endParaRPr lang="fr-CH" b="0" dirty="0"/>
          </a:p>
          <a:p>
            <a:endParaRPr lang="fr-C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56A1BF-1CC1-4BBD-88CF-BFED76E52D9D}"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37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To </a:t>
            </a:r>
            <a:r>
              <a:rPr lang="en-US" b="0" u="none" dirty="0"/>
              <a:t>assess protection needs:</a:t>
            </a:r>
            <a:r>
              <a:rPr lang="en-US" u="none" dirty="0"/>
              <a:t> </a:t>
            </a:r>
            <a:r>
              <a:rPr lang="es-CO" sz="1200" u="none" kern="1200" dirty="0" err="1">
                <a:solidFill>
                  <a:schemeClr val="tx1"/>
                </a:solidFill>
                <a:effectLst/>
                <a:latin typeface="+mn-lt"/>
                <a:ea typeface="+mn-ea"/>
                <a:cs typeface="+mn-cs"/>
              </a:rPr>
              <a:t>understand</a:t>
            </a:r>
            <a:r>
              <a:rPr lang="es-CO" sz="1200" u="none" kern="1200" dirty="0">
                <a:solidFill>
                  <a:schemeClr val="tx1"/>
                </a:solidFill>
                <a:effectLst/>
                <a:latin typeface="+mn-lt"/>
                <a:ea typeface="+mn-ea"/>
                <a:cs typeface="+mn-cs"/>
              </a:rPr>
              <a:t> </a:t>
            </a:r>
            <a:r>
              <a:rPr lang="es-CO" sz="1200" b="1" u="none" kern="1200" dirty="0" err="1">
                <a:solidFill>
                  <a:schemeClr val="tx1"/>
                </a:solidFill>
                <a:effectLst/>
                <a:latin typeface="+mn-lt"/>
                <a:ea typeface="+mn-ea"/>
                <a:cs typeface="+mn-cs"/>
              </a:rPr>
              <a:t>who</a:t>
            </a:r>
            <a:r>
              <a:rPr lang="es-CO" sz="1200" b="1" u="none" kern="1200" dirty="0">
                <a:solidFill>
                  <a:schemeClr val="tx1"/>
                </a:solidFill>
                <a:effectLst/>
                <a:latin typeface="+mn-lt"/>
                <a:ea typeface="+mn-ea"/>
                <a:cs typeface="+mn-cs"/>
              </a:rPr>
              <a:t> has </a:t>
            </a:r>
            <a:r>
              <a:rPr lang="es-CO" sz="1200" b="1" u="none" kern="1200" dirty="0" err="1">
                <a:solidFill>
                  <a:schemeClr val="tx1"/>
                </a:solidFill>
                <a:effectLst/>
                <a:latin typeface="+mn-lt"/>
                <a:ea typeface="+mn-ea"/>
                <a:cs typeface="+mn-cs"/>
              </a:rPr>
              <a:t>been</a:t>
            </a:r>
            <a:r>
              <a:rPr lang="es-CO" sz="1200" b="1" u="none" kern="1200" dirty="0">
                <a:solidFill>
                  <a:schemeClr val="tx1"/>
                </a:solidFill>
                <a:effectLst/>
                <a:latin typeface="+mn-lt"/>
                <a:ea typeface="+mn-ea"/>
                <a:cs typeface="+mn-cs"/>
              </a:rPr>
              <a:t> </a:t>
            </a:r>
            <a:r>
              <a:rPr lang="es-CO" sz="1200" b="1" u="none" kern="1200" dirty="0" err="1">
                <a:solidFill>
                  <a:schemeClr val="tx1"/>
                </a:solidFill>
                <a:effectLst/>
                <a:latin typeface="+mn-lt"/>
                <a:ea typeface="+mn-ea"/>
                <a:cs typeface="+mn-cs"/>
              </a:rPr>
              <a:t>affected</a:t>
            </a:r>
            <a:r>
              <a:rPr lang="es-CO" sz="1200" b="1" u="none" kern="1200" dirty="0">
                <a:solidFill>
                  <a:schemeClr val="tx1"/>
                </a:solidFill>
                <a:effectLst/>
                <a:latin typeface="+mn-lt"/>
                <a:ea typeface="+mn-ea"/>
                <a:cs typeface="+mn-cs"/>
              </a:rPr>
              <a:t> </a:t>
            </a:r>
            <a:r>
              <a:rPr lang="es-CO" sz="1200" b="1" u="none" kern="1200" dirty="0" err="1">
                <a:solidFill>
                  <a:schemeClr val="tx1"/>
                </a:solidFill>
                <a:effectLst/>
                <a:latin typeface="+mn-lt"/>
                <a:ea typeface="+mn-ea"/>
                <a:cs typeface="+mn-cs"/>
              </a:rPr>
              <a:t>by</a:t>
            </a:r>
            <a:r>
              <a:rPr lang="es-CO" sz="1200" b="1" u="none" kern="1200" dirty="0">
                <a:solidFill>
                  <a:schemeClr val="tx1"/>
                </a:solidFill>
                <a:effectLst/>
                <a:latin typeface="+mn-lt"/>
                <a:ea typeface="+mn-ea"/>
                <a:cs typeface="+mn-cs"/>
              </a:rPr>
              <a:t> </a:t>
            </a:r>
            <a:r>
              <a:rPr lang="es-CO" sz="1200" b="1" u="none" kern="1200" dirty="0" err="1">
                <a:solidFill>
                  <a:schemeClr val="tx1"/>
                </a:solidFill>
                <a:effectLst/>
                <a:latin typeface="+mn-lt"/>
                <a:ea typeface="+mn-ea"/>
                <a:cs typeface="+mn-cs"/>
              </a:rPr>
              <a:t>what</a:t>
            </a:r>
            <a:r>
              <a:rPr lang="es-CO" sz="1200" b="1" u="none" kern="1200" dirty="0">
                <a:solidFill>
                  <a:schemeClr val="tx1"/>
                </a:solidFill>
                <a:effectLst/>
                <a:latin typeface="+mn-lt"/>
                <a:ea typeface="+mn-ea"/>
                <a:cs typeface="+mn-cs"/>
              </a:rPr>
              <a:t>, </a:t>
            </a:r>
            <a:r>
              <a:rPr lang="es-CO" sz="1200" b="1" u="none" kern="1200" dirty="0" err="1">
                <a:solidFill>
                  <a:schemeClr val="tx1"/>
                </a:solidFill>
                <a:effectLst/>
                <a:latin typeface="+mn-lt"/>
                <a:ea typeface="+mn-ea"/>
                <a:cs typeface="+mn-cs"/>
              </a:rPr>
              <a:t>how</a:t>
            </a:r>
            <a:r>
              <a:rPr lang="es-CO" sz="1200" b="1" u="none" kern="1200" dirty="0">
                <a:solidFill>
                  <a:schemeClr val="tx1"/>
                </a:solidFill>
                <a:effectLst/>
                <a:latin typeface="+mn-lt"/>
                <a:ea typeface="+mn-ea"/>
                <a:cs typeface="+mn-cs"/>
              </a:rPr>
              <a:t>, </a:t>
            </a:r>
            <a:r>
              <a:rPr lang="es-CO" sz="1200" b="1" u="none" kern="1200" dirty="0" err="1">
                <a:solidFill>
                  <a:schemeClr val="tx1"/>
                </a:solidFill>
                <a:effectLst/>
                <a:latin typeface="+mn-lt"/>
                <a:ea typeface="+mn-ea"/>
                <a:cs typeface="+mn-cs"/>
              </a:rPr>
              <a:t>the</a:t>
            </a:r>
            <a:r>
              <a:rPr lang="es-CO" sz="1200" b="1" u="none" kern="1200" dirty="0">
                <a:solidFill>
                  <a:schemeClr val="tx1"/>
                </a:solidFill>
                <a:effectLst/>
                <a:latin typeface="+mn-lt"/>
                <a:ea typeface="+mn-ea"/>
                <a:cs typeface="+mn-cs"/>
              </a:rPr>
              <a:t> </a:t>
            </a:r>
            <a:r>
              <a:rPr lang="es-CO" sz="1200" b="1" u="none" kern="1200" dirty="0" err="1">
                <a:solidFill>
                  <a:schemeClr val="tx1"/>
                </a:solidFill>
                <a:effectLst/>
                <a:latin typeface="+mn-lt"/>
                <a:ea typeface="+mn-ea"/>
                <a:cs typeface="+mn-cs"/>
              </a:rPr>
              <a:t>severity</a:t>
            </a:r>
            <a:r>
              <a:rPr lang="es-CO" sz="1200" b="1" u="none" kern="1200" dirty="0">
                <a:solidFill>
                  <a:schemeClr val="tx1"/>
                </a:solidFill>
                <a:effectLst/>
                <a:latin typeface="+mn-lt"/>
                <a:ea typeface="+mn-ea"/>
                <a:cs typeface="+mn-cs"/>
              </a:rPr>
              <a:t> </a:t>
            </a:r>
            <a:r>
              <a:rPr lang="es-CO" sz="1200" b="1" u="none" kern="1200" dirty="0" err="1">
                <a:solidFill>
                  <a:schemeClr val="tx1"/>
                </a:solidFill>
                <a:effectLst/>
                <a:latin typeface="+mn-lt"/>
                <a:ea typeface="+mn-ea"/>
                <a:cs typeface="+mn-cs"/>
              </a:rPr>
              <a:t>of</a:t>
            </a:r>
            <a:r>
              <a:rPr lang="es-CO" sz="1200" b="1" u="none" kern="1200" dirty="0">
                <a:solidFill>
                  <a:schemeClr val="tx1"/>
                </a:solidFill>
                <a:effectLst/>
                <a:latin typeface="+mn-lt"/>
                <a:ea typeface="+mn-ea"/>
                <a:cs typeface="+mn-cs"/>
              </a:rPr>
              <a:t> </a:t>
            </a:r>
            <a:r>
              <a:rPr lang="es-CO" sz="1200" b="1" u="none" kern="1200" dirty="0" err="1">
                <a:solidFill>
                  <a:schemeClr val="tx1"/>
                </a:solidFill>
                <a:effectLst/>
                <a:latin typeface="+mn-lt"/>
                <a:ea typeface="+mn-ea"/>
                <a:cs typeface="+mn-cs"/>
              </a:rPr>
              <a:t>impact</a:t>
            </a:r>
            <a:r>
              <a:rPr lang="es-CO" sz="1200" b="1" u="none" kern="1200" dirty="0">
                <a:solidFill>
                  <a:schemeClr val="tx1"/>
                </a:solidFill>
                <a:effectLst/>
                <a:latin typeface="+mn-lt"/>
                <a:ea typeface="+mn-ea"/>
                <a:cs typeface="+mn-cs"/>
              </a:rPr>
              <a:t>, </a:t>
            </a:r>
            <a:r>
              <a:rPr lang="es-CO" sz="1200" b="1" u="none" kern="1200" dirty="0" err="1">
                <a:solidFill>
                  <a:schemeClr val="tx1"/>
                </a:solidFill>
                <a:effectLst/>
                <a:latin typeface="+mn-lt"/>
                <a:ea typeface="+mn-ea"/>
                <a:cs typeface="+mn-cs"/>
              </a:rPr>
              <a:t>how</a:t>
            </a:r>
            <a:r>
              <a:rPr lang="es-CO" sz="1200" b="1" u="none" kern="1200" dirty="0">
                <a:solidFill>
                  <a:schemeClr val="tx1"/>
                </a:solidFill>
                <a:effectLst/>
                <a:latin typeface="+mn-lt"/>
                <a:ea typeface="+mn-ea"/>
                <a:cs typeface="+mn-cs"/>
              </a:rPr>
              <a:t> </a:t>
            </a:r>
            <a:r>
              <a:rPr lang="es-CO" sz="1200" b="1" u="none" kern="1200" dirty="0" err="1">
                <a:solidFill>
                  <a:schemeClr val="tx1"/>
                </a:solidFill>
                <a:effectLst/>
                <a:latin typeface="+mn-lt"/>
                <a:ea typeface="+mn-ea"/>
                <a:cs typeface="+mn-cs"/>
              </a:rPr>
              <a:t>people</a:t>
            </a:r>
            <a:r>
              <a:rPr lang="es-CO" sz="1200" b="1" u="none" kern="1200" dirty="0">
                <a:solidFill>
                  <a:schemeClr val="tx1"/>
                </a:solidFill>
                <a:effectLst/>
                <a:latin typeface="+mn-lt"/>
                <a:ea typeface="+mn-ea"/>
                <a:cs typeface="+mn-cs"/>
              </a:rPr>
              <a:t> are </a:t>
            </a:r>
            <a:r>
              <a:rPr lang="es-CO" sz="1200" b="1" u="none" kern="1200" dirty="0" err="1">
                <a:solidFill>
                  <a:schemeClr val="tx1"/>
                </a:solidFill>
                <a:effectLst/>
                <a:latin typeface="+mn-lt"/>
                <a:ea typeface="+mn-ea"/>
                <a:cs typeface="+mn-cs"/>
              </a:rPr>
              <a:t>coping</a:t>
            </a:r>
            <a:r>
              <a:rPr lang="es-CO" sz="1200" b="1" u="none" kern="1200" dirty="0">
                <a:solidFill>
                  <a:schemeClr val="tx1"/>
                </a:solidFill>
                <a:effectLst/>
                <a:latin typeface="+mn-lt"/>
                <a:ea typeface="+mn-ea"/>
                <a:cs typeface="+mn-cs"/>
              </a:rPr>
              <a:t>, </a:t>
            </a:r>
            <a:r>
              <a:rPr lang="es-CO" sz="1200" b="1" u="none" kern="1200" dirty="0" err="1">
                <a:solidFill>
                  <a:schemeClr val="tx1"/>
                </a:solidFill>
                <a:effectLst/>
                <a:latin typeface="+mn-lt"/>
                <a:ea typeface="+mn-ea"/>
                <a:cs typeface="+mn-cs"/>
              </a:rPr>
              <a:t>stakeholders</a:t>
            </a:r>
            <a:r>
              <a:rPr lang="es-CO" sz="1200" b="1" u="none" kern="1200" dirty="0">
                <a:solidFill>
                  <a:schemeClr val="tx1"/>
                </a:solidFill>
                <a:effectLst/>
                <a:latin typeface="+mn-lt"/>
                <a:ea typeface="+mn-ea"/>
                <a:cs typeface="+mn-cs"/>
              </a:rPr>
              <a:t> </a:t>
            </a:r>
            <a:r>
              <a:rPr lang="es-CO" sz="1200" b="1" u="none" kern="1200" dirty="0" err="1">
                <a:solidFill>
                  <a:schemeClr val="tx1"/>
                </a:solidFill>
                <a:effectLst/>
                <a:latin typeface="+mn-lt"/>
                <a:ea typeface="+mn-ea"/>
                <a:cs typeface="+mn-cs"/>
              </a:rPr>
              <a:t>involved</a:t>
            </a:r>
            <a:r>
              <a:rPr lang="es-CO" sz="1200" u="none"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kern="1200" dirty="0" err="1">
                <a:solidFill>
                  <a:schemeClr val="tx1"/>
                </a:solidFill>
                <a:effectLst/>
                <a:latin typeface="+mn-lt"/>
                <a:ea typeface="+mn-ea"/>
                <a:cs typeface="+mn-cs"/>
              </a:rPr>
              <a:t>See</a:t>
            </a:r>
            <a:r>
              <a:rPr lang="es-CO" sz="1200" kern="1200" dirty="0">
                <a:solidFill>
                  <a:schemeClr val="tx1"/>
                </a:solidFill>
                <a:effectLst/>
                <a:latin typeface="+mn-lt"/>
                <a:ea typeface="+mn-ea"/>
                <a:cs typeface="+mn-cs"/>
              </a:rPr>
              <a:t> </a:t>
            </a:r>
            <a:r>
              <a:rPr lang="es-CO" sz="1200" kern="1200" dirty="0" err="1">
                <a:solidFill>
                  <a:schemeClr val="tx1"/>
                </a:solidFill>
                <a:effectLst/>
                <a:latin typeface="+mn-lt"/>
                <a:ea typeface="+mn-ea"/>
                <a:cs typeface="+mn-cs"/>
              </a:rPr>
              <a:t>the</a:t>
            </a:r>
            <a:r>
              <a:rPr lang="es-CO" sz="1200" kern="1200" dirty="0">
                <a:solidFill>
                  <a:schemeClr val="tx1"/>
                </a:solidFill>
                <a:effectLst/>
                <a:latin typeface="+mn-lt"/>
                <a:ea typeface="+mn-ea"/>
                <a:cs typeface="+mn-cs"/>
              </a:rPr>
              <a:t> </a:t>
            </a:r>
            <a:r>
              <a:rPr lang="es-CO" sz="1200" b="1" kern="1200" dirty="0">
                <a:solidFill>
                  <a:schemeClr val="tx1"/>
                </a:solidFill>
                <a:effectLst/>
                <a:latin typeface="+mn-lt"/>
                <a:ea typeface="+mn-ea"/>
                <a:cs typeface="+mn-cs"/>
              </a:rPr>
              <a:t>p</a:t>
            </a:r>
            <a:r>
              <a:rPr lang="en-US" b="1" dirty="0" err="1"/>
              <a:t>rotection</a:t>
            </a:r>
            <a:r>
              <a:rPr lang="en-US" b="1" dirty="0"/>
              <a:t> risk</a:t>
            </a:r>
            <a:r>
              <a:rPr lang="en-US" b="0" dirty="0"/>
              <a:t>, as the exposure to </a:t>
            </a:r>
            <a:r>
              <a:rPr lang="en-US" dirty="0"/>
              <a:t>the </a:t>
            </a:r>
            <a:r>
              <a:rPr lang="en-US" b="0" dirty="0"/>
              <a:t>source of the threat (violation, abuse…), the specific vulnerability of the individual, community, services or systems </a:t>
            </a:r>
            <a:r>
              <a:rPr lang="en-US" dirty="0"/>
              <a:t>(e.g. health system) to that threat, as well as the capacities to face it. </a:t>
            </a:r>
            <a:r>
              <a:rPr lang="en-US" b="1" dirty="0"/>
              <a:t>Threats, vulnerabilities and capacities </a:t>
            </a:r>
            <a:r>
              <a:rPr lang="en-US" dirty="0"/>
              <a:t>are interrelated and in constant evolution. Interventions addressing one of the elements will affect the rest.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Individuals and populations at risk are also </a:t>
            </a:r>
            <a:r>
              <a:rPr lang="en-US" sz="1200" b="1" kern="1200" dirty="0">
                <a:solidFill>
                  <a:schemeClr val="tx1"/>
                </a:solidFill>
                <a:effectLst/>
                <a:latin typeface="+mn-lt"/>
                <a:ea typeface="+mn-ea"/>
                <a:cs typeface="+mn-cs"/>
              </a:rPr>
              <a:t>actors of their own protection (agency)</a:t>
            </a:r>
            <a:r>
              <a:rPr lang="en-US" sz="1200" kern="1200" dirty="0">
                <a:solidFill>
                  <a:schemeClr val="tx1"/>
                </a:solidFill>
                <a:effectLst/>
                <a:latin typeface="+mn-lt"/>
                <a:ea typeface="+mn-ea"/>
                <a:cs typeface="+mn-cs"/>
              </a:rPr>
              <a:t>. It is essential to </a:t>
            </a:r>
            <a:r>
              <a:rPr lang="en-US" sz="1200" b="0" kern="1200" dirty="0">
                <a:solidFill>
                  <a:schemeClr val="tx1"/>
                </a:solidFill>
                <a:effectLst/>
                <a:latin typeface="+mn-lt"/>
                <a:ea typeface="+mn-ea"/>
                <a:cs typeface="+mn-cs"/>
              </a:rPr>
              <a:t>understand concerns from their perspective and engage with them for the identification of needs and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kern="1200" dirty="0">
              <a:solidFill>
                <a:schemeClr val="tx1"/>
              </a:solidFill>
              <a:effectLst/>
              <a:latin typeface="+mn-lt"/>
              <a:ea typeface="+mn-ea"/>
              <a:cs typeface="+mn-cs"/>
            </a:endParaRPr>
          </a:p>
          <a:p>
            <a:endParaRPr 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GB" sz="1200" dirty="0">
                <a:latin typeface="Calibri" charset="0"/>
                <a:ea typeface="ＭＳ Ｐゴシック" charset="0"/>
                <a:cs typeface="ＭＳ Ｐゴシック" charset="0"/>
              </a:rPr>
              <a:t>To plan possible interventions, see actors with a</a:t>
            </a:r>
            <a:r>
              <a:rPr lang="en-GB" sz="1200" b="1" dirty="0">
                <a:latin typeface="Calibri" charset="0"/>
                <a:ea typeface="ＭＳ Ｐゴシック" charset="0"/>
                <a:cs typeface="ＭＳ Ｐゴシック" charset="0"/>
              </a:rPr>
              <a:t> </a:t>
            </a:r>
            <a:r>
              <a:rPr lang="en-GB" sz="1200" b="0" dirty="0">
                <a:latin typeface="Calibri" charset="0"/>
                <a:ea typeface="ＭＳ Ｐゴシック" charset="0"/>
                <a:cs typeface="ＭＳ Ｐゴシック" charset="0"/>
              </a:rPr>
              <a:t>responsibility to protect and other stakeholders who may have an influence on the </a:t>
            </a:r>
            <a:r>
              <a:rPr lang="en-GB" sz="1200" dirty="0">
                <a:latin typeface="Calibri" charset="0"/>
                <a:ea typeface="ＭＳ Ｐゴシック" charset="0"/>
                <a:cs typeface="ＭＳ Ｐゴシック" charset="0"/>
              </a:rPr>
              <a:t>behaviour or in the reduction of the risks.</a:t>
            </a:r>
          </a:p>
          <a:p>
            <a:pPr eaLnBrk="1" hangingPunct="1">
              <a:spcBef>
                <a:spcPct val="0"/>
              </a:spcBef>
            </a:pPr>
            <a:endParaRPr lang="en-GB" sz="1200" dirty="0">
              <a:latin typeface="Calibri" charset="0"/>
              <a:ea typeface="ＭＳ Ｐゴシック" charset="0"/>
              <a:cs typeface="ＭＳ Ｐゴシック" charset="0"/>
            </a:endParaRPr>
          </a:p>
          <a:p>
            <a:pPr eaLnBrk="1" hangingPunct="1">
              <a:spcBef>
                <a:spcPct val="0"/>
              </a:spcBef>
            </a:pPr>
            <a:r>
              <a:rPr lang="en-GB" sz="1200" dirty="0">
                <a:latin typeface="Calibri" charset="0"/>
                <a:ea typeface="ＭＳ Ｐゴシック" charset="0"/>
                <a:cs typeface="ＭＳ Ｐゴシック" charset="0"/>
              </a:rPr>
              <a:t>Regarding legal responsibilities, different bodies of law set the specific responsibilities of authorities and other actors. </a:t>
            </a:r>
            <a:r>
              <a:rPr lang="en-GB" sz="1200" b="1" dirty="0">
                <a:latin typeface="Calibri" charset="0"/>
                <a:ea typeface="ＭＳ Ｐゴシック" charset="0"/>
                <a:cs typeface="ＭＳ Ｐゴシック" charset="0"/>
              </a:rPr>
              <a:t>Authorities at all levels of government are primary duty bearers: </a:t>
            </a:r>
            <a:r>
              <a:rPr lang="en-GB" sz="1200" b="0" dirty="0">
                <a:latin typeface="Calibri" charset="0"/>
                <a:ea typeface="ＭＳ Ｐゴシック" charset="0"/>
                <a:cs typeface="ＭＳ Ｐゴシック" charset="0"/>
              </a:rPr>
              <a:t>Authorities (State, non-State) have the primary responsibility to protect and uphold the rights of people within their territory or control</a:t>
            </a:r>
            <a:r>
              <a:rPr lang="en-GB" sz="1200" b="1" dirty="0">
                <a:latin typeface="Calibri" charset="0"/>
                <a:ea typeface="ＭＳ Ｐゴシック" charset="0"/>
                <a:cs typeface="ＭＳ Ｐゴシック" charset="0"/>
              </a:rPr>
              <a:t>. [Link to module on Legal framework]. </a:t>
            </a:r>
          </a:p>
          <a:p>
            <a:pPr eaLnBrk="1" hangingPunct="1">
              <a:spcBef>
                <a:spcPct val="0"/>
              </a:spcBef>
            </a:pPr>
            <a:endParaRPr lang="en-GB" sz="1200" b="0" dirty="0">
              <a:latin typeface="Calibri" charset="0"/>
              <a:ea typeface="ＭＳ Ｐゴシック" charset="0"/>
              <a:cs typeface="ＭＳ Ｐゴシック" charset="0"/>
            </a:endParaRPr>
          </a:p>
          <a:p>
            <a:pPr eaLnBrk="1" hangingPunct="1">
              <a:spcBef>
                <a:spcPct val="0"/>
              </a:spcBef>
            </a:pPr>
            <a:r>
              <a:rPr lang="en-US" sz="1200" dirty="0">
                <a:latin typeface="Calibri" charset="0"/>
                <a:ea typeface="ＭＳ Ｐゴシック" charset="0"/>
                <a:cs typeface="ＭＳ Ｐゴシック" charset="0"/>
              </a:rPr>
              <a:t>Given the variety of protection actors involved, efforts should be made to ensure that methods and approaches are complementary to obtain protection outcomes. The roles, activities and capacities of others must be taken into account for building synergies. (</a:t>
            </a:r>
            <a:r>
              <a:rPr lang="en-US" sz="1200" b="1" dirty="0">
                <a:latin typeface="Calibri" charset="0"/>
                <a:ea typeface="ＭＳ Ｐゴシック" charset="0"/>
                <a:cs typeface="ＭＳ Ｐゴシック" charset="0"/>
              </a:rPr>
              <a:t>Link to module Setting the scene and actors in humanitarian interventions/coordination)</a:t>
            </a:r>
            <a:endParaRPr lang="es-ES" sz="1200" b="1" dirty="0">
              <a:latin typeface="Calibri" charset="0"/>
              <a:ea typeface="ＭＳ Ｐゴシック" charset="0"/>
              <a:cs typeface="ＭＳ Ｐゴシック" charset="0"/>
            </a:endParaRPr>
          </a:p>
          <a:p>
            <a:pPr eaLnBrk="1" hangingPunct="1">
              <a:spcBef>
                <a:spcPct val="0"/>
              </a:spcBef>
            </a:pPr>
            <a:endParaRPr lang="en-GB" sz="1200" dirty="0">
              <a:latin typeface="Calibri" charset="0"/>
              <a:ea typeface="ＭＳ Ｐゴシック" charset="0"/>
              <a:cs typeface="ＭＳ Ｐゴシック" charset="0"/>
            </a:endParaRPr>
          </a:p>
          <a:p>
            <a:endParaRPr lang="fr-CH" dirty="0"/>
          </a:p>
          <a:p>
            <a:endParaRPr lang="fr-CH"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C56A1BF-1CC1-4BBD-88CF-BFED76E52D9D}"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7747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Calibri" charset="0"/>
              <a:ea typeface="ＭＳ Ｐゴシック" charset="0"/>
            </a:endParaRPr>
          </a:p>
          <a:p>
            <a:endParaRPr lang="en-US" sz="1200" dirty="0">
              <a:latin typeface="Calibri" charset="0"/>
              <a:ea typeface="ＭＳ Ｐゴシック" charset="0"/>
            </a:endParaRPr>
          </a:p>
          <a:p>
            <a:endParaRPr lang="es-ES" dirty="0"/>
          </a:p>
        </p:txBody>
      </p:sp>
      <p:sp>
        <p:nvSpPr>
          <p:cNvPr id="4" name="Slide Number Placeholder 3"/>
          <p:cNvSpPr>
            <a:spLocks noGrp="1"/>
          </p:cNvSpPr>
          <p:nvPr>
            <p:ph type="sldNum" sz="quarter" idx="10"/>
          </p:nvPr>
        </p:nvSpPr>
        <p:spPr/>
        <p:txBody>
          <a:bodyPr/>
          <a:lstStyle/>
          <a:p>
            <a:fld id="{BC56A1BF-1CC1-4BBD-88CF-BFED76E52D9D}" type="slidenum">
              <a:rPr lang="fr-CH" smtClean="0"/>
              <a:t>7</a:t>
            </a:fld>
            <a:endParaRPr lang="fr-CH"/>
          </a:p>
        </p:txBody>
      </p:sp>
    </p:spTree>
    <p:extLst>
      <p:ext uri="{BB962C8B-B14F-4D97-AF65-F5344CB8AC3E}">
        <p14:creationId xmlns:p14="http://schemas.microsoft.com/office/powerpoint/2010/main" val="873243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b="1" u="none" dirty="0">
                <a:latin typeface="Calibri" charset="0"/>
                <a:ea typeface="ＭＳ Ｐゴシック" charset="0"/>
                <a:cs typeface="ＭＳ Ｐゴシック" charset="0"/>
              </a:rPr>
              <a:t>Possibilities </a:t>
            </a:r>
            <a:r>
              <a:rPr lang="en-US" sz="1200" b="1" u="none" dirty="0" err="1">
                <a:latin typeface="Calibri" charset="0"/>
                <a:ea typeface="ＭＳ Ｐゴシック" charset="0"/>
                <a:cs typeface="ＭＳ Ｐゴシック" charset="0"/>
              </a:rPr>
              <a:t>i</a:t>
            </a:r>
            <a:r>
              <a:rPr lang="es-ES" sz="1200" b="1" u="none" dirty="0">
                <a:latin typeface="Calibri" charset="0"/>
                <a:ea typeface="ＭＳ Ｐゴシック" charset="0"/>
                <a:cs typeface="ＭＳ Ｐゴシック" charset="0"/>
              </a:rPr>
              <a:t>n </a:t>
            </a:r>
            <a:r>
              <a:rPr lang="es-ES" sz="1200" b="1" u="none" dirty="0" err="1">
                <a:latin typeface="Calibri" charset="0"/>
                <a:ea typeface="ＭＳ Ｐゴシック" charset="0"/>
                <a:cs typeface="ＭＳ Ｐゴシック" charset="0"/>
              </a:rPr>
              <a:t>the</a:t>
            </a:r>
            <a:r>
              <a:rPr lang="es-ES" sz="1200" b="1" u="none" dirty="0">
                <a:latin typeface="Calibri" charset="0"/>
                <a:ea typeface="ＭＳ Ｐゴシック" charset="0"/>
                <a:cs typeface="ＭＳ Ｐゴシック" charset="0"/>
              </a:rPr>
              <a:t> case </a:t>
            </a:r>
            <a:r>
              <a:rPr lang="es-ES" sz="1200" b="1" u="none" dirty="0" err="1">
                <a:latin typeface="Calibri" charset="0"/>
                <a:ea typeface="ＭＳ Ｐゴシック" charset="0"/>
                <a:cs typeface="ＭＳ Ｐゴシック" charset="0"/>
              </a:rPr>
              <a:t>study</a:t>
            </a:r>
            <a:r>
              <a:rPr lang="es-ES" sz="1200" b="1" u="none" dirty="0">
                <a:latin typeface="Calibri" charset="0"/>
                <a:ea typeface="ＭＳ Ｐゴシック" charset="0"/>
                <a:cs typeface="ＭＳ Ｐゴシック" charset="0"/>
              </a:rPr>
              <a:t>: </a:t>
            </a:r>
          </a:p>
          <a:p>
            <a:pPr eaLnBrk="1" hangingPunct="1">
              <a:spcBef>
                <a:spcPct val="0"/>
              </a:spcBef>
            </a:pPr>
            <a:endParaRPr lang="es-ES" sz="1200" b="1" u="sng" dirty="0">
              <a:latin typeface="Calibri" charset="0"/>
              <a:ea typeface="ＭＳ Ｐゴシック" charset="0"/>
              <a:cs typeface="ＭＳ Ｐゴシック" charset="0"/>
            </a:endParaRPr>
          </a:p>
          <a:p>
            <a:pPr eaLnBrk="1" hangingPunct="1">
              <a:spcBef>
                <a:spcPct val="0"/>
              </a:spcBef>
            </a:pPr>
            <a:r>
              <a:rPr lang="es-ES" sz="1200" b="0" u="sng" dirty="0" err="1">
                <a:latin typeface="Calibri" charset="0"/>
                <a:ea typeface="ＭＳ Ｐゴシック" charset="0"/>
                <a:cs typeface="ＭＳ Ｐゴシック" charset="0"/>
              </a:rPr>
              <a:t>Stakeholders</a:t>
            </a:r>
            <a:r>
              <a:rPr lang="es-ES" sz="1200" b="1" u="sng" dirty="0">
                <a:latin typeface="Calibri" charset="0"/>
                <a:ea typeface="ＭＳ Ｐゴシック" charset="0"/>
                <a:cs typeface="ＭＳ Ｐゴシック" charset="0"/>
              </a:rPr>
              <a:t>: </a:t>
            </a:r>
            <a:r>
              <a:rPr lang="en-US" sz="1200" u="none" dirty="0">
                <a:latin typeface="Calibri" charset="0"/>
                <a:ea typeface="ＭＳ Ｐゴシック" charset="0"/>
                <a:cs typeface="ＭＳ Ｐゴシック" charset="0"/>
              </a:rPr>
              <a:t>Government forces, Rebels, community leaders, religious leaders, Embassies, NGO and Civil society organizations, UNHCR, OHCHR, the ICRC, Red Cross/Red Crescent National Society, etc. (To be complemented by participants based on their own experiences)</a:t>
            </a:r>
          </a:p>
          <a:p>
            <a:pPr eaLnBrk="1" hangingPunct="1">
              <a:spcBef>
                <a:spcPct val="0"/>
              </a:spcBef>
            </a:pPr>
            <a:endParaRPr lang="en-GB" sz="1200" u="sng" dirty="0">
              <a:latin typeface="Calibri" charset="0"/>
              <a:ea typeface="ＭＳ Ｐゴシック" charset="0"/>
              <a:cs typeface="ＭＳ Ｐゴシック" charset="0"/>
            </a:endParaRPr>
          </a:p>
          <a:p>
            <a:pPr eaLnBrk="1" hangingPunct="1">
              <a:spcBef>
                <a:spcPct val="0"/>
              </a:spcBef>
            </a:pPr>
            <a:r>
              <a:rPr lang="en-US" sz="1200" u="sng" dirty="0">
                <a:latin typeface="Calibri" charset="0"/>
                <a:ea typeface="ＭＳ Ｐゴシック" charset="0"/>
                <a:cs typeface="ＭＳ Ｐゴシック" charset="0"/>
              </a:rPr>
              <a:t>Only a few examples:</a:t>
            </a:r>
            <a:endParaRPr lang="en-US" dirty="0"/>
          </a:p>
          <a:p>
            <a:endParaRPr lang="en-GB" dirty="0"/>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b="1" dirty="0">
                <a:latin typeface="Calibri" charset="0"/>
                <a:ea typeface="ＭＳ Ｐゴシック" charset="0"/>
                <a:cs typeface="ＭＳ Ｐゴシック" charset="0"/>
              </a:rPr>
              <a:t>Responsive action</a:t>
            </a:r>
            <a:r>
              <a:rPr lang="en-US" sz="1200" dirty="0">
                <a:latin typeface="Calibri" charset="0"/>
                <a:ea typeface="ＭＳ Ｐゴシック" charset="0"/>
                <a:cs typeface="ＭＳ Ｐゴシック" charset="0"/>
              </a:rPr>
              <a:t>: </a:t>
            </a:r>
            <a:r>
              <a:rPr lang="en-US" dirty="0">
                <a:solidFill>
                  <a:schemeClr val="accent5">
                    <a:lumMod val="50000"/>
                  </a:schemeClr>
                </a:solidFill>
              </a:rPr>
              <a:t>Activity undertaken to prevent abuse, put a stop to it, and/or alleviate its immediate effects. </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b="0" u="sng" dirty="0">
                <a:solidFill>
                  <a:schemeClr val="accent5">
                    <a:lumMod val="50000"/>
                  </a:schemeClr>
                </a:solidFill>
              </a:rPr>
              <a:t>Potential examples case study: </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b="0" u="sng" dirty="0">
                <a:solidFill>
                  <a:schemeClr val="accent5">
                    <a:lumMod val="50000"/>
                  </a:schemeClr>
                </a:solidFill>
              </a:rPr>
              <a:t>Men deprived of their liberty: </a:t>
            </a:r>
            <a:r>
              <a:rPr lang="en-US" b="0" u="none" dirty="0">
                <a:solidFill>
                  <a:schemeClr val="accent5">
                    <a:lumMod val="50000"/>
                  </a:schemeClr>
                </a:solidFill>
              </a:rPr>
              <a:t>ICRC engages in a confidential dialogue with Government authorities re. arbitrary deprivation of liberty, torture and other forms of ill-treatment, enforced disappearance, contact with families, conditions of detention, </a:t>
            </a:r>
            <a:r>
              <a:rPr lang="en-US" b="0" u="none" dirty="0" err="1">
                <a:solidFill>
                  <a:schemeClr val="accent5">
                    <a:lumMod val="50000"/>
                  </a:schemeClr>
                </a:solidFill>
              </a:rPr>
              <a:t>etc</a:t>
            </a:r>
            <a:r>
              <a:rPr lang="en-US" b="0" u="none" dirty="0">
                <a:solidFill>
                  <a:schemeClr val="accent5">
                    <a:lumMod val="50000"/>
                  </a:schemeClr>
                </a:solidFill>
              </a:rPr>
              <a:t>); HRW publish a report on the treatment of detainees and their living conditions; activities to restore family links; </a:t>
            </a:r>
            <a:r>
              <a:rPr lang="en-US" b="0" u="none" dirty="0" err="1">
                <a:solidFill>
                  <a:schemeClr val="accent5">
                    <a:lumMod val="50000"/>
                  </a:schemeClr>
                </a:solidFill>
              </a:rPr>
              <a:t>etc</a:t>
            </a:r>
            <a:endParaRPr lang="en-US" b="0" u="none" dirty="0">
              <a:solidFill>
                <a:schemeClr val="accent5">
                  <a:lumMod val="50000"/>
                </a:schemeClr>
              </a:solidFill>
            </a:endParaRP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b="0" u="none" dirty="0">
              <a:solidFill>
                <a:schemeClr val="accent5">
                  <a:lumMod val="50000"/>
                </a:schemeClr>
              </a:solidFill>
            </a:endParaRP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b="0" u="sng" dirty="0">
                <a:solidFill>
                  <a:schemeClr val="accent5">
                    <a:lumMod val="50000"/>
                  </a:schemeClr>
                </a:solidFill>
              </a:rPr>
              <a:t>Women and children in the camps</a:t>
            </a:r>
            <a:r>
              <a:rPr lang="en-US" b="0" u="none" dirty="0">
                <a:solidFill>
                  <a:schemeClr val="accent5">
                    <a:lumMod val="50000"/>
                  </a:schemeClr>
                </a:solidFill>
              </a:rPr>
              <a:t>: ICRC engages in a confidential dialogue with Government authorities regarding protection from acts of vengeance and exploitation, discrimination, denial of access to basic services, sexual violence, lack of education for children, registration, lack of freedom of movement…; supporting authorities capacity to register affected people; </a:t>
            </a:r>
            <a:r>
              <a:rPr lang="es-ES" sz="1200" kern="1200" dirty="0" err="1">
                <a:solidFill>
                  <a:schemeClr val="tx1"/>
                </a:solidFill>
                <a:effectLst/>
                <a:latin typeface="+mn-lt"/>
                <a:ea typeface="+mn-ea"/>
                <a:cs typeface="+mn-cs"/>
              </a:rPr>
              <a:t>mobilization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of</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other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actors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address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urgent</a:t>
            </a:r>
            <a:r>
              <a:rPr lang="es-ES" sz="1200" kern="1200" dirty="0">
                <a:solidFill>
                  <a:schemeClr val="tx1"/>
                </a:solidFill>
                <a:effectLst/>
                <a:latin typeface="+mn-lt"/>
                <a:ea typeface="+mn-ea"/>
                <a:cs typeface="+mn-cs"/>
              </a:rPr>
              <a:t> gaps; </a:t>
            </a:r>
            <a:r>
              <a:rPr lang="es-ES" sz="1200" kern="1200" dirty="0" err="1">
                <a:solidFill>
                  <a:schemeClr val="tx1"/>
                </a:solidFill>
                <a:effectLst/>
                <a:latin typeface="+mn-lt"/>
                <a:ea typeface="+mn-ea"/>
                <a:cs typeface="+mn-cs"/>
              </a:rPr>
              <a:t>provide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assistance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cover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essential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needs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providing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information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about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existing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potential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resources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women</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support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exchange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of</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information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among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them</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access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to</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health</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psychosocial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support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survivors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of</a:t>
            </a:r>
            <a:r>
              <a:rPr lang="es-ES" sz="1200" kern="1200" dirty="0">
                <a:solidFill>
                  <a:schemeClr val="tx1"/>
                </a:solidFill>
                <a:effectLst/>
                <a:latin typeface="+mn-lt"/>
                <a:ea typeface="+mn-ea"/>
                <a:cs typeface="+mn-cs"/>
              </a:rPr>
              <a:t> sexual </a:t>
            </a:r>
            <a:r>
              <a:rPr lang="es-ES" sz="1200" kern="1200" dirty="0" err="1">
                <a:solidFill>
                  <a:schemeClr val="tx1"/>
                </a:solidFill>
                <a:effectLst/>
                <a:latin typeface="+mn-lt"/>
                <a:ea typeface="+mn-ea"/>
                <a:cs typeface="+mn-cs"/>
              </a:rPr>
              <a:t>violence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etc</a:t>
            </a:r>
            <a:endParaRPr lang="en-US" b="0" u="none" dirty="0">
              <a:solidFill>
                <a:schemeClr val="accent5">
                  <a:lumMod val="50000"/>
                </a:schemeClr>
              </a:solidFill>
            </a:endParaRP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b="0" u="sng" dirty="0">
              <a:solidFill>
                <a:schemeClr val="accent5">
                  <a:lumMod val="50000"/>
                </a:schemeClr>
              </a:solidFill>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b="1" dirty="0">
                <a:solidFill>
                  <a:schemeClr val="accent5">
                    <a:lumMod val="50000"/>
                  </a:schemeClr>
                </a:solidFill>
              </a:rPr>
              <a:t>Remedial action</a:t>
            </a:r>
            <a:r>
              <a:rPr lang="en-US" sz="1200" dirty="0">
                <a:solidFill>
                  <a:schemeClr val="accent5">
                    <a:lumMod val="50000"/>
                  </a:schemeClr>
                </a:solidFill>
              </a:rPr>
              <a:t>: Action taken to restore people’s dignity and to ensure adequate living conditions after a pattern of abuse. </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1200" u="sng" dirty="0" err="1">
                <a:solidFill>
                  <a:schemeClr val="accent5">
                    <a:lumMod val="50000"/>
                  </a:schemeClr>
                </a:solidFill>
              </a:rPr>
              <a:t>Eg</a:t>
            </a:r>
            <a:r>
              <a:rPr lang="en-US" sz="1200" u="sng" dirty="0">
                <a:solidFill>
                  <a:schemeClr val="accent5">
                    <a:lumMod val="50000"/>
                  </a:schemeClr>
                </a:solidFill>
              </a:rPr>
              <a:t> case study</a:t>
            </a:r>
            <a:r>
              <a:rPr lang="en-US" sz="1200" u="none" dirty="0">
                <a:solidFill>
                  <a:schemeClr val="accent5">
                    <a:lumMod val="50000"/>
                  </a:schemeClr>
                </a:solidFill>
              </a:rPr>
              <a:t>:</a:t>
            </a:r>
            <a:endParaRPr lang="en-US" b="0" u="sng" dirty="0">
              <a:solidFill>
                <a:schemeClr val="accent5">
                  <a:lumMod val="50000"/>
                </a:schemeClr>
              </a:solidFill>
            </a:endParaRP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b="0" u="sng" dirty="0">
                <a:solidFill>
                  <a:schemeClr val="accent5">
                    <a:lumMod val="50000"/>
                  </a:schemeClr>
                </a:solidFill>
              </a:rPr>
              <a:t>Men deprived of their liberty: </a:t>
            </a:r>
            <a:r>
              <a:rPr lang="en-US" b="0" u="none" dirty="0">
                <a:solidFill>
                  <a:schemeClr val="accent5">
                    <a:lumMod val="50000"/>
                  </a:schemeClr>
                </a:solidFill>
              </a:rPr>
              <a:t>supporting authorities through rehabilitation to improve conditions in places of detention; mobilize other actors to support authorities on judicial guarantees; help creating a system to facilitate contact of detainees with their families; supporting the families who have no news on the fate and whereabout of their loved ones and collect individual cases to be searched in the prison system, </a:t>
            </a:r>
            <a:r>
              <a:rPr lang="en-US" b="0" u="none" dirty="0" err="1">
                <a:solidFill>
                  <a:schemeClr val="accent5">
                    <a:lumMod val="50000"/>
                  </a:schemeClr>
                </a:solidFill>
              </a:rPr>
              <a:t>etc</a:t>
            </a:r>
            <a:endParaRPr lang="en-US" b="0" u="none" dirty="0">
              <a:solidFill>
                <a:schemeClr val="accent5">
                  <a:lumMod val="50000"/>
                </a:schemeClr>
              </a:solidFill>
            </a:endParaRP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200" b="0" u="none" dirty="0">
              <a:solidFill>
                <a:schemeClr val="accent5">
                  <a:lumMod val="50000"/>
                </a:schemeClr>
              </a:solidFill>
            </a:endParaRP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b="0" u="sng" dirty="0">
                <a:solidFill>
                  <a:schemeClr val="accent5">
                    <a:lumMod val="50000"/>
                  </a:schemeClr>
                </a:solidFill>
              </a:rPr>
              <a:t>Women and children in the camps</a:t>
            </a:r>
            <a:r>
              <a:rPr lang="en-US" b="0" u="none" dirty="0">
                <a:solidFill>
                  <a:schemeClr val="accent5">
                    <a:lumMod val="50000"/>
                  </a:schemeClr>
                </a:solidFill>
              </a:rPr>
              <a:t>: supporting </a:t>
            </a:r>
            <a:r>
              <a:rPr lang="en-US" b="0" u="none" dirty="0" err="1">
                <a:solidFill>
                  <a:schemeClr val="accent5">
                    <a:lumMod val="50000"/>
                  </a:schemeClr>
                </a:solidFill>
              </a:rPr>
              <a:t>authorites</a:t>
            </a:r>
            <a:r>
              <a:rPr lang="en-US" b="0" u="none" dirty="0">
                <a:solidFill>
                  <a:schemeClr val="accent5">
                    <a:lumMod val="50000"/>
                  </a:schemeClr>
                </a:solidFill>
              </a:rPr>
              <a:t> through donations and rehabilitations to resume services without discrimination (water supply, shelter, healthcare, education…); </a:t>
            </a:r>
            <a:r>
              <a:rPr lang="es-ES" sz="1200" kern="1200" dirty="0" err="1">
                <a:solidFill>
                  <a:schemeClr val="tx1"/>
                </a:solidFill>
                <a:effectLst/>
                <a:latin typeface="+mn-lt"/>
                <a:ea typeface="+mn-ea"/>
                <a:cs typeface="+mn-cs"/>
              </a:rPr>
              <a:t>capacity</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building</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relevant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standards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camp </a:t>
            </a:r>
            <a:r>
              <a:rPr lang="es-ES" sz="1200" kern="1200" dirty="0" err="1">
                <a:solidFill>
                  <a:schemeClr val="tx1"/>
                </a:solidFill>
                <a:effectLst/>
                <a:latin typeface="+mn-lt"/>
                <a:ea typeface="+mn-ea"/>
                <a:cs typeface="+mn-cs"/>
              </a:rPr>
              <a:t>authorities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protocols</a:t>
            </a:r>
            <a:r>
              <a:rPr lang="es-ES" sz="1200" kern="1200" dirty="0">
                <a:solidFill>
                  <a:schemeClr val="tx1"/>
                </a:solidFill>
                <a:effectLst/>
                <a:latin typeface="+mn-lt"/>
                <a:ea typeface="+mn-ea"/>
                <a:cs typeface="+mn-cs"/>
              </a:rPr>
              <a:t> and </a:t>
            </a:r>
            <a:r>
              <a:rPr lang="es-ES" sz="1200" kern="1200" dirty="0" err="1">
                <a:solidFill>
                  <a:schemeClr val="tx1"/>
                </a:solidFill>
                <a:effectLst/>
                <a:latin typeface="+mn-lt"/>
                <a:ea typeface="+mn-ea"/>
                <a:cs typeface="+mn-cs"/>
              </a:rPr>
              <a:t>guidelines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for</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an</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effective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protection</a:t>
            </a:r>
            <a:r>
              <a:rPr lang="es-ES" sz="1200" kern="1200" dirty="0">
                <a:solidFill>
                  <a:schemeClr val="tx1"/>
                </a:solidFill>
                <a:effectLst/>
                <a:latin typeface="+mn-lt"/>
                <a:ea typeface="+mn-ea"/>
                <a:cs typeface="+mn-cs"/>
              </a:rPr>
              <a:t>; Red Cross </a:t>
            </a:r>
            <a:r>
              <a:rPr lang="es-ES" sz="1200" kern="1200" dirty="0" err="1">
                <a:solidFill>
                  <a:schemeClr val="tx1"/>
                </a:solidFill>
                <a:effectLst/>
                <a:latin typeface="+mn-lt"/>
                <a:ea typeface="+mn-ea"/>
                <a:cs typeface="+mn-cs"/>
              </a:rPr>
              <a:t>restore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family</a:t>
            </a:r>
            <a:r>
              <a:rPr lang="es-ES" sz="1200" kern="1200" dirty="0">
                <a:solidFill>
                  <a:schemeClr val="tx1"/>
                </a:solidFill>
                <a:effectLst/>
                <a:latin typeface="+mn-lt"/>
                <a:ea typeface="+mn-ea"/>
                <a:cs typeface="+mn-cs"/>
              </a:rPr>
              <a:t> links </a:t>
            </a:r>
            <a:r>
              <a:rPr lang="es-ES" sz="1200" kern="1200" dirty="0" err="1">
                <a:solidFill>
                  <a:schemeClr val="tx1"/>
                </a:solidFill>
                <a:effectLst/>
                <a:latin typeface="+mn-lt"/>
                <a:ea typeface="+mn-ea"/>
                <a:cs typeface="+mn-cs"/>
              </a:rPr>
              <a:t>with</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outside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world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support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referral</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systems</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etc</a:t>
            </a:r>
            <a:endParaRPr lang="en-US" b="0" u="none" dirty="0">
              <a:solidFill>
                <a:schemeClr val="accent5">
                  <a:lumMod val="50000"/>
                </a:schemeClr>
              </a:solidFill>
            </a:endParaRPr>
          </a:p>
          <a:p>
            <a:pPr marL="1085850" marR="0" lvl="2"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sz="1200" u="sng" dirty="0">
              <a:solidFill>
                <a:schemeClr val="accent5">
                  <a:lumMod val="50000"/>
                </a:schemeClr>
              </a:solidFill>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b="1" u="none" dirty="0">
                <a:solidFill>
                  <a:schemeClr val="accent5">
                    <a:lumMod val="50000"/>
                  </a:schemeClr>
                </a:solidFill>
              </a:rPr>
              <a:t>Environment building: </a:t>
            </a:r>
            <a:r>
              <a:rPr lang="en-US" sz="1200" dirty="0">
                <a:solidFill>
                  <a:schemeClr val="accent5">
                    <a:lumMod val="50000"/>
                  </a:schemeClr>
                </a:solidFill>
              </a:rPr>
              <a:t>Efforts to foster a political, social, cultural, institutional and legislative environment that enables or encourages the authorities to respect their obligations and the rights of individuals. </a:t>
            </a: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sz="1200" u="sng" dirty="0" err="1">
                <a:solidFill>
                  <a:schemeClr val="accent5">
                    <a:lumMod val="50000"/>
                  </a:schemeClr>
                </a:solidFill>
              </a:rPr>
              <a:t>Eg</a:t>
            </a:r>
            <a:r>
              <a:rPr lang="en-US" sz="1200" u="sng" dirty="0">
                <a:solidFill>
                  <a:schemeClr val="accent5">
                    <a:lumMod val="50000"/>
                  </a:schemeClr>
                </a:solidFill>
              </a:rPr>
              <a:t> case study:</a:t>
            </a:r>
            <a:endParaRPr lang="en-US" sz="1200" u="none" dirty="0">
              <a:solidFill>
                <a:schemeClr val="accent5">
                  <a:lumMod val="50000"/>
                </a:schemeClr>
              </a:solidFill>
            </a:endParaRP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b="0" u="sng" dirty="0">
                <a:solidFill>
                  <a:schemeClr val="accent5">
                    <a:lumMod val="50000"/>
                  </a:schemeClr>
                </a:solidFill>
              </a:rPr>
              <a:t>Men deprived of their liberty: </a:t>
            </a:r>
            <a:r>
              <a:rPr lang="en-US" b="0" u="none" dirty="0">
                <a:solidFill>
                  <a:schemeClr val="accent5">
                    <a:lumMod val="50000"/>
                  </a:schemeClr>
                </a:solidFill>
              </a:rPr>
              <a:t>integration of international standards in national legislation (Mandela’s rules…), </a:t>
            </a:r>
            <a:r>
              <a:rPr lang="en-US" b="0" u="none" dirty="0" err="1">
                <a:solidFill>
                  <a:schemeClr val="accent5">
                    <a:lumMod val="50000"/>
                  </a:schemeClr>
                </a:solidFill>
              </a:rPr>
              <a:t>etc</a:t>
            </a:r>
            <a:endParaRPr lang="en-US" b="0" u="none" dirty="0">
              <a:solidFill>
                <a:schemeClr val="accent5">
                  <a:lumMod val="50000"/>
                </a:schemeClr>
              </a:solidFill>
            </a:endParaRP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200" b="0" u="none" dirty="0">
              <a:solidFill>
                <a:schemeClr val="accent5">
                  <a:lumMod val="50000"/>
                </a:schemeClr>
              </a:solidFill>
            </a:endParaRPr>
          </a:p>
          <a:p>
            <a:pPr marL="457200" marR="0" lvl="1"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b="0" u="sng" dirty="0">
                <a:solidFill>
                  <a:schemeClr val="accent5">
                    <a:lumMod val="50000"/>
                  </a:schemeClr>
                </a:solidFill>
              </a:rPr>
              <a:t>Women and children in the camps</a:t>
            </a:r>
            <a:r>
              <a:rPr lang="en-US" b="0" u="none" dirty="0">
                <a:solidFill>
                  <a:schemeClr val="accent5">
                    <a:lumMod val="50000"/>
                  </a:schemeClr>
                </a:solidFill>
              </a:rPr>
              <a:t>: raise awareness among communities of origin and other potential communities of the situation of these families through campaigns, </a:t>
            </a:r>
            <a:r>
              <a:rPr lang="en-US" b="0" u="none" dirty="0" err="1">
                <a:solidFill>
                  <a:schemeClr val="accent5">
                    <a:lumMod val="50000"/>
                  </a:schemeClr>
                </a:solidFill>
              </a:rPr>
              <a:t>etc</a:t>
            </a:r>
            <a:r>
              <a:rPr lang="en-US" b="0" u="none" dirty="0">
                <a:solidFill>
                  <a:schemeClr val="accent5">
                    <a:lumMod val="50000"/>
                  </a:schemeClr>
                </a:solidFill>
              </a:rPr>
              <a:t>; humanitarian mediation with communities of origin; influencing community leaders to accept their members; </a:t>
            </a:r>
            <a:r>
              <a:rPr lang="en-US" b="0" u="none" dirty="0" err="1">
                <a:solidFill>
                  <a:schemeClr val="accent5">
                    <a:lumMod val="50000"/>
                  </a:schemeClr>
                </a:solidFill>
              </a:rPr>
              <a:t>etc</a:t>
            </a:r>
            <a:endParaRPr lang="fr-CH" sz="1200" u="none" dirty="0">
              <a:solidFill>
                <a:schemeClr val="accent5">
                  <a:lumMod val="50000"/>
                </a:schemeClr>
              </a:solidFill>
            </a:endParaRPr>
          </a:p>
          <a:p>
            <a:endParaRPr lang="en-US" dirty="0"/>
          </a:p>
          <a:p>
            <a:r>
              <a:rPr lang="en-US" dirty="0"/>
              <a:t>Be </a:t>
            </a:r>
            <a:r>
              <a:rPr lang="es-ES" dirty="0" err="1"/>
              <a:t>aware</a:t>
            </a:r>
            <a:r>
              <a:rPr lang="es-ES" dirty="0"/>
              <a:t> </a:t>
            </a:r>
            <a:r>
              <a:rPr lang="es-ES" dirty="0" err="1"/>
              <a:t>of</a:t>
            </a:r>
            <a:r>
              <a:rPr lang="es-ES" dirty="0"/>
              <a:t> </a:t>
            </a:r>
            <a:r>
              <a:rPr lang="es-ES" dirty="0" err="1"/>
              <a:t>humanitarian</a:t>
            </a:r>
            <a:r>
              <a:rPr lang="es-ES" dirty="0"/>
              <a:t> </a:t>
            </a:r>
            <a:r>
              <a:rPr lang="es-ES" dirty="0" err="1"/>
              <a:t>environment</a:t>
            </a:r>
            <a:r>
              <a:rPr lang="es-ES" dirty="0"/>
              <a:t> and </a:t>
            </a:r>
            <a:r>
              <a:rPr lang="es-ES" dirty="0" err="1"/>
              <a:t>how</a:t>
            </a:r>
            <a:r>
              <a:rPr lang="es-ES" dirty="0"/>
              <a:t> </a:t>
            </a:r>
            <a:r>
              <a:rPr lang="es-ES" dirty="0" err="1"/>
              <a:t>the</a:t>
            </a:r>
            <a:r>
              <a:rPr lang="es-ES" dirty="0"/>
              <a:t> role and </a:t>
            </a:r>
            <a:r>
              <a:rPr lang="es-ES" dirty="0" err="1"/>
              <a:t>working</a:t>
            </a:r>
            <a:r>
              <a:rPr lang="es-ES" dirty="0"/>
              <a:t> </a:t>
            </a:r>
            <a:r>
              <a:rPr lang="es-ES" dirty="0" err="1"/>
              <a:t>modalities</a:t>
            </a:r>
            <a:r>
              <a:rPr lang="es-ES" dirty="0"/>
              <a:t> </a:t>
            </a:r>
            <a:r>
              <a:rPr lang="es-ES" dirty="0" err="1"/>
              <a:t>of</a:t>
            </a:r>
            <a:r>
              <a:rPr lang="es-ES" dirty="0"/>
              <a:t> </a:t>
            </a:r>
            <a:r>
              <a:rPr lang="es-ES" dirty="0" err="1"/>
              <a:t>different</a:t>
            </a:r>
            <a:r>
              <a:rPr lang="es-ES" dirty="0"/>
              <a:t> </a:t>
            </a:r>
            <a:r>
              <a:rPr lang="es-ES" dirty="0" err="1"/>
              <a:t>actors</a:t>
            </a:r>
            <a:r>
              <a:rPr lang="es-ES" dirty="0"/>
              <a:t> (</a:t>
            </a:r>
            <a:r>
              <a:rPr lang="es-ES" dirty="0" err="1"/>
              <a:t>authorities</a:t>
            </a:r>
            <a:r>
              <a:rPr lang="es-ES" dirty="0"/>
              <a:t> and </a:t>
            </a:r>
            <a:r>
              <a:rPr lang="es-ES" dirty="0" err="1"/>
              <a:t>others</a:t>
            </a:r>
            <a:r>
              <a:rPr lang="es-ES" dirty="0"/>
              <a:t>) </a:t>
            </a:r>
            <a:r>
              <a:rPr lang="es-ES" dirty="0" err="1"/>
              <a:t>complement</a:t>
            </a:r>
            <a:r>
              <a:rPr lang="es-ES" dirty="0"/>
              <a:t> </a:t>
            </a:r>
            <a:r>
              <a:rPr lang="es-ES" dirty="0" err="1"/>
              <a:t>each</a:t>
            </a:r>
            <a:r>
              <a:rPr lang="es-ES" dirty="0"/>
              <a:t> </a:t>
            </a:r>
            <a:r>
              <a:rPr lang="es-ES" dirty="0" err="1"/>
              <a:t>other</a:t>
            </a:r>
            <a:r>
              <a:rPr lang="es-ES" dirty="0"/>
              <a:t> in </a:t>
            </a:r>
            <a:r>
              <a:rPr lang="es-ES" dirty="0" err="1"/>
              <a:t>the</a:t>
            </a:r>
            <a:r>
              <a:rPr lang="es-ES" dirty="0"/>
              <a:t> </a:t>
            </a:r>
            <a:r>
              <a:rPr lang="es-ES" dirty="0" err="1"/>
              <a:t>protection</a:t>
            </a:r>
            <a:r>
              <a:rPr lang="es-ES" dirty="0"/>
              <a:t> </a:t>
            </a:r>
            <a:r>
              <a:rPr lang="es-ES" dirty="0" err="1"/>
              <a:t>of</a:t>
            </a:r>
            <a:r>
              <a:rPr lang="es-ES" dirty="0"/>
              <a:t> </a:t>
            </a:r>
            <a:r>
              <a:rPr lang="es-ES" dirty="0" err="1"/>
              <a:t>people</a:t>
            </a:r>
            <a:r>
              <a:rPr lang="es-ES" dirty="0"/>
              <a:t>.</a:t>
            </a:r>
          </a:p>
          <a:p>
            <a:endParaRPr lang="es-ES" dirty="0"/>
          </a:p>
        </p:txBody>
      </p:sp>
      <p:sp>
        <p:nvSpPr>
          <p:cNvPr id="4" name="Slide Number Placeholder 3"/>
          <p:cNvSpPr>
            <a:spLocks noGrp="1"/>
          </p:cNvSpPr>
          <p:nvPr>
            <p:ph type="sldNum" sz="quarter" idx="10"/>
          </p:nvPr>
        </p:nvSpPr>
        <p:spPr/>
        <p:txBody>
          <a:bodyPr/>
          <a:lstStyle/>
          <a:p>
            <a:fld id="{BC56A1BF-1CC1-4BBD-88CF-BFED76E52D9D}" type="slidenum">
              <a:rPr lang="fr-CH" smtClean="0"/>
              <a:t>8</a:t>
            </a:fld>
            <a:endParaRPr lang="fr-CH"/>
          </a:p>
        </p:txBody>
      </p:sp>
    </p:spTree>
    <p:extLst>
      <p:ext uri="{BB962C8B-B14F-4D97-AF65-F5344CB8AC3E}">
        <p14:creationId xmlns:p14="http://schemas.microsoft.com/office/powerpoint/2010/main" val="906787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In which ways health interventions may contribute in protection outcomes and how protection interventions can improve health objectives?</a:t>
            </a:r>
          </a:p>
          <a:p>
            <a:endParaRPr lang="en-US" sz="1200" b="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pPr marL="171450" indent="-171450" eaLnBrk="1" hangingPunct="1">
              <a:spcBef>
                <a:spcPct val="0"/>
              </a:spcBef>
              <a:buFontTx/>
              <a:buChar char="-"/>
            </a:pPr>
            <a:endParaRPr lang="en-US" dirty="0"/>
          </a:p>
          <a:p>
            <a:endParaRPr lang="en-GB" i="1" dirty="0"/>
          </a:p>
          <a:p>
            <a:pPr marL="0" indent="0" eaLnBrk="1" hangingPunct="1">
              <a:spcBef>
                <a:spcPct val="0"/>
              </a:spcBef>
              <a:buFontTx/>
              <a:buNone/>
            </a:pPr>
            <a:endParaRPr lang="en-US" dirty="0"/>
          </a:p>
          <a:p>
            <a:pPr marL="171450" indent="-171450" eaLnBrk="1" hangingPunct="1">
              <a:spcBef>
                <a:spcPct val="0"/>
              </a:spcBef>
              <a:buFontTx/>
              <a:buChar char="-"/>
            </a:pPr>
            <a:endParaRPr lang="en-US" dirty="0"/>
          </a:p>
        </p:txBody>
      </p:sp>
      <p:sp>
        <p:nvSpPr>
          <p:cNvPr id="4" name="Slide Number Placeholder 3"/>
          <p:cNvSpPr>
            <a:spLocks noGrp="1"/>
          </p:cNvSpPr>
          <p:nvPr>
            <p:ph type="sldNum" sz="quarter" idx="10"/>
          </p:nvPr>
        </p:nvSpPr>
        <p:spPr/>
        <p:txBody>
          <a:bodyPr/>
          <a:lstStyle/>
          <a:p>
            <a:fld id="{BC56A1BF-1CC1-4BBD-88CF-BFED76E52D9D}" type="slidenum">
              <a:rPr lang="fr-CH" smtClean="0"/>
              <a:t>9</a:t>
            </a:fld>
            <a:endParaRPr lang="fr-CH"/>
          </a:p>
        </p:txBody>
      </p:sp>
    </p:spTree>
    <p:extLst>
      <p:ext uri="{BB962C8B-B14F-4D97-AF65-F5344CB8AC3E}">
        <p14:creationId xmlns:p14="http://schemas.microsoft.com/office/powerpoint/2010/main" val="2851558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Key resources on Protection in </a:t>
            </a:r>
            <a:r>
              <a:rPr lang="en-US" b="1" dirty="0"/>
              <a:t>www.icrc.org</a:t>
            </a:r>
            <a:endParaRPr lang="fr-CH" dirty="0"/>
          </a:p>
        </p:txBody>
      </p:sp>
      <p:sp>
        <p:nvSpPr>
          <p:cNvPr id="4" name="Slide Number Placeholder 3"/>
          <p:cNvSpPr>
            <a:spLocks noGrp="1"/>
          </p:cNvSpPr>
          <p:nvPr>
            <p:ph type="sldNum" sz="quarter" idx="5"/>
          </p:nvPr>
        </p:nvSpPr>
        <p:spPr/>
        <p:txBody>
          <a:bodyPr/>
          <a:lstStyle/>
          <a:p>
            <a:fld id="{8ED80360-B9C8-4C37-873A-DCC896FBCCDF}" type="slidenum">
              <a:rPr lang="fr-CH" smtClean="0"/>
              <a:t>10</a:t>
            </a:fld>
            <a:endParaRPr lang="fr-CH"/>
          </a:p>
        </p:txBody>
      </p:sp>
    </p:spTree>
    <p:extLst>
      <p:ext uri="{BB962C8B-B14F-4D97-AF65-F5344CB8AC3E}">
        <p14:creationId xmlns:p14="http://schemas.microsoft.com/office/powerpoint/2010/main" val="789047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F3080-9668-422A-B213-B1362ADF8C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a:extLst>
              <a:ext uri="{FF2B5EF4-FFF2-40B4-BE49-F238E27FC236}">
                <a16:creationId xmlns:a16="http://schemas.microsoft.com/office/drawing/2014/main" id="{748411EB-B9AF-4DAC-AF0C-BB8FACFC9C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a:extLst>
              <a:ext uri="{FF2B5EF4-FFF2-40B4-BE49-F238E27FC236}">
                <a16:creationId xmlns:a16="http://schemas.microsoft.com/office/drawing/2014/main" id="{6DE9908F-1434-45B3-846D-74E0B9FDEBEC}"/>
              </a:ext>
            </a:extLst>
          </p:cNvPr>
          <p:cNvSpPr>
            <a:spLocks noGrp="1"/>
          </p:cNvSpPr>
          <p:nvPr>
            <p:ph type="dt" sz="half" idx="10"/>
          </p:nvPr>
        </p:nvSpPr>
        <p:spPr/>
        <p:txBody>
          <a:bodyPr/>
          <a:lstStyle/>
          <a:p>
            <a:fld id="{D363ACF4-4EFF-4DA1-89AD-65AAFB2807C9}" type="datetimeFigureOut">
              <a:rPr lang="fr-CH" smtClean="0"/>
              <a:t>14.07.2022</a:t>
            </a:fld>
            <a:endParaRPr lang="fr-CH"/>
          </a:p>
        </p:txBody>
      </p:sp>
      <p:sp>
        <p:nvSpPr>
          <p:cNvPr id="5" name="Footer Placeholder 4">
            <a:extLst>
              <a:ext uri="{FF2B5EF4-FFF2-40B4-BE49-F238E27FC236}">
                <a16:creationId xmlns:a16="http://schemas.microsoft.com/office/drawing/2014/main" id="{F23E0CEE-93F3-4B02-86B0-6F9FD0CDD862}"/>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E2E74A82-533D-490D-A6AB-F0F9BD88D947}"/>
              </a:ext>
            </a:extLst>
          </p:cNvPr>
          <p:cNvSpPr>
            <a:spLocks noGrp="1"/>
          </p:cNvSpPr>
          <p:nvPr>
            <p:ph type="sldNum" sz="quarter" idx="12"/>
          </p:nvPr>
        </p:nvSpPr>
        <p:spPr/>
        <p:txBody>
          <a:bodyPr/>
          <a:lstStyle/>
          <a:p>
            <a:fld id="{50110972-6FAB-4FA0-9F48-C33B3CB26E91}" type="slidenum">
              <a:rPr lang="fr-CH" smtClean="0"/>
              <a:t>‹#›</a:t>
            </a:fld>
            <a:endParaRPr lang="fr-CH"/>
          </a:p>
        </p:txBody>
      </p:sp>
    </p:spTree>
    <p:extLst>
      <p:ext uri="{BB962C8B-B14F-4D97-AF65-F5344CB8AC3E}">
        <p14:creationId xmlns:p14="http://schemas.microsoft.com/office/powerpoint/2010/main" val="214363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BFC67-7E52-4C12-BF1F-22D3E16C1342}"/>
              </a:ext>
            </a:extLst>
          </p:cNvPr>
          <p:cNvSpPr>
            <a:spLocks noGrp="1"/>
          </p:cNvSpPr>
          <p:nvPr>
            <p:ph type="title"/>
          </p:nvPr>
        </p:nvSpPr>
        <p:spPr/>
        <p:txBody>
          <a:bodyPr/>
          <a:lstStyle/>
          <a:p>
            <a:r>
              <a:rPr lang="en-US"/>
              <a:t>Click to edit Master title style</a:t>
            </a:r>
            <a:endParaRPr lang="fr-CH"/>
          </a:p>
        </p:txBody>
      </p:sp>
      <p:sp>
        <p:nvSpPr>
          <p:cNvPr id="3" name="Vertical Text Placeholder 2">
            <a:extLst>
              <a:ext uri="{FF2B5EF4-FFF2-40B4-BE49-F238E27FC236}">
                <a16:creationId xmlns:a16="http://schemas.microsoft.com/office/drawing/2014/main" id="{F44DCB8E-34CB-4752-A54B-EFECA94049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58B018A8-12AB-4502-9EE1-205DC85B9FEA}"/>
              </a:ext>
            </a:extLst>
          </p:cNvPr>
          <p:cNvSpPr>
            <a:spLocks noGrp="1"/>
          </p:cNvSpPr>
          <p:nvPr>
            <p:ph type="dt" sz="half" idx="10"/>
          </p:nvPr>
        </p:nvSpPr>
        <p:spPr/>
        <p:txBody>
          <a:bodyPr/>
          <a:lstStyle/>
          <a:p>
            <a:fld id="{D363ACF4-4EFF-4DA1-89AD-65AAFB2807C9}" type="datetimeFigureOut">
              <a:rPr lang="fr-CH" smtClean="0"/>
              <a:t>14.07.2022</a:t>
            </a:fld>
            <a:endParaRPr lang="fr-CH"/>
          </a:p>
        </p:txBody>
      </p:sp>
      <p:sp>
        <p:nvSpPr>
          <p:cNvPr id="5" name="Footer Placeholder 4">
            <a:extLst>
              <a:ext uri="{FF2B5EF4-FFF2-40B4-BE49-F238E27FC236}">
                <a16:creationId xmlns:a16="http://schemas.microsoft.com/office/drawing/2014/main" id="{F0B152F3-7266-49FD-834B-2EC4D5C48322}"/>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1D43C38E-8470-4A29-8A1C-205149B0762D}"/>
              </a:ext>
            </a:extLst>
          </p:cNvPr>
          <p:cNvSpPr>
            <a:spLocks noGrp="1"/>
          </p:cNvSpPr>
          <p:nvPr>
            <p:ph type="sldNum" sz="quarter" idx="12"/>
          </p:nvPr>
        </p:nvSpPr>
        <p:spPr/>
        <p:txBody>
          <a:bodyPr/>
          <a:lstStyle/>
          <a:p>
            <a:fld id="{50110972-6FAB-4FA0-9F48-C33B3CB26E91}" type="slidenum">
              <a:rPr lang="fr-CH" smtClean="0"/>
              <a:t>‹#›</a:t>
            </a:fld>
            <a:endParaRPr lang="fr-CH"/>
          </a:p>
        </p:txBody>
      </p:sp>
    </p:spTree>
    <p:extLst>
      <p:ext uri="{BB962C8B-B14F-4D97-AF65-F5344CB8AC3E}">
        <p14:creationId xmlns:p14="http://schemas.microsoft.com/office/powerpoint/2010/main" val="2871482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BAD77C-8497-46BC-B73D-14B3DFBB389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a:extLst>
              <a:ext uri="{FF2B5EF4-FFF2-40B4-BE49-F238E27FC236}">
                <a16:creationId xmlns:a16="http://schemas.microsoft.com/office/drawing/2014/main" id="{968AE2AA-64BA-4237-9ED6-97AAB3F99C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2503B0ED-AD01-4AE5-B3F1-EF0914C7B0DD}"/>
              </a:ext>
            </a:extLst>
          </p:cNvPr>
          <p:cNvSpPr>
            <a:spLocks noGrp="1"/>
          </p:cNvSpPr>
          <p:nvPr>
            <p:ph type="dt" sz="half" idx="10"/>
          </p:nvPr>
        </p:nvSpPr>
        <p:spPr/>
        <p:txBody>
          <a:bodyPr/>
          <a:lstStyle/>
          <a:p>
            <a:fld id="{D363ACF4-4EFF-4DA1-89AD-65AAFB2807C9}" type="datetimeFigureOut">
              <a:rPr lang="fr-CH" smtClean="0"/>
              <a:t>14.07.2022</a:t>
            </a:fld>
            <a:endParaRPr lang="fr-CH"/>
          </a:p>
        </p:txBody>
      </p:sp>
      <p:sp>
        <p:nvSpPr>
          <p:cNvPr id="5" name="Footer Placeholder 4">
            <a:extLst>
              <a:ext uri="{FF2B5EF4-FFF2-40B4-BE49-F238E27FC236}">
                <a16:creationId xmlns:a16="http://schemas.microsoft.com/office/drawing/2014/main" id="{A83BA1F1-1C39-4476-8006-1801505284A4}"/>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B7D51178-CA16-4374-A8F5-AC25916559EE}"/>
              </a:ext>
            </a:extLst>
          </p:cNvPr>
          <p:cNvSpPr>
            <a:spLocks noGrp="1"/>
          </p:cNvSpPr>
          <p:nvPr>
            <p:ph type="sldNum" sz="quarter" idx="12"/>
          </p:nvPr>
        </p:nvSpPr>
        <p:spPr/>
        <p:txBody>
          <a:bodyPr/>
          <a:lstStyle/>
          <a:p>
            <a:fld id="{50110972-6FAB-4FA0-9F48-C33B3CB26E91}" type="slidenum">
              <a:rPr lang="fr-CH" smtClean="0"/>
              <a:t>‹#›</a:t>
            </a:fld>
            <a:endParaRPr lang="fr-CH"/>
          </a:p>
        </p:txBody>
      </p:sp>
    </p:spTree>
    <p:extLst>
      <p:ext uri="{BB962C8B-B14F-4D97-AF65-F5344CB8AC3E}">
        <p14:creationId xmlns:p14="http://schemas.microsoft.com/office/powerpoint/2010/main" val="310835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B9309-17F3-4D8D-8600-AEC50D7059F0}"/>
              </a:ext>
            </a:extLst>
          </p:cNvPr>
          <p:cNvSpPr>
            <a:spLocks noGrp="1"/>
          </p:cNvSpPr>
          <p:nvPr>
            <p:ph type="title"/>
          </p:nvPr>
        </p:nvSpPr>
        <p:spPr/>
        <p:txBody>
          <a:bodyPr/>
          <a:lstStyle/>
          <a:p>
            <a:r>
              <a:rPr lang="en-US"/>
              <a:t>Click to edit Master title style</a:t>
            </a:r>
            <a:endParaRPr lang="fr-CH"/>
          </a:p>
        </p:txBody>
      </p:sp>
      <p:sp>
        <p:nvSpPr>
          <p:cNvPr id="3" name="Content Placeholder 2">
            <a:extLst>
              <a:ext uri="{FF2B5EF4-FFF2-40B4-BE49-F238E27FC236}">
                <a16:creationId xmlns:a16="http://schemas.microsoft.com/office/drawing/2014/main" id="{DB4BBBA7-C242-4B84-8B16-51674E8740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2EA2580C-454B-48FD-B8AA-F115F06BFFF9}"/>
              </a:ext>
            </a:extLst>
          </p:cNvPr>
          <p:cNvSpPr>
            <a:spLocks noGrp="1"/>
          </p:cNvSpPr>
          <p:nvPr>
            <p:ph type="dt" sz="half" idx="10"/>
          </p:nvPr>
        </p:nvSpPr>
        <p:spPr/>
        <p:txBody>
          <a:bodyPr/>
          <a:lstStyle/>
          <a:p>
            <a:fld id="{D363ACF4-4EFF-4DA1-89AD-65AAFB2807C9}" type="datetimeFigureOut">
              <a:rPr lang="fr-CH" smtClean="0"/>
              <a:t>14.07.2022</a:t>
            </a:fld>
            <a:endParaRPr lang="fr-CH"/>
          </a:p>
        </p:txBody>
      </p:sp>
      <p:sp>
        <p:nvSpPr>
          <p:cNvPr id="5" name="Footer Placeholder 4">
            <a:extLst>
              <a:ext uri="{FF2B5EF4-FFF2-40B4-BE49-F238E27FC236}">
                <a16:creationId xmlns:a16="http://schemas.microsoft.com/office/drawing/2014/main" id="{B2B58974-D293-4357-A0BF-1E17B2B39875}"/>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DEEE315F-E094-4436-B601-21859C3E12E6}"/>
              </a:ext>
            </a:extLst>
          </p:cNvPr>
          <p:cNvSpPr>
            <a:spLocks noGrp="1"/>
          </p:cNvSpPr>
          <p:nvPr>
            <p:ph type="sldNum" sz="quarter" idx="12"/>
          </p:nvPr>
        </p:nvSpPr>
        <p:spPr/>
        <p:txBody>
          <a:bodyPr/>
          <a:lstStyle/>
          <a:p>
            <a:fld id="{50110972-6FAB-4FA0-9F48-C33B3CB26E91}" type="slidenum">
              <a:rPr lang="fr-CH" smtClean="0"/>
              <a:t>‹#›</a:t>
            </a:fld>
            <a:endParaRPr lang="fr-CH"/>
          </a:p>
        </p:txBody>
      </p:sp>
    </p:spTree>
    <p:extLst>
      <p:ext uri="{BB962C8B-B14F-4D97-AF65-F5344CB8AC3E}">
        <p14:creationId xmlns:p14="http://schemas.microsoft.com/office/powerpoint/2010/main" val="2170209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585A-2B81-4E06-AF67-17CFB22032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a:extLst>
              <a:ext uri="{FF2B5EF4-FFF2-40B4-BE49-F238E27FC236}">
                <a16:creationId xmlns:a16="http://schemas.microsoft.com/office/drawing/2014/main" id="{32B32F08-8190-41A8-A40A-D6613CEFC4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4DBC8-B7F5-46D3-931B-E16228FAB72D}"/>
              </a:ext>
            </a:extLst>
          </p:cNvPr>
          <p:cNvSpPr>
            <a:spLocks noGrp="1"/>
          </p:cNvSpPr>
          <p:nvPr>
            <p:ph type="dt" sz="half" idx="10"/>
          </p:nvPr>
        </p:nvSpPr>
        <p:spPr/>
        <p:txBody>
          <a:bodyPr/>
          <a:lstStyle/>
          <a:p>
            <a:fld id="{D363ACF4-4EFF-4DA1-89AD-65AAFB2807C9}" type="datetimeFigureOut">
              <a:rPr lang="fr-CH" smtClean="0"/>
              <a:t>14.07.2022</a:t>
            </a:fld>
            <a:endParaRPr lang="fr-CH"/>
          </a:p>
        </p:txBody>
      </p:sp>
      <p:sp>
        <p:nvSpPr>
          <p:cNvPr id="5" name="Footer Placeholder 4">
            <a:extLst>
              <a:ext uri="{FF2B5EF4-FFF2-40B4-BE49-F238E27FC236}">
                <a16:creationId xmlns:a16="http://schemas.microsoft.com/office/drawing/2014/main" id="{A706E794-C785-4D33-9A27-2D2560B1F01A}"/>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7A2B0448-2F19-4529-B6B5-BFABDBB71888}"/>
              </a:ext>
            </a:extLst>
          </p:cNvPr>
          <p:cNvSpPr>
            <a:spLocks noGrp="1"/>
          </p:cNvSpPr>
          <p:nvPr>
            <p:ph type="sldNum" sz="quarter" idx="12"/>
          </p:nvPr>
        </p:nvSpPr>
        <p:spPr/>
        <p:txBody>
          <a:bodyPr/>
          <a:lstStyle/>
          <a:p>
            <a:fld id="{50110972-6FAB-4FA0-9F48-C33B3CB26E91}" type="slidenum">
              <a:rPr lang="fr-CH" smtClean="0"/>
              <a:t>‹#›</a:t>
            </a:fld>
            <a:endParaRPr lang="fr-CH"/>
          </a:p>
        </p:txBody>
      </p:sp>
    </p:spTree>
    <p:extLst>
      <p:ext uri="{BB962C8B-B14F-4D97-AF65-F5344CB8AC3E}">
        <p14:creationId xmlns:p14="http://schemas.microsoft.com/office/powerpoint/2010/main" val="1233039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A286-C41E-49BF-8D9C-736BA6536324}"/>
              </a:ext>
            </a:extLst>
          </p:cNvPr>
          <p:cNvSpPr>
            <a:spLocks noGrp="1"/>
          </p:cNvSpPr>
          <p:nvPr>
            <p:ph type="title"/>
          </p:nvPr>
        </p:nvSpPr>
        <p:spPr/>
        <p:txBody>
          <a:bodyPr/>
          <a:lstStyle/>
          <a:p>
            <a:r>
              <a:rPr lang="en-US"/>
              <a:t>Click to edit Master title style</a:t>
            </a:r>
            <a:endParaRPr lang="fr-CH"/>
          </a:p>
        </p:txBody>
      </p:sp>
      <p:sp>
        <p:nvSpPr>
          <p:cNvPr id="3" name="Content Placeholder 2">
            <a:extLst>
              <a:ext uri="{FF2B5EF4-FFF2-40B4-BE49-F238E27FC236}">
                <a16:creationId xmlns:a16="http://schemas.microsoft.com/office/drawing/2014/main" id="{5C3EC911-7381-457A-B599-26E63E4AF0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a:extLst>
              <a:ext uri="{FF2B5EF4-FFF2-40B4-BE49-F238E27FC236}">
                <a16:creationId xmlns:a16="http://schemas.microsoft.com/office/drawing/2014/main" id="{628F4D3F-289A-41C0-9697-736996E52C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a:extLst>
              <a:ext uri="{FF2B5EF4-FFF2-40B4-BE49-F238E27FC236}">
                <a16:creationId xmlns:a16="http://schemas.microsoft.com/office/drawing/2014/main" id="{675B0B11-7679-4C10-8A1A-3F9FFD7EC7E6}"/>
              </a:ext>
            </a:extLst>
          </p:cNvPr>
          <p:cNvSpPr>
            <a:spLocks noGrp="1"/>
          </p:cNvSpPr>
          <p:nvPr>
            <p:ph type="dt" sz="half" idx="10"/>
          </p:nvPr>
        </p:nvSpPr>
        <p:spPr/>
        <p:txBody>
          <a:bodyPr/>
          <a:lstStyle/>
          <a:p>
            <a:fld id="{D363ACF4-4EFF-4DA1-89AD-65AAFB2807C9}" type="datetimeFigureOut">
              <a:rPr lang="fr-CH" smtClean="0"/>
              <a:t>14.07.2022</a:t>
            </a:fld>
            <a:endParaRPr lang="fr-CH"/>
          </a:p>
        </p:txBody>
      </p:sp>
      <p:sp>
        <p:nvSpPr>
          <p:cNvPr id="6" name="Footer Placeholder 5">
            <a:extLst>
              <a:ext uri="{FF2B5EF4-FFF2-40B4-BE49-F238E27FC236}">
                <a16:creationId xmlns:a16="http://schemas.microsoft.com/office/drawing/2014/main" id="{4334F31D-98EF-48DF-936B-04662180D5F4}"/>
              </a:ext>
            </a:extLst>
          </p:cNvPr>
          <p:cNvSpPr>
            <a:spLocks noGrp="1"/>
          </p:cNvSpPr>
          <p:nvPr>
            <p:ph type="ftr" sz="quarter" idx="11"/>
          </p:nvPr>
        </p:nvSpPr>
        <p:spPr/>
        <p:txBody>
          <a:bodyPr/>
          <a:lstStyle/>
          <a:p>
            <a:endParaRPr lang="fr-CH"/>
          </a:p>
        </p:txBody>
      </p:sp>
      <p:sp>
        <p:nvSpPr>
          <p:cNvPr id="7" name="Slide Number Placeholder 6">
            <a:extLst>
              <a:ext uri="{FF2B5EF4-FFF2-40B4-BE49-F238E27FC236}">
                <a16:creationId xmlns:a16="http://schemas.microsoft.com/office/drawing/2014/main" id="{B0E94D63-5F5A-4FE6-B846-72D99AF0F953}"/>
              </a:ext>
            </a:extLst>
          </p:cNvPr>
          <p:cNvSpPr>
            <a:spLocks noGrp="1"/>
          </p:cNvSpPr>
          <p:nvPr>
            <p:ph type="sldNum" sz="quarter" idx="12"/>
          </p:nvPr>
        </p:nvSpPr>
        <p:spPr/>
        <p:txBody>
          <a:bodyPr/>
          <a:lstStyle/>
          <a:p>
            <a:fld id="{50110972-6FAB-4FA0-9F48-C33B3CB26E91}" type="slidenum">
              <a:rPr lang="fr-CH" smtClean="0"/>
              <a:t>‹#›</a:t>
            </a:fld>
            <a:endParaRPr lang="fr-CH"/>
          </a:p>
        </p:txBody>
      </p:sp>
    </p:spTree>
    <p:extLst>
      <p:ext uri="{BB962C8B-B14F-4D97-AF65-F5344CB8AC3E}">
        <p14:creationId xmlns:p14="http://schemas.microsoft.com/office/powerpoint/2010/main" val="376508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745E8-D5A2-4FDC-99A5-6A420595FC3A}"/>
              </a:ext>
            </a:extLst>
          </p:cNvPr>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a:extLst>
              <a:ext uri="{FF2B5EF4-FFF2-40B4-BE49-F238E27FC236}">
                <a16:creationId xmlns:a16="http://schemas.microsoft.com/office/drawing/2014/main" id="{CA2BB21B-6852-4C8A-B8EA-80F399E261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8373A1-FA11-4FA0-82AD-9ECF148C52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a:extLst>
              <a:ext uri="{FF2B5EF4-FFF2-40B4-BE49-F238E27FC236}">
                <a16:creationId xmlns:a16="http://schemas.microsoft.com/office/drawing/2014/main" id="{EF3FEAF8-72B5-4404-B007-3462C4CAA7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C36823-1562-4B99-8DE6-2BFADBE980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a:extLst>
              <a:ext uri="{FF2B5EF4-FFF2-40B4-BE49-F238E27FC236}">
                <a16:creationId xmlns:a16="http://schemas.microsoft.com/office/drawing/2014/main" id="{F80D20CA-7723-4B7B-A3B3-C273182021DD}"/>
              </a:ext>
            </a:extLst>
          </p:cNvPr>
          <p:cNvSpPr>
            <a:spLocks noGrp="1"/>
          </p:cNvSpPr>
          <p:nvPr>
            <p:ph type="dt" sz="half" idx="10"/>
          </p:nvPr>
        </p:nvSpPr>
        <p:spPr/>
        <p:txBody>
          <a:bodyPr/>
          <a:lstStyle/>
          <a:p>
            <a:fld id="{D363ACF4-4EFF-4DA1-89AD-65AAFB2807C9}" type="datetimeFigureOut">
              <a:rPr lang="fr-CH" smtClean="0"/>
              <a:t>14.07.2022</a:t>
            </a:fld>
            <a:endParaRPr lang="fr-CH"/>
          </a:p>
        </p:txBody>
      </p:sp>
      <p:sp>
        <p:nvSpPr>
          <p:cNvPr id="8" name="Footer Placeholder 7">
            <a:extLst>
              <a:ext uri="{FF2B5EF4-FFF2-40B4-BE49-F238E27FC236}">
                <a16:creationId xmlns:a16="http://schemas.microsoft.com/office/drawing/2014/main" id="{02A9B4B8-9E89-4624-AEC9-8E42F44AE5A4}"/>
              </a:ext>
            </a:extLst>
          </p:cNvPr>
          <p:cNvSpPr>
            <a:spLocks noGrp="1"/>
          </p:cNvSpPr>
          <p:nvPr>
            <p:ph type="ftr" sz="quarter" idx="11"/>
          </p:nvPr>
        </p:nvSpPr>
        <p:spPr/>
        <p:txBody>
          <a:bodyPr/>
          <a:lstStyle/>
          <a:p>
            <a:endParaRPr lang="fr-CH"/>
          </a:p>
        </p:txBody>
      </p:sp>
      <p:sp>
        <p:nvSpPr>
          <p:cNvPr id="9" name="Slide Number Placeholder 8">
            <a:extLst>
              <a:ext uri="{FF2B5EF4-FFF2-40B4-BE49-F238E27FC236}">
                <a16:creationId xmlns:a16="http://schemas.microsoft.com/office/drawing/2014/main" id="{1655F43F-FC6B-486A-9705-4176FEB587F7}"/>
              </a:ext>
            </a:extLst>
          </p:cNvPr>
          <p:cNvSpPr>
            <a:spLocks noGrp="1"/>
          </p:cNvSpPr>
          <p:nvPr>
            <p:ph type="sldNum" sz="quarter" idx="12"/>
          </p:nvPr>
        </p:nvSpPr>
        <p:spPr/>
        <p:txBody>
          <a:bodyPr/>
          <a:lstStyle/>
          <a:p>
            <a:fld id="{50110972-6FAB-4FA0-9F48-C33B3CB26E91}" type="slidenum">
              <a:rPr lang="fr-CH" smtClean="0"/>
              <a:t>‹#›</a:t>
            </a:fld>
            <a:endParaRPr lang="fr-CH"/>
          </a:p>
        </p:txBody>
      </p:sp>
    </p:spTree>
    <p:extLst>
      <p:ext uri="{BB962C8B-B14F-4D97-AF65-F5344CB8AC3E}">
        <p14:creationId xmlns:p14="http://schemas.microsoft.com/office/powerpoint/2010/main" val="1591787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15B8E-ACA8-4910-9C66-CEEC3E7BA204}"/>
              </a:ext>
            </a:extLst>
          </p:cNvPr>
          <p:cNvSpPr>
            <a:spLocks noGrp="1"/>
          </p:cNvSpPr>
          <p:nvPr>
            <p:ph type="title"/>
          </p:nvPr>
        </p:nvSpPr>
        <p:spPr/>
        <p:txBody>
          <a:bodyPr/>
          <a:lstStyle/>
          <a:p>
            <a:r>
              <a:rPr lang="en-US"/>
              <a:t>Click to edit Master title style</a:t>
            </a:r>
            <a:endParaRPr lang="fr-CH"/>
          </a:p>
        </p:txBody>
      </p:sp>
      <p:sp>
        <p:nvSpPr>
          <p:cNvPr id="3" name="Date Placeholder 2">
            <a:extLst>
              <a:ext uri="{FF2B5EF4-FFF2-40B4-BE49-F238E27FC236}">
                <a16:creationId xmlns:a16="http://schemas.microsoft.com/office/drawing/2014/main" id="{2FCF324E-1ADB-4A1E-8E77-3EA08139E970}"/>
              </a:ext>
            </a:extLst>
          </p:cNvPr>
          <p:cNvSpPr>
            <a:spLocks noGrp="1"/>
          </p:cNvSpPr>
          <p:nvPr>
            <p:ph type="dt" sz="half" idx="10"/>
          </p:nvPr>
        </p:nvSpPr>
        <p:spPr/>
        <p:txBody>
          <a:bodyPr/>
          <a:lstStyle/>
          <a:p>
            <a:fld id="{D363ACF4-4EFF-4DA1-89AD-65AAFB2807C9}" type="datetimeFigureOut">
              <a:rPr lang="fr-CH" smtClean="0"/>
              <a:t>14.07.2022</a:t>
            </a:fld>
            <a:endParaRPr lang="fr-CH"/>
          </a:p>
        </p:txBody>
      </p:sp>
      <p:sp>
        <p:nvSpPr>
          <p:cNvPr id="4" name="Footer Placeholder 3">
            <a:extLst>
              <a:ext uri="{FF2B5EF4-FFF2-40B4-BE49-F238E27FC236}">
                <a16:creationId xmlns:a16="http://schemas.microsoft.com/office/drawing/2014/main" id="{5DEF50D7-641B-465E-8E59-7D951BCAEF9E}"/>
              </a:ext>
            </a:extLst>
          </p:cNvPr>
          <p:cNvSpPr>
            <a:spLocks noGrp="1"/>
          </p:cNvSpPr>
          <p:nvPr>
            <p:ph type="ftr" sz="quarter" idx="11"/>
          </p:nvPr>
        </p:nvSpPr>
        <p:spPr/>
        <p:txBody>
          <a:bodyPr/>
          <a:lstStyle/>
          <a:p>
            <a:endParaRPr lang="fr-CH"/>
          </a:p>
        </p:txBody>
      </p:sp>
      <p:sp>
        <p:nvSpPr>
          <p:cNvPr id="5" name="Slide Number Placeholder 4">
            <a:extLst>
              <a:ext uri="{FF2B5EF4-FFF2-40B4-BE49-F238E27FC236}">
                <a16:creationId xmlns:a16="http://schemas.microsoft.com/office/drawing/2014/main" id="{29F06ABE-FABF-47A3-BE91-81976236EDF6}"/>
              </a:ext>
            </a:extLst>
          </p:cNvPr>
          <p:cNvSpPr>
            <a:spLocks noGrp="1"/>
          </p:cNvSpPr>
          <p:nvPr>
            <p:ph type="sldNum" sz="quarter" idx="12"/>
          </p:nvPr>
        </p:nvSpPr>
        <p:spPr/>
        <p:txBody>
          <a:bodyPr/>
          <a:lstStyle/>
          <a:p>
            <a:fld id="{50110972-6FAB-4FA0-9F48-C33B3CB26E91}" type="slidenum">
              <a:rPr lang="fr-CH" smtClean="0"/>
              <a:t>‹#›</a:t>
            </a:fld>
            <a:endParaRPr lang="fr-CH"/>
          </a:p>
        </p:txBody>
      </p:sp>
    </p:spTree>
    <p:extLst>
      <p:ext uri="{BB962C8B-B14F-4D97-AF65-F5344CB8AC3E}">
        <p14:creationId xmlns:p14="http://schemas.microsoft.com/office/powerpoint/2010/main" val="3689367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94319E-0B38-4700-9978-6B162BAC5C51}"/>
              </a:ext>
            </a:extLst>
          </p:cNvPr>
          <p:cNvSpPr>
            <a:spLocks noGrp="1"/>
          </p:cNvSpPr>
          <p:nvPr>
            <p:ph type="dt" sz="half" idx="10"/>
          </p:nvPr>
        </p:nvSpPr>
        <p:spPr/>
        <p:txBody>
          <a:bodyPr/>
          <a:lstStyle/>
          <a:p>
            <a:fld id="{D363ACF4-4EFF-4DA1-89AD-65AAFB2807C9}" type="datetimeFigureOut">
              <a:rPr lang="fr-CH" smtClean="0"/>
              <a:t>14.07.2022</a:t>
            </a:fld>
            <a:endParaRPr lang="fr-CH"/>
          </a:p>
        </p:txBody>
      </p:sp>
      <p:sp>
        <p:nvSpPr>
          <p:cNvPr id="3" name="Footer Placeholder 2">
            <a:extLst>
              <a:ext uri="{FF2B5EF4-FFF2-40B4-BE49-F238E27FC236}">
                <a16:creationId xmlns:a16="http://schemas.microsoft.com/office/drawing/2014/main" id="{9CDCA87C-3AFA-41BC-B35B-C15751CB2771}"/>
              </a:ext>
            </a:extLst>
          </p:cNvPr>
          <p:cNvSpPr>
            <a:spLocks noGrp="1"/>
          </p:cNvSpPr>
          <p:nvPr>
            <p:ph type="ftr" sz="quarter" idx="11"/>
          </p:nvPr>
        </p:nvSpPr>
        <p:spPr/>
        <p:txBody>
          <a:bodyPr/>
          <a:lstStyle/>
          <a:p>
            <a:endParaRPr lang="fr-CH"/>
          </a:p>
        </p:txBody>
      </p:sp>
      <p:sp>
        <p:nvSpPr>
          <p:cNvPr id="4" name="Slide Number Placeholder 3">
            <a:extLst>
              <a:ext uri="{FF2B5EF4-FFF2-40B4-BE49-F238E27FC236}">
                <a16:creationId xmlns:a16="http://schemas.microsoft.com/office/drawing/2014/main" id="{B486BA51-6F31-4E8A-8DB1-8B9A4923258F}"/>
              </a:ext>
            </a:extLst>
          </p:cNvPr>
          <p:cNvSpPr>
            <a:spLocks noGrp="1"/>
          </p:cNvSpPr>
          <p:nvPr>
            <p:ph type="sldNum" sz="quarter" idx="12"/>
          </p:nvPr>
        </p:nvSpPr>
        <p:spPr/>
        <p:txBody>
          <a:bodyPr/>
          <a:lstStyle/>
          <a:p>
            <a:fld id="{50110972-6FAB-4FA0-9F48-C33B3CB26E91}" type="slidenum">
              <a:rPr lang="fr-CH" smtClean="0"/>
              <a:t>‹#›</a:t>
            </a:fld>
            <a:endParaRPr lang="fr-CH"/>
          </a:p>
        </p:txBody>
      </p:sp>
    </p:spTree>
    <p:extLst>
      <p:ext uri="{BB962C8B-B14F-4D97-AF65-F5344CB8AC3E}">
        <p14:creationId xmlns:p14="http://schemas.microsoft.com/office/powerpoint/2010/main" val="368938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2E3E4-D2B4-4A0C-BFE4-B72D81E0A1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a:extLst>
              <a:ext uri="{FF2B5EF4-FFF2-40B4-BE49-F238E27FC236}">
                <a16:creationId xmlns:a16="http://schemas.microsoft.com/office/drawing/2014/main" id="{80276BF9-58DF-4A18-8394-B8D4E7537A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a:extLst>
              <a:ext uri="{FF2B5EF4-FFF2-40B4-BE49-F238E27FC236}">
                <a16:creationId xmlns:a16="http://schemas.microsoft.com/office/drawing/2014/main" id="{F3BD3384-252D-4CDB-8525-FAC4E3B66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87A974-271F-4F70-AB57-12C616A82495}"/>
              </a:ext>
            </a:extLst>
          </p:cNvPr>
          <p:cNvSpPr>
            <a:spLocks noGrp="1"/>
          </p:cNvSpPr>
          <p:nvPr>
            <p:ph type="dt" sz="half" idx="10"/>
          </p:nvPr>
        </p:nvSpPr>
        <p:spPr/>
        <p:txBody>
          <a:bodyPr/>
          <a:lstStyle/>
          <a:p>
            <a:fld id="{D363ACF4-4EFF-4DA1-89AD-65AAFB2807C9}" type="datetimeFigureOut">
              <a:rPr lang="fr-CH" smtClean="0"/>
              <a:t>14.07.2022</a:t>
            </a:fld>
            <a:endParaRPr lang="fr-CH"/>
          </a:p>
        </p:txBody>
      </p:sp>
      <p:sp>
        <p:nvSpPr>
          <p:cNvPr id="6" name="Footer Placeholder 5">
            <a:extLst>
              <a:ext uri="{FF2B5EF4-FFF2-40B4-BE49-F238E27FC236}">
                <a16:creationId xmlns:a16="http://schemas.microsoft.com/office/drawing/2014/main" id="{43DE33CA-368E-4F13-B264-4C411353630F}"/>
              </a:ext>
            </a:extLst>
          </p:cNvPr>
          <p:cNvSpPr>
            <a:spLocks noGrp="1"/>
          </p:cNvSpPr>
          <p:nvPr>
            <p:ph type="ftr" sz="quarter" idx="11"/>
          </p:nvPr>
        </p:nvSpPr>
        <p:spPr/>
        <p:txBody>
          <a:bodyPr/>
          <a:lstStyle/>
          <a:p>
            <a:endParaRPr lang="fr-CH"/>
          </a:p>
        </p:txBody>
      </p:sp>
      <p:sp>
        <p:nvSpPr>
          <p:cNvPr id="7" name="Slide Number Placeholder 6">
            <a:extLst>
              <a:ext uri="{FF2B5EF4-FFF2-40B4-BE49-F238E27FC236}">
                <a16:creationId xmlns:a16="http://schemas.microsoft.com/office/drawing/2014/main" id="{864BE2A4-01FE-4632-B4BC-9440645E28A2}"/>
              </a:ext>
            </a:extLst>
          </p:cNvPr>
          <p:cNvSpPr>
            <a:spLocks noGrp="1"/>
          </p:cNvSpPr>
          <p:nvPr>
            <p:ph type="sldNum" sz="quarter" idx="12"/>
          </p:nvPr>
        </p:nvSpPr>
        <p:spPr/>
        <p:txBody>
          <a:bodyPr/>
          <a:lstStyle/>
          <a:p>
            <a:fld id="{50110972-6FAB-4FA0-9F48-C33B3CB26E91}" type="slidenum">
              <a:rPr lang="fr-CH" smtClean="0"/>
              <a:t>‹#›</a:t>
            </a:fld>
            <a:endParaRPr lang="fr-CH"/>
          </a:p>
        </p:txBody>
      </p:sp>
    </p:spTree>
    <p:extLst>
      <p:ext uri="{BB962C8B-B14F-4D97-AF65-F5344CB8AC3E}">
        <p14:creationId xmlns:p14="http://schemas.microsoft.com/office/powerpoint/2010/main" val="425631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3E002-A3C6-4022-AFC0-0AE9875DD0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a:extLst>
              <a:ext uri="{FF2B5EF4-FFF2-40B4-BE49-F238E27FC236}">
                <a16:creationId xmlns:a16="http://schemas.microsoft.com/office/drawing/2014/main" id="{5B26FD81-BEE2-40D1-A4A6-B2DBF63E1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a:extLst>
              <a:ext uri="{FF2B5EF4-FFF2-40B4-BE49-F238E27FC236}">
                <a16:creationId xmlns:a16="http://schemas.microsoft.com/office/drawing/2014/main" id="{968981BB-04FD-4E77-B95E-3BA66F0445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868BCB-E260-440D-8680-296BC309DD9C}"/>
              </a:ext>
            </a:extLst>
          </p:cNvPr>
          <p:cNvSpPr>
            <a:spLocks noGrp="1"/>
          </p:cNvSpPr>
          <p:nvPr>
            <p:ph type="dt" sz="half" idx="10"/>
          </p:nvPr>
        </p:nvSpPr>
        <p:spPr/>
        <p:txBody>
          <a:bodyPr/>
          <a:lstStyle/>
          <a:p>
            <a:fld id="{D363ACF4-4EFF-4DA1-89AD-65AAFB2807C9}" type="datetimeFigureOut">
              <a:rPr lang="fr-CH" smtClean="0"/>
              <a:t>14.07.2022</a:t>
            </a:fld>
            <a:endParaRPr lang="fr-CH"/>
          </a:p>
        </p:txBody>
      </p:sp>
      <p:sp>
        <p:nvSpPr>
          <p:cNvPr id="6" name="Footer Placeholder 5">
            <a:extLst>
              <a:ext uri="{FF2B5EF4-FFF2-40B4-BE49-F238E27FC236}">
                <a16:creationId xmlns:a16="http://schemas.microsoft.com/office/drawing/2014/main" id="{20BE87ED-BE03-4C7F-ACB0-255816936D00}"/>
              </a:ext>
            </a:extLst>
          </p:cNvPr>
          <p:cNvSpPr>
            <a:spLocks noGrp="1"/>
          </p:cNvSpPr>
          <p:nvPr>
            <p:ph type="ftr" sz="quarter" idx="11"/>
          </p:nvPr>
        </p:nvSpPr>
        <p:spPr/>
        <p:txBody>
          <a:bodyPr/>
          <a:lstStyle/>
          <a:p>
            <a:endParaRPr lang="fr-CH"/>
          </a:p>
        </p:txBody>
      </p:sp>
      <p:sp>
        <p:nvSpPr>
          <p:cNvPr id="7" name="Slide Number Placeholder 6">
            <a:extLst>
              <a:ext uri="{FF2B5EF4-FFF2-40B4-BE49-F238E27FC236}">
                <a16:creationId xmlns:a16="http://schemas.microsoft.com/office/drawing/2014/main" id="{2EBF4969-3970-4B57-A6C3-E5E02939ECC6}"/>
              </a:ext>
            </a:extLst>
          </p:cNvPr>
          <p:cNvSpPr>
            <a:spLocks noGrp="1"/>
          </p:cNvSpPr>
          <p:nvPr>
            <p:ph type="sldNum" sz="quarter" idx="12"/>
          </p:nvPr>
        </p:nvSpPr>
        <p:spPr/>
        <p:txBody>
          <a:bodyPr/>
          <a:lstStyle/>
          <a:p>
            <a:fld id="{50110972-6FAB-4FA0-9F48-C33B3CB26E91}" type="slidenum">
              <a:rPr lang="fr-CH" smtClean="0"/>
              <a:t>‹#›</a:t>
            </a:fld>
            <a:endParaRPr lang="fr-CH"/>
          </a:p>
        </p:txBody>
      </p:sp>
    </p:spTree>
    <p:extLst>
      <p:ext uri="{BB962C8B-B14F-4D97-AF65-F5344CB8AC3E}">
        <p14:creationId xmlns:p14="http://schemas.microsoft.com/office/powerpoint/2010/main" val="836846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67C7D2-9FEB-4C68-A263-0B7C514D62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a:extLst>
              <a:ext uri="{FF2B5EF4-FFF2-40B4-BE49-F238E27FC236}">
                <a16:creationId xmlns:a16="http://schemas.microsoft.com/office/drawing/2014/main" id="{46685DB0-A264-4ECB-BA21-5A08AFEE7E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a:extLst>
              <a:ext uri="{FF2B5EF4-FFF2-40B4-BE49-F238E27FC236}">
                <a16:creationId xmlns:a16="http://schemas.microsoft.com/office/drawing/2014/main" id="{0F3B3E52-A042-4212-8105-0880E431B2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3ACF4-4EFF-4DA1-89AD-65AAFB2807C9}" type="datetimeFigureOut">
              <a:rPr lang="fr-CH" smtClean="0"/>
              <a:t>14.07.2022</a:t>
            </a:fld>
            <a:endParaRPr lang="fr-CH"/>
          </a:p>
        </p:txBody>
      </p:sp>
      <p:sp>
        <p:nvSpPr>
          <p:cNvPr id="5" name="Footer Placeholder 4">
            <a:extLst>
              <a:ext uri="{FF2B5EF4-FFF2-40B4-BE49-F238E27FC236}">
                <a16:creationId xmlns:a16="http://schemas.microsoft.com/office/drawing/2014/main" id="{F74D57CE-131A-49B3-911B-3CC7F9E09F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a:extLst>
              <a:ext uri="{FF2B5EF4-FFF2-40B4-BE49-F238E27FC236}">
                <a16:creationId xmlns:a16="http://schemas.microsoft.com/office/drawing/2014/main" id="{32070435-FD23-4CB9-B091-D01036FEDA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110972-6FAB-4FA0-9F48-C33B3CB26E91}" type="slidenum">
              <a:rPr lang="fr-CH" smtClean="0"/>
              <a:t>‹#›</a:t>
            </a:fld>
            <a:endParaRPr lang="fr-CH"/>
          </a:p>
        </p:txBody>
      </p:sp>
    </p:spTree>
    <p:extLst>
      <p:ext uri="{BB962C8B-B14F-4D97-AF65-F5344CB8AC3E}">
        <p14:creationId xmlns:p14="http://schemas.microsoft.com/office/powerpoint/2010/main" val="3102788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E8211-4FB5-4EC5-87C2-49975DA75234}"/>
              </a:ext>
            </a:extLst>
          </p:cNvPr>
          <p:cNvSpPr>
            <a:spLocks noGrp="1"/>
          </p:cNvSpPr>
          <p:nvPr>
            <p:ph type="ctrTitle"/>
          </p:nvPr>
        </p:nvSpPr>
        <p:spPr>
          <a:xfrm>
            <a:off x="1524000" y="1122362"/>
            <a:ext cx="9144000" cy="2972559"/>
          </a:xfrm>
        </p:spPr>
        <p:txBody>
          <a:bodyPr/>
          <a:lstStyle/>
          <a:p>
            <a:r>
              <a:rPr lang="en-US" dirty="0"/>
              <a:t>Humanitarian Protection</a:t>
            </a:r>
            <a:endParaRPr lang="fr-CH" dirty="0"/>
          </a:p>
        </p:txBody>
      </p:sp>
      <p:sp>
        <p:nvSpPr>
          <p:cNvPr id="3" name="Subtitle 2">
            <a:extLst>
              <a:ext uri="{FF2B5EF4-FFF2-40B4-BE49-F238E27FC236}">
                <a16:creationId xmlns:a16="http://schemas.microsoft.com/office/drawing/2014/main" id="{C85DC933-85C7-43CF-A0E6-D021DA7838E6}"/>
              </a:ext>
            </a:extLst>
          </p:cNvPr>
          <p:cNvSpPr>
            <a:spLocks noGrp="1"/>
          </p:cNvSpPr>
          <p:nvPr>
            <p:ph type="subTitle" idx="1"/>
          </p:nvPr>
        </p:nvSpPr>
        <p:spPr>
          <a:xfrm>
            <a:off x="1524000" y="4572000"/>
            <a:ext cx="9144000" cy="685800"/>
          </a:xfrm>
        </p:spPr>
        <p:txBody>
          <a:bodyPr/>
          <a:lstStyle/>
          <a:p>
            <a:r>
              <a:rPr lang="en-US" dirty="0"/>
              <a:t>H.E.L.P. Course 2022</a:t>
            </a:r>
            <a:endParaRPr lang="fr-CH" dirty="0"/>
          </a:p>
        </p:txBody>
      </p:sp>
    </p:spTree>
    <p:extLst>
      <p:ext uri="{BB962C8B-B14F-4D97-AF65-F5344CB8AC3E}">
        <p14:creationId xmlns:p14="http://schemas.microsoft.com/office/powerpoint/2010/main" val="3876419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CEF2B-2F1D-440E-8795-10F088879BE8}"/>
              </a:ext>
            </a:extLst>
          </p:cNvPr>
          <p:cNvSpPr>
            <a:spLocks noGrp="1"/>
          </p:cNvSpPr>
          <p:nvPr>
            <p:ph type="title"/>
          </p:nvPr>
        </p:nvSpPr>
        <p:spPr/>
        <p:txBody>
          <a:bodyPr>
            <a:normAutofit/>
          </a:bodyPr>
          <a:lstStyle/>
          <a:p>
            <a:pPr algn="ctr">
              <a:spcBef>
                <a:spcPts val="1000"/>
              </a:spcBef>
              <a:defRPr/>
            </a:pPr>
            <a:r>
              <a:rPr lang="en-US" sz="4800" b="1" dirty="0">
                <a:solidFill>
                  <a:srgbClr val="0070C0"/>
                </a:solidFill>
              </a:rPr>
              <a:t>ICRC Protection Material</a:t>
            </a:r>
            <a:endParaRPr lang="fr-CH" sz="4800" b="1" dirty="0">
              <a:solidFill>
                <a:srgbClr val="0070C0"/>
              </a:solidFill>
            </a:endParaRPr>
          </a:p>
        </p:txBody>
      </p:sp>
    </p:spTree>
    <p:extLst>
      <p:ext uri="{BB962C8B-B14F-4D97-AF65-F5344CB8AC3E}">
        <p14:creationId xmlns:p14="http://schemas.microsoft.com/office/powerpoint/2010/main" val="1015450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5CAB5-45AE-4084-AC6F-115B68147975}"/>
              </a:ext>
            </a:extLst>
          </p:cNvPr>
          <p:cNvSpPr>
            <a:spLocks noGrp="1"/>
          </p:cNvSpPr>
          <p:nvPr>
            <p:ph type="title"/>
          </p:nvPr>
        </p:nvSpPr>
        <p:spPr>
          <a:xfrm>
            <a:off x="838200" y="365126"/>
            <a:ext cx="10515600" cy="980522"/>
          </a:xfrm>
        </p:spPr>
        <p:txBody>
          <a:bodyPr/>
          <a:lstStyle/>
          <a:p>
            <a:pPr algn="ctr"/>
            <a:r>
              <a:rPr lang="en-US" dirty="0"/>
              <a:t>Objectives</a:t>
            </a:r>
            <a:r>
              <a:rPr lang="en-US" dirty="0">
                <a:solidFill>
                  <a:srgbClr val="0070C0"/>
                </a:solidFill>
                <a:latin typeface="+mn-lt"/>
              </a:rPr>
              <a:t> </a:t>
            </a:r>
            <a:endParaRPr lang="fr-CH" dirty="0">
              <a:solidFill>
                <a:srgbClr val="0070C0"/>
              </a:solidFill>
              <a:latin typeface="+mn-lt"/>
            </a:endParaRPr>
          </a:p>
        </p:txBody>
      </p:sp>
      <p:sp>
        <p:nvSpPr>
          <p:cNvPr id="3" name="Content Placeholder 2">
            <a:extLst>
              <a:ext uri="{FF2B5EF4-FFF2-40B4-BE49-F238E27FC236}">
                <a16:creationId xmlns:a16="http://schemas.microsoft.com/office/drawing/2014/main" id="{C576FC37-61C0-4FF3-8EBB-FBBBBD2B46DD}"/>
              </a:ext>
            </a:extLst>
          </p:cNvPr>
          <p:cNvSpPr>
            <a:spLocks noGrp="1"/>
          </p:cNvSpPr>
          <p:nvPr>
            <p:ph idx="1"/>
          </p:nvPr>
        </p:nvSpPr>
        <p:spPr>
          <a:xfrm>
            <a:off x="696686" y="1847850"/>
            <a:ext cx="10964462" cy="4006298"/>
          </a:xfrm>
        </p:spPr>
        <p:txBody>
          <a:bodyPr>
            <a:normAutofit/>
          </a:bodyPr>
          <a:lstStyle/>
          <a:p>
            <a:pPr marL="0" indent="0">
              <a:buNone/>
            </a:pPr>
            <a:r>
              <a:rPr lang="en-GB" b="1" i="1" dirty="0">
                <a:solidFill>
                  <a:srgbClr val="0070C0"/>
                </a:solidFill>
              </a:rPr>
              <a:t>Learners are able to</a:t>
            </a:r>
          </a:p>
          <a:p>
            <a:pPr marL="0" indent="0">
              <a:buNone/>
            </a:pPr>
            <a:endParaRPr lang="en-GB" b="1" i="1" dirty="0">
              <a:solidFill>
                <a:srgbClr val="0070C0"/>
              </a:solidFill>
            </a:endParaRPr>
          </a:p>
          <a:p>
            <a:pPr>
              <a:spcAft>
                <a:spcPts val="600"/>
              </a:spcAft>
            </a:pPr>
            <a:r>
              <a:rPr lang="en-US" dirty="0"/>
              <a:t>explain the </a:t>
            </a:r>
            <a:r>
              <a:rPr lang="en-US" b="1" dirty="0">
                <a:solidFill>
                  <a:srgbClr val="005BA4"/>
                </a:solidFill>
              </a:rPr>
              <a:t>concept of protection </a:t>
            </a:r>
            <a:r>
              <a:rPr lang="en-US" dirty="0"/>
              <a:t>and identify some of the </a:t>
            </a:r>
            <a:r>
              <a:rPr lang="en-US" b="1" dirty="0">
                <a:solidFill>
                  <a:srgbClr val="005BA4"/>
                </a:solidFill>
              </a:rPr>
              <a:t>main protection concerns</a:t>
            </a:r>
            <a:r>
              <a:rPr lang="en-US" dirty="0"/>
              <a:t> of people affected by conflict and other situations of violence</a:t>
            </a:r>
          </a:p>
          <a:p>
            <a:pPr>
              <a:spcAft>
                <a:spcPts val="600"/>
              </a:spcAft>
            </a:pPr>
            <a:r>
              <a:rPr lang="en-US" dirty="0"/>
              <a:t>identify ways to address </a:t>
            </a:r>
            <a:r>
              <a:rPr lang="en-US" b="1" dirty="0">
                <a:solidFill>
                  <a:srgbClr val="005BA4"/>
                </a:solidFill>
              </a:rPr>
              <a:t>protection needs</a:t>
            </a:r>
          </a:p>
          <a:p>
            <a:pPr>
              <a:spcAft>
                <a:spcPts val="600"/>
              </a:spcAft>
            </a:pPr>
            <a:r>
              <a:rPr lang="en-US" dirty="0"/>
              <a:t>describe ways in which </a:t>
            </a:r>
            <a:r>
              <a:rPr lang="en-US" b="1" dirty="0">
                <a:solidFill>
                  <a:srgbClr val="005BA4"/>
                </a:solidFill>
              </a:rPr>
              <a:t>protection and health </a:t>
            </a:r>
            <a:r>
              <a:rPr lang="en-US" dirty="0"/>
              <a:t>interventions are </a:t>
            </a:r>
            <a:r>
              <a:rPr lang="en-US" b="1" dirty="0">
                <a:solidFill>
                  <a:srgbClr val="005BA4"/>
                </a:solidFill>
              </a:rPr>
              <a:t>intertwined </a:t>
            </a:r>
            <a:endParaRPr lang="fr-CH" b="1" dirty="0">
              <a:solidFill>
                <a:srgbClr val="005BA4"/>
              </a:solidFill>
            </a:endParaRPr>
          </a:p>
          <a:p>
            <a:endParaRPr lang="es-ES" dirty="0"/>
          </a:p>
        </p:txBody>
      </p:sp>
      <p:sp>
        <p:nvSpPr>
          <p:cNvPr id="6" name="TextBox 5">
            <a:extLst>
              <a:ext uri="{FF2B5EF4-FFF2-40B4-BE49-F238E27FC236}">
                <a16:creationId xmlns:a16="http://schemas.microsoft.com/office/drawing/2014/main" id="{2FE4B96A-202B-4450-B3C1-5AE51CE46351}"/>
              </a:ext>
            </a:extLst>
          </p:cNvPr>
          <p:cNvSpPr txBox="1"/>
          <p:nvPr/>
        </p:nvSpPr>
        <p:spPr>
          <a:xfrm>
            <a:off x="83492" y="4611107"/>
            <a:ext cx="461665" cy="1961371"/>
          </a:xfrm>
          <a:prstGeom prst="rect">
            <a:avLst/>
          </a:prstGeom>
          <a:noFill/>
        </p:spPr>
        <p:txBody>
          <a:bodyPr vert="vert270" wrap="square" rtlCol="0">
            <a:spAutoFit/>
          </a:bodyPr>
          <a:lstStyle/>
          <a:p>
            <a:r>
              <a:rPr lang="en-US" dirty="0">
                <a:solidFill>
                  <a:schemeClr val="bg1"/>
                </a:solidFill>
              </a:rPr>
              <a:t>H.E.L.P. course</a:t>
            </a:r>
          </a:p>
        </p:txBody>
      </p:sp>
    </p:spTree>
    <p:extLst>
      <p:ext uri="{BB962C8B-B14F-4D97-AF65-F5344CB8AC3E}">
        <p14:creationId xmlns:p14="http://schemas.microsoft.com/office/powerpoint/2010/main" val="1191601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9CA1C-C37D-471C-A383-E412DE276BF6}"/>
              </a:ext>
            </a:extLst>
          </p:cNvPr>
          <p:cNvSpPr>
            <a:spLocks noGrp="1"/>
          </p:cNvSpPr>
          <p:nvPr>
            <p:ph type="title"/>
          </p:nvPr>
        </p:nvSpPr>
        <p:spPr/>
        <p:txBody>
          <a:bodyPr>
            <a:normAutofit/>
          </a:bodyPr>
          <a:lstStyle/>
          <a:p>
            <a:pPr algn="ctr">
              <a:spcBef>
                <a:spcPts val="1000"/>
              </a:spcBef>
              <a:defRPr/>
            </a:pPr>
            <a:r>
              <a:rPr lang="en-US" dirty="0"/>
              <a:t>What is Protection?</a:t>
            </a:r>
            <a:endParaRPr lang="fr-CH" dirty="0"/>
          </a:p>
        </p:txBody>
      </p:sp>
      <p:sp>
        <p:nvSpPr>
          <p:cNvPr id="4" name="Rectangle 3">
            <a:extLst>
              <a:ext uri="{FF2B5EF4-FFF2-40B4-BE49-F238E27FC236}">
                <a16:creationId xmlns:a16="http://schemas.microsoft.com/office/drawing/2014/main" id="{2CCA0703-575A-4FBE-A094-085A98BA5E7B}"/>
              </a:ext>
            </a:extLst>
          </p:cNvPr>
          <p:cNvSpPr/>
          <p:nvPr/>
        </p:nvSpPr>
        <p:spPr>
          <a:xfrm>
            <a:off x="599664" y="2067339"/>
            <a:ext cx="5138528" cy="4109624"/>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dirty="0">
                <a:solidFill>
                  <a:schemeClr val="tx1"/>
                </a:solidFill>
              </a:rPr>
              <a:t>Activities to ensure the respect for the </a:t>
            </a:r>
            <a:r>
              <a:rPr lang="en-GB" sz="2800" b="1" dirty="0">
                <a:solidFill>
                  <a:srgbClr val="C00000"/>
                </a:solidFill>
              </a:rPr>
              <a:t>rights of individuals </a:t>
            </a:r>
            <a:r>
              <a:rPr lang="en-GB" sz="2800" dirty="0">
                <a:solidFill>
                  <a:schemeClr val="tx1"/>
                </a:solidFill>
              </a:rPr>
              <a:t>in accordance with the </a:t>
            </a:r>
            <a:r>
              <a:rPr lang="en-GB" sz="2800" b="1" dirty="0">
                <a:solidFill>
                  <a:srgbClr val="C00000"/>
                </a:solidFill>
              </a:rPr>
              <a:t>relevant bodies of law</a:t>
            </a:r>
            <a:r>
              <a:rPr lang="en-GB" sz="2800" dirty="0">
                <a:solidFill>
                  <a:schemeClr val="tx1"/>
                </a:solidFill>
              </a:rPr>
              <a:t> (international humanitarian law, human rights law, refugee law…)</a:t>
            </a:r>
            <a:endParaRPr lang="fr-CH" sz="2800" dirty="0">
              <a:solidFill>
                <a:schemeClr val="tx1"/>
              </a:solidFill>
            </a:endParaRPr>
          </a:p>
        </p:txBody>
      </p:sp>
      <p:sp>
        <p:nvSpPr>
          <p:cNvPr id="6" name="Content Placeholder 5">
            <a:extLst>
              <a:ext uri="{FF2B5EF4-FFF2-40B4-BE49-F238E27FC236}">
                <a16:creationId xmlns:a16="http://schemas.microsoft.com/office/drawing/2014/main" id="{2B56CA51-0EE3-4AD9-991D-B376973795F7}"/>
              </a:ext>
            </a:extLst>
          </p:cNvPr>
          <p:cNvSpPr>
            <a:spLocks noGrp="1"/>
          </p:cNvSpPr>
          <p:nvPr>
            <p:ph idx="1"/>
          </p:nvPr>
        </p:nvSpPr>
        <p:spPr>
          <a:xfrm>
            <a:off x="6453810" y="2080591"/>
            <a:ext cx="5138528" cy="4109624"/>
          </a:xfrm>
          <a:prstGeom prst="rect">
            <a:avLst/>
          </a:prstGeom>
          <a:noFill/>
          <a:ln w="57150">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None/>
            </a:pPr>
            <a:r>
              <a:rPr lang="en-US" dirty="0">
                <a:solidFill>
                  <a:schemeClr val="tx1"/>
                </a:solidFill>
              </a:rPr>
              <a:t>Reduction of </a:t>
            </a:r>
            <a:r>
              <a:rPr lang="en-US" b="1" dirty="0">
                <a:solidFill>
                  <a:srgbClr val="C00000"/>
                </a:solidFill>
              </a:rPr>
              <a:t>risks</a:t>
            </a:r>
            <a:r>
              <a:rPr lang="en-US" dirty="0">
                <a:solidFill>
                  <a:schemeClr val="tx1"/>
                </a:solidFill>
              </a:rPr>
              <a:t>, also by decreasing the </a:t>
            </a:r>
            <a:r>
              <a:rPr lang="en-US" b="1" dirty="0">
                <a:solidFill>
                  <a:srgbClr val="C00000"/>
                </a:solidFill>
              </a:rPr>
              <a:t>vulnerability</a:t>
            </a:r>
            <a:r>
              <a:rPr lang="en-US" dirty="0">
                <a:solidFill>
                  <a:schemeClr val="tx1"/>
                </a:solidFill>
              </a:rPr>
              <a:t> of persons and the </a:t>
            </a:r>
            <a:r>
              <a:rPr lang="en-US" dirty="0" err="1">
                <a:solidFill>
                  <a:schemeClr val="tx1"/>
                </a:solidFill>
              </a:rPr>
              <a:t>strenghthening</a:t>
            </a:r>
            <a:r>
              <a:rPr lang="en-US" dirty="0">
                <a:solidFill>
                  <a:schemeClr val="tx1"/>
                </a:solidFill>
              </a:rPr>
              <a:t> of their </a:t>
            </a:r>
            <a:r>
              <a:rPr lang="en-US" b="1" dirty="0">
                <a:solidFill>
                  <a:srgbClr val="C00000"/>
                </a:solidFill>
              </a:rPr>
              <a:t>capacities</a:t>
            </a:r>
            <a:endParaRPr lang="en-CA" b="1" dirty="0">
              <a:solidFill>
                <a:srgbClr val="C00000"/>
              </a:solidFill>
            </a:endParaRPr>
          </a:p>
          <a:p>
            <a:pPr marL="0" indent="0" algn="ctr">
              <a:buNone/>
            </a:pPr>
            <a:endParaRPr lang="en-CA" b="1" dirty="0">
              <a:solidFill>
                <a:srgbClr val="002060"/>
              </a:solidFill>
            </a:endParaRPr>
          </a:p>
        </p:txBody>
      </p:sp>
    </p:spTree>
    <p:extLst>
      <p:ext uri="{BB962C8B-B14F-4D97-AF65-F5344CB8AC3E}">
        <p14:creationId xmlns:p14="http://schemas.microsoft.com/office/powerpoint/2010/main" val="84089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uiExpan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492" y="5132084"/>
            <a:ext cx="461665" cy="1440394"/>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H.E.L.P. course</a:t>
            </a:r>
          </a:p>
        </p:txBody>
      </p:sp>
      <p:sp>
        <p:nvSpPr>
          <p:cNvPr id="4" name="Content Placeholder 2"/>
          <p:cNvSpPr txBox="1">
            <a:spLocks/>
          </p:cNvSpPr>
          <p:nvPr/>
        </p:nvSpPr>
        <p:spPr>
          <a:xfrm>
            <a:off x="1019908" y="1425208"/>
            <a:ext cx="10333892" cy="5113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spcAft>
                <a:spcPts val="1200"/>
              </a:spcAft>
              <a:buNone/>
              <a:defRPr/>
            </a:pPr>
            <a:r>
              <a:rPr lang="en-US" sz="2400" dirty="0"/>
              <a:t>Rebel forces gained a large part of the territory and ruled it with a brutal regime for more than 10 years. Recently, through a vicious war that entailed enormous harm to both sides, the government managed to retake the land. </a:t>
            </a:r>
          </a:p>
          <a:p>
            <a:pPr marL="0" indent="0">
              <a:spcBef>
                <a:spcPts val="1200"/>
              </a:spcBef>
              <a:spcAft>
                <a:spcPts val="1200"/>
              </a:spcAft>
              <a:buNone/>
              <a:defRPr/>
            </a:pPr>
            <a:r>
              <a:rPr lang="en-US" sz="2400" dirty="0"/>
              <a:t>Many people, supposedly supporters of the rebel regime, are in the custody of the government and depend on them to cover all their basic needs (housing, food, health, education, ...). </a:t>
            </a:r>
          </a:p>
          <a:p>
            <a:pPr marL="0" indent="0">
              <a:spcBef>
                <a:spcPts val="1200"/>
              </a:spcBef>
              <a:spcAft>
                <a:spcPts val="1200"/>
              </a:spcAft>
              <a:buNone/>
              <a:defRPr/>
            </a:pPr>
            <a:r>
              <a:rPr lang="en-US" sz="2400" dirty="0"/>
              <a:t>The men of fighting age are deprived of their liberty with no possibility to contact their families. The others, mainly women and children, are in IDP camps in a dire situation and prevented by the Government, for security reasons, to return to their communities of origin. Even if they were free to do so, they could not return, as the communities would never accept the women, perceived as collaborators, nor “the children of the rebel”.</a:t>
            </a:r>
            <a:endParaRPr kumimoji="0" lang="en-US" sz="2400" b="1" i="0" u="none" strike="noStrike" kern="1200" cap="none" spc="0" normalizeH="0" baseline="0" noProof="0" dirty="0">
              <a:ln>
                <a:noFill/>
              </a:ln>
              <a:solidFill>
                <a:srgbClr val="0000FF"/>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683A409-D213-46BA-BFFF-A8FFDDE6D51F}"/>
              </a:ext>
            </a:extLst>
          </p:cNvPr>
          <p:cNvSpPr txBox="1">
            <a:spLocks/>
          </p:cNvSpPr>
          <p:nvPr/>
        </p:nvSpPr>
        <p:spPr>
          <a:xfrm>
            <a:off x="838200" y="515031"/>
            <a:ext cx="10515600" cy="65043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4000" dirty="0"/>
              <a:t>Case study</a:t>
            </a:r>
          </a:p>
        </p:txBody>
      </p:sp>
    </p:spTree>
    <p:extLst>
      <p:ext uri="{BB962C8B-B14F-4D97-AF65-F5344CB8AC3E}">
        <p14:creationId xmlns:p14="http://schemas.microsoft.com/office/powerpoint/2010/main" val="73551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E5AA092-CC16-493B-BBE1-DCEF1AC62630}"/>
              </a:ext>
            </a:extLst>
          </p:cNvPr>
          <p:cNvSpPr/>
          <p:nvPr/>
        </p:nvSpPr>
        <p:spPr>
          <a:xfrm>
            <a:off x="1166446" y="2550386"/>
            <a:ext cx="9859108" cy="2616101"/>
          </a:xfrm>
          <a:prstGeom prst="rect">
            <a:avLst/>
          </a:prstGeom>
        </p:spPr>
        <p:txBody>
          <a:bodyPr wrap="square">
            <a:spAutoFit/>
          </a:bodyPr>
          <a:lstStyle/>
          <a:p>
            <a:pPr marL="514350" indent="-514350">
              <a:spcBef>
                <a:spcPts val="1200"/>
              </a:spcBef>
              <a:spcAft>
                <a:spcPts val="1200"/>
              </a:spcAft>
              <a:buFont typeface="+mj-lt"/>
              <a:buAutoNum type="arabicPeriod"/>
            </a:pPr>
            <a:r>
              <a:rPr lang="fr-CH" sz="3600" dirty="0" err="1"/>
              <a:t>What</a:t>
            </a:r>
            <a:r>
              <a:rPr lang="fr-CH" sz="3600" dirty="0"/>
              <a:t> protection </a:t>
            </a:r>
            <a:r>
              <a:rPr lang="fr-CH" sz="3600" dirty="0" err="1"/>
              <a:t>concerns</a:t>
            </a:r>
            <a:r>
              <a:rPr lang="fr-CH" sz="3600" dirty="0"/>
              <a:t> and </a:t>
            </a:r>
            <a:r>
              <a:rPr lang="fr-CH" sz="3600" dirty="0" err="1"/>
              <a:t>risks</a:t>
            </a:r>
            <a:r>
              <a:rPr lang="fr-CH" sz="3600" dirty="0"/>
              <a:t> do </a:t>
            </a:r>
            <a:r>
              <a:rPr lang="fr-CH" sz="3600" dirty="0" err="1"/>
              <a:t>you</a:t>
            </a:r>
            <a:r>
              <a:rPr lang="fr-CH" sz="3600" dirty="0"/>
              <a:t> </a:t>
            </a:r>
            <a:r>
              <a:rPr lang="fr-CH" sz="3600" dirty="0" err="1"/>
              <a:t>think</a:t>
            </a:r>
            <a:r>
              <a:rPr lang="fr-CH" sz="3600" dirty="0"/>
              <a:t> people face in </a:t>
            </a:r>
            <a:r>
              <a:rPr lang="fr-CH" sz="3600" dirty="0" err="1"/>
              <a:t>this</a:t>
            </a:r>
            <a:r>
              <a:rPr lang="fr-CH" sz="3600" dirty="0"/>
              <a:t> situation? </a:t>
            </a:r>
          </a:p>
          <a:p>
            <a:pPr marL="514350" indent="-514350">
              <a:spcBef>
                <a:spcPts val="1200"/>
              </a:spcBef>
              <a:spcAft>
                <a:spcPts val="1200"/>
              </a:spcAft>
              <a:buFont typeface="+mj-lt"/>
              <a:buAutoNum type="arabicPeriod"/>
            </a:pPr>
            <a:r>
              <a:rPr lang="en-US" sz="3600" dirty="0">
                <a:latin typeface="Calibri" charset="0"/>
                <a:ea typeface="ＭＳ Ｐゴシック" charset="0"/>
                <a:cs typeface="ＭＳ Ｐゴシック" charset="0"/>
              </a:rPr>
              <a:t>Define as many actions as possible to address them</a:t>
            </a:r>
            <a:endParaRPr lang="en-US" sz="3600" dirty="0">
              <a:latin typeface="Calibri" charset="0"/>
              <a:ea typeface="ＭＳ Ｐゴシック" charset="0"/>
            </a:endParaRPr>
          </a:p>
        </p:txBody>
      </p:sp>
      <p:sp>
        <p:nvSpPr>
          <p:cNvPr id="4" name="Title 1">
            <a:extLst>
              <a:ext uri="{FF2B5EF4-FFF2-40B4-BE49-F238E27FC236}">
                <a16:creationId xmlns:a16="http://schemas.microsoft.com/office/drawing/2014/main" id="{E7BD8EEC-8070-4FB8-97EE-EB598DDDF66B}"/>
              </a:ext>
            </a:extLst>
          </p:cNvPr>
          <p:cNvSpPr txBox="1">
            <a:spLocks/>
          </p:cNvSpPr>
          <p:nvPr/>
        </p:nvSpPr>
        <p:spPr>
          <a:xfrm>
            <a:off x="838200" y="786569"/>
            <a:ext cx="10515600" cy="8428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Group work</a:t>
            </a:r>
            <a:endParaRPr lang="fr-CH" dirty="0"/>
          </a:p>
        </p:txBody>
      </p:sp>
    </p:spTree>
    <p:extLst>
      <p:ext uri="{BB962C8B-B14F-4D97-AF65-F5344CB8AC3E}">
        <p14:creationId xmlns:p14="http://schemas.microsoft.com/office/powerpoint/2010/main" val="2995021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492" y="5132084"/>
            <a:ext cx="461665" cy="1440394"/>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H.E.L.P. course</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CH"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5683A409-D213-46BA-BFFF-A8FFDDE6D51F}"/>
              </a:ext>
            </a:extLst>
          </p:cNvPr>
          <p:cNvSpPr txBox="1">
            <a:spLocks/>
          </p:cNvSpPr>
          <p:nvPr/>
        </p:nvSpPr>
        <p:spPr>
          <a:xfrm>
            <a:off x="5225561" y="3838857"/>
            <a:ext cx="6770077" cy="129322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spcBef>
                <a:spcPts val="1000"/>
              </a:spcBef>
              <a:defRPr/>
            </a:pPr>
            <a:r>
              <a:rPr lang="en-US" b="1" dirty="0">
                <a:solidFill>
                  <a:srgbClr val="0070C0"/>
                </a:solidFill>
              </a:rPr>
              <a:t>Addressing protection needs</a:t>
            </a:r>
          </a:p>
        </p:txBody>
      </p:sp>
      <p:pic>
        <p:nvPicPr>
          <p:cNvPr id="5" name="Picture 4">
            <a:extLst>
              <a:ext uri="{FF2B5EF4-FFF2-40B4-BE49-F238E27FC236}">
                <a16:creationId xmlns:a16="http://schemas.microsoft.com/office/drawing/2014/main" id="{F5409D02-4756-46BD-A585-D02BFC8915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559840" cy="6858000"/>
          </a:xfrm>
          <a:prstGeom prst="rect">
            <a:avLst/>
          </a:prstGeom>
        </p:spPr>
      </p:pic>
    </p:spTree>
    <p:extLst>
      <p:ext uri="{BB962C8B-B14F-4D97-AF65-F5344CB8AC3E}">
        <p14:creationId xmlns:p14="http://schemas.microsoft.com/office/powerpoint/2010/main" val="1331438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FE4B96A-202B-4450-B3C1-5AE51CE46351}"/>
              </a:ext>
            </a:extLst>
          </p:cNvPr>
          <p:cNvSpPr txBox="1"/>
          <p:nvPr/>
        </p:nvSpPr>
        <p:spPr>
          <a:xfrm>
            <a:off x="83492" y="4611107"/>
            <a:ext cx="461665" cy="1961371"/>
          </a:xfrm>
          <a:prstGeom prst="rect">
            <a:avLst/>
          </a:prstGeom>
          <a:noFill/>
        </p:spPr>
        <p:txBody>
          <a:bodyPr vert="vert270" wrap="square" rtlCol="0">
            <a:spAutoFit/>
          </a:bodyPr>
          <a:lstStyle/>
          <a:p>
            <a:r>
              <a:rPr lang="en-US" dirty="0">
                <a:solidFill>
                  <a:schemeClr val="bg1"/>
                </a:solidFill>
              </a:rPr>
              <a:t>H.E.L.P. course</a:t>
            </a:r>
          </a:p>
        </p:txBody>
      </p:sp>
      <p:sp>
        <p:nvSpPr>
          <p:cNvPr id="18" name="Title 1">
            <a:extLst>
              <a:ext uri="{FF2B5EF4-FFF2-40B4-BE49-F238E27FC236}">
                <a16:creationId xmlns:a16="http://schemas.microsoft.com/office/drawing/2014/main" id="{0D5CC2D4-8D7B-4BC7-90AC-D0E78331750E}"/>
              </a:ext>
            </a:extLst>
          </p:cNvPr>
          <p:cNvSpPr txBox="1">
            <a:spLocks/>
          </p:cNvSpPr>
          <p:nvPr/>
        </p:nvSpPr>
        <p:spPr>
          <a:xfrm>
            <a:off x="838200" y="265382"/>
            <a:ext cx="10515600" cy="9805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Levels of protection interventions</a:t>
            </a:r>
            <a:endParaRPr lang="fr-CH" dirty="0"/>
          </a:p>
        </p:txBody>
      </p:sp>
      <p:grpSp>
        <p:nvGrpSpPr>
          <p:cNvPr id="19" name="Group 31">
            <a:extLst>
              <a:ext uri="{FF2B5EF4-FFF2-40B4-BE49-F238E27FC236}">
                <a16:creationId xmlns:a16="http://schemas.microsoft.com/office/drawing/2014/main" id="{41FA3AAC-F867-4E11-A93B-E9396FD50E2A}"/>
              </a:ext>
            </a:extLst>
          </p:cNvPr>
          <p:cNvGrpSpPr>
            <a:grpSpLocks/>
          </p:cNvGrpSpPr>
          <p:nvPr/>
        </p:nvGrpSpPr>
        <p:grpSpPr bwMode="auto">
          <a:xfrm rot="20375819">
            <a:off x="3150499" y="1941696"/>
            <a:ext cx="6873518" cy="4029713"/>
            <a:chOff x="703" y="2387"/>
            <a:chExt cx="4658" cy="1814"/>
          </a:xfrm>
          <a:solidFill>
            <a:schemeClr val="tx2">
              <a:lumMod val="20000"/>
              <a:lumOff val="80000"/>
            </a:schemeClr>
          </a:solidFill>
        </p:grpSpPr>
        <p:sp>
          <p:nvSpPr>
            <p:cNvPr id="20" name="Oval 28">
              <a:extLst>
                <a:ext uri="{FF2B5EF4-FFF2-40B4-BE49-F238E27FC236}">
                  <a16:creationId xmlns:a16="http://schemas.microsoft.com/office/drawing/2014/main" id="{4377CA5F-B6AA-4B99-8937-EE2AC5914A24}"/>
                </a:ext>
              </a:extLst>
            </p:cNvPr>
            <p:cNvSpPr>
              <a:spLocks noChangeArrowheads="1"/>
            </p:cNvSpPr>
            <p:nvPr/>
          </p:nvSpPr>
          <p:spPr bwMode="auto">
            <a:xfrm>
              <a:off x="703" y="2387"/>
              <a:ext cx="4658" cy="1814"/>
            </a:xfrm>
            <a:prstGeom prst="ellipse">
              <a:avLst/>
            </a:prstGeom>
            <a:grpFill/>
            <a:ln w="9525">
              <a:solidFill>
                <a:srgbClr val="000000"/>
              </a:solidFill>
              <a:round/>
              <a:headEnd/>
              <a:tailEnd/>
            </a:ln>
          </p:spPr>
          <p:txBody>
            <a:bodyPr wrap="none" anchor="ctr"/>
            <a:lstStyle/>
            <a:p>
              <a:pPr>
                <a:defRPr/>
              </a:pPr>
              <a:endParaRPr lang="nb-NO" sz="2400">
                <a:solidFill>
                  <a:srgbClr val="000000"/>
                </a:solidFill>
              </a:endParaRPr>
            </a:p>
          </p:txBody>
        </p:sp>
        <p:sp>
          <p:nvSpPr>
            <p:cNvPr id="21" name="Text Box 12">
              <a:extLst>
                <a:ext uri="{FF2B5EF4-FFF2-40B4-BE49-F238E27FC236}">
                  <a16:creationId xmlns:a16="http://schemas.microsoft.com/office/drawing/2014/main" id="{F83DB8CE-9920-455A-B83E-C14D094467E7}"/>
                </a:ext>
              </a:extLst>
            </p:cNvPr>
            <p:cNvSpPr txBox="1">
              <a:spLocks noChangeArrowheads="1"/>
            </p:cNvSpPr>
            <p:nvPr/>
          </p:nvSpPr>
          <p:spPr bwMode="auto">
            <a:xfrm rot="1224181">
              <a:off x="3810" y="3009"/>
              <a:ext cx="1354" cy="388"/>
            </a:xfrm>
            <a:prstGeom prst="rect">
              <a:avLst/>
            </a:prstGeom>
            <a:grpFill/>
            <a:ln>
              <a:noFill/>
            </a:ln>
          </p:spPr>
          <p:txBody>
            <a:bodyPr wrap="square">
              <a:spAutoFit/>
            </a:bodyPr>
            <a:lstStyle>
              <a:defPPr>
                <a:defRPr lang="fr-FR"/>
              </a:defPPr>
              <a:lvl1pPr algn="ctr">
                <a:defRPr sz="2000" b="1">
                  <a:solidFill>
                    <a:srgbClr val="000000"/>
                  </a:solidFill>
                  <a:latin typeface="Calibri" pitchFamily="34" charset="0"/>
                  <a:ea typeface="ＭＳ Ｐゴシック" charset="-128"/>
                </a:defRPr>
              </a:lvl1pPr>
              <a:lvl2pPr marL="742950" indent="-285750" eaLnBrk="0" hangingPunct="0">
                <a:defRPr>
                  <a:latin typeface="Calibri" pitchFamily="34" charset="0"/>
                  <a:ea typeface="ＭＳ Ｐゴシック" charset="-128"/>
                </a:defRPr>
              </a:lvl2pPr>
              <a:lvl3pPr marL="1143000" indent="-228600" eaLnBrk="0" hangingPunct="0">
                <a:defRPr>
                  <a:latin typeface="Calibri" pitchFamily="34" charset="0"/>
                  <a:ea typeface="ＭＳ Ｐゴシック" charset="-128"/>
                </a:defRPr>
              </a:lvl3pPr>
              <a:lvl4pPr marL="1600200" indent="-228600" eaLnBrk="0" hangingPunct="0">
                <a:defRPr>
                  <a:latin typeface="Calibri" pitchFamily="34" charset="0"/>
                  <a:ea typeface="ＭＳ Ｐゴシック" charset="-128"/>
                </a:defRPr>
              </a:lvl4pPr>
              <a:lvl5pPr marL="2057400" indent="-228600" eaLnBrk="0" hangingPunct="0">
                <a:defRPr>
                  <a:latin typeface="Calibri" pitchFamily="34" charset="0"/>
                  <a:ea typeface="ＭＳ Ｐゴシック" charset="-128"/>
                </a:defRPr>
              </a:lvl5pPr>
              <a:lvl6pPr marL="2514600" indent="-228600" eaLnBrk="0" fontAlgn="base" hangingPunct="0">
                <a:spcBef>
                  <a:spcPct val="0"/>
                </a:spcBef>
                <a:spcAft>
                  <a:spcPct val="0"/>
                </a:spcAft>
                <a:defRPr>
                  <a:latin typeface="Calibri" pitchFamily="34" charset="0"/>
                  <a:ea typeface="ＭＳ Ｐゴシック" charset="-128"/>
                </a:defRPr>
              </a:lvl6pPr>
              <a:lvl7pPr marL="2971800" indent="-228600" eaLnBrk="0" fontAlgn="base" hangingPunct="0">
                <a:spcBef>
                  <a:spcPct val="0"/>
                </a:spcBef>
                <a:spcAft>
                  <a:spcPct val="0"/>
                </a:spcAft>
                <a:defRPr>
                  <a:latin typeface="Calibri" pitchFamily="34" charset="0"/>
                  <a:ea typeface="ＭＳ Ｐゴシック" charset="-128"/>
                </a:defRPr>
              </a:lvl7pPr>
              <a:lvl8pPr marL="3429000" indent="-228600" eaLnBrk="0" fontAlgn="base" hangingPunct="0">
                <a:spcBef>
                  <a:spcPct val="0"/>
                </a:spcBef>
                <a:spcAft>
                  <a:spcPct val="0"/>
                </a:spcAft>
                <a:defRPr>
                  <a:latin typeface="Calibri" pitchFamily="34" charset="0"/>
                  <a:ea typeface="ＭＳ Ｐゴシック" charset="-128"/>
                </a:defRPr>
              </a:lvl8pPr>
              <a:lvl9pPr marL="3886200" indent="-228600" eaLnBrk="0" fontAlgn="base" hangingPunct="0">
                <a:spcBef>
                  <a:spcPct val="0"/>
                </a:spcBef>
                <a:spcAft>
                  <a:spcPct val="0"/>
                </a:spcAft>
                <a:defRPr>
                  <a:latin typeface="Calibri" pitchFamily="34" charset="0"/>
                  <a:ea typeface="ＭＳ Ｐゴシック" charset="-128"/>
                </a:defRPr>
              </a:lvl9pPr>
            </a:lstStyle>
            <a:p>
              <a:r>
                <a:rPr lang="en-US" dirty="0"/>
                <a:t>Environment</a:t>
              </a:r>
            </a:p>
            <a:p>
              <a:r>
                <a:rPr lang="en-US" dirty="0"/>
                <a:t>Building</a:t>
              </a:r>
            </a:p>
          </p:txBody>
        </p:sp>
      </p:grpSp>
      <p:grpSp>
        <p:nvGrpSpPr>
          <p:cNvPr id="22" name="Group 27">
            <a:extLst>
              <a:ext uri="{FF2B5EF4-FFF2-40B4-BE49-F238E27FC236}">
                <a16:creationId xmlns:a16="http://schemas.microsoft.com/office/drawing/2014/main" id="{D06B7CFD-910A-4AA1-B279-4FE094E753DB}"/>
              </a:ext>
            </a:extLst>
          </p:cNvPr>
          <p:cNvGrpSpPr>
            <a:grpSpLocks/>
          </p:cNvGrpSpPr>
          <p:nvPr/>
        </p:nvGrpSpPr>
        <p:grpSpPr bwMode="auto">
          <a:xfrm rot="19873878">
            <a:off x="3396464" y="2864067"/>
            <a:ext cx="4737812" cy="3206348"/>
            <a:chOff x="751" y="2336"/>
            <a:chExt cx="2986" cy="2142"/>
          </a:xfrm>
          <a:solidFill>
            <a:schemeClr val="tx2">
              <a:lumMod val="40000"/>
              <a:lumOff val="60000"/>
            </a:schemeClr>
          </a:solidFill>
        </p:grpSpPr>
        <p:sp>
          <p:nvSpPr>
            <p:cNvPr id="23" name="Oval 23">
              <a:extLst>
                <a:ext uri="{FF2B5EF4-FFF2-40B4-BE49-F238E27FC236}">
                  <a16:creationId xmlns:a16="http://schemas.microsoft.com/office/drawing/2014/main" id="{DA680889-4903-4D4E-B63B-7152B4D39F37}"/>
                </a:ext>
              </a:extLst>
            </p:cNvPr>
            <p:cNvSpPr>
              <a:spLocks noChangeArrowheads="1"/>
            </p:cNvSpPr>
            <p:nvPr/>
          </p:nvSpPr>
          <p:spPr bwMode="auto">
            <a:xfrm rot="498036">
              <a:off x="751" y="2336"/>
              <a:ext cx="2986" cy="2142"/>
            </a:xfrm>
            <a:prstGeom prst="ellipse">
              <a:avLst/>
            </a:prstGeom>
            <a:grpFill/>
            <a:ln w="9525">
              <a:solidFill>
                <a:srgbClr val="000000"/>
              </a:solidFill>
              <a:round/>
              <a:headEnd/>
              <a:tailEnd/>
            </a:ln>
          </p:spPr>
          <p:txBody>
            <a:bodyPr wrap="none" anchor="ctr"/>
            <a:lstStyle/>
            <a:p>
              <a:pPr algn="ctr">
                <a:defRPr/>
              </a:pPr>
              <a:endParaRPr lang="nb-NO" sz="2400">
                <a:solidFill>
                  <a:srgbClr val="000000"/>
                </a:solidFill>
              </a:endParaRPr>
            </a:p>
          </p:txBody>
        </p:sp>
        <p:sp>
          <p:nvSpPr>
            <p:cNvPr id="24" name="Text Box 25">
              <a:extLst>
                <a:ext uri="{FF2B5EF4-FFF2-40B4-BE49-F238E27FC236}">
                  <a16:creationId xmlns:a16="http://schemas.microsoft.com/office/drawing/2014/main" id="{775E8685-AA47-4DFE-A4BA-11E7867F690F}"/>
                </a:ext>
              </a:extLst>
            </p:cNvPr>
            <p:cNvSpPr txBox="1">
              <a:spLocks noChangeArrowheads="1"/>
            </p:cNvSpPr>
            <p:nvPr/>
          </p:nvSpPr>
          <p:spPr bwMode="auto">
            <a:xfrm rot="1726122">
              <a:off x="2706" y="3212"/>
              <a:ext cx="851" cy="473"/>
            </a:xfrm>
            <a:prstGeom prst="rect">
              <a:avLst/>
            </a:prstGeom>
            <a:grpFill/>
            <a:ln>
              <a:noFill/>
            </a:ln>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algn="ctr" eaLnBrk="1" hangingPunct="1">
                <a:defRPr/>
              </a:pPr>
              <a:r>
                <a:rPr lang="en-US" sz="2000" b="1" dirty="0">
                  <a:solidFill>
                    <a:srgbClr val="000000"/>
                  </a:solidFill>
                </a:rPr>
                <a:t>  Remedial</a:t>
              </a:r>
            </a:p>
            <a:p>
              <a:pPr algn="ctr" eaLnBrk="1" hangingPunct="1">
                <a:defRPr/>
              </a:pPr>
              <a:r>
                <a:rPr lang="en-US" sz="2000" b="1" dirty="0">
                  <a:solidFill>
                    <a:srgbClr val="000000"/>
                  </a:solidFill>
                </a:rPr>
                <a:t>  Action</a:t>
              </a:r>
            </a:p>
          </p:txBody>
        </p:sp>
      </p:grpSp>
      <p:grpSp>
        <p:nvGrpSpPr>
          <p:cNvPr id="25" name="Group 21">
            <a:extLst>
              <a:ext uri="{FF2B5EF4-FFF2-40B4-BE49-F238E27FC236}">
                <a16:creationId xmlns:a16="http://schemas.microsoft.com/office/drawing/2014/main" id="{FBA56F10-8D21-43E4-A0C5-2E0468B5CDB2}"/>
              </a:ext>
            </a:extLst>
          </p:cNvPr>
          <p:cNvGrpSpPr>
            <a:grpSpLocks/>
          </p:cNvGrpSpPr>
          <p:nvPr/>
        </p:nvGrpSpPr>
        <p:grpSpPr bwMode="auto">
          <a:xfrm rot="159186">
            <a:off x="3429107" y="3449972"/>
            <a:ext cx="3163416" cy="2370093"/>
            <a:chOff x="3342" y="3097"/>
            <a:chExt cx="1408" cy="1355"/>
          </a:xfrm>
          <a:solidFill>
            <a:schemeClr val="tx2">
              <a:lumMod val="60000"/>
              <a:lumOff val="40000"/>
            </a:schemeClr>
          </a:solidFill>
        </p:grpSpPr>
        <p:sp>
          <p:nvSpPr>
            <p:cNvPr id="26" name="Oval 18">
              <a:extLst>
                <a:ext uri="{FF2B5EF4-FFF2-40B4-BE49-F238E27FC236}">
                  <a16:creationId xmlns:a16="http://schemas.microsoft.com/office/drawing/2014/main" id="{64CF989B-1EAF-44E3-98FB-9A2E4D5713D1}"/>
                </a:ext>
              </a:extLst>
            </p:cNvPr>
            <p:cNvSpPr>
              <a:spLocks noChangeArrowheads="1"/>
            </p:cNvSpPr>
            <p:nvPr/>
          </p:nvSpPr>
          <p:spPr bwMode="auto">
            <a:xfrm rot="20023765">
              <a:off x="3342" y="3097"/>
              <a:ext cx="1408" cy="1355"/>
            </a:xfrm>
            <a:prstGeom prst="ellipse">
              <a:avLst/>
            </a:prstGeom>
            <a:grpFill/>
            <a:ln w="9525">
              <a:solidFill>
                <a:srgbClr val="000000"/>
              </a:solidFill>
              <a:round/>
              <a:headEnd/>
              <a:tailEnd/>
            </a:ln>
          </p:spPr>
          <p:txBody>
            <a:bodyPr wrap="none"/>
            <a:lstStyle/>
            <a:p>
              <a:pPr algn="ctr">
                <a:defRPr/>
              </a:pPr>
              <a:endParaRPr lang="en-US" sz="2400">
                <a:solidFill>
                  <a:srgbClr val="000000"/>
                </a:solidFill>
              </a:endParaRPr>
            </a:p>
          </p:txBody>
        </p:sp>
        <p:sp>
          <p:nvSpPr>
            <p:cNvPr id="27" name="Text Box 20">
              <a:extLst>
                <a:ext uri="{FF2B5EF4-FFF2-40B4-BE49-F238E27FC236}">
                  <a16:creationId xmlns:a16="http://schemas.microsoft.com/office/drawing/2014/main" id="{29B47CEF-53F2-4F3F-9B3F-8382C67C67E6}"/>
                </a:ext>
              </a:extLst>
            </p:cNvPr>
            <p:cNvSpPr txBox="1">
              <a:spLocks noChangeArrowheads="1"/>
            </p:cNvSpPr>
            <p:nvPr/>
          </p:nvSpPr>
          <p:spPr bwMode="auto">
            <a:xfrm rot="21440814">
              <a:off x="3954" y="3331"/>
              <a:ext cx="690" cy="493"/>
            </a:xfrm>
            <a:prstGeom prst="rect">
              <a:avLst/>
            </a:prstGeom>
            <a:grpFill/>
            <a:ln>
              <a:noFill/>
            </a:ln>
          </p:spPr>
          <p:txBody>
            <a:bodyPr wrap="square">
              <a:spAutoFit/>
            </a:bodyPr>
            <a:lstStyle>
              <a:defPPr>
                <a:defRPr lang="fr-FR"/>
              </a:defPPr>
              <a:lvl1pPr algn="ctr">
                <a:defRPr sz="2000" b="1">
                  <a:solidFill>
                    <a:srgbClr val="000000"/>
                  </a:solidFill>
                  <a:latin typeface="Calibri" pitchFamily="34" charset="0"/>
                  <a:ea typeface="ＭＳ Ｐゴシック" charset="-128"/>
                </a:defRPr>
              </a:lvl1pPr>
              <a:lvl2pPr marL="742950" indent="-285750" eaLnBrk="0" hangingPunct="0">
                <a:defRPr>
                  <a:latin typeface="Calibri" pitchFamily="34" charset="0"/>
                  <a:ea typeface="ＭＳ Ｐゴシック" charset="-128"/>
                </a:defRPr>
              </a:lvl2pPr>
              <a:lvl3pPr marL="1143000" indent="-228600" eaLnBrk="0" hangingPunct="0">
                <a:defRPr>
                  <a:latin typeface="Calibri" pitchFamily="34" charset="0"/>
                  <a:ea typeface="ＭＳ Ｐゴシック" charset="-128"/>
                </a:defRPr>
              </a:lvl3pPr>
              <a:lvl4pPr marL="1600200" indent="-228600" eaLnBrk="0" hangingPunct="0">
                <a:defRPr>
                  <a:latin typeface="Calibri" pitchFamily="34" charset="0"/>
                  <a:ea typeface="ＭＳ Ｐゴシック" charset="-128"/>
                </a:defRPr>
              </a:lvl4pPr>
              <a:lvl5pPr marL="2057400" indent="-228600" eaLnBrk="0" hangingPunct="0">
                <a:defRPr>
                  <a:latin typeface="Calibri" pitchFamily="34" charset="0"/>
                  <a:ea typeface="ＭＳ Ｐゴシック" charset="-128"/>
                </a:defRPr>
              </a:lvl5pPr>
              <a:lvl6pPr marL="2514600" indent="-228600" eaLnBrk="0" fontAlgn="base" hangingPunct="0">
                <a:spcBef>
                  <a:spcPct val="0"/>
                </a:spcBef>
                <a:spcAft>
                  <a:spcPct val="0"/>
                </a:spcAft>
                <a:defRPr>
                  <a:latin typeface="Calibri" pitchFamily="34" charset="0"/>
                  <a:ea typeface="ＭＳ Ｐゴシック" charset="-128"/>
                </a:defRPr>
              </a:lvl6pPr>
              <a:lvl7pPr marL="2971800" indent="-228600" eaLnBrk="0" fontAlgn="base" hangingPunct="0">
                <a:spcBef>
                  <a:spcPct val="0"/>
                </a:spcBef>
                <a:spcAft>
                  <a:spcPct val="0"/>
                </a:spcAft>
                <a:defRPr>
                  <a:latin typeface="Calibri" pitchFamily="34" charset="0"/>
                  <a:ea typeface="ＭＳ Ｐゴシック" charset="-128"/>
                </a:defRPr>
              </a:lvl7pPr>
              <a:lvl8pPr marL="3429000" indent="-228600" eaLnBrk="0" fontAlgn="base" hangingPunct="0">
                <a:spcBef>
                  <a:spcPct val="0"/>
                </a:spcBef>
                <a:spcAft>
                  <a:spcPct val="0"/>
                </a:spcAft>
                <a:defRPr>
                  <a:latin typeface="Calibri" pitchFamily="34" charset="0"/>
                  <a:ea typeface="ＭＳ Ｐゴシック" charset="-128"/>
                </a:defRPr>
              </a:lvl8pPr>
              <a:lvl9pPr marL="3886200" indent="-228600" eaLnBrk="0" fontAlgn="base" hangingPunct="0">
                <a:spcBef>
                  <a:spcPct val="0"/>
                </a:spcBef>
                <a:spcAft>
                  <a:spcPct val="0"/>
                </a:spcAft>
                <a:defRPr>
                  <a:latin typeface="Calibri" pitchFamily="34" charset="0"/>
                  <a:ea typeface="ＭＳ Ｐゴシック" charset="-128"/>
                </a:defRPr>
              </a:lvl9pPr>
            </a:lstStyle>
            <a:p>
              <a:r>
                <a:rPr lang="en-US" dirty="0"/>
                <a:t>Responsive</a:t>
              </a:r>
            </a:p>
            <a:p>
              <a:r>
                <a:rPr lang="en-US" dirty="0"/>
                <a:t>Action</a:t>
              </a:r>
            </a:p>
          </p:txBody>
        </p:sp>
      </p:grpSp>
      <p:sp>
        <p:nvSpPr>
          <p:cNvPr id="28" name="Rectangle 3">
            <a:extLst>
              <a:ext uri="{FF2B5EF4-FFF2-40B4-BE49-F238E27FC236}">
                <a16:creationId xmlns:a16="http://schemas.microsoft.com/office/drawing/2014/main" id="{F3C64B94-0B59-4F8E-91A9-B4520B8C6C56}"/>
              </a:ext>
            </a:extLst>
          </p:cNvPr>
          <p:cNvSpPr txBox="1">
            <a:spLocks noRot="1" noChangeArrowheads="1"/>
          </p:cNvSpPr>
          <p:nvPr/>
        </p:nvSpPr>
        <p:spPr>
          <a:xfrm>
            <a:off x="2154760" y="5677903"/>
            <a:ext cx="7658198" cy="3081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ct val="50000"/>
              </a:spcBef>
              <a:buFont typeface="Wingdings" charset="0"/>
              <a:buNone/>
            </a:pPr>
            <a:endParaRPr lang="es-ES" sz="1900" b="1" i="1">
              <a:effectLst>
                <a:outerShdw blurRad="38100" dist="38100" dir="2700000" algn="tl">
                  <a:srgbClr val="DDDDDD"/>
                </a:outerShdw>
              </a:effectLst>
              <a:latin typeface="Arial" charset="0"/>
              <a:ea typeface="ＭＳ Ｐゴシック" charset="0"/>
            </a:endParaRPr>
          </a:p>
          <a:p>
            <a:pPr>
              <a:lnSpc>
                <a:spcPct val="80000"/>
              </a:lnSpc>
              <a:spcBef>
                <a:spcPct val="50000"/>
              </a:spcBef>
              <a:buFont typeface="Wingdings" charset="0"/>
              <a:buNone/>
            </a:pPr>
            <a:endParaRPr lang="es-ES" sz="1900" b="1" i="1">
              <a:effectLst>
                <a:outerShdw blurRad="38100" dist="38100" dir="2700000" algn="tl">
                  <a:srgbClr val="DDDDDD"/>
                </a:outerShdw>
              </a:effectLst>
              <a:latin typeface="Arial" charset="0"/>
              <a:ea typeface="ＭＳ Ｐゴシック" charset="0"/>
            </a:endParaRPr>
          </a:p>
          <a:p>
            <a:pPr>
              <a:lnSpc>
                <a:spcPct val="80000"/>
              </a:lnSpc>
              <a:spcBef>
                <a:spcPct val="50000"/>
              </a:spcBef>
              <a:buFont typeface="Wingdings" charset="0"/>
              <a:buNone/>
            </a:pPr>
            <a:endParaRPr lang="es-ES" sz="1900" b="1" i="1">
              <a:effectLst>
                <a:outerShdw blurRad="38100" dist="38100" dir="2700000" algn="tl">
                  <a:srgbClr val="DDDDDD"/>
                </a:outerShdw>
              </a:effectLst>
              <a:latin typeface="Arial" charset="0"/>
              <a:ea typeface="ＭＳ Ｐゴシック" charset="0"/>
            </a:endParaRPr>
          </a:p>
          <a:p>
            <a:pPr>
              <a:lnSpc>
                <a:spcPct val="80000"/>
              </a:lnSpc>
              <a:spcBef>
                <a:spcPct val="50000"/>
              </a:spcBef>
              <a:buFont typeface="Wingdings" charset="0"/>
              <a:buNone/>
            </a:pPr>
            <a:endParaRPr lang="es-ES" sz="1900" b="1" i="1">
              <a:effectLst>
                <a:outerShdw blurRad="38100" dist="38100" dir="2700000" algn="tl">
                  <a:srgbClr val="DDDDDD"/>
                </a:outerShdw>
              </a:effectLst>
              <a:latin typeface="Arial" charset="0"/>
              <a:ea typeface="ＭＳ Ｐゴシック" charset="0"/>
            </a:endParaRPr>
          </a:p>
        </p:txBody>
      </p:sp>
      <p:sp>
        <p:nvSpPr>
          <p:cNvPr id="29" name="Oval 16">
            <a:extLst>
              <a:ext uri="{FF2B5EF4-FFF2-40B4-BE49-F238E27FC236}">
                <a16:creationId xmlns:a16="http://schemas.microsoft.com/office/drawing/2014/main" id="{AF55508B-E8D1-4558-9400-C971B2A22E1C}"/>
              </a:ext>
            </a:extLst>
          </p:cNvPr>
          <p:cNvSpPr>
            <a:spLocks noChangeArrowheads="1"/>
          </p:cNvSpPr>
          <p:nvPr/>
        </p:nvSpPr>
        <p:spPr bwMode="auto">
          <a:xfrm rot="20186225">
            <a:off x="3707104" y="4205565"/>
            <a:ext cx="1417870" cy="1546620"/>
          </a:xfrm>
          <a:prstGeom prst="ellipse">
            <a:avLst/>
          </a:prstGeom>
          <a:solidFill>
            <a:srgbClr val="FF2929"/>
          </a:solidFill>
          <a:ln>
            <a:noFill/>
          </a:ln>
        </p:spPr>
        <p:txBody>
          <a:bodyPr wrap="none" anchor="ctr"/>
          <a:lstStyle/>
          <a:p>
            <a:pPr algn="ctr">
              <a:defRPr/>
            </a:pPr>
            <a:endParaRPr lang="en-US" b="1" dirty="0">
              <a:solidFill>
                <a:srgbClr val="000000"/>
              </a:solidFill>
            </a:endParaRPr>
          </a:p>
        </p:txBody>
      </p:sp>
      <p:sp>
        <p:nvSpPr>
          <p:cNvPr id="30" name="ZoneTexte 5">
            <a:extLst>
              <a:ext uri="{FF2B5EF4-FFF2-40B4-BE49-F238E27FC236}">
                <a16:creationId xmlns:a16="http://schemas.microsoft.com/office/drawing/2014/main" id="{C482C3E9-99E4-4A1B-89A9-84A3D6D9F8F3}"/>
              </a:ext>
            </a:extLst>
          </p:cNvPr>
          <p:cNvSpPr txBox="1"/>
          <p:nvPr/>
        </p:nvSpPr>
        <p:spPr>
          <a:xfrm>
            <a:off x="3811209" y="4620870"/>
            <a:ext cx="1199606" cy="707886"/>
          </a:xfrm>
          <a:prstGeom prst="rect">
            <a:avLst/>
          </a:prstGeom>
          <a:solidFill>
            <a:srgbClr val="FF0000"/>
          </a:solidFill>
        </p:spPr>
        <p:txBody>
          <a:bodyPr wrap="square" rtlCol="0">
            <a:spAutoFit/>
          </a:bodyPr>
          <a:lstStyle/>
          <a:p>
            <a:pPr algn="ctr"/>
            <a:r>
              <a:rPr lang="fr-FR" sz="2000" b="1" dirty="0">
                <a:solidFill>
                  <a:schemeClr val="bg1"/>
                </a:solidFill>
              </a:rPr>
              <a:t>Violation</a:t>
            </a:r>
          </a:p>
          <a:p>
            <a:pPr algn="ctr"/>
            <a:r>
              <a:rPr lang="fr-FR" sz="2000" b="1" dirty="0">
                <a:solidFill>
                  <a:schemeClr val="bg1"/>
                </a:solidFill>
              </a:rPr>
              <a:t> Abuse</a:t>
            </a:r>
          </a:p>
        </p:txBody>
      </p:sp>
      <p:sp>
        <p:nvSpPr>
          <p:cNvPr id="37" name="TextBox 36">
            <a:extLst>
              <a:ext uri="{FF2B5EF4-FFF2-40B4-BE49-F238E27FC236}">
                <a16:creationId xmlns:a16="http://schemas.microsoft.com/office/drawing/2014/main" id="{194FE9A3-BD9C-4EA6-A544-9BC6B1C0375A}"/>
              </a:ext>
            </a:extLst>
          </p:cNvPr>
          <p:cNvSpPr txBox="1"/>
          <p:nvPr/>
        </p:nvSpPr>
        <p:spPr>
          <a:xfrm>
            <a:off x="790520" y="1774707"/>
            <a:ext cx="3907171" cy="646331"/>
          </a:xfrm>
          <a:prstGeom prst="rect">
            <a:avLst/>
          </a:prstGeom>
          <a:noFill/>
        </p:spPr>
        <p:txBody>
          <a:bodyPr wrap="square" rtlCol="0">
            <a:spAutoFit/>
          </a:bodyPr>
          <a:lstStyle/>
          <a:p>
            <a:r>
              <a:rPr lang="en-US" dirty="0">
                <a:solidFill>
                  <a:srgbClr val="005BA4"/>
                </a:solidFill>
              </a:rPr>
              <a:t>to prevent or put a stop to the abuse, and alleviate the immediate effects</a:t>
            </a:r>
            <a:endParaRPr lang="fr-CH" dirty="0">
              <a:solidFill>
                <a:srgbClr val="005BA4"/>
              </a:solidFill>
            </a:endParaRPr>
          </a:p>
        </p:txBody>
      </p:sp>
      <p:sp>
        <p:nvSpPr>
          <p:cNvPr id="2" name="Rectangle 1">
            <a:extLst>
              <a:ext uri="{FF2B5EF4-FFF2-40B4-BE49-F238E27FC236}">
                <a16:creationId xmlns:a16="http://schemas.microsoft.com/office/drawing/2014/main" id="{E0D1AAE1-F31C-4F81-A4AF-EE487BFB37F4}"/>
              </a:ext>
            </a:extLst>
          </p:cNvPr>
          <p:cNvSpPr/>
          <p:nvPr/>
        </p:nvSpPr>
        <p:spPr>
          <a:xfrm>
            <a:off x="1236108" y="5986099"/>
            <a:ext cx="2934173" cy="646331"/>
          </a:xfrm>
          <a:prstGeom prst="rect">
            <a:avLst/>
          </a:prstGeom>
        </p:spPr>
        <p:txBody>
          <a:bodyPr wrap="square">
            <a:spAutoFit/>
          </a:bodyPr>
          <a:lstStyle/>
          <a:p>
            <a:r>
              <a:rPr lang="en-US" dirty="0">
                <a:solidFill>
                  <a:srgbClr val="0070C0"/>
                </a:solidFill>
              </a:rPr>
              <a:t>to restore people’s dignity after the abuse</a:t>
            </a:r>
            <a:endParaRPr lang="es-ES" dirty="0">
              <a:solidFill>
                <a:srgbClr val="0070C0"/>
              </a:solidFill>
            </a:endParaRPr>
          </a:p>
        </p:txBody>
      </p:sp>
      <p:sp>
        <p:nvSpPr>
          <p:cNvPr id="3" name="Rectangle 2">
            <a:extLst>
              <a:ext uri="{FF2B5EF4-FFF2-40B4-BE49-F238E27FC236}">
                <a16:creationId xmlns:a16="http://schemas.microsoft.com/office/drawing/2014/main" id="{A2DA775D-14F6-411F-A84B-A8E5E18B6D78}"/>
              </a:ext>
            </a:extLst>
          </p:cNvPr>
          <p:cNvSpPr/>
          <p:nvPr/>
        </p:nvSpPr>
        <p:spPr>
          <a:xfrm>
            <a:off x="9804464" y="4022729"/>
            <a:ext cx="1978753" cy="2031325"/>
          </a:xfrm>
          <a:prstGeom prst="rect">
            <a:avLst/>
          </a:prstGeom>
          <a:noFill/>
        </p:spPr>
        <p:txBody>
          <a:bodyPr wrap="square" rtlCol="0">
            <a:spAutoFit/>
          </a:bodyPr>
          <a:lstStyle/>
          <a:p>
            <a:r>
              <a:rPr lang="en-US" dirty="0">
                <a:solidFill>
                  <a:srgbClr val="005BA4"/>
                </a:solidFill>
              </a:rPr>
              <a:t>to foster a political, social, cultural, institutional and legislative environment that respect the rights of individuals</a:t>
            </a:r>
            <a:endParaRPr lang="fr-CH" dirty="0">
              <a:solidFill>
                <a:srgbClr val="005BA4"/>
              </a:solidFill>
            </a:endParaRPr>
          </a:p>
        </p:txBody>
      </p:sp>
      <p:cxnSp>
        <p:nvCxnSpPr>
          <p:cNvPr id="8" name="Straight Arrow Connector 7">
            <a:extLst>
              <a:ext uri="{FF2B5EF4-FFF2-40B4-BE49-F238E27FC236}">
                <a16:creationId xmlns:a16="http://schemas.microsoft.com/office/drawing/2014/main" id="{BA6F370F-1EE8-46A0-817E-53CFB02EFCD1}"/>
              </a:ext>
            </a:extLst>
          </p:cNvPr>
          <p:cNvCxnSpPr>
            <a:cxnSpLocks/>
          </p:cNvCxnSpPr>
          <p:nvPr/>
        </p:nvCxnSpPr>
        <p:spPr>
          <a:xfrm>
            <a:off x="2928522" y="2581373"/>
            <a:ext cx="1592343" cy="131664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38" name="Straight Arrow Connector 37">
            <a:extLst>
              <a:ext uri="{FF2B5EF4-FFF2-40B4-BE49-F238E27FC236}">
                <a16:creationId xmlns:a16="http://schemas.microsoft.com/office/drawing/2014/main" id="{EE404B8F-281D-4A04-AB03-9EE90E0F632E}"/>
              </a:ext>
            </a:extLst>
          </p:cNvPr>
          <p:cNvCxnSpPr>
            <a:cxnSpLocks/>
            <a:stCxn id="3" idx="1"/>
          </p:cNvCxnSpPr>
          <p:nvPr/>
        </p:nvCxnSpPr>
        <p:spPr>
          <a:xfrm flipH="1" flipV="1">
            <a:off x="8786636" y="3701074"/>
            <a:ext cx="1017828" cy="1337318"/>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3" name="Connector: Elbow 12">
            <a:extLst>
              <a:ext uri="{FF2B5EF4-FFF2-40B4-BE49-F238E27FC236}">
                <a16:creationId xmlns:a16="http://schemas.microsoft.com/office/drawing/2014/main" id="{8BB5B4C9-8969-4241-815F-C5B55885680C}"/>
              </a:ext>
            </a:extLst>
          </p:cNvPr>
          <p:cNvCxnSpPr>
            <a:cxnSpLocks/>
          </p:cNvCxnSpPr>
          <p:nvPr/>
        </p:nvCxnSpPr>
        <p:spPr>
          <a:xfrm flipV="1">
            <a:off x="3724693" y="5106617"/>
            <a:ext cx="3347027" cy="1425766"/>
          </a:xfrm>
          <a:prstGeom prst="bentConnector3">
            <a:avLst>
              <a:gd name="adj1" fmla="val 100680"/>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076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FE4B96A-202B-4450-B3C1-5AE51CE46351}"/>
              </a:ext>
            </a:extLst>
          </p:cNvPr>
          <p:cNvSpPr txBox="1"/>
          <p:nvPr/>
        </p:nvSpPr>
        <p:spPr>
          <a:xfrm>
            <a:off x="83492" y="4611107"/>
            <a:ext cx="461665" cy="1961371"/>
          </a:xfrm>
          <a:prstGeom prst="rect">
            <a:avLst/>
          </a:prstGeom>
          <a:noFill/>
        </p:spPr>
        <p:txBody>
          <a:bodyPr vert="vert270" wrap="square" rtlCol="0">
            <a:spAutoFit/>
          </a:bodyPr>
          <a:lstStyle/>
          <a:p>
            <a:r>
              <a:rPr lang="en-US" dirty="0">
                <a:solidFill>
                  <a:schemeClr val="bg1"/>
                </a:solidFill>
              </a:rPr>
              <a:t>H.E.L.P. course</a:t>
            </a:r>
          </a:p>
        </p:txBody>
      </p:sp>
      <p:sp>
        <p:nvSpPr>
          <p:cNvPr id="18" name="Title 1">
            <a:extLst>
              <a:ext uri="{FF2B5EF4-FFF2-40B4-BE49-F238E27FC236}">
                <a16:creationId xmlns:a16="http://schemas.microsoft.com/office/drawing/2014/main" id="{0D5CC2D4-8D7B-4BC7-90AC-D0E78331750E}"/>
              </a:ext>
            </a:extLst>
          </p:cNvPr>
          <p:cNvSpPr txBox="1">
            <a:spLocks/>
          </p:cNvSpPr>
          <p:nvPr/>
        </p:nvSpPr>
        <p:spPr>
          <a:xfrm>
            <a:off x="440585" y="254577"/>
            <a:ext cx="8536183" cy="98052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Examples of protection interventions</a:t>
            </a:r>
            <a:endParaRPr lang="fr-CH" sz="4000" dirty="0"/>
          </a:p>
        </p:txBody>
      </p:sp>
      <p:grpSp>
        <p:nvGrpSpPr>
          <p:cNvPr id="19" name="Group 31">
            <a:extLst>
              <a:ext uri="{FF2B5EF4-FFF2-40B4-BE49-F238E27FC236}">
                <a16:creationId xmlns:a16="http://schemas.microsoft.com/office/drawing/2014/main" id="{41FA3AAC-F867-4E11-A93B-E9396FD50E2A}"/>
              </a:ext>
            </a:extLst>
          </p:cNvPr>
          <p:cNvGrpSpPr>
            <a:grpSpLocks/>
          </p:cNvGrpSpPr>
          <p:nvPr/>
        </p:nvGrpSpPr>
        <p:grpSpPr bwMode="auto">
          <a:xfrm rot="20375819">
            <a:off x="3150499" y="1941696"/>
            <a:ext cx="6873518" cy="4029713"/>
            <a:chOff x="703" y="2387"/>
            <a:chExt cx="4658" cy="1814"/>
          </a:xfrm>
          <a:solidFill>
            <a:schemeClr val="tx2">
              <a:lumMod val="20000"/>
              <a:lumOff val="80000"/>
            </a:schemeClr>
          </a:solidFill>
        </p:grpSpPr>
        <p:sp>
          <p:nvSpPr>
            <p:cNvPr id="20" name="Oval 28">
              <a:extLst>
                <a:ext uri="{FF2B5EF4-FFF2-40B4-BE49-F238E27FC236}">
                  <a16:creationId xmlns:a16="http://schemas.microsoft.com/office/drawing/2014/main" id="{4377CA5F-B6AA-4B99-8937-EE2AC5914A24}"/>
                </a:ext>
              </a:extLst>
            </p:cNvPr>
            <p:cNvSpPr>
              <a:spLocks noChangeArrowheads="1"/>
            </p:cNvSpPr>
            <p:nvPr/>
          </p:nvSpPr>
          <p:spPr bwMode="auto">
            <a:xfrm>
              <a:off x="703" y="2387"/>
              <a:ext cx="4658" cy="1814"/>
            </a:xfrm>
            <a:prstGeom prst="ellipse">
              <a:avLst/>
            </a:prstGeom>
            <a:grpFill/>
            <a:ln w="9525">
              <a:solidFill>
                <a:srgbClr val="000000"/>
              </a:solidFill>
              <a:round/>
              <a:headEnd/>
              <a:tailEnd/>
            </a:ln>
          </p:spPr>
          <p:txBody>
            <a:bodyPr wrap="none" anchor="ctr"/>
            <a:lstStyle/>
            <a:p>
              <a:pPr>
                <a:defRPr/>
              </a:pPr>
              <a:endParaRPr lang="nb-NO" sz="2400">
                <a:solidFill>
                  <a:srgbClr val="000000"/>
                </a:solidFill>
              </a:endParaRPr>
            </a:p>
          </p:txBody>
        </p:sp>
        <p:sp>
          <p:nvSpPr>
            <p:cNvPr id="21" name="Text Box 12">
              <a:extLst>
                <a:ext uri="{FF2B5EF4-FFF2-40B4-BE49-F238E27FC236}">
                  <a16:creationId xmlns:a16="http://schemas.microsoft.com/office/drawing/2014/main" id="{F83DB8CE-9920-455A-B83E-C14D094467E7}"/>
                </a:ext>
              </a:extLst>
            </p:cNvPr>
            <p:cNvSpPr txBox="1">
              <a:spLocks noChangeArrowheads="1"/>
            </p:cNvSpPr>
            <p:nvPr/>
          </p:nvSpPr>
          <p:spPr bwMode="auto">
            <a:xfrm rot="1224181">
              <a:off x="3810" y="3009"/>
              <a:ext cx="1354" cy="388"/>
            </a:xfrm>
            <a:prstGeom prst="rect">
              <a:avLst/>
            </a:prstGeom>
            <a:grpFill/>
            <a:ln>
              <a:noFill/>
            </a:ln>
          </p:spPr>
          <p:txBody>
            <a:bodyPr wrap="square">
              <a:spAutoFit/>
            </a:bodyPr>
            <a:lstStyle>
              <a:defPPr>
                <a:defRPr lang="fr-FR"/>
              </a:defPPr>
              <a:lvl1pPr algn="ctr">
                <a:defRPr sz="2000" b="1">
                  <a:solidFill>
                    <a:srgbClr val="000000"/>
                  </a:solidFill>
                  <a:latin typeface="Calibri" pitchFamily="34" charset="0"/>
                  <a:ea typeface="ＭＳ Ｐゴシック" charset="-128"/>
                </a:defRPr>
              </a:lvl1pPr>
              <a:lvl2pPr marL="742950" indent="-285750" eaLnBrk="0" hangingPunct="0">
                <a:defRPr>
                  <a:latin typeface="Calibri" pitchFamily="34" charset="0"/>
                  <a:ea typeface="ＭＳ Ｐゴシック" charset="-128"/>
                </a:defRPr>
              </a:lvl2pPr>
              <a:lvl3pPr marL="1143000" indent="-228600" eaLnBrk="0" hangingPunct="0">
                <a:defRPr>
                  <a:latin typeface="Calibri" pitchFamily="34" charset="0"/>
                  <a:ea typeface="ＭＳ Ｐゴシック" charset="-128"/>
                </a:defRPr>
              </a:lvl3pPr>
              <a:lvl4pPr marL="1600200" indent="-228600" eaLnBrk="0" hangingPunct="0">
                <a:defRPr>
                  <a:latin typeface="Calibri" pitchFamily="34" charset="0"/>
                  <a:ea typeface="ＭＳ Ｐゴシック" charset="-128"/>
                </a:defRPr>
              </a:lvl4pPr>
              <a:lvl5pPr marL="2057400" indent="-228600" eaLnBrk="0" hangingPunct="0">
                <a:defRPr>
                  <a:latin typeface="Calibri" pitchFamily="34" charset="0"/>
                  <a:ea typeface="ＭＳ Ｐゴシック" charset="-128"/>
                </a:defRPr>
              </a:lvl5pPr>
              <a:lvl6pPr marL="2514600" indent="-228600" eaLnBrk="0" fontAlgn="base" hangingPunct="0">
                <a:spcBef>
                  <a:spcPct val="0"/>
                </a:spcBef>
                <a:spcAft>
                  <a:spcPct val="0"/>
                </a:spcAft>
                <a:defRPr>
                  <a:latin typeface="Calibri" pitchFamily="34" charset="0"/>
                  <a:ea typeface="ＭＳ Ｐゴシック" charset="-128"/>
                </a:defRPr>
              </a:lvl6pPr>
              <a:lvl7pPr marL="2971800" indent="-228600" eaLnBrk="0" fontAlgn="base" hangingPunct="0">
                <a:spcBef>
                  <a:spcPct val="0"/>
                </a:spcBef>
                <a:spcAft>
                  <a:spcPct val="0"/>
                </a:spcAft>
                <a:defRPr>
                  <a:latin typeface="Calibri" pitchFamily="34" charset="0"/>
                  <a:ea typeface="ＭＳ Ｐゴシック" charset="-128"/>
                </a:defRPr>
              </a:lvl7pPr>
              <a:lvl8pPr marL="3429000" indent="-228600" eaLnBrk="0" fontAlgn="base" hangingPunct="0">
                <a:spcBef>
                  <a:spcPct val="0"/>
                </a:spcBef>
                <a:spcAft>
                  <a:spcPct val="0"/>
                </a:spcAft>
                <a:defRPr>
                  <a:latin typeface="Calibri" pitchFamily="34" charset="0"/>
                  <a:ea typeface="ＭＳ Ｐゴシック" charset="-128"/>
                </a:defRPr>
              </a:lvl8pPr>
              <a:lvl9pPr marL="3886200" indent="-228600" eaLnBrk="0" fontAlgn="base" hangingPunct="0">
                <a:spcBef>
                  <a:spcPct val="0"/>
                </a:spcBef>
                <a:spcAft>
                  <a:spcPct val="0"/>
                </a:spcAft>
                <a:defRPr>
                  <a:latin typeface="Calibri" pitchFamily="34" charset="0"/>
                  <a:ea typeface="ＭＳ Ｐゴシック" charset="-128"/>
                </a:defRPr>
              </a:lvl9pPr>
            </a:lstStyle>
            <a:p>
              <a:r>
                <a:rPr lang="en-US" dirty="0"/>
                <a:t>Environment</a:t>
              </a:r>
            </a:p>
            <a:p>
              <a:r>
                <a:rPr lang="en-US" dirty="0"/>
                <a:t>Building</a:t>
              </a:r>
            </a:p>
          </p:txBody>
        </p:sp>
      </p:grpSp>
      <p:grpSp>
        <p:nvGrpSpPr>
          <p:cNvPr id="22" name="Group 27">
            <a:extLst>
              <a:ext uri="{FF2B5EF4-FFF2-40B4-BE49-F238E27FC236}">
                <a16:creationId xmlns:a16="http://schemas.microsoft.com/office/drawing/2014/main" id="{D06B7CFD-910A-4AA1-B279-4FE094E753DB}"/>
              </a:ext>
            </a:extLst>
          </p:cNvPr>
          <p:cNvGrpSpPr>
            <a:grpSpLocks/>
          </p:cNvGrpSpPr>
          <p:nvPr/>
        </p:nvGrpSpPr>
        <p:grpSpPr bwMode="auto">
          <a:xfrm rot="19873878">
            <a:off x="3396464" y="2864067"/>
            <a:ext cx="4737812" cy="3206348"/>
            <a:chOff x="751" y="2336"/>
            <a:chExt cx="2986" cy="2142"/>
          </a:xfrm>
          <a:solidFill>
            <a:schemeClr val="tx2">
              <a:lumMod val="40000"/>
              <a:lumOff val="60000"/>
            </a:schemeClr>
          </a:solidFill>
        </p:grpSpPr>
        <p:sp>
          <p:nvSpPr>
            <p:cNvPr id="23" name="Oval 23">
              <a:extLst>
                <a:ext uri="{FF2B5EF4-FFF2-40B4-BE49-F238E27FC236}">
                  <a16:creationId xmlns:a16="http://schemas.microsoft.com/office/drawing/2014/main" id="{DA680889-4903-4D4E-B63B-7152B4D39F37}"/>
                </a:ext>
              </a:extLst>
            </p:cNvPr>
            <p:cNvSpPr>
              <a:spLocks noChangeArrowheads="1"/>
            </p:cNvSpPr>
            <p:nvPr/>
          </p:nvSpPr>
          <p:spPr bwMode="auto">
            <a:xfrm rot="498036">
              <a:off x="751" y="2336"/>
              <a:ext cx="2986" cy="2142"/>
            </a:xfrm>
            <a:prstGeom prst="ellipse">
              <a:avLst/>
            </a:prstGeom>
            <a:grpFill/>
            <a:ln w="9525">
              <a:solidFill>
                <a:srgbClr val="000000"/>
              </a:solidFill>
              <a:round/>
              <a:headEnd/>
              <a:tailEnd/>
            </a:ln>
          </p:spPr>
          <p:txBody>
            <a:bodyPr wrap="none" anchor="ctr"/>
            <a:lstStyle/>
            <a:p>
              <a:pPr algn="ctr">
                <a:defRPr/>
              </a:pPr>
              <a:endParaRPr lang="nb-NO" sz="2400">
                <a:solidFill>
                  <a:srgbClr val="000000"/>
                </a:solidFill>
              </a:endParaRPr>
            </a:p>
          </p:txBody>
        </p:sp>
        <p:sp>
          <p:nvSpPr>
            <p:cNvPr id="24" name="Text Box 25">
              <a:extLst>
                <a:ext uri="{FF2B5EF4-FFF2-40B4-BE49-F238E27FC236}">
                  <a16:creationId xmlns:a16="http://schemas.microsoft.com/office/drawing/2014/main" id="{775E8685-AA47-4DFE-A4BA-11E7867F690F}"/>
                </a:ext>
              </a:extLst>
            </p:cNvPr>
            <p:cNvSpPr txBox="1">
              <a:spLocks noChangeArrowheads="1"/>
            </p:cNvSpPr>
            <p:nvPr/>
          </p:nvSpPr>
          <p:spPr bwMode="auto">
            <a:xfrm rot="1726122">
              <a:off x="2706" y="3212"/>
              <a:ext cx="851" cy="473"/>
            </a:xfrm>
            <a:prstGeom prst="rect">
              <a:avLst/>
            </a:prstGeom>
            <a:grpFill/>
            <a:ln>
              <a:noFill/>
            </a:ln>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algn="ctr" eaLnBrk="1" hangingPunct="1">
                <a:defRPr/>
              </a:pPr>
              <a:r>
                <a:rPr lang="en-US" sz="2000" b="1" dirty="0">
                  <a:solidFill>
                    <a:srgbClr val="000000"/>
                  </a:solidFill>
                </a:rPr>
                <a:t>  Remedial</a:t>
              </a:r>
            </a:p>
            <a:p>
              <a:pPr algn="ctr" eaLnBrk="1" hangingPunct="1">
                <a:defRPr/>
              </a:pPr>
              <a:r>
                <a:rPr lang="en-US" sz="2000" b="1" dirty="0">
                  <a:solidFill>
                    <a:srgbClr val="000000"/>
                  </a:solidFill>
                </a:rPr>
                <a:t>  Action</a:t>
              </a:r>
            </a:p>
          </p:txBody>
        </p:sp>
      </p:grpSp>
      <p:grpSp>
        <p:nvGrpSpPr>
          <p:cNvPr id="25" name="Group 21">
            <a:extLst>
              <a:ext uri="{FF2B5EF4-FFF2-40B4-BE49-F238E27FC236}">
                <a16:creationId xmlns:a16="http://schemas.microsoft.com/office/drawing/2014/main" id="{FBA56F10-8D21-43E4-A0C5-2E0468B5CDB2}"/>
              </a:ext>
            </a:extLst>
          </p:cNvPr>
          <p:cNvGrpSpPr>
            <a:grpSpLocks/>
          </p:cNvGrpSpPr>
          <p:nvPr/>
        </p:nvGrpSpPr>
        <p:grpSpPr bwMode="auto">
          <a:xfrm rot="159186">
            <a:off x="3429107" y="3449972"/>
            <a:ext cx="3163416" cy="2370093"/>
            <a:chOff x="3342" y="3097"/>
            <a:chExt cx="1408" cy="1355"/>
          </a:xfrm>
          <a:solidFill>
            <a:schemeClr val="tx2">
              <a:lumMod val="60000"/>
              <a:lumOff val="40000"/>
            </a:schemeClr>
          </a:solidFill>
        </p:grpSpPr>
        <p:sp>
          <p:nvSpPr>
            <p:cNvPr id="26" name="Oval 18">
              <a:extLst>
                <a:ext uri="{FF2B5EF4-FFF2-40B4-BE49-F238E27FC236}">
                  <a16:creationId xmlns:a16="http://schemas.microsoft.com/office/drawing/2014/main" id="{64CF989B-1EAF-44E3-98FB-9A2E4D5713D1}"/>
                </a:ext>
              </a:extLst>
            </p:cNvPr>
            <p:cNvSpPr>
              <a:spLocks noChangeArrowheads="1"/>
            </p:cNvSpPr>
            <p:nvPr/>
          </p:nvSpPr>
          <p:spPr bwMode="auto">
            <a:xfrm rot="20023765">
              <a:off x="3342" y="3097"/>
              <a:ext cx="1408" cy="1355"/>
            </a:xfrm>
            <a:prstGeom prst="ellipse">
              <a:avLst/>
            </a:prstGeom>
            <a:grpFill/>
            <a:ln w="9525">
              <a:solidFill>
                <a:srgbClr val="000000"/>
              </a:solidFill>
              <a:round/>
              <a:headEnd/>
              <a:tailEnd/>
            </a:ln>
          </p:spPr>
          <p:txBody>
            <a:bodyPr wrap="none"/>
            <a:lstStyle/>
            <a:p>
              <a:pPr algn="ctr">
                <a:defRPr/>
              </a:pPr>
              <a:endParaRPr lang="en-US" sz="2400">
                <a:solidFill>
                  <a:srgbClr val="000000"/>
                </a:solidFill>
              </a:endParaRPr>
            </a:p>
          </p:txBody>
        </p:sp>
        <p:sp>
          <p:nvSpPr>
            <p:cNvPr id="27" name="Text Box 20">
              <a:extLst>
                <a:ext uri="{FF2B5EF4-FFF2-40B4-BE49-F238E27FC236}">
                  <a16:creationId xmlns:a16="http://schemas.microsoft.com/office/drawing/2014/main" id="{29B47CEF-53F2-4F3F-9B3F-8382C67C67E6}"/>
                </a:ext>
              </a:extLst>
            </p:cNvPr>
            <p:cNvSpPr txBox="1">
              <a:spLocks noChangeArrowheads="1"/>
            </p:cNvSpPr>
            <p:nvPr/>
          </p:nvSpPr>
          <p:spPr bwMode="auto">
            <a:xfrm rot="21440814">
              <a:off x="3954" y="3331"/>
              <a:ext cx="690" cy="493"/>
            </a:xfrm>
            <a:prstGeom prst="rect">
              <a:avLst/>
            </a:prstGeom>
            <a:grpFill/>
            <a:ln>
              <a:noFill/>
            </a:ln>
          </p:spPr>
          <p:txBody>
            <a:bodyPr wrap="square">
              <a:spAutoFit/>
            </a:bodyPr>
            <a:lstStyle>
              <a:defPPr>
                <a:defRPr lang="fr-FR"/>
              </a:defPPr>
              <a:lvl1pPr algn="ctr">
                <a:defRPr sz="2000" b="1">
                  <a:solidFill>
                    <a:srgbClr val="000000"/>
                  </a:solidFill>
                  <a:latin typeface="Calibri" pitchFamily="34" charset="0"/>
                  <a:ea typeface="ＭＳ Ｐゴシック" charset="-128"/>
                </a:defRPr>
              </a:lvl1pPr>
              <a:lvl2pPr marL="742950" indent="-285750" eaLnBrk="0" hangingPunct="0">
                <a:defRPr>
                  <a:latin typeface="Calibri" pitchFamily="34" charset="0"/>
                  <a:ea typeface="ＭＳ Ｐゴシック" charset="-128"/>
                </a:defRPr>
              </a:lvl2pPr>
              <a:lvl3pPr marL="1143000" indent="-228600" eaLnBrk="0" hangingPunct="0">
                <a:defRPr>
                  <a:latin typeface="Calibri" pitchFamily="34" charset="0"/>
                  <a:ea typeface="ＭＳ Ｐゴシック" charset="-128"/>
                </a:defRPr>
              </a:lvl3pPr>
              <a:lvl4pPr marL="1600200" indent="-228600" eaLnBrk="0" hangingPunct="0">
                <a:defRPr>
                  <a:latin typeface="Calibri" pitchFamily="34" charset="0"/>
                  <a:ea typeface="ＭＳ Ｐゴシック" charset="-128"/>
                </a:defRPr>
              </a:lvl4pPr>
              <a:lvl5pPr marL="2057400" indent="-228600" eaLnBrk="0" hangingPunct="0">
                <a:defRPr>
                  <a:latin typeface="Calibri" pitchFamily="34" charset="0"/>
                  <a:ea typeface="ＭＳ Ｐゴシック" charset="-128"/>
                </a:defRPr>
              </a:lvl5pPr>
              <a:lvl6pPr marL="2514600" indent="-228600" eaLnBrk="0" fontAlgn="base" hangingPunct="0">
                <a:spcBef>
                  <a:spcPct val="0"/>
                </a:spcBef>
                <a:spcAft>
                  <a:spcPct val="0"/>
                </a:spcAft>
                <a:defRPr>
                  <a:latin typeface="Calibri" pitchFamily="34" charset="0"/>
                  <a:ea typeface="ＭＳ Ｐゴシック" charset="-128"/>
                </a:defRPr>
              </a:lvl6pPr>
              <a:lvl7pPr marL="2971800" indent="-228600" eaLnBrk="0" fontAlgn="base" hangingPunct="0">
                <a:spcBef>
                  <a:spcPct val="0"/>
                </a:spcBef>
                <a:spcAft>
                  <a:spcPct val="0"/>
                </a:spcAft>
                <a:defRPr>
                  <a:latin typeface="Calibri" pitchFamily="34" charset="0"/>
                  <a:ea typeface="ＭＳ Ｐゴシック" charset="-128"/>
                </a:defRPr>
              </a:lvl7pPr>
              <a:lvl8pPr marL="3429000" indent="-228600" eaLnBrk="0" fontAlgn="base" hangingPunct="0">
                <a:spcBef>
                  <a:spcPct val="0"/>
                </a:spcBef>
                <a:spcAft>
                  <a:spcPct val="0"/>
                </a:spcAft>
                <a:defRPr>
                  <a:latin typeface="Calibri" pitchFamily="34" charset="0"/>
                  <a:ea typeface="ＭＳ Ｐゴシック" charset="-128"/>
                </a:defRPr>
              </a:lvl8pPr>
              <a:lvl9pPr marL="3886200" indent="-228600" eaLnBrk="0" fontAlgn="base" hangingPunct="0">
                <a:spcBef>
                  <a:spcPct val="0"/>
                </a:spcBef>
                <a:spcAft>
                  <a:spcPct val="0"/>
                </a:spcAft>
                <a:defRPr>
                  <a:latin typeface="Calibri" pitchFamily="34" charset="0"/>
                  <a:ea typeface="ＭＳ Ｐゴシック" charset="-128"/>
                </a:defRPr>
              </a:lvl9pPr>
            </a:lstStyle>
            <a:p>
              <a:r>
                <a:rPr lang="en-US" dirty="0"/>
                <a:t>Responsive</a:t>
              </a:r>
            </a:p>
            <a:p>
              <a:r>
                <a:rPr lang="en-US" dirty="0"/>
                <a:t>Action</a:t>
              </a:r>
            </a:p>
          </p:txBody>
        </p:sp>
      </p:grpSp>
      <p:sp>
        <p:nvSpPr>
          <p:cNvPr id="28" name="Rectangle 3">
            <a:extLst>
              <a:ext uri="{FF2B5EF4-FFF2-40B4-BE49-F238E27FC236}">
                <a16:creationId xmlns:a16="http://schemas.microsoft.com/office/drawing/2014/main" id="{F3C64B94-0B59-4F8E-91A9-B4520B8C6C56}"/>
              </a:ext>
            </a:extLst>
          </p:cNvPr>
          <p:cNvSpPr txBox="1">
            <a:spLocks noRot="1" noChangeArrowheads="1"/>
          </p:cNvSpPr>
          <p:nvPr/>
        </p:nvSpPr>
        <p:spPr>
          <a:xfrm>
            <a:off x="2154760" y="5677903"/>
            <a:ext cx="7658198" cy="30819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spcBef>
                <a:spcPct val="50000"/>
              </a:spcBef>
              <a:buFont typeface="Wingdings" charset="0"/>
              <a:buNone/>
            </a:pPr>
            <a:endParaRPr lang="es-ES" sz="1900" b="1" i="1">
              <a:effectLst>
                <a:outerShdw blurRad="38100" dist="38100" dir="2700000" algn="tl">
                  <a:srgbClr val="DDDDDD"/>
                </a:outerShdw>
              </a:effectLst>
              <a:latin typeface="Arial" charset="0"/>
              <a:ea typeface="ＭＳ Ｐゴシック" charset="0"/>
            </a:endParaRPr>
          </a:p>
          <a:p>
            <a:pPr>
              <a:lnSpc>
                <a:spcPct val="80000"/>
              </a:lnSpc>
              <a:spcBef>
                <a:spcPct val="50000"/>
              </a:spcBef>
              <a:buFont typeface="Wingdings" charset="0"/>
              <a:buNone/>
            </a:pPr>
            <a:endParaRPr lang="es-ES" sz="1900" b="1" i="1">
              <a:effectLst>
                <a:outerShdw blurRad="38100" dist="38100" dir="2700000" algn="tl">
                  <a:srgbClr val="DDDDDD"/>
                </a:outerShdw>
              </a:effectLst>
              <a:latin typeface="Arial" charset="0"/>
              <a:ea typeface="ＭＳ Ｐゴシック" charset="0"/>
            </a:endParaRPr>
          </a:p>
          <a:p>
            <a:pPr>
              <a:lnSpc>
                <a:spcPct val="80000"/>
              </a:lnSpc>
              <a:spcBef>
                <a:spcPct val="50000"/>
              </a:spcBef>
              <a:buFont typeface="Wingdings" charset="0"/>
              <a:buNone/>
            </a:pPr>
            <a:endParaRPr lang="es-ES" sz="1900" b="1" i="1">
              <a:effectLst>
                <a:outerShdw blurRad="38100" dist="38100" dir="2700000" algn="tl">
                  <a:srgbClr val="DDDDDD"/>
                </a:outerShdw>
              </a:effectLst>
              <a:latin typeface="Arial" charset="0"/>
              <a:ea typeface="ＭＳ Ｐゴシック" charset="0"/>
            </a:endParaRPr>
          </a:p>
          <a:p>
            <a:pPr>
              <a:lnSpc>
                <a:spcPct val="80000"/>
              </a:lnSpc>
              <a:spcBef>
                <a:spcPct val="50000"/>
              </a:spcBef>
              <a:buFont typeface="Wingdings" charset="0"/>
              <a:buNone/>
            </a:pPr>
            <a:endParaRPr lang="es-ES" sz="1900" b="1" i="1">
              <a:effectLst>
                <a:outerShdw blurRad="38100" dist="38100" dir="2700000" algn="tl">
                  <a:srgbClr val="DDDDDD"/>
                </a:outerShdw>
              </a:effectLst>
              <a:latin typeface="Arial" charset="0"/>
              <a:ea typeface="ＭＳ Ｐゴシック" charset="0"/>
            </a:endParaRPr>
          </a:p>
        </p:txBody>
      </p:sp>
      <p:sp>
        <p:nvSpPr>
          <p:cNvPr id="29" name="Oval 16">
            <a:extLst>
              <a:ext uri="{FF2B5EF4-FFF2-40B4-BE49-F238E27FC236}">
                <a16:creationId xmlns:a16="http://schemas.microsoft.com/office/drawing/2014/main" id="{AF55508B-E8D1-4558-9400-C971B2A22E1C}"/>
              </a:ext>
            </a:extLst>
          </p:cNvPr>
          <p:cNvSpPr>
            <a:spLocks noChangeArrowheads="1"/>
          </p:cNvSpPr>
          <p:nvPr/>
        </p:nvSpPr>
        <p:spPr bwMode="auto">
          <a:xfrm rot="20186225">
            <a:off x="3707104" y="4205565"/>
            <a:ext cx="1417870" cy="1546620"/>
          </a:xfrm>
          <a:prstGeom prst="ellipse">
            <a:avLst/>
          </a:prstGeom>
          <a:solidFill>
            <a:srgbClr val="FF2929"/>
          </a:solidFill>
          <a:ln>
            <a:noFill/>
          </a:ln>
        </p:spPr>
        <p:txBody>
          <a:bodyPr wrap="none" anchor="ctr"/>
          <a:lstStyle/>
          <a:p>
            <a:pPr algn="ctr">
              <a:defRPr/>
            </a:pPr>
            <a:endParaRPr lang="en-US" b="1" dirty="0">
              <a:solidFill>
                <a:srgbClr val="000000"/>
              </a:solidFill>
            </a:endParaRPr>
          </a:p>
        </p:txBody>
      </p:sp>
      <p:sp>
        <p:nvSpPr>
          <p:cNvPr id="30" name="ZoneTexte 5">
            <a:extLst>
              <a:ext uri="{FF2B5EF4-FFF2-40B4-BE49-F238E27FC236}">
                <a16:creationId xmlns:a16="http://schemas.microsoft.com/office/drawing/2014/main" id="{C482C3E9-99E4-4A1B-89A9-84A3D6D9F8F3}"/>
              </a:ext>
            </a:extLst>
          </p:cNvPr>
          <p:cNvSpPr txBox="1"/>
          <p:nvPr/>
        </p:nvSpPr>
        <p:spPr>
          <a:xfrm>
            <a:off x="3811209" y="4620870"/>
            <a:ext cx="1199606" cy="707886"/>
          </a:xfrm>
          <a:prstGeom prst="rect">
            <a:avLst/>
          </a:prstGeom>
          <a:solidFill>
            <a:srgbClr val="FF2929"/>
          </a:solidFill>
        </p:spPr>
        <p:txBody>
          <a:bodyPr wrap="square" rtlCol="0">
            <a:spAutoFit/>
          </a:bodyPr>
          <a:lstStyle/>
          <a:p>
            <a:pPr algn="ctr"/>
            <a:r>
              <a:rPr lang="fr-FR" sz="2000" b="1" dirty="0"/>
              <a:t>Violation</a:t>
            </a:r>
          </a:p>
          <a:p>
            <a:pPr algn="ctr"/>
            <a:r>
              <a:rPr lang="fr-FR" sz="2000" b="1" dirty="0"/>
              <a:t> Abuse</a:t>
            </a:r>
          </a:p>
        </p:txBody>
      </p:sp>
      <p:grpSp>
        <p:nvGrpSpPr>
          <p:cNvPr id="32" name="Group 31">
            <a:extLst>
              <a:ext uri="{FF2B5EF4-FFF2-40B4-BE49-F238E27FC236}">
                <a16:creationId xmlns:a16="http://schemas.microsoft.com/office/drawing/2014/main" id="{EE72002F-3AA0-4E05-8564-F7A88D0EBB0F}"/>
              </a:ext>
            </a:extLst>
          </p:cNvPr>
          <p:cNvGrpSpPr>
            <a:grpSpLocks/>
          </p:cNvGrpSpPr>
          <p:nvPr/>
        </p:nvGrpSpPr>
        <p:grpSpPr bwMode="auto">
          <a:xfrm rot="20375819">
            <a:off x="2659014" y="1873990"/>
            <a:ext cx="7404374" cy="4225301"/>
            <a:chOff x="703" y="2387"/>
            <a:chExt cx="4658" cy="1814"/>
          </a:xfrm>
          <a:solidFill>
            <a:schemeClr val="tx2">
              <a:lumMod val="20000"/>
              <a:lumOff val="80000"/>
            </a:schemeClr>
          </a:solidFill>
        </p:grpSpPr>
        <p:sp>
          <p:nvSpPr>
            <p:cNvPr id="33" name="Oval 28">
              <a:extLst>
                <a:ext uri="{FF2B5EF4-FFF2-40B4-BE49-F238E27FC236}">
                  <a16:creationId xmlns:a16="http://schemas.microsoft.com/office/drawing/2014/main" id="{AACFA119-BA18-4FAA-A1F1-45B78182F97D}"/>
                </a:ext>
              </a:extLst>
            </p:cNvPr>
            <p:cNvSpPr>
              <a:spLocks noChangeArrowheads="1"/>
            </p:cNvSpPr>
            <p:nvPr/>
          </p:nvSpPr>
          <p:spPr bwMode="auto">
            <a:xfrm>
              <a:off x="703" y="2387"/>
              <a:ext cx="4658" cy="1814"/>
            </a:xfrm>
            <a:prstGeom prst="ellipse">
              <a:avLst/>
            </a:prstGeom>
            <a:grpFill/>
            <a:ln w="9525">
              <a:solidFill>
                <a:srgbClr val="000000"/>
              </a:solidFill>
              <a:round/>
              <a:headEnd/>
              <a:tailEnd/>
            </a:ln>
          </p:spPr>
          <p:txBody>
            <a:bodyPr wrap="none" anchor="ctr"/>
            <a:lstStyle/>
            <a:p>
              <a:pPr>
                <a:defRPr/>
              </a:pPr>
              <a:endParaRPr lang="nb-NO" sz="2400">
                <a:solidFill>
                  <a:srgbClr val="000000"/>
                </a:solidFill>
              </a:endParaRPr>
            </a:p>
          </p:txBody>
        </p:sp>
        <p:sp>
          <p:nvSpPr>
            <p:cNvPr id="34" name="Text Box 12">
              <a:extLst>
                <a:ext uri="{FF2B5EF4-FFF2-40B4-BE49-F238E27FC236}">
                  <a16:creationId xmlns:a16="http://schemas.microsoft.com/office/drawing/2014/main" id="{21C170BE-4F65-40F4-938F-76059E4F7F75}"/>
                </a:ext>
              </a:extLst>
            </p:cNvPr>
            <p:cNvSpPr txBox="1">
              <a:spLocks noChangeArrowheads="1"/>
            </p:cNvSpPr>
            <p:nvPr/>
          </p:nvSpPr>
          <p:spPr bwMode="auto">
            <a:xfrm rot="1224181">
              <a:off x="3810" y="3009"/>
              <a:ext cx="1354" cy="388"/>
            </a:xfrm>
            <a:prstGeom prst="rect">
              <a:avLst/>
            </a:prstGeom>
            <a:grpFill/>
            <a:ln>
              <a:noFill/>
            </a:ln>
          </p:spPr>
          <p:txBody>
            <a:bodyPr wrap="square">
              <a:spAutoFit/>
            </a:bodyPr>
            <a:lstStyle>
              <a:defPPr>
                <a:defRPr lang="fr-FR"/>
              </a:defPPr>
              <a:lvl1pPr algn="ctr">
                <a:defRPr sz="2000" b="1">
                  <a:solidFill>
                    <a:srgbClr val="000000"/>
                  </a:solidFill>
                  <a:latin typeface="Calibri" pitchFamily="34" charset="0"/>
                  <a:ea typeface="ＭＳ Ｐゴシック" charset="-128"/>
                </a:defRPr>
              </a:lvl1pPr>
              <a:lvl2pPr marL="742950" indent="-285750" eaLnBrk="0" hangingPunct="0">
                <a:defRPr>
                  <a:latin typeface="Calibri" pitchFamily="34" charset="0"/>
                  <a:ea typeface="ＭＳ Ｐゴシック" charset="-128"/>
                </a:defRPr>
              </a:lvl2pPr>
              <a:lvl3pPr marL="1143000" indent="-228600" eaLnBrk="0" hangingPunct="0">
                <a:defRPr>
                  <a:latin typeface="Calibri" pitchFamily="34" charset="0"/>
                  <a:ea typeface="ＭＳ Ｐゴシック" charset="-128"/>
                </a:defRPr>
              </a:lvl3pPr>
              <a:lvl4pPr marL="1600200" indent="-228600" eaLnBrk="0" hangingPunct="0">
                <a:defRPr>
                  <a:latin typeface="Calibri" pitchFamily="34" charset="0"/>
                  <a:ea typeface="ＭＳ Ｐゴシック" charset="-128"/>
                </a:defRPr>
              </a:lvl4pPr>
              <a:lvl5pPr marL="2057400" indent="-228600" eaLnBrk="0" hangingPunct="0">
                <a:defRPr>
                  <a:latin typeface="Calibri" pitchFamily="34" charset="0"/>
                  <a:ea typeface="ＭＳ Ｐゴシック" charset="-128"/>
                </a:defRPr>
              </a:lvl5pPr>
              <a:lvl6pPr marL="2514600" indent="-228600" eaLnBrk="0" fontAlgn="base" hangingPunct="0">
                <a:spcBef>
                  <a:spcPct val="0"/>
                </a:spcBef>
                <a:spcAft>
                  <a:spcPct val="0"/>
                </a:spcAft>
                <a:defRPr>
                  <a:latin typeface="Calibri" pitchFamily="34" charset="0"/>
                  <a:ea typeface="ＭＳ Ｐゴシック" charset="-128"/>
                </a:defRPr>
              </a:lvl6pPr>
              <a:lvl7pPr marL="2971800" indent="-228600" eaLnBrk="0" fontAlgn="base" hangingPunct="0">
                <a:spcBef>
                  <a:spcPct val="0"/>
                </a:spcBef>
                <a:spcAft>
                  <a:spcPct val="0"/>
                </a:spcAft>
                <a:defRPr>
                  <a:latin typeface="Calibri" pitchFamily="34" charset="0"/>
                  <a:ea typeface="ＭＳ Ｐゴシック" charset="-128"/>
                </a:defRPr>
              </a:lvl7pPr>
              <a:lvl8pPr marL="3429000" indent="-228600" eaLnBrk="0" fontAlgn="base" hangingPunct="0">
                <a:spcBef>
                  <a:spcPct val="0"/>
                </a:spcBef>
                <a:spcAft>
                  <a:spcPct val="0"/>
                </a:spcAft>
                <a:defRPr>
                  <a:latin typeface="Calibri" pitchFamily="34" charset="0"/>
                  <a:ea typeface="ＭＳ Ｐゴシック" charset="-128"/>
                </a:defRPr>
              </a:lvl8pPr>
              <a:lvl9pPr marL="3886200" indent="-228600" eaLnBrk="0" fontAlgn="base" hangingPunct="0">
                <a:spcBef>
                  <a:spcPct val="0"/>
                </a:spcBef>
                <a:spcAft>
                  <a:spcPct val="0"/>
                </a:spcAft>
                <a:defRPr>
                  <a:latin typeface="Calibri" pitchFamily="34" charset="0"/>
                  <a:ea typeface="ＭＳ Ｐゴシック" charset="-128"/>
                </a:defRPr>
              </a:lvl9pPr>
            </a:lstStyle>
            <a:p>
              <a:r>
                <a:rPr lang="en-US" dirty="0"/>
                <a:t>Environment</a:t>
              </a:r>
            </a:p>
            <a:p>
              <a:r>
                <a:rPr lang="en-US" dirty="0"/>
                <a:t>Building</a:t>
              </a:r>
            </a:p>
          </p:txBody>
        </p:sp>
      </p:grpSp>
      <p:grpSp>
        <p:nvGrpSpPr>
          <p:cNvPr id="35" name="Group 27">
            <a:extLst>
              <a:ext uri="{FF2B5EF4-FFF2-40B4-BE49-F238E27FC236}">
                <a16:creationId xmlns:a16="http://schemas.microsoft.com/office/drawing/2014/main" id="{26CE8888-CBDB-4152-A351-CDC3EB80C496}"/>
              </a:ext>
            </a:extLst>
          </p:cNvPr>
          <p:cNvGrpSpPr>
            <a:grpSpLocks/>
          </p:cNvGrpSpPr>
          <p:nvPr/>
        </p:nvGrpSpPr>
        <p:grpSpPr bwMode="auto">
          <a:xfrm rot="19873878">
            <a:off x="2895692" y="2844274"/>
            <a:ext cx="5103723" cy="3361973"/>
            <a:chOff x="751" y="2336"/>
            <a:chExt cx="2986" cy="2142"/>
          </a:xfrm>
          <a:solidFill>
            <a:schemeClr val="tx2">
              <a:lumMod val="40000"/>
              <a:lumOff val="60000"/>
            </a:schemeClr>
          </a:solidFill>
        </p:grpSpPr>
        <p:sp>
          <p:nvSpPr>
            <p:cNvPr id="36" name="Oval 23">
              <a:extLst>
                <a:ext uri="{FF2B5EF4-FFF2-40B4-BE49-F238E27FC236}">
                  <a16:creationId xmlns:a16="http://schemas.microsoft.com/office/drawing/2014/main" id="{511E524D-B13A-4FCC-9F3A-B9F657B5FDB2}"/>
                </a:ext>
              </a:extLst>
            </p:cNvPr>
            <p:cNvSpPr>
              <a:spLocks noChangeArrowheads="1"/>
            </p:cNvSpPr>
            <p:nvPr/>
          </p:nvSpPr>
          <p:spPr bwMode="auto">
            <a:xfrm rot="498036">
              <a:off x="751" y="2336"/>
              <a:ext cx="2986" cy="2142"/>
            </a:xfrm>
            <a:prstGeom prst="ellipse">
              <a:avLst/>
            </a:prstGeom>
            <a:grpFill/>
            <a:ln w="9525">
              <a:solidFill>
                <a:srgbClr val="000000"/>
              </a:solidFill>
              <a:round/>
              <a:headEnd/>
              <a:tailEnd/>
            </a:ln>
          </p:spPr>
          <p:txBody>
            <a:bodyPr wrap="none" anchor="ctr"/>
            <a:lstStyle/>
            <a:p>
              <a:pPr algn="ctr">
                <a:defRPr/>
              </a:pPr>
              <a:endParaRPr lang="nb-NO" sz="2400">
                <a:solidFill>
                  <a:srgbClr val="000000"/>
                </a:solidFill>
              </a:endParaRPr>
            </a:p>
          </p:txBody>
        </p:sp>
        <p:sp>
          <p:nvSpPr>
            <p:cNvPr id="37" name="Text Box 25">
              <a:extLst>
                <a:ext uri="{FF2B5EF4-FFF2-40B4-BE49-F238E27FC236}">
                  <a16:creationId xmlns:a16="http://schemas.microsoft.com/office/drawing/2014/main" id="{1DD65909-DFBC-47AF-8674-B862F5C53CD9}"/>
                </a:ext>
              </a:extLst>
            </p:cNvPr>
            <p:cNvSpPr txBox="1">
              <a:spLocks noChangeArrowheads="1"/>
            </p:cNvSpPr>
            <p:nvPr/>
          </p:nvSpPr>
          <p:spPr bwMode="auto">
            <a:xfrm rot="1726122">
              <a:off x="2706" y="3212"/>
              <a:ext cx="851" cy="473"/>
            </a:xfrm>
            <a:prstGeom prst="rect">
              <a:avLst/>
            </a:prstGeom>
            <a:grpFill/>
            <a:ln>
              <a:noFill/>
            </a:ln>
          </p:spPr>
          <p:txBody>
            <a:bodyPr wrap="square">
              <a:spAutoFit/>
            </a:bodyPr>
            <a:lstStyle>
              <a:lvl1pPr eaLnBrk="0" hangingPunct="0">
                <a:defRPr>
                  <a:solidFill>
                    <a:schemeClr val="tx1"/>
                  </a:solidFill>
                  <a:latin typeface="Calibri" pitchFamily="34" charset="0"/>
                  <a:ea typeface="ＭＳ Ｐゴシック" charset="-128"/>
                </a:defRPr>
              </a:lvl1pPr>
              <a:lvl2pPr marL="742950" indent="-285750" eaLnBrk="0" hangingPunct="0">
                <a:defRPr>
                  <a:solidFill>
                    <a:schemeClr val="tx1"/>
                  </a:solidFill>
                  <a:latin typeface="Calibri" pitchFamily="34" charset="0"/>
                  <a:ea typeface="ＭＳ Ｐゴシック" charset="-128"/>
                </a:defRPr>
              </a:lvl2pPr>
              <a:lvl3pPr marL="1143000" indent="-228600" eaLnBrk="0" hangingPunct="0">
                <a:defRPr>
                  <a:solidFill>
                    <a:schemeClr val="tx1"/>
                  </a:solidFill>
                  <a:latin typeface="Calibri" pitchFamily="34" charset="0"/>
                  <a:ea typeface="ＭＳ Ｐゴシック" charset="-128"/>
                </a:defRPr>
              </a:lvl3pPr>
              <a:lvl4pPr marL="1600200" indent="-228600" eaLnBrk="0" hangingPunct="0">
                <a:defRPr>
                  <a:solidFill>
                    <a:schemeClr val="tx1"/>
                  </a:solidFill>
                  <a:latin typeface="Calibri" pitchFamily="34" charset="0"/>
                  <a:ea typeface="ＭＳ Ｐゴシック" charset="-128"/>
                </a:defRPr>
              </a:lvl4pPr>
              <a:lvl5pPr marL="2057400" indent="-228600" eaLnBrk="0" hangingPunct="0">
                <a:defRPr>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charset="-128"/>
                </a:defRPr>
              </a:lvl9pPr>
            </a:lstStyle>
            <a:p>
              <a:pPr algn="ctr" eaLnBrk="1" hangingPunct="1">
                <a:defRPr/>
              </a:pPr>
              <a:r>
                <a:rPr lang="en-US" sz="2000" b="1" dirty="0">
                  <a:solidFill>
                    <a:srgbClr val="000000"/>
                  </a:solidFill>
                </a:rPr>
                <a:t>  Remedial</a:t>
              </a:r>
            </a:p>
            <a:p>
              <a:pPr algn="ctr" eaLnBrk="1" hangingPunct="1">
                <a:defRPr/>
              </a:pPr>
              <a:r>
                <a:rPr lang="en-US" sz="2000" b="1" dirty="0">
                  <a:solidFill>
                    <a:srgbClr val="000000"/>
                  </a:solidFill>
                </a:rPr>
                <a:t>  Action</a:t>
              </a:r>
            </a:p>
          </p:txBody>
        </p:sp>
      </p:grpSp>
      <p:grpSp>
        <p:nvGrpSpPr>
          <p:cNvPr id="38" name="Group 21">
            <a:extLst>
              <a:ext uri="{FF2B5EF4-FFF2-40B4-BE49-F238E27FC236}">
                <a16:creationId xmlns:a16="http://schemas.microsoft.com/office/drawing/2014/main" id="{533E1E2E-05D5-4171-B8C7-D7DE6FFD8A7C}"/>
              </a:ext>
            </a:extLst>
          </p:cNvPr>
          <p:cNvGrpSpPr>
            <a:grpSpLocks/>
          </p:cNvGrpSpPr>
          <p:nvPr/>
        </p:nvGrpSpPr>
        <p:grpSpPr bwMode="auto">
          <a:xfrm rot="159186">
            <a:off x="2990898" y="3554932"/>
            <a:ext cx="3407733" cy="2485129"/>
            <a:chOff x="3342" y="3097"/>
            <a:chExt cx="1408" cy="1355"/>
          </a:xfrm>
          <a:solidFill>
            <a:schemeClr val="tx2">
              <a:lumMod val="60000"/>
              <a:lumOff val="40000"/>
            </a:schemeClr>
          </a:solidFill>
        </p:grpSpPr>
        <p:sp>
          <p:nvSpPr>
            <p:cNvPr id="39" name="Oval 18">
              <a:extLst>
                <a:ext uri="{FF2B5EF4-FFF2-40B4-BE49-F238E27FC236}">
                  <a16:creationId xmlns:a16="http://schemas.microsoft.com/office/drawing/2014/main" id="{11ABFA97-094B-4A9F-BE8A-89900C99D8E5}"/>
                </a:ext>
              </a:extLst>
            </p:cNvPr>
            <p:cNvSpPr>
              <a:spLocks noChangeArrowheads="1"/>
            </p:cNvSpPr>
            <p:nvPr/>
          </p:nvSpPr>
          <p:spPr bwMode="auto">
            <a:xfrm rot="20023765">
              <a:off x="3342" y="3097"/>
              <a:ext cx="1408" cy="1355"/>
            </a:xfrm>
            <a:prstGeom prst="ellipse">
              <a:avLst/>
            </a:prstGeom>
            <a:grpFill/>
            <a:ln w="9525">
              <a:solidFill>
                <a:srgbClr val="000000"/>
              </a:solidFill>
              <a:round/>
              <a:headEnd/>
              <a:tailEnd/>
            </a:ln>
          </p:spPr>
          <p:txBody>
            <a:bodyPr wrap="none"/>
            <a:lstStyle/>
            <a:p>
              <a:pPr algn="ctr">
                <a:defRPr/>
              </a:pPr>
              <a:endParaRPr lang="en-US" sz="2400">
                <a:solidFill>
                  <a:srgbClr val="000000"/>
                </a:solidFill>
              </a:endParaRPr>
            </a:p>
          </p:txBody>
        </p:sp>
        <p:sp>
          <p:nvSpPr>
            <p:cNvPr id="40" name="Text Box 20">
              <a:extLst>
                <a:ext uri="{FF2B5EF4-FFF2-40B4-BE49-F238E27FC236}">
                  <a16:creationId xmlns:a16="http://schemas.microsoft.com/office/drawing/2014/main" id="{99356E28-7031-403E-B24E-1551810E245F}"/>
                </a:ext>
              </a:extLst>
            </p:cNvPr>
            <p:cNvSpPr txBox="1">
              <a:spLocks noChangeArrowheads="1"/>
            </p:cNvSpPr>
            <p:nvPr/>
          </p:nvSpPr>
          <p:spPr bwMode="auto">
            <a:xfrm rot="21440814">
              <a:off x="3954" y="3331"/>
              <a:ext cx="690" cy="493"/>
            </a:xfrm>
            <a:prstGeom prst="rect">
              <a:avLst/>
            </a:prstGeom>
            <a:grpFill/>
            <a:ln>
              <a:noFill/>
            </a:ln>
          </p:spPr>
          <p:txBody>
            <a:bodyPr wrap="square">
              <a:spAutoFit/>
            </a:bodyPr>
            <a:lstStyle>
              <a:defPPr>
                <a:defRPr lang="fr-FR"/>
              </a:defPPr>
              <a:lvl1pPr algn="ctr">
                <a:defRPr sz="2000" b="1">
                  <a:solidFill>
                    <a:srgbClr val="000000"/>
                  </a:solidFill>
                  <a:latin typeface="Calibri" pitchFamily="34" charset="0"/>
                  <a:ea typeface="ＭＳ Ｐゴシック" charset="-128"/>
                </a:defRPr>
              </a:lvl1pPr>
              <a:lvl2pPr marL="742950" indent="-285750" eaLnBrk="0" hangingPunct="0">
                <a:defRPr>
                  <a:latin typeface="Calibri" pitchFamily="34" charset="0"/>
                  <a:ea typeface="ＭＳ Ｐゴシック" charset="-128"/>
                </a:defRPr>
              </a:lvl2pPr>
              <a:lvl3pPr marL="1143000" indent="-228600" eaLnBrk="0" hangingPunct="0">
                <a:defRPr>
                  <a:latin typeface="Calibri" pitchFamily="34" charset="0"/>
                  <a:ea typeface="ＭＳ Ｐゴシック" charset="-128"/>
                </a:defRPr>
              </a:lvl3pPr>
              <a:lvl4pPr marL="1600200" indent="-228600" eaLnBrk="0" hangingPunct="0">
                <a:defRPr>
                  <a:latin typeface="Calibri" pitchFamily="34" charset="0"/>
                  <a:ea typeface="ＭＳ Ｐゴシック" charset="-128"/>
                </a:defRPr>
              </a:lvl4pPr>
              <a:lvl5pPr marL="2057400" indent="-228600" eaLnBrk="0" hangingPunct="0">
                <a:defRPr>
                  <a:latin typeface="Calibri" pitchFamily="34" charset="0"/>
                  <a:ea typeface="ＭＳ Ｐゴシック" charset="-128"/>
                </a:defRPr>
              </a:lvl5pPr>
              <a:lvl6pPr marL="2514600" indent="-228600" eaLnBrk="0" fontAlgn="base" hangingPunct="0">
                <a:spcBef>
                  <a:spcPct val="0"/>
                </a:spcBef>
                <a:spcAft>
                  <a:spcPct val="0"/>
                </a:spcAft>
                <a:defRPr>
                  <a:latin typeface="Calibri" pitchFamily="34" charset="0"/>
                  <a:ea typeface="ＭＳ Ｐゴシック" charset="-128"/>
                </a:defRPr>
              </a:lvl6pPr>
              <a:lvl7pPr marL="2971800" indent="-228600" eaLnBrk="0" fontAlgn="base" hangingPunct="0">
                <a:spcBef>
                  <a:spcPct val="0"/>
                </a:spcBef>
                <a:spcAft>
                  <a:spcPct val="0"/>
                </a:spcAft>
                <a:defRPr>
                  <a:latin typeface="Calibri" pitchFamily="34" charset="0"/>
                  <a:ea typeface="ＭＳ Ｐゴシック" charset="-128"/>
                </a:defRPr>
              </a:lvl7pPr>
              <a:lvl8pPr marL="3429000" indent="-228600" eaLnBrk="0" fontAlgn="base" hangingPunct="0">
                <a:spcBef>
                  <a:spcPct val="0"/>
                </a:spcBef>
                <a:spcAft>
                  <a:spcPct val="0"/>
                </a:spcAft>
                <a:defRPr>
                  <a:latin typeface="Calibri" pitchFamily="34" charset="0"/>
                  <a:ea typeface="ＭＳ Ｐゴシック" charset="-128"/>
                </a:defRPr>
              </a:lvl8pPr>
              <a:lvl9pPr marL="3886200" indent="-228600" eaLnBrk="0" fontAlgn="base" hangingPunct="0">
                <a:spcBef>
                  <a:spcPct val="0"/>
                </a:spcBef>
                <a:spcAft>
                  <a:spcPct val="0"/>
                </a:spcAft>
                <a:defRPr>
                  <a:latin typeface="Calibri" pitchFamily="34" charset="0"/>
                  <a:ea typeface="ＭＳ Ｐゴシック" charset="-128"/>
                </a:defRPr>
              </a:lvl9pPr>
            </a:lstStyle>
            <a:p>
              <a:r>
                <a:rPr lang="en-US" dirty="0"/>
                <a:t>Responsive</a:t>
              </a:r>
            </a:p>
            <a:p>
              <a:r>
                <a:rPr lang="en-US" dirty="0"/>
                <a:t>Action</a:t>
              </a:r>
            </a:p>
          </p:txBody>
        </p:sp>
      </p:grpSp>
      <p:sp>
        <p:nvSpPr>
          <p:cNvPr id="41" name="Oval 16">
            <a:extLst>
              <a:ext uri="{FF2B5EF4-FFF2-40B4-BE49-F238E27FC236}">
                <a16:creationId xmlns:a16="http://schemas.microsoft.com/office/drawing/2014/main" id="{1C033906-1C68-48D9-BD6B-6F8024AF82B7}"/>
              </a:ext>
            </a:extLst>
          </p:cNvPr>
          <p:cNvSpPr>
            <a:spLocks noChangeArrowheads="1"/>
          </p:cNvSpPr>
          <p:nvPr/>
        </p:nvSpPr>
        <p:spPr bwMode="auto">
          <a:xfrm rot="20186225">
            <a:off x="3246794" y="4326020"/>
            <a:ext cx="1527375" cy="1621687"/>
          </a:xfrm>
          <a:prstGeom prst="ellipse">
            <a:avLst/>
          </a:prstGeom>
          <a:solidFill>
            <a:srgbClr val="FF2929"/>
          </a:solidFill>
          <a:ln>
            <a:noFill/>
          </a:ln>
        </p:spPr>
        <p:txBody>
          <a:bodyPr wrap="none" anchor="ctr"/>
          <a:lstStyle/>
          <a:p>
            <a:pPr algn="ctr">
              <a:defRPr/>
            </a:pPr>
            <a:endParaRPr lang="en-US" b="1" dirty="0">
              <a:solidFill>
                <a:srgbClr val="000000"/>
              </a:solidFill>
            </a:endParaRPr>
          </a:p>
        </p:txBody>
      </p:sp>
      <p:sp>
        <p:nvSpPr>
          <p:cNvPr id="42" name="ZoneTexte 5">
            <a:extLst>
              <a:ext uri="{FF2B5EF4-FFF2-40B4-BE49-F238E27FC236}">
                <a16:creationId xmlns:a16="http://schemas.microsoft.com/office/drawing/2014/main" id="{2894C352-2A9A-400D-A855-C3DA34393E1B}"/>
              </a:ext>
            </a:extLst>
          </p:cNvPr>
          <p:cNvSpPr txBox="1"/>
          <p:nvPr/>
        </p:nvSpPr>
        <p:spPr>
          <a:xfrm>
            <a:off x="3370469" y="4800792"/>
            <a:ext cx="1292254" cy="707886"/>
          </a:xfrm>
          <a:prstGeom prst="rect">
            <a:avLst/>
          </a:prstGeom>
          <a:solidFill>
            <a:srgbClr val="FF2929"/>
          </a:solidFill>
        </p:spPr>
        <p:txBody>
          <a:bodyPr wrap="square" rtlCol="0">
            <a:spAutoFit/>
          </a:bodyPr>
          <a:lstStyle/>
          <a:p>
            <a:pPr algn="ctr"/>
            <a:r>
              <a:rPr lang="fr-FR" sz="2000" b="1" dirty="0"/>
              <a:t>Violation</a:t>
            </a:r>
          </a:p>
          <a:p>
            <a:pPr algn="ctr"/>
            <a:r>
              <a:rPr lang="fr-FR" sz="2000" b="1" dirty="0"/>
              <a:t> Abuse</a:t>
            </a:r>
          </a:p>
        </p:txBody>
      </p:sp>
      <p:sp>
        <p:nvSpPr>
          <p:cNvPr id="3" name="TextBox 2">
            <a:extLst>
              <a:ext uri="{FF2B5EF4-FFF2-40B4-BE49-F238E27FC236}">
                <a16:creationId xmlns:a16="http://schemas.microsoft.com/office/drawing/2014/main" id="{E0175280-5054-484F-A471-FA3005ABD3DF}"/>
              </a:ext>
            </a:extLst>
          </p:cNvPr>
          <p:cNvSpPr txBox="1"/>
          <p:nvPr/>
        </p:nvSpPr>
        <p:spPr>
          <a:xfrm>
            <a:off x="4965404" y="4877920"/>
            <a:ext cx="1590874" cy="646331"/>
          </a:xfrm>
          <a:prstGeom prst="rect">
            <a:avLst/>
          </a:prstGeom>
          <a:noFill/>
        </p:spPr>
        <p:txBody>
          <a:bodyPr wrap="square" rtlCol="0">
            <a:spAutoFit/>
          </a:bodyPr>
          <a:lstStyle/>
          <a:p>
            <a:r>
              <a:rPr lang="en-US" dirty="0"/>
              <a:t>Confidential dialogue</a:t>
            </a:r>
            <a:endParaRPr lang="fr-CH" dirty="0"/>
          </a:p>
        </p:txBody>
      </p:sp>
      <p:sp>
        <p:nvSpPr>
          <p:cNvPr id="43" name="TextBox 42">
            <a:extLst>
              <a:ext uri="{FF2B5EF4-FFF2-40B4-BE49-F238E27FC236}">
                <a16:creationId xmlns:a16="http://schemas.microsoft.com/office/drawing/2014/main" id="{4F002BBE-3577-4190-A653-CCB454310635}"/>
              </a:ext>
            </a:extLst>
          </p:cNvPr>
          <p:cNvSpPr txBox="1"/>
          <p:nvPr/>
        </p:nvSpPr>
        <p:spPr>
          <a:xfrm>
            <a:off x="3126920" y="2223958"/>
            <a:ext cx="1767122" cy="923330"/>
          </a:xfrm>
          <a:prstGeom prst="rect">
            <a:avLst/>
          </a:prstGeom>
          <a:noFill/>
        </p:spPr>
        <p:txBody>
          <a:bodyPr wrap="square" rtlCol="0">
            <a:spAutoFit/>
          </a:bodyPr>
          <a:lstStyle/>
          <a:p>
            <a:r>
              <a:rPr lang="en-US" dirty="0"/>
              <a:t>Access to support for victims/survivors</a:t>
            </a:r>
            <a:endParaRPr lang="fr-CH" dirty="0"/>
          </a:p>
        </p:txBody>
      </p:sp>
      <p:sp>
        <p:nvSpPr>
          <p:cNvPr id="44" name="TextBox 43">
            <a:extLst>
              <a:ext uri="{FF2B5EF4-FFF2-40B4-BE49-F238E27FC236}">
                <a16:creationId xmlns:a16="http://schemas.microsoft.com/office/drawing/2014/main" id="{2D6912D9-E21A-4056-A8FC-608AA85257AD}"/>
              </a:ext>
            </a:extLst>
          </p:cNvPr>
          <p:cNvSpPr txBox="1"/>
          <p:nvPr/>
        </p:nvSpPr>
        <p:spPr>
          <a:xfrm>
            <a:off x="1603819" y="3954355"/>
            <a:ext cx="1590874" cy="646331"/>
          </a:xfrm>
          <a:prstGeom prst="rect">
            <a:avLst/>
          </a:prstGeom>
          <a:noFill/>
        </p:spPr>
        <p:txBody>
          <a:bodyPr wrap="square" rtlCol="0">
            <a:spAutoFit/>
          </a:bodyPr>
          <a:lstStyle/>
          <a:p>
            <a:r>
              <a:rPr lang="en-US" dirty="0"/>
              <a:t>Mobilization other actors</a:t>
            </a:r>
            <a:endParaRPr lang="fr-CH" dirty="0"/>
          </a:p>
        </p:txBody>
      </p:sp>
      <p:sp>
        <p:nvSpPr>
          <p:cNvPr id="45" name="TextBox 44">
            <a:extLst>
              <a:ext uri="{FF2B5EF4-FFF2-40B4-BE49-F238E27FC236}">
                <a16:creationId xmlns:a16="http://schemas.microsoft.com/office/drawing/2014/main" id="{29A223C5-48FA-4E7B-83E6-408C3C4F776E}"/>
              </a:ext>
            </a:extLst>
          </p:cNvPr>
          <p:cNvSpPr txBox="1"/>
          <p:nvPr/>
        </p:nvSpPr>
        <p:spPr>
          <a:xfrm>
            <a:off x="3217107" y="3557772"/>
            <a:ext cx="1590874" cy="646331"/>
          </a:xfrm>
          <a:prstGeom prst="rect">
            <a:avLst/>
          </a:prstGeom>
          <a:noFill/>
        </p:spPr>
        <p:txBody>
          <a:bodyPr wrap="square" rtlCol="0">
            <a:spAutoFit/>
          </a:bodyPr>
          <a:lstStyle/>
          <a:p>
            <a:r>
              <a:rPr lang="en-US" dirty="0"/>
              <a:t>Public reports (others)</a:t>
            </a:r>
            <a:endParaRPr lang="fr-CH" dirty="0"/>
          </a:p>
        </p:txBody>
      </p:sp>
      <p:sp>
        <p:nvSpPr>
          <p:cNvPr id="46" name="TextBox 45">
            <a:extLst>
              <a:ext uri="{FF2B5EF4-FFF2-40B4-BE49-F238E27FC236}">
                <a16:creationId xmlns:a16="http://schemas.microsoft.com/office/drawing/2014/main" id="{4DBE0A69-27D2-4C18-8C23-89715A23E88E}"/>
              </a:ext>
            </a:extLst>
          </p:cNvPr>
          <p:cNvSpPr txBox="1"/>
          <p:nvPr/>
        </p:nvSpPr>
        <p:spPr>
          <a:xfrm>
            <a:off x="5430258" y="2148939"/>
            <a:ext cx="1957280" cy="1200329"/>
          </a:xfrm>
          <a:prstGeom prst="rect">
            <a:avLst/>
          </a:prstGeom>
          <a:noFill/>
        </p:spPr>
        <p:txBody>
          <a:bodyPr wrap="square" rtlCol="0">
            <a:spAutoFit/>
          </a:bodyPr>
          <a:lstStyle/>
          <a:p>
            <a:r>
              <a:rPr lang="en-US" dirty="0"/>
              <a:t>Support/creating systems to facilitate family contact</a:t>
            </a:r>
            <a:endParaRPr lang="fr-CH" dirty="0"/>
          </a:p>
        </p:txBody>
      </p:sp>
      <p:sp>
        <p:nvSpPr>
          <p:cNvPr id="47" name="TextBox 46">
            <a:extLst>
              <a:ext uri="{FF2B5EF4-FFF2-40B4-BE49-F238E27FC236}">
                <a16:creationId xmlns:a16="http://schemas.microsoft.com/office/drawing/2014/main" id="{1B93F3D5-3A32-4BCE-AA72-6E6C10454BEF}"/>
              </a:ext>
            </a:extLst>
          </p:cNvPr>
          <p:cNvSpPr txBox="1"/>
          <p:nvPr/>
        </p:nvSpPr>
        <p:spPr>
          <a:xfrm>
            <a:off x="7482992" y="4103432"/>
            <a:ext cx="1590874" cy="646331"/>
          </a:xfrm>
          <a:prstGeom prst="rect">
            <a:avLst/>
          </a:prstGeom>
          <a:noFill/>
        </p:spPr>
        <p:txBody>
          <a:bodyPr wrap="square" rtlCol="0">
            <a:spAutoFit/>
          </a:bodyPr>
          <a:lstStyle/>
          <a:p>
            <a:r>
              <a:rPr lang="en-US" dirty="0"/>
              <a:t>Judicial guarantees</a:t>
            </a:r>
            <a:endParaRPr lang="fr-CH" dirty="0"/>
          </a:p>
        </p:txBody>
      </p:sp>
      <p:sp>
        <p:nvSpPr>
          <p:cNvPr id="48" name="TextBox 47">
            <a:extLst>
              <a:ext uri="{FF2B5EF4-FFF2-40B4-BE49-F238E27FC236}">
                <a16:creationId xmlns:a16="http://schemas.microsoft.com/office/drawing/2014/main" id="{B4565893-0921-4F95-BB98-37659FE9F44B}"/>
              </a:ext>
            </a:extLst>
          </p:cNvPr>
          <p:cNvSpPr txBox="1"/>
          <p:nvPr/>
        </p:nvSpPr>
        <p:spPr>
          <a:xfrm>
            <a:off x="9290989" y="1436445"/>
            <a:ext cx="1590874" cy="923330"/>
          </a:xfrm>
          <a:prstGeom prst="rect">
            <a:avLst/>
          </a:prstGeom>
          <a:noFill/>
        </p:spPr>
        <p:txBody>
          <a:bodyPr wrap="square" rtlCol="0">
            <a:spAutoFit/>
          </a:bodyPr>
          <a:lstStyle/>
          <a:p>
            <a:r>
              <a:rPr lang="en-US" dirty="0"/>
              <a:t>Int. standards into national legislation</a:t>
            </a:r>
            <a:endParaRPr lang="fr-CH" dirty="0"/>
          </a:p>
        </p:txBody>
      </p:sp>
      <p:sp>
        <p:nvSpPr>
          <p:cNvPr id="49" name="TextBox 48">
            <a:extLst>
              <a:ext uri="{FF2B5EF4-FFF2-40B4-BE49-F238E27FC236}">
                <a16:creationId xmlns:a16="http://schemas.microsoft.com/office/drawing/2014/main" id="{8C7D3C2B-E96E-4F34-8843-29BEB2FDE28F}"/>
              </a:ext>
            </a:extLst>
          </p:cNvPr>
          <p:cNvSpPr txBox="1"/>
          <p:nvPr/>
        </p:nvSpPr>
        <p:spPr>
          <a:xfrm>
            <a:off x="9512984" y="2780292"/>
            <a:ext cx="1590874" cy="1200329"/>
          </a:xfrm>
          <a:prstGeom prst="rect">
            <a:avLst/>
          </a:prstGeom>
          <a:noFill/>
        </p:spPr>
        <p:txBody>
          <a:bodyPr wrap="square" rtlCol="0">
            <a:spAutoFit/>
          </a:bodyPr>
          <a:lstStyle/>
          <a:p>
            <a:r>
              <a:rPr lang="en-US" dirty="0"/>
              <a:t>Awareness raising in communities of origin</a:t>
            </a:r>
            <a:endParaRPr lang="fr-CH" dirty="0"/>
          </a:p>
        </p:txBody>
      </p:sp>
      <p:sp>
        <p:nvSpPr>
          <p:cNvPr id="50" name="TextBox 49">
            <a:extLst>
              <a:ext uri="{FF2B5EF4-FFF2-40B4-BE49-F238E27FC236}">
                <a16:creationId xmlns:a16="http://schemas.microsoft.com/office/drawing/2014/main" id="{D26F0890-C9BA-49D5-B4A8-5BAA6EED28BB}"/>
              </a:ext>
            </a:extLst>
          </p:cNvPr>
          <p:cNvSpPr txBox="1"/>
          <p:nvPr/>
        </p:nvSpPr>
        <p:spPr>
          <a:xfrm>
            <a:off x="7092048" y="1654840"/>
            <a:ext cx="1884720" cy="646331"/>
          </a:xfrm>
          <a:prstGeom prst="rect">
            <a:avLst/>
          </a:prstGeom>
          <a:noFill/>
        </p:spPr>
        <p:txBody>
          <a:bodyPr wrap="square" rtlCol="0">
            <a:spAutoFit/>
          </a:bodyPr>
          <a:lstStyle/>
          <a:p>
            <a:r>
              <a:rPr lang="en-US" dirty="0"/>
              <a:t>Public campaigns on needs</a:t>
            </a:r>
            <a:endParaRPr lang="fr-CH" dirty="0"/>
          </a:p>
        </p:txBody>
      </p:sp>
      <p:sp>
        <p:nvSpPr>
          <p:cNvPr id="51" name="TextBox 50">
            <a:extLst>
              <a:ext uri="{FF2B5EF4-FFF2-40B4-BE49-F238E27FC236}">
                <a16:creationId xmlns:a16="http://schemas.microsoft.com/office/drawing/2014/main" id="{9B0A2650-DCB0-4D67-8467-6263E835D157}"/>
              </a:ext>
            </a:extLst>
          </p:cNvPr>
          <p:cNvSpPr txBox="1"/>
          <p:nvPr/>
        </p:nvSpPr>
        <p:spPr>
          <a:xfrm>
            <a:off x="8516095" y="5355968"/>
            <a:ext cx="1590874" cy="923330"/>
          </a:xfrm>
          <a:prstGeom prst="rect">
            <a:avLst/>
          </a:prstGeom>
          <a:noFill/>
        </p:spPr>
        <p:txBody>
          <a:bodyPr wrap="square" rtlCol="0">
            <a:spAutoFit/>
          </a:bodyPr>
          <a:lstStyle/>
          <a:p>
            <a:r>
              <a:rPr lang="en-US" dirty="0"/>
              <a:t>Strengthening resilience of people at risk</a:t>
            </a:r>
            <a:endParaRPr lang="fr-CH" dirty="0"/>
          </a:p>
        </p:txBody>
      </p:sp>
      <p:sp>
        <p:nvSpPr>
          <p:cNvPr id="52" name="TextBox 51">
            <a:extLst>
              <a:ext uri="{FF2B5EF4-FFF2-40B4-BE49-F238E27FC236}">
                <a16:creationId xmlns:a16="http://schemas.microsoft.com/office/drawing/2014/main" id="{E609A87D-3687-4735-8220-1F91BF2D8504}"/>
              </a:ext>
            </a:extLst>
          </p:cNvPr>
          <p:cNvSpPr txBox="1"/>
          <p:nvPr/>
        </p:nvSpPr>
        <p:spPr>
          <a:xfrm>
            <a:off x="6464441" y="4785592"/>
            <a:ext cx="2337085" cy="923330"/>
          </a:xfrm>
          <a:prstGeom prst="rect">
            <a:avLst/>
          </a:prstGeom>
          <a:noFill/>
        </p:spPr>
        <p:txBody>
          <a:bodyPr wrap="square" rtlCol="0">
            <a:spAutoFit/>
          </a:bodyPr>
          <a:lstStyle/>
          <a:p>
            <a:r>
              <a:rPr lang="en-US" dirty="0"/>
              <a:t>Clarify fate of missing persons and support families</a:t>
            </a:r>
            <a:endParaRPr lang="fr-CH" dirty="0"/>
          </a:p>
        </p:txBody>
      </p:sp>
    </p:spTree>
    <p:extLst>
      <p:ext uri="{BB962C8B-B14F-4D97-AF65-F5344CB8AC3E}">
        <p14:creationId xmlns:p14="http://schemas.microsoft.com/office/powerpoint/2010/main" val="1608703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FE4B96A-202B-4450-B3C1-5AE51CE46351}"/>
              </a:ext>
            </a:extLst>
          </p:cNvPr>
          <p:cNvSpPr txBox="1"/>
          <p:nvPr/>
        </p:nvSpPr>
        <p:spPr>
          <a:xfrm>
            <a:off x="83492" y="4611107"/>
            <a:ext cx="461665" cy="1961371"/>
          </a:xfrm>
          <a:prstGeom prst="rect">
            <a:avLst/>
          </a:prstGeom>
          <a:noFill/>
        </p:spPr>
        <p:txBody>
          <a:bodyPr vert="vert270" wrap="square" rtlCol="0">
            <a:spAutoFit/>
          </a:bodyPr>
          <a:lstStyle/>
          <a:p>
            <a:r>
              <a:rPr lang="en-US" dirty="0">
                <a:solidFill>
                  <a:schemeClr val="bg1"/>
                </a:solidFill>
              </a:rPr>
              <a:t>H.E.L.P. course</a:t>
            </a:r>
          </a:p>
        </p:txBody>
      </p:sp>
      <p:sp>
        <p:nvSpPr>
          <p:cNvPr id="7" name="Rectangle 6">
            <a:extLst>
              <a:ext uri="{FF2B5EF4-FFF2-40B4-BE49-F238E27FC236}">
                <a16:creationId xmlns:a16="http://schemas.microsoft.com/office/drawing/2014/main" id="{008091B3-B820-41B2-901B-FC8779737EE2}"/>
              </a:ext>
            </a:extLst>
          </p:cNvPr>
          <p:cNvSpPr/>
          <p:nvPr/>
        </p:nvSpPr>
        <p:spPr>
          <a:xfrm>
            <a:off x="580724" y="2637428"/>
            <a:ext cx="11030552" cy="2564805"/>
          </a:xfrm>
          <a:prstGeom prst="rect">
            <a:avLst/>
          </a:prstGeom>
        </p:spPr>
        <p:txBody>
          <a:bodyPr wrap="square">
            <a:spAutoFit/>
          </a:bodyPr>
          <a:lstStyle/>
          <a:p>
            <a:pPr algn="ctr">
              <a:lnSpc>
                <a:spcPct val="90000"/>
              </a:lnSpc>
              <a:spcBef>
                <a:spcPts val="1000"/>
              </a:spcBef>
              <a:defRPr/>
            </a:pPr>
            <a:r>
              <a:rPr lang="en-GB" sz="4000" b="1" dirty="0">
                <a:solidFill>
                  <a:srgbClr val="0070C0"/>
                </a:solidFill>
                <a:latin typeface="+mj-lt"/>
                <a:ea typeface="+mj-ea"/>
                <a:cs typeface="+mj-cs"/>
              </a:rPr>
              <a:t>Which role would you play in the protection of people</a:t>
            </a:r>
          </a:p>
          <a:p>
            <a:pPr algn="ctr">
              <a:lnSpc>
                <a:spcPct val="90000"/>
              </a:lnSpc>
              <a:spcBef>
                <a:spcPts val="1000"/>
              </a:spcBef>
              <a:defRPr/>
            </a:pPr>
            <a:r>
              <a:rPr lang="en-GB" sz="4000" b="1" dirty="0">
                <a:solidFill>
                  <a:srgbClr val="0070C0"/>
                </a:solidFill>
                <a:latin typeface="+mj-lt"/>
                <a:ea typeface="+mj-ea"/>
                <a:cs typeface="+mj-cs"/>
              </a:rPr>
              <a:t>and </a:t>
            </a:r>
          </a:p>
          <a:p>
            <a:pPr algn="ctr">
              <a:lnSpc>
                <a:spcPct val="90000"/>
              </a:lnSpc>
              <a:spcBef>
                <a:spcPts val="1000"/>
              </a:spcBef>
              <a:defRPr/>
            </a:pPr>
            <a:r>
              <a:rPr lang="en-GB" sz="4000" b="1" dirty="0">
                <a:solidFill>
                  <a:srgbClr val="0070C0"/>
                </a:solidFill>
                <a:latin typeface="+mj-lt"/>
                <a:ea typeface="+mj-ea"/>
                <a:cs typeface="+mj-cs"/>
              </a:rPr>
              <a:t>how do you see protection work contributing to Health?</a:t>
            </a:r>
            <a:endParaRPr lang="es-ES" sz="4000" b="1" dirty="0">
              <a:solidFill>
                <a:srgbClr val="0070C0"/>
              </a:solidFill>
              <a:latin typeface="+mj-lt"/>
              <a:ea typeface="+mj-ea"/>
              <a:cs typeface="+mj-cs"/>
            </a:endParaRPr>
          </a:p>
        </p:txBody>
      </p:sp>
    </p:spTree>
    <p:extLst>
      <p:ext uri="{BB962C8B-B14F-4D97-AF65-F5344CB8AC3E}">
        <p14:creationId xmlns:p14="http://schemas.microsoft.com/office/powerpoint/2010/main" val="2409200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1709</Words>
  <Application>Microsoft Office PowerPoint</Application>
  <PresentationFormat>Widescreen</PresentationFormat>
  <Paragraphs>157</Paragraphs>
  <Slides>10</Slides>
  <Notes>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Wingdings</vt:lpstr>
      <vt:lpstr>Office Theme</vt:lpstr>
      <vt:lpstr>Humanitarian Protection</vt:lpstr>
      <vt:lpstr>Objectives </vt:lpstr>
      <vt:lpstr>What is Protection?</vt:lpstr>
      <vt:lpstr>PowerPoint Presentation</vt:lpstr>
      <vt:lpstr>PowerPoint Presentation</vt:lpstr>
      <vt:lpstr>PowerPoint Presentation</vt:lpstr>
      <vt:lpstr>PowerPoint Presentation</vt:lpstr>
      <vt:lpstr>PowerPoint Presentation</vt:lpstr>
      <vt:lpstr>PowerPoint Presentation</vt:lpstr>
      <vt:lpstr>ICRC Protection Material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Humanitarian Protection</dc:title>
  <dc:creator>Caridad Castilla Ramirez</dc:creator>
  <cp:lastModifiedBy>Aleksandra Kokanovic</cp:lastModifiedBy>
  <cp:revision>15</cp:revision>
  <dcterms:created xsi:type="dcterms:W3CDTF">2022-06-08T17:50:33Z</dcterms:created>
  <dcterms:modified xsi:type="dcterms:W3CDTF">2022-07-14T09:26:20Z</dcterms:modified>
</cp:coreProperties>
</file>