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sldIdLst>
    <p:sldId id="419" r:id="rId6"/>
    <p:sldId id="420" r:id="rId7"/>
    <p:sldId id="378" r:id="rId8"/>
    <p:sldId id="379" r:id="rId9"/>
    <p:sldId id="381" r:id="rId10"/>
    <p:sldId id="395" r:id="rId11"/>
    <p:sldId id="396" r:id="rId12"/>
    <p:sldId id="397" r:id="rId13"/>
    <p:sldId id="398" r:id="rId14"/>
    <p:sldId id="428" r:id="rId15"/>
    <p:sldId id="256" r:id="rId16"/>
    <p:sldId id="385" r:id="rId17"/>
    <p:sldId id="386" r:id="rId18"/>
    <p:sldId id="434" r:id="rId19"/>
    <p:sldId id="387" r:id="rId20"/>
    <p:sldId id="388" r:id="rId21"/>
    <p:sldId id="392" r:id="rId22"/>
    <p:sldId id="382" r:id="rId23"/>
    <p:sldId id="383" r:id="rId24"/>
    <p:sldId id="393" r:id="rId25"/>
    <p:sldId id="394"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8" r:id="rId41"/>
    <p:sldId id="415" r:id="rId42"/>
    <p:sldId id="417" r:id="rId43"/>
    <p:sldId id="257" r:id="rId44"/>
    <p:sldId id="258" r:id="rId45"/>
    <p:sldId id="315" r:id="rId46"/>
    <p:sldId id="316" r:id="rId47"/>
    <p:sldId id="317" r:id="rId48"/>
    <p:sldId id="42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430"/>
    <a:srgbClr val="4BACC6"/>
    <a:srgbClr val="D0E3EA"/>
    <a:srgbClr val="984C74"/>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78002" autoAdjust="0"/>
  </p:normalViewPr>
  <p:slideViewPr>
    <p:cSldViewPr snapToGrid="0" showGuides="1">
      <p:cViewPr varScale="1">
        <p:scale>
          <a:sx n="51" d="100"/>
          <a:sy n="51" d="100"/>
        </p:scale>
        <p:origin x="133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9E318-A528-442E-ACBC-A808A484B6EE}"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EA638-F70C-4847-9B17-99075FD1EC0D}" type="slidenum">
              <a:rPr lang="en-GB" smtClean="0"/>
              <a:t>‹#›</a:t>
            </a:fld>
            <a:endParaRPr lang="en-GB"/>
          </a:p>
        </p:txBody>
      </p:sp>
    </p:spTree>
    <p:extLst>
      <p:ext uri="{BB962C8B-B14F-4D97-AF65-F5344CB8AC3E}">
        <p14:creationId xmlns:p14="http://schemas.microsoft.com/office/powerpoint/2010/main" val="1667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46751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Yes – an international armed conflict starts when there is resort to force or attack on the territorial integrity of another country by a third state. There is no intensity criteria for an international armed conflict.</a:t>
            </a:r>
          </a:p>
          <a:p>
            <a:r>
              <a:rPr lang="en-GB" sz="1200" u="sng" dirty="0">
                <a:latin typeface="+mn-lt"/>
              </a:rPr>
              <a:t>Any difference</a:t>
            </a:r>
            <a:r>
              <a:rPr lang="en-GB" sz="1200" dirty="0">
                <a:latin typeface="+mn-lt"/>
              </a:rPr>
              <a:t> arising between two States and </a:t>
            </a:r>
            <a:r>
              <a:rPr lang="en-GB" sz="1200" u="sng" dirty="0">
                <a:latin typeface="+mn-lt"/>
              </a:rPr>
              <a:t>leading to the intervention of armed forces</a:t>
            </a:r>
            <a:r>
              <a:rPr lang="en-GB" sz="1200" dirty="0">
                <a:latin typeface="+mn-lt"/>
              </a:rPr>
              <a:t> is an armed conflict within the meaning of Article 2, even if one of the Parties denies the existence of a state of war. </a:t>
            </a:r>
            <a:r>
              <a:rPr lang="en-GB" sz="1200" u="sng" dirty="0">
                <a:latin typeface="+mn-lt"/>
              </a:rPr>
              <a:t>It makes no difference how long the conflict lasts, or how much slaughter takes place</a:t>
            </a:r>
            <a:r>
              <a:rPr lang="en-GB" sz="1200" dirty="0">
                <a:latin typeface="+mn-lt"/>
              </a:rPr>
              <a:t>. … If there is only at single wounded person as a result of the conflict, the Convention will have been applied as soon as he has been collected and tended … and his identity notified to the Power on which he depends: </a:t>
            </a:r>
            <a:r>
              <a:rPr lang="en-GB" sz="1200" dirty="0" err="1">
                <a:latin typeface="+mn-lt"/>
              </a:rPr>
              <a:t>Pictet</a:t>
            </a:r>
            <a:r>
              <a:rPr lang="en-GB" sz="1200" dirty="0">
                <a:latin typeface="+mn-lt"/>
              </a:rPr>
              <a:t> Commentary on GCI</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15</a:t>
            </a:fld>
            <a:endParaRPr lang="en-GB"/>
          </a:p>
        </p:txBody>
      </p:sp>
    </p:spTree>
    <p:extLst>
      <p:ext uri="{BB962C8B-B14F-4D97-AF65-F5344CB8AC3E}">
        <p14:creationId xmlns:p14="http://schemas.microsoft.com/office/powerpoint/2010/main" val="138747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Riots/security to NIAC to IAC (pictures are Malaysia during CT operations, riots (unspecified country), Philippines NIAC, Iraq 2003 (IAC)</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16</a:t>
            </a:fld>
            <a:endParaRPr lang="en-GB"/>
          </a:p>
        </p:txBody>
      </p:sp>
    </p:spTree>
    <p:extLst>
      <p:ext uri="{BB962C8B-B14F-4D97-AF65-F5344CB8AC3E}">
        <p14:creationId xmlns:p14="http://schemas.microsoft.com/office/powerpoint/2010/main" val="373258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legal vacuum – law always exists to deal with situations</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17</a:t>
            </a:fld>
            <a:endParaRPr lang="en-GB"/>
          </a:p>
        </p:txBody>
      </p:sp>
    </p:spTree>
    <p:extLst>
      <p:ext uri="{BB962C8B-B14F-4D97-AF65-F5344CB8AC3E}">
        <p14:creationId xmlns:p14="http://schemas.microsoft.com/office/powerpoint/2010/main" val="90222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part of the legal session · Rules related to the conduct of hostilities:</a:t>
            </a:r>
          </a:p>
          <a:p>
            <a:r>
              <a:rPr lang="en-US" dirty="0"/>
              <a:t>Principle of distinction:</a:t>
            </a:r>
          </a:p>
          <a:p>
            <a:r>
              <a:rPr lang="en-US" dirty="0"/>
              <a:t>- Wounded and sick soldiers, humanitarian workers, detainees, civilians should all be protected</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18</a:t>
            </a:fld>
            <a:endParaRPr lang="en-GB"/>
          </a:p>
        </p:txBody>
      </p:sp>
    </p:spTree>
    <p:extLst>
      <p:ext uri="{BB962C8B-B14F-4D97-AF65-F5344CB8AC3E}">
        <p14:creationId xmlns:p14="http://schemas.microsoft.com/office/powerpoint/2010/main" val="270710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Principles of distinction, proportionality, precautions - Main rules related to means and methods of warfare </a:t>
            </a:r>
          </a:p>
          <a:p>
            <a:pPr marL="171450" indent="-171450">
              <a:buFontTx/>
              <a:buChar char="-"/>
            </a:pPr>
            <a:r>
              <a:rPr lang="en-US" dirty="0"/>
              <a:t>(e.g. prohibition of indiscriminate attacks, </a:t>
            </a:r>
          </a:p>
          <a:p>
            <a:pPr marL="171450" indent="-171450">
              <a:buFontTx/>
              <a:buChar char="-"/>
            </a:pPr>
            <a:r>
              <a:rPr lang="en-US" dirty="0"/>
              <a:t>prohibition of superfluous injury and unnecessary suffering, new weapons review, specifically prohibited methods of warfare, etc.) ·</a:t>
            </a:r>
          </a:p>
          <a:p>
            <a:pPr marL="171450" indent="-171450">
              <a:buFontTx/>
              <a:buChar char="-"/>
            </a:pPr>
            <a:r>
              <a:rPr lang="en-US" dirty="0"/>
              <a:t>First picture:</a:t>
            </a:r>
          </a:p>
          <a:p>
            <a:pPr marL="171450" indent="-171450">
              <a:buFontTx/>
              <a:buChar char="-"/>
            </a:pPr>
            <a:r>
              <a:rPr lang="en-US" dirty="0"/>
              <a:t> Rules related to the protected of persons in the hands of party to the conflict (e.g. humane treatment, rules applicable to detention, etc.) </a:t>
            </a:r>
          </a:p>
          <a:p>
            <a:pPr marL="171450" indent="-171450">
              <a:buFontTx/>
              <a:buChar char="-"/>
            </a:pPr>
            <a:r>
              <a:rPr lang="en-US" dirty="0"/>
              <a:t>Second picture; cluster munitions – indiscriminate effects in attack</a:t>
            </a:r>
          </a:p>
          <a:p>
            <a:pPr marL="171450" indent="-171450">
              <a:buFontTx/>
              <a:buChar char="-"/>
            </a:pPr>
            <a:r>
              <a:rPr lang="en-US" dirty="0"/>
              <a:t>Third: precautions in attack</a:t>
            </a:r>
          </a:p>
          <a:p>
            <a:pPr marL="171450" indent="-171450">
              <a:buFontTx/>
              <a:buChar char="-"/>
            </a:pPr>
            <a:r>
              <a:rPr lang="en-US" dirty="0"/>
              <a:t>Fourth: necessity of not having military bases in civilian areas and the flip side, principle of proportionality and ensuring that civilians are not indirectly attacked</a:t>
            </a:r>
          </a:p>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19</a:t>
            </a:fld>
            <a:endParaRPr lang="en-GB"/>
          </a:p>
        </p:txBody>
      </p:sp>
    </p:spTree>
    <p:extLst>
      <p:ext uri="{BB962C8B-B14F-4D97-AF65-F5344CB8AC3E}">
        <p14:creationId xmlns:p14="http://schemas.microsoft.com/office/powerpoint/2010/main" val="151111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Yes – heavy fighting, armed groups, armed attack:</a:t>
            </a:r>
          </a:p>
          <a:p>
            <a:r>
              <a:rPr lang="en-AU" dirty="0"/>
              <a:t> criteria for NIAC: intensity of conflict and organisation of the armed groups (</a:t>
            </a:r>
            <a:r>
              <a:rPr lang="en-AU" dirty="0" err="1"/>
              <a:t>Tadic</a:t>
            </a:r>
            <a:r>
              <a:rPr lang="en-AU" dirty="0"/>
              <a:t> decision ICTY)</a:t>
            </a:r>
          </a:p>
          <a:p>
            <a:r>
              <a:rPr lang="en-AU" dirty="0"/>
              <a:t>Organised forces:</a:t>
            </a:r>
          </a:p>
          <a:p>
            <a:pPr marL="438912" indent="-320040" fontAlgn="auto">
              <a:spcBef>
                <a:spcPts val="0"/>
              </a:spcBef>
              <a:spcAft>
                <a:spcPts val="0"/>
              </a:spcAft>
              <a:buSzPct val="75000"/>
              <a:buFont typeface="Wingdings" pitchFamily="2" charset="2"/>
              <a:buNone/>
              <a:defRPr/>
            </a:pPr>
            <a:r>
              <a:rPr lang="en-US" sz="2800" dirty="0">
                <a:effectLst>
                  <a:outerShdw blurRad="38100" dist="38100" dir="2700000" algn="tl">
                    <a:srgbClr val="C0C0C0"/>
                  </a:outerShdw>
                </a:effectLst>
                <a:latin typeface="+mn-lt"/>
              </a:rPr>
              <a:t>Indicative factors:</a:t>
            </a:r>
          </a:p>
          <a:p>
            <a:pPr marL="438912" indent="-320040" fontAlgn="auto">
              <a:spcBef>
                <a:spcPts val="0"/>
              </a:spcBef>
              <a:spcAft>
                <a:spcPts val="0"/>
              </a:spcAft>
              <a:buSzPct val="75000"/>
              <a:buFont typeface="Wingdings" pitchFamily="2" charset="2"/>
              <a:buNone/>
              <a:defRPr/>
            </a:pPr>
            <a:endParaRPr lang="en-US" sz="1050" dirty="0">
              <a:effectLst>
                <a:outerShdw blurRad="38100" dist="38100" dir="2700000" algn="tl">
                  <a:srgbClr val="C0C0C0"/>
                </a:outerShdw>
              </a:effectLst>
              <a:latin typeface="+mn-lt"/>
            </a:endParaRPr>
          </a:p>
          <a:p>
            <a:pPr marL="731520" lvl="1" indent="-274320" fontAlgn="auto">
              <a:spcBef>
                <a:spcPts val="0"/>
              </a:spcBef>
              <a:spcAft>
                <a:spcPts val="0"/>
              </a:spcAft>
              <a:buFont typeface="Wingdings"/>
              <a:buChar char=""/>
              <a:defRPr/>
            </a:pPr>
            <a:r>
              <a:rPr lang="en-US" sz="2600" dirty="0">
                <a:latin typeface="+mn-lt"/>
              </a:rPr>
              <a:t>the existence of a </a:t>
            </a:r>
            <a:r>
              <a:rPr lang="en-US" sz="2600" u="sng" dirty="0">
                <a:latin typeface="+mn-lt"/>
              </a:rPr>
              <a:t>command structure</a:t>
            </a:r>
            <a:r>
              <a:rPr lang="en-US" sz="2600" dirty="0">
                <a:latin typeface="+mn-lt"/>
              </a:rPr>
              <a:t> and disciplinary rules and mechanisms within the group</a:t>
            </a:r>
          </a:p>
          <a:p>
            <a:pPr marL="731520" lvl="1" indent="-274320" fontAlgn="auto">
              <a:spcBef>
                <a:spcPts val="0"/>
              </a:spcBef>
              <a:spcAft>
                <a:spcPts val="0"/>
              </a:spcAft>
              <a:buFont typeface="Wingdings"/>
              <a:buChar char=""/>
              <a:defRPr/>
            </a:pPr>
            <a:r>
              <a:rPr lang="en-US" sz="2600" dirty="0">
                <a:latin typeface="+mn-lt"/>
              </a:rPr>
              <a:t>the ability of the group to gain access to weapons, other military equipment, recruits and military training</a:t>
            </a:r>
          </a:p>
          <a:p>
            <a:pPr marL="731520" lvl="1" indent="-274320" fontAlgn="auto">
              <a:spcBef>
                <a:spcPts val="0"/>
              </a:spcBef>
              <a:spcAft>
                <a:spcPts val="0"/>
              </a:spcAft>
              <a:buFont typeface="Wingdings"/>
              <a:buChar char=""/>
              <a:defRPr/>
            </a:pPr>
            <a:r>
              <a:rPr lang="en-US" sz="2600" dirty="0">
                <a:latin typeface="+mn-lt"/>
              </a:rPr>
              <a:t>its </a:t>
            </a:r>
            <a:r>
              <a:rPr lang="en-US" sz="2600" u="sng" dirty="0">
                <a:latin typeface="+mn-lt"/>
              </a:rPr>
              <a:t>ability to plan, coordinate and carry out military operations</a:t>
            </a:r>
            <a:r>
              <a:rPr lang="en-US" sz="2600" dirty="0">
                <a:latin typeface="+mn-lt"/>
              </a:rPr>
              <a:t>, including troop movements and logistics</a:t>
            </a:r>
          </a:p>
          <a:p>
            <a:pPr marL="731520" lvl="1" indent="-274320" fontAlgn="auto">
              <a:spcBef>
                <a:spcPts val="0"/>
              </a:spcBef>
              <a:spcAft>
                <a:spcPts val="0"/>
              </a:spcAft>
              <a:buFont typeface="Wingdings"/>
              <a:buChar char=""/>
              <a:defRPr/>
            </a:pPr>
            <a:r>
              <a:rPr lang="en-US" sz="2600" dirty="0">
                <a:latin typeface="+mn-lt"/>
              </a:rPr>
              <a:t>its ability to define a </a:t>
            </a:r>
            <a:r>
              <a:rPr lang="en-US" sz="2600" u="sng" dirty="0">
                <a:latin typeface="+mn-lt"/>
              </a:rPr>
              <a:t>unified military strategy</a:t>
            </a:r>
            <a:r>
              <a:rPr lang="en-US" sz="2600" dirty="0">
                <a:latin typeface="+mn-lt"/>
              </a:rPr>
              <a:t> and use military tactics; </a:t>
            </a:r>
          </a:p>
          <a:p>
            <a:pPr marL="731520" lvl="1" indent="-274320" fontAlgn="auto">
              <a:spcBef>
                <a:spcPts val="0"/>
              </a:spcBef>
              <a:spcAft>
                <a:spcPts val="0"/>
              </a:spcAft>
              <a:buFont typeface="Wingdings"/>
              <a:buChar char=""/>
              <a:defRPr/>
            </a:pPr>
            <a:r>
              <a:rPr lang="en-US" sz="2600" dirty="0">
                <a:latin typeface="+mn-lt"/>
              </a:rPr>
              <a:t>its ability to </a:t>
            </a:r>
            <a:r>
              <a:rPr lang="en-US" sz="2600" u="sng" dirty="0">
                <a:latin typeface="+mn-lt"/>
              </a:rPr>
              <a:t>speak with one voice</a:t>
            </a:r>
            <a:r>
              <a:rPr lang="en-US" sz="2600" dirty="0">
                <a:latin typeface="+mn-lt"/>
              </a:rPr>
              <a:t> and negotiate and conclude agreements</a:t>
            </a:r>
          </a:p>
          <a:p>
            <a:r>
              <a:rPr lang="en-AU" dirty="0"/>
              <a:t>Intensity of the conflict</a:t>
            </a:r>
          </a:p>
          <a:p>
            <a:pPr marL="438912" indent="-320040" fontAlgn="auto">
              <a:spcBef>
                <a:spcPts val="0"/>
              </a:spcBef>
              <a:spcAft>
                <a:spcPts val="0"/>
              </a:spcAft>
              <a:buSzPct val="75000"/>
              <a:buFont typeface="Wingdings" pitchFamily="2" charset="2"/>
              <a:buNone/>
              <a:defRPr/>
            </a:pPr>
            <a:r>
              <a:rPr lang="en-US" sz="2800" dirty="0">
                <a:effectLst>
                  <a:outerShdw blurRad="38100" dist="38100" dir="2700000" algn="tl">
                    <a:srgbClr val="C0C0C0"/>
                  </a:outerShdw>
                </a:effectLst>
                <a:latin typeface="+mn-lt"/>
              </a:rPr>
              <a:t>Indicative factors:</a:t>
            </a:r>
          </a:p>
          <a:p>
            <a:pPr marL="438912" indent="-320040" fontAlgn="auto">
              <a:spcBef>
                <a:spcPts val="0"/>
              </a:spcBef>
              <a:spcAft>
                <a:spcPts val="0"/>
              </a:spcAft>
              <a:buSzPct val="75000"/>
              <a:buFont typeface="Wingdings" pitchFamily="2" charset="2"/>
              <a:buNone/>
              <a:defRPr/>
            </a:pPr>
            <a:endParaRPr lang="en-US" sz="1050" dirty="0">
              <a:effectLst>
                <a:outerShdw blurRad="38100" dist="38100" dir="2700000" algn="tl">
                  <a:srgbClr val="C0C0C0"/>
                </a:outerShdw>
              </a:effectLst>
              <a:latin typeface="+mn-lt"/>
            </a:endParaRPr>
          </a:p>
          <a:p>
            <a:pPr marL="731520" lvl="1" indent="-274320" fontAlgn="auto">
              <a:spcBef>
                <a:spcPts val="0"/>
              </a:spcBef>
              <a:spcAft>
                <a:spcPts val="0"/>
              </a:spcAft>
              <a:buFont typeface="Wingdings"/>
              <a:buChar char=""/>
              <a:defRPr/>
            </a:pPr>
            <a:r>
              <a:rPr lang="en-GB" sz="2600" dirty="0">
                <a:latin typeface="+mn-lt"/>
              </a:rPr>
              <a:t>the </a:t>
            </a:r>
            <a:r>
              <a:rPr lang="en-GB" sz="2600" u="sng" dirty="0">
                <a:latin typeface="+mn-lt"/>
              </a:rPr>
              <a:t>number, duration and intensity</a:t>
            </a:r>
            <a:r>
              <a:rPr lang="en-GB" sz="2600" dirty="0">
                <a:latin typeface="+mn-lt"/>
              </a:rPr>
              <a:t> of individual confrontations</a:t>
            </a:r>
          </a:p>
          <a:p>
            <a:pPr marL="731520" lvl="1" indent="-274320" fontAlgn="auto">
              <a:spcBef>
                <a:spcPts val="0"/>
              </a:spcBef>
              <a:spcAft>
                <a:spcPts val="0"/>
              </a:spcAft>
              <a:buFont typeface="Wingdings"/>
              <a:buChar char=""/>
              <a:defRPr/>
            </a:pPr>
            <a:r>
              <a:rPr lang="en-GB" sz="2600" dirty="0">
                <a:latin typeface="+mn-lt"/>
              </a:rPr>
              <a:t>the type of weapons and other military equipment used</a:t>
            </a:r>
          </a:p>
          <a:p>
            <a:pPr marL="731520" lvl="1" indent="-274320" fontAlgn="auto">
              <a:spcBef>
                <a:spcPts val="0"/>
              </a:spcBef>
              <a:spcAft>
                <a:spcPts val="0"/>
              </a:spcAft>
              <a:buFont typeface="Wingdings"/>
              <a:buChar char=""/>
              <a:defRPr/>
            </a:pPr>
            <a:r>
              <a:rPr lang="en-GB" sz="2600" dirty="0">
                <a:latin typeface="+mn-lt"/>
              </a:rPr>
              <a:t>the </a:t>
            </a:r>
            <a:r>
              <a:rPr lang="en-GB" sz="2600" u="sng" dirty="0">
                <a:latin typeface="+mn-lt"/>
              </a:rPr>
              <a:t>number of persons and type of forces taking part in the fighting</a:t>
            </a:r>
          </a:p>
          <a:p>
            <a:pPr marL="731520" lvl="1" indent="-274320" fontAlgn="auto">
              <a:spcBef>
                <a:spcPts val="0"/>
              </a:spcBef>
              <a:spcAft>
                <a:spcPts val="0"/>
              </a:spcAft>
              <a:buFont typeface="Wingdings"/>
              <a:buChar char=""/>
              <a:defRPr/>
            </a:pPr>
            <a:r>
              <a:rPr lang="en-GB" sz="2600" dirty="0">
                <a:latin typeface="+mn-lt"/>
              </a:rPr>
              <a:t>the </a:t>
            </a:r>
            <a:r>
              <a:rPr lang="en-GB" sz="2600" u="sng" dirty="0">
                <a:latin typeface="+mn-lt"/>
              </a:rPr>
              <a:t>number of casualties</a:t>
            </a:r>
          </a:p>
          <a:p>
            <a:pPr marL="731520" lvl="1" indent="-274320" fontAlgn="auto">
              <a:spcBef>
                <a:spcPts val="0"/>
              </a:spcBef>
              <a:spcAft>
                <a:spcPts val="0"/>
              </a:spcAft>
              <a:buFont typeface="Wingdings"/>
              <a:buChar char=""/>
              <a:defRPr/>
            </a:pPr>
            <a:r>
              <a:rPr lang="en-GB" sz="2600" dirty="0">
                <a:latin typeface="+mn-lt"/>
              </a:rPr>
              <a:t>the </a:t>
            </a:r>
            <a:r>
              <a:rPr lang="en-GB" sz="2600" u="sng" dirty="0">
                <a:latin typeface="+mn-lt"/>
              </a:rPr>
              <a:t>extent of material destruction</a:t>
            </a:r>
          </a:p>
          <a:p>
            <a:pPr marL="731520" lvl="1" indent="-274320" fontAlgn="auto">
              <a:spcBef>
                <a:spcPts val="0"/>
              </a:spcBef>
              <a:spcAft>
                <a:spcPts val="0"/>
              </a:spcAft>
              <a:buFont typeface="Wingdings"/>
              <a:buChar char=""/>
              <a:defRPr/>
            </a:pPr>
            <a:r>
              <a:rPr lang="en-GB" sz="2600" dirty="0">
                <a:latin typeface="+mn-lt"/>
              </a:rPr>
              <a:t>the number of civilians fleeing combat zones</a:t>
            </a:r>
          </a:p>
          <a:p>
            <a:pPr marL="731520" lvl="1" indent="-274320" fontAlgn="auto">
              <a:spcBef>
                <a:spcPts val="0"/>
              </a:spcBef>
              <a:spcAft>
                <a:spcPts val="0"/>
              </a:spcAft>
              <a:buFont typeface="Wingdings"/>
              <a:buChar char=""/>
              <a:defRPr/>
            </a:pPr>
            <a:r>
              <a:rPr lang="en-GB" sz="2600">
                <a:latin typeface="+mn-lt"/>
              </a:rPr>
              <a:t>…</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20</a:t>
            </a:fld>
            <a:endParaRPr lang="en-GB"/>
          </a:p>
        </p:txBody>
      </p:sp>
    </p:spTree>
    <p:extLst>
      <p:ext uri="{BB962C8B-B14F-4D97-AF65-F5344CB8AC3E}">
        <p14:creationId xmlns:p14="http://schemas.microsoft.com/office/powerpoint/2010/main" val="409950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 police, not military, riot – APII says that internal disturbances, riots etc are not subject to IHL </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21</a:t>
            </a:fld>
            <a:endParaRPr lang="en-GB"/>
          </a:p>
        </p:txBody>
      </p:sp>
    </p:spTree>
    <p:extLst>
      <p:ext uri="{BB962C8B-B14F-4D97-AF65-F5344CB8AC3E}">
        <p14:creationId xmlns:p14="http://schemas.microsoft.com/office/powerpoint/2010/main" val="313166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 as long as precautions are taken article 21 GCI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medical personnel (including refraining from participating in hostilities, care without discrimination, etc.) · Protection of medical services and cases of loss of protection for medical services Main part of the legal session Link to other course modules, e.g. Violence against health care and Humanitarian protection · Protection of (military and civilian) wounded and sick: respect, protect, care (including evacuation and equal treatment) · Protection of medical personnel: - On the battlefield: may not be attacked, may perform medical duties in conformity with medical ethics, etc. - Once in enemy hands: repatriation or employment caring for POWs - Under control of the enemy: right to perform medical duties, etc. - Duties </a:t>
            </a:r>
          </a:p>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22</a:t>
            </a:fld>
            <a:endParaRPr lang="en-GB"/>
          </a:p>
        </p:txBody>
      </p:sp>
    </p:spTree>
    <p:extLst>
      <p:ext uri="{BB962C8B-B14F-4D97-AF65-F5344CB8AC3E}">
        <p14:creationId xmlns:p14="http://schemas.microsoft.com/office/powerpoint/2010/main" val="388256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Protocol I - Art 8. Terminology</a:t>
            </a:r>
          </a:p>
          <a:p>
            <a:endParaRPr lang="en-US" dirty="0"/>
          </a:p>
          <a:p>
            <a:r>
              <a:rPr lang="en-US" dirty="0"/>
              <a:t>For the purposes of this Protocol:</a:t>
            </a:r>
          </a:p>
          <a:p>
            <a:endParaRPr lang="en-US" dirty="0"/>
          </a:p>
          <a:p>
            <a:pPr marL="228600" indent="-228600">
              <a:buAutoNum type="alphaLcParenR"/>
            </a:pPr>
            <a:r>
              <a:rPr lang="en-US" dirty="0"/>
              <a:t>"Wounded" and "sick" mean persons, whether military or civilian, who, because of trauma, disease or other physical or mental disorder or disability, are in need of medical assistance or care and who refrain from any act of hostility. These terms also cover maternity cases, new-born babies and other persons who may be in need of immediate medical assistance or care, such as the infirm or expectant mothers, and who refrain from any act of hostility;</a:t>
            </a:r>
          </a:p>
          <a:p>
            <a:pPr marL="0" indent="0">
              <a:buNone/>
            </a:pPr>
            <a:endParaRPr lang="en-US" dirty="0"/>
          </a:p>
          <a:p>
            <a:pPr marL="0" indent="0">
              <a:buNone/>
            </a:pPr>
            <a:r>
              <a:rPr lang="en-US" dirty="0"/>
              <a:t>-Requirement</a:t>
            </a:r>
            <a:r>
              <a:rPr lang="en-US" baseline="0" dirty="0"/>
              <a:t> of medical care: </a:t>
            </a:r>
          </a:p>
          <a:p>
            <a:pPr marL="0" indent="0">
              <a:buNone/>
            </a:pPr>
            <a:r>
              <a:rPr lang="en-US" baseline="0" dirty="0"/>
              <a:t>	-no threshold of severity of medical condition; </a:t>
            </a:r>
          </a:p>
          <a:p>
            <a:pPr marL="0" indent="0">
              <a:buNone/>
            </a:pPr>
            <a:r>
              <a:rPr lang="en-US" baseline="0" dirty="0"/>
              <a:t>	-includes persons that would not usually be considered wounded or sick, like expectant mothers, new-born babies</a:t>
            </a:r>
          </a:p>
          <a:p>
            <a:pPr marL="0" indent="0">
              <a:buNone/>
            </a:pPr>
            <a:endParaRPr lang="en-US" baseline="0" dirty="0"/>
          </a:p>
          <a:p>
            <a:pPr marL="0" indent="0">
              <a:buNone/>
            </a:pPr>
            <a:r>
              <a:rPr lang="en-US" baseline="0" dirty="0"/>
              <a:t>-refrain from any act of hostility: a soldier who keeps firing not protected even if wounded</a:t>
            </a:r>
            <a:endParaRPr lang="en-US" dirty="0"/>
          </a:p>
          <a:p>
            <a:endParaRPr lang="en-US" dirty="0"/>
          </a:p>
          <a:p>
            <a:endParaRPr lang="fr-CH"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23</a:t>
            </a:fld>
            <a:endParaRPr lang="en-GB"/>
          </a:p>
        </p:txBody>
      </p:sp>
    </p:spTree>
    <p:extLst>
      <p:ext uri="{BB962C8B-B14F-4D97-AF65-F5344CB8AC3E}">
        <p14:creationId xmlns:p14="http://schemas.microsoft.com/office/powerpoint/2010/main" val="2827627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b="1" i="0" dirty="0"/>
              <a:t>Picture</a:t>
            </a:r>
            <a:r>
              <a:rPr lang="fr-CH" sz="1200" i="0" dirty="0"/>
              <a:t>:</a:t>
            </a:r>
            <a:r>
              <a:rPr lang="fr-CH" sz="1200" i="0" baseline="0" dirty="0"/>
              <a:t> </a:t>
            </a:r>
            <a:r>
              <a:rPr lang="en-GB" sz="1200" dirty="0">
                <a:effectLst/>
              </a:rPr>
              <a:t>Al-</a:t>
            </a:r>
            <a:r>
              <a:rPr lang="en-GB" sz="1200" dirty="0" err="1">
                <a:effectLst/>
              </a:rPr>
              <a:t>Qusayr</a:t>
            </a:r>
            <a:r>
              <a:rPr lang="en-GB" sz="1200" dirty="0">
                <a:effectLst/>
              </a:rPr>
              <a:t>, Homs governorate. A wounded man is operated on in a field hospital. </a:t>
            </a:r>
            <a:br>
              <a:rPr lang="en-GB" sz="1200" dirty="0">
                <a:effectLst/>
              </a:rPr>
            </a:br>
            <a:endParaRPr lang="fr-CH" sz="1200" i="0" dirty="0"/>
          </a:p>
          <a:p>
            <a:r>
              <a:rPr lang="en-GB" sz="1200" kern="1200" dirty="0">
                <a:solidFill>
                  <a:schemeClr val="tx1"/>
                </a:solidFill>
                <a:effectLst/>
                <a:latin typeface="Arial" charset="0"/>
                <a:ea typeface="+mn-ea"/>
                <a:cs typeface="Arial" charset="0"/>
              </a:rPr>
              <a:t>In times of armed conflicts, under IHL, the wounded and sick enjoy a general right to be:</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respected</a:t>
            </a:r>
            <a:r>
              <a:rPr lang="en-GB" sz="1200" kern="1200" baseline="0" dirty="0">
                <a:solidFill>
                  <a:schemeClr val="tx1"/>
                </a:solidFill>
                <a:effectLst/>
                <a:latin typeface="Arial" charset="0"/>
                <a:ea typeface="+mn-ea"/>
                <a:cs typeface="Arial" charset="0"/>
              </a:rPr>
              <a:t> (not to be subject to, for instance, killing or ill-treating them)</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protected (to be assisted, including protected against third parties)</a:t>
            </a: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collected (subject to what is possible in terms of security conditions and capacities, but without delay)</a:t>
            </a: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171450" lvl="0" indent="-171450">
              <a:buFont typeface="Arial" pitchFamily="34" charset="0"/>
              <a:buChar cha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cared for (similarly subject to what is possible in terms of security conditions and capacities, but with least possible delay)</a:t>
            </a: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i="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For each of this categories, states</a:t>
            </a:r>
            <a:r>
              <a:rPr lang="en-GB" sz="1200" kern="1200" baseline="0" dirty="0">
                <a:solidFill>
                  <a:schemeClr val="tx1"/>
                </a:solidFill>
                <a:effectLst/>
                <a:latin typeface="Arial" charset="0"/>
                <a:ea typeface="+mn-ea"/>
                <a:cs typeface="Arial" charset="0"/>
              </a:rPr>
              <a:t> and non-state parties to the conflict</a:t>
            </a:r>
            <a:r>
              <a:rPr lang="en-GB" sz="1200" kern="1200" dirty="0">
                <a:solidFill>
                  <a:schemeClr val="tx1"/>
                </a:solidFill>
                <a:effectLst/>
                <a:latin typeface="Arial" charset="0"/>
                <a:ea typeface="+mn-ea"/>
                <a:cs typeface="Arial" charset="0"/>
              </a:rPr>
              <a:t> and health-care personnel have corresponding obligations and responsibilities.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kern="1200" dirty="0">
                <a:solidFill>
                  <a:schemeClr val="tx1"/>
                </a:solidFill>
                <a:effectLst/>
                <a:latin typeface="Arial" charset="0"/>
                <a:ea typeface="+mn-ea"/>
                <a:cs typeface="Arial" charset="0"/>
              </a:rPr>
              <a:t>Under IHRL, </a:t>
            </a:r>
            <a:r>
              <a:rPr lang="fr-CH" sz="1200" kern="1200" dirty="0" err="1">
                <a:solidFill>
                  <a:schemeClr val="tx1"/>
                </a:solidFill>
                <a:effectLst/>
                <a:latin typeface="Arial" charset="0"/>
                <a:ea typeface="+mn-ea"/>
                <a:cs typeface="Arial" charset="0"/>
              </a:rPr>
              <a:t>we</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find</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corresponding</a:t>
            </a:r>
            <a:r>
              <a:rPr lang="fr-CH" sz="1200" kern="1200" dirty="0">
                <a:solidFill>
                  <a:schemeClr val="tx1"/>
                </a:solidFill>
                <a:effectLst/>
                <a:latin typeface="Arial" charset="0"/>
                <a:ea typeface="+mn-ea"/>
                <a:cs typeface="Arial" charset="0"/>
              </a:rPr>
              <a:t> State obligations </a:t>
            </a:r>
            <a:r>
              <a:rPr lang="fr-CH" sz="1200" kern="1200" dirty="0" err="1">
                <a:solidFill>
                  <a:schemeClr val="tx1"/>
                </a:solidFill>
                <a:effectLst/>
                <a:latin typeface="Arial" charset="0"/>
                <a:ea typeface="+mn-ea"/>
                <a:cs typeface="Arial" charset="0"/>
              </a:rPr>
              <a:t>which</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apply</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also</a:t>
            </a:r>
            <a:r>
              <a:rPr lang="fr-CH" sz="1200" kern="1200" baseline="0" dirty="0">
                <a:solidFill>
                  <a:schemeClr val="tx1"/>
                </a:solidFill>
                <a:effectLst/>
                <a:latin typeface="Arial" charset="0"/>
                <a:ea typeface="+mn-ea"/>
                <a:cs typeface="Arial" charset="0"/>
              </a:rPr>
              <a:t> in emergencies </a:t>
            </a:r>
            <a:r>
              <a:rPr lang="fr-CH" sz="1200" kern="1200" baseline="0" dirty="0" err="1">
                <a:solidFill>
                  <a:schemeClr val="tx1"/>
                </a:solidFill>
                <a:effectLst/>
                <a:latin typeface="Arial" charset="0"/>
                <a:ea typeface="+mn-ea"/>
                <a:cs typeface="Arial" charset="0"/>
              </a:rPr>
              <a:t>other</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than</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armed</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conflicts</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principally</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under</a:t>
            </a:r>
            <a:r>
              <a:rPr lang="fr-CH" sz="1200" kern="1200" baseline="0" dirty="0">
                <a:solidFill>
                  <a:schemeClr val="tx1"/>
                </a:solidFill>
                <a:effectLst/>
                <a:latin typeface="Arial" charset="0"/>
                <a:ea typeface="+mn-ea"/>
                <a:cs typeface="Arial" charset="0"/>
              </a:rPr>
              <a:t> angle of </a:t>
            </a:r>
            <a:r>
              <a:rPr lang="fr-CH" sz="1200" kern="1200" baseline="0" dirty="0" err="1">
                <a:solidFill>
                  <a:schemeClr val="tx1"/>
                </a:solidFill>
                <a:effectLst/>
                <a:latin typeface="Arial" charset="0"/>
                <a:ea typeface="+mn-ea"/>
                <a:cs typeface="Arial" charset="0"/>
              </a:rPr>
              <a:t>respecting</a:t>
            </a:r>
            <a:r>
              <a:rPr lang="fr-CH" sz="1200" kern="1200" baseline="0" dirty="0">
                <a:solidFill>
                  <a:schemeClr val="tx1"/>
                </a:solidFill>
                <a:effectLst/>
                <a:latin typeface="Arial" charset="0"/>
                <a:ea typeface="+mn-ea"/>
                <a:cs typeface="Arial" charset="0"/>
              </a:rPr>
              <a:t> &amp; </a:t>
            </a:r>
            <a:r>
              <a:rPr lang="fr-CH" sz="1200" kern="1200" baseline="0" dirty="0" err="1">
                <a:solidFill>
                  <a:schemeClr val="tx1"/>
                </a:solidFill>
                <a:effectLst/>
                <a:latin typeface="Arial" charset="0"/>
                <a:ea typeface="+mn-ea"/>
                <a:cs typeface="Arial" charset="0"/>
              </a:rPr>
              <a:t>protecting</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patient’s</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access</a:t>
            </a:r>
            <a:r>
              <a:rPr lang="fr-CH" sz="1200" kern="1200" baseline="0" dirty="0">
                <a:solidFill>
                  <a:schemeClr val="tx1"/>
                </a:solidFill>
                <a:effectLst/>
                <a:latin typeface="Arial" charset="0"/>
                <a:ea typeface="+mn-ea"/>
                <a:cs typeface="Arial" charset="0"/>
              </a:rPr>
              <a:t> to HC services</a:t>
            </a: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r>
              <a:rPr lang="fr-CH" sz="1200" i="1" dirty="0" err="1"/>
              <a:t>See</a:t>
            </a:r>
            <a:r>
              <a:rPr lang="fr-CH" sz="1200" i="1" dirty="0"/>
              <a:t> </a:t>
            </a:r>
            <a:r>
              <a:rPr lang="fr-CH" sz="1200" i="1" dirty="0" err="1"/>
              <a:t>commentary</a:t>
            </a:r>
            <a:r>
              <a:rPr lang="fr-CH" sz="1200" i="1" dirty="0"/>
              <a:t> to GC</a:t>
            </a:r>
            <a:r>
              <a:rPr lang="fr-CH" sz="1200" i="1" baseline="0" dirty="0"/>
              <a:t> I, </a:t>
            </a:r>
            <a:r>
              <a:rPr lang="fr-CH" sz="1200" i="1" dirty="0"/>
              <a:t>art. 12:</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i="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Arial" charset="0"/>
                <a:ea typeface="+mn-ea"/>
                <a:cs typeface="Arial" charset="0"/>
              </a:rPr>
              <a:t>“It is not sufficient to respect the wounded. They require ' care, ' If a soldier, who is ' hors de combat, ' is respected and [p.137] protected against injury of any kind, but is at the same time left to struggle alone against the effects of his wound or his sickness, he runs a great risk of succumbing. There is therefore a positive, as well as a negative, obligation: the wounded and sick must be given such medical care as their condition requires. This fundamental principle has remained unchanged since 1864”</a:t>
            </a: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24</a:t>
            </a:fld>
            <a:endParaRPr lang="en-GB"/>
          </a:p>
        </p:txBody>
      </p:sp>
    </p:spTree>
    <p:extLst>
      <p:ext uri="{BB962C8B-B14F-4D97-AF65-F5344CB8AC3E}">
        <p14:creationId xmlns:p14="http://schemas.microsoft.com/office/powerpoint/2010/main" val="375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Answer: No – human rights law and refugee law continue to apply during armed conflict. IHL only applies during armed conflict.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there is any contradiction between HR and IHL during an armed conflict, IHL will apply – Advisory opinion of the ICJ on the legality of the threat or use of nuclear weapons.</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Unlikely to be many cases of contradiction between the two bodies of law</a:t>
            </a:r>
          </a:p>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3</a:t>
            </a:fld>
            <a:endParaRPr lang="en-GB"/>
          </a:p>
        </p:txBody>
      </p:sp>
    </p:spTree>
    <p:extLst>
      <p:ext uri="{BB962C8B-B14F-4D97-AF65-F5344CB8AC3E}">
        <p14:creationId xmlns:p14="http://schemas.microsoft.com/office/powerpoint/2010/main" val="376209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CH" sz="1200" b="1" i="0" u="none" strike="noStrike" kern="1200" cap="none" spc="0" normalizeH="0" baseline="0" noProof="0" dirty="0">
                <a:ln>
                  <a:noFill/>
                </a:ln>
                <a:solidFill>
                  <a:srgbClr val="000000"/>
                </a:solidFill>
                <a:effectLst/>
                <a:uLnTx/>
                <a:uFillTx/>
                <a:latin typeface="Arial" charset="0"/>
                <a:ea typeface="+mn-ea"/>
                <a:cs typeface="Arial" charset="0"/>
              </a:rPr>
              <a:t>Picture</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lang="en-GB" sz="1200" dirty="0">
                <a:effectLst/>
              </a:rPr>
              <a:t>Tskhinvali, Georgia, 20 August 2008. Patients had to be moved to the basement of this hospital after the building was partly destroyed.</a:t>
            </a:r>
            <a:br>
              <a:rPr lang="en-GB" sz="1200" dirty="0">
                <a:effectLst/>
              </a:rPr>
            </a:b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Under IHL, all parties to armed conflicts have the basic obligation to provide the wounded and sick with medical care and attention as far as practicable and with the least possible delay. Medical care and attention must be provided without any adverse distinction based on grounds other than medical ones [Common Art. 3 (2) GC I-IV; Art. 12 GCI; Art. 12 GCII; Art. 10 (2) API; Art. 7 (2) APII; ICRC Customary IHL Study, rule 110].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The law of occupation contains broader obligations to preserve the existing public health-care system in occupied territories. Thus, the occupying power must ensure the medical supplies of the population of an occupied territory, as well as ensure and maintain, with the cooperation of national and local authorities, the medical and hospital establishments and services, public health and hygiene in the occupied territory [</a:t>
            </a:r>
            <a:r>
              <a:rPr kumimoji="0" lang="de-CH" sz="1200" b="0" i="0" u="none" strike="noStrike" kern="1200" cap="none" spc="0" normalizeH="0" baseline="0" noProof="0" dirty="0">
                <a:ln>
                  <a:noFill/>
                </a:ln>
                <a:solidFill>
                  <a:srgbClr val="000000"/>
                </a:solidFill>
                <a:effectLst/>
                <a:uLnTx/>
                <a:uFillTx/>
                <a:latin typeface="Arial" charset="0"/>
                <a:ea typeface="+mn-ea"/>
                <a:cs typeface="Arial" charset="0"/>
              </a:rPr>
              <a:t>Arts. 55, 56 GCIV].</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Arial" charset="0"/>
              </a:rPr>
              <a:t>Though IHL allows parties to the conflict to provide care “as far as practicable” and thus to take into account the resources available to them and existing security conditions, a lack of resources does not justify inaction. Even in cases where resources are extremely limited, parties to the conflict must use their best efforts to ensure medical care to the wounded and sick. This includes permitting impartial humanitarian organizations to provide such care. Consent to their work must not refused arbitrarily.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CH" sz="1200" b="0" i="0" u="none" strike="noStrike" kern="1200" cap="none" spc="0" normalizeH="0" baseline="0" noProof="0" dirty="0">
              <a:ln>
                <a:noFill/>
              </a:ln>
              <a:solidFill>
                <a:schemeClr val="tx1"/>
              </a:solidFill>
              <a:effectLst/>
              <a:uLnTx/>
              <a:uFillTx/>
              <a:latin typeface="Arial" charset="0"/>
              <a:ea typeface="+mn-ea"/>
              <a:cs typeface="Arial" charset="0"/>
            </a:endParaRPr>
          </a:p>
          <a:p>
            <a:r>
              <a:rPr lang="en-GB" sz="1200" kern="1200" dirty="0">
                <a:solidFill>
                  <a:schemeClr val="tx1"/>
                </a:solidFill>
                <a:effectLst/>
                <a:latin typeface="Arial" charset="0"/>
                <a:ea typeface="+mn-ea"/>
                <a:cs typeface="Arial" charset="0"/>
              </a:rPr>
              <a:t>As actors directly involved in providing health-care to the wounded and sick, health-care personnel have the responsibility to ensure that such obligations are implemented and have the right to demand that the authorities assist them in carrying out their work.</a:t>
            </a:r>
            <a:endParaRPr lang="fr-CH"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In particular, in all circumstances, they have to:</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treat the wounded and sick humanely;</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not abandon the wounded and sick;</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advocate and provide effective and impartial care for the wounded and sick without any adverse distinction</a:t>
            </a: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25</a:t>
            </a:fld>
            <a:endParaRPr lang="en-GB"/>
          </a:p>
        </p:txBody>
      </p:sp>
    </p:spTree>
    <p:extLst>
      <p:ext uri="{BB962C8B-B14F-4D97-AF65-F5344CB8AC3E}">
        <p14:creationId xmlns:p14="http://schemas.microsoft.com/office/powerpoint/2010/main" val="400626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Arial" charset="0"/>
              </a:rPr>
              <a:t>Under IHL, whenever circumstances permit, and particularly after fighting, all parties to armed conflicts must, without delay, take all possible measures to search for, collect and evacuate the wounded and sick without adverse distinction</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15 (1) GCI; Art. 18 GCII; Art. 8 APII; Rule 109, Customary IHL Study]. Again, they must use their best efforts to do so, taking</a:t>
            </a:r>
            <a:r>
              <a:rPr lang="en-GB" sz="1200" kern="1200" baseline="0" dirty="0">
                <a:solidFill>
                  <a:schemeClr val="tx1"/>
                </a:solidFill>
                <a:effectLst/>
                <a:latin typeface="Arial" charset="0"/>
                <a:ea typeface="+mn-ea"/>
                <a:cs typeface="Arial" charset="0"/>
              </a:rPr>
              <a:t> into account prevailing security conditions and existing capacities.</a:t>
            </a:r>
            <a:endParaRPr lang="en-GB"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Health-care personnel have the responsibility to make sure that such obligation is implemented and have thus the right to remind authorities of their obligation to search for and collect the wounded and sick and to ensure their access to health care without discrimination.</a:t>
            </a: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26</a:t>
            </a:fld>
            <a:endParaRPr lang="en-GB"/>
          </a:p>
        </p:txBody>
      </p:sp>
    </p:spTree>
    <p:extLst>
      <p:ext uri="{BB962C8B-B14F-4D97-AF65-F5344CB8AC3E}">
        <p14:creationId xmlns:p14="http://schemas.microsoft.com/office/powerpoint/2010/main" val="113751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i="1" dirty="0"/>
              <a:t>Right </a:t>
            </a:r>
            <a:r>
              <a:rPr lang="fr-CH" sz="1200" i="1" dirty="0" err="1"/>
              <a:t>answer</a:t>
            </a:r>
            <a:r>
              <a:rPr lang="fr-CH" sz="1200" i="1" dirty="0"/>
              <a:t>: a. </a:t>
            </a:r>
            <a:endParaRPr lang="en-GB" sz="1200" i="1"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27</a:t>
            </a:fld>
            <a:endParaRPr lang="en-GB"/>
          </a:p>
        </p:txBody>
      </p:sp>
    </p:spTree>
    <p:extLst>
      <p:ext uri="{BB962C8B-B14F-4D97-AF65-F5344CB8AC3E}">
        <p14:creationId xmlns:p14="http://schemas.microsoft.com/office/powerpoint/2010/main" val="60466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Under IHL, the obligation to respect medical personnel who are performing their exclusively medical function also entails an obligation on parties to the conflict not to arbitrarily interfere with their work so as to allow them to treat the wounded and sick</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Commentaries on Arts. 19, 24, 35 GCI, pp. 196, 220, 280; Commentary on Arts. 12, 21 API, pp. 166, 250; Commentary on Art. 11 APII, p. 1433].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Parties to the conflict shall not molest or punish any person</a:t>
            </a:r>
            <a:r>
              <a:rPr lang="en-GB" sz="1200" kern="1200" baseline="0" dirty="0">
                <a:solidFill>
                  <a:schemeClr val="tx1"/>
                </a:solidFill>
                <a:effectLst/>
                <a:latin typeface="Arial" charset="0"/>
                <a:ea typeface="+mn-ea"/>
                <a:cs typeface="Arial" charset="0"/>
              </a:rPr>
              <a:t> engaged in medical activities (NB: scope broader than “medical personnel”)</a:t>
            </a:r>
            <a:r>
              <a:rPr lang="en-GB" sz="1200" kern="1200" dirty="0">
                <a:solidFill>
                  <a:schemeClr val="tx1"/>
                </a:solidFill>
                <a:effectLst/>
                <a:latin typeface="Arial" charset="0"/>
                <a:ea typeface="+mn-ea"/>
                <a:cs typeface="Arial" charset="0"/>
              </a:rPr>
              <a:t> performing activities compatible with medical ethics, nor shall they compel them to perform activities contrary to medical ethics or to refrain from performing acts required by medical ethics</a:t>
            </a:r>
            <a:r>
              <a:rPr lang="en-GB" sz="1200" kern="1200" baseline="0" dirty="0">
                <a:solidFill>
                  <a:schemeClr val="tx1"/>
                </a:solidFill>
                <a:effectLst/>
                <a:latin typeface="Arial" charset="0"/>
                <a:ea typeface="+mn-ea"/>
                <a:cs typeface="Arial" charset="0"/>
              </a:rPr>
              <a:t> [</a:t>
            </a:r>
            <a:r>
              <a:rPr lang="de-CH" sz="1200" kern="1200" dirty="0">
                <a:solidFill>
                  <a:schemeClr val="tx1"/>
                </a:solidFill>
                <a:effectLst/>
                <a:latin typeface="Arial" charset="0"/>
                <a:ea typeface="+mn-ea"/>
                <a:cs typeface="Arial" charset="0"/>
              </a:rPr>
              <a:t>Art. 18 (3) GCI; Art. 16 (1) (2) API; Art. 10 (1) (2) APII].</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A related issue concerns the question whether medical personnel may be compelled to provide to a party to a conflict information that goes beyond the health condition of the wounded and sick strictly speaking, such as information on the activities, connections, position or simply the existence of the wounded</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Commentary on Art. 16 API, p. 206, para. 682].</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The rules contained in API and APII provide that, while generally, the confidentiality of patient information shall be protected from denunciation to authorities, medical personnel, especially towards their own authorities, as parties to a conflict may make protection from such denunciation subject to national law</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16 (3) of API specifies for IACs that in relation to both its own authorities and authorities of the adverse party, medical personnel may be compelled to reveal this type of information in the case of communicable diseases. This case is not explicitly mentioned in the corresponding provision of Art. 10 (3) of APII applicable to NIACs regulated by APII, since such exceptions are usually enshrined in national legislation. See Commentary on Art. 10 (3) APII, p. 1428, para. 4702].</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28</a:t>
            </a:fld>
            <a:endParaRPr lang="en-GB"/>
          </a:p>
        </p:txBody>
      </p:sp>
    </p:spTree>
    <p:extLst>
      <p:ext uri="{BB962C8B-B14F-4D97-AF65-F5344CB8AC3E}">
        <p14:creationId xmlns:p14="http://schemas.microsoft.com/office/powerpoint/2010/main" val="1089425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Medical personnel" means those persons assigned, by a Party to the conflict, exclusively to the medical purposes enumerated under e) or to the administration of medical units or to the operation or administration of medical transports. Such assignments may be either permanent 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temporary. The term includes in IAC: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Arial" charset="0"/>
                <a:ea typeface="+mn-ea"/>
                <a:cs typeface="Arial" charset="0"/>
              </a:rPr>
              <a:t>i</a:t>
            </a:r>
            <a:r>
              <a:rPr lang="en-US" sz="1200" kern="1200" dirty="0">
                <a:solidFill>
                  <a:schemeClr val="tx1"/>
                </a:solidFill>
                <a:effectLst/>
                <a:latin typeface="Arial" charset="0"/>
                <a:ea typeface="+mn-ea"/>
                <a:cs typeface="Arial" charset="0"/>
              </a:rPr>
              <a:t>) medical personnel of a Party to the conflict, whether military or civilian, including those described in the First and Second Conventions, and those assigned to civil </a:t>
            </a:r>
            <a:r>
              <a:rPr lang="en-US" sz="1200" kern="1200" dirty="0" err="1">
                <a:solidFill>
                  <a:schemeClr val="tx1"/>
                </a:solidFill>
                <a:effectLst/>
                <a:latin typeface="Arial" charset="0"/>
                <a:ea typeface="+mn-ea"/>
                <a:cs typeface="Arial" charset="0"/>
              </a:rPr>
              <a:t>defence</a:t>
            </a:r>
            <a:r>
              <a:rPr lang="en-US" sz="1200" kern="1200" dirty="0">
                <a:solidFill>
                  <a:schemeClr val="tx1"/>
                </a:solidFill>
                <a:effectLst/>
                <a:latin typeface="Arial" charset="0"/>
                <a:ea typeface="+mn-ea"/>
                <a:cs typeface="Arial" charset="0"/>
              </a:rPr>
              <a:t> organizations;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ii) medical personnel of national Red Cross (Red Crescent, Red Lion and Sun) Societies and other national voluntary aid societies duly recognized and authorized by a Party to the conflict;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iii) medical personnel or medical units or medical transports described in Article 9, paragraph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In NIAC: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-same as under Art. 8 (c) (</a:t>
            </a:r>
            <a:r>
              <a:rPr lang="en-US" sz="1200" kern="1200" dirty="0" err="1">
                <a:solidFill>
                  <a:schemeClr val="tx1"/>
                </a:solidFill>
                <a:effectLst/>
                <a:latin typeface="Arial" charset="0"/>
                <a:ea typeface="+mn-ea"/>
                <a:cs typeface="Arial" charset="0"/>
              </a:rPr>
              <a:t>i</a:t>
            </a:r>
            <a:r>
              <a:rPr lang="en-US" sz="1200" kern="1200" dirty="0">
                <a:solidFill>
                  <a:schemeClr val="tx1"/>
                </a:solidFill>
                <a:effectLst/>
                <a:latin typeface="Arial" charset="0"/>
                <a:ea typeface="+mn-ea"/>
                <a:cs typeface="Arial" charset="0"/>
              </a:rPr>
              <a:t>) API;</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-medical personnel of Red Cross/Red Crescent organizations recognized and authorized by parties to the conflict;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-medical personnel of other aid societies recognized and authorized by a party to the conflict and located within the territory the conflict is taking place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Thus, restriction to local medical personnel!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-can be members of AF; members of NSAGs; NS staff duly recognized and authorized by party to conflict; staff of other NGOs under same conditions as 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a:t>
            </a:r>
            <a:r>
              <a:rPr lang="en-US" sz="1200" kern="1200" dirty="0" err="1">
                <a:solidFill>
                  <a:schemeClr val="tx1"/>
                </a:solidFill>
                <a:effectLst/>
                <a:latin typeface="Arial" charset="0"/>
                <a:ea typeface="+mn-ea"/>
                <a:cs typeface="Arial" charset="0"/>
              </a:rPr>
              <a:t>assigment</a:t>
            </a:r>
            <a:r>
              <a:rPr lang="en-US" sz="1200" kern="1200" dirty="0">
                <a:solidFill>
                  <a:schemeClr val="tx1"/>
                </a:solidFill>
                <a:effectLst/>
                <a:latin typeface="Arial" charset="0"/>
                <a:ea typeface="+mn-ea"/>
                <a:cs typeface="Arial" charset="0"/>
              </a:rPr>
              <a:t>: means that not any doctor is automatically protected as medical personnel in the sense of IHL but his dedication to medical purposes must be pre-determined; linked with ability to control who is entitled to use the protective emblems of the red cross, red crescent and red crystal which in term should make it visible to opposing party to conflict who is protected as such!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Incidentally, scope of Art. 16 API and Art. 10 APII is broader than the term «medical personnel», as it covers all persons engaged in medical activities, whether or not assigned by a party to the conflict!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Definition of health care personnel according to the ICRC broader than technical definition of “medical personnel” under IHL: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All those working in the area of health care. This includes: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People with professional HC qualifications, e.g. doctors, nurses, paramedics, physiotherapists, pharmacists;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health-care personnel, whether working in HC facilities, in ambulances, as ambulance drivers, administrators of hospitals or in the community in their professional capacity;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Red Cross and Red Crescent staff involved in the delivery of health care, including volunteers;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Personnel of health-oriented NGOs or international organizations;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military health-care personnel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29</a:t>
            </a:fld>
            <a:endParaRPr lang="en-GB"/>
          </a:p>
        </p:txBody>
      </p:sp>
    </p:spTree>
    <p:extLst>
      <p:ext uri="{BB962C8B-B14F-4D97-AF65-F5344CB8AC3E}">
        <p14:creationId xmlns:p14="http://schemas.microsoft.com/office/powerpoint/2010/main" val="385816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Arial" charset="0"/>
              </a:rPr>
              <a:t>Pictures</a:t>
            </a:r>
            <a:r>
              <a:rPr lang="en-GB" sz="1200" kern="1200" dirty="0">
                <a:solidFill>
                  <a:schemeClr val="tx1"/>
                </a:solidFill>
                <a:effectLst/>
                <a:latin typeface="Arial" charset="0"/>
                <a:ea typeface="+mn-ea"/>
                <a:cs typeface="Arial" charset="0"/>
              </a:rPr>
              <a:t>: </a:t>
            </a:r>
            <a:r>
              <a:rPr lang="en-GB" sz="1200" dirty="0">
                <a:effectLst/>
              </a:rPr>
              <a:t>Pakistan, 12 April 2010. An ambulance is set ablaze by angry protesters in Abbottabad, located in the North West Frontier Province. </a:t>
            </a:r>
            <a:r>
              <a:rPr lang="en-GB" sz="1200" dirty="0" err="1">
                <a:effectLst/>
              </a:rPr>
              <a:t>Keysaney</a:t>
            </a:r>
            <a:r>
              <a:rPr lang="en-GB" sz="1200" dirty="0">
                <a:effectLst/>
              </a:rPr>
              <a:t> hospital, Mogadishu,</a:t>
            </a:r>
            <a:r>
              <a:rPr lang="en-GB" sz="1200" baseline="0" dirty="0">
                <a:effectLst/>
              </a:rPr>
              <a:t> Somalia</a:t>
            </a:r>
            <a:br>
              <a:rPr lang="en-GB" sz="1200" dirty="0">
                <a:effectLst/>
              </a:rPr>
            </a:br>
            <a:endParaRPr lang="en-GB" sz="1200" dirty="0">
              <a:effectLst/>
            </a:endParaRPr>
          </a:p>
          <a:p>
            <a:endParaRPr lang="en-GB"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Under IHL, the basic obligation to respect the wounded and sick entails, in particular, not to attack, kill, ill-treat or harm them in any way</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12 GCI; Art. 12 GCII; Art. 16 GC IV; Art. 10 API; Art. 7 APII; Commentary on Art. 10 API, para. 446].</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From the basic obligations in relation to the wounded and sick flow the specific IHL protections of medical personnel, units and transports</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Medical personnel, units and transports, pursuing their exclusively humanitarian task, whether military or civilian, may not be attacked or harmed, unless they commit, outside their humanitarian functions, acts harmful to the enemy</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Rules 25, 28, 29, Customary IHL Study; Arts. 19 (1), 24-26, 35 GCI; Arts. 23, 36 GCII; Arts. 18, 20, 21 GCIV; Arts. 12 (1), 15, 21 API; Arts. 9, 11 (1) APII].</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200" kern="1200" dirty="0" err="1">
                <a:solidFill>
                  <a:schemeClr val="tx1"/>
                </a:solidFill>
                <a:effectLst/>
                <a:latin typeface="Arial" charset="0"/>
                <a:ea typeface="+mn-ea"/>
                <a:cs typeface="Arial" charset="0"/>
              </a:rPr>
              <a:t>Thus</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wounded</a:t>
            </a:r>
            <a:r>
              <a:rPr lang="fr-CH" sz="1200" kern="1200" dirty="0">
                <a:solidFill>
                  <a:schemeClr val="tx1"/>
                </a:solidFill>
                <a:effectLst/>
                <a:latin typeface="Arial" charset="0"/>
                <a:ea typeface="+mn-ea"/>
                <a:cs typeface="Arial" charset="0"/>
              </a:rPr>
              <a:t> and </a:t>
            </a:r>
            <a:r>
              <a:rPr lang="fr-CH" sz="1200" kern="1200" dirty="0" err="1">
                <a:solidFill>
                  <a:schemeClr val="tx1"/>
                </a:solidFill>
                <a:effectLst/>
                <a:latin typeface="Arial" charset="0"/>
                <a:ea typeface="+mn-ea"/>
                <a:cs typeface="Arial" charset="0"/>
              </a:rPr>
              <a:t>sick</a:t>
            </a:r>
            <a:r>
              <a:rPr lang="fr-CH" sz="1200" kern="1200" dirty="0">
                <a:solidFill>
                  <a:schemeClr val="tx1"/>
                </a:solidFill>
                <a:effectLst/>
                <a:latin typeface="Arial" charset="0"/>
                <a:ea typeface="+mn-ea"/>
                <a:cs typeface="Arial" charset="0"/>
              </a:rPr>
              <a:t> are </a:t>
            </a:r>
            <a:r>
              <a:rPr lang="fr-CH" sz="1200" kern="1200" dirty="0" err="1">
                <a:solidFill>
                  <a:schemeClr val="tx1"/>
                </a:solidFill>
                <a:effectLst/>
                <a:latin typeface="Arial" charset="0"/>
                <a:ea typeface="+mn-ea"/>
                <a:cs typeface="Arial" charset="0"/>
              </a:rPr>
              <a:t>protected</a:t>
            </a:r>
            <a:r>
              <a:rPr lang="fr-CH" sz="1200" kern="1200" dirty="0">
                <a:solidFill>
                  <a:schemeClr val="tx1"/>
                </a:solidFill>
                <a:effectLst/>
                <a:latin typeface="Arial" charset="0"/>
                <a:ea typeface="+mn-ea"/>
                <a:cs typeface="Arial" charset="0"/>
              </a:rPr>
              <a:t> as </a:t>
            </a:r>
            <a:r>
              <a:rPr lang="fr-CH" sz="1200" kern="1200" dirty="0" err="1">
                <a:solidFill>
                  <a:schemeClr val="tx1"/>
                </a:solidFill>
                <a:effectLst/>
                <a:latin typeface="Arial" charset="0"/>
                <a:ea typeface="+mn-ea"/>
                <a:cs typeface="Arial" charset="0"/>
              </a:rPr>
              <a:t>civilians</a:t>
            </a:r>
            <a:r>
              <a:rPr lang="fr-CH" sz="1200" kern="1200" dirty="0">
                <a:solidFill>
                  <a:schemeClr val="tx1"/>
                </a:solidFill>
                <a:effectLst/>
                <a:latin typeface="Arial" charset="0"/>
                <a:ea typeface="+mn-ea"/>
                <a:cs typeface="Arial" charset="0"/>
              </a:rPr>
              <a:t> or </a:t>
            </a:r>
            <a:r>
              <a:rPr lang="fr-CH" sz="1200" kern="1200" dirty="0" err="1">
                <a:solidFill>
                  <a:schemeClr val="tx1"/>
                </a:solidFill>
                <a:effectLst/>
                <a:latin typeface="Arial" charset="0"/>
                <a:ea typeface="+mn-ea"/>
                <a:cs typeface="Arial" charset="0"/>
              </a:rPr>
              <a:t>wounded</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combatants</a:t>
            </a:r>
            <a:r>
              <a:rPr lang="fr-CH" sz="1200" kern="1200" dirty="0">
                <a:solidFill>
                  <a:schemeClr val="tx1"/>
                </a:solidFill>
                <a:effectLst/>
                <a:latin typeface="Arial" charset="0"/>
                <a:ea typeface="+mn-ea"/>
                <a:cs typeface="Arial" charset="0"/>
              </a:rPr>
              <a:t> or </a:t>
            </a:r>
            <a:r>
              <a:rPr lang="fr-CH" sz="1200" kern="1200" dirty="0" err="1">
                <a:solidFill>
                  <a:schemeClr val="tx1"/>
                </a:solidFill>
                <a:effectLst/>
                <a:latin typeface="Arial" charset="0"/>
                <a:ea typeface="+mn-ea"/>
                <a:cs typeface="Arial" charset="0"/>
              </a:rPr>
              <a:t>fighters</a:t>
            </a:r>
            <a:r>
              <a:rPr lang="fr-CH" sz="1200" kern="1200" dirty="0">
                <a:solidFill>
                  <a:schemeClr val="tx1"/>
                </a:solidFill>
                <a:effectLst/>
                <a:latin typeface="Arial" charset="0"/>
                <a:ea typeface="+mn-ea"/>
                <a:cs typeface="Arial" charset="0"/>
              </a:rPr>
              <a:t>, in </a:t>
            </a:r>
            <a:r>
              <a:rPr lang="fr-CH" sz="1200" kern="1200" dirty="0" err="1">
                <a:solidFill>
                  <a:schemeClr val="tx1"/>
                </a:solidFill>
                <a:effectLst/>
                <a:latin typeface="Arial" charset="0"/>
                <a:ea typeface="+mn-ea"/>
                <a:cs typeface="Arial" charset="0"/>
              </a:rPr>
              <a:t>particular</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from</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attack</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because</a:t>
            </a:r>
            <a:r>
              <a:rPr lang="fr-CH" sz="1200" kern="1200" baseline="0" dirty="0">
                <a:solidFill>
                  <a:schemeClr val="tx1"/>
                </a:solidFill>
                <a:effectLst/>
                <a:latin typeface="Arial" charset="0"/>
                <a:ea typeface="+mn-ea"/>
                <a:cs typeface="Arial" charset="0"/>
              </a:rPr>
              <a:t> of</a:t>
            </a:r>
            <a:r>
              <a:rPr lang="fr-CH" sz="1200" kern="1200" dirty="0">
                <a:solidFill>
                  <a:schemeClr val="tx1"/>
                </a:solidFill>
                <a:effectLst/>
                <a:latin typeface="Arial" charset="0"/>
                <a:ea typeface="+mn-ea"/>
                <a:cs typeface="Arial" charset="0"/>
              </a:rPr>
              <a:t> the</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fact</a:t>
            </a:r>
            <a:r>
              <a:rPr lang="fr-CH" sz="1200" kern="1200" baseline="0" dirty="0">
                <a:solidFill>
                  <a:schemeClr val="tx1"/>
                </a:solidFill>
                <a:effectLst/>
                <a:latin typeface="Arial" charset="0"/>
                <a:ea typeface="+mn-ea"/>
                <a:cs typeface="Arial" charset="0"/>
              </a:rPr>
              <a:t> of </a:t>
            </a:r>
            <a:r>
              <a:rPr lang="fr-CH" sz="1200" kern="1200" baseline="0" dirty="0" err="1">
                <a:solidFill>
                  <a:schemeClr val="tx1"/>
                </a:solidFill>
                <a:effectLst/>
                <a:latin typeface="Arial" charset="0"/>
                <a:ea typeface="+mn-ea"/>
                <a:cs typeface="Arial" charset="0"/>
              </a:rPr>
              <a:t>abstaining</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from</a:t>
            </a:r>
            <a:r>
              <a:rPr lang="fr-CH" sz="1200" kern="1200" baseline="0" dirty="0">
                <a:solidFill>
                  <a:schemeClr val="tx1"/>
                </a:solidFill>
                <a:effectLst/>
                <a:latin typeface="Arial" charset="0"/>
                <a:ea typeface="+mn-ea"/>
                <a:cs typeface="Arial" charset="0"/>
              </a:rPr>
              <a:t> hostile </a:t>
            </a:r>
            <a:r>
              <a:rPr lang="fr-CH" sz="1200" kern="1200" baseline="0" dirty="0" err="1">
                <a:solidFill>
                  <a:schemeClr val="tx1"/>
                </a:solidFill>
                <a:effectLst/>
                <a:latin typeface="Arial" charset="0"/>
                <a:ea typeface="+mn-ea"/>
                <a:cs typeface="Arial" charset="0"/>
              </a:rPr>
              <a:t>acts</a:t>
            </a:r>
            <a:r>
              <a:rPr lang="fr-CH" sz="1200" kern="1200" dirty="0">
                <a:solidFill>
                  <a:schemeClr val="tx1"/>
                </a:solidFill>
                <a:effectLst/>
                <a:latin typeface="Arial" charset="0"/>
                <a:ea typeface="+mn-ea"/>
                <a:cs typeface="Arial" charset="0"/>
              </a:rPr>
              <a:t>. To </a:t>
            </a:r>
            <a:r>
              <a:rPr lang="fr-CH" sz="1200" kern="1200" dirty="0" err="1">
                <a:solidFill>
                  <a:schemeClr val="tx1"/>
                </a:solidFill>
                <a:effectLst/>
                <a:latin typeface="Arial" charset="0"/>
                <a:ea typeface="+mn-ea"/>
                <a:cs typeface="Arial" charset="0"/>
              </a:rPr>
              <a:t>ensure</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their</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safety</a:t>
            </a:r>
            <a:r>
              <a:rPr lang="fr-CH" sz="1200" kern="1200" baseline="0" dirty="0">
                <a:solidFill>
                  <a:schemeClr val="tx1"/>
                </a:solidFill>
                <a:effectLst/>
                <a:latin typeface="Arial" charset="0"/>
                <a:ea typeface="+mn-ea"/>
                <a:cs typeface="Arial" charset="0"/>
              </a:rPr>
              <a:t> and protection, </a:t>
            </a:r>
            <a:r>
              <a:rPr lang="fr-CH" sz="1200" kern="1200" baseline="0" dirty="0" err="1">
                <a:solidFill>
                  <a:schemeClr val="tx1"/>
                </a:solidFill>
                <a:effectLst/>
                <a:latin typeface="Arial" charset="0"/>
                <a:ea typeface="+mn-ea"/>
                <a:cs typeface="Arial" charset="0"/>
              </a:rPr>
              <a:t>health</a:t>
            </a:r>
            <a:r>
              <a:rPr lang="fr-CH" sz="1200" kern="1200" baseline="0" dirty="0">
                <a:solidFill>
                  <a:schemeClr val="tx1"/>
                </a:solidFill>
                <a:effectLst/>
                <a:latin typeface="Arial" charset="0"/>
                <a:ea typeface="+mn-ea"/>
                <a:cs typeface="Arial" charset="0"/>
              </a:rPr>
              <a:t> care </a:t>
            </a:r>
            <a:r>
              <a:rPr lang="fr-CH" sz="1200" kern="1200" baseline="0" dirty="0" err="1">
                <a:solidFill>
                  <a:schemeClr val="tx1"/>
                </a:solidFill>
                <a:effectLst/>
                <a:latin typeface="Arial" charset="0"/>
                <a:ea typeface="+mn-ea"/>
                <a:cs typeface="Arial" charset="0"/>
              </a:rPr>
              <a:t>facilities</a:t>
            </a:r>
            <a:r>
              <a:rPr lang="fr-CH" sz="1200" kern="1200" baseline="0" dirty="0">
                <a:solidFill>
                  <a:schemeClr val="tx1"/>
                </a:solidFill>
                <a:effectLst/>
                <a:latin typeface="Arial" charset="0"/>
                <a:ea typeface="+mn-ea"/>
                <a:cs typeface="Arial" charset="0"/>
              </a:rPr>
              <a:t> and transports are </a:t>
            </a:r>
            <a:r>
              <a:rPr lang="fr-CH" sz="1200" kern="1200" baseline="0" dirty="0" err="1">
                <a:solidFill>
                  <a:schemeClr val="tx1"/>
                </a:solidFill>
                <a:effectLst/>
                <a:latin typeface="Arial" charset="0"/>
                <a:ea typeface="+mn-ea"/>
                <a:cs typeface="Arial" charset="0"/>
              </a:rPr>
              <a:t>also</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considered</a:t>
            </a:r>
            <a:r>
              <a:rPr lang="fr-CH" sz="1200" kern="1200" baseline="0" dirty="0">
                <a:solidFill>
                  <a:schemeClr val="tx1"/>
                </a:solidFill>
                <a:effectLst/>
                <a:latin typeface="Arial" charset="0"/>
                <a:ea typeface="+mn-ea"/>
                <a:cs typeface="Arial" charset="0"/>
              </a:rPr>
              <a:t> as </a:t>
            </a:r>
            <a:r>
              <a:rPr lang="fr-CH" sz="1200" kern="1200" baseline="0" dirty="0" err="1">
                <a:solidFill>
                  <a:schemeClr val="tx1"/>
                </a:solidFill>
                <a:effectLst/>
                <a:latin typeface="Arial" charset="0"/>
                <a:ea typeface="+mn-ea"/>
                <a:cs typeface="Arial" charset="0"/>
              </a:rPr>
              <a:t>protected</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targets</a:t>
            </a:r>
            <a:r>
              <a:rPr lang="fr-CH" sz="1200" kern="1200" baseline="0" dirty="0">
                <a:solidFill>
                  <a:schemeClr val="tx1"/>
                </a:solidFill>
                <a:effectLst/>
                <a:latin typeface="Arial" charset="0"/>
                <a:ea typeface="+mn-ea"/>
                <a:cs typeface="Arial" charset="0"/>
              </a:rPr>
              <a:t> and </a:t>
            </a:r>
            <a:r>
              <a:rPr lang="fr-CH" sz="1200" kern="1200" baseline="0" dirty="0" err="1">
                <a:solidFill>
                  <a:schemeClr val="tx1"/>
                </a:solidFill>
                <a:effectLst/>
                <a:latin typeface="Arial" charset="0"/>
                <a:ea typeface="+mn-ea"/>
                <a:cs typeface="Arial" charset="0"/>
              </a:rPr>
              <a:t>may</a:t>
            </a:r>
            <a:r>
              <a:rPr lang="fr-CH" sz="1200" kern="1200" baseline="0" dirty="0">
                <a:solidFill>
                  <a:schemeClr val="tx1"/>
                </a:solidFill>
                <a:effectLst/>
                <a:latin typeface="Arial" charset="0"/>
                <a:ea typeface="+mn-ea"/>
                <a:cs typeface="Arial" charset="0"/>
              </a:rPr>
              <a:t> not </a:t>
            </a:r>
            <a:r>
              <a:rPr lang="fr-CH" sz="1200" kern="1200" baseline="0" dirty="0" err="1">
                <a:solidFill>
                  <a:schemeClr val="tx1"/>
                </a:solidFill>
                <a:effectLst/>
                <a:latin typeface="Arial" charset="0"/>
                <a:ea typeface="+mn-ea"/>
                <a:cs typeface="Arial" charset="0"/>
              </a:rPr>
              <a:t>be</a:t>
            </a:r>
            <a:r>
              <a:rPr lang="fr-CH" sz="1200" kern="1200" baseline="0" dirty="0">
                <a:solidFill>
                  <a:schemeClr val="tx1"/>
                </a:solidFill>
                <a:effectLst/>
                <a:latin typeface="Arial" charset="0"/>
                <a:ea typeface="+mn-ea"/>
                <a:cs typeface="Arial" charset="0"/>
              </a:rPr>
              <a:t> </a:t>
            </a:r>
            <a:r>
              <a:rPr lang="fr-CH" sz="1200" kern="1200" baseline="0" dirty="0" err="1">
                <a:solidFill>
                  <a:schemeClr val="tx1"/>
                </a:solidFill>
                <a:effectLst/>
                <a:latin typeface="Arial" charset="0"/>
                <a:ea typeface="+mn-ea"/>
                <a:cs typeface="Arial" charset="0"/>
              </a:rPr>
              <a:t>object</a:t>
            </a:r>
            <a:r>
              <a:rPr lang="fr-CH" sz="1200" kern="1200" baseline="0" dirty="0">
                <a:solidFill>
                  <a:schemeClr val="tx1"/>
                </a:solidFill>
                <a:effectLst/>
                <a:latin typeface="Arial" charset="0"/>
                <a:ea typeface="+mn-ea"/>
                <a:cs typeface="Arial" charset="0"/>
              </a:rPr>
              <a:t> of </a:t>
            </a:r>
            <a:r>
              <a:rPr lang="fr-CH" sz="1200" kern="1200" baseline="0" dirty="0" err="1">
                <a:solidFill>
                  <a:schemeClr val="tx1"/>
                </a:solidFill>
                <a:effectLst/>
                <a:latin typeface="Arial" charset="0"/>
                <a:ea typeface="+mn-ea"/>
                <a:cs typeface="Arial" charset="0"/>
              </a:rPr>
              <a:t>attack</a:t>
            </a:r>
            <a:r>
              <a:rPr lang="fr-CH" sz="1200" kern="1200" baseline="0" dirty="0">
                <a:solidFill>
                  <a:schemeClr val="tx1"/>
                </a:solidFill>
                <a:effectLst/>
                <a:latin typeface="Arial" charset="0"/>
                <a:ea typeface="+mn-ea"/>
                <a:cs typeface="Arial" charset="0"/>
              </a:rPr>
              <a:t>.</a:t>
            </a:r>
          </a:p>
          <a:p>
            <a:endParaRPr lang="en-GB" sz="1200" b="0" i="0" u="none" strike="noStrike" kern="1200" baseline="0" dirty="0">
              <a:solidFill>
                <a:schemeClr val="tx1"/>
              </a:solidFill>
              <a:latin typeface="Arial" charset="0"/>
              <a:ea typeface="+mn-ea"/>
              <a:cs typeface="Arial" charset="0"/>
            </a:endParaRPr>
          </a:p>
          <a:p>
            <a:r>
              <a:rPr lang="en-GB" sz="1200" b="0" i="0" u="none" strike="noStrike" kern="1200" baseline="0" dirty="0">
                <a:solidFill>
                  <a:schemeClr val="tx1"/>
                </a:solidFill>
                <a:latin typeface="Arial" charset="0"/>
                <a:ea typeface="+mn-ea"/>
                <a:cs typeface="Arial" charset="0"/>
              </a:rPr>
              <a:t>Medical units, such as hospitals and other facilities that have been set up for medical purposes, must be respected and protected in all circumstances. Medical units may not be attacked and their functioning not unduly impeded. Parties to an armed conflict must take measures to protect medical units from attacks, such as ensuring, whenever possible, that they are not situated in the vicinity of military objectives.</a:t>
            </a:r>
          </a:p>
          <a:p>
            <a:endParaRPr lang="fr-CH" sz="1200" kern="1200" baseline="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Health-care facilities include hospitals, laboratories, clinics, first-aid posts, blood transfusion centres, and the medical and pharmaceutical stores of these facilities. Violence includes bombing, shelling, looting, forced entry impeding their functioning, shooting into, encircling or other forceful interference with the running of health-care facilities (such as depriving them of electricity and water).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Medical transports include ambulances, medical ships or aircraft, whether civilian or military; and vehicles transporting medical supplies or equipment. Violence includes attacks on, theft of and interference with medical vehicles.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Under IHL, the obligation to respect medical personnel, units and transports, performing their exclusively medical function, which means that their functioning may not be unduly interfered with, entails that the passage of medical personnel and supplies must not be arbitrarily prevented [Commentary on Art. 12 API, p. 166, para. 517]. (The same may be argued on the basis of the obligation  to take all possible measures to search for, collect and evacuate W&amp;S without delay. This includes permitting humanitarian organizations to carry out such tasks, and consent must not be withheld arbitrarily in this regard)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DIFFERENCE to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norms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on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humanitarian</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access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/assistance more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broadly</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b/c of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entitled</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beneficiaries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that</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include</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wounded</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fighters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&amp; not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only</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civilians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Forceful</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entry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into</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medical</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units</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not per se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prohibited</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but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need</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to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make</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sure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that</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least possible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interference</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with</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medical</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care;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continuity</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of care must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be</a:t>
            </a:r>
            <a:r>
              <a:rPr kumimoji="0" lang="fr-CH"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fr-CH" sz="1200" b="0" i="0" u="none" strike="noStrike" kern="1200" cap="none" spc="0" normalizeH="0" baseline="0" noProof="0" dirty="0" err="1">
                <a:ln>
                  <a:noFill/>
                </a:ln>
                <a:solidFill>
                  <a:srgbClr val="000000"/>
                </a:solidFill>
                <a:effectLst/>
                <a:uLnTx/>
                <a:uFillTx/>
                <a:latin typeface="Arial" charset="0"/>
                <a:ea typeface="+mn-ea"/>
                <a:cs typeface="Arial" charset="0"/>
              </a:rPr>
              <a:t>preserved</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CH"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Like all other obligations in relation to health-care personnel and infrastructure, this obligation derives from the fundamental obligations to respect, protect and care for the wounded and sick [Commentary on Art. 12 GCI, p. 134].</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30</a:t>
            </a:fld>
            <a:endParaRPr lang="en-GB"/>
          </a:p>
        </p:txBody>
      </p:sp>
    </p:spTree>
    <p:extLst>
      <p:ext uri="{BB962C8B-B14F-4D97-AF65-F5344CB8AC3E}">
        <p14:creationId xmlns:p14="http://schemas.microsoft.com/office/powerpoint/2010/main" val="1345684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i="1" baseline="0" dirty="0"/>
              <a:t>Right </a:t>
            </a:r>
            <a:r>
              <a:rPr lang="fr-CH" sz="1200" i="1" baseline="0" dirty="0" err="1"/>
              <a:t>answer</a:t>
            </a:r>
            <a:r>
              <a:rPr lang="fr-CH" sz="1200" i="1" baseline="0" dirty="0"/>
              <a:t>: c.</a:t>
            </a:r>
            <a:endParaRPr lang="en-GB" sz="1200" i="1"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31</a:t>
            </a:fld>
            <a:endParaRPr lang="en-GB"/>
          </a:p>
        </p:txBody>
      </p:sp>
    </p:spTree>
    <p:extLst>
      <p:ext uri="{BB962C8B-B14F-4D97-AF65-F5344CB8AC3E}">
        <p14:creationId xmlns:p14="http://schemas.microsoft.com/office/powerpoint/2010/main" val="822413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Medical personnel, units and transports</a:t>
            </a:r>
            <a:r>
              <a:rPr lang="en-GB" sz="1200" baseline="0" dirty="0"/>
              <a:t> </a:t>
            </a:r>
            <a:r>
              <a:rPr lang="en-GB" sz="1200" dirty="0"/>
              <a:t>retain their protected status as long as they are exclusively devoted to the care of the wounded and the sick and are not used to advance military goals,</a:t>
            </a:r>
            <a:r>
              <a:rPr lang="en-GB" sz="1200" baseline="0" dirty="0"/>
              <a:t> that means used </a:t>
            </a:r>
            <a:r>
              <a:rPr lang="en-GB" sz="1200" b="0" i="0" u="none" strike="noStrike" kern="1200" baseline="0" dirty="0">
                <a:solidFill>
                  <a:schemeClr val="tx1"/>
                </a:solidFill>
                <a:latin typeface="Arial" charset="0"/>
                <a:ea typeface="+mn-ea"/>
                <a:cs typeface="Arial" charset="0"/>
              </a:rPr>
              <a:t>to commit “acts harmful to the enemy” [the notion is contained in AP I, art 13 and in CIHL, see Rule 25]. </a:t>
            </a:r>
            <a:r>
              <a:rPr lang="en-GB" sz="1200" kern="1200" dirty="0">
                <a:solidFill>
                  <a:schemeClr val="tx1"/>
                </a:solidFill>
                <a:effectLst/>
                <a:latin typeface="Arial" charset="0"/>
                <a:ea typeface="+mn-ea"/>
                <a:cs typeface="Arial" charset="0"/>
              </a:rPr>
              <a:t>Examples of "acts harmful to the enemy" include: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the use of medical units to shelter able-bodied combatants;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the use of medica</a:t>
            </a:r>
            <a:r>
              <a:rPr lang="en-GB" sz="1200" kern="1200" baseline="0" dirty="0">
                <a:solidFill>
                  <a:schemeClr val="tx1"/>
                </a:solidFill>
                <a:effectLst/>
                <a:latin typeface="Arial" charset="0"/>
                <a:ea typeface="+mn-ea"/>
                <a:cs typeface="Arial" charset="0"/>
              </a:rPr>
              <a:t>l facilities t</a:t>
            </a:r>
            <a:r>
              <a:rPr lang="en-GB" sz="1200" kern="1200" dirty="0">
                <a:solidFill>
                  <a:schemeClr val="tx1"/>
                </a:solidFill>
                <a:effectLst/>
                <a:latin typeface="Arial" charset="0"/>
                <a:ea typeface="+mn-ea"/>
                <a:cs typeface="Arial" charset="0"/>
              </a:rPr>
              <a:t>o store arms or ammunition;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the use of medical facilities as military observation posts or as a shield for military action;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CH" sz="1200" kern="1200" dirty="0">
                <a:solidFill>
                  <a:schemeClr val="tx1"/>
                </a:solidFill>
                <a:effectLst/>
                <a:latin typeface="Arial" charset="0"/>
                <a:ea typeface="+mn-ea"/>
                <a:cs typeface="Arial" charset="0"/>
              </a:rPr>
              <a:t>the use of </a:t>
            </a:r>
            <a:r>
              <a:rPr lang="fr-CH" sz="1200" kern="1200" dirty="0" err="1">
                <a:solidFill>
                  <a:schemeClr val="tx1"/>
                </a:solidFill>
                <a:effectLst/>
                <a:latin typeface="Arial" charset="0"/>
                <a:ea typeface="+mn-ea"/>
                <a:cs typeface="Arial" charset="0"/>
              </a:rPr>
              <a:t>medical</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units</a:t>
            </a:r>
            <a:r>
              <a:rPr lang="fr-CH" sz="1200" kern="1200" dirty="0">
                <a:solidFill>
                  <a:schemeClr val="tx1"/>
                </a:solidFill>
                <a:effectLst/>
                <a:latin typeface="Arial" charset="0"/>
                <a:ea typeface="+mn-ea"/>
                <a:cs typeface="Arial" charset="0"/>
              </a:rPr>
              <a:t> to </a:t>
            </a:r>
            <a:r>
              <a:rPr lang="fr-CH" sz="1200" kern="1200" dirty="0" err="1">
                <a:solidFill>
                  <a:schemeClr val="tx1"/>
                </a:solidFill>
                <a:effectLst/>
                <a:latin typeface="Arial" charset="0"/>
                <a:ea typeface="+mn-ea"/>
                <a:cs typeface="Arial" charset="0"/>
              </a:rPr>
              <a:t>launch</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military</a:t>
            </a:r>
            <a:r>
              <a:rPr lang="fr-CH" sz="1200" kern="1200" dirty="0">
                <a:solidFill>
                  <a:schemeClr val="tx1"/>
                </a:solidFill>
                <a:effectLst/>
                <a:latin typeface="Arial" charset="0"/>
                <a:ea typeface="+mn-ea"/>
                <a:cs typeface="Arial" charset="0"/>
              </a:rPr>
              <a:t> </a:t>
            </a:r>
            <a:r>
              <a:rPr lang="fr-CH" sz="1200" kern="1200" dirty="0" err="1">
                <a:solidFill>
                  <a:schemeClr val="tx1"/>
                </a:solidFill>
                <a:effectLst/>
                <a:latin typeface="Arial" charset="0"/>
                <a:ea typeface="+mn-ea"/>
                <a:cs typeface="Arial" charset="0"/>
              </a:rPr>
              <a:t>attacks</a:t>
            </a:r>
            <a:r>
              <a:rPr lang="fr-CH" sz="1200" kern="1200" dirty="0">
                <a:solidFill>
                  <a:schemeClr val="tx1"/>
                </a:solidFill>
                <a:effectLst/>
                <a:latin typeface="Arial" charset="0"/>
                <a:ea typeface="+mn-ea"/>
                <a:cs typeface="Arial" charset="0"/>
              </a:rPr>
              <a: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firing weapon for non-defensive purposes;</a:t>
            </a:r>
            <a:endParaRPr lang="fr-CH" sz="1200" kern="1200" dirty="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the transport of healthy troops, arms or munitions;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Arial" charset="0"/>
              </a:rPr>
              <a:t>the collection or transmission of military intelligence;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dirty="0"/>
              <a:t>the presence of armed combatants inside a medical facility for other than medical reasons;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Arial" charset="0"/>
                <a:ea typeface="+mn-ea"/>
                <a:cs typeface="Arial" charset="0"/>
              </a:rPr>
              <a:t>[</a:t>
            </a:r>
            <a:r>
              <a:rPr lang="en-GB" sz="1200" kern="1200" dirty="0">
                <a:solidFill>
                  <a:schemeClr val="tx1"/>
                </a:solidFill>
                <a:effectLst/>
                <a:latin typeface="Arial" charset="0"/>
                <a:ea typeface="+mn-ea"/>
                <a:cs typeface="Arial" charset="0"/>
              </a:rPr>
              <a:t>Commentary on Art. 21 GCI, pp. 200-201; Commentary on Rule 28 and 29, Customary IHL Study, p. 97 and p. 102].</a:t>
            </a:r>
          </a:p>
          <a:p>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A warning and reasonable time limit must be given before an attack is launched. An attack must also respect the principles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of distinction and proportionality</a:t>
            </a:r>
            <a:r>
              <a:rPr lang="en-GB" sz="1200" kern="1200" baseline="0" dirty="0">
                <a:solidFill>
                  <a:schemeClr val="tx1"/>
                </a:solidFill>
                <a:effectLst/>
                <a:latin typeface="Arial" charset="0"/>
                <a:ea typeface="+mn-ea"/>
                <a:cs typeface="Arial" charset="0"/>
              </a:rPr>
              <a:t> because of the highly likely presence of wounded and sick inside such medical units or transports.</a:t>
            </a: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r>
              <a:rPr lang="en-GB" sz="1200" b="0" i="0" u="none" strike="noStrike" kern="1200" baseline="0" dirty="0">
                <a:solidFill>
                  <a:schemeClr val="tx1"/>
                </a:solidFill>
                <a:latin typeface="Arial" charset="0"/>
                <a:ea typeface="+mn-ea"/>
                <a:cs typeface="Arial" charset="0"/>
              </a:rPr>
              <a:t>If medical transports fall into the hands of an adverse party, that party becomes responsible for ensuring that the wounded and sick in their charge are cared for. </a:t>
            </a:r>
          </a:p>
          <a:p>
            <a:endParaRPr lang="en-GB" sz="1200" b="0" i="0" u="none" strike="noStrike" kern="1200" baseline="0" dirty="0">
              <a:solidFill>
                <a:schemeClr val="tx1"/>
              </a:solidFill>
              <a:latin typeface="Arial" charset="0"/>
              <a:ea typeface="+mn-ea"/>
              <a:cs typeface="Arial" charset="0"/>
            </a:endParaRPr>
          </a:p>
          <a:p>
            <a:r>
              <a:rPr lang="en-GB" sz="1200" b="0" i="0" u="none" strike="noStrike" kern="1200" baseline="0" dirty="0">
                <a:solidFill>
                  <a:schemeClr val="tx1"/>
                </a:solidFill>
                <a:latin typeface="Arial" charset="0"/>
                <a:ea typeface="+mn-ea"/>
                <a:cs typeface="Arial" charset="0"/>
              </a:rPr>
              <a:t>Finally, parties to an armed conflict who use medical units or transports with the intent of leading the opposing parties to believe they are protected, while using them to launch attacks or carry out other acts harmful to the enemy, leading to killing, wounding or capture, commit acts of perfidy. If such an act of perfidy results in death or injury to individuals belonging to an adverse party, it constitutes a war crime. </a:t>
            </a:r>
            <a:endParaRPr lang="fr-CH" sz="1200" dirty="0"/>
          </a:p>
          <a:p>
            <a:endParaRPr lang="en-GB" sz="1200"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32</a:t>
            </a:fld>
            <a:endParaRPr lang="en-GB"/>
          </a:p>
        </p:txBody>
      </p:sp>
    </p:spTree>
    <p:extLst>
      <p:ext uri="{BB962C8B-B14F-4D97-AF65-F5344CB8AC3E}">
        <p14:creationId xmlns:p14="http://schemas.microsoft.com/office/powerpoint/2010/main" val="388655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Arial" charset="0"/>
              </a:rPr>
              <a:t>However, certain acts are not considered to fall within this exception, for example: carrying light individual weapons for self-defence or defence of the wounded and sick; the presence of, or escort by, military personnel; and the possession of small arms and ammunition taken from the wounded and sick and not yet handed over to the proper authority [Art. 22 GCI; Art. 13 API; Commentaries on Rules 25, 29, Customary IHL Study, pp. 85, 102].</a:t>
            </a:r>
            <a:endParaRPr lang="fr-CH" sz="1200" dirty="0"/>
          </a:p>
          <a:p>
            <a:endParaRPr lang="fr-CH" sz="1200" dirty="0"/>
          </a:p>
          <a:p>
            <a:r>
              <a:rPr lang="en-GB" sz="1200" kern="1200" dirty="0">
                <a:solidFill>
                  <a:schemeClr val="tx1"/>
                </a:solidFill>
                <a:effectLst/>
                <a:latin typeface="Arial" charset="0"/>
                <a:ea typeface="+mn-ea"/>
                <a:cs typeface="Arial" charset="0"/>
              </a:rPr>
              <a:t>Health-care personnel, to retain their protection under IHL and not to put into danger the protected status of the wounded and sick and of their colleagues, should:</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avoid taking part in any act of hostility;</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not take undue risks while discharging their duties.</a:t>
            </a: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33</a:t>
            </a:fld>
            <a:endParaRPr lang="en-GB"/>
          </a:p>
        </p:txBody>
      </p:sp>
    </p:spTree>
    <p:extLst>
      <p:ext uri="{BB962C8B-B14F-4D97-AF65-F5344CB8AC3E}">
        <p14:creationId xmlns:p14="http://schemas.microsoft.com/office/powerpoint/2010/main" val="4212138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b="1" kern="1200" dirty="0">
                <a:solidFill>
                  <a:schemeClr val="tx1"/>
                </a:solidFill>
                <a:effectLst/>
                <a:latin typeface="Arial" charset="0"/>
                <a:ea typeface="+mn-ea"/>
                <a:cs typeface="Arial" charset="0"/>
              </a:rPr>
              <a:t>Picture</a:t>
            </a:r>
            <a:r>
              <a:rPr lang="fr-CH" sz="1200" kern="1200" dirty="0">
                <a:solidFill>
                  <a:schemeClr val="tx1"/>
                </a:solidFill>
                <a:effectLst/>
                <a:latin typeface="Arial" charset="0"/>
                <a:ea typeface="+mn-ea"/>
                <a:cs typeface="Arial" charset="0"/>
              </a:rPr>
              <a:t>: </a:t>
            </a:r>
            <a:r>
              <a:rPr lang="en-GB" sz="1200" dirty="0">
                <a:effectLst/>
              </a:rPr>
              <a:t>Somalia. After being attacked, Mohammed Yusuf, director of the Medina Hospital in Mogadishu, is now guarded 24 hours a day.</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effectLst/>
              </a:rPr>
              <a:t>-interesting example of protecting medical personnel under threat!</a:t>
            </a:r>
            <a:br>
              <a:rPr lang="en-GB" sz="1200" dirty="0">
                <a:effectLst/>
              </a:rPr>
            </a:br>
            <a:endParaRPr lang="en-GB" sz="1200" dirty="0">
              <a:effectLst/>
            </a:endParaRPr>
          </a:p>
          <a:p>
            <a:r>
              <a:rPr lang="en-GB" sz="1200" b="1" kern="1200" dirty="0">
                <a:solidFill>
                  <a:schemeClr val="tx1"/>
                </a:solidFill>
                <a:effectLst/>
                <a:latin typeface="Arial" charset="0"/>
                <a:ea typeface="+mn-ea"/>
                <a:cs typeface="Arial" charset="0"/>
              </a:rPr>
              <a:t>It is clear from this case that protection also implies an obligation to take positive measures to protect medical personnel &amp; medical units from attacks and to avoid forceful interference with the running of health-care facilities.</a:t>
            </a:r>
            <a:endParaRPr lang="fr-CH"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 </a:t>
            </a:r>
            <a:endParaRPr lang="fr-CH" sz="1200" kern="1200" dirty="0">
              <a:solidFill>
                <a:schemeClr val="tx1"/>
              </a:solidFill>
              <a:effectLst/>
              <a:latin typeface="Arial" charset="0"/>
              <a:ea typeface="+mn-ea"/>
              <a:cs typeface="Arial" charset="0"/>
            </a:endParaRPr>
          </a:p>
          <a:p>
            <a:r>
              <a:rPr lang="en-GB" sz="1200" kern="1200" dirty="0">
                <a:solidFill>
                  <a:schemeClr val="tx1"/>
                </a:solidFill>
                <a:effectLst/>
                <a:latin typeface="Arial" charset="0"/>
                <a:ea typeface="+mn-ea"/>
                <a:cs typeface="Arial" charset="0"/>
              </a:rPr>
              <a:t>Such measures include the following precautions:</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Ensuring, where possible, that medical units are not situated in the vicinity of military objectives;</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avoiding forced armed entry with the intent or effect of hindering continued functioning of health-care delivery and taking measures to ensure it does not happen;</a:t>
            </a:r>
            <a:endParaRPr lang="fr-CH" sz="1200" kern="1200" dirty="0">
              <a:solidFill>
                <a:schemeClr val="tx1"/>
              </a:solidFill>
              <a:effectLst/>
              <a:latin typeface="Arial" charset="0"/>
              <a:ea typeface="+mn-ea"/>
              <a:cs typeface="Arial" charset="0"/>
            </a:endParaRPr>
          </a:p>
          <a:p>
            <a:pPr marL="171450" lvl="0" indent="-171450">
              <a:buFont typeface="Arial" pitchFamily="34" charset="0"/>
              <a:buChar char="•"/>
            </a:pPr>
            <a:r>
              <a:rPr lang="en-GB" sz="1200" kern="1200" dirty="0">
                <a:solidFill>
                  <a:schemeClr val="tx1"/>
                </a:solidFill>
                <a:effectLst/>
                <a:latin typeface="Arial" charset="0"/>
                <a:ea typeface="+mn-ea"/>
                <a:cs typeface="Arial" charset="0"/>
              </a:rPr>
              <a:t>ensuring that they are not deprived of essential supplies, electricity and water.</a:t>
            </a: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Under IHL, the obligation of parties to a conflict to protect the wounded and sick, medical personnel, units and transports means that they are also bound to ensure that they are respected by third persons and to take measures to assist such personnel, units and transports in the performance of their functions. This requires, for instance, removing the wounded and sick from the scene of combat and sheltering them, or to ensuring the delivery of medical supplies by providing a vehicle</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Commentaries on Arts. 19, 24, 35 GCI, pp. 196, 220, 280; Commentary on Arts. 12, 21 API, pp. 166, 250; Commentary on Arts. 9, 11 APII, pp. 1421, 1433].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In particular, the wounded and sick must be protected against ill-treatment and pillage of their personal property</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15 GCI; Art. 18 GCII; Art. 16 GCIV; Art. 8 APII; Rule 111, Customary IHL Study].</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34</a:t>
            </a:fld>
            <a:endParaRPr lang="en-GB"/>
          </a:p>
        </p:txBody>
      </p:sp>
    </p:spTree>
    <p:extLst>
      <p:ext uri="{BB962C8B-B14F-4D97-AF65-F5344CB8AC3E}">
        <p14:creationId xmlns:p14="http://schemas.microsoft.com/office/powerpoint/2010/main" val="172570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laws all apply in times of armed conflict and IHL is just one of many laws applying – so any time you hear the phrase “legal vacuum” this is not the case – IHL may not apply to all situations, but some other law is definitely going to.</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4</a:t>
            </a:fld>
            <a:endParaRPr lang="en-GB"/>
          </a:p>
        </p:txBody>
      </p:sp>
    </p:spTree>
    <p:extLst>
      <p:ext uri="{BB962C8B-B14F-4D97-AF65-F5344CB8AC3E}">
        <p14:creationId xmlns:p14="http://schemas.microsoft.com/office/powerpoint/2010/main" val="32190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Right answer a</a:t>
            </a:r>
          </a:p>
          <a:p>
            <a:pPr marL="171450" indent="-171450">
              <a:buFontTx/>
              <a:buChar char="-"/>
            </a:pPr>
            <a:r>
              <a:rPr lang="en-AU" dirty="0"/>
              <a:t>No permission to use emblem – violation of IHL and national law</a:t>
            </a:r>
          </a:p>
          <a:p>
            <a:pPr marL="171450" indent="-171450">
              <a:buFontTx/>
              <a:buChar char="-"/>
            </a:pPr>
            <a:r>
              <a:rPr lang="en-AU" dirty="0"/>
              <a:t>The hospital might also be illegal under national law</a:t>
            </a:r>
          </a:p>
          <a:p>
            <a:pPr marL="171450" indent="-171450">
              <a:buFontTx/>
              <a:buChar char="-"/>
            </a:pPr>
            <a:r>
              <a:rPr lang="en-AU" dirty="0"/>
              <a:t>However this does not mean that the hospital can come under attack – it remains protected from attack as long as it does not become a military objective </a:t>
            </a:r>
          </a:p>
          <a:p>
            <a:pPr marL="171450" indent="-171450">
              <a:buFontTx/>
              <a:buChar char="-"/>
            </a:pPr>
            <a:r>
              <a:rPr lang="en-AU" dirty="0"/>
              <a:t>Debate whether there is an obligation to facilitate all humanitarian assistance and therefore it would be unreasonable to not allow the hospital to function</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35</a:t>
            </a:fld>
            <a:endParaRPr lang="en-GB"/>
          </a:p>
        </p:txBody>
      </p:sp>
    </p:spTree>
    <p:extLst>
      <p:ext uri="{BB962C8B-B14F-4D97-AF65-F5344CB8AC3E}">
        <p14:creationId xmlns:p14="http://schemas.microsoft.com/office/powerpoint/2010/main" val="1748428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36</a:t>
            </a:fld>
            <a:endParaRPr lang="en-GB"/>
          </a:p>
        </p:txBody>
      </p:sp>
    </p:spTree>
    <p:extLst>
      <p:ext uri="{BB962C8B-B14F-4D97-AF65-F5344CB8AC3E}">
        <p14:creationId xmlns:p14="http://schemas.microsoft.com/office/powerpoint/2010/main" val="332638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a:solidFill>
                  <a:schemeClr val="tx1"/>
                </a:solidFill>
                <a:effectLst/>
                <a:latin typeface="Arial" charset="0"/>
                <a:ea typeface="+mn-ea"/>
                <a:cs typeface="Arial" charset="0"/>
              </a:rPr>
              <a:t>Medical personnel</a:t>
            </a:r>
            <a:r>
              <a:rPr lang="en-GB" sz="1200" kern="1200" dirty="0">
                <a:solidFill>
                  <a:schemeClr val="tx1"/>
                </a:solidFill>
                <a:effectLst/>
                <a:latin typeface="Arial" charset="0"/>
                <a:ea typeface="+mn-ea"/>
                <a:cs typeface="Arial" charset="0"/>
              </a:rPr>
              <a:t>: In times of armed conflict, medical personnel should wear armlets and carry identity cards displaying the emblem.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a:solidFill>
                  <a:schemeClr val="tx1"/>
                </a:solidFill>
                <a:effectLst/>
                <a:latin typeface="Arial" charset="0"/>
                <a:ea typeface="+mn-ea"/>
                <a:cs typeface="Arial" charset="0"/>
              </a:rPr>
              <a:t>Medical units and transports</a:t>
            </a:r>
            <a:r>
              <a:rPr lang="en-GB" sz="1200" kern="1200" dirty="0">
                <a:solidFill>
                  <a:schemeClr val="tx1"/>
                </a:solidFill>
                <a:effectLst/>
                <a:latin typeface="Arial" charset="0"/>
                <a:ea typeface="+mn-ea"/>
                <a:cs typeface="Arial" charset="0"/>
              </a:rPr>
              <a:t>:</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In times of armed conflict, parties should use the emblem to clearly mark their medical units and transports on the ground, at sea and in the air.</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Under IHL, the protective use of the emblem constitutes the visible sign of protection in armed conflicts.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The authorized users of the protected emblems are: medical services of armed forces and sufficiently organized armed groups; medical personnel units and transports of NS that have been duly recognized and authorized by their governments to assist the medical services of the armed forces, when they are employed exclusively for the same purposes as the latter and are subject to military laws and regulations; civilian hospitals (public or private) that are recognized as such by the State authorities and authorized to display the emblem; in occupied territory and in zones of military operations, persons engaged in the operation and administration of such civilian hospitals (and also in the search for, removal and transport of and provision of care for wounded and sick civilians, the infirm and maternity cases); civilian medical personnel in occupied territories and where fighting takes place or is likely to take place; civilian medical units and transports, as defined under AP I, recognized by the competent authorities and authorized by them to display the emblem; other recognized and authorized voluntary aid societies, subject to the same conditions as those for national Red Cross and Red Crescent societies. The ICRC and the International Federation of Red Cross and Red Crescent Societies may use the emblem for protective purposes in armed conflicts without further restrictions</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See Arts. 39-44, GC I; Arts. 22-23, 26-28, 34-37, 39, 41-44, GC II; Arts. 18(1)(4), AP I; Art. 12, APII; Art. 2, APIII].</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In contrast, the indicative use is intended to show that persons or objects are linked to the Red Cross and Red Crescent Movement</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44 GCI; Art. 1, Regulations on the Use of the Emblem of the Red Cross and Red Crescent by the National Societies, last revised November 1991].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The authorized users are: national Red Cross and Red Crescent societies; ambulances and first-aid stations operated by third parties, when exclusively assigned to provide free treatment to the wounded and sick, as an exceptional measure, on condition that the emblem is used in conformity with national legislation and that the national Red Cross and Red Crescent society has expressly authorized such use</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See Art. 44 (2) GCI; Art. 44 (4) GCI]. The ICRC and the International Federation of Red Cross and Red Crescent Societies may use the emblem for indicative purposes with no restriction [See Art. 44 (3) GCI].</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While the protective emblem must be identifiable from as far as possible, and may be as large as necessary to ensure recognition [Arts. 39-44 GCI; Art. 18 API; Art. 6, Regulations on the Use of the Emblem of the Red Cross or the Red Crescent by the National Societies, adopted by the 20</a:t>
            </a:r>
            <a:r>
              <a:rPr lang="en-GB" sz="1200" kern="1200" baseline="30000" dirty="0">
                <a:solidFill>
                  <a:schemeClr val="tx1"/>
                </a:solidFill>
                <a:effectLst/>
                <a:latin typeface="Arial" charset="0"/>
                <a:ea typeface="+mn-ea"/>
                <a:cs typeface="Arial" charset="0"/>
              </a:rPr>
              <a:t>th</a:t>
            </a:r>
            <a:r>
              <a:rPr lang="en-GB" sz="1200" kern="1200" dirty="0">
                <a:solidFill>
                  <a:schemeClr val="tx1"/>
                </a:solidFill>
                <a:effectLst/>
                <a:latin typeface="Arial" charset="0"/>
                <a:ea typeface="+mn-ea"/>
                <a:cs typeface="Arial" charset="0"/>
              </a:rPr>
              <a:t> International Conference of the Red Cross and the Red Crescent, Vienna, 1965, and revised by the Council of Delegates, Budapest, 1991], the indicative emblem shall be comparatively small in size and may not be placed on armlets or on the roofs of buildings</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Art. 44 (2) GCI; Arts. 4, 16, Regulations on the Use of the Emblem].</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It bears emphasis that the emblem as such does not confer protection; it is applicable IHL that confers protection on the wounded and sick, and health care personnel and infrastructure. It</a:t>
            </a:r>
            <a:r>
              <a:rPr lang="en-GB" sz="1200" kern="1200" baseline="0" dirty="0">
                <a:solidFill>
                  <a:schemeClr val="tx1"/>
                </a:solidFill>
                <a:effectLst/>
                <a:latin typeface="Arial" charset="0"/>
                <a:ea typeface="+mn-ea"/>
                <a:cs typeface="Arial" charset="0"/>
              </a:rPr>
              <a:t> follows also that no obligation to bear a distinctive emblem but practically, visibility of protection reduced if no emblem carried (problematic in some recent armed conflicts where adversaries perceive the red cross or red crescent as an easy target).</a:t>
            </a: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The distinction between the two types of use is necessary to avoid any confusion as to who is entitled to bear the visible sign of protection in armed conflicts [Art. 44 (2) GCI].</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Arial" charset="0"/>
              </a:rPr>
              <a:t>Attacking buildings, material, medical units and transports or personnel displaying the distinctive emblems in conformity with international law is a war crime. </a:t>
            </a: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a:solidFill>
                <a:schemeClr val="tx1"/>
              </a:solidFill>
              <a:effectLst/>
              <a:latin typeface="Arial" charset="0"/>
              <a:ea typeface="+mn-ea"/>
              <a:cs typeface="Arial"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37</a:t>
            </a:fld>
            <a:endParaRPr lang="en-GB"/>
          </a:p>
        </p:txBody>
      </p:sp>
    </p:spTree>
    <p:extLst>
      <p:ext uri="{BB962C8B-B14F-4D97-AF65-F5344CB8AC3E}">
        <p14:creationId xmlns:p14="http://schemas.microsoft.com/office/powerpoint/2010/main" val="80773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Arial" charset="0"/>
              </a:rPr>
              <a:t>The responsibility for authorizing the use of the red cross, red crescent and red crystal emblems, and for suppressing misuse and abuse, rests with the State, which must regulate their use in accordance with the terms of the Geneva Conventions and their Additional Protocols. </a:t>
            </a: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All necessary measures, including adopting national legislation, shall be taken by competent authorities to prevent and repress misuses</a:t>
            </a:r>
            <a:r>
              <a:rPr lang="en-GB" sz="1200" kern="1200" baseline="0" dirty="0">
                <a:solidFill>
                  <a:schemeClr val="tx1"/>
                </a:solidFill>
                <a:effectLst/>
                <a:latin typeface="Arial" charset="0"/>
                <a:ea typeface="+mn-ea"/>
                <a:cs typeface="Arial" charset="0"/>
              </a:rPr>
              <a:t> [</a:t>
            </a:r>
            <a:r>
              <a:rPr lang="de-CH" sz="1200" kern="1200" dirty="0">
                <a:solidFill>
                  <a:schemeClr val="tx1"/>
                </a:solidFill>
                <a:effectLst/>
                <a:latin typeface="Arial" charset="0"/>
                <a:ea typeface="+mn-ea"/>
                <a:cs typeface="Arial" charset="0"/>
              </a:rPr>
              <a:t>Art. 54 GCI; Art. 12 APII; Art. 6 APIII],</a:t>
            </a:r>
            <a:r>
              <a:rPr lang="de-CH" sz="1200" kern="1200" baseline="0" dirty="0">
                <a:solidFill>
                  <a:schemeClr val="tx1"/>
                </a:solidFill>
                <a:effectLst/>
                <a:latin typeface="Arial" charset="0"/>
                <a:ea typeface="+mn-ea"/>
                <a:cs typeface="Arial" charset="0"/>
              </a:rPr>
              <a:t> including: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b="1" kern="1200" dirty="0">
                <a:solidFill>
                  <a:schemeClr val="tx1"/>
                </a:solidFill>
                <a:effectLst/>
                <a:latin typeface="Arial" charset="0"/>
                <a:ea typeface="+mn-ea"/>
                <a:cs typeface="Arial" charset="0"/>
              </a:rPr>
              <a:t>Imitations</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The use of a sign which, owing to its shape and/or colour, may be confused with the emblem.</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b="1" kern="1200" dirty="0">
                <a:solidFill>
                  <a:schemeClr val="tx1"/>
                </a:solidFill>
                <a:effectLst/>
                <a:latin typeface="Arial" charset="0"/>
                <a:ea typeface="+mn-ea"/>
                <a:cs typeface="Arial" charset="0"/>
              </a:rPr>
              <a:t>Improper use</a:t>
            </a:r>
            <a:r>
              <a:rPr lang="en-GB" sz="1200" kern="1200" dirty="0">
                <a:solidFill>
                  <a:schemeClr val="tx1"/>
                </a:solidFill>
                <a:effectLst/>
                <a:latin typeface="Arial" charset="0"/>
                <a:ea typeface="+mn-ea"/>
                <a:cs typeface="Arial" charset="0"/>
              </a:rPr>
              <a:t>: The use of the emblem by people usually authorized to do so, but in a manner inconsistent with IHL provisions on its use; or by entities or persons not entitled to do so (commercial enterprises, pharmacists, private doctors, NGOs, ordinary individuals, etc.) or for purposes that are inconsistent with the Fundamental Principles of the Movement</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See Art. 38 API].</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b="1" kern="1200" dirty="0">
                <a:solidFill>
                  <a:schemeClr val="tx1"/>
                </a:solidFill>
                <a:effectLst/>
                <a:latin typeface="Arial" charset="0"/>
                <a:ea typeface="+mn-ea"/>
                <a:cs typeface="Arial" charset="0"/>
              </a:rPr>
              <a:t>Perfidious use</a:t>
            </a:r>
            <a:r>
              <a:rPr lang="en-GB" sz="1200" kern="1200" dirty="0">
                <a:solidFill>
                  <a:schemeClr val="tx1"/>
                </a:solidFill>
                <a:effectLst/>
                <a:latin typeface="Arial" charset="0"/>
                <a:ea typeface="+mn-ea"/>
                <a:cs typeface="Arial" charset="0"/>
              </a:rPr>
              <a:t>: The use of the emblem during an armed conflict to invite the confidence of the adversary to lead him/her to believe that one is protected in order to kill, injure or capture him/her</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See Art. 37 API}. Killing or wounding an adversary by resort to perfidy constitutes a war crime in both international and non-international armed conflicts</a:t>
            </a:r>
            <a:r>
              <a:rPr lang="en-GB" sz="1200" kern="1200" baseline="0" dirty="0">
                <a:solidFill>
                  <a:schemeClr val="tx1"/>
                </a:solidFill>
                <a:effectLst/>
                <a:latin typeface="Arial" charset="0"/>
                <a:ea typeface="+mn-ea"/>
                <a:cs typeface="Arial" charset="0"/>
              </a:rPr>
              <a:t> [</a:t>
            </a:r>
            <a:r>
              <a:rPr lang="en-GB" sz="1200" kern="1200" dirty="0">
                <a:solidFill>
                  <a:schemeClr val="tx1"/>
                </a:solidFill>
                <a:effectLst/>
                <a:latin typeface="Arial" charset="0"/>
                <a:ea typeface="+mn-ea"/>
                <a:cs typeface="Arial" charset="0"/>
              </a:rPr>
              <a:t>See Arts. 8 (2) (b) (xi), 8 (2) (e) (xi) ICC Statute].</a:t>
            </a:r>
            <a:endParaRPr lang="fr-CH" sz="1200" kern="1200" dirty="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38</a:t>
            </a:fld>
            <a:endParaRPr lang="en-GB"/>
          </a:p>
        </p:txBody>
      </p:sp>
    </p:spTree>
    <p:extLst>
      <p:ext uri="{BB962C8B-B14F-4D97-AF65-F5344CB8AC3E}">
        <p14:creationId xmlns:p14="http://schemas.microsoft.com/office/powerpoint/2010/main" val="224899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Implementing IHR -10 steps</a:t>
            </a:r>
          </a:p>
          <a:p>
            <a:pPr marL="800100" lvl="1" indent="-342900">
              <a:buFont typeface="+mj-lt"/>
              <a:buAutoNum type="arabicPeriod"/>
            </a:pPr>
            <a:r>
              <a:rPr lang="en-US" sz="1400" dirty="0"/>
              <a:t>Know the IHR; purpose, scope, principles and concepts</a:t>
            </a:r>
          </a:p>
          <a:p>
            <a:pPr marL="800100" lvl="1" indent="-342900">
              <a:buFont typeface="+mj-lt"/>
              <a:buAutoNum type="arabicPeriod"/>
            </a:pPr>
            <a:r>
              <a:rPr lang="en-US" sz="1400" dirty="0"/>
              <a:t>Update National Legislation</a:t>
            </a:r>
          </a:p>
          <a:p>
            <a:pPr marL="800100" lvl="1" indent="-342900">
              <a:buFont typeface="+mj-lt"/>
              <a:buAutoNum type="arabicPeriod"/>
            </a:pPr>
            <a:r>
              <a:rPr lang="en-US" sz="1400" dirty="0"/>
              <a:t>Recognize shared realities and the need for collective defenses</a:t>
            </a:r>
          </a:p>
          <a:p>
            <a:pPr marL="800100" lvl="1" indent="-342900">
              <a:buFont typeface="+mj-lt"/>
              <a:buAutoNum type="arabicPeriod"/>
            </a:pPr>
            <a:r>
              <a:rPr lang="en-US" sz="1400" dirty="0"/>
              <a:t>Monitor and report on IHR implementation progress</a:t>
            </a:r>
          </a:p>
          <a:p>
            <a:pPr marL="800100" lvl="1" indent="-342900">
              <a:buFont typeface="+mj-lt"/>
              <a:buAutoNum type="arabicPeriod"/>
            </a:pPr>
            <a:r>
              <a:rPr lang="en-US" sz="1400" dirty="0"/>
              <a:t>Notify, report, consult and inform WHO</a:t>
            </a:r>
          </a:p>
          <a:p>
            <a:pPr marL="800100" lvl="1" indent="-342900">
              <a:buFont typeface="+mj-lt"/>
              <a:buAutoNum type="arabicPeriod"/>
            </a:pPr>
            <a:r>
              <a:rPr lang="en-US" sz="1400" dirty="0"/>
              <a:t>Understand WHO’s role in international event detection, joint assessment and response</a:t>
            </a:r>
          </a:p>
          <a:p>
            <a:pPr marL="800100" lvl="1" indent="-342900">
              <a:buFont typeface="+mj-lt"/>
              <a:buAutoNum type="arabicPeriod"/>
            </a:pPr>
            <a:r>
              <a:rPr lang="en-US" sz="1400" dirty="0"/>
              <a:t>Participate in the PHEIC determination and WHO recommendations-making processes (PHEIC = public health emergency of international concern)</a:t>
            </a:r>
          </a:p>
          <a:p>
            <a:pPr marL="800100" lvl="1" indent="-342900">
              <a:buFont typeface="+mj-lt"/>
              <a:buAutoNum type="arabicPeriod"/>
            </a:pPr>
            <a:r>
              <a:rPr lang="en-US" sz="1400" dirty="0"/>
              <a:t>Strengthen national surveillance and response capacities</a:t>
            </a:r>
          </a:p>
          <a:p>
            <a:pPr marL="800100" lvl="1" indent="-342900">
              <a:buFont typeface="+mj-lt"/>
              <a:buAutoNum type="arabicPeriod"/>
            </a:pPr>
            <a:r>
              <a:rPr lang="en-US" sz="1400" dirty="0"/>
              <a:t>Increase public health security at ports airports and ground crossings</a:t>
            </a:r>
          </a:p>
          <a:p>
            <a:pPr marL="800100" lvl="1" indent="-342900">
              <a:buFont typeface="+mj-lt"/>
              <a:buAutoNum type="arabicPeriod"/>
            </a:pPr>
            <a:r>
              <a:rPr lang="en-US" sz="1400" dirty="0"/>
              <a:t> Use and disseminate IHR health documents at points of entry</a:t>
            </a:r>
          </a:p>
          <a:p>
            <a:endParaRPr lang="en-GB" dirty="0"/>
          </a:p>
        </p:txBody>
      </p:sp>
      <p:sp>
        <p:nvSpPr>
          <p:cNvPr id="4" name="Slide Number Placeholder 3"/>
          <p:cNvSpPr>
            <a:spLocks noGrp="1"/>
          </p:cNvSpPr>
          <p:nvPr>
            <p:ph type="sldNum" sz="quarter" idx="10"/>
          </p:nvPr>
        </p:nvSpPr>
        <p:spPr/>
        <p:txBody>
          <a:bodyPr/>
          <a:lstStyle/>
          <a:p>
            <a:fld id="{9A7BA32C-DFAF-4F75-A6EE-07FA83721606}" type="slidenum">
              <a:rPr lang="en-GB" smtClean="0"/>
              <a:t>40</a:t>
            </a:fld>
            <a:endParaRPr lang="en-GB"/>
          </a:p>
        </p:txBody>
      </p:sp>
    </p:spTree>
    <p:extLst>
      <p:ext uri="{BB962C8B-B14F-4D97-AF65-F5344CB8AC3E}">
        <p14:creationId xmlns:p14="http://schemas.microsoft.com/office/powerpoint/2010/main" val="309805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PHEIC = Public Health Emergency of International Concern (see next slide)</a:t>
            </a:r>
          </a:p>
        </p:txBody>
      </p:sp>
      <p:sp>
        <p:nvSpPr>
          <p:cNvPr id="4" name="Slide Number Placeholder 3"/>
          <p:cNvSpPr>
            <a:spLocks noGrp="1"/>
          </p:cNvSpPr>
          <p:nvPr>
            <p:ph type="sldNum" sz="quarter" idx="10"/>
          </p:nvPr>
        </p:nvSpPr>
        <p:spPr/>
        <p:txBody>
          <a:bodyPr/>
          <a:lstStyle/>
          <a:p>
            <a:fld id="{9A7BA32C-DFAF-4F75-A6EE-07FA83721606}" type="slidenum">
              <a:rPr lang="en-GB" smtClean="0"/>
              <a:t>41</a:t>
            </a:fld>
            <a:endParaRPr lang="en-GB"/>
          </a:p>
        </p:txBody>
      </p:sp>
    </p:spTree>
    <p:extLst>
      <p:ext uri="{BB962C8B-B14F-4D97-AF65-F5344CB8AC3E}">
        <p14:creationId xmlns:p14="http://schemas.microsoft.com/office/powerpoint/2010/main" val="3772316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A32C-DFAF-4F75-A6EE-07FA83721606}" type="slidenum">
              <a:rPr lang="en-GB" smtClean="0"/>
              <a:t>42</a:t>
            </a:fld>
            <a:endParaRPr lang="en-GB"/>
          </a:p>
        </p:txBody>
      </p:sp>
    </p:spTree>
    <p:extLst>
      <p:ext uri="{BB962C8B-B14F-4D97-AF65-F5344CB8AC3E}">
        <p14:creationId xmlns:p14="http://schemas.microsoft.com/office/powerpoint/2010/main" val="3392407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A32C-DFAF-4F75-A6EE-07FA83721606}" type="slidenum">
              <a:rPr lang="en-GB" smtClean="0"/>
              <a:t>43</a:t>
            </a:fld>
            <a:endParaRPr lang="en-GB"/>
          </a:p>
        </p:txBody>
      </p:sp>
    </p:spTree>
    <p:extLst>
      <p:ext uri="{BB962C8B-B14F-4D97-AF65-F5344CB8AC3E}">
        <p14:creationId xmlns:p14="http://schemas.microsoft.com/office/powerpoint/2010/main" val="122908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find the answer in Geneva Convention I articles 19 and 42 and 44</a:t>
            </a:r>
          </a:p>
          <a:p>
            <a:r>
              <a:rPr lang="en-AU" dirty="0"/>
              <a:t>The answer is yes, with the permission of the military authorities</a:t>
            </a:r>
          </a:p>
          <a:p>
            <a:r>
              <a:rPr lang="en-AU" dirty="0"/>
              <a:t>They already have protection as hospitals – the emblem just is a reminder that they have this protection</a:t>
            </a:r>
          </a:p>
          <a:p>
            <a:r>
              <a:rPr lang="en-AU" dirty="0"/>
              <a:t> </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6</a:t>
            </a:fld>
            <a:endParaRPr lang="en-GB"/>
          </a:p>
        </p:txBody>
      </p:sp>
    </p:spTree>
    <p:extLst>
      <p:ext uri="{BB962C8B-B14F-4D97-AF65-F5344CB8AC3E}">
        <p14:creationId xmlns:p14="http://schemas.microsoft.com/office/powerpoint/2010/main" val="393114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Red Crystal was adopted in 2005 as an alternative protective and indicative emblem to the cross and crescent. It is only used by Israel when it operates overseas and </a:t>
            </a:r>
            <a:r>
              <a:rPr lang="en-AU"/>
              <a:t>it </a:t>
            </a:r>
            <a:r>
              <a:rPr lang="en-AU" dirty="0"/>
              <a:t>w</a:t>
            </a:r>
            <a:r>
              <a:rPr lang="en-AU"/>
              <a:t>as </a:t>
            </a:r>
            <a:r>
              <a:rPr lang="en-AU" dirty="0"/>
              <a:t>established to give Israel an emblem so that the Palestinian Red Crescent could also be recognised under the principle of neutrality.</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8</a:t>
            </a:fld>
            <a:endParaRPr lang="en-GB"/>
          </a:p>
        </p:txBody>
      </p:sp>
    </p:spTree>
    <p:extLst>
      <p:ext uri="{BB962C8B-B14F-4D97-AF65-F5344CB8AC3E}">
        <p14:creationId xmlns:p14="http://schemas.microsoft.com/office/powerpoint/2010/main" val="245543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accent1"/>
                </a:solidFill>
                <a:latin typeface="Arial" charset="0"/>
                <a:ea typeface="+mn-ea"/>
                <a:cs typeface="Arial" charset="0"/>
              </a:rPr>
              <a:t>13</a:t>
            </a:r>
            <a:r>
              <a:rPr lang="en-US" sz="1200" kern="1200" dirty="0">
                <a:solidFill>
                  <a:schemeClr val="tx1"/>
                </a:solidFill>
                <a:latin typeface="Arial" charset="0"/>
                <a:ea typeface="+mn-ea"/>
                <a:cs typeface="Arial" charset="0"/>
              </a:rPr>
              <a:t> only applicable in international armed conflicts  (POWs and occupation generally)</a:t>
            </a:r>
          </a:p>
          <a:p>
            <a:pPr marL="228600" indent="-228600">
              <a:buAutoNum type="arabicPeriod"/>
            </a:pPr>
            <a:r>
              <a:rPr lang="en-US" dirty="0"/>
              <a:t>Rule 3 definition</a:t>
            </a:r>
            <a:r>
              <a:rPr lang="en-US" baseline="0" dirty="0"/>
              <a:t> of combatants</a:t>
            </a:r>
          </a:p>
          <a:p>
            <a:pPr marL="228600" indent="-228600">
              <a:buAutoNum type="arabicPeriod"/>
            </a:pPr>
            <a:r>
              <a:rPr lang="en-US" baseline="0" dirty="0"/>
              <a:t>Rule 41 return of cultural property in occupied territory</a:t>
            </a:r>
          </a:p>
          <a:p>
            <a:pPr marL="228600" indent="-228600">
              <a:buAutoNum type="arabicPeriod"/>
            </a:pPr>
            <a:r>
              <a:rPr lang="en-GB" baseline="0" dirty="0"/>
              <a:t>Rule 44. Due Regard for the Natural Environment in Military Operations??</a:t>
            </a:r>
          </a:p>
          <a:p>
            <a:pPr marL="228600" indent="-228600">
              <a:buAutoNum type="arabicPeriod"/>
            </a:pPr>
            <a:r>
              <a:rPr lang="en-GB" baseline="0" dirty="0"/>
              <a:t>Rule 45. Causing Serious Damage to the Natural Environment??</a:t>
            </a:r>
          </a:p>
          <a:p>
            <a:pPr marL="228600" indent="-228600">
              <a:buAutoNum type="arabicPeriod"/>
            </a:pPr>
            <a:r>
              <a:rPr lang="en-US" baseline="0" dirty="0"/>
              <a:t>Rule 49. War Booty</a:t>
            </a:r>
          </a:p>
          <a:p>
            <a:pPr marL="228600" indent="-228600">
              <a:buAutoNum type="arabicPeriod"/>
            </a:pPr>
            <a:r>
              <a:rPr lang="en-US" baseline="0" dirty="0"/>
              <a:t>Rule 51 protection of property in occupation</a:t>
            </a:r>
          </a:p>
          <a:p>
            <a:pPr marL="228600" indent="-228600">
              <a:buAutoNum type="arabicPeriod"/>
            </a:pPr>
            <a:r>
              <a:rPr lang="en-GB" baseline="0" dirty="0"/>
              <a:t>Rule 82. Recording of the Placement of Landmines??</a:t>
            </a:r>
          </a:p>
          <a:p>
            <a:pPr marL="228600" indent="-228600">
              <a:buAutoNum type="arabicPeriod"/>
            </a:pPr>
            <a:r>
              <a:rPr lang="en-US" baseline="0" dirty="0"/>
              <a:t>Rule 106 protection of POWs</a:t>
            </a:r>
          </a:p>
          <a:p>
            <a:pPr marL="228600" indent="-228600">
              <a:buAutoNum type="arabicPeriod"/>
            </a:pPr>
            <a:r>
              <a:rPr lang="en-US" baseline="0" dirty="0"/>
              <a:t>Rule 107 spies</a:t>
            </a:r>
          </a:p>
          <a:p>
            <a:pPr marL="228600" indent="-228600">
              <a:buAutoNum type="arabicPeriod"/>
            </a:pPr>
            <a:r>
              <a:rPr lang="en-US" baseline="0" dirty="0"/>
              <a:t>Rule 108 mercenaries</a:t>
            </a:r>
          </a:p>
          <a:p>
            <a:pPr marL="228600" indent="-228600">
              <a:buAutoNum type="arabicPeriod"/>
            </a:pPr>
            <a:r>
              <a:rPr lang="en-GB" baseline="0" dirty="0"/>
              <a:t>Rule 114. Return of the Remains and personal Effects of the Dead</a:t>
            </a:r>
          </a:p>
          <a:p>
            <a:pPr marL="228600" indent="-228600">
              <a:buAutoNum type="arabicPeriod"/>
            </a:pPr>
            <a:r>
              <a:rPr lang="en-US" baseline="0" dirty="0"/>
              <a:t>Rule 145 reprisals</a:t>
            </a:r>
          </a:p>
          <a:p>
            <a:pPr marL="228600" indent="-228600">
              <a:buAutoNum type="arabicPeriod"/>
            </a:pPr>
            <a:r>
              <a:rPr lang="en-US" baseline="0" dirty="0"/>
              <a:t>Rule 146 reprisals against protected persons</a:t>
            </a:r>
          </a:p>
          <a:p>
            <a:pPr marL="228600" indent="-228600">
              <a:buAutoNum type="arabicPeriod"/>
            </a:pPr>
            <a:r>
              <a:rPr lang="en-US" baseline="0" dirty="0"/>
              <a:t>Rule 147 reprisals against protected objects</a:t>
            </a:r>
          </a:p>
          <a:p>
            <a:pPr marL="228600" indent="-228600">
              <a:buAutoNum type="arabicPeriod"/>
            </a:pPr>
            <a:r>
              <a:rPr lang="en-US" baseline="0" dirty="0"/>
              <a:t>Rule 23 Location of military objectives outside densely populated areas?</a:t>
            </a:r>
          </a:p>
          <a:p>
            <a:pPr marL="228600" indent="-228600">
              <a:buAutoNum type="arabicPeriod"/>
            </a:pPr>
            <a:r>
              <a:rPr lang="en-GB" baseline="0" dirty="0"/>
              <a:t>Rule 24. Removal of Civilians and Civilian Objects from the Vicinity of Military Objectives?</a:t>
            </a:r>
          </a:p>
          <a:p>
            <a:pPr marL="228600" indent="-228600">
              <a:buAutoNum type="arabicPeriod"/>
            </a:pPr>
            <a:endParaRPr lang="en-US" baseline="0" dirty="0"/>
          </a:p>
          <a:p>
            <a:pPr marL="0" indent="0">
              <a:buNone/>
            </a:pPr>
            <a:r>
              <a:rPr lang="en-US" baseline="0" dirty="0"/>
              <a:t>Only applicable in NIAC:</a:t>
            </a:r>
          </a:p>
          <a:p>
            <a:pPr marL="228600" indent="-228600">
              <a:buAutoNum type="arabicPeriod"/>
            </a:pPr>
            <a:r>
              <a:rPr lang="en-US" baseline="0" dirty="0"/>
              <a:t>Rule 148 reprisals in NIAC</a:t>
            </a:r>
          </a:p>
          <a:p>
            <a:pPr marL="228600" indent="-228600">
              <a:buAutoNum type="arabicPeriod"/>
            </a:pPr>
            <a:r>
              <a:rPr lang="en-US" baseline="0" dirty="0"/>
              <a:t>Rule 159. Amnesty</a:t>
            </a:r>
          </a:p>
          <a:p>
            <a:pPr marL="0" indent="0">
              <a:buNone/>
            </a:pPr>
            <a:endParaRPr lang="en-US" baseline="0" dirty="0"/>
          </a:p>
          <a:p>
            <a:pPr marL="0" indent="0">
              <a:buNone/>
            </a:pPr>
            <a:r>
              <a:rPr lang="en-US" baseline="0" dirty="0"/>
              <a:t>3 have different formulations in IAC and NIAC: </a:t>
            </a:r>
          </a:p>
          <a:p>
            <a:pPr marL="228600" indent="-228600">
              <a:buAutoNum type="arabicPeriod"/>
            </a:pPr>
            <a:r>
              <a:rPr lang="en-US" baseline="0" dirty="0"/>
              <a:t>Rule 4 Definition of armed forces</a:t>
            </a:r>
          </a:p>
          <a:p>
            <a:pPr marL="228600" indent="-228600">
              <a:buAutoNum type="arabicPeriod"/>
            </a:pPr>
            <a:r>
              <a:rPr lang="en-GB" baseline="0" dirty="0"/>
              <a:t>Rule 128. Release and Return of Persons Deprived of Their Liberty</a:t>
            </a:r>
          </a:p>
          <a:p>
            <a:pPr marL="228600" indent="-228600">
              <a:buAutoNum type="arabicPeriod"/>
            </a:pPr>
            <a:r>
              <a:rPr lang="en-GB" baseline="0" dirty="0"/>
              <a:t>Rule 129. The Act of Displacement</a:t>
            </a:r>
            <a:endParaRPr lang="en-US" baseline="0" dirty="0"/>
          </a:p>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9</a:t>
            </a:fld>
            <a:endParaRPr lang="en-GB"/>
          </a:p>
        </p:txBody>
      </p:sp>
    </p:spTree>
    <p:extLst>
      <p:ext uri="{BB962C8B-B14F-4D97-AF65-F5344CB8AC3E}">
        <p14:creationId xmlns:p14="http://schemas.microsoft.com/office/powerpoint/2010/main" val="5835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fr-CH" dirty="0" err="1"/>
              <a:t>Apart</a:t>
            </a:r>
            <a:r>
              <a:rPr lang="fr-CH" dirty="0"/>
              <a:t> </a:t>
            </a:r>
            <a:r>
              <a:rPr lang="fr-CH" dirty="0" err="1"/>
              <a:t>from</a:t>
            </a:r>
            <a:r>
              <a:rPr lang="fr-CH" dirty="0"/>
              <a:t> </a:t>
            </a:r>
            <a:r>
              <a:rPr lang="fr-CH" dirty="0" err="1"/>
              <a:t>general</a:t>
            </a:r>
            <a:r>
              <a:rPr lang="fr-CH" dirty="0"/>
              <a:t> </a:t>
            </a:r>
            <a:r>
              <a:rPr lang="fr-CH" dirty="0" err="1"/>
              <a:t>commonality</a:t>
            </a:r>
            <a:r>
              <a:rPr lang="fr-CH" dirty="0"/>
              <a:t> of </a:t>
            </a:r>
            <a:r>
              <a:rPr lang="fr-CH" dirty="0" err="1"/>
              <a:t>general</a:t>
            </a:r>
            <a:r>
              <a:rPr lang="fr-CH" dirty="0"/>
              <a:t> </a:t>
            </a:r>
            <a:r>
              <a:rPr lang="fr-CH" dirty="0" err="1"/>
              <a:t>rationale</a:t>
            </a:r>
            <a:r>
              <a:rPr lang="fr-CH" dirty="0"/>
              <a:t> protection of </a:t>
            </a:r>
            <a:r>
              <a:rPr lang="fr-CH" dirty="0" err="1"/>
              <a:t>individuals</a:t>
            </a:r>
            <a:r>
              <a:rPr lang="fr-CH" dirty="0"/>
              <a:t>, </a:t>
            </a:r>
            <a:r>
              <a:rPr lang="fr-CH" dirty="0" err="1"/>
              <a:t>differences</a:t>
            </a:r>
            <a:r>
              <a:rPr lang="fr-CH" dirty="0"/>
              <a:t> important</a:t>
            </a:r>
          </a:p>
          <a:p>
            <a:pPr eaLnBrk="1" hangingPunct="1">
              <a:defRPr/>
            </a:pPr>
            <a:endParaRPr lang="fr-CH" dirty="0"/>
          </a:p>
          <a:p>
            <a:pPr eaLnBrk="1" hangingPunct="1">
              <a:defRPr/>
            </a:pPr>
            <a:r>
              <a:rPr lang="fr-CH" dirty="0"/>
              <a:t>Ad 2) IHRL </a:t>
            </a:r>
            <a:r>
              <a:rPr lang="fr-CH" dirty="0" err="1"/>
              <a:t>applies</a:t>
            </a:r>
            <a:r>
              <a:rPr lang="fr-CH" dirty="0"/>
              <a:t> at all times </a:t>
            </a:r>
            <a:r>
              <a:rPr lang="fr-CH" dirty="0" err="1"/>
              <a:t>while</a:t>
            </a:r>
            <a:r>
              <a:rPr lang="fr-CH" dirty="0"/>
              <a:t> IHL </a:t>
            </a:r>
            <a:r>
              <a:rPr lang="fr-CH" dirty="0" err="1"/>
              <a:t>only</a:t>
            </a:r>
            <a:r>
              <a:rPr lang="fr-CH" dirty="0"/>
              <a:t> in AC</a:t>
            </a:r>
          </a:p>
          <a:p>
            <a:pPr eaLnBrk="1" hangingPunct="1">
              <a:defRPr/>
            </a:pPr>
            <a:r>
              <a:rPr lang="fr-CH" dirty="0"/>
              <a:t>That </a:t>
            </a:r>
            <a:r>
              <a:rPr lang="fr-CH" dirty="0" err="1"/>
              <a:t>means</a:t>
            </a:r>
            <a:r>
              <a:rPr lang="fr-CH" dirty="0"/>
              <a:t>: </a:t>
            </a:r>
          </a:p>
          <a:p>
            <a:pPr marL="226397" indent="-226397" eaLnBrk="1" hangingPunct="1">
              <a:buFontTx/>
              <a:buAutoNum type="alphaLcParenR"/>
              <a:defRPr/>
            </a:pPr>
            <a:r>
              <a:rPr lang="fr-CH" u="sng" dirty="0" err="1"/>
              <a:t>clear</a:t>
            </a:r>
            <a:r>
              <a:rPr lang="fr-CH" u="sng" dirty="0"/>
              <a:t> </a:t>
            </a:r>
            <a:r>
              <a:rPr lang="fr-CH" u="sng" dirty="0" err="1"/>
              <a:t>that</a:t>
            </a:r>
            <a:r>
              <a:rPr lang="fr-CH" u="sng" dirty="0"/>
              <a:t> in OSV (short of </a:t>
            </a:r>
            <a:r>
              <a:rPr lang="fr-CH" u="sng" dirty="0" err="1"/>
              <a:t>armed</a:t>
            </a:r>
            <a:r>
              <a:rPr lang="fr-CH" u="sng" dirty="0"/>
              <a:t> </a:t>
            </a:r>
            <a:r>
              <a:rPr lang="fr-CH" u="sng" dirty="0" err="1"/>
              <a:t>conflict</a:t>
            </a:r>
            <a:r>
              <a:rPr lang="fr-CH" u="sng" dirty="0"/>
              <a:t>) </a:t>
            </a:r>
            <a:r>
              <a:rPr lang="fr-CH" u="sng" dirty="0" err="1"/>
              <a:t>only</a:t>
            </a:r>
            <a:r>
              <a:rPr lang="fr-CH" u="sng" dirty="0"/>
              <a:t> HRL applicable (</a:t>
            </a:r>
            <a:r>
              <a:rPr lang="fr-CH" u="sng" dirty="0" err="1"/>
              <a:t>thus</a:t>
            </a:r>
            <a:r>
              <a:rPr lang="fr-CH" u="sng" dirty="0"/>
              <a:t> must </a:t>
            </a:r>
            <a:r>
              <a:rPr lang="fr-CH" u="sng" dirty="0" err="1"/>
              <a:t>refer</a:t>
            </a:r>
            <a:r>
              <a:rPr lang="fr-CH" u="sng" dirty="0"/>
              <a:t> to HR </a:t>
            </a:r>
            <a:r>
              <a:rPr lang="fr-CH" u="sng" dirty="0" err="1"/>
              <a:t>norms</a:t>
            </a:r>
            <a:r>
              <a:rPr lang="fr-CH" u="sng" dirty="0"/>
              <a:t> on </a:t>
            </a:r>
            <a:r>
              <a:rPr lang="fr-CH" u="sng" dirty="0" err="1"/>
              <a:t>problems</a:t>
            </a:r>
            <a:r>
              <a:rPr lang="fr-CH" u="sng" dirty="0"/>
              <a:t> </a:t>
            </a:r>
            <a:r>
              <a:rPr lang="fr-CH" u="sng" dirty="0" err="1"/>
              <a:t>like</a:t>
            </a:r>
            <a:r>
              <a:rPr lang="fr-CH" u="sng" dirty="0"/>
              <a:t> </a:t>
            </a:r>
            <a:r>
              <a:rPr lang="fr-CH" u="sng" dirty="0" err="1"/>
              <a:t>UoF</a:t>
            </a:r>
            <a:r>
              <a:rPr lang="fr-CH" u="sng" dirty="0"/>
              <a:t>, </a:t>
            </a:r>
            <a:r>
              <a:rPr lang="fr-CH" u="sng" dirty="0" err="1"/>
              <a:t>detention</a:t>
            </a:r>
            <a:r>
              <a:rPr lang="fr-CH" u="sng" dirty="0"/>
              <a:t>, protection of </a:t>
            </a:r>
            <a:r>
              <a:rPr lang="fr-CH" u="sng" dirty="0" err="1"/>
              <a:t>health</a:t>
            </a:r>
            <a:r>
              <a:rPr lang="fr-CH" u="sng" dirty="0"/>
              <a:t>-care providers in OSV</a:t>
            </a:r>
          </a:p>
          <a:p>
            <a:pPr eaLnBrk="1" hangingPunct="1">
              <a:defRPr/>
            </a:pPr>
            <a:r>
              <a:rPr lang="fr-CH" u="sng" dirty="0">
                <a:solidFill>
                  <a:srgbClr val="000000"/>
                </a:solidFill>
              </a:rPr>
              <a:t>- </a:t>
            </a:r>
            <a:r>
              <a:rPr lang="fr-CH" i="1" u="sng" dirty="0">
                <a:solidFill>
                  <a:srgbClr val="000000"/>
                </a:solidFill>
              </a:rPr>
              <a:t>The invocation of IHRL by the ICRC </a:t>
            </a:r>
            <a:r>
              <a:rPr lang="fr-CH" i="1" u="sng" dirty="0" err="1">
                <a:solidFill>
                  <a:srgbClr val="000000"/>
                </a:solidFill>
              </a:rPr>
              <a:t>since</a:t>
            </a:r>
            <a:r>
              <a:rPr lang="fr-CH" i="1" u="sng" dirty="0">
                <a:solidFill>
                  <a:srgbClr val="000000"/>
                </a:solidFill>
              </a:rPr>
              <a:t> 2008. </a:t>
            </a:r>
          </a:p>
          <a:p>
            <a:pPr eaLnBrk="1" hangingPunct="1">
              <a:defRPr/>
            </a:pPr>
            <a:r>
              <a:rPr lang="en-US" dirty="0">
                <a:solidFill>
                  <a:srgbClr val="000000"/>
                </a:solidFill>
              </a:rPr>
              <a:t>From a fundamentally IHL driven discourse, to more comfort with IHRL. </a:t>
            </a:r>
            <a:endParaRPr lang="fr-CH" dirty="0">
              <a:solidFill>
                <a:srgbClr val="000000"/>
              </a:solidFill>
            </a:endParaRPr>
          </a:p>
          <a:p>
            <a:pPr marL="170290" indent="-170290" eaLnBrk="1" hangingPunct="1">
              <a:buFontTx/>
              <a:buChar char="-"/>
              <a:defRPr/>
            </a:pPr>
            <a:r>
              <a:rPr lang="en-US" dirty="0">
                <a:solidFill>
                  <a:srgbClr val="000000"/>
                </a:solidFill>
              </a:rPr>
              <a:t>Other situations of violence</a:t>
            </a:r>
          </a:p>
          <a:p>
            <a:pPr marL="170290" indent="-170290" eaLnBrk="1" hangingPunct="1">
              <a:buFontTx/>
              <a:buChar char="-"/>
              <a:defRPr/>
            </a:pPr>
            <a:r>
              <a:rPr lang="en-US" dirty="0">
                <a:solidFill>
                  <a:srgbClr val="000000"/>
                </a:solidFill>
              </a:rPr>
              <a:t>The Arab spring</a:t>
            </a:r>
          </a:p>
          <a:p>
            <a:pPr marL="170290" indent="-170290" eaLnBrk="1" hangingPunct="1">
              <a:buFontTx/>
              <a:buChar char="-"/>
              <a:defRPr/>
            </a:pPr>
            <a:r>
              <a:rPr lang="en-US" dirty="0">
                <a:solidFill>
                  <a:srgbClr val="000000"/>
                </a:solidFill>
              </a:rPr>
              <a:t>Others, including the detention framework. </a:t>
            </a:r>
            <a:endParaRPr lang="fr-CH" i="1" u="sng" dirty="0"/>
          </a:p>
          <a:p>
            <a:pPr eaLnBrk="1" hangingPunct="1">
              <a:defRPr/>
            </a:pPr>
            <a:endParaRPr lang="fr-CH" dirty="0"/>
          </a:p>
          <a:p>
            <a:pPr eaLnBrk="1" hangingPunct="1">
              <a:defRPr/>
            </a:pPr>
            <a:r>
              <a:rPr lang="fr-CH" dirty="0"/>
              <a:t>b) </a:t>
            </a:r>
            <a:r>
              <a:rPr lang="fr-CH" u="sng" dirty="0"/>
              <a:t>But </a:t>
            </a:r>
            <a:r>
              <a:rPr lang="fr-CH" u="sng" dirty="0" err="1"/>
              <a:t>even</a:t>
            </a:r>
            <a:r>
              <a:rPr lang="fr-CH" u="sng" dirty="0"/>
              <a:t> if AC, not </a:t>
            </a:r>
            <a:r>
              <a:rPr lang="fr-CH" u="sng" dirty="0" err="1"/>
              <a:t>everything</a:t>
            </a:r>
            <a:r>
              <a:rPr lang="fr-CH" u="sng" dirty="0"/>
              <a:t> </a:t>
            </a:r>
            <a:r>
              <a:rPr lang="fr-CH" u="sng" dirty="0" err="1"/>
              <a:t>that</a:t>
            </a:r>
            <a:r>
              <a:rPr lang="fr-CH" u="sng" dirty="0"/>
              <a:t> </a:t>
            </a:r>
            <a:r>
              <a:rPr lang="fr-CH" u="sng" dirty="0" err="1"/>
              <a:t>happens</a:t>
            </a:r>
            <a:r>
              <a:rPr lang="fr-CH" u="sng" dirty="0"/>
              <a:t> on </a:t>
            </a:r>
            <a:r>
              <a:rPr lang="fr-CH" u="sng" dirty="0" err="1"/>
              <a:t>territory</a:t>
            </a:r>
            <a:r>
              <a:rPr lang="fr-CH" u="sng" dirty="0"/>
              <a:t> </a:t>
            </a:r>
            <a:r>
              <a:rPr lang="fr-CH" u="sng" dirty="0" err="1"/>
              <a:t>where</a:t>
            </a:r>
            <a:r>
              <a:rPr lang="fr-CH" u="sng" dirty="0"/>
              <a:t> AC </a:t>
            </a:r>
            <a:r>
              <a:rPr lang="fr-CH" u="sng" dirty="0" err="1"/>
              <a:t>ongoing</a:t>
            </a:r>
            <a:r>
              <a:rPr lang="fr-CH" u="sng" dirty="0"/>
              <a:t> </a:t>
            </a:r>
            <a:r>
              <a:rPr lang="fr-CH" u="sng" dirty="0" err="1"/>
              <a:t>is</a:t>
            </a:r>
            <a:r>
              <a:rPr lang="fr-CH" u="sng" dirty="0"/>
              <a:t> </a:t>
            </a:r>
            <a:r>
              <a:rPr lang="fr-CH" u="sng" dirty="0" err="1"/>
              <a:t>automatically</a:t>
            </a:r>
            <a:r>
              <a:rPr lang="fr-CH" u="sng" dirty="0"/>
              <a:t> </a:t>
            </a:r>
            <a:r>
              <a:rPr lang="fr-CH" u="sng" dirty="0" err="1"/>
              <a:t>governed</a:t>
            </a:r>
            <a:r>
              <a:rPr lang="fr-CH" u="sng" dirty="0"/>
              <a:t> by IHL</a:t>
            </a:r>
          </a:p>
          <a:p>
            <a:pPr eaLnBrk="1" hangingPunct="1">
              <a:defRPr/>
            </a:pPr>
            <a:r>
              <a:rPr lang="fr-CH" dirty="0" err="1"/>
              <a:t>e.g</a:t>
            </a:r>
            <a:r>
              <a:rPr lang="fr-CH" dirty="0"/>
              <a:t>. violent </a:t>
            </a:r>
            <a:r>
              <a:rPr lang="fr-CH" dirty="0" err="1"/>
              <a:t>demos</a:t>
            </a:r>
            <a:r>
              <a:rPr lang="fr-CH" dirty="0"/>
              <a:t> </a:t>
            </a:r>
            <a:r>
              <a:rPr lang="fr-CH" dirty="0" err="1"/>
              <a:t>unrelated</a:t>
            </a:r>
            <a:r>
              <a:rPr lang="fr-CH" dirty="0"/>
              <a:t> to AC, actions of party to AC</a:t>
            </a:r>
          </a:p>
          <a:p>
            <a:pPr eaLnBrk="1" hangingPunct="1">
              <a:defRPr/>
            </a:pPr>
            <a:r>
              <a:rPr lang="fr-CH" dirty="0" err="1"/>
              <a:t>Detention</a:t>
            </a:r>
            <a:r>
              <a:rPr lang="fr-CH" dirty="0"/>
              <a:t> </a:t>
            </a:r>
            <a:r>
              <a:rPr lang="fr-CH" dirty="0" err="1"/>
              <a:t>unrelated</a:t>
            </a:r>
            <a:r>
              <a:rPr lang="fr-CH" dirty="0"/>
              <a:t> to AC (</a:t>
            </a:r>
            <a:r>
              <a:rPr lang="fr-CH" dirty="0" err="1"/>
              <a:t>ordinary</a:t>
            </a:r>
            <a:r>
              <a:rPr lang="fr-CH" dirty="0"/>
              <a:t> </a:t>
            </a:r>
            <a:r>
              <a:rPr lang="fr-CH" dirty="0" err="1"/>
              <a:t>criminal</a:t>
            </a:r>
            <a:r>
              <a:rPr lang="fr-CH" dirty="0"/>
              <a:t> </a:t>
            </a:r>
            <a:r>
              <a:rPr lang="fr-CH" dirty="0" err="1"/>
              <a:t>detention</a:t>
            </a:r>
            <a:r>
              <a:rPr lang="fr-CH" dirty="0"/>
              <a:t>)</a:t>
            </a:r>
          </a:p>
          <a:p>
            <a:pPr eaLnBrk="1" hangingPunct="1">
              <a:defRPr/>
            </a:pPr>
            <a:endParaRPr lang="fr-CH" dirty="0"/>
          </a:p>
          <a:p>
            <a:pPr eaLnBrk="1" hangingPunct="1">
              <a:defRPr/>
            </a:pPr>
            <a:r>
              <a:rPr lang="fr-CH" u="sng" dirty="0"/>
              <a:t>c) </a:t>
            </a:r>
            <a:r>
              <a:rPr lang="fr-CH" u="sng" dirty="0" err="1"/>
              <a:t>still</a:t>
            </a:r>
            <a:r>
              <a:rPr lang="fr-CH" u="sng" dirty="0"/>
              <a:t>, </a:t>
            </a:r>
            <a:r>
              <a:rPr lang="fr-CH" u="sng" dirty="0" err="1"/>
              <a:t>sometimes</a:t>
            </a:r>
            <a:r>
              <a:rPr lang="fr-CH" u="sng" dirty="0"/>
              <a:t> </a:t>
            </a:r>
            <a:r>
              <a:rPr lang="fr-CH" u="sng" dirty="0" err="1"/>
              <a:t>very</a:t>
            </a:r>
            <a:r>
              <a:rPr lang="fr-CH" u="sng" dirty="0"/>
              <a:t> </a:t>
            </a:r>
            <a:r>
              <a:rPr lang="fr-CH" u="sng" dirty="0" err="1"/>
              <a:t>difficult</a:t>
            </a:r>
            <a:r>
              <a:rPr lang="fr-CH" u="sng" dirty="0"/>
              <a:t> to </a:t>
            </a:r>
            <a:r>
              <a:rPr lang="fr-CH" u="sng" dirty="0" err="1"/>
              <a:t>neatly</a:t>
            </a:r>
            <a:r>
              <a:rPr lang="fr-CH" u="sng" dirty="0"/>
              <a:t> </a:t>
            </a:r>
            <a:r>
              <a:rPr lang="fr-CH" u="sng" dirty="0" err="1"/>
              <a:t>separate</a:t>
            </a:r>
            <a:r>
              <a:rPr lang="fr-CH" u="sng" dirty="0"/>
              <a:t> </a:t>
            </a:r>
            <a:r>
              <a:rPr lang="fr-CH" u="sng" dirty="0" err="1"/>
              <a:t>what</a:t>
            </a:r>
            <a:r>
              <a:rPr lang="fr-CH" u="sng" dirty="0"/>
              <a:t> </a:t>
            </a:r>
            <a:r>
              <a:rPr lang="fr-CH" u="sng" dirty="0" err="1"/>
              <a:t>is</a:t>
            </a:r>
            <a:r>
              <a:rPr lang="fr-CH" u="sng" dirty="0"/>
              <a:t> </a:t>
            </a:r>
            <a:r>
              <a:rPr lang="fr-CH" u="sng" dirty="0" err="1"/>
              <a:t>linked</a:t>
            </a:r>
            <a:r>
              <a:rPr lang="fr-CH" u="sng" dirty="0"/>
              <a:t> to AC and </a:t>
            </a:r>
            <a:r>
              <a:rPr lang="fr-CH" u="sng" dirty="0" err="1"/>
              <a:t>what</a:t>
            </a:r>
            <a:r>
              <a:rPr lang="fr-CH" u="sng" dirty="0"/>
              <a:t> </a:t>
            </a:r>
            <a:r>
              <a:rPr lang="fr-CH" u="sng" dirty="0" err="1"/>
              <a:t>is</a:t>
            </a:r>
            <a:r>
              <a:rPr lang="fr-CH" u="sng" dirty="0"/>
              <a:t> not, esp. </a:t>
            </a:r>
            <a:r>
              <a:rPr lang="fr-CH" u="sng" dirty="0" err="1"/>
              <a:t>with</a:t>
            </a:r>
            <a:r>
              <a:rPr lang="fr-CH" u="sng" dirty="0"/>
              <a:t> regard to </a:t>
            </a:r>
            <a:r>
              <a:rPr lang="fr-CH" u="sng" dirty="0" err="1"/>
              <a:t>UoF</a:t>
            </a:r>
            <a:r>
              <a:rPr lang="fr-CH" u="sng" dirty="0"/>
              <a:t> </a:t>
            </a:r>
            <a:r>
              <a:rPr lang="fr-CH" dirty="0" err="1"/>
              <a:t>see</a:t>
            </a:r>
            <a:r>
              <a:rPr lang="fr-CH" dirty="0"/>
              <a:t> </a:t>
            </a:r>
            <a:r>
              <a:rPr lang="fr-CH" dirty="0" err="1"/>
              <a:t>later</a:t>
            </a:r>
            <a:r>
              <a:rPr lang="fr-CH" dirty="0"/>
              <a:t> Part II</a:t>
            </a:r>
          </a:p>
          <a:p>
            <a:pPr eaLnBrk="1" hangingPunct="1">
              <a:defRPr/>
            </a:pPr>
            <a:r>
              <a:rPr lang="fr-CH" dirty="0" err="1"/>
              <a:t>e.g</a:t>
            </a:r>
            <a:r>
              <a:rPr lang="fr-CH" dirty="0"/>
              <a:t>. </a:t>
            </a:r>
            <a:r>
              <a:rPr lang="fr-CH" dirty="0" err="1"/>
              <a:t>Yemen</a:t>
            </a:r>
            <a:r>
              <a:rPr lang="fr-CH" dirty="0"/>
              <a:t> interventions in 2011 </a:t>
            </a:r>
            <a:r>
              <a:rPr lang="fr-CH" dirty="0" err="1"/>
              <a:t>where</a:t>
            </a:r>
            <a:r>
              <a:rPr lang="fr-CH" dirty="0"/>
              <a:t> </a:t>
            </a:r>
            <a:r>
              <a:rPr lang="fr-CH" dirty="0" err="1"/>
              <a:t>both</a:t>
            </a:r>
            <a:r>
              <a:rPr lang="fr-CH" dirty="0"/>
              <a:t> IHL and HRL </a:t>
            </a:r>
            <a:r>
              <a:rPr lang="fr-CH" dirty="0" err="1"/>
              <a:t>mentioned</a:t>
            </a:r>
            <a:r>
              <a:rPr lang="fr-CH" dirty="0"/>
              <a:t>, more on </a:t>
            </a:r>
            <a:r>
              <a:rPr lang="fr-CH" dirty="0" err="1"/>
              <a:t>that</a:t>
            </a:r>
            <a:r>
              <a:rPr lang="fr-CH" dirty="0"/>
              <a:t> </a:t>
            </a:r>
            <a:r>
              <a:rPr lang="fr-CH" dirty="0" err="1"/>
              <a:t>later</a:t>
            </a:r>
            <a:r>
              <a:rPr lang="fr-CH" dirty="0"/>
              <a:t>; of course </a:t>
            </a:r>
            <a:r>
              <a:rPr lang="fr-CH" dirty="0" err="1"/>
              <a:t>domestic</a:t>
            </a:r>
            <a:r>
              <a:rPr lang="fr-CH" dirty="0"/>
              <a:t> </a:t>
            </a:r>
            <a:r>
              <a:rPr lang="fr-CH" dirty="0" err="1"/>
              <a:t>law</a:t>
            </a:r>
            <a:r>
              <a:rPr lang="fr-CH" dirty="0"/>
              <a:t> </a:t>
            </a:r>
            <a:r>
              <a:rPr lang="fr-CH" dirty="0" err="1"/>
              <a:t>may</a:t>
            </a:r>
            <a:r>
              <a:rPr lang="fr-CH" dirty="0"/>
              <a:t> </a:t>
            </a:r>
            <a:r>
              <a:rPr lang="fr-CH" dirty="0" err="1"/>
              <a:t>also</a:t>
            </a:r>
            <a:r>
              <a:rPr lang="fr-CH" dirty="0"/>
              <a:t> </a:t>
            </a:r>
            <a:r>
              <a:rPr lang="fr-CH" dirty="0" err="1"/>
              <a:t>be</a:t>
            </a:r>
            <a:r>
              <a:rPr lang="fr-CH" dirty="0"/>
              <a:t> </a:t>
            </a:r>
            <a:r>
              <a:rPr lang="fr-CH" dirty="0" err="1"/>
              <a:t>referred</a:t>
            </a:r>
            <a:r>
              <a:rPr lang="fr-CH" dirty="0"/>
              <a:t> to, if conversation on international </a:t>
            </a:r>
            <a:r>
              <a:rPr lang="fr-CH" dirty="0" err="1"/>
              <a:t>legal</a:t>
            </a:r>
            <a:r>
              <a:rPr lang="fr-CH" dirty="0"/>
              <a:t> </a:t>
            </a:r>
            <a:r>
              <a:rPr lang="fr-CH" dirty="0" err="1"/>
              <a:t>framework</a:t>
            </a:r>
            <a:r>
              <a:rPr lang="fr-CH" dirty="0"/>
              <a:t> </a:t>
            </a:r>
            <a:r>
              <a:rPr lang="fr-CH" dirty="0" err="1"/>
              <a:t>difficult</a:t>
            </a:r>
            <a:r>
              <a:rPr lang="fr-CH" dirty="0"/>
              <a:t> for </a:t>
            </a:r>
            <a:r>
              <a:rPr lang="fr-CH" dirty="0" err="1"/>
              <a:t>whatever</a:t>
            </a:r>
            <a:r>
              <a:rPr lang="fr-CH" dirty="0"/>
              <a:t> </a:t>
            </a:r>
            <a:r>
              <a:rPr lang="fr-CH" dirty="0" err="1"/>
              <a:t>reason</a:t>
            </a:r>
            <a:r>
              <a:rPr lang="fr-CH" dirty="0"/>
              <a:t>, to the </a:t>
            </a:r>
            <a:r>
              <a:rPr lang="fr-CH" dirty="0" err="1"/>
              <a:t>extent</a:t>
            </a:r>
            <a:r>
              <a:rPr lang="fr-CH" dirty="0"/>
              <a:t> </a:t>
            </a:r>
            <a:r>
              <a:rPr lang="fr-CH" dirty="0" err="1"/>
              <a:t>that</a:t>
            </a:r>
            <a:r>
              <a:rPr lang="fr-CH" dirty="0"/>
              <a:t> </a:t>
            </a:r>
            <a:r>
              <a:rPr lang="fr-CH" dirty="0" err="1"/>
              <a:t>domestic</a:t>
            </a:r>
            <a:r>
              <a:rPr lang="fr-CH" dirty="0"/>
              <a:t> </a:t>
            </a:r>
            <a:r>
              <a:rPr lang="fr-CH" dirty="0" err="1"/>
              <a:t>law</a:t>
            </a:r>
            <a:r>
              <a:rPr lang="fr-CH" dirty="0"/>
              <a:t> consistent </a:t>
            </a:r>
            <a:r>
              <a:rPr lang="fr-CH" dirty="0" err="1"/>
              <a:t>with</a:t>
            </a:r>
            <a:r>
              <a:rPr lang="fr-CH" dirty="0"/>
              <a:t> international </a:t>
            </a:r>
            <a:r>
              <a:rPr lang="fr-CH" dirty="0" err="1"/>
              <a:t>norms</a:t>
            </a:r>
            <a:endParaRPr lang="fr-CH" dirty="0"/>
          </a:p>
          <a:p>
            <a:pPr eaLnBrk="1" hangingPunct="1">
              <a:defRPr/>
            </a:pPr>
            <a:endParaRPr lang="fr-CH" dirty="0"/>
          </a:p>
          <a:p>
            <a:pPr eaLnBrk="1" hangingPunct="1">
              <a:defRPr/>
            </a:pPr>
            <a:r>
              <a:rPr lang="fr-CH" i="1" u="sng" dirty="0"/>
              <a:t>– introduction to </a:t>
            </a:r>
            <a:r>
              <a:rPr lang="fr-CH" i="1" u="sng" dirty="0" err="1"/>
              <a:t>riot</a:t>
            </a:r>
            <a:r>
              <a:rPr lang="fr-CH" i="1" u="sng" dirty="0"/>
              <a:t> control</a:t>
            </a:r>
          </a:p>
          <a:p>
            <a:pPr eaLnBrk="1" hangingPunct="1">
              <a:defRPr/>
            </a:pPr>
            <a:r>
              <a:rPr lang="fr-CH" dirty="0"/>
              <a:t>Situations </a:t>
            </a:r>
            <a:r>
              <a:rPr lang="fr-CH" dirty="0" err="1"/>
              <a:t>where</a:t>
            </a:r>
            <a:r>
              <a:rPr lang="fr-CH" dirty="0"/>
              <a:t> </a:t>
            </a:r>
            <a:r>
              <a:rPr lang="fr-CH" dirty="0" err="1"/>
              <a:t>it</a:t>
            </a:r>
            <a:r>
              <a:rPr lang="fr-CH" dirty="0"/>
              <a:t> </a:t>
            </a:r>
            <a:r>
              <a:rPr lang="fr-CH" dirty="0" err="1"/>
              <a:t>is</a:t>
            </a:r>
            <a:r>
              <a:rPr lang="fr-CH" dirty="0"/>
              <a:t> </a:t>
            </a:r>
            <a:r>
              <a:rPr lang="fr-CH" dirty="0" err="1"/>
              <a:t>complex</a:t>
            </a:r>
            <a:r>
              <a:rPr lang="fr-CH" dirty="0"/>
              <a:t> to </a:t>
            </a:r>
            <a:r>
              <a:rPr lang="fr-CH" dirty="0" err="1"/>
              <a:t>determine</a:t>
            </a:r>
            <a:r>
              <a:rPr lang="fr-CH" dirty="0"/>
              <a:t> to </a:t>
            </a:r>
            <a:r>
              <a:rPr lang="fr-CH" dirty="0" err="1"/>
              <a:t>legal</a:t>
            </a:r>
            <a:r>
              <a:rPr lang="fr-CH" dirty="0"/>
              <a:t> </a:t>
            </a:r>
            <a:r>
              <a:rPr lang="fr-CH" dirty="0" err="1"/>
              <a:t>framework</a:t>
            </a:r>
            <a:endParaRPr lang="fr-CH" dirty="0"/>
          </a:p>
          <a:p>
            <a:pPr marL="169307" indent="-169307" eaLnBrk="1" hangingPunct="1">
              <a:buFontTx/>
              <a:buChar char="-"/>
              <a:defRPr/>
            </a:pPr>
            <a:r>
              <a:rPr lang="fr-CH" dirty="0"/>
              <a:t>Intro to </a:t>
            </a:r>
            <a:r>
              <a:rPr lang="fr-CH" dirty="0" err="1"/>
              <a:t>factual</a:t>
            </a:r>
            <a:r>
              <a:rPr lang="fr-CH" dirty="0"/>
              <a:t> </a:t>
            </a:r>
            <a:r>
              <a:rPr lang="fr-CH" dirty="0" err="1"/>
              <a:t>circumstances</a:t>
            </a:r>
            <a:endParaRPr lang="fr-CH" dirty="0"/>
          </a:p>
          <a:p>
            <a:pPr marL="169307" indent="-169307" eaLnBrk="1" hangingPunct="1">
              <a:buFontTx/>
              <a:buChar char="-"/>
              <a:defRPr/>
            </a:pPr>
            <a:r>
              <a:rPr lang="fr-CH" dirty="0"/>
              <a:t>Intro to </a:t>
            </a:r>
            <a:r>
              <a:rPr lang="fr-CH" dirty="0" err="1"/>
              <a:t>legal</a:t>
            </a:r>
            <a:r>
              <a:rPr lang="fr-CH" dirty="0"/>
              <a:t> </a:t>
            </a:r>
            <a:r>
              <a:rPr lang="fr-CH" dirty="0" err="1"/>
              <a:t>framework</a:t>
            </a:r>
            <a:endParaRPr lang="fr-CH" dirty="0"/>
          </a:p>
          <a:p>
            <a:pPr marL="169307" indent="-169307" eaLnBrk="1" hangingPunct="1">
              <a:buFontTx/>
              <a:buChar char="-"/>
              <a:defRPr/>
            </a:pPr>
            <a:r>
              <a:rPr lang="fr-CH" dirty="0"/>
              <a:t>Distinction </a:t>
            </a:r>
            <a:r>
              <a:rPr lang="fr-CH" dirty="0" err="1"/>
              <a:t>between</a:t>
            </a:r>
            <a:r>
              <a:rPr lang="fr-CH" dirty="0"/>
              <a:t> Gaza and WB?? To </a:t>
            </a:r>
            <a:r>
              <a:rPr lang="fr-CH" dirty="0" err="1"/>
              <a:t>be</a:t>
            </a:r>
            <a:r>
              <a:rPr lang="fr-CH" dirty="0"/>
              <a:t> </a:t>
            </a:r>
            <a:r>
              <a:rPr lang="fr-CH" dirty="0" err="1"/>
              <a:t>continued</a:t>
            </a:r>
            <a:r>
              <a:rPr lang="fr-CH" dirty="0"/>
              <a:t>… </a:t>
            </a:r>
          </a:p>
          <a:p>
            <a:pPr eaLnBrk="1" hangingPunct="1">
              <a:defRPr/>
            </a:pPr>
            <a:endParaRPr lang="fr-CH" dirty="0"/>
          </a:p>
          <a:p>
            <a:pPr eaLnBrk="1" hangingPunct="1">
              <a:defRPr/>
            </a:pPr>
            <a:r>
              <a:rPr lang="fr-CH" u="sng" dirty="0"/>
              <a:t>d) Cases </a:t>
            </a:r>
            <a:r>
              <a:rPr lang="fr-CH" u="sng" dirty="0" err="1"/>
              <a:t>where</a:t>
            </a:r>
            <a:r>
              <a:rPr lang="fr-CH" u="sng" dirty="0"/>
              <a:t> IHL and HRL in AC not in </a:t>
            </a:r>
            <a:r>
              <a:rPr lang="fr-CH" u="sng" dirty="0" err="1"/>
              <a:t>conflict</a:t>
            </a:r>
            <a:r>
              <a:rPr lang="fr-CH" u="sng" dirty="0"/>
              <a:t> but </a:t>
            </a:r>
            <a:r>
              <a:rPr lang="fr-CH" u="sng" dirty="0" err="1"/>
              <a:t>where</a:t>
            </a:r>
            <a:r>
              <a:rPr lang="fr-CH" u="sng" dirty="0"/>
              <a:t> </a:t>
            </a:r>
            <a:r>
              <a:rPr lang="fr-CH" u="sng" dirty="0" err="1"/>
              <a:t>they</a:t>
            </a:r>
            <a:r>
              <a:rPr lang="fr-CH" u="sng" dirty="0"/>
              <a:t> </a:t>
            </a:r>
            <a:r>
              <a:rPr lang="fr-CH" u="sng" dirty="0" err="1"/>
              <a:t>can</a:t>
            </a:r>
            <a:r>
              <a:rPr lang="fr-CH" u="sng" dirty="0"/>
              <a:t> </a:t>
            </a:r>
            <a:r>
              <a:rPr lang="fr-CH" u="sng" dirty="0" err="1"/>
              <a:t>mutually</a:t>
            </a:r>
            <a:r>
              <a:rPr lang="fr-CH" u="sng" dirty="0"/>
              <a:t> </a:t>
            </a:r>
            <a:r>
              <a:rPr lang="fr-CH" u="sng" dirty="0" err="1"/>
              <a:t>reinforce</a:t>
            </a:r>
            <a:r>
              <a:rPr lang="fr-CH" u="sng" dirty="0"/>
              <a:t> </a:t>
            </a:r>
            <a:r>
              <a:rPr lang="fr-CH" u="sng" dirty="0" err="1"/>
              <a:t>each</a:t>
            </a:r>
            <a:r>
              <a:rPr lang="fr-CH" u="sng" dirty="0"/>
              <a:t> </a:t>
            </a:r>
            <a:r>
              <a:rPr lang="fr-CH" u="sng" dirty="0" err="1"/>
              <a:t>other</a:t>
            </a:r>
            <a:r>
              <a:rPr lang="fr-CH" u="sng" dirty="0"/>
              <a:t>, </a:t>
            </a:r>
            <a:r>
              <a:rPr lang="fr-CH" dirty="0" err="1"/>
              <a:t>see</a:t>
            </a:r>
            <a:r>
              <a:rPr lang="fr-CH" dirty="0"/>
              <a:t> </a:t>
            </a:r>
            <a:r>
              <a:rPr lang="fr-CH" dirty="0" err="1"/>
              <a:t>later</a:t>
            </a:r>
            <a:r>
              <a:rPr lang="fr-CH" dirty="0"/>
              <a:t> Part II</a:t>
            </a:r>
          </a:p>
          <a:p>
            <a:pPr eaLnBrk="1" hangingPunct="1">
              <a:defRPr/>
            </a:pPr>
            <a:r>
              <a:rPr lang="fr-CH" dirty="0" err="1"/>
              <a:t>e.g</a:t>
            </a:r>
            <a:r>
              <a:rPr lang="fr-CH" dirty="0"/>
              <a:t>. non-refoulement, basic </a:t>
            </a:r>
            <a:r>
              <a:rPr lang="fr-CH" dirty="0" err="1"/>
              <a:t>needs</a:t>
            </a:r>
            <a:r>
              <a:rPr lang="fr-CH" dirty="0"/>
              <a:t> and conditions in </a:t>
            </a:r>
            <a:r>
              <a:rPr lang="fr-CH" dirty="0" err="1"/>
              <a:t>detention</a:t>
            </a:r>
            <a:r>
              <a:rPr lang="fr-CH" dirty="0"/>
              <a:t> (</a:t>
            </a:r>
            <a:r>
              <a:rPr lang="fr-CH" dirty="0" err="1"/>
              <a:t>sufficient</a:t>
            </a:r>
            <a:r>
              <a:rPr lang="fr-CH" dirty="0"/>
              <a:t> </a:t>
            </a:r>
            <a:r>
              <a:rPr lang="fr-CH" dirty="0" err="1"/>
              <a:t>food</a:t>
            </a:r>
            <a:r>
              <a:rPr lang="fr-CH" dirty="0"/>
              <a:t>, water, ventilation etc. for </a:t>
            </a:r>
            <a:r>
              <a:rPr lang="fr-CH" dirty="0" err="1"/>
              <a:t>detainees</a:t>
            </a:r>
            <a:r>
              <a:rPr lang="fr-CH" dirty="0"/>
              <a:t>)</a:t>
            </a:r>
          </a:p>
          <a:p>
            <a:pPr eaLnBrk="1" hangingPunct="1">
              <a:defRPr/>
            </a:pPr>
            <a:endParaRPr lang="fr-CH" dirty="0"/>
          </a:p>
          <a:p>
            <a:pPr eaLnBrk="1" hangingPunct="1">
              <a:defRPr/>
            </a:pPr>
            <a:r>
              <a:rPr lang="fr-CH" dirty="0"/>
              <a:t>Ad 3 and 4) </a:t>
            </a:r>
            <a:r>
              <a:rPr lang="fr-CH" dirty="0" err="1"/>
              <a:t>whenever</a:t>
            </a:r>
            <a:r>
              <a:rPr lang="fr-CH" dirty="0"/>
              <a:t> </a:t>
            </a:r>
            <a:r>
              <a:rPr lang="fr-CH" dirty="0" err="1"/>
              <a:t>we</a:t>
            </a:r>
            <a:r>
              <a:rPr lang="fr-CH" dirty="0"/>
              <a:t> </a:t>
            </a:r>
            <a:r>
              <a:rPr lang="fr-CH" dirty="0" err="1"/>
              <a:t>invoke</a:t>
            </a:r>
            <a:r>
              <a:rPr lang="fr-CH" dirty="0"/>
              <a:t> HRL, 2 </a:t>
            </a:r>
            <a:r>
              <a:rPr lang="fr-CH" dirty="0" err="1"/>
              <a:t>additional</a:t>
            </a:r>
            <a:r>
              <a:rPr lang="fr-CH" dirty="0"/>
              <a:t> </a:t>
            </a:r>
            <a:r>
              <a:rPr lang="fr-CH" dirty="0" err="1"/>
              <a:t>hurdles</a:t>
            </a:r>
            <a:r>
              <a:rPr lang="fr-CH" dirty="0"/>
              <a:t> to </a:t>
            </a:r>
            <a:r>
              <a:rPr lang="fr-CH" dirty="0" err="1"/>
              <a:t>be</a:t>
            </a:r>
            <a:r>
              <a:rPr lang="fr-CH" dirty="0"/>
              <a:t> </a:t>
            </a:r>
            <a:r>
              <a:rPr lang="fr-CH" dirty="0" err="1"/>
              <a:t>overcome</a:t>
            </a:r>
            <a:r>
              <a:rPr lang="fr-CH" dirty="0"/>
              <a:t>, </a:t>
            </a:r>
            <a:r>
              <a:rPr lang="fr-CH" dirty="0" err="1"/>
              <a:t>compared</a:t>
            </a:r>
            <a:r>
              <a:rPr lang="fr-CH" dirty="0"/>
              <a:t> to IHL: </a:t>
            </a:r>
          </a:p>
          <a:p>
            <a:pPr eaLnBrk="1" hangingPunct="1">
              <a:defRPr/>
            </a:pPr>
            <a:r>
              <a:rPr lang="fr-CH" dirty="0"/>
              <a:t>3) </a:t>
            </a:r>
            <a:r>
              <a:rPr lang="fr-CH" u="sng" dirty="0" err="1"/>
              <a:t>Who</a:t>
            </a:r>
            <a:r>
              <a:rPr lang="fr-CH" u="sng" dirty="0"/>
              <a:t> </a:t>
            </a:r>
            <a:r>
              <a:rPr lang="fr-CH" u="sng" dirty="0" err="1"/>
              <a:t>is</a:t>
            </a:r>
            <a:r>
              <a:rPr lang="fr-CH" u="sng" dirty="0"/>
              <a:t> </a:t>
            </a:r>
            <a:r>
              <a:rPr lang="fr-CH" u="sng" dirty="0" err="1"/>
              <a:t>bound</a:t>
            </a:r>
            <a:r>
              <a:rPr lang="fr-CH" u="sng" dirty="0"/>
              <a:t>? </a:t>
            </a:r>
            <a:r>
              <a:rPr lang="fr-CH" dirty="0" err="1"/>
              <a:t>Only</a:t>
            </a:r>
            <a:r>
              <a:rPr lang="fr-CH" dirty="0"/>
              <a:t> State, </a:t>
            </a:r>
            <a:r>
              <a:rPr lang="fr-CH" dirty="0" err="1"/>
              <a:t>controversy</a:t>
            </a:r>
            <a:r>
              <a:rPr lang="fr-CH" dirty="0"/>
              <a:t> over </a:t>
            </a:r>
            <a:r>
              <a:rPr lang="fr-CH" dirty="0" err="1"/>
              <a:t>NSAGs</a:t>
            </a:r>
            <a:r>
              <a:rPr lang="fr-CH" dirty="0"/>
              <a:t>; ICRC: </a:t>
            </a:r>
            <a:r>
              <a:rPr lang="fr-CH" dirty="0" err="1"/>
              <a:t>limited</a:t>
            </a:r>
            <a:r>
              <a:rPr lang="fr-CH" dirty="0"/>
              <a:t> exception: </a:t>
            </a:r>
            <a:r>
              <a:rPr lang="en-GB" dirty="0"/>
              <a:t>de facto HRL responsibilities if NSAGs de facto semblance with government (rarely such stable control)</a:t>
            </a:r>
          </a:p>
          <a:p>
            <a:pPr eaLnBrk="1" hangingPunct="1">
              <a:defRPr/>
            </a:pPr>
            <a:endParaRPr lang="en-GB" i="1" u="sng" dirty="0">
              <a:solidFill>
                <a:srgbClr val="000000"/>
              </a:solidFill>
            </a:endParaRPr>
          </a:p>
          <a:p>
            <a:pPr eaLnBrk="1" hangingPunct="1">
              <a:defRPr/>
            </a:pPr>
            <a:r>
              <a:rPr lang="fr-CH" i="1" u="sng" dirty="0">
                <a:solidFill>
                  <a:srgbClr val="000000"/>
                </a:solidFill>
              </a:rPr>
              <a:t>The invocation of IHRL </a:t>
            </a:r>
            <a:r>
              <a:rPr lang="fr-CH" i="1" u="sng" dirty="0" err="1">
                <a:solidFill>
                  <a:srgbClr val="000000"/>
                </a:solidFill>
              </a:rPr>
              <a:t>with</a:t>
            </a:r>
            <a:r>
              <a:rPr lang="fr-CH" i="1" u="sng" dirty="0">
                <a:solidFill>
                  <a:srgbClr val="000000"/>
                </a:solidFill>
              </a:rPr>
              <a:t> non-state </a:t>
            </a:r>
            <a:r>
              <a:rPr lang="fr-CH" i="1" u="sng" dirty="0" err="1">
                <a:solidFill>
                  <a:srgbClr val="000000"/>
                </a:solidFill>
              </a:rPr>
              <a:t>actors</a:t>
            </a:r>
            <a:r>
              <a:rPr lang="fr-CH" i="1" u="sng" dirty="0">
                <a:solidFill>
                  <a:srgbClr val="000000"/>
                </a:solidFill>
              </a:rPr>
              <a:t> – TNC 2011</a:t>
            </a:r>
          </a:p>
          <a:p>
            <a:pPr eaLnBrk="1" hangingPunct="1">
              <a:defRPr/>
            </a:pPr>
            <a:r>
              <a:rPr lang="en-US" dirty="0">
                <a:solidFill>
                  <a:srgbClr val="000000"/>
                </a:solidFill>
              </a:rPr>
              <a:t>ICRC has a fairly restrictive approach to the invocation of IHRL with NSAGs</a:t>
            </a:r>
          </a:p>
          <a:p>
            <a:pPr eaLnBrk="1" hangingPunct="1">
              <a:defRPr/>
            </a:pPr>
            <a:r>
              <a:rPr lang="en-US" dirty="0">
                <a:solidFill>
                  <a:srgbClr val="000000"/>
                </a:solidFill>
              </a:rPr>
              <a:t>TNC 2011 – Request to the ICRC for a legal framework for detention</a:t>
            </a:r>
          </a:p>
          <a:p>
            <a:pPr eaLnBrk="1" hangingPunct="1">
              <a:defRPr/>
            </a:pPr>
            <a:r>
              <a:rPr lang="en-US" dirty="0">
                <a:solidFill>
                  <a:srgbClr val="000000"/>
                </a:solidFill>
              </a:rPr>
              <a:t>ICRC’s intervention: Premised on IHL; internment, detention related to conflict</a:t>
            </a:r>
          </a:p>
          <a:p>
            <a:pPr eaLnBrk="1" hangingPunct="1">
              <a:defRPr/>
            </a:pPr>
            <a:r>
              <a:rPr lang="en-US" dirty="0">
                <a:solidFill>
                  <a:srgbClr val="000000"/>
                </a:solidFill>
              </a:rPr>
              <a:t>But – One reference to IHRL to accommodate detention unrelated to conflict</a:t>
            </a:r>
          </a:p>
          <a:p>
            <a:pPr eaLnBrk="1" hangingPunct="1">
              <a:defRPr/>
            </a:pPr>
            <a:r>
              <a:rPr lang="en-US" dirty="0">
                <a:solidFill>
                  <a:srgbClr val="000000"/>
                </a:solidFill>
              </a:rPr>
              <a:t>- And, in any event, the TNC was near to being a state! </a:t>
            </a:r>
          </a:p>
          <a:p>
            <a:pPr eaLnBrk="1" hangingPunct="1">
              <a:defRPr/>
            </a:pPr>
            <a:endParaRPr lang="fr-CH" dirty="0"/>
          </a:p>
          <a:p>
            <a:pPr eaLnBrk="1" hangingPunct="1">
              <a:defRPr/>
            </a:pPr>
            <a:r>
              <a:rPr lang="fr-CH" dirty="0"/>
              <a:t>4</a:t>
            </a:r>
            <a:r>
              <a:rPr lang="fr-CH" u="sng" dirty="0"/>
              <a:t>) Extraterritorial application</a:t>
            </a:r>
            <a:r>
              <a:rPr lang="fr-CH" dirty="0"/>
              <a:t>: </a:t>
            </a:r>
            <a:r>
              <a:rPr lang="fr-CH" dirty="0" err="1"/>
              <a:t>under</a:t>
            </a:r>
            <a:r>
              <a:rPr lang="fr-CH" dirty="0"/>
              <a:t> HRL </a:t>
            </a:r>
            <a:r>
              <a:rPr lang="fr-CH" dirty="0" err="1"/>
              <a:t>controversial</a:t>
            </a:r>
            <a:r>
              <a:rPr lang="fr-CH" dirty="0"/>
              <a:t>, </a:t>
            </a:r>
            <a:r>
              <a:rPr lang="fr-CH" dirty="0" err="1"/>
              <a:t>bound</a:t>
            </a:r>
            <a:r>
              <a:rPr lang="fr-CH" dirty="0"/>
              <a:t> up </a:t>
            </a:r>
            <a:r>
              <a:rPr lang="fr-CH" dirty="0" err="1"/>
              <a:t>with</a:t>
            </a:r>
            <a:r>
              <a:rPr lang="fr-CH" dirty="0"/>
              <a:t> </a:t>
            </a:r>
            <a:r>
              <a:rPr lang="fr-CH" dirty="0" err="1"/>
              <a:t>interpretation</a:t>
            </a:r>
            <a:r>
              <a:rPr lang="fr-CH" dirty="0"/>
              <a:t> of notion of </a:t>
            </a:r>
            <a:r>
              <a:rPr lang="fr-CH" dirty="0" err="1"/>
              <a:t>jurisdiction</a:t>
            </a:r>
            <a:endParaRPr lang="fr-CH" dirty="0"/>
          </a:p>
          <a:p>
            <a:pPr eaLnBrk="1" hangingPunct="1">
              <a:defRPr/>
            </a:pPr>
            <a:endParaRPr lang="fr-CH" dirty="0"/>
          </a:p>
          <a:p>
            <a:pPr eaLnBrk="1" hangingPunct="1">
              <a:lnSpc>
                <a:spcPct val="90000"/>
              </a:lnSpc>
              <a:buFont typeface="Wingdings" pitchFamily="2" charset="2"/>
              <a:buChar char="Ø"/>
              <a:defRPr/>
            </a:pPr>
            <a:r>
              <a:rPr lang="fr-CH" sz="2300" dirty="0" err="1">
                <a:solidFill>
                  <a:schemeClr val="bg2"/>
                </a:solidFill>
              </a:rPr>
              <a:t>Famous</a:t>
            </a:r>
            <a:r>
              <a:rPr lang="fr-CH" sz="2300" dirty="0">
                <a:solidFill>
                  <a:schemeClr val="bg2"/>
                </a:solidFill>
              </a:rPr>
              <a:t> </a:t>
            </a:r>
            <a:r>
              <a:rPr lang="fr-CH" sz="2300" dirty="0" err="1">
                <a:solidFill>
                  <a:schemeClr val="bg2"/>
                </a:solidFill>
              </a:rPr>
              <a:t>example</a:t>
            </a:r>
            <a:r>
              <a:rPr lang="fr-CH" sz="2300" dirty="0">
                <a:solidFill>
                  <a:schemeClr val="bg2"/>
                </a:solidFill>
              </a:rPr>
              <a:t> Art.2 ICCPR</a:t>
            </a:r>
          </a:p>
          <a:p>
            <a:pPr eaLnBrk="1" hangingPunct="1">
              <a:lnSpc>
                <a:spcPct val="90000"/>
              </a:lnSpc>
              <a:buFont typeface="Wingdings" pitchFamily="2" charset="2"/>
              <a:buNone/>
              <a:defRPr/>
            </a:pPr>
            <a:endParaRPr lang="fr-CH" sz="2300" dirty="0">
              <a:solidFill>
                <a:schemeClr val="bg2"/>
              </a:solidFill>
            </a:endParaRPr>
          </a:p>
          <a:p>
            <a:pPr lvl="1" eaLnBrk="1" hangingPunct="1">
              <a:lnSpc>
                <a:spcPct val="90000"/>
              </a:lnSpc>
              <a:defRPr/>
            </a:pPr>
            <a:r>
              <a:rPr lang="en-US" sz="2300" dirty="0">
                <a:solidFill>
                  <a:schemeClr val="bg2"/>
                </a:solidFill>
              </a:rPr>
              <a:t>Each state Party to the present Covenant undertakes to respect and to ensure to all individuals </a:t>
            </a:r>
            <a:r>
              <a:rPr lang="en-US" sz="2300" u="sng" dirty="0">
                <a:solidFill>
                  <a:schemeClr val="bg2"/>
                </a:solidFill>
              </a:rPr>
              <a:t>within its territory </a:t>
            </a:r>
            <a:r>
              <a:rPr lang="en-US" sz="2300" b="1" u="sng" dirty="0">
                <a:solidFill>
                  <a:schemeClr val="bg2"/>
                </a:solidFill>
              </a:rPr>
              <a:t>and</a:t>
            </a:r>
            <a:r>
              <a:rPr lang="en-US" sz="2300" u="sng" dirty="0">
                <a:solidFill>
                  <a:schemeClr val="bg2"/>
                </a:solidFill>
              </a:rPr>
              <a:t> subject to its jurisdiction</a:t>
            </a:r>
            <a:r>
              <a:rPr lang="en-US" sz="2300" dirty="0">
                <a:solidFill>
                  <a:schemeClr val="bg2"/>
                </a:solidFill>
              </a:rPr>
              <a:t> the rights recognized in the present Covenant</a:t>
            </a:r>
          </a:p>
          <a:p>
            <a:pPr lvl="1" eaLnBrk="1" hangingPunct="1">
              <a:lnSpc>
                <a:spcPct val="90000"/>
              </a:lnSpc>
              <a:defRPr/>
            </a:pPr>
            <a:endParaRPr lang="en-US" sz="2300" dirty="0">
              <a:solidFill>
                <a:schemeClr val="bg2"/>
              </a:solidFill>
            </a:endParaRPr>
          </a:p>
          <a:p>
            <a:pPr eaLnBrk="1" hangingPunct="1">
              <a:lnSpc>
                <a:spcPct val="90000"/>
              </a:lnSpc>
              <a:defRPr/>
            </a:pPr>
            <a:r>
              <a:rPr lang="en-US" sz="2300" dirty="0">
                <a:solidFill>
                  <a:schemeClr val="bg2"/>
                </a:solidFill>
              </a:rPr>
              <a:t>-) On this basis especially, taking this literally, US and Israel deny, as a matter of law, the extraterritorial application of HRL (but possible to apply sometimes as a matter of policy)</a:t>
            </a:r>
          </a:p>
          <a:p>
            <a:pPr eaLnBrk="1" hangingPunct="1">
              <a:lnSpc>
                <a:spcPct val="90000"/>
              </a:lnSpc>
              <a:defRPr/>
            </a:pPr>
            <a:r>
              <a:rPr lang="en-US" sz="2300" dirty="0">
                <a:solidFill>
                  <a:schemeClr val="bg2"/>
                </a:solidFill>
              </a:rPr>
              <a:t>-) However, otherwise, well recognized that some extraterritorial application possible:</a:t>
            </a:r>
          </a:p>
          <a:p>
            <a:pPr eaLnBrk="1" hangingPunct="1">
              <a:lnSpc>
                <a:spcPct val="90000"/>
              </a:lnSpc>
              <a:defRPr/>
            </a:pPr>
            <a:r>
              <a:rPr lang="en-US" sz="2300" dirty="0">
                <a:solidFill>
                  <a:schemeClr val="bg2"/>
                </a:solidFill>
              </a:rPr>
              <a:t>	</a:t>
            </a:r>
            <a:r>
              <a:rPr lang="fr-CH" sz="2300" dirty="0">
                <a:solidFill>
                  <a:schemeClr val="bg2"/>
                </a:solidFill>
              </a:rPr>
              <a:t>effective control over </a:t>
            </a:r>
            <a:r>
              <a:rPr lang="fr-CH" sz="2300" dirty="0" err="1">
                <a:solidFill>
                  <a:schemeClr val="bg2"/>
                </a:solidFill>
              </a:rPr>
              <a:t>territory</a:t>
            </a:r>
            <a:r>
              <a:rPr lang="fr-CH" sz="2300" dirty="0">
                <a:solidFill>
                  <a:schemeClr val="bg2"/>
                </a:solidFill>
              </a:rPr>
              <a:t> (occupation)</a:t>
            </a:r>
          </a:p>
          <a:p>
            <a:pPr lvl="1" eaLnBrk="1" hangingPunct="1">
              <a:lnSpc>
                <a:spcPct val="90000"/>
              </a:lnSpc>
              <a:defRPr/>
            </a:pPr>
            <a:r>
              <a:rPr lang="fr-CH" sz="2300" dirty="0">
                <a:solidFill>
                  <a:schemeClr val="bg2"/>
                </a:solidFill>
              </a:rPr>
              <a:t>	effective control over </a:t>
            </a:r>
            <a:r>
              <a:rPr lang="fr-CH" sz="2300" dirty="0" err="1">
                <a:solidFill>
                  <a:schemeClr val="bg2"/>
                </a:solidFill>
              </a:rPr>
              <a:t>persons</a:t>
            </a:r>
            <a:r>
              <a:rPr lang="fr-CH" sz="2300" dirty="0">
                <a:solidFill>
                  <a:schemeClr val="bg2"/>
                </a:solidFill>
              </a:rPr>
              <a:t> (</a:t>
            </a:r>
            <a:r>
              <a:rPr lang="fr-CH" sz="2300" dirty="0" err="1">
                <a:solidFill>
                  <a:schemeClr val="bg2"/>
                </a:solidFill>
              </a:rPr>
              <a:t>detention</a:t>
            </a:r>
            <a:r>
              <a:rPr lang="fr-CH" sz="2300" dirty="0">
                <a:solidFill>
                  <a:schemeClr val="bg2"/>
                </a:solidFill>
              </a:rPr>
              <a:t>)</a:t>
            </a:r>
          </a:p>
          <a:p>
            <a:pPr lvl="1" eaLnBrk="1" hangingPunct="1">
              <a:lnSpc>
                <a:spcPct val="90000"/>
              </a:lnSpc>
              <a:defRPr/>
            </a:pPr>
            <a:r>
              <a:rPr lang="fr-CH" sz="2300" dirty="0">
                <a:solidFill>
                  <a:schemeClr val="bg2"/>
                </a:solidFill>
              </a:rPr>
              <a:t>	</a:t>
            </a:r>
            <a:r>
              <a:rPr lang="fr-CH" sz="2300" dirty="0" err="1">
                <a:solidFill>
                  <a:schemeClr val="bg2"/>
                </a:solidFill>
              </a:rPr>
              <a:t>limits</a:t>
            </a:r>
            <a:r>
              <a:rPr lang="fr-CH" sz="2300" dirty="0">
                <a:solidFill>
                  <a:schemeClr val="bg2"/>
                </a:solidFill>
              </a:rPr>
              <a:t>: </a:t>
            </a:r>
            <a:r>
              <a:rPr lang="fr-CH" sz="2300" dirty="0" err="1">
                <a:solidFill>
                  <a:schemeClr val="bg2"/>
                </a:solidFill>
              </a:rPr>
              <a:t>especially</a:t>
            </a:r>
            <a:r>
              <a:rPr lang="fr-CH" sz="2300" dirty="0">
                <a:solidFill>
                  <a:schemeClr val="bg2"/>
                </a:solidFill>
              </a:rPr>
              <a:t> on </a:t>
            </a:r>
            <a:r>
              <a:rPr lang="fr-CH" sz="2300" dirty="0" err="1">
                <a:solidFill>
                  <a:schemeClr val="bg2"/>
                </a:solidFill>
              </a:rPr>
              <a:t>battlefield</a:t>
            </a:r>
            <a:r>
              <a:rPr lang="fr-CH" sz="2300" dirty="0">
                <a:solidFill>
                  <a:schemeClr val="bg2"/>
                </a:solidFill>
              </a:rPr>
              <a:t> (</a:t>
            </a:r>
            <a:r>
              <a:rPr lang="fr-CH" sz="2300" dirty="0" err="1">
                <a:solidFill>
                  <a:schemeClr val="bg2"/>
                </a:solidFill>
              </a:rPr>
              <a:t>especially</a:t>
            </a:r>
            <a:r>
              <a:rPr lang="fr-CH" sz="2300" dirty="0">
                <a:solidFill>
                  <a:schemeClr val="bg2"/>
                </a:solidFill>
              </a:rPr>
              <a:t> </a:t>
            </a:r>
            <a:r>
              <a:rPr lang="fr-CH" sz="2300" dirty="0" err="1">
                <a:solidFill>
                  <a:schemeClr val="bg2"/>
                </a:solidFill>
              </a:rPr>
              <a:t>airstrikes</a:t>
            </a:r>
            <a:r>
              <a:rPr lang="fr-CH" sz="2300" dirty="0">
                <a:solidFill>
                  <a:schemeClr val="bg2"/>
                </a:solidFill>
              </a:rPr>
              <a:t>)</a:t>
            </a:r>
          </a:p>
          <a:p>
            <a:pPr lvl="1" eaLnBrk="1" hangingPunct="1">
              <a:lnSpc>
                <a:spcPct val="90000"/>
              </a:lnSpc>
              <a:defRPr/>
            </a:pPr>
            <a:endParaRPr lang="fr-CH" sz="2300" dirty="0">
              <a:solidFill>
                <a:schemeClr val="bg2"/>
              </a:solidFill>
            </a:endParaRPr>
          </a:p>
          <a:p>
            <a:pPr eaLnBrk="1" hangingPunct="1">
              <a:lnSpc>
                <a:spcPct val="90000"/>
              </a:lnSpc>
              <a:defRPr/>
            </a:pPr>
            <a:r>
              <a:rPr lang="fr-CH" sz="2300" u="sng" dirty="0">
                <a:solidFill>
                  <a:schemeClr val="bg2"/>
                </a:solidFill>
              </a:rPr>
              <a:t>5) </a:t>
            </a:r>
            <a:r>
              <a:rPr lang="fr-CH" sz="2300" u="sng" dirty="0" err="1">
                <a:solidFill>
                  <a:schemeClr val="bg2"/>
                </a:solidFill>
              </a:rPr>
              <a:t>Derogations</a:t>
            </a:r>
            <a:r>
              <a:rPr lang="fr-CH" sz="2300" u="sng" dirty="0">
                <a:solidFill>
                  <a:schemeClr val="bg2"/>
                </a:solidFill>
              </a:rPr>
              <a:t>: </a:t>
            </a:r>
            <a:r>
              <a:rPr lang="fr-CH" sz="2300" dirty="0">
                <a:solidFill>
                  <a:schemeClr val="bg2"/>
                </a:solidFill>
              </a:rPr>
              <a:t>possible </a:t>
            </a:r>
            <a:r>
              <a:rPr lang="fr-CH" sz="2300" dirty="0" err="1">
                <a:solidFill>
                  <a:schemeClr val="bg2"/>
                </a:solidFill>
              </a:rPr>
              <a:t>under</a:t>
            </a:r>
            <a:r>
              <a:rPr lang="fr-CH" sz="2300" dirty="0">
                <a:solidFill>
                  <a:schemeClr val="bg2"/>
                </a:solidFill>
              </a:rPr>
              <a:t> HR but not </a:t>
            </a:r>
            <a:r>
              <a:rPr lang="fr-CH" sz="2300" dirty="0" err="1">
                <a:solidFill>
                  <a:schemeClr val="bg2"/>
                </a:solidFill>
              </a:rPr>
              <a:t>under</a:t>
            </a:r>
            <a:r>
              <a:rPr lang="fr-CH" sz="2300" dirty="0">
                <a:solidFill>
                  <a:schemeClr val="bg2"/>
                </a:solidFill>
              </a:rPr>
              <a:t> IHL, not </a:t>
            </a:r>
            <a:r>
              <a:rPr lang="fr-CH" sz="2300" dirty="0" err="1">
                <a:solidFill>
                  <a:schemeClr val="bg2"/>
                </a:solidFill>
              </a:rPr>
              <a:t>automatic</a:t>
            </a:r>
            <a:r>
              <a:rPr lang="fr-CH" sz="2300" dirty="0">
                <a:solidFill>
                  <a:schemeClr val="bg2"/>
                </a:solidFill>
              </a:rPr>
              <a:t>, State </a:t>
            </a:r>
            <a:r>
              <a:rPr lang="fr-CH" sz="2300" dirty="0" err="1">
                <a:solidFill>
                  <a:schemeClr val="bg2"/>
                </a:solidFill>
              </a:rPr>
              <a:t>needs</a:t>
            </a:r>
            <a:r>
              <a:rPr lang="fr-CH" sz="2300" dirty="0">
                <a:solidFill>
                  <a:schemeClr val="bg2"/>
                </a:solidFill>
              </a:rPr>
              <a:t> to </a:t>
            </a:r>
            <a:r>
              <a:rPr lang="fr-CH" sz="2300" dirty="0" err="1">
                <a:solidFill>
                  <a:schemeClr val="bg2"/>
                </a:solidFill>
              </a:rPr>
              <a:t>proactively</a:t>
            </a:r>
            <a:r>
              <a:rPr lang="fr-CH" sz="2300" dirty="0">
                <a:solidFill>
                  <a:schemeClr val="bg2"/>
                </a:solidFill>
              </a:rPr>
              <a:t> </a:t>
            </a:r>
            <a:r>
              <a:rPr lang="fr-CH" sz="2300" dirty="0" err="1">
                <a:solidFill>
                  <a:schemeClr val="bg2"/>
                </a:solidFill>
              </a:rPr>
              <a:t>declare</a:t>
            </a:r>
            <a:r>
              <a:rPr lang="fr-CH" sz="2300" dirty="0">
                <a:solidFill>
                  <a:schemeClr val="bg2"/>
                </a:solidFill>
              </a:rPr>
              <a:t> </a:t>
            </a:r>
            <a:r>
              <a:rPr lang="fr-CH" sz="2300" dirty="0" err="1">
                <a:solidFill>
                  <a:schemeClr val="bg2"/>
                </a:solidFill>
              </a:rPr>
              <a:t>derogation</a:t>
            </a:r>
            <a:r>
              <a:rPr lang="fr-CH" sz="2300" dirty="0">
                <a:solidFill>
                  <a:schemeClr val="bg2"/>
                </a:solidFill>
              </a:rPr>
              <a:t> in an emergency </a:t>
            </a:r>
            <a:r>
              <a:rPr lang="fr-CH" sz="2300" dirty="0" err="1">
                <a:solidFill>
                  <a:schemeClr val="bg2"/>
                </a:solidFill>
              </a:rPr>
              <a:t>threatening</a:t>
            </a:r>
            <a:r>
              <a:rPr lang="fr-CH" sz="2300" dirty="0">
                <a:solidFill>
                  <a:schemeClr val="bg2"/>
                </a:solidFill>
              </a:rPr>
              <a:t> the life of the nation, prototype of situation of emergency AC but </a:t>
            </a:r>
            <a:r>
              <a:rPr lang="fr-CH" sz="2300" dirty="0" err="1">
                <a:solidFill>
                  <a:schemeClr val="bg2"/>
                </a:solidFill>
              </a:rPr>
              <a:t>could</a:t>
            </a:r>
            <a:r>
              <a:rPr lang="fr-CH" sz="2300" dirty="0">
                <a:solidFill>
                  <a:schemeClr val="bg2"/>
                </a:solidFill>
              </a:rPr>
              <a:t> </a:t>
            </a:r>
            <a:r>
              <a:rPr lang="fr-CH" sz="2300" dirty="0" err="1">
                <a:solidFill>
                  <a:schemeClr val="bg2"/>
                </a:solidFill>
              </a:rPr>
              <a:t>also</a:t>
            </a:r>
            <a:r>
              <a:rPr lang="fr-CH" sz="2300" dirty="0">
                <a:solidFill>
                  <a:schemeClr val="bg2"/>
                </a:solidFill>
              </a:rPr>
              <a:t> </a:t>
            </a:r>
            <a:r>
              <a:rPr lang="fr-CH" sz="2300" dirty="0" err="1">
                <a:solidFill>
                  <a:schemeClr val="bg2"/>
                </a:solidFill>
              </a:rPr>
              <a:t>be</a:t>
            </a:r>
            <a:r>
              <a:rPr lang="fr-CH" sz="2300" dirty="0">
                <a:solidFill>
                  <a:schemeClr val="bg2"/>
                </a:solidFill>
              </a:rPr>
              <a:t> OSV!</a:t>
            </a:r>
          </a:p>
          <a:p>
            <a:pPr eaLnBrk="1" hangingPunct="1">
              <a:lnSpc>
                <a:spcPct val="90000"/>
              </a:lnSpc>
              <a:defRPr/>
            </a:pPr>
            <a:r>
              <a:rPr lang="fr-CH" sz="2300" dirty="0" err="1">
                <a:solidFill>
                  <a:schemeClr val="bg2"/>
                </a:solidFill>
              </a:rPr>
              <a:t>Only</a:t>
            </a:r>
            <a:r>
              <a:rPr lang="fr-CH" sz="2300" dirty="0">
                <a:solidFill>
                  <a:schemeClr val="bg2"/>
                </a:solidFill>
              </a:rPr>
              <a:t> </a:t>
            </a:r>
            <a:r>
              <a:rPr lang="fr-CH" sz="2300" dirty="0" err="1">
                <a:solidFill>
                  <a:schemeClr val="bg2"/>
                </a:solidFill>
              </a:rPr>
              <a:t>so</a:t>
            </a:r>
            <a:r>
              <a:rPr lang="fr-CH" sz="2300" dirty="0">
                <a:solidFill>
                  <a:schemeClr val="bg2"/>
                </a:solidFill>
              </a:rPr>
              <a:t> far as not </a:t>
            </a:r>
            <a:r>
              <a:rPr lang="fr-CH" sz="2300" dirty="0" err="1">
                <a:solidFill>
                  <a:schemeClr val="bg2"/>
                </a:solidFill>
              </a:rPr>
              <a:t>being</a:t>
            </a:r>
            <a:r>
              <a:rPr lang="fr-CH" sz="2300" dirty="0">
                <a:solidFill>
                  <a:schemeClr val="bg2"/>
                </a:solidFill>
              </a:rPr>
              <a:t> </a:t>
            </a:r>
            <a:r>
              <a:rPr lang="fr-CH" sz="2300" dirty="0" err="1">
                <a:solidFill>
                  <a:schemeClr val="bg2"/>
                </a:solidFill>
              </a:rPr>
              <a:t>inconsistent</a:t>
            </a:r>
            <a:r>
              <a:rPr lang="fr-CH" sz="2300" dirty="0">
                <a:solidFill>
                  <a:schemeClr val="bg2"/>
                </a:solidFill>
              </a:rPr>
              <a:t> </a:t>
            </a:r>
            <a:r>
              <a:rPr lang="fr-CH" sz="2300" dirty="0" err="1">
                <a:solidFill>
                  <a:schemeClr val="bg2"/>
                </a:solidFill>
              </a:rPr>
              <a:t>with</a:t>
            </a:r>
            <a:r>
              <a:rPr lang="fr-CH" sz="2300" dirty="0">
                <a:solidFill>
                  <a:schemeClr val="bg2"/>
                </a:solidFill>
              </a:rPr>
              <a:t> </a:t>
            </a:r>
            <a:r>
              <a:rPr lang="fr-CH" sz="2300" dirty="0" err="1">
                <a:solidFill>
                  <a:schemeClr val="bg2"/>
                </a:solidFill>
              </a:rPr>
              <a:t>other</a:t>
            </a:r>
            <a:r>
              <a:rPr lang="fr-CH" sz="2300" dirty="0">
                <a:solidFill>
                  <a:schemeClr val="bg2"/>
                </a:solidFill>
              </a:rPr>
              <a:t> international obligations (esp. IHL): for instance </a:t>
            </a:r>
            <a:r>
              <a:rPr lang="fr-CH" sz="2300" dirty="0" err="1">
                <a:solidFill>
                  <a:schemeClr val="bg2"/>
                </a:solidFill>
              </a:rPr>
              <a:t>could</a:t>
            </a:r>
            <a:r>
              <a:rPr lang="fr-CH" sz="2300" dirty="0">
                <a:solidFill>
                  <a:schemeClr val="bg2"/>
                </a:solidFill>
              </a:rPr>
              <a:t> </a:t>
            </a:r>
            <a:r>
              <a:rPr lang="fr-CH" sz="2300" dirty="0" err="1">
                <a:solidFill>
                  <a:schemeClr val="bg2"/>
                </a:solidFill>
              </a:rPr>
              <a:t>make</a:t>
            </a:r>
            <a:r>
              <a:rPr lang="fr-CH" sz="2300" dirty="0">
                <a:solidFill>
                  <a:schemeClr val="bg2"/>
                </a:solidFill>
              </a:rPr>
              <a:t> room for </a:t>
            </a:r>
            <a:r>
              <a:rPr lang="fr-CH" sz="2300" dirty="0" err="1">
                <a:solidFill>
                  <a:schemeClr val="bg2"/>
                </a:solidFill>
              </a:rPr>
              <a:t>preventive</a:t>
            </a:r>
            <a:r>
              <a:rPr lang="fr-CH" sz="2300" dirty="0">
                <a:solidFill>
                  <a:schemeClr val="bg2"/>
                </a:solidFill>
              </a:rPr>
              <a:t> </a:t>
            </a:r>
            <a:r>
              <a:rPr lang="fr-CH" sz="2300" dirty="0" err="1">
                <a:solidFill>
                  <a:schemeClr val="bg2"/>
                </a:solidFill>
              </a:rPr>
              <a:t>security</a:t>
            </a:r>
            <a:r>
              <a:rPr lang="fr-CH" sz="2300" dirty="0">
                <a:solidFill>
                  <a:schemeClr val="bg2"/>
                </a:solidFill>
              </a:rPr>
              <a:t> </a:t>
            </a:r>
            <a:r>
              <a:rPr lang="fr-CH" sz="2300" dirty="0" err="1">
                <a:solidFill>
                  <a:schemeClr val="bg2"/>
                </a:solidFill>
              </a:rPr>
              <a:t>detention</a:t>
            </a:r>
            <a:r>
              <a:rPr lang="fr-CH" sz="2300" dirty="0">
                <a:solidFill>
                  <a:schemeClr val="bg2"/>
                </a:solidFill>
              </a:rPr>
              <a:t> </a:t>
            </a:r>
            <a:r>
              <a:rPr lang="fr-CH" sz="2300" dirty="0" err="1">
                <a:solidFill>
                  <a:schemeClr val="bg2"/>
                </a:solidFill>
              </a:rPr>
              <a:t>without</a:t>
            </a:r>
            <a:r>
              <a:rPr lang="fr-CH" sz="2300" dirty="0">
                <a:solidFill>
                  <a:schemeClr val="bg2"/>
                </a:solidFill>
              </a:rPr>
              <a:t> </a:t>
            </a:r>
            <a:r>
              <a:rPr lang="fr-CH" sz="2300" dirty="0" err="1">
                <a:solidFill>
                  <a:schemeClr val="bg2"/>
                </a:solidFill>
              </a:rPr>
              <a:t>promptly</a:t>
            </a:r>
            <a:r>
              <a:rPr lang="fr-CH" sz="2300" dirty="0">
                <a:solidFill>
                  <a:schemeClr val="bg2"/>
                </a:solidFill>
              </a:rPr>
              <a:t> </a:t>
            </a:r>
            <a:r>
              <a:rPr lang="fr-CH" sz="2300" dirty="0" err="1">
                <a:solidFill>
                  <a:schemeClr val="bg2"/>
                </a:solidFill>
              </a:rPr>
              <a:t>affording</a:t>
            </a:r>
            <a:r>
              <a:rPr lang="fr-CH" sz="2300" dirty="0">
                <a:solidFill>
                  <a:schemeClr val="bg2"/>
                </a:solidFill>
              </a:rPr>
              <a:t> </a:t>
            </a:r>
            <a:r>
              <a:rPr lang="fr-CH" sz="2300" dirty="0" err="1">
                <a:solidFill>
                  <a:schemeClr val="bg2"/>
                </a:solidFill>
              </a:rPr>
              <a:t>possibility</a:t>
            </a:r>
            <a:r>
              <a:rPr lang="fr-CH" sz="2300" dirty="0">
                <a:solidFill>
                  <a:schemeClr val="bg2"/>
                </a:solidFill>
              </a:rPr>
              <a:t> to challenge </a:t>
            </a:r>
            <a:r>
              <a:rPr lang="fr-CH" sz="2300" dirty="0" err="1">
                <a:solidFill>
                  <a:schemeClr val="bg2"/>
                </a:solidFill>
              </a:rPr>
              <a:t>internment</a:t>
            </a:r>
            <a:r>
              <a:rPr lang="fr-CH" sz="2300" dirty="0">
                <a:solidFill>
                  <a:schemeClr val="bg2"/>
                </a:solidFill>
              </a:rPr>
              <a:t> </a:t>
            </a:r>
            <a:r>
              <a:rPr lang="fr-CH" sz="2300" dirty="0" err="1">
                <a:solidFill>
                  <a:schemeClr val="bg2"/>
                </a:solidFill>
              </a:rPr>
              <a:t>before</a:t>
            </a:r>
            <a:r>
              <a:rPr lang="fr-CH" sz="2300" dirty="0">
                <a:solidFill>
                  <a:schemeClr val="bg2"/>
                </a:solidFill>
              </a:rPr>
              <a:t> a </a:t>
            </a:r>
            <a:r>
              <a:rPr lang="fr-CH" sz="2300" dirty="0" err="1">
                <a:solidFill>
                  <a:schemeClr val="bg2"/>
                </a:solidFill>
              </a:rPr>
              <a:t>judge</a:t>
            </a:r>
            <a:endParaRPr lang="fr-CH" sz="2300" dirty="0">
              <a:solidFill>
                <a:schemeClr val="bg2"/>
              </a:solidFill>
            </a:endParaRPr>
          </a:p>
          <a:p>
            <a:pPr eaLnBrk="1" hangingPunct="1">
              <a:lnSpc>
                <a:spcPct val="90000"/>
              </a:lnSpc>
              <a:defRPr/>
            </a:pPr>
            <a:endParaRPr lang="fr-CH" sz="2300" dirty="0">
              <a:solidFill>
                <a:schemeClr val="bg2"/>
              </a:solidFill>
            </a:endParaRPr>
          </a:p>
          <a:p>
            <a:pPr eaLnBrk="1" hangingPunct="1">
              <a:lnSpc>
                <a:spcPct val="90000"/>
              </a:lnSpc>
              <a:defRPr/>
            </a:pPr>
            <a:r>
              <a:rPr lang="fr-CH" sz="2300" dirty="0" err="1">
                <a:solidFill>
                  <a:schemeClr val="bg2"/>
                </a:solidFill>
              </a:rPr>
              <a:t>Some</a:t>
            </a:r>
            <a:r>
              <a:rPr lang="fr-CH" sz="2300" dirty="0">
                <a:solidFill>
                  <a:schemeClr val="bg2"/>
                </a:solidFill>
              </a:rPr>
              <a:t> </a:t>
            </a:r>
            <a:r>
              <a:rPr lang="fr-CH" sz="2300" dirty="0" err="1">
                <a:solidFill>
                  <a:schemeClr val="bg2"/>
                </a:solidFill>
              </a:rPr>
              <a:t>rights</a:t>
            </a:r>
            <a:r>
              <a:rPr lang="fr-CH" sz="2300" dirty="0">
                <a:solidFill>
                  <a:schemeClr val="bg2"/>
                </a:solidFill>
              </a:rPr>
              <a:t> not possible to </a:t>
            </a:r>
            <a:r>
              <a:rPr lang="fr-CH" sz="2300" dirty="0" err="1">
                <a:solidFill>
                  <a:schemeClr val="bg2"/>
                </a:solidFill>
              </a:rPr>
              <a:t>derogate</a:t>
            </a:r>
            <a:r>
              <a:rPr lang="fr-CH" sz="2300" dirty="0">
                <a:solidFill>
                  <a:schemeClr val="bg2"/>
                </a:solidFill>
              </a:rPr>
              <a:t> </a:t>
            </a:r>
            <a:r>
              <a:rPr lang="fr-CH" sz="2300" dirty="0" err="1">
                <a:solidFill>
                  <a:schemeClr val="bg2"/>
                </a:solidFill>
              </a:rPr>
              <a:t>from</a:t>
            </a:r>
            <a:r>
              <a:rPr lang="fr-CH" sz="2300" dirty="0">
                <a:solidFill>
                  <a:schemeClr val="bg2"/>
                </a:solidFill>
              </a:rPr>
              <a:t>: prohibition of torture, right to life (</a:t>
            </a:r>
            <a:r>
              <a:rPr lang="fr-CH" sz="2300" dirty="0" err="1">
                <a:solidFill>
                  <a:schemeClr val="bg2"/>
                </a:solidFill>
              </a:rPr>
              <a:t>except</a:t>
            </a:r>
            <a:r>
              <a:rPr lang="fr-CH" sz="2300" dirty="0">
                <a:solidFill>
                  <a:schemeClr val="bg2"/>
                </a:solidFill>
              </a:rPr>
              <a:t> for </a:t>
            </a:r>
            <a:r>
              <a:rPr lang="fr-CH" sz="2300" dirty="0" err="1">
                <a:solidFill>
                  <a:schemeClr val="bg2"/>
                </a:solidFill>
              </a:rPr>
              <a:t>narrow</a:t>
            </a:r>
            <a:r>
              <a:rPr lang="fr-CH" sz="2300" dirty="0">
                <a:solidFill>
                  <a:schemeClr val="bg2"/>
                </a:solidFill>
              </a:rPr>
              <a:t> exception </a:t>
            </a:r>
            <a:r>
              <a:rPr lang="fr-CH" sz="2300" dirty="0" err="1">
                <a:solidFill>
                  <a:schemeClr val="bg2"/>
                </a:solidFill>
              </a:rPr>
              <a:t>under</a:t>
            </a:r>
            <a:r>
              <a:rPr lang="fr-CH" sz="2300" dirty="0">
                <a:solidFill>
                  <a:schemeClr val="bg2"/>
                </a:solidFill>
              </a:rPr>
              <a:t> ECHR)</a:t>
            </a:r>
          </a:p>
          <a:p>
            <a:pPr eaLnBrk="1" hangingPunct="1">
              <a:lnSpc>
                <a:spcPct val="90000"/>
              </a:lnSpc>
              <a:defRPr/>
            </a:pPr>
            <a:endParaRPr lang="fr-CH" sz="2300" dirty="0">
              <a:solidFill>
                <a:schemeClr val="bg2"/>
              </a:solidFill>
            </a:endParaRPr>
          </a:p>
          <a:p>
            <a:pPr eaLnBrk="1" hangingPunct="1">
              <a:lnSpc>
                <a:spcPct val="90000"/>
              </a:lnSpc>
              <a:defRPr/>
            </a:pPr>
            <a:r>
              <a:rPr lang="fr-CH" sz="2300" i="1" u="sng" dirty="0" err="1">
                <a:solidFill>
                  <a:srgbClr val="808080"/>
                </a:solidFill>
              </a:rPr>
              <a:t>Derogation</a:t>
            </a:r>
            <a:r>
              <a:rPr lang="fr-CH" sz="2300" i="1" u="sng" dirty="0">
                <a:solidFill>
                  <a:srgbClr val="808080"/>
                </a:solidFill>
              </a:rPr>
              <a:t> vs </a:t>
            </a:r>
            <a:r>
              <a:rPr lang="fr-CH" sz="2300" i="1" u="sng" dirty="0" err="1">
                <a:solidFill>
                  <a:srgbClr val="808080"/>
                </a:solidFill>
              </a:rPr>
              <a:t>lex</a:t>
            </a:r>
            <a:r>
              <a:rPr lang="fr-CH" sz="2300" i="1" u="sng" dirty="0">
                <a:solidFill>
                  <a:srgbClr val="808080"/>
                </a:solidFill>
              </a:rPr>
              <a:t> </a:t>
            </a:r>
            <a:r>
              <a:rPr lang="fr-CH" sz="2300" i="1" u="sng" dirty="0" err="1">
                <a:solidFill>
                  <a:srgbClr val="808080"/>
                </a:solidFill>
              </a:rPr>
              <a:t>specialis</a:t>
            </a:r>
            <a:r>
              <a:rPr lang="fr-CH" sz="2300" i="1" u="sng" dirty="0">
                <a:solidFill>
                  <a:srgbClr val="808080"/>
                </a:solidFill>
              </a:rPr>
              <a:t> – Is </a:t>
            </a:r>
            <a:r>
              <a:rPr lang="fr-CH" sz="2300" i="1" u="sng" dirty="0" err="1">
                <a:solidFill>
                  <a:srgbClr val="808080"/>
                </a:solidFill>
              </a:rPr>
              <a:t>Derogation</a:t>
            </a:r>
            <a:r>
              <a:rPr lang="fr-CH" sz="2300" i="1" u="sng" dirty="0">
                <a:solidFill>
                  <a:srgbClr val="808080"/>
                </a:solidFill>
              </a:rPr>
              <a:t> </a:t>
            </a:r>
            <a:r>
              <a:rPr lang="fr-CH" sz="2300" i="1" u="sng" dirty="0" err="1">
                <a:solidFill>
                  <a:srgbClr val="808080"/>
                </a:solidFill>
              </a:rPr>
              <a:t>necessary</a:t>
            </a:r>
            <a:r>
              <a:rPr lang="fr-CH" sz="2300" i="1" u="sng" dirty="0">
                <a:solidFill>
                  <a:srgbClr val="808080"/>
                </a:solidFill>
              </a:rPr>
              <a:t> </a:t>
            </a:r>
            <a:r>
              <a:rPr lang="fr-CH" sz="2300" i="1" u="sng" dirty="0" err="1">
                <a:solidFill>
                  <a:srgbClr val="808080"/>
                </a:solidFill>
              </a:rPr>
              <a:t>where</a:t>
            </a:r>
            <a:r>
              <a:rPr lang="fr-CH" sz="2300" i="1" u="sng" dirty="0">
                <a:solidFill>
                  <a:srgbClr val="808080"/>
                </a:solidFill>
              </a:rPr>
              <a:t> IHL </a:t>
            </a:r>
            <a:r>
              <a:rPr lang="fr-CH" sz="2300" i="1" u="sng" dirty="0" err="1">
                <a:solidFill>
                  <a:srgbClr val="808080"/>
                </a:solidFill>
              </a:rPr>
              <a:t>applies</a:t>
            </a:r>
            <a:endParaRPr lang="fr-CH" sz="2300" i="1" u="sng" dirty="0">
              <a:solidFill>
                <a:srgbClr val="808080"/>
              </a:solidFill>
            </a:endParaRPr>
          </a:p>
          <a:p>
            <a:pPr eaLnBrk="1" hangingPunct="1">
              <a:lnSpc>
                <a:spcPct val="90000"/>
              </a:lnSpc>
              <a:defRPr/>
            </a:pPr>
            <a:r>
              <a:rPr lang="en-US" sz="2300" dirty="0">
                <a:solidFill>
                  <a:srgbClr val="808080"/>
                </a:solidFill>
              </a:rPr>
              <a:t>GCIII </a:t>
            </a:r>
            <a:r>
              <a:rPr lang="en-US" sz="2300" dirty="0" err="1">
                <a:solidFill>
                  <a:srgbClr val="808080"/>
                </a:solidFill>
              </a:rPr>
              <a:t>PoW</a:t>
            </a:r>
            <a:r>
              <a:rPr lang="en-US" sz="2300" dirty="0">
                <a:solidFill>
                  <a:srgbClr val="808080"/>
                </a:solidFill>
              </a:rPr>
              <a:t>, GCIV PC: Little doubt that there is no requirement to derogate (ECHR). </a:t>
            </a:r>
          </a:p>
          <a:p>
            <a:pPr eaLnBrk="1" hangingPunct="1">
              <a:lnSpc>
                <a:spcPct val="90000"/>
              </a:lnSpc>
              <a:defRPr/>
            </a:pPr>
            <a:r>
              <a:rPr lang="en-US" sz="2300" dirty="0">
                <a:solidFill>
                  <a:srgbClr val="808080"/>
                </a:solidFill>
              </a:rPr>
              <a:t>For NIAC, however, this is an area of the law where there is certainly some ambiguity</a:t>
            </a:r>
          </a:p>
          <a:p>
            <a:pPr eaLnBrk="1" hangingPunct="1">
              <a:lnSpc>
                <a:spcPct val="90000"/>
              </a:lnSpc>
              <a:defRPr/>
            </a:pPr>
            <a:r>
              <a:rPr lang="en-US" sz="2300" dirty="0">
                <a:solidFill>
                  <a:srgbClr val="808080"/>
                </a:solidFill>
              </a:rPr>
              <a:t>Afghanistan from 2002 (NIAC) – the U.S. and others were engaging in a form of IHL-based NIAC internment – No question of derogation.  </a:t>
            </a:r>
          </a:p>
          <a:p>
            <a:pPr eaLnBrk="1" hangingPunct="1">
              <a:lnSpc>
                <a:spcPct val="90000"/>
              </a:lnSpc>
              <a:defRPr/>
            </a:pPr>
            <a:r>
              <a:rPr lang="en-US" sz="2300" dirty="0">
                <a:solidFill>
                  <a:srgbClr val="808080"/>
                </a:solidFill>
              </a:rPr>
              <a:t>By 2012, Afghanistan was considering its own internment regime – uproar in relation to this framework vs IHRL (can you derogate right to fair trial – not for DS).</a:t>
            </a:r>
          </a:p>
          <a:p>
            <a:pPr eaLnBrk="1" hangingPunct="1">
              <a:lnSpc>
                <a:spcPct val="90000"/>
              </a:lnSpc>
              <a:defRPr/>
            </a:pPr>
            <a:r>
              <a:rPr lang="en-US" sz="2300" dirty="0">
                <a:solidFill>
                  <a:srgbClr val="808080"/>
                </a:solidFill>
              </a:rPr>
              <a:t>ECHR – Irish cases: Derogation must be necessary, and accompanied by safeguards (e.g. detention commission that can order release, access to family et al). </a:t>
            </a:r>
          </a:p>
          <a:p>
            <a:pPr eaLnBrk="1" hangingPunct="1">
              <a:lnSpc>
                <a:spcPct val="90000"/>
              </a:lnSpc>
              <a:defRPr/>
            </a:pPr>
            <a:r>
              <a:rPr lang="en-US" sz="2300" dirty="0">
                <a:solidFill>
                  <a:srgbClr val="808080"/>
                </a:solidFill>
              </a:rPr>
              <a:t>Complex issue – and relationship to question of using internment in lieu of criminal proceedings.  </a:t>
            </a:r>
            <a:endParaRPr lang="fr-CH" sz="2300" i="1" u="sng" dirty="0">
              <a:solidFill>
                <a:schemeClr val="bg2"/>
              </a:solidFill>
            </a:endParaRPr>
          </a:p>
          <a:p>
            <a:pPr eaLnBrk="1" hangingPunct="1">
              <a:lnSpc>
                <a:spcPct val="90000"/>
              </a:lnSpc>
              <a:defRPr/>
            </a:pPr>
            <a:endParaRPr lang="en-US" sz="2300" dirty="0">
              <a:solidFill>
                <a:schemeClr val="bg2"/>
              </a:solidFill>
            </a:endParaRPr>
          </a:p>
          <a:p>
            <a:pPr eaLnBrk="1" hangingPunct="1">
              <a:defRPr/>
            </a:pPr>
            <a:r>
              <a:rPr lang="fr-CH" dirty="0"/>
              <a:t>6) </a:t>
            </a:r>
            <a:r>
              <a:rPr lang="fr-CH" u="sng" dirty="0" err="1"/>
              <a:t>Enforcement</a:t>
            </a:r>
            <a:r>
              <a:rPr lang="fr-CH" u="sng" dirty="0"/>
              <a:t> by </a:t>
            </a:r>
            <a:r>
              <a:rPr lang="fr-CH" u="sng" dirty="0" err="1"/>
              <a:t>individuals</a:t>
            </a:r>
            <a:r>
              <a:rPr lang="fr-CH" dirty="0"/>
              <a:t>: </a:t>
            </a:r>
            <a:r>
              <a:rPr lang="fr-CH" dirty="0" err="1"/>
              <a:t>because</a:t>
            </a:r>
            <a:r>
              <a:rPr lang="fr-CH" dirty="0"/>
              <a:t> of notion of </a:t>
            </a:r>
            <a:r>
              <a:rPr lang="fr-CH" dirty="0" err="1"/>
              <a:t>rights</a:t>
            </a:r>
            <a:r>
              <a:rPr lang="fr-CH" dirty="0"/>
              <a:t> on international </a:t>
            </a:r>
            <a:r>
              <a:rPr lang="fr-CH" dirty="0" err="1"/>
              <a:t>level</a:t>
            </a:r>
            <a:r>
              <a:rPr lang="fr-CH" dirty="0"/>
              <a:t>, </a:t>
            </a:r>
            <a:r>
              <a:rPr lang="fr-CH" dirty="0" err="1"/>
              <a:t>possibility</a:t>
            </a:r>
            <a:r>
              <a:rPr lang="fr-CH" dirty="0"/>
              <a:t> to </a:t>
            </a:r>
            <a:r>
              <a:rPr lang="fr-CH" dirty="0" err="1"/>
              <a:t>enforce</a:t>
            </a:r>
            <a:r>
              <a:rPr lang="fr-CH" dirty="0"/>
              <a:t> </a:t>
            </a:r>
            <a:r>
              <a:rPr lang="fr-CH" dirty="0" err="1"/>
              <a:t>rights</a:t>
            </a:r>
            <a:r>
              <a:rPr lang="fr-CH" dirty="0"/>
              <a:t> (effective </a:t>
            </a:r>
            <a:r>
              <a:rPr lang="fr-CH" dirty="0" err="1"/>
              <a:t>remedy</a:t>
            </a:r>
            <a:r>
              <a:rPr lang="fr-CH" dirty="0"/>
              <a:t> and </a:t>
            </a:r>
            <a:r>
              <a:rPr lang="fr-CH" dirty="0" err="1"/>
              <a:t>possibility</a:t>
            </a:r>
            <a:r>
              <a:rPr lang="fr-CH" dirty="0"/>
              <a:t> to </a:t>
            </a:r>
            <a:r>
              <a:rPr lang="fr-CH" dirty="0" err="1"/>
              <a:t>obtain</a:t>
            </a:r>
            <a:r>
              <a:rPr lang="fr-CH" dirty="0"/>
              <a:t> </a:t>
            </a:r>
            <a:r>
              <a:rPr lang="fr-CH" dirty="0" err="1"/>
              <a:t>redress</a:t>
            </a:r>
            <a:r>
              <a:rPr lang="fr-CH" dirty="0"/>
              <a:t> for </a:t>
            </a:r>
            <a:r>
              <a:rPr lang="fr-CH" dirty="0" err="1"/>
              <a:t>harm</a:t>
            </a:r>
            <a:r>
              <a:rPr lang="fr-CH" dirty="0"/>
              <a:t> </a:t>
            </a:r>
            <a:r>
              <a:rPr lang="fr-CH" dirty="0" err="1"/>
              <a:t>suffered</a:t>
            </a:r>
            <a:r>
              <a:rPr lang="fr-CH" dirty="0"/>
              <a:t> for violations) </a:t>
            </a:r>
            <a:r>
              <a:rPr lang="fr-CH" dirty="0" err="1"/>
              <a:t>before</a:t>
            </a:r>
            <a:r>
              <a:rPr lang="fr-CH" dirty="0"/>
              <a:t> international HR courts &amp; bodies </a:t>
            </a:r>
            <a:r>
              <a:rPr lang="fr-CH" dirty="0" err="1"/>
              <a:t>against</a:t>
            </a:r>
            <a:r>
              <a:rPr lang="fr-CH" dirty="0"/>
              <a:t> States; </a:t>
            </a:r>
            <a:r>
              <a:rPr lang="fr-CH" dirty="0" err="1"/>
              <a:t>individuals</a:t>
            </a:r>
            <a:r>
              <a:rPr lang="fr-CH" dirty="0"/>
              <a:t> have </a:t>
            </a:r>
            <a:r>
              <a:rPr lang="fr-CH" dirty="0" err="1"/>
              <a:t>also</a:t>
            </a:r>
            <a:r>
              <a:rPr lang="fr-CH" dirty="0"/>
              <a:t> </a:t>
            </a:r>
            <a:r>
              <a:rPr lang="fr-CH" dirty="0" err="1"/>
              <a:t>done</a:t>
            </a:r>
            <a:r>
              <a:rPr lang="fr-CH" dirty="0"/>
              <a:t> </a:t>
            </a:r>
            <a:r>
              <a:rPr lang="fr-CH" dirty="0" err="1"/>
              <a:t>so</a:t>
            </a:r>
            <a:r>
              <a:rPr lang="fr-CH" dirty="0"/>
              <a:t> for </a:t>
            </a:r>
            <a:r>
              <a:rPr lang="fr-CH" dirty="0" err="1"/>
              <a:t>alleged</a:t>
            </a:r>
            <a:r>
              <a:rPr lang="fr-CH" dirty="0"/>
              <a:t> violations of HRL in </a:t>
            </a:r>
            <a:r>
              <a:rPr lang="fr-CH" dirty="0" err="1"/>
              <a:t>armed</a:t>
            </a:r>
            <a:r>
              <a:rPr lang="fr-CH" dirty="0"/>
              <a:t> </a:t>
            </a:r>
            <a:r>
              <a:rPr lang="fr-CH" dirty="0" err="1"/>
              <a:t>conflict</a:t>
            </a:r>
            <a:r>
              <a:rPr lang="fr-CH" dirty="0"/>
              <a:t> (complaints </a:t>
            </a:r>
            <a:r>
              <a:rPr lang="fr-CH" dirty="0" err="1"/>
              <a:t>mechanisms</a:t>
            </a:r>
            <a:r>
              <a:rPr lang="fr-CH" dirty="0"/>
              <a:t> </a:t>
            </a:r>
            <a:r>
              <a:rPr lang="fr-CH" dirty="0" err="1"/>
              <a:t>under</a:t>
            </a:r>
            <a:r>
              <a:rPr lang="fr-CH" dirty="0"/>
              <a:t> </a:t>
            </a:r>
            <a:r>
              <a:rPr lang="fr-CH" dirty="0" err="1"/>
              <a:t>universal</a:t>
            </a:r>
            <a:r>
              <a:rPr lang="fr-CH" dirty="0"/>
              <a:t> HR </a:t>
            </a:r>
            <a:r>
              <a:rPr lang="fr-CH" dirty="0" err="1"/>
              <a:t>treaties</a:t>
            </a:r>
            <a:r>
              <a:rPr lang="fr-CH" dirty="0"/>
              <a:t> </a:t>
            </a:r>
            <a:r>
              <a:rPr lang="fr-CH" dirty="0" err="1"/>
              <a:t>like</a:t>
            </a:r>
            <a:r>
              <a:rPr lang="fr-CH" dirty="0"/>
              <a:t> ICCPR-HRC; CAT-CAT </a:t>
            </a:r>
            <a:r>
              <a:rPr lang="fr-CH" dirty="0" err="1"/>
              <a:t>Committee</a:t>
            </a:r>
            <a:r>
              <a:rPr lang="fr-CH" dirty="0"/>
              <a:t>; </a:t>
            </a:r>
            <a:r>
              <a:rPr lang="fr-CH" dirty="0" err="1"/>
              <a:t>regional</a:t>
            </a:r>
            <a:r>
              <a:rPr lang="fr-CH" dirty="0"/>
              <a:t> courts </a:t>
            </a:r>
            <a:r>
              <a:rPr lang="fr-CH" dirty="0" err="1"/>
              <a:t>like</a:t>
            </a:r>
            <a:r>
              <a:rPr lang="fr-CH" dirty="0"/>
              <a:t> </a:t>
            </a:r>
            <a:r>
              <a:rPr lang="fr-CH" dirty="0" err="1"/>
              <a:t>ECtHR</a:t>
            </a:r>
            <a:r>
              <a:rPr lang="fr-CH" dirty="0"/>
              <a:t>, American Commission &amp; Court of HR)</a:t>
            </a:r>
          </a:p>
          <a:p>
            <a:pPr eaLnBrk="1" hangingPunct="1">
              <a:defRPr/>
            </a:pPr>
            <a:r>
              <a:rPr lang="fr-CH" dirty="0"/>
              <a:t>-</a:t>
            </a:r>
            <a:r>
              <a:rPr lang="fr-CH" dirty="0" err="1"/>
              <a:t>Also</a:t>
            </a:r>
            <a:r>
              <a:rPr lang="fr-CH" dirty="0"/>
              <a:t>: State </a:t>
            </a:r>
            <a:r>
              <a:rPr lang="fr-CH" dirty="0" err="1"/>
              <a:t>reporting</a:t>
            </a:r>
            <a:r>
              <a:rPr lang="fr-CH" dirty="0"/>
              <a:t> </a:t>
            </a:r>
            <a:r>
              <a:rPr lang="fr-CH" dirty="0" err="1"/>
              <a:t>under</a:t>
            </a:r>
            <a:r>
              <a:rPr lang="fr-CH" dirty="0"/>
              <a:t> HR </a:t>
            </a:r>
            <a:r>
              <a:rPr lang="fr-CH" dirty="0" err="1"/>
              <a:t>treaties</a:t>
            </a:r>
            <a:endParaRPr lang="fr-CH" dirty="0"/>
          </a:p>
          <a:p>
            <a:pPr eaLnBrk="1" hangingPunct="1">
              <a:defRPr/>
            </a:pPr>
            <a:r>
              <a:rPr lang="fr-CH" dirty="0"/>
              <a:t>-In addition: </a:t>
            </a:r>
            <a:r>
              <a:rPr lang="fr-CH" dirty="0" err="1"/>
              <a:t>political</a:t>
            </a:r>
            <a:r>
              <a:rPr lang="fr-CH" dirty="0"/>
              <a:t> </a:t>
            </a:r>
            <a:r>
              <a:rPr lang="fr-CH" dirty="0" err="1"/>
              <a:t>mechanisms</a:t>
            </a:r>
            <a:r>
              <a:rPr lang="fr-CH" dirty="0"/>
              <a:t>, Charter-</a:t>
            </a:r>
            <a:r>
              <a:rPr lang="fr-CH" dirty="0" err="1"/>
              <a:t>based</a:t>
            </a:r>
            <a:r>
              <a:rPr lang="fr-CH" dirty="0"/>
              <a:t> HR system </a:t>
            </a:r>
            <a:r>
              <a:rPr lang="fr-CH" dirty="0" err="1"/>
              <a:t>with</a:t>
            </a:r>
            <a:r>
              <a:rPr lang="fr-CH" dirty="0"/>
              <a:t> HRC: UPR (</a:t>
            </a:r>
            <a:r>
              <a:rPr lang="fr-CH" dirty="0" err="1"/>
              <a:t>where</a:t>
            </a:r>
            <a:r>
              <a:rPr lang="fr-CH" dirty="0"/>
              <a:t> States examine HR compliance of </a:t>
            </a:r>
            <a:r>
              <a:rPr lang="fr-CH" dirty="0" err="1"/>
              <a:t>each</a:t>
            </a:r>
            <a:r>
              <a:rPr lang="fr-CH" dirty="0"/>
              <a:t> </a:t>
            </a:r>
            <a:r>
              <a:rPr lang="fr-CH" dirty="0" err="1"/>
              <a:t>other</a:t>
            </a:r>
            <a:r>
              <a:rPr lang="fr-CH" dirty="0"/>
              <a:t>); UN </a:t>
            </a:r>
            <a:r>
              <a:rPr lang="fr-CH" dirty="0" err="1"/>
              <a:t>Special</a:t>
            </a:r>
            <a:r>
              <a:rPr lang="fr-CH" dirty="0"/>
              <a:t> Rapporteurs and WG, </a:t>
            </a:r>
            <a:r>
              <a:rPr lang="fr-CH" dirty="0" err="1"/>
              <a:t>both</a:t>
            </a:r>
            <a:r>
              <a:rPr lang="fr-CH" dirty="0"/>
              <a:t> </a:t>
            </a:r>
            <a:r>
              <a:rPr lang="fr-CH" dirty="0" err="1"/>
              <a:t>thematic</a:t>
            </a:r>
            <a:r>
              <a:rPr lang="fr-CH" dirty="0"/>
              <a:t> and country </a:t>
            </a:r>
            <a:r>
              <a:rPr lang="fr-CH" dirty="0" err="1"/>
              <a:t>specific</a:t>
            </a:r>
            <a:r>
              <a:rPr lang="fr-CH" dirty="0"/>
              <a:t> </a:t>
            </a:r>
            <a:r>
              <a:rPr lang="fr-CH" dirty="0" err="1"/>
              <a:t>submitting</a:t>
            </a:r>
            <a:r>
              <a:rPr lang="fr-CH" dirty="0"/>
              <a:t> </a:t>
            </a:r>
            <a:r>
              <a:rPr lang="fr-CH" dirty="0" err="1"/>
              <a:t>regular</a:t>
            </a:r>
            <a:r>
              <a:rPr lang="fr-CH" dirty="0"/>
              <a:t> reports; </a:t>
            </a:r>
            <a:r>
              <a:rPr lang="fr-CH" dirty="0" err="1"/>
              <a:t>also</a:t>
            </a:r>
            <a:r>
              <a:rPr lang="fr-CH" dirty="0"/>
              <a:t> Commissions of </a:t>
            </a:r>
            <a:r>
              <a:rPr lang="fr-CH" dirty="0" err="1"/>
              <a:t>inquiry</a:t>
            </a:r>
            <a:r>
              <a:rPr lang="fr-CH" dirty="0"/>
              <a:t> </a:t>
            </a:r>
            <a:r>
              <a:rPr lang="fr-CH" dirty="0" err="1"/>
              <a:t>established</a:t>
            </a:r>
            <a:r>
              <a:rPr lang="fr-CH" dirty="0"/>
              <a:t> for </a:t>
            </a:r>
            <a:r>
              <a:rPr lang="fr-CH" dirty="0" err="1"/>
              <a:t>fact-finding</a:t>
            </a:r>
            <a:r>
              <a:rPr lang="fr-CH" dirty="0"/>
              <a:t> and </a:t>
            </a:r>
            <a:r>
              <a:rPr lang="fr-CH" dirty="0" err="1"/>
              <a:t>analysis</a:t>
            </a:r>
            <a:r>
              <a:rPr lang="fr-CH" dirty="0"/>
              <a:t> of violations</a:t>
            </a:r>
          </a:p>
          <a:p>
            <a:pPr eaLnBrk="1" hangingPunct="1">
              <a:defRPr/>
            </a:pPr>
            <a:endParaRPr lang="fr-CH" dirty="0"/>
          </a:p>
          <a:p>
            <a:pPr eaLnBrk="1" hangingPunct="1">
              <a:defRPr/>
            </a:pPr>
            <a:r>
              <a:rPr lang="fr-CH" dirty="0"/>
              <a:t>IHL </a:t>
            </a:r>
            <a:r>
              <a:rPr lang="fr-CH" dirty="0" err="1"/>
              <a:t>rarely</a:t>
            </a:r>
            <a:r>
              <a:rPr lang="fr-CH" dirty="0"/>
              <a:t> uses </a:t>
            </a:r>
            <a:r>
              <a:rPr lang="fr-CH" dirty="0" err="1"/>
              <a:t>language</a:t>
            </a:r>
            <a:r>
              <a:rPr lang="fr-CH" dirty="0"/>
              <a:t> of </a:t>
            </a:r>
            <a:r>
              <a:rPr lang="fr-CH" dirty="0" err="1"/>
              <a:t>rights</a:t>
            </a:r>
            <a:r>
              <a:rPr lang="fr-CH" dirty="0"/>
              <a:t> (right of </a:t>
            </a:r>
            <a:r>
              <a:rPr lang="fr-CH" dirty="0" err="1"/>
              <a:t>families</a:t>
            </a:r>
            <a:r>
              <a:rPr lang="fr-CH" dirty="0"/>
              <a:t> to know fate of relatives) </a:t>
            </a:r>
            <a:r>
              <a:rPr lang="fr-CH" dirty="0" err="1"/>
              <a:t>normally</a:t>
            </a:r>
            <a:r>
              <a:rPr lang="fr-CH" dirty="0"/>
              <a:t> </a:t>
            </a:r>
            <a:r>
              <a:rPr lang="fr-CH" dirty="0" err="1"/>
              <a:t>formulated</a:t>
            </a:r>
            <a:r>
              <a:rPr lang="fr-CH" dirty="0"/>
              <a:t> in </a:t>
            </a:r>
            <a:r>
              <a:rPr lang="fr-CH" dirty="0" err="1"/>
              <a:t>terms</a:t>
            </a:r>
            <a:r>
              <a:rPr lang="fr-CH" dirty="0"/>
              <a:t> of obligations of the parties</a:t>
            </a:r>
          </a:p>
          <a:p>
            <a:pPr eaLnBrk="1" hangingPunct="1">
              <a:defRPr/>
            </a:pPr>
            <a:r>
              <a:rPr lang="fr-CH" dirty="0" err="1"/>
              <a:t>Existing</a:t>
            </a:r>
            <a:r>
              <a:rPr lang="fr-CH" dirty="0"/>
              <a:t> compliance </a:t>
            </a:r>
            <a:r>
              <a:rPr lang="fr-CH" dirty="0" err="1"/>
              <a:t>mechanisms</a:t>
            </a:r>
            <a:r>
              <a:rPr lang="fr-CH" dirty="0"/>
              <a:t> </a:t>
            </a:r>
            <a:r>
              <a:rPr lang="fr-CH" dirty="0" err="1"/>
              <a:t>like</a:t>
            </a:r>
            <a:r>
              <a:rPr lang="fr-CH" dirty="0"/>
              <a:t> </a:t>
            </a:r>
            <a:r>
              <a:rPr lang="fr-CH" dirty="0" err="1"/>
              <a:t>Protecting</a:t>
            </a:r>
            <a:r>
              <a:rPr lang="fr-CH" dirty="0"/>
              <a:t> </a:t>
            </a:r>
            <a:r>
              <a:rPr lang="fr-CH" dirty="0" err="1"/>
              <a:t>Powers</a:t>
            </a:r>
            <a:r>
              <a:rPr lang="fr-CH" dirty="0"/>
              <a:t>, </a:t>
            </a:r>
            <a:r>
              <a:rPr lang="fr-CH" dirty="0" err="1"/>
              <a:t>Enquiry</a:t>
            </a:r>
            <a:r>
              <a:rPr lang="fr-CH" dirty="0"/>
              <a:t> </a:t>
            </a:r>
            <a:r>
              <a:rPr lang="fr-CH" dirty="0" err="1"/>
              <a:t>Procedure</a:t>
            </a:r>
            <a:r>
              <a:rPr lang="fr-CH" dirty="0"/>
              <a:t>, International </a:t>
            </a:r>
            <a:r>
              <a:rPr lang="fr-CH" dirty="0" err="1"/>
              <a:t>Humanitarian</a:t>
            </a:r>
            <a:r>
              <a:rPr lang="fr-CH" dirty="0"/>
              <a:t> Fact-</a:t>
            </a:r>
            <a:r>
              <a:rPr lang="fr-CH" dirty="0" err="1"/>
              <a:t>Finding</a:t>
            </a:r>
            <a:r>
              <a:rPr lang="fr-CH" dirty="0"/>
              <a:t> Commission, Meeting of States parties </a:t>
            </a:r>
            <a:r>
              <a:rPr lang="fr-CH" dirty="0" err="1"/>
              <a:t>under</a:t>
            </a:r>
            <a:r>
              <a:rPr lang="fr-CH" dirty="0"/>
              <a:t> API </a:t>
            </a:r>
            <a:r>
              <a:rPr lang="fr-CH" dirty="0" err="1"/>
              <a:t>rarely</a:t>
            </a:r>
            <a:r>
              <a:rPr lang="fr-CH" dirty="0"/>
              <a:t>, if </a:t>
            </a:r>
            <a:r>
              <a:rPr lang="fr-CH" dirty="0" err="1"/>
              <a:t>every</a:t>
            </a:r>
            <a:r>
              <a:rPr lang="fr-CH" dirty="0"/>
              <a:t> </a:t>
            </a:r>
            <a:r>
              <a:rPr lang="fr-CH" dirty="0" err="1"/>
              <a:t>used</a:t>
            </a:r>
            <a:r>
              <a:rPr lang="fr-CH" dirty="0"/>
              <a:t>; </a:t>
            </a:r>
            <a:r>
              <a:rPr lang="fr-CH" dirty="0" err="1"/>
              <a:t>only</a:t>
            </a:r>
            <a:r>
              <a:rPr lang="fr-CH" dirty="0"/>
              <a:t> applicable in international </a:t>
            </a:r>
            <a:r>
              <a:rPr lang="fr-CH" dirty="0" err="1"/>
              <a:t>armed</a:t>
            </a:r>
            <a:r>
              <a:rPr lang="fr-CH" dirty="0"/>
              <a:t> </a:t>
            </a:r>
            <a:r>
              <a:rPr lang="fr-CH" dirty="0" err="1"/>
              <a:t>conflicts</a:t>
            </a:r>
            <a:r>
              <a:rPr lang="fr-CH" dirty="0"/>
              <a:t>; </a:t>
            </a:r>
            <a:r>
              <a:rPr lang="fr-CH" dirty="0" err="1"/>
              <a:t>both</a:t>
            </a:r>
            <a:r>
              <a:rPr lang="fr-CH" dirty="0"/>
              <a:t> states party to </a:t>
            </a:r>
            <a:r>
              <a:rPr lang="fr-CH" dirty="0" err="1"/>
              <a:t>conflict</a:t>
            </a:r>
            <a:r>
              <a:rPr lang="fr-CH" dirty="0"/>
              <a:t> must consent to </a:t>
            </a:r>
            <a:r>
              <a:rPr lang="fr-CH" dirty="0" err="1"/>
              <a:t>their</a:t>
            </a:r>
            <a:r>
              <a:rPr lang="fr-CH" dirty="0"/>
              <a:t> use; in practice: </a:t>
            </a:r>
            <a:r>
              <a:rPr lang="fr-CH" dirty="0" err="1"/>
              <a:t>mostly</a:t>
            </a:r>
            <a:r>
              <a:rPr lang="fr-CH" dirty="0"/>
              <a:t> us but </a:t>
            </a:r>
            <a:r>
              <a:rPr lang="fr-CH" dirty="0" err="1"/>
              <a:t>limits</a:t>
            </a:r>
            <a:r>
              <a:rPr lang="fr-CH" dirty="0"/>
              <a:t> </a:t>
            </a:r>
            <a:r>
              <a:rPr lang="fr-CH" dirty="0" err="1"/>
              <a:t>inherent</a:t>
            </a:r>
            <a:r>
              <a:rPr lang="fr-CH" dirty="0"/>
              <a:t> in </a:t>
            </a:r>
            <a:r>
              <a:rPr lang="fr-CH" dirty="0" err="1"/>
              <a:t>our</a:t>
            </a:r>
            <a:r>
              <a:rPr lang="fr-CH" dirty="0"/>
              <a:t> </a:t>
            </a:r>
            <a:r>
              <a:rPr lang="fr-CH" dirty="0" err="1"/>
              <a:t>preferred</a:t>
            </a:r>
            <a:r>
              <a:rPr lang="fr-CH" dirty="0"/>
              <a:t> </a:t>
            </a:r>
            <a:r>
              <a:rPr lang="fr-CH" dirty="0" err="1"/>
              <a:t>working</a:t>
            </a:r>
            <a:r>
              <a:rPr lang="fr-CH" dirty="0"/>
              <a:t> </a:t>
            </a:r>
            <a:r>
              <a:rPr lang="fr-CH" dirty="0" err="1"/>
              <a:t>method</a:t>
            </a:r>
            <a:r>
              <a:rPr lang="fr-CH" dirty="0"/>
              <a:t> of </a:t>
            </a:r>
            <a:r>
              <a:rPr lang="fr-CH" dirty="0" err="1"/>
              <a:t>confidentiality</a:t>
            </a:r>
            <a:endParaRPr lang="fr-CH" dirty="0"/>
          </a:p>
          <a:p>
            <a:pPr eaLnBrk="1" hangingPunct="1">
              <a:defRPr/>
            </a:pPr>
            <a:endParaRPr lang="fr-CH" dirty="0"/>
          </a:p>
          <a:p>
            <a:pPr marL="0" indent="0" eaLnBrk="1" hangingPunct="1">
              <a:buFontTx/>
              <a:buNone/>
              <a:defRPr/>
            </a:pPr>
            <a:endParaRPr lang="en-US" dirty="0"/>
          </a:p>
          <a:p>
            <a:endParaRPr lang="en-GB" dirty="0"/>
          </a:p>
        </p:txBody>
      </p:sp>
      <p:sp>
        <p:nvSpPr>
          <p:cNvPr id="4" name="Slide Number Placeholder 3"/>
          <p:cNvSpPr>
            <a:spLocks noGrp="1"/>
          </p:cNvSpPr>
          <p:nvPr>
            <p:ph type="sldNum" sz="quarter" idx="10"/>
          </p:nvPr>
        </p:nvSpPr>
        <p:spPr/>
        <p:txBody>
          <a:bodyPr/>
          <a:lstStyle/>
          <a:p>
            <a:fld id="{2A2EA638-F70C-4847-9B17-99075FD1EC0D}" type="slidenum">
              <a:rPr lang="en-GB" smtClean="0"/>
              <a:t>12</a:t>
            </a:fld>
            <a:endParaRPr lang="en-GB"/>
          </a:p>
        </p:txBody>
      </p:sp>
    </p:spTree>
    <p:extLst>
      <p:ext uri="{BB962C8B-B14F-4D97-AF65-F5344CB8AC3E}">
        <p14:creationId xmlns:p14="http://schemas.microsoft.com/office/powerpoint/2010/main" val="137997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 introduction only in order to understand the legal meaning (and hence applicable protection) of the various categories, and make sure that the terms are used correctly · Discuss the distinction between refugees, internally displaced persons, and migrants · Definition of refugee as a legal status · Existing international and regional instruments - Geneva Convention on the definition of the status of refugees (1951) - OAU Convention Governing the Specific Aspects of Refugee Problems in Africa (1969) - (non-binding) UN Guiding Principles on IDPs - (IDPs) Kampala Convention </a:t>
            </a:r>
          </a:p>
          <a:p>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13</a:t>
            </a:fld>
            <a:endParaRPr lang="en-GB"/>
          </a:p>
        </p:txBody>
      </p:sp>
    </p:spTree>
    <p:extLst>
      <p:ext uri="{BB962C8B-B14F-4D97-AF65-F5344CB8AC3E}">
        <p14:creationId xmlns:p14="http://schemas.microsoft.com/office/powerpoint/2010/main" val="292702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Guiding principles on IDPs set out some steps that must be taken (noting non-binding document but many provisions reflect IHL and IHRL) to protect IDPs and ensure that they can return home when it is safe</a:t>
            </a:r>
            <a:endParaRPr lang="fr-CH" dirty="0"/>
          </a:p>
        </p:txBody>
      </p:sp>
      <p:sp>
        <p:nvSpPr>
          <p:cNvPr id="4" name="Slide Number Placeholder 3"/>
          <p:cNvSpPr>
            <a:spLocks noGrp="1"/>
          </p:cNvSpPr>
          <p:nvPr>
            <p:ph type="sldNum" sz="quarter" idx="10"/>
          </p:nvPr>
        </p:nvSpPr>
        <p:spPr/>
        <p:txBody>
          <a:bodyPr/>
          <a:lstStyle/>
          <a:p>
            <a:fld id="{2A2EA638-F70C-4847-9B17-99075FD1EC0D}" type="slidenum">
              <a:rPr lang="en-GB" smtClean="0"/>
              <a:t>14</a:t>
            </a:fld>
            <a:endParaRPr lang="en-GB"/>
          </a:p>
        </p:txBody>
      </p:sp>
    </p:spTree>
    <p:extLst>
      <p:ext uri="{BB962C8B-B14F-4D97-AF65-F5344CB8AC3E}">
        <p14:creationId xmlns:p14="http://schemas.microsoft.com/office/powerpoint/2010/main" val="347593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8283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37904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18583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D2DFC-1197-47FA-A688-82BC003329B3}"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7535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D2DFC-1197-47FA-A688-82BC003329B3}"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2789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7D2DFC-1197-47FA-A688-82BC003329B3}"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14845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7D2DFC-1197-47FA-A688-82BC003329B3}" type="datetimeFigureOut">
              <a:rPr lang="en-GB" smtClean="0"/>
              <a:t>04/02/2020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50094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7D2DFC-1197-47FA-A688-82BC003329B3}" type="datetimeFigureOut">
              <a:rPr lang="en-GB" smtClean="0"/>
              <a:t>04/02/2020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46576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D2DFC-1197-47FA-A688-82BC003329B3}" type="datetimeFigureOut">
              <a:rPr lang="en-GB" smtClean="0"/>
              <a:t>04/02/2020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156991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D2DFC-1197-47FA-A688-82BC003329B3}"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388418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D2DFC-1197-47FA-A688-82BC003329B3}"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5F1B51-0807-40E0-8B06-F71A5AB03EE0}" type="slidenum">
              <a:rPr lang="en-GB" smtClean="0"/>
              <a:t>‹#›</a:t>
            </a:fld>
            <a:endParaRPr lang="en-GB"/>
          </a:p>
        </p:txBody>
      </p:sp>
    </p:spTree>
    <p:extLst>
      <p:ext uri="{BB962C8B-B14F-4D97-AF65-F5344CB8AC3E}">
        <p14:creationId xmlns:p14="http://schemas.microsoft.com/office/powerpoint/2010/main" val="208182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D2DFC-1197-47FA-A688-82BC003329B3}" type="datetimeFigureOut">
              <a:rPr lang="en-GB" smtClean="0"/>
              <a:t>04/02/2020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1B51-0807-40E0-8B06-F71A5AB03EE0}" type="slidenum">
              <a:rPr lang="en-GB" smtClean="0"/>
              <a:t>‹#›</a:t>
            </a:fld>
            <a:endParaRPr lang="en-GB"/>
          </a:p>
        </p:txBody>
      </p:sp>
    </p:spTree>
    <p:extLst>
      <p:ext uri="{BB962C8B-B14F-4D97-AF65-F5344CB8AC3E}">
        <p14:creationId xmlns:p14="http://schemas.microsoft.com/office/powerpoint/2010/main" val="363684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hl-databases.icrc.org/customary-ihl/eng/docs/home" TargetMode="External"/><Relationship Id="rId2" Type="http://schemas.openxmlformats.org/officeDocument/2006/relationships/hyperlink" Target="https://ihl-databases.icrc.org/ihl" TargetMode="External"/><Relationship Id="rId1" Type="http://schemas.openxmlformats.org/officeDocument/2006/relationships/slideLayout" Target="../slideLayouts/slideLayout2.xml"/><Relationship Id="rId4" Type="http://schemas.openxmlformats.org/officeDocument/2006/relationships/hyperlink" Target="https://www.who.int/ihr/publications/9789241580496/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524000" y="945890"/>
            <a:ext cx="9144000" cy="691783"/>
          </a:xfrm>
        </p:spPr>
        <p:txBody>
          <a:bodyPr>
            <a:normAutofit fontScale="92500" lnSpcReduction="20000"/>
          </a:bodyPr>
          <a:lstStyle/>
          <a:p>
            <a:r>
              <a:rPr lang="en-AU" sz="5400" dirty="0"/>
              <a:t>Legal Framework</a:t>
            </a:r>
            <a:endParaRPr lang="fr-CH" sz="5400"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Slide Number Placeholder 4"/>
          <p:cNvSpPr>
            <a:spLocks noGrp="1"/>
          </p:cNvSpPr>
          <p:nvPr>
            <p:ph type="sldNum" sz="quarter" idx="12"/>
          </p:nvPr>
        </p:nvSpPr>
        <p:spPr/>
        <p:txBody>
          <a:bodyPr/>
          <a:lstStyle/>
          <a:p>
            <a:fld id="{05C408E3-1C0B-45E5-B572-56F424382D1E}" type="slidenum">
              <a:rPr lang="fr-CH" smtClean="0"/>
              <a:t>1</a:t>
            </a:fld>
            <a:endParaRPr lang="fr-CH"/>
          </a:p>
        </p:txBody>
      </p:sp>
      <p:pic>
        <p:nvPicPr>
          <p:cNvPr id="9" name="Content Placeholder 3"/>
          <p:cNvPicPr>
            <a:picLocks noChangeAspect="1"/>
          </p:cNvPicPr>
          <p:nvPr/>
        </p:nvPicPr>
        <p:blipFill>
          <a:blip r:embed="rId3"/>
          <a:stretch>
            <a:fillRect/>
          </a:stretch>
        </p:blipFill>
        <p:spPr>
          <a:xfrm>
            <a:off x="3837010" y="1733423"/>
            <a:ext cx="4517980" cy="3744588"/>
          </a:xfrm>
          <a:prstGeom prst="rect">
            <a:avLst/>
          </a:prstGeom>
        </p:spPr>
      </p:pic>
      <p:sp>
        <p:nvSpPr>
          <p:cNvPr id="10" name="TextBox 9">
            <a:extLst>
              <a:ext uri="{FF2B5EF4-FFF2-40B4-BE49-F238E27FC236}">
                <a16:creationId xmlns:a16="http://schemas.microsoft.com/office/drawing/2014/main" id="{27C1135D-4EF5-4D24-BB17-B279F57BFDAA}"/>
              </a:ext>
            </a:extLst>
          </p:cNvPr>
          <p:cNvSpPr txBox="1"/>
          <p:nvPr/>
        </p:nvSpPr>
        <p:spPr>
          <a:xfrm>
            <a:off x="8690585" y="338192"/>
            <a:ext cx="3337580" cy="369332"/>
          </a:xfrm>
          <a:prstGeom prst="rect">
            <a:avLst/>
          </a:prstGeom>
          <a:noFill/>
        </p:spPr>
        <p:txBody>
          <a:bodyPr wrap="none" rtlCol="0">
            <a:spAutoFit/>
          </a:bodyPr>
          <a:lstStyle/>
          <a:p>
            <a:r>
              <a:rPr lang="en-GB" dirty="0">
                <a:highlight>
                  <a:srgbClr val="FFFF00"/>
                </a:highlight>
              </a:rPr>
              <a:t>Logo organization(s) facilitators(s)</a:t>
            </a:r>
          </a:p>
        </p:txBody>
      </p:sp>
      <p:sp>
        <p:nvSpPr>
          <p:cNvPr id="13" name="TextBox 12">
            <a:extLst>
              <a:ext uri="{FF2B5EF4-FFF2-40B4-BE49-F238E27FC236}">
                <a16:creationId xmlns:a16="http://schemas.microsoft.com/office/drawing/2014/main" id="{84B6BE73-9C7A-4C00-A1C9-501BF7CF130B}"/>
              </a:ext>
            </a:extLst>
          </p:cNvPr>
          <p:cNvSpPr txBox="1"/>
          <p:nvPr/>
        </p:nvSpPr>
        <p:spPr>
          <a:xfrm>
            <a:off x="712142" y="6016118"/>
            <a:ext cx="3327127" cy="646331"/>
          </a:xfrm>
          <a:prstGeom prst="rect">
            <a:avLst/>
          </a:prstGeom>
          <a:noFill/>
        </p:spPr>
        <p:txBody>
          <a:bodyPr wrap="square" rtlCol="0">
            <a:spAutoFit/>
          </a:bodyPr>
          <a:lstStyle/>
          <a:p>
            <a:pPr algn="r"/>
            <a:r>
              <a:rPr lang="en-GB" sz="1200" dirty="0">
                <a:solidFill>
                  <a:srgbClr val="0070C0"/>
                </a:solidFill>
              </a:rPr>
              <a:t>These learning materials have been developed by: </a:t>
            </a:r>
          </a:p>
          <a:p>
            <a:pPr algn="r"/>
            <a:r>
              <a:rPr lang="en-GB" sz="1200" dirty="0">
                <a:solidFill>
                  <a:srgbClr val="0070C0"/>
                </a:solidFill>
              </a:rPr>
              <a:t> Alexandra Ortiz, </a:t>
            </a:r>
            <a:r>
              <a:rPr lang="en-GB" sz="1200" dirty="0" err="1">
                <a:solidFill>
                  <a:srgbClr val="0070C0"/>
                </a:solidFill>
              </a:rPr>
              <a:t>Kelisiana</a:t>
            </a:r>
            <a:r>
              <a:rPr lang="en-GB" sz="1200" dirty="0">
                <a:solidFill>
                  <a:srgbClr val="0070C0"/>
                </a:solidFill>
              </a:rPr>
              <a:t> </a:t>
            </a:r>
            <a:r>
              <a:rPr lang="en-GB" sz="1200" dirty="0" err="1">
                <a:solidFill>
                  <a:srgbClr val="0070C0"/>
                </a:solidFill>
              </a:rPr>
              <a:t>Thynne</a:t>
            </a:r>
            <a:r>
              <a:rPr lang="en-GB" sz="1200" dirty="0">
                <a:solidFill>
                  <a:srgbClr val="0070C0"/>
                </a:solidFill>
              </a:rPr>
              <a:t> and </a:t>
            </a:r>
          </a:p>
          <a:p>
            <a:pPr algn="r"/>
            <a:r>
              <a:rPr lang="en-GB" sz="1200" dirty="0">
                <a:solidFill>
                  <a:srgbClr val="0070C0"/>
                </a:solidFill>
              </a:rPr>
              <a:t>Anne Quintin, ICRC </a:t>
            </a:r>
          </a:p>
        </p:txBody>
      </p:sp>
      <p:sp>
        <p:nvSpPr>
          <p:cNvPr id="14" name="TextBox 2">
            <a:extLst>
              <a:ext uri="{FF2B5EF4-FFF2-40B4-BE49-F238E27FC236}">
                <a16:creationId xmlns:a16="http://schemas.microsoft.com/office/drawing/2014/main" id="{671F1212-69CD-4DB3-957B-EFBA8C1D4460}"/>
              </a:ext>
            </a:extLst>
          </p:cNvPr>
          <p:cNvSpPr txBox="1">
            <a:spLocks noChangeArrowheads="1"/>
          </p:cNvSpPr>
          <p:nvPr/>
        </p:nvSpPr>
        <p:spPr bwMode="auto">
          <a:xfrm>
            <a:off x="7336895" y="6035661"/>
            <a:ext cx="4691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fr-FR" sz="2400" dirty="0">
                <a:highlight>
                  <a:srgbClr val="FFFF00"/>
                </a:highlight>
                <a:latin typeface="+mn-lt"/>
              </a:rPr>
              <a:t>Name + organization facilitator(s)</a:t>
            </a:r>
            <a:endParaRPr lang="fr-CH" altLang="fr-FR" sz="2400" dirty="0">
              <a:highlight>
                <a:srgbClr val="FFFF00"/>
              </a:highlight>
              <a:latin typeface="+mn-lt"/>
            </a:endParaRPr>
          </a:p>
        </p:txBody>
      </p:sp>
    </p:spTree>
    <p:extLst>
      <p:ext uri="{BB962C8B-B14F-4D97-AF65-F5344CB8AC3E}">
        <p14:creationId xmlns:p14="http://schemas.microsoft.com/office/powerpoint/2010/main" val="151644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1331912" y="125413"/>
            <a:ext cx="101702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CH" b="1" dirty="0">
              <a:solidFill>
                <a:srgbClr val="FF0000"/>
              </a:solidFill>
              <a:latin typeface="+mn-lt"/>
            </a:endParaRPr>
          </a:p>
        </p:txBody>
      </p:sp>
      <p:sp>
        <p:nvSpPr>
          <p:cNvPr id="5" name="Content Placeholder 2"/>
          <p:cNvSpPr txBox="1">
            <a:spLocks/>
          </p:cNvSpPr>
          <p:nvPr/>
        </p:nvSpPr>
        <p:spPr>
          <a:xfrm>
            <a:off x="1331913" y="1600200"/>
            <a:ext cx="10170276" cy="4972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 </a:t>
            </a:r>
            <a:endParaRPr lang="fr-CH" sz="3600" b="1" dirty="0"/>
          </a:p>
        </p:txBody>
      </p:sp>
      <p:sp>
        <p:nvSpPr>
          <p:cNvPr id="14" name="Google Shape;161;p28">
            <a:extLst>
              <a:ext uri="{FF2B5EF4-FFF2-40B4-BE49-F238E27FC236}">
                <a16:creationId xmlns:a16="http://schemas.microsoft.com/office/drawing/2014/main" id="{C439BF04-8D66-44F5-9CA6-0D15E1D0B3B6}"/>
              </a:ext>
            </a:extLst>
          </p:cNvPr>
          <p:cNvSpPr txBox="1"/>
          <p:nvPr/>
        </p:nvSpPr>
        <p:spPr>
          <a:xfrm>
            <a:off x="8399082" y="1693443"/>
            <a:ext cx="1843379" cy="10812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Environmental law</a:t>
            </a:r>
            <a:endParaRPr b="1" dirty="0">
              <a:solidFill>
                <a:srgbClr val="FFFFFF"/>
              </a:solidFill>
              <a:latin typeface="Roboto"/>
              <a:ea typeface="Roboto"/>
              <a:cs typeface="Roboto"/>
              <a:sym typeface="Roboto"/>
            </a:endParaRPr>
          </a:p>
        </p:txBody>
      </p:sp>
      <p:sp>
        <p:nvSpPr>
          <p:cNvPr id="17" name="Google Shape;164;p28">
            <a:extLst>
              <a:ext uri="{FF2B5EF4-FFF2-40B4-BE49-F238E27FC236}">
                <a16:creationId xmlns:a16="http://schemas.microsoft.com/office/drawing/2014/main" id="{8EBA03D6-CB5B-45DD-9AFD-1827C150BC39}"/>
              </a:ext>
            </a:extLst>
          </p:cNvPr>
          <p:cNvSpPr txBox="1"/>
          <p:nvPr/>
        </p:nvSpPr>
        <p:spPr>
          <a:xfrm>
            <a:off x="2606961" y="3183701"/>
            <a:ext cx="2445228" cy="14342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Law on dispute setement</a:t>
            </a:r>
            <a:endParaRPr b="1" dirty="0">
              <a:solidFill>
                <a:srgbClr val="FFFFFF"/>
              </a:solidFill>
              <a:latin typeface="Roboto"/>
              <a:ea typeface="Roboto"/>
              <a:cs typeface="Roboto"/>
              <a:sym typeface="Roboto"/>
            </a:endParaRPr>
          </a:p>
        </p:txBody>
      </p:sp>
      <p:sp>
        <p:nvSpPr>
          <p:cNvPr id="31" name="Title 30">
            <a:extLst>
              <a:ext uri="{FF2B5EF4-FFF2-40B4-BE49-F238E27FC236}">
                <a16:creationId xmlns:a16="http://schemas.microsoft.com/office/drawing/2014/main" id="{4CC6AE41-C060-446D-B945-6E2551DE8D6E}"/>
              </a:ext>
            </a:extLst>
          </p:cNvPr>
          <p:cNvSpPr>
            <a:spLocks noGrp="1"/>
          </p:cNvSpPr>
          <p:nvPr>
            <p:ph type="title"/>
          </p:nvPr>
        </p:nvSpPr>
        <p:spPr/>
        <p:txBody>
          <a:bodyPr/>
          <a:lstStyle/>
          <a:p>
            <a:r>
              <a:rPr lang="en-AU" dirty="0"/>
              <a:t>What is international human rights law?</a:t>
            </a:r>
            <a:endParaRPr lang="fr-CH" dirty="0"/>
          </a:p>
        </p:txBody>
      </p:sp>
      <p:sp>
        <p:nvSpPr>
          <p:cNvPr id="6" name="Content Placeholder 5">
            <a:extLst>
              <a:ext uri="{FF2B5EF4-FFF2-40B4-BE49-F238E27FC236}">
                <a16:creationId xmlns:a16="http://schemas.microsoft.com/office/drawing/2014/main" id="{B6A172B4-66BB-4CA7-B2C7-437540586B46}"/>
              </a:ext>
            </a:extLst>
          </p:cNvPr>
          <p:cNvSpPr>
            <a:spLocks noGrp="1"/>
          </p:cNvSpPr>
          <p:nvPr>
            <p:ph idx="1"/>
          </p:nvPr>
        </p:nvSpPr>
        <p:spPr/>
        <p:txBody>
          <a:bodyPr/>
          <a:lstStyle/>
          <a:p>
            <a:r>
              <a:rPr lang="en-AU" dirty="0"/>
              <a:t>Protects the rights of individuals from the State</a:t>
            </a:r>
          </a:p>
          <a:p>
            <a:r>
              <a:rPr lang="en-US" dirty="0"/>
              <a:t>Human rights are </a:t>
            </a:r>
            <a:r>
              <a:rPr lang="en-US" b="1" dirty="0"/>
              <a:t>universal </a:t>
            </a:r>
            <a:r>
              <a:rPr lang="en-US" dirty="0"/>
              <a:t>- they belong to everybody in the world.</a:t>
            </a:r>
          </a:p>
          <a:p>
            <a:r>
              <a:rPr lang="en-US" dirty="0"/>
              <a:t>Human rights are </a:t>
            </a:r>
            <a:r>
              <a:rPr lang="en-US" b="1" dirty="0"/>
              <a:t>inalienable </a:t>
            </a:r>
            <a:r>
              <a:rPr lang="en-US" dirty="0"/>
              <a:t>- they cannot be taken away from people.</a:t>
            </a:r>
          </a:p>
          <a:p>
            <a:r>
              <a:rPr lang="en-US" dirty="0"/>
              <a:t>Human rights are </a:t>
            </a:r>
            <a:r>
              <a:rPr lang="en-US" b="1" dirty="0"/>
              <a:t>indivisible </a:t>
            </a:r>
            <a:r>
              <a:rPr lang="en-US" dirty="0"/>
              <a:t>and </a:t>
            </a:r>
            <a:r>
              <a:rPr lang="en-US" b="1" dirty="0"/>
              <a:t>interdependent </a:t>
            </a:r>
            <a:r>
              <a:rPr lang="en-US" dirty="0"/>
              <a:t>– all the different human rights are important for human beings to </a:t>
            </a:r>
            <a:r>
              <a:rPr lang="en-US" b="1" dirty="0"/>
              <a:t>flourish and participate in society</a:t>
            </a:r>
            <a:r>
              <a:rPr lang="en-US" dirty="0"/>
              <a:t>. </a:t>
            </a:r>
          </a:p>
          <a:p>
            <a:endParaRPr lang="fr-CH" dirty="0"/>
          </a:p>
        </p:txBody>
      </p:sp>
    </p:spTree>
    <p:extLst>
      <p:ext uri="{BB962C8B-B14F-4D97-AF65-F5344CB8AC3E}">
        <p14:creationId xmlns:p14="http://schemas.microsoft.com/office/powerpoint/2010/main" val="70693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57779-F398-455F-84E8-6FCDDC80FACC}"/>
              </a:ext>
            </a:extLst>
          </p:cNvPr>
          <p:cNvSpPr>
            <a:spLocks noGrp="1"/>
          </p:cNvSpPr>
          <p:nvPr>
            <p:ph type="title"/>
          </p:nvPr>
        </p:nvSpPr>
        <p:spPr>
          <a:xfrm>
            <a:off x="838200" y="-96348"/>
            <a:ext cx="10515600" cy="1325563"/>
          </a:xfrm>
        </p:spPr>
        <p:txBody>
          <a:bodyPr/>
          <a:lstStyle/>
          <a:p>
            <a:pPr algn="ctr"/>
            <a:r>
              <a:rPr lang="en-GB" u="sng" dirty="0">
                <a:latin typeface="+mn-lt"/>
              </a:rPr>
              <a:t>IHRL -Key instruments </a:t>
            </a:r>
          </a:p>
        </p:txBody>
      </p:sp>
      <p:sp>
        <p:nvSpPr>
          <p:cNvPr id="5" name="TextBox 4">
            <a:extLst>
              <a:ext uri="{FF2B5EF4-FFF2-40B4-BE49-F238E27FC236}">
                <a16:creationId xmlns:a16="http://schemas.microsoft.com/office/drawing/2014/main" id="{0D32F9C8-CC7F-443C-BFA3-29352241A3D2}"/>
              </a:ext>
            </a:extLst>
          </p:cNvPr>
          <p:cNvSpPr txBox="1"/>
          <p:nvPr/>
        </p:nvSpPr>
        <p:spPr>
          <a:xfrm>
            <a:off x="1314511" y="1262019"/>
            <a:ext cx="9785170" cy="5663089"/>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00FF"/>
                </a:solidFill>
              </a:rPr>
              <a:t>International:</a:t>
            </a:r>
            <a:endParaRPr lang="fr-CH" sz="2400" b="1" dirty="0">
              <a:solidFill>
                <a:srgbClr val="0000FF"/>
              </a:solidFill>
            </a:endParaRPr>
          </a:p>
          <a:p>
            <a:pPr marL="742950" lvl="1" indent="-285750">
              <a:buFont typeface="Wingdings" panose="05000000000000000000" pitchFamily="2" charset="2"/>
              <a:buChar char="ü"/>
            </a:pPr>
            <a:r>
              <a:rPr lang="en-GB" sz="2000" dirty="0"/>
              <a:t>International Covenant on Civil and Political Rights (1966)</a:t>
            </a:r>
            <a:endParaRPr lang="fr-CH" sz="2000" dirty="0"/>
          </a:p>
          <a:p>
            <a:pPr marL="742950" lvl="1" indent="-285750">
              <a:buFont typeface="Wingdings" panose="05000000000000000000" pitchFamily="2" charset="2"/>
              <a:buChar char="ü"/>
            </a:pPr>
            <a:r>
              <a:rPr lang="en-GB" sz="2000" dirty="0"/>
              <a:t>International Covenant on Economic, Social and Cultural Rights (1966)</a:t>
            </a:r>
            <a:endParaRPr lang="fr-CH" sz="2000" dirty="0"/>
          </a:p>
          <a:p>
            <a:pPr marL="742950" lvl="1" indent="-285750">
              <a:buFont typeface="Wingdings" panose="05000000000000000000" pitchFamily="2" charset="2"/>
              <a:buChar char="ü"/>
            </a:pPr>
            <a:r>
              <a:rPr lang="en-GB" sz="2000" dirty="0"/>
              <a:t>Convention on the Elimination of All Forms of Discrimination against Women (1979)</a:t>
            </a:r>
            <a:endParaRPr lang="fr-CH" sz="2000" dirty="0"/>
          </a:p>
          <a:p>
            <a:pPr marL="742950" lvl="1" indent="-285750">
              <a:buFont typeface="Wingdings" panose="05000000000000000000" pitchFamily="2" charset="2"/>
              <a:buChar char="ü"/>
            </a:pPr>
            <a:r>
              <a:rPr lang="en-GB" sz="2000" dirty="0"/>
              <a:t>Convention against Torture and Other Cruel, Inhuman or Degrading Treatment or Punishment (1984)</a:t>
            </a:r>
            <a:endParaRPr lang="fr-CH" sz="2000" dirty="0"/>
          </a:p>
          <a:p>
            <a:pPr marL="742950" lvl="1" indent="-285750">
              <a:buFont typeface="Wingdings" panose="05000000000000000000" pitchFamily="2" charset="2"/>
              <a:buChar char="ü"/>
            </a:pPr>
            <a:r>
              <a:rPr lang="en-GB" sz="2000" dirty="0"/>
              <a:t>Convention on the Rights of the Child (1989)</a:t>
            </a:r>
            <a:endParaRPr lang="fr-CH" sz="2000" dirty="0"/>
          </a:p>
          <a:p>
            <a:pPr marL="742950" lvl="1" indent="-285750">
              <a:buFont typeface="Wingdings" panose="05000000000000000000" pitchFamily="2" charset="2"/>
              <a:buChar char="ü"/>
            </a:pPr>
            <a:r>
              <a:rPr lang="en-GB" sz="2000" dirty="0"/>
              <a:t>International Convention on the Protection of the Rights of All Migrant Workers and Members of their Families (1999)</a:t>
            </a:r>
            <a:endParaRPr lang="fr-CH" sz="2000" dirty="0"/>
          </a:p>
          <a:p>
            <a:pPr marL="742950" lvl="1" indent="-285750">
              <a:buFont typeface="Wingdings" panose="05000000000000000000" pitchFamily="2" charset="2"/>
              <a:buChar char="ü"/>
            </a:pPr>
            <a:r>
              <a:rPr lang="en-GB" sz="2000" dirty="0"/>
              <a:t>International Convention for the Protection of All Persons from Enforced Disappearance (2006)</a:t>
            </a:r>
            <a:endParaRPr lang="fr-CH" sz="2000" dirty="0"/>
          </a:p>
          <a:p>
            <a:pPr marL="742950" lvl="1" indent="-285750">
              <a:buFont typeface="Wingdings" panose="05000000000000000000" pitchFamily="2" charset="2"/>
              <a:buChar char="ü"/>
            </a:pPr>
            <a:r>
              <a:rPr lang="en-GB" sz="2000" dirty="0"/>
              <a:t>Convention on the Rights of Persons with Disabilities (2006)</a:t>
            </a:r>
            <a:endParaRPr lang="fr-CH" sz="2000" dirty="0"/>
          </a:p>
          <a:p>
            <a:pPr marL="285750" lvl="0" indent="-285750">
              <a:buFont typeface="Arial" panose="020B0604020202020204" pitchFamily="34" charset="0"/>
              <a:buChar char="•"/>
            </a:pPr>
            <a:r>
              <a:rPr lang="en-GB" sz="2400" b="1" dirty="0">
                <a:solidFill>
                  <a:srgbClr val="0000FF"/>
                </a:solidFill>
              </a:rPr>
              <a:t>Regional</a:t>
            </a:r>
            <a:r>
              <a:rPr lang="en-GB" dirty="0"/>
              <a:t>:</a:t>
            </a:r>
          </a:p>
          <a:p>
            <a:pPr marL="742950" lvl="1" indent="-285750">
              <a:buFont typeface="Wingdings" panose="05000000000000000000" pitchFamily="2" charset="2"/>
              <a:buChar char="ü"/>
            </a:pPr>
            <a:r>
              <a:rPr lang="en-GB" sz="2000" dirty="0"/>
              <a:t>European Convention on Human Rights (1950)</a:t>
            </a:r>
            <a:endParaRPr lang="fr-CH" sz="2000" dirty="0"/>
          </a:p>
          <a:p>
            <a:pPr marL="742950" lvl="1" indent="-285750">
              <a:buFont typeface="Wingdings" panose="05000000000000000000" pitchFamily="2" charset="2"/>
              <a:buChar char="ü"/>
            </a:pPr>
            <a:r>
              <a:rPr lang="en-GB" sz="2000" dirty="0"/>
              <a:t>American Convention on Human Rights (1969)</a:t>
            </a:r>
            <a:endParaRPr lang="fr-CH" sz="2000" dirty="0"/>
          </a:p>
          <a:p>
            <a:pPr marL="742950" lvl="1" indent="-285750">
              <a:buFont typeface="Wingdings" panose="05000000000000000000" pitchFamily="2" charset="2"/>
              <a:buChar char="ü"/>
            </a:pPr>
            <a:r>
              <a:rPr lang="en-GB" sz="2000" dirty="0"/>
              <a:t>African Charter on Human and Peoples’ Rights (1981)</a:t>
            </a:r>
            <a:endParaRPr lang="fr-CH" sz="2000" dirty="0"/>
          </a:p>
          <a:p>
            <a:pPr marL="285750" lvl="0" indent="-285750">
              <a:buFont typeface="Arial" panose="020B0604020202020204" pitchFamily="34" charset="0"/>
              <a:buChar char="•"/>
            </a:pPr>
            <a:endParaRPr lang="fr-CH" sz="1600" dirty="0"/>
          </a:p>
          <a:p>
            <a:endParaRPr lang="en-GB" dirty="0"/>
          </a:p>
        </p:txBody>
      </p:sp>
      <p:sp>
        <p:nvSpPr>
          <p:cNvPr id="6" name="Rectangle 5">
            <a:extLst>
              <a:ext uri="{FF2B5EF4-FFF2-40B4-BE49-F238E27FC236}">
                <a16:creationId xmlns:a16="http://schemas.microsoft.com/office/drawing/2014/main" id="{6117890E-56E9-4434-9348-4D712AAA16D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8508F1C2-11D8-4A5D-A439-1000E72B0802}"/>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4050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2006019" y="78656"/>
            <a:ext cx="9305448" cy="695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altLang="fr-FR" u="sng" dirty="0">
                <a:latin typeface="+mn-lt"/>
              </a:rPr>
              <a:t>General scope of application IHL/HRL</a:t>
            </a:r>
          </a:p>
        </p:txBody>
      </p:sp>
      <p:graphicFrame>
        <p:nvGraphicFramePr>
          <p:cNvPr id="6" name="Table 5">
            <a:extLst>
              <a:ext uri="{FF2B5EF4-FFF2-40B4-BE49-F238E27FC236}">
                <a16:creationId xmlns:a16="http://schemas.microsoft.com/office/drawing/2014/main" id="{E6730F80-23A2-484B-8996-5DA5D488CBF9}"/>
              </a:ext>
            </a:extLst>
          </p:cNvPr>
          <p:cNvGraphicFramePr>
            <a:graphicFrameLocks noGrp="1"/>
          </p:cNvGraphicFramePr>
          <p:nvPr/>
        </p:nvGraphicFramePr>
        <p:xfrm>
          <a:off x="2124552" y="1219862"/>
          <a:ext cx="9044609" cy="5200816"/>
        </p:xfrm>
        <a:graphic>
          <a:graphicData uri="http://schemas.openxmlformats.org/drawingml/2006/table">
            <a:tbl>
              <a:tblPr firstRow="1" bandRow="1">
                <a:tableStyleId>{5C22544A-7EE6-4342-B048-85BDC9FD1C3A}</a:tableStyleId>
              </a:tblPr>
              <a:tblGrid>
                <a:gridCol w="4524761">
                  <a:extLst>
                    <a:ext uri="{9D8B030D-6E8A-4147-A177-3AD203B41FA5}">
                      <a16:colId xmlns:a16="http://schemas.microsoft.com/office/drawing/2014/main" val="3340194725"/>
                    </a:ext>
                  </a:extLst>
                </a:gridCol>
                <a:gridCol w="4519848">
                  <a:extLst>
                    <a:ext uri="{9D8B030D-6E8A-4147-A177-3AD203B41FA5}">
                      <a16:colId xmlns:a16="http://schemas.microsoft.com/office/drawing/2014/main" val="3793428901"/>
                    </a:ext>
                  </a:extLst>
                </a:gridCol>
              </a:tblGrid>
              <a:tr h="690733">
                <a:tc>
                  <a:txBody>
                    <a:bodyPr/>
                    <a:lstStyle/>
                    <a:p>
                      <a:pPr algn="ctr"/>
                      <a:r>
                        <a:rPr lang="en-US" sz="2800" dirty="0">
                          <a:solidFill>
                            <a:schemeClr val="tx1"/>
                          </a:solidFill>
                        </a:rPr>
                        <a:t>IHL</a:t>
                      </a:r>
                      <a:endParaRPr lang="fr-CH" sz="2800" dirty="0">
                        <a:solidFill>
                          <a:schemeClr val="tx1"/>
                        </a:solidFill>
                      </a:endParaRPr>
                    </a:p>
                  </a:txBody>
                  <a:tcPr anchor="ctr">
                    <a:solidFill>
                      <a:schemeClr val="accent1">
                        <a:lumMod val="60000"/>
                        <a:lumOff val="40000"/>
                      </a:schemeClr>
                    </a:solidFill>
                  </a:tcPr>
                </a:tc>
                <a:tc>
                  <a:txBody>
                    <a:bodyPr/>
                    <a:lstStyle/>
                    <a:p>
                      <a:pPr algn="ctr"/>
                      <a:r>
                        <a:rPr lang="en-US" sz="2800" dirty="0">
                          <a:solidFill>
                            <a:schemeClr val="tx1"/>
                          </a:solidFill>
                        </a:rPr>
                        <a:t>IHRL</a:t>
                      </a:r>
                      <a:endParaRPr lang="fr-CH" sz="2800" dirty="0">
                        <a:solidFill>
                          <a:schemeClr val="tx1"/>
                        </a:solidFill>
                      </a:endParaRPr>
                    </a:p>
                  </a:txBody>
                  <a:tcPr anchor="ctr">
                    <a:solidFill>
                      <a:schemeClr val="accent1">
                        <a:lumMod val="60000"/>
                        <a:lumOff val="40000"/>
                      </a:schemeClr>
                    </a:solidFill>
                  </a:tcPr>
                </a:tc>
                <a:extLst>
                  <a:ext uri="{0D108BD9-81ED-4DB2-BD59-A6C34878D82A}">
                    <a16:rowId xmlns:a16="http://schemas.microsoft.com/office/drawing/2014/main" val="1821835375"/>
                  </a:ext>
                </a:extLst>
              </a:tr>
              <a:tr h="609471">
                <a:tc>
                  <a:txBody>
                    <a:bodyPr/>
                    <a:lstStyle/>
                    <a:p>
                      <a:pPr algn="ctr"/>
                      <a:r>
                        <a:rPr lang="en-US" sz="2400" dirty="0"/>
                        <a:t>Protection of individuals </a:t>
                      </a:r>
                      <a:endParaRPr lang="fr-CH" sz="2400" dirty="0"/>
                    </a:p>
                  </a:txBody>
                  <a:tcPr anchor="ctr"/>
                </a:tc>
                <a:tc>
                  <a:txBody>
                    <a:bodyPr/>
                    <a:lstStyle/>
                    <a:p>
                      <a:pPr algn="ctr"/>
                      <a:r>
                        <a:rPr lang="en-US" sz="2400" dirty="0"/>
                        <a:t>Protection of individuals</a:t>
                      </a:r>
                      <a:endParaRPr lang="fr-CH" sz="2400" dirty="0"/>
                    </a:p>
                  </a:txBody>
                  <a:tcPr anchor="ctr"/>
                </a:tc>
                <a:extLst>
                  <a:ext uri="{0D108BD9-81ED-4DB2-BD59-A6C34878D82A}">
                    <a16:rowId xmlns:a16="http://schemas.microsoft.com/office/drawing/2014/main" val="3481193755"/>
                  </a:ext>
                </a:extLst>
              </a:tr>
              <a:tr h="609471">
                <a:tc>
                  <a:txBody>
                    <a:bodyPr/>
                    <a:lstStyle/>
                    <a:p>
                      <a:pPr algn="ctr"/>
                      <a:r>
                        <a:rPr lang="en-US" sz="2400" dirty="0"/>
                        <a:t>Only in time of armed conflict</a:t>
                      </a:r>
                      <a:endParaRPr lang="fr-CH" sz="2400" dirty="0"/>
                    </a:p>
                  </a:txBody>
                  <a:tcPr anchor="ctr"/>
                </a:tc>
                <a:tc>
                  <a:txBody>
                    <a:bodyPr/>
                    <a:lstStyle/>
                    <a:p>
                      <a:pPr algn="ctr"/>
                      <a:r>
                        <a:rPr lang="en-US" sz="2400" dirty="0"/>
                        <a:t>Applies at all times</a:t>
                      </a:r>
                      <a:endParaRPr lang="fr-CH" sz="2400" dirty="0"/>
                    </a:p>
                  </a:txBody>
                  <a:tcPr anchor="ctr"/>
                </a:tc>
                <a:extLst>
                  <a:ext uri="{0D108BD9-81ED-4DB2-BD59-A6C34878D82A}">
                    <a16:rowId xmlns:a16="http://schemas.microsoft.com/office/drawing/2014/main" val="766722391"/>
                  </a:ext>
                </a:extLst>
              </a:tr>
              <a:tr h="1097047">
                <a:tc>
                  <a:txBody>
                    <a:bodyPr/>
                    <a:lstStyle/>
                    <a:p>
                      <a:pPr algn="ctr"/>
                      <a:r>
                        <a:rPr lang="en-US" sz="2400" dirty="0"/>
                        <a:t>Binding on States &amp; non-state armed groups</a:t>
                      </a:r>
                      <a:endParaRPr lang="fr-CH" sz="2400" dirty="0"/>
                    </a:p>
                  </a:txBody>
                  <a:tcPr anchor="ctr"/>
                </a:tc>
                <a:tc>
                  <a:txBody>
                    <a:bodyPr/>
                    <a:lstStyle/>
                    <a:p>
                      <a:pPr algn="ctr"/>
                      <a:r>
                        <a:rPr lang="en-US" sz="2400" dirty="0"/>
                        <a:t>Only binding on States</a:t>
                      </a:r>
                      <a:endParaRPr lang="fr-CH" sz="2400" dirty="0"/>
                    </a:p>
                  </a:txBody>
                  <a:tcPr anchor="ctr"/>
                </a:tc>
                <a:extLst>
                  <a:ext uri="{0D108BD9-81ED-4DB2-BD59-A6C34878D82A}">
                    <a16:rowId xmlns:a16="http://schemas.microsoft.com/office/drawing/2014/main" val="2711953764"/>
                  </a:ext>
                </a:extLst>
              </a:tr>
              <a:tr h="1097047">
                <a:tc>
                  <a:txBody>
                    <a:bodyPr/>
                    <a:lstStyle/>
                    <a:p>
                      <a:pPr algn="ctr"/>
                      <a:r>
                        <a:rPr lang="en-US" sz="2400" dirty="0"/>
                        <a:t>Extraterritorial application inherent</a:t>
                      </a:r>
                      <a:endParaRPr lang="fr-CH" sz="2400" dirty="0"/>
                    </a:p>
                  </a:txBody>
                  <a:tcPr anchor="ctr"/>
                </a:tc>
                <a:tc>
                  <a:txBody>
                    <a:bodyPr/>
                    <a:lstStyle/>
                    <a:p>
                      <a:pPr algn="ctr"/>
                      <a:r>
                        <a:rPr lang="en-US" sz="2400" dirty="0"/>
                        <a:t>Extraterritorial application controversial</a:t>
                      </a:r>
                      <a:endParaRPr lang="fr-CH" sz="2400" dirty="0"/>
                    </a:p>
                  </a:txBody>
                  <a:tcPr anchor="ctr"/>
                </a:tc>
                <a:extLst>
                  <a:ext uri="{0D108BD9-81ED-4DB2-BD59-A6C34878D82A}">
                    <a16:rowId xmlns:a16="http://schemas.microsoft.com/office/drawing/2014/main" val="2806782877"/>
                  </a:ext>
                </a:extLst>
              </a:tr>
              <a:tr h="1097047">
                <a:tc>
                  <a:txBody>
                    <a:bodyPr/>
                    <a:lstStyle/>
                    <a:p>
                      <a:pPr algn="ctr"/>
                      <a:r>
                        <a:rPr lang="en-US" sz="2400" dirty="0"/>
                        <a:t>No derogation </a:t>
                      </a:r>
                      <a:endParaRPr lang="fr-CH" sz="2400" dirty="0"/>
                    </a:p>
                  </a:txBody>
                  <a:tcPr anchor="ctr"/>
                </a:tc>
                <a:tc>
                  <a:txBody>
                    <a:bodyPr/>
                    <a:lstStyle/>
                    <a:p>
                      <a:pPr algn="ctr"/>
                      <a:r>
                        <a:rPr lang="en-US" sz="2400" dirty="0"/>
                        <a:t>Some derogation in emergencies</a:t>
                      </a:r>
                      <a:endParaRPr lang="fr-CH" sz="2400" dirty="0"/>
                    </a:p>
                  </a:txBody>
                  <a:tcPr anchor="ctr"/>
                </a:tc>
                <a:extLst>
                  <a:ext uri="{0D108BD9-81ED-4DB2-BD59-A6C34878D82A}">
                    <a16:rowId xmlns:a16="http://schemas.microsoft.com/office/drawing/2014/main" val="3196685996"/>
                  </a:ext>
                </a:extLst>
              </a:tr>
            </a:tbl>
          </a:graphicData>
        </a:graphic>
      </p:graphicFrame>
    </p:spTree>
    <p:extLst>
      <p:ext uri="{BB962C8B-B14F-4D97-AF65-F5344CB8AC3E}">
        <p14:creationId xmlns:p14="http://schemas.microsoft.com/office/powerpoint/2010/main" val="235465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4853963" y="285542"/>
            <a:ext cx="31249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u="sng" dirty="0">
                <a:solidFill>
                  <a:srgbClr val="4C7430"/>
                </a:solidFill>
                <a:latin typeface="+mn-lt"/>
              </a:rPr>
              <a:t>Refugee law</a:t>
            </a:r>
            <a:endParaRPr lang="fr-CH" u="sng" dirty="0">
              <a:solidFill>
                <a:srgbClr val="4C7430"/>
              </a:solidFill>
              <a:latin typeface="+mn-lt"/>
            </a:endParaRPr>
          </a:p>
        </p:txBody>
      </p:sp>
      <p:sp>
        <p:nvSpPr>
          <p:cNvPr id="5" name="Rectangle 4"/>
          <p:cNvSpPr/>
          <p:nvPr/>
        </p:nvSpPr>
        <p:spPr>
          <a:xfrm>
            <a:off x="895386" y="1959549"/>
            <a:ext cx="10687014" cy="3892732"/>
          </a:xfrm>
          <a:prstGeom prst="rect">
            <a:avLst/>
          </a:prstGeom>
        </p:spPr>
        <p:txBody>
          <a:bodyPr wrap="square">
            <a:spAutoFit/>
          </a:bodyPr>
          <a:lstStyle/>
          <a:p>
            <a:pPr lvl="2">
              <a:lnSpc>
                <a:spcPct val="80000"/>
              </a:lnSpc>
              <a:buClr>
                <a:srgbClr val="C00000"/>
              </a:buClr>
              <a:defRPr/>
            </a:pPr>
            <a:r>
              <a:rPr lang="en-CA" sz="2800" b="1" dirty="0"/>
              <a:t>1951 Refugee Convention and 1967 Protocol, </a:t>
            </a:r>
            <a:r>
              <a:rPr lang="en-US" sz="2800" b="1" dirty="0"/>
              <a:t>a person who</a:t>
            </a:r>
            <a:r>
              <a:rPr lang="en-US" sz="2800" dirty="0">
                <a:solidFill>
                  <a:srgbClr val="000099"/>
                </a:solidFill>
              </a:rPr>
              <a:t>: </a:t>
            </a:r>
          </a:p>
          <a:p>
            <a:pPr lvl="2">
              <a:lnSpc>
                <a:spcPct val="80000"/>
              </a:lnSpc>
              <a:buClr>
                <a:srgbClr val="C00000"/>
              </a:buClr>
              <a:defRPr/>
            </a:pPr>
            <a:r>
              <a:rPr lang="en-US" sz="2800" dirty="0"/>
              <a:t>“</a:t>
            </a:r>
            <a:r>
              <a:rPr lang="en-GB" sz="2800" dirty="0">
                <a:solidFill>
                  <a:srgbClr val="0000CC"/>
                </a:solidFill>
              </a:rPr>
              <a:t>owing to a well-founded fear of being persecuted for reasons of </a:t>
            </a:r>
            <a:r>
              <a:rPr lang="en-GB" sz="2800" dirty="0"/>
              <a:t>race, religion, nationality, membership of a particular social group or political opinion, is </a:t>
            </a:r>
            <a:r>
              <a:rPr lang="en-GB" sz="2800" dirty="0">
                <a:solidFill>
                  <a:srgbClr val="0000CC"/>
                </a:solidFill>
              </a:rPr>
              <a:t>outside the country of his nationality, and is</a:t>
            </a:r>
            <a:r>
              <a:rPr lang="en-GB" sz="2800" u="sng" dirty="0">
                <a:solidFill>
                  <a:srgbClr val="0000CC"/>
                </a:solidFill>
              </a:rPr>
              <a:t> </a:t>
            </a:r>
            <a:r>
              <a:rPr lang="en-GB" sz="2800" dirty="0"/>
              <a:t>unable to, </a:t>
            </a:r>
            <a:r>
              <a:rPr lang="en-GB" sz="2800" dirty="0">
                <a:solidFill>
                  <a:srgbClr val="0000CC"/>
                </a:solidFill>
              </a:rPr>
              <a:t>or owing to such fear</a:t>
            </a:r>
            <a:r>
              <a:rPr lang="en-GB" sz="2800" dirty="0"/>
              <a:t>, is unwilling to avail himself of the protection of that country.”</a:t>
            </a:r>
          </a:p>
          <a:p>
            <a:pPr lvl="2">
              <a:lnSpc>
                <a:spcPct val="80000"/>
              </a:lnSpc>
              <a:buClr>
                <a:srgbClr val="C00000"/>
              </a:buClr>
              <a:defRPr/>
            </a:pPr>
            <a:endParaRPr lang="en-GB" altLang="fr-FR" sz="2800" i="1" dirty="0">
              <a:ea typeface="ＭＳ Ｐゴシック" panose="020B0600070205080204" pitchFamily="34" charset="-128"/>
            </a:endParaRPr>
          </a:p>
          <a:p>
            <a:pPr marL="1371600" lvl="2" indent="-457200">
              <a:lnSpc>
                <a:spcPct val="80000"/>
              </a:lnSpc>
              <a:buClr>
                <a:srgbClr val="C00000"/>
              </a:buClr>
              <a:buFontTx/>
              <a:buChar char="-"/>
              <a:defRPr/>
            </a:pPr>
            <a:r>
              <a:rPr lang="en-GB" altLang="fr-FR" sz="2800" dirty="0">
                <a:ea typeface="ＭＳ Ｐゴシック" panose="020B0600070205080204" pitchFamily="34" charset="-128"/>
              </a:rPr>
              <a:t>Need a refugee status determination (otherwise asylum seeker)</a:t>
            </a:r>
          </a:p>
          <a:p>
            <a:pPr marL="1371600" lvl="2" indent="-457200">
              <a:lnSpc>
                <a:spcPct val="80000"/>
              </a:lnSpc>
              <a:buClr>
                <a:srgbClr val="C00000"/>
              </a:buClr>
              <a:buFontTx/>
              <a:buChar char="-"/>
              <a:defRPr/>
            </a:pPr>
            <a:r>
              <a:rPr lang="en-GB" altLang="fr-FR" sz="2800" dirty="0">
                <a:ea typeface="ＭＳ Ｐゴシック" panose="020B0600070205080204" pitchFamily="34" charset="-128"/>
              </a:rPr>
              <a:t>Some practical human rights based steps for individual states to implement</a:t>
            </a:r>
            <a:endParaRPr lang="en-US" altLang="fr-FR" sz="2800" dirty="0">
              <a:ea typeface="ＭＳ Ｐゴシック" panose="020B0600070205080204" pitchFamily="34" charset="-128"/>
            </a:endParaRPr>
          </a:p>
        </p:txBody>
      </p:sp>
    </p:spTree>
    <p:extLst>
      <p:ext uri="{BB962C8B-B14F-4D97-AF65-F5344CB8AC3E}">
        <p14:creationId xmlns:p14="http://schemas.microsoft.com/office/powerpoint/2010/main" val="352210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6" name="Title 5">
            <a:extLst>
              <a:ext uri="{FF2B5EF4-FFF2-40B4-BE49-F238E27FC236}">
                <a16:creationId xmlns:a16="http://schemas.microsoft.com/office/drawing/2014/main" id="{2AB875BD-9376-4172-85EB-F9651A1142E5}"/>
              </a:ext>
            </a:extLst>
          </p:cNvPr>
          <p:cNvSpPr>
            <a:spLocks noGrp="1"/>
          </p:cNvSpPr>
          <p:nvPr>
            <p:ph type="title"/>
          </p:nvPr>
        </p:nvSpPr>
        <p:spPr>
          <a:xfrm>
            <a:off x="960120" y="385237"/>
            <a:ext cx="10515600" cy="1325563"/>
          </a:xfrm>
        </p:spPr>
        <p:txBody>
          <a:bodyPr/>
          <a:lstStyle/>
          <a:p>
            <a:pPr algn="ctr"/>
            <a:r>
              <a:rPr lang="en-AU" dirty="0">
                <a:latin typeface="+mn-lt"/>
              </a:rPr>
              <a:t>Internally Displaced Persons (IDPs)</a:t>
            </a:r>
            <a:endParaRPr lang="fr-CH" dirty="0">
              <a:latin typeface="+mn-lt"/>
            </a:endParaRPr>
          </a:p>
        </p:txBody>
      </p:sp>
      <p:sp>
        <p:nvSpPr>
          <p:cNvPr id="7" name="Content Placeholder 6">
            <a:extLst>
              <a:ext uri="{FF2B5EF4-FFF2-40B4-BE49-F238E27FC236}">
                <a16:creationId xmlns:a16="http://schemas.microsoft.com/office/drawing/2014/main" id="{E1DED91D-206D-42CB-A192-59FEDE18AA78}"/>
              </a:ext>
            </a:extLst>
          </p:cNvPr>
          <p:cNvSpPr>
            <a:spLocks noGrp="1"/>
          </p:cNvSpPr>
          <p:nvPr>
            <p:ph idx="1"/>
          </p:nvPr>
        </p:nvSpPr>
        <p:spPr>
          <a:xfrm>
            <a:off x="1078230" y="2304905"/>
            <a:ext cx="10515600" cy="4351338"/>
          </a:xfrm>
        </p:spPr>
        <p:txBody>
          <a:bodyPr/>
          <a:lstStyle/>
          <a:p>
            <a:r>
              <a:rPr lang="en-AU" dirty="0"/>
              <a:t>IDPS: internally displaced persons are persons or groups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 and who have not crossed an internationally recognized state border.</a:t>
            </a:r>
          </a:p>
          <a:p>
            <a:r>
              <a:rPr lang="en-AU" i="1" dirty="0"/>
              <a:t>Guiding Principles on IDPs, Kampala Convention of the AU on IDPs</a:t>
            </a:r>
          </a:p>
          <a:p>
            <a:pPr marL="0" indent="0">
              <a:buNone/>
            </a:pPr>
            <a:endParaRPr lang="fr-CH" dirty="0"/>
          </a:p>
        </p:txBody>
      </p:sp>
    </p:spTree>
    <p:extLst>
      <p:ext uri="{BB962C8B-B14F-4D97-AF65-F5344CB8AC3E}">
        <p14:creationId xmlns:p14="http://schemas.microsoft.com/office/powerpoint/2010/main" val="117442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4" name="Title 3"/>
          <p:cNvSpPr txBox="1">
            <a:spLocks/>
          </p:cNvSpPr>
          <p:nvPr/>
        </p:nvSpPr>
        <p:spPr>
          <a:xfrm>
            <a:off x="2657617" y="637060"/>
            <a:ext cx="72834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400" b="1" i="0" strike="noStrike" kern="1200" cap="none" spc="0" normalizeH="0" baseline="0" noProof="0" dirty="0">
                <a:ln>
                  <a:noFill/>
                </a:ln>
                <a:effectLst/>
                <a:uLnTx/>
                <a:uFillTx/>
                <a:latin typeface="Calibri" panose="020F0502020204030204"/>
                <a:ea typeface="+mj-ea"/>
                <a:cs typeface="+mj-cs"/>
              </a:rPr>
              <a:t>III. Classification of conflicts</a:t>
            </a:r>
            <a:endParaRPr kumimoji="0" lang="fr-CH" sz="4400" b="1" i="0" strike="noStrike" kern="1200" cap="none" spc="0" normalizeH="0" baseline="0" noProof="0" dirty="0">
              <a:ln>
                <a:noFill/>
              </a:ln>
              <a:effectLst/>
              <a:uLnTx/>
              <a:uFillTx/>
              <a:latin typeface="Calibri" panose="020F0502020204030204"/>
              <a:ea typeface="+mj-ea"/>
              <a:cs typeface="+mj-cs"/>
            </a:endParaRPr>
          </a:p>
        </p:txBody>
      </p:sp>
      <p:sp>
        <p:nvSpPr>
          <p:cNvPr id="5" name="Content Placeholder 4"/>
          <p:cNvSpPr txBox="1">
            <a:spLocks/>
          </p:cNvSpPr>
          <p:nvPr/>
        </p:nvSpPr>
        <p:spPr>
          <a:xfrm>
            <a:off x="2517917" y="2775484"/>
            <a:ext cx="8707783" cy="1835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1" i="0" u="none" strike="noStrike" kern="1200" cap="none" spc="0" normalizeH="0" baseline="0" noProof="0" dirty="0">
                <a:ln>
                  <a:noFill/>
                </a:ln>
                <a:solidFill>
                  <a:srgbClr val="0000CC"/>
                </a:solidFill>
                <a:effectLst/>
                <a:uLnTx/>
                <a:uFillTx/>
                <a:latin typeface="Calibri" panose="020F0502020204030204"/>
                <a:ea typeface="+mn-ea"/>
                <a:cs typeface="+mn-cs"/>
              </a:rPr>
              <a:t>Statement 3</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“When a State fires rockets into the territory of another State, this is necessarily an international armed conflict”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fr-CH"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CH"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FDBFA2E-81A7-4F8D-B6D8-6D4D1BEE28D1}"/>
              </a:ext>
            </a:extLst>
          </p:cNvPr>
          <p:cNvSpPr txBox="1"/>
          <p:nvPr/>
        </p:nvSpPr>
        <p:spPr>
          <a:xfrm>
            <a:off x="876242" y="2971800"/>
            <a:ext cx="1533782" cy="1107996"/>
          </a:xfrm>
          <a:prstGeom prst="rect">
            <a:avLst/>
          </a:prstGeom>
          <a:noFill/>
        </p:spPr>
        <p:txBody>
          <a:bodyPr wrap="square" rtlCol="0">
            <a:spAutoFit/>
          </a:bodyPr>
          <a:lstStyle/>
          <a:p>
            <a:r>
              <a:rPr lang="en-US" sz="6600" b="1" dirty="0">
                <a:solidFill>
                  <a:srgbClr val="FF0000"/>
                </a:solidFill>
              </a:rPr>
              <a:t>Y/N</a:t>
            </a:r>
            <a:endParaRPr lang="fr-CH" sz="6600" b="1" dirty="0">
              <a:solidFill>
                <a:srgbClr val="FF0000"/>
              </a:solidFill>
            </a:endParaRPr>
          </a:p>
        </p:txBody>
      </p:sp>
    </p:spTree>
    <p:extLst>
      <p:ext uri="{BB962C8B-B14F-4D97-AF65-F5344CB8AC3E}">
        <p14:creationId xmlns:p14="http://schemas.microsoft.com/office/powerpoint/2010/main" val="215175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pic>
        <p:nvPicPr>
          <p:cNvPr id="4" name="Picture 2" descr="FR FFAA riot crtl"/>
          <p:cNvPicPr>
            <a:picLocks noChangeAspect="1" noChangeArrowheads="1"/>
          </p:cNvPicPr>
          <p:nvPr/>
        </p:nvPicPr>
        <p:blipFill>
          <a:blip r:embed="rId3">
            <a:extLst>
              <a:ext uri="{28A0092B-C50C-407E-A947-70E740481C1C}">
                <a14:useLocalDpi xmlns:a14="http://schemas.microsoft.com/office/drawing/2010/main" val="0"/>
              </a:ext>
            </a:extLst>
          </a:blip>
          <a:srcRect l="20998" t="16512" r="45523" b="14963"/>
          <a:stretch>
            <a:fillRect/>
          </a:stretch>
        </p:blipFill>
        <p:spPr bwMode="auto">
          <a:xfrm>
            <a:off x="4373005" y="1053428"/>
            <a:ext cx="2885384" cy="344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80403 fight in bagdad 01"/>
          <p:cNvPicPr>
            <a:picLocks noChangeArrowheads="1"/>
          </p:cNvPicPr>
          <p:nvPr/>
        </p:nvPicPr>
        <p:blipFill>
          <a:blip r:embed="rId4">
            <a:extLst>
              <a:ext uri="{28A0092B-C50C-407E-A947-70E740481C1C}">
                <a14:useLocalDpi xmlns:a14="http://schemas.microsoft.com/office/drawing/2010/main" val="0"/>
              </a:ext>
            </a:extLst>
          </a:blip>
          <a:srcRect l="33260" r="4410" b="772"/>
          <a:stretch>
            <a:fillRect/>
          </a:stretch>
        </p:blipFill>
        <p:spPr bwMode="auto">
          <a:xfrm>
            <a:off x="8416375" y="1053428"/>
            <a:ext cx="3240080" cy="325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717094" y="134466"/>
            <a:ext cx="72834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dirty="0">
                <a:ln>
                  <a:noFill/>
                </a:ln>
                <a:effectLst/>
                <a:uLnTx/>
                <a:uFillTx/>
                <a:latin typeface="Calibri" panose="020F0502020204030204"/>
                <a:ea typeface="+mj-ea"/>
                <a:cs typeface="+mj-cs"/>
              </a:rPr>
              <a:t>What is an “armed conflict”?</a:t>
            </a:r>
            <a:br>
              <a:rPr kumimoji="0" lang="en-GB" sz="3600" b="0" i="0" strike="noStrike" kern="1200" cap="none" spc="0" normalizeH="0" baseline="0" noProof="0" dirty="0">
                <a:ln>
                  <a:noFill/>
                </a:ln>
                <a:solidFill>
                  <a:srgbClr val="00B050"/>
                </a:solidFill>
                <a:effectLst/>
                <a:uLnTx/>
                <a:uFillTx/>
                <a:latin typeface="Calibri Light" panose="020F0302020204030204"/>
                <a:ea typeface="+mj-ea"/>
                <a:cs typeface="+mj-cs"/>
              </a:rPr>
            </a:br>
            <a:endParaRPr kumimoji="0" lang="en-GB" sz="3600" b="0" i="0" strike="noStrike" kern="1200" cap="none" spc="0" normalizeH="0" baseline="0" noProof="0" dirty="0">
              <a:ln>
                <a:noFill/>
              </a:ln>
              <a:solidFill>
                <a:srgbClr val="00B050"/>
              </a:solidFill>
              <a:effectLst/>
              <a:uLnTx/>
              <a:uFillTx/>
              <a:latin typeface="Calibri Light" panose="020F0302020204030204"/>
              <a:ea typeface="+mj-ea"/>
              <a:cs typeface="+mj-cs"/>
            </a:endParaRPr>
          </a:p>
        </p:txBody>
      </p:sp>
      <p:pic>
        <p:nvPicPr>
          <p:cNvPr id="7" name="Picture 6" descr="http://upload.wikimedia.org/wikipedia/commons/thumb/6/69/MILF_militant_lying_prone.jpg/560px-MILF_militant_lying_pr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893" y="3364782"/>
            <a:ext cx="2885385" cy="334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readingeagle.com/storyimage/RE/20160125/AP/301259910/EP/1/2/EP-301259910.jpg&amp;q=80&amp;MaxW=550&amp;MaxH=400&amp;RCRadiu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426" y="3364782"/>
            <a:ext cx="3299579" cy="334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7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pic>
        <p:nvPicPr>
          <p:cNvPr id="4" name="Picture 2" descr="FR FFAA riot crtl"/>
          <p:cNvPicPr>
            <a:picLocks noChangeAspect="1" noChangeArrowheads="1"/>
          </p:cNvPicPr>
          <p:nvPr/>
        </p:nvPicPr>
        <p:blipFill>
          <a:blip r:embed="rId3">
            <a:extLst>
              <a:ext uri="{28A0092B-C50C-407E-A947-70E740481C1C}">
                <a14:useLocalDpi xmlns:a14="http://schemas.microsoft.com/office/drawing/2010/main" val="0"/>
              </a:ext>
            </a:extLst>
          </a:blip>
          <a:srcRect l="20998" t="16512" r="45523" b="14963"/>
          <a:stretch>
            <a:fillRect/>
          </a:stretch>
        </p:blipFill>
        <p:spPr bwMode="auto">
          <a:xfrm>
            <a:off x="3174670" y="1968008"/>
            <a:ext cx="1395412" cy="2807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olombia"/>
          <p:cNvPicPr>
            <a:picLocks noChangeAspect="1" noChangeArrowheads="1"/>
          </p:cNvPicPr>
          <p:nvPr/>
        </p:nvPicPr>
        <p:blipFill>
          <a:blip r:embed="rId4">
            <a:extLst>
              <a:ext uri="{28A0092B-C50C-407E-A947-70E740481C1C}">
                <a14:useLocalDpi xmlns:a14="http://schemas.microsoft.com/office/drawing/2010/main" val="0"/>
              </a:ext>
            </a:extLst>
          </a:blip>
          <a:srcRect l="55464" r="14459"/>
          <a:stretch>
            <a:fillRect/>
          </a:stretch>
        </p:blipFill>
        <p:spPr bwMode="auto">
          <a:xfrm>
            <a:off x="6310127" y="1968007"/>
            <a:ext cx="1472250" cy="2807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080403 fight in bagdad 01"/>
          <p:cNvPicPr>
            <a:picLocks noChangeArrowheads="1"/>
          </p:cNvPicPr>
          <p:nvPr/>
        </p:nvPicPr>
        <p:blipFill>
          <a:blip r:embed="rId5">
            <a:extLst>
              <a:ext uri="{28A0092B-C50C-407E-A947-70E740481C1C}">
                <a14:useLocalDpi xmlns:a14="http://schemas.microsoft.com/office/drawing/2010/main" val="0"/>
              </a:ext>
            </a:extLst>
          </a:blip>
          <a:srcRect l="33260" r="4410" b="772"/>
          <a:stretch>
            <a:fillRect/>
          </a:stretch>
        </p:blipFill>
        <p:spPr bwMode="auto">
          <a:xfrm>
            <a:off x="7808128" y="1968008"/>
            <a:ext cx="2060790" cy="2782020"/>
          </a:xfrm>
          <a:prstGeom prst="rect">
            <a:avLst/>
          </a:prstGeom>
          <a:noFill/>
          <a:extLst>
            <a:ext uri="{909E8E84-426E-40DD-AFC4-6F175D3DCCD1}">
              <a14:hiddenFill xmlns:a14="http://schemas.microsoft.com/office/drawing/2010/main">
                <a:solidFill>
                  <a:srgbClr val="FFFFFF"/>
                </a:solidFill>
              </a14:hiddenFill>
            </a:ext>
          </a:extLst>
        </p:spPr>
      </p:pic>
      <p:sp>
        <p:nvSpPr>
          <p:cNvPr id="7" name="Line 26"/>
          <p:cNvSpPr>
            <a:spLocks noChangeShapeType="1"/>
          </p:cNvSpPr>
          <p:nvPr/>
        </p:nvSpPr>
        <p:spPr bwMode="auto">
          <a:xfrm>
            <a:off x="4764590" y="5488873"/>
            <a:ext cx="5083623" cy="2186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 Box 27"/>
          <p:cNvSpPr txBox="1">
            <a:spLocks noChangeArrowheads="1"/>
          </p:cNvSpPr>
          <p:nvPr/>
        </p:nvSpPr>
        <p:spPr bwMode="auto">
          <a:xfrm>
            <a:off x="6322595" y="5249157"/>
            <a:ext cx="2335645" cy="523862"/>
          </a:xfrm>
          <a:prstGeom prst="rect">
            <a:avLst/>
          </a:prstGeom>
          <a:solidFill>
            <a:srgbClr val="FF0000"/>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buFont typeface="Webdings" pitchFamily="18" charset="2"/>
              <a:buNone/>
            </a:pPr>
            <a:r>
              <a:rPr lang="en-US" sz="2800" dirty="0">
                <a:solidFill>
                  <a:schemeClr val="bg1"/>
                </a:solidFill>
                <a:effectLst>
                  <a:outerShdw blurRad="38100" dist="38100" dir="2700000" algn="tl">
                    <a:srgbClr val="000000"/>
                  </a:outerShdw>
                </a:effectLst>
                <a:latin typeface="+mn-lt"/>
              </a:rPr>
              <a:t>Armed conflict</a:t>
            </a:r>
          </a:p>
        </p:txBody>
      </p:sp>
      <p:sp>
        <p:nvSpPr>
          <p:cNvPr id="9" name="Title 1"/>
          <p:cNvSpPr txBox="1">
            <a:spLocks/>
          </p:cNvSpPr>
          <p:nvPr/>
        </p:nvSpPr>
        <p:spPr>
          <a:xfrm>
            <a:off x="1798920" y="-88599"/>
            <a:ext cx="8229600" cy="1628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a:latin typeface="+mn-lt"/>
              </a:rPr>
              <a:t>Legal frameworks applicable to situations of violence</a:t>
            </a:r>
          </a:p>
        </p:txBody>
      </p:sp>
      <p:grpSp>
        <p:nvGrpSpPr>
          <p:cNvPr id="10" name="Group 25"/>
          <p:cNvGrpSpPr>
            <a:grpSpLocks/>
          </p:cNvGrpSpPr>
          <p:nvPr/>
        </p:nvGrpSpPr>
        <p:grpSpPr bwMode="auto">
          <a:xfrm>
            <a:off x="3174670" y="3575278"/>
            <a:ext cx="1366837" cy="1174750"/>
            <a:chOff x="1111" y="2554"/>
            <a:chExt cx="1008" cy="706"/>
          </a:xfrm>
        </p:grpSpPr>
        <p:sp>
          <p:nvSpPr>
            <p:cNvPr id="11" name="Rectangle 26"/>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27"/>
            <p:cNvSpPr>
              <a:spLocks noChangeArrowheads="1"/>
            </p:cNvSpPr>
            <p:nvPr/>
          </p:nvSpPr>
          <p:spPr bwMode="auto">
            <a:xfrm>
              <a:off x="1155" y="2642"/>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de-DE" sz="2400" b="1" dirty="0">
                  <a:solidFill>
                    <a:srgbClr val="CCECFF"/>
                  </a:solidFill>
                  <a:latin typeface="+mn-lt"/>
                </a:rPr>
                <a:t>National</a:t>
              </a:r>
            </a:p>
            <a:p>
              <a:pPr algn="ctr"/>
              <a:r>
                <a:rPr lang="de-DE" sz="2400" b="1" dirty="0">
                  <a:solidFill>
                    <a:srgbClr val="CCECFF"/>
                  </a:solidFill>
                  <a:latin typeface="+mn-lt"/>
                </a:rPr>
                <a:t>law</a:t>
              </a:r>
            </a:p>
          </p:txBody>
        </p:sp>
      </p:grpSp>
      <p:grpSp>
        <p:nvGrpSpPr>
          <p:cNvPr id="13" name="Group 34"/>
          <p:cNvGrpSpPr>
            <a:grpSpLocks/>
          </p:cNvGrpSpPr>
          <p:nvPr/>
        </p:nvGrpSpPr>
        <p:grpSpPr bwMode="auto">
          <a:xfrm>
            <a:off x="6315580" y="3575278"/>
            <a:ext cx="1434040" cy="1174750"/>
            <a:chOff x="1155" y="2554"/>
            <a:chExt cx="1008" cy="706"/>
          </a:xfrm>
        </p:grpSpPr>
        <p:sp>
          <p:nvSpPr>
            <p:cNvPr id="14" name="Rectangle 35"/>
            <p:cNvSpPr>
              <a:spLocks noChangeArrowheads="1"/>
            </p:cNvSpPr>
            <p:nvPr/>
          </p:nvSpPr>
          <p:spPr bwMode="auto">
            <a:xfrm>
              <a:off x="1155"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36"/>
            <p:cNvSpPr>
              <a:spLocks noChangeArrowheads="1"/>
            </p:cNvSpPr>
            <p:nvPr/>
          </p:nvSpPr>
          <p:spPr bwMode="auto">
            <a:xfrm>
              <a:off x="1206" y="2672"/>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de-DE" sz="2400" b="1" dirty="0">
                  <a:solidFill>
                    <a:srgbClr val="CCECFF"/>
                  </a:solidFill>
                  <a:latin typeface="+mn-lt"/>
                </a:rPr>
                <a:t>National</a:t>
              </a:r>
            </a:p>
            <a:p>
              <a:pPr algn="ctr"/>
              <a:r>
                <a:rPr lang="de-DE" sz="2400" b="1" dirty="0">
                  <a:solidFill>
                    <a:srgbClr val="CCECFF"/>
                  </a:solidFill>
                  <a:latin typeface="+mn-lt"/>
                </a:rPr>
                <a:t>law</a:t>
              </a:r>
            </a:p>
          </p:txBody>
        </p:sp>
      </p:grpSp>
      <p:grpSp>
        <p:nvGrpSpPr>
          <p:cNvPr id="16" name="Group 40"/>
          <p:cNvGrpSpPr>
            <a:grpSpLocks/>
          </p:cNvGrpSpPr>
          <p:nvPr/>
        </p:nvGrpSpPr>
        <p:grpSpPr bwMode="auto">
          <a:xfrm>
            <a:off x="7805987" y="3575278"/>
            <a:ext cx="2064758" cy="1174750"/>
            <a:chOff x="1111" y="2554"/>
            <a:chExt cx="1008" cy="706"/>
          </a:xfrm>
        </p:grpSpPr>
        <p:sp>
          <p:nvSpPr>
            <p:cNvPr id="17" name="Rectangle 41"/>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42"/>
            <p:cNvSpPr>
              <a:spLocks noChangeArrowheads="1"/>
            </p:cNvSpPr>
            <p:nvPr/>
          </p:nvSpPr>
          <p:spPr bwMode="auto">
            <a:xfrm>
              <a:off x="1155" y="2702"/>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de-DE" sz="2400" b="1" dirty="0">
                  <a:solidFill>
                    <a:srgbClr val="CCECFF"/>
                  </a:solidFill>
                  <a:latin typeface="+mn-lt"/>
                </a:rPr>
                <a:t>National</a:t>
              </a:r>
            </a:p>
            <a:p>
              <a:pPr algn="ctr"/>
              <a:r>
                <a:rPr lang="de-DE" sz="2400" b="1" dirty="0">
                  <a:solidFill>
                    <a:srgbClr val="CCECFF"/>
                  </a:solidFill>
                  <a:latin typeface="+mn-lt"/>
                </a:rPr>
                <a:t>law</a:t>
              </a:r>
            </a:p>
          </p:txBody>
        </p:sp>
      </p:grpSp>
      <p:grpSp>
        <p:nvGrpSpPr>
          <p:cNvPr id="19" name="Group 7"/>
          <p:cNvGrpSpPr>
            <a:grpSpLocks/>
          </p:cNvGrpSpPr>
          <p:nvPr/>
        </p:nvGrpSpPr>
        <p:grpSpPr bwMode="auto">
          <a:xfrm>
            <a:off x="7805987" y="2999016"/>
            <a:ext cx="2110304" cy="550862"/>
            <a:chOff x="4105" y="2069"/>
            <a:chExt cx="1390" cy="347"/>
          </a:xfrm>
        </p:grpSpPr>
        <p:sp>
          <p:nvSpPr>
            <p:cNvPr id="20" name="Rectangle 8"/>
            <p:cNvSpPr>
              <a:spLocks noChangeArrowheads="1"/>
            </p:cNvSpPr>
            <p:nvPr/>
          </p:nvSpPr>
          <p:spPr bwMode="auto">
            <a:xfrm>
              <a:off x="4105" y="2069"/>
              <a:ext cx="1360" cy="347"/>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1" name="Rectangle 9"/>
            <p:cNvSpPr>
              <a:spLocks noChangeArrowheads="1"/>
            </p:cNvSpPr>
            <p:nvPr/>
          </p:nvSpPr>
          <p:spPr bwMode="auto">
            <a:xfrm>
              <a:off x="4164" y="2076"/>
              <a:ext cx="1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IHRL</a:t>
              </a:r>
            </a:p>
          </p:txBody>
        </p:sp>
      </p:grpSp>
      <p:grpSp>
        <p:nvGrpSpPr>
          <p:cNvPr id="22" name="Group 10"/>
          <p:cNvGrpSpPr>
            <a:grpSpLocks/>
          </p:cNvGrpSpPr>
          <p:nvPr/>
        </p:nvGrpSpPr>
        <p:grpSpPr bwMode="auto">
          <a:xfrm>
            <a:off x="6308457" y="2856141"/>
            <a:ext cx="1441164" cy="693380"/>
            <a:chOff x="3151" y="1888"/>
            <a:chExt cx="862" cy="528"/>
          </a:xfrm>
        </p:grpSpPr>
        <p:sp>
          <p:nvSpPr>
            <p:cNvPr id="23" name="Rectangle 11"/>
            <p:cNvSpPr>
              <a:spLocks noChangeArrowheads="1"/>
            </p:cNvSpPr>
            <p:nvPr/>
          </p:nvSpPr>
          <p:spPr bwMode="auto">
            <a:xfrm>
              <a:off x="3152" y="1888"/>
              <a:ext cx="861" cy="528"/>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4" name="Rectangle 12"/>
            <p:cNvSpPr>
              <a:spLocks noChangeArrowheads="1"/>
            </p:cNvSpPr>
            <p:nvPr/>
          </p:nvSpPr>
          <p:spPr bwMode="auto">
            <a:xfrm>
              <a:off x="3151" y="1948"/>
              <a:ext cx="814" cy="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IHRL</a:t>
              </a:r>
            </a:p>
          </p:txBody>
        </p:sp>
      </p:grpSp>
      <p:grpSp>
        <p:nvGrpSpPr>
          <p:cNvPr id="25" name="Group 16"/>
          <p:cNvGrpSpPr>
            <a:grpSpLocks/>
          </p:cNvGrpSpPr>
          <p:nvPr/>
        </p:nvGrpSpPr>
        <p:grpSpPr bwMode="auto">
          <a:xfrm>
            <a:off x="3136570" y="2567216"/>
            <a:ext cx="1404937" cy="982662"/>
            <a:chOff x="1223" y="1842"/>
            <a:chExt cx="885" cy="574"/>
          </a:xfrm>
        </p:grpSpPr>
        <p:sp>
          <p:nvSpPr>
            <p:cNvPr id="26" name="Rectangle 17"/>
            <p:cNvSpPr>
              <a:spLocks noChangeArrowheads="1"/>
            </p:cNvSpPr>
            <p:nvPr/>
          </p:nvSpPr>
          <p:spPr bwMode="auto">
            <a:xfrm>
              <a:off x="1247" y="1842"/>
              <a:ext cx="861" cy="574"/>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27" name="Rectangle 18"/>
            <p:cNvSpPr>
              <a:spLocks noChangeArrowheads="1"/>
            </p:cNvSpPr>
            <p:nvPr/>
          </p:nvSpPr>
          <p:spPr bwMode="auto">
            <a:xfrm>
              <a:off x="1223" y="2010"/>
              <a:ext cx="814" cy="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IHRL</a:t>
              </a:r>
            </a:p>
          </p:txBody>
        </p:sp>
      </p:grpSp>
      <p:grpSp>
        <p:nvGrpSpPr>
          <p:cNvPr id="28" name="Group 43"/>
          <p:cNvGrpSpPr>
            <a:grpSpLocks/>
          </p:cNvGrpSpPr>
          <p:nvPr/>
        </p:nvGrpSpPr>
        <p:grpSpPr bwMode="auto">
          <a:xfrm>
            <a:off x="7826765" y="1979121"/>
            <a:ext cx="2062616" cy="1007195"/>
            <a:chOff x="1111" y="1842"/>
            <a:chExt cx="1008" cy="710"/>
          </a:xfrm>
        </p:grpSpPr>
        <p:sp>
          <p:nvSpPr>
            <p:cNvPr id="29" name="Rectangle 44"/>
            <p:cNvSpPr>
              <a:spLocks noChangeArrowheads="1"/>
            </p:cNvSpPr>
            <p:nvPr/>
          </p:nvSpPr>
          <p:spPr bwMode="auto">
            <a:xfrm>
              <a:off x="1111" y="1842"/>
              <a:ext cx="1008" cy="710"/>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30" name="Rectangle 45"/>
            <p:cNvSpPr>
              <a:spLocks noChangeArrowheads="1"/>
            </p:cNvSpPr>
            <p:nvPr/>
          </p:nvSpPr>
          <p:spPr bwMode="auto">
            <a:xfrm>
              <a:off x="1156" y="2047"/>
              <a:ext cx="953" cy="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IHL</a:t>
              </a:r>
            </a:p>
          </p:txBody>
        </p:sp>
      </p:grpSp>
      <p:grpSp>
        <p:nvGrpSpPr>
          <p:cNvPr id="31" name="Group 46"/>
          <p:cNvGrpSpPr>
            <a:grpSpLocks/>
          </p:cNvGrpSpPr>
          <p:nvPr/>
        </p:nvGrpSpPr>
        <p:grpSpPr bwMode="auto">
          <a:xfrm>
            <a:off x="6322595" y="1933716"/>
            <a:ext cx="1469198" cy="888133"/>
            <a:chOff x="3233" y="1426"/>
            <a:chExt cx="889" cy="347"/>
          </a:xfrm>
        </p:grpSpPr>
        <p:sp>
          <p:nvSpPr>
            <p:cNvPr id="32" name="Rectangle 47"/>
            <p:cNvSpPr>
              <a:spLocks noChangeArrowheads="1"/>
            </p:cNvSpPr>
            <p:nvPr/>
          </p:nvSpPr>
          <p:spPr bwMode="auto">
            <a:xfrm>
              <a:off x="3233" y="1426"/>
              <a:ext cx="861" cy="347"/>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33" name="Rectangle 48"/>
            <p:cNvSpPr>
              <a:spLocks noChangeArrowheads="1"/>
            </p:cNvSpPr>
            <p:nvPr/>
          </p:nvSpPr>
          <p:spPr bwMode="auto">
            <a:xfrm>
              <a:off x="3260" y="1523"/>
              <a:ext cx="862" cy="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de-DE" sz="2400" b="1" dirty="0">
                  <a:solidFill>
                    <a:srgbClr val="CCECFF"/>
                  </a:solidFill>
                  <a:latin typeface="+mn-lt"/>
                </a:rPr>
                <a:t>IHL</a:t>
              </a:r>
            </a:p>
          </p:txBody>
        </p:sp>
      </p:grpSp>
      <p:grpSp>
        <p:nvGrpSpPr>
          <p:cNvPr id="34" name="Group 33"/>
          <p:cNvGrpSpPr/>
          <p:nvPr/>
        </p:nvGrpSpPr>
        <p:grpSpPr>
          <a:xfrm>
            <a:off x="2528495" y="6212115"/>
            <a:ext cx="7378059" cy="360363"/>
            <a:chOff x="1333438" y="6497637"/>
            <a:chExt cx="7378059" cy="360363"/>
          </a:xfrm>
        </p:grpSpPr>
        <p:sp>
          <p:nvSpPr>
            <p:cNvPr id="35" name="Rectangle 84"/>
            <p:cNvSpPr>
              <a:spLocks noChangeArrowheads="1"/>
            </p:cNvSpPr>
            <p:nvPr/>
          </p:nvSpPr>
          <p:spPr bwMode="auto">
            <a:xfrm>
              <a:off x="1333438" y="6497637"/>
              <a:ext cx="1971675" cy="360363"/>
            </a:xfrm>
            <a:prstGeom prst="rect">
              <a:avLst/>
            </a:prstGeom>
            <a:solidFill>
              <a:schemeClr val="accent1"/>
            </a:solidFill>
            <a:ln w="38100">
              <a:solidFill>
                <a:schemeClr val="accent1"/>
              </a:solidFill>
              <a:miter lim="800000"/>
              <a:headEnd/>
              <a:tailEnd/>
            </a:ln>
          </p:spPr>
          <p:txBody>
            <a:bodyPr vert="horz" lIns="54864" tIns="91440" rtlCol="0" anchor="ctr">
              <a:noAutofit/>
            </a:bodyPr>
            <a:lstStyle/>
            <a:p>
              <a:pPr marL="438912" indent="-320040" algn="ctr">
                <a:lnSpc>
                  <a:spcPct val="80000"/>
                </a:lnSpc>
                <a:spcBef>
                  <a:spcPts val="0"/>
                </a:spcBef>
                <a:buClr>
                  <a:schemeClr val="accent1"/>
                </a:buClr>
                <a:buSzPct val="80000"/>
                <a:buFont typeface="Wingdings" pitchFamily="2" charset="2"/>
                <a:buNone/>
              </a:pPr>
              <a:r>
                <a:rPr lang="en-US" sz="2800" b="1" dirty="0">
                  <a:solidFill>
                    <a:schemeClr val="bg1"/>
                  </a:solidFill>
                  <a:latin typeface="+mn-lt"/>
                  <a:cs typeface="+mn-cs"/>
                </a:rPr>
                <a:t>OSV</a:t>
              </a:r>
            </a:p>
          </p:txBody>
        </p:sp>
        <p:sp>
          <p:nvSpPr>
            <p:cNvPr id="36" name="Rectangle 46"/>
            <p:cNvSpPr txBox="1">
              <a:spLocks noChangeArrowheads="1"/>
            </p:cNvSpPr>
            <p:nvPr/>
          </p:nvSpPr>
          <p:spPr>
            <a:xfrm>
              <a:off x="6648880" y="6497637"/>
              <a:ext cx="2062617" cy="360363"/>
            </a:xfrm>
            <a:prstGeom prst="rect">
              <a:avLst/>
            </a:prstGeom>
            <a:solidFill>
              <a:srgbClr val="FF0000"/>
            </a:solidFill>
            <a:ln w="38100">
              <a:solidFill>
                <a:srgbClr val="FF0000"/>
              </a:solidFill>
              <a:miter lim="800000"/>
              <a:headEnd/>
              <a:tailEnd/>
            </a:ln>
          </p:spPr>
          <p:txBody>
            <a:bodyPr vert="horz" lIns="54864" tIns="91440" rtlCol="0" anchor="ctr">
              <a:no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Corbel"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Corbel" pitchFamily="34" charset="0"/>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Corbel" pitchFamily="34" charset="0"/>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Corbel"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Corbe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a:lnSpc>
                  <a:spcPct val="80000"/>
                </a:lnSpc>
                <a:buNone/>
              </a:pPr>
              <a:r>
                <a:rPr lang="fr-CH" b="1" dirty="0">
                  <a:solidFill>
                    <a:schemeClr val="bg1"/>
                  </a:solidFill>
                  <a:latin typeface="+mn-lt"/>
                </a:rPr>
                <a:t>IAC</a:t>
              </a:r>
            </a:p>
          </p:txBody>
        </p:sp>
        <p:sp>
          <p:nvSpPr>
            <p:cNvPr id="37" name="Rectangle 47"/>
            <p:cNvSpPr>
              <a:spLocks noChangeArrowheads="1"/>
            </p:cNvSpPr>
            <p:nvPr/>
          </p:nvSpPr>
          <p:spPr bwMode="auto">
            <a:xfrm>
              <a:off x="3565985" y="6497637"/>
              <a:ext cx="2773470" cy="360363"/>
            </a:xfrm>
            <a:prstGeom prst="rect">
              <a:avLst/>
            </a:prstGeom>
            <a:solidFill>
              <a:srgbClr val="FF0000"/>
            </a:solidFill>
            <a:ln w="38100">
              <a:solidFill>
                <a:srgbClr val="FF0000"/>
              </a:solidFill>
              <a:miter lim="800000"/>
              <a:headEnd/>
              <a:tailEnd/>
            </a:ln>
            <a:extLst/>
          </p:spPr>
          <p:txBody>
            <a:bodyPr vert="horz" lIns="54864" tIns="91440" rtlCol="0" anchor="ctr">
              <a:noAutofit/>
            </a:bodyPr>
            <a:lstStyle/>
            <a:p>
              <a:pPr marL="438912" indent="-320040" algn="ctr">
                <a:lnSpc>
                  <a:spcPct val="80000"/>
                </a:lnSpc>
                <a:spcBef>
                  <a:spcPts val="0"/>
                </a:spcBef>
                <a:buClr>
                  <a:schemeClr val="accent1"/>
                </a:buClr>
                <a:buSzPct val="80000"/>
              </a:pPr>
              <a:r>
                <a:rPr lang="en-US" sz="2800" b="1" dirty="0">
                  <a:solidFill>
                    <a:schemeClr val="bg1"/>
                  </a:solidFill>
                  <a:latin typeface="+mn-lt"/>
                  <a:cs typeface="+mn-cs"/>
                </a:rPr>
                <a:t>NIAC</a:t>
              </a:r>
            </a:p>
          </p:txBody>
        </p:sp>
      </p:grpSp>
      <p:pic>
        <p:nvPicPr>
          <p:cNvPr id="38" name="Picture 4" descr="http://www.readingeagle.com/storyimage/RE/20160125/AP/301259910/EP/1/2/EP-301259910.jpg&amp;q=80&amp;MaxW=550&amp;MaxH=400&amp;RCRadiu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521" y="1955848"/>
            <a:ext cx="1520473" cy="277567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7"/>
          <p:cNvSpPr>
            <a:spLocks noChangeArrowheads="1"/>
          </p:cNvSpPr>
          <p:nvPr/>
        </p:nvSpPr>
        <p:spPr bwMode="auto">
          <a:xfrm>
            <a:off x="1573733" y="2580710"/>
            <a:ext cx="1577974" cy="982662"/>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grpSp>
        <p:nvGrpSpPr>
          <p:cNvPr id="40" name="Group 22"/>
          <p:cNvGrpSpPr>
            <a:grpSpLocks/>
          </p:cNvGrpSpPr>
          <p:nvPr/>
        </p:nvGrpSpPr>
        <p:grpSpPr bwMode="auto">
          <a:xfrm>
            <a:off x="1557554" y="3574403"/>
            <a:ext cx="1629900" cy="1149364"/>
            <a:chOff x="-105" y="707"/>
            <a:chExt cx="1202" cy="706"/>
          </a:xfrm>
        </p:grpSpPr>
        <p:sp>
          <p:nvSpPr>
            <p:cNvPr id="41" name="Rectangle 23"/>
            <p:cNvSpPr>
              <a:spLocks noChangeArrowheads="1"/>
            </p:cNvSpPr>
            <p:nvPr/>
          </p:nvSpPr>
          <p:spPr bwMode="auto">
            <a:xfrm>
              <a:off x="-105" y="707"/>
              <a:ext cx="1202"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Rectangle 24"/>
            <p:cNvSpPr>
              <a:spLocks noChangeArrowheads="1"/>
            </p:cNvSpPr>
            <p:nvPr/>
          </p:nvSpPr>
          <p:spPr bwMode="auto">
            <a:xfrm>
              <a:off x="-13" y="787"/>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buClrTx/>
                <a:buSzTx/>
                <a:buFontTx/>
                <a:buNone/>
              </a:pPr>
              <a:r>
                <a:rPr lang="de-DE" sz="2400" b="1" dirty="0">
                  <a:solidFill>
                    <a:srgbClr val="CCECFF"/>
                  </a:solidFill>
                  <a:latin typeface="+mn-lt"/>
                </a:rPr>
                <a:t>National</a:t>
              </a:r>
            </a:p>
            <a:p>
              <a:pPr algn="ctr">
                <a:buClrTx/>
                <a:buSzTx/>
                <a:buFontTx/>
                <a:buNone/>
              </a:pPr>
              <a:r>
                <a:rPr lang="de-DE" sz="2400" b="1" dirty="0">
                  <a:solidFill>
                    <a:srgbClr val="CCECFF"/>
                  </a:solidFill>
                  <a:latin typeface="+mn-lt"/>
                </a:rPr>
                <a:t>law</a:t>
              </a:r>
            </a:p>
          </p:txBody>
        </p:sp>
      </p:grpSp>
      <p:pic>
        <p:nvPicPr>
          <p:cNvPr id="43" name="Picture 42" descr="http://upload.wikimedia.org/wikipedia/commons/thumb/6/69/MILF_militant_lying_prone.jpg/560px-MILF_militant_lying_pr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154" y="1963665"/>
            <a:ext cx="1362780" cy="276785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31"/>
          <p:cNvGrpSpPr>
            <a:grpSpLocks/>
          </p:cNvGrpSpPr>
          <p:nvPr/>
        </p:nvGrpSpPr>
        <p:grpSpPr bwMode="auto">
          <a:xfrm>
            <a:off x="4743095" y="1968008"/>
            <a:ext cx="1366838" cy="729383"/>
            <a:chOff x="2200" y="1525"/>
            <a:chExt cx="861" cy="363"/>
          </a:xfrm>
        </p:grpSpPr>
        <p:sp>
          <p:nvSpPr>
            <p:cNvPr id="45" name="Rectangle 32"/>
            <p:cNvSpPr>
              <a:spLocks noChangeArrowheads="1"/>
            </p:cNvSpPr>
            <p:nvPr/>
          </p:nvSpPr>
          <p:spPr bwMode="auto">
            <a:xfrm>
              <a:off x="2200" y="1525"/>
              <a:ext cx="861" cy="363"/>
            </a:xfrm>
            <a:prstGeom prst="rect">
              <a:avLst/>
            </a:prstGeom>
            <a:gradFill rotWithShape="1">
              <a:gsLst>
                <a:gs pos="0">
                  <a:srgbClr val="FF0000">
                    <a:alpha val="39999"/>
                  </a:srgbClr>
                </a:gs>
                <a:gs pos="100000">
                  <a:srgbClr val="FF00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46" name="Rectangle 33"/>
            <p:cNvSpPr>
              <a:spLocks noChangeArrowheads="1"/>
            </p:cNvSpPr>
            <p:nvPr/>
          </p:nvSpPr>
          <p:spPr bwMode="auto">
            <a:xfrm>
              <a:off x="2200" y="1570"/>
              <a:ext cx="861" cy="2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IHL</a:t>
              </a:r>
            </a:p>
          </p:txBody>
        </p:sp>
      </p:grpSp>
      <p:grpSp>
        <p:nvGrpSpPr>
          <p:cNvPr id="47" name="Group 13"/>
          <p:cNvGrpSpPr>
            <a:grpSpLocks/>
          </p:cNvGrpSpPr>
          <p:nvPr/>
        </p:nvGrpSpPr>
        <p:grpSpPr bwMode="auto">
          <a:xfrm>
            <a:off x="4733673" y="2724378"/>
            <a:ext cx="1361344" cy="838200"/>
            <a:chOff x="2194" y="1888"/>
            <a:chExt cx="867" cy="528"/>
          </a:xfrm>
        </p:grpSpPr>
        <p:sp>
          <p:nvSpPr>
            <p:cNvPr id="48" name="Rectangle 14"/>
            <p:cNvSpPr>
              <a:spLocks noChangeArrowheads="1"/>
            </p:cNvSpPr>
            <p:nvPr/>
          </p:nvSpPr>
          <p:spPr bwMode="auto">
            <a:xfrm>
              <a:off x="2200" y="1888"/>
              <a:ext cx="861" cy="528"/>
            </a:xfrm>
            <a:prstGeom prst="rect">
              <a:avLst/>
            </a:prstGeom>
            <a:gradFill rotWithShape="1">
              <a:gsLst>
                <a:gs pos="0">
                  <a:srgbClr val="FFFF00">
                    <a:alpha val="39999"/>
                  </a:srgbClr>
                </a:gs>
                <a:gs pos="100000">
                  <a:srgbClr val="FFFF0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fr-FR" sz="4400" b="1">
                <a:solidFill>
                  <a:schemeClr val="tx1"/>
                </a:solidFill>
                <a:effectLst/>
                <a:latin typeface="Arial" charset="0"/>
              </a:endParaRPr>
            </a:p>
          </p:txBody>
        </p:sp>
        <p:sp>
          <p:nvSpPr>
            <p:cNvPr id="49" name="Rectangle 15"/>
            <p:cNvSpPr>
              <a:spLocks noChangeArrowheads="1"/>
            </p:cNvSpPr>
            <p:nvPr/>
          </p:nvSpPr>
          <p:spPr bwMode="auto">
            <a:xfrm>
              <a:off x="2194" y="1981"/>
              <a:ext cx="816"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buClrTx/>
                <a:buSzTx/>
                <a:buFontTx/>
                <a:buNone/>
              </a:pPr>
              <a:r>
                <a:rPr lang="de-DE" sz="2400" b="1" dirty="0">
                  <a:solidFill>
                    <a:srgbClr val="CCECFF"/>
                  </a:solidFill>
                  <a:latin typeface="+mn-lt"/>
                </a:rPr>
                <a:t>IHRL</a:t>
              </a:r>
            </a:p>
          </p:txBody>
        </p:sp>
      </p:grpSp>
      <p:grpSp>
        <p:nvGrpSpPr>
          <p:cNvPr id="50" name="Group 28"/>
          <p:cNvGrpSpPr>
            <a:grpSpLocks/>
          </p:cNvGrpSpPr>
          <p:nvPr/>
        </p:nvGrpSpPr>
        <p:grpSpPr bwMode="auto">
          <a:xfrm>
            <a:off x="4743095" y="3575278"/>
            <a:ext cx="1351923" cy="1174750"/>
            <a:chOff x="1111" y="2554"/>
            <a:chExt cx="1008" cy="706"/>
          </a:xfrm>
        </p:grpSpPr>
        <p:sp>
          <p:nvSpPr>
            <p:cNvPr id="51" name="Rectangle 29"/>
            <p:cNvSpPr>
              <a:spLocks noChangeArrowheads="1"/>
            </p:cNvSpPr>
            <p:nvPr/>
          </p:nvSpPr>
          <p:spPr bwMode="auto">
            <a:xfrm>
              <a:off x="1111" y="2554"/>
              <a:ext cx="1008" cy="706"/>
            </a:xfrm>
            <a:prstGeom prst="rect">
              <a:avLst/>
            </a:prstGeom>
            <a:gradFill rotWithShape="1">
              <a:gsLst>
                <a:gs pos="0">
                  <a:srgbClr val="808080">
                    <a:alpha val="60001"/>
                  </a:srgbClr>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Rectangle 30"/>
            <p:cNvSpPr>
              <a:spLocks noChangeArrowheads="1"/>
            </p:cNvSpPr>
            <p:nvPr/>
          </p:nvSpPr>
          <p:spPr bwMode="auto">
            <a:xfrm>
              <a:off x="1155" y="2642"/>
              <a:ext cx="953" cy="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de-DE" sz="2400" b="1" dirty="0">
                  <a:solidFill>
                    <a:srgbClr val="CCECFF"/>
                  </a:solidFill>
                  <a:latin typeface="+mn-lt"/>
                </a:rPr>
                <a:t>National</a:t>
              </a:r>
            </a:p>
            <a:p>
              <a:pPr algn="ctr"/>
              <a:r>
                <a:rPr lang="de-DE" sz="2400" b="1" dirty="0">
                  <a:solidFill>
                    <a:srgbClr val="CCECFF"/>
                  </a:solidFill>
                  <a:latin typeface="+mn-lt"/>
                </a:rPr>
                <a:t>law</a:t>
              </a:r>
            </a:p>
          </p:txBody>
        </p:sp>
      </p:grpSp>
      <p:sp>
        <p:nvSpPr>
          <p:cNvPr id="53" name="Rectangle 18"/>
          <p:cNvSpPr>
            <a:spLocks noChangeArrowheads="1"/>
          </p:cNvSpPr>
          <p:nvPr/>
        </p:nvSpPr>
        <p:spPr bwMode="auto">
          <a:xfrm>
            <a:off x="1619770" y="2829697"/>
            <a:ext cx="1292225" cy="4588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algn="ctr">
              <a:buClrTx/>
              <a:buSzTx/>
              <a:buFontTx/>
              <a:buNone/>
            </a:pPr>
            <a:r>
              <a:rPr lang="de-DE" sz="2400" b="1" dirty="0">
                <a:solidFill>
                  <a:srgbClr val="CCECFF"/>
                </a:solidFill>
                <a:latin typeface="+mn-lt"/>
              </a:rPr>
              <a:t>IHRL</a:t>
            </a:r>
          </a:p>
        </p:txBody>
      </p:sp>
    </p:spTree>
    <p:extLst>
      <p:ext uri="{BB962C8B-B14F-4D97-AF65-F5344CB8AC3E}">
        <p14:creationId xmlns:p14="http://schemas.microsoft.com/office/powerpoint/2010/main" val="28790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500"/>
                                        <p:tgtEl>
                                          <p:spTgt spid="5"/>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500"/>
                                        <p:tgtEl>
                                          <p:spTgt spid="6"/>
                                        </p:tgtEl>
                                      </p:cBhvr>
                                    </p:animEffect>
                                  </p:childTnLst>
                                </p:cTn>
                              </p:par>
                              <p:par>
                                <p:cTn id="16" presetID="17"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ppt_h/2"/>
                                          </p:val>
                                        </p:tav>
                                        <p:tav tm="100000">
                                          <p:val>
                                            <p:strVal val="#ppt_y"/>
                                          </p:val>
                                        </p:tav>
                                      </p:tavLst>
                                    </p:anim>
                                    <p:anim calcmode="lin" valueType="num">
                                      <p:cBhvr>
                                        <p:cTn id="20" dur="1000" fill="hold"/>
                                        <p:tgtEl>
                                          <p:spTgt spid="10"/>
                                        </p:tgtEl>
                                        <p:attrNameLst>
                                          <p:attrName>ppt_w</p:attrName>
                                        </p:attrNameLst>
                                      </p:cBhvr>
                                      <p:tavLst>
                                        <p:tav tm="0">
                                          <p:val>
                                            <p:strVal val="#ppt_w"/>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ppt_h/2"/>
                                          </p:val>
                                        </p:tav>
                                        <p:tav tm="100000">
                                          <p:val>
                                            <p:strVal val="#ppt_y"/>
                                          </p:val>
                                        </p:tav>
                                      </p:tavLst>
                                    </p:anim>
                                    <p:anim calcmode="lin" valueType="num">
                                      <p:cBhvr>
                                        <p:cTn id="26" dur="1000" fill="hold"/>
                                        <p:tgtEl>
                                          <p:spTgt spid="13"/>
                                        </p:tgtEl>
                                        <p:attrNameLst>
                                          <p:attrName>ppt_w</p:attrName>
                                        </p:attrNameLst>
                                      </p:cBhvr>
                                      <p:tavLst>
                                        <p:tav tm="0">
                                          <p:val>
                                            <p:strVal val="#ppt_w"/>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ppt_h/2"/>
                                          </p:val>
                                        </p:tav>
                                        <p:tav tm="100000">
                                          <p:val>
                                            <p:strVal val="#ppt_y"/>
                                          </p:val>
                                        </p:tav>
                                      </p:tavLst>
                                    </p:anim>
                                    <p:anim calcmode="lin" valueType="num">
                                      <p:cBhvr>
                                        <p:cTn id="32" dur="1000" fill="hold"/>
                                        <p:tgtEl>
                                          <p:spTgt spid="16"/>
                                        </p:tgtEl>
                                        <p:attrNameLst>
                                          <p:attrName>ppt_w</p:attrName>
                                        </p:attrNameLst>
                                      </p:cBhvr>
                                      <p:tavLst>
                                        <p:tav tm="0">
                                          <p:val>
                                            <p:strVal val="#ppt_w"/>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ppt_h/2"/>
                                          </p:val>
                                        </p:tav>
                                        <p:tav tm="100000">
                                          <p:val>
                                            <p:strVal val="#ppt_y"/>
                                          </p:val>
                                        </p:tav>
                                      </p:tavLst>
                                    </p:anim>
                                    <p:anim calcmode="lin" valueType="num">
                                      <p:cBhvr>
                                        <p:cTn id="38" dur="1000" fill="hold"/>
                                        <p:tgtEl>
                                          <p:spTgt spid="25"/>
                                        </p:tgtEl>
                                        <p:attrNameLst>
                                          <p:attrName>ppt_w</p:attrName>
                                        </p:attrNameLst>
                                      </p:cBhvr>
                                      <p:tavLst>
                                        <p:tav tm="0">
                                          <p:val>
                                            <p:strVal val="#ppt_w"/>
                                          </p:val>
                                        </p:tav>
                                        <p:tav tm="100000">
                                          <p:val>
                                            <p:strVal val="#ppt_w"/>
                                          </p:val>
                                        </p:tav>
                                      </p:tavLst>
                                    </p:anim>
                                    <p:anim calcmode="lin" valueType="num">
                                      <p:cBhvr>
                                        <p:cTn id="39" dur="1000" fill="hold"/>
                                        <p:tgtEl>
                                          <p:spTgt spid="25"/>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10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ppt_h/2"/>
                                          </p:val>
                                        </p:tav>
                                        <p:tav tm="100000">
                                          <p:val>
                                            <p:strVal val="#ppt_y"/>
                                          </p:val>
                                        </p:tav>
                                      </p:tavLst>
                                    </p:anim>
                                    <p:anim calcmode="lin" valueType="num">
                                      <p:cBhvr>
                                        <p:cTn id="44" dur="1000" fill="hold"/>
                                        <p:tgtEl>
                                          <p:spTgt spid="22"/>
                                        </p:tgtEl>
                                        <p:attrNameLst>
                                          <p:attrName>ppt_w</p:attrName>
                                        </p:attrNameLst>
                                      </p:cBhvr>
                                      <p:tavLst>
                                        <p:tav tm="0">
                                          <p:val>
                                            <p:strVal val="#ppt_w"/>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10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ppt_h/2"/>
                                          </p:val>
                                        </p:tav>
                                        <p:tav tm="100000">
                                          <p:val>
                                            <p:strVal val="#ppt_y"/>
                                          </p:val>
                                        </p:tav>
                                      </p:tavLst>
                                    </p:anim>
                                    <p:anim calcmode="lin" valueType="num">
                                      <p:cBhvr>
                                        <p:cTn id="50" dur="1000" fill="hold"/>
                                        <p:tgtEl>
                                          <p:spTgt spid="19"/>
                                        </p:tgtEl>
                                        <p:attrNameLst>
                                          <p:attrName>ppt_w</p:attrName>
                                        </p:attrNameLst>
                                      </p:cBhvr>
                                      <p:tavLst>
                                        <p:tav tm="0">
                                          <p:val>
                                            <p:strVal val="#ppt_w"/>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17" presetClass="entr" presetSubtype="4"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ppt_h/2"/>
                                          </p:val>
                                        </p:tav>
                                        <p:tav tm="100000">
                                          <p:val>
                                            <p:strVal val="#ppt_y"/>
                                          </p:val>
                                        </p:tav>
                                      </p:tavLst>
                                    </p:anim>
                                    <p:anim calcmode="lin" valueType="num">
                                      <p:cBhvr>
                                        <p:cTn id="57" dur="1000" fill="hold"/>
                                        <p:tgtEl>
                                          <p:spTgt spid="31"/>
                                        </p:tgtEl>
                                        <p:attrNameLst>
                                          <p:attrName>ppt_w</p:attrName>
                                        </p:attrNameLst>
                                      </p:cBhvr>
                                      <p:tavLst>
                                        <p:tav tm="0">
                                          <p:val>
                                            <p:strVal val="#ppt_w"/>
                                          </p:val>
                                        </p:tav>
                                        <p:tav tm="100000">
                                          <p:val>
                                            <p:strVal val="#ppt_w"/>
                                          </p:val>
                                        </p:tav>
                                      </p:tavLst>
                                    </p:anim>
                                    <p:anim calcmode="lin" valueType="num">
                                      <p:cBhvr>
                                        <p:cTn id="58" dur="1000" fill="hold"/>
                                        <p:tgtEl>
                                          <p:spTgt spid="31"/>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7" presetClass="entr" presetSubtype="4"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ppt_h/2"/>
                                          </p:val>
                                        </p:tav>
                                        <p:tav tm="100000">
                                          <p:val>
                                            <p:strVal val="#ppt_y"/>
                                          </p:val>
                                        </p:tav>
                                      </p:tavLst>
                                    </p:anim>
                                    <p:anim calcmode="lin" valueType="num">
                                      <p:cBhvr>
                                        <p:cTn id="64" dur="1000" fill="hold"/>
                                        <p:tgtEl>
                                          <p:spTgt spid="28"/>
                                        </p:tgtEl>
                                        <p:attrNameLst>
                                          <p:attrName>ppt_w</p:attrName>
                                        </p:attrNameLst>
                                      </p:cBhvr>
                                      <p:tavLst>
                                        <p:tav tm="0">
                                          <p:val>
                                            <p:strVal val="#ppt_w"/>
                                          </p:val>
                                        </p:tav>
                                        <p:tav tm="100000">
                                          <p:val>
                                            <p:strVal val="#ppt_w"/>
                                          </p:val>
                                        </p:tav>
                                      </p:tavLst>
                                    </p:anim>
                                    <p:anim calcmode="lin" valueType="num">
                                      <p:cBhvr>
                                        <p:cTn id="65" dur="1000" fill="hold"/>
                                        <p:tgtEl>
                                          <p:spTgt spid="28"/>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20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ppt_h/2"/>
                                          </p:val>
                                        </p:tav>
                                        <p:tav tm="100000">
                                          <p:val>
                                            <p:strVal val="#ppt_y"/>
                                          </p:val>
                                        </p:tav>
                                      </p:tavLst>
                                    </p:anim>
                                    <p:anim calcmode="lin" valueType="num">
                                      <p:cBhvr>
                                        <p:cTn id="76" dur="1000" fill="hold"/>
                                        <p:tgtEl>
                                          <p:spTgt spid="40"/>
                                        </p:tgtEl>
                                        <p:attrNameLst>
                                          <p:attrName>ppt_w</p:attrName>
                                        </p:attrNameLst>
                                      </p:cBhvr>
                                      <p:tavLst>
                                        <p:tav tm="0">
                                          <p:val>
                                            <p:strVal val="#ppt_w"/>
                                          </p:val>
                                        </p:tav>
                                        <p:tav tm="100000">
                                          <p:val>
                                            <p:strVal val="#ppt_w"/>
                                          </p:val>
                                        </p:tav>
                                      </p:tavLst>
                                    </p:anim>
                                    <p:anim calcmode="lin" valueType="num">
                                      <p:cBhvr>
                                        <p:cTn id="77" dur="10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4"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ppt_h/2"/>
                                          </p:val>
                                        </p:tav>
                                        <p:tav tm="100000">
                                          <p:val>
                                            <p:strVal val="#ppt_y"/>
                                          </p:val>
                                        </p:tav>
                                      </p:tavLst>
                                    </p:anim>
                                    <p:anim calcmode="lin" valueType="num">
                                      <p:cBhvr>
                                        <p:cTn id="84" dur="1000" fill="hold"/>
                                        <p:tgtEl>
                                          <p:spTgt spid="44"/>
                                        </p:tgtEl>
                                        <p:attrNameLst>
                                          <p:attrName>ppt_w</p:attrName>
                                        </p:attrNameLst>
                                      </p:cBhvr>
                                      <p:tavLst>
                                        <p:tav tm="0">
                                          <p:val>
                                            <p:strVal val="#ppt_w"/>
                                          </p:val>
                                        </p:tav>
                                        <p:tav tm="100000">
                                          <p:val>
                                            <p:strVal val="#ppt_w"/>
                                          </p:val>
                                        </p:tav>
                                      </p:tavLst>
                                    </p:anim>
                                    <p:anim calcmode="lin" valueType="num">
                                      <p:cBhvr>
                                        <p:cTn id="85" dur="1000" fill="hold"/>
                                        <p:tgtEl>
                                          <p:spTgt spid="44"/>
                                        </p:tgtEl>
                                        <p:attrNameLst>
                                          <p:attrName>ppt_h</p:attrName>
                                        </p:attrNameLst>
                                      </p:cBhvr>
                                      <p:tavLst>
                                        <p:tav tm="0">
                                          <p:val>
                                            <p:fltVal val="0"/>
                                          </p:val>
                                        </p:tav>
                                        <p:tav tm="100000">
                                          <p:val>
                                            <p:strVal val="#ppt_h"/>
                                          </p:val>
                                        </p:tav>
                                      </p:tavLst>
                                    </p:anim>
                                  </p:childTnLst>
                                </p:cTn>
                              </p:par>
                              <p:par>
                                <p:cTn id="86" presetID="17" presetClass="entr" presetSubtype="4" fill="hold" nodeType="withEffect">
                                  <p:stCondLst>
                                    <p:cond delay="100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ppt_h/2"/>
                                          </p:val>
                                        </p:tav>
                                        <p:tav tm="100000">
                                          <p:val>
                                            <p:strVal val="#ppt_y"/>
                                          </p:val>
                                        </p:tav>
                                      </p:tavLst>
                                    </p:anim>
                                    <p:anim calcmode="lin" valueType="num">
                                      <p:cBhvr>
                                        <p:cTn id="90" dur="1000" fill="hold"/>
                                        <p:tgtEl>
                                          <p:spTgt spid="47"/>
                                        </p:tgtEl>
                                        <p:attrNameLst>
                                          <p:attrName>ppt_w</p:attrName>
                                        </p:attrNameLst>
                                      </p:cBhvr>
                                      <p:tavLst>
                                        <p:tav tm="0">
                                          <p:val>
                                            <p:strVal val="#ppt_w"/>
                                          </p:val>
                                        </p:tav>
                                        <p:tav tm="100000">
                                          <p:val>
                                            <p:strVal val="#ppt_w"/>
                                          </p:val>
                                        </p:tav>
                                      </p:tavLst>
                                    </p:anim>
                                    <p:anim calcmode="lin" valueType="num">
                                      <p:cBhvr>
                                        <p:cTn id="91" dur="1000" fill="hold"/>
                                        <p:tgtEl>
                                          <p:spTgt spid="47"/>
                                        </p:tgtEl>
                                        <p:attrNameLst>
                                          <p:attrName>ppt_h</p:attrName>
                                        </p:attrNameLst>
                                      </p:cBhvr>
                                      <p:tavLst>
                                        <p:tav tm="0">
                                          <p:val>
                                            <p:fltVal val="0"/>
                                          </p:val>
                                        </p:tav>
                                        <p:tav tm="100000">
                                          <p:val>
                                            <p:strVal val="#ppt_h"/>
                                          </p:val>
                                        </p:tav>
                                      </p:tavLst>
                                    </p:anim>
                                  </p:childTnLst>
                                </p:cTn>
                              </p:par>
                              <p:par>
                                <p:cTn id="92" presetID="17" presetClass="entr" presetSubtype="4"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ppt_h/2"/>
                                          </p:val>
                                        </p:tav>
                                        <p:tav tm="100000">
                                          <p:val>
                                            <p:strVal val="#ppt_y"/>
                                          </p:val>
                                        </p:tav>
                                      </p:tavLst>
                                    </p:anim>
                                    <p:anim calcmode="lin" valueType="num">
                                      <p:cBhvr>
                                        <p:cTn id="96" dur="1000" fill="hold"/>
                                        <p:tgtEl>
                                          <p:spTgt spid="50"/>
                                        </p:tgtEl>
                                        <p:attrNameLst>
                                          <p:attrName>ppt_w</p:attrName>
                                        </p:attrNameLst>
                                      </p:cBhvr>
                                      <p:tavLst>
                                        <p:tav tm="0">
                                          <p:val>
                                            <p:strVal val="#ppt_w"/>
                                          </p:val>
                                        </p:tav>
                                        <p:tav tm="100000">
                                          <p:val>
                                            <p:strVal val="#ppt_w"/>
                                          </p:val>
                                        </p:tav>
                                      </p:tavLst>
                                    </p:anim>
                                    <p:anim calcmode="lin" valueType="num">
                                      <p:cBhvr>
                                        <p:cTn id="97" dur="10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pic>
        <p:nvPicPr>
          <p:cNvPr id="4" name="Picture 10"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425086"/>
            <a:ext cx="4156884" cy="25608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059817" y="0"/>
            <a:ext cx="895957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u="sng" dirty="0">
                <a:latin typeface="+mn-lt"/>
              </a:rPr>
              <a:t>Protection of persons not taking part, </a:t>
            </a:r>
            <a:br>
              <a:rPr lang="en-US" u="sng" dirty="0">
                <a:latin typeface="+mn-lt"/>
              </a:rPr>
            </a:br>
            <a:r>
              <a:rPr lang="en-US" u="sng" dirty="0">
                <a:latin typeface="+mn-lt"/>
              </a:rPr>
              <a:t>or no longer taking part, in hostilities</a:t>
            </a:r>
            <a:endParaRPr lang="fr-CH" u="sng" dirty="0">
              <a:latin typeface="+mn-lt"/>
            </a:endParaRPr>
          </a:p>
        </p:txBody>
      </p:sp>
      <p:pic>
        <p:nvPicPr>
          <p:cNvPr id="6" name="Picture 3" descr="MAG_0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082800" y="4066724"/>
            <a:ext cx="4156884" cy="2708275"/>
          </a:xfrm>
          <a:prstGeom prst="rect">
            <a:avLst/>
          </a:prstGeom>
          <a:no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460091" y="1425086"/>
            <a:ext cx="4248150" cy="2560885"/>
          </a:xfrm>
          <a:prstGeom prst="rect">
            <a:avLst/>
          </a:prstGeom>
          <a:noFill/>
          <a:ln>
            <a:solidFill>
              <a:schemeClr val="bg1"/>
            </a:solidFill>
            <a:round/>
            <a:headEnd/>
            <a:tailEnd/>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0091" y="4066723"/>
            <a:ext cx="4248150" cy="270827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rgbClr val="38B0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57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858307" y="186761"/>
            <a:ext cx="1112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u="sng" dirty="0">
                <a:latin typeface="+mn-lt"/>
              </a:rPr>
              <a:t>Limitations on means and methods of  warfare</a:t>
            </a:r>
            <a:br>
              <a:rPr lang="en-US" sz="3200" u="sng" dirty="0"/>
            </a:br>
            <a:endParaRPr lang="fr-CH" sz="3200" u="sng" dirty="0"/>
          </a:p>
        </p:txBody>
      </p:sp>
      <p:pic>
        <p:nvPicPr>
          <p:cNvPr id="5" name="Picture 5" descr="021105-O-9999G-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60526" y="1168754"/>
            <a:ext cx="4103687" cy="2680368"/>
          </a:xfrm>
          <a:prstGeom prst="rect">
            <a:avLst/>
          </a:prstGeom>
          <a:no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Meth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221" y="3990870"/>
            <a:ext cx="4103686" cy="26803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221" y="1168754"/>
            <a:ext cx="4103687" cy="26803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Iraq-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526" y="3990870"/>
            <a:ext cx="4103686" cy="268036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8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43FA-8A36-401A-AA4E-DDA16A5A6566}"/>
              </a:ext>
            </a:extLst>
          </p:cNvPr>
          <p:cNvSpPr>
            <a:spLocks noGrp="1"/>
          </p:cNvSpPr>
          <p:nvPr>
            <p:ph type="title"/>
          </p:nvPr>
        </p:nvSpPr>
        <p:spPr>
          <a:xfrm>
            <a:off x="838200" y="18255"/>
            <a:ext cx="10515600" cy="1325563"/>
          </a:xfrm>
        </p:spPr>
        <p:txBody>
          <a:bodyPr/>
          <a:lstStyle/>
          <a:p>
            <a:pPr algn="ctr"/>
            <a:r>
              <a:rPr lang="en-GB" u="sng" dirty="0">
                <a:latin typeface="+mn-lt"/>
              </a:rPr>
              <a:t>Objectives</a:t>
            </a:r>
            <a:r>
              <a:rPr lang="en-GB" dirty="0"/>
              <a:t> </a:t>
            </a:r>
          </a:p>
        </p:txBody>
      </p:sp>
      <p:sp>
        <p:nvSpPr>
          <p:cNvPr id="3" name="Content Placeholder 2">
            <a:extLst>
              <a:ext uri="{FF2B5EF4-FFF2-40B4-BE49-F238E27FC236}">
                <a16:creationId xmlns:a16="http://schemas.microsoft.com/office/drawing/2014/main" id="{EE871AC2-E073-4AD5-8E9F-E20152D512B9}"/>
              </a:ext>
            </a:extLst>
          </p:cNvPr>
          <p:cNvSpPr>
            <a:spLocks noGrp="1"/>
          </p:cNvSpPr>
          <p:nvPr>
            <p:ph idx="1"/>
          </p:nvPr>
        </p:nvSpPr>
        <p:spPr>
          <a:xfrm>
            <a:off x="1208015" y="1343818"/>
            <a:ext cx="10145785" cy="5228660"/>
          </a:xfrm>
        </p:spPr>
        <p:txBody>
          <a:bodyPr>
            <a:normAutofit fontScale="70000" lnSpcReduction="20000"/>
          </a:bodyPr>
          <a:lstStyle/>
          <a:p>
            <a:pPr marL="0" indent="0">
              <a:buNone/>
            </a:pPr>
            <a:r>
              <a:rPr lang="en-GB" sz="3800" b="1" dirty="0">
                <a:solidFill>
                  <a:srgbClr val="0000FF"/>
                </a:solidFill>
              </a:rPr>
              <a:t>Be able to: </a:t>
            </a:r>
          </a:p>
          <a:p>
            <a:r>
              <a:rPr lang="en-GB" sz="3400" dirty="0"/>
              <a:t>distinguish different situations of violence and identify the main IHL instruments applicable to each of these </a:t>
            </a:r>
          </a:p>
          <a:p>
            <a:r>
              <a:rPr lang="en-GB" sz="3400" dirty="0"/>
              <a:t>explain what human rights are, who has the obligation to respect and protect them and who the intended beneficiaries are</a:t>
            </a:r>
          </a:p>
          <a:p>
            <a:r>
              <a:rPr lang="en-GB" sz="3400" dirty="0"/>
              <a:t>explain the difference between IHRL and IHL in terms of scope of application</a:t>
            </a:r>
          </a:p>
          <a:p>
            <a:r>
              <a:rPr lang="en-GB" sz="3400" dirty="0"/>
              <a:t>explain the distinction between refugees, displaced persons and migrants, and the main rules applicable to each category</a:t>
            </a:r>
          </a:p>
          <a:p>
            <a:r>
              <a:rPr lang="en-GB" sz="3400" dirty="0"/>
              <a:t>explain the most relevant rules of IHL</a:t>
            </a:r>
          </a:p>
          <a:p>
            <a:r>
              <a:rPr lang="en-GB" sz="3400" dirty="0"/>
              <a:t>explain the responsibilities of health-care personnel working in crisis situations and the main rules linked to the care and protection of wounded and sick, and the protection of health-care personnel and health services overall </a:t>
            </a:r>
          </a:p>
          <a:p>
            <a:r>
              <a:rPr lang="en-GB" sz="3400" dirty="0"/>
              <a:t>explain the protective and indicative use of the Red Cross, Red Crescent and Red Crystal emblems</a:t>
            </a:r>
          </a:p>
          <a:p>
            <a:r>
              <a:rPr lang="en-GB" sz="3400" dirty="0"/>
              <a:t>explain the purpose and scope of the International Health Regulations </a:t>
            </a:r>
            <a:endParaRPr lang="en-GB" sz="3400" b="1" dirty="0">
              <a:solidFill>
                <a:srgbClr val="0000FF"/>
              </a:solidFill>
            </a:endParaRPr>
          </a:p>
          <a:p>
            <a:pPr marL="0" indent="0">
              <a:buNone/>
            </a:pPr>
            <a:endParaRPr lang="en-GB" dirty="0"/>
          </a:p>
        </p:txBody>
      </p:sp>
      <p:sp>
        <p:nvSpPr>
          <p:cNvPr id="4" name="Rectangle 3">
            <a:extLst>
              <a:ext uri="{FF2B5EF4-FFF2-40B4-BE49-F238E27FC236}">
                <a16:creationId xmlns:a16="http://schemas.microsoft.com/office/drawing/2014/main" id="{E0CDE306-F233-401C-B84A-6E30CB9DAF5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1426596-80C1-47FE-960C-9D003A929A8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5844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body" idx="1"/>
          </p:nvPr>
        </p:nvSpPr>
        <p:spPr>
          <a:xfrm>
            <a:off x="2362200" y="2514600"/>
            <a:ext cx="9004300" cy="2337468"/>
          </a:xfrm>
        </p:spPr>
        <p:txBody>
          <a:bodyPr vert="horz" lIns="50798" tIns="50798" rIns="88896" bIns="50798" rtlCol="0" anchor="t">
            <a:normAutofit/>
          </a:bodyPr>
          <a:lstStyle/>
          <a:p>
            <a:pPr marL="370569" indent="-342665" defTabSz="914145">
              <a:spcBef>
                <a:spcPts val="422"/>
              </a:spcBef>
              <a:buClr>
                <a:srgbClr val="FFFFFF"/>
              </a:buClr>
              <a:buFont typeface="ArialMT" charset="0"/>
              <a:buChar char="•"/>
            </a:pPr>
            <a:r>
              <a:rPr lang="en-US" dirty="0">
                <a:ea typeface="Arial" pitchFamily="-1" charset="0"/>
                <a:cs typeface="Arial" pitchFamily="-1" charset="0"/>
                <a:sym typeface="Arial" pitchFamily="-1" charset="0"/>
              </a:rPr>
              <a:t>Heavy fighting has taken place between Colombian government troops and opposition FARC guerillas, as part of hostilities that have been going on for years and with large casualties. In the most recent attack, more than 60 members FARC and government troops have been killed.</a:t>
            </a:r>
          </a:p>
          <a:p>
            <a:pPr marL="370569" indent="-342665" defTabSz="914145">
              <a:spcBef>
                <a:spcPts val="422"/>
              </a:spcBef>
              <a:buClr>
                <a:srgbClr val="FFFFFF"/>
              </a:buClr>
              <a:buFont typeface="ArialMT" charset="0"/>
              <a:buChar char="•"/>
            </a:pPr>
            <a:endParaRPr lang="en-US" dirty="0">
              <a:cs typeface="Arial" pitchFamily="-1" charset="0"/>
              <a:sym typeface="Arial" pitchFamily="-1" charset="0"/>
            </a:endParaRPr>
          </a:p>
          <a:p>
            <a:pPr marL="370569" indent="-342665" defTabSz="914145">
              <a:spcBef>
                <a:spcPts val="422"/>
              </a:spcBef>
              <a:buClr>
                <a:srgbClr val="FFFFFF"/>
              </a:buClr>
              <a:buFont typeface="ArialMT" charset="0"/>
              <a:buChar char="•"/>
            </a:pPr>
            <a:endParaRPr lang="en-US" dirty="0">
              <a:latin typeface="Arial" pitchFamily="-1" charset="0"/>
              <a:cs typeface="Arial" pitchFamily="-1" charset="0"/>
              <a:sym typeface="Arial" pitchFamily="-1" charset="0"/>
            </a:endParaRPr>
          </a:p>
          <a:p>
            <a:pPr marL="2656569" lvl="5" indent="-342665" defTabSz="914145">
              <a:spcBef>
                <a:spcPts val="422"/>
              </a:spcBef>
              <a:buClr>
                <a:srgbClr val="FFFFFF"/>
              </a:buClr>
              <a:buFont typeface="ArialMT" charset="0"/>
              <a:buChar char="•"/>
            </a:pPr>
            <a:endParaRPr lang="en-US" sz="2000" dirty="0">
              <a:solidFill>
                <a:srgbClr val="FF0000"/>
              </a:solidFill>
            </a:endParaRPr>
          </a:p>
        </p:txBody>
      </p:sp>
      <p:sp>
        <p:nvSpPr>
          <p:cNvPr id="17413" name="Rectangle 5"/>
          <p:cNvSpPr>
            <a:spLocks noGrp="1" noChangeArrowheads="1"/>
          </p:cNvSpPr>
          <p:nvPr>
            <p:ph type="title"/>
          </p:nvPr>
        </p:nvSpPr>
        <p:spPr>
          <a:xfrm>
            <a:off x="2969940" y="406401"/>
            <a:ext cx="7283276" cy="1393031"/>
          </a:xfrm>
        </p:spPr>
        <p:txBody>
          <a:bodyPr vert="horz" lIns="50798" tIns="50798" rIns="88896" bIns="50798" rtlCol="0" anchor="ctr">
            <a:normAutofit/>
          </a:bodyPr>
          <a:lstStyle/>
          <a:p>
            <a:pPr defTabSz="914145"/>
            <a:r>
              <a:rPr lang="en-US" b="1" dirty="0">
                <a:latin typeface="+mn-lt"/>
                <a:ea typeface="Arial" pitchFamily="-1" charset="0"/>
                <a:cs typeface="Arial" pitchFamily="-1" charset="0"/>
                <a:sym typeface="Arial" pitchFamily="-1" charset="0"/>
              </a:rPr>
              <a:t>Examples</a:t>
            </a:r>
            <a:r>
              <a:rPr lang="en-US" dirty="0">
                <a:latin typeface="+mn-lt"/>
                <a:ea typeface="Arial" pitchFamily="-1" charset="0"/>
                <a:cs typeface="Arial" pitchFamily="-1" charset="0"/>
                <a:sym typeface="Arial" pitchFamily="-1" charset="0"/>
              </a:rPr>
              <a:t> – </a:t>
            </a:r>
            <a:r>
              <a:rPr lang="en-US" u="sng" dirty="0">
                <a:latin typeface="+mn-lt"/>
                <a:ea typeface="Arial" pitchFamily="-1" charset="0"/>
                <a:cs typeface="Arial" pitchFamily="-1" charset="0"/>
                <a:sym typeface="Arial" pitchFamily="-1" charset="0"/>
              </a:rPr>
              <a:t>Does IHL apply? </a:t>
            </a:r>
            <a:endParaRPr lang="en-US" sz="5400" u="sng" dirty="0">
              <a:latin typeface="+mn-lt"/>
            </a:endParaRPr>
          </a:p>
        </p:txBody>
      </p:sp>
      <p:sp>
        <p:nvSpPr>
          <p:cNvPr id="4" name="Rectangle 3">
            <a:extLst>
              <a:ext uri="{FF2B5EF4-FFF2-40B4-BE49-F238E27FC236}">
                <a16:creationId xmlns:a16="http://schemas.microsoft.com/office/drawing/2014/main" id="{9A0EE480-A43F-4D71-BAC1-7E8D948E44A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7CE014-AD77-4D95-BE5A-DF543F779CD7}"/>
              </a:ext>
            </a:extLst>
          </p:cNvPr>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8" name="TextBox 7">
            <a:extLst>
              <a:ext uri="{FF2B5EF4-FFF2-40B4-BE49-F238E27FC236}">
                <a16:creationId xmlns:a16="http://schemas.microsoft.com/office/drawing/2014/main" id="{ED31151C-A5C2-492C-8244-010EDFBA2AE8}"/>
              </a:ext>
            </a:extLst>
          </p:cNvPr>
          <p:cNvSpPr txBox="1"/>
          <p:nvPr/>
        </p:nvSpPr>
        <p:spPr>
          <a:xfrm>
            <a:off x="825500" y="2875002"/>
            <a:ext cx="1533782" cy="1107996"/>
          </a:xfrm>
          <a:prstGeom prst="rect">
            <a:avLst/>
          </a:prstGeom>
          <a:noFill/>
        </p:spPr>
        <p:txBody>
          <a:bodyPr wrap="square" rtlCol="0">
            <a:spAutoFit/>
          </a:bodyPr>
          <a:lstStyle/>
          <a:p>
            <a:r>
              <a:rPr lang="en-US" sz="6600" b="1" dirty="0">
                <a:solidFill>
                  <a:srgbClr val="FF0000"/>
                </a:solidFill>
              </a:rPr>
              <a:t>Y/N</a:t>
            </a:r>
            <a:endParaRPr lang="fr-CH" sz="6600" b="1" dirty="0">
              <a:solidFill>
                <a:srgbClr val="FF0000"/>
              </a:solidFill>
            </a:endParaRPr>
          </a:p>
        </p:txBody>
      </p:sp>
    </p:spTree>
    <p:extLst>
      <p:ext uri="{BB962C8B-B14F-4D97-AF65-F5344CB8AC3E}">
        <p14:creationId xmlns:p14="http://schemas.microsoft.com/office/powerpoint/2010/main" val="15432872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2356757" y="3040858"/>
            <a:ext cx="9238343" cy="1245268"/>
          </a:xfrm>
        </p:spPr>
        <p:txBody>
          <a:bodyPr vert="horz" lIns="50798" tIns="50798" rIns="88896" bIns="50798" rtlCol="0" anchor="t">
            <a:normAutofit/>
          </a:bodyPr>
          <a:lstStyle/>
          <a:p>
            <a:pPr marL="370569" indent="-342665" defTabSz="914145">
              <a:spcBef>
                <a:spcPts val="422"/>
              </a:spcBef>
              <a:buClr>
                <a:srgbClr val="FFFFFF"/>
              </a:buClr>
              <a:buFont typeface="ArialMT" charset="0"/>
              <a:buChar char="•"/>
            </a:pPr>
            <a:r>
              <a:rPr lang="en-US" sz="2700" dirty="0">
                <a:latin typeface="Arial" pitchFamily="-1" charset="0"/>
                <a:ea typeface="Arial" pitchFamily="-1" charset="0"/>
                <a:cs typeface="Arial" pitchFamily="-1" charset="0"/>
                <a:sym typeface="Arial" pitchFamily="-1" charset="0"/>
              </a:rPr>
              <a:t>A young man is killed during a clash between his gang and the national police in a slum area in </a:t>
            </a:r>
            <a:r>
              <a:rPr lang="en-US" sz="2700" dirty="0" err="1">
                <a:latin typeface="Arial" pitchFamily="-1" charset="0"/>
                <a:ea typeface="Arial" pitchFamily="-1" charset="0"/>
                <a:cs typeface="Arial" pitchFamily="-1" charset="0"/>
                <a:sym typeface="Arial" pitchFamily="-1" charset="0"/>
              </a:rPr>
              <a:t>Cité</a:t>
            </a:r>
            <a:r>
              <a:rPr lang="en-US" sz="2700" dirty="0">
                <a:latin typeface="Arial" pitchFamily="-1" charset="0"/>
                <a:ea typeface="Arial" pitchFamily="-1" charset="0"/>
                <a:cs typeface="Arial" pitchFamily="-1" charset="0"/>
                <a:sym typeface="Arial" pitchFamily="-1" charset="0"/>
              </a:rPr>
              <a:t> Soleil, Haiti. </a:t>
            </a:r>
            <a:endParaRPr lang="en-US" dirty="0"/>
          </a:p>
        </p:txBody>
      </p:sp>
      <p:sp>
        <p:nvSpPr>
          <p:cNvPr id="18437" name="Rectangle 5"/>
          <p:cNvSpPr>
            <a:spLocks noGrp="1" noChangeArrowheads="1"/>
          </p:cNvSpPr>
          <p:nvPr>
            <p:ph type="title"/>
          </p:nvPr>
        </p:nvSpPr>
        <p:spPr>
          <a:xfrm>
            <a:off x="2995340" y="609601"/>
            <a:ext cx="7283276" cy="1393031"/>
          </a:xfrm>
        </p:spPr>
        <p:txBody>
          <a:bodyPr vert="horz" lIns="50798" tIns="50798" rIns="88896" bIns="50798" rtlCol="0" anchor="ctr">
            <a:normAutofit/>
          </a:bodyPr>
          <a:lstStyle/>
          <a:p>
            <a:pPr defTabSz="914145"/>
            <a:r>
              <a:rPr lang="en-US" b="1" dirty="0">
                <a:latin typeface="+mn-lt"/>
                <a:ea typeface="Arial" pitchFamily="-1" charset="0"/>
                <a:cs typeface="Arial" pitchFamily="-1" charset="0"/>
                <a:sym typeface="Arial" pitchFamily="-1" charset="0"/>
              </a:rPr>
              <a:t>Examples</a:t>
            </a:r>
            <a:r>
              <a:rPr lang="en-US" dirty="0">
                <a:latin typeface="+mn-lt"/>
                <a:ea typeface="Arial" pitchFamily="-1" charset="0"/>
                <a:cs typeface="Arial" pitchFamily="-1" charset="0"/>
                <a:sym typeface="Arial" pitchFamily="-1" charset="0"/>
              </a:rPr>
              <a:t> – </a:t>
            </a:r>
            <a:r>
              <a:rPr lang="en-US" u="sng" dirty="0">
                <a:latin typeface="+mn-lt"/>
                <a:ea typeface="Arial" pitchFamily="-1" charset="0"/>
                <a:cs typeface="Arial" pitchFamily="-1" charset="0"/>
                <a:sym typeface="Arial" pitchFamily="-1" charset="0"/>
              </a:rPr>
              <a:t>Does IHL apply? </a:t>
            </a:r>
            <a:endParaRPr lang="en-US" sz="5400" u="sng" dirty="0">
              <a:latin typeface="+mn-lt"/>
            </a:endParaRPr>
          </a:p>
        </p:txBody>
      </p:sp>
      <p:sp>
        <p:nvSpPr>
          <p:cNvPr id="4" name="Rectangle 3">
            <a:extLst>
              <a:ext uri="{FF2B5EF4-FFF2-40B4-BE49-F238E27FC236}">
                <a16:creationId xmlns:a16="http://schemas.microsoft.com/office/drawing/2014/main" id="{C0474472-D0B0-4D00-8E3B-E70E1C8940D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1ACA4D-9FBF-4188-9AC7-7474F1238A16}"/>
              </a:ext>
            </a:extLst>
          </p:cNvPr>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9" name="TextBox 8">
            <a:extLst>
              <a:ext uri="{FF2B5EF4-FFF2-40B4-BE49-F238E27FC236}">
                <a16:creationId xmlns:a16="http://schemas.microsoft.com/office/drawing/2014/main" id="{2EA76206-280D-449B-9F29-FC65814B6CE6}"/>
              </a:ext>
            </a:extLst>
          </p:cNvPr>
          <p:cNvSpPr txBox="1"/>
          <p:nvPr/>
        </p:nvSpPr>
        <p:spPr>
          <a:xfrm>
            <a:off x="906333" y="2875002"/>
            <a:ext cx="1533782" cy="1107996"/>
          </a:xfrm>
          <a:prstGeom prst="rect">
            <a:avLst/>
          </a:prstGeom>
          <a:noFill/>
        </p:spPr>
        <p:txBody>
          <a:bodyPr wrap="square" rtlCol="0">
            <a:spAutoFit/>
          </a:bodyPr>
          <a:lstStyle/>
          <a:p>
            <a:r>
              <a:rPr lang="en-US" sz="6600" b="1" dirty="0">
                <a:solidFill>
                  <a:srgbClr val="FF0000"/>
                </a:solidFill>
              </a:rPr>
              <a:t>Y/N</a:t>
            </a:r>
            <a:endParaRPr lang="fr-CH" sz="6600" b="1" dirty="0">
              <a:solidFill>
                <a:srgbClr val="FF0000"/>
              </a:solidFill>
            </a:endParaRPr>
          </a:p>
        </p:txBody>
      </p:sp>
    </p:spTree>
    <p:extLst>
      <p:ext uri="{BB962C8B-B14F-4D97-AF65-F5344CB8AC3E}">
        <p14:creationId xmlns:p14="http://schemas.microsoft.com/office/powerpoint/2010/main" val="34885791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3"/>
          <p:cNvSpPr txBox="1">
            <a:spLocks/>
          </p:cNvSpPr>
          <p:nvPr/>
        </p:nvSpPr>
        <p:spPr>
          <a:xfrm>
            <a:off x="1077912" y="481013"/>
            <a:ext cx="10349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latin typeface="+mn-lt"/>
              </a:rPr>
              <a:t>IV- Wounded and sick</a:t>
            </a:r>
            <a:endParaRPr lang="fr-CH" b="1" dirty="0">
              <a:latin typeface="+mn-lt"/>
            </a:endParaRPr>
          </a:p>
        </p:txBody>
      </p:sp>
      <p:sp>
        <p:nvSpPr>
          <p:cNvPr id="5" name="Content Placeholder 4"/>
          <p:cNvSpPr txBox="1">
            <a:spLocks/>
          </p:cNvSpPr>
          <p:nvPr/>
        </p:nvSpPr>
        <p:spPr>
          <a:xfrm>
            <a:off x="2717798" y="2586037"/>
            <a:ext cx="9155424" cy="2279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00CC"/>
                </a:solidFill>
              </a:rPr>
              <a:t>Statement 4</a:t>
            </a:r>
            <a:r>
              <a:rPr lang="en-US" sz="3600" dirty="0"/>
              <a:t>: “It is permitted to attack a hospital which members of the enemy are using for military purposes, even if this hospital is still caring for wounded and sick patients”</a:t>
            </a:r>
            <a:endParaRPr lang="fr-CH" sz="3600" dirty="0"/>
          </a:p>
          <a:p>
            <a:endParaRPr lang="fr-CH" sz="3600" dirty="0"/>
          </a:p>
          <a:p>
            <a:endParaRPr lang="fr-CH" sz="3600" dirty="0"/>
          </a:p>
        </p:txBody>
      </p:sp>
      <p:sp>
        <p:nvSpPr>
          <p:cNvPr id="8" name="TextBox 7">
            <a:extLst>
              <a:ext uri="{FF2B5EF4-FFF2-40B4-BE49-F238E27FC236}">
                <a16:creationId xmlns:a16="http://schemas.microsoft.com/office/drawing/2014/main" id="{6F0D4FDC-9BAE-4BEE-867E-BE409E531DFC}"/>
              </a:ext>
            </a:extLst>
          </p:cNvPr>
          <p:cNvSpPr txBox="1"/>
          <p:nvPr/>
        </p:nvSpPr>
        <p:spPr>
          <a:xfrm>
            <a:off x="906333" y="3258066"/>
            <a:ext cx="1533782" cy="1107996"/>
          </a:xfrm>
          <a:prstGeom prst="rect">
            <a:avLst/>
          </a:prstGeom>
          <a:noFill/>
        </p:spPr>
        <p:txBody>
          <a:bodyPr wrap="square" rtlCol="0">
            <a:spAutoFit/>
          </a:bodyPr>
          <a:lstStyle/>
          <a:p>
            <a:r>
              <a:rPr lang="en-US" sz="6600" b="1" dirty="0">
                <a:solidFill>
                  <a:srgbClr val="FF0000"/>
                </a:solidFill>
              </a:rPr>
              <a:t>Y/N</a:t>
            </a:r>
            <a:endParaRPr lang="fr-CH" sz="6600" b="1" dirty="0">
              <a:solidFill>
                <a:srgbClr val="FF0000"/>
              </a:solidFill>
            </a:endParaRPr>
          </a:p>
        </p:txBody>
      </p:sp>
    </p:spTree>
    <p:extLst>
      <p:ext uri="{BB962C8B-B14F-4D97-AF65-F5344CB8AC3E}">
        <p14:creationId xmlns:p14="http://schemas.microsoft.com/office/powerpoint/2010/main" val="176196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re 3"/>
          <p:cNvSpPr txBox="1">
            <a:spLocks/>
          </p:cNvSpPr>
          <p:nvPr/>
        </p:nvSpPr>
        <p:spPr>
          <a:xfrm>
            <a:off x="2404550" y="426139"/>
            <a:ext cx="874252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solidFill>
                  <a:srgbClr val="4C7430"/>
                </a:solidFill>
                <a:latin typeface="+mn-lt"/>
              </a:rPr>
              <a:t>IHL definition of wounded and sick</a:t>
            </a:r>
          </a:p>
        </p:txBody>
      </p:sp>
      <p:sp>
        <p:nvSpPr>
          <p:cNvPr id="5" name="Espace réservé du contenu 4"/>
          <p:cNvSpPr txBox="1">
            <a:spLocks/>
          </p:cNvSpPr>
          <p:nvPr/>
        </p:nvSpPr>
        <p:spPr>
          <a:xfrm>
            <a:off x="2175950" y="1649896"/>
            <a:ext cx="728345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t>
            </a:r>
            <a:r>
              <a:rPr lang="en-US" sz="2000" dirty="0"/>
              <a:t> </a:t>
            </a:r>
            <a:r>
              <a:rPr lang="en-US" dirty="0"/>
              <a:t>The wounded and sick:</a:t>
            </a:r>
          </a:p>
          <a:p>
            <a:pPr marL="0" indent="0">
              <a:buFont typeface="Arial" panose="020B0604020202020204" pitchFamily="34" charset="0"/>
              <a:buNone/>
            </a:pPr>
            <a:r>
              <a:rPr lang="en-US" dirty="0"/>
              <a:t>  	- require medical care</a:t>
            </a:r>
          </a:p>
          <a:p>
            <a:pPr marL="0" indent="0">
              <a:buFont typeface="Arial" panose="020B0604020202020204" pitchFamily="34" charset="0"/>
              <a:buNone/>
            </a:pPr>
            <a:r>
              <a:rPr lang="en-US" dirty="0"/>
              <a:t>	- civilian or military</a:t>
            </a:r>
          </a:p>
          <a:p>
            <a:pPr marL="0" indent="0">
              <a:buFont typeface="Arial" panose="020B0604020202020204" pitchFamily="34" charset="0"/>
              <a:buNone/>
            </a:pPr>
            <a:r>
              <a:rPr lang="en-US" dirty="0"/>
              <a:t>	- refrain from any hostile act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50" y="3588092"/>
            <a:ext cx="4320540" cy="3240024"/>
          </a:xfrm>
          <a:prstGeom prst="rect">
            <a:avLst/>
          </a:prstGeom>
        </p:spPr>
      </p:pic>
    </p:spTree>
    <p:extLst>
      <p:ext uri="{BB962C8B-B14F-4D97-AF65-F5344CB8AC3E}">
        <p14:creationId xmlns:p14="http://schemas.microsoft.com/office/powerpoint/2010/main" val="422846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bwMode="auto">
          <a:xfrm>
            <a:off x="1380437" y="1840859"/>
            <a:ext cx="4175537" cy="475649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eaLnBrk="1" hangingPunct="1">
              <a:lnSpc>
                <a:spcPct val="80000"/>
              </a:lnSpc>
              <a:buFont typeface="+mj-lt"/>
              <a:buAutoNum type="arabicPeriod"/>
            </a:pPr>
            <a:r>
              <a:rPr lang="en-GB" sz="3200" dirty="0"/>
              <a:t>Humane treatment</a:t>
            </a:r>
          </a:p>
          <a:p>
            <a:pPr marL="514350" indent="-514350" eaLnBrk="1" hangingPunct="1">
              <a:lnSpc>
                <a:spcPct val="80000"/>
              </a:lnSpc>
              <a:buFont typeface="+mj-lt"/>
              <a:buAutoNum type="arabicPeriod"/>
            </a:pPr>
            <a:endParaRPr lang="en-GB" sz="3200" dirty="0"/>
          </a:p>
          <a:p>
            <a:pPr marL="514350" indent="-514350" eaLnBrk="1" hangingPunct="1">
              <a:lnSpc>
                <a:spcPct val="80000"/>
              </a:lnSpc>
              <a:buFont typeface="+mj-lt"/>
              <a:buAutoNum type="arabicPeriod"/>
            </a:pPr>
            <a:r>
              <a:rPr lang="en-GB" sz="3200" dirty="0"/>
              <a:t>Respect	</a:t>
            </a:r>
          </a:p>
          <a:p>
            <a:pPr marL="514350" indent="-514350" eaLnBrk="1" hangingPunct="1">
              <a:lnSpc>
                <a:spcPct val="80000"/>
              </a:lnSpc>
              <a:buFont typeface="+mj-lt"/>
              <a:buAutoNum type="arabicPeriod"/>
            </a:pPr>
            <a:endParaRPr lang="en-GB" sz="3200" dirty="0"/>
          </a:p>
          <a:p>
            <a:pPr marL="514350" indent="-514350" eaLnBrk="1" hangingPunct="1">
              <a:lnSpc>
                <a:spcPct val="80000"/>
              </a:lnSpc>
              <a:buFont typeface="+mj-lt"/>
              <a:buAutoNum type="arabicPeriod"/>
            </a:pPr>
            <a:r>
              <a:rPr lang="en-GB" sz="3200" dirty="0"/>
              <a:t>Protect</a:t>
            </a:r>
          </a:p>
          <a:p>
            <a:pPr marL="514350" indent="-514350" eaLnBrk="1" hangingPunct="1">
              <a:lnSpc>
                <a:spcPct val="80000"/>
              </a:lnSpc>
              <a:buFont typeface="+mj-lt"/>
              <a:buAutoNum type="arabicPeriod"/>
            </a:pPr>
            <a:endParaRPr lang="en-GB" sz="3200" dirty="0"/>
          </a:p>
          <a:p>
            <a:pPr marL="514350" indent="-514350" eaLnBrk="1" hangingPunct="1">
              <a:lnSpc>
                <a:spcPct val="80000"/>
              </a:lnSpc>
              <a:buFont typeface="+mj-lt"/>
              <a:buAutoNum type="arabicPeriod"/>
            </a:pPr>
            <a:r>
              <a:rPr lang="en-GB" sz="3200" dirty="0"/>
              <a:t>Collect</a:t>
            </a:r>
          </a:p>
          <a:p>
            <a:pPr marL="514350" indent="-514350" eaLnBrk="1" hangingPunct="1">
              <a:lnSpc>
                <a:spcPct val="80000"/>
              </a:lnSpc>
              <a:buFont typeface="+mj-lt"/>
              <a:buAutoNum type="arabicPeriod"/>
            </a:pPr>
            <a:endParaRPr lang="en-GB" sz="3200" dirty="0"/>
          </a:p>
          <a:p>
            <a:pPr marL="514350" indent="-514350" eaLnBrk="1" hangingPunct="1">
              <a:lnSpc>
                <a:spcPct val="80000"/>
              </a:lnSpc>
              <a:buFont typeface="+mj-lt"/>
              <a:buAutoNum type="arabicPeriod"/>
            </a:pPr>
            <a:r>
              <a:rPr lang="en-GB" sz="3200" dirty="0"/>
              <a:t>Care</a:t>
            </a:r>
            <a:endParaRPr lang="fr-CH" sz="3200" dirty="0"/>
          </a:p>
          <a:p>
            <a:pPr eaLnBrk="1" hangingPunct="1">
              <a:lnSpc>
                <a:spcPct val="80000"/>
              </a:lnSpc>
              <a:buFontTx/>
              <a:buNone/>
            </a:pPr>
            <a:endParaRPr lang="en-GB" b="1" dirty="0">
              <a:solidFill>
                <a:schemeClr val="bg1"/>
              </a:solidFill>
            </a:endParaRPr>
          </a:p>
          <a:p>
            <a:pPr eaLnBrk="1" hangingPunct="1">
              <a:lnSpc>
                <a:spcPct val="80000"/>
              </a:lnSpc>
              <a:buFontTx/>
              <a:buNone/>
            </a:pPr>
            <a:endParaRPr lang="fr-CH" sz="2400" b="1" dirty="0">
              <a:solidFill>
                <a:schemeClr val="bg1"/>
              </a:solidFill>
            </a:endParaRPr>
          </a:p>
        </p:txBody>
      </p:sp>
      <p:sp>
        <p:nvSpPr>
          <p:cNvPr id="5" name="Rectangle 2"/>
          <p:cNvSpPr txBox="1">
            <a:spLocks noChangeArrowheads="1"/>
          </p:cNvSpPr>
          <p:nvPr/>
        </p:nvSpPr>
        <p:spPr bwMode="auto">
          <a:xfrm>
            <a:off x="1212574" y="120689"/>
            <a:ext cx="1054541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B36429"/>
                </a:solidFill>
                <a:latin typeface="+mj-lt"/>
                <a:ea typeface="+mj-ea"/>
                <a:cs typeface="+mj-cs"/>
              </a:defRPr>
            </a:lvl1pPr>
            <a:lvl2pPr algn="l" rtl="0" eaLnBrk="0" fontAlgn="base" hangingPunct="0">
              <a:spcBef>
                <a:spcPct val="0"/>
              </a:spcBef>
              <a:spcAft>
                <a:spcPct val="0"/>
              </a:spcAft>
              <a:defRPr sz="4000">
                <a:solidFill>
                  <a:srgbClr val="B36429"/>
                </a:solidFill>
                <a:latin typeface="Arial" charset="0"/>
                <a:cs typeface="Arial" charset="0"/>
              </a:defRPr>
            </a:lvl2pPr>
            <a:lvl3pPr algn="l" rtl="0" eaLnBrk="0" fontAlgn="base" hangingPunct="0">
              <a:spcBef>
                <a:spcPct val="0"/>
              </a:spcBef>
              <a:spcAft>
                <a:spcPct val="0"/>
              </a:spcAft>
              <a:defRPr sz="4000">
                <a:solidFill>
                  <a:srgbClr val="B36429"/>
                </a:solidFill>
                <a:latin typeface="Arial" charset="0"/>
                <a:cs typeface="Arial" charset="0"/>
              </a:defRPr>
            </a:lvl3pPr>
            <a:lvl4pPr algn="l" rtl="0" eaLnBrk="0" fontAlgn="base" hangingPunct="0">
              <a:spcBef>
                <a:spcPct val="0"/>
              </a:spcBef>
              <a:spcAft>
                <a:spcPct val="0"/>
              </a:spcAft>
              <a:defRPr sz="4000">
                <a:solidFill>
                  <a:srgbClr val="B36429"/>
                </a:solidFill>
                <a:latin typeface="Arial" charset="0"/>
                <a:cs typeface="Arial" charset="0"/>
              </a:defRPr>
            </a:lvl4pPr>
            <a:lvl5pPr algn="l" rtl="0" eaLnBrk="0" fontAlgn="base" hangingPunct="0">
              <a:spcBef>
                <a:spcPct val="0"/>
              </a:spcBef>
              <a:spcAft>
                <a:spcPct val="0"/>
              </a:spcAft>
              <a:defRPr sz="4000">
                <a:solidFill>
                  <a:srgbClr val="B36429"/>
                </a:solidFill>
                <a:latin typeface="Arial" charset="0"/>
                <a:cs typeface="Arial" charset="0"/>
              </a:defRPr>
            </a:lvl5pPr>
            <a:lvl6pPr marL="457200" algn="l" rtl="0" fontAlgn="base">
              <a:spcBef>
                <a:spcPct val="0"/>
              </a:spcBef>
              <a:spcAft>
                <a:spcPct val="0"/>
              </a:spcAft>
              <a:defRPr sz="4000">
                <a:solidFill>
                  <a:srgbClr val="B36429"/>
                </a:solidFill>
                <a:latin typeface="Arial" charset="0"/>
                <a:cs typeface="Arial" charset="0"/>
              </a:defRPr>
            </a:lvl6pPr>
            <a:lvl7pPr marL="914400" algn="l" rtl="0" fontAlgn="base">
              <a:spcBef>
                <a:spcPct val="0"/>
              </a:spcBef>
              <a:spcAft>
                <a:spcPct val="0"/>
              </a:spcAft>
              <a:defRPr sz="4000">
                <a:solidFill>
                  <a:srgbClr val="B36429"/>
                </a:solidFill>
                <a:latin typeface="Arial" charset="0"/>
                <a:cs typeface="Arial" charset="0"/>
              </a:defRPr>
            </a:lvl7pPr>
            <a:lvl8pPr marL="1371600" algn="l" rtl="0" fontAlgn="base">
              <a:spcBef>
                <a:spcPct val="0"/>
              </a:spcBef>
              <a:spcAft>
                <a:spcPct val="0"/>
              </a:spcAft>
              <a:defRPr sz="4000">
                <a:solidFill>
                  <a:srgbClr val="B36429"/>
                </a:solidFill>
                <a:latin typeface="Arial" charset="0"/>
                <a:cs typeface="Arial" charset="0"/>
              </a:defRPr>
            </a:lvl8pPr>
            <a:lvl9pPr marL="1828800" algn="l" rtl="0" fontAlgn="base">
              <a:spcBef>
                <a:spcPct val="0"/>
              </a:spcBef>
              <a:spcAft>
                <a:spcPct val="0"/>
              </a:spcAft>
              <a:defRPr sz="4000">
                <a:solidFill>
                  <a:srgbClr val="B36429"/>
                </a:solidFill>
                <a:latin typeface="Arial" charset="0"/>
                <a:cs typeface="Arial" charset="0"/>
              </a:defRPr>
            </a:lvl9pPr>
          </a:lstStyle>
          <a:p>
            <a:pPr algn="ctr" eaLnBrk="1" hangingPunct="1"/>
            <a:r>
              <a:rPr lang="en-GB" sz="4400" u="sng" dirty="0">
                <a:solidFill>
                  <a:schemeClr val="tx1"/>
                </a:solidFill>
                <a:latin typeface="+mn-lt"/>
              </a:rPr>
              <a:t>IHL obligations towards wounded and sick</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879" y="2655314"/>
            <a:ext cx="4513684" cy="31275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184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7" name="Rectangle 6"/>
          <p:cNvSpPr/>
          <p:nvPr/>
        </p:nvSpPr>
        <p:spPr>
          <a:xfrm>
            <a:off x="5977773" y="2621625"/>
            <a:ext cx="5352836" cy="3367076"/>
          </a:xfrm>
          <a:prstGeom prst="rect">
            <a:avLst/>
          </a:prstGeom>
        </p:spPr>
        <p:txBody>
          <a:bodyPr wrap="square">
            <a:spAutoFit/>
          </a:bodyPr>
          <a:lstStyle/>
          <a:p>
            <a:pPr marL="342900" lvl="0" indent="-342900">
              <a:spcBef>
                <a:spcPct val="20000"/>
              </a:spcBef>
              <a:buFontTx/>
              <a:buChar char="•"/>
            </a:pPr>
            <a:r>
              <a:rPr lang="en-GB" sz="2800" kern="0" dirty="0">
                <a:cs typeface="Arial"/>
              </a:rPr>
              <a:t>On a non-discriminatory basis</a:t>
            </a:r>
          </a:p>
          <a:p>
            <a:pPr marL="342900" lvl="0" indent="-342900">
              <a:spcBef>
                <a:spcPct val="20000"/>
              </a:spcBef>
              <a:buFontTx/>
              <a:buChar char="•"/>
            </a:pPr>
            <a:r>
              <a:rPr lang="en-GB" sz="2800" kern="0" dirty="0">
                <a:cs typeface="Arial"/>
              </a:rPr>
              <a:t>As far as practical</a:t>
            </a:r>
          </a:p>
          <a:p>
            <a:pPr marL="342900" lvl="0" indent="-342900">
              <a:spcBef>
                <a:spcPct val="20000"/>
              </a:spcBef>
              <a:buFontTx/>
              <a:buChar char="•"/>
            </a:pPr>
            <a:r>
              <a:rPr lang="en-GB" sz="2800" kern="0" dirty="0">
                <a:cs typeface="Arial"/>
              </a:rPr>
              <a:t>With the minimum delay</a:t>
            </a:r>
          </a:p>
          <a:p>
            <a:pPr marL="342900" lvl="0" indent="-342900">
              <a:spcBef>
                <a:spcPct val="20000"/>
              </a:spcBef>
              <a:buFontTx/>
              <a:buChar char="•"/>
            </a:pPr>
            <a:r>
              <a:rPr lang="en-GB" sz="2800" kern="0" dirty="0">
                <a:cs typeface="Arial"/>
              </a:rPr>
              <a:t>Means also permitting others, including civilians or impartial humanitarian organizations to assist with care</a:t>
            </a:r>
          </a:p>
        </p:txBody>
      </p:sp>
      <p:sp>
        <p:nvSpPr>
          <p:cNvPr id="8" name="Rectangle 3"/>
          <p:cNvSpPr txBox="1">
            <a:spLocks noChangeArrowheads="1"/>
          </p:cNvSpPr>
          <p:nvPr/>
        </p:nvSpPr>
        <p:spPr bwMode="auto">
          <a:xfrm>
            <a:off x="3277338" y="381836"/>
            <a:ext cx="7554658" cy="1289042"/>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pPr>
            <a:r>
              <a:rPr lang="en-US" b="1" dirty="0">
                <a:solidFill>
                  <a:srgbClr val="009999"/>
                </a:solidFill>
              </a:rPr>
              <a:t> </a:t>
            </a:r>
            <a:r>
              <a:rPr lang="en-US" b="1" dirty="0">
                <a:solidFill>
                  <a:schemeClr val="bg1"/>
                </a:solidFill>
              </a:rPr>
              <a:t> 	</a:t>
            </a:r>
            <a:r>
              <a:rPr lang="en-US" b="1" dirty="0"/>
              <a:t>CARE: All possible measures shall be taken to provide medical care to the wounded and sick.</a:t>
            </a:r>
            <a:endParaRPr lang="fr-FR"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007" y="2621625"/>
            <a:ext cx="3871168" cy="3038946"/>
          </a:xfrm>
          <a:prstGeom prst="rect">
            <a:avLst/>
          </a:prstGeom>
        </p:spPr>
      </p:pic>
    </p:spTree>
    <p:extLst>
      <p:ext uri="{BB962C8B-B14F-4D97-AF65-F5344CB8AC3E}">
        <p14:creationId xmlns:p14="http://schemas.microsoft.com/office/powerpoint/2010/main" val="48846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a:xfrm>
            <a:off x="2323397" y="260648"/>
            <a:ext cx="7933785" cy="1512168"/>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b="1" dirty="0"/>
              <a:t>   All possible measures shall be taken to search for, collect and evacuate the wounded and sick</a:t>
            </a:r>
            <a:endParaRPr lang="fr-FR" b="1" dirty="0"/>
          </a:p>
        </p:txBody>
      </p:sp>
      <p:sp>
        <p:nvSpPr>
          <p:cNvPr id="5" name="Rectangle 4"/>
          <p:cNvSpPr/>
          <p:nvPr/>
        </p:nvSpPr>
        <p:spPr>
          <a:xfrm>
            <a:off x="1599238" y="3201255"/>
            <a:ext cx="3678440" cy="2185214"/>
          </a:xfrm>
          <a:prstGeom prst="rect">
            <a:avLst/>
          </a:prstGeom>
        </p:spPr>
        <p:txBody>
          <a:bodyPr wrap="square">
            <a:spAutoFit/>
          </a:bodyPr>
          <a:lstStyle/>
          <a:p>
            <a:pPr marL="342900" lvl="0" indent="-342900">
              <a:spcBef>
                <a:spcPts val="1200"/>
              </a:spcBef>
              <a:spcAft>
                <a:spcPts val="1200"/>
              </a:spcAft>
              <a:buFontTx/>
              <a:buChar char="•"/>
            </a:pPr>
            <a:r>
              <a:rPr lang="en-GB" sz="2400" b="1" kern="0" dirty="0">
                <a:cs typeface="Arial"/>
              </a:rPr>
              <a:t>Without discrimination</a:t>
            </a:r>
          </a:p>
          <a:p>
            <a:pPr marL="342900" lvl="0" indent="-342900">
              <a:spcBef>
                <a:spcPts val="1200"/>
              </a:spcBef>
              <a:spcAft>
                <a:spcPts val="1200"/>
              </a:spcAft>
              <a:buFontTx/>
              <a:buChar char="•"/>
            </a:pPr>
            <a:r>
              <a:rPr lang="en-GB" sz="2400" b="1" kern="0" dirty="0">
                <a:cs typeface="Arial"/>
              </a:rPr>
              <a:t>Without delay</a:t>
            </a:r>
          </a:p>
          <a:p>
            <a:pPr marL="342900" lvl="0" indent="-342900">
              <a:spcBef>
                <a:spcPts val="1200"/>
              </a:spcBef>
              <a:spcAft>
                <a:spcPts val="1200"/>
              </a:spcAft>
              <a:buFontTx/>
              <a:buChar char="•"/>
            </a:pPr>
            <a:r>
              <a:rPr lang="en-GB" sz="2400" b="1" kern="0" dirty="0">
                <a:cs typeface="Arial"/>
              </a:rPr>
              <a:t>Permit others to assist in those tasks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08" y="2614308"/>
            <a:ext cx="5043707" cy="3359109"/>
          </a:xfrm>
          <a:prstGeom prst="rect">
            <a:avLst/>
          </a:prstGeom>
        </p:spPr>
      </p:pic>
    </p:spTree>
    <p:extLst>
      <p:ext uri="{BB962C8B-B14F-4D97-AF65-F5344CB8AC3E}">
        <p14:creationId xmlns:p14="http://schemas.microsoft.com/office/powerpoint/2010/main" val="300332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nvGrpSpPr>
          <p:cNvPr id="4" name="Group 3"/>
          <p:cNvGrpSpPr/>
          <p:nvPr/>
        </p:nvGrpSpPr>
        <p:grpSpPr>
          <a:xfrm>
            <a:off x="1654628" y="19175"/>
            <a:ext cx="10348685" cy="3609582"/>
            <a:chOff x="129949" y="4140"/>
            <a:chExt cx="7667049" cy="3609582"/>
          </a:xfrm>
        </p:grpSpPr>
        <p:sp>
          <p:nvSpPr>
            <p:cNvPr id="14" name="Rounded Rectangle 13"/>
            <p:cNvSpPr/>
            <p:nvPr/>
          </p:nvSpPr>
          <p:spPr>
            <a:xfrm>
              <a:off x="129949" y="4140"/>
              <a:ext cx="7667049" cy="3609582"/>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06154" y="180345"/>
              <a:ext cx="7314639" cy="325717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b="1" kern="1200" dirty="0">
                  <a:solidFill>
                    <a:srgbClr val="0000FF"/>
                  </a:solidFill>
                </a:rPr>
                <a:t>Quick quiz on protection of HC professionals at large: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000" b="1" kern="1200" dirty="0">
                <a:solidFill>
                  <a:schemeClr val="tx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2400" b="1" kern="1200" dirty="0">
                  <a:solidFill>
                    <a:schemeClr val="tx1"/>
                  </a:solidFill>
                </a:rPr>
                <a:t>Government forces discover that a wanted insurgent has been wounded in battle and is being treated in a civilian hospital. The forces enter the hospital and attempt to arrest the insurgent. The hospital staff attempt to explain that the insurgent is in need of additional medical treatment and cannot be taken out of the hospital, but to no avail. On the contrary, they are threatened with punishment if they do not comply with the order of arrest.  </a:t>
              </a:r>
              <a:endParaRPr lang="en-GB" sz="2400" kern="1200" dirty="0">
                <a:solidFill>
                  <a:schemeClr val="tx1"/>
                </a:solidFill>
              </a:endParaRPr>
            </a:p>
            <a:p>
              <a:pPr lvl="0" algn="l" defTabSz="444500" rtl="0">
                <a:lnSpc>
                  <a:spcPct val="90000"/>
                </a:lnSpc>
                <a:spcBef>
                  <a:spcPct val="0"/>
                </a:spcBef>
                <a:spcAft>
                  <a:spcPct val="35000"/>
                </a:spcAft>
              </a:pPr>
              <a:endParaRPr lang="en-GB" sz="1400" kern="1200" dirty="0">
                <a:solidFill>
                  <a:schemeClr val="bg1"/>
                </a:solidFill>
              </a:endParaRPr>
            </a:p>
          </p:txBody>
        </p:sp>
      </p:grpSp>
      <p:sp>
        <p:nvSpPr>
          <p:cNvPr id="13" name="Rounded Rectangle 6"/>
          <p:cNvSpPr/>
          <p:nvPr/>
        </p:nvSpPr>
        <p:spPr>
          <a:xfrm>
            <a:off x="1943487" y="3730926"/>
            <a:ext cx="9856298" cy="974318"/>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n-GB" sz="2200" kern="1200" dirty="0">
                <a:solidFill>
                  <a:schemeClr val="tx1"/>
                </a:solidFill>
              </a:rPr>
              <a:t>The insurgent may be arrested, but must continue to receive adequate medical care. Health-care personnel must not be compelled to refrain from acts required by ethical principles of health care.</a:t>
            </a:r>
          </a:p>
        </p:txBody>
      </p:sp>
      <p:sp>
        <p:nvSpPr>
          <p:cNvPr id="9" name="Rounded Rectangle 10"/>
          <p:cNvSpPr/>
          <p:nvPr/>
        </p:nvSpPr>
        <p:spPr>
          <a:xfrm>
            <a:off x="1943487" y="5884559"/>
            <a:ext cx="9856298" cy="778061"/>
          </a:xfrm>
          <a:prstGeom prst="rect">
            <a:avLst/>
          </a:prstGeom>
          <a:solidFill>
            <a:schemeClr val="bg1"/>
          </a:solid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n-GB" sz="2400" kern="1200" dirty="0">
                <a:solidFill>
                  <a:schemeClr val="tx1"/>
                </a:solidFill>
              </a:rPr>
              <a:t>The insurgent may not be arrested because Government authorities cannot enter hospitals. </a:t>
            </a:r>
          </a:p>
        </p:txBody>
      </p:sp>
      <p:sp>
        <p:nvSpPr>
          <p:cNvPr id="19" name="Rounded Rectangle 6">
            <a:extLst>
              <a:ext uri="{FF2B5EF4-FFF2-40B4-BE49-F238E27FC236}">
                <a16:creationId xmlns:a16="http://schemas.microsoft.com/office/drawing/2014/main" id="{1951139F-0C1A-4186-B2BC-01B41E09318C}"/>
              </a:ext>
            </a:extLst>
          </p:cNvPr>
          <p:cNvSpPr/>
          <p:nvPr/>
        </p:nvSpPr>
        <p:spPr>
          <a:xfrm>
            <a:off x="1943487" y="4790122"/>
            <a:ext cx="9856298" cy="974318"/>
          </a:xfrm>
          <a:prstGeom prst="rect">
            <a:avLst/>
          </a:prstGeom>
          <a:solidFill>
            <a:schemeClr val="bg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defTabSz="889000">
              <a:lnSpc>
                <a:spcPct val="90000"/>
              </a:lnSpc>
              <a:spcBef>
                <a:spcPct val="0"/>
              </a:spcBef>
              <a:spcAft>
                <a:spcPct val="35000"/>
              </a:spcAft>
              <a:buFont typeface="+mj-lt"/>
              <a:buAutoNum type="alphaLcPeriod" startAt="2"/>
            </a:pPr>
            <a:r>
              <a:rPr lang="en-GB" sz="2400" kern="1200" dirty="0">
                <a:solidFill>
                  <a:schemeClr val="tx1"/>
                </a:solidFill>
              </a:rPr>
              <a:t>The </a:t>
            </a:r>
            <a:r>
              <a:rPr lang="en-GB" sz="2400" dirty="0">
                <a:solidFill>
                  <a:schemeClr val="tx1"/>
                </a:solidFill>
              </a:rPr>
              <a:t>insurgent may not be arrested because the wounded and sick may not be subjected to interrogation or deprivation of liberty.</a:t>
            </a:r>
            <a:endParaRPr lang="en-GB" sz="2400" kern="1200" dirty="0">
              <a:solidFill>
                <a:schemeClr val="tx1"/>
              </a:solidFill>
            </a:endParaRPr>
          </a:p>
        </p:txBody>
      </p:sp>
    </p:spTree>
    <p:extLst>
      <p:ext uri="{BB962C8B-B14F-4D97-AF65-F5344CB8AC3E}">
        <p14:creationId xmlns:p14="http://schemas.microsoft.com/office/powerpoint/2010/main" val="1146495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Rectangle 4"/>
          <p:cNvSpPr/>
          <p:nvPr/>
        </p:nvSpPr>
        <p:spPr>
          <a:xfrm>
            <a:off x="1999203" y="3154932"/>
            <a:ext cx="9633997" cy="2646878"/>
          </a:xfrm>
          <a:prstGeom prst="rect">
            <a:avLst/>
          </a:prstGeom>
        </p:spPr>
        <p:txBody>
          <a:bodyPr wrap="square">
            <a:spAutoFit/>
          </a:bodyPr>
          <a:lstStyle/>
          <a:p>
            <a:pPr marL="342900" lvl="0" indent="-342900">
              <a:spcBef>
                <a:spcPts val="1200"/>
              </a:spcBef>
              <a:buFontTx/>
              <a:buChar char="•"/>
            </a:pPr>
            <a:r>
              <a:rPr lang="en-GB" sz="2800" dirty="0"/>
              <a:t>The parties shall not arbitrarily interfere</a:t>
            </a:r>
          </a:p>
          <a:p>
            <a:pPr marL="342900" lvl="0" indent="-342900">
              <a:spcBef>
                <a:spcPts val="1200"/>
              </a:spcBef>
              <a:buFontTx/>
              <a:buChar char="•"/>
            </a:pPr>
            <a:r>
              <a:rPr lang="en-GB" sz="2800" dirty="0"/>
              <a:t>No punishment for acting within medical ethics</a:t>
            </a:r>
          </a:p>
          <a:p>
            <a:pPr marL="342900" indent="-342900">
              <a:spcBef>
                <a:spcPts val="1200"/>
              </a:spcBef>
              <a:buFontTx/>
              <a:buChar char="•"/>
            </a:pPr>
            <a:r>
              <a:rPr lang="en-GB" sz="2800" dirty="0"/>
              <a:t>HC professionals shall not be compelled to perform activities contrary to medical ethics</a:t>
            </a:r>
          </a:p>
          <a:p>
            <a:pPr lvl="0">
              <a:spcBef>
                <a:spcPts val="1200"/>
              </a:spcBef>
            </a:pPr>
            <a:endParaRPr lang="fr-FR" sz="2400" b="1" dirty="0">
              <a:solidFill>
                <a:schemeClr val="bg2"/>
              </a:solidFill>
            </a:endParaRPr>
          </a:p>
        </p:txBody>
      </p:sp>
      <p:sp>
        <p:nvSpPr>
          <p:cNvPr id="7" name="Rectangle 3">
            <a:extLst>
              <a:ext uri="{FF2B5EF4-FFF2-40B4-BE49-F238E27FC236}">
                <a16:creationId xmlns:a16="http://schemas.microsoft.com/office/drawing/2014/main" id="{CBE7D039-9E38-4DED-A64E-D4929BCE034E}"/>
              </a:ext>
            </a:extLst>
          </p:cNvPr>
          <p:cNvSpPr txBox="1">
            <a:spLocks noChangeArrowheads="1"/>
          </p:cNvSpPr>
          <p:nvPr/>
        </p:nvSpPr>
        <p:spPr bwMode="auto">
          <a:xfrm>
            <a:off x="1448538" y="495300"/>
            <a:ext cx="9867162" cy="1884330"/>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n-US" b="1" dirty="0">
                <a:solidFill>
                  <a:srgbClr val="009999"/>
                </a:solidFill>
              </a:rPr>
              <a:t> </a:t>
            </a:r>
            <a:r>
              <a:rPr lang="en-US" b="1" dirty="0">
                <a:solidFill>
                  <a:schemeClr val="bg1"/>
                </a:solidFill>
              </a:rPr>
              <a:t> 	</a:t>
            </a:r>
            <a:r>
              <a:rPr lang="en-US" b="1" dirty="0"/>
              <a:t>Nobody engaged in health care activities shall be hindered in the performance of their exclusive medical tasks; shall not be harassed for the simple fact of assisting the wounded and sick.</a:t>
            </a:r>
            <a:endParaRPr lang="fr-FR" sz="4400" b="1" dirty="0"/>
          </a:p>
        </p:txBody>
      </p:sp>
    </p:spTree>
    <p:extLst>
      <p:ext uri="{BB962C8B-B14F-4D97-AF65-F5344CB8AC3E}">
        <p14:creationId xmlns:p14="http://schemas.microsoft.com/office/powerpoint/2010/main" val="4208411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Rectangle 4"/>
          <p:cNvSpPr/>
          <p:nvPr/>
        </p:nvSpPr>
        <p:spPr>
          <a:xfrm>
            <a:off x="1307131" y="2276872"/>
            <a:ext cx="10173669" cy="4093428"/>
          </a:xfrm>
          <a:prstGeom prst="rect">
            <a:avLst/>
          </a:prstGeom>
        </p:spPr>
        <p:txBody>
          <a:bodyPr wrap="square">
            <a:spAutoFit/>
          </a:bodyPr>
          <a:lstStyle/>
          <a:p>
            <a:pPr marL="457200" lvl="0" indent="-457200">
              <a:spcBef>
                <a:spcPts val="1200"/>
              </a:spcBef>
              <a:buFont typeface="Arial" panose="020B0604020202020204" pitchFamily="34" charset="0"/>
              <a:buChar char="•"/>
            </a:pPr>
            <a:r>
              <a:rPr lang="en-GB" sz="2800" dirty="0"/>
              <a:t>Notion of « assignment » by competent authority of party to a conflict for medical purposes</a:t>
            </a:r>
          </a:p>
          <a:p>
            <a:pPr marL="457200" indent="-457200">
              <a:spcBef>
                <a:spcPts val="1200"/>
              </a:spcBef>
              <a:buFont typeface="Arial" panose="020B0604020202020204" pitchFamily="34" charset="0"/>
              <a:buChar char="•"/>
            </a:pPr>
            <a:r>
              <a:rPr lang="en-GB" sz="2800" dirty="0"/>
              <a:t>dedication to medical purposes must be pre-determined by such authority; </a:t>
            </a:r>
          </a:p>
          <a:p>
            <a:pPr marL="457200" lvl="0" indent="-457200">
              <a:spcBef>
                <a:spcPts val="1200"/>
              </a:spcBef>
              <a:buFont typeface="Arial" panose="020B0604020202020204" pitchFamily="34" charset="0"/>
              <a:buChar char="•"/>
            </a:pPr>
            <a:r>
              <a:rPr lang="en-GB" sz="2800" dirty="0"/>
              <a:t>linked with ability to control who &amp; what is entitled to use the protective emblems of the red cross, red crescent and red crystal</a:t>
            </a:r>
          </a:p>
          <a:p>
            <a:pPr marL="457200" lvl="0" indent="-457200">
              <a:spcBef>
                <a:spcPts val="1200"/>
              </a:spcBef>
              <a:buFont typeface="Arial" panose="020B0604020202020204" pitchFamily="34" charset="0"/>
              <a:buChar char="•"/>
            </a:pPr>
            <a:r>
              <a:rPr lang="en-GB" sz="2800" dirty="0"/>
              <a:t>can be civilian or military</a:t>
            </a:r>
          </a:p>
          <a:p>
            <a:pPr lvl="0">
              <a:spcBef>
                <a:spcPts val="1200"/>
              </a:spcBef>
            </a:pPr>
            <a:endParaRPr lang="fr-FR" sz="2400" b="1" dirty="0">
              <a:solidFill>
                <a:schemeClr val="bg2"/>
              </a:solidFill>
            </a:endParaRPr>
          </a:p>
        </p:txBody>
      </p:sp>
      <p:sp>
        <p:nvSpPr>
          <p:cNvPr id="6" name="TextBox 5">
            <a:extLst>
              <a:ext uri="{FF2B5EF4-FFF2-40B4-BE49-F238E27FC236}">
                <a16:creationId xmlns:a16="http://schemas.microsoft.com/office/drawing/2014/main" id="{5156B967-493D-4BC9-9B03-1706121EE2A8}"/>
              </a:ext>
            </a:extLst>
          </p:cNvPr>
          <p:cNvSpPr txBox="1"/>
          <p:nvPr/>
        </p:nvSpPr>
        <p:spPr>
          <a:xfrm>
            <a:off x="1397000" y="2159000"/>
            <a:ext cx="184731" cy="369332"/>
          </a:xfrm>
          <a:prstGeom prst="rect">
            <a:avLst/>
          </a:prstGeom>
          <a:noFill/>
        </p:spPr>
        <p:txBody>
          <a:bodyPr wrap="none" rtlCol="0">
            <a:spAutoFit/>
          </a:bodyPr>
          <a:lstStyle/>
          <a:p>
            <a:endParaRPr lang="fr-CH" dirty="0"/>
          </a:p>
        </p:txBody>
      </p:sp>
      <p:sp>
        <p:nvSpPr>
          <p:cNvPr id="8" name="Rectangle 3">
            <a:extLst>
              <a:ext uri="{FF2B5EF4-FFF2-40B4-BE49-F238E27FC236}">
                <a16:creationId xmlns:a16="http://schemas.microsoft.com/office/drawing/2014/main" id="{ABD64977-6D5C-47EC-91A5-E9E8ED858B06}"/>
              </a:ext>
            </a:extLst>
          </p:cNvPr>
          <p:cNvSpPr txBox="1">
            <a:spLocks noChangeArrowheads="1"/>
          </p:cNvSpPr>
          <p:nvPr/>
        </p:nvSpPr>
        <p:spPr bwMode="auto">
          <a:xfrm>
            <a:off x="1307131" y="487700"/>
            <a:ext cx="10173669" cy="1245632"/>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n-US" b="1" dirty="0">
                <a:solidFill>
                  <a:srgbClr val="009999"/>
                </a:solidFill>
              </a:rPr>
              <a:t> </a:t>
            </a:r>
            <a:r>
              <a:rPr lang="en-US" b="1" dirty="0">
                <a:solidFill>
                  <a:schemeClr val="bg1"/>
                </a:solidFill>
              </a:rPr>
              <a:t> 	</a:t>
            </a:r>
            <a:r>
              <a:rPr lang="en-US" b="1" dirty="0"/>
              <a:t>Specific protection of medical personnel, facilities and transports</a:t>
            </a:r>
            <a:endParaRPr lang="fr-FR" sz="4400" b="1" dirty="0"/>
          </a:p>
        </p:txBody>
      </p:sp>
    </p:spTree>
    <p:extLst>
      <p:ext uri="{BB962C8B-B14F-4D97-AF65-F5344CB8AC3E}">
        <p14:creationId xmlns:p14="http://schemas.microsoft.com/office/powerpoint/2010/main" val="351799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4" name="Title 1"/>
          <p:cNvSpPr txBox="1">
            <a:spLocks/>
          </p:cNvSpPr>
          <p:nvPr/>
        </p:nvSpPr>
        <p:spPr>
          <a:xfrm>
            <a:off x="1243013" y="594519"/>
            <a:ext cx="1013418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400" b="1" i="0" strike="noStrike" kern="1200" cap="none" spc="0" normalizeH="0" baseline="0" noProof="0" dirty="0">
                <a:ln>
                  <a:noFill/>
                </a:ln>
                <a:effectLst/>
                <a:uLnTx/>
                <a:uFillTx/>
                <a:latin typeface="Calibri" panose="020F0502020204030204"/>
                <a:ea typeface="+mj-ea"/>
                <a:cs typeface="+mj-cs"/>
              </a:rPr>
              <a:t>I. What is IHL, IHRL and refugee law? </a:t>
            </a:r>
            <a:endParaRPr kumimoji="0" lang="fr-CH" sz="4400" b="1" i="0" strike="noStrike" kern="1200" cap="none" spc="0" normalizeH="0" baseline="0" noProof="0" dirty="0">
              <a:ln>
                <a:noFill/>
              </a:ln>
              <a:effectLst/>
              <a:uLnTx/>
              <a:uFillTx/>
              <a:latin typeface="Calibri" panose="020F0502020204030204"/>
              <a:ea typeface="+mj-ea"/>
              <a:cs typeface="+mj-cs"/>
            </a:endParaRPr>
          </a:p>
        </p:txBody>
      </p:sp>
      <p:sp>
        <p:nvSpPr>
          <p:cNvPr id="5" name="Content Placeholder 2"/>
          <p:cNvSpPr txBox="1">
            <a:spLocks/>
          </p:cNvSpPr>
          <p:nvPr/>
        </p:nvSpPr>
        <p:spPr>
          <a:xfrm>
            <a:off x="2717799" y="2654300"/>
            <a:ext cx="8875295" cy="154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600" b="1" i="0" u="none" strike="noStrike" kern="1200" cap="none" spc="0" normalizeH="0" baseline="0" noProof="0" dirty="0">
                <a:ln>
                  <a:noFill/>
                </a:ln>
                <a:solidFill>
                  <a:srgbClr val="0000CC"/>
                </a:solidFill>
                <a:effectLst/>
                <a:uLnTx/>
                <a:uFillTx/>
                <a:latin typeface="Calibri" panose="020F0502020204030204"/>
                <a:ea typeface="+mn-ea"/>
                <a:cs typeface="+mn-cs"/>
              </a:rPr>
              <a:t>Statement 1</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“International humanitarian law overrides human rights law and refugee law during armed conflict”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600"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44186802-A123-4DE8-B434-F7B1C550D508}"/>
              </a:ext>
            </a:extLst>
          </p:cNvPr>
          <p:cNvSpPr txBox="1"/>
          <p:nvPr/>
        </p:nvSpPr>
        <p:spPr>
          <a:xfrm>
            <a:off x="906333" y="2875002"/>
            <a:ext cx="1533782" cy="923330"/>
          </a:xfrm>
          <a:prstGeom prst="rect">
            <a:avLst/>
          </a:prstGeom>
          <a:noFill/>
        </p:spPr>
        <p:txBody>
          <a:bodyPr wrap="square" rtlCol="0">
            <a:spAutoFit/>
          </a:bodyPr>
          <a:lstStyle/>
          <a:p>
            <a:r>
              <a:rPr lang="en-US" sz="5400" b="1" dirty="0">
                <a:solidFill>
                  <a:srgbClr val="FF0000"/>
                </a:solidFill>
              </a:rPr>
              <a:t>Y/N</a:t>
            </a:r>
            <a:endParaRPr lang="fr-CH" sz="5400" b="1" dirty="0">
              <a:solidFill>
                <a:srgbClr val="FF0000"/>
              </a:solidFill>
            </a:endParaRPr>
          </a:p>
        </p:txBody>
      </p:sp>
    </p:spTree>
    <p:extLst>
      <p:ext uri="{BB962C8B-B14F-4D97-AF65-F5344CB8AC3E}">
        <p14:creationId xmlns:p14="http://schemas.microsoft.com/office/powerpoint/2010/main" val="355580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4611107"/>
            <a:ext cx="461665" cy="1961371"/>
          </a:xfrm>
          <a:prstGeom prst="rect">
            <a:avLst/>
          </a:prstGeom>
          <a:noFill/>
        </p:spPr>
        <p:txBody>
          <a:bodyPr vert="vert270" wrap="none" rtlCol="0">
            <a:spAutoFit/>
          </a:bodyPr>
          <a:lstStyle/>
          <a:p>
            <a:r>
              <a:rPr lang="en-US" dirty="0">
                <a:solidFill>
                  <a:schemeClr val="bg1"/>
                </a:solidFill>
              </a:rPr>
              <a:t>H.E.L.P. course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499" y="2354563"/>
            <a:ext cx="4762500" cy="27380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375844"/>
            <a:ext cx="4502301" cy="3196634"/>
          </a:xfrm>
          <a:prstGeom prst="rect">
            <a:avLst/>
          </a:prstGeom>
        </p:spPr>
      </p:pic>
      <p:sp>
        <p:nvSpPr>
          <p:cNvPr id="9" name="Rectangle 3">
            <a:extLst>
              <a:ext uri="{FF2B5EF4-FFF2-40B4-BE49-F238E27FC236}">
                <a16:creationId xmlns:a16="http://schemas.microsoft.com/office/drawing/2014/main" id="{AFB83C66-8E13-401D-832E-983ECE29DA12}"/>
              </a:ext>
            </a:extLst>
          </p:cNvPr>
          <p:cNvSpPr txBox="1">
            <a:spLocks noChangeArrowheads="1"/>
          </p:cNvSpPr>
          <p:nvPr/>
        </p:nvSpPr>
        <p:spPr bwMode="auto">
          <a:xfrm>
            <a:off x="1365099" y="132871"/>
            <a:ext cx="9867162" cy="1759526"/>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tx1"/>
                </a:solidFill>
                <a:latin typeface="+mn-lt"/>
                <a:cs typeface="+mn-cs"/>
              </a:defRPr>
            </a:lvl2pPr>
            <a:lvl3pPr marL="1209675"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1766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None/>
            </a:pPr>
            <a:r>
              <a:rPr lang="en-US" b="1" dirty="0">
                <a:solidFill>
                  <a:srgbClr val="009999"/>
                </a:solidFill>
              </a:rPr>
              <a:t> </a:t>
            </a:r>
            <a:r>
              <a:rPr lang="en-US" b="1" dirty="0">
                <a:solidFill>
                  <a:schemeClr val="bg1"/>
                </a:solidFill>
              </a:rPr>
              <a:t> 	</a:t>
            </a:r>
            <a:r>
              <a:rPr lang="en-US" b="1" dirty="0"/>
              <a:t>RESPECT: Medical transports and facilities shall not be object of attack or subject to other forceful interferences.</a:t>
            </a:r>
            <a:endParaRPr lang="fr-FR" b="1" dirty="0"/>
          </a:p>
        </p:txBody>
      </p:sp>
    </p:spTree>
    <p:extLst>
      <p:ext uri="{BB962C8B-B14F-4D97-AF65-F5344CB8AC3E}">
        <p14:creationId xmlns:p14="http://schemas.microsoft.com/office/powerpoint/2010/main" val="107378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nvGrpSpPr>
          <p:cNvPr id="7" name="Group 6"/>
          <p:cNvGrpSpPr/>
          <p:nvPr/>
        </p:nvGrpSpPr>
        <p:grpSpPr>
          <a:xfrm>
            <a:off x="1551709" y="23847"/>
            <a:ext cx="10252363" cy="2978246"/>
            <a:chOff x="132792" y="21788"/>
            <a:chExt cx="7834806" cy="2681273"/>
          </a:xfrm>
          <a:solidFill>
            <a:srgbClr val="4BACC6"/>
          </a:solidFill>
        </p:grpSpPr>
        <p:sp>
          <p:nvSpPr>
            <p:cNvPr id="17" name="Rounded Rectangle 16"/>
            <p:cNvSpPr/>
            <p:nvPr/>
          </p:nvSpPr>
          <p:spPr>
            <a:xfrm>
              <a:off x="132792" y="21788"/>
              <a:ext cx="7834806" cy="2681273"/>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302063" y="615246"/>
              <a:ext cx="7573028" cy="1905248"/>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kern="1200" dirty="0">
                  <a:solidFill>
                    <a:srgbClr val="0000FF"/>
                  </a:solidFill>
                </a:rPr>
                <a:t>Quick quiz:</a:t>
              </a:r>
            </a:p>
            <a:p>
              <a:pPr lvl="0" rtl="0">
                <a:spcBef>
                  <a:spcPct val="0"/>
                </a:spcBef>
              </a:pPr>
              <a:r>
                <a:rPr lang="en-GB" sz="2400" b="1" kern="1200" dirty="0">
                  <a:solidFill>
                    <a:schemeClr val="tx1"/>
                  </a:solidFill>
                </a:rPr>
                <a:t>A group of armed insurgents sets up a medical facility near the front lines to treat its wounded. In the basement of the facility, the insurgents store weapons to be sent to the frontlines. A red cross is placed on the roof of the facility. </a:t>
              </a:r>
              <a:r>
                <a:rPr lang="en-US" sz="2400" b="1" kern="1200" dirty="0">
                  <a:solidFill>
                    <a:schemeClr val="tx1"/>
                  </a:solidFill>
                </a:rPr>
                <a:t>Government soldiers attacked the facility, after having issued a warning with an appropriate time-limit for compliance to the non-state armed group, which remained unheeded. </a:t>
              </a:r>
              <a:endParaRPr lang="fr-CH" sz="2400" b="1" kern="1200" dirty="0">
                <a:solidFill>
                  <a:schemeClr val="tx1"/>
                </a:solidFill>
              </a:endParaRPr>
            </a:p>
            <a:p>
              <a:pPr lvl="0">
                <a:spcBef>
                  <a:spcPct val="0"/>
                </a:spcBef>
              </a:pPr>
              <a:r>
                <a:rPr lang="en-US" sz="2200" b="1" kern="1200" dirty="0"/>
                <a:t> </a:t>
              </a:r>
              <a:endParaRPr lang="fr-CH" sz="2200" b="1" kern="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2200" kern="1200" dirty="0"/>
            </a:p>
          </p:txBody>
        </p:sp>
      </p:grpSp>
      <p:grpSp>
        <p:nvGrpSpPr>
          <p:cNvPr id="8" name="Group 7"/>
          <p:cNvGrpSpPr/>
          <p:nvPr/>
        </p:nvGrpSpPr>
        <p:grpSpPr>
          <a:xfrm>
            <a:off x="1592095" y="3042023"/>
            <a:ext cx="10116899" cy="1169259"/>
            <a:chOff x="0" y="2615208"/>
            <a:chExt cx="8100392" cy="1169259"/>
          </a:xfrm>
          <a:solidFill>
            <a:schemeClr val="accent1">
              <a:lumMod val="20000"/>
              <a:lumOff val="80000"/>
            </a:schemeClr>
          </a:solidFill>
        </p:grpSpPr>
        <p:sp>
          <p:nvSpPr>
            <p:cNvPr id="15" name="Rounded Rectangle 14"/>
            <p:cNvSpPr/>
            <p:nvPr/>
          </p:nvSpPr>
          <p:spPr>
            <a:xfrm>
              <a:off x="0" y="2615208"/>
              <a:ext cx="8100392" cy="1169259"/>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p:nvPr/>
          </p:nvSpPr>
          <p:spPr>
            <a:xfrm>
              <a:off x="57079" y="2672287"/>
              <a:ext cx="7986234" cy="105510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n-GB" sz="2400" kern="1200" dirty="0">
                  <a:solidFill>
                    <a:schemeClr val="tx1"/>
                  </a:solidFill>
                </a:rPr>
                <a:t>The Government has violated IHL because even though the weapons are in a medical facility, they were not going to be used there.  </a:t>
              </a:r>
            </a:p>
          </p:txBody>
        </p:sp>
      </p:grpSp>
      <p:grpSp>
        <p:nvGrpSpPr>
          <p:cNvPr id="9" name="Group 8"/>
          <p:cNvGrpSpPr/>
          <p:nvPr/>
        </p:nvGrpSpPr>
        <p:grpSpPr>
          <a:xfrm>
            <a:off x="1528874" y="4291143"/>
            <a:ext cx="10180120" cy="1109411"/>
            <a:chOff x="-4941" y="3994490"/>
            <a:chExt cx="8100392" cy="1109411"/>
          </a:xfrm>
          <a:solidFill>
            <a:schemeClr val="accent1">
              <a:lumMod val="20000"/>
              <a:lumOff val="80000"/>
            </a:schemeClr>
          </a:solidFill>
        </p:grpSpPr>
        <p:sp>
          <p:nvSpPr>
            <p:cNvPr id="13" name="Rounded Rectangle 12"/>
            <p:cNvSpPr/>
            <p:nvPr/>
          </p:nvSpPr>
          <p:spPr>
            <a:xfrm>
              <a:off x="-4941" y="3994490"/>
              <a:ext cx="8100392" cy="1077523"/>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82187" y="4268025"/>
              <a:ext cx="7992596" cy="835876"/>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2"/>
              </a:pPr>
              <a:r>
                <a:rPr lang="en-GB" sz="2400" kern="1200" dirty="0">
                  <a:solidFill>
                    <a:schemeClr val="tx1"/>
                  </a:solidFill>
                </a:rPr>
                <a:t>The Government has not violated IHL because non-state armed group facilities cannot qualify as medical facilities protected under IHL.</a:t>
              </a:r>
            </a:p>
            <a:p>
              <a:pPr lvl="0" algn="l" defTabSz="889000" rtl="0">
                <a:lnSpc>
                  <a:spcPct val="90000"/>
                </a:lnSpc>
                <a:spcBef>
                  <a:spcPct val="0"/>
                </a:spcBef>
                <a:spcAft>
                  <a:spcPct val="35000"/>
                </a:spcAft>
              </a:pPr>
              <a:r>
                <a:rPr lang="en-GB" sz="2000" kern="1200" dirty="0">
                  <a:solidFill>
                    <a:schemeClr val="bg2"/>
                  </a:solidFill>
                </a:rPr>
                <a:t>.</a:t>
              </a:r>
            </a:p>
          </p:txBody>
        </p:sp>
      </p:grpSp>
      <p:grpSp>
        <p:nvGrpSpPr>
          <p:cNvPr id="10" name="Group 9"/>
          <p:cNvGrpSpPr/>
          <p:nvPr/>
        </p:nvGrpSpPr>
        <p:grpSpPr>
          <a:xfrm>
            <a:off x="1551709" y="5432442"/>
            <a:ext cx="10252363" cy="1306456"/>
            <a:chOff x="0" y="5135789"/>
            <a:chExt cx="8100392" cy="1306456"/>
          </a:xfrm>
          <a:solidFill>
            <a:schemeClr val="bg1"/>
          </a:solidFill>
        </p:grpSpPr>
        <p:sp>
          <p:nvSpPr>
            <p:cNvPr id="11" name="Rounded Rectangle 10"/>
            <p:cNvSpPr/>
            <p:nvPr/>
          </p:nvSpPr>
          <p:spPr>
            <a:xfrm>
              <a:off x="0" y="5135789"/>
              <a:ext cx="8100392" cy="1306456"/>
            </a:xfrm>
            <a:prstGeom prst="roundRect">
              <a:avLst/>
            </a:prstGeom>
            <a:grp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10"/>
            <p:cNvSpPr/>
            <p:nvPr/>
          </p:nvSpPr>
          <p:spPr>
            <a:xfrm>
              <a:off x="31909" y="5199565"/>
              <a:ext cx="7972840" cy="1178904"/>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n-GB" sz="2400" kern="1200" dirty="0">
                  <a:solidFill>
                    <a:schemeClr val="tx1"/>
                  </a:solidFill>
                </a:rPr>
                <a:t>The Government has not violated IHL because even though the weapons were not going to be used there, their mere storage alone is sufficient to deprive the medical facility of protection from attack</a:t>
              </a:r>
            </a:p>
          </p:txBody>
        </p:sp>
      </p:grpSp>
    </p:spTree>
    <p:extLst>
      <p:ext uri="{BB962C8B-B14F-4D97-AF65-F5344CB8AC3E}">
        <p14:creationId xmlns:p14="http://schemas.microsoft.com/office/powerpoint/2010/main" val="388628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bwMode="auto">
          <a:xfrm>
            <a:off x="2054484" y="1854920"/>
            <a:ext cx="8540577" cy="4749080"/>
          </a:xfrm>
          <a:prstGeom prst="rect">
            <a:avLst/>
          </a:prstGeom>
          <a:noFill/>
          <a:ln w="9525">
            <a:noFill/>
            <a:miter lim="800000"/>
            <a:headEnd/>
            <a:tailEnd/>
          </a:ln>
        </p:spPr>
        <p:txBody>
          <a:bodyPr/>
          <a:lstStyle/>
          <a:p>
            <a:pPr>
              <a:spcBef>
                <a:spcPts val="1200"/>
              </a:spcBef>
            </a:pPr>
            <a:r>
              <a:rPr lang="en-GB" sz="2800" b="1" dirty="0"/>
              <a:t>Using medical facilities, or transports…</a:t>
            </a:r>
          </a:p>
          <a:p>
            <a:pPr marL="342900" indent="-342900">
              <a:spcBef>
                <a:spcPts val="1200"/>
              </a:spcBef>
              <a:buFont typeface="Arial" pitchFamily="34" charset="0"/>
              <a:buChar char="•"/>
            </a:pPr>
            <a:r>
              <a:rPr lang="en-GB" sz="2800" dirty="0"/>
              <a:t>to shelter healthy combatants</a:t>
            </a:r>
          </a:p>
          <a:p>
            <a:pPr marL="342900" indent="-342900">
              <a:spcBef>
                <a:spcPts val="1200"/>
              </a:spcBef>
              <a:buFont typeface="Arial" pitchFamily="34" charset="0"/>
              <a:buChar char="•"/>
            </a:pPr>
            <a:r>
              <a:rPr lang="en-GB" sz="2800" dirty="0"/>
              <a:t>to store arms or ammunition</a:t>
            </a:r>
          </a:p>
          <a:p>
            <a:pPr marL="342900" indent="-342900">
              <a:spcBef>
                <a:spcPts val="1200"/>
              </a:spcBef>
              <a:buFont typeface="Arial" pitchFamily="34" charset="0"/>
              <a:buChar char="•"/>
            </a:pPr>
            <a:r>
              <a:rPr lang="en-GB" sz="2800" dirty="0"/>
              <a:t>as military observation posts</a:t>
            </a:r>
          </a:p>
          <a:p>
            <a:pPr marL="342900" indent="-342900">
              <a:spcBef>
                <a:spcPts val="1200"/>
              </a:spcBef>
              <a:buFont typeface="Arial" pitchFamily="34" charset="0"/>
              <a:buChar char="•"/>
            </a:pPr>
            <a:r>
              <a:rPr lang="en-GB" sz="2800" dirty="0"/>
              <a:t>as a shield for military action</a:t>
            </a:r>
          </a:p>
          <a:p>
            <a:pPr marL="342900" indent="-342900">
              <a:spcBef>
                <a:spcPts val="1200"/>
              </a:spcBef>
              <a:buFontTx/>
              <a:buChar char="•"/>
            </a:pPr>
            <a:r>
              <a:rPr lang="en-GB" sz="2800" dirty="0"/>
              <a:t>to carry or use weapons for non-defensive purposes</a:t>
            </a:r>
          </a:p>
          <a:p>
            <a:pPr marL="342900" indent="-342900">
              <a:spcBef>
                <a:spcPts val="1200"/>
              </a:spcBef>
              <a:buFontTx/>
              <a:buChar char="•"/>
            </a:pPr>
            <a:r>
              <a:rPr lang="en-GB" sz="2800" dirty="0"/>
              <a:t>to transport healthy troops, arms or munitions</a:t>
            </a:r>
          </a:p>
          <a:p>
            <a:pPr marL="342900" indent="-342900">
              <a:spcBef>
                <a:spcPts val="1200"/>
              </a:spcBef>
              <a:buFontTx/>
              <a:buChar char="•"/>
            </a:pPr>
            <a:r>
              <a:rPr lang="en-GB" sz="2800" dirty="0"/>
              <a:t>to collect or transmit military intelligence</a:t>
            </a:r>
          </a:p>
        </p:txBody>
      </p:sp>
      <p:sp>
        <p:nvSpPr>
          <p:cNvPr id="6" name="TextBox 5">
            <a:extLst>
              <a:ext uri="{FF2B5EF4-FFF2-40B4-BE49-F238E27FC236}">
                <a16:creationId xmlns:a16="http://schemas.microsoft.com/office/drawing/2014/main" id="{B72DC698-D608-4B9F-BA70-1D9946FE34A3}"/>
              </a:ext>
            </a:extLst>
          </p:cNvPr>
          <p:cNvSpPr txBox="1"/>
          <p:nvPr/>
        </p:nvSpPr>
        <p:spPr>
          <a:xfrm>
            <a:off x="1187623" y="254000"/>
            <a:ext cx="10274300" cy="1354217"/>
          </a:xfrm>
          <a:prstGeom prst="rect">
            <a:avLst/>
          </a:prstGeom>
          <a:noFill/>
        </p:spPr>
        <p:txBody>
          <a:bodyPr wrap="square" rtlCol="0">
            <a:spAutoFit/>
          </a:bodyPr>
          <a:lstStyle/>
          <a:p>
            <a:r>
              <a:rPr lang="en-US" sz="3200" b="1" dirty="0"/>
              <a:t>… such protection can be lost by committing ‘</a:t>
            </a:r>
            <a:r>
              <a:rPr lang="en-US" sz="3200" b="1" u="sng" dirty="0"/>
              <a:t>acts harmful to the enemy</a:t>
            </a:r>
            <a:r>
              <a:rPr lang="en-US" sz="3200" b="1" dirty="0"/>
              <a:t>’:</a:t>
            </a:r>
          </a:p>
          <a:p>
            <a:endParaRPr lang="fr-CH" dirty="0"/>
          </a:p>
        </p:txBody>
      </p:sp>
    </p:spTree>
    <p:extLst>
      <p:ext uri="{BB962C8B-B14F-4D97-AF65-F5344CB8AC3E}">
        <p14:creationId xmlns:p14="http://schemas.microsoft.com/office/powerpoint/2010/main" val="61600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bwMode="auto">
          <a:xfrm>
            <a:off x="2111855" y="2912162"/>
            <a:ext cx="9864245" cy="3277197"/>
          </a:xfrm>
          <a:prstGeom prst="rect">
            <a:avLst/>
          </a:prstGeom>
          <a:noFill/>
          <a:ln w="9525">
            <a:noFill/>
            <a:miter lim="800000"/>
            <a:headEnd/>
            <a:tailEnd/>
          </a:ln>
        </p:spPr>
        <p:txBody>
          <a:bodyPr/>
          <a:lstStyle/>
          <a:p>
            <a:pPr marL="342900" indent="-342900" algn="ctr">
              <a:spcBef>
                <a:spcPct val="20000"/>
              </a:spcBef>
            </a:pPr>
            <a:endParaRPr lang="en-US" sz="1000" b="1" dirty="0"/>
          </a:p>
          <a:p>
            <a:pPr marL="457200" indent="-457200" eaLnBrk="0" hangingPunct="0">
              <a:spcBef>
                <a:spcPts val="1200"/>
              </a:spcBef>
              <a:spcAft>
                <a:spcPts val="1200"/>
              </a:spcAft>
              <a:buFont typeface="Arial" pitchFamily="34" charset="0"/>
              <a:buChar char="•"/>
              <a:defRPr/>
            </a:pPr>
            <a:r>
              <a:rPr lang="en-GB" sz="2800" dirty="0"/>
              <a:t>Carry light individual weapons for self-defence or for the protection of their patients;</a:t>
            </a:r>
          </a:p>
          <a:p>
            <a:pPr marL="457200" indent="-457200" eaLnBrk="0" hangingPunct="0">
              <a:spcBef>
                <a:spcPts val="1200"/>
              </a:spcBef>
              <a:spcAft>
                <a:spcPts val="1200"/>
              </a:spcAft>
              <a:buFont typeface="Arial" pitchFamily="34" charset="0"/>
              <a:buChar char="•"/>
              <a:defRPr/>
            </a:pPr>
            <a:r>
              <a:rPr lang="en-GB" sz="2800" dirty="0"/>
              <a:t>Be escorted by combatants;</a:t>
            </a:r>
          </a:p>
          <a:p>
            <a:pPr marL="457200" indent="-457200" eaLnBrk="0" hangingPunct="0">
              <a:spcBef>
                <a:spcPts val="1200"/>
              </a:spcBef>
              <a:spcAft>
                <a:spcPts val="1200"/>
              </a:spcAft>
              <a:buFont typeface="Arial" pitchFamily="34" charset="0"/>
              <a:buChar char="•"/>
              <a:defRPr/>
            </a:pPr>
            <a:r>
              <a:rPr lang="en-GB" sz="2800" dirty="0"/>
              <a:t>Retain patients’ small arms and ammunitions before handing them to the authorities.</a:t>
            </a:r>
          </a:p>
        </p:txBody>
      </p:sp>
      <p:pic>
        <p:nvPicPr>
          <p:cNvPr id="5" name="Picture 2" descr="http://t3.gstatic.com/images?q=tbn:ANd9GcQAhzDD-JCb_-yxiz2WM0B_W9Nb9ZZWYrzZl4sCEcM-_F6Iph7nK0n6m6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13" y="668641"/>
            <a:ext cx="2225170" cy="1895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201066" y="638782"/>
            <a:ext cx="6236763" cy="584775"/>
          </a:xfrm>
          <a:prstGeom prst="rect">
            <a:avLst/>
          </a:prstGeom>
        </p:spPr>
        <p:txBody>
          <a:bodyPr wrap="square">
            <a:spAutoFit/>
          </a:bodyPr>
          <a:lstStyle/>
          <a:p>
            <a:pPr marL="342900" lvl="0" indent="-342900" algn="ctr">
              <a:spcBef>
                <a:spcPct val="20000"/>
              </a:spcBef>
            </a:pPr>
            <a:r>
              <a:rPr lang="en-US" sz="3200" b="1" dirty="0"/>
              <a:t>Exceptions to loss of protection</a:t>
            </a:r>
            <a:r>
              <a:rPr lang="en-US" sz="2800" b="1" dirty="0"/>
              <a:t>:</a:t>
            </a:r>
          </a:p>
        </p:txBody>
      </p:sp>
      <p:sp>
        <p:nvSpPr>
          <p:cNvPr id="7" name="Rectangle 6"/>
          <p:cNvSpPr/>
          <p:nvPr/>
        </p:nvSpPr>
        <p:spPr>
          <a:xfrm>
            <a:off x="4768054" y="2040936"/>
            <a:ext cx="4551845" cy="523220"/>
          </a:xfrm>
          <a:prstGeom prst="rect">
            <a:avLst/>
          </a:prstGeom>
        </p:spPr>
        <p:txBody>
          <a:bodyPr wrap="square">
            <a:spAutoFit/>
          </a:bodyPr>
          <a:lstStyle/>
          <a:p>
            <a:pPr marL="342900" lvl="0" indent="-342900" algn="ctr">
              <a:spcBef>
                <a:spcPct val="20000"/>
              </a:spcBef>
            </a:pPr>
            <a:r>
              <a:rPr lang="en-US" sz="2800" b="1" dirty="0">
                <a:solidFill>
                  <a:srgbClr val="1C1C1C"/>
                </a:solidFill>
              </a:rPr>
              <a:t>Medical personnel may…</a:t>
            </a:r>
          </a:p>
        </p:txBody>
      </p:sp>
    </p:spTree>
    <p:extLst>
      <p:ext uri="{BB962C8B-B14F-4D97-AF65-F5344CB8AC3E}">
        <p14:creationId xmlns:p14="http://schemas.microsoft.com/office/powerpoint/2010/main" val="298309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bwMode="auto">
          <a:xfrm>
            <a:off x="1200862" y="829049"/>
            <a:ext cx="10291483" cy="1880245"/>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anchor="ctr" anchorCtr="0" compatLnSpc="1">
            <a:prstTxWarp prst="textNoShape">
              <a:avLst/>
            </a:prstTxWarp>
          </a:bodyPr>
          <a:lstStyle>
            <a:defPPr>
              <a:defRPr lang="en-GB"/>
            </a:defPPr>
            <a:lvl1pPr marL="342900" indent="-342900" eaLnBrk="1" hangingPunct="1">
              <a:spcBef>
                <a:spcPct val="20000"/>
              </a:spcBef>
              <a:buFontTx/>
              <a:buNone/>
              <a:defRPr sz="2800" b="1">
                <a:solidFill>
                  <a:schemeClr val="bg1"/>
                </a:solidFill>
                <a:latin typeface="+mn-lt"/>
                <a:cs typeface="+mn-cs"/>
              </a:defRPr>
            </a:lvl1pPr>
            <a:lvl2pPr marL="801688" indent="-279400" eaLnBrk="0" hangingPunct="0">
              <a:spcBef>
                <a:spcPct val="20000"/>
              </a:spcBef>
              <a:buSzPct val="60000"/>
              <a:buFont typeface="Wingdings 3" pitchFamily="18" charset="2"/>
              <a:buChar char=""/>
              <a:defRPr sz="2500">
                <a:solidFill>
                  <a:schemeClr val="bg1"/>
                </a:solidFill>
                <a:latin typeface="+mn-lt"/>
                <a:cs typeface="+mn-cs"/>
              </a:defRPr>
            </a:lvl2pPr>
            <a:lvl3pPr marL="1209675" indent="-228600" eaLnBrk="0" hangingPunct="0">
              <a:spcBef>
                <a:spcPct val="20000"/>
              </a:spcBef>
              <a:buFont typeface="Wingdings" pitchFamily="2" charset="2"/>
              <a:buChar char="§"/>
              <a:defRPr sz="2400">
                <a:solidFill>
                  <a:schemeClr val="bg1"/>
                </a:solidFill>
                <a:latin typeface="+mn-lt"/>
                <a:cs typeface="+mn-cs"/>
              </a:defRPr>
            </a:lvl3pPr>
            <a:lvl4pPr marL="1617663" indent="-228600" eaLnBrk="0" hangingPunct="0">
              <a:spcBef>
                <a:spcPct val="20000"/>
              </a:spcBef>
              <a:buChar char="–"/>
              <a:defRPr sz="2000">
                <a:solidFill>
                  <a:schemeClr val="bg1"/>
                </a:solidFill>
                <a:latin typeface="+mn-lt"/>
                <a:cs typeface="+mn-cs"/>
              </a:defRPr>
            </a:lvl4pPr>
            <a:lvl5pPr marL="2057400" indent="-228600" eaLnBrk="0" hangingPunct="0">
              <a:spcBef>
                <a:spcPct val="20000"/>
              </a:spcBef>
              <a:buChar char="»"/>
              <a:defRPr sz="2000">
                <a:solidFill>
                  <a:schemeClr val="bg1"/>
                </a:solidFill>
                <a:latin typeface="+mn-lt"/>
                <a:cs typeface="+mn-cs"/>
              </a:defRPr>
            </a:lvl5pPr>
            <a:lvl6pPr marL="2514600" indent="-228600" fontAlgn="base">
              <a:spcBef>
                <a:spcPct val="20000"/>
              </a:spcBef>
              <a:spcAft>
                <a:spcPct val="0"/>
              </a:spcAft>
              <a:buChar char="»"/>
              <a:defRPr sz="2000">
                <a:solidFill>
                  <a:schemeClr val="bg1"/>
                </a:solidFill>
                <a:latin typeface="+mn-lt"/>
                <a:cs typeface="+mn-cs"/>
              </a:defRPr>
            </a:lvl6pPr>
            <a:lvl7pPr marL="2971800" indent="-228600" fontAlgn="base">
              <a:spcBef>
                <a:spcPct val="20000"/>
              </a:spcBef>
              <a:spcAft>
                <a:spcPct val="0"/>
              </a:spcAft>
              <a:buChar char="»"/>
              <a:defRPr sz="2000">
                <a:solidFill>
                  <a:schemeClr val="bg1"/>
                </a:solidFill>
                <a:latin typeface="+mn-lt"/>
                <a:cs typeface="+mn-cs"/>
              </a:defRPr>
            </a:lvl7pPr>
            <a:lvl8pPr marL="3429000" indent="-228600" fontAlgn="base">
              <a:spcBef>
                <a:spcPct val="20000"/>
              </a:spcBef>
              <a:spcAft>
                <a:spcPct val="0"/>
              </a:spcAft>
              <a:buChar char="»"/>
              <a:defRPr sz="2000">
                <a:solidFill>
                  <a:schemeClr val="bg1"/>
                </a:solidFill>
                <a:latin typeface="+mn-lt"/>
                <a:cs typeface="+mn-cs"/>
              </a:defRPr>
            </a:lvl8pPr>
            <a:lvl9pPr marL="3886200" indent="-228600" fontAlgn="base">
              <a:spcBef>
                <a:spcPct val="20000"/>
              </a:spcBef>
              <a:spcAft>
                <a:spcPct val="0"/>
              </a:spcAft>
              <a:buChar char="»"/>
              <a:defRPr sz="2000">
                <a:solidFill>
                  <a:schemeClr val="bg1"/>
                </a:solidFill>
                <a:latin typeface="+mn-lt"/>
                <a:cs typeface="+mn-cs"/>
              </a:defRPr>
            </a:lvl9pPr>
          </a:lstStyle>
          <a:p>
            <a:r>
              <a:rPr lang="en-US" dirty="0"/>
              <a:t> 	</a:t>
            </a:r>
            <a:r>
              <a:rPr lang="en-US" dirty="0">
                <a:solidFill>
                  <a:schemeClr val="tx1"/>
                </a:solidFill>
              </a:rPr>
              <a:t>PROTECT</a:t>
            </a:r>
            <a:r>
              <a:rPr lang="en-GB" dirty="0">
                <a:solidFill>
                  <a:schemeClr val="tx1"/>
                </a:solidFill>
              </a:rPr>
              <a:t>: Positive measures shall be taken to protect medical personnel &amp; objects from attacks and to avoid forceful interference, even by third parties, with their work &amp; functioning.</a:t>
            </a:r>
          </a:p>
        </p:txBody>
      </p:sp>
      <p:sp>
        <p:nvSpPr>
          <p:cNvPr id="5" name="Rectangle 4"/>
          <p:cNvSpPr/>
          <p:nvPr/>
        </p:nvSpPr>
        <p:spPr>
          <a:xfrm>
            <a:off x="3129507" y="3679085"/>
            <a:ext cx="8362838" cy="523220"/>
          </a:xfrm>
          <a:prstGeom prst="rect">
            <a:avLst/>
          </a:prstGeom>
        </p:spPr>
        <p:txBody>
          <a:bodyPr wrap="square">
            <a:spAutoFit/>
          </a:bodyPr>
          <a:lstStyle/>
          <a:p>
            <a:pPr marL="342900" lvl="0" indent="-342900">
              <a:spcBef>
                <a:spcPts val="1200"/>
              </a:spcBef>
              <a:spcAft>
                <a:spcPts val="1200"/>
              </a:spcAft>
              <a:buFontTx/>
              <a:buChar char="•"/>
            </a:pPr>
            <a:r>
              <a:rPr lang="en-GB" sz="2800" dirty="0"/>
              <a:t>Support and assistance by the authorities</a:t>
            </a:r>
          </a:p>
        </p:txBody>
      </p:sp>
    </p:spTree>
    <p:extLst>
      <p:ext uri="{BB962C8B-B14F-4D97-AF65-F5344CB8AC3E}">
        <p14:creationId xmlns:p14="http://schemas.microsoft.com/office/powerpoint/2010/main" val="42159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nvGrpSpPr>
          <p:cNvPr id="4" name="Group 3"/>
          <p:cNvGrpSpPr/>
          <p:nvPr/>
        </p:nvGrpSpPr>
        <p:grpSpPr>
          <a:xfrm>
            <a:off x="706704" y="-46792"/>
            <a:ext cx="11484564" cy="3157870"/>
            <a:chOff x="-44550" y="-52497"/>
            <a:chExt cx="7776864" cy="2975447"/>
          </a:xfrm>
        </p:grpSpPr>
        <p:sp>
          <p:nvSpPr>
            <p:cNvPr id="14" name="Rounded Rectangle 13"/>
            <p:cNvSpPr/>
            <p:nvPr/>
          </p:nvSpPr>
          <p:spPr>
            <a:xfrm>
              <a:off x="-44550" y="-52497"/>
              <a:ext cx="7776864" cy="2975447"/>
            </a:xfrm>
            <a:prstGeom prst="roundRect">
              <a:avLst/>
            </a:prstGeom>
            <a:solidFill>
              <a:schemeClr val="accent1">
                <a:lumMod val="20000"/>
                <a:lumOff val="80000"/>
              </a:schemeClr>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80090" y="110204"/>
              <a:ext cx="7457684" cy="271906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b="1" kern="1200" dirty="0">
                  <a:solidFill>
                    <a:srgbClr val="0000FF"/>
                  </a:solidFill>
                </a:rPr>
                <a:t>Quick quiz:</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2400" b="1" kern="1200" dirty="0">
                  <a:solidFill>
                    <a:schemeClr val="tx1"/>
                  </a:solidFill>
                </a:rPr>
                <a:t>A non-governmental organization attempts to enter into an agreement with the Government to operate a field hospital in the country.  The government, which knows the NGO to be corrupt and incompetent, declines the offer and prohibits the NGO from operating in the area.  The NGO, citing its purely humanitarian interests, enters, sets up and begins to operate its field hospital anyway.  In order to protect itself against direct attack, the NGO places a red crescent emblem on the walls and roof of the hospital, which is used exclusively for medical purposes.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400" kern="1200" dirty="0">
                <a:solidFill>
                  <a:schemeClr val="bg1"/>
                </a:solidFill>
              </a:endParaRPr>
            </a:p>
          </p:txBody>
        </p:sp>
      </p:grpSp>
      <p:grpSp>
        <p:nvGrpSpPr>
          <p:cNvPr id="5" name="Group 4"/>
          <p:cNvGrpSpPr/>
          <p:nvPr/>
        </p:nvGrpSpPr>
        <p:grpSpPr>
          <a:xfrm>
            <a:off x="706703" y="3092937"/>
            <a:ext cx="11485296" cy="1168713"/>
            <a:chOff x="0" y="2980328"/>
            <a:chExt cx="7776864" cy="1162975"/>
          </a:xfrm>
        </p:grpSpPr>
        <p:sp>
          <p:nvSpPr>
            <p:cNvPr id="12" name="Rounded Rectangle 11"/>
            <p:cNvSpPr/>
            <p:nvPr/>
          </p:nvSpPr>
          <p:spPr>
            <a:xfrm>
              <a:off x="0" y="2980328"/>
              <a:ext cx="7776864" cy="989195"/>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6"/>
            <p:cNvSpPr/>
            <p:nvPr/>
          </p:nvSpPr>
          <p:spPr>
            <a:xfrm>
              <a:off x="52495" y="3250686"/>
              <a:ext cx="7680286" cy="892617"/>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a:pPr>
              <a:r>
                <a:rPr lang="en-GB" sz="2400" kern="1200" dirty="0">
                  <a:solidFill>
                    <a:schemeClr val="tx1"/>
                  </a:solidFill>
                </a:rPr>
                <a:t>The use of the emblem violates IHL because the Government	did not give the NGO permission to operate.</a:t>
              </a:r>
            </a:p>
            <a:p>
              <a:pPr lvl="0" algn="l" defTabSz="889000" rtl="0">
                <a:lnSpc>
                  <a:spcPct val="90000"/>
                </a:lnSpc>
                <a:spcBef>
                  <a:spcPct val="0"/>
                </a:spcBef>
                <a:spcAft>
                  <a:spcPct val="35000"/>
                </a:spcAft>
              </a:pPr>
              <a:endParaRPr lang="en-GB" sz="2000" kern="1200" dirty="0">
                <a:solidFill>
                  <a:schemeClr val="bg2"/>
                </a:solidFill>
              </a:endParaRPr>
            </a:p>
          </p:txBody>
        </p:sp>
      </p:grpSp>
      <p:grpSp>
        <p:nvGrpSpPr>
          <p:cNvPr id="6" name="Group 5"/>
          <p:cNvGrpSpPr/>
          <p:nvPr/>
        </p:nvGrpSpPr>
        <p:grpSpPr>
          <a:xfrm>
            <a:off x="706704" y="4090179"/>
            <a:ext cx="11485296" cy="1075390"/>
            <a:chOff x="0" y="3972688"/>
            <a:chExt cx="7776865" cy="1075390"/>
          </a:xfrm>
          <a:solidFill>
            <a:schemeClr val="accent1">
              <a:lumMod val="20000"/>
              <a:lumOff val="80000"/>
            </a:schemeClr>
          </a:solidFill>
        </p:grpSpPr>
        <p:sp>
          <p:nvSpPr>
            <p:cNvPr id="10" name="Rounded Rectangle 9"/>
            <p:cNvSpPr/>
            <p:nvPr/>
          </p:nvSpPr>
          <p:spPr>
            <a:xfrm>
              <a:off x="0" y="3972688"/>
              <a:ext cx="7776865" cy="1075390"/>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8"/>
            <p:cNvSpPr/>
            <p:nvPr/>
          </p:nvSpPr>
          <p:spPr>
            <a:xfrm>
              <a:off x="52496" y="4025184"/>
              <a:ext cx="7671872" cy="970398"/>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2"/>
              </a:pPr>
              <a:r>
                <a:rPr lang="en-GB" sz="2400" kern="1200" dirty="0">
                  <a:solidFill>
                    <a:schemeClr val="tx1"/>
                  </a:solidFill>
                </a:rPr>
                <a:t>The hospital and its personnel are not specially protected as a medical unit &amp; personnel, but are still protected as a civilian object and as civilians.</a:t>
              </a:r>
            </a:p>
          </p:txBody>
        </p:sp>
      </p:grpSp>
      <p:grpSp>
        <p:nvGrpSpPr>
          <p:cNvPr id="7" name="Group 6"/>
          <p:cNvGrpSpPr/>
          <p:nvPr/>
        </p:nvGrpSpPr>
        <p:grpSpPr>
          <a:xfrm>
            <a:off x="706703" y="5168734"/>
            <a:ext cx="11485296" cy="1571775"/>
            <a:chOff x="0" y="5051243"/>
            <a:chExt cx="7776864" cy="1571775"/>
          </a:xfrm>
          <a:solidFill>
            <a:schemeClr val="accent1">
              <a:lumMod val="20000"/>
              <a:lumOff val="80000"/>
            </a:schemeClr>
          </a:solidFill>
        </p:grpSpPr>
        <p:sp>
          <p:nvSpPr>
            <p:cNvPr id="8" name="Rounded Rectangle 7"/>
            <p:cNvSpPr/>
            <p:nvPr/>
          </p:nvSpPr>
          <p:spPr>
            <a:xfrm>
              <a:off x="0" y="5051243"/>
              <a:ext cx="7776864" cy="1571775"/>
            </a:xfrm>
            <a:prstGeom prst="roundRect">
              <a:avLst/>
            </a:prstGeom>
            <a:solidFill>
              <a:schemeClr val="bg1"/>
            </a:solid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10"/>
            <p:cNvSpPr/>
            <p:nvPr/>
          </p:nvSpPr>
          <p:spPr>
            <a:xfrm>
              <a:off x="56153" y="5127971"/>
              <a:ext cx="7643982" cy="1418319"/>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rtl="0">
                <a:lnSpc>
                  <a:spcPct val="90000"/>
                </a:lnSpc>
                <a:spcBef>
                  <a:spcPct val="0"/>
                </a:spcBef>
                <a:spcAft>
                  <a:spcPct val="35000"/>
                </a:spcAft>
                <a:buFont typeface="+mj-lt"/>
                <a:buAutoNum type="alphaLcPeriod" startAt="3"/>
              </a:pPr>
              <a:r>
                <a:rPr lang="en-GB" sz="2400" kern="1200" dirty="0">
                  <a:solidFill>
                    <a:schemeClr val="tx1"/>
                  </a:solidFill>
                </a:rPr>
                <a:t>The NGO's use of the emblem does not violate IHL and the facility should enjoy specific protection as a medical facility because a party to the conflict cannot stand in the way of a humanitarian organization who wants to provide medical treatment.</a:t>
              </a:r>
            </a:p>
          </p:txBody>
        </p:sp>
      </p:grpSp>
    </p:spTree>
    <p:extLst>
      <p:ext uri="{BB962C8B-B14F-4D97-AF65-F5344CB8AC3E}">
        <p14:creationId xmlns:p14="http://schemas.microsoft.com/office/powerpoint/2010/main" val="3654297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aphicFrame>
        <p:nvGraphicFramePr>
          <p:cNvPr id="4" name="Table 3"/>
          <p:cNvGraphicFramePr>
            <a:graphicFrameLocks noGrp="1"/>
          </p:cNvGraphicFramePr>
          <p:nvPr>
            <p:extLst>
              <p:ext uri="{D42A27DB-BD31-4B8C-83A1-F6EECF244321}">
                <p14:modId xmlns:p14="http://schemas.microsoft.com/office/powerpoint/2010/main" val="2522490553"/>
              </p:ext>
            </p:extLst>
          </p:nvPr>
        </p:nvGraphicFramePr>
        <p:xfrm>
          <a:off x="850900" y="1"/>
          <a:ext cx="11257608" cy="6880969"/>
        </p:xfrm>
        <a:graphic>
          <a:graphicData uri="http://schemas.openxmlformats.org/drawingml/2006/table">
            <a:tbl>
              <a:tblPr firstRow="1" bandRow="1">
                <a:tableStyleId>{5C22544A-7EE6-4342-B048-85BDC9FD1C3A}</a:tableStyleId>
              </a:tblPr>
              <a:tblGrid>
                <a:gridCol w="1728097">
                  <a:extLst>
                    <a:ext uri="{9D8B030D-6E8A-4147-A177-3AD203B41FA5}">
                      <a16:colId xmlns:a16="http://schemas.microsoft.com/office/drawing/2014/main" val="20000"/>
                    </a:ext>
                  </a:extLst>
                </a:gridCol>
                <a:gridCol w="9529511">
                  <a:extLst>
                    <a:ext uri="{9D8B030D-6E8A-4147-A177-3AD203B41FA5}">
                      <a16:colId xmlns:a16="http://schemas.microsoft.com/office/drawing/2014/main" val="20001"/>
                    </a:ext>
                  </a:extLst>
                </a:gridCol>
              </a:tblGrid>
              <a:tr h="1051001">
                <a:tc>
                  <a:txBody>
                    <a:bodyPr/>
                    <a:lstStyle/>
                    <a:p>
                      <a:endParaRPr lang="en-GB" sz="2000" dirty="0"/>
                    </a:p>
                  </a:txBody>
                  <a:tcPr>
                    <a:solidFill>
                      <a:schemeClr val="bg1"/>
                    </a:solidFill>
                  </a:tcPr>
                </a:tc>
                <a:tc>
                  <a:txBody>
                    <a:bodyPr/>
                    <a:lstStyle/>
                    <a:p>
                      <a:pPr algn="ctr"/>
                      <a:endParaRPr lang="fr-CH" sz="1100" dirty="0">
                        <a:solidFill>
                          <a:srgbClr val="009999"/>
                        </a:solidFill>
                      </a:endParaRPr>
                    </a:p>
                    <a:p>
                      <a:pPr algn="ctr"/>
                      <a:r>
                        <a:rPr lang="en-GB" sz="3600" noProof="0" dirty="0">
                          <a:solidFill>
                            <a:schemeClr val="bg1"/>
                          </a:solidFill>
                        </a:rPr>
                        <a:t>Relevant IHL rules: A Summary</a:t>
                      </a:r>
                    </a:p>
                    <a:p>
                      <a:pPr algn="ctr"/>
                      <a:endParaRPr lang="en-GB" sz="900" dirty="0"/>
                    </a:p>
                  </a:txBody>
                  <a:tcPr>
                    <a:solidFill>
                      <a:schemeClr val="accent5">
                        <a:lumMod val="75000"/>
                      </a:schemeClr>
                    </a:solidFill>
                  </a:tcPr>
                </a:tc>
                <a:extLst>
                  <a:ext uri="{0D108BD9-81ED-4DB2-BD59-A6C34878D82A}">
                    <a16:rowId xmlns:a16="http://schemas.microsoft.com/office/drawing/2014/main" val="10000"/>
                  </a:ext>
                </a:extLst>
              </a:tr>
              <a:tr h="481736">
                <a:tc>
                  <a:txBody>
                    <a:bodyPr/>
                    <a:lstStyle/>
                    <a:p>
                      <a:pPr marL="0" indent="0" eaLnBrk="1" hangingPunct="1">
                        <a:lnSpc>
                          <a:spcPct val="80000"/>
                        </a:lnSpc>
                        <a:buFont typeface="+mj-lt"/>
                        <a:buNone/>
                      </a:pPr>
                      <a:r>
                        <a:rPr lang="en-GB" sz="2800" b="1" dirty="0">
                          <a:solidFill>
                            <a:schemeClr val="bg1"/>
                          </a:solidFill>
                        </a:rPr>
                        <a:t>Care	</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b="0" dirty="0">
                          <a:solidFill>
                            <a:schemeClr val="tx1"/>
                          </a:solidFill>
                        </a:rPr>
                        <a:t>Taking all possible measures to provide medical care</a:t>
                      </a:r>
                    </a:p>
                  </a:txBody>
                  <a:tcPr/>
                </a:tc>
                <a:extLst>
                  <a:ext uri="{0D108BD9-81ED-4DB2-BD59-A6C34878D82A}">
                    <a16:rowId xmlns:a16="http://schemas.microsoft.com/office/drawing/2014/main" val="10001"/>
                  </a:ext>
                </a:extLst>
              </a:tr>
              <a:tr h="850343">
                <a:tc>
                  <a:txBody>
                    <a:bodyPr/>
                    <a:lstStyle/>
                    <a:p>
                      <a:pPr marL="0" marR="0" indent="0" algn="l" defTabSz="914400" rtl="0" eaLnBrk="1" fontAlgn="auto" latinLnBrk="0" hangingPunct="1">
                        <a:lnSpc>
                          <a:spcPct val="80000"/>
                        </a:lnSpc>
                        <a:spcBef>
                          <a:spcPts val="0"/>
                        </a:spcBef>
                        <a:spcAft>
                          <a:spcPts val="0"/>
                        </a:spcAft>
                        <a:buClrTx/>
                        <a:buSzTx/>
                        <a:buFont typeface="+mj-lt"/>
                        <a:buNone/>
                        <a:tabLst/>
                        <a:defRPr/>
                      </a:pPr>
                      <a:r>
                        <a:rPr lang="en-GB" sz="2800" b="1" dirty="0">
                          <a:solidFill>
                            <a:schemeClr val="bg1"/>
                          </a:solidFill>
                        </a:rPr>
                        <a:t>Collect</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600" b="0" dirty="0">
                          <a:solidFill>
                            <a:schemeClr val="tx1"/>
                          </a:solidFill>
                        </a:rPr>
                        <a:t>Taking all possible measures to search for, collect and evacuate the wounded and sick</a:t>
                      </a:r>
                    </a:p>
                  </a:txBody>
                  <a:tcPr/>
                </a:tc>
                <a:extLst>
                  <a:ext uri="{0D108BD9-81ED-4DB2-BD59-A6C34878D82A}">
                    <a16:rowId xmlns:a16="http://schemas.microsoft.com/office/drawing/2014/main" val="10002"/>
                  </a:ext>
                </a:extLst>
              </a:tr>
              <a:tr h="1360203">
                <a:tc>
                  <a:txBody>
                    <a:bodyPr/>
                    <a:lstStyle/>
                    <a:p>
                      <a:pPr marL="0" indent="0" eaLnBrk="1" hangingPunct="1">
                        <a:lnSpc>
                          <a:spcPct val="80000"/>
                        </a:lnSpc>
                        <a:buFont typeface="+mj-lt"/>
                        <a:buNone/>
                      </a:pPr>
                      <a:r>
                        <a:rPr lang="en-GB" sz="2800" b="1" dirty="0">
                          <a:solidFill>
                            <a:schemeClr val="bg1"/>
                          </a:solidFill>
                        </a:rPr>
                        <a:t>Protect</a:t>
                      </a:r>
                    </a:p>
                  </a:txBody>
                  <a:tcPr>
                    <a:solidFill>
                      <a:schemeClr val="accent1">
                        <a:lumMod val="50000"/>
                      </a:schemeClr>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600" b="0" dirty="0">
                          <a:solidFill>
                            <a:schemeClr val="tx1"/>
                          </a:solidFill>
                        </a:rPr>
                        <a:t>Ensuring that protected persons and objects are not</a:t>
                      </a:r>
                      <a:r>
                        <a:rPr lang="en-US" sz="2600" b="0" baseline="0" dirty="0">
                          <a:solidFill>
                            <a:schemeClr val="tx1"/>
                          </a:solidFill>
                        </a:rPr>
                        <a:t> </a:t>
                      </a:r>
                      <a:r>
                        <a:rPr lang="en-US" sz="2600" b="0" dirty="0">
                          <a:solidFill>
                            <a:schemeClr val="tx1"/>
                          </a:solidFill>
                        </a:rPr>
                        <a:t>attacked</a:t>
                      </a: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600" b="0" dirty="0">
                          <a:solidFill>
                            <a:schemeClr val="tx1"/>
                          </a:solidFill>
                        </a:rPr>
                        <a:t>Protecting against undue interferences</a:t>
                      </a:r>
                    </a:p>
                    <a:p>
                      <a:pPr marL="457200" marR="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2600" b="0" dirty="0">
                          <a:solidFill>
                            <a:schemeClr val="tx1"/>
                          </a:solidFill>
                        </a:rPr>
                        <a:t>Preventing and repressing</a:t>
                      </a:r>
                      <a:r>
                        <a:rPr lang="en-US" sz="2600" b="0" baseline="0" dirty="0">
                          <a:solidFill>
                            <a:schemeClr val="tx1"/>
                          </a:solidFill>
                        </a:rPr>
                        <a:t> misuses of the emblems</a:t>
                      </a:r>
                      <a:endParaRPr lang="en-US" sz="2600" b="0" dirty="0">
                        <a:solidFill>
                          <a:schemeClr val="tx1"/>
                        </a:solidFill>
                      </a:endParaRPr>
                    </a:p>
                  </a:txBody>
                  <a:tcPr/>
                </a:tc>
                <a:extLst>
                  <a:ext uri="{0D108BD9-81ED-4DB2-BD59-A6C34878D82A}">
                    <a16:rowId xmlns:a16="http://schemas.microsoft.com/office/drawing/2014/main" val="10003"/>
                  </a:ext>
                </a:extLst>
              </a:tr>
              <a:tr h="173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rPr>
                        <a:t>Respect</a:t>
                      </a:r>
                      <a:endParaRPr lang="fr-CH" sz="2800" b="1" dirty="0">
                        <a:solidFill>
                          <a:schemeClr val="bg1"/>
                        </a:solidFill>
                      </a:endParaRPr>
                    </a:p>
                    <a:p>
                      <a:endParaRPr lang="en-GB" sz="2800" b="1" dirty="0">
                        <a:solidFill>
                          <a:schemeClr val="bg1"/>
                        </a:solidFill>
                      </a:endParaRPr>
                    </a:p>
                  </a:txBody>
                  <a:tcPr>
                    <a:solidFill>
                      <a:schemeClr val="accent1">
                        <a:lumMod val="50000"/>
                      </a:scheme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2600" b="0" i="0" u="none" strike="noStrike" kern="1200" cap="none" spc="0" normalizeH="0" baseline="0" noProof="0" dirty="0">
                          <a:ln>
                            <a:noFill/>
                          </a:ln>
                          <a:solidFill>
                            <a:srgbClr val="1C1C1C"/>
                          </a:solidFill>
                          <a:effectLst/>
                          <a:uLnTx/>
                          <a:uFillTx/>
                          <a:latin typeface="+mn-lt"/>
                          <a:ea typeface="+mn-ea"/>
                          <a:cs typeface="+mn-cs"/>
                        </a:rPr>
                        <a:t>No attacks or other harm inflicted on W&amp;S, medical personnel &amp; objects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2600" b="0" i="0" u="none" strike="noStrike" kern="1200" cap="none" spc="0" normalizeH="0" baseline="0" noProof="0" dirty="0">
                          <a:ln>
                            <a:noFill/>
                          </a:ln>
                          <a:solidFill>
                            <a:srgbClr val="1C1C1C"/>
                          </a:solidFill>
                          <a:effectLst/>
                          <a:uLnTx/>
                          <a:uFillTx/>
                          <a:latin typeface="+mn-lt"/>
                          <a:ea typeface="+mn-ea"/>
                          <a:cs typeface="+mn-cs"/>
                        </a:rPr>
                        <a:t>No other forceful undue interference with  medical care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2600" b="0" i="0" u="none" strike="noStrike" kern="1200" cap="none" spc="0" normalizeH="0" baseline="0" noProof="0" dirty="0">
                          <a:ln>
                            <a:noFill/>
                          </a:ln>
                          <a:solidFill>
                            <a:srgbClr val="1C1C1C"/>
                          </a:solidFill>
                          <a:effectLst/>
                          <a:uLnTx/>
                          <a:uFillTx/>
                          <a:latin typeface="+mn-lt"/>
                          <a:ea typeface="+mn-ea"/>
                          <a:cs typeface="+mn-cs"/>
                        </a:rPr>
                        <a:t>Respecting health-care personnel’s medical duties and ethics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b="0" baseline="0" dirty="0">
                        <a:solidFill>
                          <a:schemeClr val="bg2"/>
                        </a:solidFill>
                      </a:endParaRPr>
                    </a:p>
                  </a:txBody>
                  <a:tcPr/>
                </a:tc>
                <a:extLst>
                  <a:ext uri="{0D108BD9-81ED-4DB2-BD59-A6C34878D82A}">
                    <a16:rowId xmlns:a16="http://schemas.microsoft.com/office/drawing/2014/main" val="10004"/>
                  </a:ext>
                </a:extLst>
              </a:tr>
              <a:tr h="1299845">
                <a:tc>
                  <a:txBody>
                    <a:bodyPr/>
                    <a:lstStyle/>
                    <a:p>
                      <a:r>
                        <a:rPr lang="en-GB" sz="2800" b="1" dirty="0">
                          <a:solidFill>
                            <a:schemeClr val="bg1"/>
                          </a:solidFill>
                        </a:rPr>
                        <a:t>Humane Treatment</a:t>
                      </a:r>
                    </a:p>
                  </a:txBody>
                  <a:tcPr>
                    <a:solidFill>
                      <a:schemeClr val="accent1">
                        <a:lumMod val="5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0" dirty="0">
                        <a:solidFill>
                          <a:schemeClr val="bg2"/>
                        </a:solidFill>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2600" b="0" i="0" u="none" strike="noStrike" kern="1200" cap="none" spc="0" normalizeH="0" baseline="0" dirty="0">
                          <a:ln>
                            <a:noFill/>
                          </a:ln>
                          <a:solidFill>
                            <a:srgbClr val="1C1C1C"/>
                          </a:solidFill>
                          <a:effectLst/>
                          <a:uLnTx/>
                          <a:uFillTx/>
                          <a:latin typeface="+mn-lt"/>
                          <a:ea typeface="+mn-ea"/>
                          <a:cs typeface="+mn-cs"/>
                        </a:rPr>
                        <a:t>Respecting the autonomy and dignity of the individual</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dirty="0">
                          <a:ln>
                            <a:noFill/>
                          </a:ln>
                          <a:solidFill>
                            <a:srgbClr val="1C1C1C"/>
                          </a:solidFill>
                          <a:effectLst/>
                          <a:uLnTx/>
                          <a:uFillTx/>
                          <a:latin typeface="+mn-lt"/>
                          <a:ea typeface="+mn-ea"/>
                          <a:cs typeface="+mn-cs"/>
                        </a:rPr>
                        <a:t>Maintaining confidentiality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6001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1727201" y="188640"/>
            <a:ext cx="6274256" cy="90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Bef>
                <a:spcPct val="20000"/>
              </a:spcBef>
            </a:pPr>
            <a:r>
              <a:rPr lang="fr-CH" sz="3600" b="1" dirty="0">
                <a:latin typeface="+mn-lt"/>
                <a:ea typeface="+mn-ea"/>
                <a:cs typeface="Arial" charset="0"/>
              </a:rPr>
              <a:t>V- The Use of </a:t>
            </a:r>
            <a:r>
              <a:rPr lang="en-GB" sz="3600" b="1" dirty="0">
                <a:latin typeface="+mn-lt"/>
                <a:ea typeface="+mn-ea"/>
                <a:cs typeface="Arial" charset="0"/>
              </a:rPr>
              <a:t>the </a:t>
            </a:r>
            <a:r>
              <a:rPr lang="en-GB" sz="4000" b="1" dirty="0">
                <a:latin typeface="+mn-lt"/>
                <a:ea typeface="+mn-ea"/>
                <a:cs typeface="Arial" charset="0"/>
              </a:rPr>
              <a:t>Emblems</a:t>
            </a:r>
            <a:endParaRPr lang="en-GB" sz="3600" b="1" dirty="0">
              <a:latin typeface="+mn-lt"/>
              <a:ea typeface="+mn-ea"/>
              <a:cs typeface="Arial" charset="0"/>
            </a:endParaRPr>
          </a:p>
        </p:txBody>
      </p:sp>
      <p:pic>
        <p:nvPicPr>
          <p:cNvPr id="5" name="Picture 10" descr="http://www.thelogofactory.com/logo_blog/wp-content/uploads/2005/09/red-cross-islamic-crescent-red-diamon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3768" y="188640"/>
            <a:ext cx="2958908" cy="1048390"/>
          </a:xfrm>
          <a:prstGeom prst="rect">
            <a:avLst/>
          </a:prstGeom>
          <a:ln>
            <a:noFill/>
          </a:ln>
          <a:effectLst>
            <a:outerShdw blurRad="292100" dist="139700" dir="2700000" algn="tl" rotWithShape="0">
              <a:srgbClr val="333333">
                <a:alpha val="65000"/>
              </a:srgbClr>
            </a:outerShdw>
          </a:effectLst>
          <a:extLst/>
        </p:spPr>
      </p:pic>
      <p:graphicFrame>
        <p:nvGraphicFramePr>
          <p:cNvPr id="6" name="Content Placeholder 3"/>
          <p:cNvGraphicFramePr>
            <a:graphicFrameLocks/>
          </p:cNvGraphicFramePr>
          <p:nvPr>
            <p:extLst/>
          </p:nvPr>
        </p:nvGraphicFramePr>
        <p:xfrm>
          <a:off x="1089211" y="1253213"/>
          <a:ext cx="10914103" cy="5541832"/>
        </p:xfrm>
        <a:graphic>
          <a:graphicData uri="http://schemas.openxmlformats.org/drawingml/2006/table">
            <a:tbl>
              <a:tblPr firstRow="1" bandRow="1"/>
              <a:tblGrid>
                <a:gridCol w="1920074">
                  <a:extLst>
                    <a:ext uri="{9D8B030D-6E8A-4147-A177-3AD203B41FA5}">
                      <a16:colId xmlns:a16="http://schemas.microsoft.com/office/drawing/2014/main" val="20000"/>
                    </a:ext>
                  </a:extLst>
                </a:gridCol>
                <a:gridCol w="4566608">
                  <a:extLst>
                    <a:ext uri="{9D8B030D-6E8A-4147-A177-3AD203B41FA5}">
                      <a16:colId xmlns:a16="http://schemas.microsoft.com/office/drawing/2014/main" val="20001"/>
                    </a:ext>
                  </a:extLst>
                </a:gridCol>
                <a:gridCol w="4427421">
                  <a:extLst>
                    <a:ext uri="{9D8B030D-6E8A-4147-A177-3AD203B41FA5}">
                      <a16:colId xmlns:a16="http://schemas.microsoft.com/office/drawing/2014/main" val="20002"/>
                    </a:ext>
                  </a:extLst>
                </a:gridCol>
              </a:tblGrid>
              <a:tr h="4965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CH" sz="2400" dirty="0">
                          <a:solidFill>
                            <a:schemeClr val="bg1"/>
                          </a:solidFill>
                        </a:rPr>
                        <a:t>PROTECTIVE</a:t>
                      </a:r>
                      <a:r>
                        <a:rPr lang="fr-CH" sz="2400" baseline="0" dirty="0">
                          <a:solidFill>
                            <a:schemeClr val="bg1"/>
                          </a:solidFill>
                        </a:rPr>
                        <a:t> USE</a:t>
                      </a:r>
                      <a:endParaRPr lang="en-GB"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CH" sz="2400" dirty="0">
                          <a:solidFill>
                            <a:schemeClr val="bg1"/>
                          </a:solidFill>
                        </a:rPr>
                        <a:t>INDICATIVE</a:t>
                      </a:r>
                      <a:r>
                        <a:rPr lang="fr-CH" sz="2400" baseline="0" dirty="0">
                          <a:solidFill>
                            <a:schemeClr val="bg1"/>
                          </a:solidFill>
                        </a:rPr>
                        <a:t> USE</a:t>
                      </a:r>
                      <a:endParaRPr lang="en-GB"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831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n-GB" sz="2400" b="1" kern="1200" noProof="0" dirty="0">
                          <a:solidFill>
                            <a:schemeClr val="bg1"/>
                          </a:solidFill>
                          <a:effectLst/>
                          <a:latin typeface="+mn-lt"/>
                          <a:ea typeface="+mn-ea"/>
                          <a:cs typeface="+mn-cs"/>
                        </a:rPr>
                        <a:t>For</a:t>
                      </a:r>
                      <a:r>
                        <a:rPr lang="en-GB" sz="2400" b="1" kern="1200" baseline="0" noProof="0" dirty="0">
                          <a:solidFill>
                            <a:schemeClr val="bg1"/>
                          </a:solidFill>
                          <a:effectLst/>
                          <a:latin typeface="+mn-lt"/>
                          <a:ea typeface="+mn-ea"/>
                          <a:cs typeface="+mn-cs"/>
                        </a:rPr>
                        <a:t> what purpose?</a:t>
                      </a:r>
                      <a:endParaRPr lang="en-GB" sz="2400" b="1" kern="1200" noProof="0" dirty="0">
                        <a:solidFill>
                          <a:schemeClr val="bg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Making specific protection under IHL visible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400" dirty="0">
                          <a:solidFill>
                            <a:schemeClr val="tx1"/>
                          </a:solidFill>
                          <a:latin typeface="+mn-lt"/>
                        </a:rPr>
                        <a:t>Link to the Movement</a:t>
                      </a:r>
                    </a:p>
                    <a:p>
                      <a:endParaRPr lang="en-GB" sz="2400" dirty="0">
                        <a:solidFill>
                          <a:schemeClr val="bg2"/>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8310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n-GB" sz="2400" b="1" kern="1200" noProof="0" dirty="0">
                          <a:solidFill>
                            <a:schemeClr val="bg1"/>
                          </a:solidFill>
                          <a:effectLst/>
                          <a:latin typeface="+mn-lt"/>
                          <a:ea typeface="+mn-ea"/>
                          <a:cs typeface="+mn-cs"/>
                        </a:rPr>
                        <a:t>What features?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400" dirty="0">
                          <a:solidFill>
                            <a:schemeClr val="tx1"/>
                          </a:solidFill>
                          <a:latin typeface="+mn-lt"/>
                        </a:rPr>
                        <a:t>Large and visible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400" dirty="0">
                          <a:solidFill>
                            <a:schemeClr val="tx1"/>
                          </a:solidFill>
                          <a:latin typeface="+mn-lt"/>
                        </a:rPr>
                        <a:t>Comparatively small</a:t>
                      </a:r>
                    </a:p>
                    <a:p>
                      <a:endParaRPr lang="en-GB" sz="2400"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32575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n-GB" sz="2400" b="1" kern="1200" noProof="0" dirty="0">
                          <a:solidFill>
                            <a:schemeClr val="bg1"/>
                          </a:solidFill>
                          <a:effectLst/>
                          <a:latin typeface="+mn-lt"/>
                          <a:ea typeface="+mn-ea"/>
                          <a:cs typeface="+mn-cs"/>
                        </a:rPr>
                        <a:t>Who can use 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rtl="0"/>
                      <a:r>
                        <a:rPr lang="en-GB" sz="2400" kern="1200" noProof="0" dirty="0">
                          <a:solidFill>
                            <a:schemeClr val="tx1"/>
                          </a:solidFill>
                          <a:effectLst/>
                          <a:latin typeface="+mn-lt"/>
                          <a:ea typeface="+mn-ea"/>
                          <a:cs typeface="+mn-cs"/>
                        </a:rPr>
                        <a:t>Persons falling within IHL definitions of medical personnel, units &amp; transports of:</a:t>
                      </a:r>
                    </a:p>
                    <a:p>
                      <a:pPr marL="342900" indent="-342900" rtl="0">
                        <a:buFontTx/>
                        <a:buChar char="-"/>
                      </a:pPr>
                      <a:r>
                        <a:rPr lang="en-GB" sz="2400" kern="1200" baseline="0" noProof="0" dirty="0">
                          <a:solidFill>
                            <a:schemeClr val="tx1"/>
                          </a:solidFill>
                          <a:effectLst/>
                          <a:latin typeface="+mn-lt"/>
                          <a:ea typeface="+mn-ea"/>
                          <a:cs typeface="+mn-cs"/>
                        </a:rPr>
                        <a:t>Armed forces/NSAGs</a:t>
                      </a:r>
                    </a:p>
                    <a:p>
                      <a:pPr marL="342900" indent="-342900" rtl="0">
                        <a:buFontTx/>
                        <a:buChar char="-"/>
                      </a:pPr>
                      <a:r>
                        <a:rPr lang="en-GB" sz="2400" kern="1200" baseline="0" noProof="0" dirty="0">
                          <a:solidFill>
                            <a:schemeClr val="tx1"/>
                          </a:solidFill>
                          <a:effectLst/>
                          <a:latin typeface="+mn-lt"/>
                          <a:ea typeface="+mn-ea"/>
                          <a:cs typeface="+mn-cs"/>
                        </a:rPr>
                        <a:t>Authorised NS</a:t>
                      </a:r>
                    </a:p>
                    <a:p>
                      <a:pPr marL="342900" indent="-342900" rtl="0">
                        <a:buFontTx/>
                        <a:buChar char="-"/>
                      </a:pPr>
                      <a:r>
                        <a:rPr lang="en-GB" sz="2400" kern="1200" baseline="0" noProof="0" dirty="0">
                          <a:solidFill>
                            <a:schemeClr val="tx1"/>
                          </a:solidFill>
                          <a:effectLst/>
                          <a:latin typeface="+mn-lt"/>
                          <a:ea typeface="+mn-ea"/>
                          <a:cs typeface="+mn-cs"/>
                        </a:rPr>
                        <a:t>Authorised NGOs</a:t>
                      </a:r>
                    </a:p>
                    <a:p>
                      <a:pPr marL="342900" indent="-342900" rtl="0">
                        <a:buFontTx/>
                        <a:buChar char="-"/>
                      </a:pPr>
                      <a:r>
                        <a:rPr lang="en-GB" sz="2400" kern="1200" baseline="0" noProof="0" dirty="0">
                          <a:solidFill>
                            <a:schemeClr val="tx1"/>
                          </a:solidFill>
                          <a:effectLst/>
                          <a:latin typeface="+mn-lt"/>
                          <a:ea typeface="+mn-ea"/>
                          <a:cs typeface="+mn-cs"/>
                        </a:rPr>
                        <a:t>Authorised hospitals</a:t>
                      </a:r>
                    </a:p>
                    <a:p>
                      <a:pPr marL="0" indent="0" rtl="0">
                        <a:buFontTx/>
                        <a:buNone/>
                      </a:pPr>
                      <a:r>
                        <a:rPr lang="en-GB" sz="2400" kern="1200" baseline="0" noProof="0" dirty="0">
                          <a:solidFill>
                            <a:schemeClr val="tx1"/>
                          </a:solidFill>
                          <a:effectLst/>
                          <a:latin typeface="+mn-lt"/>
                          <a:ea typeface="+mn-ea"/>
                          <a:cs typeface="+mn-cs"/>
                        </a:rPr>
                        <a:t>+ ICRC and Int. Fed. of RC/RC National Societies</a:t>
                      </a:r>
                      <a:endParaRPr lang="en-GB" sz="2400" kern="1200" noProof="0" dirty="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400" dirty="0">
                          <a:solidFill>
                            <a:schemeClr val="tx1"/>
                          </a:solidFill>
                          <a:latin typeface="+mn-lt"/>
                        </a:rPr>
                        <a:t>National Red Cross and Red Crescent societies;</a:t>
                      </a:r>
                    </a:p>
                    <a:p>
                      <a:r>
                        <a:rPr lang="en-GB" sz="2400" dirty="0">
                          <a:solidFill>
                            <a:schemeClr val="tx1"/>
                          </a:solidFill>
                          <a:latin typeface="+mn-lt"/>
                        </a:rPr>
                        <a:t>Authorized ambulances and first-aid stations operated by third parties</a:t>
                      </a:r>
                    </a:p>
                    <a:p>
                      <a:endParaRPr lang="en-GB" sz="2400" dirty="0">
                        <a:solidFill>
                          <a:schemeClr val="tx1"/>
                        </a:solidFill>
                        <a:latin typeface="+mn-lt"/>
                      </a:endParaRPr>
                    </a:p>
                    <a:p>
                      <a:endParaRPr lang="en-GB" sz="2400" dirty="0">
                        <a:solidFill>
                          <a:schemeClr val="tx1"/>
                        </a:solidFill>
                        <a:latin typeface="+mn-lt"/>
                      </a:endParaRPr>
                    </a:p>
                    <a:p>
                      <a:r>
                        <a:rPr lang="en-GB" sz="2400" dirty="0">
                          <a:solidFill>
                            <a:schemeClr val="tx1"/>
                          </a:solidFill>
                          <a:latin typeface="+mn-lt"/>
                        </a:rPr>
                        <a:t>+ The ICRC and the Int. Fed. Of RC/RC National Societies</a:t>
                      </a:r>
                      <a:r>
                        <a:rPr lang="en-GB" sz="2400" dirty="0">
                          <a:solidFill>
                            <a:schemeClr val="bg2"/>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524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3"/>
          <p:cNvSpPr txBox="1">
            <a:spLocks noChangeArrowheads="1"/>
          </p:cNvSpPr>
          <p:nvPr/>
        </p:nvSpPr>
        <p:spPr>
          <a:xfrm>
            <a:off x="1187623" y="404664"/>
            <a:ext cx="10317191" cy="1208983"/>
          </a:xfrm>
          <a:prstGeom prst="rect">
            <a:avLst/>
          </a:prstGeom>
          <a:solidFill>
            <a:schemeClr val="accent1">
              <a:lumMod val="20000"/>
              <a:lumOff val="80000"/>
            </a:schemeClr>
          </a:solidFill>
          <a:ln w="19050" cmpd="sng">
            <a:solidFill>
              <a:srgbClr val="002060"/>
            </a:solidFill>
            <a:miter lim="800000"/>
            <a:headEnd/>
            <a:tailEnd/>
          </a:ln>
        </p:spPr>
        <p:txBody>
          <a:bodyPr vert="horz" wrap="square"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All necessary measures, including adopting national legislation, shall be taken by competent authorities to prevent and repress misuses:</a:t>
            </a:r>
            <a:endParaRPr lang="en-US" b="1" dirty="0"/>
          </a:p>
        </p:txBody>
      </p:sp>
      <p:sp>
        <p:nvSpPr>
          <p:cNvPr id="5" name="Rectangle 4"/>
          <p:cNvSpPr/>
          <p:nvPr/>
        </p:nvSpPr>
        <p:spPr>
          <a:xfrm>
            <a:off x="1502904" y="2492577"/>
            <a:ext cx="1781944" cy="523220"/>
          </a:xfrm>
          <a:prstGeom prst="rect">
            <a:avLst/>
          </a:prstGeom>
        </p:spPr>
        <p:txBody>
          <a:bodyPr wrap="square">
            <a:spAutoFit/>
          </a:bodyPr>
          <a:lstStyle/>
          <a:p>
            <a:pPr lvl="0">
              <a:spcBef>
                <a:spcPct val="20000"/>
              </a:spcBef>
            </a:pPr>
            <a:r>
              <a:rPr lang="en-US" sz="2800" b="1" kern="0" dirty="0">
                <a:cs typeface="Arial"/>
              </a:rPr>
              <a:t>Imitation</a:t>
            </a:r>
          </a:p>
        </p:txBody>
      </p:sp>
      <p:sp>
        <p:nvSpPr>
          <p:cNvPr id="6" name="Rectangle 5"/>
          <p:cNvSpPr/>
          <p:nvPr/>
        </p:nvSpPr>
        <p:spPr>
          <a:xfrm>
            <a:off x="4665689" y="2395262"/>
            <a:ext cx="2164342" cy="1384995"/>
          </a:xfrm>
          <a:prstGeom prst="rect">
            <a:avLst/>
          </a:prstGeom>
        </p:spPr>
        <p:txBody>
          <a:bodyPr wrap="square">
            <a:spAutoFit/>
          </a:bodyPr>
          <a:lstStyle/>
          <a:p>
            <a:pPr lvl="0">
              <a:spcBef>
                <a:spcPct val="20000"/>
              </a:spcBef>
            </a:pPr>
            <a:r>
              <a:rPr lang="en-US" sz="2800" b="1" kern="0" dirty="0">
                <a:cs typeface="Arial"/>
              </a:rPr>
              <a:t>Improper and unlawful </a:t>
            </a:r>
            <a:r>
              <a:rPr lang="en-US" sz="2800" b="1" kern="0" dirty="0">
                <a:solidFill>
                  <a:srgbClr val="FFFFFF"/>
                </a:solidFill>
                <a:cs typeface="Arial"/>
              </a:rPr>
              <a:t>use</a:t>
            </a:r>
          </a:p>
        </p:txBody>
      </p:sp>
      <p:sp>
        <p:nvSpPr>
          <p:cNvPr id="7" name="Rectangle 6"/>
          <p:cNvSpPr/>
          <p:nvPr/>
        </p:nvSpPr>
        <p:spPr>
          <a:xfrm>
            <a:off x="8501980" y="2492577"/>
            <a:ext cx="1296144" cy="523220"/>
          </a:xfrm>
          <a:prstGeom prst="rect">
            <a:avLst/>
          </a:prstGeom>
        </p:spPr>
        <p:txBody>
          <a:bodyPr wrap="square">
            <a:spAutoFit/>
          </a:bodyPr>
          <a:lstStyle/>
          <a:p>
            <a:pPr lvl="0">
              <a:spcBef>
                <a:spcPct val="20000"/>
              </a:spcBef>
            </a:pPr>
            <a:r>
              <a:rPr lang="en-GB" sz="2800" b="1" kern="0" dirty="0">
                <a:cs typeface="Arial"/>
              </a:rPr>
              <a:t>Perfidy</a:t>
            </a:r>
          </a:p>
        </p:txBody>
      </p:sp>
      <p:pic>
        <p:nvPicPr>
          <p:cNvPr id="8" name="Picture 7"/>
          <p:cNvPicPr>
            <a:picLocks noChangeAspect="1"/>
          </p:cNvPicPr>
          <p:nvPr/>
        </p:nvPicPr>
        <p:blipFill>
          <a:blip r:embed="rId3"/>
          <a:stretch>
            <a:fillRect/>
          </a:stretch>
        </p:blipFill>
        <p:spPr>
          <a:xfrm>
            <a:off x="7873771" y="3087760"/>
            <a:ext cx="2552562" cy="2886359"/>
          </a:xfrm>
          <a:prstGeom prst="rect">
            <a:avLst/>
          </a:prstGeom>
        </p:spPr>
      </p:pic>
      <p:pic>
        <p:nvPicPr>
          <p:cNvPr id="9" name="Picture 8"/>
          <p:cNvPicPr>
            <a:picLocks noChangeAspect="1"/>
          </p:cNvPicPr>
          <p:nvPr/>
        </p:nvPicPr>
        <p:blipFill>
          <a:blip r:embed="rId4"/>
          <a:stretch>
            <a:fillRect/>
          </a:stretch>
        </p:blipFill>
        <p:spPr>
          <a:xfrm>
            <a:off x="3842695" y="4612764"/>
            <a:ext cx="3810330" cy="1731414"/>
          </a:xfrm>
          <a:prstGeom prst="rect">
            <a:avLst/>
          </a:prstGeom>
        </p:spPr>
      </p:pic>
      <p:pic>
        <p:nvPicPr>
          <p:cNvPr id="10" name="Picture 9"/>
          <p:cNvPicPr>
            <a:picLocks noChangeAspect="1"/>
          </p:cNvPicPr>
          <p:nvPr/>
        </p:nvPicPr>
        <p:blipFill>
          <a:blip r:embed="rId5"/>
          <a:stretch>
            <a:fillRect/>
          </a:stretch>
        </p:blipFill>
        <p:spPr>
          <a:xfrm>
            <a:off x="1371931" y="3429000"/>
            <a:ext cx="1798476" cy="1560711"/>
          </a:xfrm>
          <a:prstGeom prst="rect">
            <a:avLst/>
          </a:prstGeom>
        </p:spPr>
      </p:pic>
    </p:spTree>
    <p:extLst>
      <p:ext uri="{BB962C8B-B14F-4D97-AF65-F5344CB8AC3E}">
        <p14:creationId xmlns:p14="http://schemas.microsoft.com/office/powerpoint/2010/main" val="3634251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E9DB-6CC1-414F-ACF8-0F95BA1305CE}"/>
              </a:ext>
            </a:extLst>
          </p:cNvPr>
          <p:cNvSpPr>
            <a:spLocks noGrp="1"/>
          </p:cNvSpPr>
          <p:nvPr>
            <p:ph type="title"/>
          </p:nvPr>
        </p:nvSpPr>
        <p:spPr>
          <a:xfrm>
            <a:off x="729143" y="125122"/>
            <a:ext cx="10515600" cy="1325563"/>
          </a:xfrm>
        </p:spPr>
        <p:txBody>
          <a:bodyPr/>
          <a:lstStyle/>
          <a:p>
            <a:pPr algn="ctr"/>
            <a:r>
              <a:rPr lang="en-GB" u="sng" dirty="0">
                <a:latin typeface="+mn-lt"/>
              </a:rPr>
              <a:t>International health regulations (IHR) </a:t>
            </a:r>
          </a:p>
        </p:txBody>
      </p:sp>
      <p:sp>
        <p:nvSpPr>
          <p:cNvPr id="3" name="Content Placeholder 2">
            <a:extLst>
              <a:ext uri="{FF2B5EF4-FFF2-40B4-BE49-F238E27FC236}">
                <a16:creationId xmlns:a16="http://schemas.microsoft.com/office/drawing/2014/main" id="{0CBF9B9A-AAA0-4AD1-8E47-D3C0B5289C43}"/>
              </a:ext>
            </a:extLst>
          </p:cNvPr>
          <p:cNvSpPr>
            <a:spLocks noGrp="1"/>
          </p:cNvSpPr>
          <p:nvPr>
            <p:ph idx="1"/>
          </p:nvPr>
        </p:nvSpPr>
        <p:spPr>
          <a:xfrm>
            <a:off x="838200" y="1825625"/>
            <a:ext cx="10262616" cy="2888988"/>
          </a:xfrm>
        </p:spPr>
        <p:txBody>
          <a:bodyPr>
            <a:normAutofit/>
          </a:bodyPr>
          <a:lstStyle/>
          <a:p>
            <a:r>
              <a:rPr lang="en-US" dirty="0"/>
              <a:t>In response to the exponential increase in international travel and trade, and emergence and reemergence of international disease threats and other health risks, 196 countries across the globe, including all member states of the World Health Organization, have agreed to implement the International Health Regulations (2005)</a:t>
            </a:r>
          </a:p>
          <a:p>
            <a:pPr marL="0" indent="0">
              <a:buNone/>
            </a:pPr>
            <a:endParaRPr lang="en-US" dirty="0"/>
          </a:p>
        </p:txBody>
      </p:sp>
      <p:pic>
        <p:nvPicPr>
          <p:cNvPr id="4" name="Picture 3" descr="2005 WHO International Health Regulations" title="2005 WHO International Health Regulations">
            <a:extLst>
              <a:ext uri="{FF2B5EF4-FFF2-40B4-BE49-F238E27FC236}">
                <a16:creationId xmlns:a16="http://schemas.microsoft.com/office/drawing/2014/main" id="{CA285B96-E1A1-43AA-9413-C18F77E3BE7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125712" y="3953016"/>
            <a:ext cx="2545080" cy="2888987"/>
          </a:xfrm>
          <a:prstGeom prst="rect">
            <a:avLst/>
          </a:prstGeom>
          <a:ln w="19050">
            <a:solidFill>
              <a:schemeClr val="bg2"/>
            </a:solidFill>
          </a:ln>
        </p:spPr>
      </p:pic>
      <p:sp>
        <p:nvSpPr>
          <p:cNvPr id="5" name="TextBox 4">
            <a:extLst>
              <a:ext uri="{FF2B5EF4-FFF2-40B4-BE49-F238E27FC236}">
                <a16:creationId xmlns:a16="http://schemas.microsoft.com/office/drawing/2014/main" id="{053C60F0-694D-459F-917A-FA1E1A0EF86D}"/>
              </a:ext>
            </a:extLst>
          </p:cNvPr>
          <p:cNvSpPr txBox="1"/>
          <p:nvPr/>
        </p:nvSpPr>
        <p:spPr>
          <a:xfrm>
            <a:off x="838200" y="4320393"/>
            <a:ext cx="8141208" cy="1231106"/>
          </a:xfrm>
          <a:prstGeom prst="rect">
            <a:avLst/>
          </a:prstGeom>
          <a:noFill/>
        </p:spPr>
        <p:txBody>
          <a:bodyPr wrap="square" rtlCol="0">
            <a:spAutoFit/>
          </a:bodyPr>
          <a:lstStyle/>
          <a:p>
            <a:pPr marL="342900" indent="-342900">
              <a:buFont typeface="Arial" panose="020B0604020202020204" pitchFamily="34" charset="0"/>
              <a:buChar char="•"/>
            </a:pPr>
            <a:r>
              <a:rPr lang="en-US" sz="2800" dirty="0"/>
              <a:t>This binding instrument of international law entered into force on 15 June 2007. </a:t>
            </a:r>
            <a:endParaRPr lang="en-GB" sz="2800" dirty="0"/>
          </a:p>
          <a:p>
            <a:endParaRPr lang="en-GB" dirty="0"/>
          </a:p>
        </p:txBody>
      </p:sp>
      <p:sp>
        <p:nvSpPr>
          <p:cNvPr id="6" name="Rectangle 5">
            <a:extLst>
              <a:ext uri="{FF2B5EF4-FFF2-40B4-BE49-F238E27FC236}">
                <a16:creationId xmlns:a16="http://schemas.microsoft.com/office/drawing/2014/main" id="{31E50162-70AC-4DE0-95C1-DDD2A33AF46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351EE511-3739-4515-8FAD-FF0A46ED787D}"/>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424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1331912" y="125413"/>
            <a:ext cx="101702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CH" b="1" dirty="0">
              <a:solidFill>
                <a:srgbClr val="FF0000"/>
              </a:solidFill>
              <a:latin typeface="+mn-lt"/>
            </a:endParaRPr>
          </a:p>
        </p:txBody>
      </p:sp>
      <p:sp>
        <p:nvSpPr>
          <p:cNvPr id="5" name="Content Placeholder 2"/>
          <p:cNvSpPr txBox="1">
            <a:spLocks/>
          </p:cNvSpPr>
          <p:nvPr/>
        </p:nvSpPr>
        <p:spPr>
          <a:xfrm>
            <a:off x="1331913" y="1600200"/>
            <a:ext cx="10170276" cy="4972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 </a:t>
            </a:r>
            <a:endParaRPr lang="fr-CH" sz="3600" b="1" dirty="0"/>
          </a:p>
        </p:txBody>
      </p:sp>
      <p:grpSp>
        <p:nvGrpSpPr>
          <p:cNvPr id="6" name="Google Shape;153;p28">
            <a:extLst>
              <a:ext uri="{FF2B5EF4-FFF2-40B4-BE49-F238E27FC236}">
                <a16:creationId xmlns:a16="http://schemas.microsoft.com/office/drawing/2014/main" id="{0F064BC0-DD45-4BCF-93B6-653D7084967B}"/>
              </a:ext>
            </a:extLst>
          </p:cNvPr>
          <p:cNvGrpSpPr/>
          <p:nvPr/>
        </p:nvGrpSpPr>
        <p:grpSpPr>
          <a:xfrm>
            <a:off x="4693426" y="4200996"/>
            <a:ext cx="2773795" cy="2604947"/>
            <a:chOff x="4447208" y="1815779"/>
            <a:chExt cx="2323800" cy="2323800"/>
          </a:xfrm>
        </p:grpSpPr>
        <p:sp>
          <p:nvSpPr>
            <p:cNvPr id="7" name="Google Shape;154;p28">
              <a:extLst>
                <a:ext uri="{FF2B5EF4-FFF2-40B4-BE49-F238E27FC236}">
                  <a16:creationId xmlns:a16="http://schemas.microsoft.com/office/drawing/2014/main" id="{41F7A5BD-FC32-4629-AB6F-9F5F96E5BB78}"/>
                </a:ext>
              </a:extLst>
            </p:cNvPr>
            <p:cNvSpPr/>
            <p:nvPr/>
          </p:nvSpPr>
          <p:spPr>
            <a:xfrm>
              <a:off x="4447208" y="1815779"/>
              <a:ext cx="2323800" cy="23238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 name="Google Shape;155;p28">
              <a:extLst>
                <a:ext uri="{FF2B5EF4-FFF2-40B4-BE49-F238E27FC236}">
                  <a16:creationId xmlns:a16="http://schemas.microsoft.com/office/drawing/2014/main" id="{E1D28525-4699-4856-9F70-8D5B208821D8}"/>
                </a:ext>
              </a:extLst>
            </p:cNvPr>
            <p:cNvSpPr txBox="1"/>
            <p:nvPr/>
          </p:nvSpPr>
          <p:spPr>
            <a:xfrm>
              <a:off x="4812072" y="2970578"/>
              <a:ext cx="1550100" cy="8511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Law of state responsibility</a:t>
              </a:r>
              <a:endParaRPr b="1" dirty="0">
                <a:solidFill>
                  <a:srgbClr val="FFFFFF"/>
                </a:solidFill>
                <a:latin typeface="Roboto"/>
                <a:ea typeface="Roboto"/>
                <a:cs typeface="Roboto"/>
                <a:sym typeface="Roboto"/>
              </a:endParaRPr>
            </a:p>
          </p:txBody>
        </p:sp>
      </p:grpSp>
      <p:grpSp>
        <p:nvGrpSpPr>
          <p:cNvPr id="9" name="Google Shape;156;p28">
            <a:extLst>
              <a:ext uri="{FF2B5EF4-FFF2-40B4-BE49-F238E27FC236}">
                <a16:creationId xmlns:a16="http://schemas.microsoft.com/office/drawing/2014/main" id="{945A20CF-AFD3-450F-8BB3-A2DBF0E14A86}"/>
              </a:ext>
            </a:extLst>
          </p:cNvPr>
          <p:cNvGrpSpPr/>
          <p:nvPr/>
        </p:nvGrpSpPr>
        <p:grpSpPr>
          <a:xfrm>
            <a:off x="3992810" y="543909"/>
            <a:ext cx="3363724" cy="3158966"/>
            <a:chOff x="4463686" y="1747488"/>
            <a:chExt cx="2440200" cy="2440200"/>
          </a:xfrm>
        </p:grpSpPr>
        <p:sp>
          <p:nvSpPr>
            <p:cNvPr id="10" name="Google Shape;157;p28">
              <a:extLst>
                <a:ext uri="{FF2B5EF4-FFF2-40B4-BE49-F238E27FC236}">
                  <a16:creationId xmlns:a16="http://schemas.microsoft.com/office/drawing/2014/main" id="{DC27F379-5A82-4EBE-BF96-3F65C5D44DDE}"/>
                </a:ext>
              </a:extLst>
            </p:cNvPr>
            <p:cNvSpPr/>
            <p:nvPr/>
          </p:nvSpPr>
          <p:spPr>
            <a:xfrm>
              <a:off x="4463686" y="1747488"/>
              <a:ext cx="2440200" cy="24402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 name="Google Shape;158;p28">
              <a:extLst>
                <a:ext uri="{FF2B5EF4-FFF2-40B4-BE49-F238E27FC236}">
                  <a16:creationId xmlns:a16="http://schemas.microsoft.com/office/drawing/2014/main" id="{9CE8FD5B-1E83-4298-92F4-B53F3ED42081}"/>
                </a:ext>
              </a:extLst>
            </p:cNvPr>
            <p:cNvSpPr txBox="1"/>
            <p:nvPr/>
          </p:nvSpPr>
          <p:spPr>
            <a:xfrm>
              <a:off x="4735944" y="2128239"/>
              <a:ext cx="1862700" cy="11634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International criminal law</a:t>
              </a:r>
              <a:endParaRPr b="1" dirty="0">
                <a:solidFill>
                  <a:srgbClr val="FFFFFF"/>
                </a:solidFill>
                <a:latin typeface="Roboto"/>
                <a:ea typeface="Roboto"/>
                <a:cs typeface="Roboto"/>
                <a:sym typeface="Roboto"/>
              </a:endParaRPr>
            </a:p>
          </p:txBody>
        </p:sp>
      </p:grpSp>
      <p:grpSp>
        <p:nvGrpSpPr>
          <p:cNvPr id="12" name="Google Shape;159;p28">
            <a:extLst>
              <a:ext uri="{FF2B5EF4-FFF2-40B4-BE49-F238E27FC236}">
                <a16:creationId xmlns:a16="http://schemas.microsoft.com/office/drawing/2014/main" id="{D0106C67-9083-4790-8E36-059DE4A5EE7B}"/>
              </a:ext>
            </a:extLst>
          </p:cNvPr>
          <p:cNvGrpSpPr/>
          <p:nvPr/>
        </p:nvGrpSpPr>
        <p:grpSpPr>
          <a:xfrm>
            <a:off x="8113328" y="1374818"/>
            <a:ext cx="2414889" cy="2267889"/>
            <a:chOff x="4447194" y="1815766"/>
            <a:chExt cx="2440200" cy="2440200"/>
          </a:xfrm>
        </p:grpSpPr>
        <p:sp>
          <p:nvSpPr>
            <p:cNvPr id="13" name="Google Shape;160;p28">
              <a:extLst>
                <a:ext uri="{FF2B5EF4-FFF2-40B4-BE49-F238E27FC236}">
                  <a16:creationId xmlns:a16="http://schemas.microsoft.com/office/drawing/2014/main" id="{51251236-1D3B-4754-B87B-CA1EE8464446}"/>
                </a:ext>
              </a:extLst>
            </p:cNvPr>
            <p:cNvSpPr/>
            <p:nvPr/>
          </p:nvSpPr>
          <p:spPr>
            <a:xfrm>
              <a:off x="4447194" y="1815766"/>
              <a:ext cx="2440200" cy="2440200"/>
            </a:xfrm>
            <a:prstGeom prst="ellipse">
              <a:avLst/>
            </a:prstGeom>
            <a:solidFill>
              <a:srgbClr val="CC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14" name="Google Shape;161;p28">
              <a:extLst>
                <a:ext uri="{FF2B5EF4-FFF2-40B4-BE49-F238E27FC236}">
                  <a16:creationId xmlns:a16="http://schemas.microsoft.com/office/drawing/2014/main" id="{C439BF04-8D66-44F5-9CA6-0D15E1D0B3B6}"/>
                </a:ext>
              </a:extLst>
            </p:cNvPr>
            <p:cNvSpPr txBox="1"/>
            <p:nvPr/>
          </p:nvSpPr>
          <p:spPr>
            <a:xfrm>
              <a:off x="4735943" y="2158600"/>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Environmental law</a:t>
              </a:r>
              <a:endParaRPr b="1" dirty="0">
                <a:solidFill>
                  <a:srgbClr val="FFFFFF"/>
                </a:solidFill>
                <a:latin typeface="Roboto"/>
                <a:ea typeface="Roboto"/>
                <a:cs typeface="Roboto"/>
                <a:sym typeface="Roboto"/>
              </a:endParaRPr>
            </a:p>
          </p:txBody>
        </p:sp>
      </p:grpSp>
      <p:grpSp>
        <p:nvGrpSpPr>
          <p:cNvPr id="15" name="Google Shape;162;p28">
            <a:extLst>
              <a:ext uri="{FF2B5EF4-FFF2-40B4-BE49-F238E27FC236}">
                <a16:creationId xmlns:a16="http://schemas.microsoft.com/office/drawing/2014/main" id="{BFB27835-3D48-4B45-8C27-CE99D8DF99C5}"/>
              </a:ext>
            </a:extLst>
          </p:cNvPr>
          <p:cNvGrpSpPr/>
          <p:nvPr/>
        </p:nvGrpSpPr>
        <p:grpSpPr>
          <a:xfrm>
            <a:off x="2566730" y="2545218"/>
            <a:ext cx="3203332" cy="3008338"/>
            <a:chOff x="4327039" y="1716632"/>
            <a:chExt cx="2440200" cy="2440200"/>
          </a:xfrm>
        </p:grpSpPr>
        <p:sp>
          <p:nvSpPr>
            <p:cNvPr id="16" name="Google Shape;163;p28">
              <a:extLst>
                <a:ext uri="{FF2B5EF4-FFF2-40B4-BE49-F238E27FC236}">
                  <a16:creationId xmlns:a16="http://schemas.microsoft.com/office/drawing/2014/main" id="{1F8EECC2-F410-45B1-966A-662DFC88057E}"/>
                </a:ext>
              </a:extLst>
            </p:cNvPr>
            <p:cNvSpPr/>
            <p:nvPr/>
          </p:nvSpPr>
          <p:spPr>
            <a:xfrm>
              <a:off x="4327039" y="1716632"/>
              <a:ext cx="2440200" cy="2440200"/>
            </a:xfrm>
            <a:prstGeom prst="ellipse">
              <a:avLst/>
            </a:prstGeom>
            <a:solidFill>
              <a:srgbClr val="CC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 name="Google Shape;164;p28">
              <a:extLst>
                <a:ext uri="{FF2B5EF4-FFF2-40B4-BE49-F238E27FC236}">
                  <a16:creationId xmlns:a16="http://schemas.microsoft.com/office/drawing/2014/main" id="{8EBA03D6-CB5B-45DD-9AFD-1827C150BC39}"/>
                </a:ext>
              </a:extLst>
            </p:cNvPr>
            <p:cNvSpPr txBox="1"/>
            <p:nvPr/>
          </p:nvSpPr>
          <p:spPr>
            <a:xfrm>
              <a:off x="4357686" y="223453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Law on dispute settlement</a:t>
              </a:r>
              <a:endParaRPr b="1" dirty="0">
                <a:solidFill>
                  <a:srgbClr val="FFFFFF"/>
                </a:solidFill>
                <a:latin typeface="Roboto"/>
                <a:ea typeface="Roboto"/>
                <a:cs typeface="Roboto"/>
                <a:sym typeface="Roboto"/>
              </a:endParaRPr>
            </a:p>
          </p:txBody>
        </p:sp>
      </p:grpSp>
      <p:sp>
        <p:nvSpPr>
          <p:cNvPr id="18" name="Google Shape;166;p28">
            <a:extLst>
              <a:ext uri="{FF2B5EF4-FFF2-40B4-BE49-F238E27FC236}">
                <a16:creationId xmlns:a16="http://schemas.microsoft.com/office/drawing/2014/main" id="{AB5DE599-5DAC-4E3C-891E-EAB72CF8342F}"/>
              </a:ext>
            </a:extLst>
          </p:cNvPr>
          <p:cNvSpPr/>
          <p:nvPr/>
        </p:nvSpPr>
        <p:spPr>
          <a:xfrm>
            <a:off x="9628217" y="2917798"/>
            <a:ext cx="900000" cy="900000"/>
          </a:xfrm>
          <a:prstGeom prst="ellipse">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9" name="Google Shape;167;p28">
            <a:extLst>
              <a:ext uri="{FF2B5EF4-FFF2-40B4-BE49-F238E27FC236}">
                <a16:creationId xmlns:a16="http://schemas.microsoft.com/office/drawing/2014/main" id="{E3120E28-7DF5-487D-9CC2-06823F74FDEC}"/>
              </a:ext>
            </a:extLst>
          </p:cNvPr>
          <p:cNvSpPr/>
          <p:nvPr/>
        </p:nvSpPr>
        <p:spPr>
          <a:xfrm rot="-6599386">
            <a:off x="2833403" y="2511109"/>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0" name="Google Shape;168;p28">
            <a:extLst>
              <a:ext uri="{FF2B5EF4-FFF2-40B4-BE49-F238E27FC236}">
                <a16:creationId xmlns:a16="http://schemas.microsoft.com/office/drawing/2014/main" id="{D4D7BEBA-9E4B-4439-9DFB-CC541457A184}"/>
              </a:ext>
            </a:extLst>
          </p:cNvPr>
          <p:cNvSpPr/>
          <p:nvPr/>
        </p:nvSpPr>
        <p:spPr>
          <a:xfrm>
            <a:off x="4533699" y="3292468"/>
            <a:ext cx="2628791" cy="2468770"/>
          </a:xfrm>
          <a:prstGeom prst="ellipse">
            <a:avLst/>
          </a:prstGeom>
          <a:solidFill>
            <a:srgbClr val="E06666"/>
          </a:solidFill>
          <a:ln>
            <a:noFill/>
          </a:ln>
          <a:effectLst>
            <a:outerShdw blurRad="228600" dist="9525" dir="48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Roboto"/>
                <a:ea typeface="Roboto"/>
                <a:cs typeface="Roboto"/>
                <a:sym typeface="Roboto"/>
              </a:rPr>
              <a:t>Refugee law</a:t>
            </a:r>
            <a:endParaRPr sz="4000" b="1" dirty="0"/>
          </a:p>
        </p:txBody>
      </p:sp>
      <p:sp>
        <p:nvSpPr>
          <p:cNvPr id="21" name="Google Shape;170;p28">
            <a:extLst>
              <a:ext uri="{FF2B5EF4-FFF2-40B4-BE49-F238E27FC236}">
                <a16:creationId xmlns:a16="http://schemas.microsoft.com/office/drawing/2014/main" id="{6CCD694D-5B11-432D-898C-7ACD8CA11DD2}"/>
              </a:ext>
            </a:extLst>
          </p:cNvPr>
          <p:cNvSpPr/>
          <p:nvPr/>
        </p:nvSpPr>
        <p:spPr>
          <a:xfrm>
            <a:off x="3297931" y="4565973"/>
            <a:ext cx="1161519" cy="1090816"/>
          </a:xfrm>
          <a:prstGeom prst="ellipse">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p>
        </p:txBody>
      </p:sp>
      <p:sp>
        <p:nvSpPr>
          <p:cNvPr id="22" name="Google Shape;171;p28">
            <a:extLst>
              <a:ext uri="{FF2B5EF4-FFF2-40B4-BE49-F238E27FC236}">
                <a16:creationId xmlns:a16="http://schemas.microsoft.com/office/drawing/2014/main" id="{2F7FD827-0F45-4324-A567-93D9983E3D14}"/>
              </a:ext>
            </a:extLst>
          </p:cNvPr>
          <p:cNvSpPr/>
          <p:nvPr/>
        </p:nvSpPr>
        <p:spPr>
          <a:xfrm rot="-6597701">
            <a:off x="6464814" y="2782463"/>
            <a:ext cx="475395" cy="506209"/>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grpSp>
        <p:nvGrpSpPr>
          <p:cNvPr id="23" name="Google Shape;172;p28">
            <a:extLst>
              <a:ext uri="{FF2B5EF4-FFF2-40B4-BE49-F238E27FC236}">
                <a16:creationId xmlns:a16="http://schemas.microsoft.com/office/drawing/2014/main" id="{4FFC87DE-EE4B-440F-8EC5-E47BA0A9B2FD}"/>
              </a:ext>
            </a:extLst>
          </p:cNvPr>
          <p:cNvGrpSpPr/>
          <p:nvPr/>
        </p:nvGrpSpPr>
        <p:grpSpPr>
          <a:xfrm>
            <a:off x="6724683" y="2799685"/>
            <a:ext cx="3792638" cy="3561769"/>
            <a:chOff x="4447194" y="1815766"/>
            <a:chExt cx="2440200" cy="2440200"/>
          </a:xfrm>
        </p:grpSpPr>
        <p:sp>
          <p:nvSpPr>
            <p:cNvPr id="24" name="Google Shape;173;p28">
              <a:extLst>
                <a:ext uri="{FF2B5EF4-FFF2-40B4-BE49-F238E27FC236}">
                  <a16:creationId xmlns:a16="http://schemas.microsoft.com/office/drawing/2014/main" id="{FFBE19C9-5DB1-4839-8071-71B39C9493AA}"/>
                </a:ext>
              </a:extLst>
            </p:cNvPr>
            <p:cNvSpPr/>
            <p:nvPr/>
          </p:nvSpPr>
          <p:spPr>
            <a:xfrm>
              <a:off x="4447194" y="1815766"/>
              <a:ext cx="2440200" cy="2440200"/>
            </a:xfrm>
            <a:prstGeom prst="ellipse">
              <a:avLst/>
            </a:prstGeom>
            <a:solidFill>
              <a:srgbClr val="99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5" name="Google Shape;174;p28">
              <a:extLst>
                <a:ext uri="{FF2B5EF4-FFF2-40B4-BE49-F238E27FC236}">
                  <a16:creationId xmlns:a16="http://schemas.microsoft.com/office/drawing/2014/main" id="{DF8AE6D3-BF34-4FDD-A9BF-63D22D9F62EA}"/>
                </a:ext>
              </a:extLst>
            </p:cNvPr>
            <p:cNvSpPr txBox="1"/>
            <p:nvPr/>
          </p:nvSpPr>
          <p:spPr>
            <a:xfrm>
              <a:off x="4918151" y="2624136"/>
              <a:ext cx="1862700" cy="11634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Roboto"/>
                  <a:ea typeface="Roboto"/>
                  <a:cs typeface="Roboto"/>
                  <a:sym typeface="Roboto"/>
                </a:rPr>
                <a:t>Human rights law</a:t>
              </a:r>
              <a:endParaRPr sz="2000" b="1" dirty="0">
                <a:solidFill>
                  <a:srgbClr val="FFFFFF"/>
                </a:solidFill>
                <a:latin typeface="Roboto"/>
                <a:ea typeface="Roboto"/>
                <a:cs typeface="Roboto"/>
                <a:sym typeface="Roboto"/>
              </a:endParaRPr>
            </a:p>
          </p:txBody>
        </p:sp>
      </p:grpSp>
      <p:grpSp>
        <p:nvGrpSpPr>
          <p:cNvPr id="26" name="Google Shape;175;p28">
            <a:extLst>
              <a:ext uri="{FF2B5EF4-FFF2-40B4-BE49-F238E27FC236}">
                <a16:creationId xmlns:a16="http://schemas.microsoft.com/office/drawing/2014/main" id="{7DEA0F46-F309-4578-8461-8492F16E159D}"/>
              </a:ext>
            </a:extLst>
          </p:cNvPr>
          <p:cNvGrpSpPr/>
          <p:nvPr/>
        </p:nvGrpSpPr>
        <p:grpSpPr>
          <a:xfrm>
            <a:off x="6032434" y="2177775"/>
            <a:ext cx="2628791" cy="2468770"/>
            <a:chOff x="3490737" y="1374053"/>
            <a:chExt cx="1423800" cy="1423800"/>
          </a:xfrm>
        </p:grpSpPr>
        <p:sp>
          <p:nvSpPr>
            <p:cNvPr id="27" name="Google Shape;176;p28">
              <a:extLst>
                <a:ext uri="{FF2B5EF4-FFF2-40B4-BE49-F238E27FC236}">
                  <a16:creationId xmlns:a16="http://schemas.microsoft.com/office/drawing/2014/main" id="{2B92CE55-95A0-4391-9120-B5A2BEF5233B}"/>
                </a:ext>
              </a:extLst>
            </p:cNvPr>
            <p:cNvSpPr/>
            <p:nvPr/>
          </p:nvSpPr>
          <p:spPr>
            <a:xfrm>
              <a:off x="3490737" y="1374053"/>
              <a:ext cx="1423800" cy="1423800"/>
            </a:xfrm>
            <a:prstGeom prst="ellipse">
              <a:avLst/>
            </a:prstGeom>
            <a:solidFill>
              <a:srgbClr val="CC0000"/>
            </a:soli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28" name="Google Shape;177;p28">
              <a:extLst>
                <a:ext uri="{FF2B5EF4-FFF2-40B4-BE49-F238E27FC236}">
                  <a16:creationId xmlns:a16="http://schemas.microsoft.com/office/drawing/2014/main" id="{F033BE35-8968-4A1A-99DA-E43A6832A672}"/>
                </a:ext>
              </a:extLst>
            </p:cNvPr>
            <p:cNvSpPr txBox="1"/>
            <p:nvPr/>
          </p:nvSpPr>
          <p:spPr>
            <a:xfrm>
              <a:off x="3718754" y="1613603"/>
              <a:ext cx="967800" cy="9447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Roboto"/>
                  <a:ea typeface="Roboto"/>
                  <a:cs typeface="Roboto"/>
                  <a:sym typeface="Roboto"/>
                </a:rPr>
                <a:t>International humanitarian law</a:t>
              </a:r>
              <a:endParaRPr b="1" dirty="0">
                <a:solidFill>
                  <a:srgbClr val="FFFFFF"/>
                </a:solidFill>
                <a:latin typeface="Roboto"/>
                <a:ea typeface="Roboto"/>
                <a:cs typeface="Roboto"/>
                <a:sym typeface="Roboto"/>
              </a:endParaRPr>
            </a:p>
          </p:txBody>
        </p:sp>
      </p:grpSp>
      <p:sp>
        <p:nvSpPr>
          <p:cNvPr id="29" name="Google Shape;178;p28">
            <a:extLst>
              <a:ext uri="{FF2B5EF4-FFF2-40B4-BE49-F238E27FC236}">
                <a16:creationId xmlns:a16="http://schemas.microsoft.com/office/drawing/2014/main" id="{45181DEB-4226-43C2-9DCF-622BAEE3899E}"/>
              </a:ext>
            </a:extLst>
          </p:cNvPr>
          <p:cNvSpPr/>
          <p:nvPr/>
        </p:nvSpPr>
        <p:spPr>
          <a:xfrm rot="-6599386">
            <a:off x="6748955" y="5126150"/>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
        <p:nvSpPr>
          <p:cNvPr id="30" name="Google Shape;179;p28">
            <a:extLst>
              <a:ext uri="{FF2B5EF4-FFF2-40B4-BE49-F238E27FC236}">
                <a16:creationId xmlns:a16="http://schemas.microsoft.com/office/drawing/2014/main" id="{69D0E409-BD0B-45C5-BB93-875105908D94}"/>
              </a:ext>
            </a:extLst>
          </p:cNvPr>
          <p:cNvSpPr/>
          <p:nvPr/>
        </p:nvSpPr>
        <p:spPr>
          <a:xfrm rot="-6599386">
            <a:off x="9997902" y="5624101"/>
            <a:ext cx="763868" cy="813379"/>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p>
        </p:txBody>
      </p:sp>
    </p:spTree>
    <p:extLst>
      <p:ext uri="{BB962C8B-B14F-4D97-AF65-F5344CB8AC3E}">
        <p14:creationId xmlns:p14="http://schemas.microsoft.com/office/powerpoint/2010/main" val="1879070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7C17-A4A2-4E67-AEE9-C8F1E3666936}"/>
              </a:ext>
            </a:extLst>
          </p:cNvPr>
          <p:cNvSpPr>
            <a:spLocks noGrp="1"/>
          </p:cNvSpPr>
          <p:nvPr>
            <p:ph type="title"/>
          </p:nvPr>
        </p:nvSpPr>
        <p:spPr>
          <a:xfrm>
            <a:off x="838200" y="119791"/>
            <a:ext cx="10515600" cy="1325563"/>
          </a:xfrm>
        </p:spPr>
        <p:txBody>
          <a:bodyPr/>
          <a:lstStyle/>
          <a:p>
            <a:pPr algn="ctr"/>
            <a:r>
              <a:rPr lang="en-GB" u="sng" dirty="0">
                <a:latin typeface="+mn-lt"/>
              </a:rPr>
              <a:t>Purpose and scope of IHR</a:t>
            </a:r>
          </a:p>
        </p:txBody>
      </p:sp>
      <p:sp>
        <p:nvSpPr>
          <p:cNvPr id="3" name="Content Placeholder 2">
            <a:extLst>
              <a:ext uri="{FF2B5EF4-FFF2-40B4-BE49-F238E27FC236}">
                <a16:creationId xmlns:a16="http://schemas.microsoft.com/office/drawing/2014/main" id="{F5B51024-EA13-40B6-9A37-ED6D16476BEC}"/>
              </a:ext>
            </a:extLst>
          </p:cNvPr>
          <p:cNvSpPr>
            <a:spLocks noGrp="1"/>
          </p:cNvSpPr>
          <p:nvPr>
            <p:ph idx="1"/>
          </p:nvPr>
        </p:nvSpPr>
        <p:spPr>
          <a:xfrm>
            <a:off x="838200" y="1852105"/>
            <a:ext cx="10515600" cy="2226119"/>
          </a:xfrm>
        </p:spPr>
        <p:txBody>
          <a:bodyPr>
            <a:normAutofit/>
          </a:bodyPr>
          <a:lstStyle/>
          <a:p>
            <a:pPr marL="0" indent="0">
              <a:buNone/>
            </a:pPr>
            <a:r>
              <a:rPr lang="en-US" b="1" dirty="0">
                <a:solidFill>
                  <a:srgbClr val="0000FF"/>
                </a:solidFill>
              </a:rPr>
              <a:t>The IHR define their purpose and scope as </a:t>
            </a:r>
          </a:p>
          <a:p>
            <a:pPr marL="457200" lvl="1" indent="0">
              <a:buNone/>
            </a:pPr>
            <a:r>
              <a:rPr lang="en-US" dirty="0"/>
              <a:t>"to prevent, protect against, control and provide a public health response to the international spread of disease in ways that are commensurate with and restricted to public health risks, and which avoid unnecessary interference with international traffic and trade." </a:t>
            </a:r>
          </a:p>
          <a:p>
            <a:pPr marL="457200" lvl="1" indent="0">
              <a:buNone/>
            </a:pPr>
            <a:endParaRPr lang="en-US" dirty="0"/>
          </a:p>
        </p:txBody>
      </p:sp>
      <p:sp>
        <p:nvSpPr>
          <p:cNvPr id="4" name="TextBox 3">
            <a:extLst>
              <a:ext uri="{FF2B5EF4-FFF2-40B4-BE49-F238E27FC236}">
                <a16:creationId xmlns:a16="http://schemas.microsoft.com/office/drawing/2014/main" id="{36D01297-5F3E-4381-9293-1BCF9555AA49}"/>
              </a:ext>
            </a:extLst>
          </p:cNvPr>
          <p:cNvSpPr txBox="1"/>
          <p:nvPr/>
        </p:nvSpPr>
        <p:spPr>
          <a:xfrm>
            <a:off x="1282950" y="4078224"/>
            <a:ext cx="9921240" cy="2585323"/>
          </a:xfrm>
          <a:prstGeom prst="rect">
            <a:avLst/>
          </a:prstGeom>
          <a:noFill/>
        </p:spPr>
        <p:txBody>
          <a:bodyPr wrap="square" rtlCol="0">
            <a:spAutoFit/>
          </a:bodyPr>
          <a:lstStyle/>
          <a:p>
            <a:r>
              <a:rPr lang="en-GB" sz="2400" b="1" dirty="0"/>
              <a:t>     The IHR </a:t>
            </a:r>
          </a:p>
          <a:p>
            <a:pPr marL="342900" indent="-342900">
              <a:buFont typeface="Arial" panose="020B0604020202020204" pitchFamily="34" charset="0"/>
              <a:buChar char="•"/>
            </a:pPr>
            <a:r>
              <a:rPr lang="en-GB" sz="2400" dirty="0"/>
              <a:t>outline the minimum requirements for functional public health systems that allow countries to quickly detect and respond to disease outbreaks in their communities (10 steps for implementing IHR)</a:t>
            </a:r>
          </a:p>
          <a:p>
            <a:pPr marL="342900" indent="-342900">
              <a:buFont typeface="Arial" panose="020B0604020202020204" pitchFamily="34" charset="0"/>
              <a:buChar char="•"/>
            </a:pPr>
            <a:r>
              <a:rPr lang="en-US" altLang="en-US" sz="2400" dirty="0"/>
              <a:t>Annex 2 is an instrument that directs States to notify WHO of events that may constitute a PHEIC</a:t>
            </a:r>
            <a:endParaRPr lang="en-GB" sz="2400" dirty="0"/>
          </a:p>
          <a:p>
            <a:endParaRPr lang="en-GB" dirty="0"/>
          </a:p>
        </p:txBody>
      </p:sp>
      <p:sp>
        <p:nvSpPr>
          <p:cNvPr id="5" name="Rectangle 4">
            <a:extLst>
              <a:ext uri="{FF2B5EF4-FFF2-40B4-BE49-F238E27FC236}">
                <a16:creationId xmlns:a16="http://schemas.microsoft.com/office/drawing/2014/main" id="{67293D64-278D-4836-8BF0-0852CBF2B95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B4AF390-AAEF-4B75-A301-F6D49D926CF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65499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5593-9F6A-470F-8E67-D0112ECA82CF}"/>
              </a:ext>
            </a:extLst>
          </p:cNvPr>
          <p:cNvSpPr>
            <a:spLocks noGrp="1"/>
          </p:cNvSpPr>
          <p:nvPr>
            <p:ph type="title"/>
          </p:nvPr>
        </p:nvSpPr>
        <p:spPr>
          <a:xfrm>
            <a:off x="853440" y="0"/>
            <a:ext cx="10515600" cy="1325563"/>
          </a:xfrm>
        </p:spPr>
        <p:txBody>
          <a:bodyPr/>
          <a:lstStyle/>
          <a:p>
            <a:pPr algn="ctr"/>
            <a:r>
              <a:rPr lang="en-GB" u="sng" dirty="0">
                <a:latin typeface="+mn-lt"/>
              </a:rPr>
              <a:t>Core capacity requirements </a:t>
            </a:r>
          </a:p>
        </p:txBody>
      </p:sp>
      <p:sp>
        <p:nvSpPr>
          <p:cNvPr id="3" name="Content Placeholder 2">
            <a:extLst>
              <a:ext uri="{FF2B5EF4-FFF2-40B4-BE49-F238E27FC236}">
                <a16:creationId xmlns:a16="http://schemas.microsoft.com/office/drawing/2014/main" id="{8D6B4219-80B0-4ADE-B77A-397E1D7CDFE0}"/>
              </a:ext>
            </a:extLst>
          </p:cNvPr>
          <p:cNvSpPr>
            <a:spLocks noGrp="1"/>
          </p:cNvSpPr>
          <p:nvPr>
            <p:ph idx="1"/>
          </p:nvPr>
        </p:nvSpPr>
        <p:spPr>
          <a:xfrm>
            <a:off x="1033272" y="1599882"/>
            <a:ext cx="10335768" cy="2743010"/>
          </a:xfrm>
        </p:spPr>
        <p:txBody>
          <a:bodyPr>
            <a:normAutofit fontScale="77500" lnSpcReduction="20000"/>
          </a:bodyPr>
          <a:lstStyle/>
          <a:p>
            <a:r>
              <a:rPr lang="en-GB" sz="3600" dirty="0"/>
              <a:t>Countries must have capacities to </a:t>
            </a:r>
            <a:r>
              <a:rPr lang="en-GB" sz="3600" i="1" dirty="0">
                <a:solidFill>
                  <a:srgbClr val="0000FF"/>
                </a:solidFill>
              </a:rPr>
              <a:t>‘’detect, report and respond’’ </a:t>
            </a:r>
            <a:r>
              <a:rPr lang="en-GB" sz="3600" dirty="0"/>
              <a:t>to risks in general and to those at international ports, airport, and land crossings</a:t>
            </a:r>
          </a:p>
          <a:p>
            <a:endParaRPr lang="en-US" altLang="en-US" sz="3600" dirty="0"/>
          </a:p>
          <a:p>
            <a:pPr lvl="1">
              <a:buFont typeface="Wingdings" panose="05000000000000000000" pitchFamily="2" charset="2"/>
              <a:buChar char="ü"/>
            </a:pPr>
            <a:r>
              <a:rPr lang="en-US" altLang="en-US" sz="3100" dirty="0"/>
              <a:t>Capacities for assessment and notification include</a:t>
            </a:r>
          </a:p>
          <a:p>
            <a:pPr lvl="2">
              <a:buFont typeface="Calibri" panose="020F0502020204030204" pitchFamily="34" charset="0"/>
              <a:buChar char="₋"/>
            </a:pPr>
            <a:r>
              <a:rPr lang="en-US" altLang="en-US" sz="3100" dirty="0"/>
              <a:t>to assess all reports of urgent events within 48 hours; and</a:t>
            </a:r>
          </a:p>
          <a:p>
            <a:pPr lvl="2">
              <a:buFont typeface="Calibri" panose="020F0502020204030204" pitchFamily="34" charset="0"/>
              <a:buChar char="₋"/>
            </a:pPr>
            <a:r>
              <a:rPr lang="en-US" altLang="en-US" sz="3100" dirty="0"/>
              <a:t>to notify WHO immediately (within 24 h of assessing a PHEIC) through the National IHR Focal Point</a:t>
            </a:r>
          </a:p>
          <a:p>
            <a:endParaRPr lang="en-GB" dirty="0"/>
          </a:p>
        </p:txBody>
      </p:sp>
      <p:pic>
        <p:nvPicPr>
          <p:cNvPr id="4" name="Picture 11" descr="BURIAL">
            <a:extLst>
              <a:ext uri="{FF2B5EF4-FFF2-40B4-BE49-F238E27FC236}">
                <a16:creationId xmlns:a16="http://schemas.microsoft.com/office/drawing/2014/main" id="{DC5D8F29-057F-4F03-B86D-7C62E4827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408" r="4219" b="8969"/>
          <a:stretch>
            <a:fillRect/>
          </a:stretch>
        </p:blipFill>
        <p:spPr bwMode="auto">
          <a:xfrm>
            <a:off x="6364224" y="4998719"/>
            <a:ext cx="2667000" cy="1859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graphicFrame>
        <p:nvGraphicFramePr>
          <p:cNvPr id="5" name="Object 12">
            <a:extLst>
              <a:ext uri="{FF2B5EF4-FFF2-40B4-BE49-F238E27FC236}">
                <a16:creationId xmlns:a16="http://schemas.microsoft.com/office/drawing/2014/main" id="{6E1BFDDF-1A97-4B39-B8B3-67EC0DD217AE}"/>
              </a:ext>
            </a:extLst>
          </p:cNvPr>
          <p:cNvGraphicFramePr>
            <a:graphicFrameLocks noChangeAspect="1"/>
          </p:cNvGraphicFramePr>
          <p:nvPr>
            <p:extLst/>
          </p:nvPr>
        </p:nvGraphicFramePr>
        <p:xfrm>
          <a:off x="9244584" y="4998719"/>
          <a:ext cx="2667000" cy="1859281"/>
        </p:xfrm>
        <a:graphic>
          <a:graphicData uri="http://schemas.openxmlformats.org/presentationml/2006/ole">
            <mc:AlternateContent xmlns:mc="http://schemas.openxmlformats.org/markup-compatibility/2006">
              <mc:Choice xmlns:v="urn:schemas-microsoft-com:vml" Requires="v">
                <p:oleObj spid="_x0000_s1026" name="Photo Editor Photo" r:id="rId5" imgW="2161905" imgH="2857899" progId="MSPhotoEd.3">
                  <p:embed/>
                </p:oleObj>
              </mc:Choice>
              <mc:Fallback>
                <p:oleObj name="Photo Editor Photo" r:id="rId5" imgW="2161905" imgH="2857899" progId="MSPhotoEd.3">
                  <p:embed/>
                  <p:pic>
                    <p:nvPicPr>
                      <p:cNvPr id="5" name="Object 12">
                        <a:extLst>
                          <a:ext uri="{FF2B5EF4-FFF2-40B4-BE49-F238E27FC236}">
                            <a16:creationId xmlns:a16="http://schemas.microsoft.com/office/drawing/2014/main" id="{6E1BFDDF-1A97-4B39-B8B3-67EC0DD21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584" y="4998719"/>
                        <a:ext cx="2667000" cy="1859281"/>
                      </a:xfrm>
                      <a:prstGeom prst="rect">
                        <a:avLst/>
                      </a:prstGeom>
                      <a:noFill/>
                      <a:ln>
                        <a:noFill/>
                      </a:ln>
                      <a:effectLst/>
                      <a:extLst/>
                    </p:spPr>
                  </p:pic>
                </p:oleObj>
              </mc:Fallback>
            </mc:AlternateContent>
          </a:graphicData>
        </a:graphic>
      </p:graphicFrame>
      <p:sp>
        <p:nvSpPr>
          <p:cNvPr id="6" name="Rectangle 5">
            <a:extLst>
              <a:ext uri="{FF2B5EF4-FFF2-40B4-BE49-F238E27FC236}">
                <a16:creationId xmlns:a16="http://schemas.microsoft.com/office/drawing/2014/main" id="{7E5789AB-0E36-4F01-A49A-C34D76193A03}"/>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1C9B80BE-3BA8-4925-8C21-D3F69EB15141}"/>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7755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7A40-0FEE-42A1-BABB-5CADD0D10491}"/>
              </a:ext>
            </a:extLst>
          </p:cNvPr>
          <p:cNvSpPr>
            <a:spLocks noGrp="1"/>
          </p:cNvSpPr>
          <p:nvPr>
            <p:ph type="title"/>
          </p:nvPr>
        </p:nvSpPr>
        <p:spPr/>
        <p:txBody>
          <a:bodyPr>
            <a:normAutofit/>
          </a:bodyPr>
          <a:lstStyle/>
          <a:p>
            <a:pPr algn="ctr"/>
            <a:r>
              <a:rPr lang="en-GB" sz="4000" u="sng" dirty="0">
                <a:latin typeface="+mn-lt"/>
              </a:rPr>
              <a:t>Public health emergency of international concern (PHEIC)</a:t>
            </a:r>
          </a:p>
        </p:txBody>
      </p:sp>
      <p:sp>
        <p:nvSpPr>
          <p:cNvPr id="3" name="Content Placeholder 2">
            <a:extLst>
              <a:ext uri="{FF2B5EF4-FFF2-40B4-BE49-F238E27FC236}">
                <a16:creationId xmlns:a16="http://schemas.microsoft.com/office/drawing/2014/main" id="{82746F90-10D7-4223-81D4-5C2B8E887D08}"/>
              </a:ext>
            </a:extLst>
          </p:cNvPr>
          <p:cNvSpPr>
            <a:spLocks noGrp="1"/>
          </p:cNvSpPr>
          <p:nvPr>
            <p:ph idx="1"/>
          </p:nvPr>
        </p:nvSpPr>
        <p:spPr>
          <a:xfrm>
            <a:off x="1144937" y="2708786"/>
            <a:ext cx="10515600" cy="2994590"/>
          </a:xfrm>
        </p:spPr>
        <p:txBody>
          <a:bodyPr>
            <a:normAutofit fontScale="92500" lnSpcReduction="20000"/>
          </a:bodyPr>
          <a:lstStyle/>
          <a:p>
            <a:r>
              <a:rPr lang="en-GB" dirty="0"/>
              <a:t>An extraordinary event that may constitute a public health risk to other countries through international spread of diseases and many require an international coordinated response</a:t>
            </a:r>
          </a:p>
          <a:p>
            <a:pPr marL="0" indent="0">
              <a:buNone/>
            </a:pPr>
            <a:endParaRPr lang="en-GB" dirty="0"/>
          </a:p>
          <a:p>
            <a:r>
              <a:rPr lang="en-GB" dirty="0"/>
              <a:t>The role of countries is to assess the magnitude and potential risk involved with and event and WHOs’ role is to make the decision</a:t>
            </a:r>
          </a:p>
          <a:p>
            <a:pPr lvl="1">
              <a:buFont typeface="Wingdings" panose="05000000000000000000" pitchFamily="2" charset="2"/>
              <a:buChar char="ü"/>
            </a:pPr>
            <a:r>
              <a:rPr lang="en-GB" sz="2600" dirty="0"/>
              <a:t>The Director-General of the WHO determines if the event is a PHEIC</a:t>
            </a:r>
          </a:p>
          <a:p>
            <a:pPr marL="0" indent="0">
              <a:buNone/>
            </a:pPr>
            <a:r>
              <a:rPr lang="en-GB" sz="2600" dirty="0"/>
              <a:t> </a:t>
            </a:r>
          </a:p>
        </p:txBody>
      </p:sp>
      <p:sp>
        <p:nvSpPr>
          <p:cNvPr id="5" name="Rectangle 4">
            <a:extLst>
              <a:ext uri="{FF2B5EF4-FFF2-40B4-BE49-F238E27FC236}">
                <a16:creationId xmlns:a16="http://schemas.microsoft.com/office/drawing/2014/main" id="{AD4A0192-FCC1-4BB9-9B13-030E24B157B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8BC3C04E-C68F-4830-AC48-8FDBC642B846}"/>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7841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7A40-0FEE-42A1-BABB-5CADD0D10491}"/>
              </a:ext>
            </a:extLst>
          </p:cNvPr>
          <p:cNvSpPr>
            <a:spLocks noGrp="1"/>
          </p:cNvSpPr>
          <p:nvPr>
            <p:ph type="title"/>
          </p:nvPr>
        </p:nvSpPr>
        <p:spPr/>
        <p:txBody>
          <a:bodyPr>
            <a:normAutofit/>
          </a:bodyPr>
          <a:lstStyle/>
          <a:p>
            <a:pPr algn="ctr"/>
            <a:r>
              <a:rPr lang="en-GB" sz="4000" u="sng" dirty="0">
                <a:latin typeface="+mn-lt"/>
              </a:rPr>
              <a:t>Public health emergency of international concern (PHEIC)</a:t>
            </a:r>
          </a:p>
        </p:txBody>
      </p:sp>
      <p:sp>
        <p:nvSpPr>
          <p:cNvPr id="4" name="TextBox 3">
            <a:extLst>
              <a:ext uri="{FF2B5EF4-FFF2-40B4-BE49-F238E27FC236}">
                <a16:creationId xmlns:a16="http://schemas.microsoft.com/office/drawing/2014/main" id="{A0F122D2-3722-4790-857C-885F69C4E597}"/>
              </a:ext>
            </a:extLst>
          </p:cNvPr>
          <p:cNvSpPr txBox="1"/>
          <p:nvPr/>
        </p:nvSpPr>
        <p:spPr>
          <a:xfrm>
            <a:off x="1113941" y="2650211"/>
            <a:ext cx="4496446" cy="3170099"/>
          </a:xfrm>
          <a:prstGeom prst="rect">
            <a:avLst/>
          </a:prstGeom>
          <a:noFill/>
          <a:ln>
            <a:solidFill>
              <a:srgbClr val="002060"/>
            </a:solidFill>
          </a:ln>
        </p:spPr>
        <p:txBody>
          <a:bodyPr wrap="square" rtlCol="0">
            <a:spAutoFit/>
          </a:bodyPr>
          <a:lstStyle/>
          <a:p>
            <a:r>
              <a:rPr lang="en-GB" sz="2800" dirty="0"/>
              <a:t>Several diseases always need to be reported to the WHO</a:t>
            </a:r>
            <a:r>
              <a:rPr lang="en-GB" dirty="0"/>
              <a:t>:</a:t>
            </a:r>
          </a:p>
          <a:p>
            <a:pPr marL="742950" lvl="1" indent="-285750">
              <a:buFont typeface="Arial" panose="020B0604020202020204" pitchFamily="34" charset="0"/>
              <a:buChar char="•"/>
            </a:pPr>
            <a:r>
              <a:rPr lang="en-GB" dirty="0"/>
              <a:t> </a:t>
            </a:r>
            <a:r>
              <a:rPr lang="en-GB" sz="2400" dirty="0"/>
              <a:t>Severe acute respiratory tract syndrome (SARS), </a:t>
            </a:r>
          </a:p>
          <a:p>
            <a:pPr marL="800100" lvl="1" indent="-342900">
              <a:buFont typeface="Arial" panose="020B0604020202020204" pitchFamily="34" charset="0"/>
              <a:buChar char="•"/>
            </a:pPr>
            <a:r>
              <a:rPr lang="en-GB" sz="2400" dirty="0"/>
              <a:t>Smallpox</a:t>
            </a:r>
          </a:p>
          <a:p>
            <a:pPr marL="800100" lvl="1" indent="-342900">
              <a:buFont typeface="Arial" panose="020B0604020202020204" pitchFamily="34" charset="0"/>
              <a:buChar char="•"/>
            </a:pPr>
            <a:r>
              <a:rPr lang="en-GB" sz="2400" dirty="0"/>
              <a:t>New influenza viruses</a:t>
            </a:r>
          </a:p>
          <a:p>
            <a:pPr marL="800100" lvl="1" indent="-342900">
              <a:buFont typeface="Arial" panose="020B0604020202020204" pitchFamily="34" charset="0"/>
              <a:buChar char="•"/>
            </a:pPr>
            <a:r>
              <a:rPr lang="en-GB" sz="2400" dirty="0"/>
              <a:t>Wild-type polio</a:t>
            </a:r>
          </a:p>
          <a:p>
            <a:pPr marL="800100" lvl="1" indent="-342900">
              <a:buFont typeface="Arial" panose="020B0604020202020204" pitchFamily="34" charset="0"/>
              <a:buChar char="•"/>
            </a:pPr>
            <a:r>
              <a:rPr lang="en-GB" sz="2400" dirty="0"/>
              <a:t>Ebola </a:t>
            </a:r>
            <a:endParaRPr lang="en-GB" dirty="0"/>
          </a:p>
        </p:txBody>
      </p:sp>
      <p:sp>
        <p:nvSpPr>
          <p:cNvPr id="7" name="Content Placeholder 2">
            <a:extLst>
              <a:ext uri="{FF2B5EF4-FFF2-40B4-BE49-F238E27FC236}">
                <a16:creationId xmlns:a16="http://schemas.microsoft.com/office/drawing/2014/main" id="{DD88F435-E106-4300-AE6E-93571D18AF97}"/>
              </a:ext>
            </a:extLst>
          </p:cNvPr>
          <p:cNvSpPr>
            <a:spLocks noGrp="1"/>
          </p:cNvSpPr>
          <p:nvPr>
            <p:ph idx="1"/>
          </p:nvPr>
        </p:nvSpPr>
        <p:spPr>
          <a:xfrm>
            <a:off x="6581615" y="1840230"/>
            <a:ext cx="4307236" cy="4204109"/>
          </a:xfrm>
          <a:ln>
            <a:solidFill>
              <a:srgbClr val="002060"/>
            </a:solidFill>
          </a:ln>
        </p:spPr>
        <p:txBody>
          <a:bodyPr>
            <a:normAutofit/>
          </a:bodyPr>
          <a:lstStyle/>
          <a:p>
            <a:pPr marL="0" indent="0">
              <a:buNone/>
            </a:pPr>
            <a:r>
              <a:rPr lang="en-US" dirty="0">
                <a:solidFill>
                  <a:schemeClr val="tx1"/>
                </a:solidFill>
              </a:rPr>
              <a:t>Since the revised IHR were put into place in 2007, 6 PHEICs have been declared by WHO:</a:t>
            </a:r>
          </a:p>
          <a:p>
            <a:pPr lvl="1"/>
            <a:r>
              <a:rPr lang="en-US" dirty="0">
                <a:solidFill>
                  <a:schemeClr val="tx1"/>
                </a:solidFill>
              </a:rPr>
              <a:t>H1N1 influenza (2009)</a:t>
            </a:r>
          </a:p>
          <a:p>
            <a:pPr lvl="1"/>
            <a:r>
              <a:rPr lang="en-US" dirty="0">
                <a:solidFill>
                  <a:schemeClr val="tx1"/>
                </a:solidFill>
              </a:rPr>
              <a:t>Polio (2014)</a:t>
            </a:r>
          </a:p>
          <a:p>
            <a:pPr lvl="1"/>
            <a:r>
              <a:rPr lang="en-US" dirty="0">
                <a:solidFill>
                  <a:schemeClr val="tx1"/>
                </a:solidFill>
              </a:rPr>
              <a:t>Ebola (2014)</a:t>
            </a:r>
          </a:p>
          <a:p>
            <a:pPr lvl="1"/>
            <a:r>
              <a:rPr lang="en-US" dirty="0">
                <a:solidFill>
                  <a:schemeClr val="tx1"/>
                </a:solidFill>
              </a:rPr>
              <a:t>Zika virus (2016)</a:t>
            </a:r>
          </a:p>
          <a:p>
            <a:pPr lvl="1"/>
            <a:r>
              <a:rPr lang="en-US" dirty="0">
                <a:solidFill>
                  <a:schemeClr val="tx1"/>
                </a:solidFill>
              </a:rPr>
              <a:t>Ebola (2019)</a:t>
            </a:r>
          </a:p>
          <a:p>
            <a:pPr lvl="1"/>
            <a:r>
              <a:rPr lang="en-US" dirty="0"/>
              <a:t>Coronavirus (2020)</a:t>
            </a:r>
            <a:endParaRPr lang="en-US" dirty="0">
              <a:solidFill>
                <a:schemeClr val="tx1"/>
              </a:solidFill>
            </a:endParaRPr>
          </a:p>
        </p:txBody>
      </p:sp>
      <p:sp>
        <p:nvSpPr>
          <p:cNvPr id="8" name="Rectangle 7">
            <a:extLst>
              <a:ext uri="{FF2B5EF4-FFF2-40B4-BE49-F238E27FC236}">
                <a16:creationId xmlns:a16="http://schemas.microsoft.com/office/drawing/2014/main" id="{29AB432D-476D-49B0-B356-AD91470C4DC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6620E35F-DBC8-4CCF-AC0A-EF301C84FCA6}"/>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7852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14B9-CCF4-4C57-A992-78D9F7E89DC9}"/>
              </a:ext>
            </a:extLst>
          </p:cNvPr>
          <p:cNvSpPr>
            <a:spLocks noGrp="1"/>
          </p:cNvSpPr>
          <p:nvPr>
            <p:ph type="title"/>
          </p:nvPr>
        </p:nvSpPr>
        <p:spPr/>
        <p:txBody>
          <a:bodyPr/>
          <a:lstStyle/>
          <a:p>
            <a:pPr algn="ctr"/>
            <a:r>
              <a:rPr lang="en-GB" u="sng" dirty="0">
                <a:solidFill>
                  <a:srgbClr val="FF0000"/>
                </a:solidFill>
                <a:latin typeface="+mn-lt"/>
              </a:rPr>
              <a:t>References / useful links</a:t>
            </a:r>
          </a:p>
        </p:txBody>
      </p:sp>
      <p:sp>
        <p:nvSpPr>
          <p:cNvPr id="3" name="Content Placeholder 2">
            <a:extLst>
              <a:ext uri="{FF2B5EF4-FFF2-40B4-BE49-F238E27FC236}">
                <a16:creationId xmlns:a16="http://schemas.microsoft.com/office/drawing/2014/main" id="{838664BB-F5DC-46F3-BDA2-495EA859BAE4}"/>
              </a:ext>
            </a:extLst>
          </p:cNvPr>
          <p:cNvSpPr>
            <a:spLocks noGrp="1"/>
          </p:cNvSpPr>
          <p:nvPr>
            <p:ph idx="1"/>
          </p:nvPr>
        </p:nvSpPr>
        <p:spPr/>
        <p:txBody>
          <a:bodyPr>
            <a:normAutofit lnSpcReduction="10000"/>
          </a:bodyPr>
          <a:lstStyle/>
          <a:p>
            <a:pPr marL="0" indent="0">
              <a:buNone/>
            </a:pPr>
            <a:r>
              <a:rPr lang="en-AU" b="1" dirty="0"/>
              <a:t>How to find IHL treaties?</a:t>
            </a:r>
            <a:endParaRPr lang="fr-CH" b="1" dirty="0"/>
          </a:p>
          <a:p>
            <a:pPr marL="0" indent="0">
              <a:buNone/>
            </a:pPr>
            <a:r>
              <a:rPr lang="fr-CH" dirty="0">
                <a:solidFill>
                  <a:srgbClr val="0000FF"/>
                </a:solidFill>
                <a:hlinkClick r:id="rId2"/>
              </a:rPr>
              <a:t>https://ihl-databases.icrc.org/ihl</a:t>
            </a:r>
            <a:endParaRPr lang="fr-CH" dirty="0">
              <a:solidFill>
                <a:srgbClr val="0000FF"/>
              </a:solidFill>
            </a:endParaRPr>
          </a:p>
          <a:p>
            <a:pPr marL="0" indent="0">
              <a:buNone/>
            </a:pPr>
            <a:endParaRPr lang="en-US" dirty="0"/>
          </a:p>
          <a:p>
            <a:pPr marL="0" indent="0">
              <a:buNone/>
            </a:pPr>
            <a:endParaRPr lang="en-US" dirty="0"/>
          </a:p>
          <a:p>
            <a:pPr marL="0" indent="0">
              <a:buNone/>
            </a:pPr>
            <a:r>
              <a:rPr lang="en-US" b="1" dirty="0"/>
              <a:t>How to find customary law?</a:t>
            </a:r>
          </a:p>
          <a:p>
            <a:pPr marL="0" indent="0">
              <a:buNone/>
            </a:pPr>
            <a:r>
              <a:rPr lang="fr-CH" dirty="0">
                <a:solidFill>
                  <a:srgbClr val="0000CC"/>
                </a:solidFill>
                <a:hlinkClick r:id="rId3"/>
              </a:rPr>
              <a:t>https://ihl-databases.icrc.org/customary-ihl/eng/docs/home</a:t>
            </a:r>
            <a:r>
              <a:rPr lang="fr-CH" dirty="0">
                <a:solidFill>
                  <a:srgbClr val="0000CC"/>
                </a:solidFill>
              </a:rPr>
              <a:t> </a:t>
            </a:r>
          </a:p>
          <a:p>
            <a:endParaRPr lang="en-GB" dirty="0"/>
          </a:p>
          <a:p>
            <a:pPr marL="0" indent="0">
              <a:buNone/>
            </a:pPr>
            <a:r>
              <a:rPr lang="en-GB" b="1" dirty="0"/>
              <a:t>Health regulations</a:t>
            </a:r>
          </a:p>
          <a:p>
            <a:pPr marL="0" indent="0">
              <a:buNone/>
            </a:pPr>
            <a:r>
              <a:rPr lang="fr-CH" dirty="0">
                <a:hlinkClick r:id="rId4"/>
              </a:rPr>
              <a:t>https://www.who.int/ihr/publications/9789241580496/en/</a:t>
            </a:r>
            <a:endParaRPr lang="en-GB" dirty="0"/>
          </a:p>
        </p:txBody>
      </p:sp>
      <p:sp>
        <p:nvSpPr>
          <p:cNvPr id="4" name="Rectangle 3">
            <a:extLst>
              <a:ext uri="{FF2B5EF4-FFF2-40B4-BE49-F238E27FC236}">
                <a16:creationId xmlns:a16="http://schemas.microsoft.com/office/drawing/2014/main" id="{D68F8871-CA14-4697-8BA4-4913693949B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7A0E8A0-BC5D-484E-82A9-3972CAA7EFB5}"/>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25425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1364245" y="341784"/>
            <a:ext cx="1008246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u="sng" dirty="0">
                <a:solidFill>
                  <a:srgbClr val="4C7430"/>
                </a:solidFill>
                <a:latin typeface="+mn-lt"/>
              </a:rPr>
              <a:t>Overview: International Humanitarian Law</a:t>
            </a:r>
            <a:br>
              <a:rPr lang="en-US" sz="4000" dirty="0">
                <a:solidFill>
                  <a:schemeClr val="accent6">
                    <a:lumMod val="75000"/>
                  </a:schemeClr>
                </a:solidFill>
              </a:rPr>
            </a:br>
            <a:endParaRPr lang="fr-CH" sz="4000" dirty="0">
              <a:solidFill>
                <a:schemeClr val="accent6">
                  <a:lumMod val="75000"/>
                </a:schemeClr>
              </a:solidFill>
            </a:endParaRPr>
          </a:p>
        </p:txBody>
      </p:sp>
      <p:sp>
        <p:nvSpPr>
          <p:cNvPr id="5" name="Rectangle 3"/>
          <p:cNvSpPr txBox="1">
            <a:spLocks noChangeArrowheads="1"/>
          </p:cNvSpPr>
          <p:nvPr/>
        </p:nvSpPr>
        <p:spPr>
          <a:xfrm>
            <a:off x="1260637" y="1860848"/>
            <a:ext cx="10289677" cy="144015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912" indent="-320040">
              <a:spcBef>
                <a:spcPts val="0"/>
              </a:spcBef>
              <a:buClr>
                <a:schemeClr val="tx1"/>
              </a:buClr>
              <a:buSzPct val="50000"/>
              <a:buFont typeface="Wingdings" pitchFamily="2" charset="2"/>
              <a:buChar char=""/>
              <a:defRPr/>
            </a:pPr>
            <a:r>
              <a:rPr lang="en-US" sz="3200" dirty="0"/>
              <a:t>A branch of </a:t>
            </a:r>
            <a:r>
              <a:rPr lang="en-US" sz="3200" dirty="0">
                <a:solidFill>
                  <a:srgbClr val="0000FF"/>
                </a:solidFill>
              </a:rPr>
              <a:t>public international law</a:t>
            </a:r>
            <a:r>
              <a:rPr lang="en-US" sz="3200" dirty="0"/>
              <a:t>;</a:t>
            </a:r>
          </a:p>
          <a:p>
            <a:pPr marL="438912" indent="-320040">
              <a:spcBef>
                <a:spcPts val="0"/>
              </a:spcBef>
              <a:buClr>
                <a:schemeClr val="tx1"/>
              </a:buClr>
              <a:buSzPct val="50000"/>
              <a:buFont typeface="Wingdings" pitchFamily="2" charset="2"/>
              <a:buChar char=""/>
              <a:defRPr/>
            </a:pPr>
            <a:r>
              <a:rPr lang="en-US" sz="3200" dirty="0"/>
              <a:t>Established by </a:t>
            </a:r>
            <a:r>
              <a:rPr lang="en-US" sz="3200" dirty="0">
                <a:solidFill>
                  <a:srgbClr val="0000FF"/>
                </a:solidFill>
              </a:rPr>
              <a:t>custom or treaty</a:t>
            </a:r>
            <a:r>
              <a:rPr lang="en-US" sz="3200" dirty="0"/>
              <a:t>;</a:t>
            </a:r>
          </a:p>
          <a:p>
            <a:pPr marL="438912" indent="-320040">
              <a:spcBef>
                <a:spcPts val="0"/>
              </a:spcBef>
              <a:buClr>
                <a:schemeClr val="tx1"/>
              </a:buClr>
              <a:buSzPct val="50000"/>
              <a:buFont typeface="Wingdings" pitchFamily="2" charset="2"/>
              <a:buChar char=""/>
              <a:defRPr/>
            </a:pPr>
            <a:r>
              <a:rPr lang="en-US" sz="3200" dirty="0"/>
              <a:t>Applicable in time of </a:t>
            </a:r>
            <a:r>
              <a:rPr lang="en-US" sz="3200" dirty="0">
                <a:solidFill>
                  <a:srgbClr val="0000FF"/>
                </a:solidFill>
              </a:rPr>
              <a:t>armed conflict</a:t>
            </a:r>
            <a:r>
              <a:rPr lang="en-US" sz="3200" dirty="0"/>
              <a:t>;</a:t>
            </a:r>
          </a:p>
        </p:txBody>
      </p:sp>
      <p:sp>
        <p:nvSpPr>
          <p:cNvPr id="6" name="Content Placeholder 3"/>
          <p:cNvSpPr txBox="1">
            <a:spLocks/>
          </p:cNvSpPr>
          <p:nvPr/>
        </p:nvSpPr>
        <p:spPr>
          <a:xfrm>
            <a:off x="1187623" y="3789040"/>
            <a:ext cx="10603323" cy="2808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900" indent="-469900">
              <a:buClr>
                <a:schemeClr val="accent1"/>
              </a:buClr>
              <a:buSzPct val="100000"/>
              <a:buFont typeface="Wingdings" pitchFamily="2" charset="2"/>
              <a:buChar char=""/>
              <a:defRPr/>
            </a:pPr>
            <a:r>
              <a:rPr lang="en-US" sz="3200" b="1" dirty="0">
                <a:cs typeface="Calibri" pitchFamily="34" charset="0"/>
              </a:rPr>
              <a:t>protects persons </a:t>
            </a:r>
            <a:r>
              <a:rPr lang="en-US" sz="3200" dirty="0">
                <a:cs typeface="Calibri" pitchFamily="34" charset="0"/>
              </a:rPr>
              <a:t>who are not, or no longer, participating in the hostilities, as well as certain places and objects;</a:t>
            </a:r>
          </a:p>
          <a:p>
            <a:pPr marL="469900" indent="-469900">
              <a:buClr>
                <a:schemeClr val="accent1"/>
              </a:buClr>
              <a:buSzPct val="100000"/>
              <a:buFont typeface="Wingdings" pitchFamily="2" charset="2"/>
              <a:buChar char=""/>
              <a:defRPr/>
            </a:pPr>
            <a:r>
              <a:rPr lang="en-US" sz="3200" b="1" dirty="0">
                <a:cs typeface="Calibri" pitchFamily="34" charset="0"/>
              </a:rPr>
              <a:t>restricts the rights of the warring parties</a:t>
            </a:r>
            <a:r>
              <a:rPr lang="en-US" sz="3200" dirty="0">
                <a:cs typeface="Calibri" pitchFamily="34" charset="0"/>
              </a:rPr>
              <a:t> to use the methods and means of warfare of their choice;</a:t>
            </a:r>
          </a:p>
          <a:p>
            <a:endParaRPr lang="en-GB" sz="3200" dirty="0"/>
          </a:p>
        </p:txBody>
      </p:sp>
    </p:spTree>
    <p:extLst>
      <p:ext uri="{BB962C8B-B14F-4D97-AF65-F5344CB8AC3E}">
        <p14:creationId xmlns:p14="http://schemas.microsoft.com/office/powerpoint/2010/main" val="38571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2775326" y="508466"/>
            <a:ext cx="728345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latin typeface="+mn-lt"/>
              </a:rPr>
              <a:t>II- Sources of IHL</a:t>
            </a:r>
            <a:endParaRPr lang="fr-CH" b="1" dirty="0">
              <a:latin typeface="+mn-lt"/>
            </a:endParaRPr>
          </a:p>
        </p:txBody>
      </p:sp>
      <p:sp>
        <p:nvSpPr>
          <p:cNvPr id="5" name="Content Placeholder 2"/>
          <p:cNvSpPr txBox="1">
            <a:spLocks/>
          </p:cNvSpPr>
          <p:nvPr/>
        </p:nvSpPr>
        <p:spPr>
          <a:xfrm>
            <a:off x="2775326" y="2276902"/>
            <a:ext cx="9063789" cy="3501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00CC"/>
                </a:solidFill>
              </a:rPr>
              <a:t>Statement 2</a:t>
            </a:r>
            <a:r>
              <a:rPr lang="en-US" sz="3600" dirty="0"/>
              <a:t>: “Civilian and military medical facilities can display the Red Cross or Red Crescent emblem during an international armed conflict”</a:t>
            </a:r>
          </a:p>
          <a:p>
            <a:endParaRPr lang="en-US" sz="3600" b="1" dirty="0"/>
          </a:p>
          <a:p>
            <a:pPr marL="0" indent="0">
              <a:buNone/>
            </a:pPr>
            <a:r>
              <a:rPr lang="en-US" sz="3600" b="1" dirty="0"/>
              <a:t>Where do you go to find the answer to this</a:t>
            </a:r>
            <a:r>
              <a:rPr lang="en-US" sz="6000" b="1" dirty="0">
                <a:solidFill>
                  <a:srgbClr val="FF0000"/>
                </a:solidFill>
              </a:rPr>
              <a:t>?</a:t>
            </a:r>
            <a:endParaRPr lang="en-US" sz="3600" b="1" dirty="0">
              <a:solidFill>
                <a:srgbClr val="FF0000"/>
              </a:solidFill>
            </a:endParaRPr>
          </a:p>
          <a:p>
            <a:pPr marL="0" indent="0">
              <a:buNone/>
            </a:pPr>
            <a:endParaRPr lang="en-US" sz="3600" b="1" dirty="0"/>
          </a:p>
        </p:txBody>
      </p:sp>
      <p:sp>
        <p:nvSpPr>
          <p:cNvPr id="8" name="TextBox 7">
            <a:extLst>
              <a:ext uri="{FF2B5EF4-FFF2-40B4-BE49-F238E27FC236}">
                <a16:creationId xmlns:a16="http://schemas.microsoft.com/office/drawing/2014/main" id="{CE2C15FA-C474-410E-BDB7-73714BA22D2E}"/>
              </a:ext>
            </a:extLst>
          </p:cNvPr>
          <p:cNvSpPr txBox="1"/>
          <p:nvPr/>
        </p:nvSpPr>
        <p:spPr>
          <a:xfrm>
            <a:off x="830133" y="2754868"/>
            <a:ext cx="1533782" cy="1107996"/>
          </a:xfrm>
          <a:prstGeom prst="rect">
            <a:avLst/>
          </a:prstGeom>
          <a:noFill/>
        </p:spPr>
        <p:txBody>
          <a:bodyPr wrap="square" rtlCol="0">
            <a:spAutoFit/>
          </a:bodyPr>
          <a:lstStyle/>
          <a:p>
            <a:r>
              <a:rPr lang="en-US" sz="6600" b="1" dirty="0">
                <a:solidFill>
                  <a:srgbClr val="FF0000"/>
                </a:solidFill>
              </a:rPr>
              <a:t>Y/N</a:t>
            </a:r>
            <a:endParaRPr lang="fr-CH" sz="6600" b="1" dirty="0">
              <a:solidFill>
                <a:srgbClr val="FF0000"/>
              </a:solidFill>
            </a:endParaRPr>
          </a:p>
        </p:txBody>
      </p:sp>
    </p:spTree>
    <p:extLst>
      <p:ext uri="{BB962C8B-B14F-4D97-AF65-F5344CB8AC3E}">
        <p14:creationId xmlns:p14="http://schemas.microsoft.com/office/powerpoint/2010/main" val="200617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4" name="TextBox 3"/>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Rectangle 7"/>
          <p:cNvSpPr txBox="1">
            <a:spLocks noChangeArrowheads="1"/>
          </p:cNvSpPr>
          <p:nvPr/>
        </p:nvSpPr>
        <p:spPr>
          <a:xfrm>
            <a:off x="2969816" y="-124200"/>
            <a:ext cx="8229600" cy="1340768"/>
          </a:xfrm>
          <a:prstGeom prst="rect">
            <a:avLst/>
          </a:prstGeo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4C7430"/>
                </a:solidFill>
                <a:latin typeface="+mn-lt"/>
              </a:rPr>
              <a:t>Geneva Conventions of 1949</a:t>
            </a:r>
            <a:endParaRPr lang="fr-CH" sz="4000" u="sng" dirty="0">
              <a:solidFill>
                <a:srgbClr val="4C7430"/>
              </a:solidFill>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52563" y="1129019"/>
            <a:ext cx="4356100" cy="5232400"/>
          </a:xfrm>
          <a:prstGeom prst="rect">
            <a:avLst/>
          </a:prstGeom>
          <a:extLst>
            <a:ext uri="{91240B29-F687-4F45-9708-019B960494DF}">
              <a14:hiddenLine xmlns:a14="http://schemas.microsoft.com/office/drawing/2010/main" w="57150" cmpd="sng">
                <a:solidFill>
                  <a:schemeClr val="accent2"/>
                </a:solidFill>
                <a:miter lim="800000"/>
                <a:headEnd/>
                <a:tailEnd/>
              </a14:hiddenLine>
            </a:ext>
          </a:extLst>
        </p:spPr>
      </p:pic>
      <p:sp>
        <p:nvSpPr>
          <p:cNvPr id="7" name="Rectangle 3"/>
          <p:cNvSpPr>
            <a:spLocks noChangeArrowheads="1"/>
          </p:cNvSpPr>
          <p:nvPr/>
        </p:nvSpPr>
        <p:spPr bwMode="auto">
          <a:xfrm>
            <a:off x="5847556" y="1445949"/>
            <a:ext cx="5546349"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Wounded and Sick (Land)</a:t>
            </a:r>
          </a:p>
        </p:txBody>
      </p:sp>
      <p:sp>
        <p:nvSpPr>
          <p:cNvPr id="8" name="Rectangle 4"/>
          <p:cNvSpPr>
            <a:spLocks noChangeArrowheads="1"/>
          </p:cNvSpPr>
          <p:nvPr/>
        </p:nvSpPr>
        <p:spPr bwMode="auto">
          <a:xfrm>
            <a:off x="5864225" y="2569899"/>
            <a:ext cx="5938754" cy="1008062"/>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Wounded, Sick and Shipwrecked (Sea)</a:t>
            </a:r>
            <a:endParaRPr lang="fr-CH" sz="3200" dirty="0"/>
          </a:p>
        </p:txBody>
      </p:sp>
      <p:sp>
        <p:nvSpPr>
          <p:cNvPr id="9" name="Rectangle 5"/>
          <p:cNvSpPr>
            <a:spLocks noChangeArrowheads="1"/>
          </p:cNvSpPr>
          <p:nvPr/>
        </p:nvSpPr>
        <p:spPr bwMode="auto">
          <a:xfrm>
            <a:off x="5892887" y="4194705"/>
            <a:ext cx="4371975" cy="476250"/>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Prisoners of War</a:t>
            </a:r>
          </a:p>
        </p:txBody>
      </p:sp>
      <p:sp>
        <p:nvSpPr>
          <p:cNvPr id="10" name="Rectangle 6"/>
          <p:cNvSpPr>
            <a:spLocks noChangeArrowheads="1"/>
          </p:cNvSpPr>
          <p:nvPr/>
        </p:nvSpPr>
        <p:spPr bwMode="auto">
          <a:xfrm>
            <a:off x="5866625" y="5377491"/>
            <a:ext cx="6044638" cy="936625"/>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Civilian Persons (in the power of the enemy)</a:t>
            </a:r>
            <a:endParaRPr lang="fr-FR" sz="3200" dirty="0"/>
          </a:p>
        </p:txBody>
      </p:sp>
    </p:spTree>
    <p:extLst>
      <p:ext uri="{BB962C8B-B14F-4D97-AF65-F5344CB8AC3E}">
        <p14:creationId xmlns:p14="http://schemas.microsoft.com/office/powerpoint/2010/main" val="39947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1000"/>
                                        <p:tgtEl>
                                          <p:spTgt spid="9"/>
                                        </p:tgtEl>
                                      </p:cBhvr>
                                    </p:animEffect>
                                  </p:childTnLst>
                                </p:cTn>
                              </p:par>
                            </p:childTnLst>
                          </p:cTn>
                        </p:par>
                        <p:par>
                          <p:cTn id="20" fill="hold">
                            <p:stCondLst>
                              <p:cond delay="4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7"/>
          <p:cNvSpPr txBox="1">
            <a:spLocks noChangeArrowheads="1"/>
          </p:cNvSpPr>
          <p:nvPr/>
        </p:nvSpPr>
        <p:spPr>
          <a:xfrm>
            <a:off x="1920031" y="0"/>
            <a:ext cx="9264435" cy="1340768"/>
          </a:xfrm>
          <a:prstGeom prst="rect">
            <a:avLst/>
          </a:prstGeo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solidFill>
                  <a:srgbClr val="4C7430"/>
                </a:solidFill>
                <a:latin typeface="+mn-lt"/>
              </a:rPr>
              <a:t>Additional Protocols of 1977 and 2005</a:t>
            </a:r>
            <a:endParaRPr lang="fr-CH" u="sng" dirty="0">
              <a:solidFill>
                <a:srgbClr val="4C7430"/>
              </a:solidFill>
              <a:latin typeface="+mn-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06818" y="1340768"/>
            <a:ext cx="3563938" cy="52451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5364825" y="2071150"/>
            <a:ext cx="6035542" cy="906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International Armed Conflicts (IAC)</a:t>
            </a:r>
          </a:p>
        </p:txBody>
      </p:sp>
      <p:sp>
        <p:nvSpPr>
          <p:cNvPr id="7" name="Rectangle 4"/>
          <p:cNvSpPr>
            <a:spLocks noChangeArrowheads="1"/>
          </p:cNvSpPr>
          <p:nvPr/>
        </p:nvSpPr>
        <p:spPr bwMode="auto">
          <a:xfrm>
            <a:off x="5405598" y="3880389"/>
            <a:ext cx="6786402" cy="1008063"/>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Non International Armed Conflicts (NIAC)</a:t>
            </a:r>
          </a:p>
        </p:txBody>
      </p:sp>
      <p:sp>
        <p:nvSpPr>
          <p:cNvPr id="8" name="Rectangle 6"/>
          <p:cNvSpPr>
            <a:spLocks noChangeArrowheads="1"/>
          </p:cNvSpPr>
          <p:nvPr/>
        </p:nvSpPr>
        <p:spPr bwMode="auto">
          <a:xfrm>
            <a:off x="5540829" y="5561632"/>
            <a:ext cx="5585299" cy="936625"/>
          </a:xfrm>
          <a:prstGeom prst="rect">
            <a:avLst/>
          </a:prstGeom>
          <a:solidFill>
            <a:schemeClr val="bg1"/>
          </a:solidFill>
          <a:ln>
            <a:noFill/>
          </a:ln>
          <a:extLst>
            <a:ext uri="{91240B29-F687-4F45-9708-019B960494DF}">
              <a14:hiddenLine xmlns:a14="http://schemas.microsoft.com/office/drawing/2010/main" w="38100" algn="ctr">
                <a:solidFill>
                  <a:schemeClr val="bg1"/>
                </a:solidFill>
                <a:prstDash val="sysDot"/>
                <a:miter lim="800000"/>
                <a:headEnd/>
                <a:tailEnd/>
              </a14:hiddenLine>
            </a:ext>
          </a:extLst>
        </p:spPr>
        <p:txBody>
          <a:bodyPr/>
          <a:lstStyle/>
          <a:p>
            <a:pPr marL="342900" indent="-342900" eaLnBrk="0" hangingPunct="0">
              <a:spcBef>
                <a:spcPct val="20000"/>
              </a:spcBef>
              <a:buClr>
                <a:schemeClr val="hlink"/>
              </a:buClr>
              <a:buSzPct val="80000"/>
              <a:buFont typeface="Webdings" pitchFamily="18" charset="2"/>
              <a:buChar char="4"/>
            </a:pPr>
            <a:r>
              <a:rPr lang="en-US" sz="3200" dirty="0"/>
              <a:t>Additional Distinctive Emblem</a:t>
            </a:r>
          </a:p>
        </p:txBody>
      </p:sp>
      <p:pic>
        <p:nvPicPr>
          <p:cNvPr id="9" name="Picture 3">
            <a:extLst>
              <a:ext uri="{FF2B5EF4-FFF2-40B4-BE49-F238E27FC236}">
                <a16:creationId xmlns:a16="http://schemas.microsoft.com/office/drawing/2014/main" id="{0ED409E8-ACB2-45BE-A826-9E85ACC13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17" y="5201890"/>
            <a:ext cx="2493639" cy="1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0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1287379" y="277813"/>
            <a:ext cx="10072969" cy="164412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u="sng" dirty="0">
                <a:solidFill>
                  <a:schemeClr val="accent6">
                    <a:lumMod val="75000"/>
                  </a:schemeClr>
                </a:solidFill>
                <a:latin typeface="+mn-lt"/>
              </a:rPr>
              <a:t>Customary International Humanitarian Law</a:t>
            </a:r>
            <a:endParaRPr lang="fr-CH" u="sng" dirty="0">
              <a:solidFill>
                <a:schemeClr val="accent6">
                  <a:lumMod val="75000"/>
                </a:schemeClr>
              </a:solidFill>
              <a:latin typeface="+mn-lt"/>
            </a:endParaRPr>
          </a:p>
        </p:txBody>
      </p:sp>
      <p:sp>
        <p:nvSpPr>
          <p:cNvPr id="5" name="Rectangle 3"/>
          <p:cNvSpPr txBox="1">
            <a:spLocks noChangeArrowheads="1"/>
          </p:cNvSpPr>
          <p:nvPr/>
        </p:nvSpPr>
        <p:spPr>
          <a:xfrm>
            <a:off x="3543555" y="2033337"/>
            <a:ext cx="8564953" cy="4453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246172"/>
              </a:buClr>
              <a:buFont typeface="Arial" panose="020B0604020202020204" pitchFamily="34" charset="0"/>
              <a:buNone/>
            </a:pPr>
            <a:r>
              <a:rPr lang="en-US" sz="3600" b="1" dirty="0"/>
              <a:t>161 rules identified:</a:t>
            </a:r>
          </a:p>
          <a:p>
            <a:pPr>
              <a:spcAft>
                <a:spcPts val="1200"/>
              </a:spcAft>
              <a:buClr>
                <a:srgbClr val="246172"/>
              </a:buClr>
              <a:buFont typeface="Wingdings" pitchFamily="2" charset="2"/>
              <a:buChar char="§"/>
            </a:pPr>
            <a:r>
              <a:rPr lang="en-US" sz="3600" b="1" dirty="0"/>
              <a:t>13</a:t>
            </a:r>
            <a:r>
              <a:rPr lang="en-US" sz="3600" dirty="0"/>
              <a:t> only applicable in international armed conflicts (IAC)</a:t>
            </a:r>
          </a:p>
          <a:p>
            <a:pPr>
              <a:spcAft>
                <a:spcPts val="1200"/>
              </a:spcAft>
              <a:buClr>
                <a:srgbClr val="246172"/>
              </a:buClr>
              <a:buFont typeface="Wingdings" pitchFamily="2" charset="2"/>
              <a:buChar char="§"/>
            </a:pPr>
            <a:r>
              <a:rPr lang="en-US" sz="3600" b="1" dirty="0"/>
              <a:t>2</a:t>
            </a:r>
            <a:r>
              <a:rPr lang="en-US" sz="3600" dirty="0"/>
              <a:t> only applicable in non international armed conflicts (NIAC)</a:t>
            </a:r>
          </a:p>
          <a:p>
            <a:pPr>
              <a:spcAft>
                <a:spcPts val="1200"/>
              </a:spcAft>
              <a:buClr>
                <a:srgbClr val="246172"/>
              </a:buClr>
              <a:buFont typeface="Wingdings" pitchFamily="2" charset="2"/>
              <a:buChar char="§"/>
            </a:pPr>
            <a:r>
              <a:rPr lang="en-US" sz="3600" b="1" dirty="0"/>
              <a:t>146</a:t>
            </a:r>
            <a:r>
              <a:rPr lang="en-US" sz="3600" dirty="0"/>
              <a:t> rules applicable in both IAC and NIAC</a:t>
            </a:r>
          </a:p>
        </p:txBody>
      </p:sp>
      <p:grpSp>
        <p:nvGrpSpPr>
          <p:cNvPr id="6" name="Group 6"/>
          <p:cNvGrpSpPr>
            <a:grpSpLocks/>
          </p:cNvGrpSpPr>
          <p:nvPr/>
        </p:nvGrpSpPr>
        <p:grpSpPr bwMode="auto">
          <a:xfrm>
            <a:off x="1203887" y="1744580"/>
            <a:ext cx="2055720" cy="4671026"/>
            <a:chOff x="0" y="119"/>
            <a:chExt cx="1405" cy="3158"/>
          </a:xfrm>
        </p:grpSpPr>
        <p:pic>
          <p:nvPicPr>
            <p:cNvPr id="7" name="Picture 7"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890"/>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CL_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1661"/>
              <a:ext cx="1156"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7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0"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2018-11-26T23:00:00+00:00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TSASSIST-19-1474</_dlc_DocId>
    <_dlc_DocIdUrl xmlns="a8a2af44-4b8d-404b-a8bd-4186350a523c">
      <Url>https://collab.ext.icrc.org/sites/TS_ASSIST/_layouts/15/DocIdRedir.aspx?ID=TSASSIST-19-1474</Url>
      <Description>TSASSIST-19-1474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E07046-4B07-4509-90D2-E62428CB7431}">
  <ds:schemaRefs>
    <ds:schemaRef ds:uri="a8a2af44-4b8d-404b-a8bd-4186350a523c"/>
    <ds:schemaRef ds:uri="http://schemas.microsoft.com/office/infopath/2007/PartnerControls"/>
    <ds:schemaRef ds:uri="http://purl.org/dc/dcmitype/"/>
    <ds:schemaRef ds:uri="http://purl.org/dc/elements/1.1/"/>
    <ds:schemaRef ds:uri="http://schemas.microsoft.com/office/2006/metadata/properties"/>
    <ds:schemaRef ds:uri="http://schemas.microsoft.com/sharepoint/v3"/>
    <ds:schemaRef ds:uri="http://schemas.openxmlformats.org/package/2006/metadata/core-properties"/>
    <ds:schemaRef ds:uri="http://schemas.microsoft.com/office/2006/documentManagement/types"/>
    <ds:schemaRef ds:uri="http://purl.org/dc/terms/"/>
    <ds:schemaRef ds:uri="775538c5-eb89-48ba-a372-0acd5d6f1291"/>
    <ds:schemaRef ds:uri="71402401-ee9a-4cfa-82a8-ebbd88d5d766"/>
    <ds:schemaRef ds:uri="http://www.w3.org/XML/1998/namespace"/>
  </ds:schemaRefs>
</ds:datastoreItem>
</file>

<file path=customXml/itemProps2.xml><?xml version="1.0" encoding="utf-8"?>
<ds:datastoreItem xmlns:ds="http://schemas.openxmlformats.org/officeDocument/2006/customXml" ds:itemID="{6307F9E3-AD41-483E-B374-F9886646D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F3DA41-E49C-45C2-993F-7DA8532BE6EF}">
  <ds:schemaRefs>
    <ds:schemaRef ds:uri="http://schemas.microsoft.com/sharepoint/events"/>
  </ds:schemaRefs>
</ds:datastoreItem>
</file>

<file path=customXml/itemProps4.xml><?xml version="1.0" encoding="utf-8"?>
<ds:datastoreItem xmlns:ds="http://schemas.openxmlformats.org/officeDocument/2006/customXml" ds:itemID="{E5A0B268-4A9C-4687-9E58-7E247C6C3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1833</TotalTime>
  <Words>7668</Words>
  <Application>Microsoft Office PowerPoint</Application>
  <PresentationFormat>Widescreen</PresentationFormat>
  <Paragraphs>732</Paragraphs>
  <Slides>44</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5" baseType="lpstr">
      <vt:lpstr>ＭＳ Ｐゴシック</vt:lpstr>
      <vt:lpstr>Arial</vt:lpstr>
      <vt:lpstr>ArialMT</vt:lpstr>
      <vt:lpstr>Calibri</vt:lpstr>
      <vt:lpstr>Calibri Light</vt:lpstr>
      <vt:lpstr>Roboto</vt:lpstr>
      <vt:lpstr>Webdings</vt:lpstr>
      <vt:lpstr>Wingdings</vt:lpstr>
      <vt:lpstr>Wingdings 2</vt:lpstr>
      <vt:lpstr>Office Theme</vt:lpstr>
      <vt:lpstr>Photo Editor Photo</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international human rights law?</vt:lpstr>
      <vt:lpstr>IHRL -Key instruments </vt:lpstr>
      <vt:lpstr>PowerPoint Presentation</vt:lpstr>
      <vt:lpstr>PowerPoint Presentation</vt:lpstr>
      <vt:lpstr>Internally Displaced Persons (IDPs)</vt:lpstr>
      <vt:lpstr>PowerPoint Presentation</vt:lpstr>
      <vt:lpstr>PowerPoint Presentation</vt:lpstr>
      <vt:lpstr>PowerPoint Presentation</vt:lpstr>
      <vt:lpstr>PowerPoint Presentation</vt:lpstr>
      <vt:lpstr>PowerPoint Presentation</vt:lpstr>
      <vt:lpstr>Examples – Does IHL apply? </vt:lpstr>
      <vt:lpstr>Examples – Does IHL apply?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health regulations (IHR) </vt:lpstr>
      <vt:lpstr>Purpose and scope of IHR</vt:lpstr>
      <vt:lpstr>Core capacity requirements </vt:lpstr>
      <vt:lpstr>Public health emergency of international concern (PHEIC)</vt:lpstr>
      <vt:lpstr>Public health emergency of international concern (PHEIC)</vt:lpstr>
      <vt:lpstr>References / useful links</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Monica Arpagaus</cp:lastModifiedBy>
  <cp:revision>68</cp:revision>
  <dcterms:created xsi:type="dcterms:W3CDTF">2018-11-20T14:07:31Z</dcterms:created>
  <dcterms:modified xsi:type="dcterms:W3CDTF">2020-02-04T07:25:25Z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e9a8646f-7067-40b8-adb2-1447b69d3e01</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_docset_NoMedatataSyncRequired">
    <vt:lpwstr>False</vt:lpwstr>
  </property>
</Properties>
</file>