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6"/>
  </p:sldMasterIdLst>
  <p:notesMasterIdLst>
    <p:notesMasterId r:id="rId47"/>
  </p:notesMasterIdLst>
  <p:sldIdLst>
    <p:sldId id="256" r:id="rId7"/>
    <p:sldId id="557" r:id="rId8"/>
    <p:sldId id="489" r:id="rId9"/>
    <p:sldId id="264" r:id="rId10"/>
    <p:sldId id="563" r:id="rId11"/>
    <p:sldId id="261" r:id="rId12"/>
    <p:sldId id="262" r:id="rId13"/>
    <p:sldId id="263" r:id="rId14"/>
    <p:sldId id="552" r:id="rId15"/>
    <p:sldId id="490" r:id="rId16"/>
    <p:sldId id="274" r:id="rId17"/>
    <p:sldId id="483" r:id="rId18"/>
    <p:sldId id="553" r:id="rId19"/>
    <p:sldId id="487" r:id="rId20"/>
    <p:sldId id="486" r:id="rId21"/>
    <p:sldId id="259" r:id="rId22"/>
    <p:sldId id="541" r:id="rId23"/>
    <p:sldId id="512" r:id="rId24"/>
    <p:sldId id="283" r:id="rId25"/>
    <p:sldId id="478" r:id="rId26"/>
    <p:sldId id="417" r:id="rId27"/>
    <p:sldId id="415" r:id="rId28"/>
    <p:sldId id="556" r:id="rId29"/>
    <p:sldId id="564" r:id="rId30"/>
    <p:sldId id="297" r:id="rId31"/>
    <p:sldId id="273" r:id="rId32"/>
    <p:sldId id="280" r:id="rId33"/>
    <p:sldId id="538" r:id="rId34"/>
    <p:sldId id="539" r:id="rId35"/>
    <p:sldId id="484" r:id="rId36"/>
    <p:sldId id="260" r:id="rId37"/>
    <p:sldId id="506" r:id="rId38"/>
    <p:sldId id="513" r:id="rId39"/>
    <p:sldId id="258" r:id="rId40"/>
    <p:sldId id="555" r:id="rId41"/>
    <p:sldId id="257" r:id="rId42"/>
    <p:sldId id="296" r:id="rId43"/>
    <p:sldId id="547" r:id="rId44"/>
    <p:sldId id="559" r:id="rId45"/>
    <p:sldId id="868" r:id="rId46"/>
  </p:sldIdLst>
  <p:sldSz cx="12192000" cy="6858000"/>
  <p:notesSz cx="7023100" cy="9309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B96D3A"/>
    <a:srgbClr val="FF6600"/>
    <a:srgbClr val="0000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489" autoAdjust="0"/>
    <p:restoredTop sz="71733" autoAdjust="0"/>
  </p:normalViewPr>
  <p:slideViewPr>
    <p:cSldViewPr snapToGrid="0">
      <p:cViewPr varScale="1">
        <p:scale>
          <a:sx n="82" d="100"/>
          <a:sy n="82" d="100"/>
        </p:scale>
        <p:origin x="1050" y="84"/>
      </p:cViewPr>
      <p:guideLst>
        <p:guide orient="horz" pos="2160"/>
        <p:guide pos="3840"/>
      </p:guideLst>
    </p:cSldViewPr>
  </p:slideViewPr>
  <p:notesTextViewPr>
    <p:cViewPr>
      <p:scale>
        <a:sx n="1" d="1"/>
        <a:sy n="1" d="1"/>
      </p:scale>
      <p:origin x="0" y="0"/>
    </p:cViewPr>
  </p:notesTextViewPr>
  <p:sorterViewPr>
    <p:cViewPr>
      <p:scale>
        <a:sx n="83" d="100"/>
        <a:sy n="83"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de-DE"/>
          </a:p>
        </p:txBody>
      </p:sp>
      <p:sp>
        <p:nvSpPr>
          <p:cNvPr id="3" name="Datumsplatzhalt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3393192-63F9-4D9E-B78C-1F5665246571}" type="datetimeFigureOut">
              <a:rPr lang="de-DE" smtClean="0"/>
              <a:t>11.08.2020</a:t>
            </a:fld>
            <a:endParaRPr lang="de-DE"/>
          </a:p>
        </p:txBody>
      </p:sp>
      <p:sp>
        <p:nvSpPr>
          <p:cNvPr id="4" name="Folienbildplatzhalt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de-DE"/>
          </a:p>
        </p:txBody>
      </p:sp>
      <p:sp>
        <p:nvSpPr>
          <p:cNvPr id="5" name="Notizenplatzhalt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de-DE"/>
          </a:p>
        </p:txBody>
      </p:sp>
      <p:sp>
        <p:nvSpPr>
          <p:cNvPr id="7" name="Foliennummernplatzhalt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D19B992-DD38-43AC-BC58-01632208147B}" type="slidenum">
              <a:rPr lang="de-DE" smtClean="0"/>
              <a:t>‹#›</a:t>
            </a:fld>
            <a:endParaRPr lang="de-DE"/>
          </a:p>
        </p:txBody>
      </p:sp>
    </p:spTree>
    <p:extLst>
      <p:ext uri="{BB962C8B-B14F-4D97-AF65-F5344CB8AC3E}">
        <p14:creationId xmlns:p14="http://schemas.microsoft.com/office/powerpoint/2010/main" val="3720645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0D19B992-DD38-43AC-BC58-01632208147B}" type="slidenum">
              <a:rPr lang="de-DE" smtClean="0"/>
              <a:t>1</a:t>
            </a:fld>
            <a:endParaRPr lang="de-DE"/>
          </a:p>
        </p:txBody>
      </p:sp>
    </p:spTree>
    <p:extLst>
      <p:ext uri="{BB962C8B-B14F-4D97-AF65-F5344CB8AC3E}">
        <p14:creationId xmlns:p14="http://schemas.microsoft.com/office/powerpoint/2010/main" val="4095880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MHPSS needs in populations affected by crisis tend to be composed by an accumulation of factors. </a:t>
            </a:r>
          </a:p>
          <a:p>
            <a:r>
              <a:rPr lang="en-US" dirty="0"/>
              <a:t>Populations affected bring their pre-existing social, psychological and psychiatric problems as for example poverty, social conflicts as well as the pre existing levels of distress and mental disorders.</a:t>
            </a:r>
          </a:p>
          <a:p>
            <a:r>
              <a:rPr lang="en-US" dirty="0"/>
              <a:t>The crisis increases the number and magnitude of stressors as it is common to have violence, loss, disappearances and other situations that can cause a huge burden on people’s mental health and psychosocial well being.</a:t>
            </a:r>
            <a:endParaRPr lang="fr-CH" dirty="0"/>
          </a:p>
        </p:txBody>
      </p:sp>
      <p:sp>
        <p:nvSpPr>
          <p:cNvPr id="4" name="Slide Number Placeholder 3"/>
          <p:cNvSpPr>
            <a:spLocks noGrp="1"/>
          </p:cNvSpPr>
          <p:nvPr>
            <p:ph type="sldNum" sz="quarter" idx="10"/>
          </p:nvPr>
        </p:nvSpPr>
        <p:spPr/>
        <p:txBody>
          <a:bodyPr/>
          <a:lstStyle/>
          <a:p>
            <a:fld id="{0D19B992-DD38-43AC-BC58-01632208147B}" type="slidenum">
              <a:rPr lang="de-DE" smtClean="0"/>
              <a:t>10</a:t>
            </a:fld>
            <a:endParaRPr lang="de-DE"/>
          </a:p>
        </p:txBody>
      </p:sp>
    </p:spTree>
    <p:extLst>
      <p:ext uri="{BB962C8B-B14F-4D97-AF65-F5344CB8AC3E}">
        <p14:creationId xmlns:p14="http://schemas.microsoft.com/office/powerpoint/2010/main" val="3050758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international classification of mental disorders has a description of many mental health conditions that can affect the health of people and that can impair their functionality and capacity to live fulfilling lives. In crisis situations, priorities need to be made on key conditions to be address where health staff can be trained to diagnose and treat with psychological and </a:t>
            </a:r>
            <a:r>
              <a:rPr lang="en-US" dirty="0" err="1"/>
              <a:t>psychopharmachological</a:t>
            </a:r>
            <a:r>
              <a:rPr lang="en-US" dirty="0"/>
              <a:t> approaches combined.</a:t>
            </a:r>
            <a:endParaRPr lang="fr-CH" dirty="0"/>
          </a:p>
        </p:txBody>
      </p:sp>
      <p:sp>
        <p:nvSpPr>
          <p:cNvPr id="4" name="Slide Number Placeholder 3"/>
          <p:cNvSpPr>
            <a:spLocks noGrp="1"/>
          </p:cNvSpPr>
          <p:nvPr>
            <p:ph type="sldNum" sz="quarter" idx="10"/>
          </p:nvPr>
        </p:nvSpPr>
        <p:spPr/>
        <p:txBody>
          <a:bodyPr/>
          <a:lstStyle/>
          <a:p>
            <a:fld id="{0D19B992-DD38-43AC-BC58-01632208147B}" type="slidenum">
              <a:rPr lang="de-DE" smtClean="0"/>
              <a:t>11</a:t>
            </a:fld>
            <a:endParaRPr lang="de-DE"/>
          </a:p>
        </p:txBody>
      </p:sp>
    </p:spTree>
    <p:extLst>
      <p:ext uri="{BB962C8B-B14F-4D97-AF65-F5344CB8AC3E}">
        <p14:creationId xmlns:p14="http://schemas.microsoft.com/office/powerpoint/2010/main" val="619967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sz="2800" dirty="0"/>
              <a:t>Psychosomatic Symptoms</a:t>
            </a:r>
            <a:endParaRPr lang="fr-CH" sz="2800" dirty="0"/>
          </a:p>
          <a:p>
            <a:pPr lvl="1"/>
            <a:r>
              <a:rPr lang="en-GB" sz="2800" dirty="0"/>
              <a:t> Sleep-related problems</a:t>
            </a:r>
          </a:p>
          <a:p>
            <a:pPr lvl="1"/>
            <a:r>
              <a:rPr lang="en-GB" sz="2800" dirty="0"/>
              <a:t> Appetite-related problems</a:t>
            </a:r>
            <a:endParaRPr lang="fr-CH" sz="2800" dirty="0"/>
          </a:p>
          <a:p>
            <a:pPr lvl="1"/>
            <a:r>
              <a:rPr lang="en-GB" sz="2800" dirty="0"/>
              <a:t> Emotional problems: Depression, desire to die, anxiety, etc.</a:t>
            </a:r>
          </a:p>
          <a:p>
            <a:pPr lvl="1"/>
            <a:r>
              <a:rPr lang="en-GB" sz="2800" dirty="0"/>
              <a:t>Repetitive thoughts </a:t>
            </a:r>
          </a:p>
          <a:p>
            <a:pPr lvl="1"/>
            <a:r>
              <a:rPr lang="en-GB" sz="2800" dirty="0"/>
              <a:t>Substance Misuse</a:t>
            </a:r>
          </a:p>
          <a:p>
            <a:pPr lvl="1"/>
            <a:r>
              <a:rPr lang="en-GB" sz="2800" dirty="0"/>
              <a:t>PTSD</a:t>
            </a:r>
          </a:p>
          <a:p>
            <a:r>
              <a:rPr lang="en-GB" dirty="0"/>
              <a:t>These are the most common symptoms of distress that people experience after experience violent events. Depending on the frequency and magnitude they appear, functionality can be impaired and people will benefit from psychological support.</a:t>
            </a:r>
          </a:p>
          <a:p>
            <a:r>
              <a:rPr lang="en-GB" dirty="0"/>
              <a:t>With children be aware signs and symptoms may be different from adults</a:t>
            </a:r>
          </a:p>
        </p:txBody>
      </p:sp>
      <p:sp>
        <p:nvSpPr>
          <p:cNvPr id="4" name="Slide Number Placeholder 3"/>
          <p:cNvSpPr>
            <a:spLocks noGrp="1"/>
          </p:cNvSpPr>
          <p:nvPr>
            <p:ph type="sldNum" sz="quarter" idx="10"/>
          </p:nvPr>
        </p:nvSpPr>
        <p:spPr/>
        <p:txBody>
          <a:bodyPr/>
          <a:lstStyle/>
          <a:p>
            <a:fld id="{0D19B992-DD38-43AC-BC58-01632208147B}" type="slidenum">
              <a:rPr lang="de-DE" smtClean="0"/>
              <a:t>12</a:t>
            </a:fld>
            <a:endParaRPr lang="de-DE"/>
          </a:p>
        </p:txBody>
      </p:sp>
    </p:spTree>
    <p:extLst>
      <p:ext uri="{BB962C8B-B14F-4D97-AF65-F5344CB8AC3E}">
        <p14:creationId xmlns:p14="http://schemas.microsoft.com/office/powerpoint/2010/main" val="4279472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Mental health and psychosocial problems impact goes beyond personal. People affected produce less and might spend more to reach care.</a:t>
            </a:r>
          </a:p>
          <a:p>
            <a:r>
              <a:rPr lang="en-US" dirty="0"/>
              <a:t>Other affected are afraid to disclose their problems and feel recognized or ostracized. That blocks their access to effective treatment and care.</a:t>
            </a:r>
          </a:p>
          <a:p>
            <a:r>
              <a:rPr lang="en-US" dirty="0"/>
              <a:t>Without treatment, the family and even communities can be affected as isolation, anger, lack of communication can affect the social capital of entire communities.</a:t>
            </a:r>
            <a:endParaRPr lang="fr-CH" dirty="0"/>
          </a:p>
        </p:txBody>
      </p:sp>
      <p:sp>
        <p:nvSpPr>
          <p:cNvPr id="4" name="Slide Number Placeholder 3"/>
          <p:cNvSpPr>
            <a:spLocks noGrp="1"/>
          </p:cNvSpPr>
          <p:nvPr>
            <p:ph type="sldNum" sz="quarter" idx="10"/>
          </p:nvPr>
        </p:nvSpPr>
        <p:spPr/>
        <p:txBody>
          <a:bodyPr/>
          <a:lstStyle/>
          <a:p>
            <a:fld id="{0D19B992-DD38-43AC-BC58-01632208147B}" type="slidenum">
              <a:rPr lang="de-DE" smtClean="0"/>
              <a:t>13</a:t>
            </a:fld>
            <a:endParaRPr lang="de-DE"/>
          </a:p>
        </p:txBody>
      </p:sp>
    </p:spTree>
    <p:extLst>
      <p:ext uri="{BB962C8B-B14F-4D97-AF65-F5344CB8AC3E}">
        <p14:creationId xmlns:p14="http://schemas.microsoft.com/office/powerpoint/2010/main" val="4057964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400" dirty="0">
                <a:solidFill>
                  <a:srgbClr val="0000CC"/>
                </a:solidFill>
              </a:rPr>
              <a:t>Mental health is one of the most neglected areas of Public Health</a:t>
            </a:r>
          </a:p>
          <a:p>
            <a:pPr marL="171450" indent="-171450">
              <a:buFont typeface="Arial" panose="020B0604020202020204" pitchFamily="34" charset="0"/>
              <a:buChar char="•"/>
            </a:pPr>
            <a:r>
              <a:rPr lang="en-GB" dirty="0"/>
              <a:t>40% of countries have no MH policy</a:t>
            </a:r>
          </a:p>
          <a:p>
            <a:pPr marL="171450" indent="-171450">
              <a:buFont typeface="Arial" panose="020B0604020202020204" pitchFamily="34" charset="0"/>
              <a:buChar char="•"/>
            </a:pPr>
            <a:r>
              <a:rPr lang="en-GB" dirty="0"/>
              <a:t>&gt; 30% of countries no MH programmes</a:t>
            </a:r>
          </a:p>
          <a:p>
            <a:pPr marL="171450" indent="-171450">
              <a:buFont typeface="Arial" panose="020B0604020202020204" pitchFamily="34" charset="0"/>
              <a:buChar char="•"/>
            </a:pPr>
            <a:r>
              <a:rPr lang="en-GB" dirty="0"/>
              <a:t>&gt; 50% of MH legislations drafted over 20 years ago and do not incorporate recent developments on human rights for people with psychosocial disabilities</a:t>
            </a:r>
          </a:p>
          <a:p>
            <a:pPr marL="171450" indent="-171450">
              <a:buFont typeface="Arial" panose="020B0604020202020204" pitchFamily="34" charset="0"/>
              <a:buChar char="•"/>
            </a:pPr>
            <a:r>
              <a:rPr lang="en-GB" dirty="0"/>
              <a:t>Eventually costs for not treating MH disorders are higher than treatment</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0D19B992-DD38-43AC-BC58-01632208147B}" type="slidenum">
              <a:rPr lang="de-DE" smtClean="0"/>
              <a:t>14</a:t>
            </a:fld>
            <a:endParaRPr lang="de-DE"/>
          </a:p>
        </p:txBody>
      </p:sp>
    </p:spTree>
    <p:extLst>
      <p:ext uri="{BB962C8B-B14F-4D97-AF65-F5344CB8AC3E}">
        <p14:creationId xmlns:p14="http://schemas.microsoft.com/office/powerpoint/2010/main" val="1237667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scarcity of specialized human resources and that is why the ICRC asks for the strengthening of the MHPSS workforce in areas affected by armed conflicts. 45% of the countries have less than 1 psychiatrist for 100,000 people. The existing workforce is insufficient to address the MH burden and in areas affected by crisis, generally, the few professionals that exist, also leave in order to protect themselves and their families. It is necessary to train and continuously supervise non MHPSS specialists to take over classical MH roles.</a:t>
            </a:r>
            <a:endParaRPr lang="fr-CH" dirty="0"/>
          </a:p>
        </p:txBody>
      </p:sp>
      <p:sp>
        <p:nvSpPr>
          <p:cNvPr id="4" name="Slide Number Placeholder 3"/>
          <p:cNvSpPr>
            <a:spLocks noGrp="1"/>
          </p:cNvSpPr>
          <p:nvPr>
            <p:ph type="sldNum" sz="quarter" idx="10"/>
          </p:nvPr>
        </p:nvSpPr>
        <p:spPr/>
        <p:txBody>
          <a:bodyPr/>
          <a:lstStyle/>
          <a:p>
            <a:fld id="{0D19B992-DD38-43AC-BC58-01632208147B}" type="slidenum">
              <a:rPr lang="de-DE" smtClean="0"/>
              <a:t>15</a:t>
            </a:fld>
            <a:endParaRPr lang="de-DE"/>
          </a:p>
        </p:txBody>
      </p:sp>
    </p:spTree>
    <p:extLst>
      <p:ext uri="{BB962C8B-B14F-4D97-AF65-F5344CB8AC3E}">
        <p14:creationId xmlns:p14="http://schemas.microsoft.com/office/powerpoint/2010/main" val="1138651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t>
            </a:r>
            <a:r>
              <a:rPr lang="en-GB" dirty="0" err="1"/>
              <a:t>MhGap</a:t>
            </a:r>
            <a:r>
              <a:rPr lang="en-GB" dirty="0"/>
              <a:t> program is a WHO package on scaling up MH care for priority MH conditions in non specialised settings. It is composed of different guidelines that address psychological and psychopharmacological approaches by non specialists. A specific version for humanitarian settings has been developed.</a:t>
            </a:r>
          </a:p>
          <a:p>
            <a:r>
              <a:rPr lang="en-GB" dirty="0"/>
              <a:t>Components of </a:t>
            </a:r>
            <a:r>
              <a:rPr lang="en-GB" dirty="0" err="1"/>
              <a:t>mhGAP</a:t>
            </a:r>
            <a:r>
              <a:rPr lang="en-GB" dirty="0"/>
              <a:t> Package are:</a:t>
            </a:r>
          </a:p>
          <a:p>
            <a:pPr marL="171450" indent="-171450">
              <a:buFont typeface="Arial" panose="020B0604020202020204" pitchFamily="34" charset="0"/>
              <a:buChar char="•"/>
            </a:pPr>
            <a:r>
              <a:rPr lang="en-GB" dirty="0"/>
              <a:t>Operations to scale up by district managers</a:t>
            </a:r>
          </a:p>
          <a:p>
            <a:pPr marL="171450" indent="-171450">
              <a:buFont typeface="Arial" panose="020B0604020202020204" pitchFamily="34" charset="0"/>
              <a:buChar char="•"/>
            </a:pPr>
            <a:r>
              <a:rPr lang="en-GB" dirty="0"/>
              <a:t>Manualized psychological interventions</a:t>
            </a:r>
          </a:p>
          <a:p>
            <a:pPr marL="171450" indent="-171450">
              <a:buFont typeface="Arial" panose="020B0604020202020204" pitchFamily="34" charset="0"/>
              <a:buChar char="•"/>
            </a:pPr>
            <a:r>
              <a:rPr lang="en-GB" dirty="0"/>
              <a:t>Building capacity of non-specialists</a:t>
            </a:r>
          </a:p>
          <a:p>
            <a:pPr marL="171450" indent="-171450">
              <a:buFont typeface="Arial" panose="020B0604020202020204" pitchFamily="34" charset="0"/>
              <a:buChar char="•"/>
            </a:pPr>
            <a:r>
              <a:rPr lang="en-GB" dirty="0"/>
              <a:t>Clinical decision making tools for non-specialists</a:t>
            </a:r>
          </a:p>
          <a:p>
            <a:endParaRPr lang="en-GB" dirty="0"/>
          </a:p>
        </p:txBody>
      </p:sp>
      <p:sp>
        <p:nvSpPr>
          <p:cNvPr id="4" name="Slide Number Placeholder 3"/>
          <p:cNvSpPr>
            <a:spLocks noGrp="1"/>
          </p:cNvSpPr>
          <p:nvPr>
            <p:ph type="sldNum" sz="quarter" idx="10"/>
          </p:nvPr>
        </p:nvSpPr>
        <p:spPr/>
        <p:txBody>
          <a:bodyPr/>
          <a:lstStyle/>
          <a:p>
            <a:fld id="{0D19B992-DD38-43AC-BC58-01632208147B}" type="slidenum">
              <a:rPr lang="de-DE" smtClean="0"/>
              <a:t>16</a:t>
            </a:fld>
            <a:endParaRPr lang="de-DE"/>
          </a:p>
        </p:txBody>
      </p:sp>
    </p:spTree>
    <p:extLst>
      <p:ext uri="{BB962C8B-B14F-4D97-AF65-F5344CB8AC3E}">
        <p14:creationId xmlns:p14="http://schemas.microsoft.com/office/powerpoint/2010/main" val="4176540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MhGap</a:t>
            </a:r>
            <a:r>
              <a:rPr lang="en-US" dirty="0"/>
              <a:t> has been used in more than 100 countries in all Regions of the world. It has been adapted to many different languages.</a:t>
            </a:r>
            <a:endParaRPr lang="fr-CH" dirty="0"/>
          </a:p>
        </p:txBody>
      </p:sp>
      <p:sp>
        <p:nvSpPr>
          <p:cNvPr id="4" name="Slide Number Placeholder 3"/>
          <p:cNvSpPr>
            <a:spLocks noGrp="1"/>
          </p:cNvSpPr>
          <p:nvPr>
            <p:ph type="sldNum" sz="quarter" idx="10"/>
          </p:nvPr>
        </p:nvSpPr>
        <p:spPr/>
        <p:txBody>
          <a:bodyPr/>
          <a:lstStyle/>
          <a:p>
            <a:fld id="{0D19B992-DD38-43AC-BC58-01632208147B}" type="slidenum">
              <a:rPr lang="de-DE" smtClean="0"/>
              <a:t>17</a:t>
            </a:fld>
            <a:endParaRPr lang="de-DE"/>
          </a:p>
        </p:txBody>
      </p:sp>
    </p:spTree>
    <p:extLst>
      <p:ext uri="{BB962C8B-B14F-4D97-AF65-F5344CB8AC3E}">
        <p14:creationId xmlns:p14="http://schemas.microsoft.com/office/powerpoint/2010/main" val="2615707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B6724A54-C9CB-4BDB-9B6F-76DE263246A8}"/>
              </a:ext>
            </a:extLst>
          </p:cNvPr>
          <p:cNvSpPr>
            <a:spLocks noGrp="1" noRot="1" noChangeAspect="1" noTextEdit="1"/>
          </p:cNvSpPr>
          <p:nvPr>
            <p:ph type="sldImg"/>
          </p:nvPr>
        </p:nvSpPr>
        <p:spPr>
          <a:xfrm>
            <a:off x="55563" y="738188"/>
            <a:ext cx="6551612" cy="3686175"/>
          </a:xfrm>
          <a:ln/>
        </p:spPr>
      </p:sp>
      <p:sp>
        <p:nvSpPr>
          <p:cNvPr id="102403" name="Notes Placeholder 2">
            <a:extLst>
              <a:ext uri="{FF2B5EF4-FFF2-40B4-BE49-F238E27FC236}">
                <a16:creationId xmlns:a16="http://schemas.microsoft.com/office/drawing/2014/main" id="{A8337427-CAF4-4849-ACC2-7055DA3D9598}"/>
              </a:ext>
            </a:extLst>
          </p:cNvPr>
          <p:cNvSpPr>
            <a:spLocks noGrp="1"/>
          </p:cNvSpPr>
          <p:nvPr>
            <p:ph type="body" idx="1"/>
          </p:nvPr>
        </p:nvSpPr>
        <p:spPr>
          <a:noFill/>
        </p:spPr>
        <p:txBody>
          <a:bodyPr/>
          <a:lstStyle/>
          <a:p>
            <a:pPr algn="l" rtl="0"/>
            <a:r>
              <a:rPr lang="en-GB" altLang="en-US" sz="1200" dirty="0">
                <a:latin typeface="Arial" panose="020B0604020202020204" pitchFamily="34" charset="0"/>
                <a:cs typeface="Arial" panose="020B0604020202020204" pitchFamily="34" charset="0"/>
              </a:rPr>
              <a:t>Sri Lanka has made significant strides towards the development of efficient, comprehensive, and integrated community-based mental health services.</a:t>
            </a:r>
          </a:p>
          <a:p>
            <a:pPr algn="l" rtl="0"/>
            <a:endParaRPr lang="en-GB" altLang="en-US" sz="1200" dirty="0">
              <a:latin typeface="Arial" panose="020B0604020202020204" pitchFamily="34" charset="0"/>
              <a:cs typeface="Arial" panose="020B0604020202020204" pitchFamily="34" charset="0"/>
            </a:endParaRPr>
          </a:p>
          <a:p>
            <a:pPr algn="l" rtl="0">
              <a:buFontTx/>
              <a:buChar char="•"/>
            </a:pPr>
            <a:r>
              <a:rPr lang="en-GB" altLang="en-US" sz="1200" dirty="0">
                <a:latin typeface="Arial" panose="020B0604020202020204" pitchFamily="34" charset="0"/>
                <a:cs typeface="Arial" panose="020B0604020202020204" pitchFamily="34" charset="0"/>
              </a:rPr>
              <a:t>As of 2011, 20 out of 26 health districts (77%) had functioning acute inpatient units within general hospital settings, compared with 10 out of 26 (38%) before the tsunami. </a:t>
            </a:r>
          </a:p>
          <a:p>
            <a:pPr algn="l" rtl="0">
              <a:buFontTx/>
              <a:buChar char="•"/>
            </a:pPr>
            <a:endParaRPr lang="en-GB" altLang="en-US" sz="1200" dirty="0">
              <a:latin typeface="Arial" panose="020B0604020202020204" pitchFamily="34" charset="0"/>
              <a:cs typeface="Arial" panose="020B0604020202020204" pitchFamily="34" charset="0"/>
            </a:endParaRPr>
          </a:p>
          <a:p>
            <a:pPr algn="l" rtl="0">
              <a:buFontTx/>
              <a:buChar char="•"/>
            </a:pPr>
            <a:r>
              <a:rPr lang="en-GB" altLang="en-US" sz="1200" dirty="0">
                <a:latin typeface="Arial" panose="020B0604020202020204" pitchFamily="34" charset="0"/>
                <a:cs typeface="Arial" panose="020B0604020202020204" pitchFamily="34" charset="0"/>
              </a:rPr>
              <a:t>In addition, the country had 16 fully functional intermediate stay rehabilitation units, compared with five units in 2004. </a:t>
            </a:r>
          </a:p>
          <a:p>
            <a:pPr algn="l" rtl="0">
              <a:buFontTx/>
              <a:buChar char="•"/>
            </a:pPr>
            <a:endParaRPr lang="en-GB" altLang="en-US" sz="1200" dirty="0">
              <a:latin typeface="Arial" panose="020B0604020202020204" pitchFamily="34" charset="0"/>
              <a:cs typeface="Arial" panose="020B0604020202020204" pitchFamily="34" charset="0"/>
            </a:endParaRPr>
          </a:p>
          <a:p>
            <a:pPr algn="l" rtl="0" eaLnBrk="1" hangingPunct="1">
              <a:buFontTx/>
              <a:buChar char="•"/>
            </a:pPr>
            <a:r>
              <a:rPr lang="en-GB" altLang="en-US" sz="1200" dirty="0">
                <a:latin typeface="Arial" panose="020B0604020202020204" pitchFamily="34" charset="0"/>
                <a:cs typeface="Arial" panose="020B0604020202020204" pitchFamily="34" charset="0"/>
              </a:rPr>
              <a:t>Nearly 30 community support centres have been established, promoting community involvement and education. </a:t>
            </a:r>
            <a:endParaRPr lang="en-US" altLang="en-US" sz="1200" dirty="0">
              <a:latin typeface="Arial" panose="020B0604020202020204" pitchFamily="34" charset="0"/>
              <a:cs typeface="Arial" panose="020B0604020202020204" pitchFamily="34" charset="0"/>
            </a:endParaRPr>
          </a:p>
          <a:p>
            <a:pPr algn="l" rtl="0"/>
            <a:endParaRPr lang="en-GB" altLang="en-US" sz="1200" dirty="0">
              <a:latin typeface="Arial" panose="020B0604020202020204" pitchFamily="34" charset="0"/>
              <a:cs typeface="Arial" panose="020B0604020202020204" pitchFamily="34" charset="0"/>
            </a:endParaRPr>
          </a:p>
          <a:p>
            <a:pPr algn="l" rtl="0"/>
            <a:endParaRPr lang="en-GB" altLang="en-US" sz="1200" dirty="0">
              <a:latin typeface="Arial" panose="020B0604020202020204" pitchFamily="34" charset="0"/>
              <a:cs typeface="Arial" panose="020B0604020202020204" pitchFamily="34" charset="0"/>
            </a:endParaRPr>
          </a:p>
          <a:p>
            <a:pPr algn="l" rtl="0"/>
            <a:endParaRPr lang="en-GB" altLang="en-US" sz="1200" dirty="0">
              <a:latin typeface="Arial" panose="020B0604020202020204" pitchFamily="34" charset="0"/>
              <a:cs typeface="Arial" panose="020B0604020202020204" pitchFamily="34" charset="0"/>
            </a:endParaRPr>
          </a:p>
        </p:txBody>
      </p:sp>
      <p:sp>
        <p:nvSpPr>
          <p:cNvPr id="102404" name="Header Placeholder 3">
            <a:extLst>
              <a:ext uri="{FF2B5EF4-FFF2-40B4-BE49-F238E27FC236}">
                <a16:creationId xmlns:a16="http://schemas.microsoft.com/office/drawing/2014/main" id="{282ADF92-C654-423D-8145-7271AFD93DA3}"/>
              </a:ext>
            </a:extLst>
          </p:cNvPr>
          <p:cNvSpPr>
            <a:spLocks noGrp="1"/>
          </p:cNvSpPr>
          <p:nvPr>
            <p:ph type="hdr" sz="quarter"/>
          </p:nvPr>
        </p:nvSpPr>
        <p:spPr>
          <a:noFill/>
        </p:spPr>
        <p:txBody>
          <a:bodyPr/>
          <a:lstStyle>
            <a:lvl1pPr algn="r" eaLnBrk="0" hangingPunct="0">
              <a:spcBef>
                <a:spcPct val="30000"/>
              </a:spcBef>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lgn="l" eaLnBrk="1" hangingPunct="1">
              <a:spcBef>
                <a:spcPct val="0"/>
              </a:spcBef>
            </a:pPr>
            <a:r>
              <a:rPr lang="en-GB" altLang="en-US" sz="1200"/>
              <a:t>World Health Organization</a:t>
            </a:r>
          </a:p>
        </p:txBody>
      </p:sp>
      <p:sp>
        <p:nvSpPr>
          <p:cNvPr id="102405" name="Date Placeholder 4">
            <a:extLst>
              <a:ext uri="{FF2B5EF4-FFF2-40B4-BE49-F238E27FC236}">
                <a16:creationId xmlns:a16="http://schemas.microsoft.com/office/drawing/2014/main" id="{90E736D9-0412-4965-AFEE-5398D55A55B0}"/>
              </a:ext>
            </a:extLst>
          </p:cNvPr>
          <p:cNvSpPr>
            <a:spLocks noGrp="1"/>
          </p:cNvSpPr>
          <p:nvPr>
            <p:ph type="dt" sz="quarter" idx="1"/>
          </p:nvPr>
        </p:nvSpPr>
        <p:spPr>
          <a:noFill/>
        </p:spPr>
        <p:txBody>
          <a:bodyPr/>
          <a:lstStyle>
            <a:lvl1pPr algn="r" eaLnBrk="0" hangingPunct="0">
              <a:spcBef>
                <a:spcPct val="30000"/>
              </a:spcBef>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A0923ADA-A726-44BE-B8BA-41C6706FB182}" type="datetime3">
              <a:rPr lang="en-GB" altLang="en-US" sz="1200" smtClean="0"/>
              <a:pPr eaLnBrk="1" hangingPunct="1">
                <a:spcBef>
                  <a:spcPct val="0"/>
                </a:spcBef>
              </a:pPr>
              <a:t>11 August, 2020</a:t>
            </a:fld>
            <a:endParaRPr lang="en-GB" altLang="en-US" sz="1200"/>
          </a:p>
        </p:txBody>
      </p:sp>
      <p:sp>
        <p:nvSpPr>
          <p:cNvPr id="102406" name="Slide Number Placeholder 5">
            <a:extLst>
              <a:ext uri="{FF2B5EF4-FFF2-40B4-BE49-F238E27FC236}">
                <a16:creationId xmlns:a16="http://schemas.microsoft.com/office/drawing/2014/main" id="{71AB3838-4163-425C-A22F-5B0E07A9A2CB}"/>
              </a:ext>
            </a:extLst>
          </p:cNvPr>
          <p:cNvSpPr>
            <a:spLocks noGrp="1"/>
          </p:cNvSpPr>
          <p:nvPr>
            <p:ph type="sldNum" sz="quarter" idx="5"/>
          </p:nvPr>
        </p:nvSpPr>
        <p:spPr>
          <a:noFill/>
        </p:spPr>
        <p:txBody>
          <a:bodyPr/>
          <a:lstStyle>
            <a:lvl1pPr algn="r" eaLnBrk="0" hangingPunct="0">
              <a:spcBef>
                <a:spcPct val="30000"/>
              </a:spcBef>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65E1A16A-D489-414E-BB2C-AE5182C70236}" type="slidenum">
              <a:rPr lang="en-GB" altLang="en-US" sz="1200"/>
              <a:pPr eaLnBrk="1" hangingPunct="1">
                <a:spcBef>
                  <a:spcPct val="0"/>
                </a:spcBef>
              </a:pPr>
              <a:t>18</a:t>
            </a:fld>
            <a:endParaRPr lang="en-GB" altLang="en-US" sz="1200"/>
          </a:p>
        </p:txBody>
      </p:sp>
    </p:spTree>
    <p:extLst>
      <p:ext uri="{BB962C8B-B14F-4D97-AF65-F5344CB8AC3E}">
        <p14:creationId xmlns:p14="http://schemas.microsoft.com/office/powerpoint/2010/main" val="51098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GB" u="sng" dirty="0">
                <a:latin typeface="+mn-lt"/>
              </a:rPr>
              <a:t>2013-2020 WHO MH Plan of action has now been extended up to 2030. The priorities are:</a:t>
            </a:r>
          </a:p>
          <a:p>
            <a:pPr marL="514350" indent="-514350">
              <a:buFont typeface="+mj-lt"/>
              <a:buAutoNum type="arabicPeriod"/>
            </a:pPr>
            <a:r>
              <a:rPr lang="en-GB" dirty="0"/>
              <a:t>Strengthen effective leadership and governance for mental health</a:t>
            </a:r>
          </a:p>
          <a:p>
            <a:pPr marL="514350" indent="-514350">
              <a:buFont typeface="+mj-lt"/>
              <a:buAutoNum type="arabicPeriod"/>
            </a:pPr>
            <a:r>
              <a:rPr lang="en-GB" dirty="0"/>
              <a:t>Provide comprehensive, integrated and responsive mental health and social care services in community-based settings</a:t>
            </a:r>
          </a:p>
          <a:p>
            <a:pPr marL="514350" indent="-514350">
              <a:buFont typeface="+mj-lt"/>
              <a:buAutoNum type="arabicPeriod"/>
            </a:pPr>
            <a:r>
              <a:rPr lang="en-GB" dirty="0"/>
              <a:t>Implement strategies for promotion and prevention in mental health</a:t>
            </a:r>
          </a:p>
          <a:p>
            <a:pPr marL="514350" indent="-514350">
              <a:buFont typeface="+mj-lt"/>
              <a:buAutoNum type="arabicPeriod"/>
            </a:pPr>
            <a:r>
              <a:rPr lang="en-GB" dirty="0"/>
              <a:t>Strengthen information systems, evidence and research for mental health</a:t>
            </a:r>
          </a:p>
          <a:p>
            <a:r>
              <a:rPr lang="en-US" dirty="0"/>
              <a:t>Priorities have attached indicators and targets.</a:t>
            </a:r>
            <a:endParaRPr lang="fr-CH" dirty="0"/>
          </a:p>
        </p:txBody>
      </p:sp>
      <p:sp>
        <p:nvSpPr>
          <p:cNvPr id="4" name="Slide Number Placeholder 3"/>
          <p:cNvSpPr>
            <a:spLocks noGrp="1"/>
          </p:cNvSpPr>
          <p:nvPr>
            <p:ph type="sldNum" sz="quarter" idx="10"/>
          </p:nvPr>
        </p:nvSpPr>
        <p:spPr/>
        <p:txBody>
          <a:bodyPr/>
          <a:lstStyle/>
          <a:p>
            <a:fld id="{0D19B992-DD38-43AC-BC58-01632208147B}" type="slidenum">
              <a:rPr lang="de-DE" smtClean="0"/>
              <a:t>19</a:t>
            </a:fld>
            <a:endParaRPr lang="de-DE"/>
          </a:p>
        </p:txBody>
      </p:sp>
    </p:spTree>
    <p:extLst>
      <p:ext uri="{BB962C8B-B14F-4D97-AF65-F5344CB8AC3E}">
        <p14:creationId xmlns:p14="http://schemas.microsoft.com/office/powerpoint/2010/main" val="1762428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session we expect to be able to:</a:t>
            </a:r>
          </a:p>
          <a:p>
            <a:endParaRPr lang="en-US" dirty="0"/>
          </a:p>
          <a:p>
            <a:pPr marL="342900" indent="-342900">
              <a:buFont typeface="Arial" panose="020B0604020202020204" pitchFamily="34" charset="0"/>
              <a:buChar char="•"/>
            </a:pPr>
            <a:r>
              <a:rPr lang="en-US" sz="1200" dirty="0">
                <a:ea typeface="Calibri" panose="020F0502020204030204" pitchFamily="34" charset="0"/>
              </a:rPr>
              <a:t>explain the importance of addressing mental health and psychosocial needs of affected populations during acute and protracted crises </a:t>
            </a:r>
            <a:endParaRPr lang="en-US" sz="1200" dirty="0"/>
          </a:p>
          <a:p>
            <a:pPr marL="342900" indent="-342900">
              <a:buFont typeface="Arial" panose="020B0604020202020204" pitchFamily="34" charset="0"/>
              <a:buChar char="•"/>
            </a:pPr>
            <a:r>
              <a:rPr lang="en-US" sz="1200" dirty="0"/>
              <a:t>describe the elements of a  MHPSS assessment</a:t>
            </a:r>
          </a:p>
          <a:p>
            <a:pPr marL="342900" indent="-342900">
              <a:buFont typeface="Arial" panose="020B0604020202020204" pitchFamily="34" charset="0"/>
              <a:buChar char="•"/>
            </a:pPr>
            <a:r>
              <a:rPr lang="en-US" sz="1200" dirty="0"/>
              <a:t>discuss an appropriate programmatic response with focus on  prevention, treatment and care for people with mental health and psychosocial needs during an acute and/or protracted crisis</a:t>
            </a:r>
            <a:endParaRPr lang="en-GB" sz="1200" dirty="0"/>
          </a:p>
          <a:p>
            <a:endParaRPr lang="fr-CH" dirty="0"/>
          </a:p>
        </p:txBody>
      </p:sp>
      <p:sp>
        <p:nvSpPr>
          <p:cNvPr id="4" name="Slide Number Placeholder 3"/>
          <p:cNvSpPr>
            <a:spLocks noGrp="1"/>
          </p:cNvSpPr>
          <p:nvPr>
            <p:ph type="sldNum" sz="quarter" idx="10"/>
          </p:nvPr>
        </p:nvSpPr>
        <p:spPr/>
        <p:txBody>
          <a:bodyPr/>
          <a:lstStyle/>
          <a:p>
            <a:fld id="{0D19B992-DD38-43AC-BC58-01632208147B}" type="slidenum">
              <a:rPr lang="de-DE" smtClean="0"/>
              <a:t>2</a:t>
            </a:fld>
            <a:endParaRPr lang="de-DE"/>
          </a:p>
        </p:txBody>
      </p:sp>
    </p:spTree>
    <p:extLst>
      <p:ext uri="{BB962C8B-B14F-4D97-AF65-F5344CB8AC3E}">
        <p14:creationId xmlns:p14="http://schemas.microsoft.com/office/powerpoint/2010/main" val="2402547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3FB588D-C846-435D-AF55-944BC6E0EB65}"/>
              </a:ext>
            </a:extLst>
          </p:cNvPr>
          <p:cNvSpPr>
            <a:spLocks noGrp="1" noChangeArrowheads="1"/>
          </p:cNvSpPr>
          <p:nvPr>
            <p:ph type="hdr" sz="quarter"/>
          </p:nvPr>
        </p:nvSpPr>
        <p:spPr>
          <a:noFill/>
        </p:spPr>
        <p:txBody>
          <a:bodyPr/>
          <a:lstStyle>
            <a:lvl1pPr algn="r" rtl="1">
              <a:spcBef>
                <a:spcPct val="30000"/>
              </a:spcBef>
              <a:defRPr sz="1300">
                <a:solidFill>
                  <a:schemeClr val="tx1"/>
                </a:solidFill>
                <a:latin typeface="Arial" panose="020B0604020202020204" pitchFamily="34" charset="0"/>
                <a:cs typeface="Arial" panose="020B0604020202020204" pitchFamily="34" charset="0"/>
              </a:defRPr>
            </a:lvl1pPr>
            <a:lvl2pPr marL="758255" indent="-291636" algn="r" rtl="1">
              <a:spcBef>
                <a:spcPct val="30000"/>
              </a:spcBef>
              <a:defRPr sz="1300">
                <a:solidFill>
                  <a:schemeClr val="tx1"/>
                </a:solidFill>
                <a:latin typeface="Arial" panose="020B0604020202020204" pitchFamily="34" charset="0"/>
                <a:cs typeface="Arial" panose="020B0604020202020204" pitchFamily="34" charset="0"/>
              </a:defRPr>
            </a:lvl2pPr>
            <a:lvl3pPr marL="1166546" indent="-233309" algn="r" rtl="1">
              <a:spcBef>
                <a:spcPct val="30000"/>
              </a:spcBef>
              <a:defRPr sz="1300">
                <a:solidFill>
                  <a:schemeClr val="tx1"/>
                </a:solidFill>
                <a:latin typeface="Arial" panose="020B0604020202020204" pitchFamily="34" charset="0"/>
                <a:cs typeface="Arial" panose="020B0604020202020204" pitchFamily="34" charset="0"/>
              </a:defRPr>
            </a:lvl3pPr>
            <a:lvl4pPr marL="1633164" indent="-233309" algn="r" rtl="1">
              <a:spcBef>
                <a:spcPct val="30000"/>
              </a:spcBef>
              <a:defRPr sz="1300">
                <a:solidFill>
                  <a:schemeClr val="tx1"/>
                </a:solidFill>
                <a:latin typeface="Arial" panose="020B0604020202020204" pitchFamily="34" charset="0"/>
                <a:cs typeface="Arial" panose="020B0604020202020204" pitchFamily="34" charset="0"/>
              </a:defRPr>
            </a:lvl4pPr>
            <a:lvl5pPr marL="2099782" indent="-233309" algn="r" rtl="1">
              <a:spcBef>
                <a:spcPct val="30000"/>
              </a:spcBef>
              <a:defRPr sz="1300">
                <a:solidFill>
                  <a:schemeClr val="tx1"/>
                </a:solidFill>
                <a:latin typeface="Arial" panose="020B0604020202020204" pitchFamily="34" charset="0"/>
                <a:cs typeface="Arial" panose="020B0604020202020204" pitchFamily="34" charset="0"/>
              </a:defRPr>
            </a:lvl5pPr>
            <a:lvl6pPr marL="2566401" indent="-233309"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033019" indent="-233309"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499637" indent="-233309"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3966256" indent="-233309"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lgn="l">
              <a:spcBef>
                <a:spcPct val="0"/>
              </a:spcBef>
            </a:pPr>
            <a:r>
              <a:rPr lang="en-US" altLang="en-US" sz="1200"/>
              <a:t>World Health Organization</a:t>
            </a:r>
          </a:p>
        </p:txBody>
      </p:sp>
      <p:sp>
        <p:nvSpPr>
          <p:cNvPr id="32771" name="Rectangle 3">
            <a:extLst>
              <a:ext uri="{FF2B5EF4-FFF2-40B4-BE49-F238E27FC236}">
                <a16:creationId xmlns:a16="http://schemas.microsoft.com/office/drawing/2014/main" id="{A532EBE1-6BE8-4674-84DB-65A9E0FBC068}"/>
              </a:ext>
            </a:extLst>
          </p:cNvPr>
          <p:cNvSpPr>
            <a:spLocks noGrp="1" noChangeArrowheads="1"/>
          </p:cNvSpPr>
          <p:nvPr>
            <p:ph type="dt" sz="quarter" idx="1"/>
          </p:nvPr>
        </p:nvSpPr>
        <p:spPr>
          <a:noFill/>
        </p:spPr>
        <p:txBody>
          <a:bodyPr/>
          <a:lstStyle>
            <a:lvl1pPr algn="r" rtl="1">
              <a:spcBef>
                <a:spcPct val="30000"/>
              </a:spcBef>
              <a:defRPr sz="1300">
                <a:solidFill>
                  <a:schemeClr val="tx1"/>
                </a:solidFill>
                <a:latin typeface="Arial" panose="020B0604020202020204" pitchFamily="34" charset="0"/>
                <a:cs typeface="Arial" panose="020B0604020202020204" pitchFamily="34" charset="0"/>
              </a:defRPr>
            </a:lvl1pPr>
            <a:lvl2pPr marL="758255" indent="-291636" algn="r" rtl="1">
              <a:spcBef>
                <a:spcPct val="30000"/>
              </a:spcBef>
              <a:defRPr sz="1300">
                <a:solidFill>
                  <a:schemeClr val="tx1"/>
                </a:solidFill>
                <a:latin typeface="Arial" panose="020B0604020202020204" pitchFamily="34" charset="0"/>
                <a:cs typeface="Arial" panose="020B0604020202020204" pitchFamily="34" charset="0"/>
              </a:defRPr>
            </a:lvl2pPr>
            <a:lvl3pPr marL="1166546" indent="-233309" algn="r" rtl="1">
              <a:spcBef>
                <a:spcPct val="30000"/>
              </a:spcBef>
              <a:defRPr sz="1300">
                <a:solidFill>
                  <a:schemeClr val="tx1"/>
                </a:solidFill>
                <a:latin typeface="Arial" panose="020B0604020202020204" pitchFamily="34" charset="0"/>
                <a:cs typeface="Arial" panose="020B0604020202020204" pitchFamily="34" charset="0"/>
              </a:defRPr>
            </a:lvl3pPr>
            <a:lvl4pPr marL="1633164" indent="-233309" algn="r" rtl="1">
              <a:spcBef>
                <a:spcPct val="30000"/>
              </a:spcBef>
              <a:defRPr sz="1300">
                <a:solidFill>
                  <a:schemeClr val="tx1"/>
                </a:solidFill>
                <a:latin typeface="Arial" panose="020B0604020202020204" pitchFamily="34" charset="0"/>
                <a:cs typeface="Arial" panose="020B0604020202020204" pitchFamily="34" charset="0"/>
              </a:defRPr>
            </a:lvl4pPr>
            <a:lvl5pPr marL="2099782" indent="-233309" algn="r" rtl="1">
              <a:spcBef>
                <a:spcPct val="30000"/>
              </a:spcBef>
              <a:defRPr sz="1300">
                <a:solidFill>
                  <a:schemeClr val="tx1"/>
                </a:solidFill>
                <a:latin typeface="Arial" panose="020B0604020202020204" pitchFamily="34" charset="0"/>
                <a:cs typeface="Arial" panose="020B0604020202020204" pitchFamily="34" charset="0"/>
              </a:defRPr>
            </a:lvl5pPr>
            <a:lvl6pPr marL="2566401" indent="-233309"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033019" indent="-233309"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499637" indent="-233309"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3966256" indent="-233309"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fld id="{4145F823-8144-4E6C-9D53-3A3655657022}" type="datetime3">
              <a:rPr lang="en-US" altLang="en-US" sz="1200"/>
              <a:pPr>
                <a:spcBef>
                  <a:spcPct val="0"/>
                </a:spcBef>
              </a:pPr>
              <a:t>11 August 2020</a:t>
            </a:fld>
            <a:endParaRPr lang="en-US" altLang="en-US" sz="1200"/>
          </a:p>
        </p:txBody>
      </p:sp>
      <p:sp>
        <p:nvSpPr>
          <p:cNvPr id="32772" name="Rectangle 7">
            <a:extLst>
              <a:ext uri="{FF2B5EF4-FFF2-40B4-BE49-F238E27FC236}">
                <a16:creationId xmlns:a16="http://schemas.microsoft.com/office/drawing/2014/main" id="{6B395B90-E436-45EC-82B5-29C7BD1E2EA8}"/>
              </a:ext>
            </a:extLst>
          </p:cNvPr>
          <p:cNvSpPr>
            <a:spLocks noGrp="1" noChangeArrowheads="1"/>
          </p:cNvSpPr>
          <p:nvPr>
            <p:ph type="sldNum" sz="quarter" idx="5"/>
          </p:nvPr>
        </p:nvSpPr>
        <p:spPr>
          <a:noFill/>
        </p:spPr>
        <p:txBody>
          <a:bodyPr/>
          <a:lstStyle>
            <a:lvl1pPr algn="r" rtl="1">
              <a:spcBef>
                <a:spcPct val="30000"/>
              </a:spcBef>
              <a:defRPr sz="1300">
                <a:solidFill>
                  <a:schemeClr val="tx1"/>
                </a:solidFill>
                <a:latin typeface="Arial" panose="020B0604020202020204" pitchFamily="34" charset="0"/>
                <a:cs typeface="Arial" panose="020B0604020202020204" pitchFamily="34" charset="0"/>
              </a:defRPr>
            </a:lvl1pPr>
            <a:lvl2pPr marL="758255" indent="-291636" algn="r" rtl="1">
              <a:spcBef>
                <a:spcPct val="30000"/>
              </a:spcBef>
              <a:defRPr sz="1300">
                <a:solidFill>
                  <a:schemeClr val="tx1"/>
                </a:solidFill>
                <a:latin typeface="Arial" panose="020B0604020202020204" pitchFamily="34" charset="0"/>
                <a:cs typeface="Arial" panose="020B0604020202020204" pitchFamily="34" charset="0"/>
              </a:defRPr>
            </a:lvl2pPr>
            <a:lvl3pPr marL="1166546" indent="-233309" algn="r" rtl="1">
              <a:spcBef>
                <a:spcPct val="30000"/>
              </a:spcBef>
              <a:defRPr sz="1300">
                <a:solidFill>
                  <a:schemeClr val="tx1"/>
                </a:solidFill>
                <a:latin typeface="Arial" panose="020B0604020202020204" pitchFamily="34" charset="0"/>
                <a:cs typeface="Arial" panose="020B0604020202020204" pitchFamily="34" charset="0"/>
              </a:defRPr>
            </a:lvl3pPr>
            <a:lvl4pPr marL="1633164" indent="-233309" algn="r" rtl="1">
              <a:spcBef>
                <a:spcPct val="30000"/>
              </a:spcBef>
              <a:defRPr sz="1300">
                <a:solidFill>
                  <a:schemeClr val="tx1"/>
                </a:solidFill>
                <a:latin typeface="Arial" panose="020B0604020202020204" pitchFamily="34" charset="0"/>
                <a:cs typeface="Arial" panose="020B0604020202020204" pitchFamily="34" charset="0"/>
              </a:defRPr>
            </a:lvl4pPr>
            <a:lvl5pPr marL="2099782" indent="-233309" algn="r" rtl="1">
              <a:spcBef>
                <a:spcPct val="30000"/>
              </a:spcBef>
              <a:defRPr sz="1300">
                <a:solidFill>
                  <a:schemeClr val="tx1"/>
                </a:solidFill>
                <a:latin typeface="Arial" panose="020B0604020202020204" pitchFamily="34" charset="0"/>
                <a:cs typeface="Arial" panose="020B0604020202020204" pitchFamily="34" charset="0"/>
              </a:defRPr>
            </a:lvl5pPr>
            <a:lvl6pPr marL="2566401" indent="-233309"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033019" indent="-233309"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499637" indent="-233309"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3966256" indent="-233309"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fld id="{3E8F6EB5-8E21-4BE1-AD2C-5DBB5F51225B}" type="slidenum">
              <a:rPr lang="en-US" altLang="en-US" sz="1200"/>
              <a:pPr>
                <a:spcBef>
                  <a:spcPct val="0"/>
                </a:spcBef>
              </a:pPr>
              <a:t>20</a:t>
            </a:fld>
            <a:endParaRPr lang="en-US" altLang="en-US" sz="1200"/>
          </a:p>
        </p:txBody>
      </p:sp>
      <p:sp>
        <p:nvSpPr>
          <p:cNvPr id="32773" name="Rectangle 7">
            <a:extLst>
              <a:ext uri="{FF2B5EF4-FFF2-40B4-BE49-F238E27FC236}">
                <a16:creationId xmlns:a16="http://schemas.microsoft.com/office/drawing/2014/main" id="{0F81478C-E42F-4C21-B3F0-1AD544197378}"/>
              </a:ext>
            </a:extLst>
          </p:cNvPr>
          <p:cNvSpPr txBox="1">
            <a:spLocks noGrp="1" noChangeArrowheads="1"/>
          </p:cNvSpPr>
          <p:nvPr/>
        </p:nvSpPr>
        <p:spPr bwMode="auto">
          <a:xfrm>
            <a:off x="3864331" y="9507889"/>
            <a:ext cx="2957180" cy="50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34" tIns="46017" rIns="92034" bIns="46017" anchor="b"/>
          <a:lstStyle>
            <a:lvl1pPr algn="r" defTabSz="915988" rtl="1">
              <a:spcBef>
                <a:spcPct val="30000"/>
              </a:spcBef>
              <a:defRPr sz="1300">
                <a:solidFill>
                  <a:schemeClr val="tx1"/>
                </a:solidFill>
                <a:latin typeface="Arial" panose="020B0604020202020204" pitchFamily="34" charset="0"/>
                <a:cs typeface="Arial" panose="020B0604020202020204" pitchFamily="34" charset="0"/>
              </a:defRPr>
            </a:lvl1pPr>
            <a:lvl2pPr marL="742950" indent="-285750" algn="r" defTabSz="915988" rtl="1">
              <a:spcBef>
                <a:spcPct val="30000"/>
              </a:spcBef>
              <a:defRPr sz="1300">
                <a:solidFill>
                  <a:schemeClr val="tx1"/>
                </a:solidFill>
                <a:latin typeface="Arial" panose="020B0604020202020204" pitchFamily="34" charset="0"/>
                <a:cs typeface="Arial" panose="020B0604020202020204" pitchFamily="34" charset="0"/>
              </a:defRPr>
            </a:lvl2pPr>
            <a:lvl3pPr marL="1143000" indent="-228600" algn="r" defTabSz="915988" rtl="1">
              <a:spcBef>
                <a:spcPct val="30000"/>
              </a:spcBef>
              <a:defRPr sz="1300">
                <a:solidFill>
                  <a:schemeClr val="tx1"/>
                </a:solidFill>
                <a:latin typeface="Arial" panose="020B0604020202020204" pitchFamily="34" charset="0"/>
                <a:cs typeface="Arial" panose="020B0604020202020204" pitchFamily="34" charset="0"/>
              </a:defRPr>
            </a:lvl3pPr>
            <a:lvl4pPr marL="1600200" indent="-228600" algn="r" defTabSz="915988" rtl="1">
              <a:spcBef>
                <a:spcPct val="30000"/>
              </a:spcBef>
              <a:defRPr sz="1300">
                <a:solidFill>
                  <a:schemeClr val="tx1"/>
                </a:solidFill>
                <a:latin typeface="Arial" panose="020B0604020202020204" pitchFamily="34" charset="0"/>
                <a:cs typeface="Arial" panose="020B0604020202020204" pitchFamily="34" charset="0"/>
              </a:defRPr>
            </a:lvl4pPr>
            <a:lvl5pPr marL="2057400" indent="-228600" algn="r" defTabSz="915988" rtl="1">
              <a:spcBef>
                <a:spcPct val="30000"/>
              </a:spcBef>
              <a:defRPr sz="1300">
                <a:solidFill>
                  <a:schemeClr val="tx1"/>
                </a:solidFill>
                <a:latin typeface="Arial" panose="020B0604020202020204" pitchFamily="34" charset="0"/>
                <a:cs typeface="Arial" panose="020B0604020202020204" pitchFamily="34" charset="0"/>
              </a:defRPr>
            </a:lvl5pPr>
            <a:lvl6pPr marL="2514600" indent="-228600" algn="r" defTabSz="915988"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algn="r" defTabSz="915988"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algn="r" defTabSz="915988"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algn="r" defTabSz="915988"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9B475933-3477-429C-8405-56E901FFDE9E}" type="slidenum">
              <a:rPr lang="en-US" altLang="en-US" sz="1200"/>
              <a:pPr eaLnBrk="1" hangingPunct="1">
                <a:spcBef>
                  <a:spcPct val="0"/>
                </a:spcBef>
              </a:pPr>
              <a:t>20</a:t>
            </a:fld>
            <a:endParaRPr lang="en-US" altLang="en-US" sz="1200"/>
          </a:p>
        </p:txBody>
      </p:sp>
      <p:sp>
        <p:nvSpPr>
          <p:cNvPr id="32774" name="Rectangle 2">
            <a:extLst>
              <a:ext uri="{FF2B5EF4-FFF2-40B4-BE49-F238E27FC236}">
                <a16:creationId xmlns:a16="http://schemas.microsoft.com/office/drawing/2014/main" id="{E161CB2C-F81C-45AD-B052-1A94967EA560}"/>
              </a:ext>
            </a:extLst>
          </p:cNvPr>
          <p:cNvSpPr>
            <a:spLocks noGrp="1" noRot="1" noChangeAspect="1" noChangeArrowheads="1" noTextEdit="1"/>
          </p:cNvSpPr>
          <p:nvPr>
            <p:ph type="sldImg"/>
          </p:nvPr>
        </p:nvSpPr>
        <p:spPr>
          <a:ln/>
        </p:spPr>
      </p:sp>
      <p:sp>
        <p:nvSpPr>
          <p:cNvPr id="32775" name="Rectangle 3">
            <a:extLst>
              <a:ext uri="{FF2B5EF4-FFF2-40B4-BE49-F238E27FC236}">
                <a16:creationId xmlns:a16="http://schemas.microsoft.com/office/drawing/2014/main" id="{FCAE4767-6016-4545-A93B-240D94678661}"/>
              </a:ext>
            </a:extLst>
          </p:cNvPr>
          <p:cNvSpPr>
            <a:spLocks noGrp="1" noChangeArrowheads="1"/>
          </p:cNvSpPr>
          <p:nvPr>
            <p:ph type="body" idx="1"/>
          </p:nvPr>
        </p:nvSpPr>
        <p:spPr>
          <a:xfrm>
            <a:off x="910402" y="4756369"/>
            <a:ext cx="5002334" cy="4502631"/>
          </a:xfrm>
          <a:noFill/>
        </p:spPr>
        <p:txBody>
          <a:bodyPr lIns="92034" tIns="46017" rIns="92034" bIns="46017"/>
          <a:lstStyle/>
          <a:p>
            <a:pPr algn="l" eaLnBrk="1" hangingPunct="1">
              <a:lnSpc>
                <a:spcPct val="90000"/>
              </a:lnSpc>
            </a:pPr>
            <a:r>
              <a:rPr lang="en-US" altLang="en-US" dirty="0">
                <a:latin typeface="Arial" panose="020B0604020202020204" pitchFamily="34" charset="0"/>
                <a:cs typeface="Arial" panose="020B0604020202020204" pitchFamily="34" charset="0"/>
              </a:rPr>
              <a:t>This slide is adapted with permission from the IASC Guidelines on Mental Health and Psychosocial Support (IASC, 2007).</a:t>
            </a:r>
          </a:p>
          <a:p>
            <a:pPr algn="l" eaLnBrk="1" hangingPunct="1">
              <a:lnSpc>
                <a:spcPct val="90000"/>
              </a:lnSpc>
            </a:pPr>
            <a:r>
              <a:rPr lang="en-US" altLang="en-US" dirty="0">
                <a:latin typeface="Arial" panose="020B0604020202020204" pitchFamily="34" charset="0"/>
                <a:cs typeface="Arial" panose="020B0604020202020204" pitchFamily="34" charset="0"/>
              </a:rPr>
              <a:t>The pyramid provides a description of the different levels of support that need to be provided to populations in crisis situations.</a:t>
            </a:r>
          </a:p>
          <a:p>
            <a:pPr algn="l" eaLnBrk="1" hangingPunct="1">
              <a:lnSpc>
                <a:spcPct val="90000"/>
              </a:lnSpc>
            </a:pPr>
            <a:r>
              <a:rPr lang="en-US" altLang="en-US" dirty="0">
                <a:latin typeface="Arial" panose="020B0604020202020204" pitchFamily="34" charset="0"/>
                <a:cs typeface="Arial" panose="020B0604020202020204" pitchFamily="34" charset="0"/>
              </a:rPr>
              <a:t>At the base we have social considerations that are transdisciplinary and if well addressed can prevent that further MHPSS problems appear. As an example here we have the construction of toilets in places that do not expose people to risk of further violence (e.g. women to sexual violence)</a:t>
            </a:r>
          </a:p>
          <a:p>
            <a:pPr algn="l" eaLnBrk="1" hangingPunct="1">
              <a:lnSpc>
                <a:spcPct val="90000"/>
              </a:lnSpc>
            </a:pPr>
            <a:r>
              <a:rPr lang="en-US" altLang="en-US" dirty="0">
                <a:latin typeface="Arial" panose="020B0604020202020204" pitchFamily="34" charset="0"/>
                <a:cs typeface="Arial" panose="020B0604020202020204" pitchFamily="34" charset="0"/>
              </a:rPr>
              <a:t>One level higher, we have activities that aim to promote social support and cohesion, that activate social networks and that bring a sense of normalcy. As an example we have child friendly spaces where children can have the opportunity to distract, play, </a:t>
            </a:r>
            <a:r>
              <a:rPr lang="en-US" altLang="en-US" dirty="0" err="1">
                <a:latin typeface="Arial" panose="020B0604020202020204" pitchFamily="34" charset="0"/>
                <a:cs typeface="Arial" panose="020B0604020202020204" pitchFamily="34" charset="0"/>
              </a:rPr>
              <a:t>interect</a:t>
            </a:r>
            <a:r>
              <a:rPr lang="en-US" altLang="en-US" dirty="0">
                <a:latin typeface="Arial" panose="020B0604020202020204" pitchFamily="34" charset="0"/>
                <a:cs typeface="Arial" panose="020B0604020202020204" pitchFamily="34" charset="0"/>
              </a:rPr>
              <a:t> and stay in a protected environment.</a:t>
            </a:r>
          </a:p>
          <a:p>
            <a:pPr algn="l" eaLnBrk="1" hangingPunct="1">
              <a:lnSpc>
                <a:spcPct val="90000"/>
              </a:lnSpc>
            </a:pPr>
            <a:r>
              <a:rPr lang="en-US" altLang="en-US" dirty="0">
                <a:latin typeface="Arial" panose="020B0604020202020204" pitchFamily="34" charset="0"/>
                <a:cs typeface="Arial" panose="020B0604020202020204" pitchFamily="34" charset="0"/>
              </a:rPr>
              <a:t>One level higher we have activities that provide basic emotional support by addressing people’s key psychological or psychosocial necessities. As an example here we have psychological first aid or basic psychological support provided to immediate victims of violence.</a:t>
            </a:r>
          </a:p>
          <a:p>
            <a:pPr algn="l" eaLnBrk="1" hangingPunct="1">
              <a:lnSpc>
                <a:spcPct val="90000"/>
              </a:lnSpc>
            </a:pPr>
            <a:r>
              <a:rPr lang="en-US" altLang="en-US" dirty="0">
                <a:latin typeface="Arial" panose="020B0604020202020204" pitchFamily="34" charset="0"/>
                <a:cs typeface="Arial" panose="020B0604020202020204" pitchFamily="34" charset="0"/>
              </a:rPr>
              <a:t>And on the highest level, meaning, the smallest part of the affected population will be in need of it, we have clinical services that aim to diagnose and treat psychological or mental health conditions. That can be done by specialists or trained and supervised generalists as nurses, doctors or clinical officers.</a:t>
            </a:r>
          </a:p>
          <a:p>
            <a:pPr algn="l" eaLnBrk="1" hangingPunct="1">
              <a:lnSpc>
                <a:spcPct val="90000"/>
              </a:lnSpc>
            </a:pPr>
            <a:r>
              <a:rPr lang="en-US" altLang="en-US" dirty="0">
                <a:latin typeface="Arial" panose="020B0604020202020204" pitchFamily="34" charset="0"/>
                <a:cs typeface="Arial" panose="020B0604020202020204" pitchFamily="34" charset="0"/>
              </a:rPr>
              <a:t>The different levels of the pyramid reflect the different amount of the population that would need those services. </a:t>
            </a:r>
          </a:p>
          <a:p>
            <a:pPr algn="l" eaLnBrk="1" hangingPunct="1">
              <a:lnSpc>
                <a:spcPct val="90000"/>
              </a:lnSpc>
            </a:pPr>
            <a:r>
              <a:rPr lang="en-US" altLang="en-US" dirty="0">
                <a:latin typeface="Arial" panose="020B0604020202020204" pitchFamily="34" charset="0"/>
                <a:cs typeface="Arial" panose="020B0604020202020204" pitchFamily="34" charset="0"/>
              </a:rPr>
              <a:t>Having said that, all levels have the same importance and are complementary.</a:t>
            </a:r>
          </a:p>
          <a:p>
            <a:pPr algn="l" eaLnBrk="1" hangingPunct="1">
              <a:lnSpc>
                <a:spcPct val="90000"/>
              </a:lnSpc>
            </a:pPr>
            <a:r>
              <a:rPr lang="en-US" altLang="en-US" dirty="0">
                <a:latin typeface="Arial" panose="020B0604020202020204" pitchFamily="34" charset="0"/>
                <a:cs typeface="Arial" panose="020B0604020202020204" pitchFamily="34" charset="0"/>
              </a:rPr>
              <a:t>No organization can provide all. </a:t>
            </a:r>
          </a:p>
          <a:p>
            <a:pPr algn="l" eaLnBrk="1" hangingPunct="1">
              <a:lnSpc>
                <a:spcPct val="90000"/>
              </a:lnSpc>
            </a:pPr>
            <a:r>
              <a:rPr lang="en-US" altLang="en-US" dirty="0">
                <a:latin typeface="Arial" panose="020B0604020202020204" pitchFamily="34" charset="0"/>
                <a:cs typeface="Arial" panose="020B0604020202020204" pitchFamily="34" charset="0"/>
              </a:rPr>
              <a:t>Partnerships and complementarity is needed in order to provide comprehensive care that can address comprehensively the different levels.</a:t>
            </a:r>
          </a:p>
        </p:txBody>
      </p:sp>
    </p:spTree>
    <p:extLst>
      <p:ext uri="{BB962C8B-B14F-4D97-AF65-F5344CB8AC3E}">
        <p14:creationId xmlns:p14="http://schemas.microsoft.com/office/powerpoint/2010/main" val="840355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1FA0D952-DF37-4C8E-9D97-F2B94DCDACFD}"/>
              </a:ext>
            </a:extLst>
          </p:cNvPr>
          <p:cNvSpPr>
            <a:spLocks noGrp="1" noChangeArrowheads="1"/>
          </p:cNvSpPr>
          <p:nvPr>
            <p:ph type="hdr" sz="quarter"/>
          </p:nvPr>
        </p:nvSpPr>
        <p:spPr>
          <a:noFill/>
        </p:spPr>
        <p:txBody>
          <a:bodyPr/>
          <a:lstStyle>
            <a:lvl1pPr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9pPr>
          </a:lstStyle>
          <a:p>
            <a:pPr algn="l" eaLnBrk="1" hangingPunct="1">
              <a:spcBef>
                <a:spcPct val="0"/>
              </a:spcBef>
            </a:pPr>
            <a:r>
              <a:rPr lang="en-GB" altLang="en-US" sz="1200">
                <a:solidFill>
                  <a:srgbClr val="000000"/>
                </a:solidFill>
              </a:rPr>
              <a:t>World Health Organization</a:t>
            </a:r>
          </a:p>
        </p:txBody>
      </p:sp>
      <p:sp>
        <p:nvSpPr>
          <p:cNvPr id="96259" name="Rectangle 3">
            <a:extLst>
              <a:ext uri="{FF2B5EF4-FFF2-40B4-BE49-F238E27FC236}">
                <a16:creationId xmlns:a16="http://schemas.microsoft.com/office/drawing/2014/main" id="{5C6BE344-4B74-43D1-8DDB-1288304B1058}"/>
              </a:ext>
            </a:extLst>
          </p:cNvPr>
          <p:cNvSpPr>
            <a:spLocks noGrp="1" noChangeArrowheads="1"/>
          </p:cNvSpPr>
          <p:nvPr>
            <p:ph type="dt" sz="quarter" idx="1"/>
          </p:nvPr>
        </p:nvSpPr>
        <p:spPr>
          <a:noFill/>
        </p:spPr>
        <p:txBody>
          <a:bodyPr/>
          <a:lstStyle>
            <a:lvl1pPr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en-GB" altLang="en-US" sz="1200">
                <a:solidFill>
                  <a:srgbClr val="000000"/>
                </a:solidFill>
              </a:rPr>
              <a:t>April 22, 2009</a:t>
            </a:r>
          </a:p>
        </p:txBody>
      </p:sp>
      <p:sp>
        <p:nvSpPr>
          <p:cNvPr id="96260" name="Rectangle 7">
            <a:extLst>
              <a:ext uri="{FF2B5EF4-FFF2-40B4-BE49-F238E27FC236}">
                <a16:creationId xmlns:a16="http://schemas.microsoft.com/office/drawing/2014/main" id="{EEDCDA19-AE53-4321-A8DC-2E2F87D70D67}"/>
              </a:ext>
            </a:extLst>
          </p:cNvPr>
          <p:cNvSpPr>
            <a:spLocks noGrp="1" noChangeArrowheads="1"/>
          </p:cNvSpPr>
          <p:nvPr>
            <p:ph type="sldNum" sz="quarter" idx="5"/>
          </p:nvPr>
        </p:nvSpPr>
        <p:spPr>
          <a:noFill/>
        </p:spPr>
        <p:txBody>
          <a:bodyPr/>
          <a:lstStyle>
            <a:lvl1pPr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D246D1AA-A822-401F-8DF3-53067B4F617D}" type="slidenum">
              <a:rPr lang="en-GB" altLang="en-US" sz="1200">
                <a:solidFill>
                  <a:srgbClr val="000000"/>
                </a:solidFill>
              </a:rPr>
              <a:pPr eaLnBrk="1" hangingPunct="1">
                <a:spcBef>
                  <a:spcPct val="0"/>
                </a:spcBef>
              </a:pPr>
              <a:t>21</a:t>
            </a:fld>
            <a:endParaRPr lang="en-GB" altLang="en-US" sz="1200">
              <a:solidFill>
                <a:srgbClr val="000000"/>
              </a:solidFill>
            </a:endParaRPr>
          </a:p>
        </p:txBody>
      </p:sp>
      <p:sp>
        <p:nvSpPr>
          <p:cNvPr id="96261" name="Text Box 2">
            <a:extLst>
              <a:ext uri="{FF2B5EF4-FFF2-40B4-BE49-F238E27FC236}">
                <a16:creationId xmlns:a16="http://schemas.microsoft.com/office/drawing/2014/main" id="{FD68751E-DCC9-4B14-8642-2AD8F75479EC}"/>
              </a:ext>
            </a:extLst>
          </p:cNvPr>
          <p:cNvSpPr txBox="1">
            <a:spLocks noChangeArrowheads="1"/>
          </p:cNvSpPr>
          <p:nvPr/>
        </p:nvSpPr>
        <p:spPr bwMode="auto">
          <a:xfrm>
            <a:off x="755650" y="739775"/>
            <a:ext cx="5154613" cy="368458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50" tIns="45025" rIns="90050" bIns="45025" anchor="ctr"/>
          <a:lstStyle>
            <a:lvl1pPr algn="r" eaLnBrk="0" hangingPunct="0">
              <a:spcBef>
                <a:spcPct val="30000"/>
              </a:spcBef>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lgn="l" eaLnBrk="1" hangingPunct="1">
              <a:spcBef>
                <a:spcPct val="0"/>
              </a:spcBef>
            </a:pPr>
            <a:endParaRPr lang="en-US" altLang="en-US" sz="3900">
              <a:solidFill>
                <a:schemeClr val="bg1"/>
              </a:solidFill>
            </a:endParaRPr>
          </a:p>
        </p:txBody>
      </p:sp>
      <p:sp>
        <p:nvSpPr>
          <p:cNvPr id="96262" name="Rectangle 3">
            <a:extLst>
              <a:ext uri="{FF2B5EF4-FFF2-40B4-BE49-F238E27FC236}">
                <a16:creationId xmlns:a16="http://schemas.microsoft.com/office/drawing/2014/main" id="{390492F9-18EF-499C-9720-119CF7F07D1D}"/>
              </a:ext>
            </a:extLst>
          </p:cNvPr>
          <p:cNvSpPr>
            <a:spLocks noGrp="1" noChangeArrowheads="1"/>
          </p:cNvSpPr>
          <p:nvPr>
            <p:ph type="body"/>
          </p:nvPr>
        </p:nvSpPr>
        <p:spPr>
          <a:xfrm>
            <a:off x="668338" y="4670425"/>
            <a:ext cx="5327650" cy="4424363"/>
          </a:xfrm>
          <a:noFill/>
        </p:spPr>
        <p:txBody>
          <a:bodyPr wrap="none" lIns="90185" tIns="45093" rIns="90185" bIns="45093" anchor="ctr"/>
          <a:lstStyle/>
          <a:p>
            <a:pPr>
              <a:buClr>
                <a:srgbClr val="000066"/>
              </a:buClr>
              <a:tabLst>
                <a:tab pos="1433403" algn="l"/>
                <a:tab pos="2622475" algn="l"/>
                <a:tab pos="3811547" algn="l"/>
                <a:tab pos="5000620" algn="l"/>
                <a:tab pos="6189692" algn="l"/>
                <a:tab pos="7376955" algn="l"/>
                <a:tab pos="8566028" algn="l"/>
                <a:tab pos="9755100" algn="l"/>
                <a:tab pos="10944174" algn="l"/>
                <a:tab pos="12133245" algn="l"/>
              </a:tabLst>
            </a:pPr>
            <a:r>
              <a:rPr lang="en-US" altLang="en-US" dirty="0">
                <a:latin typeface="Arial" panose="020B0604020202020204" pitchFamily="34" charset="0"/>
                <a:cs typeface="Arial" panose="020B0604020202020204" pitchFamily="34" charset="0"/>
              </a:rPr>
              <a:t>As described before, the IASC guidelines provides a comprehensive framework where </a:t>
            </a:r>
            <a:r>
              <a:rPr lang="en-GB" altLang="en-US" u="sng" dirty="0"/>
              <a:t>protecting</a:t>
            </a:r>
            <a:r>
              <a:rPr lang="en-GB" altLang="en-US" dirty="0"/>
              <a:t> or </a:t>
            </a:r>
            <a:r>
              <a:rPr lang="en-GB" altLang="en-US" u="sng" dirty="0"/>
              <a:t>promoting</a:t>
            </a:r>
            <a:r>
              <a:rPr lang="en-GB" altLang="en-US" dirty="0"/>
              <a:t> psychosocial </a:t>
            </a:r>
            <a:r>
              <a:rPr lang="en-GB" altLang="en-US" u="sng" dirty="0"/>
              <a:t>well-being</a:t>
            </a:r>
          </a:p>
          <a:p>
            <a:pPr marL="691363" indent="-691363">
              <a:buClr>
                <a:srgbClr val="000066"/>
              </a:buClr>
              <a:buNone/>
              <a:tabLst>
                <a:tab pos="1433403" algn="l"/>
                <a:tab pos="2622475" algn="l"/>
                <a:tab pos="3811547" algn="l"/>
                <a:tab pos="5000620" algn="l"/>
                <a:tab pos="6189692" algn="l"/>
                <a:tab pos="7376955" algn="l"/>
                <a:tab pos="8566028" algn="l"/>
                <a:tab pos="9755100" algn="l"/>
                <a:tab pos="10944174" algn="l"/>
                <a:tab pos="12133245" algn="l"/>
              </a:tabLst>
            </a:pPr>
            <a:r>
              <a:rPr lang="en-GB" altLang="en-US" dirty="0"/>
              <a:t> and/or    </a:t>
            </a:r>
            <a:r>
              <a:rPr lang="en-GB" altLang="en-US" u="sng" dirty="0"/>
              <a:t>preventing</a:t>
            </a:r>
            <a:r>
              <a:rPr lang="en-GB" altLang="en-US" dirty="0"/>
              <a:t> or </a:t>
            </a:r>
            <a:r>
              <a:rPr lang="en-GB" altLang="en-US" u="sng" dirty="0"/>
              <a:t>treating</a:t>
            </a:r>
            <a:r>
              <a:rPr lang="en-GB" altLang="en-US" dirty="0"/>
              <a:t> mental </a:t>
            </a:r>
            <a:r>
              <a:rPr lang="en-GB" altLang="en-US" u="sng" dirty="0"/>
              <a:t>disorder is included in complementary ways.</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9097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651DEA5C-FF2E-456B-BBFA-D4CBEAC55410}"/>
              </a:ext>
            </a:extLst>
          </p:cNvPr>
          <p:cNvSpPr>
            <a:spLocks noGrp="1" noChangeArrowheads="1"/>
          </p:cNvSpPr>
          <p:nvPr>
            <p:ph type="hdr" sz="quarter"/>
          </p:nvPr>
        </p:nvSpPr>
        <p:spPr>
          <a:noFill/>
        </p:spPr>
        <p:txBody>
          <a:bodyPr/>
          <a:lstStyle>
            <a:lvl1pPr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9pPr>
          </a:lstStyle>
          <a:p>
            <a:pPr algn="l" eaLnBrk="1" hangingPunct="1">
              <a:spcBef>
                <a:spcPct val="0"/>
              </a:spcBef>
            </a:pPr>
            <a:r>
              <a:rPr lang="en-GB" altLang="en-US" sz="1200">
                <a:solidFill>
                  <a:srgbClr val="000000"/>
                </a:solidFill>
              </a:rPr>
              <a:t>World Health Organization</a:t>
            </a:r>
          </a:p>
        </p:txBody>
      </p:sp>
      <p:sp>
        <p:nvSpPr>
          <p:cNvPr id="93187" name="Rectangle 3">
            <a:extLst>
              <a:ext uri="{FF2B5EF4-FFF2-40B4-BE49-F238E27FC236}">
                <a16:creationId xmlns:a16="http://schemas.microsoft.com/office/drawing/2014/main" id="{603EA8F2-EDF6-402B-866B-3B6894445C6C}"/>
              </a:ext>
            </a:extLst>
          </p:cNvPr>
          <p:cNvSpPr>
            <a:spLocks noGrp="1" noChangeArrowheads="1"/>
          </p:cNvSpPr>
          <p:nvPr>
            <p:ph type="dt" sz="quarter" idx="1"/>
          </p:nvPr>
        </p:nvSpPr>
        <p:spPr>
          <a:noFill/>
        </p:spPr>
        <p:txBody>
          <a:bodyPr/>
          <a:lstStyle>
            <a:lvl1pPr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en-GB" altLang="en-US" sz="1200">
                <a:solidFill>
                  <a:srgbClr val="000000"/>
                </a:solidFill>
              </a:rPr>
              <a:t>April 22, 2009</a:t>
            </a:r>
          </a:p>
        </p:txBody>
      </p:sp>
      <p:sp>
        <p:nvSpPr>
          <p:cNvPr id="93188" name="Rectangle 7">
            <a:extLst>
              <a:ext uri="{FF2B5EF4-FFF2-40B4-BE49-F238E27FC236}">
                <a16:creationId xmlns:a16="http://schemas.microsoft.com/office/drawing/2014/main" id="{05443B63-A7FF-44B5-B906-2620449AD999}"/>
              </a:ext>
            </a:extLst>
          </p:cNvPr>
          <p:cNvSpPr>
            <a:spLocks noGrp="1" noChangeArrowheads="1"/>
          </p:cNvSpPr>
          <p:nvPr>
            <p:ph type="sldNum" sz="quarter" idx="5"/>
          </p:nvPr>
        </p:nvSpPr>
        <p:spPr>
          <a:noFill/>
        </p:spPr>
        <p:txBody>
          <a:bodyPr/>
          <a:lstStyle>
            <a:lvl1pPr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tabLst>
                <a:tab pos="0" algn="l"/>
                <a:tab pos="901700" algn="l"/>
                <a:tab pos="1803400" algn="l"/>
                <a:tab pos="2705100" algn="l"/>
                <a:tab pos="3605213" algn="l"/>
                <a:tab pos="4508500" algn="l"/>
                <a:tab pos="5410200" algn="l"/>
                <a:tab pos="6311900" algn="l"/>
                <a:tab pos="7213600" algn="l"/>
                <a:tab pos="8116888" algn="l"/>
                <a:tab pos="9018588" algn="l"/>
                <a:tab pos="9920288" algn="l"/>
              </a:tabLst>
              <a:defRPr sz="13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EF42DBD3-4485-4D76-B98C-0C97F0FD94B4}" type="slidenum">
              <a:rPr lang="en-GB" altLang="en-US" sz="1200">
                <a:solidFill>
                  <a:srgbClr val="000000"/>
                </a:solidFill>
              </a:rPr>
              <a:pPr eaLnBrk="1" hangingPunct="1">
                <a:spcBef>
                  <a:spcPct val="0"/>
                </a:spcBef>
              </a:pPr>
              <a:t>22</a:t>
            </a:fld>
            <a:endParaRPr lang="en-GB" altLang="en-US" sz="1200">
              <a:solidFill>
                <a:srgbClr val="000000"/>
              </a:solidFill>
            </a:endParaRPr>
          </a:p>
        </p:txBody>
      </p:sp>
      <p:sp>
        <p:nvSpPr>
          <p:cNvPr id="93189" name="Rectangle 2">
            <a:extLst>
              <a:ext uri="{FF2B5EF4-FFF2-40B4-BE49-F238E27FC236}">
                <a16:creationId xmlns:a16="http://schemas.microsoft.com/office/drawing/2014/main" id="{50DE3FE7-11FD-48BF-B0EC-3DD7770DCA63}"/>
              </a:ext>
            </a:extLst>
          </p:cNvPr>
          <p:cNvSpPr>
            <a:spLocks noGrp="1" noRot="1" noChangeAspect="1" noChangeArrowheads="1" noTextEdit="1"/>
          </p:cNvSpPr>
          <p:nvPr>
            <p:ph type="sldImg"/>
          </p:nvPr>
        </p:nvSpPr>
        <p:spPr>
          <a:xfrm>
            <a:off x="55563" y="738188"/>
            <a:ext cx="6551612" cy="3686175"/>
          </a:xfrm>
          <a:ln/>
        </p:spPr>
      </p:sp>
      <p:sp>
        <p:nvSpPr>
          <p:cNvPr id="93190" name="Rectangle 3">
            <a:extLst>
              <a:ext uri="{FF2B5EF4-FFF2-40B4-BE49-F238E27FC236}">
                <a16:creationId xmlns:a16="http://schemas.microsoft.com/office/drawing/2014/main" id="{0562AAB4-3CE7-44F7-BA2B-9FABBE1905BA}"/>
              </a:ext>
            </a:extLst>
          </p:cNvPr>
          <p:cNvSpPr>
            <a:spLocks noGrp="1" noChangeArrowheads="1"/>
          </p:cNvSpPr>
          <p:nvPr>
            <p:ph type="body" idx="1"/>
          </p:nvPr>
        </p:nvSpPr>
        <p:spPr>
          <a:noFill/>
        </p:spPr>
        <p:txBody>
          <a:bodyPr/>
          <a:lstStyle/>
          <a:p>
            <a:r>
              <a:rPr lang="en-GB" altLang="en-US" u="sng" dirty="0">
                <a:latin typeface="+mn-lt"/>
              </a:rPr>
              <a:t>Traditional usage of the term </a:t>
            </a:r>
            <a:r>
              <a:rPr lang="en-GB" altLang="en-US" i="1" u="sng" dirty="0">
                <a:solidFill>
                  <a:srgbClr val="0000CC"/>
                </a:solidFill>
                <a:latin typeface="+mn-lt"/>
              </a:rPr>
              <a:t>psychosocial support</a:t>
            </a:r>
            <a:r>
              <a:rPr lang="en-GB" altLang="en-US" u="sng" dirty="0">
                <a:latin typeface="+mn-lt"/>
              </a:rPr>
              <a:t> varies with sector.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t>In the Health sector staff: </a:t>
            </a:r>
            <a:r>
              <a:rPr lang="en-GB" altLang="en-US" sz="1200" b="1" u="sng" dirty="0"/>
              <a:t>non-biological</a:t>
            </a:r>
            <a:r>
              <a:rPr lang="en-GB" altLang="en-US" sz="1200" b="1" dirty="0"/>
              <a:t> </a:t>
            </a:r>
            <a:r>
              <a:rPr lang="en-GB" altLang="en-US" sz="1200" dirty="0"/>
              <a:t>interventions for</a:t>
            </a:r>
            <a:r>
              <a:rPr lang="en-GB" altLang="en-US" sz="1200" b="1" dirty="0"/>
              <a:t> people </a:t>
            </a:r>
            <a:r>
              <a:rPr lang="en-GB" altLang="en-US" sz="1200" b="1" u="sng" dirty="0"/>
              <a:t>with </a:t>
            </a:r>
            <a:r>
              <a:rPr lang="en-GB" altLang="en-US" sz="1200" b="1" dirty="0"/>
              <a:t>mental disorder </a:t>
            </a:r>
            <a:r>
              <a:rPr lang="en-GB" altLang="en-US" sz="1200" b="1" i="1" dirty="0"/>
              <a:t>(e.g. CBT)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t>Protection, social &amp; community services: </a:t>
            </a:r>
            <a:r>
              <a:rPr lang="en-GB" altLang="en-US" sz="1200" b="1" dirty="0"/>
              <a:t>any </a:t>
            </a:r>
            <a:r>
              <a:rPr lang="en-GB" altLang="en-US" sz="1200" b="1" u="sng" dirty="0"/>
              <a:t>non-clinical</a:t>
            </a:r>
            <a:r>
              <a:rPr lang="en-GB" altLang="en-US" sz="1200" b="1" dirty="0"/>
              <a:t> </a:t>
            </a:r>
            <a:r>
              <a:rPr lang="en-GB" altLang="en-US" sz="1200" dirty="0"/>
              <a:t>support</a:t>
            </a:r>
            <a:r>
              <a:rPr lang="en-GB" altLang="en-US" sz="1200" b="1" dirty="0"/>
              <a:t> </a:t>
            </a:r>
            <a:r>
              <a:rPr lang="en-GB" altLang="en-US" sz="1200" dirty="0"/>
              <a:t>for</a:t>
            </a:r>
            <a:r>
              <a:rPr lang="en-GB" altLang="en-US" sz="1200" b="1" dirty="0"/>
              <a:t> any person </a:t>
            </a:r>
            <a:r>
              <a:rPr lang="en-GB" altLang="en-US" sz="1200" b="1" u="sng" dirty="0"/>
              <a:t>with/without</a:t>
            </a:r>
            <a:r>
              <a:rPr lang="en-GB" altLang="en-US" sz="1200" b="1" dirty="0"/>
              <a:t> disorder </a:t>
            </a:r>
            <a:r>
              <a:rPr lang="en-GB" altLang="en-US" sz="1200" b="1" i="1" dirty="0"/>
              <a:t>(e.g. child friendly spaces)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1" i="1" dirty="0"/>
              <a:t>Therefore, it is important to describe what one means when using such terminology in order to avoid confusion.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1" i="1" dirty="0"/>
              <a:t>More important than that is to clearly describe the observed needs and what activities will be implemented in order to respond to the observed needs.</a:t>
            </a:r>
          </a:p>
          <a:p>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64134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u="sng" dirty="0">
                <a:latin typeface="+mn-lt"/>
              </a:rPr>
              <a:t>Traditional usage of the term </a:t>
            </a:r>
            <a:r>
              <a:rPr lang="en-GB" altLang="en-US" i="1" u="sng" dirty="0">
                <a:solidFill>
                  <a:srgbClr val="0000CC"/>
                </a:solidFill>
                <a:latin typeface="+mn-lt"/>
              </a:rPr>
              <a:t>psychosocial support</a:t>
            </a:r>
            <a:r>
              <a:rPr lang="en-GB" altLang="en-US" u="sng" dirty="0">
                <a:latin typeface="+mn-lt"/>
              </a:rPr>
              <a:t> varies with sector.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t>In the Health sector staff: </a:t>
            </a:r>
            <a:r>
              <a:rPr lang="en-GB" altLang="en-US" sz="1200" b="1" u="sng" dirty="0"/>
              <a:t>non-biological</a:t>
            </a:r>
            <a:r>
              <a:rPr lang="en-GB" altLang="en-US" sz="1200" b="1" dirty="0"/>
              <a:t> </a:t>
            </a:r>
            <a:r>
              <a:rPr lang="en-GB" altLang="en-US" sz="1200" dirty="0"/>
              <a:t>interventions for</a:t>
            </a:r>
            <a:r>
              <a:rPr lang="en-GB" altLang="en-US" sz="1200" b="1" dirty="0"/>
              <a:t> people </a:t>
            </a:r>
            <a:r>
              <a:rPr lang="en-GB" altLang="en-US" sz="1200" b="1" u="sng" dirty="0"/>
              <a:t>with </a:t>
            </a:r>
            <a:r>
              <a:rPr lang="en-GB" altLang="en-US" sz="1200" b="1" dirty="0"/>
              <a:t>mental disorder </a:t>
            </a:r>
            <a:r>
              <a:rPr lang="en-GB" altLang="en-US" sz="1200" b="1" i="1" dirty="0"/>
              <a:t>(e.g. CBT)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t>Protection, social &amp; community services: </a:t>
            </a:r>
            <a:r>
              <a:rPr lang="en-GB" altLang="en-US" sz="1200" b="1" dirty="0"/>
              <a:t>any </a:t>
            </a:r>
            <a:r>
              <a:rPr lang="en-GB" altLang="en-US" sz="1200" b="1" u="sng" dirty="0"/>
              <a:t>non-clinical</a:t>
            </a:r>
            <a:r>
              <a:rPr lang="en-GB" altLang="en-US" sz="1200" b="1" dirty="0"/>
              <a:t> </a:t>
            </a:r>
            <a:r>
              <a:rPr lang="en-GB" altLang="en-US" sz="1200" dirty="0"/>
              <a:t>support</a:t>
            </a:r>
            <a:r>
              <a:rPr lang="en-GB" altLang="en-US" sz="1200" b="1" dirty="0"/>
              <a:t> </a:t>
            </a:r>
            <a:r>
              <a:rPr lang="en-GB" altLang="en-US" sz="1200" dirty="0"/>
              <a:t>for</a:t>
            </a:r>
            <a:r>
              <a:rPr lang="en-GB" altLang="en-US" sz="1200" b="1" dirty="0"/>
              <a:t> any person </a:t>
            </a:r>
            <a:r>
              <a:rPr lang="en-GB" altLang="en-US" sz="1200" b="1" u="sng" dirty="0"/>
              <a:t>with/without</a:t>
            </a:r>
            <a:r>
              <a:rPr lang="en-GB" altLang="en-US" sz="1200" b="1" dirty="0"/>
              <a:t> disorder </a:t>
            </a:r>
            <a:r>
              <a:rPr lang="en-GB" altLang="en-US" sz="1200" b="1" i="1" dirty="0"/>
              <a:t>(e.g. child friendly spaces)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1" i="1" dirty="0"/>
              <a:t>Therefore, it is important to describe what one means when using such terminology in order to avoid confusion.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1" i="1" dirty="0"/>
              <a:t>More important than that is to clearly describe the observed needs and what activities will be implemented in order to respond to the observed needs.</a:t>
            </a:r>
          </a:p>
          <a:p>
            <a:r>
              <a:rPr lang="en-GB" dirty="0"/>
              <a:t>In the ICRC, as an example: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Mental health </a:t>
            </a:r>
            <a:r>
              <a:rPr lang="en-US" dirty="0"/>
              <a:t>is used to denote psychological  well-being. Mental health interventions aim to improve psychological well-being by reducing levels of psychological distress, improving daily functioning and ensuring effective coping strategies.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Psychosocial</a:t>
            </a:r>
            <a:r>
              <a:rPr lang="en-US" dirty="0"/>
              <a:t> is used to describe the interconnection between the individual (i.e. a person’s ‘psyche’) and their environment, interpersonal relationships, community and/or culture (i.e. their social context). Psychosocial support is essential for maintaining good physical and mental health and provides an important coping mechanism for people during difficult times.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 mentioned before, those are always complementary approaches.</a:t>
            </a:r>
          </a:p>
          <a:p>
            <a:endParaRPr lang="en-GB" dirty="0"/>
          </a:p>
        </p:txBody>
      </p:sp>
      <p:sp>
        <p:nvSpPr>
          <p:cNvPr id="4" name="Slide Number Placeholder 3"/>
          <p:cNvSpPr>
            <a:spLocks noGrp="1"/>
          </p:cNvSpPr>
          <p:nvPr>
            <p:ph type="sldNum" sz="quarter" idx="10"/>
          </p:nvPr>
        </p:nvSpPr>
        <p:spPr/>
        <p:txBody>
          <a:bodyPr/>
          <a:lstStyle/>
          <a:p>
            <a:fld id="{0D19B992-DD38-43AC-BC58-01632208147B}" type="slidenum">
              <a:rPr lang="de-DE" smtClean="0"/>
              <a:t>23</a:t>
            </a:fld>
            <a:endParaRPr lang="de-DE"/>
          </a:p>
        </p:txBody>
      </p:sp>
    </p:spTree>
    <p:extLst>
      <p:ext uri="{BB962C8B-B14F-4D97-AF65-F5344CB8AC3E}">
        <p14:creationId xmlns:p14="http://schemas.microsoft.com/office/powerpoint/2010/main" val="884024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ICRC, MHPSS activities prioritize the improvement of individuals affected by violence in the different types of MHPSS programs.</a:t>
            </a:r>
          </a:p>
          <a:p>
            <a:r>
              <a:rPr lang="en-US" dirty="0"/>
              <a:t>In order to regularly monitor the improvement, measures as </a:t>
            </a:r>
            <a:r>
              <a:rPr lang="en-US" b="1" dirty="0"/>
              <a:t>functionality, distress and coping </a:t>
            </a:r>
            <a:r>
              <a:rPr lang="en-US" dirty="0"/>
              <a:t>are used in the follow up of patients under psychological support. That allows clinicians and program manages to make the necessary adaptations and draw lessons learned for programmatic improvement.</a:t>
            </a:r>
            <a:endParaRPr lang="fr-CH" dirty="0"/>
          </a:p>
          <a:p>
            <a:endParaRPr lang="fr-CH" dirty="0"/>
          </a:p>
        </p:txBody>
      </p:sp>
      <p:sp>
        <p:nvSpPr>
          <p:cNvPr id="4" name="Slide Number Placeholder 3"/>
          <p:cNvSpPr>
            <a:spLocks noGrp="1"/>
          </p:cNvSpPr>
          <p:nvPr>
            <p:ph type="sldNum" sz="quarter" idx="10"/>
          </p:nvPr>
        </p:nvSpPr>
        <p:spPr/>
        <p:txBody>
          <a:bodyPr/>
          <a:lstStyle/>
          <a:p>
            <a:fld id="{F379408E-1B1A-4999-A1CD-46CC3948875A}" type="slidenum">
              <a:rPr lang="en-GB" smtClean="0"/>
              <a:pPr/>
              <a:t>24</a:t>
            </a:fld>
            <a:endParaRPr lang="en-GB"/>
          </a:p>
        </p:txBody>
      </p:sp>
    </p:spTree>
    <p:extLst>
      <p:ext uri="{BB962C8B-B14F-4D97-AF65-F5344CB8AC3E}">
        <p14:creationId xmlns:p14="http://schemas.microsoft.com/office/powerpoint/2010/main" val="2591624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ICRC MHPSS types of activities are divided according to the support provided to  specific target populations.</a:t>
            </a:r>
          </a:p>
          <a:p>
            <a:pPr marL="171450" indent="-171450">
              <a:buFont typeface="Arial" panose="020B0604020202020204" pitchFamily="34" charset="0"/>
              <a:buChar char="•"/>
            </a:pPr>
            <a:r>
              <a:rPr lang="en-US" sz="1200" dirty="0"/>
              <a:t>MHPSS for victims of violence (at community or health centers) and it can include children and victims of sexual violence</a:t>
            </a:r>
          </a:p>
          <a:p>
            <a:pPr marL="171450" indent="-171450">
              <a:buFont typeface="Arial" panose="020B0604020202020204" pitchFamily="34" charset="0"/>
              <a:buChar char="•"/>
            </a:pPr>
            <a:r>
              <a:rPr lang="en-US" sz="1200" dirty="0"/>
              <a:t>MHPSS for families of missing persons</a:t>
            </a:r>
          </a:p>
          <a:p>
            <a:pPr marL="171450" indent="-171450">
              <a:buFont typeface="Arial" panose="020B0604020202020204" pitchFamily="34" charset="0"/>
              <a:buChar char="•"/>
            </a:pPr>
            <a:r>
              <a:rPr lang="en-US" sz="1200" dirty="0"/>
              <a:t>MHPSS for helpers</a:t>
            </a:r>
          </a:p>
          <a:p>
            <a:pPr marL="171450" indent="-171450">
              <a:buFont typeface="Arial" panose="020B0604020202020204" pitchFamily="34" charset="0"/>
              <a:buChar char="•"/>
            </a:pPr>
            <a:r>
              <a:rPr lang="en-US" sz="1200" dirty="0"/>
              <a:t>MHPSS for people deprived of liberty and former detainees</a:t>
            </a:r>
          </a:p>
          <a:p>
            <a:pPr marL="171450" indent="-171450">
              <a:buFont typeface="Arial" panose="020B0604020202020204" pitchFamily="34" charset="0"/>
              <a:buChar char="•"/>
            </a:pPr>
            <a:r>
              <a:rPr lang="en-US" sz="1200" dirty="0"/>
              <a:t>MHPSS for the hospitalized weapon wounded and people with   </a:t>
            </a:r>
            <a:r>
              <a:rPr lang="en-GB" sz="1200" dirty="0"/>
              <a:t>physical disabilities</a:t>
            </a:r>
          </a:p>
          <a:p>
            <a:pPr marL="171450" indent="-171450">
              <a:buFont typeface="Arial" panose="020B0604020202020204" pitchFamily="34" charset="0"/>
              <a:buChar char="•"/>
            </a:pPr>
            <a:r>
              <a:rPr lang="en-GB" sz="1200" dirty="0"/>
              <a:t>MHPSS in Emergencies</a:t>
            </a:r>
          </a:p>
          <a:p>
            <a:endParaRPr lang="fr-CH" dirty="0"/>
          </a:p>
        </p:txBody>
      </p:sp>
      <p:sp>
        <p:nvSpPr>
          <p:cNvPr id="4" name="Slide Number Placeholder 3"/>
          <p:cNvSpPr>
            <a:spLocks noGrp="1"/>
          </p:cNvSpPr>
          <p:nvPr>
            <p:ph type="sldNum" sz="quarter" idx="10"/>
          </p:nvPr>
        </p:nvSpPr>
        <p:spPr/>
        <p:txBody>
          <a:bodyPr/>
          <a:lstStyle/>
          <a:p>
            <a:fld id="{F379408E-1B1A-4999-A1CD-46CC3948875A}" type="slidenum">
              <a:rPr lang="en-GB" smtClean="0"/>
              <a:pPr/>
              <a:t>25</a:t>
            </a:fld>
            <a:endParaRPr lang="en-GB"/>
          </a:p>
        </p:txBody>
      </p:sp>
    </p:spTree>
    <p:extLst>
      <p:ext uri="{BB962C8B-B14F-4D97-AF65-F5344CB8AC3E}">
        <p14:creationId xmlns:p14="http://schemas.microsoft.com/office/powerpoint/2010/main" val="30260892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Psychosocial interventions </a:t>
            </a:r>
            <a:r>
              <a:rPr lang="en-US" dirty="0"/>
              <a:t>constitute the backbone of any MHPSS response and include a range of </a:t>
            </a:r>
            <a:r>
              <a:rPr lang="en-US" b="0" dirty="0"/>
              <a:t>social activities </a:t>
            </a:r>
            <a:r>
              <a:rPr lang="en-US" dirty="0"/>
              <a:t>designed to foster psychological improvement, such as sharing experiences, fostering social support, awareness-raising and psychoeducation.</a:t>
            </a:r>
          </a:p>
          <a:p>
            <a:endParaRPr lang="en-GB" dirty="0"/>
          </a:p>
        </p:txBody>
      </p:sp>
      <p:sp>
        <p:nvSpPr>
          <p:cNvPr id="4" name="Slide Number Placeholder 3"/>
          <p:cNvSpPr>
            <a:spLocks noGrp="1"/>
          </p:cNvSpPr>
          <p:nvPr>
            <p:ph type="sldNum" sz="quarter" idx="10"/>
          </p:nvPr>
        </p:nvSpPr>
        <p:spPr/>
        <p:txBody>
          <a:bodyPr/>
          <a:lstStyle/>
          <a:p>
            <a:fld id="{0D19B992-DD38-43AC-BC58-01632208147B}" type="slidenum">
              <a:rPr lang="de-DE" smtClean="0"/>
              <a:t>26</a:t>
            </a:fld>
            <a:endParaRPr lang="de-DE"/>
          </a:p>
        </p:txBody>
      </p:sp>
    </p:spTree>
    <p:extLst>
      <p:ext uri="{BB962C8B-B14F-4D97-AF65-F5344CB8AC3E}">
        <p14:creationId xmlns:p14="http://schemas.microsoft.com/office/powerpoint/2010/main" val="28427122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MHPSS activities are developed in order to cover gaps on MHPSS care that are identified after needs based assessments. Those assessments and the programs that result of it are done in partnership with community and local organizations after the authorization provided by local and/or national authorities.</a:t>
            </a:r>
          </a:p>
          <a:p>
            <a:r>
              <a:rPr lang="en-US" dirty="0"/>
              <a:t>The MHPSS activities can be implemented as:</a:t>
            </a:r>
          </a:p>
          <a:p>
            <a:pPr marL="914400" lvl="1" indent="-457200">
              <a:buFont typeface="Arial" panose="020B0604020202020204" pitchFamily="34" charset="0"/>
              <a:buChar char="•"/>
            </a:pPr>
            <a:r>
              <a:rPr lang="en-US" sz="3200" dirty="0"/>
              <a:t>MHPSS Community awareness and support sessions (being this PS)</a:t>
            </a:r>
          </a:p>
          <a:p>
            <a:pPr marL="914400" lvl="1" indent="-457200">
              <a:buFont typeface="Arial" panose="020B0604020202020204" pitchFamily="34" charset="0"/>
              <a:buChar char="•"/>
            </a:pPr>
            <a:r>
              <a:rPr lang="en-US" sz="3200" dirty="0"/>
              <a:t>MHPSS Individual and group support sessions (being this PS)</a:t>
            </a:r>
          </a:p>
          <a:p>
            <a:pPr marL="914400" lvl="1" indent="-457200">
              <a:buFont typeface="Arial" panose="020B0604020202020204" pitchFamily="34" charset="0"/>
              <a:buChar char="•"/>
            </a:pPr>
            <a:r>
              <a:rPr lang="en-US" sz="3200" dirty="0"/>
              <a:t>Psychological and Psychiatric consultations  (these being MH interventions)</a:t>
            </a:r>
          </a:p>
          <a:p>
            <a:endParaRPr lang="fr-CH" dirty="0"/>
          </a:p>
        </p:txBody>
      </p:sp>
      <p:sp>
        <p:nvSpPr>
          <p:cNvPr id="4" name="Slide Number Placeholder 3"/>
          <p:cNvSpPr>
            <a:spLocks noGrp="1"/>
          </p:cNvSpPr>
          <p:nvPr>
            <p:ph type="sldNum" sz="quarter" idx="10"/>
          </p:nvPr>
        </p:nvSpPr>
        <p:spPr/>
        <p:txBody>
          <a:bodyPr/>
          <a:lstStyle/>
          <a:p>
            <a:fld id="{0D19B992-DD38-43AC-BC58-01632208147B}" type="slidenum">
              <a:rPr lang="de-DE" smtClean="0"/>
              <a:t>27</a:t>
            </a:fld>
            <a:endParaRPr lang="de-DE"/>
          </a:p>
        </p:txBody>
      </p:sp>
    </p:spTree>
    <p:extLst>
      <p:ext uri="{BB962C8B-B14F-4D97-AF65-F5344CB8AC3E}">
        <p14:creationId xmlns:p14="http://schemas.microsoft.com/office/powerpoint/2010/main" val="24133729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6BD25774-D228-4424-B2BF-FF5EA9C949C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spcBef>
                <a:spcPct val="30000"/>
              </a:spcBef>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B6CD83F9-0857-4B7D-9A35-1EB4FFC74401}" type="slidenum">
              <a:rPr lang="en-US" altLang="en-US" sz="1200">
                <a:ea typeface="ＭＳ Ｐゴシック" panose="020B0600070205080204" pitchFamily="34" charset="-128"/>
              </a:rPr>
              <a:pPr eaLnBrk="1" hangingPunct="1">
                <a:spcBef>
                  <a:spcPct val="0"/>
                </a:spcBef>
              </a:pPr>
              <a:t>28</a:t>
            </a:fld>
            <a:endParaRPr lang="en-US" altLang="en-US" sz="1200">
              <a:ea typeface="ＭＳ Ｐゴシック" panose="020B0600070205080204" pitchFamily="34" charset="-128"/>
            </a:endParaRPr>
          </a:p>
        </p:txBody>
      </p:sp>
      <p:sp>
        <p:nvSpPr>
          <p:cNvPr id="99331" name="Rectangle 2">
            <a:extLst>
              <a:ext uri="{FF2B5EF4-FFF2-40B4-BE49-F238E27FC236}">
                <a16:creationId xmlns:a16="http://schemas.microsoft.com/office/drawing/2014/main" id="{E1573E30-49D4-4AF0-86C3-27BE6BD50733}"/>
              </a:ext>
            </a:extLst>
          </p:cNvPr>
          <p:cNvSpPr>
            <a:spLocks noGrp="1" noRot="1" noChangeAspect="1" noChangeArrowheads="1" noTextEdit="1"/>
          </p:cNvSpPr>
          <p:nvPr>
            <p:ph type="sldImg"/>
          </p:nvPr>
        </p:nvSpPr>
        <p:spPr>
          <a:xfrm>
            <a:off x="55563" y="738188"/>
            <a:ext cx="6551612" cy="3686175"/>
          </a:xfrm>
          <a:ln/>
        </p:spPr>
      </p:sp>
      <p:sp>
        <p:nvSpPr>
          <p:cNvPr id="99332" name="Rectangle 3">
            <a:extLst>
              <a:ext uri="{FF2B5EF4-FFF2-40B4-BE49-F238E27FC236}">
                <a16:creationId xmlns:a16="http://schemas.microsoft.com/office/drawing/2014/main" id="{8AFEC67B-8F24-4F0F-8AA0-15C0E2BF09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u="sng" dirty="0">
                <a:latin typeface="+mn-lt"/>
                <a:ea typeface="ＭＳ Ｐゴシック" panose="020B0600070205080204" pitchFamily="34" charset="-128"/>
              </a:rPr>
              <a:t>What is Psychological First Aid? </a:t>
            </a:r>
          </a:p>
          <a:p>
            <a:pPr eaLnBrk="1" hangingPunct="1">
              <a:lnSpc>
                <a:spcPct val="90000"/>
              </a:lnSpc>
            </a:pPr>
            <a:r>
              <a:rPr lang="en-US" altLang="en-US" sz="3200" dirty="0">
                <a:ea typeface="ＭＳ Ｐゴシック" panose="020B0600070205080204" pitchFamily="34" charset="-128"/>
              </a:rPr>
              <a:t>Humane, supportive and practical assistance to fellow human beings who recently suffered exposure to serious stressors, and involves:</a:t>
            </a:r>
          </a:p>
          <a:p>
            <a:pPr lvl="1" eaLnBrk="1" hangingPunct="1">
              <a:lnSpc>
                <a:spcPct val="90000"/>
              </a:lnSpc>
              <a:buFont typeface="Wingdings" panose="05000000000000000000" pitchFamily="2" charset="2"/>
              <a:buChar char="Ø"/>
            </a:pPr>
            <a:r>
              <a:rPr lang="en-US" altLang="en-US" sz="2800" dirty="0">
                <a:ea typeface="ＭＳ Ｐゴシック" panose="020B0600070205080204" pitchFamily="34" charset="-128"/>
              </a:rPr>
              <a:t>Non-intrusive, practical care and support</a:t>
            </a:r>
          </a:p>
          <a:p>
            <a:pPr lvl="1" eaLnBrk="1" hangingPunct="1">
              <a:lnSpc>
                <a:spcPct val="90000"/>
              </a:lnSpc>
              <a:buFont typeface="Wingdings" panose="05000000000000000000" pitchFamily="2" charset="2"/>
              <a:buChar char="Ø"/>
            </a:pPr>
            <a:r>
              <a:rPr lang="en-US" altLang="en-US" sz="2800" dirty="0">
                <a:ea typeface="ＭＳ Ｐゴシック" panose="020B0600070205080204" pitchFamily="34" charset="-128"/>
              </a:rPr>
              <a:t>Assessing needs and concerns</a:t>
            </a:r>
          </a:p>
          <a:p>
            <a:pPr lvl="1" eaLnBrk="1" hangingPunct="1">
              <a:lnSpc>
                <a:spcPct val="90000"/>
              </a:lnSpc>
              <a:buFont typeface="Wingdings" panose="05000000000000000000" pitchFamily="2" charset="2"/>
              <a:buChar char="Ø"/>
            </a:pPr>
            <a:r>
              <a:rPr lang="en-US" altLang="en-US" sz="2800" dirty="0">
                <a:ea typeface="ＭＳ Ｐゴシック" panose="020B0600070205080204" pitchFamily="34" charset="-128"/>
              </a:rPr>
              <a:t>Helping people to address basic needs (food, water)</a:t>
            </a:r>
          </a:p>
          <a:p>
            <a:pPr lvl="1" eaLnBrk="1" hangingPunct="1">
              <a:lnSpc>
                <a:spcPct val="90000"/>
              </a:lnSpc>
              <a:buFont typeface="Wingdings" panose="05000000000000000000" pitchFamily="2" charset="2"/>
              <a:buChar char="Ø"/>
            </a:pPr>
            <a:r>
              <a:rPr lang="en-US" altLang="en-US" sz="2800" dirty="0">
                <a:ea typeface="ＭＳ Ｐゴシック" panose="020B0600070205080204" pitchFamily="34" charset="-128"/>
              </a:rPr>
              <a:t>Listening, but not pressuring people to talk</a:t>
            </a:r>
          </a:p>
          <a:p>
            <a:pPr lvl="1" eaLnBrk="1" hangingPunct="1">
              <a:lnSpc>
                <a:spcPct val="90000"/>
              </a:lnSpc>
              <a:buFont typeface="Wingdings" panose="05000000000000000000" pitchFamily="2" charset="2"/>
              <a:buChar char="Ø"/>
            </a:pPr>
            <a:r>
              <a:rPr lang="en-US" altLang="en-US" sz="2800" dirty="0">
                <a:ea typeface="ＭＳ Ｐゴシック" panose="020B0600070205080204" pitchFamily="34" charset="-128"/>
              </a:rPr>
              <a:t>Comforting people and helping them to feel calm</a:t>
            </a:r>
          </a:p>
          <a:p>
            <a:pPr lvl="1" eaLnBrk="1" hangingPunct="1">
              <a:lnSpc>
                <a:spcPct val="90000"/>
              </a:lnSpc>
              <a:buFont typeface="Wingdings" panose="05000000000000000000" pitchFamily="2" charset="2"/>
              <a:buChar char="Ø"/>
            </a:pPr>
            <a:r>
              <a:rPr lang="en-US" altLang="en-US" sz="2800" dirty="0">
                <a:ea typeface="ＭＳ Ｐゴシック" panose="020B0600070205080204" pitchFamily="34" charset="-128"/>
              </a:rPr>
              <a:t>Helping people connect to information, services and social supports</a:t>
            </a:r>
          </a:p>
          <a:p>
            <a:pPr lvl="1" eaLnBrk="1" hangingPunct="1">
              <a:lnSpc>
                <a:spcPct val="90000"/>
              </a:lnSpc>
              <a:buFont typeface="Wingdings" panose="05000000000000000000" pitchFamily="2" charset="2"/>
              <a:buChar char="Ø"/>
            </a:pPr>
            <a:r>
              <a:rPr lang="en-US" altLang="en-US" sz="2800" dirty="0">
                <a:ea typeface="ＭＳ Ｐゴシック" panose="020B0600070205080204" pitchFamily="34" charset="-128"/>
              </a:rPr>
              <a:t>Protecting people from further harm</a:t>
            </a:r>
          </a:p>
          <a:p>
            <a:pPr eaLnBrk="1" hangingPunct="1">
              <a:spcBef>
                <a:spcPct val="0"/>
              </a:spcBef>
            </a:pPr>
            <a:endParaRPr lang="en-GB"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3737810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2D832138-4E47-4992-A257-09E47358BF0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spcBef>
                <a:spcPct val="30000"/>
              </a:spcBef>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8A26A2F3-2B16-4B18-A138-48D7784138C0}" type="slidenum">
              <a:rPr lang="en-US" altLang="en-US" sz="1200">
                <a:ea typeface="ＭＳ Ｐゴシック" panose="020B0600070205080204" pitchFamily="34" charset="-128"/>
              </a:rPr>
              <a:pPr eaLnBrk="1" hangingPunct="1">
                <a:spcBef>
                  <a:spcPct val="0"/>
                </a:spcBef>
              </a:pPr>
              <a:t>29</a:t>
            </a:fld>
            <a:endParaRPr lang="en-US" altLang="en-US" sz="1200">
              <a:ea typeface="ＭＳ Ｐゴシック" panose="020B0600070205080204" pitchFamily="34" charset="-128"/>
            </a:endParaRPr>
          </a:p>
        </p:txBody>
      </p:sp>
      <p:sp>
        <p:nvSpPr>
          <p:cNvPr id="100355" name="Rectangle 2">
            <a:extLst>
              <a:ext uri="{FF2B5EF4-FFF2-40B4-BE49-F238E27FC236}">
                <a16:creationId xmlns:a16="http://schemas.microsoft.com/office/drawing/2014/main" id="{B349F3F7-FA52-493B-9010-35910A81B029}"/>
              </a:ext>
            </a:extLst>
          </p:cNvPr>
          <p:cNvSpPr>
            <a:spLocks noGrp="1" noRot="1" noChangeAspect="1" noChangeArrowheads="1" noTextEdit="1"/>
          </p:cNvSpPr>
          <p:nvPr>
            <p:ph type="sldImg"/>
          </p:nvPr>
        </p:nvSpPr>
        <p:spPr>
          <a:xfrm>
            <a:off x="55563" y="738188"/>
            <a:ext cx="6551612" cy="3686175"/>
          </a:xfrm>
          <a:ln/>
        </p:spPr>
      </p:sp>
      <p:sp>
        <p:nvSpPr>
          <p:cNvPr id="100356" name="Rectangle 3">
            <a:extLst>
              <a:ext uri="{FF2B5EF4-FFF2-40B4-BE49-F238E27FC236}">
                <a16:creationId xmlns:a16="http://schemas.microsoft.com/office/drawing/2014/main" id="{10594692-57DB-4AAF-892A-5108ADFD4CF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nl-NL"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GB" altLang="en-US" dirty="0">
                <a:latin typeface="Arial" panose="020B0604020202020204" pitchFamily="34" charset="0"/>
                <a:ea typeface="ＭＳ Ｐゴシック" panose="020B0600070205080204" pitchFamily="34" charset="-128"/>
                <a:cs typeface="Arial" panose="020B0604020202020204" pitchFamily="34" charset="0"/>
              </a:rPr>
              <a:t>-In contrast to psychological debriefing:  PFA does NOT necessarily involve a detailed discussion of the event that caused the distress.</a:t>
            </a:r>
          </a:p>
          <a:p>
            <a:pPr eaLnBrk="1" hangingPunct="1">
              <a:spcBef>
                <a:spcPct val="0"/>
              </a:spcBef>
            </a:pPr>
            <a:r>
              <a:rPr lang="en-GB" altLang="en-US" dirty="0">
                <a:latin typeface="Arial" panose="020B0604020202020204" pitchFamily="34" charset="0"/>
                <a:ea typeface="ＭＳ Ｐゴシック" panose="020B0600070205080204" pitchFamily="34" charset="-128"/>
                <a:cs typeface="Arial" panose="020B0604020202020204" pitchFamily="34" charset="0"/>
              </a:rPr>
              <a:t>It is known that Psychological debriefing can be potentially harmful and has to be avoided!</a:t>
            </a:r>
          </a:p>
        </p:txBody>
      </p:sp>
    </p:spTree>
    <p:extLst>
      <p:ext uri="{BB962C8B-B14F-4D97-AF65-F5344CB8AC3E}">
        <p14:creationId xmlns:p14="http://schemas.microsoft.com/office/powerpoint/2010/main" val="527976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definition of Mental Health, as described by the WHO, consists of an </a:t>
            </a:r>
            <a:r>
              <a:rPr lang="en-US" altLang="ar-SA" sz="1200" dirty="0"/>
              <a:t>state of well-being in which every individual realizes his or her own potential, can cope with the normal stresses of life, can work productively and fruitfully, and is able to make a contribution to her or his community.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ar-SA" sz="1200" dirty="0"/>
              <a:t>In the Mental Health community, accepting that Mental Health is an integral part of any person’s general health and well being, we categorically say: “There is No Health without Mental Health”</a:t>
            </a:r>
            <a:endParaRPr lang="ar-SA" altLang="ar-SA" sz="1200" dirty="0"/>
          </a:p>
          <a:p>
            <a:endParaRPr lang="en-GB" dirty="0"/>
          </a:p>
        </p:txBody>
      </p:sp>
      <p:sp>
        <p:nvSpPr>
          <p:cNvPr id="4" name="Slide Number Placeholder 3"/>
          <p:cNvSpPr>
            <a:spLocks noGrp="1"/>
          </p:cNvSpPr>
          <p:nvPr>
            <p:ph type="sldNum" sz="quarter" idx="10"/>
          </p:nvPr>
        </p:nvSpPr>
        <p:spPr/>
        <p:txBody>
          <a:bodyPr/>
          <a:lstStyle/>
          <a:p>
            <a:fld id="{0D19B992-DD38-43AC-BC58-01632208147B}" type="slidenum">
              <a:rPr lang="de-DE" smtClean="0"/>
              <a:t>3</a:t>
            </a:fld>
            <a:endParaRPr lang="de-DE"/>
          </a:p>
        </p:txBody>
      </p:sp>
    </p:spTree>
    <p:extLst>
      <p:ext uri="{BB962C8B-B14F-4D97-AF65-F5344CB8AC3E}">
        <p14:creationId xmlns:p14="http://schemas.microsoft.com/office/powerpoint/2010/main" val="26133657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needs assessment is the starting point for any MHPSS activity which includes a comprehensive situational analysis.</a:t>
            </a:r>
          </a:p>
          <a:p>
            <a:r>
              <a:rPr lang="en-US" dirty="0"/>
              <a:t>The key points of the needs assessment are:</a:t>
            </a:r>
          </a:p>
          <a:p>
            <a:r>
              <a:rPr lang="en-US" dirty="0"/>
              <a:t>            Assess the existing knowledge via collection of data and information already available</a:t>
            </a:r>
          </a:p>
          <a:p>
            <a:pPr lvl="1"/>
            <a:r>
              <a:rPr lang="en-GB" sz="2800" dirty="0"/>
              <a:t>Assess needs of beneficiaries</a:t>
            </a:r>
          </a:p>
          <a:p>
            <a:pPr lvl="1"/>
            <a:r>
              <a:rPr lang="en-GB" sz="2800" dirty="0"/>
              <a:t>Assess the capacities of health personnel </a:t>
            </a:r>
          </a:p>
          <a:p>
            <a:pPr lvl="1"/>
            <a:r>
              <a:rPr lang="en-GB" sz="2800" dirty="0"/>
              <a:t>Assess HR needs and capacities (MHPSS national, international staff and MHPSS professionals if available. )</a:t>
            </a:r>
          </a:p>
          <a:p>
            <a:pPr lvl="1"/>
            <a:r>
              <a:rPr lang="en-GB" sz="2800" dirty="0"/>
              <a:t>Assess the local cultural aspects</a:t>
            </a:r>
          </a:p>
          <a:p>
            <a:pPr lvl="1"/>
            <a:endParaRPr lang="en-GB" sz="2800" dirty="0"/>
          </a:p>
          <a:p>
            <a:pPr lvl="1"/>
            <a:r>
              <a:rPr lang="en-GB" sz="2800" dirty="0"/>
              <a:t>Programs also need to include monitoring and evaluation mechanisms:</a:t>
            </a:r>
          </a:p>
          <a:p>
            <a:pPr lvl="1"/>
            <a:r>
              <a:rPr lang="en-GB" sz="2800" dirty="0"/>
              <a:t>Questionnaires can be used to monitor the improvement of beneficiaries under care or the improvement of the capacities of professionals trained in MHPSS service delivery.</a:t>
            </a:r>
          </a:p>
          <a:p>
            <a:pPr lvl="1"/>
            <a:r>
              <a:rPr lang="en-GB" sz="2800" dirty="0"/>
              <a:t>Local adaptation and validation of questionnaires is a MUST!</a:t>
            </a:r>
          </a:p>
          <a:p>
            <a:pPr lvl="1"/>
            <a:endParaRPr lang="en-GB" sz="2800" dirty="0"/>
          </a:p>
          <a:p>
            <a:endParaRPr lang="fr-CH" dirty="0"/>
          </a:p>
        </p:txBody>
      </p:sp>
      <p:sp>
        <p:nvSpPr>
          <p:cNvPr id="4" name="Slide Number Placeholder 3"/>
          <p:cNvSpPr>
            <a:spLocks noGrp="1"/>
          </p:cNvSpPr>
          <p:nvPr>
            <p:ph type="sldNum" sz="quarter" idx="10"/>
          </p:nvPr>
        </p:nvSpPr>
        <p:spPr/>
        <p:txBody>
          <a:bodyPr/>
          <a:lstStyle/>
          <a:p>
            <a:fld id="{0D19B992-DD38-43AC-BC58-01632208147B}" type="slidenum">
              <a:rPr lang="de-DE" smtClean="0"/>
              <a:t>30</a:t>
            </a:fld>
            <a:endParaRPr lang="de-DE"/>
          </a:p>
        </p:txBody>
      </p:sp>
    </p:spTree>
    <p:extLst>
      <p:ext uri="{BB962C8B-B14F-4D97-AF65-F5344CB8AC3E}">
        <p14:creationId xmlns:p14="http://schemas.microsoft.com/office/powerpoint/2010/main" val="18754884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you have examples of international guidelines produced by international organizations that can guide you in performing assessments of MHPSS needs and resources in crisis situations.</a:t>
            </a:r>
            <a:endParaRPr lang="fr-CH" dirty="0"/>
          </a:p>
        </p:txBody>
      </p:sp>
      <p:sp>
        <p:nvSpPr>
          <p:cNvPr id="4" name="Slide Number Placeholder 3"/>
          <p:cNvSpPr>
            <a:spLocks noGrp="1"/>
          </p:cNvSpPr>
          <p:nvPr>
            <p:ph type="sldNum" sz="quarter" idx="10"/>
          </p:nvPr>
        </p:nvSpPr>
        <p:spPr/>
        <p:txBody>
          <a:bodyPr/>
          <a:lstStyle/>
          <a:p>
            <a:fld id="{0D19B992-DD38-43AC-BC58-01632208147B}" type="slidenum">
              <a:rPr lang="de-DE" smtClean="0"/>
              <a:t>31</a:t>
            </a:fld>
            <a:endParaRPr lang="de-DE"/>
          </a:p>
        </p:txBody>
      </p:sp>
    </p:spTree>
    <p:extLst>
      <p:ext uri="{BB962C8B-B14F-4D97-AF65-F5344CB8AC3E}">
        <p14:creationId xmlns:p14="http://schemas.microsoft.com/office/powerpoint/2010/main" val="322427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0685AFBB-51AB-494C-BAB0-A616C85EFB50}"/>
              </a:ext>
            </a:extLst>
          </p:cNvPr>
          <p:cNvSpPr>
            <a:spLocks noGrp="1" noChangeArrowheads="1"/>
          </p:cNvSpPr>
          <p:nvPr>
            <p:ph type="hdr" sz="quarter"/>
          </p:nvPr>
        </p:nvSpPr>
        <p:spPr>
          <a:noFill/>
        </p:spPr>
        <p:txBody>
          <a:bodyPr/>
          <a:lstStyle>
            <a:lvl1pPr algn="r" eaLnBrk="0" hangingPunct="0">
              <a:spcBef>
                <a:spcPct val="30000"/>
              </a:spcBef>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lgn="l" eaLnBrk="1" hangingPunct="1">
              <a:spcBef>
                <a:spcPct val="0"/>
              </a:spcBef>
            </a:pPr>
            <a:r>
              <a:rPr lang="en-US" altLang="en-US" sz="1200">
                <a:solidFill>
                  <a:srgbClr val="000000"/>
                </a:solidFill>
              </a:rPr>
              <a:t>World Health Organization</a:t>
            </a:r>
          </a:p>
        </p:txBody>
      </p:sp>
      <p:sp>
        <p:nvSpPr>
          <p:cNvPr id="98307" name="Rectangle 3">
            <a:extLst>
              <a:ext uri="{FF2B5EF4-FFF2-40B4-BE49-F238E27FC236}">
                <a16:creationId xmlns:a16="http://schemas.microsoft.com/office/drawing/2014/main" id="{D84B5C22-B39B-4178-AEA0-9766D4117E74}"/>
              </a:ext>
            </a:extLst>
          </p:cNvPr>
          <p:cNvSpPr>
            <a:spLocks noGrp="1" noChangeArrowheads="1"/>
          </p:cNvSpPr>
          <p:nvPr>
            <p:ph type="dt" sz="quarter" idx="1"/>
          </p:nvPr>
        </p:nvSpPr>
        <p:spPr>
          <a:noFill/>
        </p:spPr>
        <p:txBody>
          <a:bodyPr/>
          <a:lstStyle>
            <a:lvl1pPr algn="r" eaLnBrk="0" hangingPunct="0">
              <a:spcBef>
                <a:spcPct val="30000"/>
              </a:spcBef>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C5297190-7DDE-4060-BF4D-81B7D03AA80A}" type="datetime3">
              <a:rPr lang="en-US" altLang="en-US" sz="1200" smtClean="0">
                <a:solidFill>
                  <a:srgbClr val="000000"/>
                </a:solidFill>
              </a:rPr>
              <a:pPr eaLnBrk="1" hangingPunct="1">
                <a:spcBef>
                  <a:spcPct val="0"/>
                </a:spcBef>
              </a:pPr>
              <a:t>11 August 2020</a:t>
            </a:fld>
            <a:endParaRPr lang="en-US" altLang="en-US" sz="1200">
              <a:solidFill>
                <a:srgbClr val="000000"/>
              </a:solidFill>
            </a:endParaRPr>
          </a:p>
        </p:txBody>
      </p:sp>
      <p:sp>
        <p:nvSpPr>
          <p:cNvPr id="98308" name="Rectangle 7">
            <a:extLst>
              <a:ext uri="{FF2B5EF4-FFF2-40B4-BE49-F238E27FC236}">
                <a16:creationId xmlns:a16="http://schemas.microsoft.com/office/drawing/2014/main" id="{F6734EF8-05E8-4640-8E60-5CDD8814F431}"/>
              </a:ext>
            </a:extLst>
          </p:cNvPr>
          <p:cNvSpPr>
            <a:spLocks noGrp="1" noChangeArrowheads="1"/>
          </p:cNvSpPr>
          <p:nvPr>
            <p:ph type="sldNum" sz="quarter" idx="5"/>
          </p:nvPr>
        </p:nvSpPr>
        <p:spPr>
          <a:noFill/>
        </p:spPr>
        <p:txBody>
          <a:bodyPr/>
          <a:lstStyle>
            <a:lvl1pPr algn="r" eaLnBrk="0" hangingPunct="0">
              <a:spcBef>
                <a:spcPct val="30000"/>
              </a:spcBef>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ACE8AF08-72B7-4F60-BF57-8FD8F0ACFB85}" type="slidenum">
              <a:rPr lang="en-US" altLang="en-US" sz="1200">
                <a:solidFill>
                  <a:srgbClr val="000000"/>
                </a:solidFill>
              </a:rPr>
              <a:pPr eaLnBrk="1" hangingPunct="1">
                <a:spcBef>
                  <a:spcPct val="0"/>
                </a:spcBef>
              </a:pPr>
              <a:t>32</a:t>
            </a:fld>
            <a:endParaRPr lang="en-US" altLang="en-US" sz="1200">
              <a:solidFill>
                <a:srgbClr val="000000"/>
              </a:solidFill>
            </a:endParaRPr>
          </a:p>
        </p:txBody>
      </p:sp>
      <p:sp>
        <p:nvSpPr>
          <p:cNvPr id="98309" name="Rectangle 2">
            <a:extLst>
              <a:ext uri="{FF2B5EF4-FFF2-40B4-BE49-F238E27FC236}">
                <a16:creationId xmlns:a16="http://schemas.microsoft.com/office/drawing/2014/main" id="{AB6FB5C6-7641-4C8C-AD67-52397C01EACC}"/>
              </a:ext>
            </a:extLst>
          </p:cNvPr>
          <p:cNvSpPr>
            <a:spLocks noGrp="1" noRot="1" noChangeAspect="1" noChangeArrowheads="1" noTextEdit="1"/>
          </p:cNvSpPr>
          <p:nvPr>
            <p:ph type="sldImg"/>
          </p:nvPr>
        </p:nvSpPr>
        <p:spPr>
          <a:xfrm>
            <a:off x="55563" y="738188"/>
            <a:ext cx="6551612" cy="3686175"/>
          </a:xfrm>
          <a:ln/>
        </p:spPr>
      </p:sp>
      <p:sp>
        <p:nvSpPr>
          <p:cNvPr id="98310" name="Rectangle 3">
            <a:extLst>
              <a:ext uri="{FF2B5EF4-FFF2-40B4-BE49-F238E27FC236}">
                <a16:creationId xmlns:a16="http://schemas.microsoft.com/office/drawing/2014/main" id="{E2791320-B73B-4409-B8CA-905305781FCB}"/>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cs typeface="Arial" panose="020B0604020202020204" pitchFamily="34" charset="0"/>
              </a:rPr>
              <a:t>It is important to be aware and involved of existing coordinating mechanisms on MHPSS in crisis situations. The local WHO or UN office will be able to provide the necessary directions.</a:t>
            </a:r>
          </a:p>
          <a:p>
            <a:pPr eaLnBrk="1" hangingPunct="1"/>
            <a:r>
              <a:rPr lang="en-US" altLang="en-US" dirty="0">
                <a:latin typeface="Arial" panose="020B0604020202020204" pitchFamily="34" charset="0"/>
                <a:cs typeface="Arial" panose="020B0604020202020204" pitchFamily="34" charset="0"/>
              </a:rPr>
              <a:t>There is in general a MHPSS working group and MHPSS participates in other groups as Health, Protection and Education.</a:t>
            </a:r>
          </a:p>
        </p:txBody>
      </p:sp>
    </p:spTree>
    <p:extLst>
      <p:ext uri="{BB962C8B-B14F-4D97-AF65-F5344CB8AC3E}">
        <p14:creationId xmlns:p14="http://schemas.microsoft.com/office/powerpoint/2010/main" val="42723539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57DB5977-C896-4D3F-AC03-1D60A7D45936}"/>
              </a:ext>
            </a:extLst>
          </p:cNvPr>
          <p:cNvSpPr>
            <a:spLocks noGrp="1" noRot="1" noChangeAspect="1" noTextEdit="1"/>
          </p:cNvSpPr>
          <p:nvPr>
            <p:ph type="sldImg"/>
          </p:nvPr>
        </p:nvSpPr>
        <p:spPr>
          <a:xfrm>
            <a:off x="55563" y="738188"/>
            <a:ext cx="6551612" cy="3686175"/>
          </a:xfrm>
          <a:ln/>
        </p:spPr>
      </p:sp>
      <p:sp>
        <p:nvSpPr>
          <p:cNvPr id="101379" name="Notes Placeholder 2">
            <a:extLst>
              <a:ext uri="{FF2B5EF4-FFF2-40B4-BE49-F238E27FC236}">
                <a16:creationId xmlns:a16="http://schemas.microsoft.com/office/drawing/2014/main" id="{4A1938DD-CBB4-4F4A-92E9-A9DA5722FFEB}"/>
              </a:ext>
            </a:extLst>
          </p:cNvPr>
          <p:cNvSpPr>
            <a:spLocks noGrp="1"/>
          </p:cNvSpPr>
          <p:nvPr>
            <p:ph type="body" idx="1"/>
          </p:nvPr>
        </p:nvSpPr>
        <p:spPr>
          <a:noFill/>
        </p:spPr>
        <p:txBody>
          <a:bodyPr/>
          <a:lstStyle/>
          <a:p>
            <a:pPr algn="l" rtl="0"/>
            <a:r>
              <a:rPr lang="en-GB" altLang="en-US" sz="1200" dirty="0">
                <a:latin typeface="Arial" panose="020B0604020202020204" pitchFamily="34" charset="0"/>
                <a:cs typeface="Arial" panose="020B0604020202020204" pitchFamily="34" charset="0"/>
              </a:rPr>
              <a:t>While the challenges related to mental health care are considerable, emergencies also present unique opportunities for better care of all people with mental health needs. </a:t>
            </a:r>
          </a:p>
          <a:p>
            <a:pPr algn="l" rtl="0"/>
            <a:endParaRPr lang="en-GB" altLang="en-US" sz="1200" dirty="0">
              <a:latin typeface="Arial" panose="020B0604020202020204" pitchFamily="34" charset="0"/>
              <a:cs typeface="Arial" panose="020B0604020202020204" pitchFamily="34" charset="0"/>
            </a:endParaRPr>
          </a:p>
          <a:p>
            <a:pPr algn="l" rtl="0">
              <a:buFontTx/>
              <a:buChar char="•"/>
            </a:pPr>
            <a:r>
              <a:rPr lang="en-GB" altLang="en-US" sz="1200" dirty="0">
                <a:latin typeface="Arial" panose="020B0604020202020204" pitchFamily="34" charset="0"/>
                <a:cs typeface="Arial" panose="020B0604020202020204" pitchFamily="34" charset="0"/>
              </a:rPr>
              <a:t>Following disasters, the media often focus on the plight of surviving people, including their psychological responses to the stressors they face. </a:t>
            </a:r>
          </a:p>
          <a:p>
            <a:pPr algn="l" rtl="0">
              <a:buFontTx/>
              <a:buChar char="•"/>
            </a:pPr>
            <a:r>
              <a:rPr lang="en-GB" altLang="en-US" sz="1200" dirty="0">
                <a:latin typeface="Arial" panose="020B0604020202020204" pitchFamily="34" charset="0"/>
                <a:cs typeface="Arial" panose="020B0604020202020204" pitchFamily="34" charset="0"/>
              </a:rPr>
              <a:t>In some countries, government leaders and heads of nongovernmental organizations express – for the first time – serious concern about their nation’s mental health.</a:t>
            </a:r>
          </a:p>
          <a:p>
            <a:pPr algn="l" rtl="0" eaLnBrk="1" hangingPunct="1">
              <a:buFontTx/>
              <a:buChar char="•"/>
            </a:pPr>
            <a:r>
              <a:rPr lang="en-GB" altLang="en-US" sz="1200" dirty="0">
                <a:latin typeface="Arial" panose="020B0604020202020204" pitchFamily="34" charset="0"/>
                <a:cs typeface="Arial" panose="020B0604020202020204" pitchFamily="34" charset="0"/>
              </a:rPr>
              <a:t>Within this context, decision-makers often become willing to allocate resources towards mental health and to consider options beyond the status quo. </a:t>
            </a:r>
            <a:endParaRPr lang="en-US" altLang="en-US" sz="1200" dirty="0">
              <a:latin typeface="Arial" panose="020B0604020202020204" pitchFamily="34" charset="0"/>
              <a:cs typeface="Arial" panose="020B0604020202020204" pitchFamily="34" charset="0"/>
            </a:endParaRPr>
          </a:p>
          <a:p>
            <a:pPr algn="l" rtl="0"/>
            <a:r>
              <a:rPr lang="en-US" altLang="en-US" sz="1200" dirty="0">
                <a:latin typeface="Arial" panose="020B0604020202020204" pitchFamily="34" charset="0"/>
                <a:cs typeface="Arial" panose="020B0604020202020204" pitchFamily="34" charset="0"/>
              </a:rPr>
              <a:t>Collectively, these factors create the possibility of introducing and implementing more sustainable mental health services that can help people during the emergency and continue to help them in the long term.</a:t>
            </a:r>
            <a:endParaRPr lang="en-GB" altLang="en-US" dirty="0">
              <a:latin typeface="Arial" panose="020B0604020202020204" pitchFamily="34" charset="0"/>
              <a:cs typeface="Arial" panose="020B0604020202020204" pitchFamily="34" charset="0"/>
            </a:endParaRPr>
          </a:p>
        </p:txBody>
      </p:sp>
      <p:sp>
        <p:nvSpPr>
          <p:cNvPr id="101380" name="Header Placeholder 3">
            <a:extLst>
              <a:ext uri="{FF2B5EF4-FFF2-40B4-BE49-F238E27FC236}">
                <a16:creationId xmlns:a16="http://schemas.microsoft.com/office/drawing/2014/main" id="{2E2079C0-D8CB-4D63-962D-9344252ACFCB}"/>
              </a:ext>
            </a:extLst>
          </p:cNvPr>
          <p:cNvSpPr>
            <a:spLocks noGrp="1"/>
          </p:cNvSpPr>
          <p:nvPr>
            <p:ph type="hdr" sz="quarter"/>
          </p:nvPr>
        </p:nvSpPr>
        <p:spPr>
          <a:noFill/>
        </p:spPr>
        <p:txBody>
          <a:bodyPr/>
          <a:lstStyle>
            <a:lvl1pPr algn="r" eaLnBrk="0" hangingPunct="0">
              <a:spcBef>
                <a:spcPct val="30000"/>
              </a:spcBef>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lgn="l" eaLnBrk="1" hangingPunct="1">
              <a:spcBef>
                <a:spcPct val="0"/>
              </a:spcBef>
            </a:pPr>
            <a:r>
              <a:rPr lang="en-GB" altLang="en-US" sz="1200"/>
              <a:t>World Health Organization</a:t>
            </a:r>
          </a:p>
        </p:txBody>
      </p:sp>
      <p:sp>
        <p:nvSpPr>
          <p:cNvPr id="101381" name="Date Placeholder 4">
            <a:extLst>
              <a:ext uri="{FF2B5EF4-FFF2-40B4-BE49-F238E27FC236}">
                <a16:creationId xmlns:a16="http://schemas.microsoft.com/office/drawing/2014/main" id="{109F0C3D-4A94-4B09-B18D-932D86B8CD2D}"/>
              </a:ext>
            </a:extLst>
          </p:cNvPr>
          <p:cNvSpPr>
            <a:spLocks noGrp="1"/>
          </p:cNvSpPr>
          <p:nvPr>
            <p:ph type="dt" sz="quarter" idx="1"/>
          </p:nvPr>
        </p:nvSpPr>
        <p:spPr>
          <a:noFill/>
        </p:spPr>
        <p:txBody>
          <a:bodyPr/>
          <a:lstStyle>
            <a:lvl1pPr algn="r" eaLnBrk="0" hangingPunct="0">
              <a:spcBef>
                <a:spcPct val="30000"/>
              </a:spcBef>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49E88A55-640F-43CA-BE60-1B8460D7CC69}" type="datetime3">
              <a:rPr lang="en-GB" altLang="en-US" sz="1200" smtClean="0"/>
              <a:pPr eaLnBrk="1" hangingPunct="1">
                <a:spcBef>
                  <a:spcPct val="0"/>
                </a:spcBef>
              </a:pPr>
              <a:t>11 August, 2020</a:t>
            </a:fld>
            <a:endParaRPr lang="en-GB" altLang="en-US" sz="1200"/>
          </a:p>
        </p:txBody>
      </p:sp>
      <p:sp>
        <p:nvSpPr>
          <p:cNvPr id="101382" name="Slide Number Placeholder 5">
            <a:extLst>
              <a:ext uri="{FF2B5EF4-FFF2-40B4-BE49-F238E27FC236}">
                <a16:creationId xmlns:a16="http://schemas.microsoft.com/office/drawing/2014/main" id="{B133A65F-D687-4339-832F-D76CAC16C9A3}"/>
              </a:ext>
            </a:extLst>
          </p:cNvPr>
          <p:cNvSpPr>
            <a:spLocks noGrp="1"/>
          </p:cNvSpPr>
          <p:nvPr>
            <p:ph type="sldNum" sz="quarter" idx="5"/>
          </p:nvPr>
        </p:nvSpPr>
        <p:spPr>
          <a:noFill/>
        </p:spPr>
        <p:txBody>
          <a:bodyPr/>
          <a:lstStyle>
            <a:lvl1pPr algn="r" eaLnBrk="0" hangingPunct="0">
              <a:spcBef>
                <a:spcPct val="30000"/>
              </a:spcBef>
              <a:defRPr sz="1300">
                <a:solidFill>
                  <a:schemeClr val="tx1"/>
                </a:solidFill>
                <a:latin typeface="Arial" panose="020B0604020202020204" pitchFamily="34" charset="0"/>
                <a:cs typeface="Arial" panose="020B0604020202020204" pitchFamily="34" charset="0"/>
              </a:defRPr>
            </a:lvl1pPr>
            <a:lvl2pPr marL="742950" indent="-285750" algn="r" eaLnBrk="0" hangingPunct="0">
              <a:spcBef>
                <a:spcPct val="30000"/>
              </a:spcBef>
              <a:defRPr sz="1300">
                <a:solidFill>
                  <a:schemeClr val="tx1"/>
                </a:solidFill>
                <a:latin typeface="Arial" panose="020B0604020202020204" pitchFamily="34" charset="0"/>
                <a:cs typeface="Arial" panose="020B0604020202020204" pitchFamily="34" charset="0"/>
              </a:defRPr>
            </a:lvl2pPr>
            <a:lvl3pPr marL="11430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3pPr>
            <a:lvl4pPr marL="16002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4pPr>
            <a:lvl5pPr marL="2057400" indent="-228600" algn="r" eaLnBrk="0" hangingPunct="0">
              <a:spcBef>
                <a:spcPct val="30000"/>
              </a:spcBef>
              <a:defRPr sz="13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579B56B3-89FF-4152-BE41-B3E59858331B}" type="slidenum">
              <a:rPr lang="en-GB" altLang="en-US" sz="1200"/>
              <a:pPr eaLnBrk="1" hangingPunct="1">
                <a:spcBef>
                  <a:spcPct val="0"/>
                </a:spcBef>
              </a:pPr>
              <a:t>33</a:t>
            </a:fld>
            <a:endParaRPr lang="en-GB" altLang="en-US" sz="1200"/>
          </a:p>
        </p:txBody>
      </p:sp>
    </p:spTree>
    <p:extLst>
      <p:ext uri="{BB962C8B-B14F-4D97-AF65-F5344CB8AC3E}">
        <p14:creationId xmlns:p14="http://schemas.microsoft.com/office/powerpoint/2010/main" val="26603740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20000"/>
              </a:spcBef>
              <a:buClr>
                <a:srgbClr val="000000"/>
              </a:buClr>
              <a:buFont typeface="Times New Roman" panose="02020603050405020304" pitchFamily="18" charset="0"/>
              <a:buChar char="•"/>
            </a:pPr>
            <a:r>
              <a:rPr lang="en-US" altLang="en-US" dirty="0">
                <a:solidFill>
                  <a:srgbClr val="000000"/>
                </a:solidFill>
                <a:latin typeface="Times New Roman" panose="02020603050405020304" pitchFamily="18" charset="0"/>
              </a:rPr>
              <a:t>Here the IASC guidelines, mentioned before:</a:t>
            </a:r>
          </a:p>
          <a:p>
            <a:pPr lvl="1" eaLnBrk="1" hangingPunct="1">
              <a:spcBef>
                <a:spcPct val="20000"/>
              </a:spcBef>
              <a:buClr>
                <a:srgbClr val="000000"/>
              </a:buClr>
              <a:buFont typeface="Times New Roman" panose="02020603050405020304" pitchFamily="18" charset="0"/>
              <a:buChar char="•"/>
            </a:pPr>
            <a:r>
              <a:rPr lang="en-US" altLang="en-US" dirty="0">
                <a:solidFill>
                  <a:srgbClr val="000000"/>
                </a:solidFill>
                <a:latin typeface="Times New Roman" panose="02020603050405020304" pitchFamily="18" charset="0"/>
              </a:rPr>
              <a:t>a multi-sectoral, inter-agency (UN-NGO) framework </a:t>
            </a:r>
          </a:p>
          <a:p>
            <a:pPr lvl="1" eaLnBrk="1" hangingPunct="1">
              <a:spcBef>
                <a:spcPct val="20000"/>
              </a:spcBef>
              <a:buClr>
                <a:srgbClr val="000000"/>
              </a:buClr>
              <a:buFont typeface="Times New Roman" panose="02020603050405020304" pitchFamily="18" charset="0"/>
              <a:buChar char="•"/>
            </a:pPr>
            <a:r>
              <a:rPr lang="en-US" altLang="en-US" dirty="0">
                <a:solidFill>
                  <a:srgbClr val="000000"/>
                </a:solidFill>
                <a:latin typeface="Times New Roman" panose="02020603050405020304" pitchFamily="18" charset="0"/>
              </a:rPr>
              <a:t>that enables coordination, </a:t>
            </a:r>
          </a:p>
          <a:p>
            <a:pPr lvl="1" eaLnBrk="1" hangingPunct="1">
              <a:spcBef>
                <a:spcPct val="20000"/>
              </a:spcBef>
              <a:buClr>
                <a:srgbClr val="000000"/>
              </a:buClr>
              <a:buFont typeface="Times New Roman" panose="02020603050405020304" pitchFamily="18" charset="0"/>
              <a:buChar char="•"/>
            </a:pPr>
            <a:r>
              <a:rPr lang="en-US" altLang="en-US" dirty="0">
                <a:solidFill>
                  <a:srgbClr val="000000"/>
                </a:solidFill>
                <a:latin typeface="Times New Roman" panose="02020603050405020304" pitchFamily="18" charset="0"/>
              </a:rPr>
              <a:t>that identifies useful practices, </a:t>
            </a:r>
          </a:p>
          <a:p>
            <a:pPr lvl="1" eaLnBrk="1" hangingPunct="1">
              <a:spcBef>
                <a:spcPct val="20000"/>
              </a:spcBef>
              <a:buClr>
                <a:srgbClr val="000000"/>
              </a:buClr>
              <a:buFont typeface="Times New Roman" panose="02020603050405020304" pitchFamily="18" charset="0"/>
              <a:buChar char="•"/>
            </a:pPr>
            <a:r>
              <a:rPr lang="en-US" altLang="en-US" dirty="0">
                <a:solidFill>
                  <a:srgbClr val="000000"/>
                </a:solidFill>
                <a:latin typeface="Times New Roman" panose="02020603050405020304" pitchFamily="18" charset="0"/>
              </a:rPr>
              <a:t>that flags harmful practices </a:t>
            </a:r>
          </a:p>
          <a:p>
            <a:pPr lvl="1" eaLnBrk="1" hangingPunct="1">
              <a:spcBef>
                <a:spcPct val="20000"/>
              </a:spcBef>
              <a:buClr>
                <a:srgbClr val="000000"/>
              </a:buClr>
              <a:buFont typeface="Times New Roman" panose="02020603050405020304" pitchFamily="18" charset="0"/>
              <a:buChar char="•"/>
            </a:pPr>
            <a:r>
              <a:rPr lang="en-US" altLang="en-US" dirty="0">
                <a:solidFill>
                  <a:srgbClr val="000000"/>
                </a:solidFill>
                <a:latin typeface="Times New Roman" panose="02020603050405020304" pitchFamily="18" charset="0"/>
              </a:rPr>
              <a:t>that clarifies how different approaches to mental health and psychosocial support complement one another.</a:t>
            </a:r>
          </a:p>
          <a:p>
            <a:endParaRPr lang="en-GB" dirty="0"/>
          </a:p>
          <a:p>
            <a:r>
              <a:rPr lang="en-GB" dirty="0"/>
              <a:t>The Sphere handbook with key intervention on MHPSS also included. </a:t>
            </a:r>
          </a:p>
          <a:p>
            <a:r>
              <a:rPr lang="en-GB" dirty="0"/>
              <a:t>And the guidelines on Psychological First Aid.</a:t>
            </a:r>
          </a:p>
        </p:txBody>
      </p:sp>
      <p:sp>
        <p:nvSpPr>
          <p:cNvPr id="4" name="Slide Number Placeholder 3"/>
          <p:cNvSpPr>
            <a:spLocks noGrp="1"/>
          </p:cNvSpPr>
          <p:nvPr>
            <p:ph type="sldNum" sz="quarter" idx="10"/>
          </p:nvPr>
        </p:nvSpPr>
        <p:spPr/>
        <p:txBody>
          <a:bodyPr/>
          <a:lstStyle/>
          <a:p>
            <a:fld id="{0D19B992-DD38-43AC-BC58-01632208147B}" type="slidenum">
              <a:rPr lang="de-DE" smtClean="0"/>
              <a:t>34</a:t>
            </a:fld>
            <a:endParaRPr lang="de-DE"/>
          </a:p>
        </p:txBody>
      </p:sp>
    </p:spTree>
    <p:extLst>
      <p:ext uri="{BB962C8B-B14F-4D97-AF65-F5344CB8AC3E}">
        <p14:creationId xmlns:p14="http://schemas.microsoft.com/office/powerpoint/2010/main" val="35929867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WHO also regularly produces a compilation of MH information and indicators on UN Member States. Please check for information on existing resources.</a:t>
            </a:r>
            <a:endParaRPr lang="fr-CH" dirty="0"/>
          </a:p>
        </p:txBody>
      </p:sp>
      <p:sp>
        <p:nvSpPr>
          <p:cNvPr id="4" name="Slide Number Placeholder 3"/>
          <p:cNvSpPr>
            <a:spLocks noGrp="1"/>
          </p:cNvSpPr>
          <p:nvPr>
            <p:ph type="sldNum" sz="quarter" idx="10"/>
          </p:nvPr>
        </p:nvSpPr>
        <p:spPr/>
        <p:txBody>
          <a:bodyPr/>
          <a:lstStyle/>
          <a:p>
            <a:fld id="{0D19B992-DD38-43AC-BC58-01632208147B}" type="slidenum">
              <a:rPr lang="de-DE" smtClean="0"/>
              <a:t>35</a:t>
            </a:fld>
            <a:endParaRPr lang="de-DE"/>
          </a:p>
        </p:txBody>
      </p:sp>
    </p:spTree>
    <p:extLst>
      <p:ext uri="{BB962C8B-B14F-4D97-AF65-F5344CB8AC3E}">
        <p14:creationId xmlns:p14="http://schemas.microsoft.com/office/powerpoint/2010/main" val="30924915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EQUIP Project, from the WHO </a:t>
            </a:r>
            <a:r>
              <a:rPr lang="en-US" sz="1200" dirty="0"/>
              <a:t>aims to ensure the quality and effectiveness of brief psychological interventions that are delivered by people who are not mental health specialists and the expansion of the use of these interventions in communities who need them around the world. Please check the WHO website for more information. There is an increased amount of psychological interventions that can be delivered by trained and supervised non MHPSS specialists. Those can be helpful to help people overcome the high levels of distress they face in situations of crisis. The evidence for their effectiveness is well documented in the scientific literature.</a:t>
            </a:r>
          </a:p>
          <a:p>
            <a:endParaRPr lang="en-GB" dirty="0"/>
          </a:p>
        </p:txBody>
      </p:sp>
      <p:sp>
        <p:nvSpPr>
          <p:cNvPr id="4" name="Slide Number Placeholder 3"/>
          <p:cNvSpPr>
            <a:spLocks noGrp="1"/>
          </p:cNvSpPr>
          <p:nvPr>
            <p:ph type="sldNum" sz="quarter" idx="10"/>
          </p:nvPr>
        </p:nvSpPr>
        <p:spPr/>
        <p:txBody>
          <a:bodyPr/>
          <a:lstStyle/>
          <a:p>
            <a:fld id="{0D19B992-DD38-43AC-BC58-01632208147B}" type="slidenum">
              <a:rPr lang="de-DE" smtClean="0"/>
              <a:t>36</a:t>
            </a:fld>
            <a:endParaRPr lang="de-DE"/>
          </a:p>
        </p:txBody>
      </p:sp>
    </p:spTree>
    <p:extLst>
      <p:ext uri="{BB962C8B-B14F-4D97-AF65-F5344CB8AC3E}">
        <p14:creationId xmlns:p14="http://schemas.microsoft.com/office/powerpoint/2010/main" val="20743938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ICRC MHPSS guidelines provide guidance on assessing the needs, developing programs, monitoring and evaluating MHPSS programs for populations affected by armed conflicts and other situations of violence.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ICRC’s MHPSS response does not necessarily follows standard diagnostic approaches but instead is led by and focuses on symptoms and functionality. More information can also be acquired in the ICRC website at www.icrc.org</a:t>
            </a:r>
            <a:endParaRPr lang="fr-CH"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1556AEC-FC78-481F-AC02-965B52ADD8A2}" type="slidenum">
              <a:rPr lang="fr-CH" smtClean="0"/>
              <a:t>37</a:t>
            </a:fld>
            <a:endParaRPr lang="fr-CH"/>
          </a:p>
        </p:txBody>
      </p:sp>
    </p:spTree>
    <p:extLst>
      <p:ext uri="{BB962C8B-B14F-4D97-AF65-F5344CB8AC3E}">
        <p14:creationId xmlns:p14="http://schemas.microsoft.com/office/powerpoint/2010/main" val="35005664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more and more material that can be of help in developing MHPSS approaches and programs in crisis situations. Please consult the UN agencies or the ICRC in the place where you work.</a:t>
            </a:r>
            <a:endParaRPr lang="fr-CH" dirty="0"/>
          </a:p>
        </p:txBody>
      </p:sp>
      <p:sp>
        <p:nvSpPr>
          <p:cNvPr id="4" name="Slide Number Placeholder 3"/>
          <p:cNvSpPr>
            <a:spLocks noGrp="1"/>
          </p:cNvSpPr>
          <p:nvPr>
            <p:ph type="sldNum" sz="quarter" idx="10"/>
          </p:nvPr>
        </p:nvSpPr>
        <p:spPr/>
        <p:txBody>
          <a:bodyPr/>
          <a:lstStyle/>
          <a:p>
            <a:fld id="{0D19B992-DD38-43AC-BC58-01632208147B}" type="slidenum">
              <a:rPr lang="de-DE" smtClean="0"/>
              <a:t>38</a:t>
            </a:fld>
            <a:endParaRPr lang="de-DE"/>
          </a:p>
        </p:txBody>
      </p:sp>
    </p:spTree>
    <p:extLst>
      <p:ext uri="{BB962C8B-B14F-4D97-AF65-F5344CB8AC3E}">
        <p14:creationId xmlns:p14="http://schemas.microsoft.com/office/powerpoint/2010/main" val="4831949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groups discusses one of these three crises</a:t>
            </a:r>
          </a:p>
        </p:txBody>
      </p:sp>
      <p:sp>
        <p:nvSpPr>
          <p:cNvPr id="4" name="Slide Number Placeholder 3"/>
          <p:cNvSpPr>
            <a:spLocks noGrp="1"/>
          </p:cNvSpPr>
          <p:nvPr>
            <p:ph type="sldNum" sz="quarter" idx="10"/>
          </p:nvPr>
        </p:nvSpPr>
        <p:spPr/>
        <p:txBody>
          <a:bodyPr/>
          <a:lstStyle/>
          <a:p>
            <a:fld id="{AB138ED5-93E9-4F5D-A14D-F1406E35F42D}" type="slidenum">
              <a:rPr lang="en-GB" smtClean="0"/>
              <a:t>40</a:t>
            </a:fld>
            <a:endParaRPr lang="en-GB"/>
          </a:p>
        </p:txBody>
      </p:sp>
    </p:spTree>
    <p:extLst>
      <p:ext uri="{BB962C8B-B14F-4D97-AF65-F5344CB8AC3E}">
        <p14:creationId xmlns:p14="http://schemas.microsoft.com/office/powerpoint/2010/main" val="3515445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burden of mental disorders in global populations has been described for many different health diseases and conditions. The “burden” takes into consideration early/premature mortality due to a specific disease or risk factor as well as the amount of years that a health condition or risk factor makes a person live with disability. It is important to mention here that different diseases impact different on a person’s level of disability. And it is important to remember too that mental disorders tend to cause a very high level of functional impairment and disability.</a:t>
            </a:r>
          </a:p>
          <a:p>
            <a:r>
              <a:rPr lang="en-US" dirty="0"/>
              <a:t>When those burden measures are calculated as DALYS (Disability adjusted life years) and YLD (years lived with disability), we observe that a great proportion of the disease burden is caused by mental and substance use disorders. We know that globally, 1/5 of the burden of diseases is due to mental and substance abuse disorders. Depression is the leading cause of disability worldwide.</a:t>
            </a:r>
          </a:p>
          <a:p>
            <a:r>
              <a:rPr lang="en-US" b="1" dirty="0"/>
              <a:t>So, coming back to populations affected by crisis situations, we already know that there will be a pre-existing burden of mental health conditions on them and the crisis (acute or protracted) will bring an added load of stressors to that burden!</a:t>
            </a:r>
            <a:endParaRPr lang="fr-CH" b="1" dirty="0"/>
          </a:p>
        </p:txBody>
      </p:sp>
      <p:sp>
        <p:nvSpPr>
          <p:cNvPr id="4" name="Slide Number Placeholder 3"/>
          <p:cNvSpPr>
            <a:spLocks noGrp="1"/>
          </p:cNvSpPr>
          <p:nvPr>
            <p:ph type="sldNum" sz="quarter" idx="10"/>
          </p:nvPr>
        </p:nvSpPr>
        <p:spPr/>
        <p:txBody>
          <a:bodyPr/>
          <a:lstStyle/>
          <a:p>
            <a:fld id="{0D19B992-DD38-43AC-BC58-01632208147B}" type="slidenum">
              <a:rPr lang="de-DE" smtClean="0"/>
              <a:t>4</a:t>
            </a:fld>
            <a:endParaRPr lang="de-DE"/>
          </a:p>
        </p:txBody>
      </p:sp>
    </p:spTree>
    <p:extLst>
      <p:ext uri="{BB962C8B-B14F-4D97-AF65-F5344CB8AC3E}">
        <p14:creationId xmlns:p14="http://schemas.microsoft.com/office/powerpoint/2010/main" val="536607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Lower SDI have more communicable diseases and lower life expectancy, thus burden of Alzheimer’s and dementia which usually happens later in life, is lower. However interesting to note is the steady rise of MH burden (disability and premature mortality) globally</a:t>
            </a:r>
            <a:endParaRPr lang="fr-CH" dirty="0"/>
          </a:p>
        </p:txBody>
      </p:sp>
      <p:sp>
        <p:nvSpPr>
          <p:cNvPr id="4" name="Slide Number Placeholder 3"/>
          <p:cNvSpPr>
            <a:spLocks noGrp="1"/>
          </p:cNvSpPr>
          <p:nvPr>
            <p:ph type="sldNum" sz="quarter" idx="10"/>
          </p:nvPr>
        </p:nvSpPr>
        <p:spPr/>
        <p:txBody>
          <a:bodyPr/>
          <a:lstStyle/>
          <a:p>
            <a:fld id="{0D19B992-DD38-43AC-BC58-01632208147B}" type="slidenum">
              <a:rPr lang="de-DE" smtClean="0"/>
              <a:t>5</a:t>
            </a:fld>
            <a:endParaRPr lang="de-DE"/>
          </a:p>
        </p:txBody>
      </p:sp>
    </p:spTree>
    <p:extLst>
      <p:ext uri="{BB962C8B-B14F-4D97-AF65-F5344CB8AC3E}">
        <p14:creationId xmlns:p14="http://schemas.microsoft.com/office/powerpoint/2010/main" val="3966581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and the next show you the most recent prevalence estimates from WHO on key mental disorders in conflict settings. They are a systematic review of all the available studies and update a previous systematic review on the same topic.</a:t>
            </a:r>
          </a:p>
        </p:txBody>
      </p:sp>
      <p:sp>
        <p:nvSpPr>
          <p:cNvPr id="4" name="Slide Number Placeholder 3"/>
          <p:cNvSpPr>
            <a:spLocks noGrp="1"/>
          </p:cNvSpPr>
          <p:nvPr>
            <p:ph type="sldNum" sz="quarter" idx="10"/>
          </p:nvPr>
        </p:nvSpPr>
        <p:spPr/>
        <p:txBody>
          <a:bodyPr/>
          <a:lstStyle/>
          <a:p>
            <a:fld id="{0D19B992-DD38-43AC-BC58-01632208147B}" type="slidenum">
              <a:rPr lang="de-DE" smtClean="0"/>
              <a:t>6</a:t>
            </a:fld>
            <a:endParaRPr lang="de-DE"/>
          </a:p>
        </p:txBody>
      </p:sp>
    </p:spTree>
    <p:extLst>
      <p:ext uri="{BB962C8B-B14F-4D97-AF65-F5344CB8AC3E}">
        <p14:creationId xmlns:p14="http://schemas.microsoft.com/office/powerpoint/2010/main" val="2490374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you can see here, it is estimated that 1 in 5 people present a mental disorder in an area affected by a conflict. This can be due to pre-existing conditions or conditions induced or influenced by stressors caused by the conflict. It is also important to highlight that it is estimated that 5% present with a severe mental disorder which severely impacts functionality and leads to very high levels of disability. </a:t>
            </a:r>
          </a:p>
          <a:p>
            <a:r>
              <a:rPr lang="en-GB" dirty="0"/>
              <a:t>When we put together moderated and severe mental disorders, we can observe that  around 1 in 10 people will present them.</a:t>
            </a:r>
          </a:p>
          <a:p>
            <a:r>
              <a:rPr lang="en-GB" dirty="0"/>
              <a:t>Anxiety disorders (including PTSD) encompass the majority of mental disorders (some studies put it at a prevalence of 21.7%. Depression has a prevalence of around 10%, with 3% of those accounting for moderate and severe depression.</a:t>
            </a:r>
          </a:p>
          <a:p>
            <a:r>
              <a:rPr lang="en-GB" dirty="0"/>
              <a:t>Here it is important to highlight the importance of understanding the presence and prevalence of different mental health conditions, and to take this into consideration when developing MHPSS programs, and especially when coordinating action with different actors in the humanitarian response.</a:t>
            </a:r>
          </a:p>
          <a:p>
            <a:endParaRPr lang="en-GB" dirty="0"/>
          </a:p>
        </p:txBody>
      </p:sp>
      <p:sp>
        <p:nvSpPr>
          <p:cNvPr id="4" name="Slide Number Placeholder 3"/>
          <p:cNvSpPr>
            <a:spLocks noGrp="1"/>
          </p:cNvSpPr>
          <p:nvPr>
            <p:ph type="sldNum" sz="quarter" idx="10"/>
          </p:nvPr>
        </p:nvSpPr>
        <p:spPr/>
        <p:txBody>
          <a:bodyPr/>
          <a:lstStyle/>
          <a:p>
            <a:fld id="{0D19B992-DD38-43AC-BC58-01632208147B}" type="slidenum">
              <a:rPr lang="de-DE" smtClean="0"/>
              <a:t>7</a:t>
            </a:fld>
            <a:endParaRPr lang="de-DE"/>
          </a:p>
        </p:txBody>
      </p:sp>
    </p:spTree>
    <p:extLst>
      <p:ext uri="{BB962C8B-B14F-4D97-AF65-F5344CB8AC3E}">
        <p14:creationId xmlns:p14="http://schemas.microsoft.com/office/powerpoint/2010/main" val="1993673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table here also show that any anxiety disorders have a prevalence of 21.7% which includes 15.3% prevalence of people with PTSD. Depression has a prevalence of around 10%, with 3% of those accounting for moderate and severe depression.</a:t>
            </a:r>
          </a:p>
          <a:p>
            <a:r>
              <a:rPr lang="en-GB" dirty="0"/>
              <a:t>Here it is important to highlight the importance of understanding the presence and prevalence of different mental health conditions, and to take this into consideration when developing MHPSS programs, and especially when coordinating action with different actors in the humanitarian response.</a:t>
            </a:r>
          </a:p>
        </p:txBody>
      </p:sp>
      <p:sp>
        <p:nvSpPr>
          <p:cNvPr id="4" name="Slide Number Placeholder 3"/>
          <p:cNvSpPr>
            <a:spLocks noGrp="1"/>
          </p:cNvSpPr>
          <p:nvPr>
            <p:ph type="sldNum" sz="quarter" idx="10"/>
          </p:nvPr>
        </p:nvSpPr>
        <p:spPr/>
        <p:txBody>
          <a:bodyPr/>
          <a:lstStyle/>
          <a:p>
            <a:fld id="{0D19B992-DD38-43AC-BC58-01632208147B}" type="slidenum">
              <a:rPr lang="de-DE" smtClean="0"/>
              <a:t>8</a:t>
            </a:fld>
            <a:endParaRPr lang="de-DE"/>
          </a:p>
        </p:txBody>
      </p:sp>
    </p:spTree>
    <p:extLst>
      <p:ext uri="{BB962C8B-B14F-4D97-AF65-F5344CB8AC3E}">
        <p14:creationId xmlns:p14="http://schemas.microsoft.com/office/powerpoint/2010/main" val="102628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many times forgotten, but here it is important to bring to your attention the needs of a specific group of the population that have in general a higher than expected prevalence of mental disorders and tend to be neglected in the humanitarian response. Different studies have shown the increased prevalence of mental disorders of people in places of detention. This is due to many factors, that we do not have time to further discuss here. </a:t>
            </a:r>
            <a:r>
              <a:rPr lang="en-GB" dirty="0" err="1"/>
              <a:t>Unfortunatelly</a:t>
            </a:r>
            <a:r>
              <a:rPr lang="en-GB" dirty="0"/>
              <a:t>, mental health care for those populations tend to be insufficient in areas of low resources.</a:t>
            </a:r>
          </a:p>
        </p:txBody>
      </p:sp>
      <p:sp>
        <p:nvSpPr>
          <p:cNvPr id="4" name="Slide Number Placeholder 3"/>
          <p:cNvSpPr>
            <a:spLocks noGrp="1"/>
          </p:cNvSpPr>
          <p:nvPr>
            <p:ph type="sldNum" sz="quarter" idx="10"/>
          </p:nvPr>
        </p:nvSpPr>
        <p:spPr/>
        <p:txBody>
          <a:bodyPr/>
          <a:lstStyle/>
          <a:p>
            <a:fld id="{0D19B992-DD38-43AC-BC58-01632208147B}" type="slidenum">
              <a:rPr lang="de-DE" smtClean="0"/>
              <a:t>9</a:t>
            </a:fld>
            <a:endParaRPr lang="de-DE"/>
          </a:p>
        </p:txBody>
      </p:sp>
    </p:spTree>
    <p:extLst>
      <p:ext uri="{BB962C8B-B14F-4D97-AF65-F5344CB8AC3E}">
        <p14:creationId xmlns:p14="http://schemas.microsoft.com/office/powerpoint/2010/main" val="2654613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D7065-52D0-4BA8-A458-77515C7DCB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CH"/>
          </a:p>
        </p:txBody>
      </p:sp>
      <p:sp>
        <p:nvSpPr>
          <p:cNvPr id="3" name="Subtitle 2">
            <a:extLst>
              <a:ext uri="{FF2B5EF4-FFF2-40B4-BE49-F238E27FC236}">
                <a16:creationId xmlns:a16="http://schemas.microsoft.com/office/drawing/2014/main" id="{1CEC22A1-B2E3-4449-B7B5-AF8A617B81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H"/>
          </a:p>
        </p:txBody>
      </p:sp>
      <p:sp>
        <p:nvSpPr>
          <p:cNvPr id="4" name="Date Placeholder 3">
            <a:extLst>
              <a:ext uri="{FF2B5EF4-FFF2-40B4-BE49-F238E27FC236}">
                <a16:creationId xmlns:a16="http://schemas.microsoft.com/office/drawing/2014/main" id="{2C3E8EB7-8654-4B23-A1BB-35AA15DFFA17}"/>
              </a:ext>
            </a:extLst>
          </p:cNvPr>
          <p:cNvSpPr>
            <a:spLocks noGrp="1"/>
          </p:cNvSpPr>
          <p:nvPr>
            <p:ph type="dt" sz="half" idx="10"/>
          </p:nvPr>
        </p:nvSpPr>
        <p:spPr/>
        <p:txBody>
          <a:bodyPr/>
          <a:lstStyle/>
          <a:p>
            <a:fld id="{9D6E9DEC-419B-4CC5-A080-3B06BD5A8291}" type="datetimeFigureOut">
              <a:rPr lang="en-US" smtClean="0"/>
              <a:t>8/11/2020</a:t>
            </a:fld>
            <a:endParaRPr lang="en-US" dirty="0"/>
          </a:p>
        </p:txBody>
      </p:sp>
      <p:sp>
        <p:nvSpPr>
          <p:cNvPr id="5" name="Footer Placeholder 4">
            <a:extLst>
              <a:ext uri="{FF2B5EF4-FFF2-40B4-BE49-F238E27FC236}">
                <a16:creationId xmlns:a16="http://schemas.microsoft.com/office/drawing/2014/main" id="{A59ED516-732D-472F-AFD4-8E338280A5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5BA493B-8999-4A33-BBF1-F6D20BC783F5}"/>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2937168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60A54-B4BD-4340-BC8D-4A28E1B85BD9}"/>
              </a:ext>
            </a:extLst>
          </p:cNvPr>
          <p:cNvSpPr>
            <a:spLocks noGrp="1"/>
          </p:cNvSpPr>
          <p:nvPr>
            <p:ph type="title"/>
          </p:nvPr>
        </p:nvSpPr>
        <p:spPr/>
        <p:txBody>
          <a:bodyPr/>
          <a:lstStyle/>
          <a:p>
            <a:r>
              <a:rPr lang="en-US"/>
              <a:t>Click to edit Master title style</a:t>
            </a:r>
            <a:endParaRPr lang="fr-CH"/>
          </a:p>
        </p:txBody>
      </p:sp>
      <p:sp>
        <p:nvSpPr>
          <p:cNvPr id="3" name="Vertical Text Placeholder 2">
            <a:extLst>
              <a:ext uri="{FF2B5EF4-FFF2-40B4-BE49-F238E27FC236}">
                <a16:creationId xmlns:a16="http://schemas.microsoft.com/office/drawing/2014/main" id="{BF51CEE3-D73C-48D9-9BEB-27437A8C6D4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a:extLst>
              <a:ext uri="{FF2B5EF4-FFF2-40B4-BE49-F238E27FC236}">
                <a16:creationId xmlns:a16="http://schemas.microsoft.com/office/drawing/2014/main" id="{83066CE2-31FB-4F8B-AE96-8D0F54A857BB}"/>
              </a:ext>
            </a:extLst>
          </p:cNvPr>
          <p:cNvSpPr>
            <a:spLocks noGrp="1"/>
          </p:cNvSpPr>
          <p:nvPr>
            <p:ph type="dt" sz="half" idx="10"/>
          </p:nvPr>
        </p:nvSpPr>
        <p:spPr/>
        <p:txBody>
          <a:bodyPr/>
          <a:lstStyle/>
          <a:p>
            <a:fld id="{9D6E9DEC-419B-4CC5-A080-3B06BD5A8291}" type="datetimeFigureOut">
              <a:rPr lang="en-US" smtClean="0"/>
              <a:t>8/11/2020</a:t>
            </a:fld>
            <a:endParaRPr lang="en-US" dirty="0"/>
          </a:p>
        </p:txBody>
      </p:sp>
      <p:sp>
        <p:nvSpPr>
          <p:cNvPr id="5" name="Footer Placeholder 4">
            <a:extLst>
              <a:ext uri="{FF2B5EF4-FFF2-40B4-BE49-F238E27FC236}">
                <a16:creationId xmlns:a16="http://schemas.microsoft.com/office/drawing/2014/main" id="{62E8E61E-F89E-4F62-9E48-3AACC0DC73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E934EB-9504-4352-86E6-1A5D5FCECA7A}"/>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6339527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22DD77-EF44-46E7-9FF4-FFDF67DB75A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CH"/>
          </a:p>
        </p:txBody>
      </p:sp>
      <p:sp>
        <p:nvSpPr>
          <p:cNvPr id="3" name="Vertical Text Placeholder 2">
            <a:extLst>
              <a:ext uri="{FF2B5EF4-FFF2-40B4-BE49-F238E27FC236}">
                <a16:creationId xmlns:a16="http://schemas.microsoft.com/office/drawing/2014/main" id="{6BA63D07-8F45-433F-A1FF-ED6E0AFCBA3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a:extLst>
              <a:ext uri="{FF2B5EF4-FFF2-40B4-BE49-F238E27FC236}">
                <a16:creationId xmlns:a16="http://schemas.microsoft.com/office/drawing/2014/main" id="{B873ED03-4516-4627-AC12-C1B0DFF1B408}"/>
              </a:ext>
            </a:extLst>
          </p:cNvPr>
          <p:cNvSpPr>
            <a:spLocks noGrp="1"/>
          </p:cNvSpPr>
          <p:nvPr>
            <p:ph type="dt" sz="half" idx="10"/>
          </p:nvPr>
        </p:nvSpPr>
        <p:spPr/>
        <p:txBody>
          <a:bodyPr/>
          <a:lstStyle/>
          <a:p>
            <a:fld id="{9D6E9DEC-419B-4CC5-A080-3B06BD5A8291}" type="datetimeFigureOut">
              <a:rPr lang="en-US" smtClean="0"/>
              <a:t>8/11/2020</a:t>
            </a:fld>
            <a:endParaRPr lang="en-US" dirty="0"/>
          </a:p>
        </p:txBody>
      </p:sp>
      <p:sp>
        <p:nvSpPr>
          <p:cNvPr id="5" name="Footer Placeholder 4">
            <a:extLst>
              <a:ext uri="{FF2B5EF4-FFF2-40B4-BE49-F238E27FC236}">
                <a16:creationId xmlns:a16="http://schemas.microsoft.com/office/drawing/2014/main" id="{92ECB180-3558-4C4C-9843-88E797CD44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4DA58FB-74F2-452A-A018-02E578C02C16}"/>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815014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A4665-3AD3-4CAE-907F-AB82069C94C0}"/>
              </a:ext>
            </a:extLst>
          </p:cNvPr>
          <p:cNvSpPr>
            <a:spLocks noGrp="1"/>
          </p:cNvSpPr>
          <p:nvPr>
            <p:ph type="title"/>
          </p:nvPr>
        </p:nvSpPr>
        <p:spPr/>
        <p:txBody>
          <a:bodyPr/>
          <a:lstStyle/>
          <a:p>
            <a:r>
              <a:rPr lang="en-US"/>
              <a:t>Click to edit Master title style</a:t>
            </a:r>
            <a:endParaRPr lang="fr-CH"/>
          </a:p>
        </p:txBody>
      </p:sp>
      <p:sp>
        <p:nvSpPr>
          <p:cNvPr id="3" name="Content Placeholder 2">
            <a:extLst>
              <a:ext uri="{FF2B5EF4-FFF2-40B4-BE49-F238E27FC236}">
                <a16:creationId xmlns:a16="http://schemas.microsoft.com/office/drawing/2014/main" id="{FCE3009C-2BD7-485B-B115-01A092E8D99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a:extLst>
              <a:ext uri="{FF2B5EF4-FFF2-40B4-BE49-F238E27FC236}">
                <a16:creationId xmlns:a16="http://schemas.microsoft.com/office/drawing/2014/main" id="{3708E045-E268-4DE2-80AA-C379A5864B73}"/>
              </a:ext>
            </a:extLst>
          </p:cNvPr>
          <p:cNvSpPr>
            <a:spLocks noGrp="1"/>
          </p:cNvSpPr>
          <p:nvPr>
            <p:ph type="dt" sz="half" idx="10"/>
          </p:nvPr>
        </p:nvSpPr>
        <p:spPr/>
        <p:txBody>
          <a:bodyPr/>
          <a:lstStyle/>
          <a:p>
            <a:fld id="{9D6E9DEC-419B-4CC5-A080-3B06BD5A8291}" type="datetimeFigureOut">
              <a:rPr lang="en-US" smtClean="0"/>
              <a:t>8/11/2020</a:t>
            </a:fld>
            <a:endParaRPr lang="en-US" dirty="0"/>
          </a:p>
        </p:txBody>
      </p:sp>
      <p:sp>
        <p:nvSpPr>
          <p:cNvPr id="5" name="Footer Placeholder 4">
            <a:extLst>
              <a:ext uri="{FF2B5EF4-FFF2-40B4-BE49-F238E27FC236}">
                <a16:creationId xmlns:a16="http://schemas.microsoft.com/office/drawing/2014/main" id="{E945D271-40E7-4775-9AD3-2FC9EBB6F3E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41CEE9-63A7-42F2-AB75-877C68F550A2}"/>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8080573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47497-3D7C-4D91-A736-37C25339FC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H"/>
          </a:p>
        </p:txBody>
      </p:sp>
      <p:sp>
        <p:nvSpPr>
          <p:cNvPr id="3" name="Text Placeholder 2">
            <a:extLst>
              <a:ext uri="{FF2B5EF4-FFF2-40B4-BE49-F238E27FC236}">
                <a16:creationId xmlns:a16="http://schemas.microsoft.com/office/drawing/2014/main" id="{372A071B-2BB3-47F2-BCCB-7AFA6E330D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102F797-E2FB-41D7-A6FC-16DF64189E7F}"/>
              </a:ext>
            </a:extLst>
          </p:cNvPr>
          <p:cNvSpPr>
            <a:spLocks noGrp="1"/>
          </p:cNvSpPr>
          <p:nvPr>
            <p:ph type="dt" sz="half" idx="10"/>
          </p:nvPr>
        </p:nvSpPr>
        <p:spPr/>
        <p:txBody>
          <a:bodyPr/>
          <a:lstStyle/>
          <a:p>
            <a:fld id="{9D6E9DEC-419B-4CC5-A080-3B06BD5A8291}" type="datetimeFigureOut">
              <a:rPr lang="en-US" smtClean="0"/>
              <a:t>8/11/2020</a:t>
            </a:fld>
            <a:endParaRPr lang="en-US" dirty="0"/>
          </a:p>
        </p:txBody>
      </p:sp>
      <p:sp>
        <p:nvSpPr>
          <p:cNvPr id="5" name="Footer Placeholder 4">
            <a:extLst>
              <a:ext uri="{FF2B5EF4-FFF2-40B4-BE49-F238E27FC236}">
                <a16:creationId xmlns:a16="http://schemas.microsoft.com/office/drawing/2014/main" id="{C0363092-4429-4EA7-8698-E70FA14978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1252188-3EAD-4FC6-A872-3A95D8236489}"/>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5532986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99FBC-BEDD-4377-B82E-F786C3A20A1A}"/>
              </a:ext>
            </a:extLst>
          </p:cNvPr>
          <p:cNvSpPr>
            <a:spLocks noGrp="1"/>
          </p:cNvSpPr>
          <p:nvPr>
            <p:ph type="title"/>
          </p:nvPr>
        </p:nvSpPr>
        <p:spPr/>
        <p:txBody>
          <a:bodyPr/>
          <a:lstStyle/>
          <a:p>
            <a:r>
              <a:rPr lang="en-US"/>
              <a:t>Click to edit Master title style</a:t>
            </a:r>
            <a:endParaRPr lang="fr-CH"/>
          </a:p>
        </p:txBody>
      </p:sp>
      <p:sp>
        <p:nvSpPr>
          <p:cNvPr id="3" name="Content Placeholder 2">
            <a:extLst>
              <a:ext uri="{FF2B5EF4-FFF2-40B4-BE49-F238E27FC236}">
                <a16:creationId xmlns:a16="http://schemas.microsoft.com/office/drawing/2014/main" id="{2D633BFF-FED5-4924-8E30-C5C3BFBF5A7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a:extLst>
              <a:ext uri="{FF2B5EF4-FFF2-40B4-BE49-F238E27FC236}">
                <a16:creationId xmlns:a16="http://schemas.microsoft.com/office/drawing/2014/main" id="{5816546C-8A3B-4B6D-BFBF-9E0AFB4DD52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Date Placeholder 4">
            <a:extLst>
              <a:ext uri="{FF2B5EF4-FFF2-40B4-BE49-F238E27FC236}">
                <a16:creationId xmlns:a16="http://schemas.microsoft.com/office/drawing/2014/main" id="{380C46C0-605D-4512-B3F3-A0ECEE1B31E7}"/>
              </a:ext>
            </a:extLst>
          </p:cNvPr>
          <p:cNvSpPr>
            <a:spLocks noGrp="1"/>
          </p:cNvSpPr>
          <p:nvPr>
            <p:ph type="dt" sz="half" idx="10"/>
          </p:nvPr>
        </p:nvSpPr>
        <p:spPr/>
        <p:txBody>
          <a:bodyPr/>
          <a:lstStyle/>
          <a:p>
            <a:fld id="{9D6E9DEC-419B-4CC5-A080-3B06BD5A8291}" type="datetimeFigureOut">
              <a:rPr lang="en-US" smtClean="0"/>
              <a:t>8/11/2020</a:t>
            </a:fld>
            <a:endParaRPr lang="en-US" dirty="0"/>
          </a:p>
        </p:txBody>
      </p:sp>
      <p:sp>
        <p:nvSpPr>
          <p:cNvPr id="6" name="Footer Placeholder 5">
            <a:extLst>
              <a:ext uri="{FF2B5EF4-FFF2-40B4-BE49-F238E27FC236}">
                <a16:creationId xmlns:a16="http://schemas.microsoft.com/office/drawing/2014/main" id="{03D20803-AC69-4586-AF61-FC21EA7504D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16E42B7-D307-4648-9E9A-41376A51FC85}"/>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9239175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140A3-469B-4A33-8ED9-DB6B194F8347}"/>
              </a:ext>
            </a:extLst>
          </p:cNvPr>
          <p:cNvSpPr>
            <a:spLocks noGrp="1"/>
          </p:cNvSpPr>
          <p:nvPr>
            <p:ph type="title"/>
          </p:nvPr>
        </p:nvSpPr>
        <p:spPr>
          <a:xfrm>
            <a:off x="839788" y="365125"/>
            <a:ext cx="10515600" cy="1325563"/>
          </a:xfrm>
        </p:spPr>
        <p:txBody>
          <a:bodyPr/>
          <a:lstStyle/>
          <a:p>
            <a:r>
              <a:rPr lang="en-US"/>
              <a:t>Click to edit Master title style</a:t>
            </a:r>
            <a:endParaRPr lang="fr-CH"/>
          </a:p>
        </p:txBody>
      </p:sp>
      <p:sp>
        <p:nvSpPr>
          <p:cNvPr id="3" name="Text Placeholder 2">
            <a:extLst>
              <a:ext uri="{FF2B5EF4-FFF2-40B4-BE49-F238E27FC236}">
                <a16:creationId xmlns:a16="http://schemas.microsoft.com/office/drawing/2014/main" id="{28F4B487-8FA9-4556-AFFD-95DC1B2676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96F9D15-6032-4BB3-9188-1D707D5DFCC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Text Placeholder 4">
            <a:extLst>
              <a:ext uri="{FF2B5EF4-FFF2-40B4-BE49-F238E27FC236}">
                <a16:creationId xmlns:a16="http://schemas.microsoft.com/office/drawing/2014/main" id="{6CBD9C6B-C355-4C6E-8D20-63D7A78350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AA0ED05-EC90-40AC-82F3-FE8FA755FCC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7" name="Date Placeholder 6">
            <a:extLst>
              <a:ext uri="{FF2B5EF4-FFF2-40B4-BE49-F238E27FC236}">
                <a16:creationId xmlns:a16="http://schemas.microsoft.com/office/drawing/2014/main" id="{4BCB8B64-0E05-422F-AD4C-6D9DFDF1E647}"/>
              </a:ext>
            </a:extLst>
          </p:cNvPr>
          <p:cNvSpPr>
            <a:spLocks noGrp="1"/>
          </p:cNvSpPr>
          <p:nvPr>
            <p:ph type="dt" sz="half" idx="10"/>
          </p:nvPr>
        </p:nvSpPr>
        <p:spPr/>
        <p:txBody>
          <a:bodyPr/>
          <a:lstStyle/>
          <a:p>
            <a:fld id="{9D6E9DEC-419B-4CC5-A080-3B06BD5A8291}" type="datetimeFigureOut">
              <a:rPr lang="en-US" smtClean="0"/>
              <a:t>8/11/2020</a:t>
            </a:fld>
            <a:endParaRPr lang="en-US" dirty="0"/>
          </a:p>
        </p:txBody>
      </p:sp>
      <p:sp>
        <p:nvSpPr>
          <p:cNvPr id="8" name="Footer Placeholder 7">
            <a:extLst>
              <a:ext uri="{FF2B5EF4-FFF2-40B4-BE49-F238E27FC236}">
                <a16:creationId xmlns:a16="http://schemas.microsoft.com/office/drawing/2014/main" id="{3FE161E3-CB9C-4AF9-86FC-4CCFE931B6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1C3A9F4-D628-4748-A491-69702B329A54}"/>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3991854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4E4F1-C9F3-4975-A42E-B92C87B85A7B}"/>
              </a:ext>
            </a:extLst>
          </p:cNvPr>
          <p:cNvSpPr>
            <a:spLocks noGrp="1"/>
          </p:cNvSpPr>
          <p:nvPr>
            <p:ph type="title"/>
          </p:nvPr>
        </p:nvSpPr>
        <p:spPr/>
        <p:txBody>
          <a:bodyPr/>
          <a:lstStyle/>
          <a:p>
            <a:r>
              <a:rPr lang="en-US"/>
              <a:t>Click to edit Master title style</a:t>
            </a:r>
            <a:endParaRPr lang="fr-CH"/>
          </a:p>
        </p:txBody>
      </p:sp>
      <p:sp>
        <p:nvSpPr>
          <p:cNvPr id="3" name="Date Placeholder 2">
            <a:extLst>
              <a:ext uri="{FF2B5EF4-FFF2-40B4-BE49-F238E27FC236}">
                <a16:creationId xmlns:a16="http://schemas.microsoft.com/office/drawing/2014/main" id="{EE9B8696-9605-45FB-9834-E89D652F5418}"/>
              </a:ext>
            </a:extLst>
          </p:cNvPr>
          <p:cNvSpPr>
            <a:spLocks noGrp="1"/>
          </p:cNvSpPr>
          <p:nvPr>
            <p:ph type="dt" sz="half" idx="10"/>
          </p:nvPr>
        </p:nvSpPr>
        <p:spPr/>
        <p:txBody>
          <a:bodyPr/>
          <a:lstStyle/>
          <a:p>
            <a:fld id="{9D6E9DEC-419B-4CC5-A080-3B06BD5A8291}" type="datetimeFigureOut">
              <a:rPr lang="en-US" smtClean="0"/>
              <a:t>8/11/2020</a:t>
            </a:fld>
            <a:endParaRPr lang="en-US" dirty="0"/>
          </a:p>
        </p:txBody>
      </p:sp>
      <p:sp>
        <p:nvSpPr>
          <p:cNvPr id="4" name="Footer Placeholder 3">
            <a:extLst>
              <a:ext uri="{FF2B5EF4-FFF2-40B4-BE49-F238E27FC236}">
                <a16:creationId xmlns:a16="http://schemas.microsoft.com/office/drawing/2014/main" id="{979FD53B-B763-4AF4-8F25-5FF82B6D952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DE2741A-D667-4AF8-85F8-7D0104AB9BF4}"/>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9287914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929E44-CB09-4C48-A8A8-8507905FCEED}"/>
              </a:ext>
            </a:extLst>
          </p:cNvPr>
          <p:cNvSpPr>
            <a:spLocks noGrp="1"/>
          </p:cNvSpPr>
          <p:nvPr>
            <p:ph type="dt" sz="half" idx="10"/>
          </p:nvPr>
        </p:nvSpPr>
        <p:spPr/>
        <p:txBody>
          <a:bodyPr/>
          <a:lstStyle/>
          <a:p>
            <a:fld id="{9D6E9DEC-419B-4CC5-A080-3B06BD5A8291}" type="datetimeFigureOut">
              <a:rPr lang="en-US" smtClean="0"/>
              <a:t>8/11/2020</a:t>
            </a:fld>
            <a:endParaRPr lang="en-US" dirty="0"/>
          </a:p>
        </p:txBody>
      </p:sp>
      <p:sp>
        <p:nvSpPr>
          <p:cNvPr id="3" name="Footer Placeholder 2">
            <a:extLst>
              <a:ext uri="{FF2B5EF4-FFF2-40B4-BE49-F238E27FC236}">
                <a16:creationId xmlns:a16="http://schemas.microsoft.com/office/drawing/2014/main" id="{BA74DA90-D2B8-48CD-9909-E980FBA4BCC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B128E4C-4621-48A8-A769-EAE48ED9A2F7}"/>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3409624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E8B55-25E2-4950-B14B-848BB5A0DC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Content Placeholder 2">
            <a:extLst>
              <a:ext uri="{FF2B5EF4-FFF2-40B4-BE49-F238E27FC236}">
                <a16:creationId xmlns:a16="http://schemas.microsoft.com/office/drawing/2014/main" id="{E8764E35-54EF-4AB1-B9F8-1AB5C9F98A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Text Placeholder 3">
            <a:extLst>
              <a:ext uri="{FF2B5EF4-FFF2-40B4-BE49-F238E27FC236}">
                <a16:creationId xmlns:a16="http://schemas.microsoft.com/office/drawing/2014/main" id="{0EDE801B-0A33-4484-AB3C-F5508C9090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359871-EA02-4DE0-8FB1-0ADCB7AFAB28}"/>
              </a:ext>
            </a:extLst>
          </p:cNvPr>
          <p:cNvSpPr>
            <a:spLocks noGrp="1"/>
          </p:cNvSpPr>
          <p:nvPr>
            <p:ph type="dt" sz="half" idx="10"/>
          </p:nvPr>
        </p:nvSpPr>
        <p:spPr/>
        <p:txBody>
          <a:bodyPr/>
          <a:lstStyle/>
          <a:p>
            <a:fld id="{9D6E9DEC-419B-4CC5-A080-3B06BD5A8291}" type="datetimeFigureOut">
              <a:rPr lang="en-US" smtClean="0"/>
              <a:t>8/11/2020</a:t>
            </a:fld>
            <a:endParaRPr lang="en-US" dirty="0"/>
          </a:p>
        </p:txBody>
      </p:sp>
      <p:sp>
        <p:nvSpPr>
          <p:cNvPr id="6" name="Footer Placeholder 5">
            <a:extLst>
              <a:ext uri="{FF2B5EF4-FFF2-40B4-BE49-F238E27FC236}">
                <a16:creationId xmlns:a16="http://schemas.microsoft.com/office/drawing/2014/main" id="{D74DC1DA-B26F-4C1C-A58A-2D32FFBBB57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A0C3858-3535-4509-ABAE-7B9293E915F8}"/>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7627891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97D57-55A3-407A-90BE-E92707BAD2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Picture Placeholder 2">
            <a:extLst>
              <a:ext uri="{FF2B5EF4-FFF2-40B4-BE49-F238E27FC236}">
                <a16:creationId xmlns:a16="http://schemas.microsoft.com/office/drawing/2014/main" id="{67BF93B3-B60E-44EB-B137-674DAAFE7C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Text Placeholder 3">
            <a:extLst>
              <a:ext uri="{FF2B5EF4-FFF2-40B4-BE49-F238E27FC236}">
                <a16:creationId xmlns:a16="http://schemas.microsoft.com/office/drawing/2014/main" id="{FA04EFB9-516E-4738-8927-02018ACD5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6F636F-6480-4BB6-8D13-13FAAA0A54D9}"/>
              </a:ext>
            </a:extLst>
          </p:cNvPr>
          <p:cNvSpPr>
            <a:spLocks noGrp="1"/>
          </p:cNvSpPr>
          <p:nvPr>
            <p:ph type="dt" sz="half" idx="10"/>
          </p:nvPr>
        </p:nvSpPr>
        <p:spPr/>
        <p:txBody>
          <a:bodyPr/>
          <a:lstStyle/>
          <a:p>
            <a:fld id="{9D6E9DEC-419B-4CC5-A080-3B06BD5A8291}" type="datetimeFigureOut">
              <a:rPr lang="en-US" smtClean="0"/>
              <a:t>8/11/2020</a:t>
            </a:fld>
            <a:endParaRPr lang="en-US" dirty="0"/>
          </a:p>
        </p:txBody>
      </p:sp>
      <p:sp>
        <p:nvSpPr>
          <p:cNvPr id="6" name="Footer Placeholder 5">
            <a:extLst>
              <a:ext uri="{FF2B5EF4-FFF2-40B4-BE49-F238E27FC236}">
                <a16:creationId xmlns:a16="http://schemas.microsoft.com/office/drawing/2014/main" id="{55DDB8F0-390D-4801-AA67-FD222AA7D55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AC75A7-9868-4DAB-8834-96AA228E91C2}"/>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1917373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071C6F-B3BE-4AB9-950E-996F4EE8DE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H"/>
          </a:p>
        </p:txBody>
      </p:sp>
      <p:sp>
        <p:nvSpPr>
          <p:cNvPr id="3" name="Text Placeholder 2">
            <a:extLst>
              <a:ext uri="{FF2B5EF4-FFF2-40B4-BE49-F238E27FC236}">
                <a16:creationId xmlns:a16="http://schemas.microsoft.com/office/drawing/2014/main" id="{BDBF3479-C518-4CB4-AE1D-320977C8E5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a:extLst>
              <a:ext uri="{FF2B5EF4-FFF2-40B4-BE49-F238E27FC236}">
                <a16:creationId xmlns:a16="http://schemas.microsoft.com/office/drawing/2014/main" id="{ABD0C2F2-0A90-43E4-924C-59E68EB783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6E9DEC-419B-4CC5-A080-3B06BD5A8291}" type="datetimeFigureOut">
              <a:rPr lang="en-US" smtClean="0"/>
              <a:t>8/11/2020</a:t>
            </a:fld>
            <a:endParaRPr lang="en-US" dirty="0"/>
          </a:p>
        </p:txBody>
      </p:sp>
      <p:sp>
        <p:nvSpPr>
          <p:cNvPr id="5" name="Footer Placeholder 4">
            <a:extLst>
              <a:ext uri="{FF2B5EF4-FFF2-40B4-BE49-F238E27FC236}">
                <a16:creationId xmlns:a16="http://schemas.microsoft.com/office/drawing/2014/main" id="{1EEF9CA1-FE49-463B-93A0-34FA8CADF8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6BCBCFD-7654-4D54-9513-15BE65E2F3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5123477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hyperlink" Target="https://www.maxpixel.net/Mind-Brain-Medical-Mental-Health-Psychology-3350799"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78599C-AF13-4071-B572-5437739B1259}"/>
              </a:ext>
            </a:extLst>
          </p:cNvPr>
          <p:cNvSpPr>
            <a:spLocks noGrp="1"/>
          </p:cNvSpPr>
          <p:nvPr>
            <p:ph type="ctrTitle"/>
          </p:nvPr>
        </p:nvSpPr>
        <p:spPr>
          <a:xfrm>
            <a:off x="902677" y="1524000"/>
            <a:ext cx="11101753" cy="3130061"/>
          </a:xfrm>
        </p:spPr>
        <p:txBody>
          <a:bodyPr>
            <a:normAutofit/>
          </a:bodyPr>
          <a:lstStyle/>
          <a:p>
            <a:r>
              <a:rPr lang="de-DE" dirty="0">
                <a:latin typeface="+mn-lt"/>
              </a:rPr>
              <a:t>Mental Health and Psychosocial Support for Populations Affected by Crisis</a:t>
            </a:r>
          </a:p>
        </p:txBody>
      </p:sp>
      <p:pic>
        <p:nvPicPr>
          <p:cNvPr id="7" name="Picture 6" descr="C:\DATA\HELP\GVA_HELP\ICRC_logo-white_transp400.jpg">
            <a:extLst>
              <a:ext uri="{FF2B5EF4-FFF2-40B4-BE49-F238E27FC236}">
                <a16:creationId xmlns:a16="http://schemas.microsoft.com/office/drawing/2014/main" id="{E66117E7-4017-48C8-A4F6-567DFB707C2A}"/>
              </a:ext>
            </a:extLst>
          </p:cNvPr>
          <p:cNvPicPr>
            <a:picLocks noChangeAspect="1" noChangeArrowheads="1"/>
          </p:cNvPicPr>
          <p:nvPr/>
        </p:nvPicPr>
        <p:blipFill>
          <a:blip r:embed="rId3" cstate="print"/>
          <a:srcRect/>
          <a:stretch>
            <a:fillRect/>
          </a:stretch>
        </p:blipFill>
        <p:spPr bwMode="auto">
          <a:xfrm>
            <a:off x="10424398" y="346180"/>
            <a:ext cx="876204" cy="996721"/>
          </a:xfrm>
          <a:prstGeom prst="rect">
            <a:avLst/>
          </a:prstGeom>
          <a:noFill/>
        </p:spPr>
      </p:pic>
      <p:sp>
        <p:nvSpPr>
          <p:cNvPr id="11" name="Rectangle 10">
            <a:extLst>
              <a:ext uri="{FF2B5EF4-FFF2-40B4-BE49-F238E27FC236}">
                <a16:creationId xmlns:a16="http://schemas.microsoft.com/office/drawing/2014/main" id="{8BE2B913-E5BD-4CFF-8AF8-33BCDE5CA19E}"/>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2" name="TextBox 11">
            <a:extLst>
              <a:ext uri="{FF2B5EF4-FFF2-40B4-BE49-F238E27FC236}">
                <a16:creationId xmlns:a16="http://schemas.microsoft.com/office/drawing/2014/main" id="{EFCBC79D-6F11-4AEB-8187-7A76332B4009}"/>
              </a:ext>
            </a:extLst>
          </p:cNvPr>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
        <p:nvSpPr>
          <p:cNvPr id="3" name="TextBox 2">
            <a:extLst>
              <a:ext uri="{FF2B5EF4-FFF2-40B4-BE49-F238E27FC236}">
                <a16:creationId xmlns:a16="http://schemas.microsoft.com/office/drawing/2014/main" id="{A16E5DB5-D373-4478-9CC7-60130744BDD0}"/>
              </a:ext>
            </a:extLst>
          </p:cNvPr>
          <p:cNvSpPr txBox="1"/>
          <p:nvPr/>
        </p:nvSpPr>
        <p:spPr>
          <a:xfrm>
            <a:off x="8198791" y="5298283"/>
            <a:ext cx="2485232" cy="738664"/>
          </a:xfrm>
          <a:prstGeom prst="rect">
            <a:avLst/>
          </a:prstGeom>
          <a:noFill/>
        </p:spPr>
        <p:txBody>
          <a:bodyPr wrap="none" rtlCol="0">
            <a:spAutoFit/>
          </a:bodyPr>
          <a:lstStyle/>
          <a:p>
            <a:r>
              <a:rPr lang="en-US" sz="2400" dirty="0"/>
              <a:t>List the Presenters</a:t>
            </a:r>
          </a:p>
          <a:p>
            <a:endParaRPr lang="en-GB" dirty="0"/>
          </a:p>
        </p:txBody>
      </p:sp>
    </p:spTree>
    <p:extLst>
      <p:ext uri="{BB962C8B-B14F-4D97-AF65-F5344CB8AC3E}">
        <p14:creationId xmlns:p14="http://schemas.microsoft.com/office/powerpoint/2010/main" val="1673189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14A303-1508-44BC-8AB5-873BF643DEA1}"/>
              </a:ext>
            </a:extLst>
          </p:cNvPr>
          <p:cNvSpPr/>
          <p:nvPr/>
        </p:nvSpPr>
        <p:spPr>
          <a:xfrm>
            <a:off x="1230924" y="1993505"/>
            <a:ext cx="10566400" cy="3535712"/>
          </a:xfrm>
          <a:prstGeom prst="rect">
            <a:avLst/>
          </a:prstGeom>
        </p:spPr>
        <p:txBody>
          <a:bodyPr wrap="square">
            <a:spAutoFit/>
          </a:bodyPr>
          <a:lstStyle/>
          <a:p>
            <a:pPr marL="457200" indent="-457200">
              <a:buFont typeface="Wingdings" panose="05000000000000000000" pitchFamily="2" charset="2"/>
              <a:buChar char="Ø"/>
            </a:pPr>
            <a:r>
              <a:rPr lang="en-GB" altLang="en-US" sz="2800" b="1" dirty="0">
                <a:solidFill>
                  <a:srgbClr val="0000CC"/>
                </a:solidFill>
              </a:rPr>
              <a:t>Pre-existing problems</a:t>
            </a:r>
          </a:p>
          <a:p>
            <a:pPr lvl="1">
              <a:lnSpc>
                <a:spcPct val="80000"/>
              </a:lnSpc>
            </a:pPr>
            <a:r>
              <a:rPr lang="en-GB" altLang="en-US" sz="2800" dirty="0"/>
              <a:t>Social problems</a:t>
            </a:r>
          </a:p>
          <a:p>
            <a:pPr lvl="1">
              <a:lnSpc>
                <a:spcPct val="80000"/>
              </a:lnSpc>
            </a:pPr>
            <a:r>
              <a:rPr lang="en-GB" altLang="en-US" sz="2800" dirty="0"/>
              <a:t>Psychological (incl. psychiatric) problems</a:t>
            </a:r>
          </a:p>
          <a:p>
            <a:pPr>
              <a:lnSpc>
                <a:spcPct val="80000"/>
              </a:lnSpc>
            </a:pPr>
            <a:endParaRPr lang="en-GB" altLang="en-US" sz="2800" b="1" dirty="0">
              <a:solidFill>
                <a:srgbClr val="0000CC"/>
              </a:solidFill>
            </a:endParaRPr>
          </a:p>
          <a:p>
            <a:pPr marL="457200" indent="-457200">
              <a:lnSpc>
                <a:spcPct val="80000"/>
              </a:lnSpc>
              <a:buFont typeface="Wingdings" panose="05000000000000000000" pitchFamily="2" charset="2"/>
              <a:buChar char="Ø"/>
            </a:pPr>
            <a:r>
              <a:rPr lang="en-GB" altLang="en-US" sz="2800" b="1" dirty="0">
                <a:solidFill>
                  <a:srgbClr val="0000CC"/>
                </a:solidFill>
              </a:rPr>
              <a:t>Crisis-induced problems</a:t>
            </a:r>
          </a:p>
          <a:p>
            <a:pPr lvl="1">
              <a:lnSpc>
                <a:spcPct val="80000"/>
              </a:lnSpc>
            </a:pPr>
            <a:r>
              <a:rPr lang="en-GB" altLang="en-US" sz="2800" dirty="0"/>
              <a:t>Social problems</a:t>
            </a:r>
          </a:p>
          <a:p>
            <a:pPr lvl="1">
              <a:lnSpc>
                <a:spcPct val="80000"/>
              </a:lnSpc>
            </a:pPr>
            <a:r>
              <a:rPr lang="en-GB" altLang="en-US" sz="2800" dirty="0"/>
              <a:t>Psychological (incl. psychiatric) problems</a:t>
            </a:r>
          </a:p>
          <a:p>
            <a:pPr marL="1371600" lvl="2" indent="-457200">
              <a:lnSpc>
                <a:spcPct val="80000"/>
              </a:lnSpc>
              <a:buFont typeface="Arial" panose="020B0604020202020204" pitchFamily="34" charset="0"/>
              <a:buChar char="•"/>
            </a:pPr>
            <a:r>
              <a:rPr lang="en-US" altLang="en-US" sz="2400" dirty="0"/>
              <a:t>Psychological problems may involve realistic appraisal (no mental disorder) or distortions (possible mental disorder)</a:t>
            </a:r>
            <a:endParaRPr lang="en-GB" altLang="en-US" sz="2400" dirty="0"/>
          </a:p>
          <a:p>
            <a:pPr>
              <a:lnSpc>
                <a:spcPct val="80000"/>
              </a:lnSpc>
            </a:pPr>
            <a:endParaRPr lang="en-GB" altLang="en-US" sz="2800" b="1" dirty="0">
              <a:solidFill>
                <a:srgbClr val="0000CC"/>
              </a:solidFill>
            </a:endParaRPr>
          </a:p>
        </p:txBody>
      </p:sp>
      <p:sp>
        <p:nvSpPr>
          <p:cNvPr id="5" name="TextBox 4">
            <a:extLst>
              <a:ext uri="{FF2B5EF4-FFF2-40B4-BE49-F238E27FC236}">
                <a16:creationId xmlns:a16="http://schemas.microsoft.com/office/drawing/2014/main" id="{841538F9-2017-4D44-93F8-ED37E3534B58}"/>
              </a:ext>
            </a:extLst>
          </p:cNvPr>
          <p:cNvSpPr txBox="1"/>
          <p:nvPr/>
        </p:nvSpPr>
        <p:spPr>
          <a:xfrm>
            <a:off x="3446926" y="463416"/>
            <a:ext cx="5876481" cy="769441"/>
          </a:xfrm>
          <a:prstGeom prst="rect">
            <a:avLst/>
          </a:prstGeom>
          <a:noFill/>
        </p:spPr>
        <p:txBody>
          <a:bodyPr wrap="none" rtlCol="0">
            <a:spAutoFit/>
          </a:bodyPr>
          <a:lstStyle/>
          <a:p>
            <a:r>
              <a:rPr lang="en-GB" sz="4400" u="sng" dirty="0"/>
              <a:t>Needs in Crisis Situations</a:t>
            </a:r>
          </a:p>
        </p:txBody>
      </p:sp>
      <p:sp>
        <p:nvSpPr>
          <p:cNvPr id="6" name="Rectangle 5">
            <a:extLst>
              <a:ext uri="{FF2B5EF4-FFF2-40B4-BE49-F238E27FC236}">
                <a16:creationId xmlns:a16="http://schemas.microsoft.com/office/drawing/2014/main" id="{A2E389D5-2461-48C8-95D2-BD4689740207}"/>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a:extLst>
              <a:ext uri="{FF2B5EF4-FFF2-40B4-BE49-F238E27FC236}">
                <a16:creationId xmlns:a16="http://schemas.microsoft.com/office/drawing/2014/main" id="{D0B2EAC1-BAB8-4D82-B8DC-FBED36925D3B}"/>
              </a:ext>
            </a:extLst>
          </p:cNvPr>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1183412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4"/>
            <a:ext cx="10431701" cy="1250648"/>
          </a:xfrm>
        </p:spPr>
        <p:txBody>
          <a:bodyPr>
            <a:noAutofit/>
          </a:bodyPr>
          <a:lstStyle/>
          <a:p>
            <a:pPr algn="ctr"/>
            <a:r>
              <a:rPr lang="en-US" sz="4000" u="sng" dirty="0">
                <a:latin typeface="+mn-lt"/>
              </a:rPr>
              <a:t>Classification of Mental and Behavioral Disorders (ICD-10) -&gt; 300 !!!</a:t>
            </a:r>
            <a:endParaRPr lang="fr-CH" sz="4000" u="sng" dirty="0">
              <a:latin typeface="+mn-lt"/>
            </a:endParaRPr>
          </a:p>
        </p:txBody>
      </p:sp>
      <p:sp>
        <p:nvSpPr>
          <p:cNvPr id="3" name="Content Placeholder 2"/>
          <p:cNvSpPr>
            <a:spLocks noGrp="1"/>
          </p:cNvSpPr>
          <p:nvPr>
            <p:ph idx="1"/>
          </p:nvPr>
        </p:nvSpPr>
        <p:spPr>
          <a:xfrm>
            <a:off x="1055329" y="1871670"/>
            <a:ext cx="10843594" cy="4699725"/>
          </a:xfrm>
        </p:spPr>
        <p:txBody>
          <a:bodyPr>
            <a:normAutofit fontScale="92500" lnSpcReduction="10000"/>
          </a:bodyPr>
          <a:lstStyle/>
          <a:p>
            <a:pPr marL="0" lvl="0" indent="0">
              <a:buNone/>
            </a:pPr>
            <a:r>
              <a:rPr lang="en-US" dirty="0"/>
              <a:t>0.  Psychiatric disorders due to organic reasons (Dementia, etc.)</a:t>
            </a:r>
            <a:endParaRPr lang="fr-CH" dirty="0"/>
          </a:p>
          <a:p>
            <a:pPr marL="457200" lvl="0" indent="-457200">
              <a:buFont typeface="+mj-lt"/>
              <a:buAutoNum type="arabicPeriod"/>
            </a:pPr>
            <a:r>
              <a:rPr lang="de-CH" b="1" dirty="0"/>
              <a:t>Drug abuse and dependence</a:t>
            </a:r>
            <a:endParaRPr lang="fr-CH" b="1" dirty="0"/>
          </a:p>
          <a:p>
            <a:pPr marL="457200" lvl="0" indent="-457200">
              <a:buFont typeface="+mj-lt"/>
              <a:buAutoNum type="arabicPeriod"/>
            </a:pPr>
            <a:r>
              <a:rPr lang="de-CH" b="1" dirty="0"/>
              <a:t>Schizophrenia </a:t>
            </a:r>
            <a:endParaRPr lang="fr-CH" b="1" dirty="0"/>
          </a:p>
          <a:p>
            <a:pPr marL="457200" lvl="0" indent="-457200">
              <a:buFont typeface="+mj-lt"/>
              <a:buAutoNum type="arabicPeriod"/>
            </a:pPr>
            <a:r>
              <a:rPr lang="de-CH" b="1" dirty="0"/>
              <a:t>Affective (Depression, Bipolar Disorder)</a:t>
            </a:r>
            <a:endParaRPr lang="fr-CH" b="1" dirty="0"/>
          </a:p>
          <a:p>
            <a:pPr marL="457200" lvl="0" indent="-457200">
              <a:buFont typeface="+mj-lt"/>
              <a:buAutoNum type="arabicPeriod"/>
            </a:pPr>
            <a:r>
              <a:rPr lang="de-CH" b="1" dirty="0"/>
              <a:t>Neurotic, trauma and psychosomatic disorders (Anxiety, OCD, PTSD, etc.)</a:t>
            </a:r>
            <a:endParaRPr lang="fr-CH" b="1" dirty="0"/>
          </a:p>
          <a:p>
            <a:pPr marL="457200" lvl="0" indent="-457200">
              <a:buFont typeface="+mj-lt"/>
              <a:buAutoNum type="arabicPeriod"/>
            </a:pPr>
            <a:r>
              <a:rPr lang="de-CH" dirty="0"/>
              <a:t>Issues due to somatic disorder (Eating Disorder, Sleeping, etc.)</a:t>
            </a:r>
            <a:endParaRPr lang="fr-CH" dirty="0"/>
          </a:p>
          <a:p>
            <a:pPr marL="457200" lvl="0" indent="-457200">
              <a:buFont typeface="+mj-lt"/>
              <a:buAutoNum type="arabicPeriod"/>
            </a:pPr>
            <a:r>
              <a:rPr lang="de-CH" dirty="0"/>
              <a:t>Personality and Behaviour disorders</a:t>
            </a:r>
          </a:p>
          <a:p>
            <a:pPr marL="457200" lvl="0" indent="-457200">
              <a:buFont typeface="+mj-lt"/>
              <a:buAutoNum type="arabicPeriod"/>
            </a:pPr>
            <a:r>
              <a:rPr lang="de-CH" dirty="0"/>
              <a:t>Intellectual Disability </a:t>
            </a:r>
            <a:endParaRPr lang="fr-CH" dirty="0"/>
          </a:p>
          <a:p>
            <a:pPr marL="457200" lvl="0" indent="-457200">
              <a:buFont typeface="+mj-lt"/>
              <a:buAutoNum type="arabicPeriod"/>
            </a:pPr>
            <a:r>
              <a:rPr lang="de-CH" dirty="0"/>
              <a:t>Developmental Disorders (Autism)</a:t>
            </a:r>
            <a:endParaRPr lang="fr-CH" dirty="0"/>
          </a:p>
          <a:p>
            <a:pPr marL="457200" lvl="0" indent="-457200">
              <a:buFont typeface="+mj-lt"/>
              <a:buAutoNum type="arabicPeriod"/>
            </a:pPr>
            <a:r>
              <a:rPr lang="de-CH" b="1" dirty="0"/>
              <a:t>Child and adolescent specific disorders (ADHD, etc.)</a:t>
            </a:r>
            <a:endParaRPr lang="fr-CH" b="1" dirty="0"/>
          </a:p>
          <a:p>
            <a:pPr marL="457200" indent="-457200">
              <a:buFont typeface="+mj-lt"/>
              <a:buAutoNum type="arabicPeriod"/>
            </a:pPr>
            <a:endParaRPr lang="fr-CH" dirty="0">
              <a:solidFill>
                <a:srgbClr val="92D050"/>
              </a:solidFill>
            </a:endParaRPr>
          </a:p>
        </p:txBody>
      </p:sp>
      <p:sp>
        <p:nvSpPr>
          <p:cNvPr id="4" name="Rectangle 3">
            <a:extLst>
              <a:ext uri="{FF2B5EF4-FFF2-40B4-BE49-F238E27FC236}">
                <a16:creationId xmlns:a16="http://schemas.microsoft.com/office/drawing/2014/main" id="{972BE989-38C7-4ADF-A3AB-3351F2877360}"/>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5" name="TextBox 4">
            <a:extLst>
              <a:ext uri="{FF2B5EF4-FFF2-40B4-BE49-F238E27FC236}">
                <a16:creationId xmlns:a16="http://schemas.microsoft.com/office/drawing/2014/main" id="{95BAD882-16D5-4550-848B-EC7C73F5D945}"/>
              </a:ext>
            </a:extLst>
          </p:cNvPr>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931999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u="sng" dirty="0">
                <a:latin typeface="+mn-lt"/>
              </a:rPr>
              <a:t>Most Commonly Experienced Symptoms</a:t>
            </a:r>
            <a:endParaRPr lang="fr-CH" u="sng" dirty="0">
              <a:latin typeface="+mn-lt"/>
            </a:endParaRPr>
          </a:p>
        </p:txBody>
      </p:sp>
      <p:sp>
        <p:nvSpPr>
          <p:cNvPr id="3" name="Content Placeholder 2"/>
          <p:cNvSpPr>
            <a:spLocks noGrp="1"/>
          </p:cNvSpPr>
          <p:nvPr>
            <p:ph idx="1"/>
          </p:nvPr>
        </p:nvSpPr>
        <p:spPr>
          <a:xfrm>
            <a:off x="1290687" y="1759637"/>
            <a:ext cx="9870649" cy="4351338"/>
          </a:xfrm>
        </p:spPr>
        <p:txBody>
          <a:bodyPr>
            <a:normAutofit/>
          </a:bodyPr>
          <a:lstStyle/>
          <a:p>
            <a:pPr marL="0" lvl="0" indent="0">
              <a:buNone/>
            </a:pPr>
            <a:endParaRPr lang="en-GB" sz="2800" dirty="0"/>
          </a:p>
          <a:p>
            <a:pPr lvl="1"/>
            <a:r>
              <a:rPr lang="en-GB" sz="2800" dirty="0"/>
              <a:t> Psychosomatic Symptoms</a:t>
            </a:r>
            <a:endParaRPr lang="fr-CH" sz="2800" dirty="0"/>
          </a:p>
          <a:p>
            <a:pPr lvl="1"/>
            <a:r>
              <a:rPr lang="en-GB" sz="2800" dirty="0"/>
              <a:t> Sleep-related problems</a:t>
            </a:r>
          </a:p>
          <a:p>
            <a:pPr lvl="1"/>
            <a:r>
              <a:rPr lang="en-GB" sz="2800" dirty="0"/>
              <a:t> Appetite-related problems</a:t>
            </a:r>
            <a:endParaRPr lang="fr-CH" sz="2800" dirty="0"/>
          </a:p>
          <a:p>
            <a:pPr lvl="1"/>
            <a:r>
              <a:rPr lang="en-GB" sz="2800" dirty="0"/>
              <a:t> Emotional problems: Depression, desire to die, anxiety, etc.</a:t>
            </a:r>
          </a:p>
          <a:p>
            <a:pPr lvl="1"/>
            <a:r>
              <a:rPr lang="en-GB" sz="2800" dirty="0"/>
              <a:t>Repetitive thoughts </a:t>
            </a:r>
          </a:p>
          <a:p>
            <a:pPr lvl="1"/>
            <a:r>
              <a:rPr lang="en-GB" sz="2800" dirty="0"/>
              <a:t>Substance Misuse</a:t>
            </a:r>
          </a:p>
          <a:p>
            <a:pPr lvl="1"/>
            <a:r>
              <a:rPr lang="en-GB" sz="2800" dirty="0"/>
              <a:t>PTSD Symptoms (flashbacks, avoidance)</a:t>
            </a:r>
          </a:p>
          <a:p>
            <a:pPr lvl="1"/>
            <a:r>
              <a:rPr lang="en-GB" sz="2800" dirty="0">
                <a:solidFill>
                  <a:srgbClr val="FF0000"/>
                </a:solidFill>
              </a:rPr>
              <a:t>Children</a:t>
            </a:r>
            <a:r>
              <a:rPr lang="en-GB" sz="2800" dirty="0"/>
              <a:t> (enuresis, aggression, fear)</a:t>
            </a:r>
          </a:p>
          <a:p>
            <a:endParaRPr lang="fr-CH" dirty="0"/>
          </a:p>
        </p:txBody>
      </p:sp>
      <p:sp>
        <p:nvSpPr>
          <p:cNvPr id="4" name="Rectangle 3">
            <a:extLst>
              <a:ext uri="{FF2B5EF4-FFF2-40B4-BE49-F238E27FC236}">
                <a16:creationId xmlns:a16="http://schemas.microsoft.com/office/drawing/2014/main" id="{4F36EE95-245E-4558-A942-B20087B6B046}"/>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5" name="TextBox 4">
            <a:extLst>
              <a:ext uri="{FF2B5EF4-FFF2-40B4-BE49-F238E27FC236}">
                <a16:creationId xmlns:a16="http://schemas.microsoft.com/office/drawing/2014/main" id="{9D5A9F73-4DD0-4EC2-8AAB-6E0B843EF904}"/>
              </a:ext>
            </a:extLst>
          </p:cNvPr>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3950262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983C1-842B-4494-A790-70C5412F9259}"/>
              </a:ext>
            </a:extLst>
          </p:cNvPr>
          <p:cNvSpPr>
            <a:spLocks noGrp="1"/>
          </p:cNvSpPr>
          <p:nvPr>
            <p:ph type="title"/>
          </p:nvPr>
        </p:nvSpPr>
        <p:spPr>
          <a:xfrm>
            <a:off x="2580640" y="1523365"/>
            <a:ext cx="9149080" cy="1325563"/>
          </a:xfrm>
        </p:spPr>
        <p:txBody>
          <a:bodyPr>
            <a:normAutofit/>
          </a:bodyPr>
          <a:lstStyle/>
          <a:p>
            <a:r>
              <a:rPr lang="en-GB" sz="4000" dirty="0">
                <a:latin typeface="+mn-lt"/>
              </a:rPr>
              <a:t>What are consequences arising from mental health issues</a:t>
            </a:r>
          </a:p>
        </p:txBody>
      </p:sp>
      <p:sp>
        <p:nvSpPr>
          <p:cNvPr id="4" name="TextBox 3">
            <a:extLst>
              <a:ext uri="{FF2B5EF4-FFF2-40B4-BE49-F238E27FC236}">
                <a16:creationId xmlns:a16="http://schemas.microsoft.com/office/drawing/2014/main" id="{D23C9F5F-46AA-4C49-8A93-C8BC45E4F484}"/>
              </a:ext>
            </a:extLst>
          </p:cNvPr>
          <p:cNvSpPr txBox="1"/>
          <p:nvPr/>
        </p:nvSpPr>
        <p:spPr>
          <a:xfrm>
            <a:off x="1012261" y="1401316"/>
            <a:ext cx="1326004" cy="1569660"/>
          </a:xfrm>
          <a:prstGeom prst="rect">
            <a:avLst/>
          </a:prstGeom>
          <a:noFill/>
        </p:spPr>
        <p:txBody>
          <a:bodyPr wrap="none" rtlCol="0">
            <a:spAutoFit/>
          </a:bodyPr>
          <a:lstStyle/>
          <a:p>
            <a:r>
              <a:rPr lang="en-GB" sz="9600" b="1" dirty="0">
                <a:solidFill>
                  <a:srgbClr val="FF0000"/>
                </a:solidFill>
              </a:rPr>
              <a:t>??</a:t>
            </a:r>
          </a:p>
        </p:txBody>
      </p:sp>
      <p:sp>
        <p:nvSpPr>
          <p:cNvPr id="6" name="TextBox 5">
            <a:extLst>
              <a:ext uri="{FF2B5EF4-FFF2-40B4-BE49-F238E27FC236}">
                <a16:creationId xmlns:a16="http://schemas.microsoft.com/office/drawing/2014/main" id="{61B228E6-611B-4404-A860-179C7531DB20}"/>
              </a:ext>
            </a:extLst>
          </p:cNvPr>
          <p:cNvSpPr txBox="1"/>
          <p:nvPr/>
        </p:nvSpPr>
        <p:spPr>
          <a:xfrm>
            <a:off x="2580640" y="3429000"/>
            <a:ext cx="6228080" cy="1384995"/>
          </a:xfrm>
          <a:prstGeom prst="rect">
            <a:avLst/>
          </a:prstGeom>
          <a:noFill/>
        </p:spPr>
        <p:txBody>
          <a:bodyPr wrap="square" rtlCol="0">
            <a:spAutoFit/>
          </a:bodyPr>
          <a:lstStyle/>
          <a:p>
            <a:pPr marL="457200" indent="-457200">
              <a:buFont typeface="Arial" panose="020B0604020202020204" pitchFamily="34" charset="0"/>
              <a:buChar char="•"/>
            </a:pPr>
            <a:r>
              <a:rPr lang="en-GB" sz="2800" dirty="0"/>
              <a:t>Effects on social and family life</a:t>
            </a:r>
          </a:p>
          <a:p>
            <a:pPr marL="457200" indent="-457200">
              <a:buFont typeface="Arial" panose="020B0604020202020204" pitchFamily="34" charset="0"/>
              <a:buChar char="•"/>
            </a:pPr>
            <a:r>
              <a:rPr lang="en-GB" sz="2800" dirty="0"/>
              <a:t>Effect of stigma on access to services</a:t>
            </a:r>
          </a:p>
          <a:p>
            <a:pPr marL="457200" indent="-457200">
              <a:buFont typeface="Arial" panose="020B0604020202020204" pitchFamily="34" charset="0"/>
              <a:buChar char="•"/>
            </a:pPr>
            <a:r>
              <a:rPr lang="en-GB" sz="2800" dirty="0"/>
              <a:t>Economic burden: direct / indirect</a:t>
            </a:r>
            <a:endParaRPr lang="en-GB" dirty="0"/>
          </a:p>
        </p:txBody>
      </p:sp>
      <p:sp>
        <p:nvSpPr>
          <p:cNvPr id="5" name="Rectangle 4">
            <a:extLst>
              <a:ext uri="{FF2B5EF4-FFF2-40B4-BE49-F238E27FC236}">
                <a16:creationId xmlns:a16="http://schemas.microsoft.com/office/drawing/2014/main" id="{D6C54B59-62BE-4128-83B8-53EEAA6887C6}"/>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a:extLst>
              <a:ext uri="{FF2B5EF4-FFF2-40B4-BE49-F238E27FC236}">
                <a16:creationId xmlns:a16="http://schemas.microsoft.com/office/drawing/2014/main" id="{D022CACF-BC87-4CFE-840D-9AF64CB323FF}"/>
              </a:ext>
            </a:extLst>
          </p:cNvPr>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170809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63681392-7413-4EE6-9A47-46F957B2E05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14880" y="10760"/>
            <a:ext cx="8778240" cy="684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6B0201B0-7992-4892-9989-0592C83D9D6B}"/>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5" name="TextBox 4">
            <a:extLst>
              <a:ext uri="{FF2B5EF4-FFF2-40B4-BE49-F238E27FC236}">
                <a16:creationId xmlns:a16="http://schemas.microsoft.com/office/drawing/2014/main" id="{E4C60BEF-CFCF-4E44-9384-2C2DA137C758}"/>
              </a:ext>
            </a:extLst>
          </p:cNvPr>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94382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23667BD-AC9A-494D-A3D9-A5B34CF88D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0640" y="0"/>
            <a:ext cx="9850120" cy="6964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DF54CE53-B594-46E3-A9D0-41470A600408}"/>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5" name="TextBox 4">
            <a:extLst>
              <a:ext uri="{FF2B5EF4-FFF2-40B4-BE49-F238E27FC236}">
                <a16:creationId xmlns:a16="http://schemas.microsoft.com/office/drawing/2014/main" id="{AA45FF45-FB9C-4DB0-8728-F28DB2E9A6A5}"/>
              </a:ext>
            </a:extLst>
          </p:cNvPr>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1264459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solidFill>
                  <a:schemeClr val="accent1">
                    <a:lumMod val="75000"/>
                  </a:schemeClr>
                </a:solidFill>
              </a:rPr>
            </a:br>
            <a:endParaRPr lang="en-US" sz="4800" dirty="0">
              <a:solidFill>
                <a:schemeClr val="accent1">
                  <a:lumMod val="75000"/>
                </a:schemeClr>
              </a:solidFill>
            </a:endParaRPr>
          </a:p>
        </p:txBody>
      </p:sp>
      <p:pic>
        <p:nvPicPr>
          <p:cNvPr id="12" name="Picture 26" descr="mhGAP"/>
          <p:cNvPicPr>
            <a:picLocks noGrp="1" noChangeAspect="1" noChangeArrowheads="1"/>
          </p:cNvPicPr>
          <p:nvPr>
            <p:ph idx="1"/>
          </p:nvPr>
        </p:nvPicPr>
        <p:blipFill>
          <a:blip r:embed="rId3" cstate="print"/>
          <a:stretch>
            <a:fillRect/>
          </a:stretch>
        </p:blipFill>
        <p:spPr bwMode="auto">
          <a:xfrm>
            <a:off x="7746217" y="2475198"/>
            <a:ext cx="4183187" cy="3091024"/>
          </a:xfrm>
          <a:prstGeom prst="rect">
            <a:avLst/>
          </a:prstGeom>
          <a:noFill/>
          <a:ln w="9525" algn="ctr">
            <a:noFill/>
            <a:miter lim="800000"/>
            <a:headEnd/>
            <a:tailEnd/>
          </a:ln>
          <a:effectLst>
            <a:outerShdw dist="107763" dir="2700000" algn="ctr" rotWithShape="0">
              <a:srgbClr val="808080">
                <a:alpha val="50000"/>
              </a:srgbClr>
            </a:outerShdw>
          </a:effectLst>
        </p:spPr>
      </p:pic>
      <p:sp>
        <p:nvSpPr>
          <p:cNvPr id="5" name="Slide Number Placeholder 4"/>
          <p:cNvSpPr>
            <a:spLocks noGrp="1"/>
          </p:cNvSpPr>
          <p:nvPr>
            <p:ph type="sldNum" sz="quarter" idx="12"/>
          </p:nvPr>
        </p:nvSpPr>
        <p:spPr>
          <a:xfrm>
            <a:off x="8953520" y="0"/>
            <a:ext cx="1066800" cy="329184"/>
          </a:xfrm>
        </p:spPr>
        <p:txBody>
          <a:bodyPr/>
          <a:lstStyle/>
          <a:p>
            <a:fld id="{23873EED-40A3-48A5-B069-5D5E2DBE52E0}" type="slidenum">
              <a:rPr lang="en-US" smtClean="0">
                <a:solidFill>
                  <a:srgbClr val="F18245"/>
                </a:solidFill>
              </a:rPr>
              <a:pPr/>
              <a:t>16</a:t>
            </a:fld>
            <a:endParaRPr lang="en-US" dirty="0">
              <a:solidFill>
                <a:srgbClr val="F18245"/>
              </a:solidFill>
            </a:endParaRPr>
          </a:p>
        </p:txBody>
      </p:sp>
      <p:pic>
        <p:nvPicPr>
          <p:cNvPr id="8" name="Picture 17" descr="E-cover"/>
          <p:cNvPicPr>
            <a:picLocks noChangeAspect="1" noChangeArrowheads="1"/>
          </p:cNvPicPr>
          <p:nvPr/>
        </p:nvPicPr>
        <p:blipFill>
          <a:blip r:embed="rId4" cstate="print"/>
          <a:srcRect/>
          <a:stretch>
            <a:fillRect/>
          </a:stretch>
        </p:blipFill>
        <p:spPr bwMode="auto">
          <a:xfrm>
            <a:off x="4260391" y="1726629"/>
            <a:ext cx="3233203" cy="4373144"/>
          </a:xfrm>
          <a:prstGeom prst="rect">
            <a:avLst/>
          </a:prstGeom>
          <a:noFill/>
          <a:ln w="9525">
            <a:noFill/>
            <a:miter lim="800000"/>
            <a:headEnd/>
            <a:tailEnd/>
          </a:ln>
          <a:effectLst>
            <a:outerShdw dist="107763" dir="2700000" algn="ctr" rotWithShape="0">
              <a:srgbClr val="808080">
                <a:alpha val="50000"/>
              </a:srgbClr>
            </a:outerShdw>
          </a:effectLst>
        </p:spPr>
      </p:pic>
      <p:pic>
        <p:nvPicPr>
          <p:cNvPr id="13" name="Picture 13" descr="2001 report"/>
          <p:cNvPicPr>
            <a:picLocks noChangeAspect="1" noChangeArrowheads="1"/>
          </p:cNvPicPr>
          <p:nvPr/>
        </p:nvPicPr>
        <p:blipFill>
          <a:blip r:embed="rId5" cstate="print"/>
          <a:srcRect/>
          <a:stretch>
            <a:fillRect/>
          </a:stretch>
        </p:blipFill>
        <p:spPr bwMode="auto">
          <a:xfrm>
            <a:off x="959251" y="1726629"/>
            <a:ext cx="3048517" cy="4438675"/>
          </a:xfrm>
          <a:prstGeom prst="rect">
            <a:avLst/>
          </a:prstGeom>
          <a:noFill/>
          <a:effectLst>
            <a:outerShdw dist="107763" dir="2700000" algn="ctr" rotWithShape="0">
              <a:srgbClr val="808080">
                <a:alpha val="50000"/>
              </a:srgbClr>
            </a:outerShdw>
          </a:effectLst>
        </p:spPr>
      </p:pic>
      <p:sp>
        <p:nvSpPr>
          <p:cNvPr id="7" name="TextBox 6"/>
          <p:cNvSpPr txBox="1"/>
          <p:nvPr/>
        </p:nvSpPr>
        <p:spPr>
          <a:xfrm>
            <a:off x="1351560" y="575347"/>
            <a:ext cx="2185921" cy="646331"/>
          </a:xfrm>
          <a:prstGeom prst="rect">
            <a:avLst/>
          </a:prstGeom>
          <a:noFill/>
        </p:spPr>
        <p:txBody>
          <a:bodyPr wrap="square" rtlCol="0">
            <a:spAutoFit/>
          </a:bodyPr>
          <a:lstStyle/>
          <a:p>
            <a:r>
              <a:rPr lang="en-US" sz="3600" b="1" u="sng" dirty="0" err="1"/>
              <a:t>mhGAP</a:t>
            </a:r>
            <a:r>
              <a:rPr lang="en-US" sz="3600" b="1" u="sng" dirty="0"/>
              <a:t> </a:t>
            </a:r>
            <a:endParaRPr lang="en-GB" sz="3600" b="1" u="sng" dirty="0"/>
          </a:p>
        </p:txBody>
      </p:sp>
      <p:sp>
        <p:nvSpPr>
          <p:cNvPr id="10" name="Rectangle 9">
            <a:extLst>
              <a:ext uri="{FF2B5EF4-FFF2-40B4-BE49-F238E27FC236}">
                <a16:creationId xmlns:a16="http://schemas.microsoft.com/office/drawing/2014/main" id="{33134B2C-D6C4-4ABF-8CD5-1375409AD041}"/>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1" name="TextBox 10">
            <a:extLst>
              <a:ext uri="{FF2B5EF4-FFF2-40B4-BE49-F238E27FC236}">
                <a16:creationId xmlns:a16="http://schemas.microsoft.com/office/drawing/2014/main" id="{94D5A70B-F9AB-46C1-BB99-ABA9E564721D}"/>
              </a:ext>
            </a:extLst>
          </p:cNvPr>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
        <p:nvSpPr>
          <p:cNvPr id="3" name="TextBox 2">
            <a:extLst>
              <a:ext uri="{FF2B5EF4-FFF2-40B4-BE49-F238E27FC236}">
                <a16:creationId xmlns:a16="http://schemas.microsoft.com/office/drawing/2014/main" id="{E8E4C678-3B28-4203-A0F0-CAAE2E116979}"/>
              </a:ext>
            </a:extLst>
          </p:cNvPr>
          <p:cNvSpPr txBox="1"/>
          <p:nvPr/>
        </p:nvSpPr>
        <p:spPr>
          <a:xfrm>
            <a:off x="2074470" y="6308209"/>
            <a:ext cx="806631" cy="461665"/>
          </a:xfrm>
          <a:prstGeom prst="rect">
            <a:avLst/>
          </a:prstGeom>
          <a:noFill/>
        </p:spPr>
        <p:txBody>
          <a:bodyPr wrap="none" rtlCol="0">
            <a:spAutoFit/>
          </a:bodyPr>
          <a:lstStyle/>
          <a:p>
            <a:r>
              <a:rPr lang="en-GB" sz="2400" dirty="0"/>
              <a:t>2001</a:t>
            </a:r>
          </a:p>
        </p:txBody>
      </p:sp>
      <p:sp>
        <p:nvSpPr>
          <p:cNvPr id="4" name="TextBox 3">
            <a:extLst>
              <a:ext uri="{FF2B5EF4-FFF2-40B4-BE49-F238E27FC236}">
                <a16:creationId xmlns:a16="http://schemas.microsoft.com/office/drawing/2014/main" id="{E894979C-2B6A-4413-9D41-1224E7A3019C}"/>
              </a:ext>
            </a:extLst>
          </p:cNvPr>
          <p:cNvSpPr txBox="1"/>
          <p:nvPr/>
        </p:nvSpPr>
        <p:spPr>
          <a:xfrm>
            <a:off x="5430130" y="6308210"/>
            <a:ext cx="927122" cy="461665"/>
          </a:xfrm>
          <a:prstGeom prst="rect">
            <a:avLst/>
          </a:prstGeom>
          <a:noFill/>
        </p:spPr>
        <p:txBody>
          <a:bodyPr wrap="square" rtlCol="0">
            <a:spAutoFit/>
          </a:bodyPr>
          <a:lstStyle/>
          <a:p>
            <a:r>
              <a:rPr lang="en-GB" sz="2400" dirty="0"/>
              <a:t>2010</a:t>
            </a:r>
          </a:p>
        </p:txBody>
      </p:sp>
    </p:spTree>
    <p:extLst>
      <p:ext uri="{BB962C8B-B14F-4D97-AF65-F5344CB8AC3E}">
        <p14:creationId xmlns:p14="http://schemas.microsoft.com/office/powerpoint/2010/main" val="1358597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Content Placeholder 3">
            <a:extLst>
              <a:ext uri="{FF2B5EF4-FFF2-40B4-BE49-F238E27FC236}">
                <a16:creationId xmlns:a16="http://schemas.microsoft.com/office/drawing/2014/main" id="{CFC89E4A-5168-4ABB-ADC0-D4304AEEDA8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465074" y="0"/>
            <a:ext cx="9845184" cy="6946884"/>
          </a:xfrm>
        </p:spPr>
      </p:pic>
      <p:sp>
        <p:nvSpPr>
          <p:cNvPr id="3" name="Rectangle 2">
            <a:extLst>
              <a:ext uri="{FF2B5EF4-FFF2-40B4-BE49-F238E27FC236}">
                <a16:creationId xmlns:a16="http://schemas.microsoft.com/office/drawing/2014/main" id="{D0777E2C-6CF3-468C-BFAC-BC0FD5F4B10A}"/>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Tree>
    <p:extLst>
      <p:ext uri="{BB962C8B-B14F-4D97-AF65-F5344CB8AC3E}">
        <p14:creationId xmlns:p14="http://schemas.microsoft.com/office/powerpoint/2010/main" val="1024807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9" name="Content Placeholder 4" descr="expansion of mnh services l.jpg">
            <a:extLst>
              <a:ext uri="{FF2B5EF4-FFF2-40B4-BE49-F238E27FC236}">
                <a16:creationId xmlns:a16="http://schemas.microsoft.com/office/drawing/2014/main" id="{518A6793-1C74-4611-A445-86247FE662C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l="-81" r="970"/>
          <a:stretch>
            <a:fillRect/>
          </a:stretch>
        </p:blipFill>
        <p:spPr>
          <a:xfrm>
            <a:off x="1666240" y="0"/>
            <a:ext cx="9687560" cy="6850037"/>
          </a:xfrm>
        </p:spPr>
      </p:pic>
      <p:sp>
        <p:nvSpPr>
          <p:cNvPr id="3" name="Rectangle 2">
            <a:extLst>
              <a:ext uri="{FF2B5EF4-FFF2-40B4-BE49-F238E27FC236}">
                <a16:creationId xmlns:a16="http://schemas.microsoft.com/office/drawing/2014/main" id="{49FB9D67-1CF8-44D2-89F7-4F62FABB31B0}"/>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Tree>
    <p:extLst>
      <p:ext uri="{BB962C8B-B14F-4D97-AF65-F5344CB8AC3E}">
        <p14:creationId xmlns:p14="http://schemas.microsoft.com/office/powerpoint/2010/main" val="614439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4443" y="389926"/>
            <a:ext cx="10515600" cy="1325563"/>
          </a:xfrm>
        </p:spPr>
        <p:txBody>
          <a:bodyPr/>
          <a:lstStyle/>
          <a:p>
            <a:pPr algn="ctr"/>
            <a:r>
              <a:rPr lang="en-GB" u="sng" dirty="0">
                <a:latin typeface="+mn-lt"/>
              </a:rPr>
              <a:t>2013-2020 WHO MH Plan of Action</a:t>
            </a:r>
          </a:p>
        </p:txBody>
      </p:sp>
      <p:sp>
        <p:nvSpPr>
          <p:cNvPr id="3" name="Inhaltsplatzhalter 2"/>
          <p:cNvSpPr>
            <a:spLocks noGrp="1"/>
          </p:cNvSpPr>
          <p:nvPr>
            <p:ph idx="1"/>
          </p:nvPr>
        </p:nvSpPr>
        <p:spPr>
          <a:xfrm>
            <a:off x="1064443" y="2391233"/>
            <a:ext cx="10515600" cy="3293130"/>
          </a:xfrm>
        </p:spPr>
        <p:txBody>
          <a:bodyPr/>
          <a:lstStyle/>
          <a:p>
            <a:pPr marL="514350" indent="-514350">
              <a:buFont typeface="+mj-lt"/>
              <a:buAutoNum type="arabicPeriod"/>
            </a:pPr>
            <a:r>
              <a:rPr lang="en-GB" dirty="0"/>
              <a:t>Strengthen effective leadership and governance for mental health</a:t>
            </a:r>
          </a:p>
          <a:p>
            <a:pPr marL="514350" indent="-514350">
              <a:buFont typeface="+mj-lt"/>
              <a:buAutoNum type="arabicPeriod"/>
            </a:pPr>
            <a:r>
              <a:rPr lang="en-GB" dirty="0"/>
              <a:t>Provide comprehensive, integrated and responsive mental health and social care services in community-based settings</a:t>
            </a:r>
          </a:p>
          <a:p>
            <a:pPr marL="514350" indent="-514350">
              <a:buFont typeface="+mj-lt"/>
              <a:buAutoNum type="arabicPeriod"/>
            </a:pPr>
            <a:r>
              <a:rPr lang="en-GB" dirty="0"/>
              <a:t>Implement strategies for promotion and prevention in mental health</a:t>
            </a:r>
          </a:p>
          <a:p>
            <a:pPr marL="514350" indent="-514350">
              <a:buFont typeface="+mj-lt"/>
              <a:buAutoNum type="arabicPeriod"/>
            </a:pPr>
            <a:r>
              <a:rPr lang="en-GB" dirty="0"/>
              <a:t>Strengthen information systems, evidence and research for mental health</a:t>
            </a:r>
          </a:p>
        </p:txBody>
      </p:sp>
      <p:sp>
        <p:nvSpPr>
          <p:cNvPr id="4" name="Rectangle 3">
            <a:extLst>
              <a:ext uri="{FF2B5EF4-FFF2-40B4-BE49-F238E27FC236}">
                <a16:creationId xmlns:a16="http://schemas.microsoft.com/office/drawing/2014/main" id="{F625D914-4450-46DD-A8BF-C7C4514479C1}"/>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5" name="TextBox 4">
            <a:extLst>
              <a:ext uri="{FF2B5EF4-FFF2-40B4-BE49-F238E27FC236}">
                <a16:creationId xmlns:a16="http://schemas.microsoft.com/office/drawing/2014/main" id="{8621629D-83D8-48A1-8697-A7198FA72105}"/>
              </a:ext>
            </a:extLst>
          </p:cNvPr>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217270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048D24-081E-4725-926B-1DF9E14DA103}"/>
              </a:ext>
            </a:extLst>
          </p:cNvPr>
          <p:cNvSpPr/>
          <p:nvPr/>
        </p:nvSpPr>
        <p:spPr>
          <a:xfrm>
            <a:off x="1310636" y="1918717"/>
            <a:ext cx="9263149" cy="3477875"/>
          </a:xfrm>
          <a:prstGeom prst="rect">
            <a:avLst/>
          </a:prstGeom>
        </p:spPr>
        <p:txBody>
          <a:bodyPr wrap="square">
            <a:spAutoFit/>
          </a:bodyPr>
          <a:lstStyle/>
          <a:p>
            <a:r>
              <a:rPr lang="en-US" sz="2800" b="1" dirty="0">
                <a:solidFill>
                  <a:srgbClr val="0000FF"/>
                </a:solidFill>
                <a:latin typeface="Calibri" panose="020F0502020204030204" pitchFamily="34" charset="0"/>
                <a:ea typeface="Calibri" panose="020F0502020204030204" pitchFamily="34" charset="0"/>
              </a:rPr>
              <a:t>Be able to</a:t>
            </a:r>
          </a:p>
          <a:p>
            <a:pPr marL="342900" indent="-342900">
              <a:buFont typeface="Arial" panose="020B0604020202020204" pitchFamily="34" charset="0"/>
              <a:buChar char="•"/>
            </a:pPr>
            <a:r>
              <a:rPr lang="en-US" sz="2400" dirty="0">
                <a:ea typeface="Calibri" panose="020F0502020204030204" pitchFamily="34" charset="0"/>
              </a:rPr>
              <a:t>Explain the importance of addressing mental health and psychosocial needs of affected populations during acute and protracted crises </a:t>
            </a:r>
          </a:p>
          <a:p>
            <a:endParaRPr lang="en-US" sz="2400" dirty="0"/>
          </a:p>
          <a:p>
            <a:pPr marL="342900" indent="-342900">
              <a:buFont typeface="Arial" panose="020B0604020202020204" pitchFamily="34" charset="0"/>
              <a:buChar char="•"/>
            </a:pPr>
            <a:r>
              <a:rPr lang="en-US" sz="2400" dirty="0"/>
              <a:t>Describe the elements of an MHPSS assessment</a:t>
            </a:r>
          </a:p>
          <a:p>
            <a:endParaRPr lang="en-US" sz="2400" dirty="0"/>
          </a:p>
          <a:p>
            <a:pPr marL="342900" indent="-342900">
              <a:buFont typeface="Arial" panose="020B0604020202020204" pitchFamily="34" charset="0"/>
              <a:buChar char="•"/>
            </a:pPr>
            <a:r>
              <a:rPr lang="en-US" sz="2400" dirty="0"/>
              <a:t>Discuss an appropriate program response with focus on prevention, treatment and care for people with mental health and psychosocial needs during an acute and/or protracted crisis</a:t>
            </a:r>
            <a:endParaRPr lang="en-GB" sz="2400" dirty="0"/>
          </a:p>
        </p:txBody>
      </p:sp>
      <p:sp>
        <p:nvSpPr>
          <p:cNvPr id="2" name="TextBox 1">
            <a:extLst>
              <a:ext uri="{FF2B5EF4-FFF2-40B4-BE49-F238E27FC236}">
                <a16:creationId xmlns:a16="http://schemas.microsoft.com/office/drawing/2014/main" id="{214C35D9-9859-4086-8CC3-2A66E59311E8}"/>
              </a:ext>
            </a:extLst>
          </p:cNvPr>
          <p:cNvSpPr txBox="1"/>
          <p:nvPr/>
        </p:nvSpPr>
        <p:spPr>
          <a:xfrm>
            <a:off x="4652788" y="562069"/>
            <a:ext cx="2578847" cy="769441"/>
          </a:xfrm>
          <a:prstGeom prst="rect">
            <a:avLst/>
          </a:prstGeom>
          <a:noFill/>
        </p:spPr>
        <p:txBody>
          <a:bodyPr wrap="none" rtlCol="0">
            <a:spAutoFit/>
          </a:bodyPr>
          <a:lstStyle/>
          <a:p>
            <a:r>
              <a:rPr lang="en-GB" sz="4400" u="sng" dirty="0"/>
              <a:t>Objectives</a:t>
            </a:r>
          </a:p>
        </p:txBody>
      </p:sp>
      <p:sp>
        <p:nvSpPr>
          <p:cNvPr id="5" name="Rectangle 4">
            <a:extLst>
              <a:ext uri="{FF2B5EF4-FFF2-40B4-BE49-F238E27FC236}">
                <a16:creationId xmlns:a16="http://schemas.microsoft.com/office/drawing/2014/main" id="{EC56D24A-8333-405A-ADEC-B7D4CDACCD49}"/>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a:extLst>
              <a:ext uri="{FF2B5EF4-FFF2-40B4-BE49-F238E27FC236}">
                <a16:creationId xmlns:a16="http://schemas.microsoft.com/office/drawing/2014/main" id="{7AF49F49-00F5-4FD9-8A4B-996E87874582}"/>
              </a:ext>
            </a:extLst>
          </p:cNvPr>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3746008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6">
            <a:extLst>
              <a:ext uri="{FF2B5EF4-FFF2-40B4-BE49-F238E27FC236}">
                <a16:creationId xmlns:a16="http://schemas.microsoft.com/office/drawing/2014/main" id="{11C05A36-D0A3-4D12-AC4B-056AF272E710}"/>
              </a:ext>
            </a:extLst>
          </p:cNvPr>
          <p:cNvSpPr txBox="1">
            <a:spLocks noChangeArrowheads="1"/>
          </p:cNvSpPr>
          <p:nvPr/>
        </p:nvSpPr>
        <p:spPr bwMode="auto">
          <a:xfrm>
            <a:off x="4156525" y="5334641"/>
            <a:ext cx="3637058" cy="828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05" tIns="47302" rIns="94605" bIns="47302">
            <a:spAutoFit/>
          </a:bodyPr>
          <a:lstStyle>
            <a:lvl1pPr defTabSz="1042988">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defTabSz="1042988">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defTabSz="1042988" rtl="1">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algn="ctr" rtl="1" eaLnBrk="1" hangingPunct="1">
              <a:spcBef>
                <a:spcPct val="0"/>
              </a:spcBef>
              <a:buClrTx/>
              <a:buFontTx/>
              <a:buNone/>
            </a:pPr>
            <a:r>
              <a:rPr lang="en-GB" altLang="en-US" sz="1905">
                <a:solidFill>
                  <a:srgbClr val="000000"/>
                </a:solidFill>
              </a:rPr>
              <a:t>Basic services and security</a:t>
            </a:r>
            <a:endParaRPr lang="en-US" altLang="en-US" sz="1905">
              <a:solidFill>
                <a:schemeClr val="tx1"/>
              </a:solidFill>
            </a:endParaRPr>
          </a:p>
          <a:p>
            <a:pPr rtl="1" eaLnBrk="1" hangingPunct="1">
              <a:spcBef>
                <a:spcPct val="50000"/>
              </a:spcBef>
              <a:buClrTx/>
              <a:buFontTx/>
              <a:buNone/>
            </a:pPr>
            <a:endParaRPr lang="en-US" altLang="en-US" sz="1905">
              <a:solidFill>
                <a:schemeClr val="tx1"/>
              </a:solidFill>
            </a:endParaRPr>
          </a:p>
        </p:txBody>
      </p:sp>
      <p:sp>
        <p:nvSpPr>
          <p:cNvPr id="31747" name="Text Box 17">
            <a:extLst>
              <a:ext uri="{FF2B5EF4-FFF2-40B4-BE49-F238E27FC236}">
                <a16:creationId xmlns:a16="http://schemas.microsoft.com/office/drawing/2014/main" id="{FCC82FE3-1EFB-4690-A3A4-39BB33BEA4F0}"/>
              </a:ext>
            </a:extLst>
          </p:cNvPr>
          <p:cNvSpPr txBox="1">
            <a:spLocks noChangeArrowheads="1"/>
          </p:cNvSpPr>
          <p:nvPr/>
        </p:nvSpPr>
        <p:spPr bwMode="auto">
          <a:xfrm>
            <a:off x="3913190" y="3962465"/>
            <a:ext cx="4041656" cy="388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05" tIns="47302" rIns="94605" bIns="47302">
            <a:spAutoFit/>
          </a:bodyPr>
          <a:lstStyle>
            <a:lvl1pPr defTabSz="1042988">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defTabSz="1042988">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defTabSz="1042988" rtl="1">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rtl="1" eaLnBrk="1" hangingPunct="1">
              <a:spcBef>
                <a:spcPct val="50000"/>
              </a:spcBef>
              <a:buClrTx/>
              <a:buFontTx/>
              <a:buNone/>
            </a:pPr>
            <a:r>
              <a:rPr lang="en-US" altLang="en-US" sz="1905">
                <a:solidFill>
                  <a:srgbClr val="000000"/>
                </a:solidFill>
              </a:rPr>
              <a:t>Community and family supports</a:t>
            </a:r>
          </a:p>
        </p:txBody>
      </p:sp>
      <p:sp>
        <p:nvSpPr>
          <p:cNvPr id="31748" name="AutoShape 6">
            <a:extLst>
              <a:ext uri="{FF2B5EF4-FFF2-40B4-BE49-F238E27FC236}">
                <a16:creationId xmlns:a16="http://schemas.microsoft.com/office/drawing/2014/main" id="{29289E9F-F080-4B79-828D-5D6F6ED16622}"/>
              </a:ext>
            </a:extLst>
          </p:cNvPr>
          <p:cNvSpPr>
            <a:spLocks noChangeAspect="1" noChangeArrowheads="1"/>
          </p:cNvSpPr>
          <p:nvPr/>
        </p:nvSpPr>
        <p:spPr bwMode="auto">
          <a:xfrm>
            <a:off x="1962194" y="666651"/>
            <a:ext cx="8002680" cy="5887541"/>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99CCFF"/>
                </a:solidFill>
              </a14:hiddenFill>
            </a:ext>
          </a:extLst>
        </p:spPr>
        <p:txBody>
          <a:bodyPr lIns="94605" tIns="47302" rIns="94605" bIns="47302"/>
          <a:lstStyle>
            <a:lvl1pPr defTabSz="1042988">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defTabSz="1042988">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defTabSz="1042988" rtl="1">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rtl="1" eaLnBrk="1" hangingPunct="1">
              <a:spcBef>
                <a:spcPct val="0"/>
              </a:spcBef>
              <a:buClrTx/>
              <a:buFontTx/>
              <a:buNone/>
            </a:pPr>
            <a:endParaRPr lang="en-US" altLang="en-US" sz="2449">
              <a:solidFill>
                <a:schemeClr val="tx1"/>
              </a:solidFill>
            </a:endParaRPr>
          </a:p>
        </p:txBody>
      </p:sp>
      <p:sp>
        <p:nvSpPr>
          <p:cNvPr id="31749" name="Freeform 7">
            <a:extLst>
              <a:ext uri="{FF2B5EF4-FFF2-40B4-BE49-F238E27FC236}">
                <a16:creationId xmlns:a16="http://schemas.microsoft.com/office/drawing/2014/main" id="{E9D80DF5-9F1A-492B-B640-89DE1B964813}"/>
              </a:ext>
            </a:extLst>
          </p:cNvPr>
          <p:cNvSpPr>
            <a:spLocks/>
          </p:cNvSpPr>
          <p:nvPr/>
        </p:nvSpPr>
        <p:spPr bwMode="auto">
          <a:xfrm>
            <a:off x="4898046" y="551463"/>
            <a:ext cx="1994191" cy="1461446"/>
          </a:xfrm>
          <a:custGeom>
            <a:avLst/>
            <a:gdLst>
              <a:gd name="T0" fmla="*/ 0 w 1812"/>
              <a:gd name="T1" fmla="*/ 2147483646 h 1409"/>
              <a:gd name="T2" fmla="*/ 2147483646 w 1812"/>
              <a:gd name="T3" fmla="*/ 0 h 1409"/>
              <a:gd name="T4" fmla="*/ 2147483646 w 1812"/>
              <a:gd name="T5" fmla="*/ 0 h 1409"/>
              <a:gd name="T6" fmla="*/ 2147483646 w 1812"/>
              <a:gd name="T7" fmla="*/ 2147483646 h 1409"/>
              <a:gd name="T8" fmla="*/ 0 w 1812"/>
              <a:gd name="T9" fmla="*/ 2147483646 h 14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 h="1409">
                <a:moveTo>
                  <a:pt x="0" y="1409"/>
                </a:moveTo>
                <a:lnTo>
                  <a:pt x="906" y="0"/>
                </a:lnTo>
                <a:lnTo>
                  <a:pt x="1812" y="1409"/>
                </a:lnTo>
                <a:lnTo>
                  <a:pt x="0" y="1409"/>
                </a:lnTo>
                <a:close/>
              </a:path>
            </a:pathLst>
          </a:cu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DE" sz="1633"/>
          </a:p>
        </p:txBody>
      </p:sp>
      <p:sp>
        <p:nvSpPr>
          <p:cNvPr id="31750" name="Freeform 8">
            <a:extLst>
              <a:ext uri="{FF2B5EF4-FFF2-40B4-BE49-F238E27FC236}">
                <a16:creationId xmlns:a16="http://schemas.microsoft.com/office/drawing/2014/main" id="{87E8D77B-8437-4BC2-99CF-5D91FB0F1DDD}"/>
              </a:ext>
            </a:extLst>
          </p:cNvPr>
          <p:cNvSpPr>
            <a:spLocks/>
          </p:cNvSpPr>
          <p:nvPr/>
        </p:nvSpPr>
        <p:spPr bwMode="auto">
          <a:xfrm>
            <a:off x="4898046" y="581700"/>
            <a:ext cx="1994191" cy="1461447"/>
          </a:xfrm>
          <a:custGeom>
            <a:avLst/>
            <a:gdLst>
              <a:gd name="T0" fmla="*/ 0 w 1812"/>
              <a:gd name="T1" fmla="*/ 2147483646 h 1409"/>
              <a:gd name="T2" fmla="*/ 2147483646 w 1812"/>
              <a:gd name="T3" fmla="*/ 0 h 1409"/>
              <a:gd name="T4" fmla="*/ 2147483646 w 1812"/>
              <a:gd name="T5" fmla="*/ 0 h 1409"/>
              <a:gd name="T6" fmla="*/ 2147483646 w 1812"/>
              <a:gd name="T7" fmla="*/ 2147483646 h 1409"/>
              <a:gd name="T8" fmla="*/ 0 w 1812"/>
              <a:gd name="T9" fmla="*/ 2147483646 h 14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 h="1409">
                <a:moveTo>
                  <a:pt x="0" y="1409"/>
                </a:moveTo>
                <a:lnTo>
                  <a:pt x="906" y="0"/>
                </a:lnTo>
                <a:lnTo>
                  <a:pt x="1812" y="1409"/>
                </a:lnTo>
                <a:lnTo>
                  <a:pt x="0" y="1409"/>
                </a:lnTo>
                <a:close/>
              </a:path>
            </a:pathLst>
          </a:custGeom>
          <a:solidFill>
            <a:srgbClr val="99CCFF"/>
          </a:solidFill>
          <a:ln w="3175">
            <a:solidFill>
              <a:srgbClr val="000000"/>
            </a:solidFill>
            <a:prstDash val="solid"/>
            <a:round/>
            <a:headEnd/>
            <a:tailEnd/>
          </a:ln>
        </p:spPr>
        <p:txBody>
          <a:bodyPr/>
          <a:lstStyle/>
          <a:p>
            <a:endParaRPr lang="de-DE" sz="1633"/>
          </a:p>
        </p:txBody>
      </p:sp>
      <p:sp>
        <p:nvSpPr>
          <p:cNvPr id="31751" name="Rectangle 9">
            <a:extLst>
              <a:ext uri="{FF2B5EF4-FFF2-40B4-BE49-F238E27FC236}">
                <a16:creationId xmlns:a16="http://schemas.microsoft.com/office/drawing/2014/main" id="{F603E0EE-B173-4CC2-BCEE-2C84928B4605}"/>
              </a:ext>
            </a:extLst>
          </p:cNvPr>
          <p:cNvSpPr>
            <a:spLocks noChangeArrowheads="1"/>
          </p:cNvSpPr>
          <p:nvPr/>
        </p:nvSpPr>
        <p:spPr bwMode="auto">
          <a:xfrm>
            <a:off x="5360238" y="1432650"/>
            <a:ext cx="1079887" cy="64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42988">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defTabSz="1042988">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defTabSz="1042988" rtl="1">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algn="ctr" rtl="1" eaLnBrk="1" hangingPunct="1">
              <a:spcBef>
                <a:spcPct val="0"/>
              </a:spcBef>
              <a:buClrTx/>
              <a:buFontTx/>
              <a:buNone/>
            </a:pPr>
            <a:r>
              <a:rPr lang="en-US" altLang="en-US" sz="1800" dirty="0">
                <a:solidFill>
                  <a:srgbClr val="000000"/>
                </a:solidFill>
              </a:rPr>
              <a:t>Clinical</a:t>
            </a:r>
          </a:p>
          <a:p>
            <a:pPr algn="ctr" rtl="1" eaLnBrk="1" hangingPunct="1">
              <a:spcBef>
                <a:spcPct val="0"/>
              </a:spcBef>
              <a:buClrTx/>
              <a:buFontTx/>
              <a:buNone/>
            </a:pPr>
            <a:r>
              <a:rPr lang="en-US" altLang="en-US" sz="1800" dirty="0">
                <a:solidFill>
                  <a:srgbClr val="000000"/>
                </a:solidFill>
              </a:rPr>
              <a:t>services</a:t>
            </a:r>
            <a:r>
              <a:rPr lang="en-US" altLang="en-US" sz="1451" dirty="0">
                <a:solidFill>
                  <a:srgbClr val="000000"/>
                </a:solidFill>
              </a:rPr>
              <a:t> </a:t>
            </a:r>
            <a:endParaRPr lang="en-US" altLang="en-US" sz="1451" dirty="0">
              <a:solidFill>
                <a:schemeClr val="tx1"/>
              </a:solidFill>
            </a:endParaRPr>
          </a:p>
        </p:txBody>
      </p:sp>
      <p:sp>
        <p:nvSpPr>
          <p:cNvPr id="31752" name="Freeform 10">
            <a:extLst>
              <a:ext uri="{FF2B5EF4-FFF2-40B4-BE49-F238E27FC236}">
                <a16:creationId xmlns:a16="http://schemas.microsoft.com/office/drawing/2014/main" id="{B8110EB1-210C-4C85-BD0E-820AD729A226}"/>
              </a:ext>
            </a:extLst>
          </p:cNvPr>
          <p:cNvSpPr>
            <a:spLocks/>
          </p:cNvSpPr>
          <p:nvPr/>
        </p:nvSpPr>
        <p:spPr bwMode="auto">
          <a:xfrm>
            <a:off x="3913189" y="2028748"/>
            <a:ext cx="3985502" cy="1460007"/>
          </a:xfrm>
          <a:custGeom>
            <a:avLst/>
            <a:gdLst>
              <a:gd name="T0" fmla="*/ 0 w 3621"/>
              <a:gd name="T1" fmla="*/ 2147483646 h 1408"/>
              <a:gd name="T2" fmla="*/ 2147483646 w 3621"/>
              <a:gd name="T3" fmla="*/ 0 h 1408"/>
              <a:gd name="T4" fmla="*/ 2147483646 w 3621"/>
              <a:gd name="T5" fmla="*/ 0 h 1408"/>
              <a:gd name="T6" fmla="*/ 2147483646 w 3621"/>
              <a:gd name="T7" fmla="*/ 2147483646 h 1408"/>
              <a:gd name="T8" fmla="*/ 0 w 3621"/>
              <a:gd name="T9" fmla="*/ 2147483646 h 14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1" h="1408">
                <a:moveTo>
                  <a:pt x="0" y="1408"/>
                </a:moveTo>
                <a:lnTo>
                  <a:pt x="906" y="0"/>
                </a:lnTo>
                <a:lnTo>
                  <a:pt x="2715" y="0"/>
                </a:lnTo>
                <a:lnTo>
                  <a:pt x="3621" y="1408"/>
                </a:lnTo>
                <a:lnTo>
                  <a:pt x="0" y="1408"/>
                </a:lnTo>
                <a:close/>
              </a:path>
            </a:pathLst>
          </a:cu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DE" sz="1633"/>
          </a:p>
        </p:txBody>
      </p:sp>
      <p:sp>
        <p:nvSpPr>
          <p:cNvPr id="31753" name="Freeform 11">
            <a:extLst>
              <a:ext uri="{FF2B5EF4-FFF2-40B4-BE49-F238E27FC236}">
                <a16:creationId xmlns:a16="http://schemas.microsoft.com/office/drawing/2014/main" id="{0E1C31F9-6102-4204-BF32-9A30223DD911}"/>
              </a:ext>
            </a:extLst>
          </p:cNvPr>
          <p:cNvSpPr>
            <a:spLocks/>
          </p:cNvSpPr>
          <p:nvPr/>
        </p:nvSpPr>
        <p:spPr bwMode="auto">
          <a:xfrm>
            <a:off x="3913189" y="2028748"/>
            <a:ext cx="3985502" cy="1460007"/>
          </a:xfrm>
          <a:custGeom>
            <a:avLst/>
            <a:gdLst>
              <a:gd name="T0" fmla="*/ 0 w 3621"/>
              <a:gd name="T1" fmla="*/ 2147483646 h 1408"/>
              <a:gd name="T2" fmla="*/ 2147483646 w 3621"/>
              <a:gd name="T3" fmla="*/ 0 h 1408"/>
              <a:gd name="T4" fmla="*/ 2147483646 w 3621"/>
              <a:gd name="T5" fmla="*/ 0 h 1408"/>
              <a:gd name="T6" fmla="*/ 2147483646 w 3621"/>
              <a:gd name="T7" fmla="*/ 2147483646 h 1408"/>
              <a:gd name="T8" fmla="*/ 0 w 3621"/>
              <a:gd name="T9" fmla="*/ 2147483646 h 14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1" h="1408">
                <a:moveTo>
                  <a:pt x="0" y="1408"/>
                </a:moveTo>
                <a:lnTo>
                  <a:pt x="906" y="0"/>
                </a:lnTo>
                <a:lnTo>
                  <a:pt x="2715" y="0"/>
                </a:lnTo>
                <a:lnTo>
                  <a:pt x="3621" y="1408"/>
                </a:lnTo>
                <a:lnTo>
                  <a:pt x="0" y="1408"/>
                </a:lnTo>
                <a:close/>
              </a:path>
            </a:pathLst>
          </a:custGeom>
          <a:solidFill>
            <a:srgbClr val="99CCFF"/>
          </a:solidFill>
          <a:ln w="3175">
            <a:solidFill>
              <a:srgbClr val="000000"/>
            </a:solidFill>
            <a:prstDash val="solid"/>
            <a:round/>
            <a:headEnd/>
            <a:tailEnd/>
          </a:ln>
        </p:spPr>
        <p:txBody>
          <a:bodyPr/>
          <a:lstStyle/>
          <a:p>
            <a:endParaRPr lang="de-DE" sz="1633"/>
          </a:p>
        </p:txBody>
      </p:sp>
      <p:sp>
        <p:nvSpPr>
          <p:cNvPr id="31754" name="Rectangle 12">
            <a:extLst>
              <a:ext uri="{FF2B5EF4-FFF2-40B4-BE49-F238E27FC236}">
                <a16:creationId xmlns:a16="http://schemas.microsoft.com/office/drawing/2014/main" id="{646E9686-2B8E-4A55-8E02-13CF99F34310}"/>
              </a:ext>
            </a:extLst>
          </p:cNvPr>
          <p:cNvSpPr>
            <a:spLocks noChangeArrowheads="1"/>
          </p:cNvSpPr>
          <p:nvPr/>
        </p:nvSpPr>
        <p:spPr bwMode="auto">
          <a:xfrm>
            <a:off x="4864930" y="2663721"/>
            <a:ext cx="2410307" cy="64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42988">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defTabSz="1042988">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defTabSz="1042988" rtl="1">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algn="ctr" rtl="1" eaLnBrk="1" hangingPunct="1">
              <a:spcBef>
                <a:spcPct val="0"/>
              </a:spcBef>
              <a:buClrTx/>
              <a:buFontTx/>
              <a:buNone/>
            </a:pPr>
            <a:r>
              <a:rPr lang="en-US" altLang="en-US" sz="1800" dirty="0">
                <a:solidFill>
                  <a:srgbClr val="000000"/>
                </a:solidFill>
              </a:rPr>
              <a:t>Focused psychosocial supports</a:t>
            </a:r>
            <a:endParaRPr lang="en-US" altLang="en-US" sz="1800" dirty="0">
              <a:solidFill>
                <a:schemeClr val="tx1"/>
              </a:solidFill>
            </a:endParaRPr>
          </a:p>
        </p:txBody>
      </p:sp>
      <p:sp>
        <p:nvSpPr>
          <p:cNvPr id="31755" name="Freeform 13">
            <a:extLst>
              <a:ext uri="{FF2B5EF4-FFF2-40B4-BE49-F238E27FC236}">
                <a16:creationId xmlns:a16="http://schemas.microsoft.com/office/drawing/2014/main" id="{8FB96383-D683-4D4E-A42A-A0704536322D}"/>
              </a:ext>
            </a:extLst>
          </p:cNvPr>
          <p:cNvSpPr>
            <a:spLocks/>
          </p:cNvSpPr>
          <p:nvPr/>
        </p:nvSpPr>
        <p:spPr bwMode="auto">
          <a:xfrm>
            <a:off x="2921134" y="3540589"/>
            <a:ext cx="5975373" cy="1462886"/>
          </a:xfrm>
          <a:custGeom>
            <a:avLst/>
            <a:gdLst>
              <a:gd name="T0" fmla="*/ 0 w 5428"/>
              <a:gd name="T1" fmla="*/ 2147483646 h 1409"/>
              <a:gd name="T2" fmla="*/ 2147483646 w 5428"/>
              <a:gd name="T3" fmla="*/ 0 h 1409"/>
              <a:gd name="T4" fmla="*/ 2147483646 w 5428"/>
              <a:gd name="T5" fmla="*/ 0 h 1409"/>
              <a:gd name="T6" fmla="*/ 2147483646 w 5428"/>
              <a:gd name="T7" fmla="*/ 2147483646 h 1409"/>
              <a:gd name="T8" fmla="*/ 0 w 5428"/>
              <a:gd name="T9" fmla="*/ 2147483646 h 14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28" h="1409">
                <a:moveTo>
                  <a:pt x="0" y="1409"/>
                </a:moveTo>
                <a:lnTo>
                  <a:pt x="905" y="0"/>
                </a:lnTo>
                <a:lnTo>
                  <a:pt x="4522" y="0"/>
                </a:lnTo>
                <a:lnTo>
                  <a:pt x="5428" y="1409"/>
                </a:lnTo>
                <a:lnTo>
                  <a:pt x="0" y="1409"/>
                </a:lnTo>
                <a:close/>
              </a:path>
            </a:pathLst>
          </a:cu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DE" sz="1633"/>
          </a:p>
        </p:txBody>
      </p:sp>
      <p:sp>
        <p:nvSpPr>
          <p:cNvPr id="31756" name="Freeform 14">
            <a:extLst>
              <a:ext uri="{FF2B5EF4-FFF2-40B4-BE49-F238E27FC236}">
                <a16:creationId xmlns:a16="http://schemas.microsoft.com/office/drawing/2014/main" id="{5B275648-9E5D-4F11-8BD8-D2A5270E738B}"/>
              </a:ext>
            </a:extLst>
          </p:cNvPr>
          <p:cNvSpPr>
            <a:spLocks/>
          </p:cNvSpPr>
          <p:nvPr/>
        </p:nvSpPr>
        <p:spPr bwMode="auto">
          <a:xfrm>
            <a:off x="2919694" y="3488755"/>
            <a:ext cx="5973933" cy="1462886"/>
          </a:xfrm>
          <a:custGeom>
            <a:avLst/>
            <a:gdLst>
              <a:gd name="T0" fmla="*/ 0 w 5428"/>
              <a:gd name="T1" fmla="*/ 2147483646 h 1409"/>
              <a:gd name="T2" fmla="*/ 2147483646 w 5428"/>
              <a:gd name="T3" fmla="*/ 0 h 1409"/>
              <a:gd name="T4" fmla="*/ 2147483646 w 5428"/>
              <a:gd name="T5" fmla="*/ 0 h 1409"/>
              <a:gd name="T6" fmla="*/ 2147483646 w 5428"/>
              <a:gd name="T7" fmla="*/ 2147483646 h 1409"/>
              <a:gd name="T8" fmla="*/ 0 w 5428"/>
              <a:gd name="T9" fmla="*/ 2147483646 h 14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28" h="1409">
                <a:moveTo>
                  <a:pt x="0" y="1409"/>
                </a:moveTo>
                <a:lnTo>
                  <a:pt x="905" y="0"/>
                </a:lnTo>
                <a:lnTo>
                  <a:pt x="4522" y="0"/>
                </a:lnTo>
                <a:lnTo>
                  <a:pt x="5428" y="1409"/>
                </a:lnTo>
                <a:lnTo>
                  <a:pt x="0" y="1409"/>
                </a:lnTo>
                <a:close/>
              </a:path>
            </a:pathLst>
          </a:custGeom>
          <a:solidFill>
            <a:srgbClr val="99CCFF"/>
          </a:solidFill>
          <a:ln w="3175">
            <a:solidFill>
              <a:srgbClr val="000000"/>
            </a:solidFill>
            <a:prstDash val="solid"/>
            <a:round/>
            <a:headEnd/>
            <a:tailEnd/>
          </a:ln>
        </p:spPr>
        <p:txBody>
          <a:bodyPr/>
          <a:lstStyle/>
          <a:p>
            <a:endParaRPr lang="de-DE" sz="1633"/>
          </a:p>
        </p:txBody>
      </p:sp>
      <p:sp>
        <p:nvSpPr>
          <p:cNvPr id="31757" name="Rectangle 15">
            <a:extLst>
              <a:ext uri="{FF2B5EF4-FFF2-40B4-BE49-F238E27FC236}">
                <a16:creationId xmlns:a16="http://schemas.microsoft.com/office/drawing/2014/main" id="{5445E4E7-1AF6-487B-8F7C-94084C25A73D}"/>
              </a:ext>
            </a:extLst>
          </p:cNvPr>
          <p:cNvSpPr>
            <a:spLocks noChangeArrowheads="1"/>
          </p:cNvSpPr>
          <p:nvPr/>
        </p:nvSpPr>
        <p:spPr bwMode="auto">
          <a:xfrm>
            <a:off x="4546723" y="4123728"/>
            <a:ext cx="3028003" cy="430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42988">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defTabSz="1042988">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defTabSz="1042988" rtl="1">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algn="ctr" rtl="1" eaLnBrk="1" hangingPunct="1">
              <a:spcBef>
                <a:spcPct val="0"/>
              </a:spcBef>
              <a:buClrTx/>
              <a:buFontTx/>
              <a:buNone/>
            </a:pPr>
            <a:r>
              <a:rPr lang="en-US" altLang="en-US" sz="1800" dirty="0">
                <a:solidFill>
                  <a:srgbClr val="000000"/>
                </a:solidFill>
              </a:rPr>
              <a:t>Strengthening community and family supports</a:t>
            </a:r>
            <a:endParaRPr lang="en-US" altLang="en-US" sz="1800" dirty="0">
              <a:solidFill>
                <a:schemeClr val="tx1"/>
              </a:solidFill>
            </a:endParaRPr>
          </a:p>
        </p:txBody>
      </p:sp>
      <p:sp>
        <p:nvSpPr>
          <p:cNvPr id="31758" name="Freeform 16">
            <a:extLst>
              <a:ext uri="{FF2B5EF4-FFF2-40B4-BE49-F238E27FC236}">
                <a16:creationId xmlns:a16="http://schemas.microsoft.com/office/drawing/2014/main" id="{F7334B09-9E41-43C2-9912-5CC7678B7A07}"/>
              </a:ext>
            </a:extLst>
          </p:cNvPr>
          <p:cNvSpPr>
            <a:spLocks/>
          </p:cNvSpPr>
          <p:nvPr/>
        </p:nvSpPr>
        <p:spPr bwMode="auto">
          <a:xfrm>
            <a:off x="1921878" y="4948762"/>
            <a:ext cx="7968123" cy="1460007"/>
          </a:xfrm>
          <a:custGeom>
            <a:avLst/>
            <a:gdLst>
              <a:gd name="T0" fmla="*/ 0 w 7239"/>
              <a:gd name="T1" fmla="*/ 2147483646 h 1407"/>
              <a:gd name="T2" fmla="*/ 2147483646 w 7239"/>
              <a:gd name="T3" fmla="*/ 0 h 1407"/>
              <a:gd name="T4" fmla="*/ 2147483646 w 7239"/>
              <a:gd name="T5" fmla="*/ 0 h 1407"/>
              <a:gd name="T6" fmla="*/ 2147483646 w 7239"/>
              <a:gd name="T7" fmla="*/ 2147483646 h 1407"/>
              <a:gd name="T8" fmla="*/ 0 w 7239"/>
              <a:gd name="T9" fmla="*/ 2147483646 h 14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39" h="1407">
                <a:moveTo>
                  <a:pt x="0" y="1407"/>
                </a:moveTo>
                <a:lnTo>
                  <a:pt x="906" y="0"/>
                </a:lnTo>
                <a:lnTo>
                  <a:pt x="6336" y="0"/>
                </a:lnTo>
                <a:lnTo>
                  <a:pt x="7239" y="1407"/>
                </a:lnTo>
                <a:lnTo>
                  <a:pt x="0" y="1407"/>
                </a:lnTo>
                <a:close/>
              </a:path>
            </a:pathLst>
          </a:custGeom>
          <a:solidFill>
            <a:srgbClr val="99CCFF"/>
          </a:solidFill>
          <a:ln w="3175">
            <a:solidFill>
              <a:srgbClr val="000000"/>
            </a:solidFill>
            <a:prstDash val="solid"/>
            <a:round/>
            <a:headEnd/>
            <a:tailEnd/>
          </a:ln>
        </p:spPr>
        <p:txBody>
          <a:bodyPr/>
          <a:lstStyle/>
          <a:p>
            <a:endParaRPr lang="de-DE" sz="1633"/>
          </a:p>
        </p:txBody>
      </p:sp>
      <p:sp>
        <p:nvSpPr>
          <p:cNvPr id="31759" name="Rectangle 17">
            <a:extLst>
              <a:ext uri="{FF2B5EF4-FFF2-40B4-BE49-F238E27FC236}">
                <a16:creationId xmlns:a16="http://schemas.microsoft.com/office/drawing/2014/main" id="{CDD8336B-8E83-421A-8F19-5914891B14DF}"/>
              </a:ext>
            </a:extLst>
          </p:cNvPr>
          <p:cNvSpPr>
            <a:spLocks noChangeArrowheads="1"/>
          </p:cNvSpPr>
          <p:nvPr/>
        </p:nvSpPr>
        <p:spPr bwMode="auto">
          <a:xfrm>
            <a:off x="4857730" y="5373517"/>
            <a:ext cx="2598927" cy="4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42988">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defTabSz="1042988">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defTabSz="1042988" rtl="1">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algn="ctr" rtl="1" eaLnBrk="1" hangingPunct="1">
              <a:spcBef>
                <a:spcPct val="0"/>
              </a:spcBef>
              <a:buClrTx/>
              <a:buFontTx/>
              <a:buNone/>
            </a:pPr>
            <a:r>
              <a:rPr lang="en-GB" altLang="en-US" sz="1800" dirty="0">
                <a:solidFill>
                  <a:srgbClr val="000000"/>
                </a:solidFill>
              </a:rPr>
              <a:t>Social considerations in basic services and security</a:t>
            </a:r>
            <a:endParaRPr lang="en-US" altLang="en-US" sz="1800" dirty="0">
              <a:solidFill>
                <a:schemeClr val="tx1"/>
              </a:solidFill>
            </a:endParaRPr>
          </a:p>
        </p:txBody>
      </p:sp>
      <p:sp>
        <p:nvSpPr>
          <p:cNvPr id="31760" name="Text Box 18">
            <a:extLst>
              <a:ext uri="{FF2B5EF4-FFF2-40B4-BE49-F238E27FC236}">
                <a16:creationId xmlns:a16="http://schemas.microsoft.com/office/drawing/2014/main" id="{B882E81B-E6F9-4C03-AEB0-7658F2E35E77}"/>
              </a:ext>
            </a:extLst>
          </p:cNvPr>
          <p:cNvSpPr txBox="1">
            <a:spLocks noChangeArrowheads="1"/>
          </p:cNvSpPr>
          <p:nvPr/>
        </p:nvSpPr>
        <p:spPr bwMode="auto">
          <a:xfrm>
            <a:off x="1998536" y="5123956"/>
            <a:ext cx="2866394" cy="1249789"/>
          </a:xfrm>
          <a:prstGeom prst="rect">
            <a:avLst/>
          </a:prstGeom>
          <a:solidFill>
            <a:srgbClr val="FFFFFF"/>
          </a:solidFill>
          <a:ln w="9525">
            <a:solidFill>
              <a:srgbClr val="000000"/>
            </a:solidFill>
            <a:miter lim="800000"/>
            <a:headEnd/>
            <a:tailEnd/>
          </a:ln>
        </p:spPr>
        <p:txBody>
          <a:bodyPr lIns="94605" tIns="47302" rIns="94605" bIns="47302"/>
          <a:lstStyle>
            <a:lvl1pPr defTabSz="1042988">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defTabSz="1042988">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defTabSz="1042988" rtl="1">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rtl="1" eaLnBrk="1" hangingPunct="1">
              <a:spcBef>
                <a:spcPct val="0"/>
              </a:spcBef>
              <a:buClrTx/>
              <a:buFontTx/>
              <a:buNone/>
            </a:pPr>
            <a:r>
              <a:rPr lang="en-US" altLang="en-US" sz="1600" dirty="0">
                <a:latin typeface="+mn-lt"/>
              </a:rPr>
              <a:t>Advocacy for good humanitarian practice: basic services that are safe, socially appropriate</a:t>
            </a:r>
            <a:br>
              <a:rPr lang="en-US" altLang="en-US" sz="1600" dirty="0">
                <a:latin typeface="+mn-lt"/>
              </a:rPr>
            </a:br>
            <a:r>
              <a:rPr lang="en-US" altLang="en-US" sz="1600" dirty="0">
                <a:latin typeface="+mn-lt"/>
              </a:rPr>
              <a:t>and that protect dignity</a:t>
            </a:r>
          </a:p>
        </p:txBody>
      </p:sp>
      <p:sp>
        <p:nvSpPr>
          <p:cNvPr id="31761" name="Text Box 19">
            <a:extLst>
              <a:ext uri="{FF2B5EF4-FFF2-40B4-BE49-F238E27FC236}">
                <a16:creationId xmlns:a16="http://schemas.microsoft.com/office/drawing/2014/main" id="{F67D58DE-BFDB-4107-8D84-14345DEB560A}"/>
              </a:ext>
            </a:extLst>
          </p:cNvPr>
          <p:cNvSpPr txBox="1">
            <a:spLocks noChangeArrowheads="1"/>
          </p:cNvSpPr>
          <p:nvPr/>
        </p:nvSpPr>
        <p:spPr bwMode="auto">
          <a:xfrm>
            <a:off x="2132816" y="3808401"/>
            <a:ext cx="2413187" cy="943102"/>
          </a:xfrm>
          <a:prstGeom prst="rect">
            <a:avLst/>
          </a:prstGeom>
          <a:solidFill>
            <a:srgbClr val="FFFFFF"/>
          </a:solidFill>
          <a:ln w="9525">
            <a:solidFill>
              <a:srgbClr val="000000"/>
            </a:solidFill>
            <a:miter lim="800000"/>
            <a:headEnd/>
            <a:tailEnd/>
          </a:ln>
        </p:spPr>
        <p:txBody>
          <a:bodyPr lIns="94605" tIns="47302" rIns="94605" bIns="47302"/>
          <a:lstStyle>
            <a:lvl1pPr defTabSz="1042988">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defTabSz="1042988">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defTabSz="1042988" rtl="1">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rtl="1" eaLnBrk="1" hangingPunct="1">
              <a:spcBef>
                <a:spcPct val="0"/>
              </a:spcBef>
              <a:buClrTx/>
              <a:buFontTx/>
              <a:buNone/>
            </a:pPr>
            <a:r>
              <a:rPr lang="en-GB" altLang="en-US" sz="1600" dirty="0">
                <a:latin typeface="+mn-lt"/>
              </a:rPr>
              <a:t>Activating social networks</a:t>
            </a:r>
          </a:p>
          <a:p>
            <a:pPr rtl="1" eaLnBrk="1" hangingPunct="1">
              <a:spcBef>
                <a:spcPct val="0"/>
              </a:spcBef>
              <a:buClrTx/>
              <a:buFontTx/>
              <a:buNone/>
            </a:pPr>
            <a:endParaRPr lang="en-GB" altLang="en-US" sz="726" dirty="0">
              <a:latin typeface="Times New Roman" panose="02020603050405020304" pitchFamily="18" charset="0"/>
            </a:endParaRPr>
          </a:p>
          <a:p>
            <a:pPr rtl="1" eaLnBrk="1" hangingPunct="1">
              <a:spcBef>
                <a:spcPct val="0"/>
              </a:spcBef>
              <a:buClrTx/>
              <a:buFontTx/>
              <a:buNone/>
            </a:pPr>
            <a:r>
              <a:rPr lang="en-US" altLang="en-US" sz="1600" dirty="0">
                <a:latin typeface="+mn-lt"/>
              </a:rPr>
              <a:t>Supportive child-friendly </a:t>
            </a:r>
            <a:br>
              <a:rPr lang="en-US" altLang="en-US" sz="1600" dirty="0">
                <a:latin typeface="+mn-lt"/>
              </a:rPr>
            </a:br>
            <a:r>
              <a:rPr lang="en-US" altLang="en-US" sz="1600" dirty="0">
                <a:latin typeface="+mn-lt"/>
              </a:rPr>
              <a:t>spaces</a:t>
            </a:r>
          </a:p>
          <a:p>
            <a:pPr rtl="1" eaLnBrk="1" hangingPunct="1">
              <a:spcBef>
                <a:spcPct val="0"/>
              </a:spcBef>
              <a:buClrTx/>
              <a:buFontTx/>
              <a:buNone/>
            </a:pPr>
            <a:endParaRPr lang="en-US" altLang="en-US" sz="1361" dirty="0">
              <a:latin typeface="Times New Roman" panose="02020603050405020304" pitchFamily="18" charset="0"/>
            </a:endParaRPr>
          </a:p>
        </p:txBody>
      </p:sp>
      <p:sp>
        <p:nvSpPr>
          <p:cNvPr id="31762" name="Text Box 20">
            <a:extLst>
              <a:ext uri="{FF2B5EF4-FFF2-40B4-BE49-F238E27FC236}">
                <a16:creationId xmlns:a16="http://schemas.microsoft.com/office/drawing/2014/main" id="{1FEBAA07-8653-49C3-BCFC-51F8CFF73D5D}"/>
              </a:ext>
            </a:extLst>
          </p:cNvPr>
          <p:cNvSpPr txBox="1">
            <a:spLocks noChangeArrowheads="1"/>
          </p:cNvSpPr>
          <p:nvPr/>
        </p:nvSpPr>
        <p:spPr bwMode="auto">
          <a:xfrm>
            <a:off x="2046830" y="2385247"/>
            <a:ext cx="2663720" cy="786157"/>
          </a:xfrm>
          <a:prstGeom prst="rect">
            <a:avLst/>
          </a:prstGeom>
          <a:solidFill>
            <a:srgbClr val="FFFFFF"/>
          </a:solidFill>
          <a:ln w="9525">
            <a:solidFill>
              <a:srgbClr val="000000"/>
            </a:solidFill>
            <a:miter lim="800000"/>
            <a:headEnd/>
            <a:tailEnd/>
          </a:ln>
        </p:spPr>
        <p:txBody>
          <a:bodyPr lIns="94605" tIns="47302" rIns="94605" bIns="47302"/>
          <a:lstStyle>
            <a:lvl1pPr defTabSz="1042988">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defTabSz="1042988">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defTabSz="1042988" rtl="1">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rtl="1" eaLnBrk="1" hangingPunct="1">
              <a:spcBef>
                <a:spcPct val="0"/>
              </a:spcBef>
              <a:buClrTx/>
              <a:buFontTx/>
              <a:buNone/>
            </a:pPr>
            <a:r>
              <a:rPr lang="en-GB" altLang="en-US" sz="1600" dirty="0">
                <a:latin typeface="+mn-lt"/>
              </a:rPr>
              <a:t>Basic emotional and practical</a:t>
            </a:r>
            <a:br>
              <a:rPr lang="en-GB" altLang="en-US" sz="1600" dirty="0">
                <a:latin typeface="+mn-lt"/>
              </a:rPr>
            </a:br>
            <a:r>
              <a:rPr lang="en-GB" altLang="en-US" sz="1600" dirty="0">
                <a:latin typeface="+mn-lt"/>
              </a:rPr>
              <a:t>support to selected individuals or families</a:t>
            </a:r>
            <a:endParaRPr lang="en-US" altLang="en-US" sz="1600" dirty="0">
              <a:latin typeface="+mn-lt"/>
            </a:endParaRPr>
          </a:p>
        </p:txBody>
      </p:sp>
      <p:sp>
        <p:nvSpPr>
          <p:cNvPr id="31763" name="Text Box 21">
            <a:extLst>
              <a:ext uri="{FF2B5EF4-FFF2-40B4-BE49-F238E27FC236}">
                <a16:creationId xmlns:a16="http://schemas.microsoft.com/office/drawing/2014/main" id="{B930F078-1A7B-46DF-BF30-4A609D7A8B02}"/>
              </a:ext>
            </a:extLst>
          </p:cNvPr>
          <p:cNvSpPr txBox="1">
            <a:spLocks noChangeArrowheads="1"/>
          </p:cNvSpPr>
          <p:nvPr/>
        </p:nvSpPr>
        <p:spPr bwMode="auto">
          <a:xfrm>
            <a:off x="2132816" y="1096890"/>
            <a:ext cx="2917134" cy="871617"/>
          </a:xfrm>
          <a:prstGeom prst="rect">
            <a:avLst/>
          </a:prstGeom>
          <a:solidFill>
            <a:srgbClr val="FFFFFF"/>
          </a:solidFill>
          <a:ln w="9525">
            <a:solidFill>
              <a:srgbClr val="000000"/>
            </a:solidFill>
            <a:miter lim="800000"/>
            <a:headEnd/>
            <a:tailEnd/>
          </a:ln>
        </p:spPr>
        <p:txBody>
          <a:bodyPr lIns="94605" tIns="47302" rIns="94605" bIns="47302"/>
          <a:lstStyle>
            <a:lvl1pPr defTabSz="1042988">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defTabSz="1042988">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defTabSz="1042988" rtl="1">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rtl="1" eaLnBrk="1" hangingPunct="1">
              <a:spcBef>
                <a:spcPct val="0"/>
              </a:spcBef>
              <a:buClrTx/>
              <a:buFontTx/>
              <a:buNone/>
            </a:pPr>
            <a:r>
              <a:rPr lang="en-US" altLang="en-US" sz="1600" dirty="0">
                <a:solidFill>
                  <a:srgbClr val="002060"/>
                </a:solidFill>
                <a:latin typeface="+mn-lt"/>
              </a:rPr>
              <a:t>Clinical mental health care (whether by PHC staff or by mental health professionals</a:t>
            </a:r>
            <a:r>
              <a:rPr lang="en-US" altLang="en-US" sz="1600" dirty="0">
                <a:latin typeface="+mn-lt"/>
              </a:rPr>
              <a:t>)</a:t>
            </a:r>
          </a:p>
        </p:txBody>
      </p:sp>
      <p:sp>
        <p:nvSpPr>
          <p:cNvPr id="31764" name="Rectangle 2">
            <a:extLst>
              <a:ext uri="{FF2B5EF4-FFF2-40B4-BE49-F238E27FC236}">
                <a16:creationId xmlns:a16="http://schemas.microsoft.com/office/drawing/2014/main" id="{F28C7814-4CCA-470A-957F-3DF865FB5C4E}"/>
              </a:ext>
            </a:extLst>
          </p:cNvPr>
          <p:cNvSpPr>
            <a:spLocks noChangeArrowheads="1"/>
          </p:cNvSpPr>
          <p:nvPr/>
        </p:nvSpPr>
        <p:spPr bwMode="auto">
          <a:xfrm>
            <a:off x="3422201" y="-312446"/>
            <a:ext cx="9289905" cy="114324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4605" tIns="47302" rIns="94605" bIns="47302" anchor="ctr"/>
          <a:lstStyle>
            <a:lvl1pPr defTabSz="1042988">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defTabSz="1042988">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defTabSz="1042988" rtl="1">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algn="ctr" rtl="1" eaLnBrk="1" hangingPunct="1">
              <a:spcBef>
                <a:spcPct val="0"/>
              </a:spcBef>
              <a:buClrTx/>
              <a:buFontTx/>
              <a:buNone/>
            </a:pPr>
            <a:r>
              <a:rPr lang="en-GB" altLang="en-US" sz="3200" u="sng" dirty="0">
                <a:solidFill>
                  <a:schemeClr val="tx1"/>
                </a:solidFill>
                <a:latin typeface="+mn-lt"/>
              </a:rPr>
              <a:t>Intervention Pyramid (Adapted from IASC 2007)</a:t>
            </a:r>
            <a:endParaRPr lang="en-US" altLang="en-US" sz="3200" u="sng" dirty="0">
              <a:solidFill>
                <a:schemeClr val="tx1"/>
              </a:solidFill>
              <a:latin typeface="+mn-lt"/>
            </a:endParaRPr>
          </a:p>
        </p:txBody>
      </p:sp>
      <p:sp>
        <p:nvSpPr>
          <p:cNvPr id="31765" name="Text Box 39">
            <a:extLst>
              <a:ext uri="{FF2B5EF4-FFF2-40B4-BE49-F238E27FC236}">
                <a16:creationId xmlns:a16="http://schemas.microsoft.com/office/drawing/2014/main" id="{B426E37C-3E04-4701-9D26-07E766B59A47}"/>
              </a:ext>
            </a:extLst>
          </p:cNvPr>
          <p:cNvSpPr txBox="1">
            <a:spLocks noChangeArrowheads="1"/>
          </p:cNvSpPr>
          <p:nvPr/>
        </p:nvSpPr>
        <p:spPr bwMode="auto">
          <a:xfrm>
            <a:off x="1683415" y="451253"/>
            <a:ext cx="2194330" cy="328286"/>
          </a:xfrm>
          <a:prstGeom prst="rect">
            <a:avLst/>
          </a:prstGeom>
          <a:solidFill>
            <a:srgbClr val="FFFFFF"/>
          </a:solidFill>
          <a:ln w="9525">
            <a:solidFill>
              <a:srgbClr val="000000"/>
            </a:solidFill>
            <a:miter lim="800000"/>
            <a:headEnd/>
            <a:tailEnd/>
          </a:ln>
        </p:spPr>
        <p:txBody>
          <a:bodyPr lIns="94605" tIns="47302" rIns="94605" bIns="47302"/>
          <a:lstStyle>
            <a:lvl1pPr defTabSz="1042988">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defTabSz="1042988">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defTabSz="1042988">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defTabSz="1042988" rtl="1">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rtl="1" eaLnBrk="1" hangingPunct="1">
              <a:spcBef>
                <a:spcPct val="0"/>
              </a:spcBef>
              <a:buClrTx/>
              <a:buFontTx/>
              <a:buNone/>
            </a:pPr>
            <a:r>
              <a:rPr lang="en-GB" altLang="en-US" sz="2000" b="1" dirty="0">
                <a:latin typeface="Times New Roman" panose="02020603050405020304" pitchFamily="18" charset="0"/>
              </a:rPr>
              <a:t>Examples:</a:t>
            </a:r>
            <a:endParaRPr lang="en-US" altLang="en-US" sz="2000" b="1" dirty="0"/>
          </a:p>
        </p:txBody>
      </p:sp>
      <p:sp>
        <p:nvSpPr>
          <p:cNvPr id="22" name="Rectangle 21">
            <a:extLst>
              <a:ext uri="{FF2B5EF4-FFF2-40B4-BE49-F238E27FC236}">
                <a16:creationId xmlns:a16="http://schemas.microsoft.com/office/drawing/2014/main" id="{5B31549A-56A9-4FAA-A0E7-D9803AB32057}"/>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23" name="TextBox 22">
            <a:extLst>
              <a:ext uri="{FF2B5EF4-FFF2-40B4-BE49-F238E27FC236}">
                <a16:creationId xmlns:a16="http://schemas.microsoft.com/office/drawing/2014/main" id="{ACC24380-E9E7-4201-8963-56384C294C14}"/>
              </a:ext>
            </a:extLst>
          </p:cNvPr>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953FE38C-B3C7-47B9-9F6D-90D166BA5494}"/>
              </a:ext>
            </a:extLst>
          </p:cNvPr>
          <p:cNvSpPr>
            <a:spLocks noGrp="1" noChangeArrowheads="1"/>
          </p:cNvSpPr>
          <p:nvPr>
            <p:ph type="title"/>
          </p:nvPr>
        </p:nvSpPr>
        <p:spPr>
          <a:xfrm>
            <a:off x="856915" y="68844"/>
            <a:ext cx="11182130" cy="1556579"/>
          </a:xfrm>
        </p:spPr>
        <p:txBody>
          <a:bodyPr>
            <a:normAutofit/>
          </a:bodyPr>
          <a:lstStyle/>
          <a:p>
            <a:pPr>
              <a:tabLst>
                <a:tab pos="0" algn="l"/>
                <a:tab pos="1185453" algn="l"/>
                <a:tab pos="2374525" algn="l"/>
                <a:tab pos="3563598" algn="l"/>
                <a:tab pos="4752670" algn="l"/>
                <a:tab pos="5941743" algn="l"/>
                <a:tab pos="7130815" algn="l"/>
                <a:tab pos="8318078" algn="l"/>
                <a:tab pos="9507151" algn="l"/>
                <a:tab pos="10696223" algn="l"/>
                <a:tab pos="11885296" algn="l"/>
              </a:tabLst>
            </a:pPr>
            <a:r>
              <a:rPr lang="en-GB" altLang="en-US" sz="4000" u="sng" dirty="0">
                <a:latin typeface="+mn-lt"/>
              </a:rPr>
              <a:t>IASC Guidelines</a:t>
            </a:r>
            <a:r>
              <a:rPr lang="en-GB" altLang="en-US" sz="4000" dirty="0">
                <a:latin typeface="+mn-lt"/>
              </a:rPr>
              <a:t>: Inclusive framework: </a:t>
            </a:r>
            <a:r>
              <a:rPr lang="en-GB" altLang="en-US" sz="4000" i="1" dirty="0">
                <a:latin typeface="+mn-lt"/>
              </a:rPr>
              <a:t>mental health and psychosocial support</a:t>
            </a:r>
            <a:r>
              <a:rPr lang="en-GB" altLang="en-US" sz="4000" dirty="0">
                <a:latin typeface="+mn-lt"/>
              </a:rPr>
              <a:t> covers both</a:t>
            </a:r>
          </a:p>
        </p:txBody>
      </p:sp>
      <p:sp>
        <p:nvSpPr>
          <p:cNvPr id="63491" name="Rectangle 3">
            <a:extLst>
              <a:ext uri="{FF2B5EF4-FFF2-40B4-BE49-F238E27FC236}">
                <a16:creationId xmlns:a16="http://schemas.microsoft.com/office/drawing/2014/main" id="{0C634692-F167-4686-817C-D38D32965414}"/>
              </a:ext>
            </a:extLst>
          </p:cNvPr>
          <p:cNvSpPr>
            <a:spLocks noGrp="1" noChangeArrowheads="1"/>
          </p:cNvSpPr>
          <p:nvPr>
            <p:ph type="body" idx="1"/>
          </p:nvPr>
        </p:nvSpPr>
        <p:spPr>
          <a:xfrm>
            <a:off x="856915" y="2042497"/>
            <a:ext cx="11057146" cy="5837173"/>
          </a:xfrm>
        </p:spPr>
        <p:txBody>
          <a:bodyPr/>
          <a:lstStyle/>
          <a:p>
            <a:pPr marL="691363" indent="-691363">
              <a:buNone/>
              <a:tabLst>
                <a:tab pos="1433403" algn="l"/>
                <a:tab pos="2622475" algn="l"/>
                <a:tab pos="3811547" algn="l"/>
                <a:tab pos="5000620" algn="l"/>
                <a:tab pos="6189692" algn="l"/>
                <a:tab pos="7376955" algn="l"/>
                <a:tab pos="8566028" algn="l"/>
                <a:tab pos="9755100" algn="l"/>
                <a:tab pos="10944174" algn="l"/>
                <a:tab pos="12133245" algn="l"/>
              </a:tabLst>
            </a:pPr>
            <a:r>
              <a:rPr lang="en-GB" altLang="en-US" dirty="0">
                <a:solidFill>
                  <a:srgbClr val="0000CC"/>
                </a:solidFill>
              </a:rPr>
              <a:t>Composite definition</a:t>
            </a:r>
          </a:p>
          <a:p>
            <a:pPr>
              <a:buClr>
                <a:srgbClr val="000066"/>
              </a:buClr>
              <a:tabLst>
                <a:tab pos="1433403" algn="l"/>
                <a:tab pos="2622475" algn="l"/>
                <a:tab pos="3811547" algn="l"/>
                <a:tab pos="5000620" algn="l"/>
                <a:tab pos="6189692" algn="l"/>
                <a:tab pos="7376955" algn="l"/>
                <a:tab pos="8566028" algn="l"/>
                <a:tab pos="9755100" algn="l"/>
                <a:tab pos="10944174" algn="l"/>
                <a:tab pos="12133245" algn="l"/>
              </a:tabLst>
            </a:pPr>
            <a:r>
              <a:rPr lang="en-GB" altLang="en-US" u="sng" dirty="0"/>
              <a:t>protecting</a:t>
            </a:r>
            <a:r>
              <a:rPr lang="en-GB" altLang="en-US" dirty="0"/>
              <a:t> or </a:t>
            </a:r>
            <a:r>
              <a:rPr lang="en-GB" altLang="en-US" u="sng" dirty="0"/>
              <a:t>promoting</a:t>
            </a:r>
            <a:r>
              <a:rPr lang="en-GB" altLang="en-US" dirty="0"/>
              <a:t> psychosocial </a:t>
            </a:r>
            <a:r>
              <a:rPr lang="en-GB" altLang="en-US" u="sng" dirty="0"/>
              <a:t>well-being</a:t>
            </a:r>
          </a:p>
          <a:p>
            <a:pPr marL="691363" indent="-691363">
              <a:buClr>
                <a:srgbClr val="000066"/>
              </a:buClr>
              <a:buNone/>
              <a:tabLst>
                <a:tab pos="1433403" algn="l"/>
                <a:tab pos="2622475" algn="l"/>
                <a:tab pos="3811547" algn="l"/>
                <a:tab pos="5000620" algn="l"/>
                <a:tab pos="6189692" algn="l"/>
                <a:tab pos="7376955" algn="l"/>
                <a:tab pos="8566028" algn="l"/>
                <a:tab pos="9755100" algn="l"/>
                <a:tab pos="10944174" algn="l"/>
                <a:tab pos="12133245" algn="l"/>
              </a:tabLst>
            </a:pPr>
            <a:r>
              <a:rPr lang="en-GB" altLang="en-US" dirty="0"/>
              <a:t> </a:t>
            </a:r>
          </a:p>
          <a:p>
            <a:pPr marL="691363" indent="-691363">
              <a:buClr>
                <a:srgbClr val="000066"/>
              </a:buClr>
              <a:buNone/>
              <a:tabLst>
                <a:tab pos="1433403" algn="l"/>
                <a:tab pos="2622475" algn="l"/>
                <a:tab pos="3811547" algn="l"/>
                <a:tab pos="5000620" algn="l"/>
                <a:tab pos="6189692" algn="l"/>
                <a:tab pos="7376955" algn="l"/>
                <a:tab pos="8566028" algn="l"/>
                <a:tab pos="9755100" algn="l"/>
                <a:tab pos="10944174" algn="l"/>
                <a:tab pos="12133245" algn="l"/>
              </a:tabLst>
            </a:pPr>
            <a:r>
              <a:rPr lang="en-GB" altLang="en-US" dirty="0"/>
              <a:t>     and/or    </a:t>
            </a:r>
          </a:p>
          <a:p>
            <a:pPr marL="691363" indent="-691363">
              <a:buNone/>
              <a:tabLst>
                <a:tab pos="1433403" algn="l"/>
                <a:tab pos="2622475" algn="l"/>
                <a:tab pos="3811547" algn="l"/>
                <a:tab pos="5000620" algn="l"/>
                <a:tab pos="6189692" algn="l"/>
                <a:tab pos="7376955" algn="l"/>
                <a:tab pos="8566028" algn="l"/>
                <a:tab pos="9755100" algn="l"/>
                <a:tab pos="10944174" algn="l"/>
                <a:tab pos="12133245" algn="l"/>
              </a:tabLst>
            </a:pPr>
            <a:endParaRPr lang="en-GB" altLang="en-US" dirty="0"/>
          </a:p>
          <a:p>
            <a:pPr>
              <a:buSzPct val="45000"/>
              <a:tabLst>
                <a:tab pos="1433403" algn="l"/>
                <a:tab pos="2622475" algn="l"/>
                <a:tab pos="3811547" algn="l"/>
                <a:tab pos="5000620" algn="l"/>
                <a:tab pos="6189692" algn="l"/>
                <a:tab pos="7376955" algn="l"/>
                <a:tab pos="8566028" algn="l"/>
                <a:tab pos="9755100" algn="l"/>
                <a:tab pos="10944174" algn="l"/>
                <a:tab pos="12133245" algn="l"/>
              </a:tabLst>
            </a:pPr>
            <a:r>
              <a:rPr lang="en-GB" altLang="en-US" u="sng" dirty="0"/>
              <a:t>preventing</a:t>
            </a:r>
            <a:r>
              <a:rPr lang="en-GB" altLang="en-US" dirty="0"/>
              <a:t> or </a:t>
            </a:r>
            <a:r>
              <a:rPr lang="en-GB" altLang="en-US" u="sng" dirty="0"/>
              <a:t>treating</a:t>
            </a:r>
            <a:r>
              <a:rPr lang="en-GB" altLang="en-US" dirty="0"/>
              <a:t> mental </a:t>
            </a:r>
            <a:r>
              <a:rPr lang="en-GB" altLang="en-US" u="sng" dirty="0"/>
              <a:t>disorder</a:t>
            </a:r>
            <a:r>
              <a:rPr lang="en-GB" altLang="en-US" dirty="0"/>
              <a:t>. </a:t>
            </a:r>
          </a:p>
          <a:p>
            <a:pPr marL="691363" indent="-691363">
              <a:buNone/>
              <a:tabLst>
                <a:tab pos="1433403" algn="l"/>
                <a:tab pos="2622475" algn="l"/>
                <a:tab pos="3811547" algn="l"/>
                <a:tab pos="5000620" algn="l"/>
                <a:tab pos="6189692" algn="l"/>
                <a:tab pos="7376955" algn="l"/>
                <a:tab pos="8566028" algn="l"/>
                <a:tab pos="9755100" algn="l"/>
                <a:tab pos="10944174" algn="l"/>
                <a:tab pos="12133245" algn="l"/>
              </a:tabLst>
            </a:pPr>
            <a:endParaRPr lang="en-GB" altLang="en-US" dirty="0"/>
          </a:p>
        </p:txBody>
      </p:sp>
      <p:sp>
        <p:nvSpPr>
          <p:cNvPr id="63492" name="Oval 4">
            <a:extLst>
              <a:ext uri="{FF2B5EF4-FFF2-40B4-BE49-F238E27FC236}">
                <a16:creationId xmlns:a16="http://schemas.microsoft.com/office/drawing/2014/main" id="{E2C6AD44-5F57-4ADC-A625-F440A77989C5}"/>
              </a:ext>
            </a:extLst>
          </p:cNvPr>
          <p:cNvSpPr>
            <a:spLocks noChangeArrowheads="1"/>
          </p:cNvSpPr>
          <p:nvPr/>
        </p:nvSpPr>
        <p:spPr bwMode="auto">
          <a:xfrm>
            <a:off x="7910490" y="2329440"/>
            <a:ext cx="4128555" cy="3958419"/>
          </a:xfrm>
          <a:prstGeom prst="ellipse">
            <a:avLst/>
          </a:prstGeom>
          <a:solidFill>
            <a:srgbClr val="FBDF53"/>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586" tIns="53346" rIns="102586" bIns="53346" anchor="ctr"/>
          <a:lstStyle>
            <a:lvl1pPr rtl="0" eaLnBrk="0" hangingPunct="0">
              <a:spcBef>
                <a:spcPct val="80000"/>
              </a:spcBef>
              <a:buClr>
                <a:srgbClr val="1E7FB8"/>
              </a:buClr>
              <a:buFont typeface="Wingdings" panose="05000000000000000000" pitchFamily="2" charset="2"/>
              <a:buChar char="l"/>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900">
                <a:solidFill>
                  <a:srgbClr val="000066"/>
                </a:solidFill>
                <a:latin typeface="Arial" panose="020B0604020202020204" pitchFamily="34" charset="0"/>
                <a:cs typeface="Arial" panose="020B0604020202020204" pitchFamily="34" charset="0"/>
              </a:defRPr>
            </a:lvl1pPr>
            <a:lvl2pPr marL="742950" indent="-285750" rtl="0" eaLnBrk="0" hangingPunct="0">
              <a:spcBef>
                <a:spcPct val="20000"/>
              </a:spcBef>
              <a:buClr>
                <a:srgbClr val="1E7FB8"/>
              </a:buClr>
              <a:buFont typeface="Arial" panose="020B0604020202020204" pitchFamily="34" charset="0"/>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400">
                <a:solidFill>
                  <a:srgbClr val="000066"/>
                </a:solidFill>
                <a:latin typeface="Arial" panose="020B0604020202020204" pitchFamily="34" charset="0"/>
                <a:cs typeface="Arial" panose="020B0604020202020204" pitchFamily="34" charset="0"/>
              </a:defRPr>
            </a:lvl2pPr>
            <a:lvl3pPr marL="1143000" indent="-228600" rtl="0" eaLnBrk="0" hangingPunct="0">
              <a:spcBef>
                <a:spcPct val="20000"/>
              </a:spcBef>
              <a:buClr>
                <a:srgbClr val="1E7FB8"/>
              </a:buClr>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400">
                <a:solidFill>
                  <a:srgbClr val="000066"/>
                </a:solidFill>
                <a:latin typeface="Arial Narrow" panose="020B0606020202030204" pitchFamily="34" charset="0"/>
                <a:cs typeface="Arial" panose="020B0604020202020204" pitchFamily="34" charset="0"/>
              </a:defRPr>
            </a:lvl3pPr>
            <a:lvl4pPr marL="1600200" indent="-228600" rtl="0" eaLnBrk="0" hangingPunct="0">
              <a:spcBef>
                <a:spcPct val="20000"/>
              </a:spcBef>
              <a:buClr>
                <a:srgbClr val="1E7FB8"/>
              </a:buClr>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400">
                <a:solidFill>
                  <a:srgbClr val="000066"/>
                </a:solidFill>
                <a:latin typeface="Arial Narrow" panose="020B0606020202030204" pitchFamily="34" charset="0"/>
                <a:cs typeface="Arial" panose="020B0604020202020204" pitchFamily="34" charset="0"/>
              </a:defRPr>
            </a:lvl4pPr>
            <a:lvl5pPr marL="2057400" indent="-228600" algn="r" eaLnBrk="0" hangingPunct="0">
              <a:spcBef>
                <a:spcPct val="20000"/>
              </a:spcBef>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300">
                <a:solidFill>
                  <a:srgbClr val="000066"/>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300">
                <a:solidFill>
                  <a:srgbClr val="000066"/>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300">
                <a:solidFill>
                  <a:srgbClr val="000066"/>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300">
                <a:solidFill>
                  <a:srgbClr val="000066"/>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300">
                <a:solidFill>
                  <a:srgbClr val="000066"/>
                </a:solidFill>
                <a:latin typeface="Arial" panose="020B0604020202020204" pitchFamily="34" charset="0"/>
                <a:cs typeface="Arial" panose="020B0604020202020204" pitchFamily="34" charset="0"/>
              </a:defRPr>
            </a:lvl9pPr>
          </a:lstStyle>
          <a:p>
            <a:pPr algn="ctr" rtl="1" eaLnBrk="1" hangingPunct="1">
              <a:spcBef>
                <a:spcPct val="0"/>
              </a:spcBef>
              <a:buClr>
                <a:srgbClr val="000066"/>
              </a:buClr>
              <a:buFontTx/>
              <a:buNone/>
            </a:pPr>
            <a:r>
              <a:rPr lang="en-GB" altLang="en-US" sz="4218"/>
              <a:t>        </a:t>
            </a:r>
            <a:r>
              <a:rPr lang="en-GB" altLang="en-US" sz="3648"/>
              <a:t>            </a:t>
            </a:r>
          </a:p>
        </p:txBody>
      </p:sp>
      <p:sp>
        <p:nvSpPr>
          <p:cNvPr id="63493" name="Oval 5">
            <a:extLst>
              <a:ext uri="{FF2B5EF4-FFF2-40B4-BE49-F238E27FC236}">
                <a16:creationId xmlns:a16="http://schemas.microsoft.com/office/drawing/2014/main" id="{CB797352-B1C3-4E50-9D0E-204BF7678DE8}"/>
              </a:ext>
            </a:extLst>
          </p:cNvPr>
          <p:cNvSpPr>
            <a:spLocks noChangeArrowheads="1"/>
          </p:cNvSpPr>
          <p:nvPr/>
        </p:nvSpPr>
        <p:spPr bwMode="auto">
          <a:xfrm>
            <a:off x="7213360" y="3046770"/>
            <a:ext cx="3295966" cy="2085093"/>
          </a:xfrm>
          <a:prstGeom prst="ellipse">
            <a:avLst/>
          </a:prstGeom>
          <a:solidFill>
            <a:srgbClr val="FBDF53"/>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586" tIns="53346" rIns="102586" bIns="53346" anchor="ctr"/>
          <a:lstStyle>
            <a:lvl1pPr rtl="0" eaLnBrk="0" hangingPunct="0">
              <a:spcBef>
                <a:spcPct val="80000"/>
              </a:spcBef>
              <a:buClr>
                <a:srgbClr val="1E7FB8"/>
              </a:buClr>
              <a:buFont typeface="Wingdings" panose="05000000000000000000" pitchFamily="2" charset="2"/>
              <a:buChar char="l"/>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900">
                <a:solidFill>
                  <a:srgbClr val="000066"/>
                </a:solidFill>
                <a:latin typeface="Arial" panose="020B0604020202020204" pitchFamily="34" charset="0"/>
                <a:cs typeface="Arial" panose="020B0604020202020204" pitchFamily="34" charset="0"/>
              </a:defRPr>
            </a:lvl1pPr>
            <a:lvl2pPr marL="742950" indent="-285750" rtl="0" eaLnBrk="0" hangingPunct="0">
              <a:spcBef>
                <a:spcPct val="20000"/>
              </a:spcBef>
              <a:buClr>
                <a:srgbClr val="1E7FB8"/>
              </a:buClr>
              <a:buFont typeface="Arial" panose="020B0604020202020204" pitchFamily="34" charset="0"/>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400">
                <a:solidFill>
                  <a:srgbClr val="000066"/>
                </a:solidFill>
                <a:latin typeface="Arial" panose="020B0604020202020204" pitchFamily="34" charset="0"/>
                <a:cs typeface="Arial" panose="020B0604020202020204" pitchFamily="34" charset="0"/>
              </a:defRPr>
            </a:lvl2pPr>
            <a:lvl3pPr marL="1143000" indent="-228600" rtl="0" eaLnBrk="0" hangingPunct="0">
              <a:spcBef>
                <a:spcPct val="20000"/>
              </a:spcBef>
              <a:buClr>
                <a:srgbClr val="1E7FB8"/>
              </a:buClr>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400">
                <a:solidFill>
                  <a:srgbClr val="000066"/>
                </a:solidFill>
                <a:latin typeface="Arial Narrow" panose="020B0606020202030204" pitchFamily="34" charset="0"/>
                <a:cs typeface="Arial" panose="020B0604020202020204" pitchFamily="34" charset="0"/>
              </a:defRPr>
            </a:lvl3pPr>
            <a:lvl4pPr marL="1600200" indent="-228600" rtl="0" eaLnBrk="0" hangingPunct="0">
              <a:spcBef>
                <a:spcPct val="20000"/>
              </a:spcBef>
              <a:buClr>
                <a:srgbClr val="1E7FB8"/>
              </a:buClr>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400">
                <a:solidFill>
                  <a:srgbClr val="000066"/>
                </a:solidFill>
                <a:latin typeface="Arial Narrow" panose="020B0606020202030204" pitchFamily="34" charset="0"/>
                <a:cs typeface="Arial" panose="020B0604020202020204" pitchFamily="34" charset="0"/>
              </a:defRPr>
            </a:lvl4pPr>
            <a:lvl5pPr marL="2057400" indent="-228600" algn="r" eaLnBrk="0" hangingPunct="0">
              <a:spcBef>
                <a:spcPct val="20000"/>
              </a:spcBef>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300">
                <a:solidFill>
                  <a:srgbClr val="000066"/>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300">
                <a:solidFill>
                  <a:srgbClr val="000066"/>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300">
                <a:solidFill>
                  <a:srgbClr val="000066"/>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300">
                <a:solidFill>
                  <a:srgbClr val="000066"/>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tabLst>
                <a:tab pos="0" algn="l"/>
                <a:tab pos="912813" algn="l"/>
                <a:tab pos="1827213" algn="l"/>
                <a:tab pos="2741613" algn="l"/>
                <a:tab pos="3656013" algn="l"/>
                <a:tab pos="4570413" algn="l"/>
                <a:tab pos="5484813" algn="l"/>
                <a:tab pos="6397625" algn="l"/>
                <a:tab pos="7312025" algn="l"/>
                <a:tab pos="8226425" algn="l"/>
                <a:tab pos="9140825" algn="l"/>
                <a:tab pos="10055225" algn="l"/>
              </a:tabLst>
              <a:defRPr sz="2300">
                <a:solidFill>
                  <a:srgbClr val="000066"/>
                </a:solidFill>
                <a:latin typeface="Arial" panose="020B0604020202020204" pitchFamily="34" charset="0"/>
                <a:cs typeface="Arial" panose="020B0604020202020204" pitchFamily="34" charset="0"/>
              </a:defRPr>
            </a:lvl9pPr>
          </a:lstStyle>
          <a:p>
            <a:pPr algn="ctr" rtl="1" eaLnBrk="1" hangingPunct="1">
              <a:spcBef>
                <a:spcPct val="0"/>
              </a:spcBef>
              <a:buClr>
                <a:srgbClr val="000066"/>
              </a:buClr>
              <a:buFontTx/>
              <a:buNone/>
            </a:pPr>
            <a:endParaRPr lang="en-GB" altLang="en-US" sz="3648" dirty="0"/>
          </a:p>
          <a:p>
            <a:pPr algn="ctr" rtl="1" eaLnBrk="1" hangingPunct="1">
              <a:spcBef>
                <a:spcPct val="0"/>
              </a:spcBef>
              <a:buClr>
                <a:srgbClr val="000066"/>
              </a:buClr>
              <a:buFontTx/>
              <a:buNone/>
            </a:pPr>
            <a:r>
              <a:rPr lang="en-GB" altLang="en-US" sz="4218" dirty="0"/>
              <a:t>               </a:t>
            </a:r>
          </a:p>
        </p:txBody>
      </p:sp>
      <p:sp>
        <p:nvSpPr>
          <p:cNvPr id="63494" name="Text Box 6">
            <a:extLst>
              <a:ext uri="{FF2B5EF4-FFF2-40B4-BE49-F238E27FC236}">
                <a16:creationId xmlns:a16="http://schemas.microsoft.com/office/drawing/2014/main" id="{C413883D-AE9B-486A-9DAF-D36F25440714}"/>
              </a:ext>
            </a:extLst>
          </p:cNvPr>
          <p:cNvSpPr txBox="1">
            <a:spLocks noChangeArrowheads="1"/>
          </p:cNvSpPr>
          <p:nvPr/>
        </p:nvSpPr>
        <p:spPr bwMode="auto">
          <a:xfrm>
            <a:off x="8424522" y="3694515"/>
            <a:ext cx="3614523" cy="7896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29" tIns="52115" rIns="104229" bIns="52115">
            <a:spAutoFit/>
          </a:bodyPr>
          <a:lstStyle>
            <a:lvl1pPr rtl="0" eaLnBrk="0" hangingPunct="0">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rtl="0" eaLnBrk="0" hangingPunct="0">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rtl="0" eaLnBrk="0" hangingPunct="0">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rtl="0" eaLnBrk="0" hangingPunct="0">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eaLnBrk="0" hangingPunct="0">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GB" altLang="en-US" sz="4447" dirty="0">
                <a:solidFill>
                  <a:schemeClr val="bg1"/>
                </a:solidFill>
              </a:rPr>
              <a:t>     </a:t>
            </a:r>
            <a:r>
              <a:rPr lang="en-GB" altLang="en-US" sz="3307" dirty="0">
                <a:solidFill>
                  <a:schemeClr val="bg1"/>
                </a:solidFill>
              </a:rPr>
              <a:t> </a:t>
            </a:r>
            <a:r>
              <a:rPr lang="en-GB" altLang="en-US" sz="3307" dirty="0">
                <a:solidFill>
                  <a:schemeClr val="tx1"/>
                </a:solidFill>
              </a:rPr>
              <a:t>MH        PS</a:t>
            </a:r>
            <a:endParaRPr lang="en-US" altLang="en-US" sz="3307" dirty="0">
              <a:solidFill>
                <a:schemeClr val="tx1"/>
              </a:solidFill>
            </a:endParaRPr>
          </a:p>
        </p:txBody>
      </p:sp>
      <p:sp>
        <p:nvSpPr>
          <p:cNvPr id="7" name="Rectangle 6">
            <a:extLst>
              <a:ext uri="{FF2B5EF4-FFF2-40B4-BE49-F238E27FC236}">
                <a16:creationId xmlns:a16="http://schemas.microsoft.com/office/drawing/2014/main" id="{17ACE9F7-E6A5-4050-B533-ED101392B2A1}"/>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9" name="TextBox 8">
            <a:extLst>
              <a:ext uri="{FF2B5EF4-FFF2-40B4-BE49-F238E27FC236}">
                <a16:creationId xmlns:a16="http://schemas.microsoft.com/office/drawing/2014/main" id="{15EB20B4-8040-4429-AB71-6549E7BE6AE6}"/>
              </a:ext>
            </a:extLst>
          </p:cNvPr>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40833828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8526966F-AB26-4CE6-AFFF-810BA83BF770}"/>
              </a:ext>
            </a:extLst>
          </p:cNvPr>
          <p:cNvSpPr>
            <a:spLocks noGrp="1" noChangeArrowheads="1"/>
          </p:cNvSpPr>
          <p:nvPr>
            <p:ph type="title"/>
          </p:nvPr>
        </p:nvSpPr>
        <p:spPr/>
        <p:txBody>
          <a:bodyPr/>
          <a:lstStyle/>
          <a:p>
            <a:pPr algn="ctr" eaLnBrk="1" hangingPunct="1"/>
            <a:r>
              <a:rPr lang="en-GB" altLang="en-US" u="sng" dirty="0">
                <a:latin typeface="+mn-lt"/>
              </a:rPr>
              <a:t>Traditional usage of the term </a:t>
            </a:r>
            <a:r>
              <a:rPr lang="en-GB" altLang="en-US" i="1" u="sng" dirty="0">
                <a:solidFill>
                  <a:srgbClr val="0000CC"/>
                </a:solidFill>
                <a:latin typeface="+mn-lt"/>
              </a:rPr>
              <a:t>psychosocial support</a:t>
            </a:r>
            <a:r>
              <a:rPr lang="en-GB" altLang="en-US" u="sng" dirty="0">
                <a:latin typeface="+mn-lt"/>
              </a:rPr>
              <a:t> varies with sector</a:t>
            </a:r>
            <a:endParaRPr lang="en-US" altLang="en-US" u="sng" dirty="0">
              <a:latin typeface="+mn-lt"/>
            </a:endParaRPr>
          </a:p>
        </p:txBody>
      </p:sp>
      <p:sp>
        <p:nvSpPr>
          <p:cNvPr id="60419" name="Rectangle 3">
            <a:extLst>
              <a:ext uri="{FF2B5EF4-FFF2-40B4-BE49-F238E27FC236}">
                <a16:creationId xmlns:a16="http://schemas.microsoft.com/office/drawing/2014/main" id="{116C08FF-0AB0-4ABF-B3AA-B528A6979E8C}"/>
              </a:ext>
            </a:extLst>
          </p:cNvPr>
          <p:cNvSpPr>
            <a:spLocks noGrp="1" noChangeArrowheads="1"/>
          </p:cNvSpPr>
          <p:nvPr>
            <p:ph type="body" idx="1"/>
          </p:nvPr>
        </p:nvSpPr>
        <p:spPr>
          <a:xfrm>
            <a:off x="838200" y="2271939"/>
            <a:ext cx="10515600" cy="4351338"/>
          </a:xfrm>
        </p:spPr>
        <p:txBody>
          <a:bodyPr/>
          <a:lstStyle/>
          <a:p>
            <a:pPr eaLnBrk="1" hangingPunct="1"/>
            <a:r>
              <a:rPr lang="en-GB" altLang="en-US" sz="3648" dirty="0"/>
              <a:t>Health sector staff: </a:t>
            </a:r>
            <a:r>
              <a:rPr lang="en-GB" altLang="en-US" sz="3648" b="1" u="sng" dirty="0"/>
              <a:t>non-biological</a:t>
            </a:r>
            <a:r>
              <a:rPr lang="en-GB" altLang="en-US" sz="3648" b="1" dirty="0"/>
              <a:t> </a:t>
            </a:r>
            <a:r>
              <a:rPr lang="en-GB" altLang="en-US" sz="3648" dirty="0"/>
              <a:t>interventions for</a:t>
            </a:r>
            <a:r>
              <a:rPr lang="en-GB" altLang="en-US" sz="3648" b="1" dirty="0"/>
              <a:t> people </a:t>
            </a:r>
            <a:r>
              <a:rPr lang="en-GB" altLang="en-US" sz="3648" b="1" u="sng" dirty="0"/>
              <a:t>with </a:t>
            </a:r>
            <a:r>
              <a:rPr lang="en-GB" altLang="en-US" sz="3648" b="1" dirty="0"/>
              <a:t>mental disorder </a:t>
            </a:r>
            <a:r>
              <a:rPr lang="en-GB" altLang="en-US" sz="3648" b="1" i="1" dirty="0"/>
              <a:t>(e.g. CBT)</a:t>
            </a:r>
          </a:p>
          <a:p>
            <a:pPr lvl="1" eaLnBrk="1" hangingPunct="1"/>
            <a:endParaRPr lang="en-GB" altLang="en-US" sz="2052" dirty="0"/>
          </a:p>
          <a:p>
            <a:pPr eaLnBrk="1" hangingPunct="1"/>
            <a:r>
              <a:rPr lang="en-GB" altLang="en-US" sz="3648" dirty="0"/>
              <a:t>Protection, social &amp; community services: </a:t>
            </a:r>
            <a:r>
              <a:rPr lang="en-GB" altLang="en-US" sz="3648" b="1" dirty="0"/>
              <a:t>any </a:t>
            </a:r>
            <a:r>
              <a:rPr lang="en-GB" altLang="en-US" sz="3648" b="1" u="sng" dirty="0"/>
              <a:t>non-clinical</a:t>
            </a:r>
            <a:r>
              <a:rPr lang="en-GB" altLang="en-US" sz="3648" b="1" dirty="0"/>
              <a:t> </a:t>
            </a:r>
            <a:r>
              <a:rPr lang="en-GB" altLang="en-US" sz="3648" dirty="0"/>
              <a:t>support</a:t>
            </a:r>
            <a:r>
              <a:rPr lang="en-GB" altLang="en-US" sz="3648" b="1" dirty="0"/>
              <a:t> </a:t>
            </a:r>
            <a:r>
              <a:rPr lang="en-GB" altLang="en-US" sz="3648" dirty="0"/>
              <a:t>for</a:t>
            </a:r>
            <a:r>
              <a:rPr lang="en-GB" altLang="en-US" sz="3648" b="1" dirty="0"/>
              <a:t> any person </a:t>
            </a:r>
            <a:r>
              <a:rPr lang="en-GB" altLang="en-US" sz="3648" b="1" u="sng" dirty="0"/>
              <a:t>with/without</a:t>
            </a:r>
            <a:r>
              <a:rPr lang="en-GB" altLang="en-US" sz="3648" b="1" dirty="0"/>
              <a:t> disorder </a:t>
            </a:r>
            <a:r>
              <a:rPr lang="en-GB" altLang="en-US" sz="3648" b="1" i="1" dirty="0"/>
              <a:t>(e.g. child friendly spaces)</a:t>
            </a:r>
          </a:p>
          <a:p>
            <a:pPr lvl="1" eaLnBrk="1" hangingPunct="1"/>
            <a:endParaRPr lang="en-GB" altLang="en-US" sz="2052" dirty="0"/>
          </a:p>
          <a:p>
            <a:pPr eaLnBrk="1" hangingPunct="1">
              <a:buFont typeface="Wingdings" panose="05000000000000000000" pitchFamily="2" charset="2"/>
              <a:buNone/>
            </a:pPr>
            <a:r>
              <a:rPr lang="en-GB" altLang="en-US" sz="3648" dirty="0"/>
              <a:t>              Lack of common language              confusion</a:t>
            </a:r>
          </a:p>
          <a:p>
            <a:pPr eaLnBrk="1" hangingPunct="1"/>
            <a:endParaRPr lang="en-US" altLang="en-US" sz="3648" dirty="0"/>
          </a:p>
        </p:txBody>
      </p:sp>
      <p:sp>
        <p:nvSpPr>
          <p:cNvPr id="60420" name="AutoShape 4">
            <a:extLst>
              <a:ext uri="{FF2B5EF4-FFF2-40B4-BE49-F238E27FC236}">
                <a16:creationId xmlns:a16="http://schemas.microsoft.com/office/drawing/2014/main" id="{E1D438DE-0D3F-4652-8CDB-2C808F801B58}"/>
              </a:ext>
            </a:extLst>
          </p:cNvPr>
          <p:cNvSpPr>
            <a:spLocks noChangeArrowheads="1"/>
          </p:cNvSpPr>
          <p:nvPr/>
        </p:nvSpPr>
        <p:spPr bwMode="auto">
          <a:xfrm>
            <a:off x="1031185" y="5740688"/>
            <a:ext cx="1113135" cy="553852"/>
          </a:xfrm>
          <a:prstGeom prst="rightArrow">
            <a:avLst>
              <a:gd name="adj1" fmla="val 50000"/>
              <a:gd name="adj2" fmla="val 50245"/>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29" tIns="52115" rIns="104229" bIns="52115" anchor="ctr"/>
          <a:lstStyle>
            <a:lvl1pPr rtl="0" eaLnBrk="0" hangingPunct="0">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rtl="0" eaLnBrk="0" hangingPunct="0">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rtl="0" eaLnBrk="0" hangingPunct="0">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rtl="0" eaLnBrk="0" hangingPunct="0">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eaLnBrk="0" hangingPunct="0">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rtl="1" eaLnBrk="1" hangingPunct="1">
              <a:spcBef>
                <a:spcPct val="0"/>
              </a:spcBef>
              <a:buClrTx/>
              <a:buFontTx/>
              <a:buNone/>
            </a:pPr>
            <a:endParaRPr lang="en-US" altLang="en-US" sz="4447"/>
          </a:p>
        </p:txBody>
      </p:sp>
      <p:sp>
        <p:nvSpPr>
          <p:cNvPr id="60421" name="Rectangle 5">
            <a:extLst>
              <a:ext uri="{FF2B5EF4-FFF2-40B4-BE49-F238E27FC236}">
                <a16:creationId xmlns:a16="http://schemas.microsoft.com/office/drawing/2014/main" id="{FD880576-3027-40F6-A7E3-7853638C501E}"/>
              </a:ext>
            </a:extLst>
          </p:cNvPr>
          <p:cNvSpPr>
            <a:spLocks noChangeArrowheads="1"/>
          </p:cNvSpPr>
          <p:nvPr/>
        </p:nvSpPr>
        <p:spPr bwMode="auto">
          <a:xfrm>
            <a:off x="-126698" y="6901619"/>
            <a:ext cx="369169" cy="78959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18" tIns="52109" rIns="104218" bIns="52109">
            <a:spAutoFit/>
          </a:bodyPr>
          <a:lstStyle>
            <a:lvl1pPr rtl="0" eaLnBrk="0" hangingPunct="0">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rtl="0" eaLnBrk="0" hangingPunct="0">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rtl="0" eaLnBrk="0" hangingPunct="0">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rtl="0" eaLnBrk="0" hangingPunct="0">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eaLnBrk="0" hangingPunct="0">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rtl="1" eaLnBrk="1" hangingPunct="1">
              <a:spcBef>
                <a:spcPct val="0"/>
              </a:spcBef>
              <a:buClrTx/>
              <a:buFontTx/>
              <a:buNone/>
            </a:pPr>
            <a:r>
              <a:rPr lang="en-GB" altLang="en-US" sz="4447"/>
              <a:t> </a:t>
            </a:r>
            <a:endParaRPr lang="en-US" altLang="en-US" sz="4447"/>
          </a:p>
        </p:txBody>
      </p:sp>
      <p:sp>
        <p:nvSpPr>
          <p:cNvPr id="60422" name="AutoShape 6">
            <a:extLst>
              <a:ext uri="{FF2B5EF4-FFF2-40B4-BE49-F238E27FC236}">
                <a16:creationId xmlns:a16="http://schemas.microsoft.com/office/drawing/2014/main" id="{7B996541-26AE-4846-BC32-6ECE041AFB00}"/>
              </a:ext>
            </a:extLst>
          </p:cNvPr>
          <p:cNvSpPr>
            <a:spLocks noChangeArrowheads="1"/>
          </p:cNvSpPr>
          <p:nvPr/>
        </p:nvSpPr>
        <p:spPr bwMode="auto">
          <a:xfrm>
            <a:off x="7480165" y="5740688"/>
            <a:ext cx="1113136" cy="553852"/>
          </a:xfrm>
          <a:prstGeom prst="rightArrow">
            <a:avLst>
              <a:gd name="adj1" fmla="val 50000"/>
              <a:gd name="adj2" fmla="val 50245"/>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29" tIns="52115" rIns="104229" bIns="52115" anchor="ctr"/>
          <a:lstStyle>
            <a:lvl1pPr rtl="0" eaLnBrk="0" hangingPunct="0">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rtl="0" eaLnBrk="0" hangingPunct="0">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rtl="0" eaLnBrk="0" hangingPunct="0">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rtl="0" eaLnBrk="0" hangingPunct="0">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eaLnBrk="0" hangingPunct="0">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rtl="1" eaLnBrk="1" hangingPunct="1">
              <a:spcBef>
                <a:spcPct val="0"/>
              </a:spcBef>
              <a:buClrTx/>
              <a:buFontTx/>
              <a:buNone/>
            </a:pPr>
            <a:endParaRPr lang="en-US" altLang="en-US" sz="4447"/>
          </a:p>
        </p:txBody>
      </p:sp>
      <p:sp>
        <p:nvSpPr>
          <p:cNvPr id="7" name="Rectangle 6">
            <a:extLst>
              <a:ext uri="{FF2B5EF4-FFF2-40B4-BE49-F238E27FC236}">
                <a16:creationId xmlns:a16="http://schemas.microsoft.com/office/drawing/2014/main" id="{15F0CDB6-1071-4A77-90CB-8797F6D8599A}"/>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8" name="TextBox 7">
            <a:extLst>
              <a:ext uri="{FF2B5EF4-FFF2-40B4-BE49-F238E27FC236}">
                <a16:creationId xmlns:a16="http://schemas.microsoft.com/office/drawing/2014/main" id="{BC133B7D-56F6-4AD8-8B3E-CB2690EDF8E8}"/>
              </a:ext>
            </a:extLst>
          </p:cNvPr>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1840366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A6270-B872-4651-86A4-E7868352C161}"/>
              </a:ext>
            </a:extLst>
          </p:cNvPr>
          <p:cNvSpPr>
            <a:spLocks noGrp="1"/>
          </p:cNvSpPr>
          <p:nvPr>
            <p:ph type="title"/>
          </p:nvPr>
        </p:nvSpPr>
        <p:spPr>
          <a:xfrm>
            <a:off x="613116" y="0"/>
            <a:ext cx="10515600" cy="1325563"/>
          </a:xfrm>
        </p:spPr>
        <p:txBody>
          <a:bodyPr/>
          <a:lstStyle/>
          <a:p>
            <a:pPr algn="ctr"/>
            <a:r>
              <a:rPr lang="en-GB" u="sng" dirty="0">
                <a:latin typeface="+mn-lt"/>
              </a:rPr>
              <a:t>Mental health - Psychosocial  -ICRC</a:t>
            </a:r>
          </a:p>
        </p:txBody>
      </p:sp>
      <p:sp>
        <p:nvSpPr>
          <p:cNvPr id="3" name="Content Placeholder 2">
            <a:extLst>
              <a:ext uri="{FF2B5EF4-FFF2-40B4-BE49-F238E27FC236}">
                <a16:creationId xmlns:a16="http://schemas.microsoft.com/office/drawing/2014/main" id="{BE45C33C-C70D-47C3-A77D-1B79C3EF96E3}"/>
              </a:ext>
            </a:extLst>
          </p:cNvPr>
          <p:cNvSpPr>
            <a:spLocks noGrp="1"/>
          </p:cNvSpPr>
          <p:nvPr>
            <p:ph idx="1"/>
          </p:nvPr>
        </p:nvSpPr>
        <p:spPr>
          <a:xfrm>
            <a:off x="891540" y="1500943"/>
            <a:ext cx="10515600" cy="4351338"/>
          </a:xfrm>
        </p:spPr>
        <p:txBody>
          <a:bodyPr>
            <a:normAutofit lnSpcReduction="10000"/>
          </a:bodyPr>
          <a:lstStyle/>
          <a:p>
            <a:pPr marL="0" indent="0">
              <a:buNone/>
            </a:pPr>
            <a:r>
              <a:rPr lang="en-US" b="1" dirty="0"/>
              <a:t>Mental health </a:t>
            </a:r>
            <a:r>
              <a:rPr lang="en-US" dirty="0"/>
              <a:t>is used to denote psychological  well-being. Mental health interventions aim to improve psychological well-being by reducing levels of psychological distress, improving daily functioning and ensuring effective coping strategies. </a:t>
            </a:r>
          </a:p>
          <a:p>
            <a:pPr marL="0" indent="0">
              <a:buNone/>
            </a:pPr>
            <a:endParaRPr lang="en-US" dirty="0"/>
          </a:p>
          <a:p>
            <a:pPr marL="0" indent="0">
              <a:buNone/>
            </a:pPr>
            <a:r>
              <a:rPr lang="en-US" b="1" dirty="0"/>
              <a:t>Psychosocial</a:t>
            </a:r>
            <a:r>
              <a:rPr lang="en-US" dirty="0"/>
              <a:t> is used to describe the interconnection between the individual (i.e. a person’s ‘psyche’) and their environment, interpersonal relationships, community and/or culture (i.e. their social context). Psychosocial support is essential for maintaining good physical and mental health and provides an important coping mechanism for people during difficult times. </a:t>
            </a:r>
          </a:p>
          <a:p>
            <a:endParaRPr lang="en-GB" dirty="0"/>
          </a:p>
        </p:txBody>
      </p:sp>
      <p:sp>
        <p:nvSpPr>
          <p:cNvPr id="4" name="Rectangle 3">
            <a:extLst>
              <a:ext uri="{FF2B5EF4-FFF2-40B4-BE49-F238E27FC236}">
                <a16:creationId xmlns:a16="http://schemas.microsoft.com/office/drawing/2014/main" id="{0D214D21-A867-49BD-97C6-E0396A75CDD5}"/>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5" name="TextBox 4">
            <a:extLst>
              <a:ext uri="{FF2B5EF4-FFF2-40B4-BE49-F238E27FC236}">
                <a16:creationId xmlns:a16="http://schemas.microsoft.com/office/drawing/2014/main" id="{2B084C43-A712-46DA-9FB8-3864ED9F21CC}"/>
              </a:ext>
            </a:extLst>
          </p:cNvPr>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
        <p:nvSpPr>
          <p:cNvPr id="6" name="AutoShape 4">
            <a:extLst>
              <a:ext uri="{FF2B5EF4-FFF2-40B4-BE49-F238E27FC236}">
                <a16:creationId xmlns:a16="http://schemas.microsoft.com/office/drawing/2014/main" id="{19C78B70-7257-4860-B2E3-CE204030ABF4}"/>
              </a:ext>
            </a:extLst>
          </p:cNvPr>
          <p:cNvSpPr>
            <a:spLocks noChangeArrowheads="1"/>
          </p:cNvSpPr>
          <p:nvPr/>
        </p:nvSpPr>
        <p:spPr bwMode="auto">
          <a:xfrm>
            <a:off x="1767149" y="5771611"/>
            <a:ext cx="1113135" cy="553852"/>
          </a:xfrm>
          <a:prstGeom prst="rightArrow">
            <a:avLst>
              <a:gd name="adj1" fmla="val 50000"/>
              <a:gd name="adj2" fmla="val 50245"/>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29" tIns="52115" rIns="104229" bIns="52115" anchor="ctr"/>
          <a:lstStyle>
            <a:lvl1pPr rtl="0" eaLnBrk="0" hangingPunct="0">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rtl="0" eaLnBrk="0" hangingPunct="0">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rtl="0" eaLnBrk="0" hangingPunct="0">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rtl="0" eaLnBrk="0" hangingPunct="0">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eaLnBrk="0" hangingPunct="0">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rtl="1" eaLnBrk="1" hangingPunct="1">
              <a:spcBef>
                <a:spcPct val="0"/>
              </a:spcBef>
              <a:buClrTx/>
              <a:buFontTx/>
              <a:buNone/>
            </a:pPr>
            <a:endParaRPr lang="en-US" altLang="en-US" sz="4447"/>
          </a:p>
        </p:txBody>
      </p:sp>
      <p:sp>
        <p:nvSpPr>
          <p:cNvPr id="7" name="Rectangle 6">
            <a:extLst>
              <a:ext uri="{FF2B5EF4-FFF2-40B4-BE49-F238E27FC236}">
                <a16:creationId xmlns:a16="http://schemas.microsoft.com/office/drawing/2014/main" id="{276DF811-0DB4-4BB9-A3F5-76F1299F71A4}"/>
              </a:ext>
            </a:extLst>
          </p:cNvPr>
          <p:cNvSpPr/>
          <p:nvPr/>
        </p:nvSpPr>
        <p:spPr>
          <a:xfrm>
            <a:off x="2407210" y="5740688"/>
            <a:ext cx="8195064" cy="584775"/>
          </a:xfrm>
          <a:prstGeom prst="rect">
            <a:avLst/>
          </a:prstGeom>
        </p:spPr>
        <p:txBody>
          <a:bodyPr wrap="none">
            <a:spAutoFit/>
          </a:bodyPr>
          <a:lstStyle/>
          <a:p>
            <a:r>
              <a:rPr lang="en-GB" altLang="en-US" sz="3200" dirty="0"/>
              <a:t>      </a:t>
            </a:r>
            <a:r>
              <a:rPr lang="en-GB" altLang="en-US" sz="3200" dirty="0">
                <a:solidFill>
                  <a:srgbClr val="FF0000"/>
                </a:solidFill>
              </a:rPr>
              <a:t>Lack of common language</a:t>
            </a:r>
            <a:r>
              <a:rPr lang="en-GB" altLang="en-US" sz="3200" dirty="0"/>
              <a:t>                confusion</a:t>
            </a:r>
          </a:p>
        </p:txBody>
      </p:sp>
      <p:sp>
        <p:nvSpPr>
          <p:cNvPr id="8" name="AutoShape 6">
            <a:extLst>
              <a:ext uri="{FF2B5EF4-FFF2-40B4-BE49-F238E27FC236}">
                <a16:creationId xmlns:a16="http://schemas.microsoft.com/office/drawing/2014/main" id="{FE037BC3-01EF-4CE5-9766-3595D06455D5}"/>
              </a:ext>
            </a:extLst>
          </p:cNvPr>
          <p:cNvSpPr>
            <a:spLocks noChangeArrowheads="1"/>
          </p:cNvSpPr>
          <p:nvPr/>
        </p:nvSpPr>
        <p:spPr bwMode="auto">
          <a:xfrm>
            <a:off x="7556365" y="5771611"/>
            <a:ext cx="1113136" cy="553852"/>
          </a:xfrm>
          <a:prstGeom prst="rightArrow">
            <a:avLst>
              <a:gd name="adj1" fmla="val 50000"/>
              <a:gd name="adj2" fmla="val 50245"/>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29" tIns="52115" rIns="104229" bIns="52115" anchor="ctr"/>
          <a:lstStyle>
            <a:lvl1pPr rtl="0" eaLnBrk="0" hangingPunct="0">
              <a:spcBef>
                <a:spcPct val="80000"/>
              </a:spcBef>
              <a:buClr>
                <a:srgbClr val="1E7FB8"/>
              </a:buClr>
              <a:buFont typeface="Wingdings" panose="05000000000000000000" pitchFamily="2" charset="2"/>
              <a:buChar char="l"/>
              <a:defRPr sz="2900">
                <a:solidFill>
                  <a:srgbClr val="000066"/>
                </a:solidFill>
                <a:latin typeface="Arial" panose="020B0604020202020204" pitchFamily="34" charset="0"/>
                <a:cs typeface="Arial" panose="020B0604020202020204" pitchFamily="34" charset="0"/>
              </a:defRPr>
            </a:lvl1pPr>
            <a:lvl2pPr marL="742950" indent="-285750" rtl="0" eaLnBrk="0" hangingPunct="0">
              <a:spcBef>
                <a:spcPct val="20000"/>
              </a:spcBef>
              <a:buClr>
                <a:srgbClr val="1E7FB8"/>
              </a:buClr>
              <a:buFont typeface="Arial" panose="020B0604020202020204" pitchFamily="34" charset="0"/>
              <a:buChar char="–"/>
              <a:defRPr sz="2400">
                <a:solidFill>
                  <a:srgbClr val="000066"/>
                </a:solidFill>
                <a:latin typeface="Arial" panose="020B0604020202020204" pitchFamily="34" charset="0"/>
                <a:cs typeface="Arial" panose="020B0604020202020204" pitchFamily="34" charset="0"/>
              </a:defRPr>
            </a:lvl2pPr>
            <a:lvl3pPr marL="1143000" indent="-228600" rtl="0" eaLnBrk="0" hangingPunct="0">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3pPr>
            <a:lvl4pPr marL="1600200" indent="-228600" rtl="0" eaLnBrk="0" hangingPunct="0">
              <a:spcBef>
                <a:spcPct val="20000"/>
              </a:spcBef>
              <a:buClr>
                <a:srgbClr val="1E7FB8"/>
              </a:buClr>
              <a:buChar char="–"/>
              <a:defRPr sz="2400">
                <a:solidFill>
                  <a:srgbClr val="000066"/>
                </a:solidFill>
                <a:latin typeface="Arial Narrow" panose="020B0606020202030204" pitchFamily="34" charset="0"/>
                <a:cs typeface="Arial" panose="020B0604020202020204" pitchFamily="34" charset="0"/>
              </a:defRPr>
            </a:lvl4pPr>
            <a:lvl5pPr marL="2057400" indent="-228600" algn="r" eaLnBrk="0" hangingPunct="0">
              <a:spcBef>
                <a:spcPct val="20000"/>
              </a:spcBef>
              <a:buChar char="»"/>
              <a:defRPr sz="2300">
                <a:solidFill>
                  <a:srgbClr val="000066"/>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300">
                <a:solidFill>
                  <a:srgbClr val="000066"/>
                </a:solidFill>
                <a:latin typeface="Arial" panose="020B0604020202020204" pitchFamily="34" charset="0"/>
                <a:cs typeface="Arial" panose="020B0604020202020204" pitchFamily="34" charset="0"/>
              </a:defRPr>
            </a:lvl9pPr>
          </a:lstStyle>
          <a:p>
            <a:pPr rtl="1" eaLnBrk="1" hangingPunct="1">
              <a:spcBef>
                <a:spcPct val="0"/>
              </a:spcBef>
              <a:buClrTx/>
              <a:buFontTx/>
              <a:buNone/>
            </a:pPr>
            <a:endParaRPr lang="en-US" altLang="en-US" sz="4447"/>
          </a:p>
        </p:txBody>
      </p:sp>
    </p:spTree>
    <p:extLst>
      <p:ext uri="{BB962C8B-B14F-4D97-AF65-F5344CB8AC3E}">
        <p14:creationId xmlns:p14="http://schemas.microsoft.com/office/powerpoint/2010/main" val="917650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3723"/>
            <a:ext cx="10515600" cy="1325563"/>
          </a:xfrm>
        </p:spPr>
        <p:txBody>
          <a:bodyPr>
            <a:normAutofit/>
          </a:bodyPr>
          <a:lstStyle/>
          <a:p>
            <a:pPr algn="ctr"/>
            <a:r>
              <a:rPr lang="en-US" u="sng" dirty="0">
                <a:latin typeface="+mn-lt"/>
              </a:rPr>
              <a:t>ICRC MHPSS Indicators </a:t>
            </a:r>
            <a:endParaRPr lang="fr-CH" u="sng" dirty="0">
              <a:latin typeface="+mn-lt"/>
            </a:endParaRPr>
          </a:p>
        </p:txBody>
      </p:sp>
      <p:sp>
        <p:nvSpPr>
          <p:cNvPr id="3" name="Content Placeholder 2"/>
          <p:cNvSpPr>
            <a:spLocks noGrp="1"/>
          </p:cNvSpPr>
          <p:nvPr>
            <p:ph idx="1"/>
          </p:nvPr>
        </p:nvSpPr>
        <p:spPr>
          <a:xfrm>
            <a:off x="1267097" y="1319348"/>
            <a:ext cx="8697035" cy="5253129"/>
          </a:xfrm>
        </p:spPr>
        <p:txBody>
          <a:bodyPr>
            <a:normAutofit/>
          </a:bodyPr>
          <a:lstStyle/>
          <a:p>
            <a:pPr marL="0" indent="0">
              <a:buNone/>
            </a:pPr>
            <a:endParaRPr lang="en-US" u="sng" dirty="0"/>
          </a:p>
          <a:p>
            <a:r>
              <a:rPr lang="en-US" sz="3000" dirty="0"/>
              <a:t>Functionality</a:t>
            </a:r>
          </a:p>
          <a:p>
            <a:r>
              <a:rPr lang="en-GB" sz="3000" dirty="0"/>
              <a:t>Distress Reduction (questionnaires)</a:t>
            </a:r>
          </a:p>
          <a:p>
            <a:r>
              <a:rPr lang="en-GB" sz="3000" dirty="0"/>
              <a:t>Coping </a:t>
            </a:r>
          </a:p>
          <a:p>
            <a:endParaRPr lang="en-GB" sz="3000" dirty="0"/>
          </a:p>
          <a:p>
            <a:pPr marL="0" indent="0">
              <a:buNone/>
            </a:pPr>
            <a:endParaRPr lang="en-US" dirty="0"/>
          </a:p>
          <a:p>
            <a:pPr marL="0" indent="0">
              <a:buNone/>
            </a:pPr>
            <a:endParaRPr lang="fr-CH" dirty="0"/>
          </a:p>
        </p:txBody>
      </p:sp>
      <p:sp>
        <p:nvSpPr>
          <p:cNvPr id="4" name="Rectangle 3">
            <a:extLst>
              <a:ext uri="{FF2B5EF4-FFF2-40B4-BE49-F238E27FC236}">
                <a16:creationId xmlns:a16="http://schemas.microsoft.com/office/drawing/2014/main" id="{EACB896E-E21D-4701-908C-07FB2929678B}"/>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5" name="TextBox 4">
            <a:extLst>
              <a:ext uri="{FF2B5EF4-FFF2-40B4-BE49-F238E27FC236}">
                <a16:creationId xmlns:a16="http://schemas.microsoft.com/office/drawing/2014/main" id="{E4EE8763-4A2C-4BCC-8ACA-8BEE56E2C90E}"/>
              </a:ext>
            </a:extLst>
          </p:cNvPr>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pic>
        <p:nvPicPr>
          <p:cNvPr id="7" name="Picture 6">
            <a:extLst>
              <a:ext uri="{FF2B5EF4-FFF2-40B4-BE49-F238E27FC236}">
                <a16:creationId xmlns:a16="http://schemas.microsoft.com/office/drawing/2014/main" id="{53FF8919-C593-4968-BF80-789063FFD0F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571080" y="1869329"/>
            <a:ext cx="4326743" cy="3669323"/>
          </a:xfrm>
          <a:prstGeom prst="rect">
            <a:avLst/>
          </a:prstGeom>
        </p:spPr>
      </p:pic>
      <p:pic>
        <p:nvPicPr>
          <p:cNvPr id="9" name="Graphic 8" descr="Head with gears">
            <a:extLst>
              <a:ext uri="{FF2B5EF4-FFF2-40B4-BE49-F238E27FC236}">
                <a16:creationId xmlns:a16="http://schemas.microsoft.com/office/drawing/2014/main" id="{56744E0B-3AFD-4A6B-A56B-8196E2C21E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19446" y="4155830"/>
            <a:ext cx="2160284" cy="2160284"/>
          </a:xfrm>
          <a:prstGeom prst="rect">
            <a:avLst/>
          </a:prstGeom>
        </p:spPr>
      </p:pic>
    </p:spTree>
    <p:extLst>
      <p:ext uri="{BB962C8B-B14F-4D97-AF65-F5344CB8AC3E}">
        <p14:creationId xmlns:p14="http://schemas.microsoft.com/office/powerpoint/2010/main" val="1005176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3723"/>
            <a:ext cx="10515600" cy="1325563"/>
          </a:xfrm>
        </p:spPr>
        <p:txBody>
          <a:bodyPr>
            <a:normAutofit/>
          </a:bodyPr>
          <a:lstStyle/>
          <a:p>
            <a:pPr algn="ctr"/>
            <a:r>
              <a:rPr lang="en-US" u="sng" dirty="0">
                <a:latin typeface="+mn-lt"/>
              </a:rPr>
              <a:t>ICRC MHPSS Programs </a:t>
            </a:r>
            <a:endParaRPr lang="fr-CH" u="sng" dirty="0">
              <a:latin typeface="+mn-lt"/>
            </a:endParaRPr>
          </a:p>
        </p:txBody>
      </p:sp>
      <p:sp>
        <p:nvSpPr>
          <p:cNvPr id="3" name="Content Placeholder 2"/>
          <p:cNvSpPr>
            <a:spLocks noGrp="1"/>
          </p:cNvSpPr>
          <p:nvPr>
            <p:ph idx="1"/>
          </p:nvPr>
        </p:nvSpPr>
        <p:spPr>
          <a:xfrm>
            <a:off x="1267097" y="1319348"/>
            <a:ext cx="8697035" cy="5253129"/>
          </a:xfrm>
        </p:spPr>
        <p:txBody>
          <a:bodyPr>
            <a:normAutofit fontScale="85000" lnSpcReduction="20000"/>
          </a:bodyPr>
          <a:lstStyle/>
          <a:p>
            <a:pPr marL="0" indent="0">
              <a:buNone/>
            </a:pPr>
            <a:endParaRPr lang="en-US" u="sng" dirty="0"/>
          </a:p>
          <a:p>
            <a:r>
              <a:rPr lang="en-US" sz="3000" dirty="0"/>
              <a:t>MHPSS for victims of violence </a:t>
            </a:r>
          </a:p>
          <a:p>
            <a:endParaRPr lang="en-US" sz="3000" dirty="0"/>
          </a:p>
          <a:p>
            <a:r>
              <a:rPr lang="en-US" sz="3000" dirty="0"/>
              <a:t>MHPSS for families of missing persons</a:t>
            </a:r>
          </a:p>
          <a:p>
            <a:endParaRPr lang="en-US" sz="3000" dirty="0"/>
          </a:p>
          <a:p>
            <a:r>
              <a:rPr lang="en-US" sz="3000" dirty="0"/>
              <a:t>MHPSS for helpers</a:t>
            </a:r>
          </a:p>
          <a:p>
            <a:endParaRPr lang="en-US" sz="3000" dirty="0"/>
          </a:p>
          <a:p>
            <a:r>
              <a:rPr lang="en-US" sz="3000" dirty="0"/>
              <a:t>MHPSS for people deprived of liberty and former detainees</a:t>
            </a:r>
          </a:p>
          <a:p>
            <a:endParaRPr lang="en-US" sz="3000" dirty="0"/>
          </a:p>
          <a:p>
            <a:r>
              <a:rPr lang="en-US" sz="3000" dirty="0"/>
              <a:t>MHPSS for the hospitalized weapon wounded and people with   </a:t>
            </a:r>
            <a:r>
              <a:rPr lang="en-GB" sz="3000" dirty="0"/>
              <a:t>physical disabilities</a:t>
            </a:r>
          </a:p>
          <a:p>
            <a:endParaRPr lang="en-GB" sz="3000" dirty="0"/>
          </a:p>
          <a:p>
            <a:r>
              <a:rPr lang="en-GB" sz="3000" dirty="0"/>
              <a:t>MHPSS in Emergencies</a:t>
            </a:r>
          </a:p>
          <a:p>
            <a:endParaRPr lang="en-GB" sz="3000" dirty="0"/>
          </a:p>
          <a:p>
            <a:endParaRPr lang="en-GB" sz="3000" dirty="0"/>
          </a:p>
          <a:p>
            <a:pPr marL="0" indent="0">
              <a:buNone/>
            </a:pPr>
            <a:endParaRPr lang="en-US" dirty="0"/>
          </a:p>
          <a:p>
            <a:pPr marL="0" indent="0">
              <a:buNone/>
            </a:pPr>
            <a:endParaRPr lang="fr-CH" dirty="0"/>
          </a:p>
        </p:txBody>
      </p:sp>
      <p:sp>
        <p:nvSpPr>
          <p:cNvPr id="4" name="Rectangle 3">
            <a:extLst>
              <a:ext uri="{FF2B5EF4-FFF2-40B4-BE49-F238E27FC236}">
                <a16:creationId xmlns:a16="http://schemas.microsoft.com/office/drawing/2014/main" id="{EACB896E-E21D-4701-908C-07FB2929678B}"/>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5" name="TextBox 4">
            <a:extLst>
              <a:ext uri="{FF2B5EF4-FFF2-40B4-BE49-F238E27FC236}">
                <a16:creationId xmlns:a16="http://schemas.microsoft.com/office/drawing/2014/main" id="{E4EE8763-4A2C-4BCC-8ACA-8BEE56E2C90E}"/>
              </a:ext>
            </a:extLst>
          </p:cNvPr>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337093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091965" y="96043"/>
            <a:ext cx="10515600" cy="1325563"/>
          </a:xfrm>
        </p:spPr>
        <p:txBody>
          <a:bodyPr>
            <a:normAutofit/>
          </a:bodyPr>
          <a:lstStyle/>
          <a:p>
            <a:pPr eaLnBrk="1" hangingPunct="1"/>
            <a:r>
              <a:rPr lang="en-GB" u="sng" dirty="0">
                <a:solidFill>
                  <a:srgbClr val="000000"/>
                </a:solidFill>
                <a:latin typeface="+mn-lt"/>
              </a:rPr>
              <a:t>Some MHPSS Interventions</a:t>
            </a:r>
          </a:p>
        </p:txBody>
      </p:sp>
      <p:sp>
        <p:nvSpPr>
          <p:cNvPr id="54275" name="Rectangle 3"/>
          <p:cNvSpPr>
            <a:spLocks noGrp="1" noChangeArrowheads="1"/>
          </p:cNvSpPr>
          <p:nvPr>
            <p:ph idx="1"/>
          </p:nvPr>
        </p:nvSpPr>
        <p:spPr>
          <a:xfrm>
            <a:off x="2629292" y="1679101"/>
            <a:ext cx="5336357" cy="4977320"/>
          </a:xfrm>
        </p:spPr>
        <p:txBody>
          <a:bodyPr>
            <a:normAutofit/>
          </a:bodyPr>
          <a:lstStyle/>
          <a:p>
            <a:pPr algn="just" eaLnBrk="1" hangingPunct="1"/>
            <a:r>
              <a:rPr lang="en-GB" sz="3000" dirty="0"/>
              <a:t>Training</a:t>
            </a:r>
          </a:p>
          <a:p>
            <a:pPr algn="just" eaLnBrk="1" hangingPunct="1"/>
            <a:r>
              <a:rPr lang="en-GB" sz="3000" dirty="0"/>
              <a:t>Referral</a:t>
            </a:r>
          </a:p>
          <a:p>
            <a:pPr algn="just" eaLnBrk="1" hangingPunct="1"/>
            <a:r>
              <a:rPr lang="en-GB" sz="3000" dirty="0"/>
              <a:t>Psycho-education </a:t>
            </a:r>
          </a:p>
          <a:p>
            <a:pPr algn="just" eaLnBrk="1" hangingPunct="1"/>
            <a:r>
              <a:rPr lang="en-GB" sz="3000" dirty="0"/>
              <a:t>Group support Interventions</a:t>
            </a:r>
          </a:p>
          <a:p>
            <a:pPr algn="just" eaLnBrk="1" hangingPunct="1"/>
            <a:r>
              <a:rPr lang="en-GB" sz="3000" dirty="0"/>
              <a:t>Family support Interventions</a:t>
            </a:r>
          </a:p>
          <a:p>
            <a:pPr algn="just" eaLnBrk="1" hangingPunct="1"/>
            <a:r>
              <a:rPr lang="en-GB" sz="3000" dirty="0"/>
              <a:t>School support Interventions</a:t>
            </a:r>
          </a:p>
          <a:p>
            <a:pPr algn="just" eaLnBrk="1" hangingPunct="1"/>
            <a:r>
              <a:rPr lang="en-GB" sz="3000" dirty="0"/>
              <a:t>Psychological First Aid</a:t>
            </a:r>
          </a:p>
          <a:p>
            <a:pPr algn="just" eaLnBrk="1" hangingPunct="1"/>
            <a:r>
              <a:rPr lang="en-GB" sz="3000" dirty="0"/>
              <a:t>Community awareness sessions</a:t>
            </a:r>
          </a:p>
          <a:p>
            <a:pPr algn="just" eaLnBrk="1" hangingPunct="1"/>
            <a:endParaRPr lang="en-GB" sz="2400" dirty="0"/>
          </a:p>
          <a:p>
            <a:pPr algn="just" eaLnBrk="1" hangingPunct="1"/>
            <a:endParaRPr lang="en-GB" sz="2400" dirty="0"/>
          </a:p>
        </p:txBody>
      </p:sp>
      <p:sp>
        <p:nvSpPr>
          <p:cNvPr id="4" name="Rectangle 3">
            <a:extLst>
              <a:ext uri="{FF2B5EF4-FFF2-40B4-BE49-F238E27FC236}">
                <a16:creationId xmlns:a16="http://schemas.microsoft.com/office/drawing/2014/main" id="{71A59E89-FAF3-4250-A548-1F985D9D4F95}"/>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5" name="TextBox 4">
            <a:extLst>
              <a:ext uri="{FF2B5EF4-FFF2-40B4-BE49-F238E27FC236}">
                <a16:creationId xmlns:a16="http://schemas.microsoft.com/office/drawing/2014/main" id="{91B6F49F-E969-42B0-A178-818089CC0B84}"/>
              </a:ext>
            </a:extLst>
          </p:cNvPr>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396157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8295" y="423617"/>
            <a:ext cx="5910607" cy="1325563"/>
          </a:xfrm>
        </p:spPr>
        <p:txBody>
          <a:bodyPr>
            <a:normAutofit/>
          </a:bodyPr>
          <a:lstStyle/>
          <a:p>
            <a:pPr algn="ctr"/>
            <a:r>
              <a:rPr lang="en-US" u="sng" dirty="0">
                <a:latin typeface="+mn-lt"/>
              </a:rPr>
              <a:t>MHPSS Activities </a:t>
            </a:r>
            <a:endParaRPr lang="fr-CH" u="sng" dirty="0">
              <a:latin typeface="+mn-lt"/>
            </a:endParaRPr>
          </a:p>
        </p:txBody>
      </p:sp>
      <p:sp>
        <p:nvSpPr>
          <p:cNvPr id="3" name="Content Placeholder 2"/>
          <p:cNvSpPr>
            <a:spLocks noGrp="1"/>
          </p:cNvSpPr>
          <p:nvPr>
            <p:ph idx="1"/>
          </p:nvPr>
        </p:nvSpPr>
        <p:spPr>
          <a:xfrm>
            <a:off x="2082915" y="1749180"/>
            <a:ext cx="9087848" cy="4857751"/>
          </a:xfrm>
        </p:spPr>
        <p:txBody>
          <a:bodyPr/>
          <a:lstStyle/>
          <a:p>
            <a:pPr marL="457200" lvl="1" indent="0">
              <a:buNone/>
            </a:pPr>
            <a:endParaRPr lang="en-US" sz="2900" dirty="0"/>
          </a:p>
          <a:p>
            <a:pPr lvl="1"/>
            <a:r>
              <a:rPr lang="en-US" sz="3200" dirty="0"/>
              <a:t>Community awareness and support sessions</a:t>
            </a:r>
          </a:p>
          <a:p>
            <a:pPr lvl="1"/>
            <a:endParaRPr lang="en-US" sz="3200" dirty="0"/>
          </a:p>
          <a:p>
            <a:pPr lvl="1"/>
            <a:r>
              <a:rPr lang="en-US" sz="3200" dirty="0"/>
              <a:t>Individual and group support sessions </a:t>
            </a:r>
          </a:p>
          <a:p>
            <a:pPr lvl="1"/>
            <a:endParaRPr lang="en-US" sz="3200" dirty="0"/>
          </a:p>
          <a:p>
            <a:pPr lvl="1"/>
            <a:r>
              <a:rPr lang="en-US" sz="3200" dirty="0"/>
              <a:t>Psychological and Psychiatric consultations  </a:t>
            </a:r>
          </a:p>
          <a:p>
            <a:pPr lvl="1"/>
            <a:endParaRPr lang="en-US" sz="3200" dirty="0"/>
          </a:p>
          <a:p>
            <a:pPr lvl="1"/>
            <a:endParaRPr lang="en-US" sz="3200" dirty="0"/>
          </a:p>
          <a:p>
            <a:pPr lvl="1"/>
            <a:endParaRPr lang="fr-CH" sz="3200" dirty="0"/>
          </a:p>
        </p:txBody>
      </p:sp>
      <p:sp>
        <p:nvSpPr>
          <p:cNvPr id="4" name="Rectangle 3">
            <a:extLst>
              <a:ext uri="{FF2B5EF4-FFF2-40B4-BE49-F238E27FC236}">
                <a16:creationId xmlns:a16="http://schemas.microsoft.com/office/drawing/2014/main" id="{F927F5EE-3090-43CA-84CC-D7A4591EF28F}"/>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5" name="TextBox 4">
            <a:extLst>
              <a:ext uri="{FF2B5EF4-FFF2-40B4-BE49-F238E27FC236}">
                <a16:creationId xmlns:a16="http://schemas.microsoft.com/office/drawing/2014/main" id="{6399EB8F-13A4-4BD9-B951-CF8E6CF0486F}"/>
              </a:ext>
            </a:extLst>
          </p:cNvPr>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2887304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B89513AE-F740-4283-AF04-54953B678511}"/>
              </a:ext>
            </a:extLst>
          </p:cNvPr>
          <p:cNvSpPr>
            <a:spLocks noGrp="1" noChangeArrowheads="1"/>
          </p:cNvSpPr>
          <p:nvPr>
            <p:ph type="title"/>
          </p:nvPr>
        </p:nvSpPr>
        <p:spPr>
          <a:xfrm>
            <a:off x="838200" y="267154"/>
            <a:ext cx="10515600" cy="13255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8819" tIns="59409" rIns="118819" bIns="59409" numCol="1" rtlCol="0" anchor="t" anchorCtr="0" compatLnSpc="1">
            <a:prstTxWarp prst="textNoShape">
              <a:avLst/>
            </a:prstTxWarp>
            <a:normAutofit/>
          </a:bodyPr>
          <a:lstStyle/>
          <a:p>
            <a:pPr algn="ctr" eaLnBrk="1" hangingPunct="1"/>
            <a:r>
              <a:rPr lang="en-US" altLang="en-US" u="sng" dirty="0">
                <a:latin typeface="+mn-lt"/>
                <a:ea typeface="ＭＳ Ｐゴシック" panose="020B0600070205080204" pitchFamily="34" charset="-128"/>
              </a:rPr>
              <a:t>Psychological First Aid </a:t>
            </a:r>
          </a:p>
        </p:txBody>
      </p:sp>
      <p:sp>
        <p:nvSpPr>
          <p:cNvPr id="70659" name="Rectangle 3">
            <a:extLst>
              <a:ext uri="{FF2B5EF4-FFF2-40B4-BE49-F238E27FC236}">
                <a16:creationId xmlns:a16="http://schemas.microsoft.com/office/drawing/2014/main" id="{9ADE940E-6422-4DB7-B6AA-2DEF59CD8E35}"/>
              </a:ext>
            </a:extLst>
          </p:cNvPr>
          <p:cNvSpPr>
            <a:spLocks noGrp="1" noChangeArrowheads="1"/>
          </p:cNvSpPr>
          <p:nvPr>
            <p:ph idx="1"/>
          </p:nvPr>
        </p:nvSpPr>
        <p:spPr>
          <a:xfrm>
            <a:off x="609962" y="1222924"/>
            <a:ext cx="11316995" cy="594034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8819" tIns="59409" rIns="118819" bIns="59409" numCol="1" rtlCol="0" anchor="t" anchorCtr="0" compatLnSpc="1">
            <a:prstTxWarp prst="textNoShape">
              <a:avLst/>
            </a:prstTxWarp>
            <a:normAutofit/>
          </a:bodyPr>
          <a:lstStyle/>
          <a:p>
            <a:pPr marL="0" indent="0" eaLnBrk="1" hangingPunct="1">
              <a:lnSpc>
                <a:spcPct val="90000"/>
              </a:lnSpc>
              <a:buNone/>
            </a:pPr>
            <a:r>
              <a:rPr lang="en-US" altLang="en-US" sz="3200" dirty="0">
                <a:ea typeface="ＭＳ Ｐゴシック" panose="020B0600070205080204" pitchFamily="34" charset="-128"/>
              </a:rPr>
              <a:t>Humane, supportive and practical assistance to those who recently suffered exposure to serious stressors. It involves:</a:t>
            </a:r>
          </a:p>
          <a:p>
            <a:pPr marL="0" indent="0" eaLnBrk="1" hangingPunct="1">
              <a:lnSpc>
                <a:spcPct val="90000"/>
              </a:lnSpc>
              <a:buNone/>
            </a:pPr>
            <a:endParaRPr lang="en-US" altLang="en-US" sz="3200" dirty="0">
              <a:ea typeface="ＭＳ Ｐゴシック" panose="020B0600070205080204" pitchFamily="34" charset="-128"/>
            </a:endParaRPr>
          </a:p>
          <a:p>
            <a:pPr lvl="1" eaLnBrk="1" hangingPunct="1">
              <a:lnSpc>
                <a:spcPct val="90000"/>
              </a:lnSpc>
              <a:buFont typeface="Wingdings" panose="05000000000000000000" pitchFamily="2" charset="2"/>
              <a:buChar char="Ø"/>
            </a:pPr>
            <a:r>
              <a:rPr lang="en-US" altLang="en-US" sz="2800" dirty="0">
                <a:ea typeface="ＭＳ Ｐゴシック" panose="020B0600070205080204" pitchFamily="34" charset="-128"/>
              </a:rPr>
              <a:t>Non-intrusive, practical care and support</a:t>
            </a:r>
          </a:p>
          <a:p>
            <a:pPr lvl="1" eaLnBrk="1" hangingPunct="1">
              <a:lnSpc>
                <a:spcPct val="90000"/>
              </a:lnSpc>
              <a:buFont typeface="Wingdings" panose="05000000000000000000" pitchFamily="2" charset="2"/>
              <a:buChar char="Ø"/>
            </a:pPr>
            <a:r>
              <a:rPr lang="en-US" altLang="en-US" sz="2800" dirty="0">
                <a:ea typeface="ＭＳ Ｐゴシック" panose="020B0600070205080204" pitchFamily="34" charset="-128"/>
              </a:rPr>
              <a:t>Assessing needs and concerns</a:t>
            </a:r>
          </a:p>
          <a:p>
            <a:pPr lvl="1" eaLnBrk="1" hangingPunct="1">
              <a:lnSpc>
                <a:spcPct val="90000"/>
              </a:lnSpc>
              <a:buFont typeface="Wingdings" panose="05000000000000000000" pitchFamily="2" charset="2"/>
              <a:buChar char="Ø"/>
            </a:pPr>
            <a:r>
              <a:rPr lang="en-US" altLang="en-US" sz="2800" dirty="0">
                <a:ea typeface="ＭＳ Ｐゴシック" panose="020B0600070205080204" pitchFamily="34" charset="-128"/>
              </a:rPr>
              <a:t>Helping people to address basic needs (food, water)</a:t>
            </a:r>
          </a:p>
          <a:p>
            <a:pPr lvl="1" eaLnBrk="1" hangingPunct="1">
              <a:lnSpc>
                <a:spcPct val="90000"/>
              </a:lnSpc>
              <a:buFont typeface="Wingdings" panose="05000000000000000000" pitchFamily="2" charset="2"/>
              <a:buChar char="Ø"/>
            </a:pPr>
            <a:r>
              <a:rPr lang="en-US" altLang="en-US" sz="2800" dirty="0">
                <a:ea typeface="ＭＳ Ｐゴシック" panose="020B0600070205080204" pitchFamily="34" charset="-128"/>
              </a:rPr>
              <a:t>Listening, but not pressuring people to talk</a:t>
            </a:r>
          </a:p>
          <a:p>
            <a:pPr lvl="1" eaLnBrk="1" hangingPunct="1">
              <a:lnSpc>
                <a:spcPct val="90000"/>
              </a:lnSpc>
              <a:buFont typeface="Wingdings" panose="05000000000000000000" pitchFamily="2" charset="2"/>
              <a:buChar char="Ø"/>
            </a:pPr>
            <a:r>
              <a:rPr lang="en-US" altLang="en-US" sz="2800" dirty="0">
                <a:ea typeface="ＭＳ Ｐゴシック" panose="020B0600070205080204" pitchFamily="34" charset="-128"/>
              </a:rPr>
              <a:t>Comforting people and helping them to feel calm</a:t>
            </a:r>
          </a:p>
          <a:p>
            <a:pPr lvl="1" eaLnBrk="1" hangingPunct="1">
              <a:lnSpc>
                <a:spcPct val="90000"/>
              </a:lnSpc>
              <a:buFont typeface="Wingdings" panose="05000000000000000000" pitchFamily="2" charset="2"/>
              <a:buChar char="Ø"/>
            </a:pPr>
            <a:r>
              <a:rPr lang="en-US" altLang="en-US" sz="2800" dirty="0">
                <a:ea typeface="ＭＳ Ｐゴシック" panose="020B0600070205080204" pitchFamily="34" charset="-128"/>
              </a:rPr>
              <a:t>Helping people connect to information, services and social supports</a:t>
            </a:r>
          </a:p>
          <a:p>
            <a:pPr lvl="1" eaLnBrk="1" hangingPunct="1">
              <a:lnSpc>
                <a:spcPct val="90000"/>
              </a:lnSpc>
              <a:buFont typeface="Wingdings" panose="05000000000000000000" pitchFamily="2" charset="2"/>
              <a:buChar char="Ø"/>
            </a:pPr>
            <a:r>
              <a:rPr lang="en-US" altLang="en-US" sz="2800" dirty="0">
                <a:ea typeface="ＭＳ Ｐゴシック" panose="020B0600070205080204" pitchFamily="34" charset="-128"/>
              </a:rPr>
              <a:t>Protecting people from further harm</a:t>
            </a:r>
          </a:p>
          <a:p>
            <a:pPr lvl="1" eaLnBrk="1" hangingPunct="1">
              <a:lnSpc>
                <a:spcPct val="90000"/>
              </a:lnSpc>
            </a:pPr>
            <a:endParaRPr lang="en-US" altLang="en-US" sz="3078" dirty="0">
              <a:ea typeface="ＭＳ Ｐゴシック" panose="020B0600070205080204" pitchFamily="34" charset="-128"/>
            </a:endParaRPr>
          </a:p>
        </p:txBody>
      </p:sp>
      <p:sp>
        <p:nvSpPr>
          <p:cNvPr id="4" name="Rectangle 3">
            <a:extLst>
              <a:ext uri="{FF2B5EF4-FFF2-40B4-BE49-F238E27FC236}">
                <a16:creationId xmlns:a16="http://schemas.microsoft.com/office/drawing/2014/main" id="{6C6E5452-3762-4017-8643-E645AE5274FF}"/>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Tree>
    <p:extLst>
      <p:ext uri="{BB962C8B-B14F-4D97-AF65-F5344CB8AC3E}">
        <p14:creationId xmlns:p14="http://schemas.microsoft.com/office/powerpoint/2010/main" val="3682823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5E554785-7323-4144-9BAC-B6521077D25B}"/>
              </a:ext>
            </a:extLst>
          </p:cNvPr>
          <p:cNvSpPr>
            <a:spLocks noGrp="1" noChangeArrowheads="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8819" tIns="59409" rIns="118819" bIns="59409" numCol="1" rtlCol="0" anchor="t" anchorCtr="0" compatLnSpc="1">
            <a:prstTxWarp prst="textNoShape">
              <a:avLst/>
            </a:prstTxWarp>
            <a:normAutofit/>
          </a:bodyPr>
          <a:lstStyle/>
          <a:p>
            <a:pPr algn="ctr" eaLnBrk="1" hangingPunct="1"/>
            <a:r>
              <a:rPr lang="en-US" altLang="en-US" u="sng" dirty="0">
                <a:latin typeface="+mn-lt"/>
                <a:ea typeface="ＭＳ Ｐゴシック" panose="020B0600070205080204" pitchFamily="34" charset="-128"/>
              </a:rPr>
              <a:t>What Psychological First Aid is NOT?</a:t>
            </a:r>
          </a:p>
        </p:txBody>
      </p:sp>
      <p:sp>
        <p:nvSpPr>
          <p:cNvPr id="71683" name="Rectangle 3">
            <a:extLst>
              <a:ext uri="{FF2B5EF4-FFF2-40B4-BE49-F238E27FC236}">
                <a16:creationId xmlns:a16="http://schemas.microsoft.com/office/drawing/2014/main" id="{50714A3A-5404-4A52-9F0E-CA970F587909}"/>
              </a:ext>
            </a:extLst>
          </p:cNvPr>
          <p:cNvSpPr>
            <a:spLocks noGrp="1" noChangeArrowheads="1"/>
          </p:cNvSpPr>
          <p:nvPr>
            <p:ph idx="1"/>
          </p:nvPr>
        </p:nvSpPr>
        <p:spPr>
          <a:xfrm>
            <a:off x="958307" y="1846952"/>
            <a:ext cx="10972076" cy="415107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8819" tIns="59409" rIns="118819" bIns="59409" numCol="1" rtlCol="0" anchor="t" anchorCtr="0" compatLnSpc="1">
            <a:prstTxWarp prst="textNoShape">
              <a:avLst/>
            </a:prstTxWarp>
            <a:normAutofit/>
          </a:bodyPr>
          <a:lstStyle/>
          <a:p>
            <a:pPr eaLnBrk="1" hangingPunct="1"/>
            <a:r>
              <a:rPr lang="en-US" altLang="en-US" dirty="0">
                <a:ea typeface="ＭＳ Ｐゴシック" panose="020B0600070205080204" pitchFamily="34" charset="-128"/>
              </a:rPr>
              <a:t>It is NOT something only professionals can do</a:t>
            </a:r>
          </a:p>
          <a:p>
            <a:pPr eaLnBrk="1" hangingPunct="1"/>
            <a:r>
              <a:rPr lang="en-US" altLang="en-US" dirty="0">
                <a:ea typeface="ＭＳ Ｐゴシック" panose="020B0600070205080204" pitchFamily="34" charset="-128"/>
              </a:rPr>
              <a:t>It is NOT professional counselling</a:t>
            </a:r>
          </a:p>
          <a:p>
            <a:pPr eaLnBrk="1" hangingPunct="1"/>
            <a:r>
              <a:rPr lang="en-US" altLang="en-US" dirty="0">
                <a:ea typeface="ＭＳ Ｐゴシック" panose="020B0600070205080204" pitchFamily="34" charset="-128"/>
              </a:rPr>
              <a:t>It is NOT </a:t>
            </a:r>
            <a:r>
              <a:rPr lang="ja-JP" altLang="en-US" dirty="0">
                <a:ea typeface="ＭＳ Ｐゴシック" panose="020B0600070205080204" pitchFamily="34" charset="-128"/>
              </a:rPr>
              <a:t>“</a:t>
            </a:r>
            <a:r>
              <a:rPr lang="en-GB" altLang="ja-JP" dirty="0">
                <a:ea typeface="ＭＳ Ｐゴシック" panose="020B0600070205080204" pitchFamily="34" charset="-128"/>
              </a:rPr>
              <a:t>psychological</a:t>
            </a:r>
            <a:r>
              <a:rPr lang="en-US" altLang="ja-JP" dirty="0">
                <a:ea typeface="ＭＳ Ｐゴシック" panose="020B0600070205080204" pitchFamily="34" charset="-128"/>
              </a:rPr>
              <a:t> debriefing</a:t>
            </a:r>
            <a:r>
              <a:rPr lang="ja-JP" altLang="en-US" dirty="0">
                <a:ea typeface="ＭＳ Ｐゴシック" panose="020B0600070205080204" pitchFamily="34" charset="-128"/>
              </a:rPr>
              <a:t>”</a:t>
            </a:r>
            <a:endParaRPr lang="en-US" altLang="ja-JP" dirty="0">
              <a:ea typeface="ＭＳ Ｐゴシック" panose="020B0600070205080204" pitchFamily="34" charset="-128"/>
            </a:endParaRPr>
          </a:p>
          <a:p>
            <a:pPr lvl="1" eaLnBrk="1" hangingPunct="1">
              <a:buFont typeface="Wingdings" panose="05000000000000000000" pitchFamily="2" charset="2"/>
              <a:buChar char="ü"/>
            </a:pPr>
            <a:r>
              <a:rPr lang="en-US" altLang="en-US" sz="2800" dirty="0">
                <a:ea typeface="ＭＳ Ｐゴシック" panose="020B0600070205080204" pitchFamily="34" charset="-128"/>
              </a:rPr>
              <a:t>No detailed discussion of the distressing event</a:t>
            </a:r>
          </a:p>
          <a:p>
            <a:pPr eaLnBrk="1" hangingPunct="1"/>
            <a:r>
              <a:rPr lang="en-US" altLang="en-US" dirty="0">
                <a:ea typeface="ＭＳ Ｐゴシック" panose="020B0600070205080204" pitchFamily="34" charset="-128"/>
              </a:rPr>
              <a:t>It is NOT asking people to analyze what happened or put time and events in order</a:t>
            </a:r>
          </a:p>
          <a:p>
            <a:pPr eaLnBrk="1" hangingPunct="1"/>
            <a:r>
              <a:rPr lang="en-US" altLang="en-US" dirty="0">
                <a:ea typeface="ＭＳ Ｐゴシック" panose="020B0600070205080204" pitchFamily="34" charset="-128"/>
              </a:rPr>
              <a:t>Although PFA involves being available to listen to people</a:t>
            </a:r>
            <a:r>
              <a:rPr lang="en-AU" altLang="en-US" dirty="0">
                <a:ea typeface="ＭＳ Ｐゴシック" panose="020B0600070205080204" pitchFamily="34" charset="-128"/>
              </a:rPr>
              <a:t>’</a:t>
            </a:r>
            <a:r>
              <a:rPr lang="en-US" altLang="ja-JP" dirty="0">
                <a:ea typeface="ＭＳ Ｐゴシック" panose="020B0600070205080204" pitchFamily="34" charset="-128"/>
              </a:rPr>
              <a:t>s stories, it is NOT pressuring people to tell you their feelings or reactions to an event</a:t>
            </a:r>
            <a:endParaRPr lang="en-US" altLang="en-US" dirty="0">
              <a:ea typeface="ＭＳ Ｐゴシック" panose="020B0600070205080204" pitchFamily="34" charset="-128"/>
            </a:endParaRPr>
          </a:p>
        </p:txBody>
      </p:sp>
      <p:sp>
        <p:nvSpPr>
          <p:cNvPr id="4" name="Rectangle 3">
            <a:extLst>
              <a:ext uri="{FF2B5EF4-FFF2-40B4-BE49-F238E27FC236}">
                <a16:creationId xmlns:a16="http://schemas.microsoft.com/office/drawing/2014/main" id="{D251119F-0F0B-41B1-9DB6-AE04E283C50E}"/>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5" name="TextBox 4">
            <a:extLst>
              <a:ext uri="{FF2B5EF4-FFF2-40B4-BE49-F238E27FC236}">
                <a16:creationId xmlns:a16="http://schemas.microsoft.com/office/drawing/2014/main" id="{5079D6BA-FA0C-459D-8F18-2EEFA2D3C11A}"/>
              </a:ext>
            </a:extLst>
          </p:cNvPr>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3522794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DDF-12C3-436E-A1B8-2CC33CABF213}"/>
              </a:ext>
            </a:extLst>
          </p:cNvPr>
          <p:cNvSpPr>
            <a:spLocks noGrp="1"/>
          </p:cNvSpPr>
          <p:nvPr>
            <p:ph type="title"/>
          </p:nvPr>
        </p:nvSpPr>
        <p:spPr/>
        <p:txBody>
          <a:bodyPr/>
          <a:lstStyle/>
          <a:p>
            <a:pPr algn="ctr"/>
            <a:r>
              <a:rPr lang="en-US" altLang="ar-SA" u="sng" dirty="0">
                <a:latin typeface="+mn-lt"/>
              </a:rPr>
              <a:t>WHO definition of </a:t>
            </a:r>
            <a:r>
              <a:rPr lang="en-US" altLang="ar-SA" u="sng" dirty="0">
                <a:solidFill>
                  <a:srgbClr val="0000CC"/>
                </a:solidFill>
                <a:latin typeface="+mn-lt"/>
              </a:rPr>
              <a:t>Mental Health</a:t>
            </a:r>
            <a:endParaRPr lang="en-GB" u="sng" dirty="0">
              <a:solidFill>
                <a:srgbClr val="0000CC"/>
              </a:solidFill>
              <a:latin typeface="+mn-lt"/>
            </a:endParaRPr>
          </a:p>
        </p:txBody>
      </p:sp>
      <p:sp>
        <p:nvSpPr>
          <p:cNvPr id="3" name="Content Placeholder 2">
            <a:extLst>
              <a:ext uri="{FF2B5EF4-FFF2-40B4-BE49-F238E27FC236}">
                <a16:creationId xmlns:a16="http://schemas.microsoft.com/office/drawing/2014/main" id="{EB6BD552-F1C7-4F53-A197-90873BAAFA55}"/>
              </a:ext>
            </a:extLst>
          </p:cNvPr>
          <p:cNvSpPr>
            <a:spLocks noGrp="1"/>
          </p:cNvSpPr>
          <p:nvPr>
            <p:ph idx="1"/>
          </p:nvPr>
        </p:nvSpPr>
        <p:spPr>
          <a:xfrm>
            <a:off x="1480819" y="2053834"/>
            <a:ext cx="9960903" cy="2472055"/>
          </a:xfrm>
        </p:spPr>
        <p:txBody>
          <a:bodyPr/>
          <a:lstStyle/>
          <a:p>
            <a:pPr marL="0" indent="0" algn="ctr">
              <a:buNone/>
            </a:pPr>
            <a:r>
              <a:rPr lang="en-US" altLang="ar-SA" sz="3200" dirty="0"/>
              <a:t>A state of well-being in which every individual realizes his or her own potential, can cope with the normal stresses of life, can work productively and fruitfully, and is able to make a contribution to her or his community</a:t>
            </a:r>
            <a:endParaRPr lang="ar-SA" altLang="ar-SA" sz="3200" dirty="0"/>
          </a:p>
          <a:p>
            <a:endParaRPr lang="en-GB" dirty="0"/>
          </a:p>
        </p:txBody>
      </p:sp>
      <p:sp>
        <p:nvSpPr>
          <p:cNvPr id="4" name="TextBox 3">
            <a:extLst>
              <a:ext uri="{FF2B5EF4-FFF2-40B4-BE49-F238E27FC236}">
                <a16:creationId xmlns:a16="http://schemas.microsoft.com/office/drawing/2014/main" id="{C3635AB6-D8CA-45C7-A732-670A6334D395}"/>
              </a:ext>
            </a:extLst>
          </p:cNvPr>
          <p:cNvSpPr txBox="1"/>
          <p:nvPr/>
        </p:nvSpPr>
        <p:spPr>
          <a:xfrm>
            <a:off x="3690425" y="5052062"/>
            <a:ext cx="6006905" cy="800219"/>
          </a:xfrm>
          <a:prstGeom prst="rect">
            <a:avLst/>
          </a:prstGeom>
          <a:noFill/>
        </p:spPr>
        <p:txBody>
          <a:bodyPr wrap="square" rtlCol="0">
            <a:spAutoFit/>
          </a:bodyPr>
          <a:lstStyle/>
          <a:p>
            <a:r>
              <a:rPr lang="en-US" altLang="ar-SA" sz="2800" b="1" dirty="0">
                <a:solidFill>
                  <a:srgbClr val="0000CC"/>
                </a:solidFill>
              </a:rPr>
              <a:t>No Health without Mental Health</a:t>
            </a:r>
            <a:endParaRPr lang="en-GB" sz="2800" dirty="0">
              <a:solidFill>
                <a:srgbClr val="0000CC"/>
              </a:solidFill>
            </a:endParaRPr>
          </a:p>
          <a:p>
            <a:endParaRPr lang="en-GB" dirty="0"/>
          </a:p>
        </p:txBody>
      </p:sp>
      <p:sp>
        <p:nvSpPr>
          <p:cNvPr id="5" name="Rectangle 4">
            <a:extLst>
              <a:ext uri="{FF2B5EF4-FFF2-40B4-BE49-F238E27FC236}">
                <a16:creationId xmlns:a16="http://schemas.microsoft.com/office/drawing/2014/main" id="{E3DF79E2-0BAC-41EC-AA20-D8AB8091623C}"/>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6" name="TextBox 5">
            <a:extLst>
              <a:ext uri="{FF2B5EF4-FFF2-40B4-BE49-F238E27FC236}">
                <a16:creationId xmlns:a16="http://schemas.microsoft.com/office/drawing/2014/main" id="{0F4791C0-340E-4C50-B729-44F935D5C1E0}"/>
              </a:ext>
            </a:extLst>
          </p:cNvPr>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4083406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614" y="120028"/>
            <a:ext cx="10515600" cy="1325563"/>
          </a:xfrm>
        </p:spPr>
        <p:txBody>
          <a:bodyPr/>
          <a:lstStyle/>
          <a:p>
            <a:pPr algn="ctr"/>
            <a:r>
              <a:rPr lang="en-US" u="sng" dirty="0">
                <a:latin typeface="+mn-lt"/>
              </a:rPr>
              <a:t>Recommendations for Implementation</a:t>
            </a:r>
            <a:endParaRPr lang="fr-CH" u="sng" dirty="0">
              <a:latin typeface="+mn-lt"/>
            </a:endParaRPr>
          </a:p>
        </p:txBody>
      </p:sp>
      <p:sp>
        <p:nvSpPr>
          <p:cNvPr id="3" name="Content Placeholder 2"/>
          <p:cNvSpPr>
            <a:spLocks noGrp="1"/>
          </p:cNvSpPr>
          <p:nvPr>
            <p:ph idx="1"/>
          </p:nvPr>
        </p:nvSpPr>
        <p:spPr>
          <a:xfrm>
            <a:off x="1196419" y="1806771"/>
            <a:ext cx="10515600" cy="4351338"/>
          </a:xfrm>
        </p:spPr>
        <p:txBody>
          <a:bodyPr>
            <a:normAutofit fontScale="92500" lnSpcReduction="20000"/>
          </a:bodyPr>
          <a:lstStyle/>
          <a:p>
            <a:pPr marL="0" indent="0">
              <a:buNone/>
            </a:pPr>
            <a:r>
              <a:rPr lang="en-GB" sz="3000" b="1" dirty="0">
                <a:solidFill>
                  <a:srgbClr val="0000CC"/>
                </a:solidFill>
              </a:rPr>
              <a:t>Needs Assessment</a:t>
            </a:r>
          </a:p>
          <a:p>
            <a:pPr lvl="1"/>
            <a:r>
              <a:rPr lang="en-GB" sz="2800" dirty="0"/>
              <a:t>Assess needs of patients</a:t>
            </a:r>
          </a:p>
          <a:p>
            <a:pPr lvl="1"/>
            <a:r>
              <a:rPr lang="en-GB" sz="2800" dirty="0"/>
              <a:t>Assess the capacities of medical personnel </a:t>
            </a:r>
          </a:p>
          <a:p>
            <a:pPr lvl="1"/>
            <a:r>
              <a:rPr lang="en-GB" sz="2800" dirty="0"/>
              <a:t>Assess HR needs &amp; capacities (MHPSS national/international staff /Psychologist)</a:t>
            </a:r>
          </a:p>
          <a:p>
            <a:pPr lvl="1"/>
            <a:r>
              <a:rPr lang="en-GB" sz="2800" dirty="0"/>
              <a:t>Assess cultural aspects</a:t>
            </a:r>
          </a:p>
          <a:p>
            <a:pPr marL="0" indent="0">
              <a:buNone/>
            </a:pPr>
            <a:endParaRPr lang="en-GB" sz="3000" b="1" dirty="0">
              <a:solidFill>
                <a:srgbClr val="0000CC"/>
              </a:solidFill>
            </a:endParaRPr>
          </a:p>
          <a:p>
            <a:pPr marL="0" indent="0">
              <a:buNone/>
            </a:pPr>
            <a:r>
              <a:rPr lang="en-GB" sz="3000" b="1" dirty="0">
                <a:solidFill>
                  <a:srgbClr val="0000CC"/>
                </a:solidFill>
              </a:rPr>
              <a:t>Monitoring &amp; Evaluation</a:t>
            </a:r>
            <a:endParaRPr lang="fr-CH" sz="3000" b="1" dirty="0">
              <a:solidFill>
                <a:srgbClr val="0000CC"/>
              </a:solidFill>
            </a:endParaRPr>
          </a:p>
          <a:p>
            <a:pPr lvl="1"/>
            <a:r>
              <a:rPr lang="en-US" sz="3300" dirty="0"/>
              <a:t>Questionnaires:</a:t>
            </a:r>
          </a:p>
          <a:p>
            <a:pPr lvl="2">
              <a:buFont typeface="Courier New" panose="02070309020205020404" pitchFamily="49" charset="0"/>
              <a:buChar char="o"/>
            </a:pPr>
            <a:r>
              <a:rPr lang="en-US" sz="2600" dirty="0"/>
              <a:t>Impact Event Scale</a:t>
            </a:r>
          </a:p>
          <a:p>
            <a:pPr lvl="2">
              <a:buFont typeface="Courier New" panose="02070309020205020404" pitchFamily="49" charset="0"/>
              <a:buChar char="o"/>
            </a:pPr>
            <a:r>
              <a:rPr lang="en-US" sz="2600" dirty="0"/>
              <a:t>Center for Epidemiologic Studies Depression Test</a:t>
            </a:r>
          </a:p>
          <a:p>
            <a:pPr lvl="2">
              <a:buFont typeface="Courier New" panose="02070309020205020404" pitchFamily="49" charset="0"/>
              <a:buChar char="o"/>
            </a:pPr>
            <a:r>
              <a:rPr lang="en-US" sz="2600" dirty="0"/>
              <a:t>Patient Specific Functional Scale Test…etc.</a:t>
            </a:r>
            <a:endParaRPr lang="en-GB" sz="2600" dirty="0"/>
          </a:p>
        </p:txBody>
      </p:sp>
      <p:sp>
        <p:nvSpPr>
          <p:cNvPr id="4" name="Rectangle 3">
            <a:extLst>
              <a:ext uri="{FF2B5EF4-FFF2-40B4-BE49-F238E27FC236}">
                <a16:creationId xmlns:a16="http://schemas.microsoft.com/office/drawing/2014/main" id="{EA4CFF83-3CC5-4A87-9FF2-DF086924B8FA}"/>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5" name="TextBox 4">
            <a:extLst>
              <a:ext uri="{FF2B5EF4-FFF2-40B4-BE49-F238E27FC236}">
                <a16:creationId xmlns:a16="http://schemas.microsoft.com/office/drawing/2014/main" id="{7D3003C2-AD04-4D05-A61E-76708DC20B77}"/>
              </a:ext>
            </a:extLst>
          </p:cNvPr>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3459919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6891" y="85405"/>
            <a:ext cx="7239000" cy="1143000"/>
          </a:xfrm>
        </p:spPr>
        <p:txBody>
          <a:bodyPr>
            <a:normAutofit/>
          </a:bodyPr>
          <a:lstStyle/>
          <a:p>
            <a:pPr algn="ctr"/>
            <a:r>
              <a:rPr lang="en-US" u="sng" dirty="0">
                <a:latin typeface="+mn-lt"/>
              </a:rPr>
              <a:t>ASSESSMENT</a:t>
            </a:r>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80452" y="1381621"/>
            <a:ext cx="2657475" cy="38287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23873EED-40A3-48A5-B069-5D5E2DBE52E0}" type="slidenum">
              <a:rPr lang="en-US" smtClean="0">
                <a:solidFill>
                  <a:srgbClr val="F18245"/>
                </a:solidFill>
              </a:rPr>
              <a:pPr/>
              <a:t>31</a:t>
            </a:fld>
            <a:endParaRPr lang="en-US" dirty="0">
              <a:solidFill>
                <a:srgbClr val="F18245"/>
              </a:solidFill>
            </a:endParaRP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9857" y="1386449"/>
            <a:ext cx="2752296" cy="38507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2185" y="1403617"/>
            <a:ext cx="2657475" cy="3724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3129238" y="6126264"/>
            <a:ext cx="7182900" cy="646331"/>
          </a:xfrm>
          <a:prstGeom prst="rect">
            <a:avLst/>
          </a:prstGeom>
          <a:noFill/>
        </p:spPr>
        <p:txBody>
          <a:bodyPr wrap="square" rtlCol="0">
            <a:spAutoFit/>
          </a:bodyPr>
          <a:lstStyle/>
          <a:p>
            <a:r>
              <a:rPr lang="en-US" sz="3600" b="1" dirty="0"/>
              <a:t>Participative and Coordinated</a:t>
            </a:r>
          </a:p>
        </p:txBody>
      </p:sp>
      <p:sp>
        <p:nvSpPr>
          <p:cNvPr id="7" name="Down Arrow 6"/>
          <p:cNvSpPr/>
          <p:nvPr/>
        </p:nvSpPr>
        <p:spPr>
          <a:xfrm>
            <a:off x="5796391" y="5404950"/>
            <a:ext cx="432048" cy="599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A9874E8-99CB-4E88-B871-C5723CFA1CFC}"/>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2" name="TextBox 11">
            <a:extLst>
              <a:ext uri="{FF2B5EF4-FFF2-40B4-BE49-F238E27FC236}">
                <a16:creationId xmlns:a16="http://schemas.microsoft.com/office/drawing/2014/main" id="{A936ADC5-AC58-4E34-A360-C7901C2AC0B9}"/>
              </a:ext>
            </a:extLst>
          </p:cNvPr>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1188051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2">
            <a:extLst>
              <a:ext uri="{FF2B5EF4-FFF2-40B4-BE49-F238E27FC236}">
                <a16:creationId xmlns:a16="http://schemas.microsoft.com/office/drawing/2014/main" id="{4BE7E58E-4546-467F-99F3-C92B44E9CAFC}"/>
              </a:ext>
            </a:extLst>
          </p:cNvPr>
          <p:cNvSpPr>
            <a:spLocks noChangeArrowheads="1"/>
          </p:cNvSpPr>
          <p:nvPr/>
        </p:nvSpPr>
        <p:spPr bwMode="auto">
          <a:xfrm>
            <a:off x="1008516" y="3099254"/>
            <a:ext cx="2843472" cy="2173158"/>
          </a:xfrm>
          <a:prstGeom prst="flowChartAlternateProcess">
            <a:avLst/>
          </a:prstGeom>
          <a:solidFill>
            <a:schemeClr val="accent1">
              <a:lumMod val="40000"/>
              <a:lumOff val="60000"/>
            </a:schemeClr>
          </a:solidFill>
          <a:ln w="9525">
            <a:solidFill>
              <a:schemeClr val="tx1"/>
            </a:solidFill>
            <a:miter lim="800000"/>
            <a:headEnd/>
            <a:tailEnd/>
          </a:ln>
          <a:effectLst/>
          <a:extLst/>
        </p:spPr>
        <p:txBody>
          <a:bodyPr wrap="none" lIns="118796" tIns="59399" rIns="118796" bIns="59399" anchor="ctr"/>
          <a:lstStyle>
            <a:lvl1pPr defTabSz="509588" rtl="0" eaLnBrk="0" hangingPunct="0">
              <a:spcBef>
                <a:spcPct val="20000"/>
              </a:spcBef>
              <a:buFont typeface="Arial" panose="020B0604020202020204" pitchFamily="34" charset="0"/>
              <a:buChar char="•"/>
              <a:defRPr sz="3700">
                <a:solidFill>
                  <a:schemeClr val="tx1"/>
                </a:solidFill>
                <a:latin typeface="Calibri" panose="020F0502020204030204" pitchFamily="34" charset="0"/>
              </a:defRPr>
            </a:lvl1pPr>
            <a:lvl2pPr marL="742950" indent="-285750" defTabSz="509588" rtl="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2pPr>
            <a:lvl3pPr marL="1143000" indent="-228600" defTabSz="509588" rtl="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defTabSz="509588" rtl="0"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4pPr>
            <a:lvl5pPr marL="2057400" indent="-228600" defTabSz="509588" rtl="0"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5pPr>
            <a:lvl6pPr marL="25146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6pPr>
            <a:lvl7pPr marL="29718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7pPr>
            <a:lvl8pPr marL="34290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8pPr>
            <a:lvl9pPr marL="38862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9pPr>
          </a:lstStyle>
          <a:p>
            <a:pPr algn="ctr" eaLnBrk="1" hangingPunct="1">
              <a:spcBef>
                <a:spcPct val="0"/>
              </a:spcBef>
              <a:buFontTx/>
              <a:buNone/>
            </a:pPr>
            <a:r>
              <a:rPr lang="en-US" altLang="en-US" sz="2394" dirty="0">
                <a:solidFill>
                  <a:srgbClr val="000000"/>
                </a:solidFill>
              </a:rPr>
              <a:t>Health Cluster</a:t>
            </a:r>
          </a:p>
        </p:txBody>
      </p:sp>
      <p:sp>
        <p:nvSpPr>
          <p:cNvPr id="66563" name="AutoShape 3">
            <a:extLst>
              <a:ext uri="{FF2B5EF4-FFF2-40B4-BE49-F238E27FC236}">
                <a16:creationId xmlns:a16="http://schemas.microsoft.com/office/drawing/2014/main" id="{EA902A85-4690-46BC-855E-DDBBFA09DDDB}"/>
              </a:ext>
            </a:extLst>
          </p:cNvPr>
          <p:cNvSpPr>
            <a:spLocks noChangeArrowheads="1"/>
          </p:cNvSpPr>
          <p:nvPr/>
        </p:nvSpPr>
        <p:spPr bwMode="auto">
          <a:xfrm>
            <a:off x="8342469" y="3013996"/>
            <a:ext cx="2843473" cy="2258416"/>
          </a:xfrm>
          <a:prstGeom prst="flowChartAlternateProcess">
            <a:avLst/>
          </a:prstGeom>
          <a:solidFill>
            <a:schemeClr val="accent1">
              <a:lumMod val="40000"/>
              <a:lumOff val="60000"/>
            </a:schemeClr>
          </a:solidFill>
          <a:ln w="9525">
            <a:solidFill>
              <a:schemeClr val="tx1"/>
            </a:solidFill>
            <a:miter lim="800000"/>
            <a:headEnd/>
            <a:tailEnd/>
          </a:ln>
          <a:effectLst/>
          <a:extLst/>
        </p:spPr>
        <p:txBody>
          <a:bodyPr wrap="none" lIns="118796" tIns="59399" rIns="118796" bIns="59399" anchor="ctr"/>
          <a:lstStyle>
            <a:lvl1pPr defTabSz="509588" rtl="0" eaLnBrk="0" hangingPunct="0">
              <a:spcBef>
                <a:spcPct val="20000"/>
              </a:spcBef>
              <a:buFont typeface="Arial" panose="020B0604020202020204" pitchFamily="34" charset="0"/>
              <a:buChar char="•"/>
              <a:defRPr sz="3700">
                <a:solidFill>
                  <a:schemeClr val="tx1"/>
                </a:solidFill>
                <a:latin typeface="Calibri" panose="020F0502020204030204" pitchFamily="34" charset="0"/>
              </a:defRPr>
            </a:lvl1pPr>
            <a:lvl2pPr marL="742950" indent="-285750" defTabSz="509588" rtl="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2pPr>
            <a:lvl3pPr marL="1143000" indent="-228600" defTabSz="509588" rtl="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defTabSz="509588" rtl="0"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4pPr>
            <a:lvl5pPr marL="2057400" indent="-228600" defTabSz="509588" rtl="0"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5pPr>
            <a:lvl6pPr marL="25146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6pPr>
            <a:lvl7pPr marL="29718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7pPr>
            <a:lvl8pPr marL="34290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8pPr>
            <a:lvl9pPr marL="38862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9pPr>
          </a:lstStyle>
          <a:p>
            <a:pPr algn="ctr" eaLnBrk="1" hangingPunct="1">
              <a:spcBef>
                <a:spcPct val="0"/>
              </a:spcBef>
              <a:buFontTx/>
              <a:buNone/>
            </a:pPr>
            <a:r>
              <a:rPr lang="en-US" altLang="en-US" sz="2394" dirty="0">
                <a:solidFill>
                  <a:srgbClr val="000000"/>
                </a:solidFill>
              </a:rPr>
              <a:t>Education and other </a:t>
            </a:r>
          </a:p>
          <a:p>
            <a:pPr algn="ctr" eaLnBrk="1" hangingPunct="1">
              <a:spcBef>
                <a:spcPct val="0"/>
              </a:spcBef>
              <a:buFontTx/>
              <a:buNone/>
            </a:pPr>
            <a:r>
              <a:rPr lang="en-US" altLang="en-US" sz="2394" dirty="0">
                <a:solidFill>
                  <a:srgbClr val="000000"/>
                </a:solidFill>
              </a:rPr>
              <a:t>Clusters</a:t>
            </a:r>
          </a:p>
        </p:txBody>
      </p:sp>
      <p:sp>
        <p:nvSpPr>
          <p:cNvPr id="66564" name="AutoShape 4">
            <a:extLst>
              <a:ext uri="{FF2B5EF4-FFF2-40B4-BE49-F238E27FC236}">
                <a16:creationId xmlns:a16="http://schemas.microsoft.com/office/drawing/2014/main" id="{73349117-7C60-4086-8314-6C5DA7F8A9B6}"/>
              </a:ext>
            </a:extLst>
          </p:cNvPr>
          <p:cNvSpPr>
            <a:spLocks noChangeArrowheads="1"/>
          </p:cNvSpPr>
          <p:nvPr/>
        </p:nvSpPr>
        <p:spPr bwMode="auto">
          <a:xfrm>
            <a:off x="4670974" y="3074303"/>
            <a:ext cx="2847093" cy="2198110"/>
          </a:xfrm>
          <a:prstGeom prst="flowChartAlternateProcess">
            <a:avLst/>
          </a:prstGeom>
          <a:solidFill>
            <a:schemeClr val="accent1">
              <a:lumMod val="40000"/>
              <a:lumOff val="60000"/>
            </a:schemeClr>
          </a:solidFill>
          <a:ln w="9525">
            <a:solidFill>
              <a:schemeClr val="tx1"/>
            </a:solidFill>
            <a:miter lim="800000"/>
            <a:headEnd/>
            <a:tailEnd/>
          </a:ln>
          <a:effectLst/>
          <a:extLst/>
        </p:spPr>
        <p:txBody>
          <a:bodyPr wrap="none" lIns="118796" tIns="59399" rIns="118796" bIns="59399" anchor="ctr"/>
          <a:lstStyle>
            <a:lvl1pPr defTabSz="509588" rtl="0" eaLnBrk="0" hangingPunct="0">
              <a:spcBef>
                <a:spcPct val="20000"/>
              </a:spcBef>
              <a:buFont typeface="Arial" panose="020B0604020202020204" pitchFamily="34" charset="0"/>
              <a:buChar char="•"/>
              <a:defRPr sz="3700">
                <a:solidFill>
                  <a:schemeClr val="tx1"/>
                </a:solidFill>
                <a:latin typeface="Calibri" panose="020F0502020204030204" pitchFamily="34" charset="0"/>
              </a:defRPr>
            </a:lvl1pPr>
            <a:lvl2pPr marL="742950" indent="-285750" defTabSz="509588" rtl="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2pPr>
            <a:lvl3pPr marL="1143000" indent="-228600" defTabSz="509588" rtl="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defTabSz="509588" rtl="0"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4pPr>
            <a:lvl5pPr marL="2057400" indent="-228600" defTabSz="509588" rtl="0"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5pPr>
            <a:lvl6pPr marL="25146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6pPr>
            <a:lvl7pPr marL="29718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7pPr>
            <a:lvl8pPr marL="34290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8pPr>
            <a:lvl9pPr marL="38862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9pPr>
          </a:lstStyle>
          <a:p>
            <a:pPr algn="ctr" eaLnBrk="1" hangingPunct="1">
              <a:spcBef>
                <a:spcPct val="0"/>
              </a:spcBef>
              <a:buFontTx/>
              <a:buNone/>
            </a:pPr>
            <a:r>
              <a:rPr lang="en-US" altLang="en-US" sz="2394" dirty="0">
                <a:solidFill>
                  <a:srgbClr val="000000"/>
                </a:solidFill>
              </a:rPr>
              <a:t>Protection cluster</a:t>
            </a:r>
          </a:p>
          <a:p>
            <a:pPr algn="ctr" eaLnBrk="1" hangingPunct="1">
              <a:spcBef>
                <a:spcPct val="0"/>
              </a:spcBef>
              <a:buFontTx/>
              <a:buNone/>
            </a:pPr>
            <a:r>
              <a:rPr lang="en-US" altLang="en-US" sz="1824" dirty="0">
                <a:solidFill>
                  <a:srgbClr val="000000"/>
                </a:solidFill>
              </a:rPr>
              <a:t>(with Child protection </a:t>
            </a:r>
          </a:p>
          <a:p>
            <a:pPr algn="ctr" eaLnBrk="1" hangingPunct="1">
              <a:spcBef>
                <a:spcPct val="0"/>
              </a:spcBef>
              <a:buFontTx/>
              <a:buNone/>
            </a:pPr>
            <a:r>
              <a:rPr lang="en-US" altLang="en-US" sz="1824" dirty="0">
                <a:solidFill>
                  <a:srgbClr val="000000"/>
                </a:solidFill>
              </a:rPr>
              <a:t>Sub-cluster)</a:t>
            </a:r>
          </a:p>
        </p:txBody>
      </p:sp>
      <p:sp>
        <p:nvSpPr>
          <p:cNvPr id="66565" name="AutoShape 5">
            <a:extLst>
              <a:ext uri="{FF2B5EF4-FFF2-40B4-BE49-F238E27FC236}">
                <a16:creationId xmlns:a16="http://schemas.microsoft.com/office/drawing/2014/main" id="{98501292-CA82-4D4A-8BC1-286F5003C892}"/>
              </a:ext>
            </a:extLst>
          </p:cNvPr>
          <p:cNvSpPr>
            <a:spLocks noChangeArrowheads="1"/>
          </p:cNvSpPr>
          <p:nvPr/>
        </p:nvSpPr>
        <p:spPr bwMode="auto">
          <a:xfrm>
            <a:off x="506793" y="5490539"/>
            <a:ext cx="11685207" cy="1149334"/>
          </a:xfrm>
          <a:prstGeom prst="flowChartAlternateProcess">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8796" tIns="59399" rIns="118796" bIns="59399" anchor="ctr"/>
          <a:lstStyle>
            <a:lvl1pPr defTabSz="509588" rtl="0" eaLnBrk="0" hangingPunct="0">
              <a:spcBef>
                <a:spcPct val="20000"/>
              </a:spcBef>
              <a:buFont typeface="Arial" panose="020B0604020202020204" pitchFamily="34" charset="0"/>
              <a:buChar char="•"/>
              <a:defRPr sz="3700">
                <a:solidFill>
                  <a:schemeClr val="tx1"/>
                </a:solidFill>
                <a:latin typeface="Calibri" panose="020F0502020204030204" pitchFamily="34" charset="0"/>
              </a:defRPr>
            </a:lvl1pPr>
            <a:lvl2pPr marL="742950" indent="-285750" defTabSz="509588" rtl="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2pPr>
            <a:lvl3pPr marL="1143000" indent="-228600" defTabSz="509588" rtl="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defTabSz="509588" rtl="0"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4pPr>
            <a:lvl5pPr marL="2057400" indent="-228600" defTabSz="509588" rtl="0"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5pPr>
            <a:lvl6pPr marL="25146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6pPr>
            <a:lvl7pPr marL="29718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7pPr>
            <a:lvl8pPr marL="34290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8pPr>
            <a:lvl9pPr marL="38862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9pPr>
          </a:lstStyle>
          <a:p>
            <a:pPr algn="ctr" eaLnBrk="1" hangingPunct="1">
              <a:spcBef>
                <a:spcPct val="0"/>
              </a:spcBef>
              <a:buFontTx/>
              <a:buNone/>
            </a:pPr>
            <a:r>
              <a:rPr lang="en-US" altLang="en-US" sz="2052" dirty="0">
                <a:solidFill>
                  <a:srgbClr val="000000"/>
                </a:solidFill>
              </a:rPr>
              <a:t>MHPSS  Cross-sector Technical Working Group  </a:t>
            </a:r>
            <a:r>
              <a:rPr lang="en-GB" altLang="en-US" sz="2052" dirty="0">
                <a:solidFill>
                  <a:srgbClr val="000000"/>
                </a:solidFill>
              </a:rPr>
              <a:t>(with focal points in each of the sectors and with </a:t>
            </a:r>
          </a:p>
          <a:p>
            <a:pPr algn="ctr" eaLnBrk="1" hangingPunct="1">
              <a:spcBef>
                <a:spcPct val="0"/>
              </a:spcBef>
              <a:buFontTx/>
              <a:buNone/>
            </a:pPr>
            <a:r>
              <a:rPr lang="en-GB" altLang="en-US" sz="2052" dirty="0">
                <a:solidFill>
                  <a:srgbClr val="000000"/>
                </a:solidFill>
              </a:rPr>
              <a:t>accountability in sectors). </a:t>
            </a:r>
            <a:r>
              <a:rPr lang="en-US" altLang="en-US" sz="2052" dirty="0">
                <a:solidFill>
                  <a:srgbClr val="000000"/>
                </a:solidFill>
              </a:rPr>
              <a:t>MHPSS activities within the cluster system where relevant in Appeal chapters  under </a:t>
            </a:r>
          </a:p>
          <a:p>
            <a:pPr algn="ctr" eaLnBrk="1" hangingPunct="1">
              <a:spcBef>
                <a:spcPct val="0"/>
              </a:spcBef>
              <a:buFontTx/>
              <a:buNone/>
            </a:pPr>
            <a:r>
              <a:rPr lang="en-US" altLang="en-US" sz="2052" dirty="0">
                <a:solidFill>
                  <a:srgbClr val="000000"/>
                </a:solidFill>
              </a:rPr>
              <a:t>health, protection and education, rather than in a separate Appeal chapter</a:t>
            </a:r>
          </a:p>
        </p:txBody>
      </p:sp>
      <p:cxnSp>
        <p:nvCxnSpPr>
          <p:cNvPr id="66566" name="AutoShape 6">
            <a:extLst>
              <a:ext uri="{FF2B5EF4-FFF2-40B4-BE49-F238E27FC236}">
                <a16:creationId xmlns:a16="http://schemas.microsoft.com/office/drawing/2014/main" id="{15372FC9-9C9B-4279-B6DE-C43BDFCFE37D}"/>
              </a:ext>
            </a:extLst>
          </p:cNvPr>
          <p:cNvCxnSpPr>
            <a:cxnSpLocks noChangeShapeType="1"/>
          </p:cNvCxnSpPr>
          <p:nvPr/>
        </p:nvCxnSpPr>
        <p:spPr bwMode="auto">
          <a:xfrm flipV="1">
            <a:off x="2227771" y="2506818"/>
            <a:ext cx="1216304" cy="6081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567" name="AutoShape 7">
            <a:extLst>
              <a:ext uri="{FF2B5EF4-FFF2-40B4-BE49-F238E27FC236}">
                <a16:creationId xmlns:a16="http://schemas.microsoft.com/office/drawing/2014/main" id="{7D2A8067-A8E8-4DD5-B708-38DEEB73C53A}"/>
              </a:ext>
            </a:extLst>
          </p:cNvPr>
          <p:cNvCxnSpPr>
            <a:cxnSpLocks noChangeShapeType="1"/>
          </p:cNvCxnSpPr>
          <p:nvPr/>
        </p:nvCxnSpPr>
        <p:spPr bwMode="auto">
          <a:xfrm>
            <a:off x="8461022" y="2405844"/>
            <a:ext cx="1303183" cy="6081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568" name="AutoShape 8">
            <a:extLst>
              <a:ext uri="{FF2B5EF4-FFF2-40B4-BE49-F238E27FC236}">
                <a16:creationId xmlns:a16="http://schemas.microsoft.com/office/drawing/2014/main" id="{78B0B685-DF2A-430D-BE05-7F1A7C138239}"/>
              </a:ext>
            </a:extLst>
          </p:cNvPr>
          <p:cNvCxnSpPr>
            <a:cxnSpLocks noChangeShapeType="1"/>
          </p:cNvCxnSpPr>
          <p:nvPr/>
        </p:nvCxnSpPr>
        <p:spPr bwMode="auto">
          <a:xfrm>
            <a:off x="5974525" y="2466150"/>
            <a:ext cx="0" cy="6081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569" name="AutoShape 9">
            <a:extLst>
              <a:ext uri="{FF2B5EF4-FFF2-40B4-BE49-F238E27FC236}">
                <a16:creationId xmlns:a16="http://schemas.microsoft.com/office/drawing/2014/main" id="{109DCB9D-4258-480D-9727-FA0DE61A428B}"/>
              </a:ext>
            </a:extLst>
          </p:cNvPr>
          <p:cNvSpPr>
            <a:spLocks noChangeArrowheads="1"/>
          </p:cNvSpPr>
          <p:nvPr/>
        </p:nvSpPr>
        <p:spPr bwMode="auto">
          <a:xfrm>
            <a:off x="2696250" y="1165130"/>
            <a:ext cx="6535205" cy="573763"/>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8796" tIns="59399" rIns="118796" bIns="59399" anchor="ctr"/>
          <a:lstStyle>
            <a:lvl1pPr defTabSz="509588" rtl="0" eaLnBrk="0" hangingPunct="0">
              <a:spcBef>
                <a:spcPct val="20000"/>
              </a:spcBef>
              <a:buFont typeface="Arial" panose="020B0604020202020204" pitchFamily="34" charset="0"/>
              <a:buChar char="•"/>
              <a:defRPr sz="3700">
                <a:solidFill>
                  <a:schemeClr val="tx1"/>
                </a:solidFill>
                <a:latin typeface="Calibri" panose="020F0502020204030204" pitchFamily="34" charset="0"/>
              </a:defRPr>
            </a:lvl1pPr>
            <a:lvl2pPr marL="742950" indent="-285750" defTabSz="509588" rtl="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2pPr>
            <a:lvl3pPr marL="1143000" indent="-228600" defTabSz="509588" rtl="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defTabSz="509588" rtl="0"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4pPr>
            <a:lvl5pPr marL="2057400" indent="-228600" defTabSz="509588" rtl="0"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5pPr>
            <a:lvl6pPr marL="25146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6pPr>
            <a:lvl7pPr marL="29718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7pPr>
            <a:lvl8pPr marL="34290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8pPr>
            <a:lvl9pPr marL="38862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9pPr>
          </a:lstStyle>
          <a:p>
            <a:pPr algn="ctr" eaLnBrk="1" hangingPunct="1">
              <a:spcBef>
                <a:spcPct val="0"/>
              </a:spcBef>
              <a:buFontTx/>
              <a:buNone/>
            </a:pPr>
            <a:endParaRPr lang="en-US" altLang="en-US" sz="2394" dirty="0">
              <a:solidFill>
                <a:srgbClr val="000000"/>
              </a:solidFill>
            </a:endParaRPr>
          </a:p>
          <a:p>
            <a:pPr algn="ctr" eaLnBrk="1" hangingPunct="1">
              <a:spcBef>
                <a:spcPct val="0"/>
              </a:spcBef>
              <a:buFontTx/>
              <a:buNone/>
            </a:pPr>
            <a:endParaRPr lang="en-US" altLang="en-US" sz="2394" dirty="0">
              <a:solidFill>
                <a:srgbClr val="000000"/>
              </a:solidFill>
            </a:endParaRPr>
          </a:p>
          <a:p>
            <a:pPr algn="ctr" eaLnBrk="1" hangingPunct="1">
              <a:spcBef>
                <a:spcPct val="0"/>
              </a:spcBef>
              <a:buFontTx/>
              <a:buNone/>
            </a:pPr>
            <a:r>
              <a:rPr lang="en-US" altLang="en-US" sz="2394" dirty="0">
                <a:solidFill>
                  <a:srgbClr val="000000"/>
                </a:solidFill>
              </a:rPr>
              <a:t>Government leader /UN Humanitarian Coordinator</a:t>
            </a:r>
          </a:p>
          <a:p>
            <a:pPr algn="ctr" eaLnBrk="1" hangingPunct="1">
              <a:spcBef>
                <a:spcPct val="0"/>
              </a:spcBef>
              <a:buFontTx/>
              <a:buNone/>
            </a:pPr>
            <a:endParaRPr lang="en-US" altLang="en-US" sz="2394" dirty="0">
              <a:solidFill>
                <a:srgbClr val="000000"/>
              </a:solidFill>
            </a:endParaRPr>
          </a:p>
          <a:p>
            <a:pPr algn="ctr" eaLnBrk="1" hangingPunct="1">
              <a:spcBef>
                <a:spcPct val="0"/>
              </a:spcBef>
              <a:buFontTx/>
              <a:buNone/>
            </a:pPr>
            <a:endParaRPr lang="en-US" altLang="en-US" sz="2394" dirty="0">
              <a:solidFill>
                <a:srgbClr val="000000"/>
              </a:solidFill>
            </a:endParaRPr>
          </a:p>
        </p:txBody>
      </p:sp>
      <p:cxnSp>
        <p:nvCxnSpPr>
          <p:cNvPr id="66570" name="AutoShape 10">
            <a:extLst>
              <a:ext uri="{FF2B5EF4-FFF2-40B4-BE49-F238E27FC236}">
                <a16:creationId xmlns:a16="http://schemas.microsoft.com/office/drawing/2014/main" id="{84D8E1E9-2A27-448E-8773-217565A0AEA1}"/>
              </a:ext>
            </a:extLst>
          </p:cNvPr>
          <p:cNvCxnSpPr>
            <a:cxnSpLocks noChangeShapeType="1"/>
          </p:cNvCxnSpPr>
          <p:nvPr/>
        </p:nvCxnSpPr>
        <p:spPr bwMode="auto">
          <a:xfrm flipV="1">
            <a:off x="3960228" y="2114053"/>
            <a:ext cx="492314" cy="3858869"/>
          </a:xfrm>
          <a:prstGeom prst="straightConnector1">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571" name="Rectangle 11">
            <a:extLst>
              <a:ext uri="{FF2B5EF4-FFF2-40B4-BE49-F238E27FC236}">
                <a16:creationId xmlns:a16="http://schemas.microsoft.com/office/drawing/2014/main" id="{E978E6EA-3C48-466C-8810-F0EAE65F0D14}"/>
              </a:ext>
            </a:extLst>
          </p:cNvPr>
          <p:cNvSpPr>
            <a:spLocks noChangeArrowheads="1"/>
          </p:cNvSpPr>
          <p:nvPr/>
        </p:nvSpPr>
        <p:spPr bwMode="auto">
          <a:xfrm>
            <a:off x="506792" y="-144363"/>
            <a:ext cx="11576351" cy="1225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8796" tIns="59399" rIns="118796" bIns="59399"/>
          <a:lstStyle>
            <a:lvl1pPr defTabSz="509588" rtl="0" eaLnBrk="0" hangingPunct="0">
              <a:spcBef>
                <a:spcPct val="20000"/>
              </a:spcBef>
              <a:buFont typeface="Arial" panose="020B0604020202020204" pitchFamily="34" charset="0"/>
              <a:buChar char="•"/>
              <a:defRPr sz="3700">
                <a:solidFill>
                  <a:schemeClr val="tx1"/>
                </a:solidFill>
                <a:latin typeface="Calibri" panose="020F0502020204030204" pitchFamily="34" charset="0"/>
              </a:defRPr>
            </a:lvl1pPr>
            <a:lvl2pPr marL="742950" indent="-285750" defTabSz="509588" rtl="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2pPr>
            <a:lvl3pPr marL="1143000" indent="-228600" defTabSz="509588" rtl="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defTabSz="509588" rtl="0"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4pPr>
            <a:lvl5pPr marL="2057400" indent="-228600" defTabSz="509588" rtl="0"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5pPr>
            <a:lvl6pPr marL="25146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6pPr>
            <a:lvl7pPr marL="29718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7pPr>
            <a:lvl8pPr marL="34290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8pPr>
            <a:lvl9pPr marL="38862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9pPr>
          </a:lstStyle>
          <a:p>
            <a:pPr algn="r" eaLnBrk="1" hangingPunct="1">
              <a:spcBef>
                <a:spcPct val="0"/>
              </a:spcBef>
              <a:buFontTx/>
              <a:buNone/>
            </a:pPr>
            <a:endParaRPr lang="en-GB" altLang="en-US" sz="1824" dirty="0">
              <a:solidFill>
                <a:srgbClr val="000000"/>
              </a:solidFill>
            </a:endParaRPr>
          </a:p>
          <a:p>
            <a:pPr algn="ctr" eaLnBrk="1" hangingPunct="1">
              <a:spcBef>
                <a:spcPct val="0"/>
              </a:spcBef>
              <a:buFontTx/>
              <a:buNone/>
            </a:pPr>
            <a:r>
              <a:rPr lang="en-US" altLang="en-US" sz="3200" dirty="0">
                <a:solidFill>
                  <a:srgbClr val="000000"/>
                </a:solidFill>
              </a:rPr>
              <a:t> Coordinating Mental Health and Psychosocial Support (MHPSS) –Cluster system</a:t>
            </a:r>
          </a:p>
          <a:p>
            <a:pPr algn="ctr" eaLnBrk="1" hangingPunct="1">
              <a:spcBef>
                <a:spcPct val="0"/>
              </a:spcBef>
              <a:buFontTx/>
              <a:buNone/>
            </a:pPr>
            <a:endParaRPr lang="en-US" altLang="en-US" sz="3648" dirty="0">
              <a:solidFill>
                <a:srgbClr val="FF3300"/>
              </a:solidFill>
            </a:endParaRPr>
          </a:p>
          <a:p>
            <a:pPr eaLnBrk="1" hangingPunct="1">
              <a:spcBef>
                <a:spcPct val="0"/>
              </a:spcBef>
              <a:buFontTx/>
              <a:buNone/>
            </a:pPr>
            <a:endParaRPr lang="en-US" altLang="en-US" sz="1824" dirty="0">
              <a:solidFill>
                <a:srgbClr val="FF3300"/>
              </a:solidFill>
            </a:endParaRPr>
          </a:p>
        </p:txBody>
      </p:sp>
      <p:sp>
        <p:nvSpPr>
          <p:cNvPr id="66572" name="AutoShape 12">
            <a:extLst>
              <a:ext uri="{FF2B5EF4-FFF2-40B4-BE49-F238E27FC236}">
                <a16:creationId xmlns:a16="http://schemas.microsoft.com/office/drawing/2014/main" id="{DE5A2723-DF0A-4066-ADCA-661F4E9CA8DF}"/>
              </a:ext>
            </a:extLst>
          </p:cNvPr>
          <p:cNvSpPr>
            <a:spLocks noChangeArrowheads="1"/>
          </p:cNvSpPr>
          <p:nvPr/>
        </p:nvSpPr>
        <p:spPr bwMode="auto">
          <a:xfrm>
            <a:off x="2932345" y="2070849"/>
            <a:ext cx="5996452" cy="573763"/>
          </a:xfrm>
          <a:prstGeom prst="flowChartAlternateProcess">
            <a:avLst/>
          </a:prstGeom>
          <a:solidFill>
            <a:schemeClr val="accent1">
              <a:lumMod val="40000"/>
              <a:lumOff val="60000"/>
            </a:schemeClr>
          </a:solidFill>
          <a:ln w="9525">
            <a:solidFill>
              <a:schemeClr val="tx1"/>
            </a:solidFill>
            <a:miter lim="800000"/>
            <a:headEnd/>
            <a:tailEnd/>
          </a:ln>
          <a:effectLst/>
          <a:extLst/>
        </p:spPr>
        <p:txBody>
          <a:bodyPr wrap="none" lIns="118796" tIns="59399" rIns="118796" bIns="59399" anchor="ctr"/>
          <a:lstStyle>
            <a:lvl1pPr defTabSz="509588" rtl="0" eaLnBrk="0" hangingPunct="0">
              <a:spcBef>
                <a:spcPct val="20000"/>
              </a:spcBef>
              <a:buFont typeface="Arial" panose="020B0604020202020204" pitchFamily="34" charset="0"/>
              <a:buChar char="•"/>
              <a:defRPr sz="3700">
                <a:solidFill>
                  <a:schemeClr val="tx1"/>
                </a:solidFill>
                <a:latin typeface="Calibri" panose="020F0502020204030204" pitchFamily="34" charset="0"/>
              </a:defRPr>
            </a:lvl1pPr>
            <a:lvl2pPr marL="742950" indent="-285750" defTabSz="509588" rtl="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2pPr>
            <a:lvl3pPr marL="1143000" indent="-228600" defTabSz="509588" rtl="0" eaLnBrk="0" hangingPunct="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defTabSz="509588" rtl="0"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4pPr>
            <a:lvl5pPr marL="2057400" indent="-228600" defTabSz="509588" rtl="0" eaLnBrk="0" hangingPunct="0">
              <a:spcBef>
                <a:spcPct val="20000"/>
              </a:spcBef>
              <a:buFont typeface="Arial" panose="020B0604020202020204" pitchFamily="34" charset="0"/>
              <a:buChar char="»"/>
              <a:defRPr sz="2300">
                <a:solidFill>
                  <a:schemeClr val="tx1"/>
                </a:solidFill>
                <a:latin typeface="Calibri" panose="020F0502020204030204" pitchFamily="34" charset="0"/>
              </a:defRPr>
            </a:lvl5pPr>
            <a:lvl6pPr marL="25146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6pPr>
            <a:lvl7pPr marL="29718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7pPr>
            <a:lvl8pPr marL="34290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8pPr>
            <a:lvl9pPr marL="3886200" indent="-228600" defTabSz="5095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9pPr>
          </a:lstStyle>
          <a:p>
            <a:pPr algn="ctr" eaLnBrk="1" hangingPunct="1">
              <a:spcBef>
                <a:spcPct val="0"/>
              </a:spcBef>
              <a:buFontTx/>
              <a:buNone/>
            </a:pPr>
            <a:endParaRPr lang="en-US" altLang="en-US" sz="2394" dirty="0">
              <a:solidFill>
                <a:srgbClr val="000000"/>
              </a:solidFill>
            </a:endParaRPr>
          </a:p>
          <a:p>
            <a:pPr algn="ctr" eaLnBrk="1" hangingPunct="1">
              <a:spcBef>
                <a:spcPct val="0"/>
              </a:spcBef>
              <a:buFontTx/>
              <a:buNone/>
            </a:pPr>
            <a:endParaRPr lang="en-US" altLang="en-US" sz="2394" dirty="0">
              <a:solidFill>
                <a:srgbClr val="000000"/>
              </a:solidFill>
            </a:endParaRPr>
          </a:p>
          <a:p>
            <a:pPr algn="ctr" eaLnBrk="1" hangingPunct="1">
              <a:spcBef>
                <a:spcPct val="0"/>
              </a:spcBef>
              <a:buFontTx/>
              <a:buNone/>
            </a:pPr>
            <a:r>
              <a:rPr lang="en-US" altLang="en-US" sz="2394" dirty="0">
                <a:solidFill>
                  <a:srgbClr val="000000"/>
                </a:solidFill>
              </a:rPr>
              <a:t>Inter-sector Coordination Group </a:t>
            </a:r>
          </a:p>
          <a:p>
            <a:pPr algn="ctr" eaLnBrk="1" hangingPunct="1">
              <a:spcBef>
                <a:spcPct val="0"/>
              </a:spcBef>
              <a:buFontTx/>
              <a:buNone/>
            </a:pPr>
            <a:endParaRPr lang="en-US" altLang="en-US" sz="2394" dirty="0">
              <a:solidFill>
                <a:srgbClr val="000000"/>
              </a:solidFill>
            </a:endParaRPr>
          </a:p>
          <a:p>
            <a:pPr algn="ctr" eaLnBrk="1" hangingPunct="1">
              <a:spcBef>
                <a:spcPct val="0"/>
              </a:spcBef>
              <a:buFontTx/>
              <a:buNone/>
            </a:pPr>
            <a:endParaRPr lang="en-US" altLang="en-US" sz="2394" dirty="0">
              <a:solidFill>
                <a:srgbClr val="000000"/>
              </a:solidFill>
            </a:endParaRPr>
          </a:p>
        </p:txBody>
      </p:sp>
      <p:cxnSp>
        <p:nvCxnSpPr>
          <p:cNvPr id="66573" name="AutoShape 13">
            <a:extLst>
              <a:ext uri="{FF2B5EF4-FFF2-40B4-BE49-F238E27FC236}">
                <a16:creationId xmlns:a16="http://schemas.microsoft.com/office/drawing/2014/main" id="{D7846E04-0A92-4F8A-A9A5-E93BCCAD5DA8}"/>
              </a:ext>
            </a:extLst>
          </p:cNvPr>
          <p:cNvCxnSpPr>
            <a:cxnSpLocks noChangeShapeType="1"/>
          </p:cNvCxnSpPr>
          <p:nvPr/>
        </p:nvCxnSpPr>
        <p:spPr bwMode="auto">
          <a:xfrm>
            <a:off x="5963853" y="1775777"/>
            <a:ext cx="0" cy="2606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tangle 13">
            <a:extLst>
              <a:ext uri="{FF2B5EF4-FFF2-40B4-BE49-F238E27FC236}">
                <a16:creationId xmlns:a16="http://schemas.microsoft.com/office/drawing/2014/main" id="{147E14DE-9BB8-4CE2-B157-EC8AD9A36884}"/>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Tree>
    <p:extLst>
      <p:ext uri="{BB962C8B-B14F-4D97-AF65-F5344CB8AC3E}">
        <p14:creationId xmlns:p14="http://schemas.microsoft.com/office/powerpoint/2010/main" val="218302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06EF7119-9968-4A65-9F12-DD1608380A3E}"/>
              </a:ext>
            </a:extLst>
          </p:cNvPr>
          <p:cNvSpPr>
            <a:spLocks noGrp="1"/>
          </p:cNvSpPr>
          <p:nvPr>
            <p:ph type="title"/>
          </p:nvPr>
        </p:nvSpPr>
        <p:spPr>
          <a:xfrm>
            <a:off x="1088571" y="0"/>
            <a:ext cx="10515600" cy="1325563"/>
          </a:xfrm>
        </p:spPr>
        <p:txBody>
          <a:bodyPr/>
          <a:lstStyle/>
          <a:p>
            <a:pPr algn="ctr"/>
            <a:r>
              <a:rPr lang="en-US" altLang="en-US" u="sng" dirty="0">
                <a:latin typeface="+mn-lt"/>
              </a:rPr>
              <a:t>Crisis Situations as Opportunities for MH Development </a:t>
            </a:r>
          </a:p>
        </p:txBody>
      </p:sp>
      <p:sp>
        <p:nvSpPr>
          <p:cNvPr id="79875" name="Content Placeholder 2">
            <a:extLst>
              <a:ext uri="{FF2B5EF4-FFF2-40B4-BE49-F238E27FC236}">
                <a16:creationId xmlns:a16="http://schemas.microsoft.com/office/drawing/2014/main" id="{E531D973-4DBE-4EC3-8F0D-F4B8FEAE156C}"/>
              </a:ext>
            </a:extLst>
          </p:cNvPr>
          <p:cNvSpPr>
            <a:spLocks noGrp="1"/>
          </p:cNvSpPr>
          <p:nvPr>
            <p:ph sz="half" idx="1"/>
          </p:nvPr>
        </p:nvSpPr>
        <p:spPr>
          <a:xfrm>
            <a:off x="1088571" y="2291225"/>
            <a:ext cx="5440788" cy="3434662"/>
          </a:xfrm>
        </p:spPr>
        <p:txBody>
          <a:bodyPr/>
          <a:lstStyle/>
          <a:p>
            <a:r>
              <a:rPr lang="en-US" altLang="en-US" dirty="0"/>
              <a:t>Media interest</a:t>
            </a:r>
          </a:p>
          <a:p>
            <a:r>
              <a:rPr lang="en-US" altLang="en-US" dirty="0"/>
              <a:t>Interest of decision-makers (e.g. government leaders, heads of humanitarian agencies)</a:t>
            </a:r>
          </a:p>
          <a:p>
            <a:r>
              <a:rPr lang="en-US" altLang="en-US" dirty="0"/>
              <a:t>Decision-makers willing to consider options beyond the status quo</a:t>
            </a:r>
          </a:p>
        </p:txBody>
      </p:sp>
      <p:pic>
        <p:nvPicPr>
          <p:cNvPr id="79877" name="Content Placeholder 7">
            <a:extLst>
              <a:ext uri="{FF2B5EF4-FFF2-40B4-BE49-F238E27FC236}">
                <a16:creationId xmlns:a16="http://schemas.microsoft.com/office/drawing/2014/main" id="{DFDFBB5E-2633-4D81-A497-CA0255DB79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3057" y="1325563"/>
            <a:ext cx="3974759" cy="5192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57749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79" y="5424193"/>
            <a:ext cx="10751080" cy="1143000"/>
          </a:xfrm>
        </p:spPr>
        <p:txBody>
          <a:bodyPr>
            <a:noAutofit/>
          </a:bodyPr>
          <a:lstStyle/>
          <a:p>
            <a:r>
              <a:rPr lang="en-GB" sz="2400" b="1" dirty="0">
                <a:latin typeface="+mn-lt"/>
              </a:rPr>
              <a:t>IASC </a:t>
            </a:r>
            <a:r>
              <a:rPr lang="en-GB" sz="2400" dirty="0">
                <a:latin typeface="+mn-lt"/>
              </a:rPr>
              <a:t>(2007, 2010)                    </a:t>
            </a:r>
            <a:r>
              <a:rPr lang="en-GB" sz="2400" b="1" dirty="0">
                <a:latin typeface="+mn-lt"/>
              </a:rPr>
              <a:t>Sphere</a:t>
            </a:r>
            <a:r>
              <a:rPr lang="en-GB" sz="2400" dirty="0">
                <a:latin typeface="+mn-lt"/>
              </a:rPr>
              <a:t> (version 2018</a:t>
            </a:r>
            <a:r>
              <a:rPr lang="en-GB" sz="2800" dirty="0">
                <a:latin typeface="+mn-lt"/>
              </a:rPr>
              <a:t>)</a:t>
            </a:r>
            <a:r>
              <a:rPr lang="en-GB" sz="2800" dirty="0"/>
              <a:t> 		    </a:t>
            </a:r>
            <a:r>
              <a:rPr lang="en-GB" sz="2800" b="1" dirty="0"/>
              <a:t> PFA </a:t>
            </a:r>
            <a:r>
              <a:rPr lang="en-GB" sz="2800" dirty="0"/>
              <a:t>(2011)</a:t>
            </a:r>
            <a:endParaRPr lang="en-US" sz="2800" dirty="0"/>
          </a:p>
        </p:txBody>
      </p:sp>
      <p:sp>
        <p:nvSpPr>
          <p:cNvPr id="5" name="Slide Number Placeholder 4"/>
          <p:cNvSpPr>
            <a:spLocks noGrp="1"/>
          </p:cNvSpPr>
          <p:nvPr>
            <p:ph type="sldNum" sz="quarter" idx="12"/>
          </p:nvPr>
        </p:nvSpPr>
        <p:spPr/>
        <p:txBody>
          <a:bodyPr/>
          <a:lstStyle/>
          <a:p>
            <a:fld id="{23873EED-40A3-48A5-B069-5D5E2DBE52E0}" type="slidenum">
              <a:rPr lang="en-US" smtClean="0">
                <a:solidFill>
                  <a:schemeClr val="tx1"/>
                </a:solidFill>
              </a:rPr>
              <a:pPr/>
              <a:t>34</a:t>
            </a:fld>
            <a:endParaRPr lang="en-US" dirty="0">
              <a:solidFill>
                <a:schemeClr val="tx1"/>
              </a:solidFill>
            </a:endParaRPr>
          </a:p>
        </p:txBody>
      </p:sp>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6045" y="1244653"/>
            <a:ext cx="3243606" cy="4368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184594" y="213445"/>
            <a:ext cx="7537291" cy="769441"/>
          </a:xfrm>
          <a:prstGeom prst="rect">
            <a:avLst/>
          </a:prstGeom>
          <a:noFill/>
        </p:spPr>
        <p:txBody>
          <a:bodyPr wrap="square" rtlCol="0">
            <a:spAutoFit/>
          </a:bodyPr>
          <a:lstStyle/>
          <a:p>
            <a:pPr algn="ctr"/>
            <a:r>
              <a:rPr lang="en-US" sz="4400" u="sng" dirty="0"/>
              <a:t>Some Current Guidelines</a:t>
            </a:r>
          </a:p>
        </p:txBody>
      </p:sp>
      <p:sp>
        <p:nvSpPr>
          <p:cNvPr id="10" name="Rectangle 9">
            <a:extLst>
              <a:ext uri="{FF2B5EF4-FFF2-40B4-BE49-F238E27FC236}">
                <a16:creationId xmlns:a16="http://schemas.microsoft.com/office/drawing/2014/main" id="{92F44A9C-C5DA-4006-9D6F-558458639ECC}"/>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1" name="TextBox 10">
            <a:extLst>
              <a:ext uri="{FF2B5EF4-FFF2-40B4-BE49-F238E27FC236}">
                <a16:creationId xmlns:a16="http://schemas.microsoft.com/office/drawing/2014/main" id="{DF8424F9-DC7D-415B-A16D-8109A6F87EE8}"/>
              </a:ext>
            </a:extLst>
          </p:cNvPr>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pic>
        <p:nvPicPr>
          <p:cNvPr id="12" name="Picture 7" descr="Cover page IASCGuidelines_MHPSS (June 15 2007 for printer) (2)">
            <a:extLst>
              <a:ext uri="{FF2B5EF4-FFF2-40B4-BE49-F238E27FC236}">
                <a16:creationId xmlns:a16="http://schemas.microsoft.com/office/drawing/2014/main" id="{29930CBC-9FDF-44BC-AF9B-1E82B2D704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988779" y="1408590"/>
            <a:ext cx="2927177" cy="4037789"/>
          </a:xfrm>
          <a:prstGeom prst="rect">
            <a:avLst/>
          </a:prstGeom>
          <a:noFill/>
          <a:ln w="3175">
            <a:solidFill>
              <a:srgbClr val="000000"/>
            </a:solidFill>
            <a:miter lim="800000"/>
            <a:headEnd/>
            <a:tailEnd/>
          </a:ln>
        </p:spPr>
      </p:pic>
      <p:pic>
        <p:nvPicPr>
          <p:cNvPr id="16" name="Picture 15">
            <a:extLst>
              <a:ext uri="{FF2B5EF4-FFF2-40B4-BE49-F238E27FC236}">
                <a16:creationId xmlns:a16="http://schemas.microsoft.com/office/drawing/2014/main" id="{C6E399DC-A11B-4ECA-81EB-DD89CAD078A7}"/>
              </a:ext>
            </a:extLst>
          </p:cNvPr>
          <p:cNvPicPr>
            <a:picLocks noChangeAspect="1"/>
          </p:cNvPicPr>
          <p:nvPr/>
        </p:nvPicPr>
        <p:blipFill>
          <a:blip r:embed="rId5"/>
          <a:stretch>
            <a:fillRect/>
          </a:stretch>
        </p:blipFill>
        <p:spPr>
          <a:xfrm>
            <a:off x="4557116" y="1365737"/>
            <a:ext cx="2792249" cy="3976488"/>
          </a:xfrm>
          <a:prstGeom prst="rect">
            <a:avLst/>
          </a:prstGeom>
        </p:spPr>
      </p:pic>
    </p:spTree>
    <p:extLst>
      <p:ext uri="{BB962C8B-B14F-4D97-AF65-F5344CB8AC3E}">
        <p14:creationId xmlns:p14="http://schemas.microsoft.com/office/powerpoint/2010/main" val="31149821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3D2E6-572A-4363-BD21-AC18A3CD2691}"/>
              </a:ext>
            </a:extLst>
          </p:cNvPr>
          <p:cNvSpPr>
            <a:spLocks noGrp="1"/>
          </p:cNvSpPr>
          <p:nvPr>
            <p:ph type="title"/>
          </p:nvPr>
        </p:nvSpPr>
        <p:spPr>
          <a:xfrm>
            <a:off x="669206" y="-469382"/>
            <a:ext cx="6586491" cy="1676603"/>
          </a:xfrm>
        </p:spPr>
        <p:txBody>
          <a:bodyPr>
            <a:normAutofit/>
          </a:bodyPr>
          <a:lstStyle/>
          <a:p>
            <a:r>
              <a:rPr lang="en-US" dirty="0">
                <a:latin typeface="+mn-lt"/>
              </a:rPr>
              <a:t>WHO’s Mental Health Atlas</a:t>
            </a:r>
          </a:p>
        </p:txBody>
      </p:sp>
      <p:sp>
        <p:nvSpPr>
          <p:cNvPr id="3" name="Content Placeholder 2">
            <a:extLst>
              <a:ext uri="{FF2B5EF4-FFF2-40B4-BE49-F238E27FC236}">
                <a16:creationId xmlns:a16="http://schemas.microsoft.com/office/drawing/2014/main" id="{2F25FFC3-F8CD-4AD4-B5AB-5D083BF7DDEE}"/>
              </a:ext>
            </a:extLst>
          </p:cNvPr>
          <p:cNvSpPr>
            <a:spLocks noGrp="1"/>
          </p:cNvSpPr>
          <p:nvPr>
            <p:ph idx="1"/>
          </p:nvPr>
        </p:nvSpPr>
        <p:spPr>
          <a:xfrm>
            <a:off x="819561" y="697441"/>
            <a:ext cx="6586491" cy="6160559"/>
          </a:xfrm>
        </p:spPr>
        <p:txBody>
          <a:bodyPr>
            <a:noAutofit/>
          </a:bodyPr>
          <a:lstStyle/>
          <a:p>
            <a:pPr marL="0" indent="0">
              <a:buNone/>
            </a:pPr>
            <a:r>
              <a:rPr lang="en-US" dirty="0"/>
              <a:t>Comprehensive resource on global information on mental health and an important tool for developing and planning mental health services within countries and regions. </a:t>
            </a:r>
          </a:p>
          <a:p>
            <a:pPr marL="0" indent="0">
              <a:buNone/>
            </a:pPr>
            <a:r>
              <a:rPr lang="en-US" sz="2400" u="sng" dirty="0"/>
              <a:t>Country-Specific Resources include:</a:t>
            </a:r>
          </a:p>
          <a:p>
            <a:pPr marL="0" indent="0">
              <a:buNone/>
            </a:pPr>
            <a:r>
              <a:rPr lang="en-US" sz="2400" dirty="0"/>
              <a:t>Mental health…</a:t>
            </a:r>
          </a:p>
          <a:p>
            <a:r>
              <a:rPr lang="en-US" sz="2400" dirty="0"/>
              <a:t>Policies;</a:t>
            </a:r>
          </a:p>
          <a:p>
            <a:r>
              <a:rPr lang="en-US" sz="2400" dirty="0"/>
              <a:t>Plans;</a:t>
            </a:r>
          </a:p>
          <a:p>
            <a:r>
              <a:rPr lang="en-US" sz="2400" dirty="0"/>
              <a:t>Financing;</a:t>
            </a:r>
          </a:p>
          <a:p>
            <a:r>
              <a:rPr lang="en-US" sz="2400" dirty="0"/>
              <a:t>Care delivery;</a:t>
            </a:r>
          </a:p>
          <a:p>
            <a:r>
              <a:rPr lang="en-US" sz="2400" dirty="0"/>
              <a:t>Human resources;</a:t>
            </a:r>
          </a:p>
          <a:p>
            <a:r>
              <a:rPr lang="en-US" sz="2400" dirty="0"/>
              <a:t>Medicines; and,</a:t>
            </a:r>
          </a:p>
          <a:p>
            <a:r>
              <a:rPr lang="en-US" sz="2400" dirty="0"/>
              <a:t>Information systems</a:t>
            </a:r>
          </a:p>
        </p:txBody>
      </p:sp>
      <p:pic>
        <p:nvPicPr>
          <p:cNvPr id="7" name="Picture 6">
            <a:extLst>
              <a:ext uri="{FF2B5EF4-FFF2-40B4-BE49-F238E27FC236}">
                <a16:creationId xmlns:a16="http://schemas.microsoft.com/office/drawing/2014/main" id="{F77DF2C4-3DA2-4AFD-8E2E-82A0B3B3128A}"/>
              </a:ext>
            </a:extLst>
          </p:cNvPr>
          <p:cNvPicPr>
            <a:picLocks noChangeAspect="1"/>
          </p:cNvPicPr>
          <p:nvPr/>
        </p:nvPicPr>
        <p:blipFill rotWithShape="1">
          <a:blip r:embed="rId3">
            <a:extLst>
              <a:ext uri="{28A0092B-C50C-407E-A947-70E740481C1C}">
                <a14:useLocalDpi xmlns:a14="http://schemas.microsoft.com/office/drawing/2010/main" val="0"/>
              </a:ext>
            </a:extLst>
          </a:blip>
          <a:srcRect l="2945" r="3353"/>
          <a:stretch/>
        </p:blipFill>
        <p:spPr>
          <a:xfrm>
            <a:off x="7556408" y="10"/>
            <a:ext cx="4635591" cy="6857990"/>
          </a:xfrm>
          <a:prstGeom prst="rect">
            <a:avLst/>
          </a:prstGeom>
          <a:effectLst/>
        </p:spPr>
      </p:pic>
      <p:sp>
        <p:nvSpPr>
          <p:cNvPr id="5" name="Rectangle 4">
            <a:extLst>
              <a:ext uri="{FF2B5EF4-FFF2-40B4-BE49-F238E27FC236}">
                <a16:creationId xmlns:a16="http://schemas.microsoft.com/office/drawing/2014/main" id="{5CFAB492-0838-4752-818E-0B1EF1DD0367}"/>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6" name="TextBox 5">
            <a:extLst>
              <a:ext uri="{FF2B5EF4-FFF2-40B4-BE49-F238E27FC236}">
                <a16:creationId xmlns:a16="http://schemas.microsoft.com/office/drawing/2014/main" id="{383D9761-DFB8-498D-B91B-B0FCD2D5E138}"/>
              </a:ext>
            </a:extLst>
          </p:cNvPr>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42203606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7C1A0BD-4311-430D-A46A-9CF2E5E102DC}"/>
              </a:ext>
            </a:extLst>
          </p:cNvPr>
          <p:cNvSpPr>
            <a:spLocks noGrp="1"/>
          </p:cNvSpPr>
          <p:nvPr>
            <p:ph type="title"/>
          </p:nvPr>
        </p:nvSpPr>
        <p:spPr>
          <a:xfrm>
            <a:off x="1768883" y="623392"/>
            <a:ext cx="3363974" cy="1607060"/>
          </a:xfrm>
          <a:noFill/>
          <a:ln w="19050">
            <a:solidFill>
              <a:schemeClr val="tx1"/>
            </a:solidFill>
          </a:ln>
        </p:spPr>
        <p:txBody>
          <a:bodyPr vert="horz" wrap="square" lIns="91440" tIns="45720" rIns="91440" bIns="45720" rtlCol="0" anchor="ctr">
            <a:normAutofit/>
          </a:bodyPr>
          <a:lstStyle/>
          <a:p>
            <a:pPr algn="ctr"/>
            <a:r>
              <a:rPr lang="en-US" sz="2800" kern="1200" dirty="0">
                <a:solidFill>
                  <a:schemeClr val="tx1"/>
                </a:solidFill>
                <a:latin typeface="+mn-lt"/>
                <a:ea typeface="+mj-ea"/>
                <a:cs typeface="+mj-cs"/>
              </a:rPr>
              <a:t>The EQUIP Project</a:t>
            </a:r>
          </a:p>
        </p:txBody>
      </p:sp>
      <p:sp>
        <p:nvSpPr>
          <p:cNvPr id="4" name="TextBox 3">
            <a:extLst>
              <a:ext uri="{FF2B5EF4-FFF2-40B4-BE49-F238E27FC236}">
                <a16:creationId xmlns:a16="http://schemas.microsoft.com/office/drawing/2014/main" id="{554465EC-A756-4294-BB22-1EF784E5C24D}"/>
              </a:ext>
            </a:extLst>
          </p:cNvPr>
          <p:cNvSpPr txBox="1"/>
          <p:nvPr/>
        </p:nvSpPr>
        <p:spPr>
          <a:xfrm>
            <a:off x="1125800" y="2638043"/>
            <a:ext cx="4308953" cy="3415623"/>
          </a:xfrm>
          <a:prstGeom prst="rect">
            <a:avLst/>
          </a:prstGeom>
        </p:spPr>
        <p:txBody>
          <a:bodyPr vert="horz" lIns="91440" tIns="45720" rIns="91440" bIns="45720" rtlCol="0">
            <a:normAutofit/>
          </a:bodyPr>
          <a:lstStyle/>
          <a:p>
            <a:pPr>
              <a:lnSpc>
                <a:spcPct val="90000"/>
              </a:lnSpc>
              <a:spcAft>
                <a:spcPts val="600"/>
              </a:spcAft>
            </a:pPr>
            <a:r>
              <a:rPr lang="en-US" sz="2000" dirty="0"/>
              <a:t>The EQUIP project aims to ensure the quality and effectiveness of brief psychological interventions that are delivered by people who are not mental health specialists and the expansion of the use of these interventions in communities who need them around the world. </a:t>
            </a:r>
          </a:p>
          <a:p>
            <a:pPr>
              <a:lnSpc>
                <a:spcPct val="90000"/>
              </a:lnSpc>
              <a:spcAft>
                <a:spcPts val="600"/>
              </a:spcAft>
            </a:pPr>
            <a:endParaRPr lang="en-US" sz="1400" u="sng" dirty="0"/>
          </a:p>
          <a:p>
            <a:pPr>
              <a:lnSpc>
                <a:spcPct val="90000"/>
              </a:lnSpc>
              <a:spcAft>
                <a:spcPts val="600"/>
              </a:spcAft>
            </a:pPr>
            <a:r>
              <a:rPr lang="en-US" sz="1400" u="sng" dirty="0"/>
              <a:t>Video Link:</a:t>
            </a:r>
          </a:p>
          <a:p>
            <a:pPr>
              <a:lnSpc>
                <a:spcPct val="90000"/>
              </a:lnSpc>
              <a:spcAft>
                <a:spcPts val="600"/>
              </a:spcAft>
            </a:pPr>
            <a:r>
              <a:rPr lang="en-US" sz="1400" dirty="0"/>
              <a:t>https://www.youtube.com/watch?v=bMiVP_YKBpI&amp;feature=youtu.be</a:t>
            </a:r>
          </a:p>
        </p:txBody>
      </p:sp>
      <p:pic>
        <p:nvPicPr>
          <p:cNvPr id="7" name="Picture 6">
            <a:extLst>
              <a:ext uri="{FF2B5EF4-FFF2-40B4-BE49-F238E27FC236}">
                <a16:creationId xmlns:a16="http://schemas.microsoft.com/office/drawing/2014/main" id="{4C0CEA33-907E-4A0F-9DDE-5D8D0FBEBF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763" y="2638043"/>
            <a:ext cx="6250769" cy="2281531"/>
          </a:xfrm>
          <a:prstGeom prst="rect">
            <a:avLst/>
          </a:prstGeom>
        </p:spPr>
      </p:pic>
      <p:pic>
        <p:nvPicPr>
          <p:cNvPr id="9" name="Picture 8">
            <a:extLst>
              <a:ext uri="{FF2B5EF4-FFF2-40B4-BE49-F238E27FC236}">
                <a16:creationId xmlns:a16="http://schemas.microsoft.com/office/drawing/2014/main" id="{7D46DA94-40E7-49DD-8696-E9586ADE22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4560" y="433274"/>
            <a:ext cx="1987296" cy="1987296"/>
          </a:xfrm>
          <a:prstGeom prst="rect">
            <a:avLst/>
          </a:prstGeom>
        </p:spPr>
      </p:pic>
      <p:sp>
        <p:nvSpPr>
          <p:cNvPr id="6" name="Rectangle 5">
            <a:extLst>
              <a:ext uri="{FF2B5EF4-FFF2-40B4-BE49-F238E27FC236}">
                <a16:creationId xmlns:a16="http://schemas.microsoft.com/office/drawing/2014/main" id="{336BB004-C4E3-4AA1-96D2-ADFA6D1B6362}"/>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Tree>
    <p:extLst>
      <p:ext uri="{BB962C8B-B14F-4D97-AF65-F5344CB8AC3E}">
        <p14:creationId xmlns:p14="http://schemas.microsoft.com/office/powerpoint/2010/main" val="319160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l="35033" t="7778" r="33718" b="13077"/>
          <a:stretch/>
        </p:blipFill>
        <p:spPr>
          <a:xfrm>
            <a:off x="7937811" y="1277424"/>
            <a:ext cx="3476011" cy="4951976"/>
          </a:xfrm>
          <a:prstGeom prst="rect">
            <a:avLst/>
          </a:prstGeom>
          <a:effectLst>
            <a:innerShdw blurRad="114300">
              <a:srgbClr val="FAEBD6"/>
            </a:innerShdw>
          </a:effectLst>
        </p:spPr>
      </p:pic>
      <p:sp>
        <p:nvSpPr>
          <p:cNvPr id="5" name="Rectangle 4">
            <a:extLst>
              <a:ext uri="{FF2B5EF4-FFF2-40B4-BE49-F238E27FC236}">
                <a16:creationId xmlns:a16="http://schemas.microsoft.com/office/drawing/2014/main" id="{8015D077-0B79-4FBB-9D16-76AC6DF5D39A}"/>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6" name="TextBox 5">
            <a:extLst>
              <a:ext uri="{FF2B5EF4-FFF2-40B4-BE49-F238E27FC236}">
                <a16:creationId xmlns:a16="http://schemas.microsoft.com/office/drawing/2014/main" id="{747F56FC-5731-4A15-ADF1-C8E528E7B5A6}"/>
              </a:ext>
            </a:extLst>
          </p:cNvPr>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
        <p:nvSpPr>
          <p:cNvPr id="10" name="TextBox 9">
            <a:extLst>
              <a:ext uri="{FF2B5EF4-FFF2-40B4-BE49-F238E27FC236}">
                <a16:creationId xmlns:a16="http://schemas.microsoft.com/office/drawing/2014/main" id="{6C9833E3-3170-4043-B78D-5FBF4A941D02}"/>
              </a:ext>
            </a:extLst>
          </p:cNvPr>
          <p:cNvSpPr txBox="1"/>
          <p:nvPr/>
        </p:nvSpPr>
        <p:spPr>
          <a:xfrm>
            <a:off x="1456630" y="2706971"/>
            <a:ext cx="5078437" cy="2092881"/>
          </a:xfrm>
          <a:prstGeom prst="rect">
            <a:avLst/>
          </a:prstGeom>
          <a:noFill/>
        </p:spPr>
        <p:txBody>
          <a:bodyPr wrap="square" rtlCol="0">
            <a:spAutoFit/>
          </a:bodyPr>
          <a:lstStyle/>
          <a:p>
            <a:pPr algn="ctr"/>
            <a:r>
              <a:rPr lang="en-GB" sz="2800" dirty="0"/>
              <a:t>The ICRC’s MHPSS response does not necessarily follow diagnoses but instead is led by and focuses on symptoms and functionality. </a:t>
            </a:r>
            <a:endParaRPr lang="fr-CH" sz="2800" dirty="0"/>
          </a:p>
          <a:p>
            <a:endParaRPr lang="en-GB" dirty="0"/>
          </a:p>
        </p:txBody>
      </p:sp>
    </p:spTree>
    <p:extLst>
      <p:ext uri="{BB962C8B-B14F-4D97-AF65-F5344CB8AC3E}">
        <p14:creationId xmlns:p14="http://schemas.microsoft.com/office/powerpoint/2010/main" val="15138559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1" name="Content Placeholder 3">
            <a:extLst>
              <a:ext uri="{FF2B5EF4-FFF2-40B4-BE49-F238E27FC236}">
                <a16:creationId xmlns:a16="http://schemas.microsoft.com/office/drawing/2014/main" id="{2148F2BC-9B8D-42F7-8AE8-F104F884952F}"/>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01999" y="2130861"/>
            <a:ext cx="2755239" cy="3268454"/>
          </a:xfrm>
        </p:spPr>
      </p:pic>
      <p:pic>
        <p:nvPicPr>
          <p:cNvPr id="5" name="Content Placeholder 3">
            <a:extLst>
              <a:ext uri="{FF2B5EF4-FFF2-40B4-BE49-F238E27FC236}">
                <a16:creationId xmlns:a16="http://schemas.microsoft.com/office/drawing/2014/main" id="{99161FC0-B0F9-4B52-BF66-8198C5D6AC7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358607" y="920011"/>
            <a:ext cx="2699293" cy="3487981"/>
          </a:xfrm>
          <a:prstGeom prst="rect">
            <a:avLst/>
          </a:prstGeom>
        </p:spPr>
      </p:pic>
      <p:pic>
        <p:nvPicPr>
          <p:cNvPr id="7" name="Picture 4">
            <a:extLst>
              <a:ext uri="{FF2B5EF4-FFF2-40B4-BE49-F238E27FC236}">
                <a16:creationId xmlns:a16="http://schemas.microsoft.com/office/drawing/2014/main" id="{33C26F80-83A1-4064-9934-F12AD7376C2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03106" y="4378251"/>
            <a:ext cx="2860694" cy="2682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3">
            <a:extLst>
              <a:ext uri="{FF2B5EF4-FFF2-40B4-BE49-F238E27FC236}">
                <a16:creationId xmlns:a16="http://schemas.microsoft.com/office/drawing/2014/main" id="{48F4DF92-2FB9-41B0-B5E4-FE2F7183D57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6131261" y="421881"/>
            <a:ext cx="2860694" cy="2861220"/>
          </a:xfrm>
          <a:prstGeom prst="rect">
            <a:avLst/>
          </a:prstGeom>
        </p:spPr>
      </p:pic>
      <p:pic>
        <p:nvPicPr>
          <p:cNvPr id="11" name="Content Placeholder 3">
            <a:extLst>
              <a:ext uri="{FF2B5EF4-FFF2-40B4-BE49-F238E27FC236}">
                <a16:creationId xmlns:a16="http://schemas.microsoft.com/office/drawing/2014/main" id="{1CE7B00C-A2AE-47B6-A420-D12B7F5C751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065316" y="134021"/>
            <a:ext cx="2781985" cy="314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a:extLst>
              <a:ext uri="{FF2B5EF4-FFF2-40B4-BE49-F238E27FC236}">
                <a16:creationId xmlns:a16="http://schemas.microsoft.com/office/drawing/2014/main" id="{842C3F37-00DB-4121-9F36-E3A2CADD3C7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97433" y="3304873"/>
            <a:ext cx="1322080" cy="2350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a:extLst>
              <a:ext uri="{FF2B5EF4-FFF2-40B4-BE49-F238E27FC236}">
                <a16:creationId xmlns:a16="http://schemas.microsoft.com/office/drawing/2014/main" id="{73FD801A-A5E0-411A-8B4A-DD731AA63C1F}"/>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916238" y="3283101"/>
            <a:ext cx="1436409" cy="2321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a:extLst>
              <a:ext uri="{FF2B5EF4-FFF2-40B4-BE49-F238E27FC236}">
                <a16:creationId xmlns:a16="http://schemas.microsoft.com/office/drawing/2014/main" id="{2FD7874C-A210-4490-A391-90864F5BB927}"/>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0546097" y="3283101"/>
            <a:ext cx="1358447" cy="230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20FF168D-E67D-4D26-861B-B31489446E31}"/>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8" name="TextBox 17">
            <a:extLst>
              <a:ext uri="{FF2B5EF4-FFF2-40B4-BE49-F238E27FC236}">
                <a16:creationId xmlns:a16="http://schemas.microsoft.com/office/drawing/2014/main" id="{26562F84-9E35-4F59-AE9A-BFC2F4029FF9}"/>
              </a:ext>
            </a:extLst>
          </p:cNvPr>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
        <p:nvSpPr>
          <p:cNvPr id="13" name="TextBox 12">
            <a:extLst>
              <a:ext uri="{FF2B5EF4-FFF2-40B4-BE49-F238E27FC236}">
                <a16:creationId xmlns:a16="http://schemas.microsoft.com/office/drawing/2014/main" id="{210EBD03-8E79-4DC0-B420-BEEEF0A5D201}"/>
              </a:ext>
            </a:extLst>
          </p:cNvPr>
          <p:cNvSpPr txBox="1"/>
          <p:nvPr/>
        </p:nvSpPr>
        <p:spPr>
          <a:xfrm>
            <a:off x="683003" y="147939"/>
            <a:ext cx="3927422" cy="646331"/>
          </a:xfrm>
          <a:prstGeom prst="rect">
            <a:avLst/>
          </a:prstGeom>
          <a:noFill/>
        </p:spPr>
        <p:txBody>
          <a:bodyPr wrap="none" rtlCol="0">
            <a:spAutoFit/>
          </a:bodyPr>
          <a:lstStyle/>
          <a:p>
            <a:r>
              <a:rPr lang="en-GB" sz="3600" u="sng" dirty="0"/>
              <a:t>And many more…….</a:t>
            </a:r>
          </a:p>
        </p:txBody>
      </p:sp>
      <p:sp>
        <p:nvSpPr>
          <p:cNvPr id="2" name="TextBox 1">
            <a:extLst>
              <a:ext uri="{FF2B5EF4-FFF2-40B4-BE49-F238E27FC236}">
                <a16:creationId xmlns:a16="http://schemas.microsoft.com/office/drawing/2014/main" id="{E0176A94-CD14-4760-9BAB-E6F36CF07C8F}"/>
              </a:ext>
            </a:extLst>
          </p:cNvPr>
          <p:cNvSpPr txBox="1"/>
          <p:nvPr/>
        </p:nvSpPr>
        <p:spPr>
          <a:xfrm>
            <a:off x="9917723" y="6358597"/>
            <a:ext cx="1410964" cy="369332"/>
          </a:xfrm>
          <a:prstGeom prst="rect">
            <a:avLst/>
          </a:prstGeom>
          <a:noFill/>
        </p:spPr>
        <p:txBody>
          <a:bodyPr wrap="none" rtlCol="0">
            <a:spAutoFit/>
          </a:bodyPr>
          <a:lstStyle/>
          <a:p>
            <a:r>
              <a:rPr lang="en-GB" dirty="0"/>
              <a:t>…………………..</a:t>
            </a:r>
          </a:p>
        </p:txBody>
      </p:sp>
    </p:spTree>
    <p:extLst>
      <p:ext uri="{BB962C8B-B14F-4D97-AF65-F5344CB8AC3E}">
        <p14:creationId xmlns:p14="http://schemas.microsoft.com/office/powerpoint/2010/main" val="20720827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AB32F2-C8AB-4D48-81D6-BEF5E0E59538}"/>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endParaRPr lang="en-US" dirty="0">
              <a:solidFill>
                <a:schemeClr val="bg1"/>
              </a:solidFill>
            </a:endParaRPr>
          </a:p>
        </p:txBody>
      </p:sp>
      <p:sp>
        <p:nvSpPr>
          <p:cNvPr id="3" name="TextBox 2">
            <a:extLst>
              <a:ext uri="{FF2B5EF4-FFF2-40B4-BE49-F238E27FC236}">
                <a16:creationId xmlns:a16="http://schemas.microsoft.com/office/drawing/2014/main" id="{1F9425CB-2163-4ED8-AF77-DCCC737BFC1A}"/>
              </a:ext>
            </a:extLst>
          </p:cNvPr>
          <p:cNvSpPr txBox="1"/>
          <p:nvPr/>
        </p:nvSpPr>
        <p:spPr>
          <a:xfrm>
            <a:off x="83492" y="5053707"/>
            <a:ext cx="461665" cy="1440394"/>
          </a:xfrm>
          <a:prstGeom prst="rect">
            <a:avLst/>
          </a:prstGeom>
          <a:noFill/>
        </p:spPr>
        <p:txBody>
          <a:bodyPr vert="vert270" wrap="none" rtlCol="0">
            <a:spAutoFit/>
          </a:bodyPr>
          <a:lstStyle/>
          <a:p>
            <a:r>
              <a:rPr lang="en-US" dirty="0">
                <a:solidFill>
                  <a:schemeClr val="bg1"/>
                </a:solidFill>
              </a:rPr>
              <a:t>H.E.L.P. course</a:t>
            </a:r>
          </a:p>
        </p:txBody>
      </p:sp>
      <p:sp>
        <p:nvSpPr>
          <p:cNvPr id="4" name="TextBox 3">
            <a:extLst>
              <a:ext uri="{FF2B5EF4-FFF2-40B4-BE49-F238E27FC236}">
                <a16:creationId xmlns:a16="http://schemas.microsoft.com/office/drawing/2014/main" id="{AADF2BE5-EF01-4AB5-BA57-911E4B021177}"/>
              </a:ext>
            </a:extLst>
          </p:cNvPr>
          <p:cNvSpPr txBox="1"/>
          <p:nvPr/>
        </p:nvSpPr>
        <p:spPr>
          <a:xfrm>
            <a:off x="1998617" y="2090057"/>
            <a:ext cx="8543109" cy="1200329"/>
          </a:xfrm>
          <a:prstGeom prst="rect">
            <a:avLst/>
          </a:prstGeom>
          <a:noFill/>
        </p:spPr>
        <p:txBody>
          <a:bodyPr wrap="square" rtlCol="0">
            <a:spAutoFit/>
          </a:bodyPr>
          <a:lstStyle/>
          <a:p>
            <a:r>
              <a:rPr lang="en-US" sz="7200" dirty="0"/>
              <a:t>Thank you very much! </a:t>
            </a:r>
            <a:endParaRPr lang="fr-CH" sz="7200" dirty="0"/>
          </a:p>
        </p:txBody>
      </p:sp>
    </p:spTree>
    <p:extLst>
      <p:ext uri="{BB962C8B-B14F-4D97-AF65-F5344CB8AC3E}">
        <p14:creationId xmlns:p14="http://schemas.microsoft.com/office/powerpoint/2010/main" val="2048514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6629" y="5692"/>
            <a:ext cx="7609114" cy="1325563"/>
          </a:xfrm>
        </p:spPr>
        <p:txBody>
          <a:bodyPr>
            <a:normAutofit/>
          </a:bodyPr>
          <a:lstStyle/>
          <a:p>
            <a:r>
              <a:rPr lang="en-GB" u="sng" dirty="0">
                <a:latin typeface="+mn-lt"/>
              </a:rPr>
              <a:t>Global Burden of Disease 2004</a:t>
            </a:r>
            <a:endParaRPr lang="fr-FR" u="sng" dirty="0">
              <a:latin typeface="+mn-lt"/>
            </a:endParaRPr>
          </a:p>
        </p:txBody>
      </p:sp>
      <p:sp>
        <p:nvSpPr>
          <p:cNvPr id="3" name="Content Placeholder 2"/>
          <p:cNvSpPr>
            <a:spLocks noGrp="1"/>
          </p:cNvSpPr>
          <p:nvPr>
            <p:ph idx="1"/>
          </p:nvPr>
        </p:nvSpPr>
        <p:spPr>
          <a:xfrm>
            <a:off x="2274277" y="1500943"/>
            <a:ext cx="7751465" cy="4688842"/>
          </a:xfrm>
        </p:spPr>
        <p:txBody>
          <a:bodyPr>
            <a:normAutofit fontScale="85000" lnSpcReduction="20000"/>
          </a:bodyPr>
          <a:lstStyle/>
          <a:p>
            <a:pPr>
              <a:buNone/>
            </a:pPr>
            <a:r>
              <a:rPr lang="en-GB" b="1" dirty="0"/>
              <a:t>% of DALY’s </a:t>
            </a:r>
            <a:r>
              <a:rPr lang="en-GB" dirty="0"/>
              <a:t>for mental and substance use disorders</a:t>
            </a:r>
          </a:p>
          <a:p>
            <a:r>
              <a:rPr lang="en-GB" dirty="0"/>
              <a:t>Worldwide:				14%</a:t>
            </a:r>
          </a:p>
          <a:p>
            <a:r>
              <a:rPr lang="en-GB" dirty="0"/>
              <a:t>Eastern Mediterranean Region:	12%</a:t>
            </a:r>
          </a:p>
          <a:p>
            <a:pPr>
              <a:buNone/>
            </a:pPr>
            <a:endParaRPr lang="en-GB" dirty="0"/>
          </a:p>
          <a:p>
            <a:pPr>
              <a:buNone/>
            </a:pPr>
            <a:r>
              <a:rPr lang="en-GB" b="1" dirty="0"/>
              <a:t>% of YLD </a:t>
            </a:r>
            <a:r>
              <a:rPr lang="en-GB" dirty="0"/>
              <a:t>				19  %</a:t>
            </a:r>
          </a:p>
          <a:p>
            <a:pPr lvl="1"/>
            <a:r>
              <a:rPr lang="en-GB" sz="2800" dirty="0"/>
              <a:t>Severe Disabled:			  2.9%</a:t>
            </a:r>
          </a:p>
          <a:p>
            <a:pPr lvl="1"/>
            <a:r>
              <a:rPr lang="en-GB" sz="2800" dirty="0"/>
              <a:t>Moderate Disabled:		12.4%</a:t>
            </a:r>
          </a:p>
          <a:p>
            <a:pPr>
              <a:buNone/>
            </a:pPr>
            <a:endParaRPr lang="en-GB" dirty="0"/>
          </a:p>
          <a:p>
            <a:pPr marL="0" indent="0">
              <a:buNone/>
            </a:pPr>
            <a:r>
              <a:rPr lang="en-GB" b="1" dirty="0"/>
              <a:t>Moderate and Severe Disabled</a:t>
            </a:r>
            <a:r>
              <a:rPr lang="en-GB" dirty="0"/>
              <a:t>:</a:t>
            </a:r>
          </a:p>
          <a:p>
            <a:pPr lvl="1"/>
            <a:r>
              <a:rPr lang="en-GB" sz="2800" dirty="0"/>
              <a:t>Children    0-14 year		  5  %</a:t>
            </a:r>
          </a:p>
          <a:p>
            <a:pPr lvl="1"/>
            <a:r>
              <a:rPr lang="en-GB" sz="2800" dirty="0"/>
              <a:t>Adults     15-59 year		15  %</a:t>
            </a:r>
          </a:p>
          <a:p>
            <a:pPr lvl="1"/>
            <a:r>
              <a:rPr lang="en-GB" sz="2800" dirty="0"/>
              <a:t>Elderly        &gt;60 year		46  %</a:t>
            </a:r>
          </a:p>
        </p:txBody>
      </p:sp>
      <p:sp>
        <p:nvSpPr>
          <p:cNvPr id="4" name="Rectangle 3">
            <a:extLst>
              <a:ext uri="{FF2B5EF4-FFF2-40B4-BE49-F238E27FC236}">
                <a16:creationId xmlns:a16="http://schemas.microsoft.com/office/drawing/2014/main" id="{D86DFA10-C77E-4D92-931C-226533331E8C}"/>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5" name="TextBox 4">
            <a:extLst>
              <a:ext uri="{FF2B5EF4-FFF2-40B4-BE49-F238E27FC236}">
                <a16:creationId xmlns:a16="http://schemas.microsoft.com/office/drawing/2014/main" id="{E1A81B0C-BA46-4BFF-8EF2-3C3DA91D7AEC}"/>
              </a:ext>
            </a:extLst>
          </p:cNvPr>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2409722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CD22CA-400A-405A-B2EB-D2E833B94DBA}"/>
              </a:ext>
            </a:extLst>
          </p:cNvPr>
          <p:cNvSpPr txBox="1"/>
          <p:nvPr/>
        </p:nvSpPr>
        <p:spPr>
          <a:xfrm>
            <a:off x="4857749" y="857432"/>
            <a:ext cx="2780826" cy="707886"/>
          </a:xfrm>
          <a:prstGeom prst="rect">
            <a:avLst/>
          </a:prstGeom>
          <a:noFill/>
        </p:spPr>
        <p:txBody>
          <a:bodyPr wrap="none" rtlCol="0">
            <a:spAutoFit/>
          </a:bodyPr>
          <a:lstStyle/>
          <a:p>
            <a:r>
              <a:rPr lang="en-GB" sz="4000" b="1" u="sng" dirty="0">
                <a:solidFill>
                  <a:srgbClr val="0000FF"/>
                </a:solidFill>
              </a:rPr>
              <a:t>Group Work</a:t>
            </a:r>
          </a:p>
        </p:txBody>
      </p:sp>
      <p:sp>
        <p:nvSpPr>
          <p:cNvPr id="3" name="TextBox 2">
            <a:extLst>
              <a:ext uri="{FF2B5EF4-FFF2-40B4-BE49-F238E27FC236}">
                <a16:creationId xmlns:a16="http://schemas.microsoft.com/office/drawing/2014/main" id="{14E58E66-A78C-42EF-9987-B4D42CD80E15}"/>
              </a:ext>
            </a:extLst>
          </p:cNvPr>
          <p:cNvSpPr txBox="1"/>
          <p:nvPr/>
        </p:nvSpPr>
        <p:spPr>
          <a:xfrm>
            <a:off x="975345" y="2305444"/>
            <a:ext cx="10020901" cy="3600986"/>
          </a:xfrm>
          <a:prstGeom prst="rect">
            <a:avLst/>
          </a:prstGeom>
          <a:noFill/>
        </p:spPr>
        <p:txBody>
          <a:bodyPr wrap="square" rtlCol="0">
            <a:spAutoFit/>
          </a:bodyPr>
          <a:lstStyle/>
          <a:p>
            <a:pPr marL="742950" indent="-742950">
              <a:buFont typeface="+mj-lt"/>
              <a:buAutoNum type="arabicPeriod"/>
            </a:pPr>
            <a:r>
              <a:rPr lang="en-US" sz="3200" dirty="0"/>
              <a:t>Read background</a:t>
            </a:r>
          </a:p>
          <a:p>
            <a:pPr marL="742950" indent="-742950">
              <a:buFont typeface="+mj-lt"/>
              <a:buAutoNum type="arabicPeriod"/>
            </a:pPr>
            <a:r>
              <a:rPr lang="en-US" sz="3200" dirty="0"/>
              <a:t>Based on background, outline assessment questions</a:t>
            </a:r>
          </a:p>
          <a:p>
            <a:pPr marL="742950" indent="-742950">
              <a:buFont typeface="+mj-lt"/>
              <a:buAutoNum type="arabicPeriod"/>
            </a:pPr>
            <a:r>
              <a:rPr lang="en-US" sz="3200" dirty="0"/>
              <a:t>Outline possible MHPSS interventions  </a:t>
            </a:r>
          </a:p>
          <a:p>
            <a:pPr algn="ctr"/>
            <a:endParaRPr lang="en-GB" sz="4400" dirty="0"/>
          </a:p>
          <a:p>
            <a:pPr algn="ctr"/>
            <a:endParaRPr lang="en-GB" sz="4400" dirty="0"/>
          </a:p>
          <a:p>
            <a:pPr algn="ctr"/>
            <a:endParaRPr lang="en-GB" sz="4400" dirty="0"/>
          </a:p>
        </p:txBody>
      </p:sp>
      <p:sp>
        <p:nvSpPr>
          <p:cNvPr id="4" name="TextBox 3">
            <a:extLst>
              <a:ext uri="{FF2B5EF4-FFF2-40B4-BE49-F238E27FC236}">
                <a16:creationId xmlns:a16="http://schemas.microsoft.com/office/drawing/2014/main" id="{5E6B1C90-8153-40FA-B6F3-848E96F7E074}"/>
              </a:ext>
            </a:extLst>
          </p:cNvPr>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
        <p:nvSpPr>
          <p:cNvPr id="5" name="Rectangle 4">
            <a:extLst>
              <a:ext uri="{FF2B5EF4-FFF2-40B4-BE49-F238E27FC236}">
                <a16:creationId xmlns:a16="http://schemas.microsoft.com/office/drawing/2014/main" id="{24C4C72C-15C8-4F90-9254-3C0E44DFF7C2}"/>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a:extLst>
              <a:ext uri="{FF2B5EF4-FFF2-40B4-BE49-F238E27FC236}">
                <a16:creationId xmlns:a16="http://schemas.microsoft.com/office/drawing/2014/main" id="{E80D6321-B2D8-49C5-A432-6E7FA024E48D}"/>
              </a:ext>
            </a:extLst>
          </p:cNvPr>
          <p:cNvSpPr txBox="1"/>
          <p:nvPr/>
        </p:nvSpPr>
        <p:spPr>
          <a:xfrm>
            <a:off x="55650" y="5274845"/>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3696489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CF1C28-3743-47CE-AA9A-569C2BD3C6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847" y="1298616"/>
            <a:ext cx="6522060" cy="540921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ctangle 2">
            <a:extLst>
              <a:ext uri="{FF2B5EF4-FFF2-40B4-BE49-F238E27FC236}">
                <a16:creationId xmlns:a16="http://schemas.microsoft.com/office/drawing/2014/main" id="{E180237F-1CA1-4CA9-BC33-7CE54241E036}"/>
              </a:ext>
            </a:extLst>
          </p:cNvPr>
          <p:cNvSpPr/>
          <p:nvPr/>
        </p:nvSpPr>
        <p:spPr>
          <a:xfrm>
            <a:off x="8100646" y="6153828"/>
            <a:ext cx="3997569" cy="553998"/>
          </a:xfrm>
          <a:prstGeom prst="rect">
            <a:avLst/>
          </a:prstGeom>
        </p:spPr>
        <p:txBody>
          <a:bodyPr wrap="square">
            <a:spAutoFit/>
          </a:bodyPr>
          <a:lstStyle/>
          <a:p>
            <a:pPr algn="ctr"/>
            <a:r>
              <a:rPr lang="en-US" altLang="fr-FR" sz="1200" i="1" dirty="0"/>
              <a:t>The Lancet</a:t>
            </a:r>
            <a:r>
              <a:rPr lang="en-US" altLang="fr-FR" sz="1200" dirty="0"/>
              <a:t> </a:t>
            </a:r>
          </a:p>
          <a:p>
            <a:pPr algn="ctr"/>
            <a:r>
              <a:rPr lang="en-US" altLang="fr-FR" sz="1200" dirty="0"/>
              <a:t>Volume 392, Issue 10157, Pages 1553-1598 (October 2018)</a:t>
            </a:r>
            <a:r>
              <a:rPr lang="en-US" altLang="fr-FR" dirty="0"/>
              <a:t> </a:t>
            </a:r>
          </a:p>
        </p:txBody>
      </p:sp>
      <p:sp>
        <p:nvSpPr>
          <p:cNvPr id="5" name="TextBox 4">
            <a:extLst>
              <a:ext uri="{FF2B5EF4-FFF2-40B4-BE49-F238E27FC236}">
                <a16:creationId xmlns:a16="http://schemas.microsoft.com/office/drawing/2014/main" id="{8425F039-FDDA-41DD-A842-D55921589915}"/>
              </a:ext>
            </a:extLst>
          </p:cNvPr>
          <p:cNvSpPr txBox="1"/>
          <p:nvPr/>
        </p:nvSpPr>
        <p:spPr>
          <a:xfrm>
            <a:off x="715108" y="179846"/>
            <a:ext cx="11289323" cy="830997"/>
          </a:xfrm>
          <a:prstGeom prst="rect">
            <a:avLst/>
          </a:prstGeom>
          <a:noFill/>
        </p:spPr>
        <p:txBody>
          <a:bodyPr wrap="square" rtlCol="0">
            <a:spAutoFit/>
          </a:bodyPr>
          <a:lstStyle/>
          <a:p>
            <a:pPr algn="ctr"/>
            <a:r>
              <a:rPr lang="en-US" sz="2400" dirty="0"/>
              <a:t>2018 Rising Burden of MH, Substance Use Disorders, Suicide, Alzheimer’s and other dementias by Sociodemographic Development (SDI)  </a:t>
            </a:r>
            <a:endParaRPr lang="fr-CH" sz="2400" dirty="0"/>
          </a:p>
        </p:txBody>
      </p:sp>
    </p:spTree>
    <p:extLst>
      <p:ext uri="{BB962C8B-B14F-4D97-AF65-F5344CB8AC3E}">
        <p14:creationId xmlns:p14="http://schemas.microsoft.com/office/powerpoint/2010/main" val="549982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059B471-B0C3-4F95-ADED-474D71F3730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3467" y="907205"/>
            <a:ext cx="10905066" cy="5043590"/>
          </a:xfrm>
          <a:prstGeom prst="rect">
            <a:avLst/>
          </a:prstGeom>
        </p:spPr>
      </p:pic>
      <p:sp>
        <p:nvSpPr>
          <p:cNvPr id="3" name="Rectangle 2">
            <a:extLst>
              <a:ext uri="{FF2B5EF4-FFF2-40B4-BE49-F238E27FC236}">
                <a16:creationId xmlns:a16="http://schemas.microsoft.com/office/drawing/2014/main" id="{5A6D861C-673B-4D30-A1B8-34C69E2583FD}"/>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6" name="TextBox 5">
            <a:extLst>
              <a:ext uri="{FF2B5EF4-FFF2-40B4-BE49-F238E27FC236}">
                <a16:creationId xmlns:a16="http://schemas.microsoft.com/office/drawing/2014/main" id="{5D23B672-6259-4CDB-AD3F-A9076DF81EA9}"/>
              </a:ext>
            </a:extLst>
          </p:cNvPr>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209238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9F5AB8-3A50-4CD3-BD6F-EB3BCB1167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267" y="225083"/>
            <a:ext cx="7468827" cy="5412801"/>
          </a:xfrm>
          <a:prstGeom prst="rect">
            <a:avLst/>
          </a:prstGeom>
        </p:spPr>
      </p:pic>
      <p:sp>
        <p:nvSpPr>
          <p:cNvPr id="8" name="TextBox 7">
            <a:extLst>
              <a:ext uri="{FF2B5EF4-FFF2-40B4-BE49-F238E27FC236}">
                <a16:creationId xmlns:a16="http://schemas.microsoft.com/office/drawing/2014/main" id="{EBEB2F19-F425-4140-8460-C828859097FF}"/>
              </a:ext>
            </a:extLst>
          </p:cNvPr>
          <p:cNvSpPr txBox="1"/>
          <p:nvPr/>
        </p:nvSpPr>
        <p:spPr>
          <a:xfrm>
            <a:off x="8494711" y="2459504"/>
            <a:ext cx="3429525" cy="1938992"/>
          </a:xfrm>
          <a:prstGeom prst="rect">
            <a:avLst/>
          </a:prstGeom>
          <a:solidFill>
            <a:srgbClr val="FF66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400" dirty="0"/>
              <a:t>Prevalence  of mental disorders is 22.1% at any point in time in the conflict-affected populations assessed.</a:t>
            </a:r>
          </a:p>
        </p:txBody>
      </p:sp>
      <p:sp>
        <p:nvSpPr>
          <p:cNvPr id="10" name="TextBox 9">
            <a:extLst>
              <a:ext uri="{FF2B5EF4-FFF2-40B4-BE49-F238E27FC236}">
                <a16:creationId xmlns:a16="http://schemas.microsoft.com/office/drawing/2014/main" id="{E821C802-2701-412D-9FF7-D394081EA32C}"/>
              </a:ext>
            </a:extLst>
          </p:cNvPr>
          <p:cNvSpPr txBox="1"/>
          <p:nvPr/>
        </p:nvSpPr>
        <p:spPr>
          <a:xfrm>
            <a:off x="1080407" y="5852281"/>
            <a:ext cx="6962546" cy="523220"/>
          </a:xfrm>
          <a:prstGeom prst="rect">
            <a:avLst/>
          </a:prstGeom>
          <a:noFill/>
        </p:spPr>
        <p:txBody>
          <a:bodyPr wrap="square" rtlCol="0">
            <a:spAutoFit/>
          </a:bodyPr>
          <a:lstStyle/>
          <a:p>
            <a:r>
              <a:rPr lang="en-US" sz="1400" dirty="0" err="1"/>
              <a:t>Charlson</a:t>
            </a:r>
            <a:r>
              <a:rPr lang="en-US" sz="1400" dirty="0"/>
              <a:t>, F, et al. New WHO prevalence estimates of mental disorders in conflict settings: a systematic review and meta-analysis. Lancet. June 2019.</a:t>
            </a:r>
          </a:p>
        </p:txBody>
      </p:sp>
      <p:sp>
        <p:nvSpPr>
          <p:cNvPr id="6" name="Rectangle 5">
            <a:extLst>
              <a:ext uri="{FF2B5EF4-FFF2-40B4-BE49-F238E27FC236}">
                <a16:creationId xmlns:a16="http://schemas.microsoft.com/office/drawing/2014/main" id="{A473F36C-33AD-4D35-A21C-5AA459DE1AB6}"/>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a:extLst>
              <a:ext uri="{FF2B5EF4-FFF2-40B4-BE49-F238E27FC236}">
                <a16:creationId xmlns:a16="http://schemas.microsoft.com/office/drawing/2014/main" id="{DEF59D8A-7DCF-4DB8-823E-A6802B4CB1C1}"/>
              </a:ext>
            </a:extLst>
          </p:cNvPr>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2850023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DA4C3-2D3E-465B-9132-0A85420E1FE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7263808-B4FF-45DA-B906-630B0368CFA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89B051B-3E59-4B7C-A6A1-8269F8E929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49" y="137807"/>
            <a:ext cx="11715420" cy="5920193"/>
          </a:xfrm>
          <a:prstGeom prst="rect">
            <a:avLst/>
          </a:prstGeom>
        </p:spPr>
      </p:pic>
      <p:sp>
        <p:nvSpPr>
          <p:cNvPr id="5" name="TextBox 4">
            <a:extLst>
              <a:ext uri="{FF2B5EF4-FFF2-40B4-BE49-F238E27FC236}">
                <a16:creationId xmlns:a16="http://schemas.microsoft.com/office/drawing/2014/main" id="{0E6E81B7-CF19-4F36-9929-43FAB52EA121}"/>
              </a:ext>
            </a:extLst>
          </p:cNvPr>
          <p:cNvSpPr txBox="1"/>
          <p:nvPr/>
        </p:nvSpPr>
        <p:spPr>
          <a:xfrm>
            <a:off x="1024973" y="6192937"/>
            <a:ext cx="10922773" cy="307777"/>
          </a:xfrm>
          <a:prstGeom prst="rect">
            <a:avLst/>
          </a:prstGeom>
          <a:noFill/>
        </p:spPr>
        <p:txBody>
          <a:bodyPr wrap="square" rtlCol="0">
            <a:spAutoFit/>
          </a:bodyPr>
          <a:lstStyle/>
          <a:p>
            <a:r>
              <a:rPr lang="en-US" sz="1400" dirty="0" err="1"/>
              <a:t>Charlson</a:t>
            </a:r>
            <a:r>
              <a:rPr lang="en-US" sz="1400" dirty="0"/>
              <a:t>, F, et al. New WHO prevalence estimates of mental disorders in conflict settings: a systematic review and meta-analysis. Lancet. June 2019.</a:t>
            </a:r>
          </a:p>
        </p:txBody>
      </p:sp>
      <p:sp>
        <p:nvSpPr>
          <p:cNvPr id="6" name="Rectangle 5">
            <a:extLst>
              <a:ext uri="{FF2B5EF4-FFF2-40B4-BE49-F238E27FC236}">
                <a16:creationId xmlns:a16="http://schemas.microsoft.com/office/drawing/2014/main" id="{9C574579-4FAF-4875-AE35-95227D73F120}"/>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a:extLst>
              <a:ext uri="{FF2B5EF4-FFF2-40B4-BE49-F238E27FC236}">
                <a16:creationId xmlns:a16="http://schemas.microsoft.com/office/drawing/2014/main" id="{6FA6C672-3E9D-49AC-98BF-BC3C526D5C0D}"/>
              </a:ext>
            </a:extLst>
          </p:cNvPr>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3995499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8827E-3501-4555-9037-A99D6027E9D5}"/>
              </a:ext>
            </a:extLst>
          </p:cNvPr>
          <p:cNvSpPr>
            <a:spLocks noGrp="1"/>
          </p:cNvSpPr>
          <p:nvPr>
            <p:ph type="title"/>
          </p:nvPr>
        </p:nvSpPr>
        <p:spPr/>
        <p:txBody>
          <a:bodyPr/>
          <a:lstStyle/>
          <a:p>
            <a:pPr algn="ctr"/>
            <a:r>
              <a:rPr lang="en-GB" u="sng" dirty="0">
                <a:latin typeface="+mn-lt"/>
              </a:rPr>
              <a:t>Mental Health Prevalence in Detention</a:t>
            </a:r>
          </a:p>
        </p:txBody>
      </p:sp>
      <p:graphicFrame>
        <p:nvGraphicFramePr>
          <p:cNvPr id="4" name="Content Placeholder 3">
            <a:extLst>
              <a:ext uri="{FF2B5EF4-FFF2-40B4-BE49-F238E27FC236}">
                <a16:creationId xmlns:a16="http://schemas.microsoft.com/office/drawing/2014/main" id="{94EB2476-2EFC-454A-A40C-F12A9F7F7012}"/>
              </a:ext>
            </a:extLst>
          </p:cNvPr>
          <p:cNvGraphicFramePr>
            <a:graphicFrameLocks noGrp="1"/>
          </p:cNvGraphicFramePr>
          <p:nvPr>
            <p:ph idx="1"/>
            <p:extLst>
              <p:ext uri="{D42A27DB-BD31-4B8C-83A1-F6EECF244321}">
                <p14:modId xmlns:p14="http://schemas.microsoft.com/office/powerpoint/2010/main" val="4227616088"/>
              </p:ext>
            </p:extLst>
          </p:nvPr>
        </p:nvGraphicFramePr>
        <p:xfrm>
          <a:off x="1643744" y="1999797"/>
          <a:ext cx="9590313" cy="3133906"/>
        </p:xfrm>
        <a:graphic>
          <a:graphicData uri="http://schemas.openxmlformats.org/drawingml/2006/table">
            <a:tbl>
              <a:tblPr firstRow="1" bandRow="1">
                <a:tableStyleId>{5C22544A-7EE6-4342-B048-85BDC9FD1C3A}</a:tableStyleId>
              </a:tblPr>
              <a:tblGrid>
                <a:gridCol w="2111827">
                  <a:extLst>
                    <a:ext uri="{9D8B030D-6E8A-4147-A177-3AD203B41FA5}">
                      <a16:colId xmlns:a16="http://schemas.microsoft.com/office/drawing/2014/main" val="1828404708"/>
                    </a:ext>
                  </a:extLst>
                </a:gridCol>
                <a:gridCol w="3478381">
                  <a:extLst>
                    <a:ext uri="{9D8B030D-6E8A-4147-A177-3AD203B41FA5}">
                      <a16:colId xmlns:a16="http://schemas.microsoft.com/office/drawing/2014/main" val="2780697434"/>
                    </a:ext>
                  </a:extLst>
                </a:gridCol>
                <a:gridCol w="4000105">
                  <a:extLst>
                    <a:ext uri="{9D8B030D-6E8A-4147-A177-3AD203B41FA5}">
                      <a16:colId xmlns:a16="http://schemas.microsoft.com/office/drawing/2014/main" val="1926286275"/>
                    </a:ext>
                  </a:extLst>
                </a:gridCol>
              </a:tblGrid>
              <a:tr h="482146">
                <a:tc>
                  <a:txBody>
                    <a:bodyPr/>
                    <a:lstStyle/>
                    <a:p>
                      <a:endParaRPr lang="en-GB" sz="2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en-GB" sz="2400" dirty="0">
                          <a:solidFill>
                            <a:schemeClr val="tx1"/>
                          </a:solidFill>
                        </a:rPr>
                        <a:t>General population</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en-GB" sz="2400" dirty="0">
                          <a:solidFill>
                            <a:schemeClr val="tx1"/>
                          </a:solidFill>
                        </a:rPr>
                        <a:t>Detention places</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0984654"/>
                  </a:ext>
                </a:extLst>
              </a:tr>
              <a:tr h="370840">
                <a:tc>
                  <a:txBody>
                    <a:bodyPr/>
                    <a:lstStyle/>
                    <a:p>
                      <a:r>
                        <a:rPr lang="en-GB" sz="2400" dirty="0"/>
                        <a:t>Anxiety</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en-GB" sz="2400" dirty="0"/>
                        <a:t>15%</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en-GB" sz="2400" dirty="0"/>
                        <a:t>16-76%</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6476822"/>
                  </a:ext>
                </a:extLst>
              </a:tr>
              <a:tr h="370840">
                <a:tc>
                  <a:txBody>
                    <a:bodyPr/>
                    <a:lstStyle/>
                    <a:p>
                      <a:r>
                        <a:rPr lang="en-GB" sz="2400" dirty="0"/>
                        <a:t>Depression</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en-GB" sz="2400" dirty="0"/>
                        <a:t>11%</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en-GB" sz="2400" dirty="0"/>
                        <a:t>10-72%</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9540733"/>
                  </a:ext>
                </a:extLst>
              </a:tr>
              <a:tr h="370840">
                <a:tc>
                  <a:txBody>
                    <a:bodyPr/>
                    <a:lstStyle/>
                    <a:p>
                      <a:r>
                        <a:rPr lang="en-GB" sz="2400" dirty="0"/>
                        <a:t>Schizophrenia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en-GB" sz="2400" dirty="0"/>
                        <a:t>0.5%</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en-GB" sz="2400" dirty="0"/>
                        <a:t>  3-20%</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4132090"/>
                  </a:ext>
                </a:extLst>
              </a:tr>
              <a:tr h="370840">
                <a:tc>
                  <a:txBody>
                    <a:bodyPr/>
                    <a:lstStyle/>
                    <a:p>
                      <a:r>
                        <a:rPr lang="en-GB" sz="2400" dirty="0"/>
                        <a:t>Drugs</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en-GB" sz="2400" dirty="0"/>
                        <a:t>5.0%</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en-GB" sz="2400" dirty="0"/>
                        <a:t>30-76%</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7916250"/>
                  </a:ext>
                </a:extLst>
              </a:tr>
              <a:tr h="370840">
                <a:tc>
                  <a:txBody>
                    <a:bodyPr/>
                    <a:lstStyle/>
                    <a:p>
                      <a:r>
                        <a:rPr lang="en-GB" sz="2400" dirty="0"/>
                        <a:t>Total</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en-GB" sz="2400" dirty="0"/>
                        <a:t>10% mild</a:t>
                      </a:r>
                    </a:p>
                    <a:p>
                      <a:r>
                        <a:rPr lang="en-GB" sz="2400" dirty="0"/>
                        <a:t>2-3% severe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en-GB" sz="2400" dirty="0"/>
                        <a:t>55-90%</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9203881"/>
                  </a:ext>
                </a:extLst>
              </a:tr>
            </a:tbl>
          </a:graphicData>
        </a:graphic>
      </p:graphicFrame>
      <p:sp>
        <p:nvSpPr>
          <p:cNvPr id="5" name="TextBox 4">
            <a:extLst>
              <a:ext uri="{FF2B5EF4-FFF2-40B4-BE49-F238E27FC236}">
                <a16:creationId xmlns:a16="http://schemas.microsoft.com/office/drawing/2014/main" id="{6DE1CEA8-AB79-47AE-BF76-BA8A51552E08}"/>
              </a:ext>
            </a:extLst>
          </p:cNvPr>
          <p:cNvSpPr txBox="1"/>
          <p:nvPr/>
        </p:nvSpPr>
        <p:spPr>
          <a:xfrm>
            <a:off x="1643744" y="5519056"/>
            <a:ext cx="9256252" cy="461665"/>
          </a:xfrm>
          <a:prstGeom prst="rect">
            <a:avLst/>
          </a:prstGeom>
          <a:noFill/>
        </p:spPr>
        <p:txBody>
          <a:bodyPr wrap="none" rtlCol="0">
            <a:spAutoFit/>
          </a:bodyPr>
          <a:lstStyle/>
          <a:p>
            <a:r>
              <a:rPr lang="en-GB" sz="2400" dirty="0"/>
              <a:t>Conclusion: There are not many inmates who do NOT have mental issues</a:t>
            </a:r>
          </a:p>
        </p:txBody>
      </p:sp>
      <p:sp>
        <p:nvSpPr>
          <p:cNvPr id="6" name="TextBox 5">
            <a:extLst>
              <a:ext uri="{FF2B5EF4-FFF2-40B4-BE49-F238E27FC236}">
                <a16:creationId xmlns:a16="http://schemas.microsoft.com/office/drawing/2014/main" id="{4914707E-2B68-430A-A5F6-BCA5B3704BFF}"/>
              </a:ext>
            </a:extLst>
          </p:cNvPr>
          <p:cNvSpPr txBox="1"/>
          <p:nvPr/>
        </p:nvSpPr>
        <p:spPr>
          <a:xfrm>
            <a:off x="2536372" y="6181408"/>
            <a:ext cx="7635873" cy="400110"/>
          </a:xfrm>
          <a:prstGeom prst="rect">
            <a:avLst/>
          </a:prstGeom>
          <a:noFill/>
        </p:spPr>
        <p:txBody>
          <a:bodyPr wrap="none" rtlCol="0">
            <a:spAutoFit/>
          </a:bodyPr>
          <a:lstStyle/>
          <a:p>
            <a:r>
              <a:rPr lang="en-US" i="1" dirty="0"/>
              <a:t> </a:t>
            </a:r>
            <a:r>
              <a:rPr lang="en-US" sz="2000" i="1" dirty="0"/>
              <a:t>(Countries: Belgium, USA, UK, Brazil, Chile, Mexico, China, Iran, Nigeria)</a:t>
            </a:r>
            <a:endParaRPr lang="en-GB" dirty="0"/>
          </a:p>
        </p:txBody>
      </p:sp>
      <p:sp>
        <p:nvSpPr>
          <p:cNvPr id="7" name="Rectangle 6">
            <a:extLst>
              <a:ext uri="{FF2B5EF4-FFF2-40B4-BE49-F238E27FC236}">
                <a16:creationId xmlns:a16="http://schemas.microsoft.com/office/drawing/2014/main" id="{929C8C9F-6FBA-4CB7-9EF1-5A39BA0C42DB}"/>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8" name="TextBox 7">
            <a:extLst>
              <a:ext uri="{FF2B5EF4-FFF2-40B4-BE49-F238E27FC236}">
                <a16:creationId xmlns:a16="http://schemas.microsoft.com/office/drawing/2014/main" id="{35FC7A80-8655-4644-B0CE-D9E8CC155C31}"/>
              </a:ext>
            </a:extLst>
          </p:cNvPr>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23725808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SharedContentType xmlns="Microsoft.SharePoint.Taxonomy.ContentTypeSync" SourceId="ab0fa9d1-5a5a-4c9b-9c24-b67ffc5bb60f" ContentTypeId="0x010100F306B2604BE44180B8B82333BE64DF4E005A5CBB6C53404A16AAEA5338BA523999" PreviousValue="false"/>
</file>

<file path=customXml/item3.xml><?xml version="1.0" encoding="utf-8"?>
<ct:contentTypeSchema xmlns:ct="http://schemas.microsoft.com/office/2006/metadata/contentType" xmlns:ma="http://schemas.microsoft.com/office/2006/metadata/properties/metaAttributes" ct:_="" ma:_="" ma:contentTypeName="ICRC Team Document" ma:contentTypeID="0x010100F306B2604BE44180B8B82333BE64DF4E005A5CBB6C53404A16AAEA5338BA523999000A8DC57427FE8447B6BC7D6E7F551E9D" ma:contentTypeVersion="42" ma:contentTypeDescription="Upload Form" ma:contentTypeScope="" ma:versionID="00a5e3a414205b0cd270913d25c6840e">
  <xsd:schema xmlns:xsd="http://www.w3.org/2001/XMLSchema" xmlns:xs="http://www.w3.org/2001/XMLSchema" xmlns:p="http://schemas.microsoft.com/office/2006/metadata/properties" xmlns:ns1="http://schemas.microsoft.com/sharepoint/v3" xmlns:ns2="71402401-ee9a-4cfa-82a8-ebbd88d5d766" xmlns:ns3="a8a2af44-4b8d-404b-a8bd-4186350a523c" xmlns:ns4="775538c5-eb89-48ba-a372-0acd5d6f1291" targetNamespace="http://schemas.microsoft.com/office/2006/metadata/properties" ma:root="true" ma:fieldsID="9601ed9a50bfa6825adc6b667e50086b" ns1:_="" ns2:_="" ns3:_="" ns4:_="">
    <xsd:import namespace="http://schemas.microsoft.com/sharepoint/v3"/>
    <xsd:import namespace="71402401-ee9a-4cfa-82a8-ebbd88d5d766"/>
    <xsd:import namespace="a8a2af44-4b8d-404b-a8bd-4186350a523c"/>
    <xsd:import namespace="775538c5-eb89-48ba-a372-0acd5d6f1291"/>
    <xsd:element name="properties">
      <xsd:complexType>
        <xsd:sequence>
          <xsd:element name="documentManagement">
            <xsd:complexType>
              <xsd:all>
                <xsd:element ref="ns2:ICRCIMP_IsFocus" minOccurs="0"/>
                <xsd:element ref="ns3:IsIntranet" minOccurs="0"/>
                <xsd:element ref="ns3:Period_x0020_start" minOccurs="0"/>
                <xsd:element ref="ns3:Period_x0020_end" minOccurs="0"/>
                <xsd:element ref="ns2:ICRCIMP_IsRecord" minOccurs="0"/>
                <xsd:element ref="ns2:ICRCIMP_RMIdentifier" minOccurs="0"/>
                <xsd:element ref="ns2:ICRCIMP_RMTransfer" minOccurs="0"/>
                <xsd:element ref="ns1:AverageRating" minOccurs="0"/>
                <xsd:element ref="ns1:RatingCount" minOccurs="0"/>
                <xsd:element ref="ns3:_dlc_DocIdUrl" minOccurs="0"/>
                <xsd:element ref="ns2:ICRCIMP_RMUnitInCharge_H" minOccurs="0"/>
                <xsd:element ref="ns3:TaxCatchAll" minOccurs="0"/>
                <xsd:element ref="ns3:TaxCatchAllLabel" minOccurs="0"/>
                <xsd:element ref="ns3:_dlc_DocIdPersistId" minOccurs="0"/>
                <xsd:element ref="ns2:ICRCIMP_Keyword_H" minOccurs="0"/>
                <xsd:element ref="ns3:_dlc_DocId" minOccurs="0"/>
                <xsd:element ref="ns2:ICRCIMP_OrganizationalAccronym_H" minOccurs="0"/>
                <xsd:element ref="ns2:ICRCIMP_Country_H" minOccurs="0"/>
                <xsd:element ref="ns2:ICRCIMP_DocumentType_H" minOccurs="0"/>
                <xsd:element ref="ns2:ICRCIMP_IHT_H" minOccurs="0"/>
                <xsd:element ref="ns2:ICRCIMP_BusinessFunction_H" minOccurs="0"/>
                <xsd:element ref="ns4:pe3ed4b1638e49a0a22b56e84a30773f" minOccurs="0"/>
                <xsd:element ref="ns2:h205814a13eb4c68bb83316f6dea6ef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6" nillable="true" ma:displayName="Rating (0-5)" ma:decimals="2" ma:description="Average value of all the ratings that have been submitted" ma:hidden="true" ma:internalName="AverageRating" ma:readOnly="false">
      <xsd:simpleType>
        <xsd:restriction base="dms:Number"/>
      </xsd:simpleType>
    </xsd:element>
    <xsd:element name="RatingCount" ma:index="17" nillable="true" ma:displayName="Number of Ratings" ma:decimals="0" ma:description="Number of ratings submitted" ma:hidden="true" ma:internalName="RatingCount"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71402401-ee9a-4cfa-82a8-ebbd88d5d766" elementFormDefault="qualified">
    <xsd:import namespace="http://schemas.microsoft.com/office/2006/documentManagement/types"/>
    <xsd:import namespace="http://schemas.microsoft.com/office/infopath/2007/PartnerControls"/>
    <xsd:element name="ICRCIMP_IsFocus" ma:index="5" nillable="true" ma:displayName="Is Key Document" ma:default="0" ma:internalName="ICRCIMP_IsFocus">
      <xsd:simpleType>
        <xsd:restriction base="dms:Boolean"/>
      </xsd:simpleType>
    </xsd:element>
    <xsd:element name="ICRCIMP_IsRecord" ma:index="12" nillable="true" ma:displayName="Is Record" ma:default="0" ma:internalName="ICRCIMP_IsRecord">
      <xsd:simpleType>
        <xsd:restriction base="dms:Boolean"/>
      </xsd:simpleType>
    </xsd:element>
    <xsd:element name="ICRCIMP_RMIdentifier" ma:index="13" nillable="true" ma:displayName="RM Identifier" ma:hidden="true" ma:internalName="ICRCIMP_RMIdentifier" ma:readOnly="false">
      <xsd:simpleType>
        <xsd:restriction base="dms:Text"/>
      </xsd:simpleType>
    </xsd:element>
    <xsd:element name="ICRCIMP_RMTransfer" ma:index="15" nillable="true" ma:displayName="RM Transfer" ma:format="Image" ma:hidden="true" ma:internalName="ICRCIMP_RMTransfer"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ICRCIMP_RMUnitInCharge_H" ma:index="25" nillable="true" ma:taxonomy="true" ma:internalName="ICRCIMP_RMUnitInCharge_H" ma:taxonomyFieldName="ICRCIMP_RMUnitInCharge" ma:displayName="RM Unit In Charge" ma:readOnly="false" ma:default="" ma:fieldId="{6e3f7d82-bb30-4acf-bd11-eef511e2f6ff}"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Keyword_H" ma:index="29" nillable="true" ma:taxonomy="true" ma:internalName="ICRCIMP_Keyword_H" ma:taxonomyFieldName="ICRCIMP_Keyword" ma:displayName="Keyword" ma:readOnly="false" ma:default="" ma:fieldId="{f27af7a6-d078-4508-aeeb-bc60d2b2a9c2}" ma:taxonomyMulti="true" ma:sspId="ab0fa9d1-5a5a-4c9b-9c24-b67ffc5bb60f" ma:termSetId="9e1982ce-954c-4bc3-b476-a56a519943c0" ma:anchorId="dc16195f-09ad-42a4-9fc8-901be5812cbf" ma:open="false" ma:isKeyword="false">
      <xsd:complexType>
        <xsd:sequence>
          <xsd:element ref="pc:Terms" minOccurs="0" maxOccurs="1"/>
        </xsd:sequence>
      </xsd:complexType>
    </xsd:element>
    <xsd:element name="ICRCIMP_OrganizationalAccronym_H" ma:index="31" nillable="true" ma:taxonomy="true" ma:internalName="ICRCIMP_OrganizationalAccronym_H" ma:taxonomyFieldName="ICRCIMP_OrganizationalAccronym" ma:displayName="Organizational Acronym" ma:readOnly="false" ma:default="" ma:fieldId="{7ccf5c89-e992-4c56-8c3d-f080454b7083}"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Country_H" ma:index="32" nillable="true" ma:taxonomy="true" ma:internalName="ICRCIMP_Country_H" ma:taxonomyFieldName="ICRCIMP_Country" ma:displayName="Country" ma:readOnly="false" ma:default="" ma:fieldId="{43c356ae-dbf9-4781-9db5-36f4e2c43aa5}" ma:taxonomyMulti="true" ma:sspId="ab0fa9d1-5a5a-4c9b-9c24-b67ffc5bb60f" ma:termSetId="9e1982ce-954c-4bc3-b476-a56a519943c0" ma:anchorId="ef6172f5-22a7-44c1-85b4-1009e07f4347" ma:open="false" ma:isKeyword="false">
      <xsd:complexType>
        <xsd:sequence>
          <xsd:element ref="pc:Terms" minOccurs="0" maxOccurs="1"/>
        </xsd:sequence>
      </xsd:complexType>
    </xsd:element>
    <xsd:element name="ICRCIMP_DocumentType_H" ma:index="33" nillable="true" ma:taxonomy="true" ma:internalName="ICRCIMP_DocumentType_H" ma:taxonomyFieldName="ICRCIMP_DocumentType" ma:displayName="Document Type" ma:readOnly="false" ma:default="" ma:fieldId="{be9838ba-4f15-4a58-a832-ef14848e4da7}" ma:sspId="ab0fa9d1-5a5a-4c9b-9c24-b67ffc5bb60f" ma:termSetId="9e1982ce-954c-4bc3-b476-a56a519943c0" ma:anchorId="d4aee717-125d-40b5-a4ac-9555539d892b" ma:open="false" ma:isKeyword="false">
      <xsd:complexType>
        <xsd:sequence>
          <xsd:element ref="pc:Terms" minOccurs="0" maxOccurs="1"/>
        </xsd:sequence>
      </xsd:complexType>
    </xsd:element>
    <xsd:element name="ICRCIMP_IHT_H" ma:index="34" nillable="true" ma:taxonomy="true" ma:internalName="ICRCIMP_IHT_H" ma:taxonomyFieldName="ICRCIMP_IHT" ma:displayName="IHT" ma:readOnly="false" ma:default="" ma:fieldId="{065c2617-21f6-47e4-87f5-3c0378fecd5d}" ma:sspId="ab0fa9d1-5a5a-4c9b-9c24-b67ffc5bb60f" ma:termSetId="9e1982ce-954c-4bc3-b476-a56a519943c0" ma:anchorId="b0b0a92e-8599-45de-9f88-f18d1883a95e" ma:open="false" ma:isKeyword="false">
      <xsd:complexType>
        <xsd:sequence>
          <xsd:element ref="pc:Terms" minOccurs="0" maxOccurs="1"/>
        </xsd:sequence>
      </xsd:complexType>
    </xsd:element>
    <xsd:element name="ICRCIMP_BusinessFunction_H" ma:index="35" nillable="true" ma:taxonomy="true" ma:internalName="ICRCIMP_BusinessFunction_H" ma:taxonomyFieldName="ICRCIMP_BusinessFunction" ma:displayName="Business Function" ma:readOnly="false" ma:default="" ma:fieldId="{135f9e93-e411-4f51-a3e4-c80a6701173e}" ma:sspId="ab0fa9d1-5a5a-4c9b-9c24-b67ffc5bb60f" ma:termSetId="9e1982ce-954c-4bc3-b476-a56a519943c0" ma:anchorId="1f494b62-34d6-4855-af7c-08b76e795dc3" ma:open="false" ma:isKeyword="false">
      <xsd:complexType>
        <xsd:sequence>
          <xsd:element ref="pc:Terms" minOccurs="0" maxOccurs="1"/>
        </xsd:sequence>
      </xsd:complexType>
    </xsd:element>
    <xsd:element name="h205814a13eb4c68bb83316f6dea6ef2" ma:index="38" nillable="true" ma:taxonomy="true" ma:internalName="h205814a13eb4c68bb83316f6dea6ef2" ma:taxonomyFieldName="ICRCIMP_KeyIssue" ma:displayName="Key Issue" ma:fieldId="{1205814a-13eb-4c68-bb83-316f6dea6ef2}" ma:sspId="ab0fa9d1-5a5a-4c9b-9c24-b67ffc5bb60f" ma:termSetId="9e1982ce-954c-4bc3-b476-a56a519943c0" ma:anchorId="a8ad2310-98ac-4bbe-9c4d-0a57da7951af"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8a2af44-4b8d-404b-a8bd-4186350a523c" elementFormDefault="qualified">
    <xsd:import namespace="http://schemas.microsoft.com/office/2006/documentManagement/types"/>
    <xsd:import namespace="http://schemas.microsoft.com/office/infopath/2007/PartnerControls"/>
    <xsd:element name="IsIntranet" ma:index="6" nillable="true" ma:displayName="Is Intranet" ma:default="0" ma:internalName="IsIntranet">
      <xsd:simpleType>
        <xsd:restriction base="dms:Boolean"/>
      </xsd:simpleType>
    </xsd:element>
    <xsd:element name="Period_x0020_start" ma:index="10" nillable="true" ma:displayName="Period start" ma:format="DateOnly" ma:internalName="Period_x0020_start">
      <xsd:simpleType>
        <xsd:restriction base="dms:DateTime"/>
      </xsd:simpleType>
    </xsd:element>
    <xsd:element name="Period_x0020_end" ma:index="11" nillable="true" ma:displayName="Period end" ma:format="DateOnly" ma:internalName="Period_x0020_end">
      <xsd:simpleType>
        <xsd:restriction base="dms:DateTime"/>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TaxCatchAll" ma:index="26" nillable="true" ma:displayName="Taxonomy Catch All Column" ma:hidden="true" ma:list="{bb80481a-0eda-4050-92b4-209d87b2a08d}" ma:internalName="TaxCatchAll" ma:showField="CatchAllData"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TaxCatchAllLabel" ma:index="27" nillable="true" ma:displayName="Taxonomy Catch All Column1" ma:hidden="true" ma:list="{bb80481a-0eda-4050-92b4-209d87b2a08d}" ma:internalName="TaxCatchAllLabel" ma:readOnly="true" ma:showField="CatchAllDataLabel"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element name="_dlc_DocId" ma:index="30" nillable="true" ma:displayName="Document ID Value" ma:description="The value of the document ID assigned to this item." ma:internalName="_dlc_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5538c5-eb89-48ba-a372-0acd5d6f1291" elementFormDefault="qualified">
    <xsd:import namespace="http://schemas.microsoft.com/office/2006/documentManagement/types"/>
    <xsd:import namespace="http://schemas.microsoft.com/office/infopath/2007/PartnerControls"/>
    <xsd:element name="pe3ed4b1638e49a0a22b56e84a30773f" ma:index="36" nillable="true" ma:taxonomy="true" ma:internalName="pe3ed4b1638e49a0a22b56e84a30773f" ma:taxonomyFieldName="Key_x0020_Issue" ma:displayName="Key Issue" ma:default="3;#- No key issue|32056555-74b8-4174-9beb-b0d6d010855f" ma:fieldId="{9e3ed4b1-638e-49a0-a22b-56e84a30773f}" ma:sspId="ab0fa9d1-5a5a-4c9b-9c24-b67ffc5bb60f" ma:termSetId="9e1982ce-954c-4bc3-b476-a56a519943c0" ma:anchorId="a8ad2310-98ac-4bbe-9c4d-0a57da7951af"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Summary"/>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ICRCIMP_Country_H xmlns="71402401-ee9a-4cfa-82a8-ebbd88d5d766">
      <Terms xmlns="http://schemas.microsoft.com/office/infopath/2007/PartnerControls">
        <TermInfo xmlns="http://schemas.microsoft.com/office/infopath/2007/PartnerControls">
          <TermName xmlns="http://schemas.microsoft.com/office/infopath/2007/PartnerControls">No Country</TermName>
          <TermId xmlns="http://schemas.microsoft.com/office/infopath/2007/PartnerControls">1f55df4f-c103-4303-b974-426a8e7d1d06</TermId>
        </TermInfo>
      </Terms>
    </ICRCIMP_Country_H>
    <Period_x0020_start xmlns="a8a2af44-4b8d-404b-a8bd-4186350a523c">2019-12-01T23:00:00+00:00</Period_x0020_start>
    <TaxCatchAll xmlns="a8a2af44-4b8d-404b-a8bd-4186350a523c">
      <Value>4</Value>
      <Value>3</Value>
      <Value>2</Value>
      <Value>1</Value>
    </TaxCatchAll>
    <ICRCIMP_DocumentType_H xmlns="71402401-ee9a-4cfa-82a8-ebbd88d5d766">
      <Terms xmlns="http://schemas.microsoft.com/office/infopath/2007/PartnerControls"/>
    </ICRCIMP_DocumentType_H>
    <ICRCIMP_IHT_H xmlns="71402401-ee9a-4cfa-82a8-ebbd88d5d766">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23eb6094-56fc-4ad4-8ae2-cf1575a694f0</TermId>
        </TermInfo>
      </Terms>
    </ICRCIMP_IHT_H>
    <IsIntranet xmlns="a8a2af44-4b8d-404b-a8bd-4186350a523c">false</IsIntranet>
    <ICRCIMP_BusinessFunction_H xmlns="71402401-ee9a-4cfa-82a8-ebbd88d5d766">
      <Terms xmlns="http://schemas.microsoft.com/office/infopath/2007/PartnerControls">
        <TermInfo xmlns="http://schemas.microsoft.com/office/infopath/2007/PartnerControls">
          <TermName xmlns="http://schemas.microsoft.com/office/infopath/2007/PartnerControls">Assistance</TermName>
          <TermId xmlns="http://schemas.microsoft.com/office/infopath/2007/PartnerControls">9015aaae-65d7-4217-8889-581aaffe05a3</TermId>
        </TermInfo>
      </Terms>
    </ICRCIMP_BusinessFunction_H>
    <pe3ed4b1638e49a0a22b56e84a30773f xmlns="775538c5-eb89-48ba-a372-0acd5d6f1291">
      <Terms xmlns="http://schemas.microsoft.com/office/infopath/2007/PartnerControls">
        <TermInfo xmlns="http://schemas.microsoft.com/office/infopath/2007/PartnerControls">
          <TermName xmlns="http://schemas.microsoft.com/office/infopath/2007/PartnerControls">- No key issue</TermName>
          <TermId xmlns="http://schemas.microsoft.com/office/infopath/2007/PartnerControls">32056555-74b8-4174-9beb-b0d6d010855f</TermId>
        </TermInfo>
      </Terms>
    </pe3ed4b1638e49a0a22b56e84a30773f>
    <ICRCIMP_RMIdentifier xmlns="71402401-ee9a-4cfa-82a8-ebbd88d5d766" xsi:nil="true"/>
    <RatingCount xmlns="http://schemas.microsoft.com/sharepoint/v3" xsi:nil="true"/>
    <ICRCIMP_IsRecord xmlns="71402401-ee9a-4cfa-82a8-ebbd88d5d766">false</ICRCIMP_IsRecord>
    <ICRCIMP_RMTransfer xmlns="71402401-ee9a-4cfa-82a8-ebbd88d5d766">
      <Url xsi:nil="true"/>
      <Description xsi:nil="true"/>
    </ICRCIMP_RMTransfer>
    <ICRCIMP_Keyword_H xmlns="71402401-ee9a-4cfa-82a8-ebbd88d5d766">
      <Terms xmlns="http://schemas.microsoft.com/office/infopath/2007/PartnerControls"/>
    </ICRCIMP_Keyword_H>
    <ICRCIMP_OrganizationalAccronym_H xmlns="71402401-ee9a-4cfa-82a8-ebbd88d5d766">
      <Terms xmlns="http://schemas.microsoft.com/office/infopath/2007/PartnerControls"/>
    </ICRCIMP_OrganizationalAccronym_H>
    <AverageRating xmlns="http://schemas.microsoft.com/sharepoint/v3" xsi:nil="true"/>
    <h205814a13eb4c68bb83316f6dea6ef2 xmlns="71402401-ee9a-4cfa-82a8-ebbd88d5d766">
      <Terms xmlns="http://schemas.microsoft.com/office/infopath/2007/PartnerControls"/>
    </h205814a13eb4c68bb83316f6dea6ef2>
    <ICRCIMP_IsFocus xmlns="71402401-ee9a-4cfa-82a8-ebbd88d5d766">false</ICRCIMP_IsFocus>
    <Period_x0020_end xmlns="a8a2af44-4b8d-404b-a8bd-4186350a523c" xsi:nil="true"/>
    <ICRCIMP_RMUnitInCharge_H xmlns="71402401-ee9a-4cfa-82a8-ebbd88d5d766">
      <Terms xmlns="http://schemas.microsoft.com/office/infopath/2007/PartnerControls"/>
    </ICRCIMP_RMUnitInCharge_H>
    <_dlc_DocId xmlns="a8a2af44-4b8d-404b-a8bd-4186350a523c">TSASSIST-19-1709</_dlc_DocId>
    <_dlc_DocIdUrl xmlns="a8a2af44-4b8d-404b-a8bd-4186350a523c">
      <Url>https://collab.ext.icrc.org/sites/TS_ASSIST/_layouts/15/DocIdRedir.aspx?ID=TSASSIST-19-1709</Url>
      <Description>TSASSIST-19-1709</Description>
    </_dlc_DocIdUrl>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294B90-FD05-4F26-B4F3-2B7B8827FD4C}">
  <ds:schemaRefs>
    <ds:schemaRef ds:uri="http://schemas.microsoft.com/sharepoint/events"/>
  </ds:schemaRefs>
</ds:datastoreItem>
</file>

<file path=customXml/itemProps2.xml><?xml version="1.0" encoding="utf-8"?>
<ds:datastoreItem xmlns:ds="http://schemas.openxmlformats.org/officeDocument/2006/customXml" ds:itemID="{AE661A53-8249-4740-810A-7CBEE0778B0A}">
  <ds:schemaRefs>
    <ds:schemaRef ds:uri="Microsoft.SharePoint.Taxonomy.ContentTypeSync"/>
  </ds:schemaRefs>
</ds:datastoreItem>
</file>

<file path=customXml/itemProps3.xml><?xml version="1.0" encoding="utf-8"?>
<ds:datastoreItem xmlns:ds="http://schemas.openxmlformats.org/officeDocument/2006/customXml" ds:itemID="{661EDC91-03E6-4508-901A-053BFB8523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402401-ee9a-4cfa-82a8-ebbd88d5d766"/>
    <ds:schemaRef ds:uri="a8a2af44-4b8d-404b-a8bd-4186350a523c"/>
    <ds:schemaRef ds:uri="775538c5-eb89-48ba-a372-0acd5d6f12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2722D34-AD72-40EA-ABEE-A8ECB62D0D81}">
  <ds:schemaRefs>
    <ds:schemaRef ds:uri="http://purl.org/dc/elements/1.1/"/>
    <ds:schemaRef ds:uri="http://schemas.microsoft.com/office/2006/metadata/properties"/>
    <ds:schemaRef ds:uri="71402401-ee9a-4cfa-82a8-ebbd88d5d766"/>
    <ds:schemaRef ds:uri="http://schemas.microsoft.com/sharepoint/v3"/>
    <ds:schemaRef ds:uri="http://purl.org/dc/terms/"/>
    <ds:schemaRef ds:uri="775538c5-eb89-48ba-a372-0acd5d6f1291"/>
    <ds:schemaRef ds:uri="http://schemas.microsoft.com/office/2006/documentManagement/types"/>
    <ds:schemaRef ds:uri="http://schemas.microsoft.com/office/infopath/2007/PartnerControls"/>
    <ds:schemaRef ds:uri="http://schemas.openxmlformats.org/package/2006/metadata/core-properties"/>
    <ds:schemaRef ds:uri="a8a2af44-4b8d-404b-a8bd-4186350a523c"/>
    <ds:schemaRef ds:uri="http://www.w3.org/XML/1998/namespace"/>
    <ds:schemaRef ds:uri="http://purl.org/dc/dcmitype/"/>
  </ds:schemaRefs>
</ds:datastoreItem>
</file>

<file path=customXml/itemProps5.xml><?xml version="1.0" encoding="utf-8"?>
<ds:datastoreItem xmlns:ds="http://schemas.openxmlformats.org/officeDocument/2006/customXml" ds:itemID="{DF90E12B-3F56-45F5-BDDA-9269C0123E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2986</TotalTime>
  <Words>5070</Words>
  <Application>Microsoft Office PowerPoint</Application>
  <PresentationFormat>Widescreen</PresentationFormat>
  <Paragraphs>490</Paragraphs>
  <Slides>40</Slides>
  <Notes>39</Notes>
  <HiddenSlides>4</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ＭＳ Ｐゴシック</vt:lpstr>
      <vt:lpstr>Arial</vt:lpstr>
      <vt:lpstr>Calibri</vt:lpstr>
      <vt:lpstr>Calibri Light</vt:lpstr>
      <vt:lpstr>Courier New</vt:lpstr>
      <vt:lpstr>Times New Roman</vt:lpstr>
      <vt:lpstr>Wingdings</vt:lpstr>
      <vt:lpstr>Office Theme</vt:lpstr>
      <vt:lpstr>Mental Health and Psychosocial Support for Populations Affected by Crisis</vt:lpstr>
      <vt:lpstr>PowerPoint Presentation</vt:lpstr>
      <vt:lpstr>WHO definition of Mental Health</vt:lpstr>
      <vt:lpstr>Global Burden of Disease 2004</vt:lpstr>
      <vt:lpstr>PowerPoint Presentation</vt:lpstr>
      <vt:lpstr>PowerPoint Presentation</vt:lpstr>
      <vt:lpstr>PowerPoint Presentation</vt:lpstr>
      <vt:lpstr>PowerPoint Presentation</vt:lpstr>
      <vt:lpstr>Mental Health Prevalence in Detention</vt:lpstr>
      <vt:lpstr>PowerPoint Presentation</vt:lpstr>
      <vt:lpstr>Classification of Mental and Behavioral Disorders (ICD-10) -&gt; 300 !!!</vt:lpstr>
      <vt:lpstr>Most Commonly Experienced Symptoms</vt:lpstr>
      <vt:lpstr>What are consequences arising from mental health issues</vt:lpstr>
      <vt:lpstr>PowerPoint Presentation</vt:lpstr>
      <vt:lpstr>PowerPoint Presentation</vt:lpstr>
      <vt:lpstr> </vt:lpstr>
      <vt:lpstr>PowerPoint Presentation</vt:lpstr>
      <vt:lpstr>PowerPoint Presentation</vt:lpstr>
      <vt:lpstr>2013-2020 WHO MH Plan of Action</vt:lpstr>
      <vt:lpstr>PowerPoint Presentation</vt:lpstr>
      <vt:lpstr>IASC Guidelines: Inclusive framework: mental health and psychosocial support covers both</vt:lpstr>
      <vt:lpstr>Traditional usage of the term psychosocial support varies with sector</vt:lpstr>
      <vt:lpstr>Mental health - Psychosocial  -ICRC</vt:lpstr>
      <vt:lpstr>ICRC MHPSS Indicators </vt:lpstr>
      <vt:lpstr>ICRC MHPSS Programs </vt:lpstr>
      <vt:lpstr>Some MHPSS Interventions</vt:lpstr>
      <vt:lpstr>MHPSS Activities </vt:lpstr>
      <vt:lpstr>Psychological First Aid </vt:lpstr>
      <vt:lpstr>What Psychological First Aid is NOT?</vt:lpstr>
      <vt:lpstr>Recommendations for Implementation</vt:lpstr>
      <vt:lpstr>ASSESSMENT</vt:lpstr>
      <vt:lpstr>PowerPoint Presentation</vt:lpstr>
      <vt:lpstr>Crisis Situations as Opportunities for MH Development </vt:lpstr>
      <vt:lpstr>IASC (2007, 2010)                    Sphere (version 2018)        PFA (2011)</vt:lpstr>
      <vt:lpstr>WHO’s Mental Health Atlas</vt:lpstr>
      <vt:lpstr>The EQUIP Project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Senop Tschakarjan</dc:creator>
  <cp:lastModifiedBy>Catherine Delice Ginod</cp:lastModifiedBy>
  <cp:revision>145</cp:revision>
  <cp:lastPrinted>2019-07-17T12:18:24Z</cp:lastPrinted>
  <dcterms:created xsi:type="dcterms:W3CDTF">2019-06-25T20:35:43Z</dcterms:created>
  <dcterms:modified xsi:type="dcterms:W3CDTF">2020-08-11T13:42:34Z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0x010100F306B2604BE44180B8B82333BE64DF4E005A5CBB6C53404A16AAEA5338BA523999000A8DC57427FE8447B6BC7D6E7F551E9D</vt:lpwstr>
  </property>
  <property fmtid="{D5CDD505-2E9C-101B-9397-08002B2CF9AE}" pid="3" name="ICRCIMP_RMUnitInCharge">
    <vt:lpwstr/>
  </property>
  <property fmtid="{D5CDD505-2E9C-101B-9397-08002B2CF9AE}" pid="4" name="ICRCIMP_ManageAccess">
    <vt:bool>false</vt:bool>
  </property>
  <property fmtid="{D5CDD505-2E9C-101B-9397-08002B2CF9AE}" pid="5" name="_dlc_DocIdItemGuid">
    <vt:lpwstr>5752441f-ddef-4aa6-b0b2-d59fafb28988</vt:lpwstr>
  </property>
  <property fmtid="{D5CDD505-2E9C-101B-9397-08002B2CF9AE}" pid="6" name="ICRCIMP_IHT">
    <vt:lpwstr>4;#Internal|23eb6094-56fc-4ad4-8ae2-cf1575a694f0</vt:lpwstr>
  </property>
  <property fmtid="{D5CDD505-2E9C-101B-9397-08002B2CF9AE}" pid="7" name="ICRCIMP_Country">
    <vt:lpwstr>2;#No Country|1f55df4f-c103-4303-b974-426a8e7d1d06</vt:lpwstr>
  </property>
  <property fmtid="{D5CDD505-2E9C-101B-9397-08002B2CF9AE}" pid="8" name="ICRCIMP_OrganizationalAccronym">
    <vt:lpwstr/>
  </property>
  <property fmtid="{D5CDD505-2E9C-101B-9397-08002B2CF9AE}" pid="9" name="Key Issue">
    <vt:lpwstr>3;#- No key issue|32056555-74b8-4174-9beb-b0d6d010855f</vt:lpwstr>
  </property>
  <property fmtid="{D5CDD505-2E9C-101B-9397-08002B2CF9AE}" pid="10" name="ICRCIMP_DocumentType">
    <vt:lpwstr/>
  </property>
  <property fmtid="{D5CDD505-2E9C-101B-9397-08002B2CF9AE}" pid="11" name="ICRCIMP_BusinessFunction">
    <vt:lpwstr>1;#Assistance|9015aaae-65d7-4217-8889-581aaffe05a3</vt:lpwstr>
  </property>
  <property fmtid="{D5CDD505-2E9C-101B-9397-08002B2CF9AE}" pid="12" name="ICRCIMP_Keyword">
    <vt:lpwstr/>
  </property>
  <property fmtid="{D5CDD505-2E9C-101B-9397-08002B2CF9AE}" pid="13" name="ICRCIMP_KeyIssue">
    <vt:lpwstr/>
  </property>
</Properties>
</file>