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5"/>
  </p:notesMasterIdLst>
  <p:sldIdLst>
    <p:sldId id="328" r:id="rId6"/>
    <p:sldId id="330" r:id="rId7"/>
    <p:sldId id="335" r:id="rId8"/>
    <p:sldId id="256" r:id="rId9"/>
    <p:sldId id="273" r:id="rId10"/>
    <p:sldId id="296" r:id="rId11"/>
    <p:sldId id="270" r:id="rId12"/>
    <p:sldId id="269" r:id="rId13"/>
    <p:sldId id="274" r:id="rId14"/>
    <p:sldId id="276" r:id="rId15"/>
    <p:sldId id="288" r:id="rId16"/>
    <p:sldId id="275" r:id="rId17"/>
    <p:sldId id="294" r:id="rId18"/>
    <p:sldId id="297" r:id="rId19"/>
    <p:sldId id="289" r:id="rId20"/>
    <p:sldId id="277" r:id="rId21"/>
    <p:sldId id="306" r:id="rId22"/>
    <p:sldId id="278" r:id="rId23"/>
    <p:sldId id="279" r:id="rId24"/>
    <p:sldId id="280" r:id="rId25"/>
    <p:sldId id="290" r:id="rId26"/>
    <p:sldId id="257" r:id="rId27"/>
    <p:sldId id="281" r:id="rId28"/>
    <p:sldId id="282" r:id="rId29"/>
    <p:sldId id="285" r:id="rId30"/>
    <p:sldId id="305" r:id="rId31"/>
    <p:sldId id="284" r:id="rId32"/>
    <p:sldId id="286" r:id="rId33"/>
    <p:sldId id="287" r:id="rId34"/>
    <p:sldId id="292" r:id="rId35"/>
    <p:sldId id="298" r:id="rId36"/>
    <p:sldId id="329" r:id="rId37"/>
    <p:sldId id="299" r:id="rId38"/>
    <p:sldId id="300" r:id="rId39"/>
    <p:sldId id="301" r:id="rId40"/>
    <p:sldId id="302" r:id="rId41"/>
    <p:sldId id="323" r:id="rId42"/>
    <p:sldId id="327" r:id="rId43"/>
    <p:sldId id="325" r:id="rId44"/>
    <p:sldId id="326" r:id="rId45"/>
    <p:sldId id="303" r:id="rId46"/>
    <p:sldId id="307" r:id="rId47"/>
    <p:sldId id="309" r:id="rId48"/>
    <p:sldId id="310" r:id="rId49"/>
    <p:sldId id="311" r:id="rId50"/>
    <p:sldId id="312" r:id="rId51"/>
    <p:sldId id="333" r:id="rId52"/>
    <p:sldId id="308" r:id="rId53"/>
    <p:sldId id="322" r:id="rId54"/>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CD"/>
    <a:srgbClr val="FEF5CD"/>
    <a:srgbClr val="FFF5CD"/>
    <a:srgbClr val="3333CC"/>
    <a:srgbClr val="FFFFCC"/>
    <a:srgbClr val="FFFF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266" autoAdjust="0"/>
    <p:restoredTop sz="82528" autoAdjust="0"/>
  </p:normalViewPr>
  <p:slideViewPr>
    <p:cSldViewPr snapToGrid="0">
      <p:cViewPr varScale="1">
        <p:scale>
          <a:sx n="94" d="100"/>
          <a:sy n="94" d="100"/>
        </p:scale>
        <p:origin x="432" y="96"/>
      </p:cViewPr>
      <p:guideLst/>
    </p:cSldViewPr>
  </p:slideViewPr>
  <p:notesTextViewPr>
    <p:cViewPr>
      <p:scale>
        <a:sx n="1" d="1"/>
        <a:sy n="1" d="1"/>
      </p:scale>
      <p:origin x="0" y="0"/>
    </p:cViewPr>
  </p:notesTextViewPr>
  <p:sorterViewPr>
    <p:cViewPr varScale="1">
      <p:scale>
        <a:sx n="1" d="1"/>
        <a:sy n="1" d="1"/>
      </p:scale>
      <p:origin x="0" y="-8298"/>
    </p:cViewPr>
  </p:sorterViewPr>
  <p:notesViewPr>
    <p:cSldViewPr snapToGrid="0">
      <p:cViewPr varScale="1">
        <p:scale>
          <a:sx n="41" d="100"/>
          <a:sy n="41" d="100"/>
        </p:scale>
        <p:origin x="2366"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BFDA99B-79BD-41A8-84A7-B38FDC46596A}" type="datetimeFigureOut">
              <a:rPr lang="fr-CH" smtClean="0"/>
              <a:t>16.12.2019</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BD62C2F-403F-4B44-B83A-A77E843BDC6F}" type="slidenum">
              <a:rPr lang="fr-CH" smtClean="0"/>
              <a:t>‹#›</a:t>
            </a:fld>
            <a:endParaRPr lang="fr-CH"/>
          </a:p>
        </p:txBody>
      </p:sp>
    </p:spTree>
    <p:extLst>
      <p:ext uri="{BB962C8B-B14F-4D97-AF65-F5344CB8AC3E}">
        <p14:creationId xmlns:p14="http://schemas.microsoft.com/office/powerpoint/2010/main" val="412263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pPr/>
              <a:t>1</a:t>
            </a:fld>
            <a:endParaRPr lang="fr-CH"/>
          </a:p>
        </p:txBody>
      </p:sp>
    </p:spTree>
    <p:extLst>
      <p:ext uri="{BB962C8B-B14F-4D97-AF65-F5344CB8AC3E}">
        <p14:creationId xmlns:p14="http://schemas.microsoft.com/office/powerpoint/2010/main" val="2163870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10</a:t>
            </a:fld>
            <a:endParaRPr lang="fr-CH"/>
          </a:p>
        </p:txBody>
      </p:sp>
    </p:spTree>
    <p:extLst>
      <p:ext uri="{BB962C8B-B14F-4D97-AF65-F5344CB8AC3E}">
        <p14:creationId xmlns:p14="http://schemas.microsoft.com/office/powerpoint/2010/main" val="141381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0" dirty="0"/>
              <a:t>In a mass casualty situation this approach will result in the </a:t>
            </a:r>
            <a:r>
              <a:rPr lang="en-US" b="1" dirty="0">
                <a:solidFill>
                  <a:srgbClr val="FF0000"/>
                </a:solidFill>
              </a:rPr>
              <a:t>transfer of the problem from the incident site to the hospital</a:t>
            </a:r>
            <a:r>
              <a:rPr lang="en-US" b="0" dirty="0"/>
              <a:t>, overwhelming and disrupting the care capacity of the health facilities…</a:t>
            </a:r>
          </a:p>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11</a:t>
            </a:fld>
            <a:endParaRPr lang="fr-CH"/>
          </a:p>
        </p:txBody>
      </p:sp>
    </p:spTree>
    <p:extLst>
      <p:ext uri="{BB962C8B-B14F-4D97-AF65-F5344CB8AC3E}">
        <p14:creationId xmlns:p14="http://schemas.microsoft.com/office/powerpoint/2010/main" val="1552466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12</a:t>
            </a:fld>
            <a:endParaRPr lang="fr-CH"/>
          </a:p>
        </p:txBody>
      </p:sp>
    </p:spTree>
    <p:extLst>
      <p:ext uri="{BB962C8B-B14F-4D97-AF65-F5344CB8AC3E}">
        <p14:creationId xmlns:p14="http://schemas.microsoft.com/office/powerpoint/2010/main" val="226082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13</a:t>
            </a:fld>
            <a:endParaRPr lang="fr-CH"/>
          </a:p>
        </p:txBody>
      </p:sp>
    </p:spTree>
    <p:extLst>
      <p:ext uri="{BB962C8B-B14F-4D97-AF65-F5344CB8AC3E}">
        <p14:creationId xmlns:p14="http://schemas.microsoft.com/office/powerpoint/2010/main" val="5135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14</a:t>
            </a:fld>
            <a:endParaRPr lang="fr-CH"/>
          </a:p>
        </p:txBody>
      </p:sp>
    </p:spTree>
    <p:extLst>
      <p:ext uri="{BB962C8B-B14F-4D97-AF65-F5344CB8AC3E}">
        <p14:creationId xmlns:p14="http://schemas.microsoft.com/office/powerpoint/2010/main" val="2223914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15</a:t>
            </a:fld>
            <a:endParaRPr lang="fr-CH"/>
          </a:p>
        </p:txBody>
      </p:sp>
    </p:spTree>
    <p:extLst>
      <p:ext uri="{BB962C8B-B14F-4D97-AF65-F5344CB8AC3E}">
        <p14:creationId xmlns:p14="http://schemas.microsoft.com/office/powerpoint/2010/main" val="1726355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16</a:t>
            </a:fld>
            <a:endParaRPr lang="fr-CH"/>
          </a:p>
        </p:txBody>
      </p:sp>
    </p:spTree>
    <p:extLst>
      <p:ext uri="{BB962C8B-B14F-4D97-AF65-F5344CB8AC3E}">
        <p14:creationId xmlns:p14="http://schemas.microsoft.com/office/powerpoint/2010/main" val="2069778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member of the emergency services can declare a major incident using the METHANE prompt if they consider criteria within the above definition have been met, noting that a major incident for one emergency service does not automatically constitute a collective major incident. If doubt exists, personnel (and hospitals) can be placed on stand-by. </a:t>
            </a:r>
          </a:p>
          <a:p>
            <a:r>
              <a:rPr lang="en-US" dirty="0"/>
              <a:t>The advantage of such a message structure is that both receiver and transmitter are aware of the sequence reducing the chance that a vital portion of the message will be missed on either side.</a:t>
            </a:r>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17</a:t>
            </a:fld>
            <a:endParaRPr lang="fr-CH"/>
          </a:p>
        </p:txBody>
      </p:sp>
    </p:spTree>
    <p:extLst>
      <p:ext uri="{BB962C8B-B14F-4D97-AF65-F5344CB8AC3E}">
        <p14:creationId xmlns:p14="http://schemas.microsoft.com/office/powerpoint/2010/main" val="3192720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18</a:t>
            </a:fld>
            <a:endParaRPr lang="fr-CH"/>
          </a:p>
        </p:txBody>
      </p:sp>
    </p:spTree>
    <p:extLst>
      <p:ext uri="{BB962C8B-B14F-4D97-AF65-F5344CB8AC3E}">
        <p14:creationId xmlns:p14="http://schemas.microsoft.com/office/powerpoint/2010/main" val="3077086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19</a:t>
            </a:fld>
            <a:endParaRPr lang="fr-CH"/>
          </a:p>
        </p:txBody>
      </p:sp>
    </p:spTree>
    <p:extLst>
      <p:ext uri="{BB962C8B-B14F-4D97-AF65-F5344CB8AC3E}">
        <p14:creationId xmlns:p14="http://schemas.microsoft.com/office/powerpoint/2010/main" val="269675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a:t>
            </a:fld>
            <a:endParaRPr lang="fr-CH"/>
          </a:p>
        </p:txBody>
      </p:sp>
    </p:spTree>
    <p:extLst>
      <p:ext uri="{BB962C8B-B14F-4D97-AF65-F5344CB8AC3E}">
        <p14:creationId xmlns:p14="http://schemas.microsoft.com/office/powerpoint/2010/main" val="894012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20</a:t>
            </a:fld>
            <a:endParaRPr lang="fr-CH"/>
          </a:p>
        </p:txBody>
      </p:sp>
    </p:spTree>
    <p:extLst>
      <p:ext uri="{BB962C8B-B14F-4D97-AF65-F5344CB8AC3E}">
        <p14:creationId xmlns:p14="http://schemas.microsoft.com/office/powerpoint/2010/main" val="2875541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21</a:t>
            </a:fld>
            <a:endParaRPr lang="fr-CH"/>
          </a:p>
        </p:txBody>
      </p:sp>
    </p:spTree>
    <p:extLst>
      <p:ext uri="{BB962C8B-B14F-4D97-AF65-F5344CB8AC3E}">
        <p14:creationId xmlns:p14="http://schemas.microsoft.com/office/powerpoint/2010/main" val="400074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22</a:t>
            </a:fld>
            <a:endParaRPr lang="fr-CH"/>
          </a:p>
        </p:txBody>
      </p:sp>
    </p:spTree>
    <p:extLst>
      <p:ext uri="{BB962C8B-B14F-4D97-AF65-F5344CB8AC3E}">
        <p14:creationId xmlns:p14="http://schemas.microsoft.com/office/powerpoint/2010/main" val="3438212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23</a:t>
            </a:fld>
            <a:endParaRPr lang="fr-CH"/>
          </a:p>
        </p:txBody>
      </p:sp>
    </p:spTree>
    <p:extLst>
      <p:ext uri="{BB962C8B-B14F-4D97-AF65-F5344CB8AC3E}">
        <p14:creationId xmlns:p14="http://schemas.microsoft.com/office/powerpoint/2010/main" val="2342571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24</a:t>
            </a:fld>
            <a:endParaRPr lang="fr-CH"/>
          </a:p>
        </p:txBody>
      </p:sp>
    </p:spTree>
    <p:extLst>
      <p:ext uri="{BB962C8B-B14F-4D97-AF65-F5344CB8AC3E}">
        <p14:creationId xmlns:p14="http://schemas.microsoft.com/office/powerpoint/2010/main" val="642747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25</a:t>
            </a:fld>
            <a:endParaRPr lang="fr-CH"/>
          </a:p>
        </p:txBody>
      </p:sp>
    </p:spTree>
    <p:extLst>
      <p:ext uri="{BB962C8B-B14F-4D97-AF65-F5344CB8AC3E}">
        <p14:creationId xmlns:p14="http://schemas.microsoft.com/office/powerpoint/2010/main" val="555728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26</a:t>
            </a:fld>
            <a:endParaRPr lang="fr-CH"/>
          </a:p>
        </p:txBody>
      </p:sp>
    </p:spTree>
    <p:extLst>
      <p:ext uri="{BB962C8B-B14F-4D97-AF65-F5344CB8AC3E}">
        <p14:creationId xmlns:p14="http://schemas.microsoft.com/office/powerpoint/2010/main" val="1659652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27</a:t>
            </a:fld>
            <a:endParaRPr lang="fr-CH"/>
          </a:p>
        </p:txBody>
      </p:sp>
    </p:spTree>
    <p:extLst>
      <p:ext uri="{BB962C8B-B14F-4D97-AF65-F5344CB8AC3E}">
        <p14:creationId xmlns:p14="http://schemas.microsoft.com/office/powerpoint/2010/main" val="3932137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28</a:t>
            </a:fld>
            <a:endParaRPr lang="fr-CH"/>
          </a:p>
        </p:txBody>
      </p:sp>
    </p:spTree>
    <p:extLst>
      <p:ext uri="{BB962C8B-B14F-4D97-AF65-F5344CB8AC3E}">
        <p14:creationId xmlns:p14="http://schemas.microsoft.com/office/powerpoint/2010/main" val="2493018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29</a:t>
            </a:fld>
            <a:endParaRPr lang="fr-CH"/>
          </a:p>
        </p:txBody>
      </p:sp>
    </p:spTree>
    <p:extLst>
      <p:ext uri="{BB962C8B-B14F-4D97-AF65-F5344CB8AC3E}">
        <p14:creationId xmlns:p14="http://schemas.microsoft.com/office/powerpoint/2010/main" val="28094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fld id="{868B15C8-A62C-45EE-8A1C-3CA9B5EC4594}" type="slidenum">
              <a:rPr lang="fr-CH" smtClean="0"/>
              <a:t>3</a:t>
            </a:fld>
            <a:endParaRPr lang="fr-CH"/>
          </a:p>
        </p:txBody>
      </p:sp>
    </p:spTree>
    <p:extLst>
      <p:ext uri="{BB962C8B-B14F-4D97-AF65-F5344CB8AC3E}">
        <p14:creationId xmlns:p14="http://schemas.microsoft.com/office/powerpoint/2010/main" val="2175140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30</a:t>
            </a:fld>
            <a:endParaRPr lang="fr-CH"/>
          </a:p>
        </p:txBody>
      </p:sp>
    </p:spTree>
    <p:extLst>
      <p:ext uri="{BB962C8B-B14F-4D97-AF65-F5344CB8AC3E}">
        <p14:creationId xmlns:p14="http://schemas.microsoft.com/office/powerpoint/2010/main" val="2608234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 is an example for a civilian mass casualty incident. A freight train colliding with a passenger train on an open track. Participants receive the attached scene layout to work on…. TASK: Try to establish a coordinated approach to this mass casualty incident within your group…</a:t>
            </a:r>
            <a:endParaRPr lang="en-GB" dirty="0"/>
          </a:p>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31</a:t>
            </a:fld>
            <a:endParaRPr lang="fr-CH"/>
          </a:p>
        </p:txBody>
      </p:sp>
    </p:spTree>
    <p:extLst>
      <p:ext uri="{BB962C8B-B14F-4D97-AF65-F5344CB8AC3E}">
        <p14:creationId xmlns:p14="http://schemas.microsoft.com/office/powerpoint/2010/main" val="997933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for a civilian mass casualty incident. A freight train colliding with a passenger train on an open track. Participants receive the attached scene layout to work on…. TASK: Try to establish a coordinated approach to this mass casualty incident within your group…</a:t>
            </a:r>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32</a:t>
            </a:fld>
            <a:endParaRPr lang="fr-CH"/>
          </a:p>
        </p:txBody>
      </p:sp>
    </p:spTree>
    <p:extLst>
      <p:ext uri="{BB962C8B-B14F-4D97-AF65-F5344CB8AC3E}">
        <p14:creationId xmlns:p14="http://schemas.microsoft.com/office/powerpoint/2010/main" val="1347184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makes sense to work with different levels of command and coordination…. The direct patient care, extraction, triage, treat etc. are coordinated by bronze commanders…Operational/Bronze Command -Bronze or operational areas are usually at the site of the incident. Within a Silver area, there can be any number of Bronze areas or sectors. Each sector will represent a focus of activity and may require its own Forward Commander. Tactical/Silver Command -The outer cordon encloses the area of responsibility of the incident commanders. This is the Silver or tactical area. The commanders at an incident are in overall command of the scene, allocating resources to the Operational Commanders, planning and coordinating the overall response and obtaining additional resources as necessary. For a conventional man-made incident (for example, train crash or terrorist bomb) there is only one Silver area. For widespread public disorder or a natural occurrence (for example, an earthquake with major structural collapse) there may be two or more discreet major incidents, each regarded as a Silver area.</a:t>
            </a:r>
            <a:r>
              <a:rPr lang="en-GB" dirty="0"/>
              <a:t>Bronze: operational zone</a:t>
            </a:r>
          </a:p>
          <a:p>
            <a:r>
              <a:rPr lang="en-GB" dirty="0"/>
              <a:t>Silver: tactical zone</a:t>
            </a:r>
          </a:p>
          <a:p>
            <a:r>
              <a:rPr lang="en-GB" dirty="0"/>
              <a:t>Gold: strategic zone</a:t>
            </a:r>
          </a:p>
        </p:txBody>
      </p:sp>
      <p:sp>
        <p:nvSpPr>
          <p:cNvPr id="4" name="Slide Number Placeholder 3"/>
          <p:cNvSpPr>
            <a:spLocks noGrp="1"/>
          </p:cNvSpPr>
          <p:nvPr>
            <p:ph type="sldNum" sz="quarter" idx="10"/>
          </p:nvPr>
        </p:nvSpPr>
        <p:spPr/>
        <p:txBody>
          <a:bodyPr/>
          <a:lstStyle/>
          <a:p>
            <a:fld id="{CBD62C2F-403F-4B44-B83A-A77E843BDC6F}" type="slidenum">
              <a:rPr lang="fr-CH" smtClean="0"/>
              <a:t>33</a:t>
            </a:fld>
            <a:endParaRPr lang="fr-CH"/>
          </a:p>
        </p:txBody>
      </p:sp>
    </p:spTree>
    <p:extLst>
      <p:ext uri="{BB962C8B-B14F-4D97-AF65-F5344CB8AC3E}">
        <p14:creationId xmlns:p14="http://schemas.microsoft.com/office/powerpoint/2010/main" val="1063009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Three tiers of command are recognized</a:t>
            </a:r>
            <a:r>
              <a:rPr lang="en-US" dirty="0"/>
              <a:t>: </a:t>
            </a:r>
          </a:p>
          <a:p>
            <a:pPr marL="641600" lvl="1" indent="-174982">
              <a:buFont typeface="Arial" panose="020B0604020202020204" pitchFamily="34" charset="0"/>
              <a:buChar char="•"/>
            </a:pPr>
            <a:r>
              <a:rPr lang="en-US" dirty="0"/>
              <a:t>Operational (previously known as bronze) and </a:t>
            </a:r>
          </a:p>
          <a:p>
            <a:pPr marL="641600" lvl="1" indent="-174982">
              <a:buFont typeface="Arial" panose="020B0604020202020204" pitchFamily="34" charset="0"/>
              <a:buChar char="•"/>
            </a:pPr>
            <a:r>
              <a:rPr lang="en-US" dirty="0"/>
              <a:t>Tactical (silver) are located at the scene. </a:t>
            </a:r>
          </a:p>
          <a:p>
            <a:pPr marL="641600" lvl="1" indent="-174982">
              <a:buFont typeface="Arial" panose="020B0604020202020204" pitchFamily="34" charset="0"/>
              <a:buChar char="•"/>
            </a:pPr>
            <a:r>
              <a:rPr lang="en-US" dirty="0"/>
              <a:t>Strategic (previously called gold) support is provided distant to the scene often at regional police headquarters.</a:t>
            </a:r>
            <a:endParaRPr lang="en-GB" dirty="0"/>
          </a:p>
          <a:p>
            <a:endParaRPr lang="en-US" dirty="0"/>
          </a:p>
          <a:p>
            <a:r>
              <a:rPr lang="en-US" b="1" dirty="0"/>
              <a:t>Strategic/Gold Command </a:t>
            </a:r>
            <a:r>
              <a:rPr lang="en-US" dirty="0"/>
              <a:t>For a ‘routine’ major incident, there is only one Gold Command. However, in incidents that cross police force or county boundaries there is a probability that there will be a multiagency Gold Command established in each domain. On these occasions it may be decided to establish regional or national coordination. A Strategic Commander’s purpose is to establish a framework of policy within which a tactical command can work, thus providing support to the tactical command and determining plans for the return to a state of normality once the incident is brought under control. The Gold area is a theoretical boundary beyond the scene, representing a level of senior command that will decide on the resources to assist the scene.</a:t>
            </a:r>
          </a:p>
        </p:txBody>
      </p:sp>
      <p:sp>
        <p:nvSpPr>
          <p:cNvPr id="4" name="Slide Number Placeholder 3"/>
          <p:cNvSpPr>
            <a:spLocks noGrp="1"/>
          </p:cNvSpPr>
          <p:nvPr>
            <p:ph type="sldNum" sz="quarter" idx="10"/>
          </p:nvPr>
        </p:nvSpPr>
        <p:spPr/>
        <p:txBody>
          <a:bodyPr/>
          <a:lstStyle/>
          <a:p>
            <a:fld id="{CBD62C2F-403F-4B44-B83A-A77E843BDC6F}" type="slidenum">
              <a:rPr lang="fr-CH" smtClean="0"/>
              <a:t>34</a:t>
            </a:fld>
            <a:endParaRPr lang="fr-CH"/>
          </a:p>
        </p:txBody>
      </p:sp>
    </p:spTree>
    <p:extLst>
      <p:ext uri="{BB962C8B-B14F-4D97-AF65-F5344CB8AC3E}">
        <p14:creationId xmlns:p14="http://schemas.microsoft.com/office/powerpoint/2010/main" val="755348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one way approach to the incident side (clearly coordinate IN and OUT) are the first decision to be made…..Next step could be a clear parking order an regulation, otherwise streets get blocked by police, ambulance and fire trucks in just a few minutes… Other coordinated posts like a joined command post (ambulance, military, fire, police…) Incident Command Post (ICP) can be established…. Other would be Vehicle Operation Center (VOC)….</a:t>
            </a:r>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35</a:t>
            </a:fld>
            <a:endParaRPr lang="fr-CH"/>
          </a:p>
        </p:txBody>
      </p:sp>
    </p:spTree>
    <p:extLst>
      <p:ext uri="{BB962C8B-B14F-4D97-AF65-F5344CB8AC3E}">
        <p14:creationId xmlns:p14="http://schemas.microsoft.com/office/powerpoint/2010/main" val="482956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ICP = incident command centre</a:t>
            </a:r>
          </a:p>
          <a:p>
            <a:r>
              <a:rPr lang="en-GB" dirty="0"/>
              <a:t>VOC = vehicle operating </a:t>
            </a:r>
            <a:r>
              <a:rPr lang="en-GB" dirty="0" err="1"/>
              <a:t>cente</a:t>
            </a:r>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36</a:t>
            </a:fld>
            <a:endParaRPr lang="fr-CH"/>
          </a:p>
        </p:txBody>
      </p:sp>
    </p:spTree>
    <p:extLst>
      <p:ext uri="{BB962C8B-B14F-4D97-AF65-F5344CB8AC3E}">
        <p14:creationId xmlns:p14="http://schemas.microsoft.com/office/powerpoint/2010/main" val="1067519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37</a:t>
            </a:fld>
            <a:endParaRPr lang="fr-CH"/>
          </a:p>
        </p:txBody>
      </p:sp>
    </p:spTree>
    <p:extLst>
      <p:ext uri="{BB962C8B-B14F-4D97-AF65-F5344CB8AC3E}">
        <p14:creationId xmlns:p14="http://schemas.microsoft.com/office/powerpoint/2010/main" val="3495543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38</a:t>
            </a:fld>
            <a:endParaRPr lang="fr-CH"/>
          </a:p>
        </p:txBody>
      </p:sp>
    </p:spTree>
    <p:extLst>
      <p:ext uri="{BB962C8B-B14F-4D97-AF65-F5344CB8AC3E}">
        <p14:creationId xmlns:p14="http://schemas.microsoft.com/office/powerpoint/2010/main" val="3520212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39</a:t>
            </a:fld>
            <a:endParaRPr lang="fr-CH"/>
          </a:p>
        </p:txBody>
      </p:sp>
    </p:spTree>
    <p:extLst>
      <p:ext uri="{BB962C8B-B14F-4D97-AF65-F5344CB8AC3E}">
        <p14:creationId xmlns:p14="http://schemas.microsoft.com/office/powerpoint/2010/main" val="401805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different situations that may cause mass casualties, for instance, </a:t>
            </a:r>
          </a:p>
          <a:p>
            <a:pPr marL="641600" lvl="1" indent="-174982">
              <a:buFont typeface="Arial" panose="020B0604020202020204" pitchFamily="34" charset="0"/>
              <a:buChar char="•"/>
            </a:pPr>
            <a:r>
              <a:rPr lang="en-US" dirty="0"/>
              <a:t>Certain natural disasters (earthquake, cyclone, floods, landslides, …), </a:t>
            </a:r>
            <a:endParaRPr lang="fr-CH" sz="1100" dirty="0"/>
          </a:p>
          <a:p>
            <a:pPr marL="641600" lvl="1" indent="-174982">
              <a:buFont typeface="Arial" panose="020B0604020202020204" pitchFamily="34" charset="0"/>
              <a:buChar char="•"/>
            </a:pPr>
            <a:r>
              <a:rPr lang="en-US" dirty="0"/>
              <a:t>Road / air collisions, subway derailment, ….</a:t>
            </a:r>
            <a:endParaRPr lang="fr-CH" sz="1100" dirty="0"/>
          </a:p>
          <a:p>
            <a:pPr marL="641600" lvl="1" indent="-174982">
              <a:buFont typeface="Arial" panose="020B0604020202020204" pitchFamily="34" charset="0"/>
              <a:buChar char="•"/>
            </a:pPr>
            <a:r>
              <a:rPr lang="en-US" dirty="0"/>
              <a:t>Accidental or intentional explosions and fires</a:t>
            </a:r>
          </a:p>
          <a:p>
            <a:pPr marL="174982" indent="-174982">
              <a:buFont typeface="Wingdings" panose="05000000000000000000" pitchFamily="2" charset="2"/>
              <a:buChar char="ü"/>
            </a:pPr>
            <a:r>
              <a:rPr lang="en-US" dirty="0"/>
              <a:t>During armed conflict, specific safety &amp; security concerns have to be taken into consideration.</a:t>
            </a:r>
            <a:endParaRPr lang="fr-CH" sz="1100" dirty="0"/>
          </a:p>
          <a:p>
            <a:pPr marL="174982" indent="-174982">
              <a:buFont typeface="Wingdings" panose="05000000000000000000" pitchFamily="2" charset="2"/>
              <a:buChar char="ü"/>
            </a:pPr>
            <a:r>
              <a:rPr lang="fr-CH" sz="1100" dirty="0"/>
              <a:t>CBRN (</a:t>
            </a:r>
            <a:r>
              <a:rPr lang="en-US" dirty="0"/>
              <a:t>chemical, biological, radiological and nuclear) incidents create a different set of issues for mass casualty management</a:t>
            </a:r>
            <a:endParaRPr lang="fr-CH" sz="1100" dirty="0"/>
          </a:p>
          <a:p>
            <a:endParaRPr lang="en-GB" dirty="0"/>
          </a:p>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4</a:t>
            </a:fld>
            <a:endParaRPr lang="fr-CH"/>
          </a:p>
        </p:txBody>
      </p:sp>
    </p:spTree>
    <p:extLst>
      <p:ext uri="{BB962C8B-B14F-4D97-AF65-F5344CB8AC3E}">
        <p14:creationId xmlns:p14="http://schemas.microsoft.com/office/powerpoint/2010/main" val="2221215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40</a:t>
            </a:fld>
            <a:endParaRPr lang="fr-CH"/>
          </a:p>
        </p:txBody>
      </p:sp>
    </p:spTree>
    <p:extLst>
      <p:ext uri="{BB962C8B-B14F-4D97-AF65-F5344CB8AC3E}">
        <p14:creationId xmlns:p14="http://schemas.microsoft.com/office/powerpoint/2010/main" val="887525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41</a:t>
            </a:fld>
            <a:endParaRPr lang="fr-CH"/>
          </a:p>
        </p:txBody>
      </p:sp>
    </p:spTree>
    <p:extLst>
      <p:ext uri="{BB962C8B-B14F-4D97-AF65-F5344CB8AC3E}">
        <p14:creationId xmlns:p14="http://schemas.microsoft.com/office/powerpoint/2010/main" val="3743137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42</a:t>
            </a:fld>
            <a:endParaRPr lang="fr-CH"/>
          </a:p>
        </p:txBody>
      </p:sp>
    </p:spTree>
    <p:extLst>
      <p:ext uri="{BB962C8B-B14F-4D97-AF65-F5344CB8AC3E}">
        <p14:creationId xmlns:p14="http://schemas.microsoft.com/office/powerpoint/2010/main" val="549915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43</a:t>
            </a:fld>
            <a:endParaRPr lang="fr-CH"/>
          </a:p>
        </p:txBody>
      </p:sp>
    </p:spTree>
    <p:extLst>
      <p:ext uri="{BB962C8B-B14F-4D97-AF65-F5344CB8AC3E}">
        <p14:creationId xmlns:p14="http://schemas.microsoft.com/office/powerpoint/2010/main" val="877447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44</a:t>
            </a:fld>
            <a:endParaRPr lang="fr-CH"/>
          </a:p>
        </p:txBody>
      </p:sp>
    </p:spTree>
    <p:extLst>
      <p:ext uri="{BB962C8B-B14F-4D97-AF65-F5344CB8AC3E}">
        <p14:creationId xmlns:p14="http://schemas.microsoft.com/office/powerpoint/2010/main" val="42738766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45</a:t>
            </a:fld>
            <a:endParaRPr lang="fr-CH"/>
          </a:p>
        </p:txBody>
      </p:sp>
    </p:spTree>
    <p:extLst>
      <p:ext uri="{BB962C8B-B14F-4D97-AF65-F5344CB8AC3E}">
        <p14:creationId xmlns:p14="http://schemas.microsoft.com/office/powerpoint/2010/main" val="3303192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46</a:t>
            </a:fld>
            <a:endParaRPr lang="fr-CH"/>
          </a:p>
        </p:txBody>
      </p:sp>
    </p:spTree>
    <p:extLst>
      <p:ext uri="{BB962C8B-B14F-4D97-AF65-F5344CB8AC3E}">
        <p14:creationId xmlns:p14="http://schemas.microsoft.com/office/powerpoint/2010/main" val="1152446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There must be a pre-established communication system between the emergency services and pre-hospital services but also the community and hospital. Keep in mind that prehospital services can vary from well-staffed and equipped teams to First Aid volunteers</a:t>
            </a:r>
            <a:endParaRPr lang="fr-CH" dirty="0"/>
          </a:p>
          <a:p>
            <a:r>
              <a:rPr lang="en-GB" dirty="0"/>
              <a:t>Triage: Do the best for the most</a:t>
            </a:r>
          </a:p>
        </p:txBody>
      </p:sp>
      <p:sp>
        <p:nvSpPr>
          <p:cNvPr id="4" name="Slide Number Placeholder 3"/>
          <p:cNvSpPr>
            <a:spLocks noGrp="1"/>
          </p:cNvSpPr>
          <p:nvPr>
            <p:ph type="sldNum" sz="quarter" idx="10"/>
          </p:nvPr>
        </p:nvSpPr>
        <p:spPr/>
        <p:txBody>
          <a:bodyPr/>
          <a:lstStyle/>
          <a:p>
            <a:fld id="{CBD62C2F-403F-4B44-B83A-A77E843BDC6F}" type="slidenum">
              <a:rPr lang="fr-CH" smtClean="0"/>
              <a:t>47</a:t>
            </a:fld>
            <a:endParaRPr lang="fr-CH"/>
          </a:p>
        </p:txBody>
      </p:sp>
    </p:spTree>
    <p:extLst>
      <p:ext uri="{BB962C8B-B14F-4D97-AF65-F5344CB8AC3E}">
        <p14:creationId xmlns:p14="http://schemas.microsoft.com/office/powerpoint/2010/main" val="2322665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48</a:t>
            </a:fld>
            <a:endParaRPr lang="fr-CH"/>
          </a:p>
        </p:txBody>
      </p:sp>
    </p:spTree>
    <p:extLst>
      <p:ext uri="{BB962C8B-B14F-4D97-AF65-F5344CB8AC3E}">
        <p14:creationId xmlns:p14="http://schemas.microsoft.com/office/powerpoint/2010/main" val="21634075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49</a:t>
            </a:fld>
            <a:endParaRPr lang="fr-CH"/>
          </a:p>
        </p:txBody>
      </p:sp>
    </p:spTree>
    <p:extLst>
      <p:ext uri="{BB962C8B-B14F-4D97-AF65-F5344CB8AC3E}">
        <p14:creationId xmlns:p14="http://schemas.microsoft.com/office/powerpoint/2010/main" val="176255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5</a:t>
            </a:fld>
            <a:endParaRPr lang="fr-CH"/>
          </a:p>
        </p:txBody>
      </p:sp>
    </p:spTree>
    <p:extLst>
      <p:ext uri="{BB962C8B-B14F-4D97-AF65-F5344CB8AC3E}">
        <p14:creationId xmlns:p14="http://schemas.microsoft.com/office/powerpoint/2010/main" val="1582595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6</a:t>
            </a:fld>
            <a:endParaRPr lang="fr-CH"/>
          </a:p>
        </p:txBody>
      </p:sp>
    </p:spTree>
    <p:extLst>
      <p:ext uri="{BB962C8B-B14F-4D97-AF65-F5344CB8AC3E}">
        <p14:creationId xmlns:p14="http://schemas.microsoft.com/office/powerpoint/2010/main" val="1627121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7</a:t>
            </a:fld>
            <a:endParaRPr lang="fr-CH"/>
          </a:p>
        </p:txBody>
      </p:sp>
    </p:spTree>
    <p:extLst>
      <p:ext uri="{BB962C8B-B14F-4D97-AF65-F5344CB8AC3E}">
        <p14:creationId xmlns:p14="http://schemas.microsoft.com/office/powerpoint/2010/main" val="354566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8</a:t>
            </a:fld>
            <a:endParaRPr lang="fr-CH"/>
          </a:p>
        </p:txBody>
      </p:sp>
    </p:spTree>
    <p:extLst>
      <p:ext uri="{BB962C8B-B14F-4D97-AF65-F5344CB8AC3E}">
        <p14:creationId xmlns:p14="http://schemas.microsoft.com/office/powerpoint/2010/main" val="158305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9</a:t>
            </a:fld>
            <a:endParaRPr lang="fr-CH"/>
          </a:p>
        </p:txBody>
      </p:sp>
    </p:spTree>
    <p:extLst>
      <p:ext uri="{BB962C8B-B14F-4D97-AF65-F5344CB8AC3E}">
        <p14:creationId xmlns:p14="http://schemas.microsoft.com/office/powerpoint/2010/main" val="261067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5B729698-C668-4806-BA75-DD9AE591788D}" type="datetime1">
              <a:rPr lang="fr-CH" smtClean="0"/>
              <a:t>16.12.2019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83192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FF5A9E1E-6593-4ABA-A4A6-4899298A4064}" type="datetime1">
              <a:rPr lang="fr-CH" smtClean="0"/>
              <a:t>16.12.2019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10852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23510C26-44D8-4652-B894-9A8C36D636BA}" type="datetime1">
              <a:rPr lang="fr-CH" smtClean="0"/>
              <a:t>16.12.2019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4025439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D670C582-EFCD-40AD-95EB-C42D7D03D05C}" type="datetime1">
              <a:rPr lang="fr-CH" smtClean="0"/>
              <a:t>16.12.2019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201470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31329-94FC-4C67-86BA-15027E1A063C}" type="datetime1">
              <a:rPr lang="fr-CH" smtClean="0"/>
              <a:t>16.12.2019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58886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84F66335-D272-4998-9E4F-AAAFBA07EAC0}" type="datetime1">
              <a:rPr lang="fr-CH" smtClean="0"/>
              <a:t>16.12.2019</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45179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924B9A82-5471-415E-83E0-3DC9F626B0B4}" type="datetime1">
              <a:rPr lang="fr-CH" smtClean="0"/>
              <a:t>16.12.2019</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56402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0321D48C-F6E7-4ED9-93C1-2708C38748C6}" type="datetime1">
              <a:rPr lang="fr-CH" smtClean="0"/>
              <a:t>16.12.2019</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98315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A9296-3556-4D35-8903-85270CB699BC}" type="datetime1">
              <a:rPr lang="fr-CH" smtClean="0"/>
              <a:t>16.12.2019</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3234723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ED0FCE-8A69-4FA5-A6C4-8AD38505BE64}" type="datetime1">
              <a:rPr lang="fr-CH" smtClean="0"/>
              <a:t>16.12.2019</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367225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A62EB4-D28F-41A4-8B5D-8641AF1058E5}" type="datetime1">
              <a:rPr lang="fr-CH" smtClean="0"/>
              <a:t>16.12.2019</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157346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9C6D4-4BBD-4B51-8124-789D5F4D87D3}" type="datetime1">
              <a:rPr lang="fr-CH" smtClean="0"/>
              <a:t>16.12.2019</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CEA2B-11BA-47C1-B2B8-F71A1EE91919}" type="slidenum">
              <a:rPr lang="fr-CH" smtClean="0"/>
              <a:t>‹#›</a:t>
            </a:fld>
            <a:endParaRPr lang="fr-CH"/>
          </a:p>
        </p:txBody>
      </p:sp>
    </p:spTree>
    <p:extLst>
      <p:ext uri="{BB962C8B-B14F-4D97-AF65-F5344CB8AC3E}">
        <p14:creationId xmlns:p14="http://schemas.microsoft.com/office/powerpoint/2010/main" val="2463558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3.png"/><Relationship Id="rId17" Type="http://schemas.openxmlformats.org/officeDocument/2006/relationships/image" Target="../media/image41.png"/><Relationship Id="rId2" Type="http://schemas.openxmlformats.org/officeDocument/2006/relationships/notesSlide" Target="../notesSlides/notesSlide11.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emf"/><Relationship Id="rId3" Type="http://schemas.openxmlformats.org/officeDocument/2006/relationships/image" Target="../media/image44.emf"/><Relationship Id="rId7" Type="http://schemas.openxmlformats.org/officeDocument/2006/relationships/image" Target="../media/image43.pn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50.png"/><Relationship Id="rId5" Type="http://schemas.openxmlformats.org/officeDocument/2006/relationships/image" Target="../media/image46.emf"/><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5.emf"/><Relationship Id="rId9" Type="http://schemas.openxmlformats.org/officeDocument/2006/relationships/image" Target="../media/image48.png"/><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emf"/><Relationship Id="rId3" Type="http://schemas.openxmlformats.org/officeDocument/2006/relationships/image" Target="../media/image44.emf"/><Relationship Id="rId7" Type="http://schemas.openxmlformats.org/officeDocument/2006/relationships/image" Target="../media/image43.png"/><Relationship Id="rId12"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50.png"/><Relationship Id="rId5" Type="http://schemas.openxmlformats.org/officeDocument/2006/relationships/image" Target="../media/image46.emf"/><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5.emf"/><Relationship Id="rId9" Type="http://schemas.openxmlformats.org/officeDocument/2006/relationships/image" Target="../media/image48.png"/><Relationship Id="rId1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emf"/><Relationship Id="rId12"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emf"/><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58.png"/><Relationship Id="rId10" Type="http://schemas.openxmlformats.org/officeDocument/2006/relationships/image" Target="../media/image70.png"/><Relationship Id="rId4" Type="http://schemas.openxmlformats.org/officeDocument/2006/relationships/image" Target="../media/image64.emf"/><Relationship Id="rId9" Type="http://schemas.openxmlformats.org/officeDocument/2006/relationships/image" Target="../media/image69.png"/><Relationship Id="rId14" Type="http://schemas.openxmlformats.org/officeDocument/2006/relationships/image" Target="../media/image7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49.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2.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6.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png"/><Relationship Id="rId10" Type="http://schemas.openxmlformats.org/officeDocument/2006/relationships/image" Target="../media/image16.emf"/><Relationship Id="rId4" Type="http://schemas.openxmlformats.org/officeDocument/2006/relationships/image" Target="../media/image10.png"/><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3" name="Title 1">
            <a:extLst>
              <a:ext uri="{FF2B5EF4-FFF2-40B4-BE49-F238E27FC236}">
                <a16:creationId xmlns:a16="http://schemas.microsoft.com/office/drawing/2014/main" id="{1A48CA20-F492-474A-8D3C-C61B87087067}"/>
              </a:ext>
            </a:extLst>
          </p:cNvPr>
          <p:cNvSpPr>
            <a:spLocks noGrp="1"/>
          </p:cNvSpPr>
          <p:nvPr>
            <p:ph type="ctrTitle"/>
          </p:nvPr>
        </p:nvSpPr>
        <p:spPr>
          <a:xfrm>
            <a:off x="1524000" y="2389410"/>
            <a:ext cx="9144000" cy="2301767"/>
          </a:xfrm>
        </p:spPr>
        <p:txBody>
          <a:bodyPr>
            <a:normAutofit fontScale="90000"/>
          </a:bodyPr>
          <a:lstStyle/>
          <a:p>
            <a:r>
              <a:rPr lang="en-US" dirty="0">
                <a:latin typeface="+mn-lt"/>
              </a:rPr>
              <a:t>Introduction to Mass Casualty Management….</a:t>
            </a:r>
            <a:br>
              <a:rPr lang="en-US" dirty="0"/>
            </a:br>
            <a:endParaRPr lang="fr-CH" dirty="0"/>
          </a:p>
        </p:txBody>
      </p:sp>
      <p:sp>
        <p:nvSpPr>
          <p:cNvPr id="17" name="Subtitle 2">
            <a:extLst>
              <a:ext uri="{FF2B5EF4-FFF2-40B4-BE49-F238E27FC236}">
                <a16:creationId xmlns:a16="http://schemas.microsoft.com/office/drawing/2014/main" id="{0113CB8C-C2F2-4C78-A721-D072A75BE73E}"/>
              </a:ext>
            </a:extLst>
          </p:cNvPr>
          <p:cNvSpPr txBox="1">
            <a:spLocks/>
          </p:cNvSpPr>
          <p:nvPr/>
        </p:nvSpPr>
        <p:spPr>
          <a:xfrm>
            <a:off x="5873246" y="5161299"/>
            <a:ext cx="5392162" cy="14111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highlight>
                  <a:srgbClr val="FFFF00"/>
                </a:highlight>
              </a:rPr>
              <a:t>Facilitator(s) name(s) and organization(s)</a:t>
            </a:r>
          </a:p>
        </p:txBody>
      </p:sp>
      <p:sp>
        <p:nvSpPr>
          <p:cNvPr id="2" name="TextBox 1">
            <a:extLst>
              <a:ext uri="{FF2B5EF4-FFF2-40B4-BE49-F238E27FC236}">
                <a16:creationId xmlns:a16="http://schemas.microsoft.com/office/drawing/2014/main" id="{C7FAC958-EF22-46CC-89CB-F95298684AAE}"/>
              </a:ext>
            </a:extLst>
          </p:cNvPr>
          <p:cNvSpPr txBox="1"/>
          <p:nvPr/>
        </p:nvSpPr>
        <p:spPr>
          <a:xfrm>
            <a:off x="712142" y="6125517"/>
            <a:ext cx="3301994" cy="461665"/>
          </a:xfrm>
          <a:prstGeom prst="rect">
            <a:avLst/>
          </a:prstGeom>
          <a:noFill/>
        </p:spPr>
        <p:txBody>
          <a:bodyPr wrap="none" rtlCol="0">
            <a:spAutoFit/>
          </a:bodyPr>
          <a:lstStyle/>
          <a:p>
            <a:pPr algn="r"/>
            <a:r>
              <a:rPr lang="en-GB" sz="1200" dirty="0">
                <a:solidFill>
                  <a:srgbClr val="0070C0"/>
                </a:solidFill>
                <a:highlight>
                  <a:srgbClr val="FFFF00"/>
                </a:highlight>
              </a:rPr>
              <a:t>These learning materials have been developed by </a:t>
            </a:r>
          </a:p>
          <a:p>
            <a:pPr algn="r"/>
            <a:r>
              <a:rPr lang="en-GB" sz="1200" dirty="0">
                <a:solidFill>
                  <a:srgbClr val="0070C0"/>
                </a:solidFill>
                <a:highlight>
                  <a:srgbClr val="FFFF00"/>
                </a:highlight>
              </a:rPr>
              <a:t>Thomas Wilp, ICRC</a:t>
            </a:r>
          </a:p>
        </p:txBody>
      </p:sp>
      <p:sp>
        <p:nvSpPr>
          <p:cNvPr id="5" name="TextBox 4">
            <a:extLst>
              <a:ext uri="{FF2B5EF4-FFF2-40B4-BE49-F238E27FC236}">
                <a16:creationId xmlns:a16="http://schemas.microsoft.com/office/drawing/2014/main" id="{A90F4650-25A7-40CA-AE98-7206526A2C6D}"/>
              </a:ext>
            </a:extLst>
          </p:cNvPr>
          <p:cNvSpPr txBox="1"/>
          <p:nvPr/>
        </p:nvSpPr>
        <p:spPr>
          <a:xfrm>
            <a:off x="9343663" y="1056640"/>
            <a:ext cx="2648674" cy="369332"/>
          </a:xfrm>
          <a:prstGeom prst="rect">
            <a:avLst/>
          </a:prstGeom>
          <a:noFill/>
        </p:spPr>
        <p:txBody>
          <a:bodyPr wrap="none" rtlCol="0">
            <a:spAutoFit/>
          </a:bodyPr>
          <a:lstStyle/>
          <a:p>
            <a:r>
              <a:rPr lang="en-GB" dirty="0">
                <a:highlight>
                  <a:srgbClr val="FFFF00"/>
                </a:highlight>
              </a:rPr>
              <a:t>Logo  institution facilitator</a:t>
            </a:r>
          </a:p>
        </p:txBody>
      </p:sp>
      <p:sp>
        <p:nvSpPr>
          <p:cNvPr id="8" name="Slide Number Placeholder 7">
            <a:extLst>
              <a:ext uri="{FF2B5EF4-FFF2-40B4-BE49-F238E27FC236}">
                <a16:creationId xmlns:a16="http://schemas.microsoft.com/office/drawing/2014/main" id="{685FF40A-225B-4234-B484-4BE78F9FF29F}"/>
              </a:ext>
            </a:extLst>
          </p:cNvPr>
          <p:cNvSpPr>
            <a:spLocks noGrp="1"/>
          </p:cNvSpPr>
          <p:nvPr>
            <p:ph type="sldNum" sz="quarter" idx="12"/>
          </p:nvPr>
        </p:nvSpPr>
        <p:spPr/>
        <p:txBody>
          <a:bodyPr/>
          <a:lstStyle/>
          <a:p>
            <a:fld id="{DB1CEA2B-11BA-47C1-B2B8-F71A1EE91919}" type="slidenum">
              <a:rPr lang="fr-CH" smtClean="0"/>
              <a:t>1</a:t>
            </a:fld>
            <a:endParaRPr lang="fr-CH"/>
          </a:p>
        </p:txBody>
      </p:sp>
    </p:spTree>
    <p:extLst>
      <p:ext uri="{BB962C8B-B14F-4D97-AF65-F5344CB8AC3E}">
        <p14:creationId xmlns:p14="http://schemas.microsoft.com/office/powerpoint/2010/main" val="102579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28171" y="3866849"/>
            <a:ext cx="2466975" cy="1847850"/>
          </a:xfrm>
          <a:prstGeom prst="rect">
            <a:avLst/>
          </a:prstGeom>
        </p:spPr>
      </p:pic>
      <p:pic>
        <p:nvPicPr>
          <p:cNvPr id="5" name="Picture 4"/>
          <p:cNvPicPr>
            <a:picLocks noChangeAspect="1"/>
          </p:cNvPicPr>
          <p:nvPr/>
        </p:nvPicPr>
        <p:blipFill>
          <a:blip r:embed="rId4"/>
          <a:stretch>
            <a:fillRect/>
          </a:stretch>
        </p:blipFill>
        <p:spPr>
          <a:xfrm rot="19868999">
            <a:off x="3060628" y="3517214"/>
            <a:ext cx="2867891" cy="1910733"/>
          </a:xfrm>
          <a:prstGeom prst="rect">
            <a:avLst/>
          </a:prstGeom>
        </p:spPr>
      </p:pic>
      <p:sp>
        <p:nvSpPr>
          <p:cNvPr id="2" name="Title 1"/>
          <p:cNvSpPr>
            <a:spLocks noGrp="1"/>
          </p:cNvSpPr>
          <p:nvPr>
            <p:ph type="title"/>
          </p:nvPr>
        </p:nvSpPr>
        <p:spPr>
          <a:xfrm>
            <a:off x="961030" y="127862"/>
            <a:ext cx="5134970" cy="1325563"/>
          </a:xfrm>
        </p:spPr>
        <p:txBody>
          <a:bodyPr/>
          <a:lstStyle/>
          <a:p>
            <a:r>
              <a:rPr lang="en-US" u="sng" dirty="0">
                <a:latin typeface="+mn-lt"/>
              </a:rPr>
              <a:t>Do you remember</a:t>
            </a:r>
            <a:endParaRPr lang="fr-CH" u="sng" dirty="0">
              <a:latin typeface="+mn-lt"/>
            </a:endParaRPr>
          </a:p>
        </p:txBody>
      </p:sp>
      <p:sp>
        <p:nvSpPr>
          <p:cNvPr id="3" name="Content Placeholder 2"/>
          <p:cNvSpPr>
            <a:spLocks noGrp="1"/>
          </p:cNvSpPr>
          <p:nvPr>
            <p:ph idx="1"/>
          </p:nvPr>
        </p:nvSpPr>
        <p:spPr>
          <a:xfrm>
            <a:off x="822284" y="2053086"/>
            <a:ext cx="10515600" cy="4351338"/>
          </a:xfrm>
        </p:spPr>
        <p:txBody>
          <a:bodyPr/>
          <a:lstStyle/>
          <a:p>
            <a:pPr marL="0" indent="0">
              <a:buNone/>
            </a:pPr>
            <a:r>
              <a:rPr lang="en-US" b="1" dirty="0">
                <a:solidFill>
                  <a:srgbClr val="3333CC"/>
                </a:solidFill>
              </a:rPr>
              <a:t>Basic approach</a:t>
            </a:r>
          </a:p>
          <a:p>
            <a:pPr marL="0" indent="0">
              <a:buNone/>
            </a:pPr>
            <a:endParaRPr lang="en-US" dirty="0"/>
          </a:p>
          <a:p>
            <a:pPr marL="0" indent="0">
              <a:buNone/>
            </a:pPr>
            <a:r>
              <a:rPr lang="en-US" sz="3200" dirty="0">
                <a:effectLst>
                  <a:outerShdw blurRad="38100" dist="38100" dir="2700000" algn="tl">
                    <a:srgbClr val="000000">
                      <a:alpha val="43137"/>
                    </a:srgbClr>
                  </a:outerShdw>
                </a:effectLst>
              </a:rPr>
              <a:t>SCOOP</a:t>
            </a:r>
            <a:endParaRPr lang="fr-CH" sz="3200" dirty="0"/>
          </a:p>
        </p:txBody>
      </p:sp>
      <p:pic>
        <p:nvPicPr>
          <p:cNvPr id="4" name="Picture 3"/>
          <p:cNvPicPr>
            <a:picLocks noChangeAspect="1"/>
          </p:cNvPicPr>
          <p:nvPr/>
        </p:nvPicPr>
        <p:blipFill>
          <a:blip r:embed="rId5"/>
          <a:stretch>
            <a:fillRect/>
          </a:stretch>
        </p:blipFill>
        <p:spPr>
          <a:xfrm rot="21155232" flipH="1">
            <a:off x="5644392" y="3064548"/>
            <a:ext cx="2525550" cy="1868788"/>
          </a:xfrm>
          <a:prstGeom prst="rect">
            <a:avLst/>
          </a:prstGeom>
        </p:spPr>
      </p:pic>
      <p:pic>
        <p:nvPicPr>
          <p:cNvPr id="6" name="Picture 5"/>
          <p:cNvPicPr>
            <a:picLocks noChangeAspect="1"/>
          </p:cNvPicPr>
          <p:nvPr/>
        </p:nvPicPr>
        <p:blipFill>
          <a:blip r:embed="rId6"/>
          <a:stretch>
            <a:fillRect/>
          </a:stretch>
        </p:blipFill>
        <p:spPr>
          <a:xfrm>
            <a:off x="8051335" y="679757"/>
            <a:ext cx="4357632" cy="4357632"/>
          </a:xfrm>
          <a:prstGeom prst="rect">
            <a:avLst/>
          </a:prstGeom>
        </p:spPr>
      </p:pic>
      <p:sp>
        <p:nvSpPr>
          <p:cNvPr id="9" name="TextBox 8"/>
          <p:cNvSpPr txBox="1"/>
          <p:nvPr/>
        </p:nvSpPr>
        <p:spPr>
          <a:xfrm>
            <a:off x="2839115" y="3077368"/>
            <a:ext cx="766530" cy="461665"/>
          </a:xfrm>
          <a:prstGeom prst="rect">
            <a:avLst/>
          </a:prstGeom>
          <a:noFill/>
        </p:spPr>
        <p:txBody>
          <a:bodyPr wrap="square" rtlCol="0">
            <a:spAutoFit/>
          </a:bodyPr>
          <a:lstStyle/>
          <a:p>
            <a:r>
              <a:rPr lang="en-US" sz="2400" dirty="0"/>
              <a:t>and</a:t>
            </a:r>
            <a:endParaRPr lang="fr-CH" sz="2400" dirty="0"/>
          </a:p>
        </p:txBody>
      </p:sp>
      <p:sp>
        <p:nvSpPr>
          <p:cNvPr id="10" name="TextBox 9"/>
          <p:cNvSpPr txBox="1"/>
          <p:nvPr/>
        </p:nvSpPr>
        <p:spPr>
          <a:xfrm>
            <a:off x="4157153" y="3058618"/>
            <a:ext cx="1496291"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RUN</a:t>
            </a:r>
            <a:endParaRPr lang="fr-CH" sz="3200" dirty="0">
              <a:effectLst>
                <a:outerShdw blurRad="38100" dist="38100" dir="2700000" algn="tl">
                  <a:srgbClr val="000000">
                    <a:alpha val="43137"/>
                  </a:srgbClr>
                </a:outerShdw>
              </a:effectLst>
            </a:endParaRPr>
          </a:p>
        </p:txBody>
      </p:sp>
      <p:sp>
        <p:nvSpPr>
          <p:cNvPr id="11" name="Rectangle 10">
            <a:extLst>
              <a:ext uri="{FF2B5EF4-FFF2-40B4-BE49-F238E27FC236}">
                <a16:creationId xmlns:a16="http://schemas.microsoft.com/office/drawing/2014/main" id="{559F9454-D8E4-428D-AFC9-4645BBB7A44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2" name="TextBox 11">
            <a:extLst>
              <a:ext uri="{FF2B5EF4-FFF2-40B4-BE49-F238E27FC236}">
                <a16:creationId xmlns:a16="http://schemas.microsoft.com/office/drawing/2014/main" id="{933794F7-3641-4E53-BDAA-DF3CB57CC957}"/>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6CF4F34C-B6E8-4E7D-8653-F05F0521D3E1}"/>
              </a:ext>
            </a:extLst>
          </p:cNvPr>
          <p:cNvPicPr>
            <a:picLocks noChangeAspect="1"/>
          </p:cNvPicPr>
          <p:nvPr/>
        </p:nvPicPr>
        <p:blipFill>
          <a:blip r:embed="rId7"/>
          <a:stretch>
            <a:fillRect/>
          </a:stretch>
        </p:blipFill>
        <p:spPr>
          <a:xfrm>
            <a:off x="4720305" y="0"/>
            <a:ext cx="1866277" cy="1840052"/>
          </a:xfrm>
          <a:prstGeom prst="rect">
            <a:avLst/>
          </a:prstGeom>
        </p:spPr>
      </p:pic>
      <p:sp>
        <p:nvSpPr>
          <p:cNvPr id="15" name="Slide Number Placeholder 14">
            <a:extLst>
              <a:ext uri="{FF2B5EF4-FFF2-40B4-BE49-F238E27FC236}">
                <a16:creationId xmlns:a16="http://schemas.microsoft.com/office/drawing/2014/main" id="{23D73EE6-647B-49D0-877E-4A183DB78FA8}"/>
              </a:ext>
            </a:extLst>
          </p:cNvPr>
          <p:cNvSpPr>
            <a:spLocks noGrp="1"/>
          </p:cNvSpPr>
          <p:nvPr>
            <p:ph type="sldNum" sz="quarter" idx="12"/>
          </p:nvPr>
        </p:nvSpPr>
        <p:spPr/>
        <p:txBody>
          <a:bodyPr/>
          <a:lstStyle/>
          <a:p>
            <a:fld id="{DB1CEA2B-11BA-47C1-B2B8-F71A1EE91919}" type="slidenum">
              <a:rPr lang="fr-CH" smtClean="0"/>
              <a:t>10</a:t>
            </a:fld>
            <a:endParaRPr lang="fr-CH"/>
          </a:p>
        </p:txBody>
      </p:sp>
    </p:spTree>
    <p:extLst>
      <p:ext uri="{BB962C8B-B14F-4D97-AF65-F5344CB8AC3E}">
        <p14:creationId xmlns:p14="http://schemas.microsoft.com/office/powerpoint/2010/main" val="95142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65C2B0A-2BE3-485F-B223-117B189CD88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pic>
        <p:nvPicPr>
          <p:cNvPr id="4" name="Content Placeholder 3"/>
          <p:cNvPicPr>
            <a:picLocks noGrp="1" noChangeAspect="1"/>
          </p:cNvPicPr>
          <p:nvPr>
            <p:ph idx="1"/>
          </p:nvPr>
        </p:nvPicPr>
        <p:blipFill>
          <a:blip r:embed="rId3"/>
          <a:stretch>
            <a:fillRect/>
          </a:stretch>
        </p:blipFill>
        <p:spPr>
          <a:xfrm>
            <a:off x="8266773" y="-439594"/>
            <a:ext cx="4345251" cy="4351338"/>
          </a:xfrm>
          <a:prstGeom prst="rect">
            <a:avLst/>
          </a:prstGeom>
        </p:spPr>
      </p:pic>
      <p:pic>
        <p:nvPicPr>
          <p:cNvPr id="5" name="Picture 4"/>
          <p:cNvPicPr>
            <a:picLocks noChangeAspect="1"/>
          </p:cNvPicPr>
          <p:nvPr/>
        </p:nvPicPr>
        <p:blipFill>
          <a:blip r:embed="rId4"/>
          <a:stretch>
            <a:fillRect/>
          </a:stretch>
        </p:blipFill>
        <p:spPr>
          <a:xfrm>
            <a:off x="7959591" y="2876982"/>
            <a:ext cx="614363" cy="614363"/>
          </a:xfrm>
          <a:prstGeom prst="rect">
            <a:avLst/>
          </a:prstGeom>
        </p:spPr>
      </p:pic>
      <p:pic>
        <p:nvPicPr>
          <p:cNvPr id="6" name="Picture 5"/>
          <p:cNvPicPr>
            <a:picLocks noChangeAspect="1"/>
          </p:cNvPicPr>
          <p:nvPr/>
        </p:nvPicPr>
        <p:blipFill>
          <a:blip r:embed="rId4"/>
          <a:stretch>
            <a:fillRect/>
          </a:stretch>
        </p:blipFill>
        <p:spPr>
          <a:xfrm>
            <a:off x="7959591" y="1973838"/>
            <a:ext cx="482745" cy="482745"/>
          </a:xfrm>
          <a:prstGeom prst="rect">
            <a:avLst/>
          </a:prstGeom>
        </p:spPr>
      </p:pic>
      <p:pic>
        <p:nvPicPr>
          <p:cNvPr id="7" name="Picture 6"/>
          <p:cNvPicPr>
            <a:picLocks noChangeAspect="1"/>
          </p:cNvPicPr>
          <p:nvPr/>
        </p:nvPicPr>
        <p:blipFill>
          <a:blip r:embed="rId5"/>
          <a:stretch>
            <a:fillRect/>
          </a:stretch>
        </p:blipFill>
        <p:spPr>
          <a:xfrm>
            <a:off x="11045537" y="3491345"/>
            <a:ext cx="527771" cy="527771"/>
          </a:xfrm>
          <a:prstGeom prst="rect">
            <a:avLst/>
          </a:prstGeom>
        </p:spPr>
      </p:pic>
      <p:pic>
        <p:nvPicPr>
          <p:cNvPr id="8" name="Picture 7"/>
          <p:cNvPicPr>
            <a:picLocks noChangeAspect="1"/>
          </p:cNvPicPr>
          <p:nvPr/>
        </p:nvPicPr>
        <p:blipFill>
          <a:blip r:embed="rId4"/>
          <a:stretch>
            <a:fillRect/>
          </a:stretch>
        </p:blipFill>
        <p:spPr>
          <a:xfrm flipH="1">
            <a:off x="7593637" y="2456583"/>
            <a:ext cx="519545" cy="519545"/>
          </a:xfrm>
          <a:prstGeom prst="rect">
            <a:avLst/>
          </a:prstGeom>
        </p:spPr>
      </p:pic>
      <p:pic>
        <p:nvPicPr>
          <p:cNvPr id="9" name="Picture 8"/>
          <p:cNvPicPr>
            <a:picLocks noChangeAspect="1"/>
          </p:cNvPicPr>
          <p:nvPr/>
        </p:nvPicPr>
        <p:blipFill>
          <a:blip r:embed="rId6"/>
          <a:stretch>
            <a:fillRect/>
          </a:stretch>
        </p:blipFill>
        <p:spPr>
          <a:xfrm>
            <a:off x="8727545" y="3088694"/>
            <a:ext cx="769836" cy="823050"/>
          </a:xfrm>
          <a:prstGeom prst="rect">
            <a:avLst/>
          </a:prstGeom>
        </p:spPr>
      </p:pic>
      <p:pic>
        <p:nvPicPr>
          <p:cNvPr id="10" name="Picture 9"/>
          <p:cNvPicPr>
            <a:picLocks noChangeAspect="1"/>
          </p:cNvPicPr>
          <p:nvPr/>
        </p:nvPicPr>
        <p:blipFill>
          <a:blip r:embed="rId7"/>
          <a:stretch>
            <a:fillRect/>
          </a:stretch>
        </p:blipFill>
        <p:spPr>
          <a:xfrm flipH="1">
            <a:off x="7110890" y="2976128"/>
            <a:ext cx="827451" cy="935616"/>
          </a:xfrm>
          <a:prstGeom prst="rect">
            <a:avLst/>
          </a:prstGeom>
        </p:spPr>
      </p:pic>
      <p:pic>
        <p:nvPicPr>
          <p:cNvPr id="11" name="Picture 10"/>
          <p:cNvPicPr>
            <a:picLocks noChangeAspect="1"/>
          </p:cNvPicPr>
          <p:nvPr/>
        </p:nvPicPr>
        <p:blipFill>
          <a:blip r:embed="rId8"/>
          <a:stretch>
            <a:fillRect/>
          </a:stretch>
        </p:blipFill>
        <p:spPr>
          <a:xfrm>
            <a:off x="7110890" y="1598032"/>
            <a:ext cx="686667" cy="686667"/>
          </a:xfrm>
          <a:prstGeom prst="rect">
            <a:avLst/>
          </a:prstGeom>
        </p:spPr>
      </p:pic>
      <p:pic>
        <p:nvPicPr>
          <p:cNvPr id="12" name="Picture 11"/>
          <p:cNvPicPr>
            <a:picLocks noChangeAspect="1"/>
          </p:cNvPicPr>
          <p:nvPr/>
        </p:nvPicPr>
        <p:blipFill>
          <a:blip r:embed="rId9"/>
          <a:stretch>
            <a:fillRect/>
          </a:stretch>
        </p:blipFill>
        <p:spPr>
          <a:xfrm>
            <a:off x="6291445" y="2284699"/>
            <a:ext cx="829714" cy="691429"/>
          </a:xfrm>
          <a:prstGeom prst="rect">
            <a:avLst/>
          </a:prstGeom>
        </p:spPr>
      </p:pic>
      <p:pic>
        <p:nvPicPr>
          <p:cNvPr id="13" name="Picture 12"/>
          <p:cNvPicPr>
            <a:picLocks noChangeAspect="1"/>
          </p:cNvPicPr>
          <p:nvPr/>
        </p:nvPicPr>
        <p:blipFill>
          <a:blip r:embed="rId10"/>
          <a:stretch>
            <a:fillRect/>
          </a:stretch>
        </p:blipFill>
        <p:spPr>
          <a:xfrm>
            <a:off x="6420684" y="1391772"/>
            <a:ext cx="560967" cy="823438"/>
          </a:xfrm>
          <a:prstGeom prst="rect">
            <a:avLst/>
          </a:prstGeom>
        </p:spPr>
      </p:pic>
      <p:pic>
        <p:nvPicPr>
          <p:cNvPr id="14" name="Picture 13"/>
          <p:cNvPicPr>
            <a:picLocks noChangeAspect="1"/>
          </p:cNvPicPr>
          <p:nvPr/>
        </p:nvPicPr>
        <p:blipFill>
          <a:blip r:embed="rId11"/>
          <a:stretch>
            <a:fillRect/>
          </a:stretch>
        </p:blipFill>
        <p:spPr>
          <a:xfrm flipH="1">
            <a:off x="6394644" y="3184163"/>
            <a:ext cx="596500" cy="936699"/>
          </a:xfrm>
          <a:prstGeom prst="rect">
            <a:avLst/>
          </a:prstGeom>
        </p:spPr>
      </p:pic>
      <p:pic>
        <p:nvPicPr>
          <p:cNvPr id="15" name="Picture 14"/>
          <p:cNvPicPr>
            <a:picLocks noChangeAspect="1"/>
          </p:cNvPicPr>
          <p:nvPr/>
        </p:nvPicPr>
        <p:blipFill>
          <a:blip r:embed="rId12"/>
          <a:stretch>
            <a:fillRect/>
          </a:stretch>
        </p:blipFill>
        <p:spPr>
          <a:xfrm>
            <a:off x="437933" y="5472948"/>
            <a:ext cx="904442" cy="677458"/>
          </a:xfrm>
          <a:prstGeom prst="rect">
            <a:avLst/>
          </a:prstGeom>
        </p:spPr>
      </p:pic>
      <p:pic>
        <p:nvPicPr>
          <p:cNvPr id="17" name="Picture 16"/>
          <p:cNvPicPr>
            <a:picLocks noChangeAspect="1"/>
          </p:cNvPicPr>
          <p:nvPr/>
        </p:nvPicPr>
        <p:blipFill>
          <a:blip r:embed="rId13"/>
          <a:stretch>
            <a:fillRect/>
          </a:stretch>
        </p:blipFill>
        <p:spPr>
          <a:xfrm rot="19837991">
            <a:off x="1888754" y="4975692"/>
            <a:ext cx="829128" cy="688908"/>
          </a:xfrm>
          <a:prstGeom prst="rect">
            <a:avLst/>
          </a:prstGeom>
        </p:spPr>
      </p:pic>
      <p:pic>
        <p:nvPicPr>
          <p:cNvPr id="18" name="Picture 17"/>
          <p:cNvPicPr>
            <a:picLocks noChangeAspect="1"/>
          </p:cNvPicPr>
          <p:nvPr/>
        </p:nvPicPr>
        <p:blipFill>
          <a:blip r:embed="rId14"/>
          <a:stretch>
            <a:fillRect/>
          </a:stretch>
        </p:blipFill>
        <p:spPr>
          <a:xfrm>
            <a:off x="9707237" y="3301971"/>
            <a:ext cx="590501" cy="442306"/>
          </a:xfrm>
          <a:prstGeom prst="rect">
            <a:avLst/>
          </a:prstGeom>
        </p:spPr>
      </p:pic>
      <p:pic>
        <p:nvPicPr>
          <p:cNvPr id="19" name="Picture 18"/>
          <p:cNvPicPr>
            <a:picLocks noChangeAspect="1"/>
          </p:cNvPicPr>
          <p:nvPr/>
        </p:nvPicPr>
        <p:blipFill>
          <a:blip r:embed="rId14"/>
          <a:stretch>
            <a:fillRect/>
          </a:stretch>
        </p:blipFill>
        <p:spPr>
          <a:xfrm>
            <a:off x="1773106" y="4630699"/>
            <a:ext cx="496515" cy="371907"/>
          </a:xfrm>
          <a:prstGeom prst="rect">
            <a:avLst/>
          </a:prstGeom>
        </p:spPr>
      </p:pic>
      <p:pic>
        <p:nvPicPr>
          <p:cNvPr id="20" name="Picture 19"/>
          <p:cNvPicPr>
            <a:picLocks noChangeAspect="1"/>
          </p:cNvPicPr>
          <p:nvPr/>
        </p:nvPicPr>
        <p:blipFill>
          <a:blip r:embed="rId15"/>
          <a:stretch>
            <a:fillRect/>
          </a:stretch>
        </p:blipFill>
        <p:spPr>
          <a:xfrm flipH="1">
            <a:off x="5831435" y="2858539"/>
            <a:ext cx="500308" cy="885738"/>
          </a:xfrm>
          <a:prstGeom prst="rect">
            <a:avLst/>
          </a:prstGeom>
        </p:spPr>
      </p:pic>
      <p:pic>
        <p:nvPicPr>
          <p:cNvPr id="21" name="Picture 20"/>
          <p:cNvPicPr>
            <a:picLocks noChangeAspect="1"/>
          </p:cNvPicPr>
          <p:nvPr/>
        </p:nvPicPr>
        <p:blipFill>
          <a:blip r:embed="rId16"/>
          <a:stretch>
            <a:fillRect/>
          </a:stretch>
        </p:blipFill>
        <p:spPr>
          <a:xfrm>
            <a:off x="1503427" y="5610252"/>
            <a:ext cx="517936" cy="581457"/>
          </a:xfrm>
          <a:prstGeom prst="rect">
            <a:avLst/>
          </a:prstGeom>
        </p:spPr>
      </p:pic>
      <p:pic>
        <p:nvPicPr>
          <p:cNvPr id="22" name="Picture 21"/>
          <p:cNvPicPr>
            <a:picLocks noChangeAspect="1"/>
          </p:cNvPicPr>
          <p:nvPr/>
        </p:nvPicPr>
        <p:blipFill>
          <a:blip r:embed="rId17"/>
          <a:stretch>
            <a:fillRect/>
          </a:stretch>
        </p:blipFill>
        <p:spPr>
          <a:xfrm rot="20463560">
            <a:off x="2700996" y="3320762"/>
            <a:ext cx="2847975" cy="1600200"/>
          </a:xfrm>
          <a:prstGeom prst="rect">
            <a:avLst/>
          </a:prstGeom>
        </p:spPr>
      </p:pic>
      <p:sp>
        <p:nvSpPr>
          <p:cNvPr id="23" name="Right Arrow 22"/>
          <p:cNvSpPr/>
          <p:nvPr/>
        </p:nvSpPr>
        <p:spPr>
          <a:xfrm rot="20564805">
            <a:off x="3470626" y="4779804"/>
            <a:ext cx="2606587" cy="42495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TextBox 23"/>
          <p:cNvSpPr txBox="1"/>
          <p:nvPr/>
        </p:nvSpPr>
        <p:spPr>
          <a:xfrm rot="20477570">
            <a:off x="1847929" y="3631371"/>
            <a:ext cx="3916137" cy="369332"/>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….YOU WILL JUST SHIFT THE PROBLEM!</a:t>
            </a:r>
            <a:endParaRPr lang="fr-CH" b="1" dirty="0">
              <a:solidFill>
                <a:srgbClr val="FF0000"/>
              </a:solidFill>
              <a:effectLst>
                <a:outerShdw blurRad="38100" dist="38100" dir="2700000" algn="tl">
                  <a:srgbClr val="000000">
                    <a:alpha val="43137"/>
                  </a:srgbClr>
                </a:outerShdw>
              </a:effectLst>
            </a:endParaRPr>
          </a:p>
        </p:txBody>
      </p:sp>
      <p:pic>
        <p:nvPicPr>
          <p:cNvPr id="25" name="Picture 24"/>
          <p:cNvPicPr>
            <a:picLocks noChangeAspect="1"/>
          </p:cNvPicPr>
          <p:nvPr/>
        </p:nvPicPr>
        <p:blipFill>
          <a:blip r:embed="rId18"/>
          <a:stretch>
            <a:fillRect/>
          </a:stretch>
        </p:blipFill>
        <p:spPr>
          <a:xfrm>
            <a:off x="1946893" y="5783585"/>
            <a:ext cx="1143000" cy="1295400"/>
          </a:xfrm>
          <a:prstGeom prst="rect">
            <a:avLst/>
          </a:prstGeom>
        </p:spPr>
      </p:pic>
      <p:pic>
        <p:nvPicPr>
          <p:cNvPr id="26" name="Picture 25"/>
          <p:cNvPicPr>
            <a:picLocks noChangeAspect="1"/>
          </p:cNvPicPr>
          <p:nvPr/>
        </p:nvPicPr>
        <p:blipFill>
          <a:blip r:embed="rId17"/>
          <a:stretch>
            <a:fillRect/>
          </a:stretch>
        </p:blipFill>
        <p:spPr>
          <a:xfrm rot="20558828">
            <a:off x="6088708" y="3823180"/>
            <a:ext cx="2847975" cy="1600200"/>
          </a:xfrm>
          <a:prstGeom prst="rect">
            <a:avLst/>
          </a:prstGeom>
        </p:spPr>
      </p:pic>
      <p:sp>
        <p:nvSpPr>
          <p:cNvPr id="28" name="TextBox 27">
            <a:extLst>
              <a:ext uri="{FF2B5EF4-FFF2-40B4-BE49-F238E27FC236}">
                <a16:creationId xmlns:a16="http://schemas.microsoft.com/office/drawing/2014/main" id="{C9AA21B0-587E-443C-B577-689635A8A21B}"/>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19"/>
          <a:stretch>
            <a:fillRect/>
          </a:stretch>
        </p:blipFill>
        <p:spPr>
          <a:xfrm>
            <a:off x="97606" y="3616036"/>
            <a:ext cx="1655451" cy="1808262"/>
          </a:xfrm>
          <a:prstGeom prst="rect">
            <a:avLst/>
          </a:prstGeom>
        </p:spPr>
      </p:pic>
      <p:sp>
        <p:nvSpPr>
          <p:cNvPr id="29" name="Slide Number Placeholder 28">
            <a:extLst>
              <a:ext uri="{FF2B5EF4-FFF2-40B4-BE49-F238E27FC236}">
                <a16:creationId xmlns:a16="http://schemas.microsoft.com/office/drawing/2014/main" id="{1C9A7C18-84AF-4AB3-86E0-E80CA3E5A8E4}"/>
              </a:ext>
            </a:extLst>
          </p:cNvPr>
          <p:cNvSpPr>
            <a:spLocks noGrp="1"/>
          </p:cNvSpPr>
          <p:nvPr>
            <p:ph type="sldNum" sz="quarter" idx="12"/>
          </p:nvPr>
        </p:nvSpPr>
        <p:spPr/>
        <p:txBody>
          <a:bodyPr/>
          <a:lstStyle/>
          <a:p>
            <a:fld id="{DB1CEA2B-11BA-47C1-B2B8-F71A1EE91919}" type="slidenum">
              <a:rPr lang="fr-CH" smtClean="0"/>
              <a:t>11</a:t>
            </a:fld>
            <a:endParaRPr lang="fr-CH"/>
          </a:p>
        </p:txBody>
      </p:sp>
    </p:spTree>
    <p:extLst>
      <p:ext uri="{BB962C8B-B14F-4D97-AF65-F5344CB8AC3E}">
        <p14:creationId xmlns:p14="http://schemas.microsoft.com/office/powerpoint/2010/main" val="179406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0-#ppt_w/2"/>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0-#ppt_w/2"/>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1"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 presetClass="entr" presetSubtype="1"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0-#ppt_h/2"/>
                                          </p:val>
                                        </p:tav>
                                        <p:tav tm="100000">
                                          <p:val>
                                            <p:strVal val="#ppt_y"/>
                                          </p:val>
                                        </p:tav>
                                      </p:tavLst>
                                    </p:anim>
                                  </p:childTnLst>
                                </p:cTn>
                              </p:par>
                              <p:par>
                                <p:cTn id="71" presetID="1"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1C1A28C-AEA3-4167-86AF-499295F7F23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pic>
        <p:nvPicPr>
          <p:cNvPr id="4" name="Content Placeholder 3"/>
          <p:cNvPicPr>
            <a:picLocks noGrp="1" noChangeAspect="1"/>
          </p:cNvPicPr>
          <p:nvPr>
            <p:ph idx="1"/>
          </p:nvPr>
        </p:nvPicPr>
        <p:blipFill>
          <a:blip r:embed="rId3"/>
          <a:stretch>
            <a:fillRect/>
          </a:stretch>
        </p:blipFill>
        <p:spPr>
          <a:xfrm>
            <a:off x="8319412" y="4441515"/>
            <a:ext cx="344151" cy="692829"/>
          </a:xfrm>
          <a:prstGeom prst="rect">
            <a:avLst/>
          </a:prstGeom>
        </p:spPr>
      </p:pic>
      <p:sp>
        <p:nvSpPr>
          <p:cNvPr id="2" name="Title 1"/>
          <p:cNvSpPr>
            <a:spLocks noGrp="1"/>
          </p:cNvSpPr>
          <p:nvPr>
            <p:ph type="title"/>
          </p:nvPr>
        </p:nvSpPr>
        <p:spPr>
          <a:xfrm>
            <a:off x="838200" y="365125"/>
            <a:ext cx="10515600" cy="2196936"/>
          </a:xfrm>
        </p:spPr>
        <p:txBody>
          <a:bodyPr>
            <a:normAutofit/>
          </a:bodyPr>
          <a:lstStyle/>
          <a:p>
            <a:r>
              <a:rPr lang="en-US" u="sng" dirty="0">
                <a:latin typeface="+mn-lt"/>
              </a:rPr>
              <a:t>Back to the scene….</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latin typeface="+mn-lt"/>
              </a:rPr>
              <a:t>What does this picture tell you</a:t>
            </a:r>
            <a:endParaRPr lang="fr-CH" dirty="0">
              <a:effectLst>
                <a:outerShdw blurRad="38100" dist="38100" dir="2700000" algn="tl">
                  <a:srgbClr val="000000">
                    <a:alpha val="43137"/>
                  </a:srgbClr>
                </a:outerShdw>
              </a:effectLst>
              <a:latin typeface="+mn-lt"/>
            </a:endParaRPr>
          </a:p>
        </p:txBody>
      </p:sp>
      <p:pic>
        <p:nvPicPr>
          <p:cNvPr id="5" name="Picture 4"/>
          <p:cNvPicPr>
            <a:picLocks noChangeAspect="1"/>
          </p:cNvPicPr>
          <p:nvPr/>
        </p:nvPicPr>
        <p:blipFill>
          <a:blip r:embed="rId4"/>
          <a:stretch>
            <a:fillRect/>
          </a:stretch>
        </p:blipFill>
        <p:spPr>
          <a:xfrm rot="15979603">
            <a:off x="2374768" y="5696226"/>
            <a:ext cx="451559" cy="846478"/>
          </a:xfrm>
          <a:prstGeom prst="rect">
            <a:avLst/>
          </a:prstGeom>
        </p:spPr>
      </p:pic>
      <p:pic>
        <p:nvPicPr>
          <p:cNvPr id="6" name="Picture 5"/>
          <p:cNvPicPr>
            <a:picLocks noChangeAspect="1"/>
          </p:cNvPicPr>
          <p:nvPr/>
        </p:nvPicPr>
        <p:blipFill>
          <a:blip r:embed="rId5"/>
          <a:stretch>
            <a:fillRect/>
          </a:stretch>
        </p:blipFill>
        <p:spPr>
          <a:xfrm>
            <a:off x="4872252" y="5298720"/>
            <a:ext cx="333594" cy="706740"/>
          </a:xfrm>
          <a:prstGeom prst="rect">
            <a:avLst/>
          </a:prstGeom>
        </p:spPr>
      </p:pic>
      <p:pic>
        <p:nvPicPr>
          <p:cNvPr id="7" name="Picture 6"/>
          <p:cNvPicPr>
            <a:picLocks noChangeAspect="1"/>
          </p:cNvPicPr>
          <p:nvPr/>
        </p:nvPicPr>
        <p:blipFill>
          <a:blip r:embed="rId6"/>
          <a:stretch>
            <a:fillRect/>
          </a:stretch>
        </p:blipFill>
        <p:spPr>
          <a:xfrm>
            <a:off x="9834424" y="2704337"/>
            <a:ext cx="1999661" cy="1615580"/>
          </a:xfrm>
          <a:prstGeom prst="rect">
            <a:avLst/>
          </a:prstGeom>
        </p:spPr>
      </p:pic>
      <p:pic>
        <p:nvPicPr>
          <p:cNvPr id="8" name="Picture 7"/>
          <p:cNvPicPr>
            <a:picLocks noChangeAspect="1"/>
          </p:cNvPicPr>
          <p:nvPr/>
        </p:nvPicPr>
        <p:blipFill>
          <a:blip r:embed="rId7"/>
          <a:stretch>
            <a:fillRect/>
          </a:stretch>
        </p:blipFill>
        <p:spPr>
          <a:xfrm>
            <a:off x="440506" y="4638134"/>
            <a:ext cx="1585097" cy="1731414"/>
          </a:xfrm>
          <a:prstGeom prst="rect">
            <a:avLst/>
          </a:prstGeom>
        </p:spPr>
      </p:pic>
      <p:pic>
        <p:nvPicPr>
          <p:cNvPr id="9" name="Picture 8"/>
          <p:cNvPicPr>
            <a:picLocks noChangeAspect="1"/>
          </p:cNvPicPr>
          <p:nvPr/>
        </p:nvPicPr>
        <p:blipFill>
          <a:blip r:embed="rId8"/>
          <a:stretch>
            <a:fillRect/>
          </a:stretch>
        </p:blipFill>
        <p:spPr>
          <a:xfrm>
            <a:off x="7382993" y="3636817"/>
            <a:ext cx="387795" cy="779319"/>
          </a:xfrm>
          <a:prstGeom prst="rect">
            <a:avLst/>
          </a:prstGeom>
        </p:spPr>
      </p:pic>
      <p:pic>
        <p:nvPicPr>
          <p:cNvPr id="10" name="Picture 9"/>
          <p:cNvPicPr>
            <a:picLocks noChangeAspect="1"/>
          </p:cNvPicPr>
          <p:nvPr/>
        </p:nvPicPr>
        <p:blipFill>
          <a:blip r:embed="rId8"/>
          <a:stretch>
            <a:fillRect/>
          </a:stretch>
        </p:blipFill>
        <p:spPr>
          <a:xfrm>
            <a:off x="9419064" y="3428999"/>
            <a:ext cx="369027" cy="741603"/>
          </a:xfrm>
          <a:prstGeom prst="rect">
            <a:avLst/>
          </a:prstGeom>
        </p:spPr>
      </p:pic>
      <p:pic>
        <p:nvPicPr>
          <p:cNvPr id="11" name="Picture 10"/>
          <p:cNvPicPr>
            <a:picLocks noChangeAspect="1"/>
          </p:cNvPicPr>
          <p:nvPr/>
        </p:nvPicPr>
        <p:blipFill>
          <a:blip r:embed="rId8"/>
          <a:stretch>
            <a:fillRect/>
          </a:stretch>
        </p:blipFill>
        <p:spPr>
          <a:xfrm>
            <a:off x="9703536" y="4920727"/>
            <a:ext cx="351656" cy="706693"/>
          </a:xfrm>
          <a:prstGeom prst="rect">
            <a:avLst/>
          </a:prstGeom>
        </p:spPr>
      </p:pic>
      <p:pic>
        <p:nvPicPr>
          <p:cNvPr id="12" name="Picture 11"/>
          <p:cNvPicPr>
            <a:picLocks noChangeAspect="1"/>
          </p:cNvPicPr>
          <p:nvPr/>
        </p:nvPicPr>
        <p:blipFill>
          <a:blip r:embed="rId9"/>
          <a:stretch>
            <a:fillRect/>
          </a:stretch>
        </p:blipFill>
        <p:spPr>
          <a:xfrm>
            <a:off x="8568746" y="3941616"/>
            <a:ext cx="353599" cy="707197"/>
          </a:xfrm>
          <a:prstGeom prst="rect">
            <a:avLst/>
          </a:prstGeom>
        </p:spPr>
      </p:pic>
      <p:pic>
        <p:nvPicPr>
          <p:cNvPr id="13" name="Picture 12"/>
          <p:cNvPicPr>
            <a:picLocks noChangeAspect="1"/>
          </p:cNvPicPr>
          <p:nvPr/>
        </p:nvPicPr>
        <p:blipFill>
          <a:blip r:embed="rId9"/>
          <a:stretch>
            <a:fillRect/>
          </a:stretch>
        </p:blipFill>
        <p:spPr>
          <a:xfrm>
            <a:off x="7943149" y="4213530"/>
            <a:ext cx="353599" cy="707197"/>
          </a:xfrm>
          <a:prstGeom prst="rect">
            <a:avLst/>
          </a:prstGeom>
        </p:spPr>
      </p:pic>
      <p:pic>
        <p:nvPicPr>
          <p:cNvPr id="14" name="Picture 13"/>
          <p:cNvPicPr>
            <a:picLocks noChangeAspect="1"/>
          </p:cNvPicPr>
          <p:nvPr/>
        </p:nvPicPr>
        <p:blipFill>
          <a:blip r:embed="rId9"/>
          <a:stretch>
            <a:fillRect/>
          </a:stretch>
        </p:blipFill>
        <p:spPr>
          <a:xfrm>
            <a:off x="8943227" y="2732193"/>
            <a:ext cx="353599" cy="707197"/>
          </a:xfrm>
          <a:prstGeom prst="rect">
            <a:avLst/>
          </a:prstGeom>
        </p:spPr>
      </p:pic>
      <p:pic>
        <p:nvPicPr>
          <p:cNvPr id="15" name="Picture 14"/>
          <p:cNvPicPr>
            <a:picLocks noChangeAspect="1"/>
          </p:cNvPicPr>
          <p:nvPr/>
        </p:nvPicPr>
        <p:blipFill>
          <a:blip r:embed="rId9"/>
          <a:stretch>
            <a:fillRect/>
          </a:stretch>
        </p:blipFill>
        <p:spPr>
          <a:xfrm>
            <a:off x="8163761" y="3336617"/>
            <a:ext cx="353599" cy="707197"/>
          </a:xfrm>
          <a:prstGeom prst="rect">
            <a:avLst/>
          </a:prstGeom>
        </p:spPr>
      </p:pic>
      <p:pic>
        <p:nvPicPr>
          <p:cNvPr id="16" name="Picture 15"/>
          <p:cNvPicPr>
            <a:picLocks noChangeAspect="1"/>
          </p:cNvPicPr>
          <p:nvPr/>
        </p:nvPicPr>
        <p:blipFill>
          <a:blip r:embed="rId9"/>
          <a:stretch>
            <a:fillRect/>
          </a:stretch>
        </p:blipFill>
        <p:spPr>
          <a:xfrm>
            <a:off x="9166422" y="4648813"/>
            <a:ext cx="353599" cy="707197"/>
          </a:xfrm>
          <a:prstGeom prst="rect">
            <a:avLst/>
          </a:prstGeom>
        </p:spPr>
      </p:pic>
      <p:pic>
        <p:nvPicPr>
          <p:cNvPr id="17" name="Picture 16"/>
          <p:cNvPicPr>
            <a:picLocks noChangeAspect="1"/>
          </p:cNvPicPr>
          <p:nvPr/>
        </p:nvPicPr>
        <p:blipFill>
          <a:blip r:embed="rId9"/>
          <a:stretch>
            <a:fillRect/>
          </a:stretch>
        </p:blipFill>
        <p:spPr>
          <a:xfrm>
            <a:off x="11232910" y="4087398"/>
            <a:ext cx="353599" cy="707197"/>
          </a:xfrm>
          <a:prstGeom prst="rect">
            <a:avLst/>
          </a:prstGeom>
        </p:spPr>
      </p:pic>
      <p:pic>
        <p:nvPicPr>
          <p:cNvPr id="18" name="Picture 17"/>
          <p:cNvPicPr>
            <a:picLocks noChangeAspect="1"/>
          </p:cNvPicPr>
          <p:nvPr/>
        </p:nvPicPr>
        <p:blipFill>
          <a:blip r:embed="rId9"/>
          <a:stretch>
            <a:fillRect/>
          </a:stretch>
        </p:blipFill>
        <p:spPr>
          <a:xfrm>
            <a:off x="9687133" y="4133039"/>
            <a:ext cx="353599" cy="707197"/>
          </a:xfrm>
          <a:prstGeom prst="rect">
            <a:avLst/>
          </a:prstGeom>
        </p:spPr>
      </p:pic>
      <p:pic>
        <p:nvPicPr>
          <p:cNvPr id="19" name="Picture 18"/>
          <p:cNvPicPr>
            <a:picLocks noChangeAspect="1"/>
          </p:cNvPicPr>
          <p:nvPr/>
        </p:nvPicPr>
        <p:blipFill>
          <a:blip r:embed="rId9"/>
          <a:stretch>
            <a:fillRect/>
          </a:stretch>
        </p:blipFill>
        <p:spPr>
          <a:xfrm>
            <a:off x="8995991" y="3837708"/>
            <a:ext cx="353599" cy="707197"/>
          </a:xfrm>
          <a:prstGeom prst="rect">
            <a:avLst/>
          </a:prstGeom>
        </p:spPr>
      </p:pic>
      <p:pic>
        <p:nvPicPr>
          <p:cNvPr id="20" name="Picture 19"/>
          <p:cNvPicPr>
            <a:picLocks noChangeAspect="1"/>
          </p:cNvPicPr>
          <p:nvPr/>
        </p:nvPicPr>
        <p:blipFill>
          <a:blip r:embed="rId9"/>
          <a:stretch>
            <a:fillRect/>
          </a:stretch>
        </p:blipFill>
        <p:spPr>
          <a:xfrm>
            <a:off x="7811780" y="2787506"/>
            <a:ext cx="353599" cy="707197"/>
          </a:xfrm>
          <a:prstGeom prst="rect">
            <a:avLst/>
          </a:prstGeom>
        </p:spPr>
      </p:pic>
      <p:pic>
        <p:nvPicPr>
          <p:cNvPr id="21" name="Picture 20"/>
          <p:cNvPicPr>
            <a:picLocks noChangeAspect="1"/>
          </p:cNvPicPr>
          <p:nvPr/>
        </p:nvPicPr>
        <p:blipFill>
          <a:blip r:embed="rId9"/>
          <a:stretch>
            <a:fillRect/>
          </a:stretch>
        </p:blipFill>
        <p:spPr>
          <a:xfrm>
            <a:off x="9597313" y="2732193"/>
            <a:ext cx="353599" cy="707197"/>
          </a:xfrm>
          <a:prstGeom prst="rect">
            <a:avLst/>
          </a:prstGeom>
        </p:spPr>
      </p:pic>
      <p:pic>
        <p:nvPicPr>
          <p:cNvPr id="22" name="Picture 21"/>
          <p:cNvPicPr>
            <a:picLocks noChangeAspect="1"/>
          </p:cNvPicPr>
          <p:nvPr/>
        </p:nvPicPr>
        <p:blipFill>
          <a:blip r:embed="rId10"/>
          <a:stretch>
            <a:fillRect/>
          </a:stretch>
        </p:blipFill>
        <p:spPr>
          <a:xfrm>
            <a:off x="6832931" y="3512127"/>
            <a:ext cx="335309" cy="707197"/>
          </a:xfrm>
          <a:prstGeom prst="rect">
            <a:avLst/>
          </a:prstGeom>
        </p:spPr>
      </p:pic>
      <p:pic>
        <p:nvPicPr>
          <p:cNvPr id="23" name="Picture 22"/>
          <p:cNvPicPr>
            <a:picLocks noChangeAspect="1"/>
          </p:cNvPicPr>
          <p:nvPr/>
        </p:nvPicPr>
        <p:blipFill>
          <a:blip r:embed="rId10"/>
          <a:stretch>
            <a:fillRect/>
          </a:stretch>
        </p:blipFill>
        <p:spPr>
          <a:xfrm>
            <a:off x="6935325" y="4319917"/>
            <a:ext cx="335309" cy="707197"/>
          </a:xfrm>
          <a:prstGeom prst="rect">
            <a:avLst/>
          </a:prstGeom>
        </p:spPr>
      </p:pic>
      <p:pic>
        <p:nvPicPr>
          <p:cNvPr id="24" name="Picture 23"/>
          <p:cNvPicPr>
            <a:picLocks noChangeAspect="1"/>
          </p:cNvPicPr>
          <p:nvPr/>
        </p:nvPicPr>
        <p:blipFill>
          <a:blip r:embed="rId10"/>
          <a:stretch>
            <a:fillRect/>
          </a:stretch>
        </p:blipFill>
        <p:spPr>
          <a:xfrm>
            <a:off x="8611558" y="3180821"/>
            <a:ext cx="335309" cy="707197"/>
          </a:xfrm>
          <a:prstGeom prst="rect">
            <a:avLst/>
          </a:prstGeom>
        </p:spPr>
      </p:pic>
      <p:pic>
        <p:nvPicPr>
          <p:cNvPr id="25" name="Picture 24"/>
          <p:cNvPicPr>
            <a:picLocks noChangeAspect="1"/>
          </p:cNvPicPr>
          <p:nvPr/>
        </p:nvPicPr>
        <p:blipFill>
          <a:blip r:embed="rId10"/>
          <a:stretch>
            <a:fillRect/>
          </a:stretch>
        </p:blipFill>
        <p:spPr>
          <a:xfrm>
            <a:off x="7492962" y="4696046"/>
            <a:ext cx="335309" cy="707197"/>
          </a:xfrm>
          <a:prstGeom prst="rect">
            <a:avLst/>
          </a:prstGeom>
        </p:spPr>
      </p:pic>
      <p:pic>
        <p:nvPicPr>
          <p:cNvPr id="26" name="Picture 25"/>
          <p:cNvPicPr>
            <a:picLocks noChangeAspect="1"/>
          </p:cNvPicPr>
          <p:nvPr/>
        </p:nvPicPr>
        <p:blipFill>
          <a:blip r:embed="rId10"/>
          <a:stretch>
            <a:fillRect/>
          </a:stretch>
        </p:blipFill>
        <p:spPr>
          <a:xfrm>
            <a:off x="8789309" y="4879213"/>
            <a:ext cx="335309" cy="707197"/>
          </a:xfrm>
          <a:prstGeom prst="rect">
            <a:avLst/>
          </a:prstGeom>
        </p:spPr>
      </p:pic>
      <p:pic>
        <p:nvPicPr>
          <p:cNvPr id="27" name="Picture 26"/>
          <p:cNvPicPr>
            <a:picLocks noChangeAspect="1"/>
          </p:cNvPicPr>
          <p:nvPr/>
        </p:nvPicPr>
        <p:blipFill>
          <a:blip r:embed="rId10"/>
          <a:stretch>
            <a:fillRect/>
          </a:stretch>
        </p:blipFill>
        <p:spPr>
          <a:xfrm>
            <a:off x="6044585" y="3234419"/>
            <a:ext cx="335309" cy="707197"/>
          </a:xfrm>
          <a:prstGeom prst="rect">
            <a:avLst/>
          </a:prstGeom>
        </p:spPr>
      </p:pic>
      <p:pic>
        <p:nvPicPr>
          <p:cNvPr id="28" name="Picture 27"/>
          <p:cNvPicPr>
            <a:picLocks noChangeAspect="1"/>
          </p:cNvPicPr>
          <p:nvPr/>
        </p:nvPicPr>
        <p:blipFill>
          <a:blip r:embed="rId10"/>
          <a:stretch>
            <a:fillRect/>
          </a:stretch>
        </p:blipFill>
        <p:spPr>
          <a:xfrm>
            <a:off x="5902757" y="3930937"/>
            <a:ext cx="335309" cy="707197"/>
          </a:xfrm>
          <a:prstGeom prst="rect">
            <a:avLst/>
          </a:prstGeom>
        </p:spPr>
      </p:pic>
      <p:pic>
        <p:nvPicPr>
          <p:cNvPr id="29" name="Picture 28"/>
          <p:cNvPicPr>
            <a:picLocks noChangeAspect="1"/>
          </p:cNvPicPr>
          <p:nvPr/>
        </p:nvPicPr>
        <p:blipFill>
          <a:blip r:embed="rId10"/>
          <a:stretch>
            <a:fillRect/>
          </a:stretch>
        </p:blipFill>
        <p:spPr>
          <a:xfrm>
            <a:off x="6587068" y="3234419"/>
            <a:ext cx="335309" cy="707197"/>
          </a:xfrm>
          <a:prstGeom prst="rect">
            <a:avLst/>
          </a:prstGeom>
        </p:spPr>
      </p:pic>
      <p:pic>
        <p:nvPicPr>
          <p:cNvPr id="30" name="Picture 29"/>
          <p:cNvPicPr>
            <a:picLocks noChangeAspect="1"/>
          </p:cNvPicPr>
          <p:nvPr/>
        </p:nvPicPr>
        <p:blipFill>
          <a:blip r:embed="rId10"/>
          <a:stretch>
            <a:fillRect/>
          </a:stretch>
        </p:blipFill>
        <p:spPr>
          <a:xfrm>
            <a:off x="6406669" y="4014825"/>
            <a:ext cx="335309" cy="707197"/>
          </a:xfrm>
          <a:prstGeom prst="rect">
            <a:avLst/>
          </a:prstGeom>
        </p:spPr>
      </p:pic>
      <p:pic>
        <p:nvPicPr>
          <p:cNvPr id="31" name="Picture 30"/>
          <p:cNvPicPr>
            <a:picLocks noChangeAspect="1"/>
          </p:cNvPicPr>
          <p:nvPr/>
        </p:nvPicPr>
        <p:blipFill>
          <a:blip r:embed="rId10"/>
          <a:stretch>
            <a:fillRect/>
          </a:stretch>
        </p:blipFill>
        <p:spPr>
          <a:xfrm>
            <a:off x="6310323" y="4710208"/>
            <a:ext cx="335309" cy="707197"/>
          </a:xfrm>
          <a:prstGeom prst="rect">
            <a:avLst/>
          </a:prstGeom>
        </p:spPr>
      </p:pic>
      <p:pic>
        <p:nvPicPr>
          <p:cNvPr id="32" name="Picture 31"/>
          <p:cNvPicPr>
            <a:picLocks noChangeAspect="1"/>
          </p:cNvPicPr>
          <p:nvPr/>
        </p:nvPicPr>
        <p:blipFill>
          <a:blip r:embed="rId10"/>
          <a:stretch>
            <a:fillRect/>
          </a:stretch>
        </p:blipFill>
        <p:spPr>
          <a:xfrm>
            <a:off x="5440477" y="3534419"/>
            <a:ext cx="335309" cy="707197"/>
          </a:xfrm>
          <a:prstGeom prst="rect">
            <a:avLst/>
          </a:prstGeom>
        </p:spPr>
      </p:pic>
      <p:pic>
        <p:nvPicPr>
          <p:cNvPr id="33" name="Picture 32"/>
          <p:cNvPicPr>
            <a:picLocks noChangeAspect="1"/>
          </p:cNvPicPr>
          <p:nvPr/>
        </p:nvPicPr>
        <p:blipFill>
          <a:blip r:embed="rId10"/>
          <a:stretch>
            <a:fillRect/>
          </a:stretch>
        </p:blipFill>
        <p:spPr>
          <a:xfrm>
            <a:off x="5808347" y="4966810"/>
            <a:ext cx="335309" cy="707197"/>
          </a:xfrm>
          <a:prstGeom prst="rect">
            <a:avLst/>
          </a:prstGeom>
        </p:spPr>
      </p:pic>
      <p:pic>
        <p:nvPicPr>
          <p:cNvPr id="34" name="Picture 33"/>
          <p:cNvPicPr>
            <a:picLocks noChangeAspect="1"/>
          </p:cNvPicPr>
          <p:nvPr/>
        </p:nvPicPr>
        <p:blipFill>
          <a:blip r:embed="rId10"/>
          <a:stretch>
            <a:fillRect/>
          </a:stretch>
        </p:blipFill>
        <p:spPr>
          <a:xfrm>
            <a:off x="6800693" y="5150242"/>
            <a:ext cx="335309" cy="707197"/>
          </a:xfrm>
          <a:prstGeom prst="rect">
            <a:avLst/>
          </a:prstGeom>
        </p:spPr>
      </p:pic>
      <p:pic>
        <p:nvPicPr>
          <p:cNvPr id="35" name="Picture 34"/>
          <p:cNvPicPr>
            <a:picLocks noChangeAspect="1"/>
          </p:cNvPicPr>
          <p:nvPr/>
        </p:nvPicPr>
        <p:blipFill>
          <a:blip r:embed="rId10"/>
          <a:stretch>
            <a:fillRect/>
          </a:stretch>
        </p:blipFill>
        <p:spPr>
          <a:xfrm>
            <a:off x="5398845" y="4618775"/>
            <a:ext cx="335309" cy="707197"/>
          </a:xfrm>
          <a:prstGeom prst="rect">
            <a:avLst/>
          </a:prstGeom>
        </p:spPr>
      </p:pic>
      <p:pic>
        <p:nvPicPr>
          <p:cNvPr id="36" name="Picture 35"/>
          <p:cNvPicPr>
            <a:picLocks noChangeAspect="1"/>
          </p:cNvPicPr>
          <p:nvPr/>
        </p:nvPicPr>
        <p:blipFill>
          <a:blip r:embed="rId10"/>
          <a:stretch>
            <a:fillRect/>
          </a:stretch>
        </p:blipFill>
        <p:spPr>
          <a:xfrm>
            <a:off x="7281155" y="2932670"/>
            <a:ext cx="335309" cy="707197"/>
          </a:xfrm>
          <a:prstGeom prst="rect">
            <a:avLst/>
          </a:prstGeom>
        </p:spPr>
      </p:pic>
      <p:pic>
        <p:nvPicPr>
          <p:cNvPr id="37" name="Picture 36"/>
          <p:cNvPicPr>
            <a:picLocks noChangeAspect="1"/>
          </p:cNvPicPr>
          <p:nvPr/>
        </p:nvPicPr>
        <p:blipFill>
          <a:blip r:embed="rId11"/>
          <a:stretch>
            <a:fillRect/>
          </a:stretch>
        </p:blipFill>
        <p:spPr>
          <a:xfrm>
            <a:off x="10264318" y="4416136"/>
            <a:ext cx="353599" cy="707197"/>
          </a:xfrm>
          <a:prstGeom prst="rect">
            <a:avLst/>
          </a:prstGeom>
        </p:spPr>
      </p:pic>
      <p:pic>
        <p:nvPicPr>
          <p:cNvPr id="38" name="Picture 37"/>
          <p:cNvPicPr>
            <a:picLocks noChangeAspect="1"/>
          </p:cNvPicPr>
          <p:nvPr/>
        </p:nvPicPr>
        <p:blipFill>
          <a:blip r:embed="rId11"/>
          <a:stretch>
            <a:fillRect/>
          </a:stretch>
        </p:blipFill>
        <p:spPr>
          <a:xfrm>
            <a:off x="10712199" y="4469288"/>
            <a:ext cx="353599" cy="707197"/>
          </a:xfrm>
          <a:prstGeom prst="rect">
            <a:avLst/>
          </a:prstGeom>
        </p:spPr>
      </p:pic>
      <p:pic>
        <p:nvPicPr>
          <p:cNvPr id="39" name="Picture 38"/>
          <p:cNvPicPr>
            <a:picLocks noChangeAspect="1"/>
          </p:cNvPicPr>
          <p:nvPr/>
        </p:nvPicPr>
        <p:blipFill>
          <a:blip r:embed="rId12"/>
          <a:stretch>
            <a:fillRect/>
          </a:stretch>
        </p:blipFill>
        <p:spPr>
          <a:xfrm rot="16566192">
            <a:off x="3671447" y="5599721"/>
            <a:ext cx="432011" cy="811480"/>
          </a:xfrm>
          <a:prstGeom prst="rect">
            <a:avLst/>
          </a:prstGeom>
        </p:spPr>
      </p:pic>
      <p:pic>
        <p:nvPicPr>
          <p:cNvPr id="40" name="Picture 39"/>
          <p:cNvPicPr>
            <a:picLocks noChangeAspect="1"/>
          </p:cNvPicPr>
          <p:nvPr/>
        </p:nvPicPr>
        <p:blipFill>
          <a:blip r:embed="rId12"/>
          <a:stretch>
            <a:fillRect/>
          </a:stretch>
        </p:blipFill>
        <p:spPr>
          <a:xfrm rot="15837173">
            <a:off x="3997444" y="4704394"/>
            <a:ext cx="451143" cy="847417"/>
          </a:xfrm>
          <a:prstGeom prst="rect">
            <a:avLst/>
          </a:prstGeom>
        </p:spPr>
      </p:pic>
      <p:pic>
        <p:nvPicPr>
          <p:cNvPr id="41" name="Picture 40"/>
          <p:cNvPicPr>
            <a:picLocks noChangeAspect="1"/>
          </p:cNvPicPr>
          <p:nvPr/>
        </p:nvPicPr>
        <p:blipFill>
          <a:blip r:embed="rId12"/>
          <a:stretch>
            <a:fillRect/>
          </a:stretch>
        </p:blipFill>
        <p:spPr>
          <a:xfrm rot="16360952">
            <a:off x="4803528" y="4286499"/>
            <a:ext cx="451143" cy="847417"/>
          </a:xfrm>
          <a:prstGeom prst="rect">
            <a:avLst/>
          </a:prstGeom>
        </p:spPr>
      </p:pic>
      <p:pic>
        <p:nvPicPr>
          <p:cNvPr id="42" name="Picture 41"/>
          <p:cNvPicPr>
            <a:picLocks noChangeAspect="1"/>
          </p:cNvPicPr>
          <p:nvPr/>
        </p:nvPicPr>
        <p:blipFill>
          <a:blip r:embed="rId12"/>
          <a:stretch>
            <a:fillRect/>
          </a:stretch>
        </p:blipFill>
        <p:spPr>
          <a:xfrm rot="16200000">
            <a:off x="2659260" y="5172648"/>
            <a:ext cx="451143" cy="847417"/>
          </a:xfrm>
          <a:prstGeom prst="rect">
            <a:avLst/>
          </a:prstGeom>
        </p:spPr>
      </p:pic>
      <p:pic>
        <p:nvPicPr>
          <p:cNvPr id="43" name="Picture 42"/>
          <p:cNvPicPr>
            <a:picLocks noChangeAspect="1"/>
          </p:cNvPicPr>
          <p:nvPr/>
        </p:nvPicPr>
        <p:blipFill>
          <a:blip r:embed="rId13"/>
          <a:stretch>
            <a:fillRect/>
          </a:stretch>
        </p:blipFill>
        <p:spPr>
          <a:xfrm rot="17088356">
            <a:off x="668768" y="4280682"/>
            <a:ext cx="374842" cy="676186"/>
          </a:xfrm>
          <a:prstGeom prst="rect">
            <a:avLst/>
          </a:prstGeom>
        </p:spPr>
      </p:pic>
      <p:pic>
        <p:nvPicPr>
          <p:cNvPr id="44" name="Picture 43"/>
          <p:cNvPicPr>
            <a:picLocks noChangeAspect="1"/>
          </p:cNvPicPr>
          <p:nvPr/>
        </p:nvPicPr>
        <p:blipFill>
          <a:blip r:embed="rId13"/>
          <a:stretch>
            <a:fillRect/>
          </a:stretch>
        </p:blipFill>
        <p:spPr>
          <a:xfrm rot="16930033" flipH="1">
            <a:off x="1664611" y="4646345"/>
            <a:ext cx="339224" cy="611933"/>
          </a:xfrm>
          <a:prstGeom prst="rect">
            <a:avLst/>
          </a:prstGeom>
        </p:spPr>
      </p:pic>
      <p:pic>
        <p:nvPicPr>
          <p:cNvPr id="45" name="Picture 44"/>
          <p:cNvPicPr>
            <a:picLocks noChangeAspect="1"/>
          </p:cNvPicPr>
          <p:nvPr/>
        </p:nvPicPr>
        <p:blipFill>
          <a:blip r:embed="rId13"/>
          <a:stretch>
            <a:fillRect/>
          </a:stretch>
        </p:blipFill>
        <p:spPr>
          <a:xfrm rot="16012126">
            <a:off x="604311" y="6109391"/>
            <a:ext cx="387561" cy="699130"/>
          </a:xfrm>
          <a:prstGeom prst="rect">
            <a:avLst/>
          </a:prstGeom>
        </p:spPr>
      </p:pic>
      <p:pic>
        <p:nvPicPr>
          <p:cNvPr id="46" name="Picture 45"/>
          <p:cNvPicPr>
            <a:picLocks noChangeAspect="1"/>
          </p:cNvPicPr>
          <p:nvPr/>
        </p:nvPicPr>
        <p:blipFill>
          <a:blip r:embed="rId14"/>
          <a:stretch>
            <a:fillRect/>
          </a:stretch>
        </p:blipFill>
        <p:spPr>
          <a:xfrm>
            <a:off x="1377863" y="4040310"/>
            <a:ext cx="676715" cy="469433"/>
          </a:xfrm>
          <a:prstGeom prst="rect">
            <a:avLst/>
          </a:prstGeom>
        </p:spPr>
      </p:pic>
      <p:pic>
        <p:nvPicPr>
          <p:cNvPr id="47" name="Picture 46"/>
          <p:cNvPicPr>
            <a:picLocks noChangeAspect="1"/>
          </p:cNvPicPr>
          <p:nvPr/>
        </p:nvPicPr>
        <p:blipFill>
          <a:blip r:embed="rId14"/>
          <a:stretch>
            <a:fillRect/>
          </a:stretch>
        </p:blipFill>
        <p:spPr>
          <a:xfrm>
            <a:off x="1517799" y="6187071"/>
            <a:ext cx="676715" cy="469433"/>
          </a:xfrm>
          <a:prstGeom prst="rect">
            <a:avLst/>
          </a:prstGeom>
        </p:spPr>
      </p:pic>
      <p:pic>
        <p:nvPicPr>
          <p:cNvPr id="3" name="Picture 2"/>
          <p:cNvPicPr>
            <a:picLocks noChangeAspect="1"/>
          </p:cNvPicPr>
          <p:nvPr/>
        </p:nvPicPr>
        <p:blipFill>
          <a:blip r:embed="rId15"/>
          <a:stretch>
            <a:fillRect/>
          </a:stretch>
        </p:blipFill>
        <p:spPr>
          <a:xfrm flipH="1">
            <a:off x="11175452" y="4086880"/>
            <a:ext cx="822113" cy="940234"/>
          </a:xfrm>
          <a:prstGeom prst="rect">
            <a:avLst/>
          </a:prstGeom>
        </p:spPr>
      </p:pic>
      <p:pic>
        <p:nvPicPr>
          <p:cNvPr id="48" name="Picture 47"/>
          <p:cNvPicPr>
            <a:picLocks noChangeAspect="1"/>
          </p:cNvPicPr>
          <p:nvPr/>
        </p:nvPicPr>
        <p:blipFill>
          <a:blip r:embed="rId10"/>
          <a:stretch>
            <a:fillRect/>
          </a:stretch>
        </p:blipFill>
        <p:spPr>
          <a:xfrm>
            <a:off x="3341859" y="4647880"/>
            <a:ext cx="335309" cy="707197"/>
          </a:xfrm>
          <a:prstGeom prst="rect">
            <a:avLst/>
          </a:prstGeom>
        </p:spPr>
      </p:pic>
      <p:pic>
        <p:nvPicPr>
          <p:cNvPr id="49" name="Picture 48"/>
          <p:cNvPicPr>
            <a:picLocks noChangeAspect="1"/>
          </p:cNvPicPr>
          <p:nvPr/>
        </p:nvPicPr>
        <p:blipFill>
          <a:blip r:embed="rId10"/>
          <a:stretch>
            <a:fillRect/>
          </a:stretch>
        </p:blipFill>
        <p:spPr>
          <a:xfrm>
            <a:off x="4172634" y="3849800"/>
            <a:ext cx="335309" cy="707197"/>
          </a:xfrm>
          <a:prstGeom prst="rect">
            <a:avLst/>
          </a:prstGeom>
        </p:spPr>
      </p:pic>
      <p:sp>
        <p:nvSpPr>
          <p:cNvPr id="52" name="Oval 51"/>
          <p:cNvSpPr/>
          <p:nvPr/>
        </p:nvSpPr>
        <p:spPr>
          <a:xfrm>
            <a:off x="6813965" y="1914510"/>
            <a:ext cx="4232130" cy="487333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3" name="TextBox 52">
            <a:extLst>
              <a:ext uri="{FF2B5EF4-FFF2-40B4-BE49-F238E27FC236}">
                <a16:creationId xmlns:a16="http://schemas.microsoft.com/office/drawing/2014/main" id="{070144C3-3FE7-43BB-A580-06FF4632C32E}"/>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F3195FDD-35A1-46C2-8A4A-E7C0D87A7409}"/>
              </a:ext>
            </a:extLst>
          </p:cNvPr>
          <p:cNvSpPr txBox="1"/>
          <p:nvPr/>
        </p:nvSpPr>
        <p:spPr>
          <a:xfrm>
            <a:off x="7807255" y="1531389"/>
            <a:ext cx="970137" cy="1107996"/>
          </a:xfrm>
          <a:prstGeom prst="rect">
            <a:avLst/>
          </a:prstGeom>
          <a:noFill/>
        </p:spPr>
        <p:txBody>
          <a:bodyPr wrap="none" rtlCol="0">
            <a:spAutoFit/>
          </a:bodyPr>
          <a:lstStyle/>
          <a:p>
            <a:r>
              <a:rPr lang="en-US" sz="6600" b="1" dirty="0">
                <a:solidFill>
                  <a:srgbClr val="FF0000"/>
                </a:solidFill>
              </a:rPr>
              <a:t>??</a:t>
            </a:r>
          </a:p>
        </p:txBody>
      </p:sp>
      <p:sp>
        <p:nvSpPr>
          <p:cNvPr id="56" name="Slide Number Placeholder 55">
            <a:extLst>
              <a:ext uri="{FF2B5EF4-FFF2-40B4-BE49-F238E27FC236}">
                <a16:creationId xmlns:a16="http://schemas.microsoft.com/office/drawing/2014/main" id="{6DDEEC73-BF5B-41DC-AB32-85D8A37D0E61}"/>
              </a:ext>
            </a:extLst>
          </p:cNvPr>
          <p:cNvSpPr>
            <a:spLocks noGrp="1"/>
          </p:cNvSpPr>
          <p:nvPr>
            <p:ph type="sldNum" sz="quarter" idx="12"/>
          </p:nvPr>
        </p:nvSpPr>
        <p:spPr/>
        <p:txBody>
          <a:bodyPr/>
          <a:lstStyle/>
          <a:p>
            <a:fld id="{DB1CEA2B-11BA-47C1-B2B8-F71A1EE91919}" type="slidenum">
              <a:rPr lang="fr-CH" smtClean="0"/>
              <a:t>12</a:t>
            </a:fld>
            <a:endParaRPr lang="fr-CH"/>
          </a:p>
        </p:txBody>
      </p:sp>
    </p:spTree>
    <p:extLst>
      <p:ext uri="{BB962C8B-B14F-4D97-AF65-F5344CB8AC3E}">
        <p14:creationId xmlns:p14="http://schemas.microsoft.com/office/powerpoint/2010/main" val="221701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2" presetClass="entr" presetSubtype="2"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1+#ppt_w/2"/>
                                          </p:val>
                                        </p:tav>
                                        <p:tav tm="100000">
                                          <p:val>
                                            <p:strVal val="#ppt_x"/>
                                          </p:val>
                                        </p:tav>
                                      </p:tavLst>
                                    </p:anim>
                                    <p:anim calcmode="lin" valueType="num">
                                      <p:cBhvr additive="base">
                                        <p:cTn id="80" dur="500" fill="hold"/>
                                        <p:tgtEl>
                                          <p:spTgt spid="3"/>
                                        </p:tgtEl>
                                        <p:attrNameLst>
                                          <p:attrName>ppt_y</p:attrName>
                                        </p:attrNameLst>
                                      </p:cBhvr>
                                      <p:tavLst>
                                        <p:tav tm="0">
                                          <p:val>
                                            <p:strVal val="#ppt_y"/>
                                          </p:val>
                                        </p:tav>
                                        <p:tav tm="100000">
                                          <p:val>
                                            <p:strVal val="#ppt_y"/>
                                          </p:val>
                                        </p:tav>
                                      </p:tavLst>
                                    </p:anim>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E2075E90-8122-4C10-A402-06AD02EC17C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3" name="TextBox 52">
            <a:extLst>
              <a:ext uri="{FF2B5EF4-FFF2-40B4-BE49-F238E27FC236}">
                <a16:creationId xmlns:a16="http://schemas.microsoft.com/office/drawing/2014/main" id="{98984518-DD85-4EBC-8EA1-25E67AE05E71}"/>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Content Placeholder 3"/>
          <p:cNvPicPr>
            <a:picLocks noGrp="1" noChangeAspect="1"/>
          </p:cNvPicPr>
          <p:nvPr>
            <p:ph idx="1"/>
          </p:nvPr>
        </p:nvPicPr>
        <p:blipFill>
          <a:blip r:embed="rId3"/>
          <a:stretch>
            <a:fillRect/>
          </a:stretch>
        </p:blipFill>
        <p:spPr>
          <a:xfrm>
            <a:off x="8319412" y="4441515"/>
            <a:ext cx="344151" cy="692829"/>
          </a:xfrm>
          <a:prstGeom prst="rect">
            <a:avLst/>
          </a:prstGeom>
        </p:spPr>
      </p:pic>
      <p:sp>
        <p:nvSpPr>
          <p:cNvPr id="2" name="Title 1"/>
          <p:cNvSpPr>
            <a:spLocks noGrp="1"/>
          </p:cNvSpPr>
          <p:nvPr>
            <p:ph type="title"/>
          </p:nvPr>
        </p:nvSpPr>
        <p:spPr>
          <a:xfrm>
            <a:off x="838200" y="365125"/>
            <a:ext cx="10515600" cy="2196936"/>
          </a:xfrm>
        </p:spPr>
        <p:txBody>
          <a:bodyPr>
            <a:normAutofit/>
          </a:bodyPr>
          <a:lstStyle/>
          <a:p>
            <a:r>
              <a:rPr lang="en-US" u="sng" dirty="0">
                <a:latin typeface="+mn-lt"/>
              </a:rPr>
              <a:t>Back to the scene….</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dirty="0">
                <a:latin typeface="+mn-lt"/>
              </a:rPr>
              <a:t>What does this picture tell you</a:t>
            </a:r>
            <a:endParaRPr lang="fr-CH" dirty="0">
              <a:latin typeface="+mn-lt"/>
            </a:endParaRPr>
          </a:p>
        </p:txBody>
      </p:sp>
      <p:pic>
        <p:nvPicPr>
          <p:cNvPr id="5" name="Picture 4"/>
          <p:cNvPicPr>
            <a:picLocks noChangeAspect="1"/>
          </p:cNvPicPr>
          <p:nvPr/>
        </p:nvPicPr>
        <p:blipFill>
          <a:blip r:embed="rId4"/>
          <a:stretch>
            <a:fillRect/>
          </a:stretch>
        </p:blipFill>
        <p:spPr>
          <a:xfrm rot="15979603">
            <a:off x="2374768" y="5696226"/>
            <a:ext cx="451559" cy="846478"/>
          </a:xfrm>
          <a:prstGeom prst="rect">
            <a:avLst/>
          </a:prstGeom>
        </p:spPr>
      </p:pic>
      <p:pic>
        <p:nvPicPr>
          <p:cNvPr id="6" name="Picture 5"/>
          <p:cNvPicPr>
            <a:picLocks noChangeAspect="1"/>
          </p:cNvPicPr>
          <p:nvPr/>
        </p:nvPicPr>
        <p:blipFill>
          <a:blip r:embed="rId5"/>
          <a:stretch>
            <a:fillRect/>
          </a:stretch>
        </p:blipFill>
        <p:spPr>
          <a:xfrm>
            <a:off x="4872252" y="5298720"/>
            <a:ext cx="333594" cy="706740"/>
          </a:xfrm>
          <a:prstGeom prst="rect">
            <a:avLst/>
          </a:prstGeom>
        </p:spPr>
      </p:pic>
      <p:pic>
        <p:nvPicPr>
          <p:cNvPr id="7" name="Picture 6"/>
          <p:cNvPicPr>
            <a:picLocks noChangeAspect="1"/>
          </p:cNvPicPr>
          <p:nvPr/>
        </p:nvPicPr>
        <p:blipFill>
          <a:blip r:embed="rId6"/>
          <a:stretch>
            <a:fillRect/>
          </a:stretch>
        </p:blipFill>
        <p:spPr>
          <a:xfrm>
            <a:off x="9834424" y="2704337"/>
            <a:ext cx="1999661" cy="1615580"/>
          </a:xfrm>
          <a:prstGeom prst="rect">
            <a:avLst/>
          </a:prstGeom>
        </p:spPr>
      </p:pic>
      <p:pic>
        <p:nvPicPr>
          <p:cNvPr id="8" name="Picture 7"/>
          <p:cNvPicPr>
            <a:picLocks noChangeAspect="1"/>
          </p:cNvPicPr>
          <p:nvPr/>
        </p:nvPicPr>
        <p:blipFill>
          <a:blip r:embed="rId7"/>
          <a:stretch>
            <a:fillRect/>
          </a:stretch>
        </p:blipFill>
        <p:spPr>
          <a:xfrm>
            <a:off x="440506" y="4638134"/>
            <a:ext cx="1585097" cy="1731414"/>
          </a:xfrm>
          <a:prstGeom prst="rect">
            <a:avLst/>
          </a:prstGeom>
        </p:spPr>
      </p:pic>
      <p:pic>
        <p:nvPicPr>
          <p:cNvPr id="9" name="Picture 8"/>
          <p:cNvPicPr>
            <a:picLocks noChangeAspect="1"/>
          </p:cNvPicPr>
          <p:nvPr/>
        </p:nvPicPr>
        <p:blipFill>
          <a:blip r:embed="rId8"/>
          <a:stretch>
            <a:fillRect/>
          </a:stretch>
        </p:blipFill>
        <p:spPr>
          <a:xfrm>
            <a:off x="7382993" y="3636817"/>
            <a:ext cx="387795" cy="779319"/>
          </a:xfrm>
          <a:prstGeom prst="rect">
            <a:avLst/>
          </a:prstGeom>
        </p:spPr>
      </p:pic>
      <p:pic>
        <p:nvPicPr>
          <p:cNvPr id="10" name="Picture 9"/>
          <p:cNvPicPr>
            <a:picLocks noChangeAspect="1"/>
          </p:cNvPicPr>
          <p:nvPr/>
        </p:nvPicPr>
        <p:blipFill>
          <a:blip r:embed="rId8"/>
          <a:stretch>
            <a:fillRect/>
          </a:stretch>
        </p:blipFill>
        <p:spPr>
          <a:xfrm>
            <a:off x="9419064" y="3428999"/>
            <a:ext cx="369027" cy="741603"/>
          </a:xfrm>
          <a:prstGeom prst="rect">
            <a:avLst/>
          </a:prstGeom>
        </p:spPr>
      </p:pic>
      <p:pic>
        <p:nvPicPr>
          <p:cNvPr id="11" name="Picture 10"/>
          <p:cNvPicPr>
            <a:picLocks noChangeAspect="1"/>
          </p:cNvPicPr>
          <p:nvPr/>
        </p:nvPicPr>
        <p:blipFill>
          <a:blip r:embed="rId8"/>
          <a:stretch>
            <a:fillRect/>
          </a:stretch>
        </p:blipFill>
        <p:spPr>
          <a:xfrm>
            <a:off x="9703536" y="4920727"/>
            <a:ext cx="351656" cy="706693"/>
          </a:xfrm>
          <a:prstGeom prst="rect">
            <a:avLst/>
          </a:prstGeom>
        </p:spPr>
      </p:pic>
      <p:pic>
        <p:nvPicPr>
          <p:cNvPr id="12" name="Picture 11"/>
          <p:cNvPicPr>
            <a:picLocks noChangeAspect="1"/>
          </p:cNvPicPr>
          <p:nvPr/>
        </p:nvPicPr>
        <p:blipFill>
          <a:blip r:embed="rId9"/>
          <a:stretch>
            <a:fillRect/>
          </a:stretch>
        </p:blipFill>
        <p:spPr>
          <a:xfrm>
            <a:off x="8568746" y="3941616"/>
            <a:ext cx="353599" cy="707197"/>
          </a:xfrm>
          <a:prstGeom prst="rect">
            <a:avLst/>
          </a:prstGeom>
        </p:spPr>
      </p:pic>
      <p:pic>
        <p:nvPicPr>
          <p:cNvPr id="13" name="Picture 12"/>
          <p:cNvPicPr>
            <a:picLocks noChangeAspect="1"/>
          </p:cNvPicPr>
          <p:nvPr/>
        </p:nvPicPr>
        <p:blipFill>
          <a:blip r:embed="rId9"/>
          <a:stretch>
            <a:fillRect/>
          </a:stretch>
        </p:blipFill>
        <p:spPr>
          <a:xfrm>
            <a:off x="7943149" y="4213530"/>
            <a:ext cx="353599" cy="707197"/>
          </a:xfrm>
          <a:prstGeom prst="rect">
            <a:avLst/>
          </a:prstGeom>
        </p:spPr>
      </p:pic>
      <p:pic>
        <p:nvPicPr>
          <p:cNvPr id="14" name="Picture 13"/>
          <p:cNvPicPr>
            <a:picLocks noChangeAspect="1"/>
          </p:cNvPicPr>
          <p:nvPr/>
        </p:nvPicPr>
        <p:blipFill>
          <a:blip r:embed="rId9"/>
          <a:stretch>
            <a:fillRect/>
          </a:stretch>
        </p:blipFill>
        <p:spPr>
          <a:xfrm>
            <a:off x="8943227" y="2732193"/>
            <a:ext cx="353599" cy="707197"/>
          </a:xfrm>
          <a:prstGeom prst="rect">
            <a:avLst/>
          </a:prstGeom>
        </p:spPr>
      </p:pic>
      <p:pic>
        <p:nvPicPr>
          <p:cNvPr id="15" name="Picture 14"/>
          <p:cNvPicPr>
            <a:picLocks noChangeAspect="1"/>
          </p:cNvPicPr>
          <p:nvPr/>
        </p:nvPicPr>
        <p:blipFill>
          <a:blip r:embed="rId9"/>
          <a:stretch>
            <a:fillRect/>
          </a:stretch>
        </p:blipFill>
        <p:spPr>
          <a:xfrm>
            <a:off x="8163761" y="3336617"/>
            <a:ext cx="353599" cy="707197"/>
          </a:xfrm>
          <a:prstGeom prst="rect">
            <a:avLst/>
          </a:prstGeom>
        </p:spPr>
      </p:pic>
      <p:pic>
        <p:nvPicPr>
          <p:cNvPr id="16" name="Picture 15"/>
          <p:cNvPicPr>
            <a:picLocks noChangeAspect="1"/>
          </p:cNvPicPr>
          <p:nvPr/>
        </p:nvPicPr>
        <p:blipFill>
          <a:blip r:embed="rId9"/>
          <a:stretch>
            <a:fillRect/>
          </a:stretch>
        </p:blipFill>
        <p:spPr>
          <a:xfrm>
            <a:off x="9166422" y="4648813"/>
            <a:ext cx="353599" cy="707197"/>
          </a:xfrm>
          <a:prstGeom prst="rect">
            <a:avLst/>
          </a:prstGeom>
        </p:spPr>
      </p:pic>
      <p:pic>
        <p:nvPicPr>
          <p:cNvPr id="17" name="Picture 16"/>
          <p:cNvPicPr>
            <a:picLocks noChangeAspect="1"/>
          </p:cNvPicPr>
          <p:nvPr/>
        </p:nvPicPr>
        <p:blipFill>
          <a:blip r:embed="rId9"/>
          <a:stretch>
            <a:fillRect/>
          </a:stretch>
        </p:blipFill>
        <p:spPr>
          <a:xfrm>
            <a:off x="11232910" y="4087398"/>
            <a:ext cx="353599" cy="707197"/>
          </a:xfrm>
          <a:prstGeom prst="rect">
            <a:avLst/>
          </a:prstGeom>
        </p:spPr>
      </p:pic>
      <p:pic>
        <p:nvPicPr>
          <p:cNvPr id="18" name="Picture 17"/>
          <p:cNvPicPr>
            <a:picLocks noChangeAspect="1"/>
          </p:cNvPicPr>
          <p:nvPr/>
        </p:nvPicPr>
        <p:blipFill>
          <a:blip r:embed="rId9"/>
          <a:stretch>
            <a:fillRect/>
          </a:stretch>
        </p:blipFill>
        <p:spPr>
          <a:xfrm>
            <a:off x="9687133" y="4133039"/>
            <a:ext cx="353599" cy="707197"/>
          </a:xfrm>
          <a:prstGeom prst="rect">
            <a:avLst/>
          </a:prstGeom>
        </p:spPr>
      </p:pic>
      <p:pic>
        <p:nvPicPr>
          <p:cNvPr id="19" name="Picture 18"/>
          <p:cNvPicPr>
            <a:picLocks noChangeAspect="1"/>
          </p:cNvPicPr>
          <p:nvPr/>
        </p:nvPicPr>
        <p:blipFill>
          <a:blip r:embed="rId9"/>
          <a:stretch>
            <a:fillRect/>
          </a:stretch>
        </p:blipFill>
        <p:spPr>
          <a:xfrm>
            <a:off x="8995991" y="3837708"/>
            <a:ext cx="353599" cy="707197"/>
          </a:xfrm>
          <a:prstGeom prst="rect">
            <a:avLst/>
          </a:prstGeom>
        </p:spPr>
      </p:pic>
      <p:pic>
        <p:nvPicPr>
          <p:cNvPr id="20" name="Picture 19"/>
          <p:cNvPicPr>
            <a:picLocks noChangeAspect="1"/>
          </p:cNvPicPr>
          <p:nvPr/>
        </p:nvPicPr>
        <p:blipFill>
          <a:blip r:embed="rId9"/>
          <a:stretch>
            <a:fillRect/>
          </a:stretch>
        </p:blipFill>
        <p:spPr>
          <a:xfrm>
            <a:off x="7811780" y="2787506"/>
            <a:ext cx="353599" cy="707197"/>
          </a:xfrm>
          <a:prstGeom prst="rect">
            <a:avLst/>
          </a:prstGeom>
        </p:spPr>
      </p:pic>
      <p:pic>
        <p:nvPicPr>
          <p:cNvPr id="21" name="Picture 20"/>
          <p:cNvPicPr>
            <a:picLocks noChangeAspect="1"/>
          </p:cNvPicPr>
          <p:nvPr/>
        </p:nvPicPr>
        <p:blipFill>
          <a:blip r:embed="rId9"/>
          <a:stretch>
            <a:fillRect/>
          </a:stretch>
        </p:blipFill>
        <p:spPr>
          <a:xfrm>
            <a:off x="9597313" y="2732193"/>
            <a:ext cx="353599" cy="707197"/>
          </a:xfrm>
          <a:prstGeom prst="rect">
            <a:avLst/>
          </a:prstGeom>
        </p:spPr>
      </p:pic>
      <p:pic>
        <p:nvPicPr>
          <p:cNvPr id="22" name="Picture 21"/>
          <p:cNvPicPr>
            <a:picLocks noChangeAspect="1"/>
          </p:cNvPicPr>
          <p:nvPr/>
        </p:nvPicPr>
        <p:blipFill>
          <a:blip r:embed="rId10"/>
          <a:stretch>
            <a:fillRect/>
          </a:stretch>
        </p:blipFill>
        <p:spPr>
          <a:xfrm>
            <a:off x="6832931" y="3512127"/>
            <a:ext cx="335309" cy="707197"/>
          </a:xfrm>
          <a:prstGeom prst="rect">
            <a:avLst/>
          </a:prstGeom>
        </p:spPr>
      </p:pic>
      <p:pic>
        <p:nvPicPr>
          <p:cNvPr id="23" name="Picture 22"/>
          <p:cNvPicPr>
            <a:picLocks noChangeAspect="1"/>
          </p:cNvPicPr>
          <p:nvPr/>
        </p:nvPicPr>
        <p:blipFill>
          <a:blip r:embed="rId10"/>
          <a:stretch>
            <a:fillRect/>
          </a:stretch>
        </p:blipFill>
        <p:spPr>
          <a:xfrm>
            <a:off x="6935325" y="4319917"/>
            <a:ext cx="335309" cy="707197"/>
          </a:xfrm>
          <a:prstGeom prst="rect">
            <a:avLst/>
          </a:prstGeom>
        </p:spPr>
      </p:pic>
      <p:pic>
        <p:nvPicPr>
          <p:cNvPr id="24" name="Picture 23"/>
          <p:cNvPicPr>
            <a:picLocks noChangeAspect="1"/>
          </p:cNvPicPr>
          <p:nvPr/>
        </p:nvPicPr>
        <p:blipFill>
          <a:blip r:embed="rId10"/>
          <a:stretch>
            <a:fillRect/>
          </a:stretch>
        </p:blipFill>
        <p:spPr>
          <a:xfrm>
            <a:off x="8611558" y="3180821"/>
            <a:ext cx="335309" cy="707197"/>
          </a:xfrm>
          <a:prstGeom prst="rect">
            <a:avLst/>
          </a:prstGeom>
        </p:spPr>
      </p:pic>
      <p:pic>
        <p:nvPicPr>
          <p:cNvPr id="25" name="Picture 24"/>
          <p:cNvPicPr>
            <a:picLocks noChangeAspect="1"/>
          </p:cNvPicPr>
          <p:nvPr/>
        </p:nvPicPr>
        <p:blipFill>
          <a:blip r:embed="rId10"/>
          <a:stretch>
            <a:fillRect/>
          </a:stretch>
        </p:blipFill>
        <p:spPr>
          <a:xfrm>
            <a:off x="7492962" y="4696046"/>
            <a:ext cx="335309" cy="707197"/>
          </a:xfrm>
          <a:prstGeom prst="rect">
            <a:avLst/>
          </a:prstGeom>
        </p:spPr>
      </p:pic>
      <p:pic>
        <p:nvPicPr>
          <p:cNvPr id="26" name="Picture 25"/>
          <p:cNvPicPr>
            <a:picLocks noChangeAspect="1"/>
          </p:cNvPicPr>
          <p:nvPr/>
        </p:nvPicPr>
        <p:blipFill>
          <a:blip r:embed="rId10"/>
          <a:stretch>
            <a:fillRect/>
          </a:stretch>
        </p:blipFill>
        <p:spPr>
          <a:xfrm>
            <a:off x="8789309" y="4879213"/>
            <a:ext cx="335309" cy="707197"/>
          </a:xfrm>
          <a:prstGeom prst="rect">
            <a:avLst/>
          </a:prstGeom>
        </p:spPr>
      </p:pic>
      <p:pic>
        <p:nvPicPr>
          <p:cNvPr id="27" name="Picture 26"/>
          <p:cNvPicPr>
            <a:picLocks noChangeAspect="1"/>
          </p:cNvPicPr>
          <p:nvPr/>
        </p:nvPicPr>
        <p:blipFill>
          <a:blip r:embed="rId10"/>
          <a:stretch>
            <a:fillRect/>
          </a:stretch>
        </p:blipFill>
        <p:spPr>
          <a:xfrm>
            <a:off x="6044585" y="3234419"/>
            <a:ext cx="335309" cy="707197"/>
          </a:xfrm>
          <a:prstGeom prst="rect">
            <a:avLst/>
          </a:prstGeom>
        </p:spPr>
      </p:pic>
      <p:pic>
        <p:nvPicPr>
          <p:cNvPr id="28" name="Picture 27"/>
          <p:cNvPicPr>
            <a:picLocks noChangeAspect="1"/>
          </p:cNvPicPr>
          <p:nvPr/>
        </p:nvPicPr>
        <p:blipFill>
          <a:blip r:embed="rId10"/>
          <a:stretch>
            <a:fillRect/>
          </a:stretch>
        </p:blipFill>
        <p:spPr>
          <a:xfrm>
            <a:off x="5902757" y="3930937"/>
            <a:ext cx="335309" cy="707197"/>
          </a:xfrm>
          <a:prstGeom prst="rect">
            <a:avLst/>
          </a:prstGeom>
        </p:spPr>
      </p:pic>
      <p:pic>
        <p:nvPicPr>
          <p:cNvPr id="29" name="Picture 28"/>
          <p:cNvPicPr>
            <a:picLocks noChangeAspect="1"/>
          </p:cNvPicPr>
          <p:nvPr/>
        </p:nvPicPr>
        <p:blipFill>
          <a:blip r:embed="rId10"/>
          <a:stretch>
            <a:fillRect/>
          </a:stretch>
        </p:blipFill>
        <p:spPr>
          <a:xfrm>
            <a:off x="6587068" y="3234419"/>
            <a:ext cx="335309" cy="707197"/>
          </a:xfrm>
          <a:prstGeom prst="rect">
            <a:avLst/>
          </a:prstGeom>
        </p:spPr>
      </p:pic>
      <p:pic>
        <p:nvPicPr>
          <p:cNvPr id="30" name="Picture 29"/>
          <p:cNvPicPr>
            <a:picLocks noChangeAspect="1"/>
          </p:cNvPicPr>
          <p:nvPr/>
        </p:nvPicPr>
        <p:blipFill>
          <a:blip r:embed="rId10"/>
          <a:stretch>
            <a:fillRect/>
          </a:stretch>
        </p:blipFill>
        <p:spPr>
          <a:xfrm>
            <a:off x="6406669" y="4014825"/>
            <a:ext cx="335309" cy="707197"/>
          </a:xfrm>
          <a:prstGeom prst="rect">
            <a:avLst/>
          </a:prstGeom>
        </p:spPr>
      </p:pic>
      <p:pic>
        <p:nvPicPr>
          <p:cNvPr id="31" name="Picture 30"/>
          <p:cNvPicPr>
            <a:picLocks noChangeAspect="1"/>
          </p:cNvPicPr>
          <p:nvPr/>
        </p:nvPicPr>
        <p:blipFill>
          <a:blip r:embed="rId10"/>
          <a:stretch>
            <a:fillRect/>
          </a:stretch>
        </p:blipFill>
        <p:spPr>
          <a:xfrm>
            <a:off x="6310323" y="4710208"/>
            <a:ext cx="335309" cy="707197"/>
          </a:xfrm>
          <a:prstGeom prst="rect">
            <a:avLst/>
          </a:prstGeom>
        </p:spPr>
      </p:pic>
      <p:pic>
        <p:nvPicPr>
          <p:cNvPr id="32" name="Picture 31"/>
          <p:cNvPicPr>
            <a:picLocks noChangeAspect="1"/>
          </p:cNvPicPr>
          <p:nvPr/>
        </p:nvPicPr>
        <p:blipFill>
          <a:blip r:embed="rId10"/>
          <a:stretch>
            <a:fillRect/>
          </a:stretch>
        </p:blipFill>
        <p:spPr>
          <a:xfrm>
            <a:off x="5440477" y="3534419"/>
            <a:ext cx="335309" cy="707197"/>
          </a:xfrm>
          <a:prstGeom prst="rect">
            <a:avLst/>
          </a:prstGeom>
        </p:spPr>
      </p:pic>
      <p:pic>
        <p:nvPicPr>
          <p:cNvPr id="33" name="Picture 32"/>
          <p:cNvPicPr>
            <a:picLocks noChangeAspect="1"/>
          </p:cNvPicPr>
          <p:nvPr/>
        </p:nvPicPr>
        <p:blipFill>
          <a:blip r:embed="rId10"/>
          <a:stretch>
            <a:fillRect/>
          </a:stretch>
        </p:blipFill>
        <p:spPr>
          <a:xfrm>
            <a:off x="5808347" y="4966810"/>
            <a:ext cx="335309" cy="707197"/>
          </a:xfrm>
          <a:prstGeom prst="rect">
            <a:avLst/>
          </a:prstGeom>
        </p:spPr>
      </p:pic>
      <p:pic>
        <p:nvPicPr>
          <p:cNvPr id="34" name="Picture 33"/>
          <p:cNvPicPr>
            <a:picLocks noChangeAspect="1"/>
          </p:cNvPicPr>
          <p:nvPr/>
        </p:nvPicPr>
        <p:blipFill>
          <a:blip r:embed="rId10"/>
          <a:stretch>
            <a:fillRect/>
          </a:stretch>
        </p:blipFill>
        <p:spPr>
          <a:xfrm>
            <a:off x="6800693" y="5150242"/>
            <a:ext cx="335309" cy="707197"/>
          </a:xfrm>
          <a:prstGeom prst="rect">
            <a:avLst/>
          </a:prstGeom>
        </p:spPr>
      </p:pic>
      <p:pic>
        <p:nvPicPr>
          <p:cNvPr id="35" name="Picture 34"/>
          <p:cNvPicPr>
            <a:picLocks noChangeAspect="1"/>
          </p:cNvPicPr>
          <p:nvPr/>
        </p:nvPicPr>
        <p:blipFill>
          <a:blip r:embed="rId10"/>
          <a:stretch>
            <a:fillRect/>
          </a:stretch>
        </p:blipFill>
        <p:spPr>
          <a:xfrm>
            <a:off x="5398845" y="4618775"/>
            <a:ext cx="335309" cy="707197"/>
          </a:xfrm>
          <a:prstGeom prst="rect">
            <a:avLst/>
          </a:prstGeom>
        </p:spPr>
      </p:pic>
      <p:pic>
        <p:nvPicPr>
          <p:cNvPr id="36" name="Picture 35"/>
          <p:cNvPicPr>
            <a:picLocks noChangeAspect="1"/>
          </p:cNvPicPr>
          <p:nvPr/>
        </p:nvPicPr>
        <p:blipFill>
          <a:blip r:embed="rId10"/>
          <a:stretch>
            <a:fillRect/>
          </a:stretch>
        </p:blipFill>
        <p:spPr>
          <a:xfrm>
            <a:off x="7281155" y="2932670"/>
            <a:ext cx="335309" cy="707197"/>
          </a:xfrm>
          <a:prstGeom prst="rect">
            <a:avLst/>
          </a:prstGeom>
        </p:spPr>
      </p:pic>
      <p:pic>
        <p:nvPicPr>
          <p:cNvPr id="37" name="Picture 36"/>
          <p:cNvPicPr>
            <a:picLocks noChangeAspect="1"/>
          </p:cNvPicPr>
          <p:nvPr/>
        </p:nvPicPr>
        <p:blipFill>
          <a:blip r:embed="rId11"/>
          <a:stretch>
            <a:fillRect/>
          </a:stretch>
        </p:blipFill>
        <p:spPr>
          <a:xfrm>
            <a:off x="10264318" y="4416136"/>
            <a:ext cx="353599" cy="707197"/>
          </a:xfrm>
          <a:prstGeom prst="rect">
            <a:avLst/>
          </a:prstGeom>
        </p:spPr>
      </p:pic>
      <p:pic>
        <p:nvPicPr>
          <p:cNvPr id="38" name="Picture 37"/>
          <p:cNvPicPr>
            <a:picLocks noChangeAspect="1"/>
          </p:cNvPicPr>
          <p:nvPr/>
        </p:nvPicPr>
        <p:blipFill>
          <a:blip r:embed="rId11"/>
          <a:stretch>
            <a:fillRect/>
          </a:stretch>
        </p:blipFill>
        <p:spPr>
          <a:xfrm>
            <a:off x="10712199" y="4469288"/>
            <a:ext cx="353599" cy="707197"/>
          </a:xfrm>
          <a:prstGeom prst="rect">
            <a:avLst/>
          </a:prstGeom>
        </p:spPr>
      </p:pic>
      <p:pic>
        <p:nvPicPr>
          <p:cNvPr id="39" name="Picture 38"/>
          <p:cNvPicPr>
            <a:picLocks noChangeAspect="1"/>
          </p:cNvPicPr>
          <p:nvPr/>
        </p:nvPicPr>
        <p:blipFill>
          <a:blip r:embed="rId12"/>
          <a:stretch>
            <a:fillRect/>
          </a:stretch>
        </p:blipFill>
        <p:spPr>
          <a:xfrm rot="16566192">
            <a:off x="3671447" y="5599721"/>
            <a:ext cx="432011" cy="811480"/>
          </a:xfrm>
          <a:prstGeom prst="rect">
            <a:avLst/>
          </a:prstGeom>
        </p:spPr>
      </p:pic>
      <p:pic>
        <p:nvPicPr>
          <p:cNvPr id="40" name="Picture 39"/>
          <p:cNvPicPr>
            <a:picLocks noChangeAspect="1"/>
          </p:cNvPicPr>
          <p:nvPr/>
        </p:nvPicPr>
        <p:blipFill>
          <a:blip r:embed="rId12"/>
          <a:stretch>
            <a:fillRect/>
          </a:stretch>
        </p:blipFill>
        <p:spPr>
          <a:xfrm rot="15837173">
            <a:off x="3997444" y="4704394"/>
            <a:ext cx="451143" cy="847417"/>
          </a:xfrm>
          <a:prstGeom prst="rect">
            <a:avLst/>
          </a:prstGeom>
        </p:spPr>
      </p:pic>
      <p:pic>
        <p:nvPicPr>
          <p:cNvPr id="41" name="Picture 40"/>
          <p:cNvPicPr>
            <a:picLocks noChangeAspect="1"/>
          </p:cNvPicPr>
          <p:nvPr/>
        </p:nvPicPr>
        <p:blipFill>
          <a:blip r:embed="rId12"/>
          <a:stretch>
            <a:fillRect/>
          </a:stretch>
        </p:blipFill>
        <p:spPr>
          <a:xfrm rot="16360952">
            <a:off x="4803528" y="4286499"/>
            <a:ext cx="451143" cy="847417"/>
          </a:xfrm>
          <a:prstGeom prst="rect">
            <a:avLst/>
          </a:prstGeom>
        </p:spPr>
      </p:pic>
      <p:pic>
        <p:nvPicPr>
          <p:cNvPr id="42" name="Picture 41"/>
          <p:cNvPicPr>
            <a:picLocks noChangeAspect="1"/>
          </p:cNvPicPr>
          <p:nvPr/>
        </p:nvPicPr>
        <p:blipFill>
          <a:blip r:embed="rId12"/>
          <a:stretch>
            <a:fillRect/>
          </a:stretch>
        </p:blipFill>
        <p:spPr>
          <a:xfrm rot="16200000">
            <a:off x="2659260" y="5172648"/>
            <a:ext cx="451143" cy="847417"/>
          </a:xfrm>
          <a:prstGeom prst="rect">
            <a:avLst/>
          </a:prstGeom>
        </p:spPr>
      </p:pic>
      <p:pic>
        <p:nvPicPr>
          <p:cNvPr id="43" name="Picture 42"/>
          <p:cNvPicPr>
            <a:picLocks noChangeAspect="1"/>
          </p:cNvPicPr>
          <p:nvPr/>
        </p:nvPicPr>
        <p:blipFill>
          <a:blip r:embed="rId13"/>
          <a:stretch>
            <a:fillRect/>
          </a:stretch>
        </p:blipFill>
        <p:spPr>
          <a:xfrm rot="17088356">
            <a:off x="668768" y="4280682"/>
            <a:ext cx="374842" cy="676186"/>
          </a:xfrm>
          <a:prstGeom prst="rect">
            <a:avLst/>
          </a:prstGeom>
        </p:spPr>
      </p:pic>
      <p:pic>
        <p:nvPicPr>
          <p:cNvPr id="44" name="Picture 43"/>
          <p:cNvPicPr>
            <a:picLocks noChangeAspect="1"/>
          </p:cNvPicPr>
          <p:nvPr/>
        </p:nvPicPr>
        <p:blipFill>
          <a:blip r:embed="rId13"/>
          <a:stretch>
            <a:fillRect/>
          </a:stretch>
        </p:blipFill>
        <p:spPr>
          <a:xfrm rot="16930033" flipH="1">
            <a:off x="1664611" y="4646345"/>
            <a:ext cx="339224" cy="611933"/>
          </a:xfrm>
          <a:prstGeom prst="rect">
            <a:avLst/>
          </a:prstGeom>
        </p:spPr>
      </p:pic>
      <p:pic>
        <p:nvPicPr>
          <p:cNvPr id="45" name="Picture 44"/>
          <p:cNvPicPr>
            <a:picLocks noChangeAspect="1"/>
          </p:cNvPicPr>
          <p:nvPr/>
        </p:nvPicPr>
        <p:blipFill>
          <a:blip r:embed="rId13"/>
          <a:stretch>
            <a:fillRect/>
          </a:stretch>
        </p:blipFill>
        <p:spPr>
          <a:xfrm rot="16012126">
            <a:off x="604311" y="6109391"/>
            <a:ext cx="387561" cy="699130"/>
          </a:xfrm>
          <a:prstGeom prst="rect">
            <a:avLst/>
          </a:prstGeom>
        </p:spPr>
      </p:pic>
      <p:pic>
        <p:nvPicPr>
          <p:cNvPr id="46" name="Picture 45"/>
          <p:cNvPicPr>
            <a:picLocks noChangeAspect="1"/>
          </p:cNvPicPr>
          <p:nvPr/>
        </p:nvPicPr>
        <p:blipFill>
          <a:blip r:embed="rId14"/>
          <a:stretch>
            <a:fillRect/>
          </a:stretch>
        </p:blipFill>
        <p:spPr>
          <a:xfrm>
            <a:off x="1377863" y="4040310"/>
            <a:ext cx="676715" cy="469433"/>
          </a:xfrm>
          <a:prstGeom prst="rect">
            <a:avLst/>
          </a:prstGeom>
        </p:spPr>
      </p:pic>
      <p:pic>
        <p:nvPicPr>
          <p:cNvPr id="47" name="Picture 46"/>
          <p:cNvPicPr>
            <a:picLocks noChangeAspect="1"/>
          </p:cNvPicPr>
          <p:nvPr/>
        </p:nvPicPr>
        <p:blipFill>
          <a:blip r:embed="rId14"/>
          <a:stretch>
            <a:fillRect/>
          </a:stretch>
        </p:blipFill>
        <p:spPr>
          <a:xfrm>
            <a:off x="1517799" y="6187071"/>
            <a:ext cx="676715" cy="469433"/>
          </a:xfrm>
          <a:prstGeom prst="rect">
            <a:avLst/>
          </a:prstGeom>
        </p:spPr>
      </p:pic>
      <p:pic>
        <p:nvPicPr>
          <p:cNvPr id="3" name="Picture 2"/>
          <p:cNvPicPr>
            <a:picLocks noChangeAspect="1"/>
          </p:cNvPicPr>
          <p:nvPr/>
        </p:nvPicPr>
        <p:blipFill>
          <a:blip r:embed="rId15"/>
          <a:stretch>
            <a:fillRect/>
          </a:stretch>
        </p:blipFill>
        <p:spPr>
          <a:xfrm flipH="1">
            <a:off x="11175452" y="4086880"/>
            <a:ext cx="822113" cy="940234"/>
          </a:xfrm>
          <a:prstGeom prst="rect">
            <a:avLst/>
          </a:prstGeom>
        </p:spPr>
      </p:pic>
      <p:pic>
        <p:nvPicPr>
          <p:cNvPr id="48" name="Picture 47"/>
          <p:cNvPicPr>
            <a:picLocks noChangeAspect="1"/>
          </p:cNvPicPr>
          <p:nvPr/>
        </p:nvPicPr>
        <p:blipFill>
          <a:blip r:embed="rId10"/>
          <a:stretch>
            <a:fillRect/>
          </a:stretch>
        </p:blipFill>
        <p:spPr>
          <a:xfrm>
            <a:off x="3341859" y="4647880"/>
            <a:ext cx="335309" cy="707197"/>
          </a:xfrm>
          <a:prstGeom prst="rect">
            <a:avLst/>
          </a:prstGeom>
        </p:spPr>
      </p:pic>
      <p:pic>
        <p:nvPicPr>
          <p:cNvPr id="49" name="Picture 48"/>
          <p:cNvPicPr>
            <a:picLocks noChangeAspect="1"/>
          </p:cNvPicPr>
          <p:nvPr/>
        </p:nvPicPr>
        <p:blipFill>
          <a:blip r:embed="rId10"/>
          <a:stretch>
            <a:fillRect/>
          </a:stretch>
        </p:blipFill>
        <p:spPr>
          <a:xfrm>
            <a:off x="4172634" y="3849800"/>
            <a:ext cx="335309" cy="707197"/>
          </a:xfrm>
          <a:prstGeom prst="rect">
            <a:avLst/>
          </a:prstGeom>
        </p:spPr>
      </p:pic>
      <p:sp>
        <p:nvSpPr>
          <p:cNvPr id="52" name="Oval 51"/>
          <p:cNvSpPr/>
          <p:nvPr/>
        </p:nvSpPr>
        <p:spPr>
          <a:xfrm>
            <a:off x="2142827" y="2351261"/>
            <a:ext cx="4232130" cy="4873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5" name="TextBox 54">
            <a:extLst>
              <a:ext uri="{FF2B5EF4-FFF2-40B4-BE49-F238E27FC236}">
                <a16:creationId xmlns:a16="http://schemas.microsoft.com/office/drawing/2014/main" id="{FDCC83CB-E5B8-4D57-B68E-C80B7D5B5799}"/>
              </a:ext>
            </a:extLst>
          </p:cNvPr>
          <p:cNvSpPr txBox="1"/>
          <p:nvPr/>
        </p:nvSpPr>
        <p:spPr>
          <a:xfrm>
            <a:off x="7807255" y="1531389"/>
            <a:ext cx="970137" cy="1107996"/>
          </a:xfrm>
          <a:prstGeom prst="rect">
            <a:avLst/>
          </a:prstGeom>
          <a:noFill/>
        </p:spPr>
        <p:txBody>
          <a:bodyPr wrap="none" rtlCol="0">
            <a:spAutoFit/>
          </a:bodyPr>
          <a:lstStyle/>
          <a:p>
            <a:r>
              <a:rPr lang="en-US" sz="6600" b="1" dirty="0">
                <a:solidFill>
                  <a:srgbClr val="FF0000"/>
                </a:solidFill>
              </a:rPr>
              <a:t>??</a:t>
            </a:r>
          </a:p>
        </p:txBody>
      </p:sp>
      <p:sp>
        <p:nvSpPr>
          <p:cNvPr id="56" name="Slide Number Placeholder 55">
            <a:extLst>
              <a:ext uri="{FF2B5EF4-FFF2-40B4-BE49-F238E27FC236}">
                <a16:creationId xmlns:a16="http://schemas.microsoft.com/office/drawing/2014/main" id="{11DA970B-A107-45E7-B283-DB22AE4F7F8B}"/>
              </a:ext>
            </a:extLst>
          </p:cNvPr>
          <p:cNvSpPr>
            <a:spLocks noGrp="1"/>
          </p:cNvSpPr>
          <p:nvPr>
            <p:ph type="sldNum" sz="quarter" idx="12"/>
          </p:nvPr>
        </p:nvSpPr>
        <p:spPr/>
        <p:txBody>
          <a:bodyPr/>
          <a:lstStyle/>
          <a:p>
            <a:fld id="{DB1CEA2B-11BA-47C1-B2B8-F71A1EE91919}" type="slidenum">
              <a:rPr lang="fr-CH" smtClean="0"/>
              <a:t>13</a:t>
            </a:fld>
            <a:endParaRPr lang="fr-CH"/>
          </a:p>
        </p:txBody>
      </p:sp>
    </p:spTree>
    <p:extLst>
      <p:ext uri="{BB962C8B-B14F-4D97-AF65-F5344CB8AC3E}">
        <p14:creationId xmlns:p14="http://schemas.microsoft.com/office/powerpoint/2010/main" val="30653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022" y="164776"/>
            <a:ext cx="6710650" cy="1325563"/>
          </a:xfrm>
        </p:spPr>
        <p:txBody>
          <a:bodyPr/>
          <a:lstStyle/>
          <a:p>
            <a:r>
              <a:rPr lang="en-US" u="sng" dirty="0">
                <a:latin typeface="+mn-lt"/>
              </a:rPr>
              <a:t>Mass Casualty Management</a:t>
            </a:r>
          </a:p>
        </p:txBody>
      </p:sp>
      <p:pic>
        <p:nvPicPr>
          <p:cNvPr id="4" name="Content Placeholder 3"/>
          <p:cNvPicPr>
            <a:picLocks noGrp="1" noChangeAspect="1"/>
          </p:cNvPicPr>
          <p:nvPr>
            <p:ph idx="1"/>
          </p:nvPr>
        </p:nvPicPr>
        <p:blipFill>
          <a:blip r:embed="rId3"/>
          <a:stretch>
            <a:fillRect/>
          </a:stretch>
        </p:blipFill>
        <p:spPr>
          <a:xfrm>
            <a:off x="3525871" y="2096454"/>
            <a:ext cx="4398844" cy="4351338"/>
          </a:xfrm>
          <a:prstGeom prst="rect">
            <a:avLst/>
          </a:prstGeom>
        </p:spPr>
      </p:pic>
      <p:sp>
        <p:nvSpPr>
          <p:cNvPr id="5" name="Content Placeholder 2"/>
          <p:cNvSpPr txBox="1">
            <a:spLocks/>
          </p:cNvSpPr>
          <p:nvPr/>
        </p:nvSpPr>
        <p:spPr>
          <a:xfrm>
            <a:off x="838200" y="1205345"/>
            <a:ext cx="10515600" cy="5164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dirty="0"/>
              <a:t>THE NEED TO SWITCH….</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solidFill>
                  <a:srgbClr val="3333CC"/>
                </a:solidFill>
              </a:rPr>
              <a:t>From individual emergency</a:t>
            </a:r>
          </a:p>
          <a:p>
            <a:pPr marL="0" indent="0">
              <a:buFont typeface="Arial" panose="020B0604020202020204" pitchFamily="34" charset="0"/>
              <a:buNone/>
            </a:pPr>
            <a:r>
              <a:rPr lang="en-US" dirty="0">
                <a:solidFill>
                  <a:srgbClr val="3333CC"/>
                </a:solidFill>
              </a:rPr>
              <a:t>patient care….</a:t>
            </a:r>
            <a:r>
              <a:rPr lang="en-US" dirty="0"/>
              <a:t>							</a:t>
            </a:r>
          </a:p>
          <a:p>
            <a:pPr marL="0" indent="0">
              <a:buFont typeface="Arial" panose="020B0604020202020204" pitchFamily="34" charset="0"/>
              <a:buNone/>
            </a:pPr>
            <a:r>
              <a:rPr lang="en-US" dirty="0"/>
              <a:t>							</a:t>
            </a:r>
            <a:r>
              <a:rPr lang="en-US" dirty="0">
                <a:solidFill>
                  <a:srgbClr val="FF0000"/>
                </a:solidFill>
              </a:rPr>
              <a:t>…to emergency medical 								care of several (mass/ 								multi) casualties…</a:t>
            </a:r>
          </a:p>
        </p:txBody>
      </p:sp>
      <p:sp>
        <p:nvSpPr>
          <p:cNvPr id="6" name="Rectangle 5">
            <a:extLst>
              <a:ext uri="{FF2B5EF4-FFF2-40B4-BE49-F238E27FC236}">
                <a16:creationId xmlns:a16="http://schemas.microsoft.com/office/drawing/2014/main" id="{9FB35483-471E-4247-BC76-B7C4EC987F5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7F2EF674-5F43-4427-AA85-9A3523DFC342}"/>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6081413D-CAC8-45D2-AF8E-49A2D019A3C5}"/>
              </a:ext>
            </a:extLst>
          </p:cNvPr>
          <p:cNvSpPr>
            <a:spLocks noGrp="1"/>
          </p:cNvSpPr>
          <p:nvPr>
            <p:ph type="sldNum" sz="quarter" idx="12"/>
          </p:nvPr>
        </p:nvSpPr>
        <p:spPr/>
        <p:txBody>
          <a:bodyPr/>
          <a:lstStyle/>
          <a:p>
            <a:fld id="{DB1CEA2B-11BA-47C1-B2B8-F71A1EE91919}" type="slidenum">
              <a:rPr lang="fr-CH" smtClean="0"/>
              <a:t>14</a:t>
            </a:fld>
            <a:endParaRPr lang="fr-CH"/>
          </a:p>
        </p:txBody>
      </p:sp>
    </p:spTree>
    <p:extLst>
      <p:ext uri="{BB962C8B-B14F-4D97-AF65-F5344CB8AC3E}">
        <p14:creationId xmlns:p14="http://schemas.microsoft.com/office/powerpoint/2010/main" val="320977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 calcmode="lin" valueType="num">
                                      <p:cBhvr additive="base">
                                        <p:cTn id="21"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633" y="351478"/>
            <a:ext cx="10515600" cy="1325563"/>
          </a:xfrm>
        </p:spPr>
        <p:txBody>
          <a:bodyPr/>
          <a:lstStyle/>
          <a:p>
            <a:r>
              <a:rPr lang="en-US" u="sng" dirty="0">
                <a:latin typeface="+mn-lt"/>
              </a:rPr>
              <a:t>A Mass Casualty Management System</a:t>
            </a:r>
          </a:p>
        </p:txBody>
      </p:sp>
      <p:sp>
        <p:nvSpPr>
          <p:cNvPr id="3" name="Content Placeholder 2"/>
          <p:cNvSpPr>
            <a:spLocks noGrp="1"/>
          </p:cNvSpPr>
          <p:nvPr>
            <p:ph idx="1"/>
          </p:nvPr>
        </p:nvSpPr>
        <p:spPr>
          <a:xfrm>
            <a:off x="933110" y="2155184"/>
            <a:ext cx="10925033" cy="4351338"/>
          </a:xfrm>
        </p:spPr>
        <p:txBody>
          <a:bodyPr/>
          <a:lstStyle/>
          <a:p>
            <a:pPr marL="0" indent="0">
              <a:buNone/>
            </a:pPr>
            <a:r>
              <a:rPr lang="en-US" sz="3200" b="1" dirty="0">
                <a:solidFill>
                  <a:srgbClr val="3333CC"/>
                </a:solidFill>
              </a:rPr>
              <a:t>Is developed in order to:</a:t>
            </a:r>
            <a:endParaRPr lang="en-US" b="1" dirty="0"/>
          </a:p>
          <a:p>
            <a:r>
              <a:rPr lang="en-US" b="1" dirty="0"/>
              <a:t>Maximize</a:t>
            </a:r>
            <a:r>
              <a:rPr lang="en-US" dirty="0"/>
              <a:t> the use of the </a:t>
            </a:r>
            <a:r>
              <a:rPr lang="en-US" b="1" dirty="0"/>
              <a:t>existing resources… </a:t>
            </a:r>
          </a:p>
          <a:p>
            <a:r>
              <a:rPr lang="en-US" b="1" dirty="0"/>
              <a:t>Establish</a:t>
            </a:r>
            <a:r>
              <a:rPr lang="en-US" dirty="0"/>
              <a:t> a coordinated </a:t>
            </a:r>
            <a:r>
              <a:rPr lang="en-US" b="1" dirty="0"/>
              <a:t>multi−sectoral r</a:t>
            </a:r>
            <a:r>
              <a:rPr lang="en-US" b="1" dirty="0">
                <a:solidFill>
                  <a:srgbClr val="FF0000"/>
                </a:solidFill>
              </a:rPr>
              <a:t>e</a:t>
            </a:r>
            <a:r>
              <a:rPr lang="en-US" b="1" dirty="0"/>
              <a:t>scue cha</a:t>
            </a:r>
            <a:r>
              <a:rPr lang="en-US" b="1" dirty="0">
                <a:solidFill>
                  <a:srgbClr val="FF0000"/>
                </a:solidFill>
              </a:rPr>
              <a:t>i</a:t>
            </a:r>
            <a:r>
              <a:rPr lang="en-US" b="1" dirty="0"/>
              <a:t>n… </a:t>
            </a:r>
          </a:p>
          <a:p>
            <a:r>
              <a:rPr lang="en-US" dirty="0"/>
              <a:t>Promptly and efficiently </a:t>
            </a:r>
            <a:r>
              <a:rPr lang="en-US" b="1" dirty="0"/>
              <a:t>bring disrupted</a:t>
            </a:r>
            <a:r>
              <a:rPr lang="en-US" dirty="0"/>
              <a:t> emergency and health care </a:t>
            </a:r>
            <a:r>
              <a:rPr lang="en-US" b="1" dirty="0"/>
              <a:t>services back to routine operation</a:t>
            </a:r>
            <a:r>
              <a:rPr lang="en-US" dirty="0"/>
              <a:t>…</a:t>
            </a:r>
          </a:p>
          <a:p>
            <a:endParaRPr lang="fr-CH" dirty="0"/>
          </a:p>
        </p:txBody>
      </p:sp>
      <p:pic>
        <p:nvPicPr>
          <p:cNvPr id="5" name="Picture 4"/>
          <p:cNvPicPr>
            <a:picLocks noChangeAspect="1"/>
          </p:cNvPicPr>
          <p:nvPr/>
        </p:nvPicPr>
        <p:blipFill>
          <a:blip r:embed="rId3"/>
          <a:stretch>
            <a:fillRect/>
          </a:stretch>
        </p:blipFill>
        <p:spPr>
          <a:xfrm>
            <a:off x="7590611" y="4411905"/>
            <a:ext cx="3668279" cy="2446095"/>
          </a:xfrm>
          <a:prstGeom prst="rect">
            <a:avLst/>
          </a:prstGeom>
        </p:spPr>
      </p:pic>
      <p:sp>
        <p:nvSpPr>
          <p:cNvPr id="6" name="Rectangle 5">
            <a:extLst>
              <a:ext uri="{FF2B5EF4-FFF2-40B4-BE49-F238E27FC236}">
                <a16:creationId xmlns:a16="http://schemas.microsoft.com/office/drawing/2014/main" id="{9C3CAEA7-3092-499D-988D-503845BFF96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C92B4C79-EDB5-4AAD-994C-2C27D51F074F}"/>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AC603DBC-A1D5-41A0-9938-2BD04B3DC7C7}"/>
              </a:ext>
            </a:extLst>
          </p:cNvPr>
          <p:cNvSpPr>
            <a:spLocks noGrp="1"/>
          </p:cNvSpPr>
          <p:nvPr>
            <p:ph type="sldNum" sz="quarter" idx="12"/>
          </p:nvPr>
        </p:nvSpPr>
        <p:spPr/>
        <p:txBody>
          <a:bodyPr/>
          <a:lstStyle/>
          <a:p>
            <a:fld id="{DB1CEA2B-11BA-47C1-B2B8-F71A1EE91919}" type="slidenum">
              <a:rPr lang="fr-CH" smtClean="0"/>
              <a:t>15</a:t>
            </a:fld>
            <a:endParaRPr lang="fr-CH"/>
          </a:p>
        </p:txBody>
      </p:sp>
    </p:spTree>
    <p:extLst>
      <p:ext uri="{BB962C8B-B14F-4D97-AF65-F5344CB8AC3E}">
        <p14:creationId xmlns:p14="http://schemas.microsoft.com/office/powerpoint/2010/main" val="87755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782" y="269591"/>
            <a:ext cx="10515600" cy="1325563"/>
          </a:xfrm>
        </p:spPr>
        <p:txBody>
          <a:bodyPr/>
          <a:lstStyle/>
          <a:p>
            <a:r>
              <a:rPr lang="en-US" b="1" u="sng" dirty="0"/>
              <a:t>A Mass Casualty Management System</a:t>
            </a:r>
            <a:br>
              <a:rPr lang="en-US" dirty="0"/>
            </a:br>
            <a:endParaRPr lang="fr-CH" dirty="0"/>
          </a:p>
        </p:txBody>
      </p:sp>
      <p:sp>
        <p:nvSpPr>
          <p:cNvPr id="3" name="Content Placeholder 2"/>
          <p:cNvSpPr>
            <a:spLocks noGrp="1"/>
          </p:cNvSpPr>
          <p:nvPr>
            <p:ph idx="1"/>
          </p:nvPr>
        </p:nvSpPr>
        <p:spPr>
          <a:xfrm>
            <a:off x="914399" y="1880260"/>
            <a:ext cx="10789693" cy="5164282"/>
          </a:xfrm>
        </p:spPr>
        <p:txBody>
          <a:bodyPr>
            <a:normAutofit/>
          </a:bodyPr>
          <a:lstStyle/>
          <a:p>
            <a:pPr marL="0" indent="0">
              <a:buNone/>
            </a:pPr>
            <a:r>
              <a:rPr lang="en-US" sz="3200" b="1" dirty="0">
                <a:solidFill>
                  <a:srgbClr val="3333CC"/>
                </a:solidFill>
              </a:rPr>
              <a:t>Requires:</a:t>
            </a:r>
          </a:p>
          <a:p>
            <a:r>
              <a:rPr lang="en-US" dirty="0"/>
              <a:t>A </a:t>
            </a:r>
            <a:r>
              <a:rPr lang="en-US" b="1" dirty="0"/>
              <a:t>group of units</a:t>
            </a:r>
            <a:r>
              <a:rPr lang="en-US" dirty="0"/>
              <a:t>, </a:t>
            </a:r>
            <a:r>
              <a:rPr lang="en-US" b="1" dirty="0"/>
              <a:t>organizations</a:t>
            </a:r>
            <a:r>
              <a:rPr lang="en-US" dirty="0"/>
              <a:t> and </a:t>
            </a:r>
            <a:r>
              <a:rPr lang="en-US" b="1" dirty="0"/>
              <a:t>sectors</a:t>
            </a:r>
            <a:r>
              <a:rPr lang="en-US" dirty="0"/>
              <a:t> which work jointly, through institutionalized procedures...</a:t>
            </a:r>
          </a:p>
          <a:p>
            <a:r>
              <a:rPr lang="en-US" dirty="0"/>
              <a:t>Pre-established </a:t>
            </a:r>
            <a:r>
              <a:rPr lang="en-US" b="1" dirty="0"/>
              <a:t>procedures and protocols</a:t>
            </a:r>
            <a:r>
              <a:rPr lang="en-US" dirty="0"/>
              <a:t>… </a:t>
            </a:r>
          </a:p>
          <a:p>
            <a:pPr marL="0" indent="0">
              <a:buNone/>
            </a:pPr>
            <a:r>
              <a:rPr lang="en-US" dirty="0"/>
              <a:t>         (</a:t>
            </a:r>
            <a:r>
              <a:rPr lang="en-US" i="1" dirty="0"/>
              <a:t>command &amp; control, communication, resource mobilization…</a:t>
            </a:r>
            <a:r>
              <a:rPr lang="en-US" dirty="0"/>
              <a:t>)</a:t>
            </a:r>
          </a:p>
          <a:p>
            <a:r>
              <a:rPr lang="en-US" b="1" dirty="0"/>
              <a:t>Multi−sectoral </a:t>
            </a:r>
            <a:r>
              <a:rPr lang="en-US" dirty="0"/>
              <a:t>preparation and response…</a:t>
            </a:r>
          </a:p>
          <a:p>
            <a:r>
              <a:rPr lang="en-US" dirty="0"/>
              <a:t>Strong pre−planned and tested </a:t>
            </a:r>
            <a:r>
              <a:rPr lang="en-US" b="1" dirty="0"/>
              <a:t>coordination</a:t>
            </a:r>
            <a:r>
              <a:rPr lang="en-US" dirty="0"/>
              <a:t>…</a:t>
            </a:r>
          </a:p>
          <a:p>
            <a:endParaRPr lang="fr-CH" dirty="0"/>
          </a:p>
        </p:txBody>
      </p:sp>
      <p:sp>
        <p:nvSpPr>
          <p:cNvPr id="4" name="Rectangle 3">
            <a:extLst>
              <a:ext uri="{FF2B5EF4-FFF2-40B4-BE49-F238E27FC236}">
                <a16:creationId xmlns:a16="http://schemas.microsoft.com/office/drawing/2014/main" id="{470C4321-D2FB-44F9-B497-E26A6060BCA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BB34FC31-CDDF-4404-8107-A8A887ABDE17}"/>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0CC24B27-646B-4C4B-8271-A37BD269DE36}"/>
              </a:ext>
            </a:extLst>
          </p:cNvPr>
          <p:cNvSpPr>
            <a:spLocks noGrp="1"/>
          </p:cNvSpPr>
          <p:nvPr>
            <p:ph type="sldNum" sz="quarter" idx="12"/>
          </p:nvPr>
        </p:nvSpPr>
        <p:spPr/>
        <p:txBody>
          <a:bodyPr/>
          <a:lstStyle/>
          <a:p>
            <a:fld id="{DB1CEA2B-11BA-47C1-B2B8-F71A1EE91919}" type="slidenum">
              <a:rPr lang="fr-CH" smtClean="0"/>
              <a:t>16</a:t>
            </a:fld>
            <a:endParaRPr lang="fr-CH"/>
          </a:p>
        </p:txBody>
      </p:sp>
    </p:spTree>
    <p:extLst>
      <p:ext uri="{BB962C8B-B14F-4D97-AF65-F5344CB8AC3E}">
        <p14:creationId xmlns:p14="http://schemas.microsoft.com/office/powerpoint/2010/main" val="280051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648"/>
            <a:ext cx="10515600" cy="1325563"/>
          </a:xfrm>
        </p:spPr>
        <p:txBody>
          <a:bodyPr/>
          <a:lstStyle/>
          <a:p>
            <a:pPr algn="ctr"/>
            <a:r>
              <a:rPr lang="en-US" u="sng" dirty="0">
                <a:latin typeface="+mn-lt"/>
              </a:rPr>
              <a:t>Protocol example…</a:t>
            </a:r>
            <a:endParaRPr lang="fr-CH" u="sng" dirty="0">
              <a:latin typeface="+mn-lt"/>
            </a:endParaRPr>
          </a:p>
        </p:txBody>
      </p:sp>
      <p:pic>
        <p:nvPicPr>
          <p:cNvPr id="4" name="Content Placeholder 3"/>
          <p:cNvPicPr>
            <a:picLocks noGrp="1" noChangeAspect="1"/>
          </p:cNvPicPr>
          <p:nvPr>
            <p:ph idx="1"/>
          </p:nvPr>
        </p:nvPicPr>
        <p:blipFill>
          <a:blip r:embed="rId3"/>
          <a:stretch>
            <a:fillRect/>
          </a:stretch>
        </p:blipFill>
        <p:spPr>
          <a:xfrm>
            <a:off x="2067652" y="995774"/>
            <a:ext cx="9014876" cy="5661694"/>
          </a:xfrm>
          <a:prstGeom prst="rect">
            <a:avLst/>
          </a:prstGeom>
        </p:spPr>
      </p:pic>
      <p:sp>
        <p:nvSpPr>
          <p:cNvPr id="5" name="Rectangle 4">
            <a:extLst>
              <a:ext uri="{FF2B5EF4-FFF2-40B4-BE49-F238E27FC236}">
                <a16:creationId xmlns:a16="http://schemas.microsoft.com/office/drawing/2014/main" id="{BFC3DC08-D60D-42FF-8F2B-C37390461F0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6C4CD24B-90C4-45EF-A7E8-627B01F6714B}"/>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EE703D9D-C12D-477B-B4B1-F374E779E37D}"/>
              </a:ext>
            </a:extLst>
          </p:cNvPr>
          <p:cNvSpPr>
            <a:spLocks noGrp="1"/>
          </p:cNvSpPr>
          <p:nvPr>
            <p:ph type="sldNum" sz="quarter" idx="12"/>
          </p:nvPr>
        </p:nvSpPr>
        <p:spPr/>
        <p:txBody>
          <a:bodyPr/>
          <a:lstStyle/>
          <a:p>
            <a:fld id="{DB1CEA2B-11BA-47C1-B2B8-F71A1EE91919}" type="slidenum">
              <a:rPr lang="fr-CH" smtClean="0"/>
              <a:t>17</a:t>
            </a:fld>
            <a:endParaRPr lang="fr-CH"/>
          </a:p>
        </p:txBody>
      </p:sp>
    </p:spTree>
    <p:extLst>
      <p:ext uri="{BB962C8B-B14F-4D97-AF65-F5344CB8AC3E}">
        <p14:creationId xmlns:p14="http://schemas.microsoft.com/office/powerpoint/2010/main" val="3453350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mn-lt"/>
              </a:rPr>
              <a:t>Rescue chain</a:t>
            </a:r>
            <a:endParaRPr lang="fr-CH" u="sng" dirty="0">
              <a:latin typeface="+mn-lt"/>
            </a:endParaRPr>
          </a:p>
        </p:txBody>
      </p:sp>
      <p:sp>
        <p:nvSpPr>
          <p:cNvPr id="3" name="Content Placeholder 2"/>
          <p:cNvSpPr>
            <a:spLocks noGrp="1"/>
          </p:cNvSpPr>
          <p:nvPr>
            <p:ph idx="1"/>
          </p:nvPr>
        </p:nvSpPr>
        <p:spPr>
          <a:xfrm>
            <a:off x="906282" y="2141537"/>
            <a:ext cx="10624794" cy="4351338"/>
          </a:xfrm>
        </p:spPr>
        <p:txBody>
          <a:bodyPr>
            <a:normAutofit/>
          </a:bodyPr>
          <a:lstStyle/>
          <a:p>
            <a:pPr marL="0" indent="0">
              <a:buNone/>
            </a:pPr>
            <a:r>
              <a:rPr lang="en-US" b="1" dirty="0"/>
              <a:t>The Rescue Chain</a:t>
            </a:r>
            <a:r>
              <a:rPr lang="en-US" b="1" dirty="0">
                <a:solidFill>
                  <a:srgbClr val="3333CC"/>
                </a:solidFill>
              </a:rPr>
              <a:t>, the essence of the Mass Casualty Management System </a:t>
            </a:r>
          </a:p>
          <a:p>
            <a:r>
              <a:rPr lang="en-US" sz="2400" b="1" dirty="0"/>
              <a:t>Several actors: </a:t>
            </a:r>
            <a:r>
              <a:rPr lang="en-US" sz="2400" dirty="0"/>
              <a:t>military, police, ambulance service, hospitals, civil defense, fire service, transport services, other actors like Red Cross /Red Crescent National Societies, and communications…</a:t>
            </a:r>
          </a:p>
          <a:p>
            <a:r>
              <a:rPr lang="en-US" sz="2400" dirty="0"/>
              <a:t>Starts at the </a:t>
            </a:r>
            <a:r>
              <a:rPr lang="en-US" sz="2400" b="1" dirty="0"/>
              <a:t>disaster site</a:t>
            </a:r>
            <a:r>
              <a:rPr lang="en-US" sz="2400" dirty="0"/>
              <a:t>…</a:t>
            </a:r>
          </a:p>
          <a:p>
            <a:r>
              <a:rPr lang="en-US" sz="2400" dirty="0"/>
              <a:t>Includes transfer of victims to </a:t>
            </a:r>
            <a:r>
              <a:rPr lang="en-US" sz="2400" b="1" dirty="0"/>
              <a:t>medical care point (FAP/ (A)MP)…</a:t>
            </a:r>
          </a:p>
          <a:p>
            <a:r>
              <a:rPr lang="en-US" sz="2400" dirty="0"/>
              <a:t>Prehospital </a:t>
            </a:r>
            <a:r>
              <a:rPr lang="en-US" sz="2400" b="1" dirty="0"/>
              <a:t>Triage</a:t>
            </a:r>
          </a:p>
          <a:p>
            <a:r>
              <a:rPr lang="en-US" sz="2400" dirty="0"/>
              <a:t>Regulated </a:t>
            </a:r>
            <a:r>
              <a:rPr lang="en-US" sz="2400" b="1" dirty="0"/>
              <a:t>evacuation</a:t>
            </a:r>
            <a:r>
              <a:rPr lang="en-US" sz="2400" dirty="0"/>
              <a:t> for example via ambulance (incl. traffic control),</a:t>
            </a:r>
          </a:p>
          <a:p>
            <a:r>
              <a:rPr lang="en-US" sz="2400" dirty="0"/>
              <a:t>and ends in </a:t>
            </a:r>
            <a:r>
              <a:rPr lang="en-US" sz="2400" b="1" dirty="0"/>
              <a:t>hospital</a:t>
            </a:r>
            <a:r>
              <a:rPr lang="en-US" sz="2400" dirty="0"/>
              <a:t> ED </a:t>
            </a:r>
            <a:r>
              <a:rPr lang="en-US" sz="2400" dirty="0">
                <a:solidFill>
                  <a:srgbClr val="FF0000"/>
                </a:solidFill>
              </a:rPr>
              <a:t>(hospital disaster response plan)</a:t>
            </a:r>
            <a:endParaRPr lang="fr-CH" sz="2400" dirty="0">
              <a:solidFill>
                <a:srgbClr val="FF0000"/>
              </a:solidFill>
            </a:endParaRPr>
          </a:p>
        </p:txBody>
      </p:sp>
      <p:pic>
        <p:nvPicPr>
          <p:cNvPr id="5" name="Picture 4"/>
          <p:cNvPicPr>
            <a:picLocks noChangeAspect="1"/>
          </p:cNvPicPr>
          <p:nvPr/>
        </p:nvPicPr>
        <p:blipFill>
          <a:blip r:embed="rId3"/>
          <a:stretch>
            <a:fillRect/>
          </a:stretch>
        </p:blipFill>
        <p:spPr>
          <a:xfrm>
            <a:off x="4121467" y="365125"/>
            <a:ext cx="6256973" cy="1149240"/>
          </a:xfrm>
          <a:prstGeom prst="rect">
            <a:avLst/>
          </a:prstGeom>
        </p:spPr>
      </p:pic>
      <p:pic>
        <p:nvPicPr>
          <p:cNvPr id="4" name="Picture 3"/>
          <p:cNvPicPr>
            <a:picLocks noChangeAspect="1"/>
          </p:cNvPicPr>
          <p:nvPr/>
        </p:nvPicPr>
        <p:blipFill>
          <a:blip r:embed="rId4"/>
          <a:stretch>
            <a:fillRect/>
          </a:stretch>
        </p:blipFill>
        <p:spPr>
          <a:xfrm>
            <a:off x="4577715" y="477782"/>
            <a:ext cx="5800725" cy="923925"/>
          </a:xfrm>
          <a:prstGeom prst="rect">
            <a:avLst/>
          </a:prstGeom>
        </p:spPr>
      </p:pic>
      <p:pic>
        <p:nvPicPr>
          <p:cNvPr id="6" name="Picture 5"/>
          <p:cNvPicPr>
            <a:picLocks noChangeAspect="1"/>
          </p:cNvPicPr>
          <p:nvPr/>
        </p:nvPicPr>
        <p:blipFill>
          <a:blip r:embed="rId5"/>
          <a:stretch>
            <a:fillRect/>
          </a:stretch>
        </p:blipFill>
        <p:spPr>
          <a:xfrm>
            <a:off x="4587240" y="468256"/>
            <a:ext cx="5791200" cy="942975"/>
          </a:xfrm>
          <a:prstGeom prst="rect">
            <a:avLst/>
          </a:prstGeom>
        </p:spPr>
      </p:pic>
      <p:pic>
        <p:nvPicPr>
          <p:cNvPr id="7" name="Picture 6"/>
          <p:cNvPicPr>
            <a:picLocks noChangeAspect="1"/>
          </p:cNvPicPr>
          <p:nvPr/>
        </p:nvPicPr>
        <p:blipFill>
          <a:blip r:embed="rId6"/>
          <a:stretch>
            <a:fillRect/>
          </a:stretch>
        </p:blipFill>
        <p:spPr>
          <a:xfrm>
            <a:off x="4534852" y="537367"/>
            <a:ext cx="5886450" cy="962025"/>
          </a:xfrm>
          <a:prstGeom prst="rect">
            <a:avLst/>
          </a:prstGeom>
        </p:spPr>
      </p:pic>
      <p:pic>
        <p:nvPicPr>
          <p:cNvPr id="8" name="Picture 7"/>
          <p:cNvPicPr>
            <a:picLocks noChangeAspect="1"/>
          </p:cNvPicPr>
          <p:nvPr/>
        </p:nvPicPr>
        <p:blipFill>
          <a:blip r:embed="rId7"/>
          <a:stretch>
            <a:fillRect/>
          </a:stretch>
        </p:blipFill>
        <p:spPr>
          <a:xfrm>
            <a:off x="4644390" y="546044"/>
            <a:ext cx="5819775" cy="990600"/>
          </a:xfrm>
          <a:prstGeom prst="rect">
            <a:avLst/>
          </a:prstGeom>
        </p:spPr>
      </p:pic>
      <p:sp>
        <p:nvSpPr>
          <p:cNvPr id="9" name="Rectangle 8">
            <a:extLst>
              <a:ext uri="{FF2B5EF4-FFF2-40B4-BE49-F238E27FC236}">
                <a16:creationId xmlns:a16="http://schemas.microsoft.com/office/drawing/2014/main" id="{9F503F89-ADF2-40E6-8F47-29D01C50BFD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a:extLst>
              <a:ext uri="{FF2B5EF4-FFF2-40B4-BE49-F238E27FC236}">
                <a16:creationId xmlns:a16="http://schemas.microsoft.com/office/drawing/2014/main" id="{2EC25855-5997-4CD5-809D-C471198847FE}"/>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lide Number Placeholder 12">
            <a:extLst>
              <a:ext uri="{FF2B5EF4-FFF2-40B4-BE49-F238E27FC236}">
                <a16:creationId xmlns:a16="http://schemas.microsoft.com/office/drawing/2014/main" id="{E11BB56C-1992-4AA9-B485-E36E04A40F43}"/>
              </a:ext>
            </a:extLst>
          </p:cNvPr>
          <p:cNvSpPr>
            <a:spLocks noGrp="1"/>
          </p:cNvSpPr>
          <p:nvPr>
            <p:ph type="sldNum" sz="quarter" idx="12"/>
          </p:nvPr>
        </p:nvSpPr>
        <p:spPr/>
        <p:txBody>
          <a:bodyPr/>
          <a:lstStyle/>
          <a:p>
            <a:fld id="{DB1CEA2B-11BA-47C1-B2B8-F71A1EE91919}" type="slidenum">
              <a:rPr lang="fr-CH" smtClean="0"/>
              <a:t>18</a:t>
            </a:fld>
            <a:endParaRPr lang="fr-CH"/>
          </a:p>
        </p:txBody>
      </p:sp>
    </p:spTree>
    <p:extLst>
      <p:ext uri="{BB962C8B-B14F-4D97-AF65-F5344CB8AC3E}">
        <p14:creationId xmlns:p14="http://schemas.microsoft.com/office/powerpoint/2010/main" val="237044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DA35AC6-0A9F-40D1-AA36-4C14BF7ADC2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9" name="TextBox 28">
            <a:extLst>
              <a:ext uri="{FF2B5EF4-FFF2-40B4-BE49-F238E27FC236}">
                <a16:creationId xmlns:a16="http://schemas.microsoft.com/office/drawing/2014/main" id="{34804400-3DC9-4045-A133-24E5EA7FB2FA}"/>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3"/>
          <a:stretch>
            <a:fillRect/>
          </a:stretch>
        </p:blipFill>
        <p:spPr>
          <a:xfrm>
            <a:off x="893567" y="3235884"/>
            <a:ext cx="1658256" cy="1810669"/>
          </a:xfrm>
          <a:prstGeom prst="rect">
            <a:avLst/>
          </a:prstGeom>
        </p:spPr>
      </p:pic>
      <p:sp>
        <p:nvSpPr>
          <p:cNvPr id="2" name="Title 1"/>
          <p:cNvSpPr>
            <a:spLocks noGrp="1"/>
          </p:cNvSpPr>
          <p:nvPr>
            <p:ph type="title"/>
          </p:nvPr>
        </p:nvSpPr>
        <p:spPr>
          <a:xfrm>
            <a:off x="4549784" y="182651"/>
            <a:ext cx="3765713" cy="1325563"/>
          </a:xfrm>
        </p:spPr>
        <p:txBody>
          <a:bodyPr/>
          <a:lstStyle/>
          <a:p>
            <a:r>
              <a:rPr lang="en-US" u="sng" dirty="0">
                <a:latin typeface="+mn-lt"/>
              </a:rPr>
              <a:t>Rescue chain</a:t>
            </a:r>
          </a:p>
        </p:txBody>
      </p:sp>
      <p:sp>
        <p:nvSpPr>
          <p:cNvPr id="4" name="Rectangle 3"/>
          <p:cNvSpPr/>
          <p:nvPr/>
        </p:nvSpPr>
        <p:spPr>
          <a:xfrm>
            <a:off x="599684" y="2148840"/>
            <a:ext cx="2471997" cy="389096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b="1" dirty="0"/>
          </a:p>
        </p:txBody>
      </p:sp>
      <p:sp>
        <p:nvSpPr>
          <p:cNvPr id="5" name="TextBox 4"/>
          <p:cNvSpPr txBox="1"/>
          <p:nvPr/>
        </p:nvSpPr>
        <p:spPr>
          <a:xfrm>
            <a:off x="568898" y="3840219"/>
            <a:ext cx="1671548"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Search</a:t>
            </a:r>
          </a:p>
          <a:p>
            <a:pPr marL="285750" indent="-285750">
              <a:buFont typeface="Arial" panose="020B0604020202020204" pitchFamily="34" charset="0"/>
              <a:buChar char="•"/>
            </a:pPr>
            <a:r>
              <a:rPr lang="en-US" sz="2400" dirty="0"/>
              <a:t>Rescue</a:t>
            </a:r>
          </a:p>
          <a:p>
            <a:pPr marL="285750" indent="-285750">
              <a:buFont typeface="Arial" panose="020B0604020202020204" pitchFamily="34" charset="0"/>
              <a:buChar char="•"/>
            </a:pPr>
            <a:r>
              <a:rPr lang="en-US" sz="2400" dirty="0"/>
              <a:t>(First Aid)</a:t>
            </a:r>
            <a:endParaRPr lang="fr-CH" sz="2400" dirty="0"/>
          </a:p>
        </p:txBody>
      </p:sp>
      <p:pic>
        <p:nvPicPr>
          <p:cNvPr id="6" name="Picture 5"/>
          <p:cNvPicPr>
            <a:picLocks noChangeAspect="1"/>
          </p:cNvPicPr>
          <p:nvPr/>
        </p:nvPicPr>
        <p:blipFill>
          <a:blip r:embed="rId4"/>
          <a:stretch>
            <a:fillRect/>
          </a:stretch>
        </p:blipFill>
        <p:spPr>
          <a:xfrm>
            <a:off x="2325294" y="2285522"/>
            <a:ext cx="626406" cy="1040607"/>
          </a:xfrm>
          <a:prstGeom prst="rect">
            <a:avLst/>
          </a:prstGeom>
        </p:spPr>
      </p:pic>
      <p:pic>
        <p:nvPicPr>
          <p:cNvPr id="7" name="Picture 6"/>
          <p:cNvPicPr>
            <a:picLocks noChangeAspect="1"/>
          </p:cNvPicPr>
          <p:nvPr/>
        </p:nvPicPr>
        <p:blipFill>
          <a:blip r:embed="rId5"/>
          <a:stretch>
            <a:fillRect/>
          </a:stretch>
        </p:blipFill>
        <p:spPr>
          <a:xfrm>
            <a:off x="702233" y="2296001"/>
            <a:ext cx="1441136" cy="814555"/>
          </a:xfrm>
          <a:prstGeom prst="rect">
            <a:avLst/>
          </a:prstGeom>
        </p:spPr>
      </p:pic>
      <p:pic>
        <p:nvPicPr>
          <p:cNvPr id="8" name="Picture 7"/>
          <p:cNvPicPr>
            <a:picLocks noChangeAspect="1"/>
          </p:cNvPicPr>
          <p:nvPr/>
        </p:nvPicPr>
        <p:blipFill>
          <a:blip r:embed="rId6"/>
          <a:stretch>
            <a:fillRect/>
          </a:stretch>
        </p:blipFill>
        <p:spPr>
          <a:xfrm>
            <a:off x="1573280" y="5324496"/>
            <a:ext cx="1159298" cy="604947"/>
          </a:xfrm>
          <a:prstGeom prst="rect">
            <a:avLst/>
          </a:prstGeom>
        </p:spPr>
      </p:pic>
      <p:pic>
        <p:nvPicPr>
          <p:cNvPr id="9" name="Picture 8"/>
          <p:cNvPicPr>
            <a:picLocks noChangeAspect="1"/>
          </p:cNvPicPr>
          <p:nvPr/>
        </p:nvPicPr>
        <p:blipFill>
          <a:blip r:embed="rId7"/>
          <a:stretch>
            <a:fillRect/>
          </a:stretch>
        </p:blipFill>
        <p:spPr>
          <a:xfrm>
            <a:off x="878693" y="5350703"/>
            <a:ext cx="429414" cy="552532"/>
          </a:xfrm>
          <a:prstGeom prst="rect">
            <a:avLst/>
          </a:prstGeom>
        </p:spPr>
      </p:pic>
      <p:sp>
        <p:nvSpPr>
          <p:cNvPr id="10" name="Rectangle 9"/>
          <p:cNvSpPr/>
          <p:nvPr/>
        </p:nvSpPr>
        <p:spPr>
          <a:xfrm>
            <a:off x="3085632" y="2492429"/>
            <a:ext cx="1940855" cy="1043333"/>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Command post</a:t>
            </a:r>
            <a:endParaRPr lang="fr-CH" sz="2400" dirty="0"/>
          </a:p>
        </p:txBody>
      </p:sp>
      <p:sp>
        <p:nvSpPr>
          <p:cNvPr id="11" name="Rectangle 10"/>
          <p:cNvSpPr/>
          <p:nvPr/>
        </p:nvSpPr>
        <p:spPr>
          <a:xfrm>
            <a:off x="3366530" y="3509475"/>
            <a:ext cx="2876936" cy="2504041"/>
          </a:xfrm>
          <a:prstGeom prst="rect">
            <a:avLst/>
          </a:prstGeom>
          <a:solidFill>
            <a:schemeClr val="bg1">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tx1"/>
                </a:solidFill>
              </a:rPr>
              <a:t>TRIAGE</a:t>
            </a:r>
          </a:p>
          <a:p>
            <a:pPr algn="ctr"/>
            <a:r>
              <a:rPr lang="en-US" sz="2000" dirty="0">
                <a:solidFill>
                  <a:schemeClr val="tx1"/>
                </a:solidFill>
              </a:rPr>
              <a:t>STABILIZATION</a:t>
            </a:r>
          </a:p>
          <a:p>
            <a:pPr algn="ctr"/>
            <a:r>
              <a:rPr lang="en-US" sz="2000" dirty="0">
                <a:solidFill>
                  <a:schemeClr val="tx1"/>
                </a:solidFill>
              </a:rPr>
              <a:t>EVACUATION</a:t>
            </a:r>
            <a:endParaRPr lang="fr-CH" dirty="0">
              <a:solidFill>
                <a:schemeClr val="tx1"/>
              </a:solidFill>
            </a:endParaRPr>
          </a:p>
        </p:txBody>
      </p:sp>
      <p:pic>
        <p:nvPicPr>
          <p:cNvPr id="12" name="Picture 11"/>
          <p:cNvPicPr>
            <a:picLocks noChangeAspect="1"/>
          </p:cNvPicPr>
          <p:nvPr/>
        </p:nvPicPr>
        <p:blipFill>
          <a:blip r:embed="rId8"/>
          <a:stretch>
            <a:fillRect/>
          </a:stretch>
        </p:blipFill>
        <p:spPr>
          <a:xfrm>
            <a:off x="3446940" y="3590267"/>
            <a:ext cx="1102844" cy="812400"/>
          </a:xfrm>
          <a:prstGeom prst="rect">
            <a:avLst/>
          </a:prstGeom>
        </p:spPr>
      </p:pic>
      <p:pic>
        <p:nvPicPr>
          <p:cNvPr id="13" name="Picture 12"/>
          <p:cNvPicPr>
            <a:picLocks noChangeAspect="1"/>
          </p:cNvPicPr>
          <p:nvPr/>
        </p:nvPicPr>
        <p:blipFill>
          <a:blip r:embed="rId9"/>
          <a:stretch>
            <a:fillRect/>
          </a:stretch>
        </p:blipFill>
        <p:spPr>
          <a:xfrm>
            <a:off x="2275966" y="4223251"/>
            <a:ext cx="675734" cy="564238"/>
          </a:xfrm>
          <a:prstGeom prst="rect">
            <a:avLst/>
          </a:prstGeom>
        </p:spPr>
      </p:pic>
      <p:pic>
        <p:nvPicPr>
          <p:cNvPr id="14" name="Picture 13"/>
          <p:cNvPicPr>
            <a:picLocks noChangeAspect="1"/>
          </p:cNvPicPr>
          <p:nvPr/>
        </p:nvPicPr>
        <p:blipFill>
          <a:blip r:embed="rId10"/>
          <a:stretch>
            <a:fillRect/>
          </a:stretch>
        </p:blipFill>
        <p:spPr>
          <a:xfrm>
            <a:off x="5129395" y="5197596"/>
            <a:ext cx="1042248" cy="781686"/>
          </a:xfrm>
          <a:prstGeom prst="rect">
            <a:avLst/>
          </a:prstGeom>
        </p:spPr>
      </p:pic>
      <p:sp>
        <p:nvSpPr>
          <p:cNvPr id="15" name="Oval 14"/>
          <p:cNvSpPr/>
          <p:nvPr/>
        </p:nvSpPr>
        <p:spPr>
          <a:xfrm>
            <a:off x="6236268" y="3753518"/>
            <a:ext cx="2951018" cy="1884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EVACUATION &amp;</a:t>
            </a:r>
          </a:p>
          <a:p>
            <a:pPr algn="ctr"/>
            <a:r>
              <a:rPr lang="en-US" sz="2000" b="1" dirty="0">
                <a:solidFill>
                  <a:schemeClr val="tx1"/>
                </a:solidFill>
              </a:rPr>
              <a:t>TRAFFIC CONTROL</a:t>
            </a:r>
            <a:endParaRPr lang="fr-CH" sz="2000" b="1" dirty="0">
              <a:solidFill>
                <a:schemeClr val="tx1"/>
              </a:solidFill>
            </a:endParaRPr>
          </a:p>
        </p:txBody>
      </p:sp>
      <p:pic>
        <p:nvPicPr>
          <p:cNvPr id="16" name="Picture 15"/>
          <p:cNvPicPr>
            <a:picLocks noChangeAspect="1"/>
          </p:cNvPicPr>
          <p:nvPr/>
        </p:nvPicPr>
        <p:blipFill>
          <a:blip r:embed="rId11"/>
          <a:stretch>
            <a:fillRect/>
          </a:stretch>
        </p:blipFill>
        <p:spPr>
          <a:xfrm>
            <a:off x="7285815" y="2989518"/>
            <a:ext cx="812304" cy="645171"/>
          </a:xfrm>
          <a:prstGeom prst="rect">
            <a:avLst/>
          </a:prstGeom>
        </p:spPr>
      </p:pic>
      <p:sp>
        <p:nvSpPr>
          <p:cNvPr id="17" name="Striped Right Arrow 16"/>
          <p:cNvSpPr/>
          <p:nvPr/>
        </p:nvSpPr>
        <p:spPr>
          <a:xfrm rot="20440389">
            <a:off x="6377948" y="3358714"/>
            <a:ext cx="726715" cy="484632"/>
          </a:xfrm>
          <a:prstGeom prst="strip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0" name="Picture 19"/>
          <p:cNvPicPr>
            <a:picLocks noChangeAspect="1"/>
          </p:cNvPicPr>
          <p:nvPr/>
        </p:nvPicPr>
        <p:blipFill>
          <a:blip r:embed="rId12"/>
          <a:stretch>
            <a:fillRect/>
          </a:stretch>
        </p:blipFill>
        <p:spPr>
          <a:xfrm rot="20878418" flipH="1">
            <a:off x="7584536" y="5648601"/>
            <a:ext cx="781435" cy="646232"/>
          </a:xfrm>
          <a:prstGeom prst="rect">
            <a:avLst/>
          </a:prstGeom>
        </p:spPr>
      </p:pic>
      <p:pic>
        <p:nvPicPr>
          <p:cNvPr id="23" name="Picture 22"/>
          <p:cNvPicPr>
            <a:picLocks noChangeAspect="1"/>
          </p:cNvPicPr>
          <p:nvPr/>
        </p:nvPicPr>
        <p:blipFill>
          <a:blip r:embed="rId13"/>
          <a:stretch>
            <a:fillRect/>
          </a:stretch>
        </p:blipFill>
        <p:spPr>
          <a:xfrm>
            <a:off x="9222806" y="2229571"/>
            <a:ext cx="3535972" cy="3535972"/>
          </a:xfrm>
          <a:prstGeom prst="rect">
            <a:avLst/>
          </a:prstGeom>
        </p:spPr>
      </p:pic>
      <p:sp>
        <p:nvSpPr>
          <p:cNvPr id="24" name="TextBox 23"/>
          <p:cNvSpPr txBox="1"/>
          <p:nvPr/>
        </p:nvSpPr>
        <p:spPr>
          <a:xfrm>
            <a:off x="9693856" y="5156922"/>
            <a:ext cx="2982014" cy="830997"/>
          </a:xfrm>
          <a:prstGeom prst="rect">
            <a:avLst/>
          </a:prstGeom>
          <a:noFill/>
        </p:spPr>
        <p:txBody>
          <a:bodyPr wrap="square" rtlCol="0">
            <a:spAutoFit/>
          </a:bodyPr>
          <a:lstStyle/>
          <a:p>
            <a:r>
              <a:rPr lang="en-US" sz="2400" dirty="0">
                <a:ln w="0"/>
                <a:effectLst>
                  <a:outerShdw blurRad="38100" dist="19050" dir="2700000" algn="tl" rotWithShape="0">
                    <a:schemeClr val="dk1">
                      <a:alpha val="40000"/>
                    </a:schemeClr>
                  </a:outerShdw>
                </a:effectLst>
              </a:rPr>
              <a:t>Emergency Department (ED)</a:t>
            </a:r>
            <a:endParaRPr lang="fr-CH" sz="2400" dirty="0">
              <a:ln w="0"/>
              <a:effectLst>
                <a:outerShdw blurRad="38100" dist="19050" dir="2700000" algn="tl" rotWithShape="0">
                  <a:schemeClr val="dk1">
                    <a:alpha val="40000"/>
                  </a:schemeClr>
                </a:outerShdw>
              </a:effectLst>
            </a:endParaRPr>
          </a:p>
        </p:txBody>
      </p:sp>
      <p:sp>
        <p:nvSpPr>
          <p:cNvPr id="25" name="TextBox 24"/>
          <p:cNvSpPr txBox="1"/>
          <p:nvPr/>
        </p:nvSpPr>
        <p:spPr>
          <a:xfrm>
            <a:off x="4353953" y="3624038"/>
            <a:ext cx="1896673" cy="400110"/>
          </a:xfrm>
          <a:prstGeom prst="rect">
            <a:avLst/>
          </a:prstGeom>
          <a:noFill/>
        </p:spPr>
        <p:txBody>
          <a:bodyPr wrap="none" rtlCol="0">
            <a:spAutoFit/>
          </a:bodyPr>
          <a:lstStyle/>
          <a:p>
            <a:r>
              <a:rPr lang="en-US" sz="2000" b="1" dirty="0"/>
              <a:t>MEDICAL POINT</a:t>
            </a:r>
            <a:endParaRPr lang="fr-CH" sz="2000" b="1" dirty="0"/>
          </a:p>
        </p:txBody>
      </p:sp>
      <p:sp>
        <p:nvSpPr>
          <p:cNvPr id="26" name="TextBox 25"/>
          <p:cNvSpPr txBox="1"/>
          <p:nvPr/>
        </p:nvSpPr>
        <p:spPr>
          <a:xfrm>
            <a:off x="728804" y="3261264"/>
            <a:ext cx="1950919" cy="461665"/>
          </a:xfrm>
          <a:prstGeom prst="rect">
            <a:avLst/>
          </a:prstGeom>
          <a:noFill/>
        </p:spPr>
        <p:txBody>
          <a:bodyPr wrap="none" rtlCol="0">
            <a:spAutoFit/>
          </a:bodyPr>
          <a:lstStyle/>
          <a:p>
            <a:r>
              <a:rPr lang="en-US" sz="2400" b="1" dirty="0"/>
              <a:t>IMPACT ZONE</a:t>
            </a:r>
            <a:endParaRPr lang="fr-CH" sz="2400" b="1" dirty="0"/>
          </a:p>
        </p:txBody>
      </p:sp>
      <p:pic>
        <p:nvPicPr>
          <p:cNvPr id="28" name="Picture 27"/>
          <p:cNvPicPr>
            <a:picLocks noChangeAspect="1"/>
          </p:cNvPicPr>
          <p:nvPr/>
        </p:nvPicPr>
        <p:blipFill>
          <a:blip r:embed="rId14"/>
          <a:stretch>
            <a:fillRect/>
          </a:stretch>
        </p:blipFill>
        <p:spPr>
          <a:xfrm rot="2520279">
            <a:off x="8279418" y="3298141"/>
            <a:ext cx="749873" cy="530398"/>
          </a:xfrm>
          <a:prstGeom prst="rect">
            <a:avLst/>
          </a:prstGeom>
        </p:spPr>
      </p:pic>
      <p:pic>
        <p:nvPicPr>
          <p:cNvPr id="30" name="Picture 29"/>
          <p:cNvPicPr>
            <a:picLocks noChangeAspect="1"/>
          </p:cNvPicPr>
          <p:nvPr/>
        </p:nvPicPr>
        <p:blipFill>
          <a:blip r:embed="rId14"/>
          <a:stretch>
            <a:fillRect/>
          </a:stretch>
        </p:blipFill>
        <p:spPr>
          <a:xfrm rot="18494108" flipH="1">
            <a:off x="8553728" y="5418387"/>
            <a:ext cx="659949" cy="530398"/>
          </a:xfrm>
          <a:prstGeom prst="rect">
            <a:avLst/>
          </a:prstGeom>
        </p:spPr>
      </p:pic>
      <p:pic>
        <p:nvPicPr>
          <p:cNvPr id="31" name="Picture 30"/>
          <p:cNvPicPr>
            <a:picLocks noChangeAspect="1"/>
          </p:cNvPicPr>
          <p:nvPr/>
        </p:nvPicPr>
        <p:blipFill>
          <a:blip r:embed="rId14"/>
          <a:stretch>
            <a:fillRect/>
          </a:stretch>
        </p:blipFill>
        <p:spPr>
          <a:xfrm flipH="1">
            <a:off x="6427430" y="5520634"/>
            <a:ext cx="943363" cy="530398"/>
          </a:xfrm>
          <a:prstGeom prst="rect">
            <a:avLst/>
          </a:prstGeom>
        </p:spPr>
      </p:pic>
      <p:pic>
        <p:nvPicPr>
          <p:cNvPr id="3" name="Picture 2"/>
          <p:cNvPicPr>
            <a:picLocks noChangeAspect="1"/>
          </p:cNvPicPr>
          <p:nvPr/>
        </p:nvPicPr>
        <p:blipFill>
          <a:blip r:embed="rId15"/>
          <a:stretch>
            <a:fillRect/>
          </a:stretch>
        </p:blipFill>
        <p:spPr>
          <a:xfrm>
            <a:off x="-217170" y="6195252"/>
            <a:ext cx="12893040" cy="841570"/>
          </a:xfrm>
          <a:prstGeom prst="rect">
            <a:avLst/>
          </a:prstGeom>
        </p:spPr>
      </p:pic>
      <p:sp>
        <p:nvSpPr>
          <p:cNvPr id="22" name="Slide Number Placeholder 21">
            <a:extLst>
              <a:ext uri="{FF2B5EF4-FFF2-40B4-BE49-F238E27FC236}">
                <a16:creationId xmlns:a16="http://schemas.microsoft.com/office/drawing/2014/main" id="{A97B1537-CECD-4B61-9A0C-CD9F7748031D}"/>
              </a:ext>
            </a:extLst>
          </p:cNvPr>
          <p:cNvSpPr>
            <a:spLocks noGrp="1"/>
          </p:cNvSpPr>
          <p:nvPr>
            <p:ph type="sldNum" sz="quarter" idx="12"/>
          </p:nvPr>
        </p:nvSpPr>
        <p:spPr/>
        <p:txBody>
          <a:bodyPr/>
          <a:lstStyle/>
          <a:p>
            <a:fld id="{DB1CEA2B-11BA-47C1-B2B8-F71A1EE91919}" type="slidenum">
              <a:rPr lang="fr-CH" smtClean="0"/>
              <a:t>19</a:t>
            </a:fld>
            <a:endParaRPr lang="fr-CH"/>
          </a:p>
        </p:txBody>
      </p:sp>
    </p:spTree>
    <p:extLst>
      <p:ext uri="{BB962C8B-B14F-4D97-AF65-F5344CB8AC3E}">
        <p14:creationId xmlns:p14="http://schemas.microsoft.com/office/powerpoint/2010/main" val="350832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0-#ppt_w/2"/>
                                          </p:val>
                                        </p:tav>
                                        <p:tav tm="100000">
                                          <p:val>
                                            <p:strVal val="#ppt_x"/>
                                          </p:val>
                                        </p:tav>
                                      </p:tavLst>
                                    </p:anim>
                                    <p:anim calcmode="lin" valueType="num">
                                      <p:cBhvr additive="base">
                                        <p:cTn id="68" dur="500" fill="hold"/>
                                        <p:tgtEl>
                                          <p:spTgt spid="28"/>
                                        </p:tgtEl>
                                        <p:attrNameLst>
                                          <p:attrName>ppt_y</p:attrName>
                                        </p:attrNameLst>
                                      </p:cBhvr>
                                      <p:tavLst>
                                        <p:tav tm="0">
                                          <p:val>
                                            <p:strVal val="0-#ppt_h/2"/>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0-#ppt_w/2"/>
                                          </p:val>
                                        </p:tav>
                                        <p:tav tm="100000">
                                          <p:val>
                                            <p:strVal val="#ppt_x"/>
                                          </p:val>
                                        </p:tav>
                                      </p:tavLst>
                                    </p:anim>
                                    <p:anim calcmode="lin" valueType="num">
                                      <p:cBhvr additive="base">
                                        <p:cTn id="7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3" fill="hold" nodeType="click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1+#ppt_w/2"/>
                                          </p:val>
                                        </p:tav>
                                        <p:tav tm="100000">
                                          <p:val>
                                            <p:strVal val="#ppt_x"/>
                                          </p:val>
                                        </p:tav>
                                      </p:tavLst>
                                    </p:anim>
                                    <p:anim calcmode="lin" valueType="num">
                                      <p:cBhvr additive="base">
                                        <p:cTn id="84" dur="500" fill="hold"/>
                                        <p:tgtEl>
                                          <p:spTgt spid="30"/>
                                        </p:tgtEl>
                                        <p:attrNameLst>
                                          <p:attrName>ppt_y</p:attrName>
                                        </p:attrNameLst>
                                      </p:cBhvr>
                                      <p:tavLst>
                                        <p:tav tm="0">
                                          <p:val>
                                            <p:strVal val="0-#ppt_h/2"/>
                                          </p:val>
                                        </p:tav>
                                        <p:tav tm="100000">
                                          <p:val>
                                            <p:strVal val="#ppt_y"/>
                                          </p:val>
                                        </p:tav>
                                      </p:tavLst>
                                    </p:anim>
                                  </p:childTnLst>
                                </p:cTn>
                              </p:par>
                              <p:par>
                                <p:cTn id="85" presetID="2" presetClass="entr" presetSubtype="2"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1+#ppt_w/2"/>
                                          </p:val>
                                        </p:tav>
                                        <p:tav tm="100000">
                                          <p:val>
                                            <p:strVal val="#ppt_x"/>
                                          </p:val>
                                        </p:tav>
                                      </p:tavLst>
                                    </p:anim>
                                    <p:anim calcmode="lin" valueType="num">
                                      <p:cBhvr additive="base">
                                        <p:cTn id="8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6"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1+#ppt_w/2"/>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3"/>
                                        </p:tgtEl>
                                        <p:attrNameLst>
                                          <p:attrName>style.visibility</p:attrName>
                                        </p:attrNameLst>
                                      </p:cBhvr>
                                      <p:to>
                                        <p:strVal val="visible"/>
                                      </p:to>
                                    </p:set>
                                    <p:anim calcmode="lin" valueType="num">
                                      <p:cBhvr additive="base">
                                        <p:cTn id="99" dur="500" fill="hold"/>
                                        <p:tgtEl>
                                          <p:spTgt spid="3"/>
                                        </p:tgtEl>
                                        <p:attrNameLst>
                                          <p:attrName>ppt_x</p:attrName>
                                        </p:attrNameLst>
                                      </p:cBhvr>
                                      <p:tavLst>
                                        <p:tav tm="0">
                                          <p:val>
                                            <p:strVal val="#ppt_x"/>
                                          </p:val>
                                        </p:tav>
                                        <p:tav tm="100000">
                                          <p:val>
                                            <p:strVal val="#ppt_x"/>
                                          </p:val>
                                        </p:tav>
                                      </p:tavLst>
                                    </p:anim>
                                    <p:anim calcmode="lin" valueType="num">
                                      <p:cBhvr additive="base">
                                        <p:cTn id="10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animBg="1"/>
      <p:bldP spid="11" grpId="0" animBg="1"/>
      <p:bldP spid="15" grpId="0" animBg="1"/>
      <p:bldP spid="17" grpId="0" animBg="1"/>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A0E2-EA1D-45C6-B740-EF087BB3B3E0}"/>
              </a:ext>
            </a:extLst>
          </p:cNvPr>
          <p:cNvSpPr>
            <a:spLocks noGrp="1"/>
          </p:cNvSpPr>
          <p:nvPr>
            <p:ph type="title"/>
          </p:nvPr>
        </p:nvSpPr>
        <p:spPr/>
        <p:txBody>
          <a:bodyPr/>
          <a:lstStyle/>
          <a:p>
            <a:pPr algn="ctr"/>
            <a:r>
              <a:rPr lang="en-GB" u="sng" dirty="0">
                <a:latin typeface="+mn-lt"/>
              </a:rPr>
              <a:t>Objectives</a:t>
            </a:r>
          </a:p>
        </p:txBody>
      </p:sp>
      <p:sp>
        <p:nvSpPr>
          <p:cNvPr id="5" name="TextBox 4">
            <a:extLst>
              <a:ext uri="{FF2B5EF4-FFF2-40B4-BE49-F238E27FC236}">
                <a16:creationId xmlns:a16="http://schemas.microsoft.com/office/drawing/2014/main" id="{BAC5643E-DA94-45EC-ACE3-740F1D409D69}"/>
              </a:ext>
            </a:extLst>
          </p:cNvPr>
          <p:cNvSpPr txBox="1"/>
          <p:nvPr/>
        </p:nvSpPr>
        <p:spPr>
          <a:xfrm>
            <a:off x="1661532" y="2286000"/>
            <a:ext cx="9692268" cy="3108543"/>
          </a:xfrm>
          <a:prstGeom prst="rect">
            <a:avLst/>
          </a:prstGeom>
          <a:noFill/>
        </p:spPr>
        <p:txBody>
          <a:bodyPr wrap="square" rtlCol="0">
            <a:spAutoFit/>
          </a:bodyPr>
          <a:lstStyle/>
          <a:p>
            <a:r>
              <a:rPr lang="en-GB" sz="2800" b="1" dirty="0">
                <a:solidFill>
                  <a:srgbClr val="3333CC"/>
                </a:solidFill>
              </a:rPr>
              <a:t>Be able to </a:t>
            </a:r>
          </a:p>
          <a:p>
            <a:r>
              <a:rPr lang="en-GB" sz="2800" dirty="0"/>
              <a:t>explain the need for and benefits of a systematic, structured and pre-established approach to mass casualty incidents (MCIs)</a:t>
            </a:r>
          </a:p>
          <a:p>
            <a:endParaRPr lang="en-GB" sz="2800" dirty="0"/>
          </a:p>
          <a:p>
            <a:r>
              <a:rPr lang="en-GB" sz="2800" dirty="0"/>
              <a:t>describe the general principles of mass casualty management (MCM), including those for triage, and what might be hurdles to overcome</a:t>
            </a:r>
          </a:p>
        </p:txBody>
      </p:sp>
      <p:sp>
        <p:nvSpPr>
          <p:cNvPr id="8" name="Rectangle 7">
            <a:extLst>
              <a:ext uri="{FF2B5EF4-FFF2-40B4-BE49-F238E27FC236}">
                <a16:creationId xmlns:a16="http://schemas.microsoft.com/office/drawing/2014/main" id="{47838C58-439C-47C7-98C4-F07BF92BA18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0374813E-8521-4B2A-B0C0-28C8FDE0E279}"/>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D3C107E-EFA2-45B5-B579-6D5B985385DE}"/>
              </a:ext>
            </a:extLst>
          </p:cNvPr>
          <p:cNvSpPr>
            <a:spLocks noGrp="1"/>
          </p:cNvSpPr>
          <p:nvPr>
            <p:ph type="sldNum" sz="quarter" idx="12"/>
          </p:nvPr>
        </p:nvSpPr>
        <p:spPr/>
        <p:txBody>
          <a:bodyPr/>
          <a:lstStyle/>
          <a:p>
            <a:fld id="{DB1CEA2B-11BA-47C1-B2B8-F71A1EE91919}" type="slidenum">
              <a:rPr lang="fr-CH" smtClean="0"/>
              <a:t>2</a:t>
            </a:fld>
            <a:endParaRPr lang="fr-CH"/>
          </a:p>
        </p:txBody>
      </p:sp>
    </p:spTree>
    <p:extLst>
      <p:ext uri="{BB962C8B-B14F-4D97-AF65-F5344CB8AC3E}">
        <p14:creationId xmlns:p14="http://schemas.microsoft.com/office/powerpoint/2010/main" val="3420051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mn-lt"/>
              </a:rPr>
              <a:t>Rescue chain</a:t>
            </a:r>
          </a:p>
        </p:txBody>
      </p:sp>
      <p:sp>
        <p:nvSpPr>
          <p:cNvPr id="3" name="Content Placeholder 2"/>
          <p:cNvSpPr>
            <a:spLocks noGrp="1"/>
          </p:cNvSpPr>
          <p:nvPr>
            <p:ph idx="1"/>
          </p:nvPr>
        </p:nvSpPr>
        <p:spPr/>
        <p:txBody>
          <a:bodyPr/>
          <a:lstStyle/>
          <a:p>
            <a:pPr marL="0" indent="0">
              <a:buNone/>
            </a:pPr>
            <a:r>
              <a:rPr lang="en-US" b="1" dirty="0"/>
              <a:t>The implementation of this Rescue Chain requires the existence of:</a:t>
            </a:r>
          </a:p>
          <a:p>
            <a:pPr marL="0" indent="0">
              <a:buNone/>
            </a:pPr>
            <a:endParaRPr lang="en-US" b="1" dirty="0"/>
          </a:p>
          <a:p>
            <a:r>
              <a:rPr lang="en-US" dirty="0"/>
              <a:t>An </a:t>
            </a:r>
            <a:r>
              <a:rPr lang="en-US" b="1" dirty="0"/>
              <a:t>efficient ED </a:t>
            </a:r>
            <a:r>
              <a:rPr lang="en-US" dirty="0"/>
              <a:t>or receiving hospital department…</a:t>
            </a:r>
          </a:p>
          <a:p>
            <a:r>
              <a:rPr lang="en-US" dirty="0"/>
              <a:t>A basic common communication system ..</a:t>
            </a:r>
          </a:p>
          <a:p>
            <a:r>
              <a:rPr lang="en-US" dirty="0"/>
              <a:t>Coordination between all actors who are involved…</a:t>
            </a:r>
          </a:p>
        </p:txBody>
      </p:sp>
      <p:pic>
        <p:nvPicPr>
          <p:cNvPr id="4" name="Picture 3"/>
          <p:cNvPicPr>
            <a:picLocks noChangeAspect="1"/>
          </p:cNvPicPr>
          <p:nvPr/>
        </p:nvPicPr>
        <p:blipFill>
          <a:blip r:embed="rId3"/>
          <a:stretch>
            <a:fillRect/>
          </a:stretch>
        </p:blipFill>
        <p:spPr>
          <a:xfrm>
            <a:off x="6922554" y="4392604"/>
            <a:ext cx="3385805" cy="2353547"/>
          </a:xfrm>
          <a:prstGeom prst="rect">
            <a:avLst/>
          </a:prstGeom>
        </p:spPr>
      </p:pic>
      <p:pic>
        <p:nvPicPr>
          <p:cNvPr id="6" name="Picture 5"/>
          <p:cNvPicPr>
            <a:picLocks noChangeAspect="1"/>
          </p:cNvPicPr>
          <p:nvPr/>
        </p:nvPicPr>
        <p:blipFill>
          <a:blip r:embed="rId4"/>
          <a:stretch>
            <a:fillRect/>
          </a:stretch>
        </p:blipFill>
        <p:spPr>
          <a:xfrm>
            <a:off x="8706802" y="2334419"/>
            <a:ext cx="2733675" cy="1666875"/>
          </a:xfrm>
          <a:prstGeom prst="rect">
            <a:avLst/>
          </a:prstGeom>
        </p:spPr>
      </p:pic>
      <p:pic>
        <p:nvPicPr>
          <p:cNvPr id="7" name="Picture 6"/>
          <p:cNvPicPr>
            <a:picLocks noChangeAspect="1"/>
          </p:cNvPicPr>
          <p:nvPr/>
        </p:nvPicPr>
        <p:blipFill>
          <a:blip r:embed="rId5"/>
          <a:stretch>
            <a:fillRect/>
          </a:stretch>
        </p:blipFill>
        <p:spPr>
          <a:xfrm>
            <a:off x="4519912" y="365125"/>
            <a:ext cx="6261135" cy="1146147"/>
          </a:xfrm>
          <a:prstGeom prst="rect">
            <a:avLst/>
          </a:prstGeom>
        </p:spPr>
      </p:pic>
      <p:pic>
        <p:nvPicPr>
          <p:cNvPr id="8" name="Picture 7"/>
          <p:cNvPicPr>
            <a:picLocks noChangeAspect="1"/>
          </p:cNvPicPr>
          <p:nvPr/>
        </p:nvPicPr>
        <p:blipFill>
          <a:blip r:embed="rId6"/>
          <a:stretch>
            <a:fillRect/>
          </a:stretch>
        </p:blipFill>
        <p:spPr>
          <a:xfrm>
            <a:off x="4664380" y="533746"/>
            <a:ext cx="5972198" cy="988320"/>
          </a:xfrm>
          <a:prstGeom prst="rect">
            <a:avLst/>
          </a:prstGeom>
        </p:spPr>
      </p:pic>
      <p:pic>
        <p:nvPicPr>
          <p:cNvPr id="9" name="Picture 8"/>
          <p:cNvPicPr>
            <a:picLocks noChangeAspect="1"/>
          </p:cNvPicPr>
          <p:nvPr/>
        </p:nvPicPr>
        <p:blipFill>
          <a:blip r:embed="rId7"/>
          <a:stretch>
            <a:fillRect/>
          </a:stretch>
        </p:blipFill>
        <p:spPr>
          <a:xfrm>
            <a:off x="4726952" y="519826"/>
            <a:ext cx="5847053" cy="1016160"/>
          </a:xfrm>
          <a:prstGeom prst="rect">
            <a:avLst/>
          </a:prstGeom>
        </p:spPr>
      </p:pic>
      <p:pic>
        <p:nvPicPr>
          <p:cNvPr id="10" name="Picture 9"/>
          <p:cNvPicPr>
            <a:picLocks noChangeAspect="1"/>
          </p:cNvPicPr>
          <p:nvPr/>
        </p:nvPicPr>
        <p:blipFill>
          <a:blip r:embed="rId8"/>
          <a:stretch>
            <a:fillRect/>
          </a:stretch>
        </p:blipFill>
        <p:spPr>
          <a:xfrm>
            <a:off x="1883641" y="4441694"/>
            <a:ext cx="3508491" cy="2337108"/>
          </a:xfrm>
          <a:prstGeom prst="rect">
            <a:avLst/>
          </a:prstGeom>
        </p:spPr>
      </p:pic>
      <p:sp>
        <p:nvSpPr>
          <p:cNvPr id="11" name="Rectangle 10">
            <a:extLst>
              <a:ext uri="{FF2B5EF4-FFF2-40B4-BE49-F238E27FC236}">
                <a16:creationId xmlns:a16="http://schemas.microsoft.com/office/drawing/2014/main" id="{4D374C79-15D7-4B7C-ABC1-0225DB44C4C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2" name="TextBox 11">
            <a:extLst>
              <a:ext uri="{FF2B5EF4-FFF2-40B4-BE49-F238E27FC236}">
                <a16:creationId xmlns:a16="http://schemas.microsoft.com/office/drawing/2014/main" id="{9377D997-D240-418E-915E-30C6085694C8}"/>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Slide Number Placeholder 13">
            <a:extLst>
              <a:ext uri="{FF2B5EF4-FFF2-40B4-BE49-F238E27FC236}">
                <a16:creationId xmlns:a16="http://schemas.microsoft.com/office/drawing/2014/main" id="{74BCAB77-954D-434B-AFB6-A9B7702290E3}"/>
              </a:ext>
            </a:extLst>
          </p:cNvPr>
          <p:cNvSpPr>
            <a:spLocks noGrp="1"/>
          </p:cNvSpPr>
          <p:nvPr>
            <p:ph type="sldNum" sz="quarter" idx="12"/>
          </p:nvPr>
        </p:nvSpPr>
        <p:spPr/>
        <p:txBody>
          <a:bodyPr/>
          <a:lstStyle/>
          <a:p>
            <a:fld id="{DB1CEA2B-11BA-47C1-B2B8-F71A1EE91919}" type="slidenum">
              <a:rPr lang="fr-CH" smtClean="0"/>
              <a:t>20</a:t>
            </a:fld>
            <a:endParaRPr lang="fr-CH"/>
          </a:p>
        </p:txBody>
      </p:sp>
    </p:spTree>
    <p:extLst>
      <p:ext uri="{BB962C8B-B14F-4D97-AF65-F5344CB8AC3E}">
        <p14:creationId xmlns:p14="http://schemas.microsoft.com/office/powerpoint/2010/main" val="96360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1+#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mn-lt"/>
              </a:rPr>
              <a:t>Rescue chain</a:t>
            </a:r>
          </a:p>
        </p:txBody>
      </p:sp>
      <p:pic>
        <p:nvPicPr>
          <p:cNvPr id="7" name="Picture 6"/>
          <p:cNvPicPr>
            <a:picLocks noChangeAspect="1"/>
          </p:cNvPicPr>
          <p:nvPr/>
        </p:nvPicPr>
        <p:blipFill>
          <a:blip r:embed="rId3"/>
          <a:stretch>
            <a:fillRect/>
          </a:stretch>
        </p:blipFill>
        <p:spPr>
          <a:xfrm rot="19736919">
            <a:off x="2034406" y="2806200"/>
            <a:ext cx="9309826" cy="1979453"/>
          </a:xfrm>
          <a:prstGeom prst="rect">
            <a:avLst/>
          </a:prstGeom>
        </p:spPr>
      </p:pic>
      <p:pic>
        <p:nvPicPr>
          <p:cNvPr id="5" name="Picture 4"/>
          <p:cNvPicPr>
            <a:picLocks noChangeAspect="1"/>
          </p:cNvPicPr>
          <p:nvPr/>
        </p:nvPicPr>
        <p:blipFill>
          <a:blip r:embed="rId4"/>
          <a:stretch>
            <a:fillRect/>
          </a:stretch>
        </p:blipFill>
        <p:spPr>
          <a:xfrm>
            <a:off x="3370996" y="1348122"/>
            <a:ext cx="7750393" cy="5636826"/>
          </a:xfrm>
          <a:prstGeom prst="rect">
            <a:avLst/>
          </a:prstGeom>
        </p:spPr>
      </p:pic>
      <p:sp>
        <p:nvSpPr>
          <p:cNvPr id="3" name="Content Placeholder 2"/>
          <p:cNvSpPr>
            <a:spLocks noGrp="1"/>
          </p:cNvSpPr>
          <p:nvPr>
            <p:ph idx="1"/>
          </p:nvPr>
        </p:nvSpPr>
        <p:spPr>
          <a:xfrm rot="19845387">
            <a:off x="2052378" y="2104187"/>
            <a:ext cx="9035550" cy="4351338"/>
          </a:xfrm>
        </p:spPr>
        <p:txBody>
          <a:bodyPr/>
          <a:lstStyle/>
          <a:p>
            <a:pPr marL="0" indent="0">
              <a:buNone/>
            </a:pPr>
            <a:r>
              <a:rPr lang="en-US" b="1" dirty="0">
                <a:solidFill>
                  <a:srgbClr val="3333CC"/>
                </a:solidFill>
              </a:rPr>
              <a:t>A chain is only as strong as its weakest link…..</a:t>
            </a:r>
            <a:endParaRPr lang="fr-CH" b="1" dirty="0">
              <a:solidFill>
                <a:srgbClr val="3333CC"/>
              </a:solidFill>
            </a:endParaRPr>
          </a:p>
        </p:txBody>
      </p:sp>
      <p:sp>
        <p:nvSpPr>
          <p:cNvPr id="6" name="Rectangle 5">
            <a:extLst>
              <a:ext uri="{FF2B5EF4-FFF2-40B4-BE49-F238E27FC236}">
                <a16:creationId xmlns:a16="http://schemas.microsoft.com/office/drawing/2014/main" id="{0282923C-36FD-4DE8-862D-F176A24CAC5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19D12326-E78D-4341-8861-50299E767BA9}"/>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45ACD4E1-F8A9-4D3C-9832-AE72198EB3C0}"/>
              </a:ext>
            </a:extLst>
          </p:cNvPr>
          <p:cNvSpPr>
            <a:spLocks noGrp="1"/>
          </p:cNvSpPr>
          <p:nvPr>
            <p:ph type="sldNum" sz="quarter" idx="12"/>
          </p:nvPr>
        </p:nvSpPr>
        <p:spPr/>
        <p:txBody>
          <a:bodyPr/>
          <a:lstStyle/>
          <a:p>
            <a:fld id="{DB1CEA2B-11BA-47C1-B2B8-F71A1EE91919}" type="slidenum">
              <a:rPr lang="fr-CH" smtClean="0"/>
              <a:t>21</a:t>
            </a:fld>
            <a:endParaRPr lang="fr-CH"/>
          </a:p>
        </p:txBody>
      </p:sp>
    </p:spTree>
    <p:extLst>
      <p:ext uri="{BB962C8B-B14F-4D97-AF65-F5344CB8AC3E}">
        <p14:creationId xmlns:p14="http://schemas.microsoft.com/office/powerpoint/2010/main" val="14262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88"/>
            <a:ext cx="10515600" cy="1325563"/>
          </a:xfrm>
        </p:spPr>
        <p:txBody>
          <a:bodyPr/>
          <a:lstStyle/>
          <a:p>
            <a:r>
              <a:rPr lang="en-US" u="sng" dirty="0">
                <a:latin typeface="+mn-lt"/>
              </a:rPr>
              <a:t>From Medical Post to Hospital ED…</a:t>
            </a:r>
          </a:p>
        </p:txBody>
      </p:sp>
      <p:sp>
        <p:nvSpPr>
          <p:cNvPr id="3" name="Content Placeholder 2"/>
          <p:cNvSpPr>
            <a:spLocks noGrp="1"/>
          </p:cNvSpPr>
          <p:nvPr>
            <p:ph idx="1"/>
          </p:nvPr>
        </p:nvSpPr>
        <p:spPr>
          <a:xfrm>
            <a:off x="838200" y="2154696"/>
            <a:ext cx="11068050" cy="4351338"/>
          </a:xfrm>
        </p:spPr>
        <p:txBody>
          <a:bodyPr>
            <a:normAutofit/>
          </a:bodyPr>
          <a:lstStyle/>
          <a:p>
            <a:pPr marL="0" indent="0">
              <a:buNone/>
            </a:pPr>
            <a:r>
              <a:rPr lang="en-US" sz="3200" b="1" dirty="0">
                <a:solidFill>
                  <a:srgbClr val="3333CC"/>
                </a:solidFill>
              </a:rPr>
              <a:t>Purpose</a:t>
            </a:r>
          </a:p>
          <a:p>
            <a:r>
              <a:rPr lang="en-US" b="1" dirty="0"/>
              <a:t>Reduce loss of life by providing, </a:t>
            </a:r>
            <a:r>
              <a:rPr lang="en-US" dirty="0"/>
              <a:t>asap, </a:t>
            </a:r>
            <a:r>
              <a:rPr lang="en-US" b="1" dirty="0"/>
              <a:t>effective care for all the victims</a:t>
            </a:r>
            <a:r>
              <a:rPr lang="en-US" dirty="0"/>
              <a:t>… </a:t>
            </a:r>
          </a:p>
          <a:p>
            <a:endParaRPr lang="en-US" dirty="0"/>
          </a:p>
          <a:p>
            <a:r>
              <a:rPr lang="en-US" dirty="0"/>
              <a:t>Due to </a:t>
            </a:r>
            <a:r>
              <a:rPr lang="en-US" b="1" dirty="0"/>
              <a:t>limited resources</a:t>
            </a:r>
            <a:r>
              <a:rPr lang="en-US" dirty="0"/>
              <a:t> and lack of space, a health care facility can in general not provide adequate housing and effective treatment for victims of a mass casualty event           </a:t>
            </a:r>
            <a:r>
              <a:rPr lang="en-US" b="1" dirty="0"/>
              <a:t>alternative solutions </a:t>
            </a:r>
            <a:r>
              <a:rPr lang="en-US" dirty="0"/>
              <a:t>must be proposed… </a:t>
            </a:r>
          </a:p>
          <a:p>
            <a:endParaRPr lang="en-US" b="1" dirty="0"/>
          </a:p>
          <a:p>
            <a:r>
              <a:rPr lang="en-US" b="1" dirty="0"/>
              <a:t>Distributing victims </a:t>
            </a:r>
            <a:r>
              <a:rPr lang="en-US" dirty="0"/>
              <a:t>among various health institutions is a viable alternative…</a:t>
            </a:r>
            <a:endParaRPr lang="fr-CH" dirty="0"/>
          </a:p>
        </p:txBody>
      </p:sp>
      <p:pic>
        <p:nvPicPr>
          <p:cNvPr id="4" name="Picture 3"/>
          <p:cNvPicPr>
            <a:picLocks noChangeAspect="1"/>
          </p:cNvPicPr>
          <p:nvPr/>
        </p:nvPicPr>
        <p:blipFill>
          <a:blip r:embed="rId3"/>
          <a:stretch>
            <a:fillRect/>
          </a:stretch>
        </p:blipFill>
        <p:spPr>
          <a:xfrm>
            <a:off x="6096000" y="1125996"/>
            <a:ext cx="5810250" cy="1028700"/>
          </a:xfrm>
          <a:prstGeom prst="rect">
            <a:avLst/>
          </a:prstGeom>
        </p:spPr>
      </p:pic>
      <p:sp>
        <p:nvSpPr>
          <p:cNvPr id="5" name="Right Arrow 4"/>
          <p:cNvSpPr/>
          <p:nvPr/>
        </p:nvSpPr>
        <p:spPr>
          <a:xfrm>
            <a:off x="4748326" y="4583921"/>
            <a:ext cx="763570" cy="326823"/>
          </a:xfrm>
          <a:prstGeom prst="rightArrow">
            <a:avLst/>
          </a:prstGeom>
          <a:solidFill>
            <a:srgbClr val="C000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14221348-28F9-49AB-A7F6-482B1CA7ACF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5BD5106A-45D5-4976-8D23-7B86483482A0}"/>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044993F2-25EF-4645-A1F6-4709A4305C49}"/>
              </a:ext>
            </a:extLst>
          </p:cNvPr>
          <p:cNvSpPr>
            <a:spLocks noGrp="1"/>
          </p:cNvSpPr>
          <p:nvPr>
            <p:ph type="sldNum" sz="quarter" idx="12"/>
          </p:nvPr>
        </p:nvSpPr>
        <p:spPr/>
        <p:txBody>
          <a:bodyPr/>
          <a:lstStyle/>
          <a:p>
            <a:fld id="{DB1CEA2B-11BA-47C1-B2B8-F71A1EE91919}" type="slidenum">
              <a:rPr lang="fr-CH" smtClean="0"/>
              <a:t>22</a:t>
            </a:fld>
            <a:endParaRPr lang="fr-CH"/>
          </a:p>
        </p:txBody>
      </p:sp>
    </p:spTree>
    <p:extLst>
      <p:ext uri="{BB962C8B-B14F-4D97-AF65-F5344CB8AC3E}">
        <p14:creationId xmlns:p14="http://schemas.microsoft.com/office/powerpoint/2010/main" val="3730998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93231" y="1122860"/>
            <a:ext cx="5809992" cy="1030313"/>
          </a:xfrm>
          <a:prstGeom prst="rect">
            <a:avLst/>
          </a:prstGeom>
        </p:spPr>
      </p:pic>
      <p:sp>
        <p:nvSpPr>
          <p:cNvPr id="3" name="Content Placeholder 2"/>
          <p:cNvSpPr>
            <a:spLocks noGrp="1"/>
          </p:cNvSpPr>
          <p:nvPr>
            <p:ph idx="1"/>
          </p:nvPr>
        </p:nvSpPr>
        <p:spPr>
          <a:xfrm>
            <a:off x="1070212" y="2153173"/>
            <a:ext cx="10515600" cy="4351338"/>
          </a:xfrm>
        </p:spPr>
        <p:txBody>
          <a:bodyPr>
            <a:normAutofit fontScale="92500"/>
          </a:bodyPr>
          <a:lstStyle/>
          <a:p>
            <a:pPr marL="0" indent="0">
              <a:buNone/>
            </a:pPr>
            <a:endParaRPr lang="en-US" dirty="0"/>
          </a:p>
          <a:p>
            <a:pPr>
              <a:spcBef>
                <a:spcPts val="0"/>
              </a:spcBef>
            </a:pPr>
            <a:r>
              <a:rPr lang="en-US" dirty="0"/>
              <a:t>When the </a:t>
            </a:r>
            <a:r>
              <a:rPr lang="en-US" b="1" dirty="0"/>
              <a:t>distance is too far</a:t>
            </a:r>
            <a:r>
              <a:rPr lang="en-US" dirty="0"/>
              <a:t>, or transport resources too few, the transfer of victims to an adapted health care facility will involve delay, and…….. </a:t>
            </a:r>
          </a:p>
          <a:p>
            <a:pPr marL="0" indent="0">
              <a:spcBef>
                <a:spcPts val="0"/>
              </a:spcBef>
              <a:buNone/>
            </a:pPr>
            <a:r>
              <a:rPr lang="en-US" dirty="0"/>
              <a:t>  delay puts the victims </a:t>
            </a:r>
            <a:r>
              <a:rPr lang="en-US" b="1" dirty="0">
                <a:solidFill>
                  <a:srgbClr val="FF0000"/>
                </a:solidFill>
              </a:rPr>
              <a:t>at</a:t>
            </a:r>
            <a:r>
              <a:rPr lang="en-US" dirty="0">
                <a:solidFill>
                  <a:srgbClr val="FF0000"/>
                </a:solidFill>
              </a:rPr>
              <a:t> </a:t>
            </a:r>
            <a:r>
              <a:rPr lang="en-US" b="1" dirty="0">
                <a:solidFill>
                  <a:srgbClr val="FF0000"/>
                </a:solidFill>
              </a:rPr>
              <a:t>greater risk</a:t>
            </a:r>
            <a:r>
              <a:rPr lang="en-US" dirty="0"/>
              <a:t>! </a:t>
            </a:r>
          </a:p>
          <a:p>
            <a:pPr marL="0" indent="0">
              <a:buNone/>
            </a:pPr>
            <a:r>
              <a:rPr lang="en-US" dirty="0"/>
              <a:t> </a:t>
            </a:r>
          </a:p>
          <a:p>
            <a:r>
              <a:rPr lang="en-US" dirty="0"/>
              <a:t>Victims must receive the </a:t>
            </a:r>
            <a:r>
              <a:rPr lang="en-US" b="1" dirty="0"/>
              <a:t>best stabilization</a:t>
            </a:r>
            <a:r>
              <a:rPr lang="en-US" dirty="0"/>
              <a:t>, allowing them to tolerate delayed arrival at the hospital!</a:t>
            </a:r>
          </a:p>
          <a:p>
            <a:pPr marL="0" indent="0">
              <a:buNone/>
            </a:pPr>
            <a:endParaRPr lang="en-US" dirty="0"/>
          </a:p>
          <a:p>
            <a:r>
              <a:rPr lang="en-US" b="1" dirty="0"/>
              <a:t>Field care</a:t>
            </a:r>
            <a:r>
              <a:rPr lang="en-US" dirty="0"/>
              <a:t> should be provided by the highest medically qualified actor at the scene</a:t>
            </a:r>
          </a:p>
          <a:p>
            <a:pPr marL="0" indent="0">
              <a:buNone/>
            </a:pPr>
            <a:endParaRPr lang="fr-CH" dirty="0"/>
          </a:p>
        </p:txBody>
      </p:sp>
      <p:sp>
        <p:nvSpPr>
          <p:cNvPr id="5" name="Title 1"/>
          <p:cNvSpPr txBox="1">
            <a:spLocks/>
          </p:cNvSpPr>
          <p:nvPr/>
        </p:nvSpPr>
        <p:spPr>
          <a:xfrm>
            <a:off x="1070212"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latin typeface="+mn-lt"/>
              </a:rPr>
              <a:t>From Medical Post to Hospital ED</a:t>
            </a:r>
            <a:r>
              <a:rPr lang="fr-CH" u="sng" dirty="0">
                <a:latin typeface="+mn-lt"/>
              </a:rPr>
              <a:t>…</a:t>
            </a:r>
          </a:p>
        </p:txBody>
      </p:sp>
      <p:sp>
        <p:nvSpPr>
          <p:cNvPr id="6" name="Rectangle 5">
            <a:extLst>
              <a:ext uri="{FF2B5EF4-FFF2-40B4-BE49-F238E27FC236}">
                <a16:creationId xmlns:a16="http://schemas.microsoft.com/office/drawing/2014/main" id="{765BCB95-FD97-4AD7-BB0B-E893D09601A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72291E7E-FBAB-4186-9371-2194CA9226C4}"/>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3B6F4EB8-A050-4A75-9857-3FAF771608A8}"/>
              </a:ext>
            </a:extLst>
          </p:cNvPr>
          <p:cNvSpPr>
            <a:spLocks noGrp="1"/>
          </p:cNvSpPr>
          <p:nvPr>
            <p:ph type="sldNum" sz="quarter" idx="12"/>
          </p:nvPr>
        </p:nvSpPr>
        <p:spPr/>
        <p:txBody>
          <a:bodyPr/>
          <a:lstStyle/>
          <a:p>
            <a:fld id="{DB1CEA2B-11BA-47C1-B2B8-F71A1EE91919}" type="slidenum">
              <a:rPr lang="fr-CH" smtClean="0"/>
              <a:t>23</a:t>
            </a:fld>
            <a:endParaRPr lang="fr-CH"/>
          </a:p>
        </p:txBody>
      </p:sp>
    </p:spTree>
    <p:extLst>
      <p:ext uri="{BB962C8B-B14F-4D97-AF65-F5344CB8AC3E}">
        <p14:creationId xmlns:p14="http://schemas.microsoft.com/office/powerpoint/2010/main" val="3721009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D713511-D386-4C33-8FF4-D78DE37D2D9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9" name="TextBox 28">
            <a:extLst>
              <a:ext uri="{FF2B5EF4-FFF2-40B4-BE49-F238E27FC236}">
                <a16:creationId xmlns:a16="http://schemas.microsoft.com/office/drawing/2014/main" id="{C280BE7B-ED58-4D34-8EAA-F06C8BA23FC5}"/>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ounded Rectangle 3"/>
          <p:cNvSpPr/>
          <p:nvPr/>
        </p:nvSpPr>
        <p:spPr>
          <a:xfrm>
            <a:off x="3565727" y="516390"/>
            <a:ext cx="5052060" cy="225488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IMPACT ZONE</a:t>
            </a:r>
            <a:endParaRPr lang="fr-CH" sz="2400" b="1" dirty="0">
              <a:solidFill>
                <a:schemeClr val="tx1"/>
              </a:solidFill>
            </a:endParaRPr>
          </a:p>
        </p:txBody>
      </p:sp>
      <p:pic>
        <p:nvPicPr>
          <p:cNvPr id="5" name="Content Placeholder 4"/>
          <p:cNvPicPr>
            <a:picLocks noGrp="1" noChangeAspect="1"/>
          </p:cNvPicPr>
          <p:nvPr>
            <p:ph idx="1"/>
          </p:nvPr>
        </p:nvPicPr>
        <p:blipFill>
          <a:blip r:embed="rId3"/>
          <a:stretch>
            <a:fillRect/>
          </a:stretch>
        </p:blipFill>
        <p:spPr>
          <a:xfrm>
            <a:off x="3688813" y="1229102"/>
            <a:ext cx="940338" cy="779379"/>
          </a:xfrm>
          <a:prstGeom prst="rect">
            <a:avLst/>
          </a:prstGeom>
        </p:spPr>
      </p:pic>
      <p:pic>
        <p:nvPicPr>
          <p:cNvPr id="6" name="Picture 5"/>
          <p:cNvPicPr>
            <a:picLocks noChangeAspect="1"/>
          </p:cNvPicPr>
          <p:nvPr/>
        </p:nvPicPr>
        <p:blipFill>
          <a:blip r:embed="rId3"/>
          <a:stretch>
            <a:fillRect/>
          </a:stretch>
        </p:blipFill>
        <p:spPr>
          <a:xfrm>
            <a:off x="7235891" y="1314364"/>
            <a:ext cx="837468" cy="694118"/>
          </a:xfrm>
          <a:prstGeom prst="rect">
            <a:avLst/>
          </a:prstGeom>
        </p:spPr>
      </p:pic>
      <p:pic>
        <p:nvPicPr>
          <p:cNvPr id="7" name="Picture 6"/>
          <p:cNvPicPr>
            <a:picLocks noChangeAspect="1"/>
          </p:cNvPicPr>
          <p:nvPr/>
        </p:nvPicPr>
        <p:blipFill>
          <a:blip r:embed="rId4"/>
          <a:stretch>
            <a:fillRect/>
          </a:stretch>
        </p:blipFill>
        <p:spPr>
          <a:xfrm>
            <a:off x="5090558" y="1849201"/>
            <a:ext cx="340929" cy="676530"/>
          </a:xfrm>
          <a:prstGeom prst="rect">
            <a:avLst/>
          </a:prstGeom>
        </p:spPr>
      </p:pic>
      <p:pic>
        <p:nvPicPr>
          <p:cNvPr id="8" name="Picture 7"/>
          <p:cNvPicPr>
            <a:picLocks noChangeAspect="1"/>
          </p:cNvPicPr>
          <p:nvPr/>
        </p:nvPicPr>
        <p:blipFill>
          <a:blip r:embed="rId5"/>
          <a:stretch>
            <a:fillRect/>
          </a:stretch>
        </p:blipFill>
        <p:spPr>
          <a:xfrm>
            <a:off x="6683126" y="1911698"/>
            <a:ext cx="335309" cy="707197"/>
          </a:xfrm>
          <a:prstGeom prst="rect">
            <a:avLst/>
          </a:prstGeom>
        </p:spPr>
      </p:pic>
      <p:pic>
        <p:nvPicPr>
          <p:cNvPr id="9" name="Picture 8"/>
          <p:cNvPicPr>
            <a:picLocks noChangeAspect="1"/>
          </p:cNvPicPr>
          <p:nvPr/>
        </p:nvPicPr>
        <p:blipFill>
          <a:blip r:embed="rId6"/>
          <a:stretch>
            <a:fillRect/>
          </a:stretch>
        </p:blipFill>
        <p:spPr>
          <a:xfrm rot="1235469">
            <a:off x="5656458" y="2028312"/>
            <a:ext cx="828724" cy="501744"/>
          </a:xfrm>
          <a:prstGeom prst="rect">
            <a:avLst/>
          </a:prstGeom>
        </p:spPr>
      </p:pic>
      <p:pic>
        <p:nvPicPr>
          <p:cNvPr id="10" name="Picture 9"/>
          <p:cNvPicPr>
            <a:picLocks noChangeAspect="1"/>
          </p:cNvPicPr>
          <p:nvPr/>
        </p:nvPicPr>
        <p:blipFill>
          <a:blip r:embed="rId7"/>
          <a:stretch>
            <a:fillRect/>
          </a:stretch>
        </p:blipFill>
        <p:spPr>
          <a:xfrm>
            <a:off x="5673822" y="844931"/>
            <a:ext cx="676715" cy="469433"/>
          </a:xfrm>
          <a:prstGeom prst="rect">
            <a:avLst/>
          </a:prstGeom>
        </p:spPr>
      </p:pic>
      <p:pic>
        <p:nvPicPr>
          <p:cNvPr id="11" name="Picture 10"/>
          <p:cNvPicPr>
            <a:picLocks noChangeAspect="1"/>
          </p:cNvPicPr>
          <p:nvPr/>
        </p:nvPicPr>
        <p:blipFill>
          <a:blip r:embed="rId7"/>
          <a:stretch>
            <a:fillRect/>
          </a:stretch>
        </p:blipFill>
        <p:spPr>
          <a:xfrm>
            <a:off x="4019322" y="2160332"/>
            <a:ext cx="676715" cy="469433"/>
          </a:xfrm>
          <a:prstGeom prst="rect">
            <a:avLst/>
          </a:prstGeom>
        </p:spPr>
      </p:pic>
      <p:pic>
        <p:nvPicPr>
          <p:cNvPr id="12" name="Picture 11"/>
          <p:cNvPicPr>
            <a:picLocks noChangeAspect="1"/>
          </p:cNvPicPr>
          <p:nvPr/>
        </p:nvPicPr>
        <p:blipFill>
          <a:blip r:embed="rId7"/>
          <a:stretch>
            <a:fillRect/>
          </a:stretch>
        </p:blipFill>
        <p:spPr>
          <a:xfrm>
            <a:off x="7396644" y="2187466"/>
            <a:ext cx="676715" cy="469433"/>
          </a:xfrm>
          <a:prstGeom prst="rect">
            <a:avLst/>
          </a:prstGeom>
        </p:spPr>
      </p:pic>
      <p:sp>
        <p:nvSpPr>
          <p:cNvPr id="17" name="Rectangle 16"/>
          <p:cNvSpPr/>
          <p:nvPr/>
        </p:nvSpPr>
        <p:spPr>
          <a:xfrm>
            <a:off x="4531726" y="3682561"/>
            <a:ext cx="2720816" cy="87478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COLLECTING POINT</a:t>
            </a:r>
          </a:p>
          <a:p>
            <a:pPr algn="ctr"/>
            <a:r>
              <a:rPr lang="en-US" sz="2400" b="1" dirty="0">
                <a:solidFill>
                  <a:schemeClr val="tx1"/>
                </a:solidFill>
              </a:rPr>
              <a:t>First TRIAGE</a:t>
            </a:r>
            <a:endParaRPr lang="fr-CH" sz="2400" b="1" dirty="0">
              <a:solidFill>
                <a:schemeClr val="tx1"/>
              </a:solidFill>
            </a:endParaRPr>
          </a:p>
        </p:txBody>
      </p:sp>
      <p:sp>
        <p:nvSpPr>
          <p:cNvPr id="19" name="Rectangle 18"/>
          <p:cNvSpPr/>
          <p:nvPr/>
        </p:nvSpPr>
        <p:spPr>
          <a:xfrm>
            <a:off x="3698433" y="5086350"/>
            <a:ext cx="1456938" cy="15773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Rectangle 19"/>
          <p:cNvSpPr/>
          <p:nvPr/>
        </p:nvSpPr>
        <p:spPr>
          <a:xfrm>
            <a:off x="5155371" y="5097780"/>
            <a:ext cx="1302579" cy="15659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472411" y="5086350"/>
            <a:ext cx="1456938" cy="157734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Rectangle 21"/>
          <p:cNvSpPr/>
          <p:nvPr/>
        </p:nvSpPr>
        <p:spPr>
          <a:xfrm>
            <a:off x="9471724" y="1992504"/>
            <a:ext cx="1596610" cy="1703070"/>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Deceased</a:t>
            </a:r>
            <a:endParaRPr lang="fr-CH" sz="2400" b="1" dirty="0">
              <a:solidFill>
                <a:schemeClr val="tx1"/>
              </a:solidFill>
            </a:endParaRPr>
          </a:p>
        </p:txBody>
      </p:sp>
      <p:sp>
        <p:nvSpPr>
          <p:cNvPr id="23" name="Rounded Rectangle 22"/>
          <p:cNvSpPr/>
          <p:nvPr/>
        </p:nvSpPr>
        <p:spPr>
          <a:xfrm>
            <a:off x="-80010" y="3719143"/>
            <a:ext cx="2994660" cy="3321737"/>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Not injured</a:t>
            </a:r>
          </a:p>
          <a:p>
            <a:pPr algn="ctr"/>
            <a:r>
              <a:rPr lang="en-US" sz="2400" b="1" dirty="0"/>
              <a:t>survivors</a:t>
            </a:r>
            <a:endParaRPr lang="fr-CH" sz="2400" b="1" dirty="0"/>
          </a:p>
        </p:txBody>
      </p:sp>
      <p:sp>
        <p:nvSpPr>
          <p:cNvPr id="24" name="Down Arrow 23"/>
          <p:cNvSpPr/>
          <p:nvPr/>
        </p:nvSpPr>
        <p:spPr>
          <a:xfrm>
            <a:off x="5673822" y="2629765"/>
            <a:ext cx="556637" cy="1010057"/>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TextBox 24"/>
          <p:cNvSpPr txBox="1"/>
          <p:nvPr/>
        </p:nvSpPr>
        <p:spPr>
          <a:xfrm>
            <a:off x="3794078" y="5414661"/>
            <a:ext cx="4569138" cy="1107996"/>
          </a:xfrm>
          <a:prstGeom prst="rect">
            <a:avLst/>
          </a:prstGeom>
          <a:noFill/>
        </p:spPr>
        <p:txBody>
          <a:bodyPr wrap="square" rtlCol="0">
            <a:spAutoFit/>
          </a:bodyPr>
          <a:lstStyle/>
          <a:p>
            <a:r>
              <a:rPr lang="en-US" sz="2400" b="1" dirty="0"/>
              <a:t>MEDICAL POINT (</a:t>
            </a:r>
            <a:r>
              <a:rPr lang="en-US" sz="2000" b="1" dirty="0"/>
              <a:t>FIRST AID - AMP</a:t>
            </a:r>
            <a:r>
              <a:rPr lang="en-US" b="1" dirty="0"/>
              <a:t>)</a:t>
            </a:r>
          </a:p>
          <a:p>
            <a:endParaRPr lang="en-US" b="1" dirty="0"/>
          </a:p>
          <a:p>
            <a:r>
              <a:rPr lang="en-US" sz="2400" b="1" dirty="0"/>
              <a:t>                …..next TRIAGE……</a:t>
            </a:r>
            <a:endParaRPr lang="fr-CH" sz="2400" b="1" dirty="0"/>
          </a:p>
        </p:txBody>
      </p:sp>
      <p:sp>
        <p:nvSpPr>
          <p:cNvPr id="2" name="Down Arrow 1"/>
          <p:cNvSpPr/>
          <p:nvPr/>
        </p:nvSpPr>
        <p:spPr>
          <a:xfrm>
            <a:off x="4770404" y="4626109"/>
            <a:ext cx="484632" cy="418715"/>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Down Arrow 2"/>
          <p:cNvSpPr/>
          <p:nvPr/>
        </p:nvSpPr>
        <p:spPr>
          <a:xfrm>
            <a:off x="6622925" y="4623313"/>
            <a:ext cx="484632" cy="42151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Down Arrow 13"/>
          <p:cNvSpPr/>
          <p:nvPr/>
        </p:nvSpPr>
        <p:spPr>
          <a:xfrm>
            <a:off x="5646832" y="4623313"/>
            <a:ext cx="484632" cy="43624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Down Arrow 17"/>
          <p:cNvSpPr/>
          <p:nvPr/>
        </p:nvSpPr>
        <p:spPr>
          <a:xfrm rot="17414881">
            <a:off x="8494531" y="2348043"/>
            <a:ext cx="484632" cy="617709"/>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7" name="Picture 26"/>
          <p:cNvPicPr>
            <a:picLocks noChangeAspect="1"/>
          </p:cNvPicPr>
          <p:nvPr/>
        </p:nvPicPr>
        <p:blipFill>
          <a:blip r:embed="rId8"/>
          <a:stretch>
            <a:fillRect/>
          </a:stretch>
        </p:blipFill>
        <p:spPr>
          <a:xfrm rot="19640813">
            <a:off x="2380451" y="2466513"/>
            <a:ext cx="1169648" cy="1298310"/>
          </a:xfrm>
          <a:prstGeom prst="rect">
            <a:avLst/>
          </a:prstGeom>
        </p:spPr>
      </p:pic>
      <p:pic>
        <p:nvPicPr>
          <p:cNvPr id="28" name="Picture 27"/>
          <p:cNvPicPr>
            <a:picLocks noChangeAspect="1"/>
          </p:cNvPicPr>
          <p:nvPr/>
        </p:nvPicPr>
        <p:blipFill>
          <a:blip r:embed="rId8"/>
          <a:stretch>
            <a:fillRect/>
          </a:stretch>
        </p:blipFill>
        <p:spPr>
          <a:xfrm>
            <a:off x="3078759" y="3542257"/>
            <a:ext cx="1115428" cy="1238126"/>
          </a:xfrm>
          <a:prstGeom prst="rect">
            <a:avLst/>
          </a:prstGeom>
        </p:spPr>
      </p:pic>
      <p:sp>
        <p:nvSpPr>
          <p:cNvPr id="16" name="Slide Number Placeholder 15">
            <a:extLst>
              <a:ext uri="{FF2B5EF4-FFF2-40B4-BE49-F238E27FC236}">
                <a16:creationId xmlns:a16="http://schemas.microsoft.com/office/drawing/2014/main" id="{8575F413-E4FC-49FC-BDB9-EEAFBE5F7D7F}"/>
              </a:ext>
            </a:extLst>
          </p:cNvPr>
          <p:cNvSpPr>
            <a:spLocks noGrp="1"/>
          </p:cNvSpPr>
          <p:nvPr>
            <p:ph type="sldNum" sz="quarter" idx="12"/>
          </p:nvPr>
        </p:nvSpPr>
        <p:spPr/>
        <p:txBody>
          <a:bodyPr/>
          <a:lstStyle/>
          <a:p>
            <a:fld id="{DB1CEA2B-11BA-47C1-B2B8-F71A1EE91919}" type="slidenum">
              <a:rPr lang="fr-CH" smtClean="0"/>
              <a:t>24</a:t>
            </a:fld>
            <a:endParaRPr lang="fr-CH"/>
          </a:p>
        </p:txBody>
      </p:sp>
    </p:spTree>
    <p:extLst>
      <p:ext uri="{BB962C8B-B14F-4D97-AF65-F5344CB8AC3E}">
        <p14:creationId xmlns:p14="http://schemas.microsoft.com/office/powerpoint/2010/main" val="422335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barn(inVertical)">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1000" fill="hold"/>
                                        <p:tgtEl>
                                          <p:spTgt spid="25"/>
                                        </p:tgtEl>
                                        <p:attrNameLst>
                                          <p:attrName>ppt_w</p:attrName>
                                        </p:attrNameLst>
                                      </p:cBhvr>
                                      <p:tavLst>
                                        <p:tav tm="0">
                                          <p:val>
                                            <p:fltVal val="0"/>
                                          </p:val>
                                        </p:tav>
                                        <p:tav tm="100000">
                                          <p:val>
                                            <p:strVal val="#ppt_w"/>
                                          </p:val>
                                        </p:tav>
                                      </p:tavLst>
                                    </p:anim>
                                    <p:anim calcmode="lin" valueType="num">
                                      <p:cBhvr>
                                        <p:cTn id="55" dur="1000" fill="hold"/>
                                        <p:tgtEl>
                                          <p:spTgt spid="25"/>
                                        </p:tgtEl>
                                        <p:attrNameLst>
                                          <p:attrName>ppt_h</p:attrName>
                                        </p:attrNameLst>
                                      </p:cBhvr>
                                      <p:tavLst>
                                        <p:tav tm="0">
                                          <p:val>
                                            <p:fltVal val="0"/>
                                          </p:val>
                                        </p:tav>
                                        <p:tav tm="100000">
                                          <p:val>
                                            <p:strVal val="#ppt_h"/>
                                          </p:val>
                                        </p:tav>
                                      </p:tavLst>
                                    </p:anim>
                                    <p:anim calcmode="lin" valueType="num">
                                      <p:cBhvr>
                                        <p:cTn id="56" dur="1000" fill="hold"/>
                                        <p:tgtEl>
                                          <p:spTgt spid="25"/>
                                        </p:tgtEl>
                                        <p:attrNameLst>
                                          <p:attrName>style.rotation</p:attrName>
                                        </p:attrNameLst>
                                      </p:cBhvr>
                                      <p:tavLst>
                                        <p:tav tm="0">
                                          <p:val>
                                            <p:fltVal val="90"/>
                                          </p:val>
                                        </p:tav>
                                        <p:tav tm="100000">
                                          <p:val>
                                            <p:fltVal val="0"/>
                                          </p:val>
                                        </p:tav>
                                      </p:tavLst>
                                    </p:anim>
                                    <p:animEffect transition="in" filter="fade">
                                      <p:cBhvr>
                                        <p:cTn id="57" dur="1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9"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randombar(horizontal)">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3"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1+#ppt_w/2"/>
                                          </p:val>
                                        </p:tav>
                                        <p:tav tm="100000">
                                          <p:val>
                                            <p:strVal val="#ppt_x"/>
                                          </p:val>
                                        </p:tav>
                                      </p:tavLst>
                                    </p:anim>
                                    <p:anim calcmode="lin" valueType="num">
                                      <p:cBhvr additive="base">
                                        <p:cTn id="7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3"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1+#ppt_w/2"/>
                                          </p:val>
                                        </p:tav>
                                        <p:tav tm="100000">
                                          <p:val>
                                            <p:strVal val="#ppt_x"/>
                                          </p:val>
                                        </p:tav>
                                      </p:tavLst>
                                    </p:anim>
                                    <p:anim calcmode="lin" valueType="num">
                                      <p:cBhvr additive="base">
                                        <p:cTn id="80"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animBg="1"/>
      <p:bldP spid="25" grpId="0"/>
      <p:bldP spid="2" grpId="0" animBg="1"/>
      <p:bldP spid="3" grpId="0" animBg="1"/>
      <p:bldP spid="14"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57616" y="179626"/>
            <a:ext cx="5876768" cy="6678374"/>
          </a:xfrm>
          <a:prstGeom prst="rect">
            <a:avLst/>
          </a:prstGeom>
        </p:spPr>
      </p:pic>
      <p:sp>
        <p:nvSpPr>
          <p:cNvPr id="7" name="Rectangle 6">
            <a:extLst>
              <a:ext uri="{FF2B5EF4-FFF2-40B4-BE49-F238E27FC236}">
                <a16:creationId xmlns:a16="http://schemas.microsoft.com/office/drawing/2014/main" id="{D423AE2F-2629-482C-8322-2447F0B9C68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FFF8EE80-6E28-4D3F-8ADA-3FD3A46799AC}"/>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F3110A18-6F7F-46AB-8FD8-CF488EC0B1B5}"/>
              </a:ext>
            </a:extLst>
          </p:cNvPr>
          <p:cNvSpPr txBox="1"/>
          <p:nvPr/>
        </p:nvSpPr>
        <p:spPr>
          <a:xfrm>
            <a:off x="1752600" y="685800"/>
            <a:ext cx="184731" cy="369332"/>
          </a:xfrm>
          <a:prstGeom prst="rect">
            <a:avLst/>
          </a:prstGeom>
          <a:noFill/>
        </p:spPr>
        <p:txBody>
          <a:bodyPr wrap="none" rtlCol="0">
            <a:spAutoFit/>
          </a:bodyPr>
          <a:lstStyle/>
          <a:p>
            <a:endParaRPr lang="en-GB" dirty="0"/>
          </a:p>
        </p:txBody>
      </p:sp>
      <p:pic>
        <p:nvPicPr>
          <p:cNvPr id="9" name="Picture 8">
            <a:extLst>
              <a:ext uri="{FF2B5EF4-FFF2-40B4-BE49-F238E27FC236}">
                <a16:creationId xmlns:a16="http://schemas.microsoft.com/office/drawing/2014/main" id="{4381E43D-9455-4559-B361-7A886DA80B27}"/>
              </a:ext>
            </a:extLst>
          </p:cNvPr>
          <p:cNvPicPr>
            <a:picLocks noChangeAspect="1"/>
          </p:cNvPicPr>
          <p:nvPr/>
        </p:nvPicPr>
        <p:blipFill>
          <a:blip r:embed="rId4"/>
          <a:stretch>
            <a:fillRect/>
          </a:stretch>
        </p:blipFill>
        <p:spPr>
          <a:xfrm>
            <a:off x="2357029" y="685800"/>
            <a:ext cx="8502069" cy="6335338"/>
          </a:xfrm>
          <a:prstGeom prst="rect">
            <a:avLst/>
          </a:prstGeom>
        </p:spPr>
      </p:pic>
      <p:sp>
        <p:nvSpPr>
          <p:cNvPr id="5" name="Slide Number Placeholder 4">
            <a:extLst>
              <a:ext uri="{FF2B5EF4-FFF2-40B4-BE49-F238E27FC236}">
                <a16:creationId xmlns:a16="http://schemas.microsoft.com/office/drawing/2014/main" id="{02FB94E8-A519-4A62-8544-DB8C6EE2C290}"/>
              </a:ext>
            </a:extLst>
          </p:cNvPr>
          <p:cNvSpPr>
            <a:spLocks noGrp="1"/>
          </p:cNvSpPr>
          <p:nvPr>
            <p:ph type="sldNum" sz="quarter" idx="12"/>
          </p:nvPr>
        </p:nvSpPr>
        <p:spPr/>
        <p:txBody>
          <a:bodyPr/>
          <a:lstStyle/>
          <a:p>
            <a:fld id="{DB1CEA2B-11BA-47C1-B2B8-F71A1EE91919}" type="slidenum">
              <a:rPr lang="fr-CH" smtClean="0"/>
              <a:t>25</a:t>
            </a:fld>
            <a:endParaRPr lang="fr-CH"/>
          </a:p>
        </p:txBody>
      </p:sp>
    </p:spTree>
    <p:extLst>
      <p:ext uri="{BB962C8B-B14F-4D97-AF65-F5344CB8AC3E}">
        <p14:creationId xmlns:p14="http://schemas.microsoft.com/office/powerpoint/2010/main" val="333158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16829" y="-243839"/>
            <a:ext cx="5590467" cy="1587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TRIAGE-Example</a:t>
            </a:r>
          </a:p>
        </p:txBody>
      </p:sp>
      <p:pic>
        <p:nvPicPr>
          <p:cNvPr id="5" name="Picture 4"/>
          <p:cNvPicPr>
            <a:picLocks noChangeAspect="1"/>
          </p:cNvPicPr>
          <p:nvPr/>
        </p:nvPicPr>
        <p:blipFill>
          <a:blip r:embed="rId3"/>
          <a:stretch>
            <a:fillRect/>
          </a:stretch>
        </p:blipFill>
        <p:spPr>
          <a:xfrm>
            <a:off x="712733" y="1498074"/>
            <a:ext cx="5985164" cy="4488873"/>
          </a:xfrm>
          <a:prstGeom prst="rect">
            <a:avLst/>
          </a:prstGeom>
        </p:spPr>
      </p:pic>
      <p:pic>
        <p:nvPicPr>
          <p:cNvPr id="6" name="Picture 5"/>
          <p:cNvPicPr>
            <a:picLocks noChangeAspect="1"/>
          </p:cNvPicPr>
          <p:nvPr/>
        </p:nvPicPr>
        <p:blipFill>
          <a:blip r:embed="rId4"/>
          <a:stretch>
            <a:fillRect/>
          </a:stretch>
        </p:blipFill>
        <p:spPr>
          <a:xfrm>
            <a:off x="1812482" y="1498074"/>
            <a:ext cx="7413379" cy="4932091"/>
          </a:xfrm>
          <a:prstGeom prst="rect">
            <a:avLst/>
          </a:prstGeom>
        </p:spPr>
      </p:pic>
      <p:pic>
        <p:nvPicPr>
          <p:cNvPr id="7" name="Picture 6"/>
          <p:cNvPicPr>
            <a:picLocks noChangeAspect="1"/>
          </p:cNvPicPr>
          <p:nvPr/>
        </p:nvPicPr>
        <p:blipFill>
          <a:blip r:embed="rId5"/>
          <a:stretch>
            <a:fillRect/>
          </a:stretch>
        </p:blipFill>
        <p:spPr>
          <a:xfrm>
            <a:off x="4276726" y="1361549"/>
            <a:ext cx="7831191" cy="5359926"/>
          </a:xfrm>
          <a:prstGeom prst="rect">
            <a:avLst/>
          </a:prstGeom>
        </p:spPr>
      </p:pic>
      <p:sp>
        <p:nvSpPr>
          <p:cNvPr id="8" name="Rectangle 7">
            <a:extLst>
              <a:ext uri="{FF2B5EF4-FFF2-40B4-BE49-F238E27FC236}">
                <a16:creationId xmlns:a16="http://schemas.microsoft.com/office/drawing/2014/main" id="{9C18A9E5-1F88-453A-8124-FBE0235C14D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19A9CF26-83CD-4E03-B78A-A10CB82383E4}"/>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C008422A-6914-4D48-8B38-CD17684B7823}"/>
              </a:ext>
            </a:extLst>
          </p:cNvPr>
          <p:cNvSpPr>
            <a:spLocks noGrp="1"/>
          </p:cNvSpPr>
          <p:nvPr>
            <p:ph type="sldNum" sz="quarter" idx="12"/>
          </p:nvPr>
        </p:nvSpPr>
        <p:spPr/>
        <p:txBody>
          <a:bodyPr/>
          <a:lstStyle/>
          <a:p>
            <a:fld id="{DB1CEA2B-11BA-47C1-B2B8-F71A1EE91919}" type="slidenum">
              <a:rPr lang="fr-CH" smtClean="0"/>
              <a:t>26</a:t>
            </a:fld>
            <a:endParaRPr lang="fr-CH"/>
          </a:p>
        </p:txBody>
      </p:sp>
    </p:spTree>
    <p:extLst>
      <p:ext uri="{BB962C8B-B14F-4D97-AF65-F5344CB8AC3E}">
        <p14:creationId xmlns:p14="http://schemas.microsoft.com/office/powerpoint/2010/main" val="56027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886" y="365125"/>
            <a:ext cx="7053943" cy="1325563"/>
          </a:xfrm>
        </p:spPr>
        <p:txBody>
          <a:bodyPr/>
          <a:lstStyle/>
          <a:p>
            <a:r>
              <a:rPr lang="en-US" b="1" u="sng" dirty="0">
                <a:solidFill>
                  <a:srgbClr val="3333CC"/>
                </a:solidFill>
                <a:latin typeface="+mn-lt"/>
              </a:rPr>
              <a:t>Location </a:t>
            </a:r>
            <a:r>
              <a:rPr lang="en-US" u="sng" dirty="0">
                <a:latin typeface="+mn-lt"/>
              </a:rPr>
              <a:t>of the Medical Point</a:t>
            </a:r>
            <a:br>
              <a:rPr lang="en-US" dirty="0"/>
            </a:br>
            <a:endParaRPr lang="fr-CH" dirty="0"/>
          </a:p>
        </p:txBody>
      </p:sp>
      <p:sp>
        <p:nvSpPr>
          <p:cNvPr id="5" name="Content Placeholder 4"/>
          <p:cNvSpPr>
            <a:spLocks noGrp="1"/>
          </p:cNvSpPr>
          <p:nvPr>
            <p:ph idx="1"/>
          </p:nvPr>
        </p:nvSpPr>
        <p:spPr/>
        <p:txBody>
          <a:bodyPr/>
          <a:lstStyle/>
          <a:p>
            <a:r>
              <a:rPr lang="en-US" dirty="0"/>
              <a:t>The </a:t>
            </a:r>
            <a:r>
              <a:rPr lang="en-US" b="1" dirty="0">
                <a:solidFill>
                  <a:srgbClr val="3333CC"/>
                </a:solidFill>
              </a:rPr>
              <a:t>Medical Point </a:t>
            </a:r>
            <a:r>
              <a:rPr lang="en-US" dirty="0"/>
              <a:t>should be established within walking distance of the impact zone:</a:t>
            </a:r>
          </a:p>
          <a:p>
            <a:pPr marL="0" indent="0">
              <a:buNone/>
            </a:pPr>
            <a:endParaRPr lang="en-US" dirty="0"/>
          </a:p>
          <a:p>
            <a:pPr lvl="1">
              <a:buFont typeface="Wingdings" panose="05000000000000000000" pitchFamily="2" charset="2"/>
              <a:buChar char="Ø"/>
            </a:pPr>
            <a:r>
              <a:rPr lang="en-US" sz="2800" dirty="0"/>
              <a:t>In a safe area…</a:t>
            </a:r>
          </a:p>
          <a:p>
            <a:pPr lvl="1">
              <a:buFont typeface="Wingdings" panose="05000000000000000000" pitchFamily="2" charset="2"/>
              <a:buChar char="Ø"/>
            </a:pPr>
            <a:r>
              <a:rPr lang="en-US" sz="2800" dirty="0"/>
              <a:t>With direct access to the evacuation road… </a:t>
            </a:r>
          </a:p>
          <a:p>
            <a:pPr lvl="1">
              <a:buFont typeface="Wingdings" panose="05000000000000000000" pitchFamily="2" charset="2"/>
              <a:buChar char="Ø"/>
            </a:pPr>
            <a:r>
              <a:rPr lang="en-US" sz="2800" dirty="0"/>
              <a:t>At a short distance from the Command Post… </a:t>
            </a:r>
          </a:p>
          <a:p>
            <a:pPr lvl="1">
              <a:buFont typeface="Wingdings" panose="05000000000000000000" pitchFamily="2" charset="2"/>
              <a:buChar char="Ø"/>
            </a:pPr>
            <a:r>
              <a:rPr lang="en-US" sz="2800" dirty="0"/>
              <a:t>In a communication zone (to other actors)…</a:t>
            </a:r>
          </a:p>
          <a:p>
            <a:pPr marL="0" indent="0">
              <a:buNone/>
            </a:pPr>
            <a:endParaRPr lang="en-US" dirty="0"/>
          </a:p>
          <a:p>
            <a:pPr marL="0" indent="0">
              <a:buNone/>
            </a:pPr>
            <a:endParaRPr lang="en-US" dirty="0"/>
          </a:p>
          <a:p>
            <a:endParaRPr lang="fr-CH" dirty="0"/>
          </a:p>
        </p:txBody>
      </p:sp>
      <p:sp>
        <p:nvSpPr>
          <p:cNvPr id="4" name="Rectangle 3">
            <a:extLst>
              <a:ext uri="{FF2B5EF4-FFF2-40B4-BE49-F238E27FC236}">
                <a16:creationId xmlns:a16="http://schemas.microsoft.com/office/drawing/2014/main" id="{C8E8ED83-D814-4886-9957-9F1D4BCB7B0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09E29C79-3231-4911-968B-E4E9CCC87094}"/>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22A9DE4C-E905-47E7-883D-AC8D08F2DD85}"/>
              </a:ext>
            </a:extLst>
          </p:cNvPr>
          <p:cNvSpPr>
            <a:spLocks noGrp="1"/>
          </p:cNvSpPr>
          <p:nvPr>
            <p:ph type="sldNum" sz="quarter" idx="12"/>
          </p:nvPr>
        </p:nvSpPr>
        <p:spPr/>
        <p:txBody>
          <a:bodyPr/>
          <a:lstStyle/>
          <a:p>
            <a:fld id="{DB1CEA2B-11BA-47C1-B2B8-F71A1EE91919}" type="slidenum">
              <a:rPr lang="fr-CH" smtClean="0"/>
              <a:t>27</a:t>
            </a:fld>
            <a:endParaRPr lang="fr-CH"/>
          </a:p>
        </p:txBody>
      </p:sp>
    </p:spTree>
    <p:extLst>
      <p:ext uri="{BB962C8B-B14F-4D97-AF65-F5344CB8AC3E}">
        <p14:creationId xmlns:p14="http://schemas.microsoft.com/office/powerpoint/2010/main" val="1904084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5228" y="201840"/>
            <a:ext cx="7086600" cy="1325563"/>
          </a:xfrm>
        </p:spPr>
        <p:txBody>
          <a:bodyPr/>
          <a:lstStyle/>
          <a:p>
            <a:r>
              <a:rPr lang="en-US" b="1" u="sng" dirty="0">
                <a:solidFill>
                  <a:srgbClr val="3333CC"/>
                </a:solidFill>
                <a:latin typeface="+mn-lt"/>
              </a:rPr>
              <a:t>Location</a:t>
            </a:r>
            <a:r>
              <a:rPr lang="en-US" u="sng" dirty="0">
                <a:latin typeface="+mn-lt"/>
              </a:rPr>
              <a:t> of the Medical Point</a:t>
            </a:r>
          </a:p>
        </p:txBody>
      </p:sp>
      <p:sp>
        <p:nvSpPr>
          <p:cNvPr id="3" name="Content Placeholder 2"/>
          <p:cNvSpPr>
            <a:spLocks noGrp="1"/>
          </p:cNvSpPr>
          <p:nvPr>
            <p:ph idx="1"/>
          </p:nvPr>
        </p:nvSpPr>
        <p:spPr/>
        <p:txBody>
          <a:bodyPr>
            <a:normAutofit/>
          </a:bodyPr>
          <a:lstStyle/>
          <a:p>
            <a:r>
              <a:rPr lang="en-US" dirty="0"/>
              <a:t>Sometimes, e.g. where </a:t>
            </a:r>
            <a:r>
              <a:rPr lang="en-US" b="1" dirty="0"/>
              <a:t>hazardous materials</a:t>
            </a:r>
            <a:r>
              <a:rPr lang="en-US" dirty="0"/>
              <a:t> are present, the (A)MP will be placed further away…. </a:t>
            </a:r>
          </a:p>
          <a:p>
            <a:r>
              <a:rPr lang="en-US" dirty="0"/>
              <a:t>But it should remain </a:t>
            </a:r>
            <a:r>
              <a:rPr lang="en-US" b="1" dirty="0"/>
              <a:t>as close as safely possible </a:t>
            </a:r>
            <a:r>
              <a:rPr lang="en-US" dirty="0"/>
              <a:t>to the impact zone... </a:t>
            </a:r>
          </a:p>
          <a:p>
            <a:pPr marL="0" indent="0">
              <a:buNone/>
            </a:pPr>
            <a:endParaRPr lang="en-US" dirty="0"/>
          </a:p>
          <a:p>
            <a:r>
              <a:rPr lang="en-US" dirty="0"/>
              <a:t>In such a situation, </a:t>
            </a:r>
            <a:r>
              <a:rPr lang="en-US" b="1" dirty="0"/>
              <a:t>transport of victims from the impact zone to the (A)MP</a:t>
            </a:r>
            <a:r>
              <a:rPr lang="en-US" dirty="0"/>
              <a:t> will require a different organization (e.g. RCRC, taxi, tuck-tuck)</a:t>
            </a:r>
          </a:p>
          <a:p>
            <a:pPr marL="0" indent="0">
              <a:buNone/>
            </a:pPr>
            <a:r>
              <a:rPr lang="en-US" dirty="0"/>
              <a:t> </a:t>
            </a:r>
          </a:p>
          <a:p>
            <a:r>
              <a:rPr lang="en-US" dirty="0"/>
              <a:t>When weather conditions allow, the (A)MP can be in the open but it is preferable to locate it in a building or under a tent….</a:t>
            </a:r>
          </a:p>
          <a:p>
            <a:endParaRPr lang="fr-CH" dirty="0"/>
          </a:p>
        </p:txBody>
      </p:sp>
      <p:sp>
        <p:nvSpPr>
          <p:cNvPr id="4" name="Rectangle 3">
            <a:extLst>
              <a:ext uri="{FF2B5EF4-FFF2-40B4-BE49-F238E27FC236}">
                <a16:creationId xmlns:a16="http://schemas.microsoft.com/office/drawing/2014/main" id="{13527F38-4E3A-48E8-BB65-D95B7891E51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62CDA896-F873-4FEA-936F-C468AB20DFEA}"/>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0677E71D-DBD9-44EC-AF70-D63263CEB324}"/>
              </a:ext>
            </a:extLst>
          </p:cNvPr>
          <p:cNvSpPr>
            <a:spLocks noGrp="1"/>
          </p:cNvSpPr>
          <p:nvPr>
            <p:ph type="sldNum" sz="quarter" idx="12"/>
          </p:nvPr>
        </p:nvSpPr>
        <p:spPr/>
        <p:txBody>
          <a:bodyPr/>
          <a:lstStyle/>
          <a:p>
            <a:fld id="{DB1CEA2B-11BA-47C1-B2B8-F71A1EE91919}" type="slidenum">
              <a:rPr lang="fr-CH" smtClean="0"/>
              <a:t>28</a:t>
            </a:fld>
            <a:endParaRPr lang="fr-CH"/>
          </a:p>
        </p:txBody>
      </p:sp>
    </p:spTree>
    <p:extLst>
      <p:ext uri="{BB962C8B-B14F-4D97-AF65-F5344CB8AC3E}">
        <p14:creationId xmlns:p14="http://schemas.microsoft.com/office/powerpoint/2010/main" val="925585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9771" y="180068"/>
            <a:ext cx="7598229" cy="1325563"/>
          </a:xfrm>
        </p:spPr>
        <p:txBody>
          <a:bodyPr/>
          <a:lstStyle/>
          <a:p>
            <a:r>
              <a:rPr lang="en-US" b="1" u="sng" dirty="0">
                <a:solidFill>
                  <a:srgbClr val="3333CC"/>
                </a:solidFill>
                <a:latin typeface="+mn-lt"/>
              </a:rPr>
              <a:t>Role </a:t>
            </a:r>
            <a:r>
              <a:rPr lang="en-US" u="sng" dirty="0">
                <a:latin typeface="+mn-lt"/>
              </a:rPr>
              <a:t>of the (A) Medical Point</a:t>
            </a:r>
          </a:p>
        </p:txBody>
      </p:sp>
      <p:sp>
        <p:nvSpPr>
          <p:cNvPr id="3" name="Content Placeholder 2"/>
          <p:cNvSpPr>
            <a:spLocks noGrp="1"/>
          </p:cNvSpPr>
          <p:nvPr>
            <p:ph idx="1"/>
          </p:nvPr>
        </p:nvSpPr>
        <p:spPr/>
        <p:txBody>
          <a:bodyPr>
            <a:normAutofit/>
          </a:bodyPr>
          <a:lstStyle/>
          <a:p>
            <a:r>
              <a:rPr lang="en-US" dirty="0"/>
              <a:t>Main objective: to provide </a:t>
            </a:r>
            <a:r>
              <a:rPr lang="en-US" b="1" dirty="0"/>
              <a:t>effective stabilization </a:t>
            </a:r>
            <a:r>
              <a:rPr lang="en-US" dirty="0"/>
              <a:t>and</a:t>
            </a:r>
            <a:r>
              <a:rPr lang="en-US" b="1" dirty="0"/>
              <a:t> first aid </a:t>
            </a:r>
            <a:r>
              <a:rPr lang="en-US" dirty="0"/>
              <a:t>for the victims. </a:t>
            </a:r>
          </a:p>
          <a:p>
            <a:r>
              <a:rPr lang="en-US" dirty="0"/>
              <a:t>Medical triage will take place at the </a:t>
            </a:r>
            <a:r>
              <a:rPr lang="en-US" b="1" dirty="0"/>
              <a:t>entrance of the (A)MP</a:t>
            </a:r>
            <a:r>
              <a:rPr lang="en-US" dirty="0"/>
              <a:t> to identify victims who will benefit from immediate attention</a:t>
            </a:r>
          </a:p>
          <a:p>
            <a:r>
              <a:rPr lang="en-US" dirty="0"/>
              <a:t>Through stabilization and first aid, (A)MP staff should try to </a:t>
            </a:r>
            <a:r>
              <a:rPr lang="en-US" b="1" dirty="0"/>
              <a:t>move as many patients as possible from the red to yellow</a:t>
            </a:r>
            <a:r>
              <a:rPr lang="en-US" dirty="0"/>
              <a:t> category. </a:t>
            </a:r>
          </a:p>
          <a:p>
            <a:r>
              <a:rPr lang="en-US" dirty="0"/>
              <a:t>The final role of the (A)MP is to </a:t>
            </a:r>
            <a:r>
              <a:rPr lang="en-US" b="1" dirty="0"/>
              <a:t>organize patient transfer</a:t>
            </a:r>
            <a:r>
              <a:rPr lang="en-US" dirty="0"/>
              <a:t> to adequate health care facilities (hospitals).</a:t>
            </a:r>
          </a:p>
          <a:p>
            <a:pPr marL="0" indent="0">
              <a:buNone/>
            </a:pPr>
            <a:endParaRPr lang="en-US" dirty="0"/>
          </a:p>
          <a:p>
            <a:endParaRPr lang="fr-CH" dirty="0"/>
          </a:p>
        </p:txBody>
      </p:sp>
      <p:sp>
        <p:nvSpPr>
          <p:cNvPr id="4" name="Rectangle 3">
            <a:extLst>
              <a:ext uri="{FF2B5EF4-FFF2-40B4-BE49-F238E27FC236}">
                <a16:creationId xmlns:a16="http://schemas.microsoft.com/office/drawing/2014/main" id="{051A19A3-BF74-4ED1-9452-FD3AFF8D44E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EFC16A7B-B494-4D07-B632-FB5FBE4078B9}"/>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A74D01A3-25C0-479E-9074-936C7DADC75C}"/>
              </a:ext>
            </a:extLst>
          </p:cNvPr>
          <p:cNvSpPr>
            <a:spLocks noGrp="1"/>
          </p:cNvSpPr>
          <p:nvPr>
            <p:ph type="sldNum" sz="quarter" idx="12"/>
          </p:nvPr>
        </p:nvSpPr>
        <p:spPr/>
        <p:txBody>
          <a:bodyPr/>
          <a:lstStyle/>
          <a:p>
            <a:fld id="{DB1CEA2B-11BA-47C1-B2B8-F71A1EE91919}" type="slidenum">
              <a:rPr lang="fr-CH" smtClean="0"/>
              <a:t>29</a:t>
            </a:fld>
            <a:endParaRPr lang="fr-CH"/>
          </a:p>
        </p:txBody>
      </p:sp>
    </p:spTree>
    <p:extLst>
      <p:ext uri="{BB962C8B-B14F-4D97-AF65-F5344CB8AC3E}">
        <p14:creationId xmlns:p14="http://schemas.microsoft.com/office/powerpoint/2010/main" val="3444763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r>
              <a:rPr lang="en-US" u="sng" dirty="0">
                <a:latin typeface="+mn-lt"/>
              </a:rPr>
              <a:t>Mass Casualty Management (MCM)</a:t>
            </a:r>
            <a:br>
              <a:rPr lang="en-US" u="sng" dirty="0">
                <a:latin typeface="+mn-lt"/>
              </a:rPr>
            </a:br>
            <a:endParaRPr lang="fr-CH" u="sng" dirty="0">
              <a:latin typeface="+mn-lt"/>
            </a:endParaRPr>
          </a:p>
        </p:txBody>
      </p:sp>
      <p:sp>
        <p:nvSpPr>
          <p:cNvPr id="3" name="Content Placeholder 2"/>
          <p:cNvSpPr>
            <a:spLocks noGrp="1"/>
          </p:cNvSpPr>
          <p:nvPr>
            <p:ph idx="1"/>
          </p:nvPr>
        </p:nvSpPr>
        <p:spPr/>
        <p:txBody>
          <a:bodyPr>
            <a:normAutofit/>
          </a:bodyPr>
          <a:lstStyle/>
          <a:p>
            <a:endParaRPr lang="en-US" sz="3200" dirty="0"/>
          </a:p>
          <a:p>
            <a:r>
              <a:rPr lang="en-US" sz="3200" dirty="0"/>
              <a:t>What does the term “Mass Casualty” mean?</a:t>
            </a:r>
          </a:p>
          <a:p>
            <a:endParaRPr lang="en-US" sz="4800" dirty="0"/>
          </a:p>
          <a:p>
            <a:r>
              <a:rPr lang="en-US" sz="3200" dirty="0"/>
              <a:t>What is a Mass Casualty Incident (MCI)?</a:t>
            </a:r>
          </a:p>
          <a:p>
            <a:endParaRPr lang="en-US" sz="4800" dirty="0"/>
          </a:p>
          <a:p>
            <a:r>
              <a:rPr lang="en-US" sz="3200" dirty="0"/>
              <a:t>What is Mass Casualty Management?</a:t>
            </a:r>
            <a:endParaRPr lang="fr-CH" sz="3200" dirty="0"/>
          </a:p>
        </p:txBody>
      </p:sp>
      <p:pic>
        <p:nvPicPr>
          <p:cNvPr id="4" name="Picture 3"/>
          <p:cNvPicPr>
            <a:picLocks noChangeAspect="1"/>
          </p:cNvPicPr>
          <p:nvPr/>
        </p:nvPicPr>
        <p:blipFill>
          <a:blip r:embed="rId3"/>
          <a:stretch>
            <a:fillRect/>
          </a:stretch>
        </p:blipFill>
        <p:spPr>
          <a:xfrm rot="2610612">
            <a:off x="9552637" y="4638450"/>
            <a:ext cx="1827206" cy="1827206"/>
          </a:xfrm>
          <a:prstGeom prst="rect">
            <a:avLst/>
          </a:prstGeom>
        </p:spPr>
      </p:pic>
      <p:pic>
        <p:nvPicPr>
          <p:cNvPr id="5" name="Picture 4"/>
          <p:cNvPicPr>
            <a:picLocks noChangeAspect="1"/>
          </p:cNvPicPr>
          <p:nvPr/>
        </p:nvPicPr>
        <p:blipFill>
          <a:blip r:embed="rId4"/>
          <a:stretch>
            <a:fillRect/>
          </a:stretch>
        </p:blipFill>
        <p:spPr>
          <a:xfrm>
            <a:off x="9408160" y="1911741"/>
            <a:ext cx="1828800" cy="1371600"/>
          </a:xfrm>
          <a:prstGeom prst="rect">
            <a:avLst/>
          </a:prstGeom>
        </p:spPr>
      </p:pic>
      <p:pic>
        <p:nvPicPr>
          <p:cNvPr id="7" name="Picture 6"/>
          <p:cNvPicPr>
            <a:picLocks noChangeAspect="1"/>
          </p:cNvPicPr>
          <p:nvPr/>
        </p:nvPicPr>
        <p:blipFill>
          <a:blip r:embed="rId5"/>
          <a:stretch>
            <a:fillRect/>
          </a:stretch>
        </p:blipFill>
        <p:spPr>
          <a:xfrm>
            <a:off x="8445087" y="3555543"/>
            <a:ext cx="1371600" cy="1371600"/>
          </a:xfrm>
          <a:prstGeom prst="rect">
            <a:avLst/>
          </a:prstGeom>
        </p:spPr>
      </p:pic>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6" name="Slide Number Placeholder 5"/>
          <p:cNvSpPr>
            <a:spLocks noGrp="1"/>
          </p:cNvSpPr>
          <p:nvPr>
            <p:ph type="sldNum" sz="quarter" idx="12"/>
          </p:nvPr>
        </p:nvSpPr>
        <p:spPr/>
        <p:txBody>
          <a:bodyPr/>
          <a:lstStyle/>
          <a:p>
            <a:fld id="{DB1CEA2B-11BA-47C1-B2B8-F71A1EE91919}" type="slidenum">
              <a:rPr lang="fr-CH" smtClean="0"/>
              <a:t>3</a:t>
            </a:fld>
            <a:endParaRPr lang="fr-CH"/>
          </a:p>
        </p:txBody>
      </p:sp>
    </p:spTree>
    <p:extLst>
      <p:ext uri="{BB962C8B-B14F-4D97-AF65-F5344CB8AC3E}">
        <p14:creationId xmlns:p14="http://schemas.microsoft.com/office/powerpoint/2010/main" val="390625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097949" y="2875280"/>
            <a:ext cx="2489854" cy="3324083"/>
          </a:xfrm>
          <a:prstGeom prst="rect">
            <a:avLst/>
          </a:prstGeom>
        </p:spPr>
      </p:pic>
      <p:sp>
        <p:nvSpPr>
          <p:cNvPr id="2" name="Title 1"/>
          <p:cNvSpPr>
            <a:spLocks noGrp="1"/>
          </p:cNvSpPr>
          <p:nvPr>
            <p:ph type="title"/>
          </p:nvPr>
        </p:nvSpPr>
        <p:spPr>
          <a:xfrm>
            <a:off x="838200" y="654970"/>
            <a:ext cx="10515600" cy="798657"/>
          </a:xfrm>
        </p:spPr>
        <p:txBody>
          <a:bodyPr>
            <a:noAutofit/>
          </a:bodyPr>
          <a:lstStyle/>
          <a:p>
            <a:pPr algn="ctr"/>
            <a:r>
              <a:rPr lang="en-US" sz="6600" dirty="0">
                <a:effectLst>
                  <a:outerShdw blurRad="38100" dist="38100" dir="2700000" algn="tl">
                    <a:srgbClr val="000000">
                      <a:alpha val="43137"/>
                    </a:srgbClr>
                  </a:outerShdw>
                </a:effectLst>
                <a:latin typeface="+mn-lt"/>
              </a:rPr>
              <a:t>Are you lost?</a:t>
            </a:r>
            <a:endParaRPr lang="fr-CH" sz="6600" dirty="0">
              <a:latin typeface="+mn-lt"/>
            </a:endParaRPr>
          </a:p>
        </p:txBody>
      </p:sp>
      <p:pic>
        <p:nvPicPr>
          <p:cNvPr id="3" name="Picture 2"/>
          <p:cNvPicPr>
            <a:picLocks noChangeAspect="1"/>
          </p:cNvPicPr>
          <p:nvPr/>
        </p:nvPicPr>
        <p:blipFill>
          <a:blip r:embed="rId4"/>
          <a:stretch>
            <a:fillRect/>
          </a:stretch>
        </p:blipFill>
        <p:spPr>
          <a:xfrm>
            <a:off x="7620000" y="2607917"/>
            <a:ext cx="1951218" cy="2224058"/>
          </a:xfrm>
          <a:prstGeom prst="rect">
            <a:avLst/>
          </a:prstGeom>
        </p:spPr>
      </p:pic>
      <p:pic>
        <p:nvPicPr>
          <p:cNvPr id="6" name="Picture 5"/>
          <p:cNvPicPr>
            <a:picLocks noChangeAspect="1"/>
          </p:cNvPicPr>
          <p:nvPr/>
        </p:nvPicPr>
        <p:blipFill>
          <a:blip r:embed="rId5"/>
          <a:stretch>
            <a:fillRect/>
          </a:stretch>
        </p:blipFill>
        <p:spPr>
          <a:xfrm>
            <a:off x="6096000" y="4827661"/>
            <a:ext cx="3645594" cy="1893814"/>
          </a:xfrm>
          <a:prstGeom prst="rect">
            <a:avLst/>
          </a:prstGeom>
        </p:spPr>
      </p:pic>
      <p:sp>
        <p:nvSpPr>
          <p:cNvPr id="7" name="Rectangle 6"/>
          <p:cNvSpPr/>
          <p:nvPr/>
        </p:nvSpPr>
        <p:spPr>
          <a:xfrm>
            <a:off x="1100067" y="1472227"/>
            <a:ext cx="10474035" cy="1015663"/>
          </a:xfrm>
          <a:prstGeom prst="rect">
            <a:avLst/>
          </a:prstGeom>
        </p:spPr>
        <p:txBody>
          <a:bodyPr wrap="square">
            <a:spAutoFit/>
          </a:bodyPr>
          <a:lstStyle/>
          <a:p>
            <a:r>
              <a:rPr lang="en-US" sz="6000" dirty="0"/>
              <a:t>…or ready for a small exercise?</a:t>
            </a:r>
            <a:endParaRPr lang="fr-CH" sz="6000" dirty="0"/>
          </a:p>
        </p:txBody>
      </p:sp>
      <p:sp>
        <p:nvSpPr>
          <p:cNvPr id="10" name="Rectangle 9">
            <a:extLst>
              <a:ext uri="{FF2B5EF4-FFF2-40B4-BE49-F238E27FC236}">
                <a16:creationId xmlns:a16="http://schemas.microsoft.com/office/drawing/2014/main" id="{AFAA38B1-B984-4E60-B0DF-11837615762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5320D883-529C-43E2-B242-AE598F874CD2}"/>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3D1160DA-6D9F-4AF2-8BEC-A198EFF4A44C}"/>
              </a:ext>
            </a:extLst>
          </p:cNvPr>
          <p:cNvSpPr>
            <a:spLocks noGrp="1"/>
          </p:cNvSpPr>
          <p:nvPr>
            <p:ph type="sldNum" sz="quarter" idx="12"/>
          </p:nvPr>
        </p:nvSpPr>
        <p:spPr/>
        <p:txBody>
          <a:bodyPr/>
          <a:lstStyle/>
          <a:p>
            <a:fld id="{DB1CEA2B-11BA-47C1-B2B8-F71A1EE91919}" type="slidenum">
              <a:rPr lang="fr-CH" smtClean="0"/>
              <a:t>30</a:t>
            </a:fld>
            <a:endParaRPr lang="fr-CH"/>
          </a:p>
        </p:txBody>
      </p:sp>
    </p:spTree>
    <p:extLst>
      <p:ext uri="{BB962C8B-B14F-4D97-AF65-F5344CB8AC3E}">
        <p14:creationId xmlns:p14="http://schemas.microsoft.com/office/powerpoint/2010/main" val="25684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2" presetClass="entr" presetSubtype="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54766" y="-144160"/>
            <a:ext cx="9482468" cy="7146319"/>
          </a:xfrm>
          <a:prstGeom prst="rect">
            <a:avLst/>
          </a:prstGeom>
        </p:spPr>
      </p:pic>
      <p:sp>
        <p:nvSpPr>
          <p:cNvPr id="3" name="Rectangle 2">
            <a:extLst>
              <a:ext uri="{FF2B5EF4-FFF2-40B4-BE49-F238E27FC236}">
                <a16:creationId xmlns:a16="http://schemas.microsoft.com/office/drawing/2014/main" id="{298D2015-DA00-44F9-A4E4-20457F2BE2C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B072F800-3C6B-482F-9510-62742BF73661}"/>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785A2FF-3063-4C56-BE4E-4A4E5042835B}"/>
              </a:ext>
            </a:extLst>
          </p:cNvPr>
          <p:cNvSpPr>
            <a:spLocks noGrp="1"/>
          </p:cNvSpPr>
          <p:nvPr>
            <p:ph type="sldNum" sz="quarter" idx="12"/>
          </p:nvPr>
        </p:nvSpPr>
        <p:spPr/>
        <p:txBody>
          <a:bodyPr/>
          <a:lstStyle/>
          <a:p>
            <a:fld id="{DB1CEA2B-11BA-47C1-B2B8-F71A1EE91919}" type="slidenum">
              <a:rPr lang="fr-CH" smtClean="0"/>
              <a:t>31</a:t>
            </a:fld>
            <a:endParaRPr lang="fr-CH"/>
          </a:p>
        </p:txBody>
      </p:sp>
    </p:spTree>
    <p:extLst>
      <p:ext uri="{BB962C8B-B14F-4D97-AF65-F5344CB8AC3E}">
        <p14:creationId xmlns:p14="http://schemas.microsoft.com/office/powerpoint/2010/main" val="1737925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5CD">
            <a:alpha val="69804"/>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5179" y="747263"/>
            <a:ext cx="10515600" cy="1325563"/>
          </a:xfrm>
        </p:spPr>
        <p:txBody>
          <a:bodyPr/>
          <a:lstStyle/>
          <a:p>
            <a:r>
              <a:rPr lang="en-US" b="1" u="sng" dirty="0"/>
              <a:t>Case study: Mass Casualty Incident (MCI)</a:t>
            </a:r>
            <a:endParaRPr lang="fr-CH" b="1" u="sng" dirty="0"/>
          </a:p>
        </p:txBody>
      </p:sp>
      <p:sp>
        <p:nvSpPr>
          <p:cNvPr id="3" name="Content Placeholder 2"/>
          <p:cNvSpPr>
            <a:spLocks noGrp="1"/>
          </p:cNvSpPr>
          <p:nvPr>
            <p:ph idx="1"/>
          </p:nvPr>
        </p:nvSpPr>
        <p:spPr>
          <a:xfrm>
            <a:off x="1261281" y="2630843"/>
            <a:ext cx="10515600" cy="4351338"/>
          </a:xfrm>
        </p:spPr>
        <p:txBody>
          <a:bodyPr/>
          <a:lstStyle/>
          <a:p>
            <a:pPr marL="0" lvl="0" indent="0" algn="ctr">
              <a:lnSpc>
                <a:spcPct val="100000"/>
              </a:lnSpc>
              <a:spcBef>
                <a:spcPts val="0"/>
              </a:spcBef>
              <a:buNone/>
            </a:pPr>
            <a:r>
              <a:rPr lang="en-GB" sz="3500" b="1" dirty="0">
                <a:solidFill>
                  <a:srgbClr val="FF0000"/>
                </a:solidFill>
              </a:rPr>
              <a:t>Group work </a:t>
            </a:r>
          </a:p>
          <a:p>
            <a:pPr marL="0" indent="0">
              <a:buNone/>
            </a:pPr>
            <a:endParaRPr lang="en-US" dirty="0"/>
          </a:p>
          <a:p>
            <a:pPr marL="0" indent="0">
              <a:buNone/>
            </a:pPr>
            <a:r>
              <a:rPr lang="en-US" dirty="0"/>
              <a:t>Decide on where you are in the world.</a:t>
            </a:r>
          </a:p>
          <a:p>
            <a:pPr marL="0" indent="0">
              <a:buNone/>
            </a:pPr>
            <a:r>
              <a:rPr lang="en-US" dirty="0"/>
              <a:t>Try to organize the scene according to your context      </a:t>
            </a:r>
            <a:r>
              <a:rPr lang="en-US" b="1" dirty="0">
                <a:solidFill>
                  <a:schemeClr val="accent5"/>
                </a:solidFill>
              </a:rPr>
              <a:t>10 min</a:t>
            </a:r>
            <a:endParaRPr lang="en-US" dirty="0"/>
          </a:p>
          <a:p>
            <a:pPr marL="0" indent="0">
              <a:buNone/>
            </a:pPr>
            <a:endParaRPr lang="en-US" dirty="0"/>
          </a:p>
        </p:txBody>
      </p:sp>
      <p:sp>
        <p:nvSpPr>
          <p:cNvPr id="4" name="Rectangle 3">
            <a:extLst>
              <a:ext uri="{FF2B5EF4-FFF2-40B4-BE49-F238E27FC236}">
                <a16:creationId xmlns:a16="http://schemas.microsoft.com/office/drawing/2014/main" id="{B80F7FDC-820A-439D-A84B-4068BA77759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07E3CFA1-B041-444F-A424-309A9C1AC638}"/>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8ED333C6-402A-4AB8-85F5-517F9769DFCF}"/>
              </a:ext>
            </a:extLst>
          </p:cNvPr>
          <p:cNvSpPr>
            <a:spLocks noGrp="1"/>
          </p:cNvSpPr>
          <p:nvPr>
            <p:ph type="sldNum" sz="quarter" idx="12"/>
          </p:nvPr>
        </p:nvSpPr>
        <p:spPr/>
        <p:txBody>
          <a:bodyPr/>
          <a:lstStyle/>
          <a:p>
            <a:fld id="{DB1CEA2B-11BA-47C1-B2B8-F71A1EE91919}" type="slidenum">
              <a:rPr lang="fr-CH" smtClean="0"/>
              <a:t>32</a:t>
            </a:fld>
            <a:endParaRPr lang="fr-CH"/>
          </a:p>
        </p:txBody>
      </p:sp>
    </p:spTree>
    <p:extLst>
      <p:ext uri="{BB962C8B-B14F-4D97-AF65-F5344CB8AC3E}">
        <p14:creationId xmlns:p14="http://schemas.microsoft.com/office/powerpoint/2010/main" val="2739877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5C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01696" y="-37684"/>
            <a:ext cx="8188608" cy="6895684"/>
          </a:xfrm>
          <a:prstGeom prst="rect">
            <a:avLst/>
          </a:prstGeom>
        </p:spPr>
      </p:pic>
      <p:sp>
        <p:nvSpPr>
          <p:cNvPr id="3" name="Rectangle 2">
            <a:extLst>
              <a:ext uri="{FF2B5EF4-FFF2-40B4-BE49-F238E27FC236}">
                <a16:creationId xmlns:a16="http://schemas.microsoft.com/office/drawing/2014/main" id="{E95100B4-067E-4FC4-8D7F-D6652762D61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65462C32-624B-4B8F-A542-6F2F69C582A3}"/>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7FB2C1C6-E79D-4127-AC82-4D43F6F58677}"/>
              </a:ext>
            </a:extLst>
          </p:cNvPr>
          <p:cNvSpPr>
            <a:spLocks noGrp="1"/>
          </p:cNvSpPr>
          <p:nvPr>
            <p:ph type="sldNum" sz="quarter" idx="12"/>
          </p:nvPr>
        </p:nvSpPr>
        <p:spPr/>
        <p:txBody>
          <a:bodyPr/>
          <a:lstStyle/>
          <a:p>
            <a:fld id="{DB1CEA2B-11BA-47C1-B2B8-F71A1EE91919}" type="slidenum">
              <a:rPr lang="fr-CH" smtClean="0"/>
              <a:t>33</a:t>
            </a:fld>
            <a:endParaRPr lang="fr-CH"/>
          </a:p>
        </p:txBody>
      </p:sp>
    </p:spTree>
    <p:extLst>
      <p:ext uri="{BB962C8B-B14F-4D97-AF65-F5344CB8AC3E}">
        <p14:creationId xmlns:p14="http://schemas.microsoft.com/office/powerpoint/2010/main" val="2167085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5C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62475" y="-96145"/>
            <a:ext cx="9665287" cy="6954145"/>
          </a:xfrm>
          <a:prstGeom prst="rect">
            <a:avLst/>
          </a:prstGeom>
        </p:spPr>
      </p:pic>
      <p:sp>
        <p:nvSpPr>
          <p:cNvPr id="5" name="Rectangle 4">
            <a:extLst>
              <a:ext uri="{FF2B5EF4-FFF2-40B4-BE49-F238E27FC236}">
                <a16:creationId xmlns:a16="http://schemas.microsoft.com/office/drawing/2014/main" id="{44931F24-CF9F-46E5-B4D5-E6A1A536A52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C1931F6B-3553-4B5C-A299-F8D70C348FA9}"/>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66A94DC-70AC-4EAD-84CF-C289CD4A71DD}"/>
              </a:ext>
            </a:extLst>
          </p:cNvPr>
          <p:cNvSpPr>
            <a:spLocks noGrp="1"/>
          </p:cNvSpPr>
          <p:nvPr>
            <p:ph type="sldNum" sz="quarter" idx="12"/>
          </p:nvPr>
        </p:nvSpPr>
        <p:spPr/>
        <p:txBody>
          <a:bodyPr/>
          <a:lstStyle/>
          <a:p>
            <a:fld id="{DB1CEA2B-11BA-47C1-B2B8-F71A1EE91919}" type="slidenum">
              <a:rPr lang="fr-CH" smtClean="0"/>
              <a:t>34</a:t>
            </a:fld>
            <a:endParaRPr lang="fr-CH"/>
          </a:p>
        </p:txBody>
      </p:sp>
    </p:spTree>
    <p:extLst>
      <p:ext uri="{BB962C8B-B14F-4D97-AF65-F5344CB8AC3E}">
        <p14:creationId xmlns:p14="http://schemas.microsoft.com/office/powerpoint/2010/main" val="364794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FC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72027" y="0"/>
            <a:ext cx="8047946" cy="6858000"/>
          </a:xfrm>
          <a:prstGeom prst="rect">
            <a:avLst/>
          </a:prstGeom>
        </p:spPr>
      </p:pic>
      <p:sp>
        <p:nvSpPr>
          <p:cNvPr id="3" name="Rectangle 2">
            <a:extLst>
              <a:ext uri="{FF2B5EF4-FFF2-40B4-BE49-F238E27FC236}">
                <a16:creationId xmlns:a16="http://schemas.microsoft.com/office/drawing/2014/main" id="{162ECFC2-388F-40AD-90C0-E45A1DAFE2F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FA5C0A1D-46A2-4229-8F83-F0C421060D94}"/>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E502A76D-7CEA-4568-A8BD-8EDFCC40C0E6}"/>
              </a:ext>
            </a:extLst>
          </p:cNvPr>
          <p:cNvSpPr>
            <a:spLocks noGrp="1"/>
          </p:cNvSpPr>
          <p:nvPr>
            <p:ph type="sldNum" sz="quarter" idx="12"/>
          </p:nvPr>
        </p:nvSpPr>
        <p:spPr/>
        <p:txBody>
          <a:bodyPr/>
          <a:lstStyle/>
          <a:p>
            <a:fld id="{DB1CEA2B-11BA-47C1-B2B8-F71A1EE91919}" type="slidenum">
              <a:rPr lang="fr-CH" smtClean="0"/>
              <a:t>35</a:t>
            </a:fld>
            <a:endParaRPr lang="fr-CH"/>
          </a:p>
        </p:txBody>
      </p:sp>
    </p:spTree>
    <p:extLst>
      <p:ext uri="{BB962C8B-B14F-4D97-AF65-F5344CB8AC3E}">
        <p14:creationId xmlns:p14="http://schemas.microsoft.com/office/powerpoint/2010/main" val="2079171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FCD">
            <a:alpha val="98824"/>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56954" y="0"/>
            <a:ext cx="8278091" cy="7023906"/>
          </a:xfrm>
          <a:prstGeom prst="rect">
            <a:avLst/>
          </a:prstGeom>
        </p:spPr>
      </p:pic>
      <p:pic>
        <p:nvPicPr>
          <p:cNvPr id="5" name="Picture 4">
            <a:extLst>
              <a:ext uri="{FF2B5EF4-FFF2-40B4-BE49-F238E27FC236}">
                <a16:creationId xmlns:a16="http://schemas.microsoft.com/office/drawing/2014/main" id="{58CF3754-ACEB-4BB2-B473-22C47D996906}"/>
              </a:ext>
            </a:extLst>
          </p:cNvPr>
          <p:cNvPicPr>
            <a:picLocks noChangeAspect="1"/>
          </p:cNvPicPr>
          <p:nvPr/>
        </p:nvPicPr>
        <p:blipFill>
          <a:blip r:embed="rId4"/>
          <a:stretch>
            <a:fillRect/>
          </a:stretch>
        </p:blipFill>
        <p:spPr>
          <a:xfrm>
            <a:off x="7005320" y="3324529"/>
            <a:ext cx="762000" cy="552549"/>
          </a:xfrm>
          <a:prstGeom prst="rect">
            <a:avLst/>
          </a:prstGeom>
        </p:spPr>
      </p:pic>
      <p:sp>
        <p:nvSpPr>
          <p:cNvPr id="6" name="Rectangle 5">
            <a:extLst>
              <a:ext uri="{FF2B5EF4-FFF2-40B4-BE49-F238E27FC236}">
                <a16:creationId xmlns:a16="http://schemas.microsoft.com/office/drawing/2014/main" id="{7B606BFE-0CE3-431C-AAF4-1C9670EBF10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418D1C48-4606-4A67-A98B-D2E7E8C8C268}"/>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0C937153-AE5B-4602-9EDC-78C5E0A0AD03}"/>
              </a:ext>
            </a:extLst>
          </p:cNvPr>
          <p:cNvSpPr>
            <a:spLocks noGrp="1"/>
          </p:cNvSpPr>
          <p:nvPr>
            <p:ph type="sldNum" sz="quarter" idx="12"/>
          </p:nvPr>
        </p:nvSpPr>
        <p:spPr/>
        <p:txBody>
          <a:bodyPr/>
          <a:lstStyle/>
          <a:p>
            <a:fld id="{DB1CEA2B-11BA-47C1-B2B8-F71A1EE91919}" type="slidenum">
              <a:rPr lang="fr-CH" smtClean="0"/>
              <a:t>36</a:t>
            </a:fld>
            <a:endParaRPr lang="fr-CH"/>
          </a:p>
        </p:txBody>
      </p:sp>
    </p:spTree>
    <p:extLst>
      <p:ext uri="{BB962C8B-B14F-4D97-AF65-F5344CB8AC3E}">
        <p14:creationId xmlns:p14="http://schemas.microsoft.com/office/powerpoint/2010/main" val="3254099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u="sng" dirty="0">
                <a:latin typeface="+mn-lt"/>
              </a:rPr>
              <a:t>Ethical Challenges in Mass Casualty Situations?</a:t>
            </a:r>
            <a:br>
              <a:rPr lang="en-US" u="sng" dirty="0">
                <a:latin typeface="+mn-lt"/>
              </a:rPr>
            </a:br>
            <a:r>
              <a:rPr lang="en-US" u="sng" dirty="0">
                <a:latin typeface="+mn-lt"/>
              </a:rPr>
              <a:t>- ETHICS in </a:t>
            </a:r>
            <a:r>
              <a:rPr lang="en-US" u="sng" dirty="0">
                <a:solidFill>
                  <a:srgbClr val="FF0000"/>
                </a:solidFill>
                <a:latin typeface="+mn-lt"/>
              </a:rPr>
              <a:t>TR</a:t>
            </a:r>
            <a:r>
              <a:rPr lang="en-US" u="sng" dirty="0">
                <a:solidFill>
                  <a:srgbClr val="FFFF00"/>
                </a:solidFill>
                <a:latin typeface="+mn-lt"/>
              </a:rPr>
              <a:t>IA</a:t>
            </a:r>
            <a:r>
              <a:rPr lang="en-US" u="sng" dirty="0">
                <a:solidFill>
                  <a:srgbClr val="00B050"/>
                </a:solidFill>
                <a:latin typeface="+mn-lt"/>
              </a:rPr>
              <a:t>GE -</a:t>
            </a:r>
            <a:endParaRPr lang="fr-CH" u="sng" dirty="0">
              <a:solidFill>
                <a:srgbClr val="00B050"/>
              </a:solidFill>
              <a:latin typeface="+mn-lt"/>
            </a:endParaRPr>
          </a:p>
        </p:txBody>
      </p:sp>
      <p:sp>
        <p:nvSpPr>
          <p:cNvPr id="3" name="Content Placeholder 2"/>
          <p:cNvSpPr>
            <a:spLocks noGrp="1"/>
          </p:cNvSpPr>
          <p:nvPr>
            <p:ph idx="1"/>
          </p:nvPr>
        </p:nvSpPr>
        <p:spPr>
          <a:xfrm>
            <a:off x="2854959" y="1825625"/>
            <a:ext cx="8825411" cy="4351338"/>
          </a:xfrm>
        </p:spPr>
        <p:txBody>
          <a:bodyPr/>
          <a:lstStyle/>
          <a:p>
            <a:endParaRPr lang="en-US" dirty="0"/>
          </a:p>
          <a:p>
            <a:r>
              <a:rPr lang="en-US" dirty="0"/>
              <a:t>What about Governors, Majors, military Commanders or other high authorities in a mass casualty situations (TRIAGE situation)?</a:t>
            </a:r>
          </a:p>
          <a:p>
            <a:endParaRPr lang="en-US" dirty="0"/>
          </a:p>
          <a:p>
            <a:r>
              <a:rPr lang="en-US" dirty="0"/>
              <a:t>What about an injured “attacker” (for example a shooter) who is triage priority </a:t>
            </a:r>
            <a:r>
              <a:rPr lang="en-US" dirty="0">
                <a:solidFill>
                  <a:srgbClr val="FF0000"/>
                </a:solidFill>
              </a:rPr>
              <a:t>one </a:t>
            </a:r>
            <a:r>
              <a:rPr lang="en-US" dirty="0"/>
              <a:t>vs. a pregnant woman that he severely (but not life threatening) injured?</a:t>
            </a:r>
          </a:p>
          <a:p>
            <a:endParaRPr lang="en-US" dirty="0"/>
          </a:p>
          <a:p>
            <a:endParaRPr lang="fr-CH" dirty="0"/>
          </a:p>
        </p:txBody>
      </p:sp>
      <p:sp>
        <p:nvSpPr>
          <p:cNvPr id="4" name="TextBox 3">
            <a:extLst>
              <a:ext uri="{FF2B5EF4-FFF2-40B4-BE49-F238E27FC236}">
                <a16:creationId xmlns:a16="http://schemas.microsoft.com/office/drawing/2014/main" id="{6F2442EE-8B63-4074-8447-C741C545F28D}"/>
              </a:ext>
            </a:extLst>
          </p:cNvPr>
          <p:cNvSpPr txBox="1"/>
          <p:nvPr/>
        </p:nvSpPr>
        <p:spPr>
          <a:xfrm>
            <a:off x="1078803" y="3077964"/>
            <a:ext cx="1326004" cy="1846659"/>
          </a:xfrm>
          <a:prstGeom prst="rect">
            <a:avLst/>
          </a:prstGeom>
          <a:noFill/>
        </p:spPr>
        <p:txBody>
          <a:bodyPr wrap="none" rtlCol="0">
            <a:spAutoFit/>
          </a:bodyPr>
          <a:lstStyle/>
          <a:p>
            <a:r>
              <a:rPr lang="en-US" sz="9600" b="1" dirty="0">
                <a:solidFill>
                  <a:srgbClr val="FF0000"/>
                </a:solidFill>
              </a:rPr>
              <a:t>??</a:t>
            </a:r>
          </a:p>
          <a:p>
            <a:endParaRPr lang="en-GB" dirty="0"/>
          </a:p>
        </p:txBody>
      </p:sp>
      <p:sp>
        <p:nvSpPr>
          <p:cNvPr id="5" name="Rectangle 4">
            <a:extLst>
              <a:ext uri="{FF2B5EF4-FFF2-40B4-BE49-F238E27FC236}">
                <a16:creationId xmlns:a16="http://schemas.microsoft.com/office/drawing/2014/main" id="{E1F96CAD-8F43-49B7-B566-E31D3B2849B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9DD058A8-2133-4B34-AFF0-3DEE8BEBC2E6}"/>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2A828E9F-3C10-4071-B194-88F05C0F95C6}"/>
              </a:ext>
            </a:extLst>
          </p:cNvPr>
          <p:cNvSpPr>
            <a:spLocks noGrp="1"/>
          </p:cNvSpPr>
          <p:nvPr>
            <p:ph type="sldNum" sz="quarter" idx="12"/>
          </p:nvPr>
        </p:nvSpPr>
        <p:spPr/>
        <p:txBody>
          <a:bodyPr/>
          <a:lstStyle/>
          <a:p>
            <a:fld id="{DB1CEA2B-11BA-47C1-B2B8-F71A1EE91919}" type="slidenum">
              <a:rPr lang="fr-CH" smtClean="0"/>
              <a:t>37</a:t>
            </a:fld>
            <a:endParaRPr lang="fr-CH"/>
          </a:p>
        </p:txBody>
      </p:sp>
    </p:spTree>
    <p:extLst>
      <p:ext uri="{BB962C8B-B14F-4D97-AF65-F5344CB8AC3E}">
        <p14:creationId xmlns:p14="http://schemas.microsoft.com/office/powerpoint/2010/main" val="98534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18796" y="612742"/>
            <a:ext cx="7758326" cy="5818745"/>
          </a:xfrm>
          <a:prstGeom prst="rect">
            <a:avLst/>
          </a:prstGeom>
        </p:spPr>
      </p:pic>
      <p:sp>
        <p:nvSpPr>
          <p:cNvPr id="3" name="Rectangle 2">
            <a:extLst>
              <a:ext uri="{FF2B5EF4-FFF2-40B4-BE49-F238E27FC236}">
                <a16:creationId xmlns:a16="http://schemas.microsoft.com/office/drawing/2014/main" id="{BC61A419-3D21-48FF-B497-74438E6B0B5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7C095D8A-A888-419E-95A2-E9AE29ACE18B}"/>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BA60F7C-C552-4AD0-AA07-21740E4C6C0F}"/>
              </a:ext>
            </a:extLst>
          </p:cNvPr>
          <p:cNvSpPr>
            <a:spLocks noGrp="1"/>
          </p:cNvSpPr>
          <p:nvPr>
            <p:ph type="sldNum" sz="quarter" idx="12"/>
          </p:nvPr>
        </p:nvSpPr>
        <p:spPr/>
        <p:txBody>
          <a:bodyPr/>
          <a:lstStyle/>
          <a:p>
            <a:fld id="{DB1CEA2B-11BA-47C1-B2B8-F71A1EE91919}" type="slidenum">
              <a:rPr lang="fr-CH" smtClean="0"/>
              <a:t>38</a:t>
            </a:fld>
            <a:endParaRPr lang="fr-CH"/>
          </a:p>
        </p:txBody>
      </p:sp>
    </p:spTree>
    <p:extLst>
      <p:ext uri="{BB962C8B-B14F-4D97-AF65-F5344CB8AC3E}">
        <p14:creationId xmlns:p14="http://schemas.microsoft.com/office/powerpoint/2010/main" val="1254256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u="sng" dirty="0">
                <a:latin typeface="+mn-lt"/>
              </a:rPr>
              <a:t>Fundamental values that impact the </a:t>
            </a:r>
            <a:r>
              <a:rPr lang="en-US" u="sng" dirty="0">
                <a:solidFill>
                  <a:srgbClr val="FF0000"/>
                </a:solidFill>
                <a:effectLst>
                  <a:outerShdw blurRad="38100" dist="38100" dir="2700000" algn="tl">
                    <a:srgbClr val="000000">
                      <a:alpha val="43137"/>
                    </a:srgbClr>
                  </a:outerShdw>
                </a:effectLst>
                <a:latin typeface="+mn-lt"/>
              </a:rPr>
              <a:t>TR</a:t>
            </a:r>
            <a:r>
              <a:rPr lang="en-US" u="sng" dirty="0">
                <a:solidFill>
                  <a:srgbClr val="FFFF00"/>
                </a:solidFill>
                <a:effectLst>
                  <a:outerShdw blurRad="38100" dist="38100" dir="2700000" algn="tl">
                    <a:srgbClr val="000000">
                      <a:alpha val="43137"/>
                    </a:srgbClr>
                  </a:outerShdw>
                </a:effectLst>
                <a:latin typeface="+mn-lt"/>
              </a:rPr>
              <a:t>IA</a:t>
            </a:r>
            <a:r>
              <a:rPr lang="en-US" u="sng" dirty="0">
                <a:solidFill>
                  <a:srgbClr val="00B050"/>
                </a:solidFill>
                <a:effectLst>
                  <a:outerShdw blurRad="38100" dist="38100" dir="2700000" algn="tl">
                    <a:srgbClr val="000000">
                      <a:alpha val="43137"/>
                    </a:srgbClr>
                  </a:outerShdw>
                </a:effectLst>
                <a:latin typeface="+mn-lt"/>
              </a:rPr>
              <a:t>GE</a:t>
            </a:r>
            <a:r>
              <a:rPr lang="en-US" u="sng" dirty="0">
                <a:latin typeface="+mn-lt"/>
              </a:rPr>
              <a:t> process…</a:t>
            </a:r>
            <a:endParaRPr lang="fr-CH" u="sng" dirty="0">
              <a:latin typeface="+mn-lt"/>
            </a:endParaRPr>
          </a:p>
        </p:txBody>
      </p:sp>
      <p:sp>
        <p:nvSpPr>
          <p:cNvPr id="3" name="Content Placeholder 2"/>
          <p:cNvSpPr>
            <a:spLocks noGrp="1"/>
          </p:cNvSpPr>
          <p:nvPr>
            <p:ph idx="1"/>
          </p:nvPr>
        </p:nvSpPr>
        <p:spPr>
          <a:xfrm>
            <a:off x="1423416" y="2336799"/>
            <a:ext cx="10515600" cy="3901123"/>
          </a:xfrm>
        </p:spPr>
        <p:txBody>
          <a:bodyPr/>
          <a:lstStyle/>
          <a:p>
            <a:r>
              <a:rPr lang="en-US" dirty="0"/>
              <a:t>Values of human life and dignity…</a:t>
            </a:r>
          </a:p>
          <a:p>
            <a:endParaRPr lang="en-US" dirty="0"/>
          </a:p>
          <a:p>
            <a:r>
              <a:rPr lang="en-US" dirty="0"/>
              <a:t>Triage decisions should not discriminate against certain groups…</a:t>
            </a:r>
          </a:p>
          <a:p>
            <a:endParaRPr lang="en-US" dirty="0"/>
          </a:p>
          <a:p>
            <a:r>
              <a:rPr lang="en-US" dirty="0"/>
              <a:t>Triage must be done without regard to rank, age, race, social worth, income or any other distinction other than emergency medical need…</a:t>
            </a:r>
          </a:p>
          <a:p>
            <a:pPr marL="0" indent="0">
              <a:buNone/>
            </a:pPr>
            <a:endParaRPr lang="en-US" dirty="0"/>
          </a:p>
        </p:txBody>
      </p:sp>
      <p:sp>
        <p:nvSpPr>
          <p:cNvPr id="4" name="Rectangle 3">
            <a:extLst>
              <a:ext uri="{FF2B5EF4-FFF2-40B4-BE49-F238E27FC236}">
                <a16:creationId xmlns:a16="http://schemas.microsoft.com/office/drawing/2014/main" id="{4C20BE72-E78A-47FD-B78B-8F786A4E94B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50DA77C2-EBCA-43DC-A939-ADE6913089B3}"/>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9ED9FC96-41F9-4D14-8A6C-5E46ECAE7DDC}"/>
              </a:ext>
            </a:extLst>
          </p:cNvPr>
          <p:cNvSpPr>
            <a:spLocks noGrp="1"/>
          </p:cNvSpPr>
          <p:nvPr>
            <p:ph type="sldNum" sz="quarter" idx="12"/>
          </p:nvPr>
        </p:nvSpPr>
        <p:spPr/>
        <p:txBody>
          <a:bodyPr/>
          <a:lstStyle/>
          <a:p>
            <a:fld id="{DB1CEA2B-11BA-47C1-B2B8-F71A1EE91919}" type="slidenum">
              <a:rPr lang="fr-CH" smtClean="0"/>
              <a:t>39</a:t>
            </a:fld>
            <a:endParaRPr lang="fr-CH"/>
          </a:p>
        </p:txBody>
      </p:sp>
    </p:spTree>
    <p:extLst>
      <p:ext uri="{BB962C8B-B14F-4D97-AF65-F5344CB8AC3E}">
        <p14:creationId xmlns:p14="http://schemas.microsoft.com/office/powerpoint/2010/main" val="3685719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F267FC-3307-4A2B-9350-56B317D3010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3105120E-15A4-43A7-9C26-2FDCF4BBE6EF}"/>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557649" y="5735782"/>
            <a:ext cx="9243548" cy="967404"/>
          </a:xfrm>
        </p:spPr>
        <p:txBody>
          <a:bodyPr>
            <a:normAutofit fontScale="90000"/>
          </a:bodyPr>
          <a:lstStyle/>
          <a:p>
            <a:r>
              <a:rPr lang="en-US" sz="4900" u="sng" dirty="0">
                <a:latin typeface="+mn-lt"/>
              </a:rPr>
              <a:t>Introduction to Mass Casualty Management</a:t>
            </a:r>
            <a:r>
              <a:rPr lang="en-US" dirty="0"/>
              <a:t>….</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endParaRPr lang="fr-CH" sz="3100"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140969" y="1858392"/>
            <a:ext cx="3761558" cy="2499577"/>
          </a:xfrm>
          <a:prstGeom prst="rect">
            <a:avLst/>
          </a:prstGeom>
        </p:spPr>
      </p:pic>
      <p:pic>
        <p:nvPicPr>
          <p:cNvPr id="4" name="Picture 3"/>
          <p:cNvPicPr>
            <a:picLocks noChangeAspect="1"/>
          </p:cNvPicPr>
          <p:nvPr/>
        </p:nvPicPr>
        <p:blipFill>
          <a:blip r:embed="rId4"/>
          <a:stretch>
            <a:fillRect/>
          </a:stretch>
        </p:blipFill>
        <p:spPr>
          <a:xfrm>
            <a:off x="6446440" y="2887587"/>
            <a:ext cx="4272293" cy="2848195"/>
          </a:xfrm>
          <a:prstGeom prst="rect">
            <a:avLst/>
          </a:prstGeom>
        </p:spPr>
      </p:pic>
      <p:sp>
        <p:nvSpPr>
          <p:cNvPr id="8" name="Title 1"/>
          <p:cNvSpPr txBox="1">
            <a:spLocks/>
          </p:cNvSpPr>
          <p:nvPr/>
        </p:nvSpPr>
        <p:spPr>
          <a:xfrm>
            <a:off x="995149" y="6807412"/>
            <a:ext cx="9243548" cy="612366"/>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dirty="0"/>
          </a:p>
          <a:p>
            <a:pPr algn="l"/>
            <a:endParaRPr lang="en-US" sz="9600" b="1" dirty="0">
              <a:solidFill>
                <a:srgbClr val="FF0000"/>
              </a:solidFill>
            </a:endParaRPr>
          </a:p>
          <a:p>
            <a:pPr algn="l"/>
            <a:endParaRPr lang="en-US" sz="9600" b="1" dirty="0">
              <a:solidFill>
                <a:srgbClr val="FF0000"/>
              </a:solidFill>
            </a:endParaRPr>
          </a:p>
          <a:p>
            <a:pPr algn="l"/>
            <a:r>
              <a:rPr lang="en-US" sz="11200" b="1" dirty="0">
                <a:solidFill>
                  <a:srgbClr val="FF0000"/>
                </a:solidFill>
              </a:rPr>
              <a:t>Prepare for the worst </a:t>
            </a:r>
          </a:p>
          <a:p>
            <a:pPr algn="l"/>
            <a:r>
              <a:rPr lang="en-US" sz="11200" b="1" dirty="0">
                <a:solidFill>
                  <a:srgbClr val="FF0000"/>
                </a:solidFill>
              </a:rPr>
              <a:t>		&amp; hope for the best….</a:t>
            </a:r>
            <a:br>
              <a:rPr lang="en-US" sz="9600" b="1" dirty="0">
                <a:solidFill>
                  <a:srgbClr val="FF0000"/>
                </a:solidFill>
              </a:rPr>
            </a:br>
            <a:br>
              <a:rPr lang="en-US" sz="9600" b="1" dirty="0">
                <a:solidFill>
                  <a:srgbClr val="FF0000"/>
                </a:solidFill>
              </a:rPr>
            </a:br>
            <a:br>
              <a:rPr lang="en-US" sz="9600" dirty="0"/>
            </a:br>
            <a:br>
              <a:rPr lang="en-US" dirty="0"/>
            </a:br>
            <a:endParaRPr lang="fr-CH" sz="3100" dirty="0"/>
          </a:p>
        </p:txBody>
      </p:sp>
      <p:pic>
        <p:nvPicPr>
          <p:cNvPr id="9" name="Picture 8"/>
          <p:cNvPicPr>
            <a:picLocks noChangeAspect="1"/>
          </p:cNvPicPr>
          <p:nvPr/>
        </p:nvPicPr>
        <p:blipFill>
          <a:blip r:embed="rId5"/>
          <a:stretch>
            <a:fillRect/>
          </a:stretch>
        </p:blipFill>
        <p:spPr>
          <a:xfrm>
            <a:off x="1160452" y="2456258"/>
            <a:ext cx="4266505" cy="2844336"/>
          </a:xfrm>
          <a:prstGeom prst="rect">
            <a:avLst/>
          </a:prstGeom>
        </p:spPr>
      </p:pic>
      <p:pic>
        <p:nvPicPr>
          <p:cNvPr id="5" name="Picture 4"/>
          <p:cNvPicPr>
            <a:picLocks noChangeAspect="1"/>
          </p:cNvPicPr>
          <p:nvPr/>
        </p:nvPicPr>
        <p:blipFill>
          <a:blip r:embed="rId6"/>
          <a:stretch>
            <a:fillRect/>
          </a:stretch>
        </p:blipFill>
        <p:spPr>
          <a:xfrm>
            <a:off x="7417219" y="1017009"/>
            <a:ext cx="4371975" cy="30575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206" y="2263226"/>
            <a:ext cx="5208834" cy="3472556"/>
          </a:xfrm>
          <a:prstGeom prst="rect">
            <a:avLst/>
          </a:prstGeom>
        </p:spPr>
      </p:pic>
      <p:sp>
        <p:nvSpPr>
          <p:cNvPr id="13" name="Slide Number Placeholder 12">
            <a:extLst>
              <a:ext uri="{FF2B5EF4-FFF2-40B4-BE49-F238E27FC236}">
                <a16:creationId xmlns:a16="http://schemas.microsoft.com/office/drawing/2014/main" id="{D3FACE97-9478-4E30-BBB7-DB9DC7114621}"/>
              </a:ext>
            </a:extLst>
          </p:cNvPr>
          <p:cNvSpPr>
            <a:spLocks noGrp="1"/>
          </p:cNvSpPr>
          <p:nvPr>
            <p:ph type="sldNum" sz="quarter" idx="12"/>
          </p:nvPr>
        </p:nvSpPr>
        <p:spPr/>
        <p:txBody>
          <a:bodyPr/>
          <a:lstStyle/>
          <a:p>
            <a:fld id="{DB1CEA2B-11BA-47C1-B2B8-F71A1EE91919}" type="slidenum">
              <a:rPr lang="fr-CH" smtClean="0"/>
              <a:t>4</a:t>
            </a:fld>
            <a:endParaRPr lang="fr-CH"/>
          </a:p>
        </p:txBody>
      </p:sp>
    </p:spTree>
    <p:extLst>
      <p:ext uri="{BB962C8B-B14F-4D97-AF65-F5344CB8AC3E}">
        <p14:creationId xmlns:p14="http://schemas.microsoft.com/office/powerpoint/2010/main" val="395064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u="sng" dirty="0">
                <a:latin typeface="+mn-lt"/>
              </a:rPr>
              <a:t>Ethical Challenges in Mass Casualty Situations?</a:t>
            </a:r>
            <a:br>
              <a:rPr lang="en-US" u="sng" dirty="0">
                <a:latin typeface="+mn-lt"/>
              </a:rPr>
            </a:br>
            <a:r>
              <a:rPr lang="en-US" u="sng" dirty="0">
                <a:latin typeface="+mn-lt"/>
              </a:rPr>
              <a:t>- ETHICS in </a:t>
            </a:r>
            <a:r>
              <a:rPr lang="en-US" u="sng" dirty="0">
                <a:solidFill>
                  <a:srgbClr val="FF0000"/>
                </a:solidFill>
                <a:latin typeface="+mn-lt"/>
              </a:rPr>
              <a:t>TR</a:t>
            </a:r>
            <a:r>
              <a:rPr lang="en-US" u="sng" dirty="0">
                <a:solidFill>
                  <a:srgbClr val="FFFF00"/>
                </a:solidFill>
                <a:latin typeface="+mn-lt"/>
              </a:rPr>
              <a:t>IA</a:t>
            </a:r>
            <a:r>
              <a:rPr lang="en-US" u="sng" dirty="0">
                <a:solidFill>
                  <a:srgbClr val="00B050"/>
                </a:solidFill>
                <a:latin typeface="+mn-lt"/>
              </a:rPr>
              <a:t>GE -</a:t>
            </a:r>
            <a:endParaRPr lang="fr-CH" u="sng" dirty="0">
              <a:latin typeface="+mn-lt"/>
            </a:endParaRPr>
          </a:p>
        </p:txBody>
      </p:sp>
      <p:sp>
        <p:nvSpPr>
          <p:cNvPr id="3" name="Content Placeholder 2"/>
          <p:cNvSpPr>
            <a:spLocks noGrp="1"/>
          </p:cNvSpPr>
          <p:nvPr>
            <p:ph idx="1"/>
          </p:nvPr>
        </p:nvSpPr>
        <p:spPr>
          <a:xfrm>
            <a:off x="838200" y="2255519"/>
            <a:ext cx="10816988" cy="3921443"/>
          </a:xfrm>
        </p:spPr>
        <p:txBody>
          <a:bodyPr/>
          <a:lstStyle/>
          <a:p>
            <a:r>
              <a:rPr lang="en-US" dirty="0"/>
              <a:t>In a crisis or a mass casualty situation there is a switch from standard medical ethics (with the primary focus on </a:t>
            </a:r>
            <a:r>
              <a:rPr lang="en-US" b="1" dirty="0"/>
              <a:t>individual autonomy</a:t>
            </a:r>
            <a:r>
              <a:rPr lang="en-US" dirty="0"/>
              <a:t>) to  ethics of public health (with a primary focus on </a:t>
            </a:r>
            <a:r>
              <a:rPr lang="en-US" b="1" dirty="0"/>
              <a:t>health of communities</a:t>
            </a:r>
            <a:r>
              <a:rPr lang="en-US" dirty="0"/>
              <a:t>)</a:t>
            </a:r>
          </a:p>
          <a:p>
            <a:endParaRPr lang="en-US" dirty="0"/>
          </a:p>
          <a:p>
            <a:r>
              <a:rPr lang="en-US" dirty="0"/>
              <a:t>The overarching aim is to minimize morbidity and mortality</a:t>
            </a:r>
          </a:p>
          <a:p>
            <a:endParaRPr lang="en-US" dirty="0"/>
          </a:p>
          <a:p>
            <a:r>
              <a:rPr lang="en-US" dirty="0"/>
              <a:t>DOING THE BEST FOR THE MOST……</a:t>
            </a:r>
            <a:endParaRPr lang="fr-CH" dirty="0"/>
          </a:p>
        </p:txBody>
      </p:sp>
      <p:sp>
        <p:nvSpPr>
          <p:cNvPr id="4" name="Rectangle 3">
            <a:extLst>
              <a:ext uri="{FF2B5EF4-FFF2-40B4-BE49-F238E27FC236}">
                <a16:creationId xmlns:a16="http://schemas.microsoft.com/office/drawing/2014/main" id="{1597634C-292B-4AE1-B983-07B938AB543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B54642B3-A144-40ED-A48D-212AD6B7E78F}"/>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DD14BC39-3B68-433C-9D71-A0E18BC86199}"/>
              </a:ext>
            </a:extLst>
          </p:cNvPr>
          <p:cNvSpPr>
            <a:spLocks noGrp="1"/>
          </p:cNvSpPr>
          <p:nvPr>
            <p:ph type="sldNum" sz="quarter" idx="12"/>
          </p:nvPr>
        </p:nvSpPr>
        <p:spPr/>
        <p:txBody>
          <a:bodyPr/>
          <a:lstStyle/>
          <a:p>
            <a:fld id="{DB1CEA2B-11BA-47C1-B2B8-F71A1EE91919}" type="slidenum">
              <a:rPr lang="fr-CH" smtClean="0"/>
              <a:t>40</a:t>
            </a:fld>
            <a:endParaRPr lang="fr-CH"/>
          </a:p>
        </p:txBody>
      </p:sp>
    </p:spTree>
    <p:extLst>
      <p:ext uri="{BB962C8B-B14F-4D97-AF65-F5344CB8AC3E}">
        <p14:creationId xmlns:p14="http://schemas.microsoft.com/office/powerpoint/2010/main" val="154852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283" y="150335"/>
            <a:ext cx="9244237" cy="1325563"/>
          </a:xfrm>
        </p:spPr>
        <p:txBody>
          <a:bodyPr/>
          <a:lstStyle/>
          <a:p>
            <a:pPr algn="ctr"/>
            <a:r>
              <a:rPr lang="en-US" u="sng" dirty="0">
                <a:latin typeface="+mn-lt"/>
              </a:rPr>
              <a:t>Mass Casualty Management - </a:t>
            </a:r>
            <a:r>
              <a:rPr lang="en-US" b="1" u="sng" dirty="0">
                <a:latin typeface="+mn-lt"/>
              </a:rPr>
              <a:t>Hospital</a:t>
            </a:r>
            <a:endParaRPr lang="fr-CH" b="1" u="sng" dirty="0">
              <a:latin typeface="+mn-lt"/>
            </a:endParaRPr>
          </a:p>
        </p:txBody>
      </p:sp>
      <p:sp>
        <p:nvSpPr>
          <p:cNvPr id="3" name="Content Placeholder 2"/>
          <p:cNvSpPr>
            <a:spLocks noGrp="1"/>
          </p:cNvSpPr>
          <p:nvPr>
            <p:ph idx="1"/>
          </p:nvPr>
        </p:nvSpPr>
        <p:spPr>
          <a:xfrm>
            <a:off x="1094232" y="1923161"/>
            <a:ext cx="10515600" cy="4351338"/>
          </a:xfrm>
        </p:spPr>
        <p:txBody>
          <a:bodyPr>
            <a:normAutofit/>
          </a:bodyPr>
          <a:lstStyle/>
          <a:p>
            <a:pPr marL="0" indent="0">
              <a:buNone/>
            </a:pPr>
            <a:r>
              <a:rPr lang="en-US" b="1" dirty="0">
                <a:solidFill>
                  <a:srgbClr val="3333CC"/>
                </a:solidFill>
              </a:rPr>
              <a:t>EMERGENCY DEPARTMENT </a:t>
            </a:r>
            <a:r>
              <a:rPr lang="en-US" dirty="0"/>
              <a:t>- MASS CASUALTY PLAN</a:t>
            </a:r>
          </a:p>
          <a:p>
            <a:r>
              <a:rPr lang="en-US" dirty="0"/>
              <a:t>As before, a mass casualty refers to a large number of casualties, or people injured and in need of medical assistance, produced in a short period of time. </a:t>
            </a:r>
          </a:p>
          <a:p>
            <a:r>
              <a:rPr lang="en-US" dirty="0"/>
              <a:t>A mass casualty incident (MCI) refers to any event that produces a large number of casualties, beyond the hospital’s usual capacity, that disrupts the daily hospital routine requiring additional resources to manage the influx of casualties </a:t>
            </a:r>
            <a:r>
              <a:rPr lang="en-US" dirty="0">
                <a:solidFill>
                  <a:srgbClr val="FF0000"/>
                </a:solidFill>
              </a:rPr>
              <a:t>(…at any time and without warning!)</a:t>
            </a:r>
          </a:p>
          <a:p>
            <a:r>
              <a:rPr lang="en-US" b="1" dirty="0"/>
              <a:t>Good preparation and a detailed plan will save lives</a:t>
            </a:r>
          </a:p>
        </p:txBody>
      </p:sp>
      <p:sp>
        <p:nvSpPr>
          <p:cNvPr id="4" name="Rectangle 3">
            <a:extLst>
              <a:ext uri="{FF2B5EF4-FFF2-40B4-BE49-F238E27FC236}">
                <a16:creationId xmlns:a16="http://schemas.microsoft.com/office/drawing/2014/main" id="{495E9BF2-4251-4FC4-9C32-A054CED5470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1722D185-047D-4BCB-816E-2DEE8ABC49C2}"/>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6A25F0FC-1CB5-4104-9E86-7964611B0AE3}"/>
              </a:ext>
            </a:extLst>
          </p:cNvPr>
          <p:cNvSpPr>
            <a:spLocks noGrp="1"/>
          </p:cNvSpPr>
          <p:nvPr>
            <p:ph type="sldNum" sz="quarter" idx="12"/>
          </p:nvPr>
        </p:nvSpPr>
        <p:spPr/>
        <p:txBody>
          <a:bodyPr/>
          <a:lstStyle/>
          <a:p>
            <a:fld id="{DB1CEA2B-11BA-47C1-B2B8-F71A1EE91919}" type="slidenum">
              <a:rPr lang="fr-CH" smtClean="0"/>
              <a:t>41</a:t>
            </a:fld>
            <a:endParaRPr lang="fr-CH"/>
          </a:p>
        </p:txBody>
      </p:sp>
    </p:spTree>
    <p:extLst>
      <p:ext uri="{BB962C8B-B14F-4D97-AF65-F5344CB8AC3E}">
        <p14:creationId xmlns:p14="http://schemas.microsoft.com/office/powerpoint/2010/main" val="7781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575" y="18255"/>
            <a:ext cx="10515600" cy="1325563"/>
          </a:xfrm>
        </p:spPr>
        <p:txBody>
          <a:bodyPr/>
          <a:lstStyle/>
          <a:p>
            <a:r>
              <a:rPr lang="en-GB" u="sng" dirty="0">
                <a:latin typeface="+mn-lt"/>
              </a:rPr>
              <a:t>Mass Casualty Management </a:t>
            </a:r>
            <a:r>
              <a:rPr lang="fr-CH" u="sng" dirty="0">
                <a:latin typeface="+mn-lt"/>
              </a:rPr>
              <a:t>-</a:t>
            </a:r>
            <a:r>
              <a:rPr lang="fr-CH" b="1" u="sng" dirty="0">
                <a:latin typeface="+mn-lt"/>
              </a:rPr>
              <a:t>Hospital</a:t>
            </a:r>
          </a:p>
        </p:txBody>
      </p:sp>
      <p:sp>
        <p:nvSpPr>
          <p:cNvPr id="3" name="Content Placeholder 2"/>
          <p:cNvSpPr>
            <a:spLocks noGrp="1"/>
          </p:cNvSpPr>
          <p:nvPr>
            <p:ph idx="1"/>
          </p:nvPr>
        </p:nvSpPr>
        <p:spPr/>
        <p:txBody>
          <a:bodyPr>
            <a:normAutofit fontScale="92500" lnSpcReduction="10000"/>
          </a:bodyPr>
          <a:lstStyle/>
          <a:p>
            <a:r>
              <a:rPr lang="en-US" dirty="0"/>
              <a:t>The management of a </a:t>
            </a:r>
            <a:r>
              <a:rPr lang="en-US" b="1" dirty="0"/>
              <a:t>mass casualty incident (MCI)</a:t>
            </a:r>
            <a:r>
              <a:rPr lang="en-US" dirty="0"/>
              <a:t> should be adapted to the local situation: staff skills, transportation, communication, supplies, and equipment…</a:t>
            </a:r>
          </a:p>
          <a:p>
            <a:r>
              <a:rPr lang="en-US" dirty="0"/>
              <a:t>Each hospital must develop their own MCM plan based on their resources and local situation…</a:t>
            </a:r>
          </a:p>
          <a:p>
            <a:r>
              <a:rPr lang="en-US" dirty="0"/>
              <a:t>Each department must develop their own plan and practice it regularly. </a:t>
            </a:r>
          </a:p>
          <a:p>
            <a:r>
              <a:rPr lang="en-US" dirty="0"/>
              <a:t>For the </a:t>
            </a:r>
            <a:r>
              <a:rPr lang="en-US" b="1" dirty="0"/>
              <a:t>emergency department (ED)</a:t>
            </a:r>
            <a:r>
              <a:rPr lang="en-US" dirty="0"/>
              <a:t> it is important that the MCM plan follows the daily routine as much as possible, in order to avoid confusion. This concept is called preparedness by design. By standardizing routine emergency activities teams work more efficiently, providing a better outcome for the patients.</a:t>
            </a:r>
            <a:endParaRPr lang="fr-CH" dirty="0"/>
          </a:p>
        </p:txBody>
      </p:sp>
      <p:sp>
        <p:nvSpPr>
          <p:cNvPr id="4" name="Rectangle 3">
            <a:extLst>
              <a:ext uri="{FF2B5EF4-FFF2-40B4-BE49-F238E27FC236}">
                <a16:creationId xmlns:a16="http://schemas.microsoft.com/office/drawing/2014/main" id="{517DFA31-6A65-425E-8EA8-A4D03EEE7F3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4B12F4A9-F18F-49DD-B4EA-1B4ECE861E51}"/>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B5EC2838-4EC2-4875-96E3-B69F46EC7E7B}"/>
              </a:ext>
            </a:extLst>
          </p:cNvPr>
          <p:cNvSpPr>
            <a:spLocks noGrp="1"/>
          </p:cNvSpPr>
          <p:nvPr>
            <p:ph type="sldNum" sz="quarter" idx="12"/>
          </p:nvPr>
        </p:nvSpPr>
        <p:spPr/>
        <p:txBody>
          <a:bodyPr/>
          <a:lstStyle/>
          <a:p>
            <a:fld id="{DB1CEA2B-11BA-47C1-B2B8-F71A1EE91919}" type="slidenum">
              <a:rPr lang="fr-CH" smtClean="0"/>
              <a:t>42</a:t>
            </a:fld>
            <a:endParaRPr lang="fr-CH"/>
          </a:p>
        </p:txBody>
      </p:sp>
    </p:spTree>
    <p:extLst>
      <p:ext uri="{BB962C8B-B14F-4D97-AF65-F5344CB8AC3E}">
        <p14:creationId xmlns:p14="http://schemas.microsoft.com/office/powerpoint/2010/main" val="162791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36847"/>
            <a:ext cx="10515600" cy="1325563"/>
          </a:xfrm>
        </p:spPr>
        <p:txBody>
          <a:bodyPr/>
          <a:lstStyle/>
          <a:p>
            <a:pPr algn="ctr"/>
            <a:r>
              <a:rPr lang="en-GB" b="1" u="sng" dirty="0">
                <a:latin typeface="+mn-lt"/>
              </a:rPr>
              <a:t>Hospital</a:t>
            </a:r>
            <a:r>
              <a:rPr lang="en-GB" u="sng" dirty="0">
                <a:latin typeface="+mn-lt"/>
              </a:rPr>
              <a:t> – Mass casualty management plan</a:t>
            </a:r>
          </a:p>
        </p:txBody>
      </p:sp>
      <p:sp>
        <p:nvSpPr>
          <p:cNvPr id="3" name="Content Placeholder 2"/>
          <p:cNvSpPr>
            <a:spLocks noGrp="1"/>
          </p:cNvSpPr>
          <p:nvPr>
            <p:ph idx="1"/>
          </p:nvPr>
        </p:nvSpPr>
        <p:spPr>
          <a:xfrm>
            <a:off x="2307771" y="1870487"/>
            <a:ext cx="5257800" cy="4750666"/>
          </a:xfrm>
        </p:spPr>
        <p:txBody>
          <a:bodyPr>
            <a:normAutofit/>
          </a:bodyPr>
          <a:lstStyle/>
          <a:p>
            <a:r>
              <a:rPr lang="fr-CH" dirty="0"/>
              <a:t>Communication </a:t>
            </a:r>
          </a:p>
          <a:p>
            <a:r>
              <a:rPr lang="en-US" dirty="0"/>
              <a:t>Crowd control and security </a:t>
            </a:r>
          </a:p>
          <a:p>
            <a:r>
              <a:rPr lang="en-US" dirty="0"/>
              <a:t>Pre-hospital MCM plan</a:t>
            </a:r>
          </a:p>
          <a:p>
            <a:r>
              <a:rPr lang="en-US" dirty="0"/>
              <a:t>Pre-hospital communication</a:t>
            </a:r>
          </a:p>
          <a:p>
            <a:endParaRPr lang="en-US" dirty="0"/>
          </a:p>
          <a:p>
            <a:r>
              <a:rPr lang="en-US" dirty="0"/>
              <a:t>Media</a:t>
            </a:r>
          </a:p>
          <a:p>
            <a:r>
              <a:rPr lang="en-US" dirty="0"/>
              <a:t>Families</a:t>
            </a:r>
          </a:p>
          <a:p>
            <a:r>
              <a:rPr lang="en-US" dirty="0"/>
              <a:t>Volunteers</a:t>
            </a:r>
          </a:p>
          <a:p>
            <a:r>
              <a:rPr lang="en-US" dirty="0"/>
              <a:t>….</a:t>
            </a:r>
          </a:p>
          <a:p>
            <a:endParaRPr lang="en-US" dirty="0">
              <a:solidFill>
                <a:srgbClr val="FF0000"/>
              </a:solidFill>
            </a:endParaRPr>
          </a:p>
        </p:txBody>
      </p:sp>
      <p:sp>
        <p:nvSpPr>
          <p:cNvPr id="4" name="Rectangle 3">
            <a:extLst>
              <a:ext uri="{FF2B5EF4-FFF2-40B4-BE49-F238E27FC236}">
                <a16:creationId xmlns:a16="http://schemas.microsoft.com/office/drawing/2014/main" id="{0619D500-20CF-407C-B863-06387AC7D16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BB35AEE6-D8F9-416A-8417-38B3A29A9540}"/>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5201CBEE-C0BC-4F5C-BF50-A4785CD05AC2}"/>
              </a:ext>
            </a:extLst>
          </p:cNvPr>
          <p:cNvSpPr>
            <a:spLocks noGrp="1"/>
          </p:cNvSpPr>
          <p:nvPr>
            <p:ph type="sldNum" sz="quarter" idx="12"/>
          </p:nvPr>
        </p:nvSpPr>
        <p:spPr/>
        <p:txBody>
          <a:bodyPr/>
          <a:lstStyle/>
          <a:p>
            <a:fld id="{DB1CEA2B-11BA-47C1-B2B8-F71A1EE91919}" type="slidenum">
              <a:rPr lang="fr-CH" smtClean="0"/>
              <a:t>43</a:t>
            </a:fld>
            <a:endParaRPr lang="fr-CH"/>
          </a:p>
        </p:txBody>
      </p:sp>
    </p:spTree>
    <p:extLst>
      <p:ext uri="{BB962C8B-B14F-4D97-AF65-F5344CB8AC3E}">
        <p14:creationId xmlns:p14="http://schemas.microsoft.com/office/powerpoint/2010/main" val="638494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8ED181-0CD6-4DA2-8180-E43F6CCDE66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AE5B59B1-3A33-4086-85DE-EDFFB3A534A8}"/>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4466007" y="1325"/>
            <a:ext cx="4169229" cy="1325563"/>
          </a:xfrm>
        </p:spPr>
        <p:txBody>
          <a:bodyPr/>
          <a:lstStyle/>
          <a:p>
            <a:pPr algn="ctr"/>
            <a:r>
              <a:rPr lang="en-US" u="sng" dirty="0">
                <a:latin typeface="+mn-lt"/>
              </a:rPr>
              <a:t>Action Cards…</a:t>
            </a:r>
            <a:endParaRPr lang="fr-CH" u="sng"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1208501"/>
              </p:ext>
            </p:extLst>
          </p:nvPr>
        </p:nvGraphicFramePr>
        <p:xfrm>
          <a:off x="769574" y="1462118"/>
          <a:ext cx="5994399" cy="3007960"/>
        </p:xfrm>
        <a:graphic>
          <a:graphicData uri="http://schemas.openxmlformats.org/drawingml/2006/table">
            <a:tbl>
              <a:tblPr firstRow="1" firstCol="1" bandRow="1"/>
              <a:tblGrid>
                <a:gridCol w="1334075">
                  <a:extLst>
                    <a:ext uri="{9D8B030D-6E8A-4147-A177-3AD203B41FA5}">
                      <a16:colId xmlns:a16="http://schemas.microsoft.com/office/drawing/2014/main" val="20000"/>
                    </a:ext>
                  </a:extLst>
                </a:gridCol>
                <a:gridCol w="4660324">
                  <a:extLst>
                    <a:ext uri="{9D8B030D-6E8A-4147-A177-3AD203B41FA5}">
                      <a16:colId xmlns:a16="http://schemas.microsoft.com/office/drawing/2014/main" val="20001"/>
                    </a:ext>
                  </a:extLst>
                </a:gridCol>
              </a:tblGrid>
              <a:tr h="520411">
                <a:tc>
                  <a:txBody>
                    <a:bodyPr/>
                    <a:lstStyle/>
                    <a:p>
                      <a:pPr marL="457200">
                        <a:lnSpc>
                          <a:spcPct val="150000"/>
                        </a:lnSpc>
                        <a:spcAft>
                          <a:spcPts val="0"/>
                        </a:spcAft>
                      </a:pPr>
                      <a:r>
                        <a:rPr lang="fr-CH" sz="1200" b="1" dirty="0">
                          <a:effectLst/>
                          <a:latin typeface="Calibri" panose="020F0502020204030204" pitchFamily="34" charset="0"/>
                          <a:ea typeface="Calibri" panose="020F0502020204030204" pitchFamily="34" charset="0"/>
                          <a:cs typeface="Times New Roman" panose="02020603050405020304" pitchFamily="18" charset="0"/>
                        </a:rPr>
                        <a:t>JOB TITLE</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7CAAC"/>
                    </a:solidFill>
                  </a:tcPr>
                </a:tc>
                <a:tc>
                  <a:txBody>
                    <a:bodyPr/>
                    <a:lstStyle/>
                    <a:p>
                      <a:pPr marL="457200">
                        <a:lnSpc>
                          <a:spcPct val="150000"/>
                        </a:lnSpc>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DUTIES DURING MASS CASUALTY SITUATIONS</a:t>
                      </a:r>
                      <a:endParaRPr lang="fr-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7CAAC"/>
                    </a:solidFill>
                  </a:tcPr>
                </a:tc>
                <a:extLst>
                  <a:ext uri="{0D108BD9-81ED-4DB2-BD59-A6C34878D82A}">
                    <a16:rowId xmlns:a16="http://schemas.microsoft.com/office/drawing/2014/main" val="10000"/>
                  </a:ext>
                </a:extLst>
              </a:tr>
              <a:tr h="1899516">
                <a:tc>
                  <a:txBody>
                    <a:bodyPr/>
                    <a:lstStyle/>
                    <a:p>
                      <a:pPr marL="457200">
                        <a:lnSpc>
                          <a:spcPct val="150000"/>
                        </a:lnSpc>
                        <a:spcAft>
                          <a:spcPts val="0"/>
                        </a:spcAft>
                      </a:pPr>
                      <a:r>
                        <a:rPr lang="fr-CH" sz="1200" b="1" dirty="0">
                          <a:effectLst/>
                          <a:latin typeface="Calibri" panose="020F0502020204030204" pitchFamily="34" charset="0"/>
                          <a:ea typeface="Calibri" panose="020F0502020204030204" pitchFamily="34" charset="0"/>
                          <a:cs typeface="Times New Roman" panose="02020603050405020304" pitchFamily="18" charset="0"/>
                        </a:rPr>
                        <a:t>ED </a:t>
                      </a:r>
                      <a:r>
                        <a:rPr lang="fr-CH" sz="1200" b="1" dirty="0" err="1">
                          <a:effectLst/>
                          <a:latin typeface="Calibri" panose="020F0502020204030204" pitchFamily="34" charset="0"/>
                          <a:ea typeface="Calibri" panose="020F0502020204030204" pitchFamily="34" charset="0"/>
                          <a:cs typeface="Times New Roman" panose="02020603050405020304" pitchFamily="18" charset="0"/>
                        </a:rPr>
                        <a:t>Director</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7CAAC"/>
                    </a:solidFill>
                  </a:tcPr>
                </a:tc>
                <a:tc>
                  <a:txBody>
                    <a:bodyPr/>
                    <a:lstStyle/>
                    <a:p>
                      <a:pPr>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Make list of essential personnel &amp; phone numbers, prior to MCI</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Assign job cards and delegate duties to MD staff</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Declares mass casualty situation and implementation of ED plan</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Stay in constant communication with relevant authorities to anticipate any new arrivals of casualties</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Oversees the implementation of the overall plan in the ED</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Liaise with all departments of the hospital to prepare for transfer of patients from the ED</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Deactivate the ED MCM plan at the end of the emergency</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Lead the debriefing with key staff at the end of the emergency</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BE4D5"/>
                    </a:solidFill>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54771316"/>
              </p:ext>
            </p:extLst>
          </p:nvPr>
        </p:nvGraphicFramePr>
        <p:xfrm>
          <a:off x="1081232" y="2338902"/>
          <a:ext cx="5567150" cy="2236428"/>
        </p:xfrm>
        <a:graphic>
          <a:graphicData uri="http://schemas.openxmlformats.org/drawingml/2006/table">
            <a:tbl>
              <a:tblPr firstRow="1" firstCol="1" bandRow="1"/>
              <a:tblGrid>
                <a:gridCol w="1238990">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tblGrid>
              <a:tr h="624414">
                <a:tc>
                  <a:txBody>
                    <a:bodyPr/>
                    <a:lstStyle/>
                    <a:p>
                      <a:pPr marL="457200">
                        <a:lnSpc>
                          <a:spcPct val="150000"/>
                        </a:lnSpc>
                        <a:spcAft>
                          <a:spcPts val="0"/>
                        </a:spcAft>
                      </a:pPr>
                      <a:r>
                        <a:rPr lang="fr-CH" sz="1200" b="1" dirty="0">
                          <a:effectLst/>
                          <a:latin typeface="Calibri" panose="020F0502020204030204" pitchFamily="34" charset="0"/>
                          <a:ea typeface="Calibri" panose="020F0502020204030204" pitchFamily="34" charset="0"/>
                          <a:cs typeface="Times New Roman" panose="02020603050405020304" pitchFamily="18" charset="0"/>
                        </a:rPr>
                        <a:t>JOB TITLE</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D9D9D9"/>
                    </a:solidFill>
                  </a:tcPr>
                </a:tc>
                <a:tc>
                  <a:txBody>
                    <a:bodyPr/>
                    <a:lstStyle/>
                    <a:p>
                      <a:pPr>
                        <a:lnSpc>
                          <a:spcPct val="150000"/>
                        </a:lnSpc>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DUTIES DURING MASS CASUALTY SITUATIONS</a:t>
                      </a:r>
                      <a:endParaRPr lang="fr-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D9D9D9"/>
                    </a:solidFill>
                  </a:tcPr>
                </a:tc>
                <a:extLst>
                  <a:ext uri="{0D108BD9-81ED-4DB2-BD59-A6C34878D82A}">
                    <a16:rowId xmlns:a16="http://schemas.microsoft.com/office/drawing/2014/main" val="10000"/>
                  </a:ext>
                </a:extLst>
              </a:tr>
              <a:tr h="1612014">
                <a:tc>
                  <a:txBody>
                    <a:bodyPr/>
                    <a:lstStyle/>
                    <a:p>
                      <a:pPr marL="457200">
                        <a:lnSpc>
                          <a:spcPct val="150000"/>
                        </a:lnSpc>
                        <a:spcAft>
                          <a:spcPts val="0"/>
                        </a:spcAft>
                      </a:pPr>
                      <a:r>
                        <a:rPr lang="fr-CH" sz="1200" b="1" dirty="0" err="1">
                          <a:effectLst/>
                          <a:latin typeface="Calibri" panose="020F0502020204030204" pitchFamily="34" charset="0"/>
                          <a:ea typeface="Calibri" panose="020F0502020204030204" pitchFamily="34" charset="0"/>
                          <a:cs typeface="Times New Roman" panose="02020603050405020304" pitchFamily="18" charset="0"/>
                        </a:rPr>
                        <a:t>Hospital</a:t>
                      </a:r>
                      <a:r>
                        <a:rPr lang="fr-CH" sz="1200" b="1" dirty="0">
                          <a:effectLst/>
                          <a:latin typeface="Calibri" panose="020F0502020204030204" pitchFamily="34" charset="0"/>
                          <a:ea typeface="Calibri" panose="020F0502020204030204" pitchFamily="34" charset="0"/>
                          <a:cs typeface="Times New Roman" panose="02020603050405020304" pitchFamily="18" charset="0"/>
                        </a:rPr>
                        <a:t> Project Manager</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fr-CH" sz="1200" b="1" dirty="0">
                          <a:effectLst/>
                          <a:latin typeface="Calibri" panose="020F0502020204030204" pitchFamily="34" charset="0"/>
                          <a:ea typeface="Calibri" panose="020F0502020204030204" pitchFamily="34" charset="0"/>
                          <a:cs typeface="Times New Roman" panose="02020603050405020304" pitchFamily="18" charset="0"/>
                        </a:rPr>
                        <a:t>(Administration)</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D9D9D9"/>
                    </a:solidFill>
                  </a:tcPr>
                </a:tc>
                <a:tc>
                  <a:txBody>
                    <a:bodyPr/>
                    <a:lstStyle/>
                    <a:p>
                      <a:pPr marL="457200">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Contact all available and essential staff to report to the hospital, when the MCI is declared</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Ensure staff receive adequate breaks, food, and water</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Make sure all patients have ICRC identification tag and documentation before leaving the triage point</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01968058"/>
              </p:ext>
            </p:extLst>
          </p:nvPr>
        </p:nvGraphicFramePr>
        <p:xfrm>
          <a:off x="2897285" y="2621280"/>
          <a:ext cx="5681471" cy="4407408"/>
        </p:xfrm>
        <a:graphic>
          <a:graphicData uri="http://schemas.openxmlformats.org/drawingml/2006/table">
            <a:tbl>
              <a:tblPr firstRow="1" firstCol="1" bandRow="1"/>
              <a:tblGrid>
                <a:gridCol w="1295014">
                  <a:extLst>
                    <a:ext uri="{9D8B030D-6E8A-4147-A177-3AD203B41FA5}">
                      <a16:colId xmlns:a16="http://schemas.microsoft.com/office/drawing/2014/main" val="20000"/>
                    </a:ext>
                  </a:extLst>
                </a:gridCol>
                <a:gridCol w="4386457">
                  <a:extLst>
                    <a:ext uri="{9D8B030D-6E8A-4147-A177-3AD203B41FA5}">
                      <a16:colId xmlns:a16="http://schemas.microsoft.com/office/drawing/2014/main" val="20001"/>
                    </a:ext>
                  </a:extLst>
                </a:gridCol>
              </a:tblGrid>
              <a:tr h="496200">
                <a:tc>
                  <a:txBody>
                    <a:bodyPr/>
                    <a:lstStyle/>
                    <a:p>
                      <a:pPr marL="457200">
                        <a:lnSpc>
                          <a:spcPct val="150000"/>
                        </a:lnSpc>
                        <a:spcAft>
                          <a:spcPts val="0"/>
                        </a:spcAft>
                      </a:pPr>
                      <a:r>
                        <a:rPr lang="fr-CH" sz="1100" b="1" dirty="0">
                          <a:effectLst/>
                          <a:latin typeface="Calibri" panose="020F0502020204030204" pitchFamily="34" charset="0"/>
                          <a:ea typeface="Calibri" panose="020F0502020204030204" pitchFamily="34" charset="0"/>
                          <a:cs typeface="Times New Roman" panose="02020603050405020304" pitchFamily="18" charset="0"/>
                        </a:rPr>
                        <a:t>JOB TITLE</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67" marR="61867" marT="0" marB="0">
                    <a:lnL>
                      <a:noFill/>
                    </a:lnL>
                    <a:lnR>
                      <a:noFill/>
                    </a:lnR>
                    <a:lnT>
                      <a:noFill/>
                    </a:lnT>
                    <a:lnB>
                      <a:noFill/>
                    </a:lnB>
                    <a:solidFill>
                      <a:srgbClr val="F7CAAC"/>
                    </a:solidFill>
                  </a:tcPr>
                </a:tc>
                <a:tc>
                  <a:txBody>
                    <a:bodyPr/>
                    <a:lstStyle/>
                    <a:p>
                      <a:pPr marL="457200">
                        <a:lnSpc>
                          <a:spcPct val="150000"/>
                        </a:lnSpc>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DUTIES DURING MASS CASUALTY SITUATIONS</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67" marR="61867" marT="0" marB="0">
                    <a:lnL>
                      <a:noFill/>
                    </a:lnL>
                    <a:lnR>
                      <a:noFill/>
                    </a:lnR>
                    <a:lnT>
                      <a:noFill/>
                    </a:lnT>
                    <a:lnB>
                      <a:noFill/>
                    </a:lnB>
                    <a:solidFill>
                      <a:srgbClr val="F7CAAC"/>
                    </a:solidFill>
                  </a:tcPr>
                </a:tc>
                <a:extLst>
                  <a:ext uri="{0D108BD9-81ED-4DB2-BD59-A6C34878D82A}">
                    <a16:rowId xmlns:a16="http://schemas.microsoft.com/office/drawing/2014/main" val="10000"/>
                  </a:ext>
                </a:extLst>
              </a:tr>
              <a:tr h="3911208">
                <a:tc>
                  <a:txBody>
                    <a:bodyPr/>
                    <a:lstStyle/>
                    <a:p>
                      <a:pPr marL="457200">
                        <a:lnSpc>
                          <a:spcPct val="150000"/>
                        </a:lnSpc>
                        <a:spcAft>
                          <a:spcPts val="0"/>
                        </a:spcAft>
                      </a:pPr>
                      <a:r>
                        <a:rPr lang="fr-CH" sz="1100" b="1" dirty="0">
                          <a:effectLst/>
                          <a:latin typeface="Calibri" panose="020F0502020204030204" pitchFamily="34" charset="0"/>
                          <a:ea typeface="Calibri" panose="020F0502020204030204" pitchFamily="34" charset="0"/>
                          <a:cs typeface="Times New Roman" panose="02020603050405020304" pitchFamily="18" charset="0"/>
                        </a:rPr>
                        <a:t>ED Head Nurse</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67" marR="61867" marT="0" marB="0">
                    <a:lnL>
                      <a:noFill/>
                    </a:lnL>
                    <a:lnR>
                      <a:noFill/>
                    </a:lnR>
                    <a:lnT>
                      <a:noFill/>
                    </a:lnT>
                    <a:lnB>
                      <a:noFill/>
                    </a:lnB>
                    <a:solidFill>
                      <a:srgbClr val="F7CAAC"/>
                    </a:solidFill>
                  </a:tcPr>
                </a:tc>
                <a:tc>
                  <a:txBody>
                    <a:bodyPr/>
                    <a:lstStyle/>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Assign job cards and delegate duties to nursing staff, hospital staff, and volunteers</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When MCM plan is initiated transfer all previous patients to other departments or discharge</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Obtain current bed statues with updates on the number of ED beds available</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Communicate bed status with essential personnel (ED Director)</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Complete the bed status form</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Provide patient information to the families via the nurse in charge of the family area</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Ensure adequate supply of materials, drug, and equipment in ED</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Support and adequately maintain staff in the triage and ED</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Liaise with other department Head Nurses and Nursing Director to assist in patient flow</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After MCI evaluate ED process</a:t>
                      </a:r>
                      <a:endParaRPr lang="fr-CH"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67" marR="61867" marT="0" marB="0">
                    <a:lnL>
                      <a:noFill/>
                    </a:lnL>
                    <a:lnR>
                      <a:noFill/>
                    </a:lnR>
                    <a:lnT>
                      <a:noFill/>
                    </a:lnT>
                    <a:lnB>
                      <a:noFill/>
                    </a:lnB>
                    <a:solidFill>
                      <a:srgbClr val="FBE4D5"/>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10769687"/>
              </p:ext>
            </p:extLst>
          </p:nvPr>
        </p:nvGraphicFramePr>
        <p:xfrm>
          <a:off x="5820923" y="3785702"/>
          <a:ext cx="6286994" cy="3021624"/>
        </p:xfrm>
        <a:graphic>
          <a:graphicData uri="http://schemas.openxmlformats.org/drawingml/2006/table">
            <a:tbl>
              <a:tblPr firstRow="1" firstCol="1" bandRow="1"/>
              <a:tblGrid>
                <a:gridCol w="1399194">
                  <a:extLst>
                    <a:ext uri="{9D8B030D-6E8A-4147-A177-3AD203B41FA5}">
                      <a16:colId xmlns:a16="http://schemas.microsoft.com/office/drawing/2014/main" val="20000"/>
                    </a:ext>
                  </a:extLst>
                </a:gridCol>
                <a:gridCol w="4887800">
                  <a:extLst>
                    <a:ext uri="{9D8B030D-6E8A-4147-A177-3AD203B41FA5}">
                      <a16:colId xmlns:a16="http://schemas.microsoft.com/office/drawing/2014/main" val="20001"/>
                    </a:ext>
                  </a:extLst>
                </a:gridCol>
              </a:tblGrid>
              <a:tr h="735392">
                <a:tc>
                  <a:txBody>
                    <a:bodyPr/>
                    <a:lstStyle/>
                    <a:p>
                      <a:pPr marL="457200">
                        <a:lnSpc>
                          <a:spcPct val="150000"/>
                        </a:lnSpc>
                        <a:spcAft>
                          <a:spcPts val="0"/>
                        </a:spcAft>
                      </a:pPr>
                      <a:r>
                        <a:rPr lang="fr-CH" sz="1200" b="1" dirty="0">
                          <a:effectLst/>
                          <a:latin typeface="Calibri" panose="020F0502020204030204" pitchFamily="34" charset="0"/>
                          <a:ea typeface="Calibri" panose="020F0502020204030204" pitchFamily="34" charset="0"/>
                          <a:cs typeface="Times New Roman" panose="02020603050405020304" pitchFamily="18" charset="0"/>
                        </a:rPr>
                        <a:t>JOB TITLE</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5E0B3"/>
                    </a:solidFill>
                  </a:tcPr>
                </a:tc>
                <a:tc>
                  <a:txBody>
                    <a:bodyPr/>
                    <a:lstStyle/>
                    <a:p>
                      <a:pPr marL="457200">
                        <a:lnSpc>
                          <a:spcPct val="150000"/>
                        </a:lnSpc>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DUTIES DURING MASS CASUALTY SITUATIONS</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5E0B3"/>
                    </a:solidFill>
                  </a:tcPr>
                </a:tc>
                <a:extLst>
                  <a:ext uri="{0D108BD9-81ED-4DB2-BD59-A6C34878D82A}">
                    <a16:rowId xmlns:a16="http://schemas.microsoft.com/office/drawing/2014/main" val="10000"/>
                  </a:ext>
                </a:extLst>
              </a:tr>
              <a:tr h="2286232">
                <a:tc>
                  <a:txBody>
                    <a:bodyPr/>
                    <a:lstStyle/>
                    <a:p>
                      <a:pPr marL="457200">
                        <a:lnSpc>
                          <a:spcPct val="150000"/>
                        </a:lnSpc>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Physician or RN In-Charge of Walking Patients</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5E0B3"/>
                    </a:solidFill>
                  </a:tcPr>
                </a:tc>
                <a:tc>
                  <a:txBody>
                    <a:bodyPr/>
                    <a:lstStyle/>
                    <a:p>
                      <a:pPr marL="457200">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Performs secondary triage of each walking patient</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Completes triage assessment for each patient</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 Re-assess and re-triage patients if their condition changes</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Transfer patients to another unit or discharge them home</a:t>
                      </a:r>
                      <a:endParaRPr lang="fr-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E2EFD9"/>
                    </a:solidFill>
                  </a:tcPr>
                </a:tc>
                <a:extLst>
                  <a:ext uri="{0D108BD9-81ED-4DB2-BD59-A6C34878D82A}">
                    <a16:rowId xmlns:a16="http://schemas.microsoft.com/office/drawing/2014/main" val="10001"/>
                  </a:ext>
                </a:extLst>
              </a:tr>
            </a:tbl>
          </a:graphicData>
        </a:graphic>
      </p:graphicFrame>
      <p:sp>
        <p:nvSpPr>
          <p:cNvPr id="11" name="Slide Number Placeholder 10">
            <a:extLst>
              <a:ext uri="{FF2B5EF4-FFF2-40B4-BE49-F238E27FC236}">
                <a16:creationId xmlns:a16="http://schemas.microsoft.com/office/drawing/2014/main" id="{DF4DCD3A-DFF8-48A5-98F2-91E8FE9985B5}"/>
              </a:ext>
            </a:extLst>
          </p:cNvPr>
          <p:cNvSpPr>
            <a:spLocks noGrp="1"/>
          </p:cNvSpPr>
          <p:nvPr>
            <p:ph type="sldNum" sz="quarter" idx="12"/>
          </p:nvPr>
        </p:nvSpPr>
        <p:spPr/>
        <p:txBody>
          <a:bodyPr/>
          <a:lstStyle/>
          <a:p>
            <a:fld id="{DB1CEA2B-11BA-47C1-B2B8-F71A1EE91919}" type="slidenum">
              <a:rPr lang="fr-CH" smtClean="0"/>
              <a:t>44</a:t>
            </a:fld>
            <a:endParaRPr lang="fr-CH"/>
          </a:p>
        </p:txBody>
      </p:sp>
    </p:spTree>
    <p:extLst>
      <p:ext uri="{BB962C8B-B14F-4D97-AF65-F5344CB8AC3E}">
        <p14:creationId xmlns:p14="http://schemas.microsoft.com/office/powerpoint/2010/main" val="405742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4844" y="0"/>
            <a:ext cx="5162311" cy="1325563"/>
          </a:xfrm>
        </p:spPr>
        <p:txBody>
          <a:bodyPr/>
          <a:lstStyle/>
          <a:p>
            <a:pPr algn="ctr"/>
            <a:r>
              <a:rPr lang="en-US" u="sng" dirty="0">
                <a:latin typeface="+mn-lt"/>
              </a:rPr>
              <a:t>Hospital -Triage</a:t>
            </a:r>
            <a:endParaRPr lang="fr-CH" u="sng" dirty="0">
              <a:latin typeface="+mn-lt"/>
            </a:endParaRPr>
          </a:p>
        </p:txBody>
      </p:sp>
      <p:sp>
        <p:nvSpPr>
          <p:cNvPr id="3" name="Content Placeholder 2"/>
          <p:cNvSpPr>
            <a:spLocks noGrp="1"/>
          </p:cNvSpPr>
          <p:nvPr>
            <p:ph idx="1"/>
          </p:nvPr>
        </p:nvSpPr>
        <p:spPr/>
        <p:txBody>
          <a:bodyPr/>
          <a:lstStyle/>
          <a:p>
            <a:endParaRPr lang="fr-CH" dirty="0"/>
          </a:p>
        </p:txBody>
      </p:sp>
      <p:pic>
        <p:nvPicPr>
          <p:cNvPr id="4" name="Picture 3"/>
          <p:cNvPicPr>
            <a:picLocks noChangeAspect="1"/>
          </p:cNvPicPr>
          <p:nvPr/>
        </p:nvPicPr>
        <p:blipFill>
          <a:blip r:embed="rId3"/>
          <a:stretch>
            <a:fillRect/>
          </a:stretch>
        </p:blipFill>
        <p:spPr>
          <a:xfrm>
            <a:off x="1257778" y="1410520"/>
            <a:ext cx="9676444" cy="5447480"/>
          </a:xfrm>
          <a:prstGeom prst="rect">
            <a:avLst/>
          </a:prstGeom>
        </p:spPr>
      </p:pic>
      <p:sp>
        <p:nvSpPr>
          <p:cNvPr id="5" name="Rectangle 4">
            <a:extLst>
              <a:ext uri="{FF2B5EF4-FFF2-40B4-BE49-F238E27FC236}">
                <a16:creationId xmlns:a16="http://schemas.microsoft.com/office/drawing/2014/main" id="{09568089-E6A5-4F44-9905-48788A2697D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EC522FAA-218C-40E6-9F5E-9354ED8CBF3C}"/>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3B54D166-44D6-4867-9BC2-9B359D503AE8}"/>
              </a:ext>
            </a:extLst>
          </p:cNvPr>
          <p:cNvSpPr>
            <a:spLocks noGrp="1"/>
          </p:cNvSpPr>
          <p:nvPr>
            <p:ph type="sldNum" sz="quarter" idx="12"/>
          </p:nvPr>
        </p:nvSpPr>
        <p:spPr/>
        <p:txBody>
          <a:bodyPr/>
          <a:lstStyle/>
          <a:p>
            <a:fld id="{DB1CEA2B-11BA-47C1-B2B8-F71A1EE91919}" type="slidenum">
              <a:rPr lang="fr-CH" smtClean="0"/>
              <a:t>45</a:t>
            </a:fld>
            <a:endParaRPr lang="fr-CH"/>
          </a:p>
        </p:txBody>
      </p:sp>
    </p:spTree>
    <p:extLst>
      <p:ext uri="{BB962C8B-B14F-4D97-AF65-F5344CB8AC3E}">
        <p14:creationId xmlns:p14="http://schemas.microsoft.com/office/powerpoint/2010/main" val="2800301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717023">
            <a:off x="1015622" y="343499"/>
            <a:ext cx="4705678" cy="6162868"/>
          </a:xfrm>
          <a:prstGeom prst="rect">
            <a:avLst/>
          </a:prstGeom>
        </p:spPr>
      </p:pic>
      <p:pic>
        <p:nvPicPr>
          <p:cNvPr id="5" name="Picture 4"/>
          <p:cNvPicPr>
            <a:picLocks noChangeAspect="1"/>
          </p:cNvPicPr>
          <p:nvPr/>
        </p:nvPicPr>
        <p:blipFill>
          <a:blip r:embed="rId4"/>
          <a:stretch>
            <a:fillRect/>
          </a:stretch>
        </p:blipFill>
        <p:spPr>
          <a:xfrm rot="340710">
            <a:off x="6071553" y="497214"/>
            <a:ext cx="5704812" cy="5991547"/>
          </a:xfrm>
          <a:prstGeom prst="rect">
            <a:avLst/>
          </a:prstGeom>
        </p:spPr>
      </p:pic>
      <p:sp>
        <p:nvSpPr>
          <p:cNvPr id="6" name="Rectangle 5">
            <a:extLst>
              <a:ext uri="{FF2B5EF4-FFF2-40B4-BE49-F238E27FC236}">
                <a16:creationId xmlns:a16="http://schemas.microsoft.com/office/drawing/2014/main" id="{37BCB152-934E-48F7-80D3-988F23D489D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F3489217-2897-4EB3-86D5-35A85846A2D5}"/>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26E803AF-2ADE-4CDE-A4CF-35D34ECC5E44}"/>
              </a:ext>
            </a:extLst>
          </p:cNvPr>
          <p:cNvSpPr>
            <a:spLocks noGrp="1"/>
          </p:cNvSpPr>
          <p:nvPr>
            <p:ph type="sldNum" sz="quarter" idx="12"/>
          </p:nvPr>
        </p:nvSpPr>
        <p:spPr/>
        <p:txBody>
          <a:bodyPr/>
          <a:lstStyle/>
          <a:p>
            <a:fld id="{DB1CEA2B-11BA-47C1-B2B8-F71A1EE91919}" type="slidenum">
              <a:rPr lang="fr-CH" smtClean="0"/>
              <a:t>46</a:t>
            </a:fld>
            <a:endParaRPr lang="fr-CH"/>
          </a:p>
        </p:txBody>
      </p:sp>
    </p:spTree>
    <p:extLst>
      <p:ext uri="{BB962C8B-B14F-4D97-AF65-F5344CB8AC3E}">
        <p14:creationId xmlns:p14="http://schemas.microsoft.com/office/powerpoint/2010/main" val="2588058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260F-3151-4282-870A-9E751D666601}"/>
              </a:ext>
            </a:extLst>
          </p:cNvPr>
          <p:cNvSpPr>
            <a:spLocks noGrp="1"/>
          </p:cNvSpPr>
          <p:nvPr>
            <p:ph type="title"/>
          </p:nvPr>
        </p:nvSpPr>
        <p:spPr>
          <a:xfrm>
            <a:off x="1056132" y="-353568"/>
            <a:ext cx="10515600" cy="1325563"/>
          </a:xfrm>
        </p:spPr>
        <p:txBody>
          <a:bodyPr/>
          <a:lstStyle/>
          <a:p>
            <a:pPr algn="ctr"/>
            <a:br>
              <a:rPr lang="en-GB" u="sng" dirty="0">
                <a:solidFill>
                  <a:srgbClr val="FF0000"/>
                </a:solidFill>
                <a:latin typeface="+mn-lt"/>
              </a:rPr>
            </a:br>
            <a:r>
              <a:rPr lang="en-GB" u="sng" dirty="0">
                <a:latin typeface="+mn-lt"/>
              </a:rPr>
              <a:t>Components of a mass casualty plan</a:t>
            </a:r>
          </a:p>
        </p:txBody>
      </p:sp>
      <p:sp>
        <p:nvSpPr>
          <p:cNvPr id="3" name="Content Placeholder 2">
            <a:extLst>
              <a:ext uri="{FF2B5EF4-FFF2-40B4-BE49-F238E27FC236}">
                <a16:creationId xmlns:a16="http://schemas.microsoft.com/office/drawing/2014/main" id="{29DE7866-6577-400C-A636-1530D6759E59}"/>
              </a:ext>
            </a:extLst>
          </p:cNvPr>
          <p:cNvSpPr>
            <a:spLocks noGrp="1"/>
          </p:cNvSpPr>
          <p:nvPr>
            <p:ph idx="1"/>
          </p:nvPr>
        </p:nvSpPr>
        <p:spPr>
          <a:xfrm>
            <a:off x="1252728" y="1258697"/>
            <a:ext cx="10705592" cy="5355463"/>
          </a:xfrm>
        </p:spPr>
        <p:txBody>
          <a:bodyPr>
            <a:normAutofit fontScale="92500" lnSpcReduction="10000"/>
          </a:bodyPr>
          <a:lstStyle/>
          <a:p>
            <a:pPr lvl="0"/>
            <a:r>
              <a:rPr lang="en-US" dirty="0"/>
              <a:t>Multi-agency approach </a:t>
            </a:r>
            <a:endParaRPr lang="fr-CH" dirty="0"/>
          </a:p>
          <a:p>
            <a:pPr lvl="0"/>
            <a:r>
              <a:rPr lang="en-US" dirty="0"/>
              <a:t>Roles &amp; responsibilities (decision makers, triage leader, liaison with others)</a:t>
            </a:r>
            <a:endParaRPr lang="fr-CH" dirty="0"/>
          </a:p>
          <a:p>
            <a:r>
              <a:rPr lang="en-US" dirty="0"/>
              <a:t>Pre-established communication and coordination system </a:t>
            </a:r>
            <a:endParaRPr lang="en-GB" dirty="0"/>
          </a:p>
          <a:p>
            <a:r>
              <a:rPr lang="en-GB" dirty="0"/>
              <a:t>Resource mobilisation</a:t>
            </a:r>
            <a:endParaRPr lang="fr-CH" dirty="0"/>
          </a:p>
          <a:p>
            <a:pPr lvl="0"/>
            <a:r>
              <a:rPr lang="fr-CH" dirty="0"/>
              <a:t>Equipment and consumables</a:t>
            </a:r>
          </a:p>
          <a:p>
            <a:pPr lvl="0"/>
            <a:r>
              <a:rPr lang="en-US" dirty="0"/>
              <a:t>Triage protocols to prioritize salvageable patients for treatment and ration resources</a:t>
            </a:r>
          </a:p>
          <a:p>
            <a:pPr lvl="0"/>
            <a:r>
              <a:rPr lang="en-US" dirty="0"/>
              <a:t>Hospital networking; Cooperation between Civilian and Military services </a:t>
            </a:r>
            <a:endParaRPr lang="fr-CH" dirty="0"/>
          </a:p>
          <a:p>
            <a:pPr lvl="0"/>
            <a:r>
              <a:rPr lang="en-US" dirty="0"/>
              <a:t>Crowd control (cultural elements: often difficult) </a:t>
            </a:r>
            <a:endParaRPr lang="fr-CH" dirty="0"/>
          </a:p>
          <a:p>
            <a:pPr lvl="0"/>
            <a:r>
              <a:rPr lang="en-US" dirty="0"/>
              <a:t>Media</a:t>
            </a:r>
            <a:endParaRPr lang="fr-CH" dirty="0"/>
          </a:p>
          <a:p>
            <a:pPr lvl="0"/>
            <a:r>
              <a:rPr lang="en-US" dirty="0"/>
              <a:t>Staff safety and well-being</a:t>
            </a:r>
            <a:endParaRPr lang="fr-CH" dirty="0"/>
          </a:p>
          <a:p>
            <a:r>
              <a:rPr lang="en-US" dirty="0"/>
              <a:t>Training and rehearsal of the mass casualty plan</a:t>
            </a:r>
            <a:endParaRPr lang="en-GB" dirty="0"/>
          </a:p>
        </p:txBody>
      </p:sp>
      <p:sp>
        <p:nvSpPr>
          <p:cNvPr id="4" name="Rectangle 3">
            <a:extLst>
              <a:ext uri="{FF2B5EF4-FFF2-40B4-BE49-F238E27FC236}">
                <a16:creationId xmlns:a16="http://schemas.microsoft.com/office/drawing/2014/main" id="{431AFCC0-CFD5-4AF7-95F1-170BE520101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B750C910-B64A-4D20-A13D-8E624369144A}"/>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03EC2249-1D8A-48D6-AECE-B86C0195CBF2}"/>
              </a:ext>
            </a:extLst>
          </p:cNvPr>
          <p:cNvSpPr>
            <a:spLocks noGrp="1"/>
          </p:cNvSpPr>
          <p:nvPr>
            <p:ph type="sldNum" sz="quarter" idx="12"/>
          </p:nvPr>
        </p:nvSpPr>
        <p:spPr/>
        <p:txBody>
          <a:bodyPr/>
          <a:lstStyle/>
          <a:p>
            <a:fld id="{DB1CEA2B-11BA-47C1-B2B8-F71A1EE91919}" type="slidenum">
              <a:rPr lang="fr-CH" smtClean="0"/>
              <a:t>47</a:t>
            </a:fld>
            <a:endParaRPr lang="fr-CH"/>
          </a:p>
        </p:txBody>
      </p:sp>
    </p:spTree>
    <p:extLst>
      <p:ext uri="{BB962C8B-B14F-4D97-AF65-F5344CB8AC3E}">
        <p14:creationId xmlns:p14="http://schemas.microsoft.com/office/powerpoint/2010/main" val="3372691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296" y="168063"/>
            <a:ext cx="10515600" cy="1325563"/>
          </a:xfrm>
        </p:spPr>
        <p:txBody>
          <a:bodyPr/>
          <a:lstStyle/>
          <a:p>
            <a:pPr algn="ctr"/>
            <a:r>
              <a:rPr lang="en-US" u="sng" dirty="0">
                <a:latin typeface="+mn-lt"/>
              </a:rPr>
              <a:t>Mass casualty management plan</a:t>
            </a:r>
            <a:endParaRPr lang="fr-CH" u="sng" dirty="0">
              <a:latin typeface="+mn-lt"/>
            </a:endParaRPr>
          </a:p>
        </p:txBody>
      </p:sp>
      <p:sp>
        <p:nvSpPr>
          <p:cNvPr id="3" name="Content Placeholder 2"/>
          <p:cNvSpPr>
            <a:spLocks noGrp="1"/>
          </p:cNvSpPr>
          <p:nvPr>
            <p:ph idx="1"/>
          </p:nvPr>
        </p:nvSpPr>
        <p:spPr>
          <a:xfrm>
            <a:off x="1762377" y="2170176"/>
            <a:ext cx="3841237" cy="4225418"/>
          </a:xfrm>
          <a:ln>
            <a:solidFill>
              <a:srgbClr val="002060"/>
            </a:solidFill>
          </a:ln>
        </p:spPr>
        <p:txBody>
          <a:bodyPr/>
          <a:lstStyle/>
          <a:p>
            <a:pPr marL="0" indent="0" algn="ctr">
              <a:buNone/>
            </a:pPr>
            <a:r>
              <a:rPr lang="en-US" dirty="0"/>
              <a:t>A mass casualty management plan needs to undergo periodic assessment and evaluation whether the plan addresses all issues….</a:t>
            </a:r>
          </a:p>
        </p:txBody>
      </p:sp>
      <p:pic>
        <p:nvPicPr>
          <p:cNvPr id="4" name="Picture 3"/>
          <p:cNvPicPr>
            <a:picLocks noChangeAspect="1"/>
          </p:cNvPicPr>
          <p:nvPr/>
        </p:nvPicPr>
        <p:blipFill>
          <a:blip r:embed="rId3"/>
          <a:stretch>
            <a:fillRect/>
          </a:stretch>
        </p:blipFill>
        <p:spPr>
          <a:xfrm>
            <a:off x="6912107" y="2170176"/>
            <a:ext cx="4767396" cy="4225418"/>
          </a:xfrm>
          <a:prstGeom prst="rect">
            <a:avLst/>
          </a:prstGeom>
        </p:spPr>
      </p:pic>
      <p:sp>
        <p:nvSpPr>
          <p:cNvPr id="5" name="Rectangle 4">
            <a:extLst>
              <a:ext uri="{FF2B5EF4-FFF2-40B4-BE49-F238E27FC236}">
                <a16:creationId xmlns:a16="http://schemas.microsoft.com/office/drawing/2014/main" id="{13074804-CD15-4794-A633-CC7362B5CB3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CCB152E0-29E1-45ED-BFE6-2C5F5970C78F}"/>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4021E256-75B1-45BD-B85D-EA6112E1C3A0}"/>
              </a:ext>
            </a:extLst>
          </p:cNvPr>
          <p:cNvSpPr>
            <a:spLocks noGrp="1"/>
          </p:cNvSpPr>
          <p:nvPr>
            <p:ph type="sldNum" sz="quarter" idx="12"/>
          </p:nvPr>
        </p:nvSpPr>
        <p:spPr/>
        <p:txBody>
          <a:bodyPr/>
          <a:lstStyle/>
          <a:p>
            <a:fld id="{DB1CEA2B-11BA-47C1-B2B8-F71A1EE91919}" type="slidenum">
              <a:rPr lang="fr-CH" smtClean="0"/>
              <a:t>48</a:t>
            </a:fld>
            <a:endParaRPr lang="fr-CH"/>
          </a:p>
        </p:txBody>
      </p:sp>
    </p:spTree>
    <p:extLst>
      <p:ext uri="{BB962C8B-B14F-4D97-AF65-F5344CB8AC3E}">
        <p14:creationId xmlns:p14="http://schemas.microsoft.com/office/powerpoint/2010/main" val="373600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a:effectLst>
                  <a:outerShdw blurRad="38100" dist="38100" dir="2700000" algn="tl">
                    <a:srgbClr val="000000">
                      <a:alpha val="43137"/>
                    </a:srgbClr>
                  </a:outerShdw>
                </a:effectLst>
                <a:latin typeface="+mn-lt"/>
              </a:rPr>
              <a:t>Questions</a:t>
            </a:r>
            <a:r>
              <a:rPr lang="en-US" u="sng" dirty="0">
                <a:latin typeface="+mn-lt"/>
              </a:rPr>
              <a:t> </a:t>
            </a:r>
            <a:endParaRPr lang="fr-CH" u="sng" dirty="0">
              <a:latin typeface="+mn-lt"/>
            </a:endParaRPr>
          </a:p>
        </p:txBody>
      </p:sp>
      <p:pic>
        <p:nvPicPr>
          <p:cNvPr id="4" name="Picture 3"/>
          <p:cNvPicPr>
            <a:picLocks noChangeAspect="1"/>
          </p:cNvPicPr>
          <p:nvPr/>
        </p:nvPicPr>
        <p:blipFill>
          <a:blip r:embed="rId3"/>
          <a:stretch>
            <a:fillRect/>
          </a:stretch>
        </p:blipFill>
        <p:spPr>
          <a:xfrm>
            <a:off x="2705521" y="2346853"/>
            <a:ext cx="7015594" cy="3654425"/>
          </a:xfrm>
          <a:prstGeom prst="rect">
            <a:avLst/>
          </a:prstGeom>
        </p:spPr>
      </p:pic>
      <p:sp>
        <p:nvSpPr>
          <p:cNvPr id="6" name="Rectangle 5">
            <a:extLst>
              <a:ext uri="{FF2B5EF4-FFF2-40B4-BE49-F238E27FC236}">
                <a16:creationId xmlns:a16="http://schemas.microsoft.com/office/drawing/2014/main" id="{32FED072-5FC8-469D-9E5F-9E026F38A5E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7EC9A125-F9FA-442E-A26B-50112C1DF25B}"/>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76E62D43-1D0F-4ADF-9E81-6E7E34F0F6DE}"/>
              </a:ext>
            </a:extLst>
          </p:cNvPr>
          <p:cNvSpPr>
            <a:spLocks noGrp="1"/>
          </p:cNvSpPr>
          <p:nvPr>
            <p:ph type="sldNum" sz="quarter" idx="12"/>
          </p:nvPr>
        </p:nvSpPr>
        <p:spPr/>
        <p:txBody>
          <a:bodyPr/>
          <a:lstStyle/>
          <a:p>
            <a:fld id="{DB1CEA2B-11BA-47C1-B2B8-F71A1EE91919}" type="slidenum">
              <a:rPr lang="fr-CH" smtClean="0"/>
              <a:t>49</a:t>
            </a:fld>
            <a:endParaRPr lang="fr-CH"/>
          </a:p>
        </p:txBody>
      </p:sp>
    </p:spTree>
    <p:extLst>
      <p:ext uri="{BB962C8B-B14F-4D97-AF65-F5344CB8AC3E}">
        <p14:creationId xmlns:p14="http://schemas.microsoft.com/office/powerpoint/2010/main" val="4864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0987165">
            <a:off x="8319006" y="4049674"/>
            <a:ext cx="3503886" cy="2624532"/>
          </a:xfrm>
          <a:prstGeom prst="rect">
            <a:avLst/>
          </a:prstGeom>
        </p:spPr>
      </p:pic>
      <p:pic>
        <p:nvPicPr>
          <p:cNvPr id="12" name="Picture 11"/>
          <p:cNvPicPr>
            <a:picLocks noChangeAspect="1"/>
          </p:cNvPicPr>
          <p:nvPr/>
        </p:nvPicPr>
        <p:blipFill>
          <a:blip r:embed="rId4"/>
          <a:stretch>
            <a:fillRect/>
          </a:stretch>
        </p:blipFill>
        <p:spPr>
          <a:xfrm>
            <a:off x="865257" y="479589"/>
            <a:ext cx="4316342" cy="1060796"/>
          </a:xfrm>
          <a:prstGeom prst="rect">
            <a:avLst/>
          </a:prstGeom>
        </p:spPr>
      </p:pic>
      <p:pic>
        <p:nvPicPr>
          <p:cNvPr id="4" name="Picture 3"/>
          <p:cNvPicPr>
            <a:picLocks noChangeAspect="1"/>
          </p:cNvPicPr>
          <p:nvPr/>
        </p:nvPicPr>
        <p:blipFill>
          <a:blip r:embed="rId5"/>
          <a:stretch>
            <a:fillRect/>
          </a:stretch>
        </p:blipFill>
        <p:spPr>
          <a:xfrm>
            <a:off x="865257" y="1954649"/>
            <a:ext cx="2678690" cy="2678690"/>
          </a:xfrm>
          <a:prstGeom prst="rect">
            <a:avLst/>
          </a:prstGeom>
        </p:spPr>
      </p:pic>
      <p:pic>
        <p:nvPicPr>
          <p:cNvPr id="6" name="Picture 5"/>
          <p:cNvPicPr>
            <a:picLocks noChangeAspect="1"/>
          </p:cNvPicPr>
          <p:nvPr/>
        </p:nvPicPr>
        <p:blipFill>
          <a:blip r:embed="rId6"/>
          <a:stretch>
            <a:fillRect/>
          </a:stretch>
        </p:blipFill>
        <p:spPr>
          <a:xfrm>
            <a:off x="6835752" y="1618987"/>
            <a:ext cx="1174973" cy="1099680"/>
          </a:xfrm>
          <a:prstGeom prst="rect">
            <a:avLst/>
          </a:prstGeom>
        </p:spPr>
      </p:pic>
      <p:pic>
        <p:nvPicPr>
          <p:cNvPr id="8" name="Content Placeholder 7"/>
          <p:cNvPicPr>
            <a:picLocks noGrp="1" noChangeAspect="1"/>
          </p:cNvPicPr>
          <p:nvPr>
            <p:ph idx="1"/>
          </p:nvPr>
        </p:nvPicPr>
        <p:blipFill>
          <a:blip r:embed="rId7"/>
          <a:stretch>
            <a:fillRect/>
          </a:stretch>
        </p:blipFill>
        <p:spPr>
          <a:xfrm>
            <a:off x="4857319" y="4988261"/>
            <a:ext cx="1772251" cy="1409740"/>
          </a:xfrm>
          <a:prstGeom prst="rect">
            <a:avLst/>
          </a:prstGeom>
        </p:spPr>
      </p:pic>
      <p:pic>
        <p:nvPicPr>
          <p:cNvPr id="9" name="Picture 8"/>
          <p:cNvPicPr>
            <a:picLocks noChangeAspect="1"/>
          </p:cNvPicPr>
          <p:nvPr/>
        </p:nvPicPr>
        <p:blipFill>
          <a:blip r:embed="rId8"/>
          <a:stretch>
            <a:fillRect/>
          </a:stretch>
        </p:blipFill>
        <p:spPr>
          <a:xfrm>
            <a:off x="8503857" y="3043924"/>
            <a:ext cx="1133258" cy="1204080"/>
          </a:xfrm>
          <a:prstGeom prst="rect">
            <a:avLst/>
          </a:prstGeom>
        </p:spPr>
      </p:pic>
      <p:pic>
        <p:nvPicPr>
          <p:cNvPr id="10" name="Picture 9"/>
          <p:cNvPicPr>
            <a:picLocks noChangeAspect="1"/>
          </p:cNvPicPr>
          <p:nvPr/>
        </p:nvPicPr>
        <p:blipFill>
          <a:blip r:embed="rId9"/>
          <a:stretch>
            <a:fillRect/>
          </a:stretch>
        </p:blipFill>
        <p:spPr>
          <a:xfrm>
            <a:off x="5005062" y="2399032"/>
            <a:ext cx="1251597" cy="1789924"/>
          </a:xfrm>
          <a:prstGeom prst="rect">
            <a:avLst/>
          </a:prstGeom>
        </p:spPr>
      </p:pic>
      <p:pic>
        <p:nvPicPr>
          <p:cNvPr id="11" name="Picture 10"/>
          <p:cNvPicPr>
            <a:picLocks noChangeAspect="1"/>
          </p:cNvPicPr>
          <p:nvPr/>
        </p:nvPicPr>
        <p:blipFill>
          <a:blip r:embed="rId10"/>
          <a:stretch>
            <a:fillRect/>
          </a:stretch>
        </p:blipFill>
        <p:spPr>
          <a:xfrm>
            <a:off x="9337964" y="1009987"/>
            <a:ext cx="1341833" cy="1218000"/>
          </a:xfrm>
          <a:prstGeom prst="rect">
            <a:avLst/>
          </a:prstGeom>
        </p:spPr>
      </p:pic>
      <p:pic>
        <p:nvPicPr>
          <p:cNvPr id="7" name="Picture 6"/>
          <p:cNvPicPr>
            <a:picLocks noChangeAspect="1"/>
          </p:cNvPicPr>
          <p:nvPr/>
        </p:nvPicPr>
        <p:blipFill>
          <a:blip r:embed="rId11"/>
          <a:stretch>
            <a:fillRect/>
          </a:stretch>
        </p:blipFill>
        <p:spPr>
          <a:xfrm>
            <a:off x="4908974" y="479589"/>
            <a:ext cx="3557684" cy="6332750"/>
          </a:xfrm>
          <a:prstGeom prst="rect">
            <a:avLst/>
          </a:prstGeom>
        </p:spPr>
      </p:pic>
      <p:sp>
        <p:nvSpPr>
          <p:cNvPr id="13" name="Rectangle 12">
            <a:extLst>
              <a:ext uri="{FF2B5EF4-FFF2-40B4-BE49-F238E27FC236}">
                <a16:creationId xmlns:a16="http://schemas.microsoft.com/office/drawing/2014/main" id="{3369ABAC-72A4-433D-97BA-3E980CE9287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a:extLst>
              <a:ext uri="{FF2B5EF4-FFF2-40B4-BE49-F238E27FC236}">
                <a16:creationId xmlns:a16="http://schemas.microsoft.com/office/drawing/2014/main" id="{620ECD0C-9036-4396-BA0E-B63274D31B9B}"/>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Slide Number Placeholder 14">
            <a:extLst>
              <a:ext uri="{FF2B5EF4-FFF2-40B4-BE49-F238E27FC236}">
                <a16:creationId xmlns:a16="http://schemas.microsoft.com/office/drawing/2014/main" id="{9C3FF37C-3E44-4A62-9D82-428276646181}"/>
              </a:ext>
            </a:extLst>
          </p:cNvPr>
          <p:cNvSpPr>
            <a:spLocks noGrp="1"/>
          </p:cNvSpPr>
          <p:nvPr>
            <p:ph type="sldNum" sz="quarter" idx="12"/>
          </p:nvPr>
        </p:nvSpPr>
        <p:spPr/>
        <p:txBody>
          <a:bodyPr/>
          <a:lstStyle/>
          <a:p>
            <a:fld id="{DB1CEA2B-11BA-47C1-B2B8-F71A1EE91919}" type="slidenum">
              <a:rPr lang="fr-CH" smtClean="0"/>
              <a:t>5</a:t>
            </a:fld>
            <a:endParaRPr lang="fr-CH"/>
          </a:p>
        </p:txBody>
      </p:sp>
    </p:spTree>
    <p:extLst>
      <p:ext uri="{BB962C8B-B14F-4D97-AF65-F5344CB8AC3E}">
        <p14:creationId xmlns:p14="http://schemas.microsoft.com/office/powerpoint/2010/main" val="82810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250"/>
                                        <p:tgtEl>
                                          <p:spTgt spid="6"/>
                                        </p:tgtEl>
                                      </p:cBhvr>
                                    </p:animEffect>
                                  </p:childTnLst>
                                </p:cTn>
                              </p:par>
                            </p:childTnLst>
                          </p:cTn>
                        </p:par>
                        <p:par>
                          <p:cTn id="16" fill="hold">
                            <p:stCondLst>
                              <p:cond delay="225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250"/>
                                        <p:tgtEl>
                                          <p:spTgt spid="11"/>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250"/>
                                        <p:tgtEl>
                                          <p:spTgt spid="8"/>
                                        </p:tgtEl>
                                      </p:cBhvr>
                                    </p:animEffect>
                                  </p:childTnLst>
                                </p:cTn>
                              </p:par>
                            </p:childTnLst>
                          </p:cTn>
                        </p:par>
                        <p:par>
                          <p:cTn id="24" fill="hold">
                            <p:stCondLst>
                              <p:cond delay="275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125" y="1392527"/>
            <a:ext cx="10515600" cy="5328948"/>
          </a:xfrm>
        </p:spPr>
        <p:txBody>
          <a:bodyPr>
            <a:normAutofit/>
          </a:bodyPr>
          <a:lstStyle/>
          <a:p>
            <a:pPr lvl="1"/>
            <a:r>
              <a:rPr lang="en-US" dirty="0"/>
              <a:t>Bystanders…</a:t>
            </a:r>
          </a:p>
          <a:p>
            <a:pPr lvl="1"/>
            <a:r>
              <a:rPr lang="en-US" dirty="0"/>
              <a:t>Relatives/ friends…</a:t>
            </a:r>
          </a:p>
          <a:p>
            <a:pPr lvl="1"/>
            <a:r>
              <a:rPr lang="en-US" dirty="0"/>
              <a:t>Workmates…</a:t>
            </a:r>
          </a:p>
          <a:p>
            <a:pPr lvl="1"/>
            <a:r>
              <a:rPr lang="en-US" dirty="0"/>
              <a:t>Community members…</a:t>
            </a:r>
          </a:p>
          <a:p>
            <a:pPr lvl="1"/>
            <a:r>
              <a:rPr lang="en-US" dirty="0"/>
              <a:t>First responders, first aiders…</a:t>
            </a:r>
          </a:p>
          <a:p>
            <a:pPr lvl="1"/>
            <a:endParaRPr lang="en-US" dirty="0"/>
          </a:p>
          <a:p>
            <a:pPr lvl="1"/>
            <a:r>
              <a:rPr lang="en-US" dirty="0"/>
              <a:t>Army… or any other armed groups…</a:t>
            </a:r>
          </a:p>
          <a:p>
            <a:pPr lvl="1"/>
            <a:r>
              <a:rPr lang="en-US" dirty="0"/>
              <a:t>Police… or other security forces…</a:t>
            </a:r>
          </a:p>
          <a:p>
            <a:pPr lvl="1"/>
            <a:r>
              <a:rPr lang="en-US" dirty="0"/>
              <a:t>Fire Service… or community based equivalent…</a:t>
            </a:r>
          </a:p>
          <a:p>
            <a:pPr lvl="1"/>
            <a:r>
              <a:rPr lang="en-US" dirty="0"/>
              <a:t>Civil defense… or community “services”…</a:t>
            </a:r>
          </a:p>
          <a:p>
            <a:pPr lvl="1"/>
            <a:r>
              <a:rPr lang="en-US" dirty="0"/>
              <a:t>Ambulance Service…</a:t>
            </a:r>
          </a:p>
          <a:p>
            <a:pPr lvl="1"/>
            <a:endParaRPr lang="en-US" dirty="0"/>
          </a:p>
          <a:p>
            <a:pPr lvl="1"/>
            <a:r>
              <a:rPr lang="en-US" dirty="0"/>
              <a:t>Others (Railway, Aviation…etc.)</a:t>
            </a:r>
            <a:endParaRPr lang="fr-CH" dirty="0"/>
          </a:p>
        </p:txBody>
      </p:sp>
      <p:sp>
        <p:nvSpPr>
          <p:cNvPr id="4" name="Title 1"/>
          <p:cNvSpPr>
            <a:spLocks noGrp="1"/>
          </p:cNvSpPr>
          <p:nvPr>
            <p:ph type="title"/>
          </p:nvPr>
        </p:nvSpPr>
        <p:spPr>
          <a:xfrm>
            <a:off x="1293125" y="0"/>
            <a:ext cx="10898875" cy="1325563"/>
          </a:xfrm>
        </p:spPr>
        <p:txBody>
          <a:bodyPr>
            <a:normAutofit/>
          </a:bodyPr>
          <a:lstStyle/>
          <a:p>
            <a:r>
              <a:rPr lang="en-US" sz="4000" u="sng" dirty="0">
                <a:latin typeface="+mn-lt"/>
              </a:rPr>
              <a:t>Different actors in the prehospital medical field...</a:t>
            </a:r>
            <a:endParaRPr lang="fr-CH" sz="4000" u="sng" dirty="0">
              <a:latin typeface="+mn-lt"/>
            </a:endParaRPr>
          </a:p>
        </p:txBody>
      </p:sp>
      <p:sp>
        <p:nvSpPr>
          <p:cNvPr id="5" name="Rectangle 4">
            <a:extLst>
              <a:ext uri="{FF2B5EF4-FFF2-40B4-BE49-F238E27FC236}">
                <a16:creationId xmlns:a16="http://schemas.microsoft.com/office/drawing/2014/main" id="{E9183843-1F73-4879-AFD2-56BAD10A462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4506B038-77A7-497A-89C1-ED0C5E5E84F0}"/>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6184ABA8-A6BE-41DC-B46F-F39CF83AA45B}"/>
              </a:ext>
            </a:extLst>
          </p:cNvPr>
          <p:cNvSpPr>
            <a:spLocks noGrp="1"/>
          </p:cNvSpPr>
          <p:nvPr>
            <p:ph type="sldNum" sz="quarter" idx="12"/>
          </p:nvPr>
        </p:nvSpPr>
        <p:spPr/>
        <p:txBody>
          <a:bodyPr/>
          <a:lstStyle/>
          <a:p>
            <a:fld id="{DB1CEA2B-11BA-47C1-B2B8-F71A1EE91919}" type="slidenum">
              <a:rPr lang="fr-CH" smtClean="0"/>
              <a:t>6</a:t>
            </a:fld>
            <a:endParaRPr lang="fr-CH"/>
          </a:p>
        </p:txBody>
      </p:sp>
    </p:spTree>
    <p:extLst>
      <p:ext uri="{BB962C8B-B14F-4D97-AF65-F5344CB8AC3E}">
        <p14:creationId xmlns:p14="http://schemas.microsoft.com/office/powerpoint/2010/main" val="5031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155" y="174057"/>
            <a:ext cx="10515600" cy="1325563"/>
          </a:xfrm>
        </p:spPr>
        <p:txBody>
          <a:bodyPr/>
          <a:lstStyle/>
          <a:p>
            <a:r>
              <a:rPr lang="en-US" u="sng" dirty="0">
                <a:latin typeface="+mn-lt"/>
              </a:rPr>
              <a:t>Different approaches in pre-hospital care…..</a:t>
            </a:r>
            <a:endParaRPr lang="fr-CH" u="sng" dirty="0">
              <a:latin typeface="+mn-lt"/>
            </a:endParaRPr>
          </a:p>
        </p:txBody>
      </p:sp>
      <p:sp>
        <p:nvSpPr>
          <p:cNvPr id="3" name="Content Placeholder 2"/>
          <p:cNvSpPr>
            <a:spLocks noGrp="1"/>
          </p:cNvSpPr>
          <p:nvPr>
            <p:ph idx="1"/>
          </p:nvPr>
        </p:nvSpPr>
        <p:spPr/>
        <p:txBody>
          <a:bodyPr>
            <a:normAutofit fontScale="92500"/>
          </a:bodyPr>
          <a:lstStyle/>
          <a:p>
            <a:pPr marL="0" indent="0">
              <a:buNone/>
            </a:pPr>
            <a:r>
              <a:rPr lang="en-US" b="1" dirty="0">
                <a:solidFill>
                  <a:srgbClr val="3333CC"/>
                </a:solidFill>
              </a:rPr>
              <a:t>THE TWO MAIN APPROACHES IN PREHOSPITAL EMERGENCY MEDICAL CARE ARE:</a:t>
            </a:r>
          </a:p>
          <a:p>
            <a:pPr marL="0" indent="0">
              <a:buNone/>
            </a:pPr>
            <a:endParaRPr lang="en-US" b="1" dirty="0"/>
          </a:p>
          <a:p>
            <a:pPr marL="0" indent="0">
              <a:buNone/>
            </a:pPr>
            <a:r>
              <a:rPr lang="en-US" sz="3000" b="1" dirty="0"/>
              <a:t>1. </a:t>
            </a:r>
            <a:r>
              <a:rPr lang="en-US" sz="3000" b="1" u="sng" dirty="0"/>
              <a:t>Basic approach</a:t>
            </a:r>
          </a:p>
          <a:p>
            <a:r>
              <a:rPr lang="en-US" dirty="0"/>
              <a:t>A so called "</a:t>
            </a:r>
            <a:r>
              <a:rPr lang="en-US" b="1" dirty="0">
                <a:solidFill>
                  <a:srgbClr val="3333CC"/>
                </a:solidFill>
              </a:rPr>
              <a:t>scoop and run</a:t>
            </a:r>
            <a:r>
              <a:rPr lang="en-US" dirty="0"/>
              <a:t>" method is used most commonly to deal with accident victims… </a:t>
            </a:r>
          </a:p>
          <a:p>
            <a:r>
              <a:rPr lang="en-US" dirty="0"/>
              <a:t>This approach does not require specific technical ability from the rescuers…</a:t>
            </a:r>
          </a:p>
          <a:p>
            <a:r>
              <a:rPr lang="en-US" dirty="0"/>
              <a:t>In a mass casualty situation this approach will result in the transfer of the problem </a:t>
            </a:r>
            <a:r>
              <a:rPr lang="en-US" b="1" dirty="0">
                <a:effectLst>
                  <a:outerShdw blurRad="38100" dist="38100" dir="2700000" algn="tl">
                    <a:srgbClr val="000000">
                      <a:alpha val="43137"/>
                    </a:srgbClr>
                  </a:outerShdw>
                </a:effectLst>
              </a:rPr>
              <a:t>from the incident </a:t>
            </a:r>
            <a:r>
              <a:rPr lang="en-US" dirty="0"/>
              <a:t>site </a:t>
            </a:r>
            <a:r>
              <a:rPr lang="en-US" b="1" dirty="0">
                <a:effectLst>
                  <a:outerShdw blurRad="38100" dist="38100" dir="2700000" algn="tl">
                    <a:srgbClr val="000000">
                      <a:alpha val="43137"/>
                    </a:srgbClr>
                  </a:outerShdw>
                </a:effectLst>
              </a:rPr>
              <a:t>to the hospital</a:t>
            </a:r>
            <a:r>
              <a:rPr lang="en-US" dirty="0"/>
              <a:t>, overwhelming and disrupting the care capacity of the health facility…</a:t>
            </a:r>
          </a:p>
          <a:p>
            <a:endParaRPr lang="fr-CH" dirty="0"/>
          </a:p>
        </p:txBody>
      </p:sp>
      <p:sp>
        <p:nvSpPr>
          <p:cNvPr id="4" name="Rectangle 3">
            <a:extLst>
              <a:ext uri="{FF2B5EF4-FFF2-40B4-BE49-F238E27FC236}">
                <a16:creationId xmlns:a16="http://schemas.microsoft.com/office/drawing/2014/main" id="{90DB79C0-1E7B-492F-A34E-0DBFA25565E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244E196F-F94C-404C-AC60-E3FCFED2D4D5}"/>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10B06B35-6B09-401F-9DDC-786254372FAB}"/>
              </a:ext>
            </a:extLst>
          </p:cNvPr>
          <p:cNvSpPr>
            <a:spLocks noGrp="1"/>
          </p:cNvSpPr>
          <p:nvPr>
            <p:ph type="sldNum" sz="quarter" idx="12"/>
          </p:nvPr>
        </p:nvSpPr>
        <p:spPr/>
        <p:txBody>
          <a:bodyPr/>
          <a:lstStyle/>
          <a:p>
            <a:fld id="{DB1CEA2B-11BA-47C1-B2B8-F71A1EE91919}" type="slidenum">
              <a:rPr lang="fr-CH" smtClean="0"/>
              <a:t>7</a:t>
            </a:fld>
            <a:endParaRPr lang="fr-CH"/>
          </a:p>
        </p:txBody>
      </p:sp>
    </p:spTree>
    <p:extLst>
      <p:ext uri="{BB962C8B-B14F-4D97-AF65-F5344CB8AC3E}">
        <p14:creationId xmlns:p14="http://schemas.microsoft.com/office/powerpoint/2010/main" val="248280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151128"/>
            <a:ext cx="10515600" cy="1325563"/>
          </a:xfrm>
        </p:spPr>
        <p:txBody>
          <a:bodyPr/>
          <a:lstStyle/>
          <a:p>
            <a:r>
              <a:rPr lang="en-GB" u="sng" dirty="0">
                <a:latin typeface="+mn-lt"/>
              </a:rPr>
              <a:t>Different approaches in pre-hospital care…..</a:t>
            </a:r>
          </a:p>
        </p:txBody>
      </p:sp>
      <p:sp>
        <p:nvSpPr>
          <p:cNvPr id="3" name="Content Placeholder 2"/>
          <p:cNvSpPr>
            <a:spLocks noGrp="1"/>
          </p:cNvSpPr>
          <p:nvPr>
            <p:ph idx="1"/>
          </p:nvPr>
        </p:nvSpPr>
        <p:spPr/>
        <p:txBody>
          <a:bodyPr>
            <a:normAutofit/>
          </a:bodyPr>
          <a:lstStyle/>
          <a:p>
            <a:pPr marL="0" indent="0">
              <a:buNone/>
            </a:pPr>
            <a:r>
              <a:rPr lang="en-US" b="1" dirty="0"/>
              <a:t>2. </a:t>
            </a:r>
            <a:r>
              <a:rPr lang="en-US" b="1" u="sng" dirty="0"/>
              <a:t>Mass casualty management approach</a:t>
            </a:r>
          </a:p>
          <a:p>
            <a:pPr marL="0" indent="0">
              <a:buNone/>
            </a:pPr>
            <a:endParaRPr lang="en-US" b="1" dirty="0"/>
          </a:p>
          <a:p>
            <a:r>
              <a:rPr lang="en-US" dirty="0"/>
              <a:t>Mass casualty management includes </a:t>
            </a:r>
            <a:r>
              <a:rPr lang="en-US" b="1" dirty="0"/>
              <a:t>pre-established procedures</a:t>
            </a:r>
            <a:r>
              <a:rPr lang="en-US" dirty="0"/>
              <a:t> for resource mobilization… </a:t>
            </a:r>
          </a:p>
          <a:p>
            <a:r>
              <a:rPr lang="en-US" b="1" dirty="0"/>
              <a:t>Management</a:t>
            </a:r>
            <a:r>
              <a:rPr lang="en-US" dirty="0"/>
              <a:t> in the </a:t>
            </a:r>
            <a:r>
              <a:rPr lang="en-US" b="1" dirty="0"/>
              <a:t>field</a:t>
            </a:r>
            <a:r>
              <a:rPr lang="en-US" dirty="0"/>
              <a:t> and the responding </a:t>
            </a:r>
            <a:r>
              <a:rPr lang="en-US" b="1" dirty="0"/>
              <a:t>hospitals</a:t>
            </a:r>
            <a:r>
              <a:rPr lang="en-US" dirty="0"/>
              <a:t>…</a:t>
            </a:r>
          </a:p>
          <a:p>
            <a:r>
              <a:rPr lang="en-US" dirty="0"/>
              <a:t>It is based on specific training of </a:t>
            </a:r>
            <a:r>
              <a:rPr lang="en-US" b="1" dirty="0"/>
              <a:t>various level of responders… </a:t>
            </a:r>
          </a:p>
          <a:p>
            <a:r>
              <a:rPr lang="en-US" dirty="0"/>
              <a:t>Incorporates links between the actors through a </a:t>
            </a:r>
            <a:r>
              <a:rPr lang="en-US" b="1" dirty="0"/>
              <a:t>command post</a:t>
            </a:r>
            <a:r>
              <a:rPr lang="en-US" dirty="0"/>
              <a:t>…</a:t>
            </a:r>
          </a:p>
          <a:p>
            <a:r>
              <a:rPr lang="en-US" dirty="0"/>
              <a:t>It acknowledges the need for a </a:t>
            </a:r>
            <a:r>
              <a:rPr lang="en-US" b="1" dirty="0"/>
              <a:t>multi organizational approach</a:t>
            </a:r>
            <a:r>
              <a:rPr lang="en-US" dirty="0"/>
              <a:t>…</a:t>
            </a:r>
            <a:endParaRPr lang="fr-CH" dirty="0"/>
          </a:p>
        </p:txBody>
      </p:sp>
      <p:sp>
        <p:nvSpPr>
          <p:cNvPr id="4" name="Rectangle 3">
            <a:extLst>
              <a:ext uri="{FF2B5EF4-FFF2-40B4-BE49-F238E27FC236}">
                <a16:creationId xmlns:a16="http://schemas.microsoft.com/office/drawing/2014/main" id="{927DA8C6-6766-48C4-9D5C-EA74AF1BD0B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6891C9C0-4D2D-4E61-B0EB-76FA7C1846BC}"/>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F351EF5A-D4EB-4BF1-BD32-437A2245D0EE}"/>
              </a:ext>
            </a:extLst>
          </p:cNvPr>
          <p:cNvSpPr>
            <a:spLocks noGrp="1"/>
          </p:cNvSpPr>
          <p:nvPr>
            <p:ph type="sldNum" sz="quarter" idx="12"/>
          </p:nvPr>
        </p:nvSpPr>
        <p:spPr/>
        <p:txBody>
          <a:bodyPr/>
          <a:lstStyle/>
          <a:p>
            <a:fld id="{DB1CEA2B-11BA-47C1-B2B8-F71A1EE91919}" type="slidenum">
              <a:rPr lang="fr-CH" smtClean="0"/>
              <a:t>8</a:t>
            </a:fld>
            <a:endParaRPr lang="fr-CH"/>
          </a:p>
        </p:txBody>
      </p:sp>
    </p:spTree>
    <p:extLst>
      <p:ext uri="{BB962C8B-B14F-4D97-AF65-F5344CB8AC3E}">
        <p14:creationId xmlns:p14="http://schemas.microsoft.com/office/powerpoint/2010/main" val="163355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mn-lt"/>
              </a:rPr>
              <a:t>Why Mass Casualty Management (MCM)?</a:t>
            </a:r>
            <a:endParaRPr lang="fr-CH" u="sng" dirty="0">
              <a:latin typeface="+mn-lt"/>
            </a:endParaRPr>
          </a:p>
        </p:txBody>
      </p:sp>
      <p:sp>
        <p:nvSpPr>
          <p:cNvPr id="3" name="Content Placeholder 2"/>
          <p:cNvSpPr>
            <a:spLocks noGrp="1"/>
          </p:cNvSpPr>
          <p:nvPr>
            <p:ph idx="1"/>
          </p:nvPr>
        </p:nvSpPr>
        <p:spPr>
          <a:xfrm>
            <a:off x="838200" y="1825625"/>
            <a:ext cx="10890436" cy="4351338"/>
          </a:xfrm>
        </p:spPr>
        <p:txBody>
          <a:bodyPr/>
          <a:lstStyle/>
          <a:p>
            <a:pPr marL="0" indent="0">
              <a:buNone/>
            </a:pPr>
            <a:r>
              <a:rPr lang="en-US" b="1" dirty="0">
                <a:solidFill>
                  <a:srgbClr val="3333CC"/>
                </a:solidFill>
              </a:rPr>
              <a:t>Management of victims of a mass casualty event, aimed at minimizing loss of life ….</a:t>
            </a:r>
          </a:p>
          <a:p>
            <a:pPr marL="0" indent="0">
              <a:buNone/>
            </a:pPr>
            <a:endParaRPr lang="fr-CH" dirty="0"/>
          </a:p>
        </p:txBody>
      </p:sp>
      <p:pic>
        <p:nvPicPr>
          <p:cNvPr id="5" name="Picture 4"/>
          <p:cNvPicPr>
            <a:picLocks noChangeAspect="1"/>
          </p:cNvPicPr>
          <p:nvPr/>
        </p:nvPicPr>
        <p:blipFill>
          <a:blip r:embed="rId3"/>
          <a:stretch>
            <a:fillRect/>
          </a:stretch>
        </p:blipFill>
        <p:spPr>
          <a:xfrm>
            <a:off x="9726757" y="2632364"/>
            <a:ext cx="2001879" cy="1617518"/>
          </a:xfrm>
          <a:prstGeom prst="rect">
            <a:avLst/>
          </a:prstGeom>
        </p:spPr>
      </p:pic>
      <p:pic>
        <p:nvPicPr>
          <p:cNvPr id="6" name="Picture 5"/>
          <p:cNvPicPr>
            <a:picLocks noChangeAspect="1"/>
          </p:cNvPicPr>
          <p:nvPr/>
        </p:nvPicPr>
        <p:blipFill>
          <a:blip r:embed="rId4"/>
          <a:stretch>
            <a:fillRect/>
          </a:stretch>
        </p:blipFill>
        <p:spPr>
          <a:xfrm flipH="1">
            <a:off x="10393990" y="4243243"/>
            <a:ext cx="880145" cy="754216"/>
          </a:xfrm>
          <a:prstGeom prst="rect">
            <a:avLst/>
          </a:prstGeom>
        </p:spPr>
      </p:pic>
      <p:pic>
        <p:nvPicPr>
          <p:cNvPr id="9" name="Picture 8"/>
          <p:cNvPicPr>
            <a:picLocks noChangeAspect="1"/>
          </p:cNvPicPr>
          <p:nvPr/>
        </p:nvPicPr>
        <p:blipFill>
          <a:blip r:embed="rId5"/>
          <a:stretch>
            <a:fillRect/>
          </a:stretch>
        </p:blipFill>
        <p:spPr>
          <a:xfrm>
            <a:off x="2424366" y="4967626"/>
            <a:ext cx="1261630" cy="1261630"/>
          </a:xfrm>
          <a:prstGeom prst="rect">
            <a:avLst/>
          </a:prstGeom>
        </p:spPr>
      </p:pic>
      <p:pic>
        <p:nvPicPr>
          <p:cNvPr id="7" name="Picture 6"/>
          <p:cNvPicPr>
            <a:picLocks noChangeAspect="1"/>
          </p:cNvPicPr>
          <p:nvPr/>
        </p:nvPicPr>
        <p:blipFill>
          <a:blip r:embed="rId6"/>
          <a:stretch>
            <a:fillRect/>
          </a:stretch>
        </p:blipFill>
        <p:spPr>
          <a:xfrm rot="20893833">
            <a:off x="2522239" y="4632046"/>
            <a:ext cx="3887386" cy="1360331"/>
          </a:xfrm>
          <a:prstGeom prst="rect">
            <a:avLst/>
          </a:prstGeom>
        </p:spPr>
      </p:pic>
      <p:pic>
        <p:nvPicPr>
          <p:cNvPr id="8" name="Picture 7"/>
          <p:cNvPicPr>
            <a:picLocks noChangeAspect="1"/>
          </p:cNvPicPr>
          <p:nvPr/>
        </p:nvPicPr>
        <p:blipFill>
          <a:blip r:embed="rId6"/>
          <a:stretch>
            <a:fillRect/>
          </a:stretch>
        </p:blipFill>
        <p:spPr>
          <a:xfrm rot="20796386">
            <a:off x="6080112" y="4022039"/>
            <a:ext cx="3419562" cy="1196623"/>
          </a:xfrm>
          <a:prstGeom prst="rect">
            <a:avLst/>
          </a:prstGeom>
        </p:spPr>
      </p:pic>
      <p:sp>
        <p:nvSpPr>
          <p:cNvPr id="10" name="Rectangle 9">
            <a:extLst>
              <a:ext uri="{FF2B5EF4-FFF2-40B4-BE49-F238E27FC236}">
                <a16:creationId xmlns:a16="http://schemas.microsoft.com/office/drawing/2014/main" id="{FA074112-87E3-49F2-B95A-FCA0715BF12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C9021E71-B910-423C-B582-757BA6B78303}"/>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 course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7"/>
          <a:stretch>
            <a:fillRect/>
          </a:stretch>
        </p:blipFill>
        <p:spPr>
          <a:xfrm>
            <a:off x="463364" y="4575752"/>
            <a:ext cx="1586167" cy="1736148"/>
          </a:xfrm>
          <a:prstGeom prst="rect">
            <a:avLst/>
          </a:prstGeom>
        </p:spPr>
      </p:pic>
      <p:sp>
        <p:nvSpPr>
          <p:cNvPr id="14" name="Slide Number Placeholder 13">
            <a:extLst>
              <a:ext uri="{FF2B5EF4-FFF2-40B4-BE49-F238E27FC236}">
                <a16:creationId xmlns:a16="http://schemas.microsoft.com/office/drawing/2014/main" id="{0484A0A4-61B7-4123-B70A-06C82492335C}"/>
              </a:ext>
            </a:extLst>
          </p:cNvPr>
          <p:cNvSpPr>
            <a:spLocks noGrp="1"/>
          </p:cNvSpPr>
          <p:nvPr>
            <p:ph type="sldNum" sz="quarter" idx="12"/>
          </p:nvPr>
        </p:nvSpPr>
        <p:spPr/>
        <p:txBody>
          <a:bodyPr/>
          <a:lstStyle/>
          <a:p>
            <a:fld id="{DB1CEA2B-11BA-47C1-B2B8-F71A1EE91919}" type="slidenum">
              <a:rPr lang="fr-CH" smtClean="0"/>
              <a:t>9</a:t>
            </a:fld>
            <a:endParaRPr lang="fr-CH"/>
          </a:p>
        </p:txBody>
      </p:sp>
    </p:spTree>
    <p:extLst>
      <p:ext uri="{BB962C8B-B14F-4D97-AF65-F5344CB8AC3E}">
        <p14:creationId xmlns:p14="http://schemas.microsoft.com/office/powerpoint/2010/main" val="408696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2017-10-22T22:00:00+00:00</Period_x0020_start>
    <TaxCatchAll xmlns="a8a2af44-4b8d-404b-a8bd-4186350a523c">
      <Value>4</Value>
      <Value>3</Value>
      <Value>2</Value>
      <Value>1</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ICRCIMP_RMUnitInCharge_H>
    <_dlc_DocId xmlns="a8a2af44-4b8d-404b-a8bd-4186350a523c">TSASSIST-19-1634</_dlc_DocId>
    <_dlc_DocIdUrl xmlns="a8a2af44-4b8d-404b-a8bd-4186350a523c">
      <Url>https://collab.ext.icrc.org/sites/TS_ASSIST/_layouts/15/DocIdRedir.aspx?ID=TSASSIST-19-1634</Url>
      <Description>TSASSIST-19-1634</Description>
    </_dlc_DocIdUrl>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documentManagement>
</p:properties>
</file>

<file path=customXml/item2.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0a5e3a414205b0cd270913d25c6840e">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601ed9a50bfa6825adc6b667e50086b"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921178-D742-4E30-90C6-650024C3012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71402401-ee9a-4cfa-82a8-ebbd88d5d766"/>
    <ds:schemaRef ds:uri="http://schemas.microsoft.com/sharepoint/v3"/>
    <ds:schemaRef ds:uri="http://purl.org/dc/terms/"/>
    <ds:schemaRef ds:uri="775538c5-eb89-48ba-a372-0acd5d6f1291"/>
    <ds:schemaRef ds:uri="http://schemas.openxmlformats.org/package/2006/metadata/core-properties"/>
    <ds:schemaRef ds:uri="a8a2af44-4b8d-404b-a8bd-4186350a523c"/>
    <ds:schemaRef ds:uri="http://www.w3.org/XML/1998/namespace"/>
    <ds:schemaRef ds:uri="http://purl.org/dc/dcmitype/"/>
  </ds:schemaRefs>
</ds:datastoreItem>
</file>

<file path=customXml/itemProps2.xml><?xml version="1.0" encoding="utf-8"?>
<ds:datastoreItem xmlns:ds="http://schemas.openxmlformats.org/officeDocument/2006/customXml" ds:itemID="{BF6602EE-78DD-4BB5-B53B-BD5CE22AD0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B28924-A4DF-412D-984F-574B76E8B92D}">
  <ds:schemaRefs>
    <ds:schemaRef ds:uri="http://schemas.microsoft.com/sharepoint/events"/>
  </ds:schemaRefs>
</ds:datastoreItem>
</file>

<file path=customXml/itemProps4.xml><?xml version="1.0" encoding="utf-8"?>
<ds:datastoreItem xmlns:ds="http://schemas.openxmlformats.org/officeDocument/2006/customXml" ds:itemID="{6622A15C-C987-45FC-9FDB-309F035902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3437</TotalTime>
  <Words>3555</Words>
  <Application>Microsoft Office PowerPoint</Application>
  <PresentationFormat>Widescreen</PresentationFormat>
  <Paragraphs>452</Paragraphs>
  <Slides>49</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Times New Roman</vt:lpstr>
      <vt:lpstr>Wingdings</vt:lpstr>
      <vt:lpstr>Office Theme</vt:lpstr>
      <vt:lpstr>Introduction to Mass Casualty Management…. </vt:lpstr>
      <vt:lpstr>Objectives</vt:lpstr>
      <vt:lpstr>Mass Casualty Management (MCM) </vt:lpstr>
      <vt:lpstr>Introduction to Mass Casualty Management….       </vt:lpstr>
      <vt:lpstr>PowerPoint Presentation</vt:lpstr>
      <vt:lpstr>Different actors in the prehospital medical field...</vt:lpstr>
      <vt:lpstr>Different approaches in pre-hospital care…..</vt:lpstr>
      <vt:lpstr>Different approaches in pre-hospital care…..</vt:lpstr>
      <vt:lpstr>Why Mass Casualty Management (MCM)?</vt:lpstr>
      <vt:lpstr>Do you remember</vt:lpstr>
      <vt:lpstr>PowerPoint Presentation</vt:lpstr>
      <vt:lpstr>Back to the scene….  What does this picture tell you</vt:lpstr>
      <vt:lpstr>Back to the scene….  What does this picture tell you</vt:lpstr>
      <vt:lpstr>Mass Casualty Management</vt:lpstr>
      <vt:lpstr>A Mass Casualty Management System</vt:lpstr>
      <vt:lpstr>A Mass Casualty Management System </vt:lpstr>
      <vt:lpstr>Protocol example…</vt:lpstr>
      <vt:lpstr>Rescue chain</vt:lpstr>
      <vt:lpstr>Rescue chain</vt:lpstr>
      <vt:lpstr>Rescue chain</vt:lpstr>
      <vt:lpstr>Rescue chain</vt:lpstr>
      <vt:lpstr>From Medical Post to Hospital ED…</vt:lpstr>
      <vt:lpstr>PowerPoint Presentation</vt:lpstr>
      <vt:lpstr>PowerPoint Presentation</vt:lpstr>
      <vt:lpstr>PowerPoint Presentation</vt:lpstr>
      <vt:lpstr>PowerPoint Presentation</vt:lpstr>
      <vt:lpstr>Location of the Medical Point </vt:lpstr>
      <vt:lpstr>Location of the Medical Point</vt:lpstr>
      <vt:lpstr>Role of the (A) Medical Point</vt:lpstr>
      <vt:lpstr>Are you lost?</vt:lpstr>
      <vt:lpstr>PowerPoint Presentation</vt:lpstr>
      <vt:lpstr>Case study: Mass Casualty Incident (MCI)</vt:lpstr>
      <vt:lpstr>PowerPoint Presentation</vt:lpstr>
      <vt:lpstr>PowerPoint Presentation</vt:lpstr>
      <vt:lpstr>PowerPoint Presentation</vt:lpstr>
      <vt:lpstr>PowerPoint Presentation</vt:lpstr>
      <vt:lpstr>Ethical Challenges in Mass Casualty Situations? - ETHICS in TRIAGE -</vt:lpstr>
      <vt:lpstr>PowerPoint Presentation</vt:lpstr>
      <vt:lpstr>Fundamental values that impact the TRIAGE process…</vt:lpstr>
      <vt:lpstr>Ethical Challenges in Mass Casualty Situations? - ETHICS in TRIAGE -</vt:lpstr>
      <vt:lpstr>Mass Casualty Management - Hospital</vt:lpstr>
      <vt:lpstr>Mass Casualty Management -Hospital</vt:lpstr>
      <vt:lpstr>Hospital – Mass casualty management plan</vt:lpstr>
      <vt:lpstr>Action Cards…</vt:lpstr>
      <vt:lpstr>Hospital -Triage</vt:lpstr>
      <vt:lpstr>PowerPoint Presentation</vt:lpstr>
      <vt:lpstr> Components of a mass casualty plan</vt:lpstr>
      <vt:lpstr>Mass casualty management plan</vt:lpstr>
      <vt:lpstr>Questions </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Mass Casualty Events -pre-hospital, hospital</dc:title>
  <dc:creator>Thomas Wilp</dc:creator>
  <cp:lastModifiedBy>Antje Van Roeden</cp:lastModifiedBy>
  <cp:revision>189</cp:revision>
  <cp:lastPrinted>2019-11-18T07:58:57Z</cp:lastPrinted>
  <dcterms:created xsi:type="dcterms:W3CDTF">2016-10-10T09:38:34Z</dcterms:created>
  <dcterms:modified xsi:type="dcterms:W3CDTF">2019-12-16T11:51:48Z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ef84b350-b2fc-497b-807a-8f94fc3e55aa</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DocumentType">
    <vt:lpwstr/>
  </property>
  <property fmtid="{D5CDD505-2E9C-101B-9397-08002B2CF9AE}" pid="10" name="Key Issue">
    <vt:lpwstr>3;#- No key issue|32056555-74b8-4174-9beb-b0d6d010855f</vt:lpwstr>
  </property>
  <property fmtid="{D5CDD505-2E9C-101B-9397-08002B2CF9AE}" pid="11" name="ICRCIMP_Keyword">
    <vt:lpwstr/>
  </property>
  <property fmtid="{D5CDD505-2E9C-101B-9397-08002B2CF9AE}" pid="12" name="ICRCIMP_BusinessFunction">
    <vt:lpwstr>1;#Assistance|9015aaae-65d7-4217-8889-581aaffe05a3</vt:lpwstr>
  </property>
  <property fmtid="{D5CDD505-2E9C-101B-9397-08002B2CF9AE}" pid="13" name="ICRCIMP_KeyIssue">
    <vt:lpwstr/>
  </property>
</Properties>
</file>