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49.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8.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30.xml" ContentType="application/vnd.openxmlformats-officedocument.presentationml.notesSlide+xml"/>
  <Override PartName="/ppt/notesSlides/notesSlide23.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20.xml" ContentType="application/vnd.openxmlformats-officedocument.presentationml.notesSlide+xml"/>
  <Override PartName="/ppt/notesSlides/notesSlide34.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diagrams/colors4.xml" ContentType="application/vnd.openxmlformats-officedocument.drawingml.diagramColors+xml"/>
  <Override PartName="/ppt/diagrams/layout1.xml" ContentType="application/vnd.openxmlformats-officedocument.drawingml.diagramLayout+xml"/>
  <Override PartName="/ppt/diagrams/layout3.xml" ContentType="application/vnd.openxmlformats-officedocument.drawingml.diagramLayout+xml"/>
  <Override PartName="/ppt/theme/theme1.xml" ContentType="application/vnd.openxmlformats-officedocument.theme+xml"/>
  <Override PartName="/ppt/diagrams/drawing4.xml" ContentType="application/vnd.ms-office.drawingml.diagramDrawing+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quickStyle4.xml" ContentType="application/vnd.openxmlformats-officedocument.drawingml.diagramStyle+xml"/>
  <Override PartName="/ppt/diagrams/layout4.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2.xml" ContentType="application/vnd.openxmlformats-officedocument.drawingml.diagramLayout+xml"/>
  <Override PartName="/ppt/diagrams/quickStyle2.xml" ContentType="application/vnd.openxmlformats-officedocument.drawingml.diagramStyle+xml"/>
  <Override PartName="/ppt/diagrams/drawing2.xml" ContentType="application/vnd.ms-office.drawingml.diagramDrawing+xml"/>
  <Override PartName="/ppt/diagrams/colors2.xml" ContentType="application/vnd.openxmlformats-officedocument.drawingml.diagramCol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5.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57" r:id="rId2"/>
    <p:sldId id="431" r:id="rId3"/>
    <p:sldId id="460" r:id="rId4"/>
    <p:sldId id="419" r:id="rId5"/>
    <p:sldId id="536" r:id="rId6"/>
    <p:sldId id="535" r:id="rId7"/>
    <p:sldId id="537" r:id="rId8"/>
    <p:sldId id="538" r:id="rId9"/>
    <p:sldId id="480" r:id="rId10"/>
    <p:sldId id="473" r:id="rId11"/>
    <p:sldId id="539" r:id="rId12"/>
    <p:sldId id="485" r:id="rId13"/>
    <p:sldId id="544" r:id="rId14"/>
    <p:sldId id="484" r:id="rId15"/>
    <p:sldId id="490" r:id="rId16"/>
    <p:sldId id="524" r:id="rId17"/>
    <p:sldId id="545" r:id="rId18"/>
    <p:sldId id="523" r:id="rId19"/>
    <p:sldId id="521" r:id="rId20"/>
    <p:sldId id="522" r:id="rId21"/>
    <p:sldId id="474" r:id="rId22"/>
    <p:sldId id="525" r:id="rId23"/>
    <p:sldId id="526" r:id="rId24"/>
    <p:sldId id="527" r:id="rId25"/>
    <p:sldId id="529" r:id="rId26"/>
    <p:sldId id="530" r:id="rId27"/>
    <p:sldId id="532" r:id="rId28"/>
    <p:sldId id="533" r:id="rId29"/>
    <p:sldId id="547" r:id="rId30"/>
    <p:sldId id="492" r:id="rId31"/>
    <p:sldId id="493" r:id="rId32"/>
    <p:sldId id="494" r:id="rId33"/>
    <p:sldId id="495" r:id="rId34"/>
    <p:sldId id="449" r:id="rId35"/>
    <p:sldId id="371" r:id="rId36"/>
    <p:sldId id="456" r:id="rId37"/>
    <p:sldId id="505" r:id="rId38"/>
    <p:sldId id="546" r:id="rId39"/>
    <p:sldId id="267" r:id="rId40"/>
    <p:sldId id="268" r:id="rId41"/>
    <p:sldId id="269" r:id="rId42"/>
    <p:sldId id="540" r:id="rId43"/>
    <p:sldId id="256" r:id="rId44"/>
    <p:sldId id="541" r:id="rId45"/>
    <p:sldId id="542" r:id="rId46"/>
    <p:sldId id="543" r:id="rId47"/>
    <p:sldId id="475" r:id="rId48"/>
    <p:sldId id="496" r:id="rId49"/>
    <p:sldId id="45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CD"/>
    <a:srgbClr val="0000FF"/>
    <a:srgbClr val="003399"/>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430" autoAdjust="0"/>
  </p:normalViewPr>
  <p:slideViewPr>
    <p:cSldViewPr snapToGrid="0">
      <p:cViewPr varScale="1">
        <p:scale>
          <a:sx n="98" d="100"/>
          <a:sy n="98" d="100"/>
        </p:scale>
        <p:origin x="1014" y="78"/>
      </p:cViewPr>
      <p:guideLst/>
    </p:cSldViewPr>
  </p:slideViewPr>
  <p:notesTextViewPr>
    <p:cViewPr>
      <p:scale>
        <a:sx n="1" d="1"/>
        <a:sy n="1" d="1"/>
      </p:scale>
      <p:origin x="0" y="0"/>
    </p:cViewPr>
  </p:notesTextViewPr>
  <p:sorterViewPr>
    <p:cViewPr>
      <p:scale>
        <a:sx n="90" d="100"/>
        <a:sy n="90" d="100"/>
      </p:scale>
      <p:origin x="0" y="-1573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4.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60" Type="http://schemas.openxmlformats.org/officeDocument/2006/relationships/customXml" Target="../customXml/item5.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4DD4FA-A1A4-4453-B952-3891E6BD50E1}" type="doc">
      <dgm:prSet loTypeId="urn:microsoft.com/office/officeart/2005/8/layout/chevron1" loCatId="process" qsTypeId="urn:microsoft.com/office/officeart/2005/8/quickstyle/simple1" qsCatId="simple" csTypeId="urn:microsoft.com/office/officeart/2005/8/colors/accent6_3" csCatId="accent6" phldr="1"/>
      <dgm:spPr/>
    </dgm:pt>
    <dgm:pt modelId="{81EB1E10-C5E0-4568-B98A-3ED57D6C7C8B}">
      <dgm:prSet phldrT="[Text]"/>
      <dgm:spPr>
        <a:xfrm>
          <a:off x="2377" y="1452691"/>
          <a:ext cx="2896543" cy="1158617"/>
        </a:xfrm>
        <a:prstGeom prst="chevron">
          <a:avLst/>
        </a:prstGeom>
      </dgm:spPr>
      <dgm:t>
        <a:bodyPr/>
        <a:lstStyle/>
        <a:p>
          <a:r>
            <a:rPr lang="en-GB" b="1">
              <a:latin typeface="Calibri"/>
              <a:ea typeface="+mn-ea"/>
              <a:cs typeface="+mn-cs"/>
            </a:rPr>
            <a:t>Crisis</a:t>
          </a:r>
          <a:endParaRPr lang="en-GB" b="1" dirty="0">
            <a:latin typeface="Calibri"/>
            <a:ea typeface="+mn-ea"/>
            <a:cs typeface="+mn-cs"/>
          </a:endParaRPr>
        </a:p>
      </dgm:t>
    </dgm:pt>
    <dgm:pt modelId="{AD2991C3-674A-4161-A318-9121A7683501}" type="parTrans" cxnId="{6F542DE1-F71E-47E5-9F4F-22B5779B3515}">
      <dgm:prSet/>
      <dgm:spPr/>
      <dgm:t>
        <a:bodyPr/>
        <a:lstStyle/>
        <a:p>
          <a:endParaRPr lang="en-GB"/>
        </a:p>
      </dgm:t>
    </dgm:pt>
    <dgm:pt modelId="{06552BC4-38D9-47CA-B48A-EE577795E5F0}" type="sibTrans" cxnId="{6F542DE1-F71E-47E5-9F4F-22B5779B3515}">
      <dgm:prSet/>
      <dgm:spPr/>
      <dgm:t>
        <a:bodyPr/>
        <a:lstStyle/>
        <a:p>
          <a:endParaRPr lang="en-GB"/>
        </a:p>
      </dgm:t>
    </dgm:pt>
    <dgm:pt modelId="{849BA2B8-5477-4F8B-ACA5-8F108FC05375}">
      <dgm:prSet phldrT="[Text]"/>
      <dgm:spPr>
        <a:xfrm>
          <a:off x="2609266" y="1452691"/>
          <a:ext cx="2896543" cy="1158617"/>
        </a:xfrm>
        <a:prstGeom prst="chevron">
          <a:avLst/>
        </a:prstGeom>
      </dgm:spPr>
      <dgm:t>
        <a:bodyPr/>
        <a:lstStyle/>
        <a:p>
          <a:r>
            <a:rPr lang="en-GB" b="1">
              <a:latin typeface="Calibri"/>
              <a:ea typeface="+mn-ea"/>
              <a:cs typeface="+mn-cs"/>
            </a:rPr>
            <a:t>Recovering</a:t>
          </a:r>
        </a:p>
      </dgm:t>
    </dgm:pt>
    <dgm:pt modelId="{2CC3A0ED-424B-4534-A604-2E40D80638B6}" type="parTrans" cxnId="{23DBCA3A-E201-4C2C-95C4-676E4F61320E}">
      <dgm:prSet/>
      <dgm:spPr/>
      <dgm:t>
        <a:bodyPr/>
        <a:lstStyle/>
        <a:p>
          <a:endParaRPr lang="en-GB"/>
        </a:p>
      </dgm:t>
    </dgm:pt>
    <dgm:pt modelId="{84201DA0-53B2-4458-BCBB-D310EBEFA02A}" type="sibTrans" cxnId="{23DBCA3A-E201-4C2C-95C4-676E4F61320E}">
      <dgm:prSet/>
      <dgm:spPr/>
      <dgm:t>
        <a:bodyPr/>
        <a:lstStyle/>
        <a:p>
          <a:endParaRPr lang="en-GB"/>
        </a:p>
      </dgm:t>
    </dgm:pt>
    <dgm:pt modelId="{DBDA3662-C98E-4947-9481-384895FF5667}">
      <dgm:prSet phldrT="[Text]"/>
      <dgm:spPr>
        <a:xfrm>
          <a:off x="5216155" y="1452691"/>
          <a:ext cx="2896543" cy="1158617"/>
        </a:xfrm>
        <a:prstGeom prst="chevron">
          <a:avLst/>
        </a:prstGeom>
      </dgm:spPr>
      <dgm:t>
        <a:bodyPr/>
        <a:lstStyle/>
        <a:p>
          <a:r>
            <a:rPr lang="en-GB" b="1">
              <a:latin typeface="Calibri"/>
              <a:ea typeface="+mn-ea"/>
              <a:cs typeface="+mn-cs"/>
            </a:rPr>
            <a:t>Post-Crisis</a:t>
          </a:r>
        </a:p>
      </dgm:t>
    </dgm:pt>
    <dgm:pt modelId="{EAACDFBC-9AD7-4593-8E09-66E57B659953}" type="parTrans" cxnId="{269A2F4F-6065-4956-9EDF-F2EFB7657C28}">
      <dgm:prSet/>
      <dgm:spPr/>
      <dgm:t>
        <a:bodyPr/>
        <a:lstStyle/>
        <a:p>
          <a:endParaRPr lang="en-GB"/>
        </a:p>
      </dgm:t>
    </dgm:pt>
    <dgm:pt modelId="{70FC82F7-B8A0-413E-BD7F-F5D0813C8BA9}" type="sibTrans" cxnId="{269A2F4F-6065-4956-9EDF-F2EFB7657C28}">
      <dgm:prSet/>
      <dgm:spPr/>
      <dgm:t>
        <a:bodyPr/>
        <a:lstStyle/>
        <a:p>
          <a:endParaRPr lang="en-GB"/>
        </a:p>
      </dgm:t>
    </dgm:pt>
    <dgm:pt modelId="{65025283-8702-4C88-A77B-6866876AB47C}" type="pres">
      <dgm:prSet presAssocID="{964DD4FA-A1A4-4453-B952-3891E6BD50E1}" presName="Name0" presStyleCnt="0">
        <dgm:presLayoutVars>
          <dgm:dir/>
          <dgm:animLvl val="lvl"/>
          <dgm:resizeHandles val="exact"/>
        </dgm:presLayoutVars>
      </dgm:prSet>
      <dgm:spPr/>
    </dgm:pt>
    <dgm:pt modelId="{36CB71F5-C2F9-4636-9E9A-8DB1F6EEB06F}" type="pres">
      <dgm:prSet presAssocID="{81EB1E10-C5E0-4568-B98A-3ED57D6C7C8B}" presName="parTxOnly" presStyleLbl="node1" presStyleIdx="0" presStyleCnt="3" custScaleX="157118">
        <dgm:presLayoutVars>
          <dgm:chMax val="0"/>
          <dgm:chPref val="0"/>
          <dgm:bulletEnabled val="1"/>
        </dgm:presLayoutVars>
      </dgm:prSet>
      <dgm:spPr/>
    </dgm:pt>
    <dgm:pt modelId="{439A14EA-F9C8-4808-A456-A525AAA84D56}" type="pres">
      <dgm:prSet presAssocID="{06552BC4-38D9-47CA-B48A-EE577795E5F0}" presName="parTxOnlySpace" presStyleCnt="0"/>
      <dgm:spPr/>
    </dgm:pt>
    <dgm:pt modelId="{D7705385-4FB4-4474-9896-A4FA1F4C5AEC}" type="pres">
      <dgm:prSet presAssocID="{849BA2B8-5477-4F8B-ACA5-8F108FC05375}" presName="parTxOnly" presStyleLbl="node1" presStyleIdx="1" presStyleCnt="3">
        <dgm:presLayoutVars>
          <dgm:chMax val="0"/>
          <dgm:chPref val="0"/>
          <dgm:bulletEnabled val="1"/>
        </dgm:presLayoutVars>
      </dgm:prSet>
      <dgm:spPr/>
    </dgm:pt>
    <dgm:pt modelId="{5E9A8A98-734D-43D7-9833-4F0BFFFA17FA}" type="pres">
      <dgm:prSet presAssocID="{84201DA0-53B2-4458-BCBB-D310EBEFA02A}" presName="parTxOnlySpace" presStyleCnt="0"/>
      <dgm:spPr/>
    </dgm:pt>
    <dgm:pt modelId="{67DCCE4C-C40E-4751-97EC-DF086063CDA3}" type="pres">
      <dgm:prSet presAssocID="{DBDA3662-C98E-4947-9481-384895FF5667}" presName="parTxOnly" presStyleLbl="node1" presStyleIdx="2" presStyleCnt="3">
        <dgm:presLayoutVars>
          <dgm:chMax val="0"/>
          <dgm:chPref val="0"/>
          <dgm:bulletEnabled val="1"/>
        </dgm:presLayoutVars>
      </dgm:prSet>
      <dgm:spPr/>
    </dgm:pt>
  </dgm:ptLst>
  <dgm:cxnLst>
    <dgm:cxn modelId="{F5DAB732-BCBC-FD49-8727-731DABD9B855}" type="presOf" srcId="{849BA2B8-5477-4F8B-ACA5-8F108FC05375}" destId="{D7705385-4FB4-4474-9896-A4FA1F4C5AEC}" srcOrd="0" destOrd="0" presId="urn:microsoft.com/office/officeart/2005/8/layout/chevron1"/>
    <dgm:cxn modelId="{23DBCA3A-E201-4C2C-95C4-676E4F61320E}" srcId="{964DD4FA-A1A4-4453-B952-3891E6BD50E1}" destId="{849BA2B8-5477-4F8B-ACA5-8F108FC05375}" srcOrd="1" destOrd="0" parTransId="{2CC3A0ED-424B-4534-A604-2E40D80638B6}" sibTransId="{84201DA0-53B2-4458-BCBB-D310EBEFA02A}"/>
    <dgm:cxn modelId="{95AB885D-8539-794C-8FD4-146D2DF82DD5}" type="presOf" srcId="{81EB1E10-C5E0-4568-B98A-3ED57D6C7C8B}" destId="{36CB71F5-C2F9-4636-9E9A-8DB1F6EEB06F}" srcOrd="0" destOrd="0" presId="urn:microsoft.com/office/officeart/2005/8/layout/chevron1"/>
    <dgm:cxn modelId="{269A2F4F-6065-4956-9EDF-F2EFB7657C28}" srcId="{964DD4FA-A1A4-4453-B952-3891E6BD50E1}" destId="{DBDA3662-C98E-4947-9481-384895FF5667}" srcOrd="2" destOrd="0" parTransId="{EAACDFBC-9AD7-4593-8E09-66E57B659953}" sibTransId="{70FC82F7-B8A0-413E-BD7F-F5D0813C8BA9}"/>
    <dgm:cxn modelId="{6BDB0D98-3DA5-8342-8CE0-FB8B8EA84DC4}" type="presOf" srcId="{DBDA3662-C98E-4947-9481-384895FF5667}" destId="{67DCCE4C-C40E-4751-97EC-DF086063CDA3}" srcOrd="0" destOrd="0" presId="urn:microsoft.com/office/officeart/2005/8/layout/chevron1"/>
    <dgm:cxn modelId="{DD308CA0-7085-6B41-9199-B1563FFF0C13}" type="presOf" srcId="{964DD4FA-A1A4-4453-B952-3891E6BD50E1}" destId="{65025283-8702-4C88-A77B-6866876AB47C}" srcOrd="0" destOrd="0" presId="urn:microsoft.com/office/officeart/2005/8/layout/chevron1"/>
    <dgm:cxn modelId="{6F542DE1-F71E-47E5-9F4F-22B5779B3515}" srcId="{964DD4FA-A1A4-4453-B952-3891E6BD50E1}" destId="{81EB1E10-C5E0-4568-B98A-3ED57D6C7C8B}" srcOrd="0" destOrd="0" parTransId="{AD2991C3-674A-4161-A318-9121A7683501}" sibTransId="{06552BC4-38D9-47CA-B48A-EE577795E5F0}"/>
    <dgm:cxn modelId="{6029EB72-6287-1F48-A9A6-AA0451FBAE1F}" type="presParOf" srcId="{65025283-8702-4C88-A77B-6866876AB47C}" destId="{36CB71F5-C2F9-4636-9E9A-8DB1F6EEB06F}" srcOrd="0" destOrd="0" presId="urn:microsoft.com/office/officeart/2005/8/layout/chevron1"/>
    <dgm:cxn modelId="{BC583D1E-78E9-5843-ACCB-AFEF7423C975}" type="presParOf" srcId="{65025283-8702-4C88-A77B-6866876AB47C}" destId="{439A14EA-F9C8-4808-A456-A525AAA84D56}" srcOrd="1" destOrd="0" presId="urn:microsoft.com/office/officeart/2005/8/layout/chevron1"/>
    <dgm:cxn modelId="{9581C7EC-67CD-EB45-B547-05E429CA1F18}" type="presParOf" srcId="{65025283-8702-4C88-A77B-6866876AB47C}" destId="{D7705385-4FB4-4474-9896-A4FA1F4C5AEC}" srcOrd="2" destOrd="0" presId="urn:microsoft.com/office/officeart/2005/8/layout/chevron1"/>
    <dgm:cxn modelId="{4AC9DCEA-1FE9-7840-9404-0E185D0207E9}" type="presParOf" srcId="{65025283-8702-4C88-A77B-6866876AB47C}" destId="{5E9A8A98-734D-43D7-9833-4F0BFFFA17FA}" srcOrd="3" destOrd="0" presId="urn:microsoft.com/office/officeart/2005/8/layout/chevron1"/>
    <dgm:cxn modelId="{3A47735C-4CE8-2C4B-9671-F9D5857D82D5}" type="presParOf" srcId="{65025283-8702-4C88-A77B-6866876AB47C}" destId="{67DCCE4C-C40E-4751-97EC-DF086063CDA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4DD4FA-A1A4-4453-B952-3891E6BD50E1}" type="doc">
      <dgm:prSet loTypeId="urn:microsoft.com/office/officeart/2005/8/layout/chevron1" loCatId="process" qsTypeId="urn:microsoft.com/office/officeart/2005/8/quickstyle/simple1" qsCatId="simple" csTypeId="urn:microsoft.com/office/officeart/2005/8/colors/accent6_3" csCatId="accent6" phldr="1"/>
      <dgm:spPr/>
    </dgm:pt>
    <dgm:pt modelId="{81EB1E10-C5E0-4568-B98A-3ED57D6C7C8B}">
      <dgm:prSet phldrT="[Text]"/>
      <dgm:spPr>
        <a:xfrm>
          <a:off x="2377" y="1452691"/>
          <a:ext cx="2896543" cy="1158617"/>
        </a:xfrm>
        <a:prstGeom prst="chevron">
          <a:avLst/>
        </a:prstGeom>
      </dgm:spPr>
      <dgm:t>
        <a:bodyPr/>
        <a:lstStyle/>
        <a:p>
          <a:r>
            <a:rPr lang="en-GB" b="1">
              <a:latin typeface="Calibri"/>
              <a:ea typeface="+mn-ea"/>
              <a:cs typeface="+mn-cs"/>
            </a:rPr>
            <a:t>Crisis</a:t>
          </a:r>
          <a:endParaRPr lang="en-GB" b="1" dirty="0">
            <a:latin typeface="Calibri"/>
            <a:ea typeface="+mn-ea"/>
            <a:cs typeface="+mn-cs"/>
          </a:endParaRPr>
        </a:p>
      </dgm:t>
    </dgm:pt>
    <dgm:pt modelId="{AD2991C3-674A-4161-A318-9121A7683501}" type="parTrans" cxnId="{6F542DE1-F71E-47E5-9F4F-22B5779B3515}">
      <dgm:prSet/>
      <dgm:spPr/>
      <dgm:t>
        <a:bodyPr/>
        <a:lstStyle/>
        <a:p>
          <a:endParaRPr lang="en-GB"/>
        </a:p>
      </dgm:t>
    </dgm:pt>
    <dgm:pt modelId="{06552BC4-38D9-47CA-B48A-EE577795E5F0}" type="sibTrans" cxnId="{6F542DE1-F71E-47E5-9F4F-22B5779B3515}">
      <dgm:prSet/>
      <dgm:spPr/>
      <dgm:t>
        <a:bodyPr/>
        <a:lstStyle/>
        <a:p>
          <a:endParaRPr lang="en-GB"/>
        </a:p>
      </dgm:t>
    </dgm:pt>
    <dgm:pt modelId="{849BA2B8-5477-4F8B-ACA5-8F108FC05375}">
      <dgm:prSet phldrT="[Text]"/>
      <dgm:spPr>
        <a:xfrm>
          <a:off x="2609266" y="1452691"/>
          <a:ext cx="2896543" cy="1158617"/>
        </a:xfrm>
        <a:prstGeom prst="chevron">
          <a:avLst/>
        </a:prstGeom>
      </dgm:spPr>
      <dgm:t>
        <a:bodyPr/>
        <a:lstStyle/>
        <a:p>
          <a:r>
            <a:rPr lang="en-GB" b="1">
              <a:latin typeface="Calibri"/>
              <a:ea typeface="+mn-ea"/>
              <a:cs typeface="+mn-cs"/>
            </a:rPr>
            <a:t>Recovering</a:t>
          </a:r>
        </a:p>
      </dgm:t>
    </dgm:pt>
    <dgm:pt modelId="{2CC3A0ED-424B-4534-A604-2E40D80638B6}" type="parTrans" cxnId="{23DBCA3A-E201-4C2C-95C4-676E4F61320E}">
      <dgm:prSet/>
      <dgm:spPr/>
      <dgm:t>
        <a:bodyPr/>
        <a:lstStyle/>
        <a:p>
          <a:endParaRPr lang="en-GB"/>
        </a:p>
      </dgm:t>
    </dgm:pt>
    <dgm:pt modelId="{84201DA0-53B2-4458-BCBB-D310EBEFA02A}" type="sibTrans" cxnId="{23DBCA3A-E201-4C2C-95C4-676E4F61320E}">
      <dgm:prSet/>
      <dgm:spPr/>
      <dgm:t>
        <a:bodyPr/>
        <a:lstStyle/>
        <a:p>
          <a:endParaRPr lang="en-GB"/>
        </a:p>
      </dgm:t>
    </dgm:pt>
    <dgm:pt modelId="{DBDA3662-C98E-4947-9481-384895FF5667}">
      <dgm:prSet phldrT="[Text]"/>
      <dgm:spPr>
        <a:xfrm>
          <a:off x="5216155" y="1452691"/>
          <a:ext cx="2896543" cy="1158617"/>
        </a:xfrm>
        <a:prstGeom prst="chevron">
          <a:avLst/>
        </a:prstGeom>
      </dgm:spPr>
      <dgm:t>
        <a:bodyPr/>
        <a:lstStyle/>
        <a:p>
          <a:r>
            <a:rPr lang="en-GB" b="1">
              <a:latin typeface="Calibri"/>
              <a:ea typeface="+mn-ea"/>
              <a:cs typeface="+mn-cs"/>
            </a:rPr>
            <a:t>Post-Crisis</a:t>
          </a:r>
        </a:p>
      </dgm:t>
    </dgm:pt>
    <dgm:pt modelId="{EAACDFBC-9AD7-4593-8E09-66E57B659953}" type="parTrans" cxnId="{269A2F4F-6065-4956-9EDF-F2EFB7657C28}">
      <dgm:prSet/>
      <dgm:spPr/>
      <dgm:t>
        <a:bodyPr/>
        <a:lstStyle/>
        <a:p>
          <a:endParaRPr lang="en-GB"/>
        </a:p>
      </dgm:t>
    </dgm:pt>
    <dgm:pt modelId="{70FC82F7-B8A0-413E-BD7F-F5D0813C8BA9}" type="sibTrans" cxnId="{269A2F4F-6065-4956-9EDF-F2EFB7657C28}">
      <dgm:prSet/>
      <dgm:spPr/>
      <dgm:t>
        <a:bodyPr/>
        <a:lstStyle/>
        <a:p>
          <a:endParaRPr lang="en-GB"/>
        </a:p>
      </dgm:t>
    </dgm:pt>
    <dgm:pt modelId="{65025283-8702-4C88-A77B-6866876AB47C}" type="pres">
      <dgm:prSet presAssocID="{964DD4FA-A1A4-4453-B952-3891E6BD50E1}" presName="Name0" presStyleCnt="0">
        <dgm:presLayoutVars>
          <dgm:dir/>
          <dgm:animLvl val="lvl"/>
          <dgm:resizeHandles val="exact"/>
        </dgm:presLayoutVars>
      </dgm:prSet>
      <dgm:spPr/>
    </dgm:pt>
    <dgm:pt modelId="{36CB71F5-C2F9-4636-9E9A-8DB1F6EEB06F}" type="pres">
      <dgm:prSet presAssocID="{81EB1E10-C5E0-4568-B98A-3ED57D6C7C8B}" presName="parTxOnly" presStyleLbl="node1" presStyleIdx="0" presStyleCnt="3" custScaleX="189392">
        <dgm:presLayoutVars>
          <dgm:chMax val="0"/>
          <dgm:chPref val="0"/>
          <dgm:bulletEnabled val="1"/>
        </dgm:presLayoutVars>
      </dgm:prSet>
      <dgm:spPr/>
    </dgm:pt>
    <dgm:pt modelId="{439A14EA-F9C8-4808-A456-A525AAA84D56}" type="pres">
      <dgm:prSet presAssocID="{06552BC4-38D9-47CA-B48A-EE577795E5F0}" presName="parTxOnlySpace" presStyleCnt="0"/>
      <dgm:spPr/>
    </dgm:pt>
    <dgm:pt modelId="{D7705385-4FB4-4474-9896-A4FA1F4C5AEC}" type="pres">
      <dgm:prSet presAssocID="{849BA2B8-5477-4F8B-ACA5-8F108FC05375}" presName="parTxOnly" presStyleLbl="node1" presStyleIdx="1" presStyleCnt="3">
        <dgm:presLayoutVars>
          <dgm:chMax val="0"/>
          <dgm:chPref val="0"/>
          <dgm:bulletEnabled val="1"/>
        </dgm:presLayoutVars>
      </dgm:prSet>
      <dgm:spPr/>
    </dgm:pt>
    <dgm:pt modelId="{5E9A8A98-734D-43D7-9833-4F0BFFFA17FA}" type="pres">
      <dgm:prSet presAssocID="{84201DA0-53B2-4458-BCBB-D310EBEFA02A}" presName="parTxOnlySpace" presStyleCnt="0"/>
      <dgm:spPr/>
    </dgm:pt>
    <dgm:pt modelId="{67DCCE4C-C40E-4751-97EC-DF086063CDA3}" type="pres">
      <dgm:prSet presAssocID="{DBDA3662-C98E-4947-9481-384895FF5667}" presName="parTxOnly" presStyleLbl="node1" presStyleIdx="2" presStyleCnt="3">
        <dgm:presLayoutVars>
          <dgm:chMax val="0"/>
          <dgm:chPref val="0"/>
          <dgm:bulletEnabled val="1"/>
        </dgm:presLayoutVars>
      </dgm:prSet>
      <dgm:spPr/>
    </dgm:pt>
  </dgm:ptLst>
  <dgm:cxnLst>
    <dgm:cxn modelId="{F5DAB732-BCBC-FD49-8727-731DABD9B855}" type="presOf" srcId="{849BA2B8-5477-4F8B-ACA5-8F108FC05375}" destId="{D7705385-4FB4-4474-9896-A4FA1F4C5AEC}" srcOrd="0" destOrd="0" presId="urn:microsoft.com/office/officeart/2005/8/layout/chevron1"/>
    <dgm:cxn modelId="{23DBCA3A-E201-4C2C-95C4-676E4F61320E}" srcId="{964DD4FA-A1A4-4453-B952-3891E6BD50E1}" destId="{849BA2B8-5477-4F8B-ACA5-8F108FC05375}" srcOrd="1" destOrd="0" parTransId="{2CC3A0ED-424B-4534-A604-2E40D80638B6}" sibTransId="{84201DA0-53B2-4458-BCBB-D310EBEFA02A}"/>
    <dgm:cxn modelId="{95AB885D-8539-794C-8FD4-146D2DF82DD5}" type="presOf" srcId="{81EB1E10-C5E0-4568-B98A-3ED57D6C7C8B}" destId="{36CB71F5-C2F9-4636-9E9A-8DB1F6EEB06F}" srcOrd="0" destOrd="0" presId="urn:microsoft.com/office/officeart/2005/8/layout/chevron1"/>
    <dgm:cxn modelId="{269A2F4F-6065-4956-9EDF-F2EFB7657C28}" srcId="{964DD4FA-A1A4-4453-B952-3891E6BD50E1}" destId="{DBDA3662-C98E-4947-9481-384895FF5667}" srcOrd="2" destOrd="0" parTransId="{EAACDFBC-9AD7-4593-8E09-66E57B659953}" sibTransId="{70FC82F7-B8A0-413E-BD7F-F5D0813C8BA9}"/>
    <dgm:cxn modelId="{6BDB0D98-3DA5-8342-8CE0-FB8B8EA84DC4}" type="presOf" srcId="{DBDA3662-C98E-4947-9481-384895FF5667}" destId="{67DCCE4C-C40E-4751-97EC-DF086063CDA3}" srcOrd="0" destOrd="0" presId="urn:microsoft.com/office/officeart/2005/8/layout/chevron1"/>
    <dgm:cxn modelId="{DD308CA0-7085-6B41-9199-B1563FFF0C13}" type="presOf" srcId="{964DD4FA-A1A4-4453-B952-3891E6BD50E1}" destId="{65025283-8702-4C88-A77B-6866876AB47C}" srcOrd="0" destOrd="0" presId="urn:microsoft.com/office/officeart/2005/8/layout/chevron1"/>
    <dgm:cxn modelId="{6F542DE1-F71E-47E5-9F4F-22B5779B3515}" srcId="{964DD4FA-A1A4-4453-B952-3891E6BD50E1}" destId="{81EB1E10-C5E0-4568-B98A-3ED57D6C7C8B}" srcOrd="0" destOrd="0" parTransId="{AD2991C3-674A-4161-A318-9121A7683501}" sibTransId="{06552BC4-38D9-47CA-B48A-EE577795E5F0}"/>
    <dgm:cxn modelId="{6029EB72-6287-1F48-A9A6-AA0451FBAE1F}" type="presParOf" srcId="{65025283-8702-4C88-A77B-6866876AB47C}" destId="{36CB71F5-C2F9-4636-9E9A-8DB1F6EEB06F}" srcOrd="0" destOrd="0" presId="urn:microsoft.com/office/officeart/2005/8/layout/chevron1"/>
    <dgm:cxn modelId="{BC583D1E-78E9-5843-ACCB-AFEF7423C975}" type="presParOf" srcId="{65025283-8702-4C88-A77B-6866876AB47C}" destId="{439A14EA-F9C8-4808-A456-A525AAA84D56}" srcOrd="1" destOrd="0" presId="urn:microsoft.com/office/officeart/2005/8/layout/chevron1"/>
    <dgm:cxn modelId="{9581C7EC-67CD-EB45-B547-05E429CA1F18}" type="presParOf" srcId="{65025283-8702-4C88-A77B-6866876AB47C}" destId="{D7705385-4FB4-4474-9896-A4FA1F4C5AEC}" srcOrd="2" destOrd="0" presId="urn:microsoft.com/office/officeart/2005/8/layout/chevron1"/>
    <dgm:cxn modelId="{4AC9DCEA-1FE9-7840-9404-0E185D0207E9}" type="presParOf" srcId="{65025283-8702-4C88-A77B-6866876AB47C}" destId="{5E9A8A98-734D-43D7-9833-4F0BFFFA17FA}" srcOrd="3" destOrd="0" presId="urn:microsoft.com/office/officeart/2005/8/layout/chevron1"/>
    <dgm:cxn modelId="{3A47735C-4CE8-2C4B-9671-F9D5857D82D5}" type="presParOf" srcId="{65025283-8702-4C88-A77B-6866876AB47C}" destId="{67DCCE4C-C40E-4751-97EC-DF086063CDA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4DD4FA-A1A4-4453-B952-3891E6BD50E1}" type="doc">
      <dgm:prSet loTypeId="urn:microsoft.com/office/officeart/2005/8/layout/chevron1" loCatId="process" qsTypeId="urn:microsoft.com/office/officeart/2005/8/quickstyle/simple1" qsCatId="simple" csTypeId="urn:microsoft.com/office/officeart/2005/8/colors/accent6_3" csCatId="accent6" phldr="1"/>
      <dgm:spPr/>
    </dgm:pt>
    <dgm:pt modelId="{81EB1E10-C5E0-4568-B98A-3ED57D6C7C8B}">
      <dgm:prSet phldrT="[Text]"/>
      <dgm:spPr>
        <a:xfrm>
          <a:off x="2377" y="1452691"/>
          <a:ext cx="2896543" cy="1158617"/>
        </a:xfrm>
        <a:prstGeom prst="chevron">
          <a:avLst/>
        </a:prstGeom>
      </dgm:spPr>
      <dgm:t>
        <a:bodyPr/>
        <a:lstStyle/>
        <a:p>
          <a:r>
            <a:rPr lang="en-GB" b="1">
              <a:latin typeface="Calibri"/>
              <a:ea typeface="+mn-ea"/>
              <a:cs typeface="+mn-cs"/>
            </a:rPr>
            <a:t>Crisis</a:t>
          </a:r>
          <a:endParaRPr lang="en-GB" b="1" dirty="0">
            <a:latin typeface="Calibri"/>
            <a:ea typeface="+mn-ea"/>
            <a:cs typeface="+mn-cs"/>
          </a:endParaRPr>
        </a:p>
      </dgm:t>
    </dgm:pt>
    <dgm:pt modelId="{AD2991C3-674A-4161-A318-9121A7683501}" type="parTrans" cxnId="{6F542DE1-F71E-47E5-9F4F-22B5779B3515}">
      <dgm:prSet/>
      <dgm:spPr/>
      <dgm:t>
        <a:bodyPr/>
        <a:lstStyle/>
        <a:p>
          <a:endParaRPr lang="en-GB"/>
        </a:p>
      </dgm:t>
    </dgm:pt>
    <dgm:pt modelId="{06552BC4-38D9-47CA-B48A-EE577795E5F0}" type="sibTrans" cxnId="{6F542DE1-F71E-47E5-9F4F-22B5779B3515}">
      <dgm:prSet/>
      <dgm:spPr/>
      <dgm:t>
        <a:bodyPr/>
        <a:lstStyle/>
        <a:p>
          <a:endParaRPr lang="en-GB"/>
        </a:p>
      </dgm:t>
    </dgm:pt>
    <dgm:pt modelId="{849BA2B8-5477-4F8B-ACA5-8F108FC05375}">
      <dgm:prSet phldrT="[Text]"/>
      <dgm:spPr>
        <a:xfrm>
          <a:off x="2609266" y="1452691"/>
          <a:ext cx="2896543" cy="1158617"/>
        </a:xfrm>
        <a:prstGeom prst="chevron">
          <a:avLst/>
        </a:prstGeom>
      </dgm:spPr>
      <dgm:t>
        <a:bodyPr/>
        <a:lstStyle/>
        <a:p>
          <a:r>
            <a:rPr lang="en-GB" b="1">
              <a:latin typeface="Calibri"/>
              <a:ea typeface="+mn-ea"/>
              <a:cs typeface="+mn-cs"/>
            </a:rPr>
            <a:t>Recovering</a:t>
          </a:r>
        </a:p>
      </dgm:t>
    </dgm:pt>
    <dgm:pt modelId="{2CC3A0ED-424B-4534-A604-2E40D80638B6}" type="parTrans" cxnId="{23DBCA3A-E201-4C2C-95C4-676E4F61320E}">
      <dgm:prSet/>
      <dgm:spPr/>
      <dgm:t>
        <a:bodyPr/>
        <a:lstStyle/>
        <a:p>
          <a:endParaRPr lang="en-GB"/>
        </a:p>
      </dgm:t>
    </dgm:pt>
    <dgm:pt modelId="{84201DA0-53B2-4458-BCBB-D310EBEFA02A}" type="sibTrans" cxnId="{23DBCA3A-E201-4C2C-95C4-676E4F61320E}">
      <dgm:prSet/>
      <dgm:spPr/>
      <dgm:t>
        <a:bodyPr/>
        <a:lstStyle/>
        <a:p>
          <a:endParaRPr lang="en-GB"/>
        </a:p>
      </dgm:t>
    </dgm:pt>
    <dgm:pt modelId="{DBDA3662-C98E-4947-9481-384895FF5667}">
      <dgm:prSet phldrT="[Text]"/>
      <dgm:spPr>
        <a:xfrm>
          <a:off x="5216155" y="1452691"/>
          <a:ext cx="2896543" cy="1158617"/>
        </a:xfrm>
        <a:prstGeom prst="chevron">
          <a:avLst/>
        </a:prstGeom>
      </dgm:spPr>
      <dgm:t>
        <a:bodyPr/>
        <a:lstStyle/>
        <a:p>
          <a:r>
            <a:rPr lang="en-GB" b="1">
              <a:latin typeface="Calibri"/>
              <a:ea typeface="+mn-ea"/>
              <a:cs typeface="+mn-cs"/>
            </a:rPr>
            <a:t>Post-Crisis</a:t>
          </a:r>
        </a:p>
      </dgm:t>
    </dgm:pt>
    <dgm:pt modelId="{EAACDFBC-9AD7-4593-8E09-66E57B659953}" type="parTrans" cxnId="{269A2F4F-6065-4956-9EDF-F2EFB7657C28}">
      <dgm:prSet/>
      <dgm:spPr/>
      <dgm:t>
        <a:bodyPr/>
        <a:lstStyle/>
        <a:p>
          <a:endParaRPr lang="en-GB"/>
        </a:p>
      </dgm:t>
    </dgm:pt>
    <dgm:pt modelId="{70FC82F7-B8A0-413E-BD7F-F5D0813C8BA9}" type="sibTrans" cxnId="{269A2F4F-6065-4956-9EDF-F2EFB7657C28}">
      <dgm:prSet/>
      <dgm:spPr/>
      <dgm:t>
        <a:bodyPr/>
        <a:lstStyle/>
        <a:p>
          <a:endParaRPr lang="en-GB"/>
        </a:p>
      </dgm:t>
    </dgm:pt>
    <dgm:pt modelId="{65025283-8702-4C88-A77B-6866876AB47C}" type="pres">
      <dgm:prSet presAssocID="{964DD4FA-A1A4-4453-B952-3891E6BD50E1}" presName="Name0" presStyleCnt="0">
        <dgm:presLayoutVars>
          <dgm:dir/>
          <dgm:animLvl val="lvl"/>
          <dgm:resizeHandles val="exact"/>
        </dgm:presLayoutVars>
      </dgm:prSet>
      <dgm:spPr/>
    </dgm:pt>
    <dgm:pt modelId="{36CB71F5-C2F9-4636-9E9A-8DB1F6EEB06F}" type="pres">
      <dgm:prSet presAssocID="{81EB1E10-C5E0-4568-B98A-3ED57D6C7C8B}" presName="parTxOnly" presStyleLbl="node1" presStyleIdx="0" presStyleCnt="3" custScaleX="157118">
        <dgm:presLayoutVars>
          <dgm:chMax val="0"/>
          <dgm:chPref val="0"/>
          <dgm:bulletEnabled val="1"/>
        </dgm:presLayoutVars>
      </dgm:prSet>
      <dgm:spPr/>
    </dgm:pt>
    <dgm:pt modelId="{439A14EA-F9C8-4808-A456-A525AAA84D56}" type="pres">
      <dgm:prSet presAssocID="{06552BC4-38D9-47CA-B48A-EE577795E5F0}" presName="parTxOnlySpace" presStyleCnt="0"/>
      <dgm:spPr/>
    </dgm:pt>
    <dgm:pt modelId="{D7705385-4FB4-4474-9896-A4FA1F4C5AEC}" type="pres">
      <dgm:prSet presAssocID="{849BA2B8-5477-4F8B-ACA5-8F108FC05375}" presName="parTxOnly" presStyleLbl="node1" presStyleIdx="1" presStyleCnt="3">
        <dgm:presLayoutVars>
          <dgm:chMax val="0"/>
          <dgm:chPref val="0"/>
          <dgm:bulletEnabled val="1"/>
        </dgm:presLayoutVars>
      </dgm:prSet>
      <dgm:spPr/>
    </dgm:pt>
    <dgm:pt modelId="{5E9A8A98-734D-43D7-9833-4F0BFFFA17FA}" type="pres">
      <dgm:prSet presAssocID="{84201DA0-53B2-4458-BCBB-D310EBEFA02A}" presName="parTxOnlySpace" presStyleCnt="0"/>
      <dgm:spPr/>
    </dgm:pt>
    <dgm:pt modelId="{67DCCE4C-C40E-4751-97EC-DF086063CDA3}" type="pres">
      <dgm:prSet presAssocID="{DBDA3662-C98E-4947-9481-384895FF5667}" presName="parTxOnly" presStyleLbl="node1" presStyleIdx="2" presStyleCnt="3">
        <dgm:presLayoutVars>
          <dgm:chMax val="0"/>
          <dgm:chPref val="0"/>
          <dgm:bulletEnabled val="1"/>
        </dgm:presLayoutVars>
      </dgm:prSet>
      <dgm:spPr/>
    </dgm:pt>
  </dgm:ptLst>
  <dgm:cxnLst>
    <dgm:cxn modelId="{F5DAB732-BCBC-FD49-8727-731DABD9B855}" type="presOf" srcId="{849BA2B8-5477-4F8B-ACA5-8F108FC05375}" destId="{D7705385-4FB4-4474-9896-A4FA1F4C5AEC}" srcOrd="0" destOrd="0" presId="urn:microsoft.com/office/officeart/2005/8/layout/chevron1"/>
    <dgm:cxn modelId="{23DBCA3A-E201-4C2C-95C4-676E4F61320E}" srcId="{964DD4FA-A1A4-4453-B952-3891E6BD50E1}" destId="{849BA2B8-5477-4F8B-ACA5-8F108FC05375}" srcOrd="1" destOrd="0" parTransId="{2CC3A0ED-424B-4534-A604-2E40D80638B6}" sibTransId="{84201DA0-53B2-4458-BCBB-D310EBEFA02A}"/>
    <dgm:cxn modelId="{95AB885D-8539-794C-8FD4-146D2DF82DD5}" type="presOf" srcId="{81EB1E10-C5E0-4568-B98A-3ED57D6C7C8B}" destId="{36CB71F5-C2F9-4636-9E9A-8DB1F6EEB06F}" srcOrd="0" destOrd="0" presId="urn:microsoft.com/office/officeart/2005/8/layout/chevron1"/>
    <dgm:cxn modelId="{269A2F4F-6065-4956-9EDF-F2EFB7657C28}" srcId="{964DD4FA-A1A4-4453-B952-3891E6BD50E1}" destId="{DBDA3662-C98E-4947-9481-384895FF5667}" srcOrd="2" destOrd="0" parTransId="{EAACDFBC-9AD7-4593-8E09-66E57B659953}" sibTransId="{70FC82F7-B8A0-413E-BD7F-F5D0813C8BA9}"/>
    <dgm:cxn modelId="{6BDB0D98-3DA5-8342-8CE0-FB8B8EA84DC4}" type="presOf" srcId="{DBDA3662-C98E-4947-9481-384895FF5667}" destId="{67DCCE4C-C40E-4751-97EC-DF086063CDA3}" srcOrd="0" destOrd="0" presId="urn:microsoft.com/office/officeart/2005/8/layout/chevron1"/>
    <dgm:cxn modelId="{DD308CA0-7085-6B41-9199-B1563FFF0C13}" type="presOf" srcId="{964DD4FA-A1A4-4453-B952-3891E6BD50E1}" destId="{65025283-8702-4C88-A77B-6866876AB47C}" srcOrd="0" destOrd="0" presId="urn:microsoft.com/office/officeart/2005/8/layout/chevron1"/>
    <dgm:cxn modelId="{6F542DE1-F71E-47E5-9F4F-22B5779B3515}" srcId="{964DD4FA-A1A4-4453-B952-3891E6BD50E1}" destId="{81EB1E10-C5E0-4568-B98A-3ED57D6C7C8B}" srcOrd="0" destOrd="0" parTransId="{AD2991C3-674A-4161-A318-9121A7683501}" sibTransId="{06552BC4-38D9-47CA-B48A-EE577795E5F0}"/>
    <dgm:cxn modelId="{6029EB72-6287-1F48-A9A6-AA0451FBAE1F}" type="presParOf" srcId="{65025283-8702-4C88-A77B-6866876AB47C}" destId="{36CB71F5-C2F9-4636-9E9A-8DB1F6EEB06F}" srcOrd="0" destOrd="0" presId="urn:microsoft.com/office/officeart/2005/8/layout/chevron1"/>
    <dgm:cxn modelId="{BC583D1E-78E9-5843-ACCB-AFEF7423C975}" type="presParOf" srcId="{65025283-8702-4C88-A77B-6866876AB47C}" destId="{439A14EA-F9C8-4808-A456-A525AAA84D56}" srcOrd="1" destOrd="0" presId="urn:microsoft.com/office/officeart/2005/8/layout/chevron1"/>
    <dgm:cxn modelId="{9581C7EC-67CD-EB45-B547-05E429CA1F18}" type="presParOf" srcId="{65025283-8702-4C88-A77B-6866876AB47C}" destId="{D7705385-4FB4-4474-9896-A4FA1F4C5AEC}" srcOrd="2" destOrd="0" presId="urn:microsoft.com/office/officeart/2005/8/layout/chevron1"/>
    <dgm:cxn modelId="{4AC9DCEA-1FE9-7840-9404-0E185D0207E9}" type="presParOf" srcId="{65025283-8702-4C88-A77B-6866876AB47C}" destId="{5E9A8A98-734D-43D7-9833-4F0BFFFA17FA}" srcOrd="3" destOrd="0" presId="urn:microsoft.com/office/officeart/2005/8/layout/chevron1"/>
    <dgm:cxn modelId="{3A47735C-4CE8-2C4B-9671-F9D5857D82D5}" type="presParOf" srcId="{65025283-8702-4C88-A77B-6866876AB47C}" destId="{67DCCE4C-C40E-4751-97EC-DF086063CDA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4DD4FA-A1A4-4453-B952-3891E6BD50E1}" type="doc">
      <dgm:prSet loTypeId="urn:microsoft.com/office/officeart/2005/8/layout/chevron1" loCatId="process" qsTypeId="urn:microsoft.com/office/officeart/2005/8/quickstyle/simple1" qsCatId="simple" csTypeId="urn:microsoft.com/office/officeart/2005/8/colors/accent6_3" csCatId="accent6" phldr="1"/>
      <dgm:spPr/>
    </dgm:pt>
    <dgm:pt modelId="{81EB1E10-C5E0-4568-B98A-3ED57D6C7C8B}">
      <dgm:prSet phldrT="[Text]"/>
      <dgm:spPr>
        <a:xfrm>
          <a:off x="2377" y="1452691"/>
          <a:ext cx="2896543" cy="1158617"/>
        </a:xfrm>
        <a:prstGeom prst="chevron">
          <a:avLst/>
        </a:prstGeom>
      </dgm:spPr>
      <dgm:t>
        <a:bodyPr/>
        <a:lstStyle/>
        <a:p>
          <a:r>
            <a:rPr lang="en-GB" b="1">
              <a:latin typeface="Calibri"/>
              <a:ea typeface="+mn-ea"/>
              <a:cs typeface="+mn-cs"/>
            </a:rPr>
            <a:t>Crisis</a:t>
          </a:r>
          <a:endParaRPr lang="en-GB" b="1" dirty="0">
            <a:latin typeface="Calibri"/>
            <a:ea typeface="+mn-ea"/>
            <a:cs typeface="+mn-cs"/>
          </a:endParaRPr>
        </a:p>
      </dgm:t>
    </dgm:pt>
    <dgm:pt modelId="{AD2991C3-674A-4161-A318-9121A7683501}" type="parTrans" cxnId="{6F542DE1-F71E-47E5-9F4F-22B5779B3515}">
      <dgm:prSet/>
      <dgm:spPr/>
      <dgm:t>
        <a:bodyPr/>
        <a:lstStyle/>
        <a:p>
          <a:endParaRPr lang="en-GB"/>
        </a:p>
      </dgm:t>
    </dgm:pt>
    <dgm:pt modelId="{06552BC4-38D9-47CA-B48A-EE577795E5F0}" type="sibTrans" cxnId="{6F542DE1-F71E-47E5-9F4F-22B5779B3515}">
      <dgm:prSet/>
      <dgm:spPr/>
      <dgm:t>
        <a:bodyPr/>
        <a:lstStyle/>
        <a:p>
          <a:endParaRPr lang="en-GB"/>
        </a:p>
      </dgm:t>
    </dgm:pt>
    <dgm:pt modelId="{849BA2B8-5477-4F8B-ACA5-8F108FC05375}">
      <dgm:prSet phldrT="[Text]"/>
      <dgm:spPr>
        <a:xfrm>
          <a:off x="2609266" y="1452691"/>
          <a:ext cx="2896543" cy="1158617"/>
        </a:xfrm>
        <a:prstGeom prst="chevron">
          <a:avLst/>
        </a:prstGeom>
      </dgm:spPr>
      <dgm:t>
        <a:bodyPr/>
        <a:lstStyle/>
        <a:p>
          <a:r>
            <a:rPr lang="en-GB" b="1">
              <a:latin typeface="Calibri"/>
              <a:ea typeface="+mn-ea"/>
              <a:cs typeface="+mn-cs"/>
            </a:rPr>
            <a:t>Recovering</a:t>
          </a:r>
        </a:p>
      </dgm:t>
    </dgm:pt>
    <dgm:pt modelId="{2CC3A0ED-424B-4534-A604-2E40D80638B6}" type="parTrans" cxnId="{23DBCA3A-E201-4C2C-95C4-676E4F61320E}">
      <dgm:prSet/>
      <dgm:spPr/>
      <dgm:t>
        <a:bodyPr/>
        <a:lstStyle/>
        <a:p>
          <a:endParaRPr lang="en-GB"/>
        </a:p>
      </dgm:t>
    </dgm:pt>
    <dgm:pt modelId="{84201DA0-53B2-4458-BCBB-D310EBEFA02A}" type="sibTrans" cxnId="{23DBCA3A-E201-4C2C-95C4-676E4F61320E}">
      <dgm:prSet/>
      <dgm:spPr/>
      <dgm:t>
        <a:bodyPr/>
        <a:lstStyle/>
        <a:p>
          <a:endParaRPr lang="en-GB"/>
        </a:p>
      </dgm:t>
    </dgm:pt>
    <dgm:pt modelId="{DBDA3662-C98E-4947-9481-384895FF5667}">
      <dgm:prSet phldrT="[Text]"/>
      <dgm:spPr>
        <a:xfrm>
          <a:off x="5216155" y="1452691"/>
          <a:ext cx="2896543" cy="1158617"/>
        </a:xfrm>
        <a:prstGeom prst="chevron">
          <a:avLst/>
        </a:prstGeom>
      </dgm:spPr>
      <dgm:t>
        <a:bodyPr/>
        <a:lstStyle/>
        <a:p>
          <a:r>
            <a:rPr lang="en-GB" b="1">
              <a:latin typeface="Calibri"/>
              <a:ea typeface="+mn-ea"/>
              <a:cs typeface="+mn-cs"/>
            </a:rPr>
            <a:t>Post-Crisis</a:t>
          </a:r>
        </a:p>
      </dgm:t>
    </dgm:pt>
    <dgm:pt modelId="{EAACDFBC-9AD7-4593-8E09-66E57B659953}" type="parTrans" cxnId="{269A2F4F-6065-4956-9EDF-F2EFB7657C28}">
      <dgm:prSet/>
      <dgm:spPr/>
      <dgm:t>
        <a:bodyPr/>
        <a:lstStyle/>
        <a:p>
          <a:endParaRPr lang="en-GB"/>
        </a:p>
      </dgm:t>
    </dgm:pt>
    <dgm:pt modelId="{70FC82F7-B8A0-413E-BD7F-F5D0813C8BA9}" type="sibTrans" cxnId="{269A2F4F-6065-4956-9EDF-F2EFB7657C28}">
      <dgm:prSet/>
      <dgm:spPr/>
      <dgm:t>
        <a:bodyPr/>
        <a:lstStyle/>
        <a:p>
          <a:endParaRPr lang="en-GB"/>
        </a:p>
      </dgm:t>
    </dgm:pt>
    <dgm:pt modelId="{65025283-8702-4C88-A77B-6866876AB47C}" type="pres">
      <dgm:prSet presAssocID="{964DD4FA-A1A4-4453-B952-3891E6BD50E1}" presName="Name0" presStyleCnt="0">
        <dgm:presLayoutVars>
          <dgm:dir/>
          <dgm:animLvl val="lvl"/>
          <dgm:resizeHandles val="exact"/>
        </dgm:presLayoutVars>
      </dgm:prSet>
      <dgm:spPr/>
    </dgm:pt>
    <dgm:pt modelId="{36CB71F5-C2F9-4636-9E9A-8DB1F6EEB06F}" type="pres">
      <dgm:prSet presAssocID="{81EB1E10-C5E0-4568-B98A-3ED57D6C7C8B}" presName="parTxOnly" presStyleLbl="node1" presStyleIdx="0" presStyleCnt="3" custScaleX="157118">
        <dgm:presLayoutVars>
          <dgm:chMax val="0"/>
          <dgm:chPref val="0"/>
          <dgm:bulletEnabled val="1"/>
        </dgm:presLayoutVars>
      </dgm:prSet>
      <dgm:spPr/>
    </dgm:pt>
    <dgm:pt modelId="{439A14EA-F9C8-4808-A456-A525AAA84D56}" type="pres">
      <dgm:prSet presAssocID="{06552BC4-38D9-47CA-B48A-EE577795E5F0}" presName="parTxOnlySpace" presStyleCnt="0"/>
      <dgm:spPr/>
    </dgm:pt>
    <dgm:pt modelId="{D7705385-4FB4-4474-9896-A4FA1F4C5AEC}" type="pres">
      <dgm:prSet presAssocID="{849BA2B8-5477-4F8B-ACA5-8F108FC05375}" presName="parTxOnly" presStyleLbl="node1" presStyleIdx="1" presStyleCnt="3">
        <dgm:presLayoutVars>
          <dgm:chMax val="0"/>
          <dgm:chPref val="0"/>
          <dgm:bulletEnabled val="1"/>
        </dgm:presLayoutVars>
      </dgm:prSet>
      <dgm:spPr/>
    </dgm:pt>
    <dgm:pt modelId="{5E9A8A98-734D-43D7-9833-4F0BFFFA17FA}" type="pres">
      <dgm:prSet presAssocID="{84201DA0-53B2-4458-BCBB-D310EBEFA02A}" presName="parTxOnlySpace" presStyleCnt="0"/>
      <dgm:spPr/>
    </dgm:pt>
    <dgm:pt modelId="{67DCCE4C-C40E-4751-97EC-DF086063CDA3}" type="pres">
      <dgm:prSet presAssocID="{DBDA3662-C98E-4947-9481-384895FF5667}" presName="parTxOnly" presStyleLbl="node1" presStyleIdx="2" presStyleCnt="3">
        <dgm:presLayoutVars>
          <dgm:chMax val="0"/>
          <dgm:chPref val="0"/>
          <dgm:bulletEnabled val="1"/>
        </dgm:presLayoutVars>
      </dgm:prSet>
      <dgm:spPr/>
    </dgm:pt>
  </dgm:ptLst>
  <dgm:cxnLst>
    <dgm:cxn modelId="{F5DAB732-BCBC-FD49-8727-731DABD9B855}" type="presOf" srcId="{849BA2B8-5477-4F8B-ACA5-8F108FC05375}" destId="{D7705385-4FB4-4474-9896-A4FA1F4C5AEC}" srcOrd="0" destOrd="0" presId="urn:microsoft.com/office/officeart/2005/8/layout/chevron1"/>
    <dgm:cxn modelId="{23DBCA3A-E201-4C2C-95C4-676E4F61320E}" srcId="{964DD4FA-A1A4-4453-B952-3891E6BD50E1}" destId="{849BA2B8-5477-4F8B-ACA5-8F108FC05375}" srcOrd="1" destOrd="0" parTransId="{2CC3A0ED-424B-4534-A604-2E40D80638B6}" sibTransId="{84201DA0-53B2-4458-BCBB-D310EBEFA02A}"/>
    <dgm:cxn modelId="{95AB885D-8539-794C-8FD4-146D2DF82DD5}" type="presOf" srcId="{81EB1E10-C5E0-4568-B98A-3ED57D6C7C8B}" destId="{36CB71F5-C2F9-4636-9E9A-8DB1F6EEB06F}" srcOrd="0" destOrd="0" presId="urn:microsoft.com/office/officeart/2005/8/layout/chevron1"/>
    <dgm:cxn modelId="{269A2F4F-6065-4956-9EDF-F2EFB7657C28}" srcId="{964DD4FA-A1A4-4453-B952-3891E6BD50E1}" destId="{DBDA3662-C98E-4947-9481-384895FF5667}" srcOrd="2" destOrd="0" parTransId="{EAACDFBC-9AD7-4593-8E09-66E57B659953}" sibTransId="{70FC82F7-B8A0-413E-BD7F-F5D0813C8BA9}"/>
    <dgm:cxn modelId="{6BDB0D98-3DA5-8342-8CE0-FB8B8EA84DC4}" type="presOf" srcId="{DBDA3662-C98E-4947-9481-384895FF5667}" destId="{67DCCE4C-C40E-4751-97EC-DF086063CDA3}" srcOrd="0" destOrd="0" presId="urn:microsoft.com/office/officeart/2005/8/layout/chevron1"/>
    <dgm:cxn modelId="{DD308CA0-7085-6B41-9199-B1563FFF0C13}" type="presOf" srcId="{964DD4FA-A1A4-4453-B952-3891E6BD50E1}" destId="{65025283-8702-4C88-A77B-6866876AB47C}" srcOrd="0" destOrd="0" presId="urn:microsoft.com/office/officeart/2005/8/layout/chevron1"/>
    <dgm:cxn modelId="{6F542DE1-F71E-47E5-9F4F-22B5779B3515}" srcId="{964DD4FA-A1A4-4453-B952-3891E6BD50E1}" destId="{81EB1E10-C5E0-4568-B98A-3ED57D6C7C8B}" srcOrd="0" destOrd="0" parTransId="{AD2991C3-674A-4161-A318-9121A7683501}" sibTransId="{06552BC4-38D9-47CA-B48A-EE577795E5F0}"/>
    <dgm:cxn modelId="{6029EB72-6287-1F48-A9A6-AA0451FBAE1F}" type="presParOf" srcId="{65025283-8702-4C88-A77B-6866876AB47C}" destId="{36CB71F5-C2F9-4636-9E9A-8DB1F6EEB06F}" srcOrd="0" destOrd="0" presId="urn:microsoft.com/office/officeart/2005/8/layout/chevron1"/>
    <dgm:cxn modelId="{BC583D1E-78E9-5843-ACCB-AFEF7423C975}" type="presParOf" srcId="{65025283-8702-4C88-A77B-6866876AB47C}" destId="{439A14EA-F9C8-4808-A456-A525AAA84D56}" srcOrd="1" destOrd="0" presId="urn:microsoft.com/office/officeart/2005/8/layout/chevron1"/>
    <dgm:cxn modelId="{9581C7EC-67CD-EB45-B547-05E429CA1F18}" type="presParOf" srcId="{65025283-8702-4C88-A77B-6866876AB47C}" destId="{D7705385-4FB4-4474-9896-A4FA1F4C5AEC}" srcOrd="2" destOrd="0" presId="urn:microsoft.com/office/officeart/2005/8/layout/chevron1"/>
    <dgm:cxn modelId="{4AC9DCEA-1FE9-7840-9404-0E185D0207E9}" type="presParOf" srcId="{65025283-8702-4C88-A77B-6866876AB47C}" destId="{5E9A8A98-734D-43D7-9833-4F0BFFFA17FA}" srcOrd="3" destOrd="0" presId="urn:microsoft.com/office/officeart/2005/8/layout/chevron1"/>
    <dgm:cxn modelId="{3A47735C-4CE8-2C4B-9671-F9D5857D82D5}" type="presParOf" srcId="{65025283-8702-4C88-A77B-6866876AB47C}" destId="{67DCCE4C-C40E-4751-97EC-DF086063CDA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B71F5-C2F9-4636-9E9A-8DB1F6EEB06F}">
      <dsp:nvSpPr>
        <dsp:cNvPr id="0" name=""/>
        <dsp:cNvSpPr/>
      </dsp:nvSpPr>
      <dsp:spPr>
        <a:xfrm>
          <a:off x="3355" y="1089098"/>
          <a:ext cx="3779003" cy="962080"/>
        </a:xfrm>
        <a:prstGeom prst="chevron">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b="1" kern="1200">
              <a:latin typeface="Calibri"/>
              <a:ea typeface="+mn-ea"/>
              <a:cs typeface="+mn-cs"/>
            </a:rPr>
            <a:t>Crisis</a:t>
          </a:r>
          <a:endParaRPr lang="en-GB" sz="2200" b="1" kern="1200" dirty="0">
            <a:latin typeface="Calibri"/>
            <a:ea typeface="+mn-ea"/>
            <a:cs typeface="+mn-cs"/>
          </a:endParaRPr>
        </a:p>
      </dsp:txBody>
      <dsp:txXfrm>
        <a:off x="484395" y="1089098"/>
        <a:ext cx="2816923" cy="962080"/>
      </dsp:txXfrm>
    </dsp:sp>
    <dsp:sp modelId="{D7705385-4FB4-4474-9896-A4FA1F4C5AEC}">
      <dsp:nvSpPr>
        <dsp:cNvPr id="0" name=""/>
        <dsp:cNvSpPr/>
      </dsp:nvSpPr>
      <dsp:spPr>
        <a:xfrm>
          <a:off x="3541838" y="1089098"/>
          <a:ext cx="2405200" cy="962080"/>
        </a:xfrm>
        <a:prstGeom prst="chevron">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b="1" kern="1200">
              <a:latin typeface="Calibri"/>
              <a:ea typeface="+mn-ea"/>
              <a:cs typeface="+mn-cs"/>
            </a:rPr>
            <a:t>Recovering</a:t>
          </a:r>
        </a:p>
      </dsp:txBody>
      <dsp:txXfrm>
        <a:off x="4022878" y="1089098"/>
        <a:ext cx="1443120" cy="962080"/>
      </dsp:txXfrm>
    </dsp:sp>
    <dsp:sp modelId="{67DCCE4C-C40E-4751-97EC-DF086063CDA3}">
      <dsp:nvSpPr>
        <dsp:cNvPr id="0" name=""/>
        <dsp:cNvSpPr/>
      </dsp:nvSpPr>
      <dsp:spPr>
        <a:xfrm>
          <a:off x="5706519" y="1089098"/>
          <a:ext cx="2405200" cy="962080"/>
        </a:xfrm>
        <a:prstGeom prst="chevron">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b="1" kern="1200">
              <a:latin typeface="Calibri"/>
              <a:ea typeface="+mn-ea"/>
              <a:cs typeface="+mn-cs"/>
            </a:rPr>
            <a:t>Post-Crisis</a:t>
          </a:r>
        </a:p>
      </dsp:txBody>
      <dsp:txXfrm>
        <a:off x="6187559" y="1089098"/>
        <a:ext cx="1443120" cy="962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B71F5-C2F9-4636-9E9A-8DB1F6EEB06F}">
      <dsp:nvSpPr>
        <dsp:cNvPr id="0" name=""/>
        <dsp:cNvSpPr/>
      </dsp:nvSpPr>
      <dsp:spPr>
        <a:xfrm>
          <a:off x="3107" y="1131100"/>
          <a:ext cx="4157517" cy="878076"/>
        </a:xfrm>
        <a:prstGeom prst="chevron">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b="1" kern="1200">
              <a:latin typeface="Calibri"/>
              <a:ea typeface="+mn-ea"/>
              <a:cs typeface="+mn-cs"/>
            </a:rPr>
            <a:t>Crisis</a:t>
          </a:r>
          <a:endParaRPr lang="en-GB" sz="2000" b="1" kern="1200" dirty="0">
            <a:latin typeface="Calibri"/>
            <a:ea typeface="+mn-ea"/>
            <a:cs typeface="+mn-cs"/>
          </a:endParaRPr>
        </a:p>
      </dsp:txBody>
      <dsp:txXfrm>
        <a:off x="442145" y="1131100"/>
        <a:ext cx="3279441" cy="878076"/>
      </dsp:txXfrm>
    </dsp:sp>
    <dsp:sp modelId="{D7705385-4FB4-4474-9896-A4FA1F4C5AEC}">
      <dsp:nvSpPr>
        <dsp:cNvPr id="0" name=""/>
        <dsp:cNvSpPr/>
      </dsp:nvSpPr>
      <dsp:spPr>
        <a:xfrm>
          <a:off x="3941105" y="1131100"/>
          <a:ext cx="2195191" cy="878076"/>
        </a:xfrm>
        <a:prstGeom prst="chevron">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b="1" kern="1200">
              <a:latin typeface="Calibri"/>
              <a:ea typeface="+mn-ea"/>
              <a:cs typeface="+mn-cs"/>
            </a:rPr>
            <a:t>Recovering</a:t>
          </a:r>
        </a:p>
      </dsp:txBody>
      <dsp:txXfrm>
        <a:off x="4380143" y="1131100"/>
        <a:ext cx="1317115" cy="878076"/>
      </dsp:txXfrm>
    </dsp:sp>
    <dsp:sp modelId="{67DCCE4C-C40E-4751-97EC-DF086063CDA3}">
      <dsp:nvSpPr>
        <dsp:cNvPr id="0" name=""/>
        <dsp:cNvSpPr/>
      </dsp:nvSpPr>
      <dsp:spPr>
        <a:xfrm>
          <a:off x="5916777" y="1131100"/>
          <a:ext cx="2195191" cy="878076"/>
        </a:xfrm>
        <a:prstGeom prst="chevron">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b="1" kern="1200">
              <a:latin typeface="Calibri"/>
              <a:ea typeface="+mn-ea"/>
              <a:cs typeface="+mn-cs"/>
            </a:rPr>
            <a:t>Post-Crisis</a:t>
          </a:r>
        </a:p>
      </dsp:txBody>
      <dsp:txXfrm>
        <a:off x="6355815" y="1131100"/>
        <a:ext cx="1317115" cy="8780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B71F5-C2F9-4636-9E9A-8DB1F6EEB06F}">
      <dsp:nvSpPr>
        <dsp:cNvPr id="0" name=""/>
        <dsp:cNvSpPr/>
      </dsp:nvSpPr>
      <dsp:spPr>
        <a:xfrm>
          <a:off x="3355" y="1089098"/>
          <a:ext cx="3779003" cy="962080"/>
        </a:xfrm>
        <a:prstGeom prst="chevron">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b="1" kern="1200">
              <a:latin typeface="Calibri"/>
              <a:ea typeface="+mn-ea"/>
              <a:cs typeface="+mn-cs"/>
            </a:rPr>
            <a:t>Crisis</a:t>
          </a:r>
          <a:endParaRPr lang="en-GB" sz="2200" b="1" kern="1200" dirty="0">
            <a:latin typeface="Calibri"/>
            <a:ea typeface="+mn-ea"/>
            <a:cs typeface="+mn-cs"/>
          </a:endParaRPr>
        </a:p>
      </dsp:txBody>
      <dsp:txXfrm>
        <a:off x="484395" y="1089098"/>
        <a:ext cx="2816923" cy="962080"/>
      </dsp:txXfrm>
    </dsp:sp>
    <dsp:sp modelId="{D7705385-4FB4-4474-9896-A4FA1F4C5AEC}">
      <dsp:nvSpPr>
        <dsp:cNvPr id="0" name=""/>
        <dsp:cNvSpPr/>
      </dsp:nvSpPr>
      <dsp:spPr>
        <a:xfrm>
          <a:off x="3541838" y="1089098"/>
          <a:ext cx="2405200" cy="962080"/>
        </a:xfrm>
        <a:prstGeom prst="chevron">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b="1" kern="1200">
              <a:latin typeface="Calibri"/>
              <a:ea typeface="+mn-ea"/>
              <a:cs typeface="+mn-cs"/>
            </a:rPr>
            <a:t>Recovering</a:t>
          </a:r>
        </a:p>
      </dsp:txBody>
      <dsp:txXfrm>
        <a:off x="4022878" y="1089098"/>
        <a:ext cx="1443120" cy="962080"/>
      </dsp:txXfrm>
    </dsp:sp>
    <dsp:sp modelId="{67DCCE4C-C40E-4751-97EC-DF086063CDA3}">
      <dsp:nvSpPr>
        <dsp:cNvPr id="0" name=""/>
        <dsp:cNvSpPr/>
      </dsp:nvSpPr>
      <dsp:spPr>
        <a:xfrm>
          <a:off x="5706519" y="1089098"/>
          <a:ext cx="2405200" cy="962080"/>
        </a:xfrm>
        <a:prstGeom prst="chevron">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b="1" kern="1200">
              <a:latin typeface="Calibri"/>
              <a:ea typeface="+mn-ea"/>
              <a:cs typeface="+mn-cs"/>
            </a:rPr>
            <a:t>Post-Crisis</a:t>
          </a:r>
        </a:p>
      </dsp:txBody>
      <dsp:txXfrm>
        <a:off x="6187559" y="1089098"/>
        <a:ext cx="1443120" cy="9620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B71F5-C2F9-4636-9E9A-8DB1F6EEB06F}">
      <dsp:nvSpPr>
        <dsp:cNvPr id="0" name=""/>
        <dsp:cNvSpPr/>
      </dsp:nvSpPr>
      <dsp:spPr>
        <a:xfrm>
          <a:off x="3355" y="1089098"/>
          <a:ext cx="3779003" cy="962080"/>
        </a:xfrm>
        <a:prstGeom prst="chevron">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b="1" kern="1200">
              <a:latin typeface="Calibri"/>
              <a:ea typeface="+mn-ea"/>
              <a:cs typeface="+mn-cs"/>
            </a:rPr>
            <a:t>Crisis</a:t>
          </a:r>
          <a:endParaRPr lang="en-GB" sz="2200" b="1" kern="1200" dirty="0">
            <a:latin typeface="Calibri"/>
            <a:ea typeface="+mn-ea"/>
            <a:cs typeface="+mn-cs"/>
          </a:endParaRPr>
        </a:p>
      </dsp:txBody>
      <dsp:txXfrm>
        <a:off x="484395" y="1089098"/>
        <a:ext cx="2816923" cy="962080"/>
      </dsp:txXfrm>
    </dsp:sp>
    <dsp:sp modelId="{D7705385-4FB4-4474-9896-A4FA1F4C5AEC}">
      <dsp:nvSpPr>
        <dsp:cNvPr id="0" name=""/>
        <dsp:cNvSpPr/>
      </dsp:nvSpPr>
      <dsp:spPr>
        <a:xfrm>
          <a:off x="3541838" y="1089098"/>
          <a:ext cx="2405200" cy="962080"/>
        </a:xfrm>
        <a:prstGeom prst="chevron">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b="1" kern="1200">
              <a:latin typeface="Calibri"/>
              <a:ea typeface="+mn-ea"/>
              <a:cs typeface="+mn-cs"/>
            </a:rPr>
            <a:t>Recovering</a:t>
          </a:r>
        </a:p>
      </dsp:txBody>
      <dsp:txXfrm>
        <a:off x="4022878" y="1089098"/>
        <a:ext cx="1443120" cy="962080"/>
      </dsp:txXfrm>
    </dsp:sp>
    <dsp:sp modelId="{67DCCE4C-C40E-4751-97EC-DF086063CDA3}">
      <dsp:nvSpPr>
        <dsp:cNvPr id="0" name=""/>
        <dsp:cNvSpPr/>
      </dsp:nvSpPr>
      <dsp:spPr>
        <a:xfrm>
          <a:off x="5706519" y="1089098"/>
          <a:ext cx="2405200" cy="962080"/>
        </a:xfrm>
        <a:prstGeom prst="chevron">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b="1" kern="1200">
              <a:latin typeface="Calibri"/>
              <a:ea typeface="+mn-ea"/>
              <a:cs typeface="+mn-cs"/>
            </a:rPr>
            <a:t>Post-Crisis</a:t>
          </a:r>
        </a:p>
      </dsp:txBody>
      <dsp:txXfrm>
        <a:off x="6187559" y="1089098"/>
        <a:ext cx="1443120" cy="96208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08C62F-3540-495B-B1A1-7225C59FC891}" type="datetimeFigureOut">
              <a:rPr lang="en-US" smtClean="0"/>
              <a:t>9/9/2020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555CB8-EB6F-4A9D-8D40-0EFB3D5A9150}" type="slidenum">
              <a:rPr lang="en-US" smtClean="0"/>
              <a:t>‹#›</a:t>
            </a:fld>
            <a:endParaRPr lang="en-US"/>
          </a:p>
        </p:txBody>
      </p:sp>
    </p:spTree>
    <p:extLst>
      <p:ext uri="{BB962C8B-B14F-4D97-AF65-F5344CB8AC3E}">
        <p14:creationId xmlns:p14="http://schemas.microsoft.com/office/powerpoint/2010/main" val="909968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AC02D6-0493-4815-9BD3-E2E6711DA0B7}" type="slidenum">
              <a:rPr lang="en-US"/>
              <a:pPr/>
              <a:t>1</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fr-FR" dirty="0"/>
          </a:p>
        </p:txBody>
      </p:sp>
    </p:spTree>
    <p:extLst>
      <p:ext uri="{BB962C8B-B14F-4D97-AF65-F5344CB8AC3E}">
        <p14:creationId xmlns:p14="http://schemas.microsoft.com/office/powerpoint/2010/main" val="2670977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455325">
              <a:defRPr/>
            </a:pPr>
            <a:fld id="{E5A7E84C-A6C7-4B6E-8676-E91A9610F8FF}" type="slidenum">
              <a:rPr lang="en-AU">
                <a:solidFill>
                  <a:prstClr val="black"/>
                </a:solidFill>
                <a:latin typeface="Calibri" panose="020F0502020204030204"/>
              </a:rPr>
              <a:pPr defTabSz="455325">
                <a:defRPr/>
              </a:pPr>
              <a:t>16</a:t>
            </a:fld>
            <a:endParaRPr lang="en-AU">
              <a:solidFill>
                <a:prstClr val="black"/>
              </a:solidFill>
              <a:latin typeface="Calibri" panose="020F0502020204030204"/>
            </a:endParaRPr>
          </a:p>
        </p:txBody>
      </p:sp>
    </p:spTree>
    <p:extLst>
      <p:ext uri="{BB962C8B-B14F-4D97-AF65-F5344CB8AC3E}">
        <p14:creationId xmlns:p14="http://schemas.microsoft.com/office/powerpoint/2010/main" val="3909485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3C02974E-D34C-40E6-BCB1-A514EA78D291}" type="slidenum">
              <a:rPr lang="en-AU" smtClean="0"/>
              <a:t>18</a:t>
            </a:fld>
            <a:endParaRPr lang="en-AU"/>
          </a:p>
        </p:txBody>
      </p:sp>
    </p:spTree>
    <p:extLst>
      <p:ext uri="{BB962C8B-B14F-4D97-AF65-F5344CB8AC3E}">
        <p14:creationId xmlns:p14="http://schemas.microsoft.com/office/powerpoint/2010/main" val="681371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a:defRPr>
                <a:solidFill>
                  <a:schemeClr val="tx1"/>
                </a:solidFill>
                <a:latin typeface="Calibri" panose="020F0502020204030204" pitchFamily="34" charset="0"/>
                <a:cs typeface="Arial" panose="020B0604020202020204" pitchFamily="34" charset="0"/>
              </a:defRPr>
            </a:lvl1pPr>
            <a:lvl2pPr marL="742950" indent="-285750" defTabSz="904875">
              <a:defRPr>
                <a:solidFill>
                  <a:schemeClr val="tx1"/>
                </a:solidFill>
                <a:latin typeface="Calibri" panose="020F0502020204030204" pitchFamily="34" charset="0"/>
                <a:cs typeface="Arial" panose="020B0604020202020204" pitchFamily="34" charset="0"/>
              </a:defRPr>
            </a:lvl2pPr>
            <a:lvl3pPr marL="1143000" indent="-228600" defTabSz="904875">
              <a:defRPr>
                <a:solidFill>
                  <a:schemeClr val="tx1"/>
                </a:solidFill>
                <a:latin typeface="Calibri" panose="020F0502020204030204" pitchFamily="34" charset="0"/>
                <a:cs typeface="Arial" panose="020B0604020202020204" pitchFamily="34" charset="0"/>
              </a:defRPr>
            </a:lvl3pPr>
            <a:lvl4pPr marL="1600200" indent="-228600" defTabSz="904875">
              <a:defRPr>
                <a:solidFill>
                  <a:schemeClr val="tx1"/>
                </a:solidFill>
                <a:latin typeface="Calibri" panose="020F0502020204030204" pitchFamily="34" charset="0"/>
                <a:cs typeface="Arial" panose="020B0604020202020204" pitchFamily="34" charset="0"/>
              </a:defRPr>
            </a:lvl4pPr>
            <a:lvl5pPr marL="2057400" indent="-228600" defTabSz="904875">
              <a:defRPr>
                <a:solidFill>
                  <a:schemeClr val="tx1"/>
                </a:solidFill>
                <a:latin typeface="Calibri" panose="020F0502020204030204" pitchFamily="34" charset="0"/>
                <a:cs typeface="Arial" panose="020B0604020202020204" pitchFamily="34" charset="0"/>
              </a:defRPr>
            </a:lvl5pPr>
            <a:lvl6pPr marL="2514600" indent="-228600" defTabSz="9048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048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048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048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4572869-5CBF-4CEB-A2A9-3B298D2FC61F}" type="slidenum">
              <a:rPr lang="en-US" altLang="en-US" sz="1100" smtClean="0">
                <a:latin typeface="Times New Roman" panose="02020603050405020304" pitchFamily="18" charset="0"/>
                <a:ea typeface="MS PGothic" pitchFamily="34" charset="-128"/>
              </a:rPr>
              <a:pPr/>
              <a:t>19</a:t>
            </a:fld>
            <a:endParaRPr lang="en-US" altLang="en-US" sz="1100">
              <a:latin typeface="Times New Roman" panose="02020603050405020304" pitchFamily="18" charset="0"/>
              <a:ea typeface="MS PGothic" pitchFamily="34" charset="-128"/>
            </a:endParaRPr>
          </a:p>
        </p:txBody>
      </p:sp>
      <p:sp>
        <p:nvSpPr>
          <p:cNvPr id="10243" name="Rectangle 2"/>
          <p:cNvSpPr>
            <a:spLocks noGrp="1" noRot="1" noChangeAspect="1" noChangeArrowheads="1" noTextEdit="1"/>
          </p:cNvSpPr>
          <p:nvPr>
            <p:ph type="sldImg"/>
          </p:nvPr>
        </p:nvSpPr>
        <p:spPr bwMode="auto">
          <a:xfrm>
            <a:off x="382588" y="687388"/>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610235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2974E-D34C-40E6-BCB1-A514EA78D29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7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 fourth objective is dedicated to maternal and newborn health. The importance of ensuring provision of life-saving MNH interventions at the outset of an emergency cannot be underestimated. Globally, the countries with the highest maternal mortality ratios are almost all defined as conflict-affected, post-conflict, or fragile. Approximately 4% of a displaced population is pregnant at any given time and one in six pregnant women in emergencies will have life threatening complications. Notably, in the 2018 version of the MISP there is greater emphasis on activities to decrease newborn morbidity and mortality. </a:t>
            </a:r>
          </a:p>
          <a:p>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GB" sz="1200" b="0" i="0" u="none" strike="noStrike" kern="1200" cap="none" dirty="0">
              <a:solidFill>
                <a:schemeClr val="tx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cap="none" dirty="0">
                <a:solidFill>
                  <a:schemeClr val="tx1"/>
                </a:solidFill>
                <a:effectLst/>
                <a:latin typeface="Calibri"/>
                <a:ea typeface="Calibri"/>
                <a:cs typeface="Calibri"/>
                <a:sym typeface="Calibri"/>
              </a:rPr>
              <a:t>More than 60 percent of all maternal deaths occur in emergency and fragile context settings. </a:t>
            </a:r>
            <a:r>
              <a:rPr lang="en-GB" sz="1200" b="0" i="0" u="none" strike="noStrike" kern="1200" cap="none" baseline="0" dirty="0">
                <a:solidFill>
                  <a:schemeClr val="tx1"/>
                </a:solidFill>
                <a:effectLst/>
                <a:latin typeface="Calibri"/>
                <a:ea typeface="Calibri"/>
                <a:cs typeface="Calibri"/>
                <a:sym typeface="Calibri"/>
              </a:rPr>
              <a:t> </a:t>
            </a:r>
            <a:r>
              <a:rPr lang="en-GB" sz="1200" b="0" i="0" u="none" strike="noStrike" kern="1200" cap="none" dirty="0">
                <a:solidFill>
                  <a:schemeClr val="tx1"/>
                </a:solidFill>
                <a:effectLst/>
                <a:latin typeface="Calibri"/>
                <a:ea typeface="Calibri"/>
                <a:cs typeface="Calibri"/>
                <a:sym typeface="Calibri"/>
              </a:rPr>
              <a:t>It means that m</a:t>
            </a:r>
            <a:r>
              <a:rPr lang="en-US" sz="1200" b="0" i="0" u="none" strike="noStrike" kern="1200" cap="none" dirty="0">
                <a:solidFill>
                  <a:schemeClr val="tx1"/>
                </a:solidFill>
                <a:effectLst/>
                <a:latin typeface="Calibri"/>
                <a:ea typeface="Calibri"/>
                <a:cs typeface="Calibri"/>
                <a:sym typeface="Calibri"/>
              </a:rPr>
              <a:t>ore than 500 women and girls die in emergency settings every day from complications due to pregnancy and childbirth.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cap="none" dirty="0">
              <a:solidFill>
                <a:schemeClr val="tx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Calibri"/>
                <a:ea typeface="Calibri"/>
                <a:cs typeface="Calibri"/>
                <a:sym typeface="Calibri"/>
              </a:rPr>
              <a:t>500 women who needed to give</a:t>
            </a:r>
            <a:r>
              <a:rPr lang="en-US" sz="1200" b="0" i="0" u="none" strike="noStrike" kern="1200" cap="none" baseline="0" dirty="0">
                <a:solidFill>
                  <a:schemeClr val="tx1"/>
                </a:solidFill>
                <a:effectLst/>
                <a:latin typeface="Calibri"/>
                <a:ea typeface="Calibri"/>
                <a:cs typeface="Calibri"/>
                <a:sym typeface="Calibri"/>
              </a:rPr>
              <a:t> birth in a safe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cap="none" dirty="0">
              <a:solidFill>
                <a:schemeClr val="tx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Calibri"/>
                <a:ea typeface="Calibri"/>
                <a:cs typeface="Calibri"/>
                <a:sym typeface="Calibri"/>
              </a:rPr>
              <a:t>Most of those complications can be prevented or managed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cap="none" dirty="0">
              <a:solidFill>
                <a:schemeClr val="tx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Calibri"/>
                <a:ea typeface="Calibri"/>
                <a:cs typeface="Calibri"/>
                <a:sym typeface="Calibri"/>
              </a:rPr>
              <a:t>500 women that we can save every day</a:t>
            </a:r>
            <a:r>
              <a:rPr lang="en-US" sz="1200" b="0" i="0" u="none" strike="noStrike" kern="1200" cap="none" baseline="0" dirty="0">
                <a:solidFill>
                  <a:schemeClr val="tx1"/>
                </a:solidFill>
                <a:effectLst/>
                <a:latin typeface="Calibri"/>
                <a:ea typeface="Calibri"/>
                <a:cs typeface="Calibri"/>
                <a:sym typeface="Calibri"/>
              </a:rPr>
              <a:t> by prioritizing SRH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cap="none" baseline="0" dirty="0">
              <a:solidFill>
                <a:schemeClr val="tx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Calibri"/>
                <a:cs typeface="Calibri"/>
                <a:sym typeface="Calibri"/>
              </a:rPr>
              <a:t>Sexual and gender-based violence also increases in such settings, with devastating and sometimes deadly consequences. </a:t>
            </a:r>
          </a:p>
          <a:p>
            <a:pPr marL="171450" lvl="0" indent="-171450">
              <a:buFont typeface="Arial" panose="020B0604020202020204" pitchFamily="34" charset="0"/>
              <a:buChar char="•"/>
            </a:pPr>
            <a:endParaRPr lang="en-US" sz="1200" b="0" i="0" u="none" strike="noStrike" kern="1200" cap="none" dirty="0">
              <a:solidFill>
                <a:schemeClr val="tx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Calibri"/>
                <a:cs typeface="Calibri"/>
                <a:sym typeface="Calibri"/>
              </a:rPr>
              <a:t>The unprecedented frequency, intensity and scope of humanitarian emergencies in the past year has dramatically amplified these risks for millions of women and girls</a:t>
            </a:r>
          </a:p>
          <a:p>
            <a:pPr marL="171450" lvl="0" indent="-171450">
              <a:buFont typeface="Arial" panose="020B0604020202020204" pitchFamily="34" charset="0"/>
              <a:buChar char="•"/>
            </a:pPr>
            <a:endParaRPr lang="en-US" sz="1200" b="0" i="0" u="none" strike="noStrike" kern="1200" cap="none" dirty="0">
              <a:solidFill>
                <a:schemeClr val="tx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kern="1200" cap="none" dirty="0">
                <a:solidFill>
                  <a:schemeClr val="tx1"/>
                </a:solidFill>
                <a:effectLst/>
                <a:latin typeface="Calibri"/>
                <a:ea typeface="Calibri"/>
                <a:cs typeface="Calibri"/>
                <a:sym typeface="Calibri"/>
              </a:rPr>
              <a:t>We </a:t>
            </a:r>
            <a:r>
              <a:rPr lang="en-US" sz="1200" b="0" i="0" u="none" strike="noStrike" kern="1200" cap="none" baseline="0" dirty="0">
                <a:solidFill>
                  <a:schemeClr val="tx1"/>
                </a:solidFill>
                <a:effectLst/>
                <a:latin typeface="Calibri"/>
                <a:ea typeface="Calibri"/>
                <a:cs typeface="Calibri"/>
                <a:sym typeface="Calibri"/>
              </a:rPr>
              <a:t>need to prioritize life-saving high impact strategies at the onset of an emergency, and we also need to be able to scale up services. T</a:t>
            </a:r>
            <a:r>
              <a:rPr lang="en-US" sz="1200" b="0" i="0" u="none" strike="noStrike" kern="1200" cap="none" dirty="0">
                <a:solidFill>
                  <a:schemeClr val="tx1"/>
                </a:solidFill>
                <a:effectLst/>
                <a:latin typeface="Calibri"/>
                <a:ea typeface="Calibri"/>
                <a:cs typeface="Calibri"/>
                <a:sym typeface="Calibri"/>
              </a:rPr>
              <a:t>he average length of displacement is now around 17 years (conflicts in Somalia and Afghanistan, for example are in their third and fourth decades, respectively. We have entire generations, born and raised in camps and other displacement settings). </a:t>
            </a:r>
            <a:endParaRPr lang="en-GB" sz="1200" b="0" i="0" u="none" strike="noStrike" kern="1200" cap="none" baseline="0" dirty="0">
              <a:solidFill>
                <a:schemeClr val="tx1"/>
              </a:solidFill>
              <a:effectLst/>
              <a:latin typeface="Calibri"/>
              <a:ea typeface="Calibri"/>
              <a:cs typeface="Calibri"/>
              <a:sym typeface="Calibri"/>
            </a:endParaRPr>
          </a:p>
          <a:p>
            <a:endParaRPr lang="en-GB" dirty="0"/>
          </a:p>
          <a:p>
            <a:endParaRPr lang="en-US" dirty="0"/>
          </a:p>
        </p:txBody>
      </p:sp>
      <p:sp>
        <p:nvSpPr>
          <p:cNvPr id="4" name="Slide Number Placeholder 3"/>
          <p:cNvSpPr>
            <a:spLocks noGrp="1"/>
          </p:cNvSpPr>
          <p:nvPr>
            <p:ph type="sldNum" sz="quarter" idx="10"/>
          </p:nvPr>
        </p:nvSpPr>
        <p:spPr/>
        <p:txBody>
          <a:bodyPr/>
          <a:lstStyle/>
          <a:p>
            <a:fld id="{5192D6FB-E353-4ECC-AC90-9DC76B310198}" type="slidenum">
              <a:rPr lang="en-US" smtClean="0"/>
              <a:t>21</a:t>
            </a:fld>
            <a:endParaRPr lang="en-US"/>
          </a:p>
        </p:txBody>
      </p:sp>
    </p:spTree>
    <p:extLst>
      <p:ext uri="{BB962C8B-B14F-4D97-AF65-F5344CB8AC3E}">
        <p14:creationId xmlns:p14="http://schemas.microsoft.com/office/powerpoint/2010/main" val="2097420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98FE7E71-EC3A-4275-AF01-3938AF7CEBCF}" type="slidenum">
              <a:rPr lang="en-AU" smtClean="0"/>
              <a:t>22</a:t>
            </a:fld>
            <a:endParaRPr lang="en-AU"/>
          </a:p>
        </p:txBody>
      </p:sp>
    </p:spTree>
    <p:extLst>
      <p:ext uri="{BB962C8B-B14F-4D97-AF65-F5344CB8AC3E}">
        <p14:creationId xmlns:p14="http://schemas.microsoft.com/office/powerpoint/2010/main" val="2754115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98FE7E71-EC3A-4275-AF01-3938AF7CEBCF}" type="slidenum">
              <a:rPr lang="en-AU" smtClean="0"/>
              <a:t>23</a:t>
            </a:fld>
            <a:endParaRPr lang="en-AU"/>
          </a:p>
        </p:txBody>
      </p:sp>
    </p:spTree>
    <p:extLst>
      <p:ext uri="{BB962C8B-B14F-4D97-AF65-F5344CB8AC3E}">
        <p14:creationId xmlns:p14="http://schemas.microsoft.com/office/powerpoint/2010/main" val="51051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Link MISP to major causes of maternal and newborn death</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2974E-D34C-40E6-BCB1-A514EA78D29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462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8FE7E71-EC3A-4275-AF01-3938AF7CEBCF}" type="slidenum">
              <a:rPr lang="en-AU" smtClean="0"/>
              <a:t>25</a:t>
            </a:fld>
            <a:endParaRPr lang="en-AU"/>
          </a:p>
        </p:txBody>
      </p:sp>
    </p:spTree>
    <p:extLst>
      <p:ext uri="{BB962C8B-B14F-4D97-AF65-F5344CB8AC3E}">
        <p14:creationId xmlns:p14="http://schemas.microsoft.com/office/powerpoint/2010/main" val="4069170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2974E-D34C-40E6-BCB1-A514EA78D29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682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F2677B8E-AE91-499A-BB1F-CC1C05854A83}" type="slidenum">
              <a:rPr lang="en-GB" smtClean="0"/>
              <a:pPr/>
              <a:t>2</a:t>
            </a:fld>
            <a:endParaRPr lang="en-GB"/>
          </a:p>
        </p:txBody>
      </p:sp>
      <p:sp>
        <p:nvSpPr>
          <p:cNvPr id="62467" name="Rectangle 2"/>
          <p:cNvSpPr>
            <a:spLocks noGrp="1" noRot="1" noChangeAspect="1" noChangeArrowheads="1" noTextEdit="1"/>
          </p:cNvSpPr>
          <p:nvPr>
            <p:ph type="sldImg"/>
          </p:nvPr>
        </p:nvSpPr>
        <p:spPr>
          <a:xfrm>
            <a:off x="382588" y="685800"/>
            <a:ext cx="6096000" cy="3429000"/>
          </a:xfrm>
          <a:ln/>
        </p:spPr>
      </p:sp>
      <p:sp>
        <p:nvSpPr>
          <p:cNvPr id="62468" name="Rectangle 3"/>
          <p:cNvSpPr>
            <a:spLocks noGrp="1" noChangeArrowheads="1"/>
          </p:cNvSpPr>
          <p:nvPr>
            <p:ph type="body" idx="1"/>
          </p:nvPr>
        </p:nvSpPr>
        <p:spPr>
          <a:xfrm>
            <a:off x="762000" y="4344095"/>
            <a:ext cx="5410200" cy="4344094"/>
          </a:xfrm>
          <a:noFill/>
          <a:ln/>
        </p:spPr>
        <p:txBody>
          <a:bodyPr/>
          <a:lstStyle/>
          <a:p>
            <a:endParaRPr lang="en-GB" sz="1000" dirty="0"/>
          </a:p>
        </p:txBody>
      </p:sp>
    </p:spTree>
    <p:extLst>
      <p:ext uri="{BB962C8B-B14F-4D97-AF65-F5344CB8AC3E}">
        <p14:creationId xmlns:p14="http://schemas.microsoft.com/office/powerpoint/2010/main" val="3243652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FE7E71-EC3A-4275-AF01-3938AF7CEBC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608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could be expanded out- based on IPAS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FE7E71-EC3A-4275-AF01-3938AF7CEBC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789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555CB8-EB6F-4A9D-8D40-0EFB3D5A9150}" type="slidenum">
              <a:rPr lang="en-US" smtClean="0"/>
              <a:t>29</a:t>
            </a:fld>
            <a:endParaRPr lang="en-US"/>
          </a:p>
        </p:txBody>
      </p:sp>
    </p:spTree>
    <p:extLst>
      <p:ext uri="{BB962C8B-B14F-4D97-AF65-F5344CB8AC3E}">
        <p14:creationId xmlns:p14="http://schemas.microsoft.com/office/powerpoint/2010/main" val="1379779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555CB8-EB6F-4A9D-8D40-0EFB3D5A9150}" type="slidenum">
              <a:rPr lang="en-US" smtClean="0"/>
              <a:t>31</a:t>
            </a:fld>
            <a:endParaRPr lang="en-US"/>
          </a:p>
        </p:txBody>
      </p:sp>
    </p:spTree>
    <p:extLst>
      <p:ext uri="{BB962C8B-B14F-4D97-AF65-F5344CB8AC3E}">
        <p14:creationId xmlns:p14="http://schemas.microsoft.com/office/powerpoint/2010/main" val="1055699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Community accountability? </a:t>
            </a:r>
          </a:p>
        </p:txBody>
      </p:sp>
      <p:sp>
        <p:nvSpPr>
          <p:cNvPr id="4" name="Slide Number Placeholder 3"/>
          <p:cNvSpPr>
            <a:spLocks noGrp="1"/>
          </p:cNvSpPr>
          <p:nvPr>
            <p:ph type="sldNum" sz="quarter" idx="10"/>
          </p:nvPr>
        </p:nvSpPr>
        <p:spPr/>
        <p:txBody>
          <a:bodyPr/>
          <a:lstStyle/>
          <a:p>
            <a:fld id="{4407648B-35F3-406A-8006-F1C692230188}" type="slidenum">
              <a:rPr lang="en-US" smtClean="0"/>
              <a:t>33</a:t>
            </a:fld>
            <a:endParaRPr lang="en-US"/>
          </a:p>
        </p:txBody>
      </p:sp>
    </p:spTree>
    <p:extLst>
      <p:ext uri="{BB962C8B-B14F-4D97-AF65-F5344CB8AC3E}">
        <p14:creationId xmlns:p14="http://schemas.microsoft.com/office/powerpoint/2010/main" val="3978678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671D4A06-6769-4B2F-A24D-5CA4DD03BFE0}" type="slidenum">
              <a:rPr lang="en-GB" smtClean="0"/>
              <a:pPr/>
              <a:t>34</a:t>
            </a:fld>
            <a:endParaRPr lang="en-GB"/>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r>
              <a:rPr lang="de-DE" sz="1400" dirty="0"/>
              <a:t>The supplies in the kit are calculated for a „standard“ population, and it is based on the following assumptions.</a:t>
            </a:r>
          </a:p>
          <a:p>
            <a:endParaRPr lang="de-DE" sz="1400" dirty="0"/>
          </a:p>
          <a:p>
            <a:endParaRPr lang="en-GB" dirty="0"/>
          </a:p>
        </p:txBody>
      </p:sp>
    </p:spTree>
    <p:extLst>
      <p:ext uri="{BB962C8B-B14F-4D97-AF65-F5344CB8AC3E}">
        <p14:creationId xmlns:p14="http://schemas.microsoft.com/office/powerpoint/2010/main" val="2366825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DA643081-1170-472E-84C8-8BF7D3D0D9AE}" type="slidenum">
              <a:rPr lang="en-GB" smtClean="0">
                <a:latin typeface="Arial" pitchFamily="34" charset="0"/>
              </a:rPr>
              <a:pPr/>
              <a:t>35</a:t>
            </a:fld>
            <a:endParaRPr lang="en-GB">
              <a:latin typeface="Arial"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r>
              <a:rPr lang="de-DE" sz="1400" dirty="0">
                <a:latin typeface="Arial" pitchFamily="34" charset="0"/>
              </a:rPr>
              <a:t>There are 12 kits,</a:t>
            </a:r>
            <a:r>
              <a:rPr lang="de-DE" sz="1400" baseline="0" dirty="0">
                <a:latin typeface="Arial" pitchFamily="34" charset="0"/>
              </a:rPr>
              <a:t> divided into 3 „blocks“</a:t>
            </a:r>
            <a:r>
              <a:rPr lang="de-DE" sz="1400" dirty="0">
                <a:latin typeface="Arial" pitchFamily="34" charset="0"/>
              </a:rPr>
              <a:t> each targetting another level of health service delivery (health post, health</a:t>
            </a:r>
            <a:r>
              <a:rPr lang="de-DE" sz="1400" baseline="0" dirty="0">
                <a:latin typeface="Arial" pitchFamily="34" charset="0"/>
              </a:rPr>
              <a:t> centre and referral hospital). Each of these levels have a different</a:t>
            </a:r>
            <a:r>
              <a:rPr lang="de-DE" sz="1400" dirty="0">
                <a:latin typeface="Arial" pitchFamily="34" charset="0"/>
              </a:rPr>
              <a:t> population</a:t>
            </a:r>
            <a:r>
              <a:rPr lang="de-DE" sz="1400" baseline="0" dirty="0">
                <a:latin typeface="Arial" pitchFamily="34" charset="0"/>
              </a:rPr>
              <a:t>  coverage. Supplies are calculated </a:t>
            </a:r>
            <a:r>
              <a:rPr lang="de-DE" sz="1400" dirty="0">
                <a:latin typeface="Arial" pitchFamily="34" charset="0"/>
              </a:rPr>
              <a:t>for the first 3 months, after which further supplies should  be ordered based on monthly consumption, through the ususal supply systems of the ministry or organization implementing the services. </a:t>
            </a:r>
          </a:p>
          <a:p>
            <a:r>
              <a:rPr lang="de-DE" sz="1400" dirty="0">
                <a:latin typeface="Arial" pitchFamily="34" charset="0"/>
              </a:rPr>
              <a:t>Re-ordering kits is not encouraged, unless absolutely</a:t>
            </a:r>
            <a:r>
              <a:rPr lang="de-DE" sz="1400" baseline="0" dirty="0">
                <a:latin typeface="Arial" pitchFamily="34" charset="0"/>
              </a:rPr>
              <a:t> necessary. Kits</a:t>
            </a:r>
            <a:r>
              <a:rPr lang="de-DE" sz="1400" dirty="0">
                <a:latin typeface="Arial" pitchFamily="34" charset="0"/>
              </a:rPr>
              <a:t> are meant to implement services where none exist at all. </a:t>
            </a:r>
          </a:p>
          <a:p>
            <a:endParaRPr lang="de-DE" sz="1400" dirty="0">
              <a:latin typeface="Arial" pitchFamily="34" charset="0"/>
            </a:endParaRPr>
          </a:p>
          <a:p>
            <a:r>
              <a:rPr lang="de-DE" sz="1400" dirty="0">
                <a:latin typeface="Arial" pitchFamily="34" charset="0"/>
              </a:rPr>
              <a:t>The first block contains 6 subkits and is designed for </a:t>
            </a:r>
            <a:endParaRPr lang="en-GB" sz="1400" dirty="0">
              <a:latin typeface="Arial" pitchFamily="34" charset="0"/>
            </a:endParaRPr>
          </a:p>
        </p:txBody>
      </p:sp>
    </p:spTree>
    <p:extLst>
      <p:ext uri="{BB962C8B-B14F-4D97-AF65-F5344CB8AC3E}">
        <p14:creationId xmlns:p14="http://schemas.microsoft.com/office/powerpoint/2010/main" val="1147280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6C6DB768-861D-4DDC-9B45-CE4C6C4A8E51}" type="slidenum">
              <a:rPr lang="en-US" smtClean="0"/>
              <a:pPr/>
              <a:t>36</a:t>
            </a:fld>
            <a:endParaRPr lang="en-US"/>
          </a:p>
        </p:txBody>
      </p:sp>
      <p:sp>
        <p:nvSpPr>
          <p:cNvPr id="51203" name="Rectangle 2"/>
          <p:cNvSpPr>
            <a:spLocks noGrp="1" noRot="1" noChangeAspect="1" noChangeArrowheads="1" noTextEdit="1"/>
          </p:cNvSpPr>
          <p:nvPr>
            <p:ph type="sldImg"/>
          </p:nvPr>
        </p:nvSpPr>
        <p:spPr>
          <a:xfrm>
            <a:off x="88900" y="744538"/>
            <a:ext cx="6619875" cy="3724275"/>
          </a:xfrm>
          <a:ln/>
        </p:spPr>
      </p:sp>
      <p:sp>
        <p:nvSpPr>
          <p:cNvPr id="51204" name="Rectangle 3"/>
          <p:cNvSpPr>
            <a:spLocks noGrp="1" noChangeArrowheads="1"/>
          </p:cNvSpPr>
          <p:nvPr>
            <p:ph type="body" idx="1"/>
          </p:nvPr>
        </p:nvSpPr>
        <p:spPr>
          <a:xfrm>
            <a:off x="905767" y="4716990"/>
            <a:ext cx="4986142" cy="4467430"/>
          </a:xfrm>
          <a:noFill/>
          <a:ln/>
        </p:spPr>
        <p:txBody>
          <a:bodyPr/>
          <a:lstStyle/>
          <a:p>
            <a:pPr eaLnBrk="1" hangingPunct="1"/>
            <a:endParaRPr lang="fr-FR"/>
          </a:p>
        </p:txBody>
      </p:sp>
    </p:spTree>
    <p:extLst>
      <p:ext uri="{BB962C8B-B14F-4D97-AF65-F5344CB8AC3E}">
        <p14:creationId xmlns:p14="http://schemas.microsoft.com/office/powerpoint/2010/main" val="361750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GillSans" pitchFamily="2" charset="0"/>
                <a:ea typeface="ＭＳ Ｐゴシック" panose="020B0600070205080204" pitchFamily="34" charset="-128"/>
              </a:defRPr>
            </a:lvl1pPr>
            <a:lvl2pPr marL="742950" indent="-285750">
              <a:defRPr sz="2800">
                <a:solidFill>
                  <a:schemeClr val="bg1"/>
                </a:solidFill>
                <a:latin typeface="GillSans" pitchFamily="2" charset="0"/>
                <a:ea typeface="ＭＳ Ｐゴシック" panose="020B0600070205080204" pitchFamily="34" charset="-128"/>
              </a:defRPr>
            </a:lvl2pPr>
            <a:lvl3pPr marL="1143000" indent="-228600">
              <a:defRPr sz="2800">
                <a:solidFill>
                  <a:schemeClr val="bg1"/>
                </a:solidFill>
                <a:latin typeface="GillSans" pitchFamily="2" charset="0"/>
                <a:ea typeface="ＭＳ Ｐゴシック" panose="020B0600070205080204" pitchFamily="34" charset="-128"/>
              </a:defRPr>
            </a:lvl3pPr>
            <a:lvl4pPr marL="1600200" indent="-228600">
              <a:defRPr sz="2800">
                <a:solidFill>
                  <a:schemeClr val="bg1"/>
                </a:solidFill>
                <a:latin typeface="GillSans" pitchFamily="2" charset="0"/>
                <a:ea typeface="ＭＳ Ｐゴシック" panose="020B0600070205080204" pitchFamily="34" charset="-128"/>
              </a:defRPr>
            </a:lvl4pPr>
            <a:lvl5pPr marL="2057400" indent="-228600">
              <a:defRPr sz="2800">
                <a:solidFill>
                  <a:schemeClr val="bg1"/>
                </a:solidFill>
                <a:latin typeface="GillSans"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bg1"/>
                </a:solidFill>
                <a:latin typeface="GillSans"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bg1"/>
                </a:solidFill>
                <a:latin typeface="GillSans"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bg1"/>
                </a:solidFill>
                <a:latin typeface="GillSans"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bg1"/>
                </a:solidFill>
                <a:latin typeface="GillSans" pitchFamily="2" charset="0"/>
                <a:ea typeface="ＭＳ Ｐゴシック" panose="020B0600070205080204" pitchFamily="34" charset="-128"/>
              </a:defRPr>
            </a:lvl9pPr>
          </a:lstStyle>
          <a:p>
            <a:fld id="{83A12E42-23E5-4AB7-A8B7-568059CB8593}" type="slidenum">
              <a:rPr lang="en-US" altLang="en-US" sz="1200" smtClean="0">
                <a:solidFill>
                  <a:srgbClr val="000000"/>
                </a:solidFill>
              </a:rPr>
              <a:pPr/>
              <a:t>37</a:t>
            </a:fld>
            <a:endParaRPr lang="en-US" altLang="en-US" sz="1200">
              <a:solidFill>
                <a:srgbClr val="000000"/>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panose="020F0502020204030204" pitchFamily="34" charset="0"/>
                <a:ea typeface="ＭＳ Ｐゴシック" panose="020B0600070205080204" pitchFamily="34" charset="-128"/>
              </a:rPr>
              <a:t>For rapid assessment, the question is what do I need to know now. What are the short term immediate life saving measures that will make a difference? What is the best way to get it? We need to be intelligent. Its not simply a matter of doing something. Its doing the right something, and not making things worse. What are some of the objectives of doing a rapid health assessment?</a:t>
            </a:r>
          </a:p>
          <a:p>
            <a:r>
              <a:rPr lang="en-US" altLang="en-US" dirty="0">
                <a:latin typeface="Calibri" panose="020F0502020204030204" pitchFamily="34" charset="0"/>
                <a:ea typeface="ＭＳ Ｐゴシック" panose="020B0600070205080204" pitchFamily="34" charset="-128"/>
              </a:rPr>
              <a:t>These questions are essentially the same if your emergency is in Sri Lanka, Afghanistan or Thailand. As Oleg said, don’t collect information if you are not going to use it. So what will we use this information for? As Agostino says we need to be intelligent. Its not doing something its doing the right something, and not making things worse. </a:t>
            </a:r>
          </a:p>
          <a:p>
            <a:endParaRPr lang="en-US" altLang="en-US"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2631420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a:solidFill>
                  <a:schemeClr val="tx1"/>
                </a:solidFill>
                <a:effectLst/>
                <a:latin typeface="+mn-lt"/>
                <a:ea typeface="+mn-ea"/>
                <a:cs typeface="+mn-cs"/>
              </a:rPr>
              <a:t>Syria</a:t>
            </a:r>
            <a:r>
              <a:rPr lang="en-GB" sz="1200" b="0" i="0" u="none" strike="noStrike" kern="1200" baseline="0" dirty="0">
                <a:solidFill>
                  <a:schemeClr val="tx1"/>
                </a:solidFill>
                <a:effectLst/>
                <a:latin typeface="+mn-lt"/>
                <a:ea typeface="+mn-ea"/>
                <a:cs typeface="+mn-cs"/>
              </a:rPr>
              <a:t> is in its seventh year of major conflict.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effectLst/>
                <a:latin typeface="+mn-lt"/>
                <a:ea typeface="+mn-ea"/>
                <a:cs typeface="+mn-cs"/>
              </a:rPr>
              <a:t>13.5 million people have been directly affected according to the UN Office for the Coordination of Humanitarian Affairs and 5 million have fled the country.</a:t>
            </a:r>
            <a:endParaRPr lang="en-GB"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Population peaked at 20.7</a:t>
            </a:r>
            <a:r>
              <a:rPr lang="en-US" baseline="0" dirty="0"/>
              <a:t> million in 2010 (currently about 18.5 million, had been growing by about half a million per year)</a:t>
            </a:r>
          </a:p>
          <a:p>
            <a:pPr marL="171450" indent="-171450">
              <a:buFont typeface="Arial" panose="020B0604020202020204" pitchFamily="34" charset="0"/>
              <a:buChar char="•"/>
            </a:pPr>
            <a:r>
              <a:rPr lang="en-US" baseline="0" dirty="0"/>
              <a:t>4.6 million people are living in besieged or hard to reach places.</a:t>
            </a:r>
          </a:p>
          <a:p>
            <a:pPr marL="171450" indent="-171450">
              <a:buFont typeface="Arial" panose="020B0604020202020204" pitchFamily="34" charset="0"/>
              <a:buChar char="•"/>
            </a:pPr>
            <a:r>
              <a:rPr lang="en-US" baseline="0" dirty="0"/>
              <a:t>There is no end in sight for the conflict without a political resolution.</a:t>
            </a:r>
          </a:p>
          <a:p>
            <a:pPr marL="171450" indent="-171450">
              <a:buFont typeface="Arial" panose="020B0604020202020204" pitchFamily="34" charset="0"/>
              <a:buChar char="•"/>
            </a:pPr>
            <a:r>
              <a:rPr lang="en-US" baseline="0" dirty="0"/>
              <a:t>Millions of women of reproductive age are among those affected and their reproductive health needs have not disappeared, particularly for the several hundred thousand currently pregnant women.</a:t>
            </a:r>
          </a:p>
          <a:p>
            <a:pPr marL="171450" indent="-171450">
              <a:buFont typeface="Arial" panose="020B0604020202020204" pitchFamily="34" charset="0"/>
              <a:buChar char="•"/>
            </a:pPr>
            <a:r>
              <a:rPr lang="en-US" baseline="0" dirty="0"/>
              <a:t>The nearly 50,000 pregnancies that will end in miscarriage or unsafe abortion in the next nine months speak to the need to ensuring access to post-abortion care services.</a:t>
            </a:r>
            <a:endParaRPr lang="en-US" dirty="0"/>
          </a:p>
          <a:p>
            <a:endParaRPr lang="en-US" dirty="0"/>
          </a:p>
          <a:p>
            <a:endParaRPr lang="en-US" dirty="0"/>
          </a:p>
          <a:p>
            <a:r>
              <a:rPr lang="en-US" dirty="0"/>
              <a:t>Crude birth rate: 32 (World Bank, 2015)</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MMR: 385 (WHO, 2015)</a:t>
            </a:r>
            <a:endParaRPr lang="en-US" sz="1200" b="0" i="0" u="none" strike="noStrike" kern="1200" dirty="0">
              <a:solidFill>
                <a:schemeClr val="tx1"/>
              </a:solidFill>
              <a:effectLst/>
              <a:latin typeface="+mn-lt"/>
              <a:ea typeface="+mn-ea"/>
              <a:cs typeface="+mn-cs"/>
            </a:endParaRPr>
          </a:p>
          <a:p>
            <a:r>
              <a:rPr lang="en-US" dirty="0"/>
              <a:t>CPR: 20% (DHS,</a:t>
            </a:r>
            <a:r>
              <a:rPr lang="en-US" baseline="0" dirty="0"/>
              <a:t> 2013)</a:t>
            </a:r>
            <a:endParaRPr lang="en-US" dirty="0"/>
          </a:p>
        </p:txBody>
      </p:sp>
      <p:sp>
        <p:nvSpPr>
          <p:cNvPr id="4" name="Slide Number Placeholder 3"/>
          <p:cNvSpPr>
            <a:spLocks noGrp="1"/>
          </p:cNvSpPr>
          <p:nvPr>
            <p:ph type="sldNum" sz="quarter" idx="10"/>
          </p:nvPr>
        </p:nvSpPr>
        <p:spPr/>
        <p:txBody>
          <a:bodyPr/>
          <a:lstStyle/>
          <a:p>
            <a:fld id="{23FFFF08-BA74-3E4E-B67B-CFCBDE5D9836}" type="slidenum">
              <a:rPr lang="en-US" smtClean="0"/>
              <a:t>40</a:t>
            </a:fld>
            <a:endParaRPr lang="en-US"/>
          </a:p>
        </p:txBody>
      </p:sp>
    </p:spTree>
    <p:extLst>
      <p:ext uri="{BB962C8B-B14F-4D97-AF65-F5344CB8AC3E}">
        <p14:creationId xmlns:p14="http://schemas.microsoft.com/office/powerpoint/2010/main" val="3024565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B7BBDC44-6038-4E9B-8A21-5136DFF13F02}" type="slidenum">
              <a:rPr lang="en-US" smtClean="0"/>
              <a:pPr/>
              <a:t>4</a:t>
            </a:fld>
            <a:endParaRPr lang="en-US"/>
          </a:p>
        </p:txBody>
      </p:sp>
      <p:sp>
        <p:nvSpPr>
          <p:cNvPr id="36867" name="Rectangle 2"/>
          <p:cNvSpPr>
            <a:spLocks noGrp="1" noRot="1" noChangeAspect="1" noChangeArrowheads="1" noTextEdit="1"/>
          </p:cNvSpPr>
          <p:nvPr>
            <p:ph type="sldImg"/>
          </p:nvPr>
        </p:nvSpPr>
        <p:spPr>
          <a:xfrm>
            <a:off x="88900" y="744538"/>
            <a:ext cx="6619875" cy="3724275"/>
          </a:xfrm>
          <a:ln/>
        </p:spPr>
      </p:sp>
      <p:sp>
        <p:nvSpPr>
          <p:cNvPr id="36868" name="Rectangle 3"/>
          <p:cNvSpPr>
            <a:spLocks noGrp="1" noChangeArrowheads="1"/>
          </p:cNvSpPr>
          <p:nvPr>
            <p:ph type="body" idx="1"/>
          </p:nvPr>
        </p:nvSpPr>
        <p:spPr>
          <a:xfrm>
            <a:off x="905767" y="4716236"/>
            <a:ext cx="4986142" cy="4466716"/>
          </a:xfrm>
          <a:noFill/>
          <a:ln/>
        </p:spPr>
        <p:txBody>
          <a:bodyPr/>
          <a:lstStyle/>
          <a:p>
            <a:pPr eaLnBrk="1" hangingPunct="1"/>
            <a:endParaRPr lang="en-GB" dirty="0"/>
          </a:p>
        </p:txBody>
      </p:sp>
    </p:spTree>
    <p:extLst>
      <p:ext uri="{BB962C8B-B14F-4D97-AF65-F5344CB8AC3E}">
        <p14:creationId xmlns:p14="http://schemas.microsoft.com/office/powerpoint/2010/main" val="1968049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555CB8-EB6F-4A9D-8D40-0EFB3D5A9150}" type="slidenum">
              <a:rPr lang="en-US" smtClean="0"/>
              <a:t>42</a:t>
            </a:fld>
            <a:endParaRPr lang="en-US"/>
          </a:p>
        </p:txBody>
      </p:sp>
    </p:spTree>
    <p:extLst>
      <p:ext uri="{BB962C8B-B14F-4D97-AF65-F5344CB8AC3E}">
        <p14:creationId xmlns:p14="http://schemas.microsoft.com/office/powerpoint/2010/main" val="3634955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555CB8-EB6F-4A9D-8D40-0EFB3D5A9150}" type="slidenum">
              <a:rPr lang="en-US" smtClean="0"/>
              <a:t>46</a:t>
            </a:fld>
            <a:endParaRPr lang="en-US"/>
          </a:p>
        </p:txBody>
      </p:sp>
    </p:spTree>
    <p:extLst>
      <p:ext uri="{BB962C8B-B14F-4D97-AF65-F5344CB8AC3E}">
        <p14:creationId xmlns:p14="http://schemas.microsoft.com/office/powerpoint/2010/main" val="3590108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2D0E97BA-5CA9-4CBB-A5C4-078E9679369A}" type="slidenum">
              <a:rPr lang="en-GB"/>
              <a:pPr/>
              <a:t>47</a:t>
            </a:fld>
            <a:endParaRPr lang="en-GB"/>
          </a:p>
        </p:txBody>
      </p:sp>
      <p:sp>
        <p:nvSpPr>
          <p:cNvPr id="22531" name="Rectangle 2"/>
          <p:cNvSpPr>
            <a:spLocks noGrp="1" noRot="1" noChangeAspect="1" noChangeArrowheads="1" noTextEdit="1"/>
          </p:cNvSpPr>
          <p:nvPr>
            <p:ph type="sldImg"/>
          </p:nvPr>
        </p:nvSpPr>
        <p:spPr>
          <a:xfrm>
            <a:off x="409575" y="695325"/>
            <a:ext cx="6188075" cy="3481388"/>
          </a:xfrm>
          <a:ln/>
        </p:spPr>
      </p:sp>
      <p:sp>
        <p:nvSpPr>
          <p:cNvPr id="22532" name="Rectangle 3"/>
          <p:cNvSpPr>
            <a:spLocks noGrp="1" noChangeArrowheads="1"/>
          </p:cNvSpPr>
          <p:nvPr>
            <p:ph type="body" idx="1"/>
          </p:nvPr>
        </p:nvSpPr>
        <p:spPr>
          <a:xfrm>
            <a:off x="699598" y="4410392"/>
            <a:ext cx="5604855" cy="4177348"/>
          </a:xfrm>
          <a:noFill/>
          <a:ln/>
        </p:spPr>
        <p:txBody>
          <a:bodyPr/>
          <a:lstStyle/>
          <a:p>
            <a:r>
              <a:rPr lang="en-US" sz="1200" kern="1200" dirty="0">
                <a:solidFill>
                  <a:schemeClr val="tx1"/>
                </a:solidFill>
                <a:effectLst/>
                <a:latin typeface="+mn-lt"/>
                <a:ea typeface="+mn-ea"/>
                <a:cs typeface="+mn-cs"/>
              </a:rPr>
              <a:t>Formal recognition that SRH is a priority in humanitarian settings has taken place over the last two decades.  </a:t>
            </a:r>
            <a:endParaRPr lang="fr-B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Of course, the </a:t>
            </a:r>
            <a:r>
              <a:rPr lang="en-US" sz="1200" b="1" kern="1200" dirty="0">
                <a:solidFill>
                  <a:schemeClr val="tx1"/>
                </a:solidFill>
                <a:effectLst/>
                <a:latin typeface="+mn-lt"/>
                <a:ea typeface="+mn-ea"/>
                <a:cs typeface="+mn-cs"/>
              </a:rPr>
              <a:t>1994 International Conference on Population and Development</a:t>
            </a:r>
            <a:r>
              <a:rPr lang="en-US" sz="1200" kern="1200" dirty="0">
                <a:solidFill>
                  <a:schemeClr val="tx1"/>
                </a:solidFill>
                <a:effectLst/>
                <a:latin typeface="+mn-lt"/>
                <a:ea typeface="+mn-ea"/>
                <a:cs typeface="+mn-cs"/>
              </a:rPr>
              <a:t> was a seminal moment as </a:t>
            </a:r>
            <a:r>
              <a:rPr lang="en-US" sz="1200" b="1" kern="1200" dirty="0">
                <a:solidFill>
                  <a:schemeClr val="tx1"/>
                </a:solidFill>
                <a:effectLst/>
                <a:latin typeface="+mn-lt"/>
                <a:ea typeface="+mn-ea"/>
                <a:cs typeface="+mn-cs"/>
              </a:rPr>
              <a:t>reproductive health became recognized as a human right</a:t>
            </a:r>
            <a:r>
              <a:rPr lang="en-US" sz="1200" kern="1200" dirty="0">
                <a:solidFill>
                  <a:schemeClr val="tx1"/>
                </a:solidFill>
                <a:effectLst/>
                <a:latin typeface="+mn-lt"/>
                <a:ea typeface="+mn-ea"/>
                <a:cs typeface="+mn-cs"/>
              </a:rPr>
              <a:t>. This set the stage for global recognition that, </a:t>
            </a:r>
            <a:r>
              <a:rPr lang="en-US" sz="1200" b="1" kern="1200" dirty="0">
                <a:solidFill>
                  <a:schemeClr val="tx1"/>
                </a:solidFill>
                <a:effectLst/>
                <a:latin typeface="+mn-lt"/>
                <a:ea typeface="+mn-ea"/>
                <a:cs typeface="+mn-cs"/>
              </a:rPr>
              <a:t>like all other human rights, this right applies to refugees, internally displaced persons, and others living in humanitarian settings</a:t>
            </a:r>
            <a:r>
              <a:rPr lang="en-US" sz="1200" kern="1200" dirty="0">
                <a:solidFill>
                  <a:schemeClr val="tx1"/>
                </a:solidFill>
                <a:effectLst/>
                <a:latin typeface="+mn-lt"/>
                <a:ea typeface="+mn-ea"/>
                <a:cs typeface="+mn-cs"/>
              </a:rPr>
              <a:t>. To realize this right, affected populations must have access to comprehensive SRH information and services so they are free to make informed choices about their health and well-being.</a:t>
            </a:r>
            <a:endParaRPr lang="fr-B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series of United Nations Security Council resolutions have also recognized the importance of sexual and reproductive health and rights in conflict and conflict-affected settings, and addressing the gravity of sexual violence in armed conflict. The UN Security Council Resolutions 1325, 1820, 1888, and 1889 on Women, Peace, and Security affirm the unique needs, perspectives, and contributions of women and girls in conflict settings. The Security Council has recognized sexual and reproductive health, with </a:t>
            </a:r>
            <a:r>
              <a:rPr lang="en-US" sz="1200" b="1" kern="1200" dirty="0">
                <a:solidFill>
                  <a:schemeClr val="tx1"/>
                </a:solidFill>
                <a:effectLst/>
                <a:latin typeface="+mn-lt"/>
                <a:ea typeface="+mn-ea"/>
                <a:cs typeface="+mn-cs"/>
              </a:rPr>
              <a:t>Resolution 1889 explicitly referencing the need to ensure women and girls’ access to SRH services and reproductive rights to achieve better socioeconomic conditions in post-conflict situations.</a:t>
            </a:r>
            <a:endParaRPr lang="fr-BE"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one of the most important efforts was the </a:t>
            </a:r>
            <a:r>
              <a:rPr lang="en-US" sz="1200" b="1" kern="1200" dirty="0">
                <a:solidFill>
                  <a:schemeClr val="tx1"/>
                </a:solidFill>
                <a:effectLst/>
                <a:latin typeface="+mn-lt"/>
                <a:ea typeface="+mn-ea"/>
                <a:cs typeface="+mn-cs"/>
              </a:rPr>
              <a:t>creation of the Inter-Agency Working Group on Reproductive Health in Crises (IAWG).</a:t>
            </a:r>
            <a:endParaRPr lang="en-US" altLang="ja-JP" dirty="0"/>
          </a:p>
        </p:txBody>
      </p:sp>
    </p:spTree>
    <p:extLst>
      <p:ext uri="{BB962C8B-B14F-4D97-AF65-F5344CB8AC3E}">
        <p14:creationId xmlns:p14="http://schemas.microsoft.com/office/powerpoint/2010/main" val="3433654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The MISP and the RH kit have been implemented more or less successfully in many emergency settings around the world since 1996. There were</a:t>
            </a:r>
            <a:r>
              <a:rPr lang="en-GB" sz="1200" b="0" i="0" u="none" strike="noStrike" cap="none" baseline="0" dirty="0">
                <a:solidFill>
                  <a:schemeClr val="dk1"/>
                </a:solidFill>
                <a:latin typeface="+mn-lt"/>
                <a:ea typeface="Calibri"/>
                <a:cs typeface="Calibri"/>
                <a:sym typeface="Calibri"/>
              </a:rPr>
              <a:t> quite a lot of evaluation, part of a big review in 2004 and 2014 but also in specific emergencies.</a:t>
            </a:r>
            <a:endParaRPr lang="en-GB" dirty="0"/>
          </a:p>
          <a:p>
            <a:pPr marL="0" marR="0" lvl="0" indent="0" algn="l" rtl="0">
              <a:spcBef>
                <a:spcPts val="0"/>
              </a:spcBef>
              <a:spcAft>
                <a:spcPts val="0"/>
              </a:spcAft>
              <a:buNone/>
            </a:pPr>
            <a:endParaRPr lang="en-GB"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Some of the lessons learned are summarised here.</a:t>
            </a:r>
          </a:p>
          <a:p>
            <a:endParaRPr lang="en-GB" dirty="0"/>
          </a:p>
        </p:txBody>
      </p:sp>
      <p:sp>
        <p:nvSpPr>
          <p:cNvPr id="44036" name="Slide Number Placeholder 3"/>
          <p:cNvSpPr>
            <a:spLocks noGrp="1"/>
          </p:cNvSpPr>
          <p:nvPr>
            <p:ph type="sldNum" sz="quarter" idx="5"/>
          </p:nvPr>
        </p:nvSpPr>
        <p:spPr>
          <a:noFill/>
        </p:spPr>
        <p:txBody>
          <a:bodyPr/>
          <a:lstStyle/>
          <a:p>
            <a:fld id="{71B2F0D4-3D13-4635-8B55-852FC78A0BBB}" type="slidenum">
              <a:rPr lang="en-US" smtClean="0"/>
              <a:pPr/>
              <a:t>48</a:t>
            </a:fld>
            <a:endParaRPr lang="en-US"/>
          </a:p>
        </p:txBody>
      </p:sp>
    </p:spTree>
    <p:extLst>
      <p:ext uri="{BB962C8B-B14F-4D97-AF65-F5344CB8AC3E}">
        <p14:creationId xmlns:p14="http://schemas.microsoft.com/office/powerpoint/2010/main" val="3258253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9D1B4D0E-DE34-48A2-806F-9305887348B6}" type="slidenum">
              <a:rPr lang="en-GB" smtClean="0"/>
              <a:pPr/>
              <a:t>49</a:t>
            </a:fld>
            <a:endParaRPr lang="en-GB"/>
          </a:p>
        </p:txBody>
      </p:sp>
      <p:sp>
        <p:nvSpPr>
          <p:cNvPr id="117763" name="Rectangle 2"/>
          <p:cNvSpPr>
            <a:spLocks noGrp="1" noRot="1" noChangeAspect="1" noChangeArrowheads="1" noTextEdit="1"/>
          </p:cNvSpPr>
          <p:nvPr>
            <p:ph type="sldImg"/>
          </p:nvPr>
        </p:nvSpPr>
        <p:spPr>
          <a:xfrm>
            <a:off x="92075" y="744538"/>
            <a:ext cx="6616700" cy="3722687"/>
          </a:xfrm>
          <a:ln/>
        </p:spPr>
      </p:sp>
      <p:sp>
        <p:nvSpPr>
          <p:cNvPr id="11776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039045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555CB8-EB6F-4A9D-8D40-0EFB3D5A9150}" type="slidenum">
              <a:rPr lang="en-US" smtClean="0"/>
              <a:t>8</a:t>
            </a:fld>
            <a:endParaRPr lang="en-US"/>
          </a:p>
        </p:txBody>
      </p:sp>
    </p:spTree>
    <p:extLst>
      <p:ext uri="{BB962C8B-B14F-4D97-AF65-F5344CB8AC3E}">
        <p14:creationId xmlns:p14="http://schemas.microsoft.com/office/powerpoint/2010/main" val="2211284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dirty="0"/>
              <a:t>As a matter of fact we know that RH needs often even increase during crisis.</a:t>
            </a:r>
          </a:p>
          <a:p>
            <a:r>
              <a:rPr lang="de-DE" sz="1200" dirty="0"/>
              <a:t>For instance</a:t>
            </a:r>
          </a:p>
          <a:p>
            <a:r>
              <a:rPr lang="de-DE" sz="1200" dirty="0"/>
              <a:t>The absence of law and order, commonly seen in refugee situations, may, together with men‘s loss of power and status and the loss of income for women who find themselves as the sole responsible for the household,  lead to sexual violence, rape, sexual abuse, and involuntary prostitution. This may lead to an increase in the sexual tranmission of HIV and STIs</a:t>
            </a:r>
          </a:p>
          <a:p>
            <a:r>
              <a:rPr lang="de-DE" sz="1200" dirty="0"/>
              <a:t>Also in crises there often is an increase in demands on the health systems, but insufficient supplies to assure universal precautions against the tranmission of HIV. Furthermore, the system of provision of safe blood supplies usually breaks down, whereas there may be a greater need of bloodtransfusions, particularly in complex emergencies.  </a:t>
            </a:r>
          </a:p>
          <a:p>
            <a:r>
              <a:rPr lang="de-DE" sz="1200" dirty="0"/>
              <a:t>Lack of FP may lead to unwanted pregnancies and increase the risks associated with that, such as complications of unsafe abortions.</a:t>
            </a:r>
          </a:p>
          <a:p>
            <a:endParaRPr lang="de-DE" sz="1200" dirty="0"/>
          </a:p>
        </p:txBody>
      </p:sp>
      <p:sp>
        <p:nvSpPr>
          <p:cNvPr id="4" name="Slide Number Placeholder 3"/>
          <p:cNvSpPr>
            <a:spLocks noGrp="1"/>
          </p:cNvSpPr>
          <p:nvPr>
            <p:ph type="sldNum" sz="quarter" idx="10"/>
          </p:nvPr>
        </p:nvSpPr>
        <p:spPr/>
        <p:txBody>
          <a:bodyPr/>
          <a:lstStyle/>
          <a:p>
            <a:fld id="{4407648B-35F3-406A-8006-F1C692230188}" type="slidenum">
              <a:rPr lang="en-US" smtClean="0"/>
              <a:t>9</a:t>
            </a:fld>
            <a:endParaRPr lang="en-US"/>
          </a:p>
        </p:txBody>
      </p:sp>
    </p:spTree>
    <p:extLst>
      <p:ext uri="{BB962C8B-B14F-4D97-AF65-F5344CB8AC3E}">
        <p14:creationId xmlns:p14="http://schemas.microsoft.com/office/powerpoint/2010/main" val="2813876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CH"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
        <p:nvSpPr>
          <p:cNvPr id="214" name="Google Shape;21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 name="Google Shape;21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dirty="0"/>
          </a:p>
        </p:txBody>
      </p:sp>
    </p:spTree>
    <p:extLst>
      <p:ext uri="{BB962C8B-B14F-4D97-AF65-F5344CB8AC3E}">
        <p14:creationId xmlns:p14="http://schemas.microsoft.com/office/powerpoint/2010/main" val="432879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CH"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
        <p:nvSpPr>
          <p:cNvPr id="267" name="Google Shape;26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8" name="Google Shape;268;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0" i="0" u="none" strike="noStrike" cap="none" noProof="0" dirty="0">
                <a:solidFill>
                  <a:schemeClr val="dk1"/>
                </a:solidFill>
                <a:latin typeface="Calibri"/>
                <a:ea typeface="Calibri"/>
                <a:cs typeface="Calibri"/>
                <a:sym typeface="Calibri"/>
              </a:rPr>
              <a:t>I think we </a:t>
            </a:r>
            <a:r>
              <a:rPr lang="en-US" sz="1400" b="0" i="0" u="none" strike="noStrike" cap="none" noProof="0" dirty="0" err="1">
                <a:solidFill>
                  <a:schemeClr val="dk1"/>
                </a:solidFill>
                <a:latin typeface="Calibri"/>
                <a:ea typeface="Calibri"/>
                <a:cs typeface="Calibri"/>
                <a:sym typeface="Calibri"/>
              </a:rPr>
              <a:t>alll</a:t>
            </a:r>
            <a:r>
              <a:rPr lang="en-US" sz="1400" b="0" i="0" u="none" strike="noStrike" cap="none" noProof="0" dirty="0">
                <a:solidFill>
                  <a:schemeClr val="dk1"/>
                </a:solidFill>
                <a:latin typeface="Calibri"/>
                <a:ea typeface="Calibri"/>
                <a:cs typeface="Calibri"/>
                <a:sym typeface="Calibri"/>
              </a:rPr>
              <a:t> agree that, after the first needs of a population in crises are seen to: water, shelter and food, we have to provide basic public health and PHC services. The IAWG argues that a minimum of RH services should be part of these health care measures in the early emergency.</a:t>
            </a:r>
          </a:p>
          <a:p>
            <a:pPr marL="0" marR="0" lvl="0" indent="0" algn="l" rtl="0">
              <a:spcBef>
                <a:spcPts val="0"/>
              </a:spcBef>
              <a:spcAft>
                <a:spcPts val="0"/>
              </a:spcAft>
              <a:buNone/>
            </a:pPr>
            <a:endParaRPr lang="fr-CH" sz="1400" b="0" i="0" u="none" strike="noStrike" cap="none" dirty="0">
              <a:solidFill>
                <a:schemeClr val="dk1"/>
              </a:solidFill>
              <a:latin typeface="Calibri"/>
              <a:ea typeface="Calibri"/>
              <a:cs typeface="Calibri"/>
              <a:sym typeface="Calibri"/>
            </a:endParaRPr>
          </a:p>
          <a:p>
            <a:r>
              <a:rPr lang="en-CA" sz="1400" dirty="0"/>
              <a:t>A set of </a:t>
            </a:r>
            <a:r>
              <a:rPr lang="en-CA" sz="1400" dirty="0">
                <a:solidFill>
                  <a:schemeClr val="accent6">
                    <a:lumMod val="75000"/>
                  </a:schemeClr>
                </a:solidFill>
              </a:rPr>
              <a:t>priority</a:t>
            </a:r>
            <a:r>
              <a:rPr lang="en-CA" sz="1400" dirty="0"/>
              <a:t> SRH activities to be implemented at the onset of a crisis </a:t>
            </a:r>
          </a:p>
          <a:p>
            <a:r>
              <a:rPr lang="en-US" sz="1400" dirty="0"/>
              <a:t>Defines which SRH services are most important in </a:t>
            </a:r>
            <a:r>
              <a:rPr lang="en-US" sz="1400" dirty="0">
                <a:solidFill>
                  <a:schemeClr val="accent6">
                    <a:lumMod val="75000"/>
                  </a:schemeClr>
                </a:solidFill>
              </a:rPr>
              <a:t>preventing morbidity and mortality</a:t>
            </a:r>
          </a:p>
          <a:p>
            <a:r>
              <a:rPr lang="en-CA" sz="1400" dirty="0">
                <a:solidFill>
                  <a:schemeClr val="accent6">
                    <a:lumMod val="75000"/>
                  </a:schemeClr>
                </a:solidFill>
              </a:rPr>
              <a:t>Minimum</a:t>
            </a:r>
            <a:r>
              <a:rPr lang="en-CA" sz="1400" dirty="0"/>
              <a:t> </a:t>
            </a:r>
            <a:r>
              <a:rPr lang="en-CA" sz="1400" dirty="0">
                <a:solidFill>
                  <a:schemeClr val="accent6">
                    <a:lumMod val="75000"/>
                  </a:schemeClr>
                </a:solidFill>
              </a:rPr>
              <a:t>initial</a:t>
            </a:r>
            <a:r>
              <a:rPr lang="en-CA" sz="1400" dirty="0"/>
              <a:t> response</a:t>
            </a:r>
          </a:p>
          <a:p>
            <a:pPr marL="0" marR="0" lvl="0" indent="0" algn="l" rtl="0">
              <a:spcBef>
                <a:spcPts val="0"/>
              </a:spcBef>
              <a:spcAft>
                <a:spcPts val="0"/>
              </a:spcAft>
              <a:buNone/>
            </a:pPr>
            <a:endParaRPr sz="1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7389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Minimum Initial Service Package (MISP) is perhaps the most recognized part of the IAFM.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MISP has been widely adopted by governments and is the standard within the humanitarian sector. The priority activities of the MISP are included in the Sphere Minimum Standards in Humanitarian Response.</a:t>
            </a:r>
            <a:endParaRPr lang="fr-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192D6FB-E353-4ECC-AC90-9DC76B310198}" type="slidenum">
              <a:rPr lang="en-US" smtClean="0"/>
              <a:t>14</a:t>
            </a:fld>
            <a:endParaRPr lang="en-US"/>
          </a:p>
        </p:txBody>
      </p:sp>
    </p:spTree>
    <p:extLst>
      <p:ext uri="{BB962C8B-B14F-4D97-AF65-F5344CB8AC3E}">
        <p14:creationId xmlns:p14="http://schemas.microsoft.com/office/powerpoint/2010/main" val="4184452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2C905924-1DBB-4CE5-A3CE-B5FDE1E57582}" type="slidenum">
              <a:rPr lang="en-US" smtClean="0">
                <a:solidFill>
                  <a:prstClr val="black"/>
                </a:solidFill>
              </a:rPr>
              <a:pPr/>
              <a:t>15</a:t>
            </a:fld>
            <a:endParaRPr lang="en-US">
              <a:solidFill>
                <a:prstClr val="black"/>
              </a:solidFill>
            </a:endParaRPr>
          </a:p>
        </p:txBody>
      </p:sp>
      <p:sp>
        <p:nvSpPr>
          <p:cNvPr id="77827" name="Rectangle 2"/>
          <p:cNvSpPr>
            <a:spLocks noGrp="1" noRot="1" noChangeAspect="1" noChangeArrowheads="1" noTextEdit="1"/>
          </p:cNvSpPr>
          <p:nvPr>
            <p:ph type="sldImg"/>
          </p:nvPr>
        </p:nvSpPr>
        <p:spPr>
          <a:xfrm>
            <a:off x="92075" y="744538"/>
            <a:ext cx="6615113" cy="3722687"/>
          </a:xfrm>
          <a:ln/>
        </p:spPr>
      </p:sp>
      <p:sp>
        <p:nvSpPr>
          <p:cNvPr id="77828" name="Rectangle 3"/>
          <p:cNvSpPr>
            <a:spLocks noGrp="1" noChangeArrowheads="1"/>
          </p:cNvSpPr>
          <p:nvPr>
            <p:ph type="body" idx="1"/>
          </p:nvPr>
        </p:nvSpPr>
        <p:spPr>
          <a:noFill/>
          <a:ln/>
        </p:spPr>
        <p:txBody>
          <a:bodyPr/>
          <a:lstStyle/>
          <a:p>
            <a:pPr eaLnBrk="1" hangingPunct="1"/>
            <a:r>
              <a:rPr lang="es-ES" dirty="0"/>
              <a:t>	</a:t>
            </a:r>
          </a:p>
        </p:txBody>
      </p:sp>
    </p:spTree>
    <p:extLst>
      <p:ext uri="{BB962C8B-B14F-4D97-AF65-F5344CB8AC3E}">
        <p14:creationId xmlns:p14="http://schemas.microsoft.com/office/powerpoint/2010/main" val="238505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F1A8F-3909-4C4A-82EA-A7EF54E33D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A124CE-EC10-4E92-A3A9-D2E4C819E2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B7CE9A-45A4-4944-AA6A-0D5EEEB61007}"/>
              </a:ext>
            </a:extLst>
          </p:cNvPr>
          <p:cNvSpPr>
            <a:spLocks noGrp="1"/>
          </p:cNvSpPr>
          <p:nvPr>
            <p:ph type="dt" sz="half" idx="10"/>
          </p:nvPr>
        </p:nvSpPr>
        <p:spPr/>
        <p:txBody>
          <a:bodyPr/>
          <a:lstStyle/>
          <a:p>
            <a:fld id="{B53E2B3A-C80F-43B3-ADCB-4B23223997CF}" type="datetimeFigureOut">
              <a:rPr lang="en-US" smtClean="0"/>
              <a:t>9/9/2020</a:t>
            </a:fld>
            <a:endParaRPr lang="en-US"/>
          </a:p>
        </p:txBody>
      </p:sp>
      <p:sp>
        <p:nvSpPr>
          <p:cNvPr id="5" name="Footer Placeholder 4">
            <a:extLst>
              <a:ext uri="{FF2B5EF4-FFF2-40B4-BE49-F238E27FC236}">
                <a16:creationId xmlns:a16="http://schemas.microsoft.com/office/drawing/2014/main" id="{2667E4D5-B79B-4845-90BF-E4BEE1D81F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CBC15-04A8-4CD1-B2F0-F5284A2FAD75}"/>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1923550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A8E14-D0A2-4AD3-A3FC-1BE22B6BAA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85AB84-AA9A-4639-BD6F-9A3283EA084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BAD96-9CB8-4AEA-8B63-AEC86B16C807}"/>
              </a:ext>
            </a:extLst>
          </p:cNvPr>
          <p:cNvSpPr>
            <a:spLocks noGrp="1"/>
          </p:cNvSpPr>
          <p:nvPr>
            <p:ph type="dt" sz="half" idx="10"/>
          </p:nvPr>
        </p:nvSpPr>
        <p:spPr/>
        <p:txBody>
          <a:bodyPr/>
          <a:lstStyle/>
          <a:p>
            <a:fld id="{B53E2B3A-C80F-43B3-ADCB-4B23223997CF}" type="datetimeFigureOut">
              <a:rPr lang="en-US" smtClean="0"/>
              <a:t>9/9/2020</a:t>
            </a:fld>
            <a:endParaRPr lang="en-US"/>
          </a:p>
        </p:txBody>
      </p:sp>
      <p:sp>
        <p:nvSpPr>
          <p:cNvPr id="5" name="Footer Placeholder 4">
            <a:extLst>
              <a:ext uri="{FF2B5EF4-FFF2-40B4-BE49-F238E27FC236}">
                <a16:creationId xmlns:a16="http://schemas.microsoft.com/office/drawing/2014/main" id="{C7AA9302-4D10-406E-95E1-54FDFEAD7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152D78-1059-4566-8982-7E5000F2DE6F}"/>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899238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2D5D91-A155-4A3F-950D-BF79FD8FFA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911491-1E88-4CD8-9EAD-9873ADEF840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580745-E780-4D2C-997A-7D91659B2783}"/>
              </a:ext>
            </a:extLst>
          </p:cNvPr>
          <p:cNvSpPr>
            <a:spLocks noGrp="1"/>
          </p:cNvSpPr>
          <p:nvPr>
            <p:ph type="dt" sz="half" idx="10"/>
          </p:nvPr>
        </p:nvSpPr>
        <p:spPr/>
        <p:txBody>
          <a:bodyPr/>
          <a:lstStyle/>
          <a:p>
            <a:fld id="{B53E2B3A-C80F-43B3-ADCB-4B23223997CF}" type="datetimeFigureOut">
              <a:rPr lang="en-US" smtClean="0"/>
              <a:t>9/9/2020</a:t>
            </a:fld>
            <a:endParaRPr lang="en-US"/>
          </a:p>
        </p:txBody>
      </p:sp>
      <p:sp>
        <p:nvSpPr>
          <p:cNvPr id="5" name="Footer Placeholder 4">
            <a:extLst>
              <a:ext uri="{FF2B5EF4-FFF2-40B4-BE49-F238E27FC236}">
                <a16:creationId xmlns:a16="http://schemas.microsoft.com/office/drawing/2014/main" id="{7F7E51AC-8299-4DFB-86D1-8F3D5F974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AE8A99-256B-4320-982A-B1D9E246E3FE}"/>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509962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12800" y="3810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812800" y="1828800"/>
            <a:ext cx="10363200" cy="4114800"/>
          </a:xfrm>
        </p:spPr>
        <p:txBody>
          <a:bodyPr/>
          <a:lstStyle/>
          <a:p>
            <a:pPr lvl="0"/>
            <a:endParaRPr lang="en-US" noProof="0"/>
          </a:p>
        </p:txBody>
      </p:sp>
      <p:sp>
        <p:nvSpPr>
          <p:cNvPr id="4" name="Rectangle 14"/>
          <p:cNvSpPr>
            <a:spLocks noGrp="1" noChangeArrowheads="1"/>
          </p:cNvSpPr>
          <p:nvPr>
            <p:ph type="dt" sz="half" idx="10"/>
          </p:nvPr>
        </p:nvSpPr>
        <p:spPr>
          <a:xfrm>
            <a:off x="1727200" y="6248400"/>
            <a:ext cx="2540000" cy="457200"/>
          </a:xfrm>
          <a:prstGeom prst="rect">
            <a:avLst/>
          </a:prstGeom>
          <a:ln/>
        </p:spPr>
        <p:txBody>
          <a:bodyPr/>
          <a:lstStyle>
            <a:lvl1pPr>
              <a:defRPr/>
            </a:lvl1pPr>
          </a:lstStyle>
          <a:p>
            <a:pPr>
              <a:defRPr/>
            </a:pPr>
            <a:endParaRPr lang="en-US"/>
          </a:p>
        </p:txBody>
      </p:sp>
      <p:sp>
        <p:nvSpPr>
          <p:cNvPr id="5" name="Rectangle 15"/>
          <p:cNvSpPr>
            <a:spLocks noGrp="1" noChangeArrowheads="1"/>
          </p:cNvSpPr>
          <p:nvPr>
            <p:ph type="ftr" sz="quarter" idx="11"/>
          </p:nvPr>
        </p:nvSpPr>
        <p:spPr>
          <a:xfrm>
            <a:off x="4978400" y="6248400"/>
            <a:ext cx="3860800" cy="457200"/>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12306029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26 April 2016</a:t>
            </a:r>
          </a:p>
        </p:txBody>
      </p:sp>
      <p:sp>
        <p:nvSpPr>
          <p:cNvPr id="5" name="Footer Placeholder 4"/>
          <p:cNvSpPr>
            <a:spLocks noGrp="1"/>
          </p:cNvSpPr>
          <p:nvPr>
            <p:ph type="ftr" sz="quarter" idx="11"/>
          </p:nvPr>
        </p:nvSpPr>
        <p:spPr/>
        <p:txBody>
          <a:bodyPr/>
          <a:lstStyle/>
          <a:p>
            <a:r>
              <a:rPr lang="en-US"/>
              <a:t>Amend presentation name in Footer and Apply to All</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567049" y="705601"/>
            <a:ext cx="11042868" cy="363537"/>
          </a:xfrm>
        </p:spPr>
        <p:txBody>
          <a:bodyPr>
            <a:no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Edit Master text styles</a:t>
            </a:r>
          </a:p>
        </p:txBody>
      </p:sp>
    </p:spTree>
    <p:extLst>
      <p:ext uri="{BB962C8B-B14F-4D97-AF65-F5344CB8AC3E}">
        <p14:creationId xmlns:p14="http://schemas.microsoft.com/office/powerpoint/2010/main" val="2934007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2B585-4987-43D9-95C6-AF9D05B3EF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8D66AC-4317-45CA-871B-02D45DBAD89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85555-4A14-49BC-8CF5-246568464D9B}"/>
              </a:ext>
            </a:extLst>
          </p:cNvPr>
          <p:cNvSpPr>
            <a:spLocks noGrp="1"/>
          </p:cNvSpPr>
          <p:nvPr>
            <p:ph type="dt" sz="half" idx="10"/>
          </p:nvPr>
        </p:nvSpPr>
        <p:spPr/>
        <p:txBody>
          <a:bodyPr/>
          <a:lstStyle/>
          <a:p>
            <a:fld id="{B53E2B3A-C80F-43B3-ADCB-4B23223997CF}" type="datetimeFigureOut">
              <a:rPr lang="en-US" smtClean="0"/>
              <a:t>9/9/2020</a:t>
            </a:fld>
            <a:endParaRPr lang="en-US"/>
          </a:p>
        </p:txBody>
      </p:sp>
      <p:sp>
        <p:nvSpPr>
          <p:cNvPr id="5" name="Footer Placeholder 4">
            <a:extLst>
              <a:ext uri="{FF2B5EF4-FFF2-40B4-BE49-F238E27FC236}">
                <a16:creationId xmlns:a16="http://schemas.microsoft.com/office/drawing/2014/main" id="{297B7869-136C-4010-8803-5B11E52D8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25827-785A-4A1B-8EA0-7115A58CEF9F}"/>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738424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4B89D-BA8E-44BC-8FA6-175CB51D8D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E98146-0793-4FE6-866C-A8B1CB9C8D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B8D9C01-B053-4FA5-A53D-16EE6E863E3C}"/>
              </a:ext>
            </a:extLst>
          </p:cNvPr>
          <p:cNvSpPr>
            <a:spLocks noGrp="1"/>
          </p:cNvSpPr>
          <p:nvPr>
            <p:ph type="dt" sz="half" idx="10"/>
          </p:nvPr>
        </p:nvSpPr>
        <p:spPr/>
        <p:txBody>
          <a:bodyPr/>
          <a:lstStyle/>
          <a:p>
            <a:fld id="{B53E2B3A-C80F-43B3-ADCB-4B23223997CF}" type="datetimeFigureOut">
              <a:rPr lang="en-US" smtClean="0"/>
              <a:t>9/9/2020</a:t>
            </a:fld>
            <a:endParaRPr lang="en-US"/>
          </a:p>
        </p:txBody>
      </p:sp>
      <p:sp>
        <p:nvSpPr>
          <p:cNvPr id="5" name="Footer Placeholder 4">
            <a:extLst>
              <a:ext uri="{FF2B5EF4-FFF2-40B4-BE49-F238E27FC236}">
                <a16:creationId xmlns:a16="http://schemas.microsoft.com/office/drawing/2014/main" id="{47F8A8C1-C32A-4D96-AF6E-E39D6C9B8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2B999-88E9-4F7B-A211-161095BBBFB6}"/>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1631075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2B821-57A0-407B-8263-8E1EEFEAC0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672232-A24E-4E91-BE3A-815C549C58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39E718-79CA-4115-9024-455EDBE1CC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6D85C7-81B2-4FAE-9DB8-06F0C4AE00D0}"/>
              </a:ext>
            </a:extLst>
          </p:cNvPr>
          <p:cNvSpPr>
            <a:spLocks noGrp="1"/>
          </p:cNvSpPr>
          <p:nvPr>
            <p:ph type="dt" sz="half" idx="10"/>
          </p:nvPr>
        </p:nvSpPr>
        <p:spPr/>
        <p:txBody>
          <a:bodyPr/>
          <a:lstStyle/>
          <a:p>
            <a:fld id="{B53E2B3A-C80F-43B3-ADCB-4B23223997CF}" type="datetimeFigureOut">
              <a:rPr lang="en-US" smtClean="0"/>
              <a:t>9/9/2020</a:t>
            </a:fld>
            <a:endParaRPr lang="en-US"/>
          </a:p>
        </p:txBody>
      </p:sp>
      <p:sp>
        <p:nvSpPr>
          <p:cNvPr id="6" name="Footer Placeholder 5">
            <a:extLst>
              <a:ext uri="{FF2B5EF4-FFF2-40B4-BE49-F238E27FC236}">
                <a16:creationId xmlns:a16="http://schemas.microsoft.com/office/drawing/2014/main" id="{03F87EDA-95A2-49A2-B8A9-C3B1DB9BB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4A4D45-90D7-4956-96CC-C745C7F2A0A9}"/>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814192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F266F-568A-4A71-9CE2-1891907DE5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B07AF8-229D-448F-95D6-01C2EBF5B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688EDD-86CD-4A02-A0ED-F5A6BE6F0A6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63FF92-6E85-41A9-963E-0DEFD328DA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22081AF-FA6E-4E57-A187-8378418C53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B4848F-407F-4BE0-8537-546F4E698761}"/>
              </a:ext>
            </a:extLst>
          </p:cNvPr>
          <p:cNvSpPr>
            <a:spLocks noGrp="1"/>
          </p:cNvSpPr>
          <p:nvPr>
            <p:ph type="dt" sz="half" idx="10"/>
          </p:nvPr>
        </p:nvSpPr>
        <p:spPr/>
        <p:txBody>
          <a:bodyPr/>
          <a:lstStyle/>
          <a:p>
            <a:fld id="{B53E2B3A-C80F-43B3-ADCB-4B23223997CF}" type="datetimeFigureOut">
              <a:rPr lang="en-US" smtClean="0"/>
              <a:t>9/9/2020</a:t>
            </a:fld>
            <a:endParaRPr lang="en-US"/>
          </a:p>
        </p:txBody>
      </p:sp>
      <p:sp>
        <p:nvSpPr>
          <p:cNvPr id="8" name="Footer Placeholder 7">
            <a:extLst>
              <a:ext uri="{FF2B5EF4-FFF2-40B4-BE49-F238E27FC236}">
                <a16:creationId xmlns:a16="http://schemas.microsoft.com/office/drawing/2014/main" id="{19BD47A2-46D0-438D-B2F8-7ED32C9E9B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467C8C-ED32-4684-9201-AFFE486A344F}"/>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293246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02AA0-3C76-440D-B7CA-1FB5B701FC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43B9C9-3970-4262-A886-33C18635A876}"/>
              </a:ext>
            </a:extLst>
          </p:cNvPr>
          <p:cNvSpPr>
            <a:spLocks noGrp="1"/>
          </p:cNvSpPr>
          <p:nvPr>
            <p:ph type="dt" sz="half" idx="10"/>
          </p:nvPr>
        </p:nvSpPr>
        <p:spPr/>
        <p:txBody>
          <a:bodyPr/>
          <a:lstStyle/>
          <a:p>
            <a:fld id="{B53E2B3A-C80F-43B3-ADCB-4B23223997CF}" type="datetimeFigureOut">
              <a:rPr lang="en-US" smtClean="0"/>
              <a:t>9/9/2020</a:t>
            </a:fld>
            <a:endParaRPr lang="en-US"/>
          </a:p>
        </p:txBody>
      </p:sp>
      <p:sp>
        <p:nvSpPr>
          <p:cNvPr id="4" name="Footer Placeholder 3">
            <a:extLst>
              <a:ext uri="{FF2B5EF4-FFF2-40B4-BE49-F238E27FC236}">
                <a16:creationId xmlns:a16="http://schemas.microsoft.com/office/drawing/2014/main" id="{13E1C215-FC9B-4895-BCFD-6C1450634F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D80566-BAD4-4216-AC29-A0BCFBF66944}"/>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1350474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22D009-382A-4057-86FB-CF7F87CC6A13}"/>
              </a:ext>
            </a:extLst>
          </p:cNvPr>
          <p:cNvSpPr>
            <a:spLocks noGrp="1"/>
          </p:cNvSpPr>
          <p:nvPr>
            <p:ph type="dt" sz="half" idx="10"/>
          </p:nvPr>
        </p:nvSpPr>
        <p:spPr/>
        <p:txBody>
          <a:bodyPr/>
          <a:lstStyle/>
          <a:p>
            <a:fld id="{B53E2B3A-C80F-43B3-ADCB-4B23223997CF}" type="datetimeFigureOut">
              <a:rPr lang="en-US" smtClean="0"/>
              <a:t>9/9/2020</a:t>
            </a:fld>
            <a:endParaRPr lang="en-US"/>
          </a:p>
        </p:txBody>
      </p:sp>
      <p:sp>
        <p:nvSpPr>
          <p:cNvPr id="3" name="Footer Placeholder 2">
            <a:extLst>
              <a:ext uri="{FF2B5EF4-FFF2-40B4-BE49-F238E27FC236}">
                <a16:creationId xmlns:a16="http://schemas.microsoft.com/office/drawing/2014/main" id="{AB4AEE5E-9051-496E-A17B-8C21934D03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7DC0EF-C03C-4B11-9892-FDC2D4892D6E}"/>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120032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B798-CADC-4F2D-BB2B-F73CA06D6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25507E-BB2A-4009-BE64-2ED638AC12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26E3CD-C1AB-4FA2-95C9-AAB9CD811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BE8B33-1C52-45BD-B934-1DD87EDFB8AD}"/>
              </a:ext>
            </a:extLst>
          </p:cNvPr>
          <p:cNvSpPr>
            <a:spLocks noGrp="1"/>
          </p:cNvSpPr>
          <p:nvPr>
            <p:ph type="dt" sz="half" idx="10"/>
          </p:nvPr>
        </p:nvSpPr>
        <p:spPr/>
        <p:txBody>
          <a:bodyPr/>
          <a:lstStyle/>
          <a:p>
            <a:fld id="{B53E2B3A-C80F-43B3-ADCB-4B23223997CF}" type="datetimeFigureOut">
              <a:rPr lang="en-US" smtClean="0"/>
              <a:t>9/9/2020</a:t>
            </a:fld>
            <a:endParaRPr lang="en-US"/>
          </a:p>
        </p:txBody>
      </p:sp>
      <p:sp>
        <p:nvSpPr>
          <p:cNvPr id="6" name="Footer Placeholder 5">
            <a:extLst>
              <a:ext uri="{FF2B5EF4-FFF2-40B4-BE49-F238E27FC236}">
                <a16:creationId xmlns:a16="http://schemas.microsoft.com/office/drawing/2014/main" id="{431C298C-AB33-4E89-B86D-A6BB5255A8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923634-053A-4BB3-9E4F-D1BB861AE3F2}"/>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2305336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461A-6BCB-4592-809E-252095B4C5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4F082B-74D3-4F9E-AA31-211C7E6FD2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09E9DB-A897-4808-AEF1-BE1DAF04C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B5DBB0E-7C60-448F-95DE-4323710104C8}"/>
              </a:ext>
            </a:extLst>
          </p:cNvPr>
          <p:cNvSpPr>
            <a:spLocks noGrp="1"/>
          </p:cNvSpPr>
          <p:nvPr>
            <p:ph type="dt" sz="half" idx="10"/>
          </p:nvPr>
        </p:nvSpPr>
        <p:spPr/>
        <p:txBody>
          <a:bodyPr/>
          <a:lstStyle/>
          <a:p>
            <a:fld id="{B53E2B3A-C80F-43B3-ADCB-4B23223997CF}" type="datetimeFigureOut">
              <a:rPr lang="en-US" smtClean="0"/>
              <a:t>9/9/2020</a:t>
            </a:fld>
            <a:endParaRPr lang="en-US"/>
          </a:p>
        </p:txBody>
      </p:sp>
      <p:sp>
        <p:nvSpPr>
          <p:cNvPr id="6" name="Footer Placeholder 5">
            <a:extLst>
              <a:ext uri="{FF2B5EF4-FFF2-40B4-BE49-F238E27FC236}">
                <a16:creationId xmlns:a16="http://schemas.microsoft.com/office/drawing/2014/main" id="{4F6AFA0E-D6AD-42A4-A448-1D142B358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E3089-8239-4B5A-A1C4-29E6B5CB7264}"/>
              </a:ext>
            </a:extLst>
          </p:cNvPr>
          <p:cNvSpPr>
            <a:spLocks noGrp="1"/>
          </p:cNvSpPr>
          <p:nvPr>
            <p:ph type="sldNum" sz="quarter" idx="12"/>
          </p:nvPr>
        </p:nvSpPr>
        <p:spPr/>
        <p:txBody>
          <a:bodyPr/>
          <a:lstStyle/>
          <a:p>
            <a:fld id="{9D5250CE-550A-477B-AF12-DECAA8730E12}" type="slidenum">
              <a:rPr lang="en-US" smtClean="0"/>
              <a:t>‹#›</a:t>
            </a:fld>
            <a:endParaRPr lang="en-US"/>
          </a:p>
        </p:txBody>
      </p:sp>
    </p:spTree>
    <p:extLst>
      <p:ext uri="{BB962C8B-B14F-4D97-AF65-F5344CB8AC3E}">
        <p14:creationId xmlns:p14="http://schemas.microsoft.com/office/powerpoint/2010/main" val="848021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D88C08-3946-4A86-9982-AFA7373B93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4671938-D7E1-4C4B-9691-52EF5F7EB1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95B6C1-BEA3-4B81-9561-D59B15F13B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E2B3A-C80F-43B3-ADCB-4B23223997CF}" type="datetimeFigureOut">
              <a:rPr lang="en-US" smtClean="0"/>
              <a:t>9/9/2020</a:t>
            </a:fld>
            <a:endParaRPr lang="en-US"/>
          </a:p>
        </p:txBody>
      </p:sp>
      <p:sp>
        <p:nvSpPr>
          <p:cNvPr id="5" name="Footer Placeholder 4">
            <a:extLst>
              <a:ext uri="{FF2B5EF4-FFF2-40B4-BE49-F238E27FC236}">
                <a16:creationId xmlns:a16="http://schemas.microsoft.com/office/drawing/2014/main" id="{8E01F895-B243-4000-BEC9-A8B095EF87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7187D-3BD6-44BD-B4E9-627419AD8D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5250CE-550A-477B-AF12-DECAA8730E12}" type="slidenum">
              <a:rPr lang="en-US" smtClean="0"/>
              <a:t>‹#›</a:t>
            </a:fld>
            <a:endParaRPr lang="en-US"/>
          </a:p>
        </p:txBody>
      </p:sp>
      <p:sp>
        <p:nvSpPr>
          <p:cNvPr id="7" name="Rectangle 6">
            <a:extLst>
              <a:ext uri="{FF2B5EF4-FFF2-40B4-BE49-F238E27FC236}">
                <a16:creationId xmlns:a16="http://schemas.microsoft.com/office/drawing/2014/main" id="{0570342F-40AD-4CD4-8A7A-326F1EDB931F}"/>
              </a:ext>
            </a:extLst>
          </p:cNvPr>
          <p:cNvSpPr/>
          <p:nvPr userDrawn="1"/>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E15F6E11-A47D-437F-A5B2-B4F646387C12}"/>
              </a:ext>
            </a:extLst>
          </p:cNvPr>
          <p:cNvSpPr txBox="1"/>
          <p:nvPr userDrawn="1"/>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265143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xStyles>
    <p:title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iawg.net/"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bing.com/videos/search?q=super+typhoon+haiyan+video&amp;view=detail&amp;mid=3182A8B888C1414BB3A53182A8B888C1414BB3A5&amp;FORM=VIRE"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subTitle" idx="1"/>
          </p:nvPr>
        </p:nvSpPr>
        <p:spPr>
          <a:xfrm>
            <a:off x="1498059" y="1231853"/>
            <a:ext cx="7800068" cy="1656184"/>
          </a:xfrm>
        </p:spPr>
        <p:txBody>
          <a:bodyPr>
            <a:normAutofit/>
          </a:bodyPr>
          <a:lstStyle/>
          <a:p>
            <a:pPr algn="r" eaLnBrk="1" hangingPunct="1">
              <a:spcBef>
                <a:spcPct val="50000"/>
              </a:spcBef>
            </a:pPr>
            <a:r>
              <a:rPr lang="en-US" sz="3600" dirty="0"/>
              <a:t>Sexual and Reproductive Health in Crises</a:t>
            </a:r>
          </a:p>
          <a:p>
            <a:pPr eaLnBrk="1" hangingPunct="1">
              <a:spcBef>
                <a:spcPct val="50000"/>
              </a:spcBef>
            </a:pPr>
            <a:r>
              <a:rPr lang="en-US" dirty="0"/>
              <a:t>Minimum Initial Service Package (MISP) </a:t>
            </a:r>
          </a:p>
        </p:txBody>
      </p:sp>
      <p:pic>
        <p:nvPicPr>
          <p:cNvPr id="126978" name="Picture 2"/>
          <p:cNvPicPr>
            <a:picLocks noChangeAspect="1" noChangeArrowheads="1"/>
          </p:cNvPicPr>
          <p:nvPr/>
        </p:nvPicPr>
        <p:blipFill rotWithShape="1">
          <a:blip r:embed="rId3" cstate="print"/>
          <a:srcRect t="-1837" b="2857"/>
          <a:stretch/>
        </p:blipFill>
        <p:spPr bwMode="auto">
          <a:xfrm>
            <a:off x="2239726" y="2839200"/>
            <a:ext cx="3158367" cy="2261528"/>
          </a:xfrm>
          <a:prstGeom prst="rect">
            <a:avLst/>
          </a:prstGeom>
          <a:noFill/>
          <a:ln w="9525">
            <a:noFill/>
            <a:miter lim="800000"/>
            <a:headEnd/>
            <a:tailEnd/>
          </a:ln>
          <a:effectLst/>
        </p:spPr>
      </p:pic>
      <p:pic>
        <p:nvPicPr>
          <p:cNvPr id="3" name="Picture 2">
            <a:extLst>
              <a:ext uri="{FF2B5EF4-FFF2-40B4-BE49-F238E27FC236}">
                <a16:creationId xmlns:a16="http://schemas.microsoft.com/office/drawing/2014/main" id="{0D39E115-E902-4CE5-8756-0FA569686DD6}"/>
              </a:ext>
            </a:extLst>
          </p:cNvPr>
          <p:cNvPicPr>
            <a:picLocks noChangeAspect="1"/>
          </p:cNvPicPr>
          <p:nvPr/>
        </p:nvPicPr>
        <p:blipFill rotWithShape="1">
          <a:blip r:embed="rId4">
            <a:extLst>
              <a:ext uri="{28A0092B-C50C-407E-A947-70E740481C1C}">
                <a14:useLocalDpi xmlns:a14="http://schemas.microsoft.com/office/drawing/2010/main" val="0"/>
              </a:ext>
            </a:extLst>
          </a:blip>
          <a:srcRect t="-1137" b="50"/>
          <a:stretch/>
        </p:blipFill>
        <p:spPr>
          <a:xfrm>
            <a:off x="6096000" y="2863619"/>
            <a:ext cx="3158368" cy="2261528"/>
          </a:xfrm>
          <a:prstGeom prst="rect">
            <a:avLst/>
          </a:prstGeom>
        </p:spPr>
      </p:pic>
      <p:sp>
        <p:nvSpPr>
          <p:cNvPr id="6" name="TextBox 5">
            <a:extLst>
              <a:ext uri="{FF2B5EF4-FFF2-40B4-BE49-F238E27FC236}">
                <a16:creationId xmlns:a16="http://schemas.microsoft.com/office/drawing/2014/main" id="{0826FE3F-4DD7-4333-B693-EA45DF8BBE6D}"/>
              </a:ext>
            </a:extLst>
          </p:cNvPr>
          <p:cNvSpPr txBox="1"/>
          <p:nvPr/>
        </p:nvSpPr>
        <p:spPr>
          <a:xfrm>
            <a:off x="7884160" y="6075364"/>
            <a:ext cx="3840090" cy="369332"/>
          </a:xfrm>
          <a:prstGeom prst="rect">
            <a:avLst/>
          </a:prstGeom>
          <a:noFill/>
        </p:spPr>
        <p:txBody>
          <a:bodyPr wrap="none" rtlCol="0">
            <a:spAutoFit/>
          </a:bodyPr>
          <a:lstStyle/>
          <a:p>
            <a:r>
              <a:rPr lang="en-GB" dirty="0">
                <a:highlight>
                  <a:srgbClr val="FFFF00"/>
                </a:highlight>
              </a:rPr>
              <a:t>Name(s) and organization facilitator(s)</a:t>
            </a:r>
          </a:p>
        </p:txBody>
      </p:sp>
      <p:sp>
        <p:nvSpPr>
          <p:cNvPr id="8" name="TextBox 7">
            <a:extLst>
              <a:ext uri="{FF2B5EF4-FFF2-40B4-BE49-F238E27FC236}">
                <a16:creationId xmlns:a16="http://schemas.microsoft.com/office/drawing/2014/main" id="{48D2D86E-6702-42D8-B0BB-A530A1A3B388}"/>
              </a:ext>
            </a:extLst>
          </p:cNvPr>
          <p:cNvSpPr txBox="1"/>
          <p:nvPr/>
        </p:nvSpPr>
        <p:spPr>
          <a:xfrm>
            <a:off x="8859520" y="326108"/>
            <a:ext cx="3251788" cy="369332"/>
          </a:xfrm>
          <a:prstGeom prst="rect">
            <a:avLst/>
          </a:prstGeom>
          <a:noFill/>
        </p:spPr>
        <p:txBody>
          <a:bodyPr wrap="none" rtlCol="0">
            <a:spAutoFit/>
          </a:bodyPr>
          <a:lstStyle/>
          <a:p>
            <a:r>
              <a:rPr lang="en-GB" dirty="0">
                <a:highlight>
                  <a:srgbClr val="FFFF00"/>
                </a:highlight>
              </a:rPr>
              <a:t>Logo organization(s) facilitator(s)</a:t>
            </a:r>
          </a:p>
        </p:txBody>
      </p:sp>
    </p:spTree>
    <p:extLst>
      <p:ext uri="{BB962C8B-B14F-4D97-AF65-F5344CB8AC3E}">
        <p14:creationId xmlns:p14="http://schemas.microsoft.com/office/powerpoint/2010/main" val="372423467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1"/>
          <p:cNvSpPr txBox="1">
            <a:spLocks noGrp="1"/>
          </p:cNvSpPr>
          <p:nvPr>
            <p:ph type="title"/>
          </p:nvPr>
        </p:nvSpPr>
        <p:spPr>
          <a:xfrm>
            <a:off x="1514092" y="417999"/>
            <a:ext cx="10677908" cy="882651"/>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FF0000"/>
              </a:buClr>
              <a:buSzPts val="2800"/>
            </a:pPr>
            <a:r>
              <a:rPr lang="en-US" dirty="0">
                <a:sym typeface="Calibri"/>
              </a:rPr>
              <a:t>What is Comprehensive SRH Care Services ?</a:t>
            </a:r>
            <a:endParaRPr lang="en-US" dirty="0"/>
          </a:p>
        </p:txBody>
      </p:sp>
      <p:sp>
        <p:nvSpPr>
          <p:cNvPr id="218" name="Google Shape;218;p31"/>
          <p:cNvSpPr txBox="1">
            <a:spLocks noGrp="1"/>
          </p:cNvSpPr>
          <p:nvPr>
            <p:ph type="body" idx="1"/>
          </p:nvPr>
        </p:nvSpPr>
        <p:spPr>
          <a:xfrm>
            <a:off x="934318" y="1656514"/>
            <a:ext cx="11030857" cy="5444677"/>
          </a:xfrm>
          <a:prstGeom prst="rect">
            <a:avLst/>
          </a:prstGeom>
          <a:noFill/>
          <a:ln>
            <a:noFill/>
          </a:ln>
        </p:spPr>
        <p:txBody>
          <a:bodyPr spcFirstLastPara="1" vert="horz" wrap="square" lIns="91425" tIns="45700" rIns="91425" bIns="45700" rtlCol="0" anchor="t" anchorCtr="0">
            <a:noAutofit/>
          </a:bodyPr>
          <a:lstStyle/>
          <a:p>
            <a:pPr>
              <a:spcBef>
                <a:spcPts val="900"/>
              </a:spcBef>
              <a:buClr>
                <a:srgbClr val="0070C0"/>
              </a:buClr>
              <a:buSzPts val="2200"/>
            </a:pPr>
            <a:r>
              <a:rPr lang="en-GB" dirty="0">
                <a:cs typeface="Times New Roman" pitchFamily="18" charset="0"/>
                <a:sym typeface="Calibri"/>
              </a:rPr>
              <a:t>Safe motherhood: abortion care, ANC, delivery, new-born, PNC</a:t>
            </a:r>
          </a:p>
          <a:p>
            <a:pPr>
              <a:spcBef>
                <a:spcPts val="900"/>
              </a:spcBef>
              <a:buClr>
                <a:srgbClr val="0070C0"/>
              </a:buClr>
              <a:buSzPts val="2200"/>
            </a:pPr>
            <a:r>
              <a:rPr lang="en-GB" dirty="0">
                <a:cs typeface="Times New Roman" pitchFamily="18" charset="0"/>
                <a:sym typeface="Calibri"/>
              </a:rPr>
              <a:t>Family Planning</a:t>
            </a:r>
          </a:p>
          <a:p>
            <a:pPr>
              <a:spcBef>
                <a:spcPts val="900"/>
              </a:spcBef>
              <a:buClr>
                <a:srgbClr val="0070C0"/>
              </a:buClr>
              <a:buSzPts val="2200"/>
            </a:pPr>
            <a:r>
              <a:rPr lang="en-GB" dirty="0">
                <a:cs typeface="Times New Roman" pitchFamily="18" charset="0"/>
                <a:sym typeface="Calibri"/>
              </a:rPr>
              <a:t>STI and HIV prevention and management</a:t>
            </a:r>
            <a:endParaRPr lang="en-GB" dirty="0">
              <a:cs typeface="Times New Roman" pitchFamily="18" charset="0"/>
            </a:endParaRPr>
          </a:p>
          <a:p>
            <a:pPr>
              <a:spcBef>
                <a:spcPts val="900"/>
              </a:spcBef>
              <a:buClr>
                <a:srgbClr val="0070C0"/>
              </a:buClr>
              <a:buSzPts val="2200"/>
            </a:pPr>
            <a:r>
              <a:rPr lang="en-GB" dirty="0">
                <a:cs typeface="Times New Roman" pitchFamily="18" charset="0"/>
                <a:sym typeface="Calibri"/>
              </a:rPr>
              <a:t>GBV prevention and management </a:t>
            </a:r>
            <a:endParaRPr lang="en-GB" dirty="0">
              <a:cs typeface="Times New Roman" pitchFamily="18" charset="0"/>
            </a:endParaRPr>
          </a:p>
          <a:p>
            <a:pPr>
              <a:spcBef>
                <a:spcPts val="900"/>
              </a:spcBef>
              <a:buClr>
                <a:srgbClr val="0070C0"/>
              </a:buClr>
              <a:buSzPts val="2200"/>
            </a:pPr>
            <a:r>
              <a:rPr lang="en-GB" dirty="0">
                <a:cs typeface="Times New Roman" pitchFamily="18" charset="0"/>
                <a:sym typeface="Calibri"/>
              </a:rPr>
              <a:t>Gynaecology: infertility, fistula, cervical and breast cancer screening/treatment</a:t>
            </a:r>
            <a:endParaRPr lang="en-GB" dirty="0">
              <a:cs typeface="Times New Roman" pitchFamily="18" charset="0"/>
            </a:endParaRPr>
          </a:p>
          <a:p>
            <a:pPr>
              <a:spcBef>
                <a:spcPts val="900"/>
              </a:spcBef>
              <a:buClr>
                <a:srgbClr val="0070C0"/>
              </a:buClr>
              <a:buSzPts val="2200"/>
            </a:pPr>
            <a:r>
              <a:rPr lang="en-GB" dirty="0">
                <a:cs typeface="Times New Roman" pitchFamily="18" charset="0"/>
                <a:sym typeface="Calibri"/>
              </a:rPr>
              <a:t>Urology: infertility, male sexual dysfunction, male reproductive cancer screening/treatment</a:t>
            </a:r>
            <a:endParaRPr lang="en-GB" dirty="0">
              <a:cs typeface="Times New Roman" pitchFamily="18" charset="0"/>
            </a:endParaRPr>
          </a:p>
          <a:p>
            <a:pPr>
              <a:spcBef>
                <a:spcPts val="900"/>
              </a:spcBef>
              <a:buClr>
                <a:srgbClr val="0070C0"/>
              </a:buClr>
              <a:buSzPts val="2200"/>
            </a:pPr>
            <a:r>
              <a:rPr lang="en-GB" dirty="0">
                <a:cs typeface="Times New Roman" pitchFamily="18" charset="0"/>
                <a:sym typeface="Calibri"/>
              </a:rPr>
              <a:t>Active discouragement of harmful practices: FGM, early marriage, safe abortions…</a:t>
            </a:r>
            <a:endParaRPr lang="en-GB" dirty="0">
              <a:cs typeface="Times New Roman" pitchFamily="18" charset="0"/>
            </a:endParaRPr>
          </a:p>
        </p:txBody>
      </p:sp>
      <p:sp>
        <p:nvSpPr>
          <p:cNvPr id="2" name="TextBox 1">
            <a:extLst>
              <a:ext uri="{FF2B5EF4-FFF2-40B4-BE49-F238E27FC236}">
                <a16:creationId xmlns:a16="http://schemas.microsoft.com/office/drawing/2014/main" id="{8255E40F-87F8-490C-AC6B-6030CF5565D6}"/>
              </a:ext>
            </a:extLst>
          </p:cNvPr>
          <p:cNvSpPr txBox="1"/>
          <p:nvPr/>
        </p:nvSpPr>
        <p:spPr>
          <a:xfrm>
            <a:off x="710118" y="305327"/>
            <a:ext cx="1040670" cy="1200329"/>
          </a:xfrm>
          <a:prstGeom prst="rect">
            <a:avLst/>
          </a:prstGeom>
          <a:noFill/>
        </p:spPr>
        <p:txBody>
          <a:bodyPr wrap="none" rtlCol="0">
            <a:spAutoFit/>
          </a:bodyPr>
          <a:lstStyle/>
          <a:p>
            <a:r>
              <a:rPr lang="en-GB" sz="7200" b="1" dirty="0">
                <a:solidFill>
                  <a:srgbClr val="FF0000"/>
                </a:solidFill>
              </a:rPr>
              <a:t>??</a:t>
            </a:r>
            <a:endParaRPr lang="en-GB" sz="6600" b="1" dirty="0">
              <a:solidFill>
                <a:srgbClr val="FF0000"/>
              </a:solidFill>
            </a:endParaRPr>
          </a:p>
        </p:txBody>
      </p:sp>
    </p:spTree>
    <p:extLst>
      <p:ext uri="{BB962C8B-B14F-4D97-AF65-F5344CB8AC3E}">
        <p14:creationId xmlns:p14="http://schemas.microsoft.com/office/powerpoint/2010/main" val="299758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6DCA6-9939-4F10-A2C4-B919CC83DD81}"/>
              </a:ext>
            </a:extLst>
          </p:cNvPr>
          <p:cNvSpPr>
            <a:spLocks noGrp="1"/>
          </p:cNvSpPr>
          <p:nvPr>
            <p:ph idx="1"/>
          </p:nvPr>
        </p:nvSpPr>
        <p:spPr>
          <a:xfrm>
            <a:off x="1109133" y="1757892"/>
            <a:ext cx="10515600" cy="4351338"/>
          </a:xfrm>
        </p:spPr>
        <p:txBody>
          <a:bodyPr>
            <a:normAutofit lnSpcReduction="10000"/>
          </a:bodyPr>
          <a:lstStyle/>
          <a:p>
            <a:pPr marL="0" indent="0" algn="ctr">
              <a:buNone/>
            </a:pPr>
            <a:r>
              <a:rPr lang="en-US" dirty="0"/>
              <a:t>Appropriate and timely SRH Services are prioritized and made available in the immediate humanitarian response</a:t>
            </a:r>
          </a:p>
          <a:p>
            <a:pPr marL="0" indent="0" algn="ctr">
              <a:buNone/>
            </a:pPr>
            <a:endParaRPr lang="en-US" dirty="0"/>
          </a:p>
          <a:p>
            <a:pPr marL="0" indent="0" algn="ctr">
              <a:buNone/>
            </a:pPr>
            <a:r>
              <a:rPr lang="en-US" dirty="0">
                <a:solidFill>
                  <a:srgbClr val="0000FF"/>
                </a:solidFill>
              </a:rPr>
              <a:t>Minimum Initial Service Package (MISP)</a:t>
            </a:r>
            <a:r>
              <a:rPr lang="en-US" dirty="0"/>
              <a:t> was developed for reproductive health in emergencies by The Inter-agency Working Group on Reproductive Health in Crises (IAWG: works to expand and strengthen access to sexual and reproductive health services in humanitarian crises </a:t>
            </a:r>
          </a:p>
          <a:p>
            <a:pPr marL="0" indent="0">
              <a:buNone/>
            </a:pPr>
            <a:endParaRPr lang="en-US" dirty="0">
              <a:solidFill>
                <a:schemeClr val="accent6">
                  <a:lumMod val="75000"/>
                </a:schemeClr>
              </a:solidFill>
            </a:endParaRPr>
          </a:p>
          <a:p>
            <a:pPr marL="0" indent="0" algn="ctr">
              <a:buNone/>
            </a:pPr>
            <a:r>
              <a:rPr lang="en-US" dirty="0">
                <a:solidFill>
                  <a:srgbClr val="FF0000"/>
                </a:solidFill>
              </a:rPr>
              <a:t>Join IAWG! </a:t>
            </a:r>
            <a:r>
              <a:rPr lang="en-US" dirty="0">
                <a:hlinkClick r:id="rId2"/>
              </a:rPr>
              <a:t>http://iawg.net/</a:t>
            </a:r>
            <a:r>
              <a:rPr lang="en-US" dirty="0"/>
              <a:t>  </a:t>
            </a:r>
          </a:p>
          <a:p>
            <a:pPr marL="0" indent="0">
              <a:buNone/>
            </a:pPr>
            <a:endParaRPr lang="en-US" dirty="0"/>
          </a:p>
          <a:p>
            <a:pPr marL="0" indent="0">
              <a:buNone/>
            </a:pPr>
            <a:endParaRPr lang="en-US" dirty="0"/>
          </a:p>
        </p:txBody>
      </p:sp>
      <p:sp>
        <p:nvSpPr>
          <p:cNvPr id="4" name="Google Shape;217;p31">
            <a:extLst>
              <a:ext uri="{FF2B5EF4-FFF2-40B4-BE49-F238E27FC236}">
                <a16:creationId xmlns:a16="http://schemas.microsoft.com/office/drawing/2014/main" id="{5E5E6B37-E549-4976-904E-3699865E655D}"/>
              </a:ext>
            </a:extLst>
          </p:cNvPr>
          <p:cNvSpPr txBox="1">
            <a:spLocks noGrp="1"/>
          </p:cNvSpPr>
          <p:nvPr>
            <p:ph type="title"/>
          </p:nvPr>
        </p:nvSpPr>
        <p:spPr>
          <a:xfrm>
            <a:off x="1926179" y="307444"/>
            <a:ext cx="8881507" cy="882651"/>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FF0000"/>
              </a:buClr>
              <a:buSzPts val="2800"/>
            </a:pPr>
            <a:r>
              <a:rPr lang="en-US" u="sng" dirty="0">
                <a:sym typeface="Calibri"/>
              </a:rPr>
              <a:t>It is Imperative:</a:t>
            </a:r>
            <a:endParaRPr lang="en-US" u="sng" dirty="0"/>
          </a:p>
        </p:txBody>
      </p:sp>
    </p:spTree>
    <p:extLst>
      <p:ext uri="{BB962C8B-B14F-4D97-AF65-F5344CB8AC3E}">
        <p14:creationId xmlns:p14="http://schemas.microsoft.com/office/powerpoint/2010/main" val="4106545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7"/>
          <p:cNvSpPr txBox="1">
            <a:spLocks noGrp="1"/>
          </p:cNvSpPr>
          <p:nvPr>
            <p:ph type="title"/>
          </p:nvPr>
        </p:nvSpPr>
        <p:spPr>
          <a:xfrm>
            <a:off x="1991544" y="525464"/>
            <a:ext cx="8676456" cy="815975"/>
          </a:xfrm>
          <a:prstGeom prst="rect">
            <a:avLst/>
          </a:prstGeom>
          <a:noFill/>
          <a:ln>
            <a:noFill/>
          </a:ln>
        </p:spPr>
        <p:txBody>
          <a:bodyPr spcFirstLastPara="1" vert="horz" wrap="square" lIns="91425" tIns="45700" rIns="91425" bIns="45700" rtlCol="0" anchor="ctr" anchorCtr="0">
            <a:noAutofit/>
          </a:bodyPr>
          <a:lstStyle/>
          <a:p>
            <a:pPr lvl="0">
              <a:buSzPts val="3600"/>
            </a:pPr>
            <a:r>
              <a:rPr lang="en-CA" dirty="0"/>
              <a:t>What is the MISP ?</a:t>
            </a:r>
            <a:endParaRPr i="0" u="none" strike="noStrike" cap="none" dirty="0">
              <a:solidFill>
                <a:srgbClr val="FF0000"/>
              </a:solidFill>
              <a:latin typeface="Calibri"/>
              <a:ea typeface="Calibri"/>
              <a:cs typeface="Calibri"/>
              <a:sym typeface="Calibri"/>
            </a:endParaRPr>
          </a:p>
        </p:txBody>
      </p:sp>
      <p:sp>
        <p:nvSpPr>
          <p:cNvPr id="271" name="Google Shape;271;p37"/>
          <p:cNvSpPr txBox="1">
            <a:spLocks noGrp="1"/>
          </p:cNvSpPr>
          <p:nvPr>
            <p:ph type="body" idx="1"/>
          </p:nvPr>
        </p:nvSpPr>
        <p:spPr>
          <a:xfrm>
            <a:off x="3276599" y="1896267"/>
            <a:ext cx="7957458" cy="4251325"/>
          </a:xfrm>
          <a:prstGeom prst="rect">
            <a:avLst/>
          </a:prstGeom>
          <a:noFill/>
          <a:ln>
            <a:noFill/>
          </a:ln>
        </p:spPr>
        <p:txBody>
          <a:bodyPr spcFirstLastPara="1" vert="horz" wrap="square" lIns="91425" tIns="45700" rIns="91425" bIns="45700" rtlCol="0" anchor="t" anchorCtr="0">
            <a:noAutofit/>
          </a:bodyPr>
          <a:lstStyle/>
          <a:p>
            <a:pPr>
              <a:spcBef>
                <a:spcPts val="0"/>
              </a:spcBef>
              <a:buSzPts val="2400"/>
            </a:pPr>
            <a:r>
              <a:rPr lang="en-US" dirty="0">
                <a:solidFill>
                  <a:schemeClr val="dk1"/>
                </a:solidFill>
                <a:latin typeface="Calibri"/>
                <a:ea typeface="Calibri"/>
                <a:cs typeface="Calibri"/>
                <a:sym typeface="Calibri"/>
              </a:rPr>
              <a:t>basic, limited reproductive health</a:t>
            </a:r>
            <a:endParaRPr lang="en-US" dirty="0"/>
          </a:p>
          <a:p>
            <a:pPr marL="495300" indent="-342900">
              <a:spcBef>
                <a:spcPts val="480"/>
              </a:spcBef>
              <a:buSzPts val="2400"/>
            </a:pPr>
            <a:endParaRPr lang="en-US" dirty="0">
              <a:solidFill>
                <a:schemeClr val="dk1"/>
              </a:solidFill>
              <a:latin typeface="Calibri"/>
              <a:ea typeface="Calibri"/>
              <a:cs typeface="Calibri"/>
              <a:sym typeface="Calibri"/>
            </a:endParaRPr>
          </a:p>
          <a:p>
            <a:pPr>
              <a:spcBef>
                <a:spcPts val="480"/>
              </a:spcBef>
              <a:buSzPts val="2400"/>
            </a:pPr>
            <a:r>
              <a:rPr lang="en-US" dirty="0">
                <a:solidFill>
                  <a:schemeClr val="dk1"/>
                </a:solidFill>
                <a:latin typeface="Calibri"/>
                <a:ea typeface="Calibri"/>
                <a:cs typeface="Calibri"/>
                <a:sym typeface="Calibri"/>
              </a:rPr>
              <a:t>for use in emergency, </a:t>
            </a:r>
            <a:r>
              <a:rPr lang="en-US" i="1" dirty="0">
                <a:solidFill>
                  <a:schemeClr val="dk1"/>
                </a:solidFill>
                <a:latin typeface="Calibri"/>
                <a:ea typeface="Calibri"/>
                <a:cs typeface="Calibri"/>
                <a:sym typeface="Calibri"/>
              </a:rPr>
              <a:t>without site-specific needs assessment</a:t>
            </a:r>
            <a:endParaRPr lang="en-US" dirty="0"/>
          </a:p>
          <a:p>
            <a:pPr marL="342900" indent="-266700">
              <a:spcBef>
                <a:spcPts val="240"/>
              </a:spcBef>
              <a:buSzPts val="1200"/>
            </a:pPr>
            <a:endParaRPr lang="en-US" i="1" dirty="0">
              <a:solidFill>
                <a:schemeClr val="dk1"/>
              </a:solidFill>
              <a:latin typeface="Calibri"/>
              <a:ea typeface="Calibri"/>
              <a:cs typeface="Calibri"/>
              <a:sym typeface="Calibri"/>
            </a:endParaRPr>
          </a:p>
          <a:p>
            <a:pPr>
              <a:spcBef>
                <a:spcPts val="480"/>
              </a:spcBef>
              <a:buSzPts val="2400"/>
            </a:pPr>
            <a:r>
              <a:rPr lang="en-US" dirty="0">
                <a:solidFill>
                  <a:schemeClr val="dk1"/>
                </a:solidFill>
                <a:latin typeface="Calibri"/>
                <a:ea typeface="Calibri"/>
                <a:cs typeface="Calibri"/>
                <a:sym typeface="Calibri"/>
              </a:rPr>
              <a:t>services to be delivered to the population</a:t>
            </a:r>
            <a:endParaRPr lang="en-US" dirty="0"/>
          </a:p>
          <a:p>
            <a:pPr marL="533400" lvl="1" indent="0">
              <a:spcBef>
                <a:spcPts val="240"/>
              </a:spcBef>
              <a:buSzPts val="1200"/>
              <a:buNone/>
            </a:pPr>
            <a:endParaRPr lang="en-US" sz="2800" dirty="0">
              <a:solidFill>
                <a:schemeClr val="dk1"/>
              </a:solidFill>
              <a:latin typeface="Calibri"/>
              <a:ea typeface="Calibri"/>
              <a:cs typeface="Calibri"/>
              <a:sym typeface="Calibri"/>
            </a:endParaRPr>
          </a:p>
          <a:p>
            <a:pPr>
              <a:spcBef>
                <a:spcPts val="480"/>
              </a:spcBef>
              <a:buSzPts val="2400"/>
            </a:pPr>
            <a:r>
              <a:rPr lang="en-US" dirty="0">
                <a:solidFill>
                  <a:schemeClr val="dk1"/>
                </a:solidFill>
                <a:latin typeface="Calibri"/>
                <a:ea typeface="Calibri"/>
                <a:cs typeface="Calibri"/>
                <a:sym typeface="Calibri"/>
              </a:rPr>
              <a:t>supplies (e.g. RH kit) and activities</a:t>
            </a:r>
            <a:endParaRPr lang="en-US" dirty="0"/>
          </a:p>
          <a:p>
            <a:pPr>
              <a:spcBef>
                <a:spcPts val="480"/>
              </a:spcBef>
              <a:buSzPts val="2400"/>
            </a:pPr>
            <a:r>
              <a:rPr lang="en-US" dirty="0">
                <a:solidFill>
                  <a:schemeClr val="dk1"/>
                </a:solidFill>
                <a:latin typeface="Calibri"/>
                <a:ea typeface="Calibri"/>
                <a:cs typeface="Calibri"/>
                <a:sym typeface="Calibri"/>
              </a:rPr>
              <a:t>coordination and planning</a:t>
            </a:r>
          </a:p>
        </p:txBody>
      </p:sp>
      <p:sp>
        <p:nvSpPr>
          <p:cNvPr id="272" name="Google Shape;272;p37"/>
          <p:cNvSpPr txBox="1">
            <a:spLocks noGrp="1"/>
          </p:cNvSpPr>
          <p:nvPr>
            <p:ph type="body" idx="2"/>
          </p:nvPr>
        </p:nvSpPr>
        <p:spPr>
          <a:xfrm>
            <a:off x="1222828" y="1496105"/>
            <a:ext cx="2209800" cy="4322762"/>
          </a:xfrm>
          <a:prstGeom prst="rect">
            <a:avLst/>
          </a:prstGeom>
          <a:noFill/>
          <a:ln>
            <a:noFill/>
          </a:ln>
        </p:spPr>
        <p:txBody>
          <a:bodyPr spcFirstLastPara="1" vert="horz" wrap="square" lIns="91425" tIns="45700" rIns="91425" bIns="45700" rtlCol="0" anchor="t" anchorCtr="0">
            <a:noAutofit/>
          </a:bodyPr>
          <a:lstStyle/>
          <a:p>
            <a:pPr marL="342900" indent="-342900">
              <a:lnSpc>
                <a:spcPct val="205000"/>
              </a:lnSpc>
              <a:spcBef>
                <a:spcPts val="0"/>
              </a:spcBef>
              <a:buClr>
                <a:srgbClr val="0070C0"/>
              </a:buClr>
              <a:buSzPts val="2400"/>
              <a:buNone/>
            </a:pPr>
            <a:r>
              <a:rPr lang="fr-CH" b="1" dirty="0">
                <a:solidFill>
                  <a:srgbClr val="FF0000"/>
                </a:solidFill>
                <a:latin typeface="Calibri"/>
                <a:ea typeface="Calibri"/>
                <a:cs typeface="Calibri"/>
                <a:sym typeface="Calibri"/>
              </a:rPr>
              <a:t>M</a:t>
            </a:r>
            <a:r>
              <a:rPr lang="fr-CH" dirty="0">
                <a:solidFill>
                  <a:schemeClr val="dk1"/>
                </a:solidFill>
                <a:latin typeface="Calibri"/>
                <a:ea typeface="Calibri"/>
                <a:cs typeface="Calibri"/>
                <a:sym typeface="Calibri"/>
              </a:rPr>
              <a:t>inimum</a:t>
            </a:r>
            <a:endParaRPr dirty="0"/>
          </a:p>
          <a:p>
            <a:pPr marL="342900" indent="-342900">
              <a:lnSpc>
                <a:spcPct val="205000"/>
              </a:lnSpc>
              <a:spcBef>
                <a:spcPts val="1800"/>
              </a:spcBef>
              <a:buClr>
                <a:srgbClr val="0070C0"/>
              </a:buClr>
              <a:buSzPts val="2400"/>
              <a:buNone/>
            </a:pPr>
            <a:r>
              <a:rPr lang="fr-CH" b="1" dirty="0">
                <a:solidFill>
                  <a:srgbClr val="FF0000"/>
                </a:solidFill>
                <a:latin typeface="Calibri"/>
                <a:ea typeface="Calibri"/>
                <a:cs typeface="Calibri"/>
                <a:sym typeface="Calibri"/>
              </a:rPr>
              <a:t>I</a:t>
            </a:r>
            <a:r>
              <a:rPr lang="fr-CH" dirty="0">
                <a:solidFill>
                  <a:schemeClr val="dk1"/>
                </a:solidFill>
                <a:latin typeface="Calibri"/>
                <a:ea typeface="Calibri"/>
                <a:cs typeface="Calibri"/>
                <a:sym typeface="Calibri"/>
              </a:rPr>
              <a:t>nitial</a:t>
            </a:r>
            <a:endParaRPr dirty="0"/>
          </a:p>
          <a:p>
            <a:pPr marL="342900" indent="-342900">
              <a:lnSpc>
                <a:spcPct val="205000"/>
              </a:lnSpc>
              <a:spcBef>
                <a:spcPts val="1800"/>
              </a:spcBef>
              <a:buClr>
                <a:srgbClr val="0070C0"/>
              </a:buClr>
              <a:buSzPts val="2400"/>
              <a:buNone/>
            </a:pPr>
            <a:r>
              <a:rPr lang="fr-CH" b="1" dirty="0">
                <a:solidFill>
                  <a:srgbClr val="FF0000"/>
                </a:solidFill>
                <a:latin typeface="Calibri"/>
                <a:ea typeface="Calibri"/>
                <a:cs typeface="Calibri"/>
                <a:sym typeface="Calibri"/>
              </a:rPr>
              <a:t>S</a:t>
            </a:r>
            <a:r>
              <a:rPr lang="fr-CH" dirty="0">
                <a:solidFill>
                  <a:schemeClr val="dk1"/>
                </a:solidFill>
                <a:latin typeface="Calibri"/>
                <a:ea typeface="Calibri"/>
                <a:cs typeface="Calibri"/>
                <a:sym typeface="Calibri"/>
              </a:rPr>
              <a:t>ervice</a:t>
            </a:r>
            <a:endParaRPr dirty="0"/>
          </a:p>
          <a:p>
            <a:pPr marL="342900" indent="-342900">
              <a:lnSpc>
                <a:spcPct val="205000"/>
              </a:lnSpc>
              <a:spcBef>
                <a:spcPts val="1800"/>
              </a:spcBef>
              <a:buClr>
                <a:srgbClr val="0070C0"/>
              </a:buClr>
              <a:buSzPts val="2400"/>
              <a:buNone/>
            </a:pPr>
            <a:r>
              <a:rPr lang="fr-CH" b="1" dirty="0">
                <a:solidFill>
                  <a:srgbClr val="FF0000"/>
                </a:solidFill>
                <a:latin typeface="Calibri"/>
                <a:ea typeface="Calibri"/>
                <a:cs typeface="Calibri"/>
                <a:sym typeface="Calibri"/>
              </a:rPr>
              <a:t>P</a:t>
            </a:r>
            <a:r>
              <a:rPr lang="fr-CH" dirty="0">
                <a:solidFill>
                  <a:schemeClr val="dk1"/>
                </a:solidFill>
                <a:latin typeface="Calibri"/>
                <a:ea typeface="Calibri"/>
                <a:cs typeface="Calibri"/>
                <a:sym typeface="Calibri"/>
              </a:rPr>
              <a:t>ackage</a:t>
            </a:r>
            <a:endParaRPr dirty="0">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EAE7445C-6B71-4B77-824B-82363E85FD32}"/>
              </a:ext>
            </a:extLst>
          </p:cNvPr>
          <p:cNvSpPr txBox="1"/>
          <p:nvPr/>
        </p:nvSpPr>
        <p:spPr>
          <a:xfrm>
            <a:off x="2607011" y="271731"/>
            <a:ext cx="1136850" cy="1323439"/>
          </a:xfrm>
          <a:prstGeom prst="rect">
            <a:avLst/>
          </a:prstGeom>
          <a:noFill/>
        </p:spPr>
        <p:txBody>
          <a:bodyPr wrap="none" rtlCol="0">
            <a:spAutoFit/>
          </a:bodyPr>
          <a:lstStyle/>
          <a:p>
            <a:r>
              <a:rPr lang="en-GB" sz="8000" b="1" dirty="0">
                <a:solidFill>
                  <a:srgbClr val="FF0000"/>
                </a:solidFill>
              </a:rPr>
              <a:t>??</a:t>
            </a:r>
          </a:p>
        </p:txBody>
      </p:sp>
    </p:spTree>
    <p:extLst>
      <p:ext uri="{BB962C8B-B14F-4D97-AF65-F5344CB8AC3E}">
        <p14:creationId xmlns:p14="http://schemas.microsoft.com/office/powerpoint/2010/main" val="271053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64C21F-BC89-4A1A-A910-E8F6F6EC6B4C}"/>
              </a:ext>
            </a:extLst>
          </p:cNvPr>
          <p:cNvPicPr>
            <a:picLocks noChangeAspect="1"/>
          </p:cNvPicPr>
          <p:nvPr/>
        </p:nvPicPr>
        <p:blipFill>
          <a:blip r:embed="rId2"/>
          <a:stretch>
            <a:fillRect/>
          </a:stretch>
        </p:blipFill>
        <p:spPr>
          <a:xfrm>
            <a:off x="2025649" y="-87485"/>
            <a:ext cx="8981018" cy="6945485"/>
          </a:xfrm>
          <a:prstGeom prst="rect">
            <a:avLst/>
          </a:prstGeom>
        </p:spPr>
      </p:pic>
    </p:spTree>
    <p:extLst>
      <p:ext uri="{BB962C8B-B14F-4D97-AF65-F5344CB8AC3E}">
        <p14:creationId xmlns:p14="http://schemas.microsoft.com/office/powerpoint/2010/main" val="75433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733"/>
            <a:ext cx="8229600" cy="990600"/>
          </a:xfrm>
        </p:spPr>
        <p:txBody>
          <a:bodyPr/>
          <a:lstStyle/>
          <a:p>
            <a:r>
              <a:rPr lang="en-CA" u="sng" dirty="0"/>
              <a:t>How is the MISP Implemented?</a:t>
            </a:r>
            <a:endParaRPr lang="en-US" u="sng" dirty="0"/>
          </a:p>
        </p:txBody>
      </p:sp>
      <p:sp>
        <p:nvSpPr>
          <p:cNvPr id="3" name="Content Placeholder 2"/>
          <p:cNvSpPr>
            <a:spLocks noGrp="1"/>
          </p:cNvSpPr>
          <p:nvPr>
            <p:ph sz="quarter" idx="1"/>
          </p:nvPr>
        </p:nvSpPr>
        <p:spPr>
          <a:xfrm>
            <a:off x="1060315" y="1442059"/>
            <a:ext cx="10936361" cy="5301208"/>
          </a:xfrm>
        </p:spPr>
        <p:txBody>
          <a:bodyPr>
            <a:noAutofit/>
          </a:bodyPr>
          <a:lstStyle/>
          <a:p>
            <a:pPr marL="0" indent="0">
              <a:buNone/>
            </a:pPr>
            <a:r>
              <a:rPr lang="en-CA" dirty="0"/>
              <a:t>The MISP is a set of priority SRH activities to be implemented at the onset of a humanitarian crisis</a:t>
            </a:r>
          </a:p>
          <a:p>
            <a:pPr lvl="1"/>
            <a:r>
              <a:rPr lang="en-CA" dirty="0"/>
              <a:t>Ideally implementation should take place within 48 hours</a:t>
            </a:r>
          </a:p>
          <a:p>
            <a:pPr lvl="1"/>
            <a:r>
              <a:rPr lang="en-CA" dirty="0"/>
              <a:t>Planning and preparedness is critical</a:t>
            </a:r>
          </a:p>
          <a:p>
            <a:pPr lvl="1"/>
            <a:endParaRPr lang="en-CA" sz="2800" dirty="0"/>
          </a:p>
          <a:p>
            <a:pPr marL="0" indent="0">
              <a:buNone/>
            </a:pPr>
            <a:r>
              <a:rPr lang="en-US" dirty="0"/>
              <a:t>The MISP can be implemented without an in-depth SRH needs assessment </a:t>
            </a:r>
          </a:p>
          <a:p>
            <a:pPr lvl="1"/>
            <a:r>
              <a:rPr lang="en-CA" dirty="0"/>
              <a:t>The identified SRH interventions are life-saving</a:t>
            </a:r>
          </a:p>
          <a:p>
            <a:pPr lvl="1"/>
            <a:endParaRPr lang="en-US" sz="2800" dirty="0"/>
          </a:p>
          <a:p>
            <a:pPr marL="0" indent="0">
              <a:buNone/>
            </a:pPr>
            <a:r>
              <a:rPr lang="en-CA" dirty="0"/>
              <a:t>The MISP represents a minimum set of activities</a:t>
            </a:r>
          </a:p>
          <a:p>
            <a:pPr lvl="1"/>
            <a:r>
              <a:rPr lang="en-CA" dirty="0"/>
              <a:t>Humanitarian stakeholders should transition to comprehensive SRH services as soon as possible (possibly within 3 months)</a:t>
            </a:r>
          </a:p>
        </p:txBody>
      </p:sp>
    </p:spTree>
    <p:extLst>
      <p:ext uri="{BB962C8B-B14F-4D97-AF65-F5344CB8AC3E}">
        <p14:creationId xmlns:p14="http://schemas.microsoft.com/office/powerpoint/2010/main" val="1730889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31" name="AutoShape 23"/>
          <p:cNvSpPr>
            <a:spLocks noChangeArrowheads="1"/>
          </p:cNvSpPr>
          <p:nvPr/>
        </p:nvSpPr>
        <p:spPr bwMode="auto">
          <a:xfrm rot="9333862">
            <a:off x="4570635" y="3920546"/>
            <a:ext cx="6630330" cy="2623872"/>
          </a:xfrm>
          <a:prstGeom prst="rtTriangle">
            <a:avLst/>
          </a:prstGeom>
          <a:gradFill flip="none" rotWithShape="1">
            <a:gsLst>
              <a:gs pos="10215">
                <a:srgbClr val="FFC000"/>
              </a:gs>
              <a:gs pos="89000">
                <a:srgbClr val="00B050"/>
              </a:gs>
              <a:gs pos="28000">
                <a:srgbClr val="FFC000"/>
              </a:gs>
            </a:gsLst>
            <a:lin ang="10800000" scaled="1"/>
            <a:tileRect/>
          </a:gradFill>
          <a:ln w="9525">
            <a:noFill/>
            <a:miter lim="800000"/>
            <a:headEnd/>
            <a:tailEnd/>
          </a:ln>
        </p:spPr>
        <p:txBody>
          <a:bodyPr wrap="none" anchor="ctr"/>
          <a:lstStyle/>
          <a:p>
            <a:pPr>
              <a:defRPr/>
            </a:pPr>
            <a:endParaRPr lang="en-US">
              <a:solidFill>
                <a:prstClr val="black"/>
              </a:solidFill>
              <a:latin typeface="Calibri"/>
            </a:endParaRPr>
          </a:p>
        </p:txBody>
      </p:sp>
      <p:sp>
        <p:nvSpPr>
          <p:cNvPr id="28" name="Rectangle 27"/>
          <p:cNvSpPr/>
          <p:nvPr/>
        </p:nvSpPr>
        <p:spPr>
          <a:xfrm>
            <a:off x="3877072" y="5037553"/>
            <a:ext cx="6876256" cy="583406"/>
          </a:xfrm>
          <a:prstGeom prst="rect">
            <a:avLst/>
          </a:prstGeom>
          <a:gradFill>
            <a:gsLst>
              <a:gs pos="2000">
                <a:srgbClr val="FFC000"/>
              </a:gs>
              <a:gs pos="84000">
                <a:srgbClr val="00B050"/>
              </a:gs>
              <a:gs pos="33000">
                <a:srgbClr val="FFC00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482" name="Rectangle 2"/>
          <p:cNvSpPr>
            <a:spLocks noGrp="1" noChangeArrowheads="1"/>
          </p:cNvSpPr>
          <p:nvPr>
            <p:ph type="title"/>
          </p:nvPr>
        </p:nvSpPr>
        <p:spPr>
          <a:xfrm>
            <a:off x="2725692" y="82166"/>
            <a:ext cx="7459662" cy="711655"/>
          </a:xfrm>
          <a:solidFill>
            <a:schemeClr val="tx1">
              <a:lumMod val="65000"/>
              <a:lumOff val="35000"/>
            </a:schemeClr>
          </a:solidFill>
        </p:spPr>
        <p:txBody>
          <a:bodyPr vert="horz" anchor="ctr">
            <a:normAutofit/>
          </a:bodyPr>
          <a:lstStyle/>
          <a:p>
            <a:pPr algn="ctr" eaLnBrk="1" hangingPunct="1"/>
            <a:r>
              <a:rPr lang="en-US" sz="3400" b="1" dirty="0">
                <a:solidFill>
                  <a:schemeClr val="bg1"/>
                </a:solidFill>
              </a:rPr>
              <a:t>The continuum of an emergency</a:t>
            </a:r>
          </a:p>
        </p:txBody>
      </p:sp>
      <p:sp>
        <p:nvSpPr>
          <p:cNvPr id="20489" name="Text Box 9"/>
          <p:cNvSpPr txBox="1">
            <a:spLocks noChangeArrowheads="1"/>
          </p:cNvSpPr>
          <p:nvPr/>
        </p:nvSpPr>
        <p:spPr bwMode="auto">
          <a:xfrm>
            <a:off x="7848600" y="838201"/>
            <a:ext cx="2234406" cy="461665"/>
          </a:xfrm>
          <a:prstGeom prst="rect">
            <a:avLst/>
          </a:prstGeom>
          <a:noFill/>
          <a:ln w="9525">
            <a:noFill/>
            <a:miter lim="800000"/>
            <a:headEnd/>
            <a:tailEnd/>
          </a:ln>
        </p:spPr>
        <p:txBody>
          <a:bodyPr wrap="square">
            <a:spAutoFit/>
          </a:bodyPr>
          <a:lstStyle/>
          <a:p>
            <a:pPr>
              <a:spcBef>
                <a:spcPct val="50000"/>
              </a:spcBef>
            </a:pPr>
            <a:r>
              <a:rPr lang="es-ES" sz="2400" b="1" dirty="0">
                <a:solidFill>
                  <a:prstClr val="black"/>
                </a:solidFill>
                <a:latin typeface="Calibri"/>
              </a:rPr>
              <a:t>Pos</a:t>
            </a:r>
            <a:r>
              <a:rPr lang="en-US" sz="2400" b="1" dirty="0">
                <a:solidFill>
                  <a:prstClr val="black"/>
                </a:solidFill>
                <a:latin typeface="Calibri"/>
              </a:rPr>
              <a:t>t</a:t>
            </a:r>
            <a:r>
              <a:rPr lang="es-ES" sz="2400" b="1" dirty="0">
                <a:solidFill>
                  <a:prstClr val="black"/>
                </a:solidFill>
                <a:latin typeface="Calibri"/>
              </a:rPr>
              <a:t>-</a:t>
            </a:r>
            <a:r>
              <a:rPr lang="en-US" sz="2400" b="1" dirty="0">
                <a:solidFill>
                  <a:prstClr val="black"/>
                </a:solidFill>
                <a:latin typeface="Calibri"/>
              </a:rPr>
              <a:t>emergency</a:t>
            </a:r>
            <a:endParaRPr lang="es-ES" sz="2400" b="1" dirty="0">
              <a:solidFill>
                <a:prstClr val="black"/>
              </a:solidFill>
              <a:latin typeface="Calibri"/>
            </a:endParaRPr>
          </a:p>
        </p:txBody>
      </p:sp>
      <p:sp>
        <p:nvSpPr>
          <p:cNvPr id="20490" name="Text Box 10"/>
          <p:cNvSpPr txBox="1">
            <a:spLocks noChangeArrowheads="1"/>
          </p:cNvSpPr>
          <p:nvPr/>
        </p:nvSpPr>
        <p:spPr bwMode="auto">
          <a:xfrm flipV="1">
            <a:off x="12686084" y="2478882"/>
            <a:ext cx="381000" cy="366712"/>
          </a:xfrm>
          <a:prstGeom prst="rect">
            <a:avLst/>
          </a:prstGeom>
          <a:noFill/>
          <a:ln w="9525">
            <a:noFill/>
            <a:miter lim="800000"/>
            <a:headEnd/>
            <a:tailEnd/>
          </a:ln>
        </p:spPr>
        <p:txBody>
          <a:bodyPr rot="10800000">
            <a:spAutoFit/>
          </a:bodyPr>
          <a:lstStyle/>
          <a:p>
            <a:pPr>
              <a:spcBef>
                <a:spcPct val="50000"/>
              </a:spcBef>
            </a:pPr>
            <a:endParaRPr lang="es-ES">
              <a:solidFill>
                <a:prstClr val="black"/>
              </a:solidFill>
              <a:latin typeface="Tahoma" pitchFamily="34" charset="0"/>
            </a:endParaRPr>
          </a:p>
        </p:txBody>
      </p:sp>
      <p:sp>
        <p:nvSpPr>
          <p:cNvPr id="20491" name="Text Box 12"/>
          <p:cNvSpPr txBox="1">
            <a:spLocks noChangeArrowheads="1"/>
          </p:cNvSpPr>
          <p:nvPr/>
        </p:nvSpPr>
        <p:spPr bwMode="auto">
          <a:xfrm>
            <a:off x="3162200" y="5673726"/>
            <a:ext cx="1333600" cy="1108075"/>
          </a:xfrm>
          <a:prstGeom prst="rect">
            <a:avLst/>
          </a:prstGeom>
          <a:noFill/>
          <a:ln w="9525">
            <a:noFill/>
            <a:miter lim="800000"/>
            <a:headEnd/>
            <a:tailEnd/>
          </a:ln>
        </p:spPr>
        <p:txBody>
          <a:bodyPr wrap="square">
            <a:spAutoFit/>
          </a:bodyPr>
          <a:lstStyle/>
          <a:p>
            <a:pPr>
              <a:spcBef>
                <a:spcPct val="50000"/>
              </a:spcBef>
            </a:pPr>
            <a:r>
              <a:rPr lang="en-US" sz="2200" dirty="0">
                <a:solidFill>
                  <a:prstClr val="black"/>
                </a:solidFill>
                <a:latin typeface="Calibri"/>
              </a:rPr>
              <a:t>Loss of essential services</a:t>
            </a:r>
          </a:p>
        </p:txBody>
      </p:sp>
      <p:sp>
        <p:nvSpPr>
          <p:cNvPr id="20492" name="Text Box 13"/>
          <p:cNvSpPr txBox="1">
            <a:spLocks noChangeArrowheads="1"/>
          </p:cNvSpPr>
          <p:nvPr/>
        </p:nvSpPr>
        <p:spPr bwMode="auto">
          <a:xfrm>
            <a:off x="5067300" y="5690116"/>
            <a:ext cx="1562100" cy="1108075"/>
          </a:xfrm>
          <a:prstGeom prst="rect">
            <a:avLst/>
          </a:prstGeom>
          <a:noFill/>
          <a:ln w="9525">
            <a:noFill/>
            <a:miter lim="800000"/>
            <a:headEnd/>
            <a:tailEnd/>
          </a:ln>
        </p:spPr>
        <p:txBody>
          <a:bodyPr wrap="square">
            <a:spAutoFit/>
          </a:bodyPr>
          <a:lstStyle>
            <a:defPPr>
              <a:defRPr lang="en-US"/>
            </a:defPPr>
            <a:lvl1pPr algn="ctr">
              <a:spcBef>
                <a:spcPct val="50000"/>
              </a:spcBef>
              <a:defRPr sz="2200"/>
            </a:lvl1pPr>
          </a:lstStyle>
          <a:p>
            <a:pPr algn="l"/>
            <a:r>
              <a:rPr lang="en-US" dirty="0">
                <a:solidFill>
                  <a:prstClr val="black"/>
                </a:solidFill>
                <a:latin typeface="Calibri"/>
              </a:rPr>
              <a:t>Restoration of essential services</a:t>
            </a:r>
          </a:p>
        </p:txBody>
      </p:sp>
      <p:sp>
        <p:nvSpPr>
          <p:cNvPr id="20493" name="Text Box 14"/>
          <p:cNvSpPr txBox="1">
            <a:spLocks noChangeArrowheads="1"/>
          </p:cNvSpPr>
          <p:nvPr/>
        </p:nvSpPr>
        <p:spPr bwMode="auto">
          <a:xfrm>
            <a:off x="6847311" y="5755084"/>
            <a:ext cx="1295400" cy="762000"/>
          </a:xfrm>
          <a:prstGeom prst="rect">
            <a:avLst/>
          </a:prstGeom>
          <a:noFill/>
          <a:ln w="9525">
            <a:noFill/>
            <a:miter lim="800000"/>
            <a:headEnd/>
            <a:tailEnd/>
          </a:ln>
        </p:spPr>
        <p:txBody>
          <a:bodyPr wrap="square">
            <a:spAutoFit/>
          </a:bodyPr>
          <a:lstStyle>
            <a:defPPr>
              <a:defRPr lang="en-US"/>
            </a:defPPr>
            <a:lvl1pPr algn="ctr">
              <a:spcBef>
                <a:spcPct val="50000"/>
              </a:spcBef>
              <a:defRPr sz="2200"/>
            </a:lvl1pPr>
          </a:lstStyle>
          <a:p>
            <a:r>
              <a:rPr lang="en-US" dirty="0">
                <a:solidFill>
                  <a:prstClr val="black"/>
                </a:solidFill>
                <a:latin typeface="Calibri"/>
              </a:rPr>
              <a:t>Relative stability</a:t>
            </a:r>
          </a:p>
        </p:txBody>
      </p:sp>
      <p:sp>
        <p:nvSpPr>
          <p:cNvPr id="20494" name="Text Box 15"/>
          <p:cNvSpPr txBox="1">
            <a:spLocks noChangeArrowheads="1"/>
          </p:cNvSpPr>
          <p:nvPr/>
        </p:nvSpPr>
        <p:spPr bwMode="auto">
          <a:xfrm>
            <a:off x="8980912" y="5863153"/>
            <a:ext cx="1714500" cy="762000"/>
          </a:xfrm>
          <a:prstGeom prst="rect">
            <a:avLst/>
          </a:prstGeom>
          <a:noFill/>
          <a:ln w="9525">
            <a:noFill/>
            <a:miter lim="800000"/>
            <a:headEnd/>
            <a:tailEnd/>
          </a:ln>
        </p:spPr>
        <p:txBody>
          <a:bodyPr wrap="square">
            <a:spAutoFit/>
          </a:bodyPr>
          <a:lstStyle>
            <a:defPPr>
              <a:defRPr lang="en-US"/>
            </a:defPPr>
            <a:lvl1pPr algn="ctr">
              <a:spcBef>
                <a:spcPct val="50000"/>
              </a:spcBef>
              <a:defRPr sz="2200"/>
            </a:lvl1pPr>
          </a:lstStyle>
          <a:p>
            <a:r>
              <a:rPr lang="en-US" dirty="0">
                <a:solidFill>
                  <a:prstClr val="black"/>
                </a:solidFill>
                <a:latin typeface="Calibri"/>
              </a:rPr>
              <a:t>Return to normality</a:t>
            </a:r>
          </a:p>
        </p:txBody>
      </p:sp>
      <p:sp>
        <p:nvSpPr>
          <p:cNvPr id="11283" name="Rectangle 24"/>
          <p:cNvSpPr>
            <a:spLocks noChangeArrowheads="1"/>
          </p:cNvSpPr>
          <p:nvPr/>
        </p:nvSpPr>
        <p:spPr bwMode="auto">
          <a:xfrm>
            <a:off x="8300136" y="3916888"/>
            <a:ext cx="2383631" cy="800476"/>
          </a:xfrm>
          <a:prstGeom prst="rect">
            <a:avLst/>
          </a:prstGeom>
          <a:noFill/>
          <a:ln w="9525">
            <a:noFill/>
            <a:miter lim="800000"/>
            <a:headEnd/>
            <a:tailEnd/>
          </a:ln>
        </p:spPr>
        <p:txBody>
          <a:bodyPr wrap="square">
            <a:spAutoFit/>
          </a:bodyPr>
          <a:lstStyle/>
          <a:p>
            <a:pPr>
              <a:lnSpc>
                <a:spcPct val="80000"/>
              </a:lnSpc>
              <a:spcBef>
                <a:spcPct val="15000"/>
              </a:spcBef>
            </a:pPr>
            <a:r>
              <a:rPr lang="en-US" sz="2600" b="1" dirty="0">
                <a:solidFill>
                  <a:schemeClr val="accent2">
                    <a:lumMod val="50000"/>
                  </a:schemeClr>
                </a:solidFill>
              </a:rPr>
              <a:t>Comprehensive </a:t>
            </a:r>
          </a:p>
          <a:p>
            <a:pPr>
              <a:lnSpc>
                <a:spcPct val="80000"/>
              </a:lnSpc>
              <a:spcBef>
                <a:spcPct val="15000"/>
              </a:spcBef>
            </a:pPr>
            <a:r>
              <a:rPr lang="en-US" sz="2600" b="1" dirty="0">
                <a:solidFill>
                  <a:schemeClr val="accent2">
                    <a:lumMod val="50000"/>
                  </a:schemeClr>
                </a:solidFill>
              </a:rPr>
              <a:t>SRH s</a:t>
            </a:r>
            <a:r>
              <a:rPr lang="es-ES" sz="2600" b="1" dirty="0" err="1">
                <a:solidFill>
                  <a:schemeClr val="accent2">
                    <a:lumMod val="50000"/>
                  </a:schemeClr>
                </a:solidFill>
              </a:rPr>
              <a:t>ervic</a:t>
            </a:r>
            <a:r>
              <a:rPr lang="en-US" sz="2600" b="1" dirty="0">
                <a:solidFill>
                  <a:schemeClr val="accent2">
                    <a:lumMod val="50000"/>
                  </a:schemeClr>
                </a:solidFill>
              </a:rPr>
              <a:t>e</a:t>
            </a:r>
            <a:r>
              <a:rPr lang="es-ES" sz="2600" b="1" dirty="0">
                <a:solidFill>
                  <a:schemeClr val="accent2">
                    <a:lumMod val="50000"/>
                  </a:schemeClr>
                </a:solidFill>
              </a:rPr>
              <a:t>s</a:t>
            </a:r>
          </a:p>
        </p:txBody>
      </p:sp>
      <p:sp>
        <p:nvSpPr>
          <p:cNvPr id="11284" name="Rectangle 25"/>
          <p:cNvSpPr>
            <a:spLocks noChangeArrowheads="1"/>
          </p:cNvSpPr>
          <p:nvPr/>
        </p:nvSpPr>
        <p:spPr bwMode="auto">
          <a:xfrm>
            <a:off x="3877072" y="5105400"/>
            <a:ext cx="1152128" cy="488950"/>
          </a:xfrm>
          <a:prstGeom prst="rect">
            <a:avLst/>
          </a:prstGeom>
          <a:noFill/>
          <a:ln w="9525">
            <a:noFill/>
            <a:miter lim="800000"/>
            <a:headEnd/>
            <a:tailEnd/>
          </a:ln>
        </p:spPr>
        <p:txBody>
          <a:bodyPr wrap="square">
            <a:spAutoFit/>
          </a:bodyPr>
          <a:lstStyle/>
          <a:p>
            <a:r>
              <a:rPr lang="es-ES" sz="2600" b="1" dirty="0">
                <a:solidFill>
                  <a:srgbClr val="CC0000"/>
                </a:solidFill>
                <a:latin typeface="Calibri"/>
              </a:rPr>
              <a:t>M</a:t>
            </a:r>
            <a:r>
              <a:rPr lang="en-US" sz="2600" b="1" dirty="0">
                <a:solidFill>
                  <a:srgbClr val="CC0000"/>
                </a:solidFill>
                <a:latin typeface="Calibri"/>
              </a:rPr>
              <a:t>ISP</a:t>
            </a:r>
          </a:p>
        </p:txBody>
      </p:sp>
      <p:sp>
        <p:nvSpPr>
          <p:cNvPr id="29" name="Rectangle 28"/>
          <p:cNvSpPr/>
          <p:nvPr/>
        </p:nvSpPr>
        <p:spPr bwMode="auto">
          <a:xfrm>
            <a:off x="1314452" y="1523562"/>
            <a:ext cx="2126959" cy="3734238"/>
          </a:xfrm>
          <a:prstGeom prst="rect">
            <a:avLst/>
          </a:prstGeom>
          <a:solidFill>
            <a:srgbClr val="006600"/>
          </a:solidFill>
          <a:ln w="9525" cap="flat" cmpd="sng" algn="ctr">
            <a:solidFill>
              <a:srgbClr val="0033CC"/>
            </a:solidFill>
            <a:prstDash val="solid"/>
            <a:round/>
            <a:headEnd type="none" w="med" len="med"/>
            <a:tailEnd type="none" w="med" len="med"/>
          </a:ln>
          <a:effectLst/>
        </p:spPr>
        <p:txBody>
          <a:bodyPr/>
          <a:lstStyle/>
          <a:p>
            <a:pPr>
              <a:defRPr/>
            </a:pPr>
            <a:endParaRPr lang="en-US" dirty="0">
              <a:solidFill>
                <a:prstClr val="black"/>
              </a:solidFill>
              <a:latin typeface="Calibri"/>
            </a:endParaRPr>
          </a:p>
        </p:txBody>
      </p:sp>
      <p:sp>
        <p:nvSpPr>
          <p:cNvPr id="20507" name="Rectangle 24"/>
          <p:cNvSpPr>
            <a:spLocks noChangeArrowheads="1"/>
          </p:cNvSpPr>
          <p:nvPr/>
        </p:nvSpPr>
        <p:spPr bwMode="auto">
          <a:xfrm>
            <a:off x="1449954" y="3941276"/>
            <a:ext cx="2337469" cy="797141"/>
          </a:xfrm>
          <a:prstGeom prst="rect">
            <a:avLst/>
          </a:prstGeom>
          <a:noFill/>
          <a:ln w="9525">
            <a:noFill/>
            <a:miter lim="800000"/>
            <a:headEnd/>
            <a:tailEnd/>
          </a:ln>
        </p:spPr>
        <p:txBody>
          <a:bodyPr wrap="square">
            <a:spAutoFit/>
          </a:bodyPr>
          <a:lstStyle/>
          <a:p>
            <a:pPr>
              <a:lnSpc>
                <a:spcPct val="80000"/>
              </a:lnSpc>
              <a:spcBef>
                <a:spcPct val="15000"/>
              </a:spcBef>
            </a:pPr>
            <a:r>
              <a:rPr lang="en-US" sz="2200" b="1" dirty="0">
                <a:solidFill>
                  <a:schemeClr val="bg1"/>
                </a:solidFill>
              </a:rPr>
              <a:t>Comprehensive</a:t>
            </a:r>
          </a:p>
          <a:p>
            <a:pPr>
              <a:lnSpc>
                <a:spcPct val="80000"/>
              </a:lnSpc>
              <a:spcBef>
                <a:spcPct val="15000"/>
              </a:spcBef>
            </a:pPr>
            <a:endParaRPr lang="en-US" sz="400" b="1" dirty="0">
              <a:solidFill>
                <a:schemeClr val="bg1"/>
              </a:solidFill>
            </a:endParaRPr>
          </a:p>
          <a:p>
            <a:pPr>
              <a:lnSpc>
                <a:spcPct val="80000"/>
              </a:lnSpc>
              <a:spcBef>
                <a:spcPct val="15000"/>
              </a:spcBef>
            </a:pPr>
            <a:r>
              <a:rPr lang="en-US" sz="2200" b="1" dirty="0">
                <a:solidFill>
                  <a:schemeClr val="bg1"/>
                </a:solidFill>
              </a:rPr>
              <a:t>SRH</a:t>
            </a:r>
            <a:r>
              <a:rPr lang="en-US" sz="2400" b="1" dirty="0">
                <a:solidFill>
                  <a:schemeClr val="bg1"/>
                </a:solidFill>
              </a:rPr>
              <a:t> services</a:t>
            </a:r>
          </a:p>
        </p:txBody>
      </p:sp>
      <p:sp>
        <p:nvSpPr>
          <p:cNvPr id="11289" name="Line 31"/>
          <p:cNvSpPr>
            <a:spLocks noChangeShapeType="1"/>
          </p:cNvSpPr>
          <p:nvPr/>
        </p:nvSpPr>
        <p:spPr bwMode="auto">
          <a:xfrm flipV="1">
            <a:off x="4419600" y="3520902"/>
            <a:ext cx="17686" cy="1584498"/>
          </a:xfrm>
          <a:prstGeom prst="line">
            <a:avLst/>
          </a:prstGeom>
          <a:noFill/>
          <a:ln w="38100">
            <a:solidFill>
              <a:srgbClr val="FF0000"/>
            </a:solidFill>
            <a:round/>
            <a:headEnd/>
            <a:tailEnd type="triangle" w="med" len="med"/>
          </a:ln>
        </p:spPr>
        <p:txBody>
          <a:bodyPr/>
          <a:lstStyle/>
          <a:p>
            <a:endParaRPr lang="fr-CH">
              <a:solidFill>
                <a:prstClr val="black"/>
              </a:solidFill>
              <a:latin typeface="Calibri"/>
            </a:endParaRPr>
          </a:p>
        </p:txBody>
      </p:sp>
      <p:sp>
        <p:nvSpPr>
          <p:cNvPr id="11286" name="Line 28"/>
          <p:cNvSpPr>
            <a:spLocks noChangeShapeType="1"/>
          </p:cNvSpPr>
          <p:nvPr/>
        </p:nvSpPr>
        <p:spPr bwMode="auto">
          <a:xfrm flipV="1">
            <a:off x="4295801" y="3520902"/>
            <a:ext cx="14263" cy="1584498"/>
          </a:xfrm>
          <a:prstGeom prst="line">
            <a:avLst/>
          </a:prstGeom>
          <a:noFill/>
          <a:ln w="38100">
            <a:solidFill>
              <a:srgbClr val="FF0000"/>
            </a:solidFill>
            <a:round/>
            <a:headEnd/>
            <a:tailEnd type="triangle" w="med" len="med"/>
          </a:ln>
        </p:spPr>
        <p:txBody>
          <a:bodyPr/>
          <a:lstStyle/>
          <a:p>
            <a:endParaRPr lang="fr-CH">
              <a:solidFill>
                <a:prstClr val="black"/>
              </a:solidFill>
              <a:latin typeface="Calibri"/>
            </a:endParaRPr>
          </a:p>
        </p:txBody>
      </p:sp>
      <p:sp>
        <p:nvSpPr>
          <p:cNvPr id="11285" name="Line 27"/>
          <p:cNvSpPr>
            <a:spLocks noChangeShapeType="1"/>
          </p:cNvSpPr>
          <p:nvPr/>
        </p:nvSpPr>
        <p:spPr bwMode="auto">
          <a:xfrm flipV="1">
            <a:off x="4007769" y="3505200"/>
            <a:ext cx="16545" cy="1584498"/>
          </a:xfrm>
          <a:prstGeom prst="line">
            <a:avLst/>
          </a:prstGeom>
          <a:noFill/>
          <a:ln w="38100">
            <a:solidFill>
              <a:srgbClr val="FF0000"/>
            </a:solidFill>
            <a:round/>
            <a:headEnd/>
            <a:tailEnd type="triangle" w="med" len="med"/>
          </a:ln>
        </p:spPr>
        <p:txBody>
          <a:bodyPr/>
          <a:lstStyle/>
          <a:p>
            <a:endParaRPr lang="fr-CH">
              <a:solidFill>
                <a:prstClr val="black"/>
              </a:solidFill>
              <a:latin typeface="Calibri"/>
            </a:endParaRPr>
          </a:p>
        </p:txBody>
      </p:sp>
      <p:sp>
        <p:nvSpPr>
          <p:cNvPr id="11287" name="Line 29"/>
          <p:cNvSpPr>
            <a:spLocks noChangeShapeType="1"/>
          </p:cNvSpPr>
          <p:nvPr/>
        </p:nvSpPr>
        <p:spPr bwMode="auto">
          <a:xfrm flipV="1">
            <a:off x="4151784" y="3520902"/>
            <a:ext cx="0" cy="1584498"/>
          </a:xfrm>
          <a:prstGeom prst="line">
            <a:avLst/>
          </a:prstGeom>
          <a:noFill/>
          <a:ln w="38100">
            <a:solidFill>
              <a:srgbClr val="FF0000"/>
            </a:solidFill>
            <a:round/>
            <a:headEnd/>
            <a:tailEnd type="triangle" w="med" len="med"/>
          </a:ln>
        </p:spPr>
        <p:txBody>
          <a:bodyPr/>
          <a:lstStyle/>
          <a:p>
            <a:endParaRPr lang="fr-CH">
              <a:solidFill>
                <a:prstClr val="black"/>
              </a:solidFill>
              <a:latin typeface="Calibri"/>
            </a:endParaRPr>
          </a:p>
        </p:txBody>
      </p:sp>
      <p:sp>
        <p:nvSpPr>
          <p:cNvPr id="30" name="Rectangle 29"/>
          <p:cNvSpPr/>
          <p:nvPr/>
        </p:nvSpPr>
        <p:spPr>
          <a:xfrm>
            <a:off x="1314452" y="4818158"/>
            <a:ext cx="2113061" cy="778197"/>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2" name="Rectangle 25"/>
          <p:cNvSpPr>
            <a:spLocks noChangeArrowheads="1"/>
          </p:cNvSpPr>
          <p:nvPr/>
        </p:nvSpPr>
        <p:spPr bwMode="auto">
          <a:xfrm>
            <a:off x="1524002" y="4826914"/>
            <a:ext cx="2057399" cy="769441"/>
          </a:xfrm>
          <a:prstGeom prst="rect">
            <a:avLst/>
          </a:prstGeom>
          <a:noFill/>
          <a:ln w="9525">
            <a:noFill/>
            <a:miter lim="800000"/>
            <a:headEnd/>
            <a:tailEnd/>
          </a:ln>
        </p:spPr>
        <p:txBody>
          <a:bodyPr wrap="square">
            <a:spAutoFit/>
          </a:bodyPr>
          <a:lstStyle/>
          <a:p>
            <a:r>
              <a:rPr lang="en-US" sz="2200" b="1" dirty="0">
                <a:solidFill>
                  <a:schemeClr val="bg1"/>
                </a:solidFill>
                <a:latin typeface="Calibri"/>
              </a:rPr>
              <a:t>Emergency Preparedness</a:t>
            </a:r>
          </a:p>
        </p:txBody>
      </p:sp>
      <p:sp>
        <p:nvSpPr>
          <p:cNvPr id="2" name="Right Arrow 1"/>
          <p:cNvSpPr/>
          <p:nvPr/>
        </p:nvSpPr>
        <p:spPr>
          <a:xfrm>
            <a:off x="4394672" y="6106096"/>
            <a:ext cx="558329" cy="3709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ight Arrow 32"/>
          <p:cNvSpPr/>
          <p:nvPr/>
        </p:nvSpPr>
        <p:spPr>
          <a:xfrm>
            <a:off x="8204672" y="6096000"/>
            <a:ext cx="558329" cy="3709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arallelogram 7"/>
          <p:cNvSpPr/>
          <p:nvPr/>
        </p:nvSpPr>
        <p:spPr>
          <a:xfrm rot="19393127">
            <a:off x="3486747" y="1660229"/>
            <a:ext cx="1809800" cy="381000"/>
          </a:xfrm>
          <a:prstGeom prst="parallelogram">
            <a:avLst/>
          </a:prstGeom>
          <a:gradFill flip="none" rotWithShape="1">
            <a:gsLst>
              <a:gs pos="49000">
                <a:schemeClr val="accent1">
                  <a:lumMod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xplosion 1 8"/>
          <p:cNvSpPr/>
          <p:nvPr/>
        </p:nvSpPr>
        <p:spPr>
          <a:xfrm>
            <a:off x="1524001" y="990881"/>
            <a:ext cx="2989734" cy="2993745"/>
          </a:xfrm>
          <a:prstGeom prst="irregularSeal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FFFF00"/>
                </a:solidFill>
              </a:rPr>
              <a:t>Destabilizing Event</a:t>
            </a:r>
          </a:p>
        </p:txBody>
      </p:sp>
      <p:sp>
        <p:nvSpPr>
          <p:cNvPr id="40" name="Parallelogram 39"/>
          <p:cNvSpPr/>
          <p:nvPr/>
        </p:nvSpPr>
        <p:spPr>
          <a:xfrm rot="2577325">
            <a:off x="4592034" y="1672449"/>
            <a:ext cx="1809800" cy="381000"/>
          </a:xfrm>
          <a:prstGeom prst="parallelogram">
            <a:avLst/>
          </a:prstGeom>
          <a:gradFill flip="none" rotWithShape="1">
            <a:gsLst>
              <a:gs pos="21000">
                <a:schemeClr val="accent1">
                  <a:lumMod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Parallelogram 40"/>
          <p:cNvSpPr/>
          <p:nvPr/>
        </p:nvSpPr>
        <p:spPr>
          <a:xfrm rot="20291325">
            <a:off x="5797202" y="1846579"/>
            <a:ext cx="1809800" cy="381000"/>
          </a:xfrm>
          <a:prstGeom prst="parallelogram">
            <a:avLst/>
          </a:prstGeom>
          <a:gradFill flip="none" rotWithShape="1">
            <a:gsLst>
              <a:gs pos="0">
                <a:schemeClr val="accent1">
                  <a:lumMod val="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Parallelogram 41"/>
          <p:cNvSpPr/>
          <p:nvPr/>
        </p:nvSpPr>
        <p:spPr>
          <a:xfrm rot="13008389">
            <a:off x="7095648" y="1951965"/>
            <a:ext cx="1809800" cy="381000"/>
          </a:xfrm>
          <a:prstGeom prst="parallelogram">
            <a:avLst/>
          </a:prstGeom>
          <a:gradFill flip="none" rotWithShape="1">
            <a:gsLst>
              <a:gs pos="0">
                <a:schemeClr val="accent1">
                  <a:lumMod val="74000"/>
                  <a:lumOff val="26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lowchart: Merge 42"/>
          <p:cNvSpPr/>
          <p:nvPr/>
        </p:nvSpPr>
        <p:spPr>
          <a:xfrm rot="5400000">
            <a:off x="8572698" y="1477181"/>
            <a:ext cx="2047590" cy="2463329"/>
          </a:xfrm>
          <a:prstGeom prst="flowChartMerg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latin typeface="Trebuchet MS" pitchFamily="34" charset="0"/>
            </a:endParaRPr>
          </a:p>
        </p:txBody>
      </p:sp>
      <p:sp>
        <p:nvSpPr>
          <p:cNvPr id="44" name="TextBox 43"/>
          <p:cNvSpPr txBox="1"/>
          <p:nvPr/>
        </p:nvSpPr>
        <p:spPr>
          <a:xfrm>
            <a:off x="9209146" y="2360350"/>
            <a:ext cx="1371600" cy="646331"/>
          </a:xfrm>
          <a:prstGeom prst="rect">
            <a:avLst/>
          </a:prstGeom>
          <a:noFill/>
        </p:spPr>
        <p:txBody>
          <a:bodyPr wrap="square" rtlCol="0">
            <a:spAutoFit/>
          </a:bodyPr>
          <a:lstStyle/>
          <a:p>
            <a:pPr algn="ctr"/>
            <a:r>
              <a:rPr lang="en-US" b="1" dirty="0">
                <a:solidFill>
                  <a:prstClr val="white"/>
                </a:solidFill>
                <a:latin typeface="Trebuchet MS" pitchFamily="34" charset="0"/>
              </a:rPr>
              <a:t>Durable</a:t>
            </a:r>
          </a:p>
          <a:p>
            <a:pPr algn="ctr"/>
            <a:r>
              <a:rPr lang="en-US" b="1" dirty="0">
                <a:solidFill>
                  <a:prstClr val="white"/>
                </a:solidFill>
                <a:latin typeface="Trebuchet MS" pitchFamily="34" charset="0"/>
              </a:rPr>
              <a:t>S</a:t>
            </a:r>
            <a:r>
              <a:rPr lang="es-ES" b="1" dirty="0" err="1">
                <a:solidFill>
                  <a:prstClr val="white"/>
                </a:solidFill>
                <a:latin typeface="Trebuchet MS" pitchFamily="34" charset="0"/>
              </a:rPr>
              <a:t>olu</a:t>
            </a:r>
            <a:r>
              <a:rPr lang="en-US" b="1" dirty="0">
                <a:solidFill>
                  <a:prstClr val="white"/>
                </a:solidFill>
                <a:latin typeface="Trebuchet MS" pitchFamily="34" charset="0"/>
              </a:rPr>
              <a:t>t</a:t>
            </a:r>
            <a:r>
              <a:rPr lang="es-ES" b="1" dirty="0" err="1">
                <a:solidFill>
                  <a:prstClr val="white"/>
                </a:solidFill>
                <a:latin typeface="Trebuchet MS" pitchFamily="34" charset="0"/>
              </a:rPr>
              <a:t>io</a:t>
            </a:r>
            <a:r>
              <a:rPr lang="en-US" b="1" dirty="0">
                <a:solidFill>
                  <a:prstClr val="white"/>
                </a:solidFill>
                <a:latin typeface="Trebuchet MS" pitchFamily="34" charset="0"/>
              </a:rPr>
              <a:t>ns</a:t>
            </a:r>
            <a:endParaRPr lang="es-ES" b="1" dirty="0">
              <a:solidFill>
                <a:prstClr val="white"/>
              </a:solidFill>
              <a:latin typeface="Trebuchet MS" pitchFamily="34" charset="0"/>
            </a:endParaRPr>
          </a:p>
        </p:txBody>
      </p:sp>
      <p:sp>
        <p:nvSpPr>
          <p:cNvPr id="45" name="Text Box 8"/>
          <p:cNvSpPr txBox="1">
            <a:spLocks noChangeArrowheads="1"/>
          </p:cNvSpPr>
          <p:nvPr/>
        </p:nvSpPr>
        <p:spPr bwMode="auto">
          <a:xfrm>
            <a:off x="2280120" y="860884"/>
            <a:ext cx="1628775" cy="461665"/>
          </a:xfrm>
          <a:prstGeom prst="rect">
            <a:avLst/>
          </a:prstGeom>
          <a:noFill/>
          <a:ln w="9525">
            <a:noFill/>
            <a:miter lim="800000"/>
            <a:headEnd/>
            <a:tailEnd/>
          </a:ln>
        </p:spPr>
        <p:txBody>
          <a:bodyPr wrap="square">
            <a:spAutoFit/>
          </a:bodyPr>
          <a:lstStyle/>
          <a:p>
            <a:pPr>
              <a:spcBef>
                <a:spcPct val="50000"/>
              </a:spcBef>
            </a:pPr>
            <a:r>
              <a:rPr lang="en-US" sz="2400" b="1">
                <a:solidFill>
                  <a:prstClr val="black"/>
                </a:solidFill>
                <a:latin typeface="Calibri"/>
              </a:rPr>
              <a:t>Emergency</a:t>
            </a:r>
          </a:p>
        </p:txBody>
      </p:sp>
      <p:sp>
        <p:nvSpPr>
          <p:cNvPr id="31" name="Rectangle 30">
            <a:extLst>
              <a:ext uri="{FF2B5EF4-FFF2-40B4-BE49-F238E27FC236}">
                <a16:creationId xmlns:a16="http://schemas.microsoft.com/office/drawing/2014/main" id="{05D2AA0B-EA81-41F8-963D-849E81D3E06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4" name="TextBox 33">
            <a:extLst>
              <a:ext uri="{FF2B5EF4-FFF2-40B4-BE49-F238E27FC236}">
                <a16:creationId xmlns:a16="http://schemas.microsoft.com/office/drawing/2014/main" id="{62A7F7C5-D21A-46F9-ACA5-698103FE1997}"/>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95156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4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28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2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28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28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2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49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49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49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90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1000"/>
                                        <p:tgtEl>
                                          <p:spTgt spid="28"/>
                                        </p:tgtEl>
                                      </p:cBhvr>
                                    </p:animEffect>
                                  </p:childTnLst>
                                </p:cTn>
                              </p:par>
                              <p:par>
                                <p:cTn id="70" presetID="10" presetClass="entr" presetSubtype="0" fill="hold" grpId="0" nodeType="withEffect">
                                  <p:stCondLst>
                                    <p:cond delay="900"/>
                                  </p:stCondLst>
                                  <p:childTnLst>
                                    <p:set>
                                      <p:cBhvr>
                                        <p:cTn id="71" dur="1" fill="hold">
                                          <p:stCondLst>
                                            <p:cond delay="0"/>
                                          </p:stCondLst>
                                        </p:cTn>
                                        <p:tgtEl>
                                          <p:spTgt spid="350231"/>
                                        </p:tgtEl>
                                        <p:attrNameLst>
                                          <p:attrName>style.visibility</p:attrName>
                                        </p:attrNameLst>
                                      </p:cBhvr>
                                      <p:to>
                                        <p:strVal val="visible"/>
                                      </p:to>
                                    </p:set>
                                    <p:animEffect transition="in" filter="fade">
                                      <p:cBhvr>
                                        <p:cTn id="72" dur="1000"/>
                                        <p:tgtEl>
                                          <p:spTgt spid="350231"/>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128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31" grpId="0" animBg="1"/>
      <p:bldP spid="28" grpId="0" animBg="1"/>
      <p:bldP spid="20491" grpId="0"/>
      <p:bldP spid="20493" grpId="0"/>
      <p:bldP spid="20494" grpId="0"/>
      <p:bldP spid="11283" grpId="0"/>
      <p:bldP spid="11284" grpId="0"/>
      <p:bldP spid="29" grpId="0" animBg="1"/>
      <p:bldP spid="11289" grpId="0" animBg="1"/>
      <p:bldP spid="11286" grpId="0" animBg="1"/>
      <p:bldP spid="11285" grpId="0" animBg="1"/>
      <p:bldP spid="11287" grpId="0" animBg="1"/>
      <p:bldP spid="30" grpId="0" animBg="1"/>
      <p:bldP spid="32" grpId="0"/>
      <p:bldP spid="2" grpId="0" animBg="1"/>
      <p:bldP spid="33" grpId="0" animBg="1"/>
      <p:bldP spid="8" grpId="0" animBg="1"/>
      <p:bldP spid="9" grpId="0" animBg="1"/>
      <p:bldP spid="40" grpId="0" animBg="1"/>
      <p:bldP spid="41" grpId="0" animBg="1"/>
      <p:bldP spid="42"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133" y="355599"/>
            <a:ext cx="10888134" cy="6079067"/>
          </a:xfrm>
          <a:prstGeom prst="rect">
            <a:avLst/>
          </a:prstGeom>
        </p:spPr>
      </p:pic>
    </p:spTree>
    <p:extLst>
      <p:ext uri="{BB962C8B-B14F-4D97-AF65-F5344CB8AC3E}">
        <p14:creationId xmlns:p14="http://schemas.microsoft.com/office/powerpoint/2010/main" val="433378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E1FC4-52C6-444E-A98F-3D457F70517F}"/>
              </a:ext>
            </a:extLst>
          </p:cNvPr>
          <p:cNvSpPr>
            <a:spLocks noGrp="1"/>
          </p:cNvSpPr>
          <p:nvPr>
            <p:ph type="title"/>
          </p:nvPr>
        </p:nvSpPr>
        <p:spPr>
          <a:xfrm>
            <a:off x="964659" y="238666"/>
            <a:ext cx="10515600" cy="1325563"/>
          </a:xfrm>
        </p:spPr>
        <p:txBody>
          <a:bodyPr/>
          <a:lstStyle/>
          <a:p>
            <a:r>
              <a:rPr lang="en-US" u="sng" dirty="0"/>
              <a:t>Sexual violence in crisis situations</a:t>
            </a:r>
          </a:p>
        </p:txBody>
      </p:sp>
      <p:sp>
        <p:nvSpPr>
          <p:cNvPr id="3" name="Content Placeholder 2">
            <a:extLst>
              <a:ext uri="{FF2B5EF4-FFF2-40B4-BE49-F238E27FC236}">
                <a16:creationId xmlns:a16="http://schemas.microsoft.com/office/drawing/2014/main" id="{17D4010F-1090-4A7B-9A7F-E0BBAFD7B9F4}"/>
              </a:ext>
            </a:extLst>
          </p:cNvPr>
          <p:cNvSpPr>
            <a:spLocks noGrp="1"/>
          </p:cNvSpPr>
          <p:nvPr>
            <p:ph idx="1"/>
          </p:nvPr>
        </p:nvSpPr>
        <p:spPr>
          <a:xfrm>
            <a:off x="809016" y="1893719"/>
            <a:ext cx="11168743" cy="4351338"/>
          </a:xfrm>
        </p:spPr>
        <p:txBody>
          <a:bodyPr>
            <a:normAutofit/>
          </a:bodyPr>
          <a:lstStyle/>
          <a:p>
            <a:r>
              <a:rPr lang="en-MY" sz="3200" dirty="0"/>
              <a:t>‘</a:t>
            </a:r>
            <a:r>
              <a:rPr lang="en-MY" dirty="0"/>
              <a:t>During the armed conflict in Bangladesh in 1971, it is estimated 200,000 civilian women and girls were victims of </a:t>
            </a:r>
            <a:r>
              <a:rPr lang="en-MY" b="1" dirty="0"/>
              <a:t>rape</a:t>
            </a:r>
            <a:r>
              <a:rPr lang="en-MY" dirty="0"/>
              <a:t>’ (Human Rights Watch)</a:t>
            </a:r>
          </a:p>
          <a:p>
            <a:r>
              <a:rPr lang="en-US" dirty="0"/>
              <a:t>According to a survey JAMA published in 2010, 30% of women and 22% of men from eastern DRC reported they had been subject to conflict-related sexual violence.</a:t>
            </a:r>
            <a:endParaRPr lang="en-MY" dirty="0">
              <a:solidFill>
                <a:srgbClr val="FF0000"/>
              </a:solidFill>
            </a:endParaRPr>
          </a:p>
          <a:p>
            <a:r>
              <a:rPr lang="en-US" dirty="0"/>
              <a:t>Often widespread</a:t>
            </a:r>
          </a:p>
          <a:p>
            <a:r>
              <a:rPr lang="en-US" dirty="0"/>
              <a:t>Remains invisible in many contexts</a:t>
            </a:r>
          </a:p>
          <a:p>
            <a:r>
              <a:rPr lang="en-US" dirty="0"/>
              <a:t>“Reverse Burden of Proof”</a:t>
            </a:r>
          </a:p>
        </p:txBody>
      </p:sp>
    </p:spTree>
    <p:extLst>
      <p:ext uri="{BB962C8B-B14F-4D97-AF65-F5344CB8AC3E}">
        <p14:creationId xmlns:p14="http://schemas.microsoft.com/office/powerpoint/2010/main" val="3077916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925286" y="145551"/>
            <a:ext cx="11027227" cy="1747778"/>
          </a:xfrm>
        </p:spPr>
        <p:txBody>
          <a:bodyPr>
            <a:normAutofit/>
          </a:bodyPr>
          <a:lstStyle/>
          <a:p>
            <a:pPr marL="0" indent="0" algn="ctr">
              <a:buNone/>
            </a:pPr>
            <a:r>
              <a:rPr lang="en-US" sz="4400" u="sng" dirty="0">
                <a:latin typeface="Calibri"/>
              </a:rPr>
              <a:t>Sexual Violence: Immediately Life-Threatening</a:t>
            </a:r>
          </a:p>
          <a:p>
            <a:pPr marL="0" indent="0">
              <a:buNone/>
            </a:pPr>
            <a:endParaRPr lang="en-US" dirty="0"/>
          </a:p>
        </p:txBody>
      </p:sp>
      <p:graphicFrame>
        <p:nvGraphicFramePr>
          <p:cNvPr id="4" name="Diagram 3"/>
          <p:cNvGraphicFramePr/>
          <p:nvPr>
            <p:extLst>
              <p:ext uri="{D42A27DB-BD31-4B8C-83A1-F6EECF244321}">
                <p14:modId xmlns:p14="http://schemas.microsoft.com/office/powerpoint/2010/main" val="1150776745"/>
              </p:ext>
            </p:extLst>
          </p:nvPr>
        </p:nvGraphicFramePr>
        <p:xfrm>
          <a:off x="2038462" y="793150"/>
          <a:ext cx="8115076" cy="3140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014257" y="3803490"/>
            <a:ext cx="6144986" cy="2246769"/>
          </a:xfrm>
          <a:prstGeom prst="rect">
            <a:avLst/>
          </a:prstGeom>
          <a:noFill/>
        </p:spPr>
        <p:txBody>
          <a:bodyPr wrap="square" rtlCol="0">
            <a:spAutoFit/>
          </a:bodyPr>
          <a:lstStyle/>
          <a:p>
            <a:pPr marL="457200" indent="-457200">
              <a:buFont typeface="+mj-lt"/>
              <a:buAutoNum type="arabicPeriod"/>
            </a:pPr>
            <a:r>
              <a:rPr lang="en-AU" sz="2800" b="1" dirty="0">
                <a:latin typeface="Calibri" panose="020F0502020204030204" pitchFamily="34" charset="0"/>
              </a:rPr>
              <a:t>Prevent: </a:t>
            </a:r>
            <a:r>
              <a:rPr lang="en-AU" sz="2800" dirty="0">
                <a:latin typeface="Calibri" panose="020F0502020204030204" pitchFamily="34" charset="0"/>
              </a:rPr>
              <a:t>coordinate mechanisms to prevent Sexual Violence</a:t>
            </a:r>
          </a:p>
          <a:p>
            <a:pPr marL="457200" indent="-457200">
              <a:buFont typeface="+mj-lt"/>
              <a:buAutoNum type="arabicPeriod"/>
            </a:pPr>
            <a:r>
              <a:rPr lang="en-AU" sz="2800" b="1" dirty="0">
                <a:latin typeface="Calibri" panose="020F0502020204030204" pitchFamily="34" charset="0"/>
              </a:rPr>
              <a:t>Respond:</a:t>
            </a:r>
            <a:r>
              <a:rPr lang="en-AU" sz="2800" dirty="0">
                <a:latin typeface="Calibri" panose="020F0502020204030204" pitchFamily="34" charset="0"/>
              </a:rPr>
              <a:t> clinical care &amp; referral for survivors</a:t>
            </a:r>
          </a:p>
          <a:p>
            <a:pPr marL="457200" indent="-457200">
              <a:buFont typeface="+mj-lt"/>
              <a:buAutoNum type="arabicPeriod"/>
            </a:pPr>
            <a:r>
              <a:rPr lang="en-AU" sz="2800" b="1" dirty="0">
                <a:latin typeface="Calibri" panose="020F0502020204030204" pitchFamily="34" charset="0"/>
              </a:rPr>
              <a:t>Respond:</a:t>
            </a:r>
            <a:r>
              <a:rPr lang="en-AU" sz="2800" dirty="0">
                <a:latin typeface="Calibri" panose="020F0502020204030204" pitchFamily="34" charset="0"/>
              </a:rPr>
              <a:t> confidential &amp; safe spaces</a:t>
            </a:r>
          </a:p>
        </p:txBody>
      </p:sp>
      <p:sp>
        <p:nvSpPr>
          <p:cNvPr id="6" name="TextBox 5"/>
          <p:cNvSpPr txBox="1"/>
          <p:nvPr/>
        </p:nvSpPr>
        <p:spPr>
          <a:xfrm>
            <a:off x="2038462" y="1019440"/>
            <a:ext cx="8397433" cy="646331"/>
          </a:xfrm>
          <a:prstGeom prst="rect">
            <a:avLst/>
          </a:prstGeom>
          <a:noFill/>
        </p:spPr>
        <p:txBody>
          <a:bodyPr wrap="square" rtlCol="0">
            <a:spAutoFit/>
          </a:bodyPr>
          <a:lstStyle/>
          <a:p>
            <a:pPr algn="ctr"/>
            <a:r>
              <a:rPr lang="en-AU" sz="3600" b="1" dirty="0">
                <a:solidFill>
                  <a:srgbClr val="131313"/>
                </a:solidFill>
                <a:latin typeface="Calibri" panose="020F0502020204030204" pitchFamily="34" charset="0"/>
              </a:rPr>
              <a:t>MISP: Minimum Response</a:t>
            </a:r>
          </a:p>
        </p:txBody>
      </p:sp>
      <p:sp>
        <p:nvSpPr>
          <p:cNvPr id="7" name="TextBox 6"/>
          <p:cNvSpPr txBox="1"/>
          <p:nvPr/>
        </p:nvSpPr>
        <p:spPr>
          <a:xfrm>
            <a:off x="7159243" y="4330263"/>
            <a:ext cx="4946845" cy="830997"/>
          </a:xfrm>
          <a:prstGeom prst="rect">
            <a:avLst/>
          </a:prstGeom>
          <a:noFill/>
        </p:spPr>
        <p:txBody>
          <a:bodyPr wrap="square" rtlCol="0">
            <a:spAutoFit/>
          </a:bodyPr>
          <a:lstStyle/>
          <a:p>
            <a:pPr algn="ctr"/>
            <a:r>
              <a:rPr lang="en-GB" sz="2400" b="1" dirty="0">
                <a:solidFill>
                  <a:srgbClr val="FF0000"/>
                </a:solidFill>
              </a:rPr>
              <a:t>Restore  comprehensive  services AS SOON AS POSSIBLE</a:t>
            </a:r>
          </a:p>
        </p:txBody>
      </p:sp>
    </p:spTree>
    <p:extLst>
      <p:ext uri="{BB962C8B-B14F-4D97-AF65-F5344CB8AC3E}">
        <p14:creationId xmlns:p14="http://schemas.microsoft.com/office/powerpoint/2010/main" val="2120364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607012" y="339725"/>
            <a:ext cx="9249861" cy="1031875"/>
          </a:xfrm>
          <a:noFill/>
        </p:spPr>
        <p:txBody>
          <a:bodyPr>
            <a:normAutofit fontScale="90000"/>
          </a:bodyPr>
          <a:lstStyle/>
          <a:p>
            <a:r>
              <a:rPr lang="en-GB" altLang="en-US" dirty="0"/>
              <a:t>What are Some Risk Factors in Crisis Settings for Spread of STI and HIV?</a:t>
            </a:r>
          </a:p>
        </p:txBody>
      </p:sp>
      <p:sp>
        <p:nvSpPr>
          <p:cNvPr id="313347" name="Rectangle 3"/>
          <p:cNvSpPr>
            <a:spLocks noGrp="1" noChangeArrowheads="1"/>
          </p:cNvSpPr>
          <p:nvPr>
            <p:ph type="body" idx="1"/>
          </p:nvPr>
        </p:nvSpPr>
        <p:spPr>
          <a:xfrm>
            <a:off x="1137253" y="1633210"/>
            <a:ext cx="10146094" cy="4968875"/>
          </a:xfrm>
        </p:spPr>
        <p:txBody>
          <a:bodyPr rtlCol="0">
            <a:noAutofit/>
          </a:bodyPr>
          <a:lstStyle/>
          <a:p>
            <a:pPr marL="324000">
              <a:lnSpc>
                <a:spcPct val="120000"/>
              </a:lnSpc>
              <a:spcBef>
                <a:spcPts val="0"/>
              </a:spcBef>
            </a:pPr>
            <a:r>
              <a:rPr lang="en-US" sz="2400" dirty="0"/>
              <a:t>HIV prevalence </a:t>
            </a:r>
          </a:p>
          <a:p>
            <a:pPr marL="324000">
              <a:lnSpc>
                <a:spcPct val="120000"/>
              </a:lnSpc>
              <a:spcBef>
                <a:spcPts val="0"/>
              </a:spcBef>
            </a:pPr>
            <a:r>
              <a:rPr lang="en-GB" sz="2400" dirty="0"/>
              <a:t>Reduced access to prevention, treatment, and care services </a:t>
            </a:r>
          </a:p>
          <a:p>
            <a:pPr marL="324000">
              <a:lnSpc>
                <a:spcPct val="120000"/>
              </a:lnSpc>
              <a:spcBef>
                <a:spcPts val="0"/>
              </a:spcBef>
            </a:pPr>
            <a:r>
              <a:rPr lang="en-US" sz="2400" dirty="0"/>
              <a:t>The level of interaction between displaced and surrounding populations</a:t>
            </a:r>
            <a:endParaRPr lang="en-GB" sz="2400" dirty="0"/>
          </a:p>
          <a:p>
            <a:pPr marL="324000">
              <a:lnSpc>
                <a:spcPct val="120000"/>
              </a:lnSpc>
              <a:spcBef>
                <a:spcPts val="0"/>
              </a:spcBef>
            </a:pPr>
            <a:r>
              <a:rPr lang="en-US" sz="2400" dirty="0"/>
              <a:t>The location and extent of isolation of the displaced population</a:t>
            </a:r>
          </a:p>
          <a:p>
            <a:pPr marL="324000">
              <a:lnSpc>
                <a:spcPct val="120000"/>
              </a:lnSpc>
              <a:spcBef>
                <a:spcPts val="0"/>
              </a:spcBef>
              <a:defRPr/>
            </a:pPr>
            <a:r>
              <a:rPr lang="en-US" sz="2400" dirty="0"/>
              <a:t>Poverty</a:t>
            </a:r>
          </a:p>
          <a:p>
            <a:pPr marL="324000">
              <a:lnSpc>
                <a:spcPct val="120000"/>
              </a:lnSpc>
              <a:spcBef>
                <a:spcPts val="0"/>
              </a:spcBef>
              <a:defRPr/>
            </a:pPr>
            <a:r>
              <a:rPr lang="en-GB" sz="2400" dirty="0"/>
              <a:t>Sexual violence</a:t>
            </a:r>
          </a:p>
          <a:p>
            <a:pPr marL="324000">
              <a:lnSpc>
                <a:spcPct val="120000"/>
              </a:lnSpc>
              <a:spcBef>
                <a:spcPts val="0"/>
              </a:spcBef>
              <a:defRPr/>
            </a:pPr>
            <a:r>
              <a:rPr lang="en-GB" sz="2400" dirty="0"/>
              <a:t>Sex-work</a:t>
            </a:r>
          </a:p>
          <a:p>
            <a:pPr marL="324000">
              <a:lnSpc>
                <a:spcPct val="120000"/>
              </a:lnSpc>
              <a:spcBef>
                <a:spcPts val="0"/>
              </a:spcBef>
              <a:defRPr/>
            </a:pPr>
            <a:r>
              <a:rPr lang="en-US" sz="2400" dirty="0"/>
              <a:t>Presence of armed forces</a:t>
            </a:r>
          </a:p>
          <a:p>
            <a:pPr marL="324000">
              <a:lnSpc>
                <a:spcPct val="120000"/>
              </a:lnSpc>
              <a:spcBef>
                <a:spcPts val="0"/>
              </a:spcBef>
              <a:defRPr/>
            </a:pPr>
            <a:r>
              <a:rPr lang="en-GB" sz="2400" dirty="0"/>
              <a:t>Reduced access to resources and services</a:t>
            </a:r>
          </a:p>
          <a:p>
            <a:pPr marL="324000">
              <a:lnSpc>
                <a:spcPct val="120000"/>
              </a:lnSpc>
              <a:spcBef>
                <a:spcPts val="0"/>
              </a:spcBef>
              <a:defRPr/>
            </a:pPr>
            <a:r>
              <a:rPr lang="en-GB" sz="2400" dirty="0"/>
              <a:t>Increased substance abuse</a:t>
            </a:r>
          </a:p>
          <a:p>
            <a:pPr marL="324000">
              <a:lnSpc>
                <a:spcPct val="120000"/>
              </a:lnSpc>
              <a:spcBef>
                <a:spcPts val="0"/>
              </a:spcBef>
              <a:defRPr/>
            </a:pPr>
            <a:r>
              <a:rPr lang="en-GB" sz="2400" dirty="0"/>
              <a:t>Poor quality of services ( </a:t>
            </a:r>
            <a:r>
              <a:rPr lang="en-GB" sz="2400" i="1" dirty="0"/>
              <a:t>“better than nothing” </a:t>
            </a:r>
            <a:r>
              <a:rPr lang="en-GB" sz="2400" dirty="0"/>
              <a:t>)</a:t>
            </a:r>
            <a:endParaRPr lang="en-US" sz="2400" dirty="0"/>
          </a:p>
        </p:txBody>
      </p:sp>
      <p:sp>
        <p:nvSpPr>
          <p:cNvPr id="9220" name="Text Box 4"/>
          <p:cNvSpPr txBox="1">
            <a:spLocks noChangeArrowheads="1"/>
          </p:cNvSpPr>
          <p:nvPr/>
        </p:nvSpPr>
        <p:spPr bwMode="auto">
          <a:xfrm>
            <a:off x="2133600" y="6340475"/>
            <a:ext cx="815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70C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0070C0"/>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Clr>
                <a:srgbClr val="0070C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0070C0"/>
              </a:buClr>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Clr>
                <a:srgbClr val="0070C0"/>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0070C0"/>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0070C0"/>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0070C0"/>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0070C0"/>
              </a:buClr>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ClrTx/>
              <a:buFontTx/>
              <a:buNone/>
            </a:pPr>
            <a:r>
              <a:rPr lang="en-GB" altLang="en-US" sz="1400" dirty="0">
                <a:solidFill>
                  <a:schemeClr val="bg1"/>
                </a:solidFill>
                <a:latin typeface="Arial" panose="020B0604020202020204" pitchFamily="34" charset="0"/>
                <a:ea typeface="MS PGothic" pitchFamily="34" charset="-128"/>
              </a:rPr>
              <a:t>Modified from Spiegel PB. HIV/AIDS among Conflict-affected and Displaced Populations: Dispelling Myths and Taking Action. </a:t>
            </a:r>
            <a:r>
              <a:rPr lang="en-GB" altLang="en-US" sz="1400" i="1" dirty="0">
                <a:solidFill>
                  <a:schemeClr val="bg1"/>
                </a:solidFill>
                <a:latin typeface="Arial" panose="020B0604020202020204" pitchFamily="34" charset="0"/>
                <a:ea typeface="MS PGothic" pitchFamily="34" charset="-128"/>
              </a:rPr>
              <a:t>Disasters</a:t>
            </a:r>
            <a:r>
              <a:rPr lang="en-GB" altLang="en-US" sz="1400" dirty="0">
                <a:solidFill>
                  <a:schemeClr val="bg1"/>
                </a:solidFill>
                <a:latin typeface="Arial" panose="020B0604020202020204" pitchFamily="34" charset="0"/>
                <a:ea typeface="MS PGothic" pitchFamily="34" charset="-128"/>
              </a:rPr>
              <a:t> 2004;28(3):322-39.</a:t>
            </a:r>
            <a:endParaRPr lang="en-US" altLang="en-US" sz="1400" dirty="0">
              <a:solidFill>
                <a:schemeClr val="bg1"/>
              </a:solidFill>
              <a:latin typeface="Arial" panose="020B0604020202020204" pitchFamily="34" charset="0"/>
              <a:ea typeface="MS PGothic" pitchFamily="34" charset="-128"/>
            </a:endParaRPr>
          </a:p>
        </p:txBody>
      </p:sp>
      <p:sp>
        <p:nvSpPr>
          <p:cNvPr id="5" name="TextBox 4">
            <a:extLst>
              <a:ext uri="{FF2B5EF4-FFF2-40B4-BE49-F238E27FC236}">
                <a16:creationId xmlns:a16="http://schemas.microsoft.com/office/drawing/2014/main" id="{60830331-6393-4A58-A1BE-56732E809359}"/>
              </a:ext>
            </a:extLst>
          </p:cNvPr>
          <p:cNvSpPr txBox="1"/>
          <p:nvPr/>
        </p:nvSpPr>
        <p:spPr>
          <a:xfrm>
            <a:off x="1565175" y="193942"/>
            <a:ext cx="1136850" cy="1323439"/>
          </a:xfrm>
          <a:prstGeom prst="rect">
            <a:avLst/>
          </a:prstGeom>
          <a:noFill/>
        </p:spPr>
        <p:txBody>
          <a:bodyPr wrap="none" rtlCol="0">
            <a:spAutoFit/>
          </a:bodyPr>
          <a:lstStyle/>
          <a:p>
            <a:r>
              <a:rPr lang="en-GB" sz="8000" b="1" dirty="0">
                <a:solidFill>
                  <a:srgbClr val="FF0000"/>
                </a:solidFill>
              </a:rPr>
              <a:t>??</a:t>
            </a:r>
          </a:p>
        </p:txBody>
      </p:sp>
    </p:spTree>
    <p:extLst>
      <p:ext uri="{BB962C8B-B14F-4D97-AF65-F5344CB8AC3E}">
        <p14:creationId xmlns:p14="http://schemas.microsoft.com/office/powerpoint/2010/main" val="1470954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33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33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33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33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33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334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334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334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3347">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3347">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33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98650" y="548680"/>
            <a:ext cx="7772400" cy="838200"/>
          </a:xfrm>
        </p:spPr>
        <p:txBody>
          <a:bodyPr/>
          <a:lstStyle/>
          <a:p>
            <a:r>
              <a:rPr lang="en-GB" sz="3200" dirty="0"/>
              <a:t> </a:t>
            </a:r>
            <a:r>
              <a:rPr lang="en-GB" b="1" u="sng" dirty="0"/>
              <a:t>Objectives</a:t>
            </a:r>
          </a:p>
        </p:txBody>
      </p:sp>
      <p:sp>
        <p:nvSpPr>
          <p:cNvPr id="5123" name="Rectangle 3"/>
          <p:cNvSpPr>
            <a:spLocks noGrp="1" noChangeArrowheads="1"/>
          </p:cNvSpPr>
          <p:nvPr>
            <p:ph idx="1"/>
          </p:nvPr>
        </p:nvSpPr>
        <p:spPr>
          <a:xfrm>
            <a:off x="753979" y="1671216"/>
            <a:ext cx="11438021" cy="4638104"/>
          </a:xfrm>
        </p:spPr>
        <p:txBody>
          <a:bodyPr>
            <a:normAutofit/>
          </a:bodyPr>
          <a:lstStyle/>
          <a:p>
            <a:pPr>
              <a:spcBef>
                <a:spcPct val="30000"/>
              </a:spcBef>
              <a:buFontTx/>
              <a:buNone/>
            </a:pPr>
            <a:r>
              <a:rPr lang="de-DE" b="1" dirty="0">
                <a:solidFill>
                  <a:srgbClr val="0000FF"/>
                </a:solidFill>
                <a:cs typeface="Times New Roman" pitchFamily="18" charset="0"/>
              </a:rPr>
              <a:t>Be able to:</a:t>
            </a:r>
          </a:p>
          <a:p>
            <a:pPr marL="889000" indent="-515938">
              <a:spcBef>
                <a:spcPct val="30000"/>
              </a:spcBef>
            </a:pPr>
            <a:r>
              <a:rPr lang="en-GB" dirty="0">
                <a:cs typeface="Times New Roman" pitchFamily="18" charset="0"/>
              </a:rPr>
              <a:t>Explain why Reproductive Health (RH) is important in humanitarian settings and the magnitude of RH health needs during times of crises</a:t>
            </a:r>
          </a:p>
          <a:p>
            <a:pPr marL="889000" indent="-515938">
              <a:spcBef>
                <a:spcPct val="30000"/>
              </a:spcBef>
            </a:pPr>
            <a:r>
              <a:rPr lang="en-GB" dirty="0">
                <a:cs typeface="Times New Roman" pitchFamily="18" charset="0"/>
              </a:rPr>
              <a:t>Explain </a:t>
            </a:r>
            <a:r>
              <a:rPr lang="en-US" dirty="0">
                <a:cs typeface="Times New Roman" pitchFamily="18" charset="0"/>
              </a:rPr>
              <a:t>what may happen when RH needs are not adequately covered</a:t>
            </a:r>
            <a:endParaRPr lang="de-DE" b="0" dirty="0">
              <a:cs typeface="Times New Roman" pitchFamily="18" charset="0"/>
            </a:endParaRPr>
          </a:p>
          <a:p>
            <a:pPr marL="889000" indent="-515938">
              <a:spcBef>
                <a:spcPct val="30000"/>
              </a:spcBef>
            </a:pPr>
            <a:r>
              <a:rPr lang="en-US" b="0" dirty="0">
                <a:cs typeface="Times New Roman" pitchFamily="18" charset="0"/>
              </a:rPr>
              <a:t>Explain what the MISP is, its components and how to effectively implement the MISP</a:t>
            </a:r>
            <a:endParaRPr lang="en-GB" dirty="0">
              <a:cs typeface="Times New Roman" pitchFamily="18" charset="0"/>
            </a:endParaRPr>
          </a:p>
          <a:p>
            <a:pPr marL="889000" indent="-515938">
              <a:spcBef>
                <a:spcPct val="30000"/>
              </a:spcBef>
            </a:pPr>
            <a:r>
              <a:rPr lang="en-GB" dirty="0">
                <a:cs typeface="Times New Roman" pitchFamily="18" charset="0"/>
              </a:rPr>
              <a:t>Apply the core concepts of the MISP in preparedness and response planning</a:t>
            </a:r>
          </a:p>
        </p:txBody>
      </p:sp>
    </p:spTree>
    <p:extLst>
      <p:ext uri="{BB962C8B-B14F-4D97-AF65-F5344CB8AC3E}">
        <p14:creationId xmlns:p14="http://schemas.microsoft.com/office/powerpoint/2010/main" val="4098206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524000" y="195563"/>
            <a:ext cx="9144000" cy="835377"/>
          </a:xfrm>
        </p:spPr>
        <p:txBody>
          <a:bodyPr>
            <a:normAutofit/>
          </a:bodyPr>
          <a:lstStyle/>
          <a:p>
            <a:pPr marL="0" indent="0" algn="ctr">
              <a:buNone/>
            </a:pPr>
            <a:r>
              <a:rPr lang="en-US" sz="4400" u="sng" dirty="0">
                <a:latin typeface="Calibri"/>
              </a:rPr>
              <a:t>HIV and Other STI</a:t>
            </a:r>
          </a:p>
          <a:p>
            <a:pPr marL="0" indent="0">
              <a:buNone/>
            </a:pPr>
            <a:endParaRPr lang="en-US" u="sng" dirty="0"/>
          </a:p>
        </p:txBody>
      </p:sp>
      <p:graphicFrame>
        <p:nvGraphicFramePr>
          <p:cNvPr id="4" name="Diagram 3"/>
          <p:cNvGraphicFramePr/>
          <p:nvPr>
            <p:extLst>
              <p:ext uri="{D42A27DB-BD31-4B8C-83A1-F6EECF244321}">
                <p14:modId xmlns:p14="http://schemas.microsoft.com/office/powerpoint/2010/main" val="4292385547"/>
              </p:ext>
            </p:extLst>
          </p:nvPr>
        </p:nvGraphicFramePr>
        <p:xfrm>
          <a:off x="1925610" y="887310"/>
          <a:ext cx="8115076" cy="3140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031476" y="3326058"/>
            <a:ext cx="6778213" cy="3108543"/>
          </a:xfrm>
          <a:prstGeom prst="rect">
            <a:avLst/>
          </a:prstGeom>
          <a:noFill/>
        </p:spPr>
        <p:txBody>
          <a:bodyPr wrap="square" rtlCol="0">
            <a:spAutoFit/>
          </a:bodyPr>
          <a:lstStyle/>
          <a:p>
            <a:pPr marL="457200" indent="-457200" defTabSz="457200">
              <a:buFont typeface="+mj-lt"/>
              <a:buAutoNum type="arabicPeriod"/>
              <a:defRPr/>
            </a:pPr>
            <a:r>
              <a:rPr lang="en-AU" sz="2800" dirty="0">
                <a:latin typeface="Calibri" panose="020F0502020204030204" pitchFamily="34" charset="0"/>
              </a:rPr>
              <a:t>Safe &amp; rational blood transfusion</a:t>
            </a:r>
          </a:p>
          <a:p>
            <a:pPr marL="457200" indent="-457200" defTabSz="457200">
              <a:buFont typeface="+mj-lt"/>
              <a:buAutoNum type="arabicPeriod"/>
              <a:defRPr/>
            </a:pPr>
            <a:r>
              <a:rPr lang="en-AU" sz="2800" dirty="0">
                <a:latin typeface="Calibri" panose="020F0502020204030204" pitchFamily="34" charset="0"/>
              </a:rPr>
              <a:t>Standard Precautions</a:t>
            </a:r>
          </a:p>
          <a:p>
            <a:pPr marL="457200" indent="-457200" defTabSz="457200">
              <a:buFont typeface="+mj-lt"/>
              <a:buAutoNum type="arabicPeriod"/>
              <a:defRPr/>
            </a:pPr>
            <a:r>
              <a:rPr lang="en-AU" sz="2800" dirty="0">
                <a:latin typeface="Calibri" panose="020F0502020204030204" pitchFamily="34" charset="0"/>
              </a:rPr>
              <a:t>Condoms</a:t>
            </a:r>
          </a:p>
          <a:p>
            <a:pPr marL="457200" indent="-457200" defTabSz="457200">
              <a:buFont typeface="+mj-lt"/>
              <a:buAutoNum type="arabicPeriod"/>
              <a:defRPr/>
            </a:pPr>
            <a:r>
              <a:rPr lang="en-AU" sz="2800" dirty="0">
                <a:latin typeface="Calibri" panose="020F0502020204030204" pitchFamily="34" charset="0"/>
              </a:rPr>
              <a:t>ARVs</a:t>
            </a:r>
          </a:p>
          <a:p>
            <a:pPr marL="457200" indent="-457200" defTabSz="457200">
              <a:buFont typeface="+mj-lt"/>
              <a:buAutoNum type="arabicPeriod"/>
              <a:defRPr/>
            </a:pPr>
            <a:r>
              <a:rPr lang="en-AU" sz="2800" dirty="0">
                <a:latin typeface="Calibri" panose="020F0502020204030204" pitchFamily="34" charset="0"/>
              </a:rPr>
              <a:t>PEP</a:t>
            </a:r>
          </a:p>
          <a:p>
            <a:pPr marL="457200" indent="-457200" defTabSz="457200">
              <a:buFont typeface="+mj-lt"/>
              <a:buAutoNum type="arabicPeriod"/>
              <a:defRPr/>
            </a:pPr>
            <a:r>
              <a:rPr lang="en-AU" sz="2800" dirty="0">
                <a:latin typeface="Calibri" panose="020F0502020204030204" pitchFamily="34" charset="0"/>
              </a:rPr>
              <a:t>Cotrimoxazole prophylaxis</a:t>
            </a:r>
          </a:p>
          <a:p>
            <a:pPr marL="457200" indent="-457200" defTabSz="457200">
              <a:buFont typeface="+mj-lt"/>
              <a:buAutoNum type="arabicPeriod"/>
              <a:defRPr/>
            </a:pPr>
            <a:r>
              <a:rPr lang="en-AU" sz="2800" dirty="0">
                <a:latin typeface="Calibri" panose="020F0502020204030204" pitchFamily="34" charset="0"/>
              </a:rPr>
              <a:t>Syndromic diagnosis &amp; treatment of STIs</a:t>
            </a:r>
          </a:p>
        </p:txBody>
      </p:sp>
      <p:sp>
        <p:nvSpPr>
          <p:cNvPr id="6" name="TextBox 5"/>
          <p:cNvSpPr txBox="1"/>
          <p:nvPr/>
        </p:nvSpPr>
        <p:spPr>
          <a:xfrm>
            <a:off x="1868957" y="1174570"/>
            <a:ext cx="8397433" cy="646331"/>
          </a:xfrm>
          <a:prstGeom prst="rect">
            <a:avLst/>
          </a:prstGeom>
          <a:noFill/>
        </p:spPr>
        <p:txBody>
          <a:bodyPr wrap="square" rtlCol="0">
            <a:spAutoFit/>
          </a:bodyPr>
          <a:lstStyle/>
          <a:p>
            <a:pPr algn="ctr" defTabSz="457200">
              <a:defRPr/>
            </a:pPr>
            <a:r>
              <a:rPr lang="en-AU" sz="3600" b="1" dirty="0">
                <a:solidFill>
                  <a:srgbClr val="131313"/>
                </a:solidFill>
                <a:latin typeface="Calibri" panose="020F0502020204030204" pitchFamily="34" charset="0"/>
              </a:rPr>
              <a:t>MISP: Minimum Response</a:t>
            </a:r>
          </a:p>
        </p:txBody>
      </p:sp>
      <p:sp>
        <p:nvSpPr>
          <p:cNvPr id="7" name="TextBox 6"/>
          <p:cNvSpPr txBox="1"/>
          <p:nvPr/>
        </p:nvSpPr>
        <p:spPr>
          <a:xfrm>
            <a:off x="5983148" y="4403275"/>
            <a:ext cx="6150427" cy="830997"/>
          </a:xfrm>
          <a:prstGeom prst="rect">
            <a:avLst/>
          </a:prstGeom>
          <a:noFill/>
        </p:spPr>
        <p:txBody>
          <a:bodyPr wrap="square" rtlCol="0">
            <a:spAutoFit/>
          </a:bodyPr>
          <a:lstStyle/>
          <a:p>
            <a:pPr algn="ctr" defTabSz="457200">
              <a:defRPr/>
            </a:pPr>
            <a:r>
              <a:rPr lang="en-GB" sz="2400" b="1" dirty="0">
                <a:solidFill>
                  <a:srgbClr val="FF0000"/>
                </a:solidFill>
                <a:latin typeface="Arial"/>
              </a:rPr>
              <a:t>Restore  comprehensive  services AS SOON AS POSSIBLE</a:t>
            </a:r>
          </a:p>
        </p:txBody>
      </p:sp>
    </p:spTree>
    <p:extLst>
      <p:ext uri="{BB962C8B-B14F-4D97-AF65-F5344CB8AC3E}">
        <p14:creationId xmlns:p14="http://schemas.microsoft.com/office/powerpoint/2010/main" val="4175581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720" y="32564"/>
            <a:ext cx="10914667" cy="1509261"/>
          </a:xfrm>
        </p:spPr>
        <p:txBody>
          <a:bodyPr>
            <a:noAutofit/>
          </a:bodyPr>
          <a:lstStyle/>
          <a:p>
            <a:r>
              <a:rPr lang="en-CA" u="sng" dirty="0"/>
              <a:t>Importance of Maternal and Newborn Health in Crisis Situations</a:t>
            </a:r>
            <a:endParaRPr lang="en-US" u="sng" dirty="0"/>
          </a:p>
        </p:txBody>
      </p:sp>
      <p:sp>
        <p:nvSpPr>
          <p:cNvPr id="3" name="Content Placeholder 2"/>
          <p:cNvSpPr>
            <a:spLocks noGrp="1"/>
          </p:cNvSpPr>
          <p:nvPr>
            <p:ph sz="half" idx="1"/>
          </p:nvPr>
        </p:nvSpPr>
        <p:spPr>
          <a:xfrm>
            <a:off x="934078" y="1900385"/>
            <a:ext cx="4575251" cy="4686233"/>
          </a:xfrm>
        </p:spPr>
        <p:txBody>
          <a:bodyPr>
            <a:noAutofit/>
          </a:bodyPr>
          <a:lstStyle/>
          <a:p>
            <a:pPr>
              <a:spcBef>
                <a:spcPts val="0"/>
              </a:spcBef>
            </a:pPr>
            <a:r>
              <a:rPr lang="en-CA" sz="2400" dirty="0"/>
              <a:t>About 4% of a displaced population is pregnant at any given time</a:t>
            </a:r>
          </a:p>
          <a:p>
            <a:pPr>
              <a:spcBef>
                <a:spcPts val="0"/>
              </a:spcBef>
            </a:pPr>
            <a:endParaRPr lang="en-CA" sz="2400" dirty="0"/>
          </a:p>
          <a:p>
            <a:pPr>
              <a:spcBef>
                <a:spcPts val="0"/>
              </a:spcBef>
            </a:pPr>
            <a:r>
              <a:rPr lang="en-CA" sz="2400" dirty="0"/>
              <a:t>About 15% of pregnant women will have life threatening complications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1658" y="3881266"/>
            <a:ext cx="2903983" cy="2343117"/>
          </a:xfrm>
          <a:prstGeom prst="rect">
            <a:avLst/>
          </a:prstGeom>
        </p:spPr>
      </p:pic>
      <p:sp>
        <p:nvSpPr>
          <p:cNvPr id="7" name="Content Placeholder 3"/>
          <p:cNvSpPr txBox="1">
            <a:spLocks/>
          </p:cNvSpPr>
          <p:nvPr/>
        </p:nvSpPr>
        <p:spPr>
          <a:xfrm>
            <a:off x="5886669" y="1777635"/>
            <a:ext cx="5656251" cy="4931734"/>
          </a:xfrm>
          <a:prstGeom prst="rect">
            <a:avLst/>
          </a:prstGeom>
          <a:solidFill>
            <a:schemeClr val="bg1"/>
          </a:solidFill>
          <a:ln>
            <a:noFill/>
          </a:ln>
        </p:spPr>
        <p:txBody>
          <a:bodyPr spcFirstLastPara="1" vert="horz" wrap="square" lIns="91425" tIns="45700" rIns="91425" bIns="45700" rtlCol="0" anchor="t" anchorCtr="0">
            <a:noAutofit/>
          </a:bodyPr>
          <a:lstStyle>
            <a:lvl1pPr marL="457200" marR="0" lvl="0" indent="-406400" algn="l" defTabSz="914400" rtl="0" eaLnBrk="1" latinLnBrk="0" hangingPunct="1">
              <a:spcBef>
                <a:spcPts val="560"/>
              </a:spcBef>
              <a:spcAft>
                <a:spcPts val="0"/>
              </a:spcAft>
              <a:buClr>
                <a:srgbClr val="0070C0"/>
              </a:buClr>
              <a:buSzPts val="2800"/>
              <a:buFont typeface="Arial"/>
              <a:buChar char="•"/>
              <a:defRPr sz="2800" b="0" i="0" u="none" strike="noStrike" kern="1200" cap="none">
                <a:solidFill>
                  <a:schemeClr val="dk1"/>
                </a:solidFill>
                <a:latin typeface="Calibri"/>
                <a:ea typeface="Calibri"/>
                <a:cs typeface="Calibri"/>
                <a:sym typeface="Calibri"/>
              </a:defRPr>
            </a:lvl1pPr>
            <a:lvl2pPr marL="914400" marR="0" lvl="1" indent="-381000" algn="l" defTabSz="914400" rtl="0" eaLnBrk="1" latinLnBrk="0" hangingPunct="1">
              <a:spcBef>
                <a:spcPts val="480"/>
              </a:spcBef>
              <a:spcAft>
                <a:spcPts val="0"/>
              </a:spcAft>
              <a:buClr>
                <a:srgbClr val="0070C0"/>
              </a:buClr>
              <a:buSzPts val="2400"/>
              <a:buFont typeface="Arial"/>
              <a:buChar char="•"/>
              <a:defRPr sz="2400" b="0" i="0" u="none" strike="noStrike" kern="1200" cap="none">
                <a:solidFill>
                  <a:schemeClr val="dk1"/>
                </a:solidFill>
                <a:latin typeface="Calibri"/>
                <a:ea typeface="Calibri"/>
                <a:cs typeface="Calibri"/>
                <a:sym typeface="Calibri"/>
              </a:defRPr>
            </a:lvl2pPr>
            <a:lvl3pPr marL="1371600" marR="0" lvl="2" indent="-355600" algn="l" defTabSz="914400" rtl="0" eaLnBrk="1" latinLnBrk="0" hangingPunct="1">
              <a:spcBef>
                <a:spcPts val="400"/>
              </a:spcBef>
              <a:spcAft>
                <a:spcPts val="0"/>
              </a:spcAft>
              <a:buClr>
                <a:srgbClr val="0070C0"/>
              </a:buClr>
              <a:buSzPts val="2000"/>
              <a:buFont typeface="Arial"/>
              <a:buChar char="•"/>
              <a:defRPr sz="2000" b="0" i="0" u="none" strike="noStrike" kern="1200" cap="none">
                <a:solidFill>
                  <a:schemeClr val="dk1"/>
                </a:solidFill>
                <a:latin typeface="Calibri"/>
                <a:ea typeface="Calibri"/>
                <a:cs typeface="Calibri"/>
                <a:sym typeface="Calibri"/>
              </a:defRPr>
            </a:lvl3pPr>
            <a:lvl4pPr marL="1828800" marR="0" lvl="3" indent="-342900" algn="l" defTabSz="914400" rtl="0" eaLnBrk="1" latinLnBrk="0" hangingPunct="1">
              <a:spcBef>
                <a:spcPts val="360"/>
              </a:spcBef>
              <a:spcAft>
                <a:spcPts val="0"/>
              </a:spcAft>
              <a:buClr>
                <a:srgbClr val="0070C0"/>
              </a:buClr>
              <a:buSzPts val="1800"/>
              <a:buFont typeface="Arial"/>
              <a:buChar char="•"/>
              <a:defRPr sz="1800" b="0" i="0" u="none" strike="noStrike" kern="1200" cap="none">
                <a:solidFill>
                  <a:schemeClr val="dk1"/>
                </a:solidFill>
                <a:latin typeface="Calibri"/>
                <a:ea typeface="Calibri"/>
                <a:cs typeface="Calibri"/>
                <a:sym typeface="Calibri"/>
              </a:defRPr>
            </a:lvl4pPr>
            <a:lvl5pPr marL="2286000" marR="0" lvl="4" indent="-342900" algn="l" defTabSz="914400" rtl="0" eaLnBrk="1" latinLnBrk="0" hangingPunct="1">
              <a:spcBef>
                <a:spcPts val="360"/>
              </a:spcBef>
              <a:spcAft>
                <a:spcPts val="0"/>
              </a:spcAft>
              <a:buClr>
                <a:srgbClr val="0070C0"/>
              </a:buClr>
              <a:buSzPts val="1800"/>
              <a:buFont typeface="Arial"/>
              <a:buChar char="•"/>
              <a:defRPr sz="1800" b="0" i="0" u="none" strike="noStrike" kern="1200" cap="none">
                <a:solidFill>
                  <a:schemeClr val="dk1"/>
                </a:solidFill>
                <a:latin typeface="Calibri"/>
                <a:ea typeface="Calibri"/>
                <a:cs typeface="Calibri"/>
                <a:sym typeface="Calibri"/>
              </a:defRPr>
            </a:lvl5pPr>
            <a:lvl6pPr marL="2743200" marR="0" lvl="5" indent="-342900" algn="l" defTabSz="914400" rtl="0" eaLnBrk="1" latinLnBrk="0" hangingPunct="1">
              <a:spcBef>
                <a:spcPts val="36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914400" rtl="0" eaLnBrk="1" latinLnBrk="0" hangingPunct="1">
              <a:spcBef>
                <a:spcPts val="36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914400" rtl="0" eaLnBrk="1" latinLnBrk="0" hangingPunct="1">
              <a:spcBef>
                <a:spcPts val="36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914400" rtl="0" eaLnBrk="1" latinLnBrk="0" hangingPunct="1">
              <a:spcBef>
                <a:spcPts val="36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342900" indent="-342900" eaLnBrk="0" hangingPunct="0">
              <a:spcBef>
                <a:spcPts val="0"/>
              </a:spcBef>
              <a:spcAft>
                <a:spcPct val="0"/>
              </a:spcAft>
              <a:buClrTx/>
              <a:buSzPct val="100000"/>
              <a:buFont typeface="Arial" panose="020B0604020202020204" pitchFamily="34" charset="0"/>
              <a:buChar char="•"/>
            </a:pPr>
            <a:r>
              <a:rPr lang="en-US" altLang="en-US" sz="2400" dirty="0">
                <a:solidFill>
                  <a:srgbClr val="005172"/>
                </a:solidFill>
                <a:latin typeface="Trebuchet MS" pitchFamily="48" charset="0"/>
                <a:ea typeface="+mn-ea"/>
                <a:cs typeface="+mn-cs"/>
              </a:rPr>
              <a:t>“</a:t>
            </a:r>
            <a:r>
              <a:rPr lang="en-US" altLang="en-US" sz="2400" dirty="0">
                <a:solidFill>
                  <a:schemeClr val="tx1"/>
                </a:solidFill>
                <a:latin typeface="+mn-lt"/>
                <a:ea typeface="+mn-ea"/>
                <a:cs typeface="+mn-cs"/>
              </a:rPr>
              <a:t>It is a fact largely ignored that 60% of preventable maternal deaths and 53% of newborn and under-5 deaths now take place in zones of conflict and displacement.” </a:t>
            </a:r>
            <a:r>
              <a:rPr lang="en-US" altLang="en-US" sz="2000" i="1" dirty="0">
                <a:solidFill>
                  <a:schemeClr val="tx1"/>
                </a:solidFill>
                <a:latin typeface="+mn-lt"/>
                <a:ea typeface="+mn-ea"/>
                <a:cs typeface="+mn-cs"/>
              </a:rPr>
              <a:t>Horton, Lancet May 2016 </a:t>
            </a:r>
          </a:p>
          <a:p>
            <a:pPr marL="342900" indent="-342900" eaLnBrk="0" hangingPunct="0">
              <a:spcBef>
                <a:spcPts val="0"/>
              </a:spcBef>
              <a:spcAft>
                <a:spcPct val="0"/>
              </a:spcAft>
              <a:buClrTx/>
              <a:buSzPct val="100000"/>
              <a:buFont typeface="Arial" panose="020B0604020202020204" pitchFamily="34" charset="0"/>
              <a:buChar char="•"/>
            </a:pPr>
            <a:endParaRPr lang="en-GB" sz="2400" dirty="0">
              <a:solidFill>
                <a:schemeClr val="tx1"/>
              </a:solidFill>
              <a:latin typeface="+mn-lt"/>
              <a:ea typeface="+mn-ea"/>
              <a:cs typeface="+mn-cs"/>
            </a:endParaRPr>
          </a:p>
          <a:p>
            <a:pPr marL="342900" indent="-342900" eaLnBrk="0" hangingPunct="0">
              <a:spcBef>
                <a:spcPts val="0"/>
              </a:spcBef>
              <a:spcAft>
                <a:spcPct val="0"/>
              </a:spcAft>
              <a:buClrTx/>
              <a:buSzPct val="100000"/>
              <a:buFont typeface="Arial" panose="020B0604020202020204" pitchFamily="34" charset="0"/>
              <a:buChar char="•"/>
            </a:pPr>
            <a:r>
              <a:rPr lang="en-US" sz="2400" dirty="0">
                <a:solidFill>
                  <a:schemeClr val="tx1"/>
                </a:solidFill>
                <a:latin typeface="+mn-lt"/>
                <a:ea typeface="+mn-ea"/>
                <a:cs typeface="+mn-cs"/>
              </a:rPr>
              <a:t>500 women and girls die in crisis settings every day from complications due to pregnancy and childbirth. </a:t>
            </a:r>
          </a:p>
          <a:p>
            <a:pPr marL="342900" indent="-342900" eaLnBrk="0" hangingPunct="0">
              <a:spcBef>
                <a:spcPts val="0"/>
              </a:spcBef>
              <a:spcAft>
                <a:spcPct val="0"/>
              </a:spcAft>
              <a:buClrTx/>
              <a:buSzPct val="100000"/>
              <a:buFont typeface="Arial" panose="020B0604020202020204" pitchFamily="34" charset="0"/>
              <a:buChar char="•"/>
            </a:pPr>
            <a:endParaRPr lang="en-US" sz="2400" dirty="0">
              <a:solidFill>
                <a:schemeClr val="tx1"/>
              </a:solidFill>
              <a:latin typeface="+mn-lt"/>
              <a:ea typeface="+mn-ea"/>
              <a:cs typeface="+mn-cs"/>
            </a:endParaRPr>
          </a:p>
          <a:p>
            <a:pPr marL="342900" indent="-342900" eaLnBrk="0" hangingPunct="0">
              <a:spcBef>
                <a:spcPts val="0"/>
              </a:spcBef>
              <a:spcAft>
                <a:spcPct val="0"/>
              </a:spcAft>
              <a:buClrTx/>
              <a:buSzPct val="100000"/>
              <a:buFont typeface="Arial" panose="020B0604020202020204" pitchFamily="34" charset="0"/>
              <a:buChar char="•"/>
            </a:pPr>
            <a:r>
              <a:rPr lang="en-CA" sz="2400" dirty="0">
                <a:solidFill>
                  <a:schemeClr val="tx1"/>
                </a:solidFill>
                <a:latin typeface="+mn-lt"/>
                <a:ea typeface="+mn-ea"/>
                <a:cs typeface="+mn-cs"/>
              </a:rPr>
              <a:t>Most maternal and newborn deaths occur around the time of labour, delivery, and the immediate post-partum period</a:t>
            </a:r>
          </a:p>
        </p:txBody>
      </p:sp>
    </p:spTree>
    <p:extLst>
      <p:ext uri="{BB962C8B-B14F-4D97-AF65-F5344CB8AC3E}">
        <p14:creationId xmlns:p14="http://schemas.microsoft.com/office/powerpoint/2010/main" val="1121734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306" y="110593"/>
            <a:ext cx="11464887" cy="707251"/>
          </a:xfrm>
        </p:spPr>
        <p:txBody>
          <a:bodyPr>
            <a:noAutofit/>
          </a:bodyPr>
          <a:lstStyle/>
          <a:p>
            <a:r>
              <a:rPr lang="en-US" u="sng" dirty="0"/>
              <a:t>Major Causes of Maternal and Newborn Death</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7618" y="1013810"/>
            <a:ext cx="10803876" cy="5548772"/>
          </a:xfrm>
        </p:spPr>
      </p:pic>
      <p:sp>
        <p:nvSpPr>
          <p:cNvPr id="7" name="TextBox 6"/>
          <p:cNvSpPr txBox="1"/>
          <p:nvPr/>
        </p:nvSpPr>
        <p:spPr>
          <a:xfrm>
            <a:off x="9631313" y="6550223"/>
            <a:ext cx="2468880" cy="307777"/>
          </a:xfrm>
          <a:prstGeom prst="rect">
            <a:avLst/>
          </a:prstGeom>
          <a:noFill/>
        </p:spPr>
        <p:txBody>
          <a:bodyPr wrap="square" rtlCol="0">
            <a:spAutoFit/>
          </a:bodyPr>
          <a:lstStyle/>
          <a:p>
            <a:pPr algn="r"/>
            <a:r>
              <a:rPr lang="en-AU" sz="1400" dirty="0">
                <a:latin typeface="Calibri" panose="020F0502020204030204" pitchFamily="34" charset="0"/>
              </a:rPr>
              <a:t>Every Woman Every Child 2015</a:t>
            </a:r>
          </a:p>
        </p:txBody>
      </p:sp>
    </p:spTree>
    <p:extLst>
      <p:ext uri="{BB962C8B-B14F-4D97-AF65-F5344CB8AC3E}">
        <p14:creationId xmlns:p14="http://schemas.microsoft.com/office/powerpoint/2010/main" val="65297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47713"/>
            <a:ext cx="8229600" cy="929802"/>
          </a:xfrm>
        </p:spPr>
        <p:txBody>
          <a:bodyPr/>
          <a:lstStyle/>
          <a:p>
            <a:r>
              <a:rPr lang="en-US" u="sng" dirty="0"/>
              <a:t>The 3 Delays</a:t>
            </a:r>
          </a:p>
        </p:txBody>
      </p:sp>
      <p:sp>
        <p:nvSpPr>
          <p:cNvPr id="3" name="Content Placeholder 2"/>
          <p:cNvSpPr>
            <a:spLocks noGrp="1"/>
          </p:cNvSpPr>
          <p:nvPr>
            <p:ph idx="1"/>
          </p:nvPr>
        </p:nvSpPr>
        <p:spPr>
          <a:xfrm>
            <a:off x="934597" y="1253430"/>
            <a:ext cx="10071253" cy="3360593"/>
          </a:xfrm>
        </p:spPr>
        <p:txBody>
          <a:bodyPr>
            <a:normAutofit/>
          </a:bodyPr>
          <a:lstStyle/>
          <a:p>
            <a:pPr marL="514350" indent="-514350" eaLnBrk="0" fontAlgn="base" hangingPunct="0">
              <a:spcAft>
                <a:spcPct val="0"/>
              </a:spcAft>
              <a:buClr>
                <a:schemeClr val="tx1"/>
              </a:buClr>
              <a:buSzPct val="100000"/>
              <a:buFont typeface="+mj-lt"/>
              <a:buAutoNum type="arabicPeriod"/>
              <a:defRPr/>
            </a:pPr>
            <a:r>
              <a:rPr kumimoji="1" lang="en-US" dirty="0">
                <a:latin typeface="Calibri" panose="020F0502020204030204" pitchFamily="34" charset="0"/>
                <a:ea typeface="MS PGothic" panose="020B0600070205080204" pitchFamily="34" charset="-128"/>
                <a:cs typeface="Arial" pitchFamily="34" charset="0"/>
              </a:rPr>
              <a:t>In decision to seek care</a:t>
            </a:r>
          </a:p>
          <a:p>
            <a:pPr marL="514350" indent="-514350" eaLnBrk="0" fontAlgn="base" hangingPunct="0">
              <a:spcAft>
                <a:spcPct val="0"/>
              </a:spcAft>
              <a:buClr>
                <a:schemeClr val="tx1"/>
              </a:buClr>
              <a:buSzPct val="100000"/>
              <a:buFont typeface="+mj-lt"/>
              <a:buAutoNum type="arabicPeriod"/>
              <a:defRPr/>
            </a:pPr>
            <a:r>
              <a:rPr kumimoji="1" lang="en-US" dirty="0">
                <a:latin typeface="Calibri" panose="020F0502020204030204" pitchFamily="34" charset="0"/>
                <a:ea typeface="MS PGothic" panose="020B0600070205080204" pitchFamily="34" charset="-128"/>
                <a:cs typeface="Arial" pitchFamily="34" charset="0"/>
              </a:rPr>
              <a:t>In reaching health facility</a:t>
            </a:r>
          </a:p>
          <a:p>
            <a:pPr marL="514350" indent="-514350" eaLnBrk="0" fontAlgn="base" hangingPunct="0">
              <a:spcAft>
                <a:spcPct val="0"/>
              </a:spcAft>
              <a:buClr>
                <a:schemeClr val="tx1"/>
              </a:buClr>
              <a:buSzPct val="100000"/>
              <a:buFont typeface="+mj-lt"/>
              <a:buAutoNum type="arabicPeriod"/>
              <a:defRPr/>
            </a:pPr>
            <a:r>
              <a:rPr kumimoji="1" lang="en-US" dirty="0">
                <a:latin typeface="Calibri" panose="020F0502020204030204" pitchFamily="34" charset="0"/>
                <a:ea typeface="MS PGothic" panose="020B0600070205080204" pitchFamily="34" charset="-128"/>
                <a:cs typeface="Arial" pitchFamily="34" charset="0"/>
              </a:rPr>
              <a:t>In receiving appropriate treatment</a:t>
            </a:r>
          </a:p>
          <a:p>
            <a:pPr marL="0" indent="0" algn="ctr">
              <a:spcBef>
                <a:spcPct val="0"/>
              </a:spcBef>
              <a:buNone/>
            </a:pPr>
            <a:endParaRPr lang="en-US" sz="3600" dirty="0">
              <a:solidFill>
                <a:srgbClr val="D74534"/>
              </a:solidFill>
              <a:latin typeface="Arial Narrow"/>
              <a:ea typeface="+mj-ea"/>
              <a:cs typeface="Arial Narrow"/>
            </a:endParaRPr>
          </a:p>
          <a:p>
            <a:pPr marL="0" indent="0" algn="ctr">
              <a:spcBef>
                <a:spcPct val="0"/>
              </a:spcBef>
              <a:buNone/>
            </a:pPr>
            <a:r>
              <a:rPr lang="en-US" sz="3200" b="1" dirty="0">
                <a:ea typeface="+mj-ea"/>
                <a:cs typeface="Arial Narrow"/>
              </a:rPr>
              <a:t>Can’t predict or prevent complications…</a:t>
            </a:r>
            <a:br>
              <a:rPr lang="en-US" sz="3200" b="1" dirty="0">
                <a:ea typeface="+mj-ea"/>
                <a:cs typeface="Arial Narrow"/>
              </a:rPr>
            </a:br>
            <a:r>
              <a:rPr lang="en-US" sz="3200" b="1" dirty="0">
                <a:ea typeface="+mj-ea"/>
                <a:cs typeface="Arial Narrow"/>
              </a:rPr>
              <a:t>… but can prevent deaths by reducing DELAYS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7719" b="23209"/>
          <a:stretch/>
        </p:blipFill>
        <p:spPr>
          <a:xfrm>
            <a:off x="1689253" y="4459787"/>
            <a:ext cx="9144000" cy="1772240"/>
          </a:xfrm>
          <a:prstGeom prst="rect">
            <a:avLst/>
          </a:prstGeom>
        </p:spPr>
      </p:pic>
    </p:spTree>
    <p:extLst>
      <p:ext uri="{BB962C8B-B14F-4D97-AF65-F5344CB8AC3E}">
        <p14:creationId xmlns:p14="http://schemas.microsoft.com/office/powerpoint/2010/main" val="173125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524000" y="427310"/>
            <a:ext cx="9144000" cy="850393"/>
          </a:xfrm>
        </p:spPr>
        <p:txBody>
          <a:bodyPr>
            <a:normAutofit/>
          </a:bodyPr>
          <a:lstStyle/>
          <a:p>
            <a:pPr marL="0" indent="0" algn="ctr">
              <a:buNone/>
            </a:pPr>
            <a:r>
              <a:rPr lang="en-US" sz="4400" u="sng" dirty="0">
                <a:latin typeface="Calibri"/>
              </a:rPr>
              <a:t>Maternal and Newborn Health</a:t>
            </a:r>
          </a:p>
          <a:p>
            <a:pPr marL="0" indent="0">
              <a:buNone/>
            </a:pPr>
            <a:endParaRPr lang="en-US" dirty="0"/>
          </a:p>
        </p:txBody>
      </p:sp>
      <p:graphicFrame>
        <p:nvGraphicFramePr>
          <p:cNvPr id="4" name="Diagram 3"/>
          <p:cNvGraphicFramePr/>
          <p:nvPr>
            <p:extLst>
              <p:ext uri="{D42A27DB-BD31-4B8C-83A1-F6EECF244321}">
                <p14:modId xmlns:p14="http://schemas.microsoft.com/office/powerpoint/2010/main" val="890388438"/>
              </p:ext>
            </p:extLst>
          </p:nvPr>
        </p:nvGraphicFramePr>
        <p:xfrm>
          <a:off x="1836727" y="1116316"/>
          <a:ext cx="8115076" cy="3140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682304" y="1277703"/>
            <a:ext cx="8397433" cy="646331"/>
          </a:xfrm>
          <a:prstGeom prst="rect">
            <a:avLst/>
          </a:prstGeom>
          <a:noFill/>
        </p:spPr>
        <p:txBody>
          <a:bodyPr wrap="square" rtlCol="0">
            <a:spAutoFit/>
          </a:bodyPr>
          <a:lstStyle/>
          <a:p>
            <a:pPr algn="ctr" defTabSz="457200">
              <a:defRPr/>
            </a:pPr>
            <a:r>
              <a:rPr lang="en-AU" sz="3600" b="1" dirty="0">
                <a:solidFill>
                  <a:srgbClr val="131313"/>
                </a:solidFill>
                <a:latin typeface="Calibri" panose="020F0502020204030204" pitchFamily="34" charset="0"/>
              </a:rPr>
              <a:t>MISP: Minimum Response</a:t>
            </a:r>
          </a:p>
        </p:txBody>
      </p:sp>
      <p:sp>
        <p:nvSpPr>
          <p:cNvPr id="7" name="TextBox 6"/>
          <p:cNvSpPr txBox="1"/>
          <p:nvPr/>
        </p:nvSpPr>
        <p:spPr>
          <a:xfrm>
            <a:off x="6271097" y="4530101"/>
            <a:ext cx="5821742" cy="830997"/>
          </a:xfrm>
          <a:prstGeom prst="rect">
            <a:avLst/>
          </a:prstGeom>
          <a:noFill/>
        </p:spPr>
        <p:txBody>
          <a:bodyPr wrap="square" rtlCol="0">
            <a:spAutoFit/>
          </a:bodyPr>
          <a:lstStyle/>
          <a:p>
            <a:pPr algn="ctr" defTabSz="457200">
              <a:defRPr/>
            </a:pPr>
            <a:r>
              <a:rPr lang="en-GB" sz="2400" b="1" dirty="0">
                <a:solidFill>
                  <a:srgbClr val="FF0000"/>
                </a:solidFill>
                <a:latin typeface="Arial"/>
              </a:rPr>
              <a:t>Restore  comprehensive  services AS SOON AS POSSIBLE</a:t>
            </a:r>
          </a:p>
        </p:txBody>
      </p:sp>
      <p:sp>
        <p:nvSpPr>
          <p:cNvPr id="8" name="TextBox 7"/>
          <p:cNvSpPr txBox="1"/>
          <p:nvPr/>
        </p:nvSpPr>
        <p:spPr>
          <a:xfrm>
            <a:off x="982585" y="3652724"/>
            <a:ext cx="6437127" cy="2246769"/>
          </a:xfrm>
          <a:prstGeom prst="rect">
            <a:avLst/>
          </a:prstGeom>
          <a:noFill/>
        </p:spPr>
        <p:txBody>
          <a:bodyPr wrap="square" rtlCol="0">
            <a:spAutoFit/>
          </a:bodyPr>
          <a:lstStyle/>
          <a:p>
            <a:pPr marL="457200" indent="-457200" defTabSz="457200">
              <a:buFont typeface="+mj-lt"/>
              <a:buAutoNum type="arabicPeriod"/>
              <a:defRPr/>
            </a:pPr>
            <a:r>
              <a:rPr lang="en-AU" sz="2800" dirty="0">
                <a:latin typeface="Calibri" panose="020F0502020204030204" pitchFamily="34" charset="0"/>
              </a:rPr>
              <a:t>Availability and accessibility of </a:t>
            </a:r>
            <a:r>
              <a:rPr lang="en-AU" sz="2800" dirty="0" err="1">
                <a:latin typeface="Calibri" panose="020F0502020204030204" pitchFamily="34" charset="0"/>
              </a:rPr>
              <a:t>EmONC</a:t>
            </a:r>
            <a:endParaRPr lang="en-AU" sz="2800" dirty="0">
              <a:latin typeface="Calibri" panose="020F0502020204030204" pitchFamily="34" charset="0"/>
            </a:endParaRPr>
          </a:p>
          <a:p>
            <a:pPr marL="457200" indent="-457200" defTabSz="457200">
              <a:buFont typeface="+mj-lt"/>
              <a:buAutoNum type="arabicPeriod"/>
              <a:defRPr/>
            </a:pPr>
            <a:r>
              <a:rPr lang="en-AU" sz="2800" dirty="0">
                <a:latin typeface="Calibri" panose="020F0502020204030204" pitchFamily="34" charset="0"/>
              </a:rPr>
              <a:t>24/7 referral system</a:t>
            </a:r>
          </a:p>
          <a:p>
            <a:pPr marL="457200" indent="-457200" defTabSz="457200">
              <a:buFont typeface="+mj-lt"/>
              <a:buAutoNum type="arabicPeriod"/>
              <a:defRPr/>
            </a:pPr>
            <a:r>
              <a:rPr lang="en-AU" sz="2800" dirty="0">
                <a:latin typeface="Calibri" panose="020F0502020204030204" pitchFamily="34" charset="0"/>
              </a:rPr>
              <a:t>Post-Abortion Care</a:t>
            </a:r>
          </a:p>
          <a:p>
            <a:pPr marL="457200" indent="-457200" defTabSz="457200">
              <a:buFont typeface="+mj-lt"/>
              <a:buAutoNum type="arabicPeriod"/>
              <a:defRPr/>
            </a:pPr>
            <a:r>
              <a:rPr lang="en-AU" sz="2800" dirty="0">
                <a:latin typeface="Calibri" panose="020F0502020204030204" pitchFamily="34" charset="0"/>
              </a:rPr>
              <a:t>Supplies for clean delivery and immediate newborn care</a:t>
            </a:r>
          </a:p>
        </p:txBody>
      </p:sp>
    </p:spTree>
    <p:extLst>
      <p:ext uri="{BB962C8B-B14F-4D97-AF65-F5344CB8AC3E}">
        <p14:creationId xmlns:p14="http://schemas.microsoft.com/office/powerpoint/2010/main" val="2573719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95" y="206992"/>
            <a:ext cx="11279139" cy="1143000"/>
          </a:xfrm>
        </p:spPr>
        <p:txBody>
          <a:bodyPr>
            <a:noAutofit/>
          </a:bodyPr>
          <a:lstStyle/>
          <a:p>
            <a:r>
              <a:rPr lang="en-US" u="sng" dirty="0"/>
              <a:t>Factors Influencing Risk of Unintended Pregnancy in Crisis Situations</a:t>
            </a:r>
            <a:endParaRPr lang="en-AU" u="sng" dirty="0"/>
          </a:p>
        </p:txBody>
      </p:sp>
      <p:pic>
        <p:nvPicPr>
          <p:cNvPr id="4" name="Content Placeholder 3"/>
          <p:cNvPicPr>
            <a:picLocks noGrp="1" noChangeAspect="1"/>
          </p:cNvPicPr>
          <p:nvPr>
            <p:ph idx="1"/>
          </p:nvPr>
        </p:nvPicPr>
        <p:blipFill>
          <a:blip r:embed="rId3"/>
          <a:stretch>
            <a:fillRect/>
          </a:stretch>
        </p:blipFill>
        <p:spPr>
          <a:xfrm>
            <a:off x="992221" y="1640545"/>
            <a:ext cx="10545580" cy="5146650"/>
          </a:xfrm>
          <a:prstGeom prst="rect">
            <a:avLst/>
          </a:prstGeom>
        </p:spPr>
      </p:pic>
    </p:spTree>
    <p:extLst>
      <p:ext uri="{BB962C8B-B14F-4D97-AF65-F5344CB8AC3E}">
        <p14:creationId xmlns:p14="http://schemas.microsoft.com/office/powerpoint/2010/main" val="36393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749705" y="346157"/>
            <a:ext cx="9144000" cy="850393"/>
          </a:xfrm>
        </p:spPr>
        <p:txBody>
          <a:bodyPr>
            <a:normAutofit/>
          </a:bodyPr>
          <a:lstStyle/>
          <a:p>
            <a:pPr marL="0" indent="0" algn="ctr">
              <a:buNone/>
            </a:pPr>
            <a:r>
              <a:rPr lang="en-US" sz="4400" u="sng" dirty="0">
                <a:latin typeface="Calibri"/>
              </a:rPr>
              <a:t>Prevent Unintended Pregnancies</a:t>
            </a:r>
          </a:p>
          <a:p>
            <a:pPr marL="0" indent="0">
              <a:buNone/>
            </a:pPr>
            <a:endParaRPr lang="en-US" dirty="0"/>
          </a:p>
        </p:txBody>
      </p:sp>
      <p:graphicFrame>
        <p:nvGraphicFramePr>
          <p:cNvPr id="4" name="Diagram 3"/>
          <p:cNvGraphicFramePr/>
          <p:nvPr>
            <p:extLst>
              <p:ext uri="{D42A27DB-BD31-4B8C-83A1-F6EECF244321}">
                <p14:modId xmlns:p14="http://schemas.microsoft.com/office/powerpoint/2010/main" val="3658787272"/>
              </p:ext>
            </p:extLst>
          </p:nvPr>
        </p:nvGraphicFramePr>
        <p:xfrm>
          <a:off x="2151314" y="1069115"/>
          <a:ext cx="8115076" cy="3140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925610" y="1190496"/>
            <a:ext cx="8397433" cy="646331"/>
          </a:xfrm>
          <a:prstGeom prst="rect">
            <a:avLst/>
          </a:prstGeom>
          <a:noFill/>
        </p:spPr>
        <p:txBody>
          <a:bodyPr wrap="square" rtlCol="0">
            <a:spAutoFit/>
          </a:bodyPr>
          <a:lstStyle/>
          <a:p>
            <a:pPr algn="ctr" defTabSz="457200">
              <a:defRPr/>
            </a:pPr>
            <a:r>
              <a:rPr lang="en-AU" sz="3600" b="1" dirty="0">
                <a:solidFill>
                  <a:srgbClr val="131313"/>
                </a:solidFill>
                <a:latin typeface="Calibri" panose="020F0502020204030204" pitchFamily="34" charset="0"/>
              </a:rPr>
              <a:t>MISP: Minimum Response</a:t>
            </a:r>
          </a:p>
        </p:txBody>
      </p:sp>
      <p:sp>
        <p:nvSpPr>
          <p:cNvPr id="7" name="TextBox 6"/>
          <p:cNvSpPr txBox="1"/>
          <p:nvPr/>
        </p:nvSpPr>
        <p:spPr>
          <a:xfrm>
            <a:off x="6962650" y="4756016"/>
            <a:ext cx="5291425" cy="830997"/>
          </a:xfrm>
          <a:prstGeom prst="rect">
            <a:avLst/>
          </a:prstGeom>
          <a:noFill/>
        </p:spPr>
        <p:txBody>
          <a:bodyPr wrap="square" rtlCol="0">
            <a:spAutoFit/>
          </a:bodyPr>
          <a:lstStyle/>
          <a:p>
            <a:pPr algn="ctr" defTabSz="457200">
              <a:defRPr/>
            </a:pPr>
            <a:r>
              <a:rPr lang="en-GB" sz="2400" b="1" dirty="0">
                <a:solidFill>
                  <a:srgbClr val="FF0000"/>
                </a:solidFill>
                <a:latin typeface="Arial"/>
              </a:rPr>
              <a:t>Restore  comprehensive  services AS SOON AS POSSIBLE</a:t>
            </a:r>
          </a:p>
        </p:txBody>
      </p:sp>
      <p:sp>
        <p:nvSpPr>
          <p:cNvPr id="8" name="TextBox 7"/>
          <p:cNvSpPr txBox="1"/>
          <p:nvPr/>
        </p:nvSpPr>
        <p:spPr>
          <a:xfrm>
            <a:off x="885298" y="3754876"/>
            <a:ext cx="6283987" cy="3016210"/>
          </a:xfrm>
          <a:prstGeom prst="rect">
            <a:avLst/>
          </a:prstGeom>
          <a:noFill/>
        </p:spPr>
        <p:txBody>
          <a:bodyPr wrap="square" rtlCol="0">
            <a:spAutoFit/>
          </a:bodyPr>
          <a:lstStyle/>
          <a:p>
            <a:pPr marL="457200" indent="-457200" defTabSz="457200">
              <a:buFont typeface="+mj-lt"/>
              <a:buAutoNum type="arabicPeriod"/>
              <a:defRPr/>
            </a:pPr>
            <a:r>
              <a:rPr lang="en-AU" sz="2800" dirty="0">
                <a:latin typeface="Calibri" panose="020F0502020204030204" pitchFamily="34" charset="0"/>
              </a:rPr>
              <a:t>Ensure availability of a wide range of contraceptive methods at primary health care facilities to meet demand</a:t>
            </a:r>
          </a:p>
          <a:p>
            <a:pPr marL="457200" indent="-457200" defTabSz="457200">
              <a:buFont typeface="+mj-lt"/>
              <a:buAutoNum type="arabicPeriod"/>
              <a:defRPr/>
            </a:pPr>
            <a:r>
              <a:rPr lang="en-AU" sz="2800" dirty="0">
                <a:latin typeface="Calibri" panose="020F0502020204030204" pitchFamily="34" charset="0"/>
              </a:rPr>
              <a:t>Provide information </a:t>
            </a:r>
          </a:p>
          <a:p>
            <a:pPr marL="457200" indent="-457200" defTabSz="457200">
              <a:buFont typeface="+mj-lt"/>
              <a:buAutoNum type="arabicPeriod"/>
              <a:defRPr/>
            </a:pPr>
            <a:r>
              <a:rPr lang="en-AU" sz="2800" dirty="0">
                <a:latin typeface="Calibri" panose="020F0502020204030204" pitchFamily="34" charset="0"/>
              </a:rPr>
              <a:t>Ensure community is aware of availability</a:t>
            </a:r>
          </a:p>
          <a:p>
            <a:pPr marL="457200" indent="-457200" defTabSz="457200">
              <a:buFont typeface="+mj-lt"/>
              <a:buAutoNum type="arabicPeriod"/>
              <a:defRPr/>
            </a:pPr>
            <a:endParaRPr lang="en-AU" sz="2200" dirty="0">
              <a:solidFill>
                <a:srgbClr val="F79646">
                  <a:lumMod val="75000"/>
                </a:srgbClr>
              </a:solidFill>
              <a:latin typeface="Calibri" panose="020F0502020204030204" pitchFamily="34" charset="0"/>
            </a:endParaRPr>
          </a:p>
        </p:txBody>
      </p:sp>
    </p:spTree>
    <p:extLst>
      <p:ext uri="{BB962C8B-B14F-4D97-AF65-F5344CB8AC3E}">
        <p14:creationId xmlns:p14="http://schemas.microsoft.com/office/powerpoint/2010/main" val="932856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012" y="-39984"/>
            <a:ext cx="11149070" cy="1143000"/>
          </a:xfrm>
        </p:spPr>
        <p:txBody>
          <a:bodyPr>
            <a:normAutofit/>
          </a:bodyPr>
          <a:lstStyle/>
          <a:p>
            <a:r>
              <a:rPr lang="en-US" sz="4200" u="sng" dirty="0"/>
              <a:t>Safe Abortion Care in Humanitarian Crises</a:t>
            </a:r>
          </a:p>
        </p:txBody>
      </p:sp>
      <p:sp>
        <p:nvSpPr>
          <p:cNvPr id="3" name="Content Placeholder 2"/>
          <p:cNvSpPr>
            <a:spLocks noGrp="1"/>
          </p:cNvSpPr>
          <p:nvPr>
            <p:ph idx="1"/>
          </p:nvPr>
        </p:nvSpPr>
        <p:spPr/>
        <p:txBody>
          <a:bodyPr>
            <a:normAutofit/>
          </a:bodyPr>
          <a:lstStyle/>
          <a:p>
            <a:endParaRPr lang="en-US" dirty="0">
              <a:solidFill>
                <a:schemeClr val="accent6">
                  <a:lumMod val="75000"/>
                </a:schemeClr>
              </a:solidFill>
              <a:latin typeface="Calibri" panose="020F0502020204030204" pitchFamily="34" charset="0"/>
            </a:endParaRP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617" y="1266097"/>
            <a:ext cx="9221860" cy="4747785"/>
          </a:xfrm>
          <a:prstGeom prst="rect">
            <a:avLst/>
          </a:prstGeom>
        </p:spPr>
      </p:pic>
      <p:sp>
        <p:nvSpPr>
          <p:cNvPr id="4" name="TextBox 3"/>
          <p:cNvSpPr txBox="1"/>
          <p:nvPr/>
        </p:nvSpPr>
        <p:spPr>
          <a:xfrm>
            <a:off x="6235547" y="6265633"/>
            <a:ext cx="4494216" cy="369332"/>
          </a:xfrm>
          <a:prstGeom prst="rect">
            <a:avLst/>
          </a:prstGeom>
          <a:noFill/>
        </p:spPr>
        <p:txBody>
          <a:bodyPr wrap="square" rtlCol="0">
            <a:spAutoFit/>
          </a:bodyPr>
          <a:lstStyle/>
          <a:p>
            <a:pPr algn="r"/>
            <a:r>
              <a:rPr lang="en-AU" dirty="0"/>
              <a:t>IPAS: Overview of Unsafe Abortion</a:t>
            </a:r>
          </a:p>
        </p:txBody>
      </p:sp>
    </p:spTree>
    <p:extLst>
      <p:ext uri="{BB962C8B-B14F-4D97-AF65-F5344CB8AC3E}">
        <p14:creationId xmlns:p14="http://schemas.microsoft.com/office/powerpoint/2010/main" val="2242005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8332" y="250586"/>
            <a:ext cx="9718205" cy="1087553"/>
          </a:xfrm>
        </p:spPr>
        <p:txBody>
          <a:bodyPr>
            <a:noAutofit/>
          </a:bodyPr>
          <a:lstStyle/>
          <a:p>
            <a:pPr algn="l"/>
            <a:r>
              <a:rPr lang="en-US" u="sng" dirty="0"/>
              <a:t>Safe Abortion Care in Humanitarian Crises</a:t>
            </a:r>
          </a:p>
        </p:txBody>
      </p:sp>
      <p:sp>
        <p:nvSpPr>
          <p:cNvPr id="5" name="Content Placeholder 2"/>
          <p:cNvSpPr txBox="1">
            <a:spLocks/>
          </p:cNvSpPr>
          <p:nvPr/>
        </p:nvSpPr>
        <p:spPr>
          <a:xfrm>
            <a:off x="1143946" y="1813762"/>
            <a:ext cx="11217213" cy="49469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800" dirty="0">
                <a:latin typeface="Calibri" panose="020F0502020204030204" pitchFamily="34" charset="0"/>
              </a:rPr>
              <a:t>Safe abortion care saves lives</a:t>
            </a:r>
          </a:p>
          <a:p>
            <a:pPr>
              <a:spcBef>
                <a:spcPts val="0"/>
              </a:spcBef>
            </a:pPr>
            <a:r>
              <a:rPr lang="en-US" sz="2800" dirty="0">
                <a:latin typeface="Calibri" panose="020F0502020204030204" pitchFamily="34" charset="0"/>
              </a:rPr>
              <a:t>There IS a need for safe abortion care in humanitarian settings</a:t>
            </a:r>
          </a:p>
          <a:p>
            <a:pPr>
              <a:spcBef>
                <a:spcPts val="0"/>
              </a:spcBef>
            </a:pPr>
            <a:r>
              <a:rPr lang="en-US" sz="2800" dirty="0">
                <a:latin typeface="Calibri" panose="020F0502020204030204" pitchFamily="34" charset="0"/>
              </a:rPr>
              <a:t>Abortion care is simple</a:t>
            </a:r>
          </a:p>
          <a:p>
            <a:pPr>
              <a:spcBef>
                <a:spcPts val="0"/>
              </a:spcBef>
            </a:pPr>
            <a:r>
              <a:rPr lang="en-US" sz="2800" dirty="0">
                <a:latin typeface="Calibri" panose="020F0502020204030204" pitchFamily="34" charset="0"/>
              </a:rPr>
              <a:t>Many donors do fund abortion care</a:t>
            </a:r>
          </a:p>
          <a:p>
            <a:pPr>
              <a:spcBef>
                <a:spcPts val="0"/>
              </a:spcBef>
            </a:pPr>
            <a:r>
              <a:rPr lang="en-US" sz="2800" dirty="0">
                <a:latin typeface="Calibri" panose="020F0502020204030204" pitchFamily="34" charset="0"/>
              </a:rPr>
              <a:t>Abortion is illegal only in very few countries</a:t>
            </a:r>
          </a:p>
          <a:p>
            <a:pPr marL="0" indent="0">
              <a:spcBef>
                <a:spcPts val="0"/>
              </a:spcBef>
              <a:buNone/>
            </a:pPr>
            <a:endParaRPr lang="en-US" dirty="0">
              <a:latin typeface="Calibri" panose="020F0502020204030204" pitchFamily="34" charset="0"/>
            </a:endParaRPr>
          </a:p>
          <a:p>
            <a:pPr marL="0" indent="0">
              <a:spcBef>
                <a:spcPts val="0"/>
              </a:spcBef>
              <a:buNone/>
            </a:pPr>
            <a:r>
              <a:rPr lang="en-US" b="1" dirty="0">
                <a:solidFill>
                  <a:srgbClr val="0000FF"/>
                </a:solidFill>
              </a:rPr>
              <a:t>Note:</a:t>
            </a:r>
          </a:p>
          <a:p>
            <a:pPr marL="0" indent="0">
              <a:spcBef>
                <a:spcPts val="0"/>
              </a:spcBef>
              <a:buNone/>
            </a:pPr>
            <a:r>
              <a:rPr lang="en-AU" sz="2800" dirty="0">
                <a:latin typeface="Calibri" panose="020F0502020204030204" pitchFamily="34" charset="0"/>
                <a:ea typeface="Calibri" panose="020F0502020204030204" pitchFamily="34" charset="0"/>
                <a:cs typeface="Times New Roman" panose="02020603050405020304" pitchFamily="18" charset="0"/>
              </a:rPr>
              <a:t>It is important to ensure that safe abortion care is available, to the full extent of the law, in health centres and hospital facilities</a:t>
            </a:r>
          </a:p>
          <a:p>
            <a:pPr marL="0" indent="0">
              <a:spcBef>
                <a:spcPts val="0"/>
              </a:spcBef>
              <a:buNone/>
            </a:pPr>
            <a:endParaRPr lang="en-US" dirty="0">
              <a:latin typeface="Calibri" panose="020F0502020204030204" pitchFamily="34" charset="0"/>
            </a:endParaRPr>
          </a:p>
        </p:txBody>
      </p:sp>
    </p:spTree>
    <p:extLst>
      <p:ext uri="{BB962C8B-B14F-4D97-AF65-F5344CB8AC3E}">
        <p14:creationId xmlns:p14="http://schemas.microsoft.com/office/powerpoint/2010/main" val="3588074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0F6A3-C496-4B8F-B65A-B4161BBF5989}"/>
              </a:ext>
            </a:extLst>
          </p:cNvPr>
          <p:cNvSpPr>
            <a:spLocks noGrp="1"/>
          </p:cNvSpPr>
          <p:nvPr>
            <p:ph type="title"/>
          </p:nvPr>
        </p:nvSpPr>
        <p:spPr>
          <a:xfrm>
            <a:off x="1324583" y="473908"/>
            <a:ext cx="10515600" cy="1325563"/>
          </a:xfrm>
        </p:spPr>
        <p:txBody>
          <a:bodyPr/>
          <a:lstStyle/>
          <a:p>
            <a:r>
              <a:rPr lang="en-GB" dirty="0"/>
              <a:t>What is needed to implement MISP</a:t>
            </a:r>
          </a:p>
        </p:txBody>
      </p:sp>
      <p:sp>
        <p:nvSpPr>
          <p:cNvPr id="3" name="Content Placeholder 2">
            <a:extLst>
              <a:ext uri="{FF2B5EF4-FFF2-40B4-BE49-F238E27FC236}">
                <a16:creationId xmlns:a16="http://schemas.microsoft.com/office/drawing/2014/main" id="{441CF2A9-65D7-4DE1-A909-B6455B4DFCFB}"/>
              </a:ext>
            </a:extLst>
          </p:cNvPr>
          <p:cNvSpPr>
            <a:spLocks noGrp="1"/>
          </p:cNvSpPr>
          <p:nvPr>
            <p:ph idx="1"/>
          </p:nvPr>
        </p:nvSpPr>
        <p:spPr>
          <a:xfrm>
            <a:off x="1246762" y="2315180"/>
            <a:ext cx="9229928" cy="3443593"/>
          </a:xfrm>
        </p:spPr>
        <p:txBody>
          <a:bodyPr>
            <a:noAutofit/>
          </a:bodyPr>
          <a:lstStyle/>
          <a:p>
            <a:r>
              <a:rPr lang="en-GB" dirty="0"/>
              <a:t>Leadership and coordination </a:t>
            </a:r>
          </a:p>
          <a:p>
            <a:r>
              <a:rPr lang="en-GB" dirty="0"/>
              <a:t>Community Engagement </a:t>
            </a:r>
          </a:p>
          <a:p>
            <a:r>
              <a:rPr lang="en-GB" dirty="0"/>
              <a:t>Multi-sectoral collaboration, e.g. health, protection, logistics </a:t>
            </a:r>
          </a:p>
          <a:p>
            <a:r>
              <a:rPr lang="en-GB" dirty="0"/>
              <a:t>Infra-structure</a:t>
            </a:r>
          </a:p>
          <a:p>
            <a:r>
              <a:rPr lang="en-GB" dirty="0"/>
              <a:t>Expertise: sufficient quantity &amp; quality</a:t>
            </a:r>
          </a:p>
          <a:p>
            <a:r>
              <a:rPr lang="en-CA" dirty="0"/>
              <a:t>Supplies and commodities</a:t>
            </a:r>
          </a:p>
          <a:p>
            <a:r>
              <a:rPr lang="en-CA" dirty="0"/>
              <a:t>Funding</a:t>
            </a:r>
          </a:p>
          <a:p>
            <a:r>
              <a:rPr lang="en-CA" dirty="0"/>
              <a:t>Monitoring and evaluation</a:t>
            </a:r>
          </a:p>
          <a:p>
            <a:pPr marL="0" indent="0">
              <a:buNone/>
            </a:pPr>
            <a:endParaRPr lang="en-CA" b="1" dirty="0"/>
          </a:p>
          <a:p>
            <a:pPr marL="0" indent="0">
              <a:buNone/>
            </a:pPr>
            <a:endParaRPr lang="en-GB" dirty="0"/>
          </a:p>
          <a:p>
            <a:pPr marL="0" indent="0">
              <a:buNone/>
            </a:pPr>
            <a:endParaRPr lang="en-GB" dirty="0"/>
          </a:p>
        </p:txBody>
      </p:sp>
      <p:sp>
        <p:nvSpPr>
          <p:cNvPr id="4" name="TextBox 3">
            <a:extLst>
              <a:ext uri="{FF2B5EF4-FFF2-40B4-BE49-F238E27FC236}">
                <a16:creationId xmlns:a16="http://schemas.microsoft.com/office/drawing/2014/main" id="{14D55258-1F9F-46F1-A666-628C8A322F55}"/>
              </a:ext>
            </a:extLst>
          </p:cNvPr>
          <p:cNvSpPr txBox="1"/>
          <p:nvPr/>
        </p:nvSpPr>
        <p:spPr>
          <a:xfrm>
            <a:off x="1178357" y="582691"/>
            <a:ext cx="970137" cy="1107996"/>
          </a:xfrm>
          <a:prstGeom prst="rect">
            <a:avLst/>
          </a:prstGeom>
          <a:noFill/>
        </p:spPr>
        <p:txBody>
          <a:bodyPr wrap="none" rtlCol="0">
            <a:spAutoFit/>
          </a:bodyPr>
          <a:lstStyle/>
          <a:p>
            <a:r>
              <a:rPr lang="en-GB" sz="6600" b="1" dirty="0">
                <a:solidFill>
                  <a:srgbClr val="FF0000"/>
                </a:solidFill>
              </a:rPr>
              <a:t>??</a:t>
            </a:r>
          </a:p>
        </p:txBody>
      </p:sp>
    </p:spTree>
    <p:extLst>
      <p:ext uri="{BB962C8B-B14F-4D97-AF65-F5344CB8AC3E}">
        <p14:creationId xmlns:p14="http://schemas.microsoft.com/office/powerpoint/2010/main" val="10987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2B5D27-86EC-49DB-8A61-EDB835A99E03}"/>
              </a:ext>
            </a:extLst>
          </p:cNvPr>
          <p:cNvSpPr/>
          <p:nvPr/>
        </p:nvSpPr>
        <p:spPr>
          <a:xfrm>
            <a:off x="3276815" y="3500239"/>
            <a:ext cx="6651052" cy="461665"/>
          </a:xfrm>
          <a:prstGeom prst="rect">
            <a:avLst/>
          </a:prstGeom>
        </p:spPr>
        <p:txBody>
          <a:bodyPr wrap="none">
            <a:spAutoFit/>
          </a:bodyPr>
          <a:lstStyle/>
          <a:p>
            <a:r>
              <a:rPr lang="en-GB" sz="2400" dirty="0">
                <a:solidFill>
                  <a:srgbClr val="0000FF"/>
                </a:solidFill>
              </a:rPr>
              <a:t>https://www.youtube.com/watch?v=P9higAW_KAw</a:t>
            </a:r>
          </a:p>
        </p:txBody>
      </p:sp>
      <p:sp>
        <p:nvSpPr>
          <p:cNvPr id="5" name="Rectangle 4">
            <a:extLst>
              <a:ext uri="{FF2B5EF4-FFF2-40B4-BE49-F238E27FC236}">
                <a16:creationId xmlns:a16="http://schemas.microsoft.com/office/drawing/2014/main" id="{6EF0DF38-81B1-4A99-A2B1-9BBD5CCE93CE}"/>
              </a:ext>
            </a:extLst>
          </p:cNvPr>
          <p:cNvSpPr/>
          <p:nvPr/>
        </p:nvSpPr>
        <p:spPr>
          <a:xfrm>
            <a:off x="2376195" y="2295932"/>
            <a:ext cx="8008775" cy="830997"/>
          </a:xfrm>
          <a:prstGeom prst="rect">
            <a:avLst/>
          </a:prstGeom>
        </p:spPr>
        <p:txBody>
          <a:bodyPr wrap="square">
            <a:spAutoFit/>
          </a:bodyPr>
          <a:lstStyle/>
          <a:p>
            <a:pPr algn="ctr"/>
            <a:r>
              <a:rPr lang="en-US" sz="2400" dirty="0">
                <a:solidFill>
                  <a:srgbClr val="0D0D0D"/>
                </a:solidFill>
                <a:latin typeface="Roboto"/>
              </a:rPr>
              <a:t>Childbirth on board MSF Mediterranean Search and Rescue Ship, Dignity I; October 2015</a:t>
            </a:r>
          </a:p>
        </p:txBody>
      </p:sp>
    </p:spTree>
    <p:extLst>
      <p:ext uri="{BB962C8B-B14F-4D97-AF65-F5344CB8AC3E}">
        <p14:creationId xmlns:p14="http://schemas.microsoft.com/office/powerpoint/2010/main" val="458222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902508" y="1306662"/>
            <a:ext cx="4165252" cy="687391"/>
          </a:xfrm>
        </p:spPr>
        <p:txBody>
          <a:bodyPr/>
          <a:lstStyle/>
          <a:p>
            <a:pPr marL="0" indent="0">
              <a:buNone/>
            </a:pPr>
            <a:r>
              <a:rPr lang="en-US" dirty="0"/>
              <a:t>Multi-sector collaboration</a:t>
            </a:r>
          </a:p>
        </p:txBody>
      </p:sp>
      <p:sp>
        <p:nvSpPr>
          <p:cNvPr id="3" name="Title 2"/>
          <p:cNvSpPr>
            <a:spLocks noGrp="1"/>
          </p:cNvSpPr>
          <p:nvPr>
            <p:ph type="title"/>
          </p:nvPr>
        </p:nvSpPr>
        <p:spPr>
          <a:xfrm>
            <a:off x="563375" y="-301271"/>
            <a:ext cx="11788048" cy="1143000"/>
          </a:xfrm>
        </p:spPr>
        <p:txBody>
          <a:bodyPr>
            <a:normAutofit/>
          </a:bodyPr>
          <a:lstStyle/>
          <a:p>
            <a:r>
              <a:rPr lang="en-US" sz="4400" u="sng" dirty="0"/>
              <a:t>What is Needed to Implement MISP?</a:t>
            </a:r>
          </a:p>
        </p:txBody>
      </p:sp>
      <p:pic>
        <p:nvPicPr>
          <p:cNvPr id="8" name="Picture 7"/>
          <p:cNvPicPr>
            <a:picLocks noChangeAspect="1"/>
          </p:cNvPicPr>
          <p:nvPr/>
        </p:nvPicPr>
        <p:blipFill>
          <a:blip r:embed="rId2"/>
          <a:stretch>
            <a:fillRect/>
          </a:stretch>
        </p:blipFill>
        <p:spPr>
          <a:xfrm>
            <a:off x="5194569" y="1420498"/>
            <a:ext cx="5466961" cy="5223308"/>
          </a:xfrm>
          <a:prstGeom prst="rect">
            <a:avLst/>
          </a:prstGeom>
        </p:spPr>
      </p:pic>
      <p:sp>
        <p:nvSpPr>
          <p:cNvPr id="7" name="Oval 6"/>
          <p:cNvSpPr/>
          <p:nvPr/>
        </p:nvSpPr>
        <p:spPr>
          <a:xfrm>
            <a:off x="6192589" y="1393232"/>
            <a:ext cx="931653" cy="1005546"/>
          </a:xfrm>
          <a:prstGeom prst="ellipse">
            <a:avLst/>
          </a:prstGeom>
          <a:noFill/>
          <a:ln w="79375">
            <a:solidFill>
              <a:srgbClr val="EEA4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7408835" y="1147584"/>
            <a:ext cx="1038427" cy="1005546"/>
          </a:xfrm>
          <a:prstGeom prst="ellipse">
            <a:avLst/>
          </a:prstGeom>
          <a:noFill/>
          <a:ln w="79375">
            <a:solidFill>
              <a:srgbClr val="EEA4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07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800561" y="1588655"/>
            <a:ext cx="5726473" cy="4683258"/>
          </a:xfrm>
        </p:spPr>
        <p:txBody>
          <a:bodyPr>
            <a:normAutofit/>
          </a:bodyPr>
          <a:lstStyle/>
          <a:p>
            <a:pPr marL="17463" indent="0">
              <a:buNone/>
            </a:pPr>
            <a:r>
              <a:rPr lang="en-US" b="1" dirty="0"/>
              <a:t>Funding:</a:t>
            </a:r>
          </a:p>
          <a:p>
            <a:pPr marL="896938"/>
            <a:r>
              <a:rPr lang="en-GB" sz="2600" dirty="0"/>
              <a:t>The </a:t>
            </a:r>
            <a:r>
              <a:rPr lang="en-GB" sz="2600" b="1" dirty="0"/>
              <a:t>MISP saves lives </a:t>
            </a:r>
            <a:r>
              <a:rPr lang="en-GB" sz="2600" dirty="0"/>
              <a:t>so qualifies for Central Emergency Response Funding </a:t>
            </a:r>
            <a:r>
              <a:rPr lang="en-GB" sz="2600" b="1" dirty="0"/>
              <a:t>(CERF) </a:t>
            </a:r>
          </a:p>
          <a:p>
            <a:pPr marL="896938">
              <a:buClr>
                <a:schemeClr val="tx1"/>
              </a:buClr>
            </a:pPr>
            <a:r>
              <a:rPr lang="en-GB" sz="2600" b="1" dirty="0"/>
              <a:t>Donors</a:t>
            </a:r>
            <a:r>
              <a:rPr lang="en-GB" sz="2600" dirty="0"/>
              <a:t> willing to support a Ministry of Health MISP implementation</a:t>
            </a:r>
          </a:p>
          <a:p>
            <a:pPr marL="896938"/>
            <a:r>
              <a:rPr lang="en-GB" sz="2600" dirty="0"/>
              <a:t>Budget </a:t>
            </a:r>
            <a:r>
              <a:rPr lang="en-GB" sz="2600" b="1" dirty="0"/>
              <a:t>advocacy</a:t>
            </a:r>
            <a:r>
              <a:rPr lang="en-GB" sz="2600" dirty="0">
                <a:solidFill>
                  <a:schemeClr val="accent6">
                    <a:lumMod val="75000"/>
                  </a:schemeClr>
                </a:solidFill>
              </a:rPr>
              <a:t> </a:t>
            </a:r>
            <a:r>
              <a:rPr lang="en-GB" sz="2600" dirty="0"/>
              <a:t>and</a:t>
            </a:r>
            <a:r>
              <a:rPr lang="en-GB" sz="2600" dirty="0">
                <a:solidFill>
                  <a:schemeClr val="accent6">
                    <a:lumMod val="75000"/>
                  </a:schemeClr>
                </a:solidFill>
              </a:rPr>
              <a:t> </a:t>
            </a:r>
            <a:r>
              <a:rPr lang="en-GB" sz="2600" b="1" dirty="0"/>
              <a:t>integration</a:t>
            </a:r>
          </a:p>
          <a:p>
            <a:pPr marL="896938"/>
            <a:r>
              <a:rPr lang="en-GB" sz="2600" dirty="0"/>
              <a:t>To support </a:t>
            </a:r>
            <a:r>
              <a:rPr lang="en-GB" sz="2600" b="1" dirty="0"/>
              <a:t>rebuilding</a:t>
            </a:r>
            <a:r>
              <a:rPr lang="en-GB" sz="2600" dirty="0"/>
              <a:t> stronger services as the crisis situation stabilises</a:t>
            </a:r>
            <a:endParaRPr lang="en-US" sz="2600" dirty="0"/>
          </a:p>
          <a:p>
            <a:pPr marL="0" indent="0">
              <a:buNone/>
            </a:pPr>
            <a:endParaRPr lang="en-US" dirty="0"/>
          </a:p>
          <a:p>
            <a:endParaRPr lang="en-US" dirty="0"/>
          </a:p>
        </p:txBody>
      </p:sp>
      <p:sp>
        <p:nvSpPr>
          <p:cNvPr id="3" name="Title 2"/>
          <p:cNvSpPr>
            <a:spLocks noGrp="1"/>
          </p:cNvSpPr>
          <p:nvPr>
            <p:ph type="title"/>
          </p:nvPr>
        </p:nvSpPr>
        <p:spPr>
          <a:xfrm>
            <a:off x="974076" y="208090"/>
            <a:ext cx="11005850" cy="981731"/>
          </a:xfrm>
        </p:spPr>
        <p:txBody>
          <a:bodyPr anchor="t">
            <a:normAutofit/>
          </a:bodyPr>
          <a:lstStyle/>
          <a:p>
            <a:r>
              <a:rPr lang="en-US" sz="4400" u="sng" dirty="0"/>
              <a:t>What is Needed to Implement MISP?</a:t>
            </a:r>
          </a:p>
        </p:txBody>
      </p:sp>
      <p:pic>
        <p:nvPicPr>
          <p:cNvPr id="4" name="Picture 3"/>
          <p:cNvPicPr>
            <a:picLocks noChangeAspect="1"/>
          </p:cNvPicPr>
          <p:nvPr/>
        </p:nvPicPr>
        <p:blipFill>
          <a:blip r:embed="rId3"/>
          <a:stretch>
            <a:fillRect/>
          </a:stretch>
        </p:blipFill>
        <p:spPr>
          <a:xfrm>
            <a:off x="6888754" y="902013"/>
            <a:ext cx="4502685" cy="5768734"/>
          </a:xfrm>
          <a:prstGeom prst="rect">
            <a:avLst/>
          </a:prstGeom>
        </p:spPr>
      </p:pic>
    </p:spTree>
    <p:extLst>
      <p:ext uri="{BB962C8B-B14F-4D97-AF65-F5344CB8AC3E}">
        <p14:creationId xmlns:p14="http://schemas.microsoft.com/office/powerpoint/2010/main" val="508703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960828" y="1430407"/>
            <a:ext cx="11100181" cy="2228180"/>
          </a:xfrm>
        </p:spPr>
        <p:txBody>
          <a:bodyPr>
            <a:normAutofit/>
          </a:bodyPr>
          <a:lstStyle/>
          <a:p>
            <a:pPr marL="25400" indent="0">
              <a:buNone/>
            </a:pPr>
            <a:r>
              <a:rPr lang="en-CA" b="1" dirty="0"/>
              <a:t>Supplies and commodities from the onset of the crisis </a:t>
            </a:r>
          </a:p>
          <a:p>
            <a:pPr marL="954088" indent="-342900">
              <a:spcBef>
                <a:spcPts val="0"/>
              </a:spcBef>
            </a:pPr>
            <a:r>
              <a:rPr lang="en-CA" sz="2400" dirty="0">
                <a:solidFill>
                  <a:srgbClr val="131313"/>
                </a:solidFill>
              </a:rPr>
              <a:t>In-country supplies and commodities</a:t>
            </a:r>
          </a:p>
          <a:p>
            <a:pPr marL="954088" indent="-342900">
              <a:spcBef>
                <a:spcPts val="0"/>
              </a:spcBef>
            </a:pPr>
            <a:r>
              <a:rPr lang="en-CA" sz="2400" dirty="0">
                <a:solidFill>
                  <a:srgbClr val="131313"/>
                </a:solidFill>
              </a:rPr>
              <a:t>Pre-positioned supplies and commodities</a:t>
            </a:r>
          </a:p>
          <a:p>
            <a:pPr marL="954088" indent="-342900">
              <a:spcBef>
                <a:spcPts val="0"/>
              </a:spcBef>
            </a:pPr>
            <a:r>
              <a:rPr lang="en-US" sz="2400" dirty="0">
                <a:solidFill>
                  <a:srgbClr val="131313"/>
                </a:solidFill>
              </a:rPr>
              <a:t>Inter-Agency Emergency Health Kit (IEHK)</a:t>
            </a:r>
          </a:p>
          <a:p>
            <a:pPr marL="954088" indent="-342900">
              <a:spcBef>
                <a:spcPts val="0"/>
              </a:spcBef>
            </a:pPr>
            <a:r>
              <a:rPr lang="en-CA" sz="2400" dirty="0">
                <a:solidFill>
                  <a:srgbClr val="131313"/>
                </a:solidFill>
              </a:rPr>
              <a:t>Inter-Agency Reproductive Health Kits (IARH Kits)</a:t>
            </a:r>
          </a:p>
          <a:p>
            <a:endParaRPr lang="en-US" dirty="0"/>
          </a:p>
        </p:txBody>
      </p:sp>
      <p:sp>
        <p:nvSpPr>
          <p:cNvPr id="3" name="Title 2"/>
          <p:cNvSpPr>
            <a:spLocks noGrp="1"/>
          </p:cNvSpPr>
          <p:nvPr>
            <p:ph type="title"/>
          </p:nvPr>
        </p:nvSpPr>
        <p:spPr>
          <a:xfrm>
            <a:off x="1775521" y="260648"/>
            <a:ext cx="9047747" cy="739300"/>
          </a:xfrm>
        </p:spPr>
        <p:txBody>
          <a:bodyPr>
            <a:normAutofit/>
          </a:bodyPr>
          <a:lstStyle/>
          <a:p>
            <a:r>
              <a:rPr lang="en-US" sz="4400" u="sng" dirty="0"/>
              <a:t>What is Needed to Implement MISP?</a:t>
            </a:r>
          </a:p>
        </p:txBody>
      </p:sp>
      <p:pic>
        <p:nvPicPr>
          <p:cNvPr id="4" name="Picture 3"/>
          <p:cNvPicPr>
            <a:picLocks noChangeAspect="1"/>
          </p:cNvPicPr>
          <p:nvPr/>
        </p:nvPicPr>
        <p:blipFill>
          <a:blip r:embed="rId2"/>
          <a:stretch>
            <a:fillRect/>
          </a:stretch>
        </p:blipFill>
        <p:spPr>
          <a:xfrm>
            <a:off x="6607867" y="3448850"/>
            <a:ext cx="4523874" cy="3212778"/>
          </a:xfrm>
          <a:prstGeom prst="rect">
            <a:avLst/>
          </a:prstGeom>
        </p:spPr>
      </p:pic>
      <p:pic>
        <p:nvPicPr>
          <p:cNvPr id="6" name="Picture 2">
            <a:extLst>
              <a:ext uri="{FF2B5EF4-FFF2-40B4-BE49-F238E27FC236}">
                <a16:creationId xmlns:a16="http://schemas.microsoft.com/office/drawing/2014/main" id="{CAE6E11E-4991-4B1F-8938-E1D7AC18DE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42870" y="3454176"/>
            <a:ext cx="4553130" cy="3207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194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750968" y="1577115"/>
            <a:ext cx="6764357" cy="5280885"/>
          </a:xfrm>
        </p:spPr>
        <p:txBody>
          <a:bodyPr>
            <a:normAutofit/>
          </a:bodyPr>
          <a:lstStyle/>
          <a:p>
            <a:pPr marL="25400" indent="0">
              <a:buNone/>
            </a:pPr>
            <a:r>
              <a:rPr lang="en-US" b="1" dirty="0"/>
              <a:t>Monitoring and evaluation</a:t>
            </a:r>
          </a:p>
          <a:p>
            <a:pPr marL="622300"/>
            <a:r>
              <a:rPr lang="en-US" dirty="0"/>
              <a:t>MISP checklist </a:t>
            </a:r>
          </a:p>
          <a:p>
            <a:pPr marL="622300"/>
            <a:r>
              <a:rPr lang="en-US" dirty="0"/>
              <a:t>Onset       basic data collected, analyzed rapidly</a:t>
            </a:r>
          </a:p>
          <a:p>
            <a:pPr marL="622300"/>
            <a:r>
              <a:rPr lang="en-US" dirty="0"/>
              <a:t>Services established         routine monitoring</a:t>
            </a:r>
          </a:p>
          <a:p>
            <a:pPr marL="622300"/>
            <a:r>
              <a:rPr lang="en-US" dirty="0"/>
              <a:t>Gaps and overlaps discussed within the SRH coordination meetings and with health sector/cluster</a:t>
            </a:r>
          </a:p>
        </p:txBody>
      </p:sp>
      <p:sp>
        <p:nvSpPr>
          <p:cNvPr id="3" name="Title 2"/>
          <p:cNvSpPr>
            <a:spLocks noGrp="1"/>
          </p:cNvSpPr>
          <p:nvPr>
            <p:ph type="title"/>
          </p:nvPr>
        </p:nvSpPr>
        <p:spPr>
          <a:xfrm>
            <a:off x="1524000" y="209507"/>
            <a:ext cx="9144000" cy="723821"/>
          </a:xfrm>
        </p:spPr>
        <p:txBody>
          <a:bodyPr anchor="t">
            <a:normAutofit/>
          </a:bodyPr>
          <a:lstStyle/>
          <a:p>
            <a:r>
              <a:rPr lang="en-US" sz="4400" u="sng" dirty="0"/>
              <a:t>What is Needed to Implement MISP?</a:t>
            </a:r>
          </a:p>
        </p:txBody>
      </p:sp>
      <p:sp>
        <p:nvSpPr>
          <p:cNvPr id="4" name="Right Arrow 3"/>
          <p:cNvSpPr/>
          <p:nvPr/>
        </p:nvSpPr>
        <p:spPr>
          <a:xfrm>
            <a:off x="2341320" y="2672235"/>
            <a:ext cx="539826" cy="353769"/>
          </a:xfrm>
          <a:prstGeom prst="rightArrow">
            <a:avLst>
              <a:gd name="adj1" fmla="val 50000"/>
              <a:gd name="adj2" fmla="val 50000"/>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Right Arrow 4"/>
          <p:cNvSpPr/>
          <p:nvPr/>
        </p:nvSpPr>
        <p:spPr>
          <a:xfrm>
            <a:off x="4433235" y="3544547"/>
            <a:ext cx="583894" cy="363556"/>
          </a:xfrm>
          <a:prstGeom prst="right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7" name="Picture 6"/>
          <p:cNvPicPr>
            <a:picLocks noChangeAspect="1"/>
          </p:cNvPicPr>
          <p:nvPr/>
        </p:nvPicPr>
        <p:blipFill>
          <a:blip r:embed="rId3"/>
          <a:stretch>
            <a:fillRect/>
          </a:stretch>
        </p:blipFill>
        <p:spPr>
          <a:xfrm>
            <a:off x="8093727" y="1167714"/>
            <a:ext cx="3347305" cy="5480779"/>
          </a:xfrm>
          <a:prstGeom prst="rect">
            <a:avLst/>
          </a:prstGeom>
        </p:spPr>
      </p:pic>
    </p:spTree>
    <p:extLst>
      <p:ext uri="{BB962C8B-B14F-4D97-AF65-F5344CB8AC3E}">
        <p14:creationId xmlns:p14="http://schemas.microsoft.com/office/powerpoint/2010/main" val="2548249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790700" y="275617"/>
            <a:ext cx="8610600" cy="609600"/>
          </a:xfrm>
        </p:spPr>
        <p:txBody>
          <a:bodyPr>
            <a:noAutofit/>
          </a:bodyPr>
          <a:lstStyle/>
          <a:p>
            <a:r>
              <a:rPr lang="de-DE" u="sng" dirty="0"/>
              <a:t>“Standard“ Population</a:t>
            </a:r>
            <a:endParaRPr lang="en-GB" u="sng" dirty="0">
              <a:latin typeface="Arial" charset="0"/>
            </a:endParaRPr>
          </a:p>
        </p:txBody>
      </p:sp>
      <p:sp>
        <p:nvSpPr>
          <p:cNvPr id="32771" name="Rectangle 3"/>
          <p:cNvSpPr>
            <a:spLocks noGrp="1" noChangeArrowheads="1"/>
          </p:cNvSpPr>
          <p:nvPr>
            <p:ph type="body" idx="1"/>
          </p:nvPr>
        </p:nvSpPr>
        <p:spPr>
          <a:xfrm>
            <a:off x="2050737" y="1362867"/>
            <a:ext cx="8850217" cy="5310336"/>
          </a:xfrm>
        </p:spPr>
        <p:txBody>
          <a:bodyPr/>
          <a:lstStyle/>
          <a:p>
            <a:pPr marL="388938" indent="-388938">
              <a:buSzPct val="110000"/>
              <a:buFont typeface="Symbol" pitchFamily="18" charset="2"/>
              <a:buChar char="·"/>
              <a:tabLst>
                <a:tab pos="6194425" algn="l"/>
              </a:tabLst>
            </a:pPr>
            <a:r>
              <a:rPr lang="de-DE" sz="2400" dirty="0"/>
              <a:t>Adult males</a:t>
            </a:r>
            <a:r>
              <a:rPr lang="en-GB" sz="2400" dirty="0"/>
              <a:t> 	20%</a:t>
            </a:r>
          </a:p>
          <a:p>
            <a:pPr marL="388938" indent="-388938">
              <a:buSzPct val="110000"/>
              <a:buFont typeface="Symbol" pitchFamily="18" charset="2"/>
              <a:buChar char="·"/>
              <a:tabLst>
                <a:tab pos="6194425" algn="l"/>
              </a:tabLst>
            </a:pPr>
            <a:r>
              <a:rPr lang="de-DE" sz="2400" dirty="0"/>
              <a:t>Women of reproductive age (WRA)</a:t>
            </a:r>
            <a:r>
              <a:rPr lang="en-GB" sz="2400" dirty="0"/>
              <a:t>	25%</a:t>
            </a:r>
          </a:p>
          <a:p>
            <a:pPr marL="388938" indent="-388938">
              <a:buSzPct val="110000"/>
              <a:buFont typeface="Symbol" pitchFamily="18" charset="2"/>
              <a:buChar char="·"/>
              <a:tabLst>
                <a:tab pos="6280150" algn="l"/>
              </a:tabLst>
            </a:pPr>
            <a:r>
              <a:rPr lang="de-DE" sz="2400" dirty="0"/>
              <a:t>Crude birth rate</a:t>
            </a:r>
            <a:r>
              <a:rPr lang="en-GB" sz="2400" dirty="0"/>
              <a:t> 	  4%</a:t>
            </a:r>
            <a:endParaRPr lang="de-DE" sz="2400" dirty="0"/>
          </a:p>
          <a:p>
            <a:pPr marL="665163" lvl="1" indent="0">
              <a:spcBef>
                <a:spcPts val="300"/>
              </a:spcBef>
              <a:buSzPct val="110000"/>
              <a:buFont typeface="Wingdings" pitchFamily="2" charset="2"/>
              <a:buChar char="Ø"/>
              <a:tabLst>
                <a:tab pos="6572250" algn="l"/>
              </a:tabLst>
            </a:pPr>
            <a:r>
              <a:rPr lang="de-DE" sz="2100" i="1" dirty="0"/>
              <a:t>Number of pregnant women</a:t>
            </a:r>
          </a:p>
          <a:p>
            <a:pPr marL="665163" lvl="1" indent="0">
              <a:spcBef>
                <a:spcPts val="300"/>
              </a:spcBef>
              <a:buSzPct val="110000"/>
              <a:buFont typeface="Wingdings" pitchFamily="2" charset="2"/>
              <a:buChar char="Ø"/>
              <a:tabLst>
                <a:tab pos="6572250" algn="l"/>
              </a:tabLst>
            </a:pPr>
            <a:r>
              <a:rPr lang="de-DE" sz="2100" i="1" dirty="0"/>
              <a:t>Number of deliveries</a:t>
            </a:r>
            <a:endParaRPr lang="en-GB" sz="2100" i="1" dirty="0"/>
          </a:p>
          <a:p>
            <a:pPr marL="388938" indent="-388938">
              <a:buSzPct val="110000"/>
              <a:buFont typeface="Symbol" pitchFamily="18" charset="2"/>
              <a:buChar char="·"/>
              <a:tabLst>
                <a:tab pos="6194425" algn="l"/>
              </a:tabLst>
            </a:pPr>
            <a:r>
              <a:rPr lang="de-DE" sz="2400" dirty="0"/>
              <a:t>Complicated abortions/pregnancy</a:t>
            </a:r>
            <a:r>
              <a:rPr lang="en-GB" sz="2400" dirty="0"/>
              <a:t>	20%</a:t>
            </a:r>
          </a:p>
          <a:p>
            <a:pPr marL="388938" indent="-388938">
              <a:buSzPct val="110000"/>
              <a:buFont typeface="Symbol" pitchFamily="18" charset="2"/>
              <a:buChar char="·"/>
              <a:tabLst>
                <a:tab pos="6194425" algn="l"/>
              </a:tabLst>
            </a:pPr>
            <a:r>
              <a:rPr lang="de-DE" sz="2400" dirty="0"/>
              <a:t>Vaginal tears/delivery</a:t>
            </a:r>
            <a:r>
              <a:rPr lang="en-GB" sz="2400" dirty="0"/>
              <a:t>	15%</a:t>
            </a:r>
          </a:p>
          <a:p>
            <a:pPr marL="388938" indent="-388938">
              <a:buSzPct val="110000"/>
              <a:buFont typeface="Symbol" pitchFamily="18" charset="2"/>
              <a:buChar char="·"/>
              <a:tabLst>
                <a:tab pos="6194425" algn="l"/>
              </a:tabLst>
            </a:pPr>
            <a:r>
              <a:rPr lang="de-DE" sz="2400" dirty="0"/>
              <a:t>Caesarean sections/delivery</a:t>
            </a:r>
            <a:r>
              <a:rPr lang="en-GB" sz="2400" dirty="0"/>
              <a:t>	  5%</a:t>
            </a:r>
          </a:p>
          <a:p>
            <a:pPr marL="388938" indent="-388938">
              <a:buSzPct val="110000"/>
              <a:buFont typeface="Symbol" pitchFamily="18" charset="2"/>
              <a:buChar char="·"/>
              <a:tabLst>
                <a:tab pos="6194425" algn="l"/>
              </a:tabLst>
            </a:pPr>
            <a:r>
              <a:rPr lang="de-DE" sz="2400" dirty="0"/>
              <a:t>WRA who are raped</a:t>
            </a:r>
            <a:r>
              <a:rPr lang="en-GB" sz="2400" dirty="0"/>
              <a:t> 	  2%</a:t>
            </a:r>
          </a:p>
          <a:p>
            <a:pPr marL="388938" indent="-388938">
              <a:buSzPct val="110000"/>
              <a:buFont typeface="Symbol" pitchFamily="18" charset="2"/>
              <a:buChar char="·"/>
              <a:tabLst>
                <a:tab pos="6194425" algn="l"/>
              </a:tabLst>
            </a:pPr>
            <a:r>
              <a:rPr lang="de-DE" sz="2400" dirty="0"/>
              <a:t>WRA using contraception</a:t>
            </a:r>
            <a:r>
              <a:rPr lang="en-GB" sz="2400" dirty="0"/>
              <a:t>	15%</a:t>
            </a:r>
            <a:endParaRPr lang="de-DE" sz="2400" dirty="0"/>
          </a:p>
          <a:p>
            <a:pPr marL="665163" lvl="1" indent="0">
              <a:spcBef>
                <a:spcPts val="300"/>
              </a:spcBef>
              <a:buSzPct val="110000"/>
              <a:buFont typeface="Wingdings" pitchFamily="2" charset="2"/>
              <a:buChar char="Ø"/>
              <a:tabLst>
                <a:tab pos="6365875" algn="l"/>
              </a:tabLst>
            </a:pPr>
            <a:r>
              <a:rPr lang="de-DE" sz="2000" i="1" dirty="0"/>
              <a:t>Oral contraception	30%</a:t>
            </a:r>
          </a:p>
          <a:p>
            <a:pPr marL="665163" lvl="1" indent="0">
              <a:spcBef>
                <a:spcPts val="300"/>
              </a:spcBef>
              <a:buSzPct val="110000"/>
              <a:buFont typeface="Wingdings" pitchFamily="2" charset="2"/>
              <a:buChar char="Ø"/>
              <a:tabLst>
                <a:tab pos="6365875" algn="l"/>
              </a:tabLst>
            </a:pPr>
            <a:r>
              <a:rPr lang="de-DE" sz="2000" i="1" dirty="0"/>
              <a:t>Injectables	65%</a:t>
            </a:r>
          </a:p>
          <a:p>
            <a:pPr marL="665163" lvl="1" indent="0">
              <a:spcBef>
                <a:spcPts val="300"/>
              </a:spcBef>
              <a:buSzPct val="110000"/>
              <a:buFont typeface="Wingdings" pitchFamily="2" charset="2"/>
              <a:buChar char="Ø"/>
              <a:tabLst>
                <a:tab pos="6365875" algn="l"/>
              </a:tabLst>
            </a:pPr>
            <a:r>
              <a:rPr lang="de-DE" sz="2000" i="1" dirty="0"/>
              <a:t>IUD	  5%</a:t>
            </a:r>
            <a:endParaRPr lang="en-GB" sz="2000" i="1" dirty="0"/>
          </a:p>
        </p:txBody>
      </p:sp>
    </p:spTree>
    <p:extLst>
      <p:ext uri="{BB962C8B-B14F-4D97-AF65-F5344CB8AC3E}">
        <p14:creationId xmlns:p14="http://schemas.microsoft.com/office/powerpoint/2010/main" val="3014300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3"/>
          <p:cNvSpPr>
            <a:spLocks noGrp="1" noChangeArrowheads="1"/>
          </p:cNvSpPr>
          <p:nvPr>
            <p:ph type="title"/>
          </p:nvPr>
        </p:nvSpPr>
        <p:spPr>
          <a:xfrm>
            <a:off x="3431705" y="117283"/>
            <a:ext cx="6084169" cy="690562"/>
          </a:xfrm>
        </p:spPr>
        <p:txBody>
          <a:bodyPr>
            <a:noAutofit/>
          </a:bodyPr>
          <a:lstStyle/>
          <a:p>
            <a:r>
              <a:rPr lang="en-US" u="sng" dirty="0"/>
              <a:t>Inter-Agency RH kits</a:t>
            </a:r>
            <a:endParaRPr lang="en-US" i="1" u="sng" dirty="0">
              <a:latin typeface="Arial" pitchFamily="34" charset="0"/>
            </a:endParaRPr>
          </a:p>
        </p:txBody>
      </p:sp>
      <p:sp>
        <p:nvSpPr>
          <p:cNvPr id="6147" name="Rectangle 4"/>
          <p:cNvSpPr>
            <a:spLocks noGrp="1" noChangeArrowheads="1"/>
          </p:cNvSpPr>
          <p:nvPr>
            <p:ph sz="half" idx="1"/>
          </p:nvPr>
        </p:nvSpPr>
        <p:spPr>
          <a:xfrm>
            <a:off x="3242320" y="720080"/>
            <a:ext cx="2133600" cy="3429000"/>
          </a:xfrm>
        </p:spPr>
        <p:txBody>
          <a:bodyPr>
            <a:normAutofit lnSpcReduction="10000"/>
          </a:bodyPr>
          <a:lstStyle/>
          <a:p>
            <a:pPr marL="381000" indent="0">
              <a:buNone/>
            </a:pPr>
            <a:r>
              <a:rPr lang="en-US" sz="2000" dirty="0"/>
              <a:t>Kits</a:t>
            </a:r>
            <a:endParaRPr lang="en-GB" sz="2000" dirty="0"/>
          </a:p>
          <a:p>
            <a:pPr marL="381000" indent="0">
              <a:buNone/>
            </a:pPr>
            <a:r>
              <a:rPr lang="en-GB" sz="2000" dirty="0"/>
              <a:t>  0</a:t>
            </a:r>
          </a:p>
          <a:p>
            <a:pPr marL="381000" indent="0">
              <a:buNone/>
            </a:pPr>
            <a:r>
              <a:rPr lang="en-GB" sz="2000" dirty="0"/>
              <a:t>  1 A &amp; B</a:t>
            </a:r>
          </a:p>
          <a:p>
            <a:pPr marL="381000" indent="0">
              <a:buNone/>
            </a:pPr>
            <a:r>
              <a:rPr lang="en-GB" sz="2000" dirty="0"/>
              <a:t>  2 A &amp; B</a:t>
            </a:r>
          </a:p>
          <a:p>
            <a:pPr marL="381000" indent="0">
              <a:buNone/>
            </a:pPr>
            <a:r>
              <a:rPr lang="en-GB" sz="2000" dirty="0"/>
              <a:t>  3</a:t>
            </a:r>
          </a:p>
          <a:p>
            <a:pPr marL="381000" indent="0">
              <a:buNone/>
            </a:pPr>
            <a:r>
              <a:rPr lang="en-GB" sz="2000" dirty="0"/>
              <a:t>  4</a:t>
            </a:r>
          </a:p>
          <a:p>
            <a:pPr marL="381000" indent="0">
              <a:buNone/>
            </a:pPr>
            <a:r>
              <a:rPr lang="en-GB" sz="2000" dirty="0"/>
              <a:t>  5</a:t>
            </a:r>
          </a:p>
        </p:txBody>
      </p:sp>
      <p:sp>
        <p:nvSpPr>
          <p:cNvPr id="6148" name="Rectangle 5"/>
          <p:cNvSpPr>
            <a:spLocks noGrp="1" noChangeArrowheads="1"/>
          </p:cNvSpPr>
          <p:nvPr>
            <p:ph sz="half" idx="2"/>
          </p:nvPr>
        </p:nvSpPr>
        <p:spPr>
          <a:xfrm>
            <a:off x="5112568" y="1052737"/>
            <a:ext cx="5231904" cy="2284859"/>
          </a:xfrm>
          <a:noFill/>
          <a:ln w="9525">
            <a:noFill/>
            <a:miter lim="800000"/>
            <a:headEnd/>
            <a:tailEnd/>
          </a:ln>
        </p:spPr>
        <p:txBody>
          <a:bodyPr vert="horz" wrap="square" lIns="91440" tIns="45720" rIns="91440" bIns="45720" numCol="1" rtlCol="0" anchor="t" anchorCtr="0" compatLnSpc="1">
            <a:prstTxWarp prst="textNoShape">
              <a:avLst/>
            </a:prstTxWarp>
            <a:normAutofit lnSpcReduction="10000"/>
          </a:bodyPr>
          <a:lstStyle/>
          <a:p>
            <a:pPr marL="0" indent="287338">
              <a:buClr>
                <a:srgbClr val="FF0000"/>
              </a:buClr>
              <a:buSzPct val="140000"/>
              <a:defRPr/>
            </a:pPr>
            <a:r>
              <a:rPr lang="de-DE" sz="2000" dirty="0"/>
              <a:t>Training and administration</a:t>
            </a:r>
            <a:r>
              <a:rPr lang="en-GB" sz="2000" dirty="0"/>
              <a:t> </a:t>
            </a:r>
          </a:p>
          <a:p>
            <a:pPr marL="0" indent="287338">
              <a:buClr>
                <a:srgbClr val="FF0000"/>
              </a:buClr>
              <a:buSzPct val="140000"/>
              <a:defRPr/>
            </a:pPr>
            <a:r>
              <a:rPr lang="de-DE" sz="2000" dirty="0"/>
              <a:t>Condoms (male &amp; female)</a:t>
            </a:r>
            <a:r>
              <a:rPr lang="en-GB" sz="2000" dirty="0"/>
              <a:t> </a:t>
            </a:r>
          </a:p>
          <a:p>
            <a:pPr marL="0" indent="287338">
              <a:buClr>
                <a:srgbClr val="FF0000"/>
              </a:buClr>
              <a:buSzPct val="140000"/>
              <a:defRPr/>
            </a:pPr>
            <a:r>
              <a:rPr lang="de-DE" sz="2000" dirty="0"/>
              <a:t>Clean delivery - home</a:t>
            </a:r>
            <a:endParaRPr lang="en-GB" sz="2000" dirty="0"/>
          </a:p>
          <a:p>
            <a:pPr marL="0" indent="287338">
              <a:buClr>
                <a:srgbClr val="FF0000"/>
              </a:buClr>
              <a:buSzPct val="140000"/>
              <a:defRPr/>
            </a:pPr>
            <a:r>
              <a:rPr lang="en-GB" sz="2000" dirty="0"/>
              <a:t>P</a:t>
            </a:r>
            <a:r>
              <a:rPr lang="de-DE" sz="2000" dirty="0"/>
              <a:t>ost-rape care</a:t>
            </a:r>
          </a:p>
          <a:p>
            <a:pPr marL="0" indent="287338">
              <a:buClr>
                <a:srgbClr val="FF0000"/>
              </a:buClr>
              <a:buSzPct val="140000"/>
              <a:defRPr/>
            </a:pPr>
            <a:r>
              <a:rPr lang="de-DE" sz="2000" dirty="0"/>
              <a:t>Oral and injectable contraception</a:t>
            </a:r>
            <a:endParaRPr lang="en-GB" sz="2000" dirty="0"/>
          </a:p>
          <a:p>
            <a:pPr marL="0" indent="287338">
              <a:buClr>
                <a:srgbClr val="FF0000"/>
              </a:buClr>
              <a:buSzPct val="140000"/>
              <a:defRPr/>
            </a:pPr>
            <a:r>
              <a:rPr lang="de-DE" sz="2000" dirty="0"/>
              <a:t>STI drugs</a:t>
            </a:r>
            <a:r>
              <a:rPr lang="en-GB" sz="2000" dirty="0"/>
              <a:t>  </a:t>
            </a:r>
          </a:p>
        </p:txBody>
      </p:sp>
      <p:sp>
        <p:nvSpPr>
          <p:cNvPr id="5" name="Rectangle 4"/>
          <p:cNvSpPr txBox="1">
            <a:spLocks noChangeArrowheads="1"/>
          </p:cNvSpPr>
          <p:nvPr/>
        </p:nvSpPr>
        <p:spPr bwMode="auto">
          <a:xfrm>
            <a:off x="3254326" y="2996952"/>
            <a:ext cx="1833563" cy="2232248"/>
          </a:xfrm>
          <a:prstGeom prst="rect">
            <a:avLst/>
          </a:prstGeom>
          <a:noFill/>
          <a:ln w="9525">
            <a:noFill/>
            <a:miter lim="800000"/>
            <a:headEnd/>
            <a:tailEnd/>
          </a:ln>
        </p:spPr>
        <p:txBody>
          <a:bodyPr/>
          <a:lstStyle/>
          <a:p>
            <a:pPr marL="193675">
              <a:lnSpc>
                <a:spcPct val="90000"/>
              </a:lnSpc>
              <a:spcBef>
                <a:spcPct val="20000"/>
              </a:spcBef>
              <a:buClr>
                <a:srgbClr val="FF0000"/>
              </a:buClr>
              <a:buSzPct val="140000"/>
              <a:defRPr/>
            </a:pPr>
            <a:r>
              <a:rPr kumimoji="1" lang="en-GB" sz="2000" kern="0" dirty="0">
                <a:solidFill>
                  <a:srgbClr val="005172"/>
                </a:solidFill>
              </a:rPr>
              <a:t>   </a:t>
            </a:r>
          </a:p>
          <a:p>
            <a:pPr marL="193675">
              <a:lnSpc>
                <a:spcPct val="90000"/>
              </a:lnSpc>
              <a:spcBef>
                <a:spcPct val="20000"/>
              </a:spcBef>
              <a:buClr>
                <a:srgbClr val="FF0000"/>
              </a:buClr>
              <a:buSzPct val="140000"/>
              <a:defRPr/>
            </a:pPr>
            <a:r>
              <a:rPr kumimoji="1" lang="en-GB" sz="2000" kern="0" dirty="0">
                <a:solidFill>
                  <a:srgbClr val="005172"/>
                </a:solidFill>
              </a:rPr>
              <a:t>    6 A &amp; B</a:t>
            </a:r>
          </a:p>
          <a:p>
            <a:pPr marL="193675">
              <a:lnSpc>
                <a:spcPct val="90000"/>
              </a:lnSpc>
              <a:spcBef>
                <a:spcPct val="20000"/>
              </a:spcBef>
              <a:buClr>
                <a:srgbClr val="FF0000"/>
              </a:buClr>
              <a:buSzPct val="140000"/>
              <a:defRPr/>
            </a:pPr>
            <a:r>
              <a:rPr kumimoji="1" lang="en-GB" sz="2000" kern="0" dirty="0">
                <a:solidFill>
                  <a:srgbClr val="005172"/>
                </a:solidFill>
              </a:rPr>
              <a:t>    7</a:t>
            </a:r>
          </a:p>
          <a:p>
            <a:pPr marL="193675">
              <a:lnSpc>
                <a:spcPct val="90000"/>
              </a:lnSpc>
              <a:spcBef>
                <a:spcPct val="20000"/>
              </a:spcBef>
              <a:buClr>
                <a:srgbClr val="FF0000"/>
              </a:buClr>
              <a:buSzPct val="140000"/>
              <a:defRPr/>
            </a:pPr>
            <a:r>
              <a:rPr kumimoji="1" lang="en-GB" sz="2000" kern="0" dirty="0">
                <a:solidFill>
                  <a:srgbClr val="005172"/>
                </a:solidFill>
              </a:rPr>
              <a:t>    8</a:t>
            </a:r>
          </a:p>
          <a:p>
            <a:pPr marL="193675">
              <a:lnSpc>
                <a:spcPct val="90000"/>
              </a:lnSpc>
              <a:spcBef>
                <a:spcPct val="20000"/>
              </a:spcBef>
              <a:buClr>
                <a:srgbClr val="FF0000"/>
              </a:buClr>
              <a:buSzPct val="140000"/>
              <a:defRPr/>
            </a:pPr>
            <a:r>
              <a:rPr kumimoji="1" lang="en-GB" sz="2000" kern="0" dirty="0">
                <a:solidFill>
                  <a:srgbClr val="005172"/>
                </a:solidFill>
              </a:rPr>
              <a:t>    9</a:t>
            </a:r>
          </a:p>
          <a:p>
            <a:pPr marL="193675">
              <a:lnSpc>
                <a:spcPct val="90000"/>
              </a:lnSpc>
              <a:spcBef>
                <a:spcPct val="20000"/>
              </a:spcBef>
              <a:buClr>
                <a:srgbClr val="FF0000"/>
              </a:buClr>
              <a:buSzPct val="140000"/>
              <a:defRPr/>
            </a:pPr>
            <a:r>
              <a:rPr kumimoji="1" lang="en-GB" sz="2000" kern="0" dirty="0">
                <a:solidFill>
                  <a:srgbClr val="005172"/>
                </a:solidFill>
              </a:rPr>
              <a:t>    10</a:t>
            </a:r>
          </a:p>
          <a:p>
            <a:pPr marL="193675">
              <a:lnSpc>
                <a:spcPct val="90000"/>
              </a:lnSpc>
              <a:spcBef>
                <a:spcPct val="20000"/>
              </a:spcBef>
              <a:buClr>
                <a:srgbClr val="FF0000"/>
              </a:buClr>
              <a:buSzPct val="140000"/>
              <a:defRPr/>
            </a:pPr>
            <a:r>
              <a:rPr kumimoji="1" lang="en-GB" sz="2000" kern="0" dirty="0">
                <a:solidFill>
                  <a:srgbClr val="005172"/>
                </a:solidFill>
              </a:rPr>
              <a:t>    </a:t>
            </a:r>
          </a:p>
        </p:txBody>
      </p:sp>
      <p:sp>
        <p:nvSpPr>
          <p:cNvPr id="6" name="Rectangle 5"/>
          <p:cNvSpPr txBox="1">
            <a:spLocks noChangeArrowheads="1"/>
          </p:cNvSpPr>
          <p:nvPr/>
        </p:nvSpPr>
        <p:spPr bwMode="auto">
          <a:xfrm>
            <a:off x="5174160" y="3356993"/>
            <a:ext cx="5493841" cy="18733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287338" eaLnBrk="0" hangingPunct="0">
              <a:lnSpc>
                <a:spcPct val="90000"/>
              </a:lnSpc>
              <a:spcBef>
                <a:spcPct val="20000"/>
              </a:spcBef>
              <a:buClr>
                <a:srgbClr val="FF0000"/>
              </a:buClr>
              <a:buSzPct val="140000"/>
              <a:buFont typeface="Arial" charset="0"/>
              <a:buChar char="•"/>
              <a:defRPr/>
            </a:pPr>
            <a:r>
              <a:rPr lang="de-DE" sz="2000" dirty="0">
                <a:solidFill>
                  <a:srgbClr val="005172"/>
                </a:solidFill>
                <a:latin typeface="Trebuchet MS" pitchFamily="48" charset="0"/>
              </a:rPr>
              <a:t>Delivery - midwife </a:t>
            </a:r>
            <a:endParaRPr lang="en-GB" sz="2000" dirty="0">
              <a:solidFill>
                <a:srgbClr val="005172"/>
              </a:solidFill>
              <a:latin typeface="Trebuchet MS" pitchFamily="48" charset="0"/>
            </a:endParaRPr>
          </a:p>
          <a:p>
            <a:pPr indent="287338" eaLnBrk="0" hangingPunct="0">
              <a:lnSpc>
                <a:spcPct val="90000"/>
              </a:lnSpc>
              <a:spcBef>
                <a:spcPct val="20000"/>
              </a:spcBef>
              <a:buClr>
                <a:srgbClr val="FF0000"/>
              </a:buClr>
              <a:buSzPct val="140000"/>
              <a:buFont typeface="Arial" charset="0"/>
              <a:buChar char="•"/>
              <a:defRPr/>
            </a:pPr>
            <a:r>
              <a:rPr lang="de-DE" sz="2000" dirty="0">
                <a:solidFill>
                  <a:srgbClr val="005172"/>
                </a:solidFill>
                <a:latin typeface="Trebuchet MS" pitchFamily="48" charset="0"/>
              </a:rPr>
              <a:t>IUD insertion</a:t>
            </a:r>
            <a:endParaRPr lang="en-GB" sz="2000" dirty="0">
              <a:solidFill>
                <a:srgbClr val="005172"/>
              </a:solidFill>
              <a:latin typeface="Trebuchet MS" pitchFamily="48" charset="0"/>
            </a:endParaRPr>
          </a:p>
          <a:p>
            <a:pPr indent="287338" eaLnBrk="0" hangingPunct="0">
              <a:lnSpc>
                <a:spcPct val="90000"/>
              </a:lnSpc>
              <a:spcBef>
                <a:spcPct val="20000"/>
              </a:spcBef>
              <a:buClr>
                <a:srgbClr val="FF0000"/>
              </a:buClr>
              <a:buSzPct val="140000"/>
              <a:buFont typeface="Arial" charset="0"/>
              <a:buChar char="•"/>
              <a:defRPr/>
            </a:pPr>
            <a:r>
              <a:rPr lang="de-DE" sz="2000" dirty="0">
                <a:solidFill>
                  <a:srgbClr val="005172"/>
                </a:solidFill>
                <a:latin typeface="Trebuchet MS" pitchFamily="48" charset="0"/>
              </a:rPr>
              <a:t>Complications of abortion</a:t>
            </a:r>
          </a:p>
          <a:p>
            <a:pPr indent="287338" eaLnBrk="0" hangingPunct="0">
              <a:lnSpc>
                <a:spcPct val="90000"/>
              </a:lnSpc>
              <a:spcBef>
                <a:spcPct val="20000"/>
              </a:spcBef>
              <a:buClr>
                <a:srgbClr val="FF0000"/>
              </a:buClr>
              <a:buSzPct val="140000"/>
              <a:buFont typeface="Arial" charset="0"/>
              <a:buChar char="•"/>
              <a:defRPr/>
            </a:pPr>
            <a:r>
              <a:rPr lang="de-DE" sz="2000" dirty="0">
                <a:solidFill>
                  <a:srgbClr val="005172"/>
                </a:solidFill>
                <a:latin typeface="Trebuchet MS" pitchFamily="48" charset="0"/>
              </a:rPr>
              <a:t>Suture of cervical and vaginal tears</a:t>
            </a:r>
            <a:endParaRPr lang="en-GB" sz="2000" dirty="0">
              <a:solidFill>
                <a:srgbClr val="005172"/>
              </a:solidFill>
              <a:latin typeface="Trebuchet MS" pitchFamily="48" charset="0"/>
            </a:endParaRPr>
          </a:p>
          <a:p>
            <a:pPr indent="287338" eaLnBrk="0" hangingPunct="0">
              <a:lnSpc>
                <a:spcPct val="90000"/>
              </a:lnSpc>
              <a:spcBef>
                <a:spcPct val="20000"/>
              </a:spcBef>
              <a:buClr>
                <a:srgbClr val="FF0000"/>
              </a:buClr>
              <a:buSzPct val="140000"/>
              <a:buFont typeface="Arial" charset="0"/>
              <a:buChar char="•"/>
              <a:defRPr/>
            </a:pPr>
            <a:r>
              <a:rPr lang="de-DE" sz="2000" dirty="0">
                <a:solidFill>
                  <a:srgbClr val="005172"/>
                </a:solidFill>
                <a:latin typeface="Trebuchet MS" pitchFamily="48" charset="0"/>
              </a:rPr>
              <a:t>Vacuum extraction</a:t>
            </a:r>
            <a:r>
              <a:rPr lang="en-GB" sz="2000" dirty="0">
                <a:solidFill>
                  <a:srgbClr val="005172"/>
                </a:solidFill>
                <a:latin typeface="Trebuchet MS" pitchFamily="48" charset="0"/>
              </a:rPr>
              <a:t>   </a:t>
            </a:r>
          </a:p>
        </p:txBody>
      </p:sp>
      <p:sp>
        <p:nvSpPr>
          <p:cNvPr id="7" name="Rectangle 3"/>
          <p:cNvSpPr txBox="1">
            <a:spLocks noChangeArrowheads="1"/>
          </p:cNvSpPr>
          <p:nvPr/>
        </p:nvSpPr>
        <p:spPr bwMode="auto">
          <a:xfrm>
            <a:off x="3516834" y="5301209"/>
            <a:ext cx="1643063" cy="976313"/>
          </a:xfrm>
          <a:prstGeom prst="rect">
            <a:avLst/>
          </a:prstGeom>
          <a:noFill/>
          <a:ln w="9525">
            <a:noFill/>
            <a:miter lim="800000"/>
            <a:headEnd/>
            <a:tailEnd/>
          </a:ln>
        </p:spPr>
        <p:txBody>
          <a:bodyPr/>
          <a:lstStyle/>
          <a:p>
            <a:pPr marL="193675">
              <a:spcBef>
                <a:spcPct val="20000"/>
              </a:spcBef>
              <a:buClr>
                <a:srgbClr val="FF0000"/>
              </a:buClr>
              <a:buSzPct val="140000"/>
              <a:defRPr/>
            </a:pPr>
            <a:r>
              <a:rPr kumimoji="1" lang="en-GB" sz="2000" kern="0" dirty="0">
                <a:solidFill>
                  <a:srgbClr val="005172"/>
                </a:solidFill>
              </a:rPr>
              <a:t>11 A &amp;B</a:t>
            </a:r>
          </a:p>
          <a:p>
            <a:pPr marL="193675">
              <a:spcBef>
                <a:spcPct val="20000"/>
              </a:spcBef>
              <a:buClr>
                <a:srgbClr val="FF0000"/>
              </a:buClr>
              <a:buSzPct val="140000"/>
              <a:defRPr/>
            </a:pPr>
            <a:r>
              <a:rPr kumimoji="1" lang="en-GB" sz="2000" kern="0" dirty="0">
                <a:solidFill>
                  <a:srgbClr val="005172"/>
                </a:solidFill>
              </a:rPr>
              <a:t>12</a:t>
            </a:r>
          </a:p>
          <a:p>
            <a:pPr marL="193675">
              <a:spcBef>
                <a:spcPct val="20000"/>
              </a:spcBef>
              <a:buClr>
                <a:srgbClr val="FF0000"/>
              </a:buClr>
              <a:buSzPct val="140000"/>
              <a:defRPr/>
            </a:pPr>
            <a:r>
              <a:rPr kumimoji="1" lang="en-GB" sz="2000" kern="0" dirty="0">
                <a:solidFill>
                  <a:srgbClr val="005172"/>
                </a:solidFill>
              </a:rPr>
              <a:t>    </a:t>
            </a:r>
          </a:p>
        </p:txBody>
      </p:sp>
      <p:sp>
        <p:nvSpPr>
          <p:cNvPr id="6152" name="TextBox 11"/>
          <p:cNvSpPr txBox="1">
            <a:spLocks noChangeArrowheads="1"/>
          </p:cNvSpPr>
          <p:nvPr/>
        </p:nvSpPr>
        <p:spPr bwMode="auto">
          <a:xfrm>
            <a:off x="1750132" y="1177027"/>
            <a:ext cx="1547664" cy="1477328"/>
          </a:xfrm>
          <a:prstGeom prst="rect">
            <a:avLst/>
          </a:prstGeom>
          <a:noFill/>
          <a:ln w="9525">
            <a:noFill/>
            <a:miter lim="800000"/>
            <a:headEnd/>
            <a:tailEnd/>
          </a:ln>
        </p:spPr>
        <p:txBody>
          <a:bodyPr wrap="square">
            <a:spAutoFit/>
          </a:bodyPr>
          <a:lstStyle/>
          <a:p>
            <a:r>
              <a:rPr lang="en-GB" dirty="0">
                <a:solidFill>
                  <a:srgbClr val="FF0000"/>
                </a:solidFill>
              </a:rPr>
              <a:t>Community and Primary Health Care Level </a:t>
            </a:r>
          </a:p>
          <a:p>
            <a:r>
              <a:rPr lang="en-US" dirty="0"/>
              <a:t>10 000 pop</a:t>
            </a:r>
          </a:p>
        </p:txBody>
      </p:sp>
      <p:sp>
        <p:nvSpPr>
          <p:cNvPr id="6153" name="Left Brace 12"/>
          <p:cNvSpPr>
            <a:spLocks/>
          </p:cNvSpPr>
          <p:nvPr/>
        </p:nvSpPr>
        <p:spPr bwMode="auto">
          <a:xfrm>
            <a:off x="3387080" y="3443264"/>
            <a:ext cx="260648" cy="1569913"/>
          </a:xfrm>
          <a:prstGeom prst="leftBrace">
            <a:avLst>
              <a:gd name="adj1" fmla="val 8333"/>
              <a:gd name="adj2" fmla="val 50000"/>
            </a:avLst>
          </a:prstGeom>
          <a:noFill/>
          <a:ln w="41275" algn="ctr">
            <a:solidFill>
              <a:schemeClr val="tx1"/>
            </a:solidFill>
            <a:round/>
            <a:headEnd/>
            <a:tailEnd/>
          </a:ln>
        </p:spPr>
        <p:txBody>
          <a:bodyPr/>
          <a:lstStyle/>
          <a:p>
            <a:endParaRPr lang="en-US"/>
          </a:p>
        </p:txBody>
      </p:sp>
      <p:sp>
        <p:nvSpPr>
          <p:cNvPr id="6154" name="TextBox 15"/>
          <p:cNvSpPr txBox="1">
            <a:spLocks noChangeArrowheads="1"/>
          </p:cNvSpPr>
          <p:nvPr/>
        </p:nvSpPr>
        <p:spPr bwMode="auto">
          <a:xfrm>
            <a:off x="1689519" y="3381960"/>
            <a:ext cx="1766392" cy="1631216"/>
          </a:xfrm>
          <a:prstGeom prst="rect">
            <a:avLst/>
          </a:prstGeom>
          <a:noFill/>
          <a:ln w="9525">
            <a:noFill/>
            <a:miter lim="800000"/>
            <a:headEnd/>
            <a:tailEnd/>
          </a:ln>
        </p:spPr>
        <p:txBody>
          <a:bodyPr wrap="square">
            <a:spAutoFit/>
          </a:bodyPr>
          <a:lstStyle/>
          <a:p>
            <a:r>
              <a:rPr lang="en-GB" sz="2000" dirty="0">
                <a:solidFill>
                  <a:srgbClr val="FF0000"/>
                </a:solidFill>
              </a:rPr>
              <a:t>Health centre or hospital level (</a:t>
            </a:r>
            <a:r>
              <a:rPr lang="en-GB" sz="2000" dirty="0" err="1">
                <a:solidFill>
                  <a:srgbClr val="FF0000"/>
                </a:solidFill>
              </a:rPr>
              <a:t>BEmONC</a:t>
            </a:r>
            <a:r>
              <a:rPr lang="en-GB" sz="2000" dirty="0">
                <a:solidFill>
                  <a:srgbClr val="FF0000"/>
                </a:solidFill>
              </a:rPr>
              <a:t>)</a:t>
            </a:r>
          </a:p>
          <a:p>
            <a:r>
              <a:rPr lang="en-US" sz="2000" dirty="0"/>
              <a:t>30 000 pop</a:t>
            </a:r>
          </a:p>
        </p:txBody>
      </p:sp>
      <p:sp>
        <p:nvSpPr>
          <p:cNvPr id="6155" name="TextBox 16"/>
          <p:cNvSpPr txBox="1">
            <a:spLocks noChangeArrowheads="1"/>
          </p:cNvSpPr>
          <p:nvPr/>
        </p:nvSpPr>
        <p:spPr bwMode="auto">
          <a:xfrm>
            <a:off x="1715929" y="5194873"/>
            <a:ext cx="2006525" cy="1631216"/>
          </a:xfrm>
          <a:prstGeom prst="rect">
            <a:avLst/>
          </a:prstGeom>
          <a:solidFill>
            <a:schemeClr val="bg1"/>
          </a:solidFill>
          <a:ln w="9525">
            <a:noFill/>
            <a:miter lim="800000"/>
            <a:headEnd/>
            <a:tailEnd/>
          </a:ln>
        </p:spPr>
        <p:txBody>
          <a:bodyPr wrap="square">
            <a:spAutoFit/>
          </a:bodyPr>
          <a:lstStyle/>
          <a:p>
            <a:r>
              <a:rPr lang="en-US" sz="2000" dirty="0">
                <a:solidFill>
                  <a:srgbClr val="FF0000"/>
                </a:solidFill>
              </a:rPr>
              <a:t>Referral Hospital level (</a:t>
            </a:r>
            <a:r>
              <a:rPr lang="en-US" sz="2000" dirty="0" err="1">
                <a:solidFill>
                  <a:srgbClr val="FF0000"/>
                </a:solidFill>
              </a:rPr>
              <a:t>CEmONC</a:t>
            </a:r>
            <a:r>
              <a:rPr lang="en-US" sz="2000" dirty="0">
                <a:solidFill>
                  <a:srgbClr val="FF0000"/>
                </a:solidFill>
              </a:rPr>
              <a:t>)</a:t>
            </a:r>
          </a:p>
          <a:p>
            <a:r>
              <a:rPr lang="en-US" sz="2000" dirty="0"/>
              <a:t>150 000 pop</a:t>
            </a:r>
          </a:p>
          <a:p>
            <a:endParaRPr lang="en-US" sz="2000" dirty="0"/>
          </a:p>
          <a:p>
            <a:endParaRPr lang="en-US" sz="2000" dirty="0"/>
          </a:p>
        </p:txBody>
      </p:sp>
      <p:sp>
        <p:nvSpPr>
          <p:cNvPr id="6156" name="Left Brace 17"/>
          <p:cNvSpPr>
            <a:spLocks/>
          </p:cNvSpPr>
          <p:nvPr/>
        </p:nvSpPr>
        <p:spPr bwMode="auto">
          <a:xfrm>
            <a:off x="3459088" y="1130624"/>
            <a:ext cx="116632" cy="1794321"/>
          </a:xfrm>
          <a:prstGeom prst="leftBrace">
            <a:avLst>
              <a:gd name="adj1" fmla="val 8354"/>
              <a:gd name="adj2" fmla="val 50000"/>
            </a:avLst>
          </a:prstGeom>
          <a:noFill/>
          <a:ln w="41275" algn="ctr">
            <a:solidFill>
              <a:schemeClr val="tx1"/>
            </a:solidFill>
            <a:round/>
            <a:headEnd/>
            <a:tailEnd/>
          </a:ln>
        </p:spPr>
        <p:txBody>
          <a:bodyPr/>
          <a:lstStyle/>
          <a:p>
            <a:endParaRPr lang="en-US"/>
          </a:p>
        </p:txBody>
      </p:sp>
      <p:sp>
        <p:nvSpPr>
          <p:cNvPr id="6157" name="Left Brace 18"/>
          <p:cNvSpPr>
            <a:spLocks/>
          </p:cNvSpPr>
          <p:nvPr/>
        </p:nvSpPr>
        <p:spPr bwMode="auto">
          <a:xfrm>
            <a:off x="3431705" y="5301208"/>
            <a:ext cx="142875" cy="785812"/>
          </a:xfrm>
          <a:prstGeom prst="leftBrace">
            <a:avLst>
              <a:gd name="adj1" fmla="val 8326"/>
              <a:gd name="adj2" fmla="val 50000"/>
            </a:avLst>
          </a:prstGeom>
          <a:noFill/>
          <a:ln w="41275" algn="ctr">
            <a:solidFill>
              <a:schemeClr val="tx1"/>
            </a:solidFill>
            <a:round/>
            <a:headEnd/>
            <a:tailEnd/>
          </a:ln>
        </p:spPr>
        <p:txBody>
          <a:bodyPr/>
          <a:lstStyle/>
          <a:p>
            <a:endParaRPr lang="en-US"/>
          </a:p>
        </p:txBody>
      </p:sp>
      <p:sp>
        <p:nvSpPr>
          <p:cNvPr id="9" name="Rectangle 5"/>
          <p:cNvSpPr txBox="1">
            <a:spLocks noChangeArrowheads="1"/>
          </p:cNvSpPr>
          <p:nvPr/>
        </p:nvSpPr>
        <p:spPr bwMode="auto">
          <a:xfrm>
            <a:off x="5159896" y="5301208"/>
            <a:ext cx="5256584" cy="1028700"/>
          </a:xfrm>
          <a:prstGeom prst="rect">
            <a:avLst/>
          </a:prstGeom>
          <a:noFill/>
          <a:ln w="9525">
            <a:noFill/>
            <a:miter lim="800000"/>
            <a:headEnd/>
            <a:tailEnd/>
          </a:ln>
        </p:spPr>
        <p:txBody>
          <a:bodyPr/>
          <a:lstStyle/>
          <a:p>
            <a:pPr indent="287338">
              <a:spcBef>
                <a:spcPct val="20000"/>
              </a:spcBef>
              <a:buClr>
                <a:srgbClr val="FF0000"/>
              </a:buClr>
              <a:buSzPct val="140000"/>
              <a:buFontTx/>
              <a:buChar char="•"/>
              <a:defRPr/>
            </a:pPr>
            <a:r>
              <a:rPr kumimoji="1" lang="en-GB" sz="2000" kern="0" dirty="0">
                <a:solidFill>
                  <a:srgbClr val="005172"/>
                </a:solidFill>
                <a:latin typeface="Trebuchet MS" pitchFamily="34" charset="0"/>
              </a:rPr>
              <a:t>Obstetric Surgery</a:t>
            </a:r>
            <a:endParaRPr kumimoji="1" lang="de-DE" sz="2000" kern="0" dirty="0">
              <a:solidFill>
                <a:srgbClr val="005172"/>
              </a:solidFill>
              <a:latin typeface="Trebuchet MS" pitchFamily="34" charset="0"/>
            </a:endParaRPr>
          </a:p>
          <a:p>
            <a:pPr indent="287338">
              <a:spcBef>
                <a:spcPct val="20000"/>
              </a:spcBef>
              <a:buClr>
                <a:srgbClr val="FF0000"/>
              </a:buClr>
              <a:buSzPct val="140000"/>
              <a:buFontTx/>
              <a:buChar char="•"/>
              <a:defRPr/>
            </a:pPr>
            <a:r>
              <a:rPr kumimoji="1" lang="en-GB" sz="2000" kern="0" dirty="0">
                <a:solidFill>
                  <a:srgbClr val="005172"/>
                </a:solidFill>
                <a:latin typeface="Trebuchet MS" pitchFamily="34" charset="0"/>
              </a:rPr>
              <a:t>Blood transfusion</a:t>
            </a:r>
          </a:p>
        </p:txBody>
      </p:sp>
      <p:sp>
        <p:nvSpPr>
          <p:cNvPr id="15" name="TextBox 14"/>
          <p:cNvSpPr txBox="1"/>
          <p:nvPr/>
        </p:nvSpPr>
        <p:spPr>
          <a:xfrm>
            <a:off x="3935760" y="6309320"/>
            <a:ext cx="4608512" cy="400110"/>
          </a:xfrm>
          <a:prstGeom prst="rect">
            <a:avLst/>
          </a:prstGeom>
          <a:noFill/>
        </p:spPr>
        <p:txBody>
          <a:bodyPr wrap="square" rtlCol="0">
            <a:spAutoFit/>
          </a:bodyPr>
          <a:lstStyle/>
          <a:p>
            <a:r>
              <a:rPr lang="en-GB" sz="2000" b="1" dirty="0"/>
              <a:t>Kits contain supplies for 3 months</a:t>
            </a:r>
          </a:p>
        </p:txBody>
      </p:sp>
    </p:spTree>
    <p:extLst>
      <p:ext uri="{BB962C8B-B14F-4D97-AF65-F5344CB8AC3E}">
        <p14:creationId xmlns:p14="http://schemas.microsoft.com/office/powerpoint/2010/main" val="7194610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title"/>
          </p:nvPr>
        </p:nvSpPr>
        <p:spPr>
          <a:xfrm>
            <a:off x="2164556" y="181779"/>
            <a:ext cx="7862888" cy="648494"/>
          </a:xfrm>
        </p:spPr>
        <p:txBody>
          <a:bodyPr>
            <a:noAutofit/>
          </a:bodyPr>
          <a:lstStyle/>
          <a:p>
            <a:pPr eaLnBrk="1" hangingPunct="1"/>
            <a:r>
              <a:rPr lang="fr-FR" b="0" u="sng" dirty="0"/>
              <a:t>RH Kit Challenges</a:t>
            </a:r>
            <a:endParaRPr lang="es-ES" b="0" u="sng" dirty="0">
              <a:latin typeface="Arial" charset="0"/>
            </a:endParaRPr>
          </a:p>
        </p:txBody>
      </p:sp>
      <p:sp>
        <p:nvSpPr>
          <p:cNvPr id="19459" name="Rectangle 4"/>
          <p:cNvSpPr>
            <a:spLocks noGrp="1" noChangeArrowheads="1"/>
          </p:cNvSpPr>
          <p:nvPr>
            <p:ph type="body" idx="1"/>
          </p:nvPr>
        </p:nvSpPr>
        <p:spPr>
          <a:xfrm>
            <a:off x="1717576" y="1309662"/>
            <a:ext cx="9848611" cy="5473563"/>
          </a:xfrm>
        </p:spPr>
        <p:txBody>
          <a:bodyPr>
            <a:normAutofit/>
          </a:bodyPr>
          <a:lstStyle/>
          <a:p>
            <a:pPr eaLnBrk="1" hangingPunct="1"/>
            <a:r>
              <a:rPr lang="en-US" dirty="0"/>
              <a:t>Appropriate ordering</a:t>
            </a:r>
          </a:p>
          <a:p>
            <a:pPr lvl="1" eaLnBrk="1" hangingPunct="1"/>
            <a:r>
              <a:rPr lang="en-US" dirty="0"/>
              <a:t>In-country distribution plan</a:t>
            </a:r>
          </a:p>
          <a:p>
            <a:pPr lvl="1" eaLnBrk="1" hangingPunct="1"/>
            <a:r>
              <a:rPr lang="en-US" dirty="0"/>
              <a:t>In-country transport</a:t>
            </a:r>
          </a:p>
          <a:p>
            <a:pPr lvl="1" eaLnBrk="1" hangingPunct="1"/>
            <a:r>
              <a:rPr lang="en-US" dirty="0"/>
              <a:t>In-country warehousing</a:t>
            </a:r>
          </a:p>
          <a:p>
            <a:pPr lvl="1" eaLnBrk="1" hangingPunct="1"/>
            <a:r>
              <a:rPr lang="en-US" dirty="0"/>
              <a:t>Coordinating with local partners (</a:t>
            </a:r>
            <a:r>
              <a:rPr lang="en-US" dirty="0" err="1"/>
              <a:t>MoH</a:t>
            </a:r>
            <a:r>
              <a:rPr lang="en-US" dirty="0"/>
              <a:t>, NGOs, UN)</a:t>
            </a:r>
          </a:p>
          <a:p>
            <a:pPr>
              <a:spcBef>
                <a:spcPts val="1800"/>
              </a:spcBef>
            </a:pPr>
            <a:r>
              <a:rPr lang="en-US" dirty="0"/>
              <a:t>Customs clearance</a:t>
            </a:r>
          </a:p>
          <a:p>
            <a:pPr>
              <a:spcBef>
                <a:spcPts val="1800"/>
              </a:spcBef>
            </a:pPr>
            <a:r>
              <a:rPr lang="en-US" dirty="0"/>
              <a:t>Cold chain</a:t>
            </a:r>
          </a:p>
          <a:p>
            <a:pPr>
              <a:spcBef>
                <a:spcPts val="1800"/>
              </a:spcBef>
            </a:pPr>
            <a:r>
              <a:rPr lang="en-US" dirty="0"/>
              <a:t>Monitor distribution and use of supplies</a:t>
            </a:r>
          </a:p>
          <a:p>
            <a:pPr>
              <a:spcBef>
                <a:spcPts val="1800"/>
              </a:spcBef>
            </a:pPr>
            <a:r>
              <a:rPr lang="en-GB" dirty="0"/>
              <a:t>Move from “push” to “pull” supply systems and comprehensive RH commodity security</a:t>
            </a:r>
            <a:endParaRPr lang="es-ES" dirty="0"/>
          </a:p>
          <a:p>
            <a:pPr>
              <a:spcBef>
                <a:spcPts val="1800"/>
              </a:spcBef>
            </a:pPr>
            <a:endParaRPr lang="es-ES" sz="2400" dirty="0"/>
          </a:p>
        </p:txBody>
      </p:sp>
    </p:spTree>
    <p:extLst>
      <p:ext uri="{BB962C8B-B14F-4D97-AF65-F5344CB8AC3E}">
        <p14:creationId xmlns:p14="http://schemas.microsoft.com/office/powerpoint/2010/main" val="2704543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2896616" y="165371"/>
            <a:ext cx="788409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800">
                <a:solidFill>
                  <a:schemeClr val="tx1"/>
                </a:solidFill>
                <a:latin typeface="GillSans" pitchFamily="2" charset="0"/>
                <a:ea typeface="ＭＳ Ｐゴシック" panose="020B0600070205080204" pitchFamily="34" charset="-128"/>
              </a:defRPr>
            </a:lvl1pPr>
            <a:lvl2pPr marL="742950" indent="-285750">
              <a:spcBef>
                <a:spcPct val="20000"/>
              </a:spcBef>
              <a:buChar char="–"/>
              <a:defRPr sz="2400">
                <a:solidFill>
                  <a:schemeClr val="tx1"/>
                </a:solidFill>
                <a:latin typeface="GillSans" pitchFamily="2" charset="0"/>
                <a:ea typeface="ＭＳ Ｐゴシック" panose="020B0600070205080204" pitchFamily="34" charset="-128"/>
              </a:defRPr>
            </a:lvl2pPr>
            <a:lvl3pPr marL="1143000" indent="-228600">
              <a:spcBef>
                <a:spcPct val="20000"/>
              </a:spcBef>
              <a:buChar char="•"/>
              <a:defRPr sz="2000">
                <a:solidFill>
                  <a:schemeClr val="tx1"/>
                </a:solidFill>
                <a:latin typeface="GillSans" pitchFamily="2" charset="0"/>
                <a:ea typeface="ＭＳ Ｐゴシック" panose="020B0600070205080204" pitchFamily="34" charset="-128"/>
              </a:defRPr>
            </a:lvl3pPr>
            <a:lvl4pPr marL="1600200" indent="-228600">
              <a:spcBef>
                <a:spcPct val="20000"/>
              </a:spcBef>
              <a:buFont typeface="GillSans" pitchFamily="2" charset="0"/>
              <a:buChar char="»"/>
              <a:defRPr>
                <a:solidFill>
                  <a:schemeClr val="tx1"/>
                </a:solidFill>
                <a:latin typeface="GillSans" pitchFamily="2" charset="0"/>
                <a:ea typeface="ＭＳ Ｐゴシック" panose="020B0600070205080204" pitchFamily="34" charset="-128"/>
              </a:defRPr>
            </a:lvl4pPr>
            <a:lvl5pPr marL="2057400" indent="-228600">
              <a:spcBef>
                <a:spcPct val="20000"/>
              </a:spcBef>
              <a:buChar char="»"/>
              <a:defRPr sz="2000">
                <a:solidFill>
                  <a:schemeClr val="tx1"/>
                </a:solidFill>
                <a:latin typeface="GillSan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9pPr>
          </a:lstStyle>
          <a:p>
            <a:pPr>
              <a:spcBef>
                <a:spcPct val="0"/>
              </a:spcBef>
              <a:buFontTx/>
              <a:buNone/>
            </a:pPr>
            <a:r>
              <a:rPr lang="en-US" altLang="en-US" sz="4400" u="sng" dirty="0">
                <a:latin typeface="+mn-lt"/>
                <a:cs typeface="+mj-cs"/>
              </a:rPr>
              <a:t>MISP: No Need for Assessment!</a:t>
            </a:r>
          </a:p>
        </p:txBody>
      </p:sp>
      <p:sp>
        <p:nvSpPr>
          <p:cNvPr id="87043" name="Rectangle 3"/>
          <p:cNvSpPr>
            <a:spLocks noChangeArrowheads="1"/>
          </p:cNvSpPr>
          <p:nvPr/>
        </p:nvSpPr>
        <p:spPr bwMode="auto">
          <a:xfrm>
            <a:off x="1196242" y="1622840"/>
            <a:ext cx="10226492" cy="4768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533400" indent="-533400">
              <a:spcBef>
                <a:spcPct val="20000"/>
              </a:spcBef>
              <a:buChar char="•"/>
              <a:defRPr sz="2800">
                <a:solidFill>
                  <a:schemeClr val="tx1"/>
                </a:solidFill>
                <a:latin typeface="GillSans" pitchFamily="2" charset="0"/>
                <a:ea typeface="ＭＳ Ｐゴシック" panose="020B0600070205080204" pitchFamily="34" charset="-128"/>
              </a:defRPr>
            </a:lvl1pPr>
            <a:lvl2pPr marL="1104900" indent="-457200">
              <a:spcBef>
                <a:spcPct val="20000"/>
              </a:spcBef>
              <a:buChar char="–"/>
              <a:defRPr sz="2400">
                <a:solidFill>
                  <a:schemeClr val="tx1"/>
                </a:solidFill>
                <a:latin typeface="GillSans" pitchFamily="2" charset="0"/>
                <a:ea typeface="ＭＳ Ｐゴシック" panose="020B0600070205080204" pitchFamily="34" charset="-128"/>
              </a:defRPr>
            </a:lvl2pPr>
            <a:lvl3pPr marL="1809750" indent="-381000">
              <a:spcBef>
                <a:spcPct val="20000"/>
              </a:spcBef>
              <a:buChar char="•"/>
              <a:defRPr sz="2000">
                <a:solidFill>
                  <a:schemeClr val="tx1"/>
                </a:solidFill>
                <a:latin typeface="GillSans" pitchFamily="2" charset="0"/>
                <a:ea typeface="ＭＳ Ｐゴシック" panose="020B0600070205080204" pitchFamily="34" charset="-128"/>
              </a:defRPr>
            </a:lvl3pPr>
            <a:lvl4pPr marL="2266950" indent="-342900">
              <a:spcBef>
                <a:spcPct val="20000"/>
              </a:spcBef>
              <a:buFont typeface="GillSans" pitchFamily="2" charset="0"/>
              <a:buChar char="»"/>
              <a:defRPr>
                <a:solidFill>
                  <a:schemeClr val="tx1"/>
                </a:solidFill>
                <a:latin typeface="GillSans" pitchFamily="2" charset="0"/>
                <a:ea typeface="ＭＳ Ｐゴシック" panose="020B0600070205080204" pitchFamily="34" charset="-128"/>
              </a:defRPr>
            </a:lvl4pPr>
            <a:lvl5pPr marL="2724150" indent="-342900">
              <a:spcBef>
                <a:spcPct val="20000"/>
              </a:spcBef>
              <a:buChar char="»"/>
              <a:defRPr sz="2000">
                <a:solidFill>
                  <a:schemeClr val="tx1"/>
                </a:solidFill>
                <a:latin typeface="GillSans" pitchFamily="2" charset="0"/>
                <a:ea typeface="ＭＳ Ｐゴシック" panose="020B0600070205080204" pitchFamily="34" charset="-128"/>
              </a:defRPr>
            </a:lvl5pPr>
            <a:lvl6pPr marL="3181350" indent="-3429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6pPr>
            <a:lvl7pPr marL="3638550" indent="-3429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7pPr>
            <a:lvl8pPr marL="4095750" indent="-3429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8pPr>
            <a:lvl9pPr marL="4552950" indent="-3429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9pPr>
          </a:lstStyle>
          <a:p>
            <a:pPr marL="0" indent="0">
              <a:buNone/>
              <a:defRPr/>
            </a:pPr>
            <a:r>
              <a:rPr lang="en-US" altLang="en-US" b="1" dirty="0">
                <a:latin typeface="+mn-lt"/>
              </a:rPr>
              <a:t>What you need to know:</a:t>
            </a:r>
          </a:p>
          <a:p>
            <a:pPr marL="893763" indent="-542925">
              <a:buFont typeface="+mj-lt"/>
              <a:buAutoNum type="arabicPeriod"/>
              <a:defRPr/>
            </a:pPr>
            <a:r>
              <a:rPr lang="en-US" altLang="en-US" dirty="0">
                <a:latin typeface="+mn-lt"/>
              </a:rPr>
              <a:t>How many people are affected?</a:t>
            </a:r>
          </a:p>
          <a:p>
            <a:pPr marL="893763" indent="-542925">
              <a:buFont typeface="+mj-lt"/>
              <a:buAutoNum type="arabicPeriod"/>
              <a:defRPr/>
            </a:pPr>
            <a:r>
              <a:rPr lang="en-US" altLang="en-US" dirty="0">
                <a:latin typeface="+mn-lt"/>
              </a:rPr>
              <a:t>Where are they?</a:t>
            </a:r>
          </a:p>
          <a:p>
            <a:pPr marL="893763" indent="-542925">
              <a:buFont typeface="+mj-lt"/>
              <a:buAutoNum type="arabicPeriod"/>
              <a:defRPr/>
            </a:pPr>
            <a:r>
              <a:rPr lang="en-US" altLang="en-US" dirty="0">
                <a:latin typeface="+mn-lt"/>
              </a:rPr>
              <a:t>Where are the health services?</a:t>
            </a:r>
          </a:p>
          <a:p>
            <a:pPr marL="893763" indent="-542925">
              <a:buFont typeface="+mj-lt"/>
              <a:buAutoNum type="arabicPeriod"/>
              <a:defRPr/>
            </a:pPr>
            <a:r>
              <a:rPr lang="en-US" altLang="en-US" dirty="0">
                <a:latin typeface="+mn-lt"/>
              </a:rPr>
              <a:t>Can health facilities still function?</a:t>
            </a:r>
          </a:p>
          <a:p>
            <a:pPr marL="893763" indent="-542925">
              <a:buFont typeface="+mj-lt"/>
              <a:buAutoNum type="arabicPeriod"/>
              <a:defRPr/>
            </a:pPr>
            <a:r>
              <a:rPr lang="en-US" altLang="en-US" dirty="0">
                <a:latin typeface="+mn-lt"/>
              </a:rPr>
              <a:t>Are health services accessible?</a:t>
            </a:r>
          </a:p>
          <a:p>
            <a:pPr marL="893763" indent="-542925">
              <a:buFont typeface="+mj-lt"/>
              <a:buAutoNum type="arabicPeriod"/>
              <a:defRPr/>
            </a:pPr>
            <a:r>
              <a:rPr lang="en-US" altLang="en-US" dirty="0">
                <a:latin typeface="+mn-lt"/>
              </a:rPr>
              <a:t>What local resources are available?</a:t>
            </a:r>
          </a:p>
          <a:p>
            <a:pPr marL="893763" indent="-542925">
              <a:buFont typeface="+mj-lt"/>
              <a:buAutoNum type="arabicPeriod"/>
              <a:defRPr/>
            </a:pPr>
            <a:r>
              <a:rPr lang="en-US" altLang="en-US" dirty="0">
                <a:latin typeface="+mn-lt"/>
              </a:rPr>
              <a:t>What external resources needed?</a:t>
            </a:r>
          </a:p>
          <a:p>
            <a:pPr marL="893763" indent="-542925">
              <a:buFont typeface="+mj-lt"/>
              <a:buAutoNum type="arabicPeriod"/>
              <a:defRPr/>
            </a:pPr>
            <a:r>
              <a:rPr lang="en-US" altLang="en-US" dirty="0">
                <a:latin typeface="+mn-lt"/>
              </a:rPr>
              <a:t>Any information on the pre-existing SRH situation is a plus</a:t>
            </a:r>
          </a:p>
        </p:txBody>
      </p:sp>
    </p:spTree>
    <p:extLst>
      <p:ext uri="{BB962C8B-B14F-4D97-AF65-F5344CB8AC3E}">
        <p14:creationId xmlns:p14="http://schemas.microsoft.com/office/powerpoint/2010/main" val="2640427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5C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F8ACB-20BE-4FF8-8E79-AE68739B643F}"/>
              </a:ext>
            </a:extLst>
          </p:cNvPr>
          <p:cNvSpPr>
            <a:spLocks noGrp="1"/>
          </p:cNvSpPr>
          <p:nvPr>
            <p:ph type="title"/>
          </p:nvPr>
        </p:nvSpPr>
        <p:spPr/>
        <p:txBody>
          <a:bodyPr>
            <a:normAutofit/>
          </a:bodyPr>
          <a:lstStyle/>
          <a:p>
            <a:r>
              <a:rPr lang="en-US" sz="3200" b="1" dirty="0">
                <a:solidFill>
                  <a:srgbClr val="0000FF"/>
                </a:solidFill>
              </a:rPr>
              <a:t>Group Work</a:t>
            </a:r>
            <a:endParaRPr lang="en-US" sz="3200" b="1" dirty="0"/>
          </a:p>
        </p:txBody>
      </p:sp>
      <p:sp>
        <p:nvSpPr>
          <p:cNvPr id="3" name="Content Placeholder 2">
            <a:extLst>
              <a:ext uri="{FF2B5EF4-FFF2-40B4-BE49-F238E27FC236}">
                <a16:creationId xmlns:a16="http://schemas.microsoft.com/office/drawing/2014/main" id="{C3FE6B8E-ACA6-4021-9C8D-D5FB385BC086}"/>
              </a:ext>
            </a:extLst>
          </p:cNvPr>
          <p:cNvSpPr>
            <a:spLocks noGrp="1"/>
          </p:cNvSpPr>
          <p:nvPr>
            <p:ph idx="1"/>
          </p:nvPr>
        </p:nvSpPr>
        <p:spPr>
          <a:xfrm>
            <a:off x="1052209" y="2141537"/>
            <a:ext cx="10515600" cy="4351338"/>
          </a:xfrm>
        </p:spPr>
        <p:txBody>
          <a:bodyPr/>
          <a:lstStyle/>
          <a:p>
            <a:pPr marL="0" indent="0" algn="ctr">
              <a:buNone/>
            </a:pPr>
            <a:r>
              <a:rPr lang="en-US" dirty="0"/>
              <a:t>Based on the following scenarios</a:t>
            </a:r>
            <a:endParaRPr lang="en-CA" dirty="0">
              <a:solidFill>
                <a:srgbClr val="0000FF"/>
              </a:solidFill>
            </a:endParaRPr>
          </a:p>
          <a:p>
            <a:pPr marL="0" indent="0" algn="ctr">
              <a:buNone/>
            </a:pPr>
            <a:r>
              <a:rPr lang="en-CA" sz="3600" dirty="0"/>
              <a:t>Syria</a:t>
            </a:r>
          </a:p>
          <a:p>
            <a:pPr marL="0" indent="0" algn="ctr">
              <a:buNone/>
            </a:pPr>
            <a:r>
              <a:rPr lang="en-CA" sz="3600" dirty="0"/>
              <a:t>Philippines</a:t>
            </a:r>
          </a:p>
          <a:p>
            <a:pPr marL="0" indent="0" algn="ctr">
              <a:buNone/>
            </a:pPr>
            <a:endParaRPr lang="en-CA" dirty="0">
              <a:solidFill>
                <a:srgbClr val="0000FF"/>
              </a:solidFill>
            </a:endParaRPr>
          </a:p>
          <a:p>
            <a:pPr marL="0" indent="0" algn="ctr">
              <a:buNone/>
            </a:pPr>
            <a:endParaRPr lang="en-CA" dirty="0">
              <a:solidFill>
                <a:srgbClr val="0000FF"/>
              </a:solidFill>
            </a:endParaRPr>
          </a:p>
          <a:p>
            <a:pPr marL="0" indent="0" algn="ctr">
              <a:buNone/>
            </a:pPr>
            <a:r>
              <a:rPr lang="en-CA" b="1" dirty="0">
                <a:solidFill>
                  <a:srgbClr val="FF0000"/>
                </a:solidFill>
              </a:rPr>
              <a:t>15 Minutes</a:t>
            </a:r>
          </a:p>
          <a:p>
            <a:pPr marL="0" indent="0" algn="ctr">
              <a:buNone/>
            </a:pPr>
            <a:endParaRPr lang="en-CA" dirty="0">
              <a:solidFill>
                <a:srgbClr val="0000FF"/>
              </a:solidFill>
            </a:endParaRPr>
          </a:p>
          <a:p>
            <a:pPr marL="0" indent="0" algn="ctr">
              <a:buNone/>
            </a:pPr>
            <a:endParaRPr lang="en-CA" dirty="0">
              <a:solidFill>
                <a:srgbClr val="FF0000"/>
              </a:solidFill>
            </a:endParaRPr>
          </a:p>
        </p:txBody>
      </p:sp>
    </p:spTree>
    <p:extLst>
      <p:ext uri="{BB962C8B-B14F-4D97-AF65-F5344CB8AC3E}">
        <p14:creationId xmlns:p14="http://schemas.microsoft.com/office/powerpoint/2010/main" val="338258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Syria Response</a:t>
            </a:r>
          </a:p>
        </p:txBody>
      </p:sp>
      <p:pic>
        <p:nvPicPr>
          <p:cNvPr id="4" name="Picture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496312" y="2166398"/>
            <a:ext cx="7199376" cy="3669792"/>
          </a:xfrm>
        </p:spPr>
      </p:pic>
    </p:spTree>
    <p:extLst>
      <p:ext uri="{BB962C8B-B14F-4D97-AF65-F5344CB8AC3E}">
        <p14:creationId xmlns:p14="http://schemas.microsoft.com/office/powerpoint/2010/main" val="2233347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099554" y="471899"/>
            <a:ext cx="8367713" cy="615950"/>
          </a:xfrm>
        </p:spPr>
        <p:txBody>
          <a:bodyPr>
            <a:noAutofit/>
          </a:bodyPr>
          <a:lstStyle/>
          <a:p>
            <a:pPr eaLnBrk="1" hangingPunct="1"/>
            <a:r>
              <a:rPr lang="en-GB" u="sng" dirty="0">
                <a:cs typeface="Arial" charset="0"/>
              </a:rPr>
              <a:t>Reproductive Health</a:t>
            </a:r>
            <a:r>
              <a:rPr lang="en-GB" u="sng" dirty="0"/>
              <a:t> </a:t>
            </a:r>
          </a:p>
        </p:txBody>
      </p:sp>
      <p:sp>
        <p:nvSpPr>
          <p:cNvPr id="260099" name="Rectangle 3"/>
          <p:cNvSpPr>
            <a:spLocks noGrp="1" noChangeArrowheads="1"/>
          </p:cNvSpPr>
          <p:nvPr>
            <p:ph idx="1"/>
          </p:nvPr>
        </p:nvSpPr>
        <p:spPr>
          <a:xfrm>
            <a:off x="1407886" y="1790256"/>
            <a:ext cx="10377714" cy="4678362"/>
          </a:xfrm>
        </p:spPr>
        <p:txBody>
          <a:bodyPr/>
          <a:lstStyle/>
          <a:p>
            <a:pPr marL="0" indent="0">
              <a:spcBef>
                <a:spcPts val="1200"/>
              </a:spcBef>
              <a:buNone/>
            </a:pPr>
            <a:r>
              <a:rPr lang="en-GB" dirty="0">
                <a:cs typeface="Times New Roman" pitchFamily="18" charset="0"/>
              </a:rPr>
              <a:t>Is a state of complete physical, mental and social well-being and not merely the absence of disease or infirmity, in all matters relating to the reproductive system and to its functions and processes. </a:t>
            </a:r>
          </a:p>
          <a:p>
            <a:pPr marL="0" indent="95250">
              <a:spcBef>
                <a:spcPts val="1200"/>
              </a:spcBef>
              <a:buNone/>
            </a:pPr>
            <a:endParaRPr lang="en-GB" dirty="0">
              <a:cs typeface="Times New Roman" pitchFamily="18" charset="0"/>
            </a:endParaRPr>
          </a:p>
          <a:p>
            <a:pPr marL="0" indent="95250">
              <a:spcBef>
                <a:spcPts val="1200"/>
              </a:spcBef>
              <a:buNone/>
            </a:pPr>
            <a:r>
              <a:rPr lang="en-GB" dirty="0">
                <a:cs typeface="Times New Roman" pitchFamily="18" charset="0"/>
              </a:rPr>
              <a:t>It implies that people are able to have a </a:t>
            </a:r>
            <a:r>
              <a:rPr lang="en-GB" u="sng" dirty="0">
                <a:cs typeface="Times New Roman" pitchFamily="18" charset="0"/>
              </a:rPr>
              <a:t>satisfying and safe sex life </a:t>
            </a:r>
            <a:r>
              <a:rPr lang="en-GB" dirty="0">
                <a:cs typeface="Times New Roman" pitchFamily="18" charset="0"/>
              </a:rPr>
              <a:t>and that they have the capability to reproduce and the </a:t>
            </a:r>
            <a:r>
              <a:rPr lang="en-GB" u="sng" dirty="0">
                <a:cs typeface="Times New Roman" pitchFamily="18" charset="0"/>
              </a:rPr>
              <a:t>freedom to decide </a:t>
            </a:r>
            <a:r>
              <a:rPr lang="en-GB" dirty="0">
                <a:cs typeface="Times New Roman" pitchFamily="18" charset="0"/>
              </a:rPr>
              <a:t>if, when and how often to do so. </a:t>
            </a:r>
          </a:p>
          <a:p>
            <a:pPr marL="0" indent="95250" algn="r">
              <a:spcBef>
                <a:spcPts val="1200"/>
              </a:spcBef>
              <a:buNone/>
            </a:pPr>
            <a:endParaRPr lang="en-GB" sz="2400" i="1" dirty="0">
              <a:cs typeface="Times New Roman" pitchFamily="18" charset="0"/>
            </a:endParaRPr>
          </a:p>
          <a:p>
            <a:pPr marL="0" indent="95250" algn="r">
              <a:spcBef>
                <a:spcPts val="1200"/>
              </a:spcBef>
              <a:buNone/>
            </a:pPr>
            <a:r>
              <a:rPr lang="en-GB" sz="1300" i="1" dirty="0">
                <a:cs typeface="Times New Roman" pitchFamily="18" charset="0"/>
              </a:rPr>
              <a:t> </a:t>
            </a:r>
            <a:r>
              <a:rPr lang="en-GB" sz="2000" i="1" dirty="0">
                <a:cs typeface="Times New Roman" pitchFamily="18" charset="0"/>
              </a:rPr>
              <a:t>(Cairo, ICPD Programme of Action, paragraph 7.2)</a:t>
            </a:r>
            <a:r>
              <a:rPr lang="en-GB" sz="2000" dirty="0"/>
              <a:t> </a:t>
            </a:r>
          </a:p>
        </p:txBody>
      </p:sp>
    </p:spTree>
    <p:extLst>
      <p:ext uri="{BB962C8B-B14F-4D97-AF65-F5344CB8AC3E}">
        <p14:creationId xmlns:p14="http://schemas.microsoft.com/office/powerpoint/2010/main" val="25730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0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710" y="-13983"/>
            <a:ext cx="10515600" cy="1325563"/>
          </a:xfrm>
        </p:spPr>
        <p:txBody>
          <a:bodyPr>
            <a:normAutofit/>
          </a:bodyPr>
          <a:lstStyle/>
          <a:p>
            <a:r>
              <a:rPr lang="en-US" u="sng" dirty="0"/>
              <a:t>Syria</a:t>
            </a:r>
          </a:p>
        </p:txBody>
      </p:sp>
      <p:sp>
        <p:nvSpPr>
          <p:cNvPr id="9" name="Content Placeholder 8"/>
          <p:cNvSpPr>
            <a:spLocks noGrp="1"/>
          </p:cNvSpPr>
          <p:nvPr>
            <p:ph idx="1"/>
          </p:nvPr>
        </p:nvSpPr>
        <p:spPr>
          <a:xfrm>
            <a:off x="1823447" y="1311580"/>
            <a:ext cx="8276127" cy="3219232"/>
          </a:xfrm>
        </p:spPr>
        <p:txBody>
          <a:bodyPr>
            <a:normAutofit fontScale="47500" lnSpcReduction="20000"/>
          </a:bodyPr>
          <a:lstStyle/>
          <a:p>
            <a:pPr marL="285750" indent="-285750"/>
            <a:r>
              <a:rPr lang="en-US" sz="4200" dirty="0">
                <a:latin typeface="Gill Sans MT" panose="020B0502020104020203" pitchFamily="34" charset="0"/>
              </a:rPr>
              <a:t>More than 8 years of conflict (March 2011 - present)</a:t>
            </a:r>
          </a:p>
          <a:p>
            <a:pPr marL="285750" indent="-285750"/>
            <a:endParaRPr lang="en-US" sz="2300" dirty="0">
              <a:latin typeface="Gill Sans MT" panose="020B0502020104020203" pitchFamily="34" charset="0"/>
            </a:endParaRPr>
          </a:p>
          <a:p>
            <a:pPr marL="285750" indent="-285750"/>
            <a:r>
              <a:rPr lang="en-US" sz="4200" dirty="0">
                <a:latin typeface="Gill Sans MT" panose="020B0502020104020203" pitchFamily="34" charset="0"/>
              </a:rPr>
              <a:t>Over half the population has been displaced and over 13 million are in need of humanitarian assistance</a:t>
            </a:r>
          </a:p>
          <a:p>
            <a:pPr marL="285750" indent="-285750"/>
            <a:endParaRPr lang="en-US" dirty="0">
              <a:latin typeface="Gill Sans MT" panose="020B0502020104020203" pitchFamily="34" charset="0"/>
            </a:endParaRPr>
          </a:p>
          <a:p>
            <a:pPr marL="285750" indent="-285750"/>
            <a:r>
              <a:rPr lang="en-US" sz="4200" dirty="0">
                <a:latin typeface="Gill Sans MT" panose="020B0502020104020203" pitchFamily="34" charset="0"/>
              </a:rPr>
              <a:t>An estimated 6 million Internally Displaced</a:t>
            </a:r>
          </a:p>
          <a:p>
            <a:pPr marL="285750" indent="-285750"/>
            <a:endParaRPr lang="en-US" sz="3000" dirty="0">
              <a:latin typeface="Gill Sans MT" panose="020B0502020104020203" pitchFamily="34" charset="0"/>
            </a:endParaRPr>
          </a:p>
          <a:p>
            <a:pPr marL="285750" indent="-285750"/>
            <a:r>
              <a:rPr lang="en-US" sz="4200" dirty="0">
                <a:latin typeface="Gill Sans MT" panose="020B0502020104020203" pitchFamily="34" charset="0"/>
              </a:rPr>
              <a:t>UN OCHA:  “In the absence of a political solution to the conflict, intense and widespread hostilities are likely to persist.”</a:t>
            </a:r>
          </a:p>
          <a:p>
            <a:pPr marL="285750" indent="-285750"/>
            <a:endParaRPr lang="en-US" sz="3800" dirty="0">
              <a:latin typeface="Gill Sans MT" panose="020B0502020104020203" pitchFamily="34" charset="0"/>
            </a:endParaRPr>
          </a:p>
          <a:p>
            <a:pPr marL="285750" indent="-285750"/>
            <a:r>
              <a:rPr lang="en-US" sz="4200" dirty="0">
                <a:latin typeface="Gill Sans MT" panose="020B0502020104020203" pitchFamily="34" charset="0"/>
              </a:rPr>
              <a:t>Restricted access and humanitarian space </a:t>
            </a:r>
          </a:p>
          <a:p>
            <a:pPr marL="285750" indent="-285750"/>
            <a:endParaRPr lang="en-US" sz="2000" dirty="0"/>
          </a:p>
        </p:txBody>
      </p:sp>
      <p:sp>
        <p:nvSpPr>
          <p:cNvPr id="5" name="Footer Placeholder 4"/>
          <p:cNvSpPr>
            <a:spLocks noGrp="1"/>
          </p:cNvSpPr>
          <p:nvPr>
            <p:ph type="ftr" sz="quarter" idx="11"/>
          </p:nvPr>
        </p:nvSpPr>
        <p:spPr/>
        <p:txBody>
          <a:bodyPr/>
          <a:lstStyle/>
          <a:p>
            <a:r>
              <a:rPr lang="en-US"/>
              <a:t>Reproductive Health in Humanitarian Settings: Syria</a:t>
            </a:r>
          </a:p>
        </p:txBody>
      </p:sp>
      <p:sp>
        <p:nvSpPr>
          <p:cNvPr id="6" name="Slide Number Placeholder 5"/>
          <p:cNvSpPr>
            <a:spLocks noGrp="1"/>
          </p:cNvSpPr>
          <p:nvPr>
            <p:ph type="sldNum" sz="quarter" idx="12"/>
          </p:nvPr>
        </p:nvSpPr>
        <p:spPr/>
        <p:txBody>
          <a:bodyPr/>
          <a:lstStyle/>
          <a:p>
            <a:fld id="{C3FDE51E-0052-334C-A4B2-C567FE9F326F}" type="slidenum">
              <a:rPr lang="en-US" smtClean="0"/>
              <a:t>40</a:t>
            </a:fld>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3375240504"/>
              </p:ext>
            </p:extLst>
          </p:nvPr>
        </p:nvGraphicFramePr>
        <p:xfrm>
          <a:off x="2764744" y="4961639"/>
          <a:ext cx="6020954" cy="1169561"/>
        </p:xfrm>
        <a:graphic>
          <a:graphicData uri="http://schemas.openxmlformats.org/drawingml/2006/table">
            <a:tbl>
              <a:tblPr firstRow="1" firstCol="1" bandRow="1"/>
              <a:tblGrid>
                <a:gridCol w="4562216">
                  <a:extLst>
                    <a:ext uri="{9D8B030D-6E8A-4147-A177-3AD203B41FA5}">
                      <a16:colId xmlns:a16="http://schemas.microsoft.com/office/drawing/2014/main" val="3898587593"/>
                    </a:ext>
                  </a:extLst>
                </a:gridCol>
                <a:gridCol w="1458738">
                  <a:extLst>
                    <a:ext uri="{9D8B030D-6E8A-4147-A177-3AD203B41FA5}">
                      <a16:colId xmlns:a16="http://schemas.microsoft.com/office/drawing/2014/main" val="489294961"/>
                    </a:ext>
                  </a:extLst>
                </a:gridCol>
              </a:tblGrid>
              <a:tr h="302717">
                <a:tc>
                  <a:txBody>
                    <a:bodyPr/>
                    <a:lstStyle/>
                    <a:p>
                      <a:pPr marL="0" marR="0" algn="l">
                        <a:lnSpc>
                          <a:spcPct val="115000"/>
                        </a:lnSpc>
                        <a:spcBef>
                          <a:spcPts val="0"/>
                        </a:spcBef>
                        <a:spcAft>
                          <a:spcPts val="0"/>
                        </a:spcAft>
                      </a:pPr>
                      <a:r>
                        <a:rPr lang="en-GB" sz="1800" dirty="0">
                          <a:solidFill>
                            <a:srgbClr val="FFFFFF"/>
                          </a:solidFill>
                          <a:effectLst/>
                          <a:latin typeface="Gill Sans Infant Std" panose="020B0502020104020203" pitchFamily="34" charset="0"/>
                          <a:ea typeface="Gill Sans Infant Std" panose="020B0502020104020203" pitchFamily="34" charset="0"/>
                          <a:cs typeface="Times New Roman" panose="02020603050405020304" pitchFamily="18" charset="0"/>
                        </a:rPr>
                        <a:t>Estimated</a:t>
                      </a:r>
                      <a:r>
                        <a:rPr lang="en-GB" sz="1800" baseline="0" dirty="0">
                          <a:solidFill>
                            <a:srgbClr val="FFFFFF"/>
                          </a:solidFill>
                          <a:effectLst/>
                          <a:latin typeface="Gill Sans Infant Std" panose="020B0502020104020203" pitchFamily="34" charset="0"/>
                          <a:ea typeface="Gill Sans Infant Std" panose="020B0502020104020203" pitchFamily="34" charset="0"/>
                          <a:cs typeface="Times New Roman" panose="02020603050405020304" pitchFamily="18" charset="0"/>
                        </a:rPr>
                        <a:t> characteristics of affected population</a:t>
                      </a:r>
                      <a:endParaRPr lang="en-US" sz="1800" dirty="0">
                        <a:solidFill>
                          <a:srgbClr val="FFFFFF"/>
                        </a:solidFill>
                        <a:effectLst/>
                        <a:latin typeface="Gill Sans Infant Std" panose="020B0502020104020203" pitchFamily="34" charset="0"/>
                        <a:ea typeface="Gill Sans Infant Std" panose="020B0502020104020203" pitchFamily="34" charset="0"/>
                        <a:cs typeface="Times New Roman" panose="02020603050405020304" pitchFamily="18" charset="0"/>
                      </a:endParaRPr>
                    </a:p>
                  </a:txBody>
                  <a:tcPr marL="0" marR="0" marT="0" marB="0" anchor="ctr">
                    <a:lnL>
                      <a:noFill/>
                    </a:lnL>
                    <a:lnR>
                      <a:noFill/>
                    </a:lnR>
                    <a:lnT>
                      <a:noFill/>
                    </a:lnT>
                    <a:lnB w="12700" cap="flat" cmpd="sng" algn="ctr">
                      <a:solidFill>
                        <a:srgbClr val="DA291C"/>
                      </a:solidFill>
                      <a:prstDash val="solid"/>
                      <a:round/>
                      <a:headEnd type="none" w="med" len="med"/>
                      <a:tailEnd type="none" w="med" len="med"/>
                    </a:lnB>
                    <a:solidFill>
                      <a:srgbClr val="DA291C"/>
                    </a:solidFill>
                  </a:tcPr>
                </a:tc>
                <a:tc>
                  <a:txBody>
                    <a:bodyPr/>
                    <a:lstStyle/>
                    <a:p>
                      <a:pPr marL="0" marR="0" algn="r">
                        <a:lnSpc>
                          <a:spcPct val="115000"/>
                        </a:lnSpc>
                        <a:spcBef>
                          <a:spcPts val="0"/>
                        </a:spcBef>
                        <a:spcAft>
                          <a:spcPts val="0"/>
                        </a:spcAft>
                      </a:pPr>
                      <a:endParaRPr lang="en-US" sz="1800" dirty="0">
                        <a:solidFill>
                          <a:srgbClr val="FFFFFF"/>
                        </a:solidFill>
                        <a:effectLst/>
                        <a:latin typeface="Gill Sans Infant Std" panose="020B0502020104020203" pitchFamily="34" charset="0"/>
                        <a:ea typeface="Gill Sans Infant Std" panose="020B0502020104020203" pitchFamily="34" charset="0"/>
                        <a:cs typeface="Times New Roman" panose="02020603050405020304" pitchFamily="18" charset="0"/>
                      </a:endParaRPr>
                    </a:p>
                  </a:txBody>
                  <a:tcPr marL="0" marR="0" marT="0" marB="0" anchor="ctr">
                    <a:lnL>
                      <a:noFill/>
                    </a:lnL>
                    <a:lnR>
                      <a:noFill/>
                    </a:lnR>
                    <a:lnT>
                      <a:noFill/>
                    </a:lnT>
                    <a:lnB w="12700" cap="flat" cmpd="sng" algn="ctr">
                      <a:solidFill>
                        <a:srgbClr val="DA291C"/>
                      </a:solidFill>
                      <a:prstDash val="solid"/>
                      <a:round/>
                      <a:headEnd type="none" w="med" len="med"/>
                      <a:tailEnd type="none" w="med" len="med"/>
                    </a:lnB>
                    <a:solidFill>
                      <a:srgbClr val="DA291C"/>
                    </a:solidFill>
                  </a:tcPr>
                </a:tc>
                <a:extLst>
                  <a:ext uri="{0D108BD9-81ED-4DB2-BD59-A6C34878D82A}">
                    <a16:rowId xmlns:a16="http://schemas.microsoft.com/office/drawing/2014/main" val="2924117715"/>
                  </a:ext>
                </a:extLst>
              </a:tr>
              <a:tr h="433422">
                <a:tc>
                  <a:txBody>
                    <a:bodyPr/>
                    <a:lstStyle/>
                    <a:p>
                      <a:pPr marL="0" marR="0" algn="l">
                        <a:lnSpc>
                          <a:spcPct val="115000"/>
                        </a:lnSpc>
                        <a:spcBef>
                          <a:spcPts val="0"/>
                        </a:spcBef>
                        <a:spcAft>
                          <a:spcPts val="0"/>
                        </a:spcAft>
                      </a:pPr>
                      <a:r>
                        <a:rPr lang="en-GB" sz="1800" dirty="0">
                          <a:solidFill>
                            <a:srgbClr val="000000"/>
                          </a:solidFill>
                          <a:effectLst/>
                          <a:latin typeface="Gill Sans Infant Std" panose="020B0502020104020203" pitchFamily="34" charset="0"/>
                          <a:ea typeface="Gill Sans Infant Std" panose="020B0502020104020203" pitchFamily="34" charset="0"/>
                          <a:cs typeface="Times New Roman" panose="02020603050405020304" pitchFamily="18" charset="0"/>
                        </a:rPr>
                        <a:t>Total affected population (OCHA)</a:t>
                      </a:r>
                      <a:endParaRPr lang="en-US" sz="1800" dirty="0">
                        <a:solidFill>
                          <a:srgbClr val="000000"/>
                        </a:solidFill>
                        <a:effectLst/>
                        <a:latin typeface="Gill Sans Infant Std" panose="020B0502020104020203" pitchFamily="34" charset="0"/>
                        <a:ea typeface="Gill Sans Infant Std" panose="020B0502020104020203" pitchFamily="34" charset="0"/>
                        <a:cs typeface="Times New Roman" panose="02020603050405020304" pitchFamily="18" charset="0"/>
                      </a:endParaRPr>
                    </a:p>
                  </a:txBody>
                  <a:tcPr marL="0" marR="0" marT="0" marB="0" anchor="ctr">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800">
                          <a:solidFill>
                            <a:srgbClr val="000000"/>
                          </a:solidFill>
                          <a:effectLst/>
                          <a:latin typeface="Gill Sans Infant Std" panose="020B0502020104020203" pitchFamily="34" charset="0"/>
                          <a:ea typeface="Gill Sans Infant Std" panose="020B0502020104020203" pitchFamily="34" charset="0"/>
                          <a:cs typeface="Times New Roman" panose="02020603050405020304" pitchFamily="18" charset="0"/>
                        </a:rPr>
                        <a:t>13.5 million</a:t>
                      </a:r>
                    </a:p>
                  </a:txBody>
                  <a:tcPr marL="0" marR="0" marT="0" marB="0" anchor="ctr">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extLst>
                  <a:ext uri="{0D108BD9-81ED-4DB2-BD59-A6C34878D82A}">
                    <a16:rowId xmlns:a16="http://schemas.microsoft.com/office/drawing/2014/main" val="3149463252"/>
                  </a:ext>
                </a:extLst>
              </a:tr>
              <a:tr h="433422">
                <a:tc>
                  <a:txBody>
                    <a:bodyPr/>
                    <a:lstStyle/>
                    <a:p>
                      <a:pPr marL="0" marR="0" algn="l">
                        <a:lnSpc>
                          <a:spcPct val="115000"/>
                        </a:lnSpc>
                        <a:spcBef>
                          <a:spcPts val="0"/>
                        </a:spcBef>
                        <a:spcAft>
                          <a:spcPts val="0"/>
                        </a:spcAft>
                      </a:pPr>
                      <a:r>
                        <a:rPr lang="en-GB" sz="1800">
                          <a:solidFill>
                            <a:srgbClr val="000000"/>
                          </a:solidFill>
                          <a:effectLst/>
                          <a:latin typeface="Gill Sans Infant Std" panose="020B0502020104020203" pitchFamily="34" charset="0"/>
                          <a:ea typeface="Gill Sans Infant Std" panose="020B0502020104020203" pitchFamily="34" charset="0"/>
                          <a:cs typeface="Times New Roman" panose="02020603050405020304" pitchFamily="18" charset="0"/>
                        </a:rPr>
                        <a:t>Women of reproductive age</a:t>
                      </a:r>
                      <a:endParaRPr lang="en-US" sz="1800">
                        <a:solidFill>
                          <a:srgbClr val="000000"/>
                        </a:solidFill>
                        <a:effectLst/>
                        <a:latin typeface="Gill Sans Infant Std" panose="020B0502020104020203" pitchFamily="34" charset="0"/>
                        <a:ea typeface="Gill Sans Infant Std" panose="020B0502020104020203" pitchFamily="34" charset="0"/>
                        <a:cs typeface="Times New Roman" panose="02020603050405020304" pitchFamily="18" charset="0"/>
                      </a:endParaRPr>
                    </a:p>
                  </a:txBody>
                  <a:tcPr marL="0" marR="0" marT="0" marB="0" anchor="ctr">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800" dirty="0">
                          <a:solidFill>
                            <a:srgbClr val="000000"/>
                          </a:solidFill>
                          <a:effectLst/>
                          <a:latin typeface="Gill Sans Infant Std" panose="020B0502020104020203" pitchFamily="34" charset="0"/>
                          <a:ea typeface="Gill Sans Infant Std" panose="020B0502020104020203" pitchFamily="34" charset="0"/>
                          <a:cs typeface="Times New Roman" panose="02020603050405020304" pitchFamily="18" charset="0"/>
                        </a:rPr>
                        <a:t>3.4 million</a:t>
                      </a:r>
                    </a:p>
                  </a:txBody>
                  <a:tcPr marL="0" marR="0" marT="0" marB="0" anchor="ctr">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extLst>
                  <a:ext uri="{0D108BD9-81ED-4DB2-BD59-A6C34878D82A}">
                    <a16:rowId xmlns:a16="http://schemas.microsoft.com/office/drawing/2014/main" val="1740340628"/>
                  </a:ext>
                </a:extLst>
              </a:tr>
            </a:tbl>
          </a:graphicData>
        </a:graphic>
      </p:graphicFrame>
    </p:spTree>
    <p:extLst>
      <p:ext uri="{BB962C8B-B14F-4D97-AF65-F5344CB8AC3E}">
        <p14:creationId xmlns:p14="http://schemas.microsoft.com/office/powerpoint/2010/main" val="1595831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74" t="17641" r="2771" b="9173"/>
          <a:stretch/>
        </p:blipFill>
        <p:spPr>
          <a:xfrm>
            <a:off x="693180" y="808077"/>
            <a:ext cx="11476122" cy="4941673"/>
          </a:xfrm>
          <a:prstGeom prst="rect">
            <a:avLst/>
          </a:prstGeom>
        </p:spPr>
      </p:pic>
      <p:sp>
        <p:nvSpPr>
          <p:cNvPr id="3" name="Oval 2"/>
          <p:cNvSpPr/>
          <p:nvPr/>
        </p:nvSpPr>
        <p:spPr>
          <a:xfrm>
            <a:off x="1091380" y="2094271"/>
            <a:ext cx="619432" cy="516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754760" y="2094270"/>
            <a:ext cx="619432" cy="516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721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5CD"/>
        </a:solidFill>
        <a:effectLst/>
      </p:bgPr>
    </p:bg>
    <p:spTree>
      <p:nvGrpSpPr>
        <p:cNvPr id="1" name=""/>
        <p:cNvGrpSpPr/>
        <p:nvPr/>
      </p:nvGrpSpPr>
      <p:grpSpPr>
        <a:xfrm>
          <a:off x="0" y="0"/>
          <a:ext cx="0" cy="0"/>
          <a:chOff x="0" y="0"/>
          <a:chExt cx="0" cy="0"/>
        </a:xfrm>
      </p:grpSpPr>
      <p:sp>
        <p:nvSpPr>
          <p:cNvPr id="4" name="TextBox 3"/>
          <p:cNvSpPr txBox="1"/>
          <p:nvPr/>
        </p:nvSpPr>
        <p:spPr>
          <a:xfrm>
            <a:off x="1383475" y="1337373"/>
            <a:ext cx="10096959" cy="4524315"/>
          </a:xfrm>
          <a:prstGeom prst="rect">
            <a:avLst/>
          </a:prstGeom>
          <a:noFill/>
        </p:spPr>
        <p:txBody>
          <a:bodyPr wrap="square" rtlCol="0">
            <a:spAutoFit/>
          </a:bodyPr>
          <a:lstStyle/>
          <a:p>
            <a:r>
              <a:rPr lang="en-US" sz="2400" dirty="0"/>
              <a:t>Your organization is working or providing support to two hospitals in Idlib governorate in NW Syria. There is ongoing active armed conflict. Cross-border travel from Turkey to Syria is restricted and unpredictable. </a:t>
            </a:r>
          </a:p>
          <a:p>
            <a:pPr marL="342900" indent="-342900">
              <a:buAutoNum type="arabicPeriod"/>
            </a:pPr>
            <a:endParaRPr lang="en-US" sz="2400" dirty="0"/>
          </a:p>
          <a:p>
            <a:pPr marL="342900" indent="-342900">
              <a:buAutoNum type="arabicPeriod"/>
            </a:pPr>
            <a:r>
              <a:rPr lang="en-US" sz="2400" dirty="0"/>
              <a:t>What are the 3-5 challenges you foresee for sexual and reproductive health programming in North West Syria?</a:t>
            </a:r>
          </a:p>
          <a:p>
            <a:endParaRPr lang="en-US" sz="2400" dirty="0"/>
          </a:p>
          <a:p>
            <a:pPr marL="342900" indent="-342900">
              <a:buAutoNum type="arabicPeriod" startAt="2"/>
            </a:pPr>
            <a:r>
              <a:rPr lang="en-US" sz="2400" dirty="0"/>
              <a:t>What are the key data points, strategies or indicators you will use to monitor program performance? </a:t>
            </a:r>
          </a:p>
          <a:p>
            <a:pPr marL="342900" indent="-342900">
              <a:buAutoNum type="arabicPeriod" startAt="2"/>
            </a:pPr>
            <a:endParaRPr lang="en-US" sz="2400" dirty="0"/>
          </a:p>
          <a:p>
            <a:pPr marL="342900" indent="-342900">
              <a:buAutoNum type="arabicPeriod" startAt="2"/>
            </a:pPr>
            <a:r>
              <a:rPr lang="en-US" sz="2400" dirty="0"/>
              <a:t>Preposition RH supplies for the two hospitals for a year period, assuming population size of 200,000 people</a:t>
            </a:r>
          </a:p>
        </p:txBody>
      </p:sp>
      <p:sp>
        <p:nvSpPr>
          <p:cNvPr id="3" name="TextBox 2">
            <a:extLst>
              <a:ext uri="{FF2B5EF4-FFF2-40B4-BE49-F238E27FC236}">
                <a16:creationId xmlns:a16="http://schemas.microsoft.com/office/drawing/2014/main" id="{26C24D0B-DAC0-4E4C-A32C-474828EBAF69}"/>
              </a:ext>
            </a:extLst>
          </p:cNvPr>
          <p:cNvSpPr txBox="1"/>
          <p:nvPr/>
        </p:nvSpPr>
        <p:spPr>
          <a:xfrm>
            <a:off x="3398527" y="280700"/>
            <a:ext cx="6066854" cy="646331"/>
          </a:xfrm>
          <a:prstGeom prst="rect">
            <a:avLst/>
          </a:prstGeom>
          <a:noFill/>
        </p:spPr>
        <p:txBody>
          <a:bodyPr wrap="none" rtlCol="0">
            <a:spAutoFit/>
          </a:bodyPr>
          <a:lstStyle/>
          <a:p>
            <a:r>
              <a:rPr lang="en-GB" sz="3600" b="1" u="sng" dirty="0">
                <a:solidFill>
                  <a:srgbClr val="0000FF"/>
                </a:solidFill>
              </a:rPr>
              <a:t>Group work </a:t>
            </a:r>
            <a:r>
              <a:rPr lang="en-GB" sz="3600" u="sng" dirty="0">
                <a:solidFill>
                  <a:srgbClr val="0000FF"/>
                </a:solidFill>
              </a:rPr>
              <a:t>–Program strategy</a:t>
            </a:r>
          </a:p>
        </p:txBody>
      </p:sp>
      <p:sp>
        <p:nvSpPr>
          <p:cNvPr id="5" name="TextBox 4">
            <a:extLst>
              <a:ext uri="{FF2B5EF4-FFF2-40B4-BE49-F238E27FC236}">
                <a16:creationId xmlns:a16="http://schemas.microsoft.com/office/drawing/2014/main" id="{69497084-3D95-4C12-AFAA-B5D7949D84D6}"/>
              </a:ext>
            </a:extLst>
          </p:cNvPr>
          <p:cNvSpPr txBox="1"/>
          <p:nvPr/>
        </p:nvSpPr>
        <p:spPr>
          <a:xfrm>
            <a:off x="5035138" y="5938608"/>
            <a:ext cx="1951625" cy="523220"/>
          </a:xfrm>
          <a:prstGeom prst="rect">
            <a:avLst/>
          </a:prstGeom>
          <a:noFill/>
        </p:spPr>
        <p:txBody>
          <a:bodyPr wrap="none" rtlCol="0">
            <a:spAutoFit/>
          </a:bodyPr>
          <a:lstStyle/>
          <a:p>
            <a:r>
              <a:rPr lang="en-GB" sz="2800" b="1" dirty="0">
                <a:solidFill>
                  <a:srgbClr val="FF0000"/>
                </a:solidFill>
              </a:rPr>
              <a:t> XX minutes</a:t>
            </a:r>
          </a:p>
        </p:txBody>
      </p:sp>
    </p:spTree>
    <p:extLst>
      <p:ext uri="{BB962C8B-B14F-4D97-AF65-F5344CB8AC3E}">
        <p14:creationId xmlns:p14="http://schemas.microsoft.com/office/powerpoint/2010/main" val="3140921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Philippines Typhoon Preparedness and Response </a:t>
            </a:r>
          </a:p>
        </p:txBody>
      </p:sp>
    </p:spTree>
    <p:extLst>
      <p:ext uri="{BB962C8B-B14F-4D97-AF65-F5344CB8AC3E}">
        <p14:creationId xmlns:p14="http://schemas.microsoft.com/office/powerpoint/2010/main" val="1567580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0426" y="6082715"/>
            <a:ext cx="10524308" cy="646331"/>
          </a:xfrm>
          <a:prstGeom prst="rect">
            <a:avLst/>
          </a:prstGeom>
        </p:spPr>
        <p:txBody>
          <a:bodyPr wrap="square">
            <a:spAutoFit/>
          </a:bodyPr>
          <a:lstStyle/>
          <a:p>
            <a:r>
              <a:rPr lang="en-US" dirty="0">
                <a:hlinkClick r:id="rId2"/>
              </a:rPr>
              <a:t>https://www.bing.com/videos/search?q=super+typhoon+haiyan+video&amp;view=detail&amp;mid=3182A8B888C1414BB3A53182A8B888C1414BB3A5&amp;FORM=VIRE</a:t>
            </a:r>
            <a:endParaRPr lang="en-US" dirty="0"/>
          </a:p>
        </p:txBody>
      </p:sp>
      <p:sp>
        <p:nvSpPr>
          <p:cNvPr id="6" name="Rectangle 5"/>
          <p:cNvSpPr/>
          <p:nvPr/>
        </p:nvSpPr>
        <p:spPr>
          <a:xfrm>
            <a:off x="6459461" y="847603"/>
            <a:ext cx="5415742" cy="923330"/>
          </a:xfrm>
          <a:prstGeom prst="rect">
            <a:avLst/>
          </a:prstGeom>
        </p:spPr>
        <p:txBody>
          <a:bodyPr wrap="square">
            <a:spAutoFit/>
          </a:bodyPr>
          <a:lstStyle/>
          <a:p>
            <a:r>
              <a:rPr lang="en-US" dirty="0"/>
              <a:t>A super typhoon has surface winds that sustain speeds of more than 240 </a:t>
            </a:r>
            <a:r>
              <a:rPr lang="en-US" dirty="0" err="1"/>
              <a:t>kph</a:t>
            </a:r>
            <a:r>
              <a:rPr lang="en-US" dirty="0"/>
              <a:t> for at least a minute (U.S. National Oceanic and Atmospheric Administration)</a:t>
            </a:r>
          </a:p>
        </p:txBody>
      </p:sp>
      <p:pic>
        <p:nvPicPr>
          <p:cNvPr id="3" name="Picture 2"/>
          <p:cNvPicPr>
            <a:picLocks noChangeAspect="1"/>
          </p:cNvPicPr>
          <p:nvPr/>
        </p:nvPicPr>
        <p:blipFill>
          <a:blip r:embed="rId3"/>
          <a:stretch>
            <a:fillRect/>
          </a:stretch>
        </p:blipFill>
        <p:spPr>
          <a:xfrm>
            <a:off x="941263" y="847603"/>
            <a:ext cx="4572000" cy="5235112"/>
          </a:xfrm>
          <a:prstGeom prst="rect">
            <a:avLst/>
          </a:prstGeom>
        </p:spPr>
      </p:pic>
      <p:pic>
        <p:nvPicPr>
          <p:cNvPr id="4" name="Picture 3"/>
          <p:cNvPicPr>
            <a:picLocks noChangeAspect="1"/>
          </p:cNvPicPr>
          <p:nvPr/>
        </p:nvPicPr>
        <p:blipFill>
          <a:blip r:embed="rId4"/>
          <a:stretch>
            <a:fillRect/>
          </a:stretch>
        </p:blipFill>
        <p:spPr>
          <a:xfrm>
            <a:off x="6954289" y="2130784"/>
            <a:ext cx="4114800" cy="3829050"/>
          </a:xfrm>
          <a:prstGeom prst="rect">
            <a:avLst/>
          </a:prstGeom>
        </p:spPr>
      </p:pic>
    </p:spTree>
    <p:extLst>
      <p:ext uri="{BB962C8B-B14F-4D97-AF65-F5344CB8AC3E}">
        <p14:creationId xmlns:p14="http://schemas.microsoft.com/office/powerpoint/2010/main" val="1410334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8259" t="14110" r="8579" b="7895"/>
          <a:stretch/>
        </p:blipFill>
        <p:spPr>
          <a:xfrm>
            <a:off x="871255" y="570604"/>
            <a:ext cx="11015945" cy="5705506"/>
          </a:xfrm>
          <a:prstGeom prst="rect">
            <a:avLst/>
          </a:prstGeom>
        </p:spPr>
      </p:pic>
    </p:spTree>
    <p:extLst>
      <p:ext uri="{BB962C8B-B14F-4D97-AF65-F5344CB8AC3E}">
        <p14:creationId xmlns:p14="http://schemas.microsoft.com/office/powerpoint/2010/main" val="1833425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5CD"/>
        </a:solidFill>
        <a:effectLst/>
      </p:bgPr>
    </p:bg>
    <p:spTree>
      <p:nvGrpSpPr>
        <p:cNvPr id="1" name=""/>
        <p:cNvGrpSpPr/>
        <p:nvPr/>
      </p:nvGrpSpPr>
      <p:grpSpPr>
        <a:xfrm>
          <a:off x="0" y="0"/>
          <a:ext cx="0" cy="0"/>
          <a:chOff x="0" y="0"/>
          <a:chExt cx="0" cy="0"/>
        </a:xfrm>
      </p:grpSpPr>
      <p:sp>
        <p:nvSpPr>
          <p:cNvPr id="3" name="TextBox 2"/>
          <p:cNvSpPr txBox="1"/>
          <p:nvPr/>
        </p:nvSpPr>
        <p:spPr>
          <a:xfrm>
            <a:off x="1355270" y="1360558"/>
            <a:ext cx="10674966" cy="4708981"/>
          </a:xfrm>
          <a:prstGeom prst="rect">
            <a:avLst/>
          </a:prstGeom>
          <a:noFill/>
        </p:spPr>
        <p:txBody>
          <a:bodyPr wrap="square" rtlCol="0">
            <a:spAutoFit/>
          </a:bodyPr>
          <a:lstStyle/>
          <a:p>
            <a:endParaRPr lang="en-US" dirty="0"/>
          </a:p>
          <a:p>
            <a:r>
              <a:rPr lang="en-US" sz="2400" dirty="0"/>
              <a:t>You are invited by the Department of Health to provide reproductive health technical advice. </a:t>
            </a:r>
          </a:p>
          <a:p>
            <a:endParaRPr lang="en-US" sz="2400" dirty="0"/>
          </a:p>
          <a:p>
            <a:pPr marL="342900" indent="-342900">
              <a:buAutoNum type="arabicPeriod"/>
            </a:pPr>
            <a:r>
              <a:rPr lang="en-US" sz="2400" dirty="0"/>
              <a:t>What are 3 reproductive health specific disaster preparedness activities you will recommend? </a:t>
            </a:r>
          </a:p>
          <a:p>
            <a:pPr marL="342900" indent="-342900">
              <a:buAutoNum type="arabicPeriod"/>
            </a:pPr>
            <a:r>
              <a:rPr lang="en-US" sz="2400" dirty="0"/>
              <a:t>List two reproductive health considerations in selection of evacuation centers/shelters?</a:t>
            </a:r>
          </a:p>
          <a:p>
            <a:pPr marL="342900" indent="-342900">
              <a:buAutoNum type="arabicPeriod"/>
            </a:pPr>
            <a:r>
              <a:rPr lang="en-US" sz="2400" dirty="0"/>
              <a:t>List three key information that you will recommend to be shared with the community pre and after the disaster? </a:t>
            </a:r>
          </a:p>
          <a:p>
            <a:pPr marL="342900" indent="-342900">
              <a:buAutoNum type="arabicPeriod"/>
            </a:pPr>
            <a:r>
              <a:rPr lang="en-US" sz="2400" dirty="0"/>
              <a:t>Will you preposition supplies? And if yes, which reproductive health kits will you preposition? </a:t>
            </a:r>
          </a:p>
          <a:p>
            <a:endParaRPr lang="en-US" dirty="0"/>
          </a:p>
        </p:txBody>
      </p:sp>
      <p:sp>
        <p:nvSpPr>
          <p:cNvPr id="2" name="TextBox 1">
            <a:extLst>
              <a:ext uri="{FF2B5EF4-FFF2-40B4-BE49-F238E27FC236}">
                <a16:creationId xmlns:a16="http://schemas.microsoft.com/office/drawing/2014/main" id="{B9A3E207-F8CB-4C07-86BB-03FFD075F412}"/>
              </a:ext>
            </a:extLst>
          </p:cNvPr>
          <p:cNvSpPr txBox="1"/>
          <p:nvPr/>
        </p:nvSpPr>
        <p:spPr>
          <a:xfrm>
            <a:off x="2519143" y="408450"/>
            <a:ext cx="8347221" cy="769441"/>
          </a:xfrm>
          <a:prstGeom prst="rect">
            <a:avLst/>
          </a:prstGeom>
          <a:noFill/>
        </p:spPr>
        <p:txBody>
          <a:bodyPr wrap="none" rtlCol="0">
            <a:spAutoFit/>
          </a:bodyPr>
          <a:lstStyle/>
          <a:p>
            <a:r>
              <a:rPr lang="en-US" sz="4400" b="1" u="sng" dirty="0">
                <a:solidFill>
                  <a:srgbClr val="0000FF"/>
                </a:solidFill>
              </a:rPr>
              <a:t>Groupwork</a:t>
            </a:r>
            <a:r>
              <a:rPr lang="en-US" sz="4400" u="sng" dirty="0">
                <a:solidFill>
                  <a:srgbClr val="0000FF"/>
                </a:solidFill>
              </a:rPr>
              <a:t> -SRH Preparedness Plan</a:t>
            </a:r>
          </a:p>
        </p:txBody>
      </p:sp>
      <p:sp>
        <p:nvSpPr>
          <p:cNvPr id="4" name="TextBox 3">
            <a:extLst>
              <a:ext uri="{FF2B5EF4-FFF2-40B4-BE49-F238E27FC236}">
                <a16:creationId xmlns:a16="http://schemas.microsoft.com/office/drawing/2014/main" id="{11A86F5A-DA52-42DF-9DC8-1078A183970E}"/>
              </a:ext>
            </a:extLst>
          </p:cNvPr>
          <p:cNvSpPr txBox="1"/>
          <p:nvPr/>
        </p:nvSpPr>
        <p:spPr>
          <a:xfrm>
            <a:off x="5035138" y="5938608"/>
            <a:ext cx="1869871" cy="523220"/>
          </a:xfrm>
          <a:prstGeom prst="rect">
            <a:avLst/>
          </a:prstGeom>
          <a:noFill/>
        </p:spPr>
        <p:txBody>
          <a:bodyPr wrap="none" rtlCol="0">
            <a:spAutoFit/>
          </a:bodyPr>
          <a:lstStyle/>
          <a:p>
            <a:r>
              <a:rPr lang="en-GB" sz="2800" b="1" dirty="0">
                <a:solidFill>
                  <a:srgbClr val="FF0000"/>
                </a:solidFill>
              </a:rPr>
              <a:t>XX minutes</a:t>
            </a:r>
          </a:p>
        </p:txBody>
      </p:sp>
    </p:spTree>
    <p:extLst>
      <p:ext uri="{BB962C8B-B14F-4D97-AF65-F5344CB8AC3E}">
        <p14:creationId xmlns:p14="http://schemas.microsoft.com/office/powerpoint/2010/main" val="3587016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a:xfrm>
            <a:off x="2642220" y="235728"/>
            <a:ext cx="7231356" cy="1426170"/>
          </a:xfrm>
        </p:spPr>
        <p:txBody>
          <a:bodyPr>
            <a:noAutofit/>
          </a:bodyPr>
          <a:lstStyle/>
          <a:p>
            <a:pPr eaLnBrk="1" hangingPunct="1">
              <a:defRPr/>
            </a:pPr>
            <a:r>
              <a:rPr lang="en-CA" altLang="ja-JP" u="sng" dirty="0">
                <a:ea typeface="ＭＳ Ｐゴシック" charset="-128"/>
              </a:rPr>
              <a:t>Global Efforts to Prioritize SRH in Humanitarian Settings</a:t>
            </a:r>
            <a:endParaRPr lang="en-US" altLang="ja-JP" u="sng" dirty="0">
              <a:solidFill>
                <a:schemeClr val="tx1"/>
              </a:solidFill>
              <a:ea typeface="ＭＳ Ｐゴシック" charset="-128"/>
            </a:endParaRPr>
          </a:p>
        </p:txBody>
      </p:sp>
      <p:sp>
        <p:nvSpPr>
          <p:cNvPr id="463875" name="Rectangle 3"/>
          <p:cNvSpPr>
            <a:spLocks noGrp="1" noChangeArrowheads="1"/>
          </p:cNvSpPr>
          <p:nvPr>
            <p:ph sz="quarter" idx="1"/>
          </p:nvPr>
        </p:nvSpPr>
        <p:spPr>
          <a:xfrm>
            <a:off x="920347" y="2034059"/>
            <a:ext cx="11161484" cy="4724400"/>
          </a:xfrm>
        </p:spPr>
        <p:txBody>
          <a:bodyPr>
            <a:noAutofit/>
          </a:bodyPr>
          <a:lstStyle/>
          <a:p>
            <a:pPr>
              <a:lnSpc>
                <a:spcPct val="110000"/>
              </a:lnSpc>
              <a:spcBef>
                <a:spcPts val="0"/>
              </a:spcBef>
            </a:pPr>
            <a:r>
              <a:rPr lang="en-GB" dirty="0">
                <a:sym typeface="Calibri"/>
              </a:rPr>
              <a:t>1979, Convention on the Elimination of All Forms of Discrimination Against Women, </a:t>
            </a:r>
            <a:r>
              <a:rPr lang="en-GB" b="1" dirty="0">
                <a:sym typeface="Calibri"/>
              </a:rPr>
              <a:t>(CEDAW)</a:t>
            </a:r>
          </a:p>
          <a:p>
            <a:pPr>
              <a:lnSpc>
                <a:spcPct val="110000"/>
              </a:lnSpc>
              <a:spcBef>
                <a:spcPts val="0"/>
              </a:spcBef>
            </a:pPr>
            <a:r>
              <a:rPr lang="en-GB" dirty="0">
                <a:sym typeface="Calibri"/>
              </a:rPr>
              <a:t>1994 International Conference on Population and Development </a:t>
            </a:r>
            <a:r>
              <a:rPr lang="en-GB" b="1" dirty="0">
                <a:sym typeface="Calibri"/>
              </a:rPr>
              <a:t>(ICPD), </a:t>
            </a:r>
            <a:r>
              <a:rPr lang="en-GB" dirty="0">
                <a:sym typeface="Calibri"/>
              </a:rPr>
              <a:t>Cairo</a:t>
            </a:r>
          </a:p>
          <a:p>
            <a:pPr>
              <a:lnSpc>
                <a:spcPct val="110000"/>
              </a:lnSpc>
              <a:spcBef>
                <a:spcPts val="0"/>
              </a:spcBef>
            </a:pPr>
            <a:r>
              <a:rPr lang="en-GB" dirty="0">
                <a:sym typeface="Calibri"/>
              </a:rPr>
              <a:t>1995, Platform for Action, Fourth World Conference on Women, Beijing</a:t>
            </a:r>
          </a:p>
          <a:p>
            <a:pPr>
              <a:lnSpc>
                <a:spcPct val="110000"/>
              </a:lnSpc>
              <a:spcBef>
                <a:spcPts val="0"/>
              </a:spcBef>
            </a:pPr>
            <a:r>
              <a:rPr lang="en-GB" dirty="0">
                <a:sym typeface="Calibri"/>
              </a:rPr>
              <a:t>United Nations Security Council Resolutions 1325, 1820, 1888, 1889</a:t>
            </a:r>
          </a:p>
          <a:p>
            <a:pPr>
              <a:lnSpc>
                <a:spcPct val="110000"/>
              </a:lnSpc>
              <a:spcBef>
                <a:spcPts val="0"/>
              </a:spcBef>
            </a:pPr>
            <a:r>
              <a:rPr lang="en-GB" dirty="0">
                <a:sym typeface="Calibri"/>
              </a:rPr>
              <a:t>Reports of UN Special Rapporteurs on (1) Violence Against Women and (2) Right to Health</a:t>
            </a:r>
          </a:p>
          <a:p>
            <a:pPr>
              <a:lnSpc>
                <a:spcPct val="110000"/>
              </a:lnSpc>
              <a:spcBef>
                <a:spcPts val="0"/>
              </a:spcBef>
            </a:pPr>
            <a:r>
              <a:rPr lang="en-GB" b="1" dirty="0">
                <a:sym typeface="Calibri"/>
              </a:rPr>
              <a:t>Inter-Agency Working Group on Reproductive Health in Crises (IAWG)</a:t>
            </a:r>
          </a:p>
        </p:txBody>
      </p:sp>
    </p:spTree>
    <p:extLst>
      <p:ext uri="{BB962C8B-B14F-4D97-AF65-F5344CB8AC3E}">
        <p14:creationId xmlns:p14="http://schemas.microsoft.com/office/powerpoint/2010/main" val="3932973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2241932" y="225688"/>
            <a:ext cx="8229600" cy="639762"/>
          </a:xfrm>
          <a:effectLst>
            <a:outerShdw dist="35921" dir="2700000" algn="ctr" rotWithShape="0">
              <a:srgbClr val="FFFFFF">
                <a:alpha val="75000"/>
              </a:srgbClr>
            </a:outerShdw>
          </a:effectLst>
        </p:spPr>
        <p:txBody>
          <a:bodyPr>
            <a:noAutofit/>
          </a:bodyPr>
          <a:lstStyle/>
          <a:p>
            <a:pPr eaLnBrk="1" hangingPunct="1"/>
            <a:r>
              <a:rPr lang="en-GB" u="sng" dirty="0"/>
              <a:t>Lessons Learnt From the Field</a:t>
            </a:r>
            <a:endParaRPr lang="en-US" u="sng" dirty="0"/>
          </a:p>
        </p:txBody>
      </p:sp>
      <p:sp>
        <p:nvSpPr>
          <p:cNvPr id="20483" name="Rectangle 3"/>
          <p:cNvSpPr>
            <a:spLocks noGrp="1" noChangeArrowheads="1"/>
          </p:cNvSpPr>
          <p:nvPr>
            <p:ph type="body" idx="4294967295"/>
          </p:nvPr>
        </p:nvSpPr>
        <p:spPr>
          <a:xfrm>
            <a:off x="651752" y="1322962"/>
            <a:ext cx="11180831" cy="5309350"/>
          </a:xfrm>
          <a:solidFill>
            <a:schemeClr val="bg1"/>
          </a:solidFill>
        </p:spPr>
        <p:txBody>
          <a:bodyPr>
            <a:noAutofit/>
          </a:bodyPr>
          <a:lstStyle/>
          <a:p>
            <a:pPr marL="952500" indent="-457200">
              <a:spcBef>
                <a:spcPts val="1200"/>
              </a:spcBef>
              <a:buSzPts val="2200"/>
            </a:pPr>
            <a:r>
              <a:rPr lang="en-GB" sz="2400" dirty="0">
                <a:ea typeface="Calibri" panose="020F0502020204030204" pitchFamily="34" charset="0"/>
                <a:cs typeface="Arial" panose="020B0604020202020204" pitchFamily="34" charset="0"/>
                <a:sym typeface="Calibri"/>
              </a:rPr>
              <a:t>Identify a strong and respected coordinator   </a:t>
            </a:r>
            <a:endParaRPr lang="en-GB" sz="2400" dirty="0">
              <a:ea typeface="Calibri" panose="020F0502020204030204" pitchFamily="34" charset="0"/>
              <a:cs typeface="Arial" panose="020B0604020202020204" pitchFamily="34" charset="0"/>
            </a:endParaRPr>
          </a:p>
          <a:p>
            <a:pPr marL="952500" indent="-457200">
              <a:spcBef>
                <a:spcPts val="1200"/>
              </a:spcBef>
              <a:buSzPts val="2200"/>
            </a:pPr>
            <a:r>
              <a:rPr lang="en-GB" sz="2400" dirty="0">
                <a:ea typeface="Calibri" panose="020F0502020204030204" pitchFamily="34" charset="0"/>
                <a:cs typeface="Arial" panose="020B0604020202020204" pitchFamily="34" charset="0"/>
                <a:sym typeface="Calibri"/>
              </a:rPr>
              <a:t>Transparent collaboration facilitates implementation!</a:t>
            </a:r>
            <a:endParaRPr lang="en-GB" sz="2400" dirty="0">
              <a:ea typeface="Calibri" panose="020F0502020204030204" pitchFamily="34" charset="0"/>
              <a:cs typeface="Arial" panose="020B0604020202020204" pitchFamily="34" charset="0"/>
            </a:endParaRPr>
          </a:p>
          <a:p>
            <a:pPr marL="952500" indent="-457200">
              <a:spcBef>
                <a:spcPts val="1200"/>
              </a:spcBef>
              <a:buSzPts val="2200"/>
            </a:pPr>
            <a:r>
              <a:rPr lang="en-GB" sz="2400" dirty="0">
                <a:ea typeface="Calibri" panose="020F0502020204030204" pitchFamily="34" charset="0"/>
                <a:cs typeface="Arial" panose="020B0604020202020204" pitchFamily="34" charset="0"/>
                <a:sym typeface="Calibri"/>
              </a:rPr>
              <a:t>Prevention of SV requires a concerted effort, sensitivity and staff preparation</a:t>
            </a:r>
            <a:endParaRPr lang="en-GB" sz="2400" dirty="0">
              <a:ea typeface="Calibri" panose="020F0502020204030204" pitchFamily="34" charset="0"/>
              <a:cs typeface="Arial" panose="020B0604020202020204" pitchFamily="34" charset="0"/>
            </a:endParaRPr>
          </a:p>
          <a:p>
            <a:pPr marL="952500" indent="-457200">
              <a:spcBef>
                <a:spcPts val="1200"/>
              </a:spcBef>
              <a:buSzPts val="2200"/>
            </a:pPr>
            <a:r>
              <a:rPr lang="en-GB" sz="2400" dirty="0">
                <a:ea typeface="Calibri" panose="020F0502020204030204" pitchFamily="34" charset="0"/>
                <a:cs typeface="Arial" panose="020B0604020202020204" pitchFamily="34" charset="0"/>
                <a:sym typeface="Calibri"/>
              </a:rPr>
              <a:t>People use condoms during an emergency</a:t>
            </a:r>
          </a:p>
          <a:p>
            <a:pPr marL="952500" indent="-457200">
              <a:spcBef>
                <a:spcPts val="1200"/>
              </a:spcBef>
              <a:buSzPts val="2200"/>
            </a:pPr>
            <a:r>
              <a:rPr lang="en-GB" sz="2400" dirty="0">
                <a:ea typeface="Calibri" panose="020F0502020204030204" pitchFamily="34" charset="0"/>
                <a:cs typeface="Arial" panose="020B0604020202020204" pitchFamily="34" charset="0"/>
                <a:sym typeface="Calibri"/>
              </a:rPr>
              <a:t>Women want contraception during crisis situations</a:t>
            </a:r>
          </a:p>
          <a:p>
            <a:pPr marL="952500" indent="-457200">
              <a:spcBef>
                <a:spcPts val="1200"/>
              </a:spcBef>
              <a:buSzPts val="2200"/>
            </a:pPr>
            <a:r>
              <a:rPr lang="en-GB" sz="2400" dirty="0">
                <a:ea typeface="Calibri" panose="020F0502020204030204" pitchFamily="34" charset="0"/>
                <a:cs typeface="Arial" panose="020B0604020202020204" pitchFamily="34" charset="0"/>
                <a:sym typeface="Calibri"/>
              </a:rPr>
              <a:t>Clean delivery kits provide essential supplies for deliveries outside health facilities</a:t>
            </a:r>
            <a:endParaRPr lang="en-GB" sz="2400" dirty="0">
              <a:ea typeface="Calibri" panose="020F0502020204030204" pitchFamily="34" charset="0"/>
              <a:cs typeface="Arial" panose="020B0604020202020204" pitchFamily="34" charset="0"/>
            </a:endParaRPr>
          </a:p>
          <a:p>
            <a:pPr marL="952500" indent="-457200">
              <a:spcBef>
                <a:spcPts val="1200"/>
              </a:spcBef>
              <a:buSzPts val="2200"/>
            </a:pPr>
            <a:r>
              <a:rPr lang="en-GB" sz="2400" dirty="0">
                <a:ea typeface="Calibri" panose="020F0502020204030204" pitchFamily="34" charset="0"/>
                <a:cs typeface="Arial" panose="020B0604020202020204" pitchFamily="34" charset="0"/>
                <a:sym typeface="Calibri"/>
              </a:rPr>
              <a:t>Logistics preparedness is essential for prompt use of RH kits</a:t>
            </a:r>
            <a:endParaRPr lang="en-GB" sz="2400" dirty="0">
              <a:ea typeface="Calibri" panose="020F0502020204030204" pitchFamily="34" charset="0"/>
              <a:cs typeface="Arial" panose="020B0604020202020204" pitchFamily="34" charset="0"/>
            </a:endParaRPr>
          </a:p>
          <a:p>
            <a:pPr marL="952500" indent="-457200">
              <a:spcBef>
                <a:spcPts val="1200"/>
              </a:spcBef>
              <a:buSzPts val="2200"/>
            </a:pPr>
            <a:r>
              <a:rPr lang="en-GB" sz="2400" dirty="0">
                <a:ea typeface="Calibri" panose="020F0502020204030204" pitchFamily="34" charset="0"/>
                <a:cs typeface="Arial" panose="020B0604020202020204" pitchFamily="34" charset="0"/>
                <a:sym typeface="Calibri"/>
              </a:rPr>
              <a:t>Satisfactory implementation requires pre-planning</a:t>
            </a:r>
          </a:p>
          <a:p>
            <a:pPr marL="952500" indent="-457200">
              <a:spcBef>
                <a:spcPts val="1200"/>
              </a:spcBef>
              <a:buSzPts val="2200"/>
            </a:pPr>
            <a:r>
              <a:rPr lang="en-US" sz="2400" dirty="0">
                <a:ea typeface="Calibri" panose="020F0502020204030204" pitchFamily="34" charset="0"/>
                <a:cs typeface="Arial" panose="020B0604020202020204" pitchFamily="34" charset="0"/>
              </a:rPr>
              <a:t>Onsite technical assistance for MISP implementation helps translate training into practice</a:t>
            </a:r>
          </a:p>
          <a:p>
            <a:pPr marL="381000" indent="0" algn="ctr">
              <a:spcBef>
                <a:spcPts val="1200"/>
              </a:spcBef>
              <a:buSzPts val="2200"/>
              <a:buNone/>
            </a:pPr>
            <a:r>
              <a:rPr lang="en-GB" sz="2400" b="1" u="sng" dirty="0">
                <a:solidFill>
                  <a:srgbClr val="FF0000"/>
                </a:solidFill>
                <a:cs typeface="Arial" charset="0"/>
              </a:rPr>
              <a:t>“Do not wait for a crisis situation to address the MISP”</a:t>
            </a:r>
            <a:endParaRPr lang="en-GB" sz="2400" b="1" dirty="0">
              <a:solidFill>
                <a:srgbClr val="FF0000"/>
              </a:solidFill>
            </a:endParaRPr>
          </a:p>
        </p:txBody>
      </p:sp>
    </p:spTree>
    <p:extLst>
      <p:ext uri="{BB962C8B-B14F-4D97-AF65-F5344CB8AC3E}">
        <p14:creationId xmlns:p14="http://schemas.microsoft.com/office/powerpoint/2010/main" val="38123520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2"/>
          <p:cNvSpPr>
            <a:spLocks noGrp="1" noChangeArrowheads="1"/>
          </p:cNvSpPr>
          <p:nvPr>
            <p:ph type="title"/>
          </p:nvPr>
        </p:nvSpPr>
        <p:spPr>
          <a:xfrm>
            <a:off x="2135560" y="601518"/>
            <a:ext cx="7772400" cy="719137"/>
          </a:xfrm>
        </p:spPr>
        <p:txBody>
          <a:bodyPr>
            <a:normAutofit/>
          </a:bodyPr>
          <a:lstStyle/>
          <a:p>
            <a:r>
              <a:rPr lang="fr-FR" u="sng" dirty="0"/>
              <a:t>Key Messages</a:t>
            </a:r>
            <a:endParaRPr lang="es-ES" u="sng" dirty="0">
              <a:latin typeface="Arial" charset="0"/>
            </a:endParaRPr>
          </a:p>
        </p:txBody>
      </p:sp>
      <p:sp>
        <p:nvSpPr>
          <p:cNvPr id="59397" name="Rectangle 3"/>
          <p:cNvSpPr>
            <a:spLocks noGrp="1" noChangeArrowheads="1"/>
          </p:cNvSpPr>
          <p:nvPr>
            <p:ph type="body" idx="1"/>
          </p:nvPr>
        </p:nvSpPr>
        <p:spPr>
          <a:xfrm>
            <a:off x="1149304" y="1961604"/>
            <a:ext cx="10735733" cy="4059817"/>
          </a:xfrm>
        </p:spPr>
        <p:txBody>
          <a:bodyPr/>
          <a:lstStyle/>
          <a:p>
            <a:pPr>
              <a:spcBef>
                <a:spcPts val="600"/>
              </a:spcBef>
            </a:pPr>
            <a:r>
              <a:rPr lang="en-GB" dirty="0"/>
              <a:t>SRH needs continue and increase during humanitarian crises</a:t>
            </a:r>
          </a:p>
          <a:p>
            <a:pPr>
              <a:spcBef>
                <a:spcPts val="600"/>
              </a:spcBef>
            </a:pPr>
            <a:r>
              <a:rPr lang="en-CA" dirty="0"/>
              <a:t>Promptly meeting the SRH needs of women and girls in emergencies saves lives</a:t>
            </a:r>
          </a:p>
          <a:p>
            <a:pPr>
              <a:spcBef>
                <a:spcPts val="600"/>
              </a:spcBef>
            </a:pPr>
            <a:r>
              <a:rPr lang="en-CA" dirty="0">
                <a:ea typeface="Calibri" panose="020F0502020204030204" pitchFamily="34" charset="0"/>
                <a:cs typeface="Arial" panose="020B0604020202020204" pitchFamily="34" charset="0"/>
              </a:rPr>
              <a:t>The MISP is a set of life-saving activities that must be implemented with 48 hours of the onset of an emergency</a:t>
            </a:r>
          </a:p>
          <a:p>
            <a:pPr>
              <a:spcBef>
                <a:spcPts val="600"/>
              </a:spcBef>
            </a:pPr>
            <a:r>
              <a:rPr lang="en-GB" dirty="0"/>
              <a:t>The MISP is an inter-agency standard which ensures basic SRH services in crises</a:t>
            </a:r>
            <a:endParaRPr lang="en-CA" dirty="0">
              <a:ea typeface="Calibri" panose="020F0502020204030204" pitchFamily="34" charset="0"/>
              <a:cs typeface="Arial" panose="020B0604020202020204" pitchFamily="34" charset="0"/>
            </a:endParaRPr>
          </a:p>
          <a:p>
            <a:pPr>
              <a:spcBef>
                <a:spcPts val="600"/>
              </a:spcBef>
            </a:pPr>
            <a:r>
              <a:rPr lang="en-CA" dirty="0">
                <a:ea typeface="Calibri" panose="020F0502020204030204" pitchFamily="34" charset="0"/>
                <a:cs typeface="Arial" panose="020B0604020202020204" pitchFamily="34" charset="0"/>
              </a:rPr>
              <a:t>Transitioning to comprehensive SRH services as soon as possible is a priority</a:t>
            </a:r>
            <a:endParaRPr lang="en-GB" dirty="0">
              <a:ea typeface="Calibri" panose="020F0502020204030204" pitchFamily="34" charset="0"/>
              <a:cs typeface="Arial" panose="020B0604020202020204" pitchFamily="34" charset="0"/>
            </a:endParaRPr>
          </a:p>
          <a:p>
            <a:pPr>
              <a:spcBef>
                <a:spcPts val="1200"/>
              </a:spcBef>
            </a:pPr>
            <a:endParaRPr lang="es-ES" sz="2400" dirty="0"/>
          </a:p>
        </p:txBody>
      </p:sp>
    </p:spTree>
    <p:extLst>
      <p:ext uri="{BB962C8B-B14F-4D97-AF65-F5344CB8AC3E}">
        <p14:creationId xmlns:p14="http://schemas.microsoft.com/office/powerpoint/2010/main" val="525372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24273-8022-45B8-A5FC-5E7AB5E6D4F7}"/>
              </a:ext>
            </a:extLst>
          </p:cNvPr>
          <p:cNvSpPr>
            <a:spLocks noGrp="1"/>
          </p:cNvSpPr>
          <p:nvPr>
            <p:ph type="title"/>
          </p:nvPr>
        </p:nvSpPr>
        <p:spPr>
          <a:xfrm>
            <a:off x="1030207" y="-15537"/>
            <a:ext cx="10515600" cy="1325563"/>
          </a:xfrm>
        </p:spPr>
        <p:txBody>
          <a:bodyPr/>
          <a:lstStyle/>
          <a:p>
            <a:r>
              <a:rPr lang="en-US" u="sng" dirty="0"/>
              <a:t>Continuum of SRH during Stable Times</a:t>
            </a:r>
          </a:p>
        </p:txBody>
      </p:sp>
      <p:sp>
        <p:nvSpPr>
          <p:cNvPr id="3" name="Oval 2">
            <a:extLst>
              <a:ext uri="{FF2B5EF4-FFF2-40B4-BE49-F238E27FC236}">
                <a16:creationId xmlns:a16="http://schemas.microsoft.com/office/drawing/2014/main" id="{C3314695-6E3E-413B-B803-B339004727A0}"/>
              </a:ext>
            </a:extLst>
          </p:cNvPr>
          <p:cNvSpPr/>
          <p:nvPr/>
        </p:nvSpPr>
        <p:spPr>
          <a:xfrm>
            <a:off x="629520" y="1302092"/>
            <a:ext cx="10943771" cy="51285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739BB13-4495-49FB-9F0F-3B882B935120}"/>
              </a:ext>
            </a:extLst>
          </p:cNvPr>
          <p:cNvSpPr txBox="1"/>
          <p:nvPr/>
        </p:nvSpPr>
        <p:spPr>
          <a:xfrm>
            <a:off x="4079195" y="1610031"/>
            <a:ext cx="4136571" cy="523220"/>
          </a:xfrm>
          <a:prstGeom prst="rect">
            <a:avLst/>
          </a:prstGeom>
          <a:noFill/>
        </p:spPr>
        <p:txBody>
          <a:bodyPr wrap="square" rtlCol="0">
            <a:spAutoFit/>
          </a:bodyPr>
          <a:lstStyle/>
          <a:p>
            <a:r>
              <a:rPr lang="en-US" sz="2800" dirty="0"/>
              <a:t>Community and Outreach</a:t>
            </a:r>
          </a:p>
        </p:txBody>
      </p:sp>
      <p:sp>
        <p:nvSpPr>
          <p:cNvPr id="6" name="TextBox 5">
            <a:extLst>
              <a:ext uri="{FF2B5EF4-FFF2-40B4-BE49-F238E27FC236}">
                <a16:creationId xmlns:a16="http://schemas.microsoft.com/office/drawing/2014/main" id="{5C6A42E9-4369-4E6F-979A-4126985CEA7E}"/>
              </a:ext>
            </a:extLst>
          </p:cNvPr>
          <p:cNvSpPr txBox="1"/>
          <p:nvPr/>
        </p:nvSpPr>
        <p:spPr>
          <a:xfrm flipH="1">
            <a:off x="4850628" y="5558187"/>
            <a:ext cx="2593704" cy="523220"/>
          </a:xfrm>
          <a:prstGeom prst="rect">
            <a:avLst/>
          </a:prstGeom>
          <a:noFill/>
        </p:spPr>
        <p:txBody>
          <a:bodyPr wrap="square" rtlCol="0">
            <a:spAutoFit/>
          </a:bodyPr>
          <a:lstStyle/>
          <a:p>
            <a:r>
              <a:rPr lang="en-US" sz="2800" dirty="0"/>
              <a:t>Health Facilities</a:t>
            </a:r>
          </a:p>
        </p:txBody>
      </p:sp>
      <p:sp>
        <p:nvSpPr>
          <p:cNvPr id="7" name="Arrow: Right 6">
            <a:extLst>
              <a:ext uri="{FF2B5EF4-FFF2-40B4-BE49-F238E27FC236}">
                <a16:creationId xmlns:a16="http://schemas.microsoft.com/office/drawing/2014/main" id="{77F15C0C-6475-4E94-A085-A129D4C2A9F3}"/>
              </a:ext>
            </a:extLst>
          </p:cNvPr>
          <p:cNvSpPr/>
          <p:nvPr/>
        </p:nvSpPr>
        <p:spPr>
          <a:xfrm>
            <a:off x="899961" y="2766218"/>
            <a:ext cx="2342270" cy="1325563"/>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Adolescence and pre-Pregnancy</a:t>
            </a:r>
          </a:p>
        </p:txBody>
      </p:sp>
      <p:sp>
        <p:nvSpPr>
          <p:cNvPr id="9" name="Arrow: Right 8">
            <a:extLst>
              <a:ext uri="{FF2B5EF4-FFF2-40B4-BE49-F238E27FC236}">
                <a16:creationId xmlns:a16="http://schemas.microsoft.com/office/drawing/2014/main" id="{759B4E0F-8CFA-496D-8C76-3F3DBBA0ABFF}"/>
              </a:ext>
            </a:extLst>
          </p:cNvPr>
          <p:cNvSpPr/>
          <p:nvPr/>
        </p:nvSpPr>
        <p:spPr>
          <a:xfrm>
            <a:off x="7418959" y="3733580"/>
            <a:ext cx="1593615" cy="112970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Postnatal Baby</a:t>
            </a:r>
          </a:p>
        </p:txBody>
      </p:sp>
      <p:sp>
        <p:nvSpPr>
          <p:cNvPr id="10" name="Arrow: Right 9">
            <a:extLst>
              <a:ext uri="{FF2B5EF4-FFF2-40B4-BE49-F238E27FC236}">
                <a16:creationId xmlns:a16="http://schemas.microsoft.com/office/drawing/2014/main" id="{CF6A0EA4-09ED-4A8D-A35E-F0B20B2CE734}"/>
              </a:ext>
            </a:extLst>
          </p:cNvPr>
          <p:cNvSpPr/>
          <p:nvPr/>
        </p:nvSpPr>
        <p:spPr>
          <a:xfrm>
            <a:off x="7315381" y="2818722"/>
            <a:ext cx="1811658" cy="104763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Postnatal Mother</a:t>
            </a:r>
          </a:p>
        </p:txBody>
      </p:sp>
      <p:sp>
        <p:nvSpPr>
          <p:cNvPr id="11" name="Arrow: Right 10">
            <a:extLst>
              <a:ext uri="{FF2B5EF4-FFF2-40B4-BE49-F238E27FC236}">
                <a16:creationId xmlns:a16="http://schemas.microsoft.com/office/drawing/2014/main" id="{2B15F46C-2DB5-4CC5-ABEA-89DA3D9A29DC}"/>
              </a:ext>
            </a:extLst>
          </p:cNvPr>
          <p:cNvSpPr/>
          <p:nvPr/>
        </p:nvSpPr>
        <p:spPr>
          <a:xfrm>
            <a:off x="9254709" y="2863212"/>
            <a:ext cx="2134233" cy="104763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Motherhood</a:t>
            </a:r>
          </a:p>
        </p:txBody>
      </p:sp>
      <p:sp>
        <p:nvSpPr>
          <p:cNvPr id="12" name="Arrow: Right 11">
            <a:extLst>
              <a:ext uri="{FF2B5EF4-FFF2-40B4-BE49-F238E27FC236}">
                <a16:creationId xmlns:a16="http://schemas.microsoft.com/office/drawing/2014/main" id="{648012A8-6079-4597-9567-4B084E9BE16C}"/>
              </a:ext>
            </a:extLst>
          </p:cNvPr>
          <p:cNvSpPr/>
          <p:nvPr/>
        </p:nvSpPr>
        <p:spPr>
          <a:xfrm>
            <a:off x="5388304" y="2864145"/>
            <a:ext cx="1799407" cy="104763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Birth</a:t>
            </a:r>
          </a:p>
        </p:txBody>
      </p:sp>
      <p:sp>
        <p:nvSpPr>
          <p:cNvPr id="13" name="Arrow: Right 12">
            <a:extLst>
              <a:ext uri="{FF2B5EF4-FFF2-40B4-BE49-F238E27FC236}">
                <a16:creationId xmlns:a16="http://schemas.microsoft.com/office/drawing/2014/main" id="{B925F853-5099-46C2-9E34-03706288FAF6}"/>
              </a:ext>
            </a:extLst>
          </p:cNvPr>
          <p:cNvSpPr/>
          <p:nvPr/>
        </p:nvSpPr>
        <p:spPr>
          <a:xfrm>
            <a:off x="3357649" y="2864145"/>
            <a:ext cx="1799407" cy="112970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Pregnancy</a:t>
            </a:r>
          </a:p>
        </p:txBody>
      </p:sp>
      <p:sp>
        <p:nvSpPr>
          <p:cNvPr id="15" name="Arrow: Right 14">
            <a:extLst>
              <a:ext uri="{FF2B5EF4-FFF2-40B4-BE49-F238E27FC236}">
                <a16:creationId xmlns:a16="http://schemas.microsoft.com/office/drawing/2014/main" id="{FCEFBBC2-E9CA-45A0-A41F-491F09DD582D}"/>
              </a:ext>
            </a:extLst>
          </p:cNvPr>
          <p:cNvSpPr/>
          <p:nvPr/>
        </p:nvSpPr>
        <p:spPr>
          <a:xfrm>
            <a:off x="9127039" y="3799969"/>
            <a:ext cx="2076908" cy="112970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Infancy and Childhood</a:t>
            </a:r>
          </a:p>
        </p:txBody>
      </p:sp>
    </p:spTree>
    <p:extLst>
      <p:ext uri="{BB962C8B-B14F-4D97-AF65-F5344CB8AC3E}">
        <p14:creationId xmlns:p14="http://schemas.microsoft.com/office/powerpoint/2010/main" val="910176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CE57-AB69-4216-AE2C-2019531B6715}"/>
              </a:ext>
            </a:extLst>
          </p:cNvPr>
          <p:cNvSpPr txBox="1">
            <a:spLocks/>
          </p:cNvSpPr>
          <p:nvPr/>
        </p:nvSpPr>
        <p:spPr>
          <a:xfrm>
            <a:off x="1165141" y="444813"/>
            <a:ext cx="10515600" cy="1325563"/>
          </a:xfrm>
          <a:prstGeom prst="rect">
            <a:avLst/>
          </a:prstGeom>
        </p:spPr>
        <p:txBody>
          <a:bodyPr/>
          <a:lstStyle>
            <a:lvl1pPr algn="ctr"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US" u="sng" dirty="0"/>
              <a:t>SRH in crisis situations </a:t>
            </a:r>
          </a:p>
        </p:txBody>
      </p:sp>
      <p:pic>
        <p:nvPicPr>
          <p:cNvPr id="4" name="Picture 3" descr="21761717_365697550538613_954892808000354440_n">
            <a:extLst>
              <a:ext uri="{FF2B5EF4-FFF2-40B4-BE49-F238E27FC236}">
                <a16:creationId xmlns:a16="http://schemas.microsoft.com/office/drawing/2014/main" id="{3C652B79-4161-46A7-BA21-50D98042E34A}"/>
              </a:ext>
            </a:extLst>
          </p:cNvPr>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378550" y="2367665"/>
            <a:ext cx="4930859" cy="3289173"/>
          </a:xfrm>
          <a:prstGeom prst="rect">
            <a:avLst/>
          </a:prstGeom>
        </p:spPr>
      </p:pic>
      <p:sp>
        <p:nvSpPr>
          <p:cNvPr id="5" name="Rectangle 4">
            <a:extLst>
              <a:ext uri="{FF2B5EF4-FFF2-40B4-BE49-F238E27FC236}">
                <a16:creationId xmlns:a16="http://schemas.microsoft.com/office/drawing/2014/main" id="{D1CF6CDE-00F3-4D10-8D24-F2915F0ED8CD}"/>
              </a:ext>
            </a:extLst>
          </p:cNvPr>
          <p:cNvSpPr/>
          <p:nvPr/>
        </p:nvSpPr>
        <p:spPr>
          <a:xfrm>
            <a:off x="6887184" y="1818956"/>
            <a:ext cx="4717450" cy="4324261"/>
          </a:xfrm>
          <a:prstGeom prst="rect">
            <a:avLst/>
          </a:prstGeom>
        </p:spPr>
        <p:txBody>
          <a:bodyPr wrap="square">
            <a:spAutoFit/>
          </a:bodyPr>
          <a:lstStyle/>
          <a:p>
            <a:r>
              <a:rPr lang="en-GB" sz="2500" dirty="0"/>
              <a:t>In 2018, a staggering 136 million people needed aid, of whom an estimated 34 million were women of reproductive age (25%); of those, 5 million women were pregnant (IMAP, 2018) </a:t>
            </a:r>
          </a:p>
          <a:p>
            <a:endParaRPr lang="en-GB" sz="2500" dirty="0"/>
          </a:p>
          <a:p>
            <a:r>
              <a:rPr lang="en-GB" sz="2500" dirty="0"/>
              <a:t>Of preventable maternal deaths, 60% take place in settings of conflict, fragility, displacement and natural disasters </a:t>
            </a:r>
            <a:endParaRPr lang="en-US" sz="2500" dirty="0"/>
          </a:p>
        </p:txBody>
      </p:sp>
    </p:spTree>
    <p:extLst>
      <p:ext uri="{BB962C8B-B14F-4D97-AF65-F5344CB8AC3E}">
        <p14:creationId xmlns:p14="http://schemas.microsoft.com/office/powerpoint/2010/main" val="4107505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42E5-0BBA-4FB1-9C12-CD4CF597AC48}"/>
              </a:ext>
            </a:extLst>
          </p:cNvPr>
          <p:cNvSpPr>
            <a:spLocks noGrp="1"/>
          </p:cNvSpPr>
          <p:nvPr>
            <p:ph type="title"/>
          </p:nvPr>
        </p:nvSpPr>
        <p:spPr>
          <a:xfrm>
            <a:off x="838199" y="-50611"/>
            <a:ext cx="11194143" cy="1325563"/>
          </a:xfrm>
        </p:spPr>
        <p:txBody>
          <a:bodyPr/>
          <a:lstStyle/>
          <a:p>
            <a:r>
              <a:rPr lang="en-US" u="sng" dirty="0"/>
              <a:t>During Crises: Women and Girls = Increased Risk</a:t>
            </a:r>
          </a:p>
        </p:txBody>
      </p:sp>
      <p:sp>
        <p:nvSpPr>
          <p:cNvPr id="3" name="Content Placeholder 2">
            <a:extLst>
              <a:ext uri="{FF2B5EF4-FFF2-40B4-BE49-F238E27FC236}">
                <a16:creationId xmlns:a16="http://schemas.microsoft.com/office/drawing/2014/main" id="{AFACA340-BF02-4129-A151-258874599A81}"/>
              </a:ext>
            </a:extLst>
          </p:cNvPr>
          <p:cNvSpPr>
            <a:spLocks noGrp="1"/>
          </p:cNvSpPr>
          <p:nvPr>
            <p:ph idx="1"/>
          </p:nvPr>
        </p:nvSpPr>
        <p:spPr>
          <a:xfrm>
            <a:off x="770105" y="1444325"/>
            <a:ext cx="10918371" cy="5254172"/>
          </a:xfrm>
        </p:spPr>
        <p:txBody>
          <a:bodyPr>
            <a:normAutofit/>
          </a:bodyPr>
          <a:lstStyle/>
          <a:p>
            <a:r>
              <a:rPr lang="en-US" sz="2400" dirty="0"/>
              <a:t>Anywhere from 4-16% of Women in Reproductive Age (WRA) will be pregnant at any given time. 15% of these will experience life-threatening complications due to pregnancy</a:t>
            </a:r>
          </a:p>
          <a:p>
            <a:r>
              <a:rPr lang="en-US" sz="2400" dirty="0"/>
              <a:t>Increased risk of HIV transmission</a:t>
            </a:r>
          </a:p>
          <a:p>
            <a:pPr lvl="1">
              <a:buFont typeface="Wingdings" panose="05000000000000000000" pitchFamily="2" charset="2"/>
              <a:buChar char="ü"/>
            </a:pPr>
            <a:r>
              <a:rPr lang="en-US" dirty="0"/>
              <a:t>Loss of protocols / compromised universal precautions</a:t>
            </a:r>
          </a:p>
          <a:p>
            <a:pPr lvl="1">
              <a:buFont typeface="Wingdings" panose="05000000000000000000" pitchFamily="2" charset="2"/>
              <a:buChar char="ü"/>
            </a:pPr>
            <a:r>
              <a:rPr lang="en-US" dirty="0"/>
              <a:t>No access to condoms</a:t>
            </a:r>
          </a:p>
          <a:p>
            <a:pPr lvl="1">
              <a:buFont typeface="Wingdings" panose="05000000000000000000" pitchFamily="2" charset="2"/>
              <a:buChar char="ü"/>
            </a:pPr>
            <a:r>
              <a:rPr lang="en-US" dirty="0"/>
              <a:t>No safe blood supply</a:t>
            </a:r>
          </a:p>
          <a:p>
            <a:r>
              <a:rPr lang="en-US" sz="2400" dirty="0"/>
              <a:t>Increased risk of unplanned pregnancy and STI </a:t>
            </a:r>
            <a:endParaRPr lang="en-US" dirty="0"/>
          </a:p>
          <a:p>
            <a:pPr lvl="1">
              <a:buFont typeface="Wingdings" panose="05000000000000000000" pitchFamily="2" charset="2"/>
              <a:buChar char="ü"/>
            </a:pPr>
            <a:r>
              <a:rPr lang="en-US" dirty="0"/>
              <a:t>Lack of access to routine Family Planning </a:t>
            </a:r>
          </a:p>
          <a:p>
            <a:pPr lvl="1">
              <a:buFont typeface="Wingdings" panose="05000000000000000000" pitchFamily="2" charset="2"/>
              <a:buChar char="ü"/>
            </a:pPr>
            <a:r>
              <a:rPr lang="en-US" dirty="0"/>
              <a:t>High population density</a:t>
            </a:r>
          </a:p>
          <a:p>
            <a:r>
              <a:rPr lang="en-US" sz="2400" dirty="0"/>
              <a:t>Increased risk of sexual violence as civil society is destabilized</a:t>
            </a:r>
          </a:p>
          <a:p>
            <a:r>
              <a:rPr lang="en-US" sz="2400" dirty="0"/>
              <a:t>Displacement often means lack of security</a:t>
            </a:r>
          </a:p>
          <a:p>
            <a:pPr lvl="1"/>
            <a:endParaRPr lang="en-US" dirty="0"/>
          </a:p>
        </p:txBody>
      </p:sp>
      <p:pic>
        <p:nvPicPr>
          <p:cNvPr id="5" name="Picture 4" descr="CH138812_RS141133_IMG_9478">
            <a:extLst>
              <a:ext uri="{FF2B5EF4-FFF2-40B4-BE49-F238E27FC236}">
                <a16:creationId xmlns:a16="http://schemas.microsoft.com/office/drawing/2014/main" id="{F06A5A1B-7447-4AEE-9986-CF5561989340}"/>
              </a:ext>
            </a:extLst>
          </p:cNvPr>
          <p:cNvPicPr>
            <a:picLocks noGrp="1" noChangeAspect="1"/>
          </p:cNvPicPr>
          <p:nvPr isPhoto="1"/>
        </p:nvPicPr>
        <p:blipFill rotWithShape="1">
          <a:blip r:embed="rId2" cstate="print">
            <a:lum/>
            <a:extLst>
              <a:ext uri="{28A0092B-C50C-407E-A947-70E740481C1C}">
                <a14:useLocalDpi xmlns:a14="http://schemas.microsoft.com/office/drawing/2010/main"/>
              </a:ext>
            </a:extLst>
          </a:blip>
          <a:srcRect l="11473" t="21114" r="59219" b="18298"/>
          <a:stretch/>
        </p:blipFill>
        <p:spPr>
          <a:xfrm>
            <a:off x="9177741" y="2985309"/>
            <a:ext cx="2380341" cy="2975430"/>
          </a:xfrm>
          <a:prstGeom prst="rect">
            <a:avLst/>
          </a:prstGeom>
        </p:spPr>
      </p:pic>
    </p:spTree>
    <p:extLst>
      <p:ext uri="{BB962C8B-B14F-4D97-AF65-F5344CB8AC3E}">
        <p14:creationId xmlns:p14="http://schemas.microsoft.com/office/powerpoint/2010/main" val="1552257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8C936-3497-44B7-97E9-A3E64E7C5FEC}"/>
              </a:ext>
            </a:extLst>
          </p:cNvPr>
          <p:cNvSpPr>
            <a:spLocks noGrp="1"/>
          </p:cNvSpPr>
          <p:nvPr>
            <p:ph type="title"/>
          </p:nvPr>
        </p:nvSpPr>
        <p:spPr>
          <a:xfrm>
            <a:off x="663025" y="170572"/>
            <a:ext cx="11146972" cy="1325563"/>
          </a:xfrm>
        </p:spPr>
        <p:txBody>
          <a:bodyPr/>
          <a:lstStyle/>
          <a:p>
            <a:r>
              <a:rPr lang="en-US" u="sng" dirty="0"/>
              <a:t>Health Delivery Suffers During Crises</a:t>
            </a:r>
          </a:p>
        </p:txBody>
      </p:sp>
      <p:sp>
        <p:nvSpPr>
          <p:cNvPr id="3" name="Content Placeholder 2">
            <a:extLst>
              <a:ext uri="{FF2B5EF4-FFF2-40B4-BE49-F238E27FC236}">
                <a16:creationId xmlns:a16="http://schemas.microsoft.com/office/drawing/2014/main" id="{7818E059-B733-4B83-B2B9-D44115006218}"/>
              </a:ext>
            </a:extLst>
          </p:cNvPr>
          <p:cNvSpPr>
            <a:spLocks noGrp="1"/>
          </p:cNvSpPr>
          <p:nvPr>
            <p:ph idx="1"/>
          </p:nvPr>
        </p:nvSpPr>
        <p:spPr>
          <a:xfrm>
            <a:off x="995644" y="2044261"/>
            <a:ext cx="10932886" cy="3802063"/>
          </a:xfrm>
        </p:spPr>
        <p:txBody>
          <a:bodyPr>
            <a:normAutofit/>
          </a:bodyPr>
          <a:lstStyle/>
          <a:p>
            <a:r>
              <a:rPr lang="en-US" dirty="0"/>
              <a:t>No access to comprehensive Obstetric Care = unplanned pregnancies, unsafe abortions, maternal death</a:t>
            </a:r>
          </a:p>
          <a:p>
            <a:r>
              <a:rPr lang="en-US" dirty="0"/>
              <a:t>General lack of health services, qualified health personnel</a:t>
            </a:r>
          </a:p>
          <a:p>
            <a:r>
              <a:rPr lang="en-US" dirty="0"/>
              <a:t>General lack of transportation: childbirth occurs on roadsides during population movements</a:t>
            </a:r>
          </a:p>
          <a:p>
            <a:r>
              <a:rPr lang="en-PH" altLang="en-US" dirty="0"/>
              <a:t>Community support systems and protection mechanisms break down</a:t>
            </a:r>
          </a:p>
          <a:p>
            <a:r>
              <a:rPr lang="en-GB" dirty="0"/>
              <a:t>Humanitarian crises exacerbate gender inequalities: w</a:t>
            </a:r>
            <a:r>
              <a:rPr lang="en-US" dirty="0"/>
              <a:t>omen, girls and other vulnerable groups tend to have lowest access to response systems</a:t>
            </a:r>
          </a:p>
          <a:p>
            <a:pPr marL="0" indent="0">
              <a:buNone/>
            </a:pPr>
            <a:endParaRPr lang="en-US" dirty="0"/>
          </a:p>
        </p:txBody>
      </p:sp>
    </p:spTree>
    <p:extLst>
      <p:ext uri="{BB962C8B-B14F-4D97-AF65-F5344CB8AC3E}">
        <p14:creationId xmlns:p14="http://schemas.microsoft.com/office/powerpoint/2010/main" val="1175313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072281" y="1312257"/>
            <a:ext cx="7471229" cy="5156637"/>
          </a:xfrm>
        </p:spPr>
        <p:txBody>
          <a:bodyPr>
            <a:normAutofit/>
          </a:bodyPr>
          <a:lstStyle/>
          <a:p>
            <a:pPr marL="0" indent="0">
              <a:spcBef>
                <a:spcPts val="0"/>
              </a:spcBef>
              <a:buNone/>
              <a:defRPr/>
            </a:pPr>
            <a:endParaRPr lang="en-GB" sz="2400" dirty="0"/>
          </a:p>
          <a:p>
            <a:pPr>
              <a:lnSpc>
                <a:spcPct val="120000"/>
              </a:lnSpc>
              <a:spcBef>
                <a:spcPts val="0"/>
              </a:spcBef>
              <a:buSzPct val="75000"/>
            </a:pPr>
            <a:r>
              <a:rPr lang="en-GB" sz="3000" dirty="0"/>
              <a:t>Sexual violence and rape</a:t>
            </a:r>
          </a:p>
          <a:p>
            <a:pPr>
              <a:lnSpc>
                <a:spcPct val="110000"/>
              </a:lnSpc>
              <a:spcBef>
                <a:spcPts val="0"/>
              </a:spcBef>
              <a:buSzPct val="75000"/>
            </a:pPr>
            <a:r>
              <a:rPr lang="en-GB" sz="3000" dirty="0"/>
              <a:t>Early, child, and forced marriage</a:t>
            </a:r>
          </a:p>
          <a:p>
            <a:pPr>
              <a:lnSpc>
                <a:spcPct val="110000"/>
              </a:lnSpc>
              <a:spcBef>
                <a:spcPts val="0"/>
              </a:spcBef>
              <a:buSzPct val="75000"/>
            </a:pPr>
            <a:r>
              <a:rPr lang="en-GB" sz="3000" dirty="0"/>
              <a:t>Human Trafficking </a:t>
            </a:r>
          </a:p>
          <a:p>
            <a:pPr>
              <a:lnSpc>
                <a:spcPct val="110000"/>
              </a:lnSpc>
              <a:spcBef>
                <a:spcPts val="0"/>
              </a:spcBef>
              <a:buSzPct val="75000"/>
            </a:pPr>
            <a:r>
              <a:rPr lang="en-GB" sz="3000" dirty="0"/>
              <a:t>Cases of STI and HIV</a:t>
            </a:r>
          </a:p>
          <a:p>
            <a:pPr>
              <a:lnSpc>
                <a:spcPct val="110000"/>
              </a:lnSpc>
              <a:spcBef>
                <a:spcPts val="0"/>
              </a:spcBef>
              <a:buSzPct val="75000"/>
            </a:pPr>
            <a:r>
              <a:rPr lang="en-GB" sz="3000" dirty="0"/>
              <a:t>Unintended pregnancy</a:t>
            </a:r>
          </a:p>
          <a:p>
            <a:pPr>
              <a:lnSpc>
                <a:spcPct val="110000"/>
              </a:lnSpc>
              <a:spcBef>
                <a:spcPts val="0"/>
              </a:spcBef>
              <a:buSzPct val="75000"/>
            </a:pPr>
            <a:r>
              <a:rPr lang="en-GB" sz="3000" dirty="0"/>
              <a:t>Unsafe abortion</a:t>
            </a:r>
          </a:p>
          <a:p>
            <a:pPr>
              <a:lnSpc>
                <a:spcPct val="110000"/>
              </a:lnSpc>
              <a:spcBef>
                <a:spcPts val="0"/>
              </a:spcBef>
              <a:buSzPct val="75000"/>
            </a:pPr>
            <a:r>
              <a:rPr lang="en-GB" sz="3000" dirty="0"/>
              <a:t>Complications during pregnancy and delivery</a:t>
            </a:r>
          </a:p>
          <a:p>
            <a:pPr>
              <a:lnSpc>
                <a:spcPct val="110000"/>
              </a:lnSpc>
              <a:spcBef>
                <a:spcPts val="0"/>
              </a:spcBef>
              <a:buSzPct val="75000"/>
            </a:pPr>
            <a:r>
              <a:rPr lang="en-GB" sz="3000" dirty="0">
                <a:sym typeface="Calibri"/>
              </a:rPr>
              <a:t>Unsafe childbirth </a:t>
            </a:r>
          </a:p>
          <a:p>
            <a:pPr>
              <a:lnSpc>
                <a:spcPct val="110000"/>
              </a:lnSpc>
              <a:spcBef>
                <a:spcPts val="0"/>
              </a:spcBef>
              <a:buSzPct val="75000"/>
            </a:pPr>
            <a:r>
              <a:rPr lang="en-GB" sz="3000" dirty="0">
                <a:sym typeface="Calibri"/>
              </a:rPr>
              <a:t>Maternal death</a:t>
            </a:r>
          </a:p>
          <a:p>
            <a:pPr>
              <a:spcBef>
                <a:spcPts val="0"/>
              </a:spcBef>
              <a:defRPr/>
            </a:pPr>
            <a:endParaRPr lang="en-PH" altLang="en-US" b="1" dirty="0">
              <a:solidFill>
                <a:srgbClr val="FF0000"/>
              </a:solidFill>
            </a:endParaRPr>
          </a:p>
        </p:txBody>
      </p:sp>
      <p:sp>
        <p:nvSpPr>
          <p:cNvPr id="3" name="Title 2"/>
          <p:cNvSpPr>
            <a:spLocks noGrp="1"/>
          </p:cNvSpPr>
          <p:nvPr>
            <p:ph type="title"/>
          </p:nvPr>
        </p:nvSpPr>
        <p:spPr>
          <a:xfrm>
            <a:off x="1704528" y="76200"/>
            <a:ext cx="9144000" cy="1066800"/>
          </a:xfrm>
        </p:spPr>
        <p:txBody>
          <a:bodyPr>
            <a:normAutofit/>
          </a:bodyPr>
          <a:lstStyle/>
          <a:p>
            <a:r>
              <a:rPr lang="en-CA" sz="4400" u="sng" dirty="0"/>
              <a:t>As a Result There is a Higher Risk Of: </a:t>
            </a:r>
            <a:endParaRPr lang="en-US" sz="3000" u="sng" dirty="0"/>
          </a:p>
        </p:txBody>
      </p:sp>
      <p:pic>
        <p:nvPicPr>
          <p:cNvPr id="4" name="Picture 2" descr="RÃ©sultat de recherche d'images pour &quot;sexual health is a human right&quot;">
            <a:extLst>
              <a:ext uri="{FF2B5EF4-FFF2-40B4-BE49-F238E27FC236}">
                <a16:creationId xmlns:a16="http://schemas.microsoft.com/office/drawing/2014/main" id="{B1BBDA00-4166-4DDF-BD23-6B9DE6FF36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6840" y="1726928"/>
            <a:ext cx="2980139" cy="2980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07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42" ma:contentTypeDescription="Upload Form" ma:contentTypeScope="" ma:versionID="00a5e3a414205b0cd270913d25c6840e">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601ed9a50bfa6825adc6b667e50086b"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2020-09-13T22:00:00+00:00</Period_x0020_start>
    <TaxCatchAll xmlns="a8a2af44-4b8d-404b-a8bd-4186350a523c">
      <Value>54</Value>
      <Value>4</Value>
      <Value>3</Value>
      <Value>2</Value>
      <Value>1</Value>
    </TaxCatchAll>
    <ICRCIMP_DocumentType_H xmlns="71402401-ee9a-4cfa-82a8-ebbd88d5d766">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7ffa6903-4a6e-4c70-8f5c-101a463ec6d0</TermId>
        </TermInfo>
      </Term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ICRCIMP_RMIdentifier xmlns="71402401-ee9a-4cfa-82a8-ebbd88d5d766" xsi:nil="true"/>
    <RatingCount xmlns="http://schemas.microsoft.com/sharepoint/v3" xsi:nil="true"/>
    <ICRCIMP_IsRecord xmlns="71402401-ee9a-4cfa-82a8-ebbd88d5d766">false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ICRCIMP_RMUnitInCharge_H>
    <_dlc_DocId xmlns="a8a2af44-4b8d-404b-a8bd-4186350a523c">TSASSIST-19-2162</_dlc_DocId>
    <_dlc_DocIdUrl xmlns="a8a2af44-4b8d-404b-a8bd-4186350a523c">
      <Url>https://collab.ext.icrc.org/sites/TS_ASSIST/_layouts/15/DocIdRedir.aspx?ID=TSASSIST-19-2162</Url>
      <Description>TSASSIST-19-2162</Description>
    </_dlc_DocIdUrl>
  </documentManagement>
</p:properties>
</file>

<file path=customXml/itemProps1.xml><?xml version="1.0" encoding="utf-8"?>
<ds:datastoreItem xmlns:ds="http://schemas.openxmlformats.org/officeDocument/2006/customXml" ds:itemID="{85885167-5DC4-4046-8093-F1C46973E35D}"/>
</file>

<file path=customXml/itemProps2.xml><?xml version="1.0" encoding="utf-8"?>
<ds:datastoreItem xmlns:ds="http://schemas.openxmlformats.org/officeDocument/2006/customXml" ds:itemID="{26C0E96B-0843-4B85-8122-3E215B32E10F}"/>
</file>

<file path=customXml/itemProps3.xml><?xml version="1.0" encoding="utf-8"?>
<ds:datastoreItem xmlns:ds="http://schemas.openxmlformats.org/officeDocument/2006/customXml" ds:itemID="{4E2A4327-AE10-40D7-B5E7-DD8A6AA31EB9}"/>
</file>

<file path=customXml/itemProps4.xml><?xml version="1.0" encoding="utf-8"?>
<ds:datastoreItem xmlns:ds="http://schemas.openxmlformats.org/officeDocument/2006/customXml" ds:itemID="{7893319D-EB57-4E2B-BD0F-1789CDF3430A}"/>
</file>

<file path=customXml/itemProps5.xml><?xml version="1.0" encoding="utf-8"?>
<ds:datastoreItem xmlns:ds="http://schemas.openxmlformats.org/officeDocument/2006/customXml" ds:itemID="{4EEB3856-7C8C-4A2E-B19E-E7C7A5D6EF6A}"/>
</file>

<file path=docProps/app.xml><?xml version="1.0" encoding="utf-8"?>
<Properties xmlns="http://schemas.openxmlformats.org/officeDocument/2006/extended-properties" xmlns:vt="http://schemas.openxmlformats.org/officeDocument/2006/docPropsVTypes">
  <TotalTime>1550</TotalTime>
  <Words>3732</Words>
  <Application>Microsoft Office PowerPoint</Application>
  <PresentationFormat>Widescreen</PresentationFormat>
  <Paragraphs>474</Paragraphs>
  <Slides>49</Slides>
  <Notes>34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49</vt:i4>
      </vt:variant>
    </vt:vector>
  </HeadingPairs>
  <TitlesOfParts>
    <vt:vector size="66" baseType="lpstr">
      <vt:lpstr>MS PGothic</vt:lpstr>
      <vt:lpstr>MS PGothic</vt:lpstr>
      <vt:lpstr>游ゴシック</vt:lpstr>
      <vt:lpstr>Arial</vt:lpstr>
      <vt:lpstr>Arial Narrow</vt:lpstr>
      <vt:lpstr>Calibri</vt:lpstr>
      <vt:lpstr>Gill Sans Infant MT</vt:lpstr>
      <vt:lpstr>Gill Sans Infant Std</vt:lpstr>
      <vt:lpstr>Gill Sans MT</vt:lpstr>
      <vt:lpstr>GillSans</vt:lpstr>
      <vt:lpstr>Roboto</vt:lpstr>
      <vt:lpstr>Symbol</vt:lpstr>
      <vt:lpstr>Tahoma</vt:lpstr>
      <vt:lpstr>Times New Roman</vt:lpstr>
      <vt:lpstr>Trebuchet MS</vt:lpstr>
      <vt:lpstr>Wingdings</vt:lpstr>
      <vt:lpstr>Office Theme</vt:lpstr>
      <vt:lpstr>PowerPoint Presentation</vt:lpstr>
      <vt:lpstr> Objectives</vt:lpstr>
      <vt:lpstr>PowerPoint Presentation</vt:lpstr>
      <vt:lpstr>Reproductive Health </vt:lpstr>
      <vt:lpstr>Continuum of SRH during Stable Times</vt:lpstr>
      <vt:lpstr>PowerPoint Presentation</vt:lpstr>
      <vt:lpstr>During Crises: Women and Girls = Increased Risk</vt:lpstr>
      <vt:lpstr>Health Delivery Suffers During Crises</vt:lpstr>
      <vt:lpstr>As a Result There is a Higher Risk Of: </vt:lpstr>
      <vt:lpstr>What is Comprehensive SRH Care Services ?</vt:lpstr>
      <vt:lpstr>It is Imperative:</vt:lpstr>
      <vt:lpstr>What is the MISP ?</vt:lpstr>
      <vt:lpstr>PowerPoint Presentation</vt:lpstr>
      <vt:lpstr>How is the MISP Implemented?</vt:lpstr>
      <vt:lpstr>The continuum of an emergency</vt:lpstr>
      <vt:lpstr>PowerPoint Presentation</vt:lpstr>
      <vt:lpstr>Sexual violence in crisis situations</vt:lpstr>
      <vt:lpstr>PowerPoint Presentation</vt:lpstr>
      <vt:lpstr>What are Some Risk Factors in Crisis Settings for Spread of STI and HIV?</vt:lpstr>
      <vt:lpstr>PowerPoint Presentation</vt:lpstr>
      <vt:lpstr>Importance of Maternal and Newborn Health in Crisis Situations</vt:lpstr>
      <vt:lpstr>Major Causes of Maternal and Newborn Death</vt:lpstr>
      <vt:lpstr>The 3 Delays</vt:lpstr>
      <vt:lpstr>PowerPoint Presentation</vt:lpstr>
      <vt:lpstr>Factors Influencing Risk of Unintended Pregnancy in Crisis Situations</vt:lpstr>
      <vt:lpstr>PowerPoint Presentation</vt:lpstr>
      <vt:lpstr>Safe Abortion Care in Humanitarian Crises</vt:lpstr>
      <vt:lpstr>Safe Abortion Care in Humanitarian Crises</vt:lpstr>
      <vt:lpstr>What is needed to implement MISP</vt:lpstr>
      <vt:lpstr>What is Needed to Implement MISP?</vt:lpstr>
      <vt:lpstr>What is Needed to Implement MISP?</vt:lpstr>
      <vt:lpstr>What is Needed to Implement MISP?</vt:lpstr>
      <vt:lpstr>What is Needed to Implement MISP?</vt:lpstr>
      <vt:lpstr>“Standard“ Population</vt:lpstr>
      <vt:lpstr>Inter-Agency RH kits</vt:lpstr>
      <vt:lpstr>RH Kit Challenges</vt:lpstr>
      <vt:lpstr>PowerPoint Presentation</vt:lpstr>
      <vt:lpstr>Group Work</vt:lpstr>
      <vt:lpstr>Syria Response</vt:lpstr>
      <vt:lpstr>Syria</vt:lpstr>
      <vt:lpstr>PowerPoint Presentation</vt:lpstr>
      <vt:lpstr>PowerPoint Presentation</vt:lpstr>
      <vt:lpstr>Philippines Typhoon Preparedness and Response </vt:lpstr>
      <vt:lpstr>PowerPoint Presentation</vt:lpstr>
      <vt:lpstr>PowerPoint Presentation</vt:lpstr>
      <vt:lpstr>PowerPoint Presentation</vt:lpstr>
      <vt:lpstr>Global Efforts to Prioritize SRH in Humanitarian Settings</vt:lpstr>
      <vt:lpstr>Lessons Learnt From the Field</vt:lpstr>
      <vt:lpstr>Key Messages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Arpagaus</dc:creator>
  <cp:lastModifiedBy>Monica Arpagaus</cp:lastModifiedBy>
  <cp:revision>77</cp:revision>
  <dcterms:created xsi:type="dcterms:W3CDTF">2019-12-05T13:51:16Z</dcterms:created>
  <dcterms:modified xsi:type="dcterms:W3CDTF">2020-09-09T08:01:57Z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
  </property>
  <property fmtid="{D5CDD505-2E9C-101B-9397-08002B2CF9AE}" pid="4" name="ICRCIMP_ManageAccess">
    <vt:bool>false</vt:bool>
  </property>
  <property fmtid="{D5CDD505-2E9C-101B-9397-08002B2CF9AE}" pid="5" name="_dlc_DocIdItemGuid">
    <vt:lpwstr>a587b11a-844a-4048-8b1d-9792a0a45b40</vt:lpwstr>
  </property>
  <property fmtid="{D5CDD505-2E9C-101B-9397-08002B2CF9AE}" pid="6" name="ICRCIMP_IHT">
    <vt:lpwstr>4;#Internal|23eb6094-56fc-4ad4-8ae2-cf1575a694f0</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Key Issue">
    <vt:lpwstr>3;#- No key issue|32056555-74b8-4174-9beb-b0d6d010855f</vt:lpwstr>
  </property>
  <property fmtid="{D5CDD505-2E9C-101B-9397-08002B2CF9AE}" pid="10" name="ICRCIMP_DocumentType">
    <vt:lpwstr>54;#Presentation|7ffa6903-4a6e-4c70-8f5c-101a463ec6d0</vt:lpwstr>
  </property>
  <property fmtid="{D5CDD505-2E9C-101B-9397-08002B2CF9AE}" pid="11" name="ICRCIMP_BusinessFunction">
    <vt:lpwstr>1;#Assistance|9015aaae-65d7-4217-8889-581aaffe05a3</vt:lpwstr>
  </property>
  <property fmtid="{D5CDD505-2E9C-101B-9397-08002B2CF9AE}" pid="12" name="ICRCIMP_Keyword">
    <vt:lpwstr/>
  </property>
  <property fmtid="{D5CDD505-2E9C-101B-9397-08002B2CF9AE}" pid="13" name="ICRCIMP_KeyIssue">
    <vt:lpwstr/>
  </property>
</Properties>
</file>