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66"/>
  </p:notesMasterIdLst>
  <p:sldIdLst>
    <p:sldId id="423" r:id="rId6"/>
    <p:sldId id="821" r:id="rId7"/>
    <p:sldId id="407" r:id="rId8"/>
    <p:sldId id="425" r:id="rId9"/>
    <p:sldId id="426" r:id="rId10"/>
    <p:sldId id="409" r:id="rId11"/>
    <p:sldId id="410" r:id="rId12"/>
    <p:sldId id="411" r:id="rId13"/>
    <p:sldId id="819" r:id="rId14"/>
    <p:sldId id="817" r:id="rId15"/>
    <p:sldId id="412" r:id="rId16"/>
    <p:sldId id="347" r:id="rId17"/>
    <p:sldId id="441" r:id="rId18"/>
    <p:sldId id="413" r:id="rId19"/>
    <p:sldId id="414" r:id="rId20"/>
    <p:sldId id="424" r:id="rId21"/>
    <p:sldId id="416" r:id="rId22"/>
    <p:sldId id="417" r:id="rId23"/>
    <p:sldId id="418" r:id="rId24"/>
    <p:sldId id="419" r:id="rId25"/>
    <p:sldId id="814" r:id="rId26"/>
    <p:sldId id="815" r:id="rId27"/>
    <p:sldId id="820" r:id="rId28"/>
    <p:sldId id="420" r:id="rId29"/>
    <p:sldId id="813" r:id="rId30"/>
    <p:sldId id="273" r:id="rId31"/>
    <p:sldId id="371" r:id="rId32"/>
    <p:sldId id="379" r:id="rId33"/>
    <p:sldId id="380" r:id="rId34"/>
    <p:sldId id="391" r:id="rId35"/>
    <p:sldId id="794" r:id="rId36"/>
    <p:sldId id="795" r:id="rId37"/>
    <p:sldId id="796" r:id="rId38"/>
    <p:sldId id="797" r:id="rId39"/>
    <p:sldId id="801" r:id="rId40"/>
    <p:sldId id="802" r:id="rId41"/>
    <p:sldId id="404" r:id="rId42"/>
    <p:sldId id="791" r:id="rId43"/>
    <p:sldId id="804" r:id="rId44"/>
    <p:sldId id="648" r:id="rId45"/>
    <p:sldId id="405" r:id="rId46"/>
    <p:sldId id="812" r:id="rId47"/>
    <p:sldId id="738" r:id="rId48"/>
    <p:sldId id="764" r:id="rId49"/>
    <p:sldId id="790" r:id="rId50"/>
    <p:sldId id="805" r:id="rId51"/>
    <p:sldId id="406" r:id="rId52"/>
    <p:sldId id="806" r:id="rId53"/>
    <p:sldId id="807" r:id="rId54"/>
    <p:sldId id="808" r:id="rId55"/>
    <p:sldId id="415" r:id="rId56"/>
    <p:sldId id="816" r:id="rId57"/>
    <p:sldId id="369" r:id="rId58"/>
    <p:sldId id="269" r:id="rId59"/>
    <p:sldId id="271" r:id="rId60"/>
    <p:sldId id="272" r:id="rId61"/>
    <p:sldId id="647" r:id="rId62"/>
    <p:sldId id="811" r:id="rId63"/>
    <p:sldId id="421" r:id="rId64"/>
    <p:sldId id="422" r:id="rId65"/>
  </p:sldIdLst>
  <p:sldSz cx="12192000" cy="6858000"/>
  <p:notesSz cx="7023100" cy="93091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5CD"/>
    <a:srgbClr val="0000FF"/>
    <a:srgbClr val="FDF5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4" d="100"/>
          <a:sy n="64" d="100"/>
        </p:scale>
        <p:origin x="748" y="3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62CFC0-06D6-4866-B5CE-5C1F859A09D0}" type="doc">
      <dgm:prSet loTypeId="urn:microsoft.com/office/officeart/2005/8/layout/hChevron3" loCatId="process" qsTypeId="urn:microsoft.com/office/officeart/2005/8/quickstyle/simple1" qsCatId="simple" csTypeId="urn:microsoft.com/office/officeart/2005/8/colors/colorful1" csCatId="colorful" phldr="1"/>
      <dgm:spPr/>
      <dgm:t>
        <a:bodyPr/>
        <a:lstStyle/>
        <a:p>
          <a:endParaRPr lang="en-GB"/>
        </a:p>
      </dgm:t>
    </dgm:pt>
    <dgm:pt modelId="{9C000C5F-BE79-4838-8472-1AC59333E5A8}">
      <dgm:prSet phldrT="[Text]" custT="1"/>
      <dgm:spPr/>
      <dgm:t>
        <a:bodyPr/>
        <a:lstStyle/>
        <a:p>
          <a:r>
            <a:rPr lang="en-GB" sz="1200" b="1" dirty="0">
              <a:solidFill>
                <a:schemeClr val="tx1"/>
              </a:solidFill>
              <a:latin typeface="+mj-lt"/>
              <a:cs typeface="Arial" pitchFamily="34" charset="0"/>
            </a:rPr>
            <a:t>General Population</a:t>
          </a:r>
        </a:p>
      </dgm:t>
    </dgm:pt>
    <dgm:pt modelId="{91F84158-9C9B-4907-B047-51704AB1A12F}" type="parTrans" cxnId="{8A1B3D17-EDDF-4A7D-8EC7-5EA3DF8BB2FA}">
      <dgm:prSet/>
      <dgm:spPr/>
      <dgm:t>
        <a:bodyPr/>
        <a:lstStyle/>
        <a:p>
          <a:endParaRPr lang="en-GB" sz="1400">
            <a:latin typeface="+mj-lt"/>
          </a:endParaRPr>
        </a:p>
      </dgm:t>
    </dgm:pt>
    <dgm:pt modelId="{D995293B-699F-4BD4-95ED-D5E77147E3CD}" type="sibTrans" cxnId="{8A1B3D17-EDDF-4A7D-8EC7-5EA3DF8BB2FA}">
      <dgm:prSet/>
      <dgm:spPr/>
      <dgm:t>
        <a:bodyPr/>
        <a:lstStyle/>
        <a:p>
          <a:endParaRPr lang="en-GB" sz="1400">
            <a:latin typeface="+mj-lt"/>
          </a:endParaRPr>
        </a:p>
      </dgm:t>
    </dgm:pt>
    <dgm:pt modelId="{F48333D0-C060-4D1E-BB7F-EC1A207BDA87}">
      <dgm:prSet phldrT="[Text]" custT="1"/>
      <dgm:spPr/>
      <dgm:t>
        <a:bodyPr/>
        <a:lstStyle/>
        <a:p>
          <a:r>
            <a:rPr lang="en-GB" sz="1200" b="1" dirty="0">
              <a:solidFill>
                <a:schemeClr val="tx1"/>
              </a:solidFill>
              <a:latin typeface="+mj-lt"/>
              <a:cs typeface="Arial" pitchFamily="34" charset="0"/>
            </a:rPr>
            <a:t>At risk, e.g. overweight, obese</a:t>
          </a:r>
        </a:p>
      </dgm:t>
    </dgm:pt>
    <dgm:pt modelId="{BA924BE2-1386-4463-A535-35888796CAF2}" type="parTrans" cxnId="{8FF77170-59D4-4600-BB03-E980C39AB563}">
      <dgm:prSet/>
      <dgm:spPr/>
      <dgm:t>
        <a:bodyPr/>
        <a:lstStyle/>
        <a:p>
          <a:endParaRPr lang="en-GB" sz="1400">
            <a:latin typeface="+mj-lt"/>
          </a:endParaRPr>
        </a:p>
      </dgm:t>
    </dgm:pt>
    <dgm:pt modelId="{B731EE92-F0BC-42D3-B34A-0903D8E56659}" type="sibTrans" cxnId="{8FF77170-59D4-4600-BB03-E980C39AB563}">
      <dgm:prSet/>
      <dgm:spPr/>
      <dgm:t>
        <a:bodyPr/>
        <a:lstStyle/>
        <a:p>
          <a:endParaRPr lang="en-GB" sz="1400">
            <a:latin typeface="+mj-lt"/>
          </a:endParaRPr>
        </a:p>
      </dgm:t>
    </dgm:pt>
    <dgm:pt modelId="{77F26A91-B6E3-4CE0-8F19-3A21EA31E00B}">
      <dgm:prSet phldrT="[Text]" custT="1"/>
      <dgm:spPr/>
      <dgm:t>
        <a:bodyPr/>
        <a:lstStyle/>
        <a:p>
          <a:r>
            <a:rPr lang="en-GB" sz="1200" b="1" dirty="0">
              <a:solidFill>
                <a:schemeClr val="tx1"/>
              </a:solidFill>
              <a:latin typeface="+mj-lt"/>
              <a:cs typeface="Arial" pitchFamily="34" charset="0"/>
            </a:rPr>
            <a:t>At risk, high blood pressure</a:t>
          </a:r>
        </a:p>
      </dgm:t>
    </dgm:pt>
    <dgm:pt modelId="{9B64C80C-0424-4E86-BB62-CAC123647361}" type="parTrans" cxnId="{AE898CF0-F89F-499E-A27C-0C9E53D218B9}">
      <dgm:prSet/>
      <dgm:spPr/>
      <dgm:t>
        <a:bodyPr/>
        <a:lstStyle/>
        <a:p>
          <a:endParaRPr lang="en-GB" sz="1400">
            <a:latin typeface="+mj-lt"/>
          </a:endParaRPr>
        </a:p>
      </dgm:t>
    </dgm:pt>
    <dgm:pt modelId="{08F06E2E-90D4-450D-ABE3-3FF52061C2E1}" type="sibTrans" cxnId="{AE898CF0-F89F-499E-A27C-0C9E53D218B9}">
      <dgm:prSet/>
      <dgm:spPr/>
      <dgm:t>
        <a:bodyPr/>
        <a:lstStyle/>
        <a:p>
          <a:endParaRPr lang="en-GB" sz="1400">
            <a:latin typeface="+mj-lt"/>
          </a:endParaRPr>
        </a:p>
      </dgm:t>
    </dgm:pt>
    <dgm:pt modelId="{3309BA29-6A4F-43C0-BBFA-F20BFC7EC576}">
      <dgm:prSet phldrT="[Text]" custT="1"/>
      <dgm:spPr/>
      <dgm:t>
        <a:bodyPr/>
        <a:lstStyle/>
        <a:p>
          <a:r>
            <a:rPr lang="en-GB" sz="1200" b="1" dirty="0">
              <a:solidFill>
                <a:schemeClr val="tx1"/>
              </a:solidFill>
              <a:latin typeface="+mj-lt"/>
              <a:cs typeface="Arial" pitchFamily="34" charset="0"/>
            </a:rPr>
            <a:t>Undiagnosed NCD</a:t>
          </a:r>
        </a:p>
      </dgm:t>
    </dgm:pt>
    <dgm:pt modelId="{CAF069F9-4BF5-40CF-80EB-45332DF235ED}" type="parTrans" cxnId="{4A95D1A1-0D28-4E65-8D01-FB7A2AB9E61F}">
      <dgm:prSet/>
      <dgm:spPr/>
      <dgm:t>
        <a:bodyPr/>
        <a:lstStyle/>
        <a:p>
          <a:endParaRPr lang="en-GB" sz="1400">
            <a:latin typeface="+mj-lt"/>
          </a:endParaRPr>
        </a:p>
      </dgm:t>
    </dgm:pt>
    <dgm:pt modelId="{89273D31-8DFA-4356-BF7F-3FF7B59C655F}" type="sibTrans" cxnId="{4A95D1A1-0D28-4E65-8D01-FB7A2AB9E61F}">
      <dgm:prSet/>
      <dgm:spPr/>
      <dgm:t>
        <a:bodyPr/>
        <a:lstStyle/>
        <a:p>
          <a:endParaRPr lang="en-GB" sz="1400">
            <a:latin typeface="+mj-lt"/>
          </a:endParaRPr>
        </a:p>
      </dgm:t>
    </dgm:pt>
    <dgm:pt modelId="{65016CF9-60F2-429E-B7F5-09D2C644B36E}">
      <dgm:prSet phldrT="[Text]" custT="1"/>
      <dgm:spPr/>
      <dgm:t>
        <a:bodyPr/>
        <a:lstStyle/>
        <a:p>
          <a:r>
            <a:rPr lang="en-GB" sz="1200" b="1" dirty="0">
              <a:solidFill>
                <a:schemeClr val="tx1"/>
              </a:solidFill>
              <a:latin typeface="+mj-lt"/>
              <a:cs typeface="Arial" pitchFamily="34" charset="0"/>
            </a:rPr>
            <a:t>NCD related complication</a:t>
          </a:r>
        </a:p>
      </dgm:t>
    </dgm:pt>
    <dgm:pt modelId="{D5767D6E-C7E7-4566-9441-E4DCD65011AB}" type="parTrans" cxnId="{FE6AA522-9F82-4F7E-BA15-8F5795B11AEA}">
      <dgm:prSet/>
      <dgm:spPr/>
      <dgm:t>
        <a:bodyPr/>
        <a:lstStyle/>
        <a:p>
          <a:endParaRPr lang="en-GB" sz="1400">
            <a:latin typeface="+mj-lt"/>
          </a:endParaRPr>
        </a:p>
      </dgm:t>
    </dgm:pt>
    <dgm:pt modelId="{DAA031C5-E7DE-4893-9592-69475651B02E}" type="sibTrans" cxnId="{FE6AA522-9F82-4F7E-BA15-8F5795B11AEA}">
      <dgm:prSet/>
      <dgm:spPr/>
      <dgm:t>
        <a:bodyPr/>
        <a:lstStyle/>
        <a:p>
          <a:endParaRPr lang="en-GB" sz="1400">
            <a:latin typeface="+mj-lt"/>
          </a:endParaRPr>
        </a:p>
      </dgm:t>
    </dgm:pt>
    <dgm:pt modelId="{78C54E45-F8C6-4098-86A0-FA65806364F5}">
      <dgm:prSet phldrT="[Text]" custT="1"/>
      <dgm:spPr/>
      <dgm:t>
        <a:bodyPr/>
        <a:lstStyle/>
        <a:p>
          <a:r>
            <a:rPr lang="en-GB" sz="1200" b="1" dirty="0">
              <a:solidFill>
                <a:schemeClr val="tx1"/>
              </a:solidFill>
              <a:latin typeface="+mj-lt"/>
              <a:cs typeface="Arial" pitchFamily="34" charset="0"/>
            </a:rPr>
            <a:t>Death</a:t>
          </a:r>
        </a:p>
      </dgm:t>
    </dgm:pt>
    <dgm:pt modelId="{B3CD96A8-7E42-4628-9646-11128FEDEF4A}" type="parTrans" cxnId="{C2B2F6EB-36B7-4E65-9A4D-10C742E121DF}">
      <dgm:prSet/>
      <dgm:spPr/>
      <dgm:t>
        <a:bodyPr/>
        <a:lstStyle/>
        <a:p>
          <a:endParaRPr lang="en-GB" sz="1400">
            <a:latin typeface="+mj-lt"/>
          </a:endParaRPr>
        </a:p>
      </dgm:t>
    </dgm:pt>
    <dgm:pt modelId="{F5C5460D-517C-4499-B400-620E3B882F5E}" type="sibTrans" cxnId="{C2B2F6EB-36B7-4E65-9A4D-10C742E121DF}">
      <dgm:prSet/>
      <dgm:spPr/>
      <dgm:t>
        <a:bodyPr/>
        <a:lstStyle/>
        <a:p>
          <a:endParaRPr lang="en-GB" sz="1400">
            <a:latin typeface="+mj-lt"/>
          </a:endParaRPr>
        </a:p>
      </dgm:t>
    </dgm:pt>
    <dgm:pt modelId="{D94FF54B-0B22-F746-B46D-8E8CCC1813C4}">
      <dgm:prSet phldrT="[Text]" custT="1"/>
      <dgm:spPr/>
      <dgm:t>
        <a:bodyPr/>
        <a:lstStyle/>
        <a:p>
          <a:r>
            <a:rPr lang="en-GB" sz="1200" b="1" dirty="0">
              <a:solidFill>
                <a:schemeClr val="tx1"/>
              </a:solidFill>
              <a:latin typeface="+mj-lt"/>
              <a:cs typeface="Arial" pitchFamily="34" charset="0"/>
            </a:rPr>
            <a:t>Person with an NCD</a:t>
          </a:r>
        </a:p>
      </dgm:t>
    </dgm:pt>
    <dgm:pt modelId="{5EBC48C6-2164-934C-A83F-167B792170B6}" type="parTrans" cxnId="{F295A734-65FF-BE42-B17E-7F9E31F8B34E}">
      <dgm:prSet/>
      <dgm:spPr/>
      <dgm:t>
        <a:bodyPr/>
        <a:lstStyle/>
        <a:p>
          <a:endParaRPr lang="fr-FR" sz="1400">
            <a:latin typeface="+mj-lt"/>
          </a:endParaRPr>
        </a:p>
      </dgm:t>
    </dgm:pt>
    <dgm:pt modelId="{A904539F-9B1D-AF46-9702-58F4A8BB6206}" type="sibTrans" cxnId="{F295A734-65FF-BE42-B17E-7F9E31F8B34E}">
      <dgm:prSet/>
      <dgm:spPr/>
      <dgm:t>
        <a:bodyPr/>
        <a:lstStyle/>
        <a:p>
          <a:endParaRPr lang="fr-FR" sz="1400">
            <a:latin typeface="+mj-lt"/>
          </a:endParaRPr>
        </a:p>
      </dgm:t>
    </dgm:pt>
    <dgm:pt modelId="{27BE2DF2-B286-4FE2-B837-74EACDEF57B0}" type="pres">
      <dgm:prSet presAssocID="{D062CFC0-06D6-4866-B5CE-5C1F859A09D0}" presName="Name0" presStyleCnt="0">
        <dgm:presLayoutVars>
          <dgm:dir/>
          <dgm:resizeHandles val="exact"/>
        </dgm:presLayoutVars>
      </dgm:prSet>
      <dgm:spPr/>
    </dgm:pt>
    <dgm:pt modelId="{7F738BA3-9F21-4725-8E78-9822255A06AA}" type="pres">
      <dgm:prSet presAssocID="{9C000C5F-BE79-4838-8472-1AC59333E5A8}" presName="parTxOnly" presStyleLbl="node1" presStyleIdx="0" presStyleCnt="7">
        <dgm:presLayoutVars>
          <dgm:bulletEnabled val="1"/>
        </dgm:presLayoutVars>
      </dgm:prSet>
      <dgm:spPr/>
    </dgm:pt>
    <dgm:pt modelId="{DFEB2DC6-188F-4F8E-972F-F6B5DDD88F2A}" type="pres">
      <dgm:prSet presAssocID="{D995293B-699F-4BD4-95ED-D5E77147E3CD}" presName="parSpace" presStyleCnt="0"/>
      <dgm:spPr/>
    </dgm:pt>
    <dgm:pt modelId="{2838A5D0-1670-434D-8091-7B394FA65ACA}" type="pres">
      <dgm:prSet presAssocID="{F48333D0-C060-4D1E-BB7F-EC1A207BDA87}" presName="parTxOnly" presStyleLbl="node1" presStyleIdx="1" presStyleCnt="7">
        <dgm:presLayoutVars>
          <dgm:bulletEnabled val="1"/>
        </dgm:presLayoutVars>
      </dgm:prSet>
      <dgm:spPr/>
    </dgm:pt>
    <dgm:pt modelId="{3FA930BD-BDDC-4FB8-8C9C-B77078534200}" type="pres">
      <dgm:prSet presAssocID="{B731EE92-F0BC-42D3-B34A-0903D8E56659}" presName="parSpace" presStyleCnt="0"/>
      <dgm:spPr/>
    </dgm:pt>
    <dgm:pt modelId="{74A0F01A-BFFE-4322-B05F-386E64F7DC5D}" type="pres">
      <dgm:prSet presAssocID="{77F26A91-B6E3-4CE0-8F19-3A21EA31E00B}" presName="parTxOnly" presStyleLbl="node1" presStyleIdx="2" presStyleCnt="7">
        <dgm:presLayoutVars>
          <dgm:bulletEnabled val="1"/>
        </dgm:presLayoutVars>
      </dgm:prSet>
      <dgm:spPr/>
    </dgm:pt>
    <dgm:pt modelId="{7D8A4E9D-6E6A-4240-982B-FF034E8B76AC}" type="pres">
      <dgm:prSet presAssocID="{08F06E2E-90D4-450D-ABE3-3FF52061C2E1}" presName="parSpace" presStyleCnt="0"/>
      <dgm:spPr/>
    </dgm:pt>
    <dgm:pt modelId="{FC0DD63B-D4D9-42C2-9118-AA14DD241362}" type="pres">
      <dgm:prSet presAssocID="{3309BA29-6A4F-43C0-BBFA-F20BFC7EC576}" presName="parTxOnly" presStyleLbl="node1" presStyleIdx="3" presStyleCnt="7">
        <dgm:presLayoutVars>
          <dgm:bulletEnabled val="1"/>
        </dgm:presLayoutVars>
      </dgm:prSet>
      <dgm:spPr/>
    </dgm:pt>
    <dgm:pt modelId="{EE37AA1A-B907-449E-9F82-111CB1ACA752}" type="pres">
      <dgm:prSet presAssocID="{89273D31-8DFA-4356-BF7F-3FF7B59C655F}" presName="parSpace" presStyleCnt="0"/>
      <dgm:spPr/>
    </dgm:pt>
    <dgm:pt modelId="{6D3B24C8-992A-D243-8008-9D252B935E88}" type="pres">
      <dgm:prSet presAssocID="{D94FF54B-0B22-F746-B46D-8E8CCC1813C4}" presName="parTxOnly" presStyleLbl="node1" presStyleIdx="4" presStyleCnt="7">
        <dgm:presLayoutVars>
          <dgm:bulletEnabled val="1"/>
        </dgm:presLayoutVars>
      </dgm:prSet>
      <dgm:spPr/>
    </dgm:pt>
    <dgm:pt modelId="{99FAE2FC-B477-8E4D-9C21-32D4270D26DD}" type="pres">
      <dgm:prSet presAssocID="{A904539F-9B1D-AF46-9702-58F4A8BB6206}" presName="parSpace" presStyleCnt="0"/>
      <dgm:spPr/>
    </dgm:pt>
    <dgm:pt modelId="{1297B03F-28EC-4350-8D26-CFD0886283C2}" type="pres">
      <dgm:prSet presAssocID="{65016CF9-60F2-429E-B7F5-09D2C644B36E}" presName="parTxOnly" presStyleLbl="node1" presStyleIdx="5" presStyleCnt="7">
        <dgm:presLayoutVars>
          <dgm:bulletEnabled val="1"/>
        </dgm:presLayoutVars>
      </dgm:prSet>
      <dgm:spPr/>
    </dgm:pt>
    <dgm:pt modelId="{F94F878B-55F5-4619-AB42-83FDE9E533E0}" type="pres">
      <dgm:prSet presAssocID="{DAA031C5-E7DE-4893-9592-69475651B02E}" presName="parSpace" presStyleCnt="0"/>
      <dgm:spPr/>
    </dgm:pt>
    <dgm:pt modelId="{C4B3AA92-B8A9-4E07-9E46-8C52A49256B7}" type="pres">
      <dgm:prSet presAssocID="{78C54E45-F8C6-4098-86A0-FA65806364F5}" presName="parTxOnly" presStyleLbl="node1" presStyleIdx="6" presStyleCnt="7">
        <dgm:presLayoutVars>
          <dgm:bulletEnabled val="1"/>
        </dgm:presLayoutVars>
      </dgm:prSet>
      <dgm:spPr/>
    </dgm:pt>
  </dgm:ptLst>
  <dgm:cxnLst>
    <dgm:cxn modelId="{AEB4D70C-3A58-5946-8C50-A391A4A4898C}" type="presOf" srcId="{3309BA29-6A4F-43C0-BBFA-F20BFC7EC576}" destId="{FC0DD63B-D4D9-42C2-9118-AA14DD241362}" srcOrd="0" destOrd="0" presId="urn:microsoft.com/office/officeart/2005/8/layout/hChevron3"/>
    <dgm:cxn modelId="{8A1B3D17-EDDF-4A7D-8EC7-5EA3DF8BB2FA}" srcId="{D062CFC0-06D6-4866-B5CE-5C1F859A09D0}" destId="{9C000C5F-BE79-4838-8472-1AC59333E5A8}" srcOrd="0" destOrd="0" parTransId="{91F84158-9C9B-4907-B047-51704AB1A12F}" sibTransId="{D995293B-699F-4BD4-95ED-D5E77147E3CD}"/>
    <dgm:cxn modelId="{13EB6D1F-E002-F74B-A272-7B5CA0D3CB7E}" type="presOf" srcId="{77F26A91-B6E3-4CE0-8F19-3A21EA31E00B}" destId="{74A0F01A-BFFE-4322-B05F-386E64F7DC5D}" srcOrd="0" destOrd="0" presId="urn:microsoft.com/office/officeart/2005/8/layout/hChevron3"/>
    <dgm:cxn modelId="{FE6AA522-9F82-4F7E-BA15-8F5795B11AEA}" srcId="{D062CFC0-06D6-4866-B5CE-5C1F859A09D0}" destId="{65016CF9-60F2-429E-B7F5-09D2C644B36E}" srcOrd="5" destOrd="0" parTransId="{D5767D6E-C7E7-4566-9441-E4DCD65011AB}" sibTransId="{DAA031C5-E7DE-4893-9592-69475651B02E}"/>
    <dgm:cxn modelId="{F295A734-65FF-BE42-B17E-7F9E31F8B34E}" srcId="{D062CFC0-06D6-4866-B5CE-5C1F859A09D0}" destId="{D94FF54B-0B22-F746-B46D-8E8CCC1813C4}" srcOrd="4" destOrd="0" parTransId="{5EBC48C6-2164-934C-A83F-167B792170B6}" sibTransId="{A904539F-9B1D-AF46-9702-58F4A8BB6206}"/>
    <dgm:cxn modelId="{8FF77170-59D4-4600-BB03-E980C39AB563}" srcId="{D062CFC0-06D6-4866-B5CE-5C1F859A09D0}" destId="{F48333D0-C060-4D1E-BB7F-EC1A207BDA87}" srcOrd="1" destOrd="0" parTransId="{BA924BE2-1386-4463-A535-35888796CAF2}" sibTransId="{B731EE92-F0BC-42D3-B34A-0903D8E56659}"/>
    <dgm:cxn modelId="{04D15670-2BDA-2A40-B815-8A8A371726A3}" type="presOf" srcId="{9C000C5F-BE79-4838-8472-1AC59333E5A8}" destId="{7F738BA3-9F21-4725-8E78-9822255A06AA}" srcOrd="0" destOrd="0" presId="urn:microsoft.com/office/officeart/2005/8/layout/hChevron3"/>
    <dgm:cxn modelId="{F5335371-B7BF-3545-9A49-917BA699C096}" type="presOf" srcId="{D062CFC0-06D6-4866-B5CE-5C1F859A09D0}" destId="{27BE2DF2-B286-4FE2-B837-74EACDEF57B0}" srcOrd="0" destOrd="0" presId="urn:microsoft.com/office/officeart/2005/8/layout/hChevron3"/>
    <dgm:cxn modelId="{4A95D1A1-0D28-4E65-8D01-FB7A2AB9E61F}" srcId="{D062CFC0-06D6-4866-B5CE-5C1F859A09D0}" destId="{3309BA29-6A4F-43C0-BBFA-F20BFC7EC576}" srcOrd="3" destOrd="0" parTransId="{CAF069F9-4BF5-40CF-80EB-45332DF235ED}" sibTransId="{89273D31-8DFA-4356-BF7F-3FF7B59C655F}"/>
    <dgm:cxn modelId="{4459A9AC-BF6A-094A-9EAF-A6F1A34C00EF}" type="presOf" srcId="{65016CF9-60F2-429E-B7F5-09D2C644B36E}" destId="{1297B03F-28EC-4350-8D26-CFD0886283C2}" srcOrd="0" destOrd="0" presId="urn:microsoft.com/office/officeart/2005/8/layout/hChevron3"/>
    <dgm:cxn modelId="{636D5BB5-5375-5A4F-A845-9E6A2B899C96}" type="presOf" srcId="{78C54E45-F8C6-4098-86A0-FA65806364F5}" destId="{C4B3AA92-B8A9-4E07-9E46-8C52A49256B7}" srcOrd="0" destOrd="0" presId="urn:microsoft.com/office/officeart/2005/8/layout/hChevron3"/>
    <dgm:cxn modelId="{55AA82D5-1CE3-2545-9BCB-189B78BECD31}" type="presOf" srcId="{D94FF54B-0B22-F746-B46D-8E8CCC1813C4}" destId="{6D3B24C8-992A-D243-8008-9D252B935E88}" srcOrd="0" destOrd="0" presId="urn:microsoft.com/office/officeart/2005/8/layout/hChevron3"/>
    <dgm:cxn modelId="{C2B2F6EB-36B7-4E65-9A4D-10C742E121DF}" srcId="{D062CFC0-06D6-4866-B5CE-5C1F859A09D0}" destId="{78C54E45-F8C6-4098-86A0-FA65806364F5}" srcOrd="6" destOrd="0" parTransId="{B3CD96A8-7E42-4628-9646-11128FEDEF4A}" sibTransId="{F5C5460D-517C-4499-B400-620E3B882F5E}"/>
    <dgm:cxn modelId="{AE898CF0-F89F-499E-A27C-0C9E53D218B9}" srcId="{D062CFC0-06D6-4866-B5CE-5C1F859A09D0}" destId="{77F26A91-B6E3-4CE0-8F19-3A21EA31E00B}" srcOrd="2" destOrd="0" parTransId="{9B64C80C-0424-4E86-BB62-CAC123647361}" sibTransId="{08F06E2E-90D4-450D-ABE3-3FF52061C2E1}"/>
    <dgm:cxn modelId="{7E08FFF3-0396-584F-9BBC-0593DC48199A}" type="presOf" srcId="{F48333D0-C060-4D1E-BB7F-EC1A207BDA87}" destId="{2838A5D0-1670-434D-8091-7B394FA65ACA}" srcOrd="0" destOrd="0" presId="urn:microsoft.com/office/officeart/2005/8/layout/hChevron3"/>
    <dgm:cxn modelId="{003B71CD-E04D-6B43-8F1A-66294668874E}" type="presParOf" srcId="{27BE2DF2-B286-4FE2-B837-74EACDEF57B0}" destId="{7F738BA3-9F21-4725-8E78-9822255A06AA}" srcOrd="0" destOrd="0" presId="urn:microsoft.com/office/officeart/2005/8/layout/hChevron3"/>
    <dgm:cxn modelId="{9507B56F-7CDC-D448-B9A2-2C5B8567CDFF}" type="presParOf" srcId="{27BE2DF2-B286-4FE2-B837-74EACDEF57B0}" destId="{DFEB2DC6-188F-4F8E-972F-F6B5DDD88F2A}" srcOrd="1" destOrd="0" presId="urn:microsoft.com/office/officeart/2005/8/layout/hChevron3"/>
    <dgm:cxn modelId="{8F5AA779-DA25-7B43-B9C4-FB59D2EA5ED3}" type="presParOf" srcId="{27BE2DF2-B286-4FE2-B837-74EACDEF57B0}" destId="{2838A5D0-1670-434D-8091-7B394FA65ACA}" srcOrd="2" destOrd="0" presId="urn:microsoft.com/office/officeart/2005/8/layout/hChevron3"/>
    <dgm:cxn modelId="{FEFCE527-B2FB-C54C-97AD-0603FA6697C8}" type="presParOf" srcId="{27BE2DF2-B286-4FE2-B837-74EACDEF57B0}" destId="{3FA930BD-BDDC-4FB8-8C9C-B77078534200}" srcOrd="3" destOrd="0" presId="urn:microsoft.com/office/officeart/2005/8/layout/hChevron3"/>
    <dgm:cxn modelId="{2185C800-3303-DB4B-8D17-56C206644A4C}" type="presParOf" srcId="{27BE2DF2-B286-4FE2-B837-74EACDEF57B0}" destId="{74A0F01A-BFFE-4322-B05F-386E64F7DC5D}" srcOrd="4" destOrd="0" presId="urn:microsoft.com/office/officeart/2005/8/layout/hChevron3"/>
    <dgm:cxn modelId="{596AC8AD-2D87-3C45-9903-835764905ADC}" type="presParOf" srcId="{27BE2DF2-B286-4FE2-B837-74EACDEF57B0}" destId="{7D8A4E9D-6E6A-4240-982B-FF034E8B76AC}" srcOrd="5" destOrd="0" presId="urn:microsoft.com/office/officeart/2005/8/layout/hChevron3"/>
    <dgm:cxn modelId="{5B2EF6DA-D7EF-184D-A00D-8725A1BE557F}" type="presParOf" srcId="{27BE2DF2-B286-4FE2-B837-74EACDEF57B0}" destId="{FC0DD63B-D4D9-42C2-9118-AA14DD241362}" srcOrd="6" destOrd="0" presId="urn:microsoft.com/office/officeart/2005/8/layout/hChevron3"/>
    <dgm:cxn modelId="{68E7F447-2518-7D4B-AF63-DCBA529C859D}" type="presParOf" srcId="{27BE2DF2-B286-4FE2-B837-74EACDEF57B0}" destId="{EE37AA1A-B907-449E-9F82-111CB1ACA752}" srcOrd="7" destOrd="0" presId="urn:microsoft.com/office/officeart/2005/8/layout/hChevron3"/>
    <dgm:cxn modelId="{91E53E81-64B6-3743-A4FE-C6BACF9B86F8}" type="presParOf" srcId="{27BE2DF2-B286-4FE2-B837-74EACDEF57B0}" destId="{6D3B24C8-992A-D243-8008-9D252B935E88}" srcOrd="8" destOrd="0" presId="urn:microsoft.com/office/officeart/2005/8/layout/hChevron3"/>
    <dgm:cxn modelId="{F48760DE-64C4-DC4C-A7FE-C81DE86858C2}" type="presParOf" srcId="{27BE2DF2-B286-4FE2-B837-74EACDEF57B0}" destId="{99FAE2FC-B477-8E4D-9C21-32D4270D26DD}" srcOrd="9" destOrd="0" presId="urn:microsoft.com/office/officeart/2005/8/layout/hChevron3"/>
    <dgm:cxn modelId="{B55B2C10-DE04-F849-8524-E35ECF7F9E28}" type="presParOf" srcId="{27BE2DF2-B286-4FE2-B837-74EACDEF57B0}" destId="{1297B03F-28EC-4350-8D26-CFD0886283C2}" srcOrd="10" destOrd="0" presId="urn:microsoft.com/office/officeart/2005/8/layout/hChevron3"/>
    <dgm:cxn modelId="{5350039C-EBF8-3A44-A680-C044489651D8}" type="presParOf" srcId="{27BE2DF2-B286-4FE2-B837-74EACDEF57B0}" destId="{F94F878B-55F5-4619-AB42-83FDE9E533E0}" srcOrd="11" destOrd="0" presId="urn:microsoft.com/office/officeart/2005/8/layout/hChevron3"/>
    <dgm:cxn modelId="{43091F38-413A-1443-9040-B4E88608E18F}" type="presParOf" srcId="{27BE2DF2-B286-4FE2-B837-74EACDEF57B0}" destId="{C4B3AA92-B8A9-4E07-9E46-8C52A49256B7}" srcOrd="1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738BA3-9F21-4725-8E78-9822255A06AA}">
      <dsp:nvSpPr>
        <dsp:cNvPr id="0" name=""/>
        <dsp:cNvSpPr/>
      </dsp:nvSpPr>
      <dsp:spPr>
        <a:xfrm>
          <a:off x="1339" y="1651310"/>
          <a:ext cx="1576089" cy="630435"/>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tx1"/>
              </a:solidFill>
              <a:latin typeface="+mj-lt"/>
              <a:cs typeface="Arial" pitchFamily="34" charset="0"/>
            </a:rPr>
            <a:t>General Population</a:t>
          </a:r>
        </a:p>
      </dsp:txBody>
      <dsp:txXfrm>
        <a:off x="1339" y="1651310"/>
        <a:ext cx="1418480" cy="630435"/>
      </dsp:txXfrm>
    </dsp:sp>
    <dsp:sp modelId="{2838A5D0-1670-434D-8091-7B394FA65ACA}">
      <dsp:nvSpPr>
        <dsp:cNvPr id="0" name=""/>
        <dsp:cNvSpPr/>
      </dsp:nvSpPr>
      <dsp:spPr>
        <a:xfrm>
          <a:off x="1262211" y="1651310"/>
          <a:ext cx="1576089" cy="630435"/>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tx1"/>
              </a:solidFill>
              <a:latin typeface="+mj-lt"/>
              <a:cs typeface="Arial" pitchFamily="34" charset="0"/>
            </a:rPr>
            <a:t>At risk, e.g. overweight, obese</a:t>
          </a:r>
        </a:p>
      </dsp:txBody>
      <dsp:txXfrm>
        <a:off x="1577429" y="1651310"/>
        <a:ext cx="945654" cy="630435"/>
      </dsp:txXfrm>
    </dsp:sp>
    <dsp:sp modelId="{74A0F01A-BFFE-4322-B05F-386E64F7DC5D}">
      <dsp:nvSpPr>
        <dsp:cNvPr id="0" name=""/>
        <dsp:cNvSpPr/>
      </dsp:nvSpPr>
      <dsp:spPr>
        <a:xfrm>
          <a:off x="2523083" y="1651310"/>
          <a:ext cx="1576089" cy="630435"/>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tx1"/>
              </a:solidFill>
              <a:latin typeface="+mj-lt"/>
              <a:cs typeface="Arial" pitchFamily="34" charset="0"/>
            </a:rPr>
            <a:t>At risk, high blood pressure</a:t>
          </a:r>
        </a:p>
      </dsp:txBody>
      <dsp:txXfrm>
        <a:off x="2838301" y="1651310"/>
        <a:ext cx="945654" cy="630435"/>
      </dsp:txXfrm>
    </dsp:sp>
    <dsp:sp modelId="{FC0DD63B-D4D9-42C2-9118-AA14DD241362}">
      <dsp:nvSpPr>
        <dsp:cNvPr id="0" name=""/>
        <dsp:cNvSpPr/>
      </dsp:nvSpPr>
      <dsp:spPr>
        <a:xfrm>
          <a:off x="3783955" y="1651310"/>
          <a:ext cx="1576089" cy="630435"/>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tx1"/>
              </a:solidFill>
              <a:latin typeface="+mj-lt"/>
              <a:cs typeface="Arial" pitchFamily="34" charset="0"/>
            </a:rPr>
            <a:t>Undiagnosed NCD</a:t>
          </a:r>
        </a:p>
      </dsp:txBody>
      <dsp:txXfrm>
        <a:off x="4099173" y="1651310"/>
        <a:ext cx="945654" cy="630435"/>
      </dsp:txXfrm>
    </dsp:sp>
    <dsp:sp modelId="{6D3B24C8-992A-D243-8008-9D252B935E88}">
      <dsp:nvSpPr>
        <dsp:cNvPr id="0" name=""/>
        <dsp:cNvSpPr/>
      </dsp:nvSpPr>
      <dsp:spPr>
        <a:xfrm>
          <a:off x="5044826" y="1651310"/>
          <a:ext cx="1576089" cy="630435"/>
        </a:xfrm>
        <a:prstGeom prst="chevron">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tx1"/>
              </a:solidFill>
              <a:latin typeface="+mj-lt"/>
              <a:cs typeface="Arial" pitchFamily="34" charset="0"/>
            </a:rPr>
            <a:t>Person with an NCD</a:t>
          </a:r>
        </a:p>
      </dsp:txBody>
      <dsp:txXfrm>
        <a:off x="5360044" y="1651310"/>
        <a:ext cx="945654" cy="630435"/>
      </dsp:txXfrm>
    </dsp:sp>
    <dsp:sp modelId="{1297B03F-28EC-4350-8D26-CFD0886283C2}">
      <dsp:nvSpPr>
        <dsp:cNvPr id="0" name=""/>
        <dsp:cNvSpPr/>
      </dsp:nvSpPr>
      <dsp:spPr>
        <a:xfrm>
          <a:off x="6305698" y="1651310"/>
          <a:ext cx="1576089" cy="630435"/>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tx1"/>
              </a:solidFill>
              <a:latin typeface="+mj-lt"/>
              <a:cs typeface="Arial" pitchFamily="34" charset="0"/>
            </a:rPr>
            <a:t>NCD related complication</a:t>
          </a:r>
        </a:p>
      </dsp:txBody>
      <dsp:txXfrm>
        <a:off x="6620916" y="1651310"/>
        <a:ext cx="945654" cy="630435"/>
      </dsp:txXfrm>
    </dsp:sp>
    <dsp:sp modelId="{C4B3AA92-B8A9-4E07-9E46-8C52A49256B7}">
      <dsp:nvSpPr>
        <dsp:cNvPr id="0" name=""/>
        <dsp:cNvSpPr/>
      </dsp:nvSpPr>
      <dsp:spPr>
        <a:xfrm>
          <a:off x="7566570" y="1651310"/>
          <a:ext cx="1576089" cy="630435"/>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GB" sz="1200" b="1" kern="1200" dirty="0">
              <a:solidFill>
                <a:schemeClr val="tx1"/>
              </a:solidFill>
              <a:latin typeface="+mj-lt"/>
              <a:cs typeface="Arial" pitchFamily="34" charset="0"/>
            </a:rPr>
            <a:t>Death</a:t>
          </a:r>
        </a:p>
      </dsp:txBody>
      <dsp:txXfrm>
        <a:off x="7881788" y="1651310"/>
        <a:ext cx="945654" cy="630435"/>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fr-CH"/>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1195872A-D43F-4587-A7D3-CD36233FB0BA}" type="datetimeFigureOut">
              <a:rPr lang="fr-CH" smtClean="0"/>
              <a:t>23.12.2019</a:t>
            </a:fld>
            <a:endParaRPr lang="fr-CH"/>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fr-CH"/>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fr-CH"/>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29ED3CB-D470-4FE5-9F56-750E47F9623F}" type="slidenum">
              <a:rPr lang="fr-CH" smtClean="0"/>
              <a:t>‹#›</a:t>
            </a:fld>
            <a:endParaRPr lang="fr-CH"/>
          </a:p>
        </p:txBody>
      </p:sp>
    </p:spTree>
    <p:extLst>
      <p:ext uri="{BB962C8B-B14F-4D97-AF65-F5344CB8AC3E}">
        <p14:creationId xmlns:p14="http://schemas.microsoft.com/office/powerpoint/2010/main" val="1689794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GB" dirty="0"/>
              <a:t>38 million deaths (68%) mainly due to cardiovascular diseases, diabetes, chronic respiratory diseases and cancer </a:t>
            </a:r>
          </a:p>
          <a:p>
            <a:r>
              <a:rPr lang="en-GB" dirty="0"/>
              <a:t>Nearly ¾ in low and middle income countries</a:t>
            </a:r>
            <a:endParaRPr lang="fr-CH" dirty="0"/>
          </a:p>
          <a:p>
            <a:endParaRPr lang="fr-CH" dirty="0"/>
          </a:p>
        </p:txBody>
      </p:sp>
      <p:sp>
        <p:nvSpPr>
          <p:cNvPr id="4" name="Espace réservé du numéro de diapositive 3"/>
          <p:cNvSpPr>
            <a:spLocks noGrp="1"/>
          </p:cNvSpPr>
          <p:nvPr>
            <p:ph type="sldNum" sz="quarter" idx="10"/>
          </p:nvPr>
        </p:nvSpPr>
        <p:spPr/>
        <p:txBody>
          <a:bodyPr/>
          <a:lstStyle/>
          <a:p>
            <a:fld id="{4A088455-51E2-4A95-B285-6094710A82A2}" type="slidenum">
              <a:rPr lang="fr-CH" smtClean="0"/>
              <a:pPr/>
              <a:t>6</a:t>
            </a:fld>
            <a:endParaRPr lang="fr-CH"/>
          </a:p>
        </p:txBody>
      </p:sp>
    </p:spTree>
    <p:extLst>
      <p:ext uri="{BB962C8B-B14F-4D97-AF65-F5344CB8AC3E}">
        <p14:creationId xmlns:p14="http://schemas.microsoft.com/office/powerpoint/2010/main" val="1642365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Yes/no carrying out active case finding: To be considered only for high risk patients in order to improve their management</a:t>
            </a:r>
          </a:p>
          <a:p>
            <a:pPr marL="171450" indent="-171450">
              <a:buFont typeface="Arial" panose="020B0604020202020204" pitchFamily="34" charset="0"/>
              <a:buChar char="•"/>
            </a:pPr>
            <a:r>
              <a:rPr lang="en-US" dirty="0"/>
              <a:t>Importance of confidentiality of personal data (e.g. people known with certain NCDs may not be accepted easily for relocation to a 3</a:t>
            </a:r>
            <a:r>
              <a:rPr lang="en-US" baseline="30000" dirty="0"/>
              <a:t>rd</a:t>
            </a:r>
            <a:r>
              <a:rPr lang="en-US" dirty="0"/>
              <a:t> country</a:t>
            </a:r>
            <a:endParaRPr lang="fr-CH" dirty="0"/>
          </a:p>
        </p:txBody>
      </p:sp>
      <p:sp>
        <p:nvSpPr>
          <p:cNvPr id="4" name="Slide Number Placeholder 3"/>
          <p:cNvSpPr>
            <a:spLocks noGrp="1"/>
          </p:cNvSpPr>
          <p:nvPr>
            <p:ph type="sldNum" sz="quarter" idx="10"/>
          </p:nvPr>
        </p:nvSpPr>
        <p:spPr/>
        <p:txBody>
          <a:bodyPr/>
          <a:lstStyle/>
          <a:p>
            <a:fld id="{D29ED3CB-D470-4FE5-9F56-750E47F9623F}" type="slidenum">
              <a:rPr lang="fr-CH" smtClean="0"/>
              <a:t>22</a:t>
            </a:fld>
            <a:endParaRPr lang="fr-CH"/>
          </a:p>
        </p:txBody>
      </p:sp>
    </p:spTree>
    <p:extLst>
      <p:ext uri="{BB962C8B-B14F-4D97-AF65-F5344CB8AC3E}">
        <p14:creationId xmlns:p14="http://schemas.microsoft.com/office/powerpoint/2010/main" val="424334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088455-51E2-4A95-B285-6094710A82A2}" type="slidenum">
              <a:rPr lang="fr-CH" smtClean="0"/>
              <a:pPr/>
              <a:t>24</a:t>
            </a:fld>
            <a:endParaRPr lang="fr-CH"/>
          </a:p>
        </p:txBody>
      </p:sp>
    </p:spTree>
    <p:extLst>
      <p:ext uri="{BB962C8B-B14F-4D97-AF65-F5344CB8AC3E}">
        <p14:creationId xmlns:p14="http://schemas.microsoft.com/office/powerpoint/2010/main" val="404182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dirty="0"/>
              <a:t>Movie that shows the Non-Communicable Diseases Framework -&gt; click at the lower part of the slide</a:t>
            </a:r>
          </a:p>
        </p:txBody>
      </p:sp>
      <p:sp>
        <p:nvSpPr>
          <p:cNvPr id="4" name="Slide Number Placeholder 3"/>
          <p:cNvSpPr>
            <a:spLocks noGrp="1"/>
          </p:cNvSpPr>
          <p:nvPr>
            <p:ph type="sldNum" sz="quarter" idx="10"/>
          </p:nvPr>
        </p:nvSpPr>
        <p:spPr/>
        <p:txBody>
          <a:bodyPr/>
          <a:lstStyle/>
          <a:p>
            <a:fld id="{D29ED3CB-D470-4FE5-9F56-750E47F9623F}" type="slidenum">
              <a:rPr lang="fr-CH" smtClean="0"/>
              <a:t>25</a:t>
            </a:fld>
            <a:endParaRPr lang="fr-CH"/>
          </a:p>
        </p:txBody>
      </p:sp>
    </p:spTree>
    <p:extLst>
      <p:ext uri="{BB962C8B-B14F-4D97-AF65-F5344CB8AC3E}">
        <p14:creationId xmlns:p14="http://schemas.microsoft.com/office/powerpoint/2010/main" val="455617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Diagnostic tools: clinical/biological </a:t>
            </a:r>
            <a:r>
              <a:rPr lang="en-US" dirty="0" err="1"/>
              <a:t>cf</a:t>
            </a:r>
            <a:r>
              <a:rPr lang="en-US" dirty="0"/>
              <a:t> WHO NCD kit </a:t>
            </a:r>
          </a:p>
          <a:p>
            <a:r>
              <a:rPr lang="en-US" dirty="0"/>
              <a:t>Treatment: basic drugs and devices (</a:t>
            </a:r>
            <a:r>
              <a:rPr lang="en-US" dirty="0" err="1"/>
              <a:t>cf</a:t>
            </a:r>
            <a:r>
              <a:rPr lang="en-US" dirty="0"/>
              <a:t> WHO), supply chain, contingency stock protocols (country &gt; WHO/MSF…) </a:t>
            </a:r>
          </a:p>
          <a:p>
            <a:r>
              <a:rPr lang="en-US" dirty="0"/>
              <a:t>Patient education </a:t>
            </a:r>
            <a:r>
              <a:rPr lang="en-US" dirty="0" err="1"/>
              <a:t>selfmanagement</a:t>
            </a:r>
            <a:r>
              <a:rPr lang="en-US" dirty="0"/>
              <a:t> prevention of complications nutrition, physical activity, orthotic devices adherence </a:t>
            </a:r>
          </a:p>
          <a:p>
            <a:r>
              <a:rPr lang="en-US" dirty="0"/>
              <a:t>Patient follow-up referral system, knowledge of existing structures medical file: for patient / health structure </a:t>
            </a:r>
          </a:p>
          <a:p>
            <a:r>
              <a:rPr lang="en-US" dirty="0"/>
              <a:t>Referral system </a:t>
            </a:r>
          </a:p>
          <a:p>
            <a:r>
              <a:rPr lang="en-US" dirty="0"/>
              <a:t>Data collection follow-up, monitoring </a:t>
            </a:r>
          </a:p>
          <a:p>
            <a:r>
              <a:rPr lang="en-US" dirty="0"/>
              <a:t>Advocacy funding. National level, international </a:t>
            </a:r>
            <a:r>
              <a:rPr lang="en-US" dirty="0" err="1"/>
              <a:t>organisations</a:t>
            </a:r>
            <a:r>
              <a:rPr lang="en-US" dirty="0"/>
              <a:t>, private… </a:t>
            </a:r>
            <a:endParaRPr lang="fr-CH" dirty="0"/>
          </a:p>
        </p:txBody>
      </p:sp>
      <p:sp>
        <p:nvSpPr>
          <p:cNvPr id="4" name="Slide Number Placeholder 3"/>
          <p:cNvSpPr>
            <a:spLocks noGrp="1"/>
          </p:cNvSpPr>
          <p:nvPr>
            <p:ph type="sldNum" sz="quarter" idx="10"/>
          </p:nvPr>
        </p:nvSpPr>
        <p:spPr/>
        <p:txBody>
          <a:bodyPr/>
          <a:lstStyle/>
          <a:p>
            <a:fld id="{6ABD25E5-FD87-4E1C-B3EE-6F7738D8DCE1}" type="slidenum">
              <a:rPr lang="en-GB" smtClean="0"/>
              <a:pPr/>
              <a:t>26</a:t>
            </a:fld>
            <a:endParaRPr lang="en-GB"/>
          </a:p>
        </p:txBody>
      </p:sp>
    </p:spTree>
    <p:extLst>
      <p:ext uri="{BB962C8B-B14F-4D97-AF65-F5344CB8AC3E}">
        <p14:creationId xmlns:p14="http://schemas.microsoft.com/office/powerpoint/2010/main" val="4066269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10"/>
          </p:nvPr>
        </p:nvSpPr>
        <p:spPr/>
        <p:txBody>
          <a:bodyPr/>
          <a:lstStyle/>
          <a:p>
            <a:fld id="{4A088455-51E2-4A95-B285-6094710A82A2}" type="slidenum">
              <a:rPr lang="fr-CH" smtClean="0"/>
              <a:pPr/>
              <a:t>28</a:t>
            </a:fld>
            <a:endParaRPr lang="fr-CH"/>
          </a:p>
        </p:txBody>
      </p:sp>
    </p:spTree>
    <p:extLst>
      <p:ext uri="{BB962C8B-B14F-4D97-AF65-F5344CB8AC3E}">
        <p14:creationId xmlns:p14="http://schemas.microsoft.com/office/powerpoint/2010/main" val="516774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4A088455-51E2-4A95-B285-6094710A82A2}" type="slidenum">
              <a:rPr lang="fr-CH" smtClean="0"/>
              <a:pPr/>
              <a:t>29</a:t>
            </a:fld>
            <a:endParaRPr lang="fr-CH"/>
          </a:p>
        </p:txBody>
      </p:sp>
    </p:spTree>
    <p:extLst>
      <p:ext uri="{BB962C8B-B14F-4D97-AF65-F5344CB8AC3E}">
        <p14:creationId xmlns:p14="http://schemas.microsoft.com/office/powerpoint/2010/main" val="1579533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err="1"/>
              <a:t>Syria</a:t>
            </a:r>
            <a:r>
              <a:rPr lang="fr-CH" baseline="0" dirty="0"/>
              <a:t> 7.5 </a:t>
            </a:r>
            <a:r>
              <a:rPr lang="fr-CH" baseline="0" dirty="0" err="1"/>
              <a:t>mio</a:t>
            </a:r>
            <a:r>
              <a:rPr lang="fr-CH" baseline="0" dirty="0"/>
              <a:t> </a:t>
            </a:r>
            <a:r>
              <a:rPr lang="fr-CH" baseline="0" dirty="0" err="1"/>
              <a:t>displaced</a:t>
            </a:r>
            <a:r>
              <a:rPr lang="fr-CH" baseline="0" dirty="0"/>
              <a:t>, 4 </a:t>
            </a:r>
            <a:r>
              <a:rPr lang="fr-CH" baseline="0" dirty="0" err="1"/>
              <a:t>mio</a:t>
            </a:r>
            <a:r>
              <a:rPr lang="fr-CH" baseline="0" dirty="0"/>
              <a:t> </a:t>
            </a:r>
            <a:r>
              <a:rPr lang="fr-CH" baseline="0" dirty="0" err="1"/>
              <a:t>need</a:t>
            </a:r>
            <a:r>
              <a:rPr lang="fr-CH" baseline="0" dirty="0"/>
              <a:t> of care</a:t>
            </a:r>
          </a:p>
          <a:p>
            <a:endParaRPr lang="fr-CH" baseline="0" dirty="0"/>
          </a:p>
          <a:p>
            <a:r>
              <a:rPr lang="fr-CH" baseline="0" dirty="0"/>
              <a:t>30 mobile </a:t>
            </a:r>
            <a:r>
              <a:rPr lang="fr-CH" baseline="0" dirty="0" err="1"/>
              <a:t>clinics</a:t>
            </a:r>
            <a:r>
              <a:rPr lang="fr-CH" baseline="0" dirty="0"/>
              <a:t>, ambulances</a:t>
            </a:r>
          </a:p>
          <a:p>
            <a:r>
              <a:rPr lang="fr-CH" baseline="0" dirty="0" err="1"/>
              <a:t>Health</a:t>
            </a:r>
            <a:r>
              <a:rPr lang="fr-CH" baseline="0" dirty="0"/>
              <a:t> </a:t>
            </a:r>
            <a:r>
              <a:rPr lang="fr-CH" baseline="0" dirty="0" err="1"/>
              <a:t>facilities</a:t>
            </a:r>
            <a:r>
              <a:rPr lang="fr-CH" baseline="0" dirty="0"/>
              <a:t>: </a:t>
            </a:r>
            <a:r>
              <a:rPr lang="fr-CH" baseline="0" dirty="0" err="1"/>
              <a:t>medical</a:t>
            </a:r>
            <a:r>
              <a:rPr lang="fr-CH" baseline="0" dirty="0"/>
              <a:t> supplies</a:t>
            </a:r>
          </a:p>
          <a:p>
            <a:endParaRPr lang="fr-CH" baseline="0" dirty="0"/>
          </a:p>
          <a:p>
            <a:r>
              <a:rPr lang="fr-CH" baseline="0" dirty="0"/>
              <a:t>NCD action plan</a:t>
            </a:r>
            <a:endParaRPr lang="fr-CH" dirty="0"/>
          </a:p>
        </p:txBody>
      </p:sp>
      <p:sp>
        <p:nvSpPr>
          <p:cNvPr id="4" name="Espace réservé du numéro de diapositive 3"/>
          <p:cNvSpPr>
            <a:spLocks noGrp="1"/>
          </p:cNvSpPr>
          <p:nvPr>
            <p:ph type="sldNum" sz="quarter" idx="10"/>
          </p:nvPr>
        </p:nvSpPr>
        <p:spPr/>
        <p:txBody>
          <a:bodyPr/>
          <a:lstStyle/>
          <a:p>
            <a:fld id="{4A088455-51E2-4A95-B285-6094710A82A2}" type="slidenum">
              <a:rPr lang="fr-CH" smtClean="0"/>
              <a:pPr/>
              <a:t>31</a:t>
            </a:fld>
            <a:endParaRPr lang="fr-CH"/>
          </a:p>
        </p:txBody>
      </p:sp>
    </p:spTree>
    <p:extLst>
      <p:ext uri="{BB962C8B-B14F-4D97-AF65-F5344CB8AC3E}">
        <p14:creationId xmlns:p14="http://schemas.microsoft.com/office/powerpoint/2010/main" val="2426755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fontAlgn="base"/>
            <a:r>
              <a:rPr lang="fr-CH" dirty="0" err="1"/>
              <a:t>Higher</a:t>
            </a:r>
            <a:r>
              <a:rPr lang="fr-CH" dirty="0"/>
              <a:t> </a:t>
            </a:r>
            <a:r>
              <a:rPr lang="fr-CH" dirty="0" err="1"/>
              <a:t>risk</a:t>
            </a:r>
            <a:r>
              <a:rPr lang="fr-CH" dirty="0"/>
              <a:t> of </a:t>
            </a:r>
            <a:r>
              <a:rPr lang="fr-CH" dirty="0" err="1"/>
              <a:t>developing</a:t>
            </a:r>
            <a:r>
              <a:rPr lang="fr-CH" baseline="0" dirty="0"/>
              <a:t> </a:t>
            </a:r>
            <a:r>
              <a:rPr lang="fr-CH" baseline="0" dirty="0" err="1"/>
              <a:t>NCDs</a:t>
            </a:r>
            <a:r>
              <a:rPr lang="fr-CH" baseline="0" dirty="0"/>
              <a:t> in </a:t>
            </a:r>
            <a:r>
              <a:rPr lang="fr-CH" baseline="0" dirty="0" err="1"/>
              <a:t>Africa</a:t>
            </a:r>
            <a:r>
              <a:rPr lang="fr-CH" baseline="0" dirty="0"/>
              <a:t> </a:t>
            </a:r>
            <a:r>
              <a:rPr lang="fr-CH" baseline="0" dirty="0" err="1"/>
              <a:t>region</a:t>
            </a:r>
            <a:r>
              <a:rPr lang="fr-CH" baseline="0" dirty="0"/>
              <a:t>: </a:t>
            </a:r>
            <a:r>
              <a:rPr lang="en-US" b="1" dirty="0"/>
              <a:t>Brazzaville, 19 December 2016 – </a:t>
            </a:r>
            <a:r>
              <a:rPr lang="en-US" dirty="0"/>
              <a:t>With millions of people in Africa predicted to die from non-communicable diseases (NCDs) by 2020, the World Health Organization (WHO), African Region has supported countries to carry out surveys to identify the main causes of this rising trend.</a:t>
            </a:r>
          </a:p>
          <a:p>
            <a:pPr fontAlgn="base"/>
            <a:r>
              <a:rPr lang="en-US" dirty="0"/>
              <a:t>According to a report released by the Organization, that consolidates available data, these impending threats can be predicted because most adults in Africa have at least one risk factor that increases their chances of developing a life-threatening NCD, including heart disease, cancer, type 2 diabetes and chronic obstructive lung disease.</a:t>
            </a:r>
          </a:p>
          <a:p>
            <a:endParaRPr lang="fr-CH" dirty="0"/>
          </a:p>
          <a:p>
            <a:pPr fontAlgn="base"/>
            <a:r>
              <a:rPr lang="en-US" dirty="0"/>
              <a:t>The ECHO report proposes a range of recommendations for governments aimed at reversing the rising trend of children aged under 5 years becoming overweight and obese. At least 41 million children in this age group are obese or overweight, with the greatest rise in the number of children being obese or overweight coming from low- and middle-income countries.</a:t>
            </a:r>
          </a:p>
          <a:p>
            <a:br>
              <a:rPr lang="en-US" dirty="0"/>
            </a:br>
            <a:endParaRPr lang="fr-CH" dirty="0"/>
          </a:p>
        </p:txBody>
      </p:sp>
      <p:sp>
        <p:nvSpPr>
          <p:cNvPr id="4" name="Espace réservé du numéro de diapositive 3"/>
          <p:cNvSpPr>
            <a:spLocks noGrp="1"/>
          </p:cNvSpPr>
          <p:nvPr>
            <p:ph type="sldNum" sz="quarter" idx="10"/>
          </p:nvPr>
        </p:nvSpPr>
        <p:spPr/>
        <p:txBody>
          <a:bodyPr/>
          <a:lstStyle/>
          <a:p>
            <a:fld id="{4A088455-51E2-4A95-B285-6094710A82A2}" type="slidenum">
              <a:rPr lang="fr-CH" smtClean="0"/>
              <a:pPr/>
              <a:t>32</a:t>
            </a:fld>
            <a:endParaRPr lang="fr-CH"/>
          </a:p>
        </p:txBody>
      </p:sp>
    </p:spTree>
    <p:extLst>
      <p:ext uri="{BB962C8B-B14F-4D97-AF65-F5344CB8AC3E}">
        <p14:creationId xmlns:p14="http://schemas.microsoft.com/office/powerpoint/2010/main" val="1581811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CH" dirty="0" err="1"/>
              <a:t>Risk</a:t>
            </a:r>
            <a:r>
              <a:rPr lang="fr-CH" dirty="0"/>
              <a:t> communication</a:t>
            </a:r>
          </a:p>
        </p:txBody>
      </p:sp>
      <p:sp>
        <p:nvSpPr>
          <p:cNvPr id="4" name="Espace réservé du numéro de diapositive 3"/>
          <p:cNvSpPr>
            <a:spLocks noGrp="1"/>
          </p:cNvSpPr>
          <p:nvPr>
            <p:ph type="sldNum" sz="quarter" idx="10"/>
          </p:nvPr>
        </p:nvSpPr>
        <p:spPr/>
        <p:txBody>
          <a:bodyPr/>
          <a:lstStyle/>
          <a:p>
            <a:fld id="{4A088455-51E2-4A95-B285-6094710A82A2}" type="slidenum">
              <a:rPr lang="fr-CH" smtClean="0"/>
              <a:pPr/>
              <a:t>33</a:t>
            </a:fld>
            <a:endParaRPr lang="fr-CH"/>
          </a:p>
        </p:txBody>
      </p:sp>
    </p:spTree>
    <p:extLst>
      <p:ext uri="{BB962C8B-B14F-4D97-AF65-F5344CB8AC3E}">
        <p14:creationId xmlns:p14="http://schemas.microsoft.com/office/powerpoint/2010/main" val="740923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GB" noProof="0" dirty="0"/>
              <a:t>Temporary health facilities,</a:t>
            </a:r>
            <a:r>
              <a:rPr lang="en-GB" baseline="0" noProof="0" dirty="0"/>
              <a:t> tents</a:t>
            </a:r>
          </a:p>
          <a:p>
            <a:r>
              <a:rPr lang="en-GB" baseline="0" noProof="0" dirty="0"/>
              <a:t>Deployment of health professionals close by</a:t>
            </a:r>
          </a:p>
          <a:p>
            <a:r>
              <a:rPr lang="en-GB" baseline="0" noProof="0" dirty="0"/>
              <a:t>Stockpiling of medicines, colour coded food packs according to patients conditions</a:t>
            </a:r>
          </a:p>
          <a:p>
            <a:r>
              <a:rPr lang="en-GB" baseline="0" noProof="0" dirty="0"/>
              <a:t>Transfer out of patient for secondary care – medevac</a:t>
            </a:r>
          </a:p>
          <a:p>
            <a:r>
              <a:rPr lang="en-GB" baseline="0" noProof="0" dirty="0"/>
              <a:t>Emergency kits of medicines, support from other municipalities</a:t>
            </a:r>
          </a:p>
          <a:p>
            <a:r>
              <a:rPr lang="en-GB" baseline="0" noProof="0" dirty="0"/>
              <a:t>Simplified guidelines</a:t>
            </a:r>
          </a:p>
          <a:p>
            <a:endParaRPr lang="en-GB" noProof="0" dirty="0"/>
          </a:p>
          <a:p>
            <a:r>
              <a:rPr lang="en-GB" noProof="0" dirty="0"/>
              <a:t>Deployment of PEN: </a:t>
            </a:r>
          </a:p>
          <a:p>
            <a:r>
              <a:rPr lang="en-GB" noProof="0" dirty="0"/>
              <a:t>training</a:t>
            </a:r>
            <a:r>
              <a:rPr lang="en-GB" baseline="0" noProof="0" dirty="0"/>
              <a:t> health providers, </a:t>
            </a:r>
          </a:p>
          <a:p>
            <a:r>
              <a:rPr lang="en-GB" baseline="0" noProof="0" dirty="0"/>
              <a:t>providing essential tech</a:t>
            </a:r>
          </a:p>
          <a:p>
            <a:endParaRPr lang="en-GB" baseline="0" noProof="0" dirty="0"/>
          </a:p>
          <a:p>
            <a:r>
              <a:rPr lang="en-GB" baseline="0" noProof="0" dirty="0"/>
              <a:t>Emergency kits in region</a:t>
            </a:r>
          </a:p>
          <a:p>
            <a:endParaRPr lang="en-GB" baseline="0" noProof="0" dirty="0"/>
          </a:p>
          <a:p>
            <a:r>
              <a:rPr lang="en-GB" baseline="0" noProof="0" dirty="0"/>
              <a:t>Number of consultations: high BP, asthma, diabetes</a:t>
            </a:r>
            <a:endParaRPr lang="en-GB" noProof="0" dirty="0"/>
          </a:p>
        </p:txBody>
      </p:sp>
      <p:sp>
        <p:nvSpPr>
          <p:cNvPr id="4" name="Espace réservé du numéro de diapositive 3"/>
          <p:cNvSpPr>
            <a:spLocks noGrp="1"/>
          </p:cNvSpPr>
          <p:nvPr>
            <p:ph type="sldNum" sz="quarter" idx="10"/>
          </p:nvPr>
        </p:nvSpPr>
        <p:spPr/>
        <p:txBody>
          <a:bodyPr/>
          <a:lstStyle/>
          <a:p>
            <a:fld id="{4A088455-51E2-4A95-B285-6094710A82A2}" type="slidenum">
              <a:rPr lang="fr-CH" smtClean="0"/>
              <a:pPr/>
              <a:t>36</a:t>
            </a:fld>
            <a:endParaRPr lang="fr-CH"/>
          </a:p>
        </p:txBody>
      </p:sp>
    </p:spTree>
    <p:extLst>
      <p:ext uri="{BB962C8B-B14F-4D97-AF65-F5344CB8AC3E}">
        <p14:creationId xmlns:p14="http://schemas.microsoft.com/office/powerpoint/2010/main" val="4106968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b="1" dirty="0"/>
              <a:t>15 biggest operations of the ICRC in 2015 and global prevalence of diabetes</a:t>
            </a:r>
            <a:endParaRPr lang="fr-CH" b="1" dirty="0"/>
          </a:p>
          <a:p>
            <a:endParaRPr lang="fr-CH" dirty="0"/>
          </a:p>
        </p:txBody>
      </p:sp>
      <p:sp>
        <p:nvSpPr>
          <p:cNvPr id="4" name="Slide Number Placeholder 3"/>
          <p:cNvSpPr>
            <a:spLocks noGrp="1"/>
          </p:cNvSpPr>
          <p:nvPr>
            <p:ph type="sldNum" sz="quarter" idx="10"/>
          </p:nvPr>
        </p:nvSpPr>
        <p:spPr/>
        <p:txBody>
          <a:bodyPr/>
          <a:lstStyle/>
          <a:p>
            <a:fld id="{4A088455-51E2-4A95-B285-6094710A82A2}" type="slidenum">
              <a:rPr lang="fr-CH" smtClean="0"/>
              <a:pPr/>
              <a:t>7</a:t>
            </a:fld>
            <a:endParaRPr lang="fr-CH"/>
          </a:p>
        </p:txBody>
      </p:sp>
    </p:spTree>
    <p:extLst>
      <p:ext uri="{BB962C8B-B14F-4D97-AF65-F5344CB8AC3E}">
        <p14:creationId xmlns:p14="http://schemas.microsoft.com/office/powerpoint/2010/main" val="1743464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Reducing the risk of wildlife-to-human transmission</a:t>
            </a:r>
            <a:r>
              <a:rPr lang="en-US" dirty="0"/>
              <a:t> from contact with infected fruit bats or monkeys/apes and the consumption of their raw meat. Animals should be handled with gloves and other appropriate protective clothing. Animal products (blood and meat) should be thoroughly cooked before consumption.</a:t>
            </a:r>
          </a:p>
          <a:p>
            <a:r>
              <a:rPr lang="en-US" b="1" dirty="0"/>
              <a:t>Reducing the risk of human-to-human transmission</a:t>
            </a:r>
            <a:r>
              <a:rPr lang="en-US" dirty="0"/>
              <a:t> from direct or close contact with people with Ebola symptoms, particularly with their bodily fluids. Gloves and appropriate personal protective equipment should be worn when taking care of ill patients at home. Regular hand washing is required after visiting patients in hospital, as well as after taking care of patients at home.</a:t>
            </a:r>
          </a:p>
          <a:p>
            <a:r>
              <a:rPr lang="en-US" b="1" dirty="0"/>
              <a:t>Reducing the risk of possible sexual transmission,</a:t>
            </a:r>
            <a:r>
              <a:rPr lang="en-US" dirty="0"/>
              <a:t> based on further analysis of ongoing research and consideration by the WHO Advisory Group on the Ebola Virus Disease Response, WHO recommends that male survivors of Ebola virus disease practice safe sex and hygiene for 12 months from onset of symptoms or until their semen tests negative twice for Ebola virus. Contact with body fluids should be avoided and washing with soap and water is recommended. WHO does not recommend isolation of male or female convalescent patients whose blood has been tested negative for Ebola virus. </a:t>
            </a:r>
          </a:p>
          <a:p>
            <a:r>
              <a:rPr lang="en-US" b="1" dirty="0"/>
              <a:t>Outbreak containment measures,</a:t>
            </a:r>
            <a:r>
              <a:rPr lang="en-US" dirty="0"/>
              <a:t> including prompt and safe burial of the dead, identifying people who may have been in contact with someone infected with Ebola and monitoring their health for 21 days, the importance of separating the healthy from the sick to prevent further spread, and the importance of good hygiene and maintaining a clean environment.</a:t>
            </a:r>
          </a:p>
          <a:p>
            <a:endParaRPr lang="fr-CH" dirty="0"/>
          </a:p>
        </p:txBody>
      </p:sp>
      <p:sp>
        <p:nvSpPr>
          <p:cNvPr id="4" name="Slide Number Placeholder 3"/>
          <p:cNvSpPr>
            <a:spLocks noGrp="1"/>
          </p:cNvSpPr>
          <p:nvPr>
            <p:ph type="sldNum" sz="quarter" idx="10"/>
          </p:nvPr>
        </p:nvSpPr>
        <p:spPr/>
        <p:txBody>
          <a:bodyPr/>
          <a:lstStyle/>
          <a:p>
            <a:fld id="{4A088455-51E2-4A95-B285-6094710A82A2}" type="slidenum">
              <a:rPr lang="fr-CH" smtClean="0"/>
              <a:pPr/>
              <a:t>39</a:t>
            </a:fld>
            <a:endParaRPr lang="fr-CH"/>
          </a:p>
        </p:txBody>
      </p:sp>
    </p:spTree>
    <p:extLst>
      <p:ext uri="{BB962C8B-B14F-4D97-AF65-F5344CB8AC3E}">
        <p14:creationId xmlns:p14="http://schemas.microsoft.com/office/powerpoint/2010/main" val="72573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10"/>
          </p:nvPr>
        </p:nvSpPr>
        <p:spPr/>
        <p:txBody>
          <a:bodyPr/>
          <a:lstStyle/>
          <a:p>
            <a:fld id="{4A088455-51E2-4A95-B285-6094710A82A2}" type="slidenum">
              <a:rPr lang="fr-CH" smtClean="0"/>
              <a:pPr/>
              <a:t>40</a:t>
            </a:fld>
            <a:endParaRPr lang="fr-CH"/>
          </a:p>
        </p:txBody>
      </p:sp>
    </p:spTree>
    <p:extLst>
      <p:ext uri="{BB962C8B-B14F-4D97-AF65-F5344CB8AC3E}">
        <p14:creationId xmlns:p14="http://schemas.microsoft.com/office/powerpoint/2010/main" val="39941074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10"/>
          </p:nvPr>
        </p:nvSpPr>
        <p:spPr/>
        <p:txBody>
          <a:bodyPr/>
          <a:lstStyle/>
          <a:p>
            <a:fld id="{4A088455-51E2-4A95-B285-6094710A82A2}" type="slidenum">
              <a:rPr lang="fr-CH" smtClean="0"/>
              <a:pPr/>
              <a:t>41</a:t>
            </a:fld>
            <a:endParaRPr lang="fr-CH"/>
          </a:p>
        </p:txBody>
      </p:sp>
    </p:spTree>
    <p:extLst>
      <p:ext uri="{BB962C8B-B14F-4D97-AF65-F5344CB8AC3E}">
        <p14:creationId xmlns:p14="http://schemas.microsoft.com/office/powerpoint/2010/main" val="2543997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Describing the need for a separate ER with specific procedures in order to confine contamination</a:t>
            </a:r>
            <a:endParaRPr lang="fr-CH" dirty="0"/>
          </a:p>
        </p:txBody>
      </p:sp>
      <p:sp>
        <p:nvSpPr>
          <p:cNvPr id="4" name="Slide Number Placeholder 3"/>
          <p:cNvSpPr>
            <a:spLocks noGrp="1"/>
          </p:cNvSpPr>
          <p:nvPr>
            <p:ph type="sldNum" sz="quarter" idx="10"/>
          </p:nvPr>
        </p:nvSpPr>
        <p:spPr/>
        <p:txBody>
          <a:bodyPr/>
          <a:lstStyle/>
          <a:p>
            <a:pPr>
              <a:defRPr/>
            </a:pPr>
            <a:fld id="{77759686-6771-4B83-8061-957382FC5C0F}" type="slidenum">
              <a:rPr lang="en-GB" altLang="fr-FR" smtClean="0"/>
              <a:pPr>
                <a:defRPr/>
              </a:pPr>
              <a:t>42</a:t>
            </a:fld>
            <a:endParaRPr lang="en-GB" altLang="fr-FR" dirty="0"/>
          </a:p>
        </p:txBody>
      </p:sp>
    </p:spTree>
    <p:extLst>
      <p:ext uri="{BB962C8B-B14F-4D97-AF65-F5344CB8AC3E}">
        <p14:creationId xmlns:p14="http://schemas.microsoft.com/office/powerpoint/2010/main" val="903525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9996">
              <a:defRPr sz="2400">
                <a:solidFill>
                  <a:schemeClr val="tx1"/>
                </a:solidFill>
                <a:latin typeface="Calibri" panose="020F0502020204030204" pitchFamily="34" charset="0"/>
                <a:ea typeface="ＭＳ Ｐゴシック" panose="020B0600070205080204" pitchFamily="34" charset="-128"/>
              </a:defRPr>
            </a:lvl1pPr>
            <a:lvl2pPr marL="758255" indent="-291636" defTabSz="929996">
              <a:defRPr sz="2400">
                <a:solidFill>
                  <a:schemeClr val="tx1"/>
                </a:solidFill>
                <a:latin typeface="Calibri" panose="020F0502020204030204" pitchFamily="34" charset="0"/>
                <a:ea typeface="ＭＳ Ｐゴシック" panose="020B0600070205080204" pitchFamily="34" charset="-128"/>
              </a:defRPr>
            </a:lvl2pPr>
            <a:lvl3pPr marL="1166546" indent="-233309" defTabSz="929996">
              <a:defRPr sz="2400">
                <a:solidFill>
                  <a:schemeClr val="tx1"/>
                </a:solidFill>
                <a:latin typeface="Calibri" panose="020F0502020204030204" pitchFamily="34" charset="0"/>
                <a:ea typeface="ＭＳ Ｐゴシック" panose="020B0600070205080204" pitchFamily="34" charset="-128"/>
              </a:defRPr>
            </a:lvl3pPr>
            <a:lvl4pPr marL="1633164" indent="-233309" defTabSz="929996">
              <a:defRPr sz="2400">
                <a:solidFill>
                  <a:schemeClr val="tx1"/>
                </a:solidFill>
                <a:latin typeface="Calibri" panose="020F0502020204030204" pitchFamily="34" charset="0"/>
                <a:ea typeface="ＭＳ Ｐゴシック" panose="020B0600070205080204" pitchFamily="34" charset="-128"/>
              </a:defRPr>
            </a:lvl4pPr>
            <a:lvl5pPr marL="2099782" indent="-233309" defTabSz="929996">
              <a:defRPr sz="2400">
                <a:solidFill>
                  <a:schemeClr val="tx1"/>
                </a:solidFill>
                <a:latin typeface="Calibri" panose="020F0502020204030204" pitchFamily="34" charset="0"/>
                <a:ea typeface="ＭＳ Ｐゴシック" panose="020B0600070205080204" pitchFamily="34" charset="-128"/>
              </a:defRPr>
            </a:lvl5pPr>
            <a:lvl6pPr marL="2566401" indent="-233309" defTabSz="929996"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3033019" indent="-233309" defTabSz="929996"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99637" indent="-233309" defTabSz="929996"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966256" indent="-233309" defTabSz="929996"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fld id="{B63C87A2-7300-44B3-A6CA-6B0CEEA89FF7}" type="slidenum">
              <a:rPr lang="en-GB" altLang="fr-FR" sz="1200">
                <a:latin typeface="Times" panose="02020603050405020304" pitchFamily="18" charset="0"/>
              </a:rPr>
              <a:pPr/>
              <a:t>43</a:t>
            </a:fld>
            <a:endParaRPr lang="en-GB" altLang="fr-FR" sz="1200">
              <a:latin typeface="Times" panose="02020603050405020304" pitchFamily="18"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dirty="0">
                <a:latin typeface="Times" panose="02020603050405020304" pitchFamily="18" charset="0"/>
                <a:cs typeface="Arial" panose="020B0604020202020204" pitchFamily="34" charset="0"/>
              </a:rPr>
              <a:t>Training for the essential staff </a:t>
            </a:r>
          </a:p>
        </p:txBody>
      </p:sp>
    </p:spTree>
    <p:extLst>
      <p:ext uri="{BB962C8B-B14F-4D97-AF65-F5344CB8AC3E}">
        <p14:creationId xmlns:p14="http://schemas.microsoft.com/office/powerpoint/2010/main" val="41339523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Team</a:t>
            </a:r>
            <a:r>
              <a:rPr lang="en-US" baseline="0" dirty="0"/>
              <a:t> practicing in the ER as if it was a normal day </a:t>
            </a:r>
            <a:endParaRPr lang="fr-CH" dirty="0"/>
          </a:p>
        </p:txBody>
      </p:sp>
      <p:sp>
        <p:nvSpPr>
          <p:cNvPr id="4" name="Slide Number Placeholder 3"/>
          <p:cNvSpPr>
            <a:spLocks noGrp="1"/>
          </p:cNvSpPr>
          <p:nvPr>
            <p:ph type="sldNum" sz="quarter" idx="10"/>
          </p:nvPr>
        </p:nvSpPr>
        <p:spPr/>
        <p:txBody>
          <a:bodyPr/>
          <a:lstStyle/>
          <a:p>
            <a:pPr>
              <a:defRPr/>
            </a:pPr>
            <a:fld id="{77759686-6771-4B83-8061-957382FC5C0F}" type="slidenum">
              <a:rPr lang="en-GB" altLang="fr-FR" smtClean="0"/>
              <a:pPr>
                <a:defRPr/>
              </a:pPr>
              <a:t>44</a:t>
            </a:fld>
            <a:endParaRPr lang="en-GB" altLang="fr-FR" dirty="0"/>
          </a:p>
        </p:txBody>
      </p:sp>
    </p:spTree>
    <p:extLst>
      <p:ext uri="{BB962C8B-B14F-4D97-AF65-F5344CB8AC3E}">
        <p14:creationId xmlns:p14="http://schemas.microsoft.com/office/powerpoint/2010/main" val="1491844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Technical requirements needed reduce</a:t>
            </a:r>
            <a:r>
              <a:rPr lang="en-US" baseline="0" dirty="0"/>
              <a:t> the choice in equipment, export licensing should not be an additional limitation</a:t>
            </a:r>
            <a:endParaRPr lang="fr-CH" dirty="0"/>
          </a:p>
        </p:txBody>
      </p:sp>
      <p:sp>
        <p:nvSpPr>
          <p:cNvPr id="4" name="Slide Number Placeholder 3"/>
          <p:cNvSpPr>
            <a:spLocks noGrp="1"/>
          </p:cNvSpPr>
          <p:nvPr>
            <p:ph type="sldNum" sz="quarter" idx="10"/>
          </p:nvPr>
        </p:nvSpPr>
        <p:spPr/>
        <p:txBody>
          <a:bodyPr/>
          <a:lstStyle/>
          <a:p>
            <a:pPr>
              <a:defRPr/>
            </a:pPr>
            <a:fld id="{77759686-6771-4B83-8061-957382FC5C0F}" type="slidenum">
              <a:rPr lang="en-GB" altLang="fr-FR" smtClean="0"/>
              <a:pPr>
                <a:defRPr/>
              </a:pPr>
              <a:t>45</a:t>
            </a:fld>
            <a:endParaRPr lang="en-GB" altLang="fr-FR" dirty="0"/>
          </a:p>
        </p:txBody>
      </p:sp>
    </p:spTree>
    <p:extLst>
      <p:ext uri="{BB962C8B-B14F-4D97-AF65-F5344CB8AC3E}">
        <p14:creationId xmlns:p14="http://schemas.microsoft.com/office/powerpoint/2010/main" val="3817659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6ABD25E5-FD87-4E1C-B3EE-6F7738D8DCE1}" type="slidenum">
              <a:rPr lang="en-GB" smtClean="0"/>
              <a:pPr/>
              <a:t>59</a:t>
            </a:fld>
            <a:endParaRPr lang="en-GB"/>
          </a:p>
        </p:txBody>
      </p:sp>
    </p:spTree>
    <p:extLst>
      <p:ext uri="{BB962C8B-B14F-4D97-AF65-F5344CB8AC3E}">
        <p14:creationId xmlns:p14="http://schemas.microsoft.com/office/powerpoint/2010/main" val="996562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Slide Number Placeholder 3"/>
          <p:cNvSpPr>
            <a:spLocks noGrp="1"/>
          </p:cNvSpPr>
          <p:nvPr>
            <p:ph type="sldNum" sz="quarter" idx="10"/>
          </p:nvPr>
        </p:nvSpPr>
        <p:spPr/>
        <p:txBody>
          <a:bodyPr/>
          <a:lstStyle/>
          <a:p>
            <a:fld id="{4A088455-51E2-4A95-B285-6094710A82A2}" type="slidenum">
              <a:rPr lang="fr-CH" smtClean="0"/>
              <a:pPr/>
              <a:t>9</a:t>
            </a:fld>
            <a:endParaRPr lang="fr-CH"/>
          </a:p>
        </p:txBody>
      </p:sp>
    </p:spTree>
    <p:extLst>
      <p:ext uri="{BB962C8B-B14F-4D97-AF65-F5344CB8AC3E}">
        <p14:creationId xmlns:p14="http://schemas.microsoft.com/office/powerpoint/2010/main" val="1576381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Continuous care over time (lifelong)</a:t>
            </a:r>
          </a:p>
          <a:p>
            <a:r>
              <a:rPr lang="en-US" dirty="0"/>
              <a:t>Often require ongoing treatment with medicine, medical technology or appliance</a:t>
            </a:r>
          </a:p>
          <a:p>
            <a:r>
              <a:rPr lang="en-US" dirty="0"/>
              <a:t>Can have acute complications</a:t>
            </a:r>
          </a:p>
          <a:p>
            <a:r>
              <a:rPr lang="en-US" dirty="0"/>
              <a:t>Can reduce people’s ability to cope with emergencies</a:t>
            </a:r>
          </a:p>
          <a:p>
            <a:r>
              <a:rPr lang="en-US" dirty="0"/>
              <a:t>Necessitate coordination of care, follow-up between different providers and settings</a:t>
            </a:r>
          </a:p>
          <a:p>
            <a:r>
              <a:rPr lang="en-US" dirty="0"/>
              <a:t>May be associated with the need of palliative care</a:t>
            </a:r>
          </a:p>
          <a:p>
            <a:endParaRPr lang="en-US" dirty="0"/>
          </a:p>
          <a:p>
            <a:r>
              <a:rPr lang="en-US" dirty="0"/>
              <a:t>Often only 1 patient encounter</a:t>
            </a:r>
          </a:p>
          <a:p>
            <a:r>
              <a:rPr lang="en-US" dirty="0"/>
              <a:t>Challenges related to access due</a:t>
            </a:r>
            <a:r>
              <a:rPr lang="en-US" baseline="0" dirty="0"/>
              <a:t> to </a:t>
            </a:r>
            <a:r>
              <a:rPr lang="en-US" dirty="0"/>
              <a:t>security, safety issues</a:t>
            </a:r>
          </a:p>
          <a:p>
            <a:r>
              <a:rPr lang="en-US" dirty="0"/>
              <a:t>Lifelong treatment</a:t>
            </a:r>
          </a:p>
          <a:p>
            <a:r>
              <a:rPr lang="en-US" dirty="0"/>
              <a:t>Adherence to treatment and change</a:t>
            </a:r>
            <a:r>
              <a:rPr lang="en-US" baseline="0" dirty="0"/>
              <a:t> of medication</a:t>
            </a:r>
            <a:endParaRPr lang="en-US" dirty="0"/>
          </a:p>
          <a:p>
            <a:endParaRPr lang="en-US" dirty="0"/>
          </a:p>
        </p:txBody>
      </p:sp>
      <p:sp>
        <p:nvSpPr>
          <p:cNvPr id="4" name="Slide Number Placeholder 3"/>
          <p:cNvSpPr>
            <a:spLocks noGrp="1"/>
          </p:cNvSpPr>
          <p:nvPr>
            <p:ph type="sldNum" sz="quarter" idx="10"/>
          </p:nvPr>
        </p:nvSpPr>
        <p:spPr/>
        <p:txBody>
          <a:bodyPr/>
          <a:lstStyle/>
          <a:p>
            <a:fld id="{4A088455-51E2-4A95-B285-6094710A82A2}" type="slidenum">
              <a:rPr lang="fr-CH" smtClean="0"/>
              <a:pPr/>
              <a:t>12</a:t>
            </a:fld>
            <a:endParaRPr lang="fr-CH"/>
          </a:p>
        </p:txBody>
      </p:sp>
    </p:spTree>
    <p:extLst>
      <p:ext uri="{BB962C8B-B14F-4D97-AF65-F5344CB8AC3E}">
        <p14:creationId xmlns:p14="http://schemas.microsoft.com/office/powerpoint/2010/main" val="1969191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defRPr/>
            </a:pPr>
            <a:r>
              <a:rPr lang="fr-FR" dirty="0"/>
              <a:t>Palliative care</a:t>
            </a:r>
          </a:p>
        </p:txBody>
      </p:sp>
      <p:sp>
        <p:nvSpPr>
          <p:cNvPr id="4" name="Espace réservé du numéro de diapositive 3"/>
          <p:cNvSpPr>
            <a:spLocks noGrp="1"/>
          </p:cNvSpPr>
          <p:nvPr>
            <p:ph type="sldNum" sz="quarter" idx="5"/>
          </p:nvPr>
        </p:nvSpPr>
        <p:spPr/>
        <p:txBody>
          <a:bodyPr/>
          <a:lstStyle/>
          <a:p>
            <a:pPr>
              <a:defRPr/>
            </a:pPr>
            <a:fld id="{B9060D0B-BFC1-E949-9D37-13C642FC6614}" type="slidenum">
              <a:rPr lang="en-GB" smtClean="0"/>
              <a:pPr>
                <a:defRPr/>
              </a:pPr>
              <a:t>13</a:t>
            </a:fld>
            <a:endParaRPr lang="en-GB" dirty="0"/>
          </a:p>
        </p:txBody>
      </p:sp>
    </p:spTree>
    <p:extLst>
      <p:ext uri="{BB962C8B-B14F-4D97-AF65-F5344CB8AC3E}">
        <p14:creationId xmlns:p14="http://schemas.microsoft.com/office/powerpoint/2010/main" val="1771547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088455-51E2-4A95-B285-6094710A82A2}" type="slidenum">
              <a:rPr lang="fr-CH" smtClean="0"/>
              <a:pPr/>
              <a:t>14</a:t>
            </a:fld>
            <a:endParaRPr lang="fr-CH"/>
          </a:p>
        </p:txBody>
      </p:sp>
    </p:spTree>
    <p:extLst>
      <p:ext uri="{BB962C8B-B14F-4D97-AF65-F5344CB8AC3E}">
        <p14:creationId xmlns:p14="http://schemas.microsoft.com/office/powerpoint/2010/main" val="386643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088455-51E2-4A95-B285-6094710A82A2}" type="slidenum">
              <a:rPr lang="fr-CH" smtClean="0"/>
              <a:pPr/>
              <a:t>15</a:t>
            </a:fld>
            <a:endParaRPr lang="fr-CH"/>
          </a:p>
        </p:txBody>
      </p:sp>
    </p:spTree>
    <p:extLst>
      <p:ext uri="{BB962C8B-B14F-4D97-AF65-F5344CB8AC3E}">
        <p14:creationId xmlns:p14="http://schemas.microsoft.com/office/powerpoint/2010/main" val="2105934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Interventions during acute crises</a:t>
            </a:r>
          </a:p>
          <a:p>
            <a:pPr marL="171450" indent="-171450">
              <a:buFont typeface="Arial" panose="020B0604020202020204" pitchFamily="34" charset="0"/>
              <a:buChar char="•"/>
            </a:pPr>
            <a:r>
              <a:rPr lang="en-US" dirty="0"/>
              <a:t>Patients with acute condition s that need immediate care and / or rapid referral</a:t>
            </a:r>
          </a:p>
          <a:p>
            <a:pPr marL="171450" indent="-171450">
              <a:buFont typeface="Arial" panose="020B0604020202020204" pitchFamily="34" charset="0"/>
              <a:buChar char="•"/>
            </a:pPr>
            <a:r>
              <a:rPr lang="en-US" dirty="0"/>
              <a:t>Patients that can progress to rapid deterioration or complications if proper care is not provided in a timely manner</a:t>
            </a:r>
          </a:p>
          <a:p>
            <a:pPr marL="171450" indent="-171450">
              <a:buFont typeface="Arial" panose="020B0604020202020204" pitchFamily="34" charset="0"/>
              <a:buChar char="•"/>
            </a:pPr>
            <a:r>
              <a:rPr lang="en-US" dirty="0"/>
              <a:t>Patients with stable conditions and without symptoms , who primarily need continuation of treatment </a:t>
            </a:r>
          </a:p>
          <a:p>
            <a:pPr marL="0" indent="0">
              <a:buFont typeface="Arial" panose="020B0604020202020204" pitchFamily="34" charset="0"/>
              <a:buNone/>
            </a:pPr>
            <a:r>
              <a:rPr lang="en-US" b="1" dirty="0"/>
              <a:t>Interventions during protracted crises: </a:t>
            </a:r>
            <a:r>
              <a:rPr lang="en-US" dirty="0"/>
              <a:t>As for acute crisis plus extend care to patients with NCDs not covered in the acute phase and to prevention.</a:t>
            </a:r>
            <a:endParaRPr lang="fr-CH" dirty="0"/>
          </a:p>
        </p:txBody>
      </p:sp>
      <p:sp>
        <p:nvSpPr>
          <p:cNvPr id="4" name="Slide Number Placeholder 3"/>
          <p:cNvSpPr>
            <a:spLocks noGrp="1"/>
          </p:cNvSpPr>
          <p:nvPr>
            <p:ph type="sldNum" sz="quarter" idx="10"/>
          </p:nvPr>
        </p:nvSpPr>
        <p:spPr/>
        <p:txBody>
          <a:bodyPr/>
          <a:lstStyle/>
          <a:p>
            <a:fld id="{D29ED3CB-D470-4FE5-9F56-750E47F9623F}" type="slidenum">
              <a:rPr lang="fr-CH" smtClean="0"/>
              <a:t>18</a:t>
            </a:fld>
            <a:endParaRPr lang="fr-CH"/>
          </a:p>
        </p:txBody>
      </p:sp>
    </p:spTree>
    <p:extLst>
      <p:ext uri="{BB962C8B-B14F-4D97-AF65-F5344CB8AC3E}">
        <p14:creationId xmlns:p14="http://schemas.microsoft.com/office/powerpoint/2010/main" val="1666867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Check against model actually used!!!!!</a:t>
            </a:r>
          </a:p>
        </p:txBody>
      </p:sp>
      <p:sp>
        <p:nvSpPr>
          <p:cNvPr id="4" name="Slide Number Placeholder 3"/>
          <p:cNvSpPr>
            <a:spLocks noGrp="1"/>
          </p:cNvSpPr>
          <p:nvPr>
            <p:ph type="sldNum" sz="quarter" idx="10"/>
          </p:nvPr>
        </p:nvSpPr>
        <p:spPr/>
        <p:txBody>
          <a:bodyPr/>
          <a:lstStyle/>
          <a:p>
            <a:fld id="{B09B468D-8712-46EB-A380-D365935D95FA}" type="slidenum">
              <a:rPr lang="en-GB" smtClean="0"/>
              <a:t>20</a:t>
            </a:fld>
            <a:endParaRPr lang="en-GB"/>
          </a:p>
        </p:txBody>
      </p:sp>
    </p:spTree>
    <p:extLst>
      <p:ext uri="{BB962C8B-B14F-4D97-AF65-F5344CB8AC3E}">
        <p14:creationId xmlns:p14="http://schemas.microsoft.com/office/powerpoint/2010/main" val="2659439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9C39-3998-4772-A09B-A93DCF98C3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CH"/>
          </a:p>
        </p:txBody>
      </p:sp>
      <p:sp>
        <p:nvSpPr>
          <p:cNvPr id="3" name="Subtitle 2">
            <a:extLst>
              <a:ext uri="{FF2B5EF4-FFF2-40B4-BE49-F238E27FC236}">
                <a16:creationId xmlns:a16="http://schemas.microsoft.com/office/drawing/2014/main" id="{E8CF877D-3BC1-4BE4-BDFA-565D86D890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CH"/>
          </a:p>
        </p:txBody>
      </p:sp>
      <p:sp>
        <p:nvSpPr>
          <p:cNvPr id="4" name="Date Placeholder 3">
            <a:extLst>
              <a:ext uri="{FF2B5EF4-FFF2-40B4-BE49-F238E27FC236}">
                <a16:creationId xmlns:a16="http://schemas.microsoft.com/office/drawing/2014/main" id="{B2ECB61F-28A5-4A7F-8487-FABB0C81D9E9}"/>
              </a:ext>
            </a:extLst>
          </p:cNvPr>
          <p:cNvSpPr>
            <a:spLocks noGrp="1"/>
          </p:cNvSpPr>
          <p:nvPr>
            <p:ph type="dt" sz="half" idx="10"/>
          </p:nvPr>
        </p:nvSpPr>
        <p:spPr/>
        <p:txBody>
          <a:bodyPr/>
          <a:lstStyle/>
          <a:p>
            <a:fld id="{82F1B9CD-5340-4B21-858E-4D7039AE7A9E}" type="datetime1">
              <a:rPr lang="fr-CH" smtClean="0"/>
              <a:t>23.12.2019</a:t>
            </a:fld>
            <a:endParaRPr lang="fr-CH"/>
          </a:p>
        </p:txBody>
      </p:sp>
      <p:sp>
        <p:nvSpPr>
          <p:cNvPr id="5" name="Footer Placeholder 4">
            <a:extLst>
              <a:ext uri="{FF2B5EF4-FFF2-40B4-BE49-F238E27FC236}">
                <a16:creationId xmlns:a16="http://schemas.microsoft.com/office/drawing/2014/main" id="{CD4FEA98-4FAB-4765-982A-8779D63906BC}"/>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A9762DBE-84A5-4ABB-B496-1D428C9289C5}"/>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4264489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3CACA-3C33-467B-9022-5AD24F5A28EC}"/>
              </a:ext>
            </a:extLst>
          </p:cNvPr>
          <p:cNvSpPr>
            <a:spLocks noGrp="1"/>
          </p:cNvSpPr>
          <p:nvPr>
            <p:ph type="title"/>
          </p:nvPr>
        </p:nvSpPr>
        <p:spPr/>
        <p:txBody>
          <a:bodyPr/>
          <a:lstStyle/>
          <a:p>
            <a:r>
              <a:rPr lang="en-US"/>
              <a:t>Click to edit Master title style</a:t>
            </a:r>
            <a:endParaRPr lang="fr-CH"/>
          </a:p>
        </p:txBody>
      </p:sp>
      <p:sp>
        <p:nvSpPr>
          <p:cNvPr id="3" name="Vertical Text Placeholder 2">
            <a:extLst>
              <a:ext uri="{FF2B5EF4-FFF2-40B4-BE49-F238E27FC236}">
                <a16:creationId xmlns:a16="http://schemas.microsoft.com/office/drawing/2014/main" id="{3DE01BBA-69E9-43E1-8726-14B6CC3832E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F7BE529D-2983-4DCF-9FE9-F7C99CB08F61}"/>
              </a:ext>
            </a:extLst>
          </p:cNvPr>
          <p:cNvSpPr>
            <a:spLocks noGrp="1"/>
          </p:cNvSpPr>
          <p:nvPr>
            <p:ph type="dt" sz="half" idx="10"/>
          </p:nvPr>
        </p:nvSpPr>
        <p:spPr/>
        <p:txBody>
          <a:bodyPr/>
          <a:lstStyle/>
          <a:p>
            <a:fld id="{72633A31-AFCE-4F27-BEC5-3498D621E8D1}" type="datetime1">
              <a:rPr lang="fr-CH" smtClean="0"/>
              <a:t>23.12.2019</a:t>
            </a:fld>
            <a:endParaRPr lang="fr-CH"/>
          </a:p>
        </p:txBody>
      </p:sp>
      <p:sp>
        <p:nvSpPr>
          <p:cNvPr id="5" name="Footer Placeholder 4">
            <a:extLst>
              <a:ext uri="{FF2B5EF4-FFF2-40B4-BE49-F238E27FC236}">
                <a16:creationId xmlns:a16="http://schemas.microsoft.com/office/drawing/2014/main" id="{B45F6F1C-53CC-4E80-9DB1-1876CECA8CDE}"/>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ACFEA8F1-2FF6-45D7-8E6C-30CE50C087AA}"/>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2539642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D5005E-081A-4B05-818E-5648FCFB7A1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CH"/>
          </a:p>
        </p:txBody>
      </p:sp>
      <p:sp>
        <p:nvSpPr>
          <p:cNvPr id="3" name="Vertical Text Placeholder 2">
            <a:extLst>
              <a:ext uri="{FF2B5EF4-FFF2-40B4-BE49-F238E27FC236}">
                <a16:creationId xmlns:a16="http://schemas.microsoft.com/office/drawing/2014/main" id="{A403C55E-A547-4917-BCD7-BE22172F5F3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4678EC9C-E9BB-4651-86E7-BF1479040A8C}"/>
              </a:ext>
            </a:extLst>
          </p:cNvPr>
          <p:cNvSpPr>
            <a:spLocks noGrp="1"/>
          </p:cNvSpPr>
          <p:nvPr>
            <p:ph type="dt" sz="half" idx="10"/>
          </p:nvPr>
        </p:nvSpPr>
        <p:spPr/>
        <p:txBody>
          <a:bodyPr/>
          <a:lstStyle/>
          <a:p>
            <a:fld id="{804D35B3-CE0B-4926-A2A7-2603C0A1A56C}" type="datetime1">
              <a:rPr lang="fr-CH" smtClean="0"/>
              <a:t>23.12.2019</a:t>
            </a:fld>
            <a:endParaRPr lang="fr-CH"/>
          </a:p>
        </p:txBody>
      </p:sp>
      <p:sp>
        <p:nvSpPr>
          <p:cNvPr id="5" name="Footer Placeholder 4">
            <a:extLst>
              <a:ext uri="{FF2B5EF4-FFF2-40B4-BE49-F238E27FC236}">
                <a16:creationId xmlns:a16="http://schemas.microsoft.com/office/drawing/2014/main" id="{10CFA454-AAB1-49AE-AA42-F68BB45F5536}"/>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267E66B0-FA84-40E2-AB28-E265975B6B8E}"/>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3671933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0"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11" name="Content Placeholder 2"/>
          <p:cNvSpPr>
            <a:spLocks noGrp="1"/>
          </p:cNvSpPr>
          <p:nvPr>
            <p:ph idx="1"/>
          </p:nvPr>
        </p:nvSpPr>
        <p:spPr>
          <a:xfrm>
            <a:off x="609600" y="1600201"/>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Date Placeholder 3"/>
          <p:cNvSpPr>
            <a:spLocks noGrp="1"/>
          </p:cNvSpPr>
          <p:nvPr>
            <p:ph type="dt" sz="half" idx="10"/>
          </p:nvPr>
        </p:nvSpPr>
        <p:spPr>
          <a:xfrm>
            <a:off x="609600" y="6356351"/>
            <a:ext cx="2844800" cy="365125"/>
          </a:xfrm>
        </p:spPr>
        <p:txBody>
          <a:bodyPr/>
          <a:lstStyle/>
          <a:p>
            <a:fld id="{CEB50A6E-118F-49B9-8786-D9A3C35D9475}" type="datetime1">
              <a:rPr lang="fr-CH" smtClean="0"/>
              <a:t>23.12.2019</a:t>
            </a:fld>
            <a:endParaRPr lang="en-GB"/>
          </a:p>
        </p:txBody>
      </p:sp>
      <p:sp>
        <p:nvSpPr>
          <p:cNvPr id="13" name="Footer Placeholder 4"/>
          <p:cNvSpPr>
            <a:spLocks noGrp="1"/>
          </p:cNvSpPr>
          <p:nvPr>
            <p:ph type="ftr" sz="quarter" idx="11"/>
          </p:nvPr>
        </p:nvSpPr>
        <p:spPr>
          <a:xfrm>
            <a:off x="4165600" y="6356351"/>
            <a:ext cx="3860800" cy="365125"/>
          </a:xfrm>
        </p:spPr>
        <p:txBody>
          <a:bodyPr/>
          <a:lstStyle/>
          <a:p>
            <a:endParaRPr lang="en-GB"/>
          </a:p>
        </p:txBody>
      </p:sp>
      <p:sp>
        <p:nvSpPr>
          <p:cNvPr id="14" name="Slide Number Placeholder 5"/>
          <p:cNvSpPr>
            <a:spLocks noGrp="1"/>
          </p:cNvSpPr>
          <p:nvPr>
            <p:ph type="sldNum" sz="quarter" idx="12"/>
          </p:nvPr>
        </p:nvSpPr>
        <p:spPr>
          <a:xfrm>
            <a:off x="8737600" y="6356351"/>
            <a:ext cx="2844800" cy="365125"/>
          </a:xfrm>
        </p:spPr>
        <p:txBody>
          <a:bodyPr/>
          <a:lstStyle/>
          <a:p>
            <a:fld id="{F4BC5128-571E-4D95-A924-69CDEB326A3D}" type="slidenum">
              <a:rPr lang="en-GB" smtClean="0"/>
              <a:t>‹#›</a:t>
            </a:fld>
            <a:endParaRPr lang="en-GB"/>
          </a:p>
        </p:txBody>
      </p:sp>
    </p:spTree>
    <p:extLst>
      <p:ext uri="{BB962C8B-B14F-4D97-AF65-F5344CB8AC3E}">
        <p14:creationId xmlns:p14="http://schemas.microsoft.com/office/powerpoint/2010/main" val="2765566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47269-6060-42AC-8E3A-50327ABE0003}"/>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A32CCD9C-FCBF-4EA6-9135-FAE641954C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AA140C46-3072-4A34-BDCC-2B5585153D84}"/>
              </a:ext>
            </a:extLst>
          </p:cNvPr>
          <p:cNvSpPr>
            <a:spLocks noGrp="1"/>
          </p:cNvSpPr>
          <p:nvPr>
            <p:ph type="dt" sz="half" idx="10"/>
          </p:nvPr>
        </p:nvSpPr>
        <p:spPr/>
        <p:txBody>
          <a:bodyPr/>
          <a:lstStyle/>
          <a:p>
            <a:fld id="{BF59F339-25CE-4EF0-BA46-B2FF6594B676}" type="datetime1">
              <a:rPr lang="fr-CH" smtClean="0"/>
              <a:t>23.12.2019</a:t>
            </a:fld>
            <a:endParaRPr lang="fr-CH"/>
          </a:p>
        </p:txBody>
      </p:sp>
      <p:sp>
        <p:nvSpPr>
          <p:cNvPr id="5" name="Footer Placeholder 4">
            <a:extLst>
              <a:ext uri="{FF2B5EF4-FFF2-40B4-BE49-F238E27FC236}">
                <a16:creationId xmlns:a16="http://schemas.microsoft.com/office/drawing/2014/main" id="{F4D3D9B5-93A1-4B03-AAA6-AB30BEF3EF83}"/>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F2A27499-16A5-4774-B261-5EF88850C812}"/>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338868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32A27-BA7C-4C01-BCEC-A245D7A8F1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CH"/>
          </a:p>
        </p:txBody>
      </p:sp>
      <p:sp>
        <p:nvSpPr>
          <p:cNvPr id="3" name="Text Placeholder 2">
            <a:extLst>
              <a:ext uri="{FF2B5EF4-FFF2-40B4-BE49-F238E27FC236}">
                <a16:creationId xmlns:a16="http://schemas.microsoft.com/office/drawing/2014/main" id="{0D976721-1CA0-4403-9EE5-5BD6CC6DD4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2644774-79FE-4B3A-B4C1-A13D3C35519C}"/>
              </a:ext>
            </a:extLst>
          </p:cNvPr>
          <p:cNvSpPr>
            <a:spLocks noGrp="1"/>
          </p:cNvSpPr>
          <p:nvPr>
            <p:ph type="dt" sz="half" idx="10"/>
          </p:nvPr>
        </p:nvSpPr>
        <p:spPr/>
        <p:txBody>
          <a:bodyPr/>
          <a:lstStyle/>
          <a:p>
            <a:fld id="{BBBF70A3-37E9-4367-86B6-D9F653EB3E07}" type="datetime1">
              <a:rPr lang="fr-CH" smtClean="0"/>
              <a:t>23.12.2019</a:t>
            </a:fld>
            <a:endParaRPr lang="fr-CH"/>
          </a:p>
        </p:txBody>
      </p:sp>
      <p:sp>
        <p:nvSpPr>
          <p:cNvPr id="5" name="Footer Placeholder 4">
            <a:extLst>
              <a:ext uri="{FF2B5EF4-FFF2-40B4-BE49-F238E27FC236}">
                <a16:creationId xmlns:a16="http://schemas.microsoft.com/office/drawing/2014/main" id="{14B6B832-AB22-41BB-8CC3-61D7E757C873}"/>
              </a:ext>
            </a:extLst>
          </p:cNvPr>
          <p:cNvSpPr>
            <a:spLocks noGrp="1"/>
          </p:cNvSpPr>
          <p:nvPr>
            <p:ph type="ftr" sz="quarter" idx="11"/>
          </p:nvPr>
        </p:nvSpPr>
        <p:spPr/>
        <p:txBody>
          <a:bodyPr/>
          <a:lstStyle/>
          <a:p>
            <a:endParaRPr lang="fr-CH"/>
          </a:p>
        </p:txBody>
      </p:sp>
      <p:sp>
        <p:nvSpPr>
          <p:cNvPr id="6" name="Slide Number Placeholder 5">
            <a:extLst>
              <a:ext uri="{FF2B5EF4-FFF2-40B4-BE49-F238E27FC236}">
                <a16:creationId xmlns:a16="http://schemas.microsoft.com/office/drawing/2014/main" id="{ABA98DE8-E9B1-4B77-826A-98BD4AC84F08}"/>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863368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C3BB4-283A-4429-A965-1E9857E471A3}"/>
              </a:ext>
            </a:extLst>
          </p:cNvPr>
          <p:cNvSpPr>
            <a:spLocks noGrp="1"/>
          </p:cNvSpPr>
          <p:nvPr>
            <p:ph type="title"/>
          </p:nvPr>
        </p:nvSpPr>
        <p:spPr/>
        <p:txBody>
          <a:bodyPr/>
          <a:lstStyle/>
          <a:p>
            <a:r>
              <a:rPr lang="en-US"/>
              <a:t>Click to edit Master title style</a:t>
            </a:r>
            <a:endParaRPr lang="fr-CH"/>
          </a:p>
        </p:txBody>
      </p:sp>
      <p:sp>
        <p:nvSpPr>
          <p:cNvPr id="3" name="Content Placeholder 2">
            <a:extLst>
              <a:ext uri="{FF2B5EF4-FFF2-40B4-BE49-F238E27FC236}">
                <a16:creationId xmlns:a16="http://schemas.microsoft.com/office/drawing/2014/main" id="{C896FE77-BE20-48F9-8205-8BA091B0A2A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Content Placeholder 3">
            <a:extLst>
              <a:ext uri="{FF2B5EF4-FFF2-40B4-BE49-F238E27FC236}">
                <a16:creationId xmlns:a16="http://schemas.microsoft.com/office/drawing/2014/main" id="{A80770FE-4E16-4B3B-9749-FDB4B7C02E0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Date Placeholder 4">
            <a:extLst>
              <a:ext uri="{FF2B5EF4-FFF2-40B4-BE49-F238E27FC236}">
                <a16:creationId xmlns:a16="http://schemas.microsoft.com/office/drawing/2014/main" id="{1BB7F220-8F64-4766-9E3F-E143C94D7E27}"/>
              </a:ext>
            </a:extLst>
          </p:cNvPr>
          <p:cNvSpPr>
            <a:spLocks noGrp="1"/>
          </p:cNvSpPr>
          <p:nvPr>
            <p:ph type="dt" sz="half" idx="10"/>
          </p:nvPr>
        </p:nvSpPr>
        <p:spPr/>
        <p:txBody>
          <a:bodyPr/>
          <a:lstStyle/>
          <a:p>
            <a:fld id="{41D96A02-91A4-44F6-BE2C-F2B271CEB66B}" type="datetime1">
              <a:rPr lang="fr-CH" smtClean="0"/>
              <a:t>23.12.2019</a:t>
            </a:fld>
            <a:endParaRPr lang="fr-CH"/>
          </a:p>
        </p:txBody>
      </p:sp>
      <p:sp>
        <p:nvSpPr>
          <p:cNvPr id="6" name="Footer Placeholder 5">
            <a:extLst>
              <a:ext uri="{FF2B5EF4-FFF2-40B4-BE49-F238E27FC236}">
                <a16:creationId xmlns:a16="http://schemas.microsoft.com/office/drawing/2014/main" id="{4674BAC7-7406-49A7-A60F-67956EF5FFF8}"/>
              </a:ext>
            </a:extLst>
          </p:cNvPr>
          <p:cNvSpPr>
            <a:spLocks noGrp="1"/>
          </p:cNvSpPr>
          <p:nvPr>
            <p:ph type="ftr" sz="quarter" idx="11"/>
          </p:nvPr>
        </p:nvSpPr>
        <p:spPr/>
        <p:txBody>
          <a:bodyPr/>
          <a:lstStyle/>
          <a:p>
            <a:endParaRPr lang="fr-CH"/>
          </a:p>
        </p:txBody>
      </p:sp>
      <p:sp>
        <p:nvSpPr>
          <p:cNvPr id="7" name="Slide Number Placeholder 6">
            <a:extLst>
              <a:ext uri="{FF2B5EF4-FFF2-40B4-BE49-F238E27FC236}">
                <a16:creationId xmlns:a16="http://schemas.microsoft.com/office/drawing/2014/main" id="{AC1DB57E-32A3-4AED-9F22-3E6CB07C465C}"/>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906099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1087D-E647-463F-BC41-B8DE266708B1}"/>
              </a:ext>
            </a:extLst>
          </p:cNvPr>
          <p:cNvSpPr>
            <a:spLocks noGrp="1"/>
          </p:cNvSpPr>
          <p:nvPr>
            <p:ph type="title"/>
          </p:nvPr>
        </p:nvSpPr>
        <p:spPr>
          <a:xfrm>
            <a:off x="839788" y="365125"/>
            <a:ext cx="10515600" cy="1325563"/>
          </a:xfrm>
        </p:spPr>
        <p:txBody>
          <a:bodyPr/>
          <a:lstStyle/>
          <a:p>
            <a:r>
              <a:rPr lang="en-US"/>
              <a:t>Click to edit Master title style</a:t>
            </a:r>
            <a:endParaRPr lang="fr-CH"/>
          </a:p>
        </p:txBody>
      </p:sp>
      <p:sp>
        <p:nvSpPr>
          <p:cNvPr id="3" name="Text Placeholder 2">
            <a:extLst>
              <a:ext uri="{FF2B5EF4-FFF2-40B4-BE49-F238E27FC236}">
                <a16:creationId xmlns:a16="http://schemas.microsoft.com/office/drawing/2014/main" id="{1A5FF5B1-3715-4964-8118-944EA47381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EC55B6-C136-4D43-8BE9-235B8FD4BB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a:extLst>
              <a:ext uri="{FF2B5EF4-FFF2-40B4-BE49-F238E27FC236}">
                <a16:creationId xmlns:a16="http://schemas.microsoft.com/office/drawing/2014/main" id="{F9FF07A7-4BAB-40F0-A7E7-B482D66CDD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C2019D4-FD02-4B4D-975E-EC3C47670B3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Date Placeholder 6">
            <a:extLst>
              <a:ext uri="{FF2B5EF4-FFF2-40B4-BE49-F238E27FC236}">
                <a16:creationId xmlns:a16="http://schemas.microsoft.com/office/drawing/2014/main" id="{5752D989-2E5F-4C68-8B4C-2529ABA8966B}"/>
              </a:ext>
            </a:extLst>
          </p:cNvPr>
          <p:cNvSpPr>
            <a:spLocks noGrp="1"/>
          </p:cNvSpPr>
          <p:nvPr>
            <p:ph type="dt" sz="half" idx="10"/>
          </p:nvPr>
        </p:nvSpPr>
        <p:spPr/>
        <p:txBody>
          <a:bodyPr/>
          <a:lstStyle/>
          <a:p>
            <a:fld id="{E8DB2D92-5829-4044-88AC-32F0B9C7AA48}" type="datetime1">
              <a:rPr lang="fr-CH" smtClean="0"/>
              <a:t>23.12.2019</a:t>
            </a:fld>
            <a:endParaRPr lang="fr-CH"/>
          </a:p>
        </p:txBody>
      </p:sp>
      <p:sp>
        <p:nvSpPr>
          <p:cNvPr id="8" name="Footer Placeholder 7">
            <a:extLst>
              <a:ext uri="{FF2B5EF4-FFF2-40B4-BE49-F238E27FC236}">
                <a16:creationId xmlns:a16="http://schemas.microsoft.com/office/drawing/2014/main" id="{6619789F-8331-488C-8AEB-D5A3FC0470A0}"/>
              </a:ext>
            </a:extLst>
          </p:cNvPr>
          <p:cNvSpPr>
            <a:spLocks noGrp="1"/>
          </p:cNvSpPr>
          <p:nvPr>
            <p:ph type="ftr" sz="quarter" idx="11"/>
          </p:nvPr>
        </p:nvSpPr>
        <p:spPr/>
        <p:txBody>
          <a:bodyPr/>
          <a:lstStyle/>
          <a:p>
            <a:endParaRPr lang="fr-CH"/>
          </a:p>
        </p:txBody>
      </p:sp>
      <p:sp>
        <p:nvSpPr>
          <p:cNvPr id="9" name="Slide Number Placeholder 8">
            <a:extLst>
              <a:ext uri="{FF2B5EF4-FFF2-40B4-BE49-F238E27FC236}">
                <a16:creationId xmlns:a16="http://schemas.microsoft.com/office/drawing/2014/main" id="{E56DDC07-CC04-4FED-951B-8CAF2F9007DB}"/>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2256665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368AB-7E4F-4A17-A4A9-A39E642A8B5F}"/>
              </a:ext>
            </a:extLst>
          </p:cNvPr>
          <p:cNvSpPr>
            <a:spLocks noGrp="1"/>
          </p:cNvSpPr>
          <p:nvPr>
            <p:ph type="title"/>
          </p:nvPr>
        </p:nvSpPr>
        <p:spPr/>
        <p:txBody>
          <a:bodyPr/>
          <a:lstStyle/>
          <a:p>
            <a:r>
              <a:rPr lang="en-US"/>
              <a:t>Click to edit Master title style</a:t>
            </a:r>
            <a:endParaRPr lang="fr-CH"/>
          </a:p>
        </p:txBody>
      </p:sp>
      <p:sp>
        <p:nvSpPr>
          <p:cNvPr id="3" name="Date Placeholder 2">
            <a:extLst>
              <a:ext uri="{FF2B5EF4-FFF2-40B4-BE49-F238E27FC236}">
                <a16:creationId xmlns:a16="http://schemas.microsoft.com/office/drawing/2014/main" id="{B4A4C480-9A07-497E-AE4A-E7F5C81F0A54}"/>
              </a:ext>
            </a:extLst>
          </p:cNvPr>
          <p:cNvSpPr>
            <a:spLocks noGrp="1"/>
          </p:cNvSpPr>
          <p:nvPr>
            <p:ph type="dt" sz="half" idx="10"/>
          </p:nvPr>
        </p:nvSpPr>
        <p:spPr/>
        <p:txBody>
          <a:bodyPr/>
          <a:lstStyle/>
          <a:p>
            <a:fld id="{98D79500-997A-4751-85C3-521C0ED2A71D}" type="datetime1">
              <a:rPr lang="fr-CH" smtClean="0"/>
              <a:t>23.12.2019</a:t>
            </a:fld>
            <a:endParaRPr lang="fr-CH"/>
          </a:p>
        </p:txBody>
      </p:sp>
      <p:sp>
        <p:nvSpPr>
          <p:cNvPr id="4" name="Footer Placeholder 3">
            <a:extLst>
              <a:ext uri="{FF2B5EF4-FFF2-40B4-BE49-F238E27FC236}">
                <a16:creationId xmlns:a16="http://schemas.microsoft.com/office/drawing/2014/main" id="{04691A67-A160-4201-935B-B0787C88AF35}"/>
              </a:ext>
            </a:extLst>
          </p:cNvPr>
          <p:cNvSpPr>
            <a:spLocks noGrp="1"/>
          </p:cNvSpPr>
          <p:nvPr>
            <p:ph type="ftr" sz="quarter" idx="11"/>
          </p:nvPr>
        </p:nvSpPr>
        <p:spPr/>
        <p:txBody>
          <a:bodyPr/>
          <a:lstStyle/>
          <a:p>
            <a:endParaRPr lang="fr-CH"/>
          </a:p>
        </p:txBody>
      </p:sp>
      <p:sp>
        <p:nvSpPr>
          <p:cNvPr id="5" name="Slide Number Placeholder 4">
            <a:extLst>
              <a:ext uri="{FF2B5EF4-FFF2-40B4-BE49-F238E27FC236}">
                <a16:creationId xmlns:a16="http://schemas.microsoft.com/office/drawing/2014/main" id="{518B11C0-8277-4EE2-B185-71CA5D2DE738}"/>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1155461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674C95-3FA1-461F-B683-DE81135AAA97}"/>
              </a:ext>
            </a:extLst>
          </p:cNvPr>
          <p:cNvSpPr>
            <a:spLocks noGrp="1"/>
          </p:cNvSpPr>
          <p:nvPr>
            <p:ph type="dt" sz="half" idx="10"/>
          </p:nvPr>
        </p:nvSpPr>
        <p:spPr/>
        <p:txBody>
          <a:bodyPr/>
          <a:lstStyle/>
          <a:p>
            <a:fld id="{71FA41A9-FC00-475A-99AB-E9861F59A2C5}" type="datetime1">
              <a:rPr lang="fr-CH" smtClean="0"/>
              <a:t>23.12.2019</a:t>
            </a:fld>
            <a:endParaRPr lang="fr-CH"/>
          </a:p>
        </p:txBody>
      </p:sp>
      <p:sp>
        <p:nvSpPr>
          <p:cNvPr id="3" name="Footer Placeholder 2">
            <a:extLst>
              <a:ext uri="{FF2B5EF4-FFF2-40B4-BE49-F238E27FC236}">
                <a16:creationId xmlns:a16="http://schemas.microsoft.com/office/drawing/2014/main" id="{67BF37E1-633B-4147-A62D-875843C52E84}"/>
              </a:ext>
            </a:extLst>
          </p:cNvPr>
          <p:cNvSpPr>
            <a:spLocks noGrp="1"/>
          </p:cNvSpPr>
          <p:nvPr>
            <p:ph type="ftr" sz="quarter" idx="11"/>
          </p:nvPr>
        </p:nvSpPr>
        <p:spPr/>
        <p:txBody>
          <a:bodyPr/>
          <a:lstStyle/>
          <a:p>
            <a:endParaRPr lang="fr-CH"/>
          </a:p>
        </p:txBody>
      </p:sp>
      <p:sp>
        <p:nvSpPr>
          <p:cNvPr id="4" name="Slide Number Placeholder 3">
            <a:extLst>
              <a:ext uri="{FF2B5EF4-FFF2-40B4-BE49-F238E27FC236}">
                <a16:creationId xmlns:a16="http://schemas.microsoft.com/office/drawing/2014/main" id="{FD6538A8-467A-4255-9390-451590B28764}"/>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1361430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4C421-7642-4083-AE20-6C5DC51271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Content Placeholder 2">
            <a:extLst>
              <a:ext uri="{FF2B5EF4-FFF2-40B4-BE49-F238E27FC236}">
                <a16:creationId xmlns:a16="http://schemas.microsoft.com/office/drawing/2014/main" id="{6A2AA0B5-52FD-4901-B431-905BE02CAA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a:extLst>
              <a:ext uri="{FF2B5EF4-FFF2-40B4-BE49-F238E27FC236}">
                <a16:creationId xmlns:a16="http://schemas.microsoft.com/office/drawing/2014/main" id="{21F295C4-9FF3-476C-B532-41C651CE77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699BE54-7E9B-465E-89E3-DD555A66DF4F}"/>
              </a:ext>
            </a:extLst>
          </p:cNvPr>
          <p:cNvSpPr>
            <a:spLocks noGrp="1"/>
          </p:cNvSpPr>
          <p:nvPr>
            <p:ph type="dt" sz="half" idx="10"/>
          </p:nvPr>
        </p:nvSpPr>
        <p:spPr/>
        <p:txBody>
          <a:bodyPr/>
          <a:lstStyle/>
          <a:p>
            <a:fld id="{4C781737-5AD3-4724-95E0-A79175EE7423}" type="datetime1">
              <a:rPr lang="fr-CH" smtClean="0"/>
              <a:t>23.12.2019</a:t>
            </a:fld>
            <a:endParaRPr lang="fr-CH"/>
          </a:p>
        </p:txBody>
      </p:sp>
      <p:sp>
        <p:nvSpPr>
          <p:cNvPr id="6" name="Footer Placeholder 5">
            <a:extLst>
              <a:ext uri="{FF2B5EF4-FFF2-40B4-BE49-F238E27FC236}">
                <a16:creationId xmlns:a16="http://schemas.microsoft.com/office/drawing/2014/main" id="{C9A1C057-804E-4325-AAEE-6248948E134D}"/>
              </a:ext>
            </a:extLst>
          </p:cNvPr>
          <p:cNvSpPr>
            <a:spLocks noGrp="1"/>
          </p:cNvSpPr>
          <p:nvPr>
            <p:ph type="ftr" sz="quarter" idx="11"/>
          </p:nvPr>
        </p:nvSpPr>
        <p:spPr/>
        <p:txBody>
          <a:bodyPr/>
          <a:lstStyle/>
          <a:p>
            <a:endParaRPr lang="fr-CH"/>
          </a:p>
        </p:txBody>
      </p:sp>
      <p:sp>
        <p:nvSpPr>
          <p:cNvPr id="7" name="Slide Number Placeholder 6">
            <a:extLst>
              <a:ext uri="{FF2B5EF4-FFF2-40B4-BE49-F238E27FC236}">
                <a16:creationId xmlns:a16="http://schemas.microsoft.com/office/drawing/2014/main" id="{676ED000-9FE5-4A43-871E-E70E3820B07D}"/>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1191304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2279-74E3-4605-BBD6-9C99BF9381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CH"/>
          </a:p>
        </p:txBody>
      </p:sp>
      <p:sp>
        <p:nvSpPr>
          <p:cNvPr id="3" name="Picture Placeholder 2">
            <a:extLst>
              <a:ext uri="{FF2B5EF4-FFF2-40B4-BE49-F238E27FC236}">
                <a16:creationId xmlns:a16="http://schemas.microsoft.com/office/drawing/2014/main" id="{B7F442B9-3E98-45D6-8B8C-3C3A40CDB8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Text Placeholder 3">
            <a:extLst>
              <a:ext uri="{FF2B5EF4-FFF2-40B4-BE49-F238E27FC236}">
                <a16:creationId xmlns:a16="http://schemas.microsoft.com/office/drawing/2014/main" id="{157C5166-444E-401E-9D66-589B8C0160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DB2031A-A683-4BDE-AE83-BD49601236D6}"/>
              </a:ext>
            </a:extLst>
          </p:cNvPr>
          <p:cNvSpPr>
            <a:spLocks noGrp="1"/>
          </p:cNvSpPr>
          <p:nvPr>
            <p:ph type="dt" sz="half" idx="10"/>
          </p:nvPr>
        </p:nvSpPr>
        <p:spPr/>
        <p:txBody>
          <a:bodyPr/>
          <a:lstStyle/>
          <a:p>
            <a:fld id="{E5711CCE-1A71-496A-B6E6-379944E831ED}" type="datetime1">
              <a:rPr lang="fr-CH" smtClean="0"/>
              <a:t>23.12.2019</a:t>
            </a:fld>
            <a:endParaRPr lang="fr-CH"/>
          </a:p>
        </p:txBody>
      </p:sp>
      <p:sp>
        <p:nvSpPr>
          <p:cNvPr id="6" name="Footer Placeholder 5">
            <a:extLst>
              <a:ext uri="{FF2B5EF4-FFF2-40B4-BE49-F238E27FC236}">
                <a16:creationId xmlns:a16="http://schemas.microsoft.com/office/drawing/2014/main" id="{099EDA8E-9A24-4E80-B645-9157D087FC5B}"/>
              </a:ext>
            </a:extLst>
          </p:cNvPr>
          <p:cNvSpPr>
            <a:spLocks noGrp="1"/>
          </p:cNvSpPr>
          <p:nvPr>
            <p:ph type="ftr" sz="quarter" idx="11"/>
          </p:nvPr>
        </p:nvSpPr>
        <p:spPr/>
        <p:txBody>
          <a:bodyPr/>
          <a:lstStyle/>
          <a:p>
            <a:endParaRPr lang="fr-CH"/>
          </a:p>
        </p:txBody>
      </p:sp>
      <p:sp>
        <p:nvSpPr>
          <p:cNvPr id="7" name="Slide Number Placeholder 6">
            <a:extLst>
              <a:ext uri="{FF2B5EF4-FFF2-40B4-BE49-F238E27FC236}">
                <a16:creationId xmlns:a16="http://schemas.microsoft.com/office/drawing/2014/main" id="{81908C4D-01EC-4F67-A218-F1D2085B5A14}"/>
              </a:ext>
            </a:extLst>
          </p:cNvPr>
          <p:cNvSpPr>
            <a:spLocks noGrp="1"/>
          </p:cNvSpPr>
          <p:nvPr>
            <p:ph type="sldNum" sz="quarter" idx="12"/>
          </p:nvPr>
        </p:nvSpPr>
        <p:spPr/>
        <p:txBody>
          <a:bodyPr/>
          <a:lstStyle/>
          <a:p>
            <a:fld id="{1431706D-C08C-44A9-BAF5-B45AE634C956}" type="slidenum">
              <a:rPr lang="fr-CH" smtClean="0"/>
              <a:t>‹#›</a:t>
            </a:fld>
            <a:endParaRPr lang="fr-CH"/>
          </a:p>
        </p:txBody>
      </p:sp>
    </p:spTree>
    <p:extLst>
      <p:ext uri="{BB962C8B-B14F-4D97-AF65-F5344CB8AC3E}">
        <p14:creationId xmlns:p14="http://schemas.microsoft.com/office/powerpoint/2010/main" val="566242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6C0056-60FA-46B4-9F6C-EF7A75487D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CH"/>
          </a:p>
        </p:txBody>
      </p:sp>
      <p:sp>
        <p:nvSpPr>
          <p:cNvPr id="3" name="Text Placeholder 2">
            <a:extLst>
              <a:ext uri="{FF2B5EF4-FFF2-40B4-BE49-F238E27FC236}">
                <a16:creationId xmlns:a16="http://schemas.microsoft.com/office/drawing/2014/main" id="{D08507AC-9ACC-447E-BC0F-FD2B1E194A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a:extLst>
              <a:ext uri="{FF2B5EF4-FFF2-40B4-BE49-F238E27FC236}">
                <a16:creationId xmlns:a16="http://schemas.microsoft.com/office/drawing/2014/main" id="{E2609731-166A-4B4F-A4B3-B34A45E647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356D4D-4C12-4D6B-8B7C-4ED37DFB1121}" type="datetime1">
              <a:rPr lang="fr-CH" smtClean="0"/>
              <a:t>23.12.2019</a:t>
            </a:fld>
            <a:endParaRPr lang="fr-CH"/>
          </a:p>
        </p:txBody>
      </p:sp>
      <p:sp>
        <p:nvSpPr>
          <p:cNvPr id="5" name="Footer Placeholder 4">
            <a:extLst>
              <a:ext uri="{FF2B5EF4-FFF2-40B4-BE49-F238E27FC236}">
                <a16:creationId xmlns:a16="http://schemas.microsoft.com/office/drawing/2014/main" id="{E2B0A291-2610-40F0-A977-330571CDFC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Slide Number Placeholder 5">
            <a:extLst>
              <a:ext uri="{FF2B5EF4-FFF2-40B4-BE49-F238E27FC236}">
                <a16:creationId xmlns:a16="http://schemas.microsoft.com/office/drawing/2014/main" id="{3DB578C8-AEAD-4D91-8DB5-B7BBAC8B02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31706D-C08C-44A9-BAF5-B45AE634C956}" type="slidenum">
              <a:rPr lang="fr-CH" smtClean="0"/>
              <a:t>‹#›</a:t>
            </a:fld>
            <a:endParaRPr lang="fr-CH"/>
          </a:p>
        </p:txBody>
      </p:sp>
    </p:spTree>
    <p:extLst>
      <p:ext uri="{BB962C8B-B14F-4D97-AF65-F5344CB8AC3E}">
        <p14:creationId xmlns:p14="http://schemas.microsoft.com/office/powerpoint/2010/main" val="4023420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9.jpe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1.png"/></Relationships>
</file>

<file path=ppt/slides/_rels/slide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34.tiff"/><Relationship Id="rId7" Type="http://schemas.openxmlformats.org/officeDocument/2006/relationships/image" Target="../media/image37.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png"/><Relationship Id="rId4" Type="http://schemas.openxmlformats.org/officeDocument/2006/relationships/image" Target="../media/image35.tiff"/></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051744" y="2349739"/>
            <a:ext cx="8396748" cy="2123658"/>
          </a:xfrm>
          <a:prstGeom prst="rect">
            <a:avLst/>
          </a:prstGeom>
        </p:spPr>
        <p:txBody>
          <a:bodyPr wrap="square" anchor="t">
            <a:spAutoFit/>
          </a:bodyPr>
          <a:lstStyle/>
          <a:p>
            <a:pPr algn="ctr"/>
            <a:r>
              <a:rPr lang="en-US" sz="4400" dirty="0"/>
              <a:t>Addressing the needs of persons with non communicable diseases (NCD) in humanitarian crises </a:t>
            </a:r>
          </a:p>
        </p:txBody>
      </p:sp>
      <p:pic>
        <p:nvPicPr>
          <p:cNvPr id="2" name="Picture 1"/>
          <p:cNvPicPr>
            <a:picLocks noChangeAspect="1"/>
          </p:cNvPicPr>
          <p:nvPr/>
        </p:nvPicPr>
        <p:blipFill>
          <a:blip r:embed="rId2"/>
          <a:stretch>
            <a:fillRect/>
          </a:stretch>
        </p:blipFill>
        <p:spPr>
          <a:xfrm>
            <a:off x="0" y="0"/>
            <a:ext cx="627888" cy="6858000"/>
          </a:xfrm>
          <a:prstGeom prst="rect">
            <a:avLst/>
          </a:prstGeom>
        </p:spPr>
      </p:pic>
      <p:sp>
        <p:nvSpPr>
          <p:cNvPr id="3" name="Rectangle 2">
            <a:extLst>
              <a:ext uri="{FF2B5EF4-FFF2-40B4-BE49-F238E27FC236}">
                <a16:creationId xmlns:a16="http://schemas.microsoft.com/office/drawing/2014/main" id="{297E438A-E91F-4BC2-A87A-D4153E7AE9D4}"/>
              </a:ext>
            </a:extLst>
          </p:cNvPr>
          <p:cNvSpPr/>
          <p:nvPr/>
        </p:nvSpPr>
        <p:spPr>
          <a:xfrm>
            <a:off x="627888" y="6150114"/>
            <a:ext cx="4451684" cy="707886"/>
          </a:xfrm>
          <a:prstGeom prst="rect">
            <a:avLst/>
          </a:prstGeom>
        </p:spPr>
        <p:txBody>
          <a:bodyPr wrap="square">
            <a:spAutoFit/>
          </a:bodyPr>
          <a:lstStyle/>
          <a:p>
            <a:pPr algn="r"/>
            <a:r>
              <a:rPr lang="en-US" sz="1200" dirty="0">
                <a:solidFill>
                  <a:srgbClr val="0000FF"/>
                </a:solidFill>
              </a:rPr>
              <a:t>These learning materials were prepared by </a:t>
            </a:r>
          </a:p>
          <a:p>
            <a:pPr algn="r"/>
            <a:r>
              <a:rPr lang="en-US" sz="1200" dirty="0">
                <a:solidFill>
                  <a:srgbClr val="0000FF"/>
                </a:solidFill>
              </a:rPr>
              <a:t>Hyo-Jeong Kim, WHO</a:t>
            </a:r>
          </a:p>
          <a:p>
            <a:pPr algn="r"/>
            <a:r>
              <a:rPr lang="en-US" sz="1200" dirty="0">
                <a:solidFill>
                  <a:srgbClr val="0000FF"/>
                </a:solidFill>
              </a:rPr>
              <a:t>Sigiriya Aebischer Perone, ICRC &amp; Geneva University hospitals (HUG</a:t>
            </a:r>
            <a:r>
              <a:rPr lang="en-US" sz="1600" dirty="0">
                <a:solidFill>
                  <a:srgbClr val="0000FF"/>
                </a:solidFill>
              </a:rPr>
              <a:t>)</a:t>
            </a:r>
          </a:p>
        </p:txBody>
      </p:sp>
      <p:sp>
        <p:nvSpPr>
          <p:cNvPr id="4" name="TextBox 3">
            <a:extLst>
              <a:ext uri="{FF2B5EF4-FFF2-40B4-BE49-F238E27FC236}">
                <a16:creationId xmlns:a16="http://schemas.microsoft.com/office/drawing/2014/main" id="{B4D14531-5F19-4198-BB3F-546DA4925A6B}"/>
              </a:ext>
            </a:extLst>
          </p:cNvPr>
          <p:cNvSpPr txBox="1"/>
          <p:nvPr/>
        </p:nvSpPr>
        <p:spPr>
          <a:xfrm>
            <a:off x="83492" y="5287093"/>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5" name="TextBox 4">
            <a:extLst>
              <a:ext uri="{FF2B5EF4-FFF2-40B4-BE49-F238E27FC236}">
                <a16:creationId xmlns:a16="http://schemas.microsoft.com/office/drawing/2014/main" id="{AD088015-E991-4B9C-BF4D-D945A543D082}"/>
              </a:ext>
            </a:extLst>
          </p:cNvPr>
          <p:cNvSpPr txBox="1"/>
          <p:nvPr/>
        </p:nvSpPr>
        <p:spPr>
          <a:xfrm>
            <a:off x="7229669" y="5545625"/>
            <a:ext cx="4328429" cy="461665"/>
          </a:xfrm>
          <a:prstGeom prst="rect">
            <a:avLst/>
          </a:prstGeom>
          <a:noFill/>
        </p:spPr>
        <p:txBody>
          <a:bodyPr wrap="none" rtlCol="0">
            <a:spAutoFit/>
          </a:bodyPr>
          <a:lstStyle/>
          <a:p>
            <a:r>
              <a:rPr lang="en-GB" sz="2400" dirty="0">
                <a:highlight>
                  <a:srgbClr val="FFFF00"/>
                </a:highlight>
              </a:rPr>
              <a:t>Name + organization facilitator(s)</a:t>
            </a:r>
          </a:p>
        </p:txBody>
      </p:sp>
      <p:sp>
        <p:nvSpPr>
          <p:cNvPr id="11" name="TextBox 10">
            <a:extLst>
              <a:ext uri="{FF2B5EF4-FFF2-40B4-BE49-F238E27FC236}">
                <a16:creationId xmlns:a16="http://schemas.microsoft.com/office/drawing/2014/main" id="{6FE1B370-8E44-45B2-9202-75757DDA3B8F}"/>
              </a:ext>
            </a:extLst>
          </p:cNvPr>
          <p:cNvSpPr txBox="1"/>
          <p:nvPr/>
        </p:nvSpPr>
        <p:spPr>
          <a:xfrm>
            <a:off x="7954490" y="441320"/>
            <a:ext cx="3288272" cy="369332"/>
          </a:xfrm>
          <a:prstGeom prst="rect">
            <a:avLst/>
          </a:prstGeom>
          <a:noFill/>
        </p:spPr>
        <p:txBody>
          <a:bodyPr wrap="none" rtlCol="0">
            <a:spAutoFit/>
          </a:bodyPr>
          <a:lstStyle/>
          <a:p>
            <a:r>
              <a:rPr lang="en-GB" dirty="0">
                <a:highlight>
                  <a:srgbClr val="FFFF00"/>
                </a:highlight>
              </a:rPr>
              <a:t>Logo(s) institution(s) facilitator(s)</a:t>
            </a:r>
          </a:p>
        </p:txBody>
      </p:sp>
      <p:sp>
        <p:nvSpPr>
          <p:cNvPr id="6" name="Slide Number Placeholder 5">
            <a:extLst>
              <a:ext uri="{FF2B5EF4-FFF2-40B4-BE49-F238E27FC236}">
                <a16:creationId xmlns:a16="http://schemas.microsoft.com/office/drawing/2014/main" id="{A6D15FD8-F941-4C32-A6D8-0FC6CE4EB951}"/>
              </a:ext>
            </a:extLst>
          </p:cNvPr>
          <p:cNvSpPr>
            <a:spLocks noGrp="1"/>
          </p:cNvSpPr>
          <p:nvPr>
            <p:ph type="sldNum" sz="quarter" idx="12"/>
          </p:nvPr>
        </p:nvSpPr>
        <p:spPr/>
        <p:txBody>
          <a:bodyPr/>
          <a:lstStyle/>
          <a:p>
            <a:fld id="{1431706D-C08C-44A9-BAF5-B45AE634C956}" type="slidenum">
              <a:rPr lang="fr-CH" smtClean="0"/>
              <a:t>1</a:t>
            </a:fld>
            <a:endParaRPr lang="fr-CH"/>
          </a:p>
        </p:txBody>
      </p:sp>
    </p:spTree>
    <p:extLst>
      <p:ext uri="{BB962C8B-B14F-4D97-AF65-F5344CB8AC3E}">
        <p14:creationId xmlns:p14="http://schemas.microsoft.com/office/powerpoint/2010/main" val="2850970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57EEE-11E7-4318-A03B-8B3E2651C5E4}"/>
              </a:ext>
            </a:extLst>
          </p:cNvPr>
          <p:cNvSpPr>
            <a:spLocks noGrp="1"/>
          </p:cNvSpPr>
          <p:nvPr>
            <p:ph type="title"/>
          </p:nvPr>
        </p:nvSpPr>
        <p:spPr>
          <a:xfrm>
            <a:off x="915318" y="0"/>
            <a:ext cx="10515600" cy="1325563"/>
          </a:xfrm>
        </p:spPr>
        <p:txBody>
          <a:bodyPr/>
          <a:lstStyle/>
          <a:p>
            <a:pPr algn="ctr"/>
            <a:r>
              <a:rPr lang="en-US" u="sng" dirty="0">
                <a:latin typeface="+mn-lt"/>
              </a:rPr>
              <a:t>NCDs in crisis situations</a:t>
            </a:r>
            <a:endParaRPr lang="fr-CH" u="sng" dirty="0">
              <a:latin typeface="+mn-lt"/>
            </a:endParaRPr>
          </a:p>
        </p:txBody>
      </p:sp>
      <p:sp>
        <p:nvSpPr>
          <p:cNvPr id="5" name="TextBox 4">
            <a:extLst>
              <a:ext uri="{FF2B5EF4-FFF2-40B4-BE49-F238E27FC236}">
                <a16:creationId xmlns:a16="http://schemas.microsoft.com/office/drawing/2014/main" id="{D1605AF5-AC90-4DFF-9C9B-38005170ACAE}"/>
              </a:ext>
            </a:extLst>
          </p:cNvPr>
          <p:cNvSpPr txBox="1"/>
          <p:nvPr/>
        </p:nvSpPr>
        <p:spPr>
          <a:xfrm>
            <a:off x="5385164" y="6211669"/>
            <a:ext cx="6578236" cy="646331"/>
          </a:xfrm>
          <a:prstGeom prst="rect">
            <a:avLst/>
          </a:prstGeom>
          <a:noFill/>
        </p:spPr>
        <p:txBody>
          <a:bodyPr wrap="square" rtlCol="0">
            <a:spAutoFit/>
          </a:bodyPr>
          <a:lstStyle/>
          <a:p>
            <a:r>
              <a:rPr lang="en-GB" i="1" dirty="0"/>
              <a:t>Benjamin	J. Ryan, Asia-Pacific	</a:t>
            </a:r>
            <a:r>
              <a:rPr lang="en-GB" i="1" dirty="0" err="1"/>
              <a:t>Center</a:t>
            </a:r>
            <a:r>
              <a:rPr lang="en-GB" i="1" dirty="0"/>
              <a:t> for Security H.E.L.P. course 2018</a:t>
            </a:r>
            <a:endParaRPr lang="fr-CH" i="1" dirty="0"/>
          </a:p>
          <a:p>
            <a:endParaRPr lang="fr-CH" dirty="0"/>
          </a:p>
        </p:txBody>
      </p:sp>
      <p:pic>
        <p:nvPicPr>
          <p:cNvPr id="6" name="Picture 5">
            <a:extLst>
              <a:ext uri="{FF2B5EF4-FFF2-40B4-BE49-F238E27FC236}">
                <a16:creationId xmlns:a16="http://schemas.microsoft.com/office/drawing/2014/main" id="{0770E201-F929-48AC-9BCB-2A3FECE37FB3}"/>
              </a:ext>
            </a:extLst>
          </p:cNvPr>
          <p:cNvPicPr>
            <a:picLocks noChangeAspect="1"/>
          </p:cNvPicPr>
          <p:nvPr/>
        </p:nvPicPr>
        <p:blipFill>
          <a:blip r:embed="rId2"/>
          <a:stretch>
            <a:fillRect/>
          </a:stretch>
        </p:blipFill>
        <p:spPr>
          <a:xfrm>
            <a:off x="-152400" y="0"/>
            <a:ext cx="627888" cy="6858000"/>
          </a:xfrm>
          <a:prstGeom prst="rect">
            <a:avLst/>
          </a:prstGeom>
        </p:spPr>
      </p:pic>
      <p:sp>
        <p:nvSpPr>
          <p:cNvPr id="7" name="TextBox 6">
            <a:extLst>
              <a:ext uri="{FF2B5EF4-FFF2-40B4-BE49-F238E27FC236}">
                <a16:creationId xmlns:a16="http://schemas.microsoft.com/office/drawing/2014/main" id="{BF53EFAE-FC70-4E45-A025-16115B6350EB}"/>
              </a:ext>
            </a:extLst>
          </p:cNvPr>
          <p:cNvSpPr txBox="1"/>
          <p:nvPr/>
        </p:nvSpPr>
        <p:spPr>
          <a:xfrm>
            <a:off x="-35653"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3" name="TextBox 2">
            <a:extLst>
              <a:ext uri="{FF2B5EF4-FFF2-40B4-BE49-F238E27FC236}">
                <a16:creationId xmlns:a16="http://schemas.microsoft.com/office/drawing/2014/main" id="{A6F29B09-11F5-4569-AD1A-023772E9EE62}"/>
              </a:ext>
            </a:extLst>
          </p:cNvPr>
          <p:cNvSpPr txBox="1"/>
          <p:nvPr/>
        </p:nvSpPr>
        <p:spPr>
          <a:xfrm>
            <a:off x="1061357" y="1506458"/>
            <a:ext cx="10069286"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Hurricane Katrina (USA 2005): 33% of people exhibited symptoms of NCD exacerbation when arriving in a shelter </a:t>
            </a:r>
            <a:r>
              <a:rPr lang="en-US" dirty="0"/>
              <a:t>(Evans 2010)</a:t>
            </a:r>
          </a:p>
          <a:p>
            <a:pPr marL="285750" indent="-285750">
              <a:buFont typeface="Arial" panose="020B0604020202020204" pitchFamily="34" charset="0"/>
              <a:buChar char="•"/>
            </a:pPr>
            <a:r>
              <a:rPr lang="en-US" sz="2400" dirty="0"/>
              <a:t>Cancer related deaths 19% increase in: </a:t>
            </a:r>
          </a:p>
          <a:p>
            <a:pPr marL="742950" lvl="1" indent="-285750">
              <a:buFont typeface="Wingdings" panose="05000000000000000000" pitchFamily="2" charset="2"/>
              <a:buChar char="§"/>
            </a:pPr>
            <a:r>
              <a:rPr lang="en-US" sz="2400" dirty="0"/>
              <a:t>Hurricane </a:t>
            </a:r>
            <a:r>
              <a:rPr lang="en-US" sz="2400" dirty="0" err="1"/>
              <a:t>Iniki</a:t>
            </a:r>
            <a:r>
              <a:rPr lang="en-US" sz="2400" dirty="0"/>
              <a:t> (Hawaii 1992) – in the 12 months after </a:t>
            </a:r>
            <a:r>
              <a:rPr lang="en-US" dirty="0"/>
              <a:t>(Hendrickson 1997</a:t>
            </a:r>
          </a:p>
          <a:p>
            <a:pPr marL="742950" lvl="1" indent="-285750">
              <a:buFont typeface="Wingdings" panose="05000000000000000000" pitchFamily="2" charset="2"/>
              <a:buChar char="§"/>
            </a:pPr>
            <a:r>
              <a:rPr lang="en-US" sz="2400" dirty="0"/>
              <a:t>Florida (2004) –during the weeks after four hurricanes </a:t>
            </a:r>
            <a:r>
              <a:rPr lang="en-US" dirty="0"/>
              <a:t>(McKenney 2011)</a:t>
            </a:r>
          </a:p>
          <a:p>
            <a:pPr marL="285750" indent="-285750">
              <a:buFont typeface="Arial" panose="020B0604020202020204" pitchFamily="34" charset="0"/>
              <a:buChar char="•"/>
            </a:pPr>
            <a:r>
              <a:rPr lang="en-US" sz="2400" dirty="0"/>
              <a:t>Cancer treatment services decreased by 33% one year after Hurricane Katrina (USA 2005) </a:t>
            </a:r>
            <a:r>
              <a:rPr lang="en-US" dirty="0"/>
              <a:t>(Brown 2008)</a:t>
            </a:r>
          </a:p>
          <a:p>
            <a:pPr marL="285750" indent="-285750">
              <a:buFont typeface="Arial" panose="020B0604020202020204" pitchFamily="34" charset="0"/>
              <a:buChar char="•"/>
            </a:pPr>
            <a:r>
              <a:rPr lang="en-US" sz="2400" dirty="0"/>
              <a:t>Diabetes related deaths accounted for 5% of excess deaths –Florida 2004 (four hurricanes) </a:t>
            </a:r>
            <a:r>
              <a:rPr lang="en-US" dirty="0"/>
              <a:t>(Brown 2008)</a:t>
            </a:r>
          </a:p>
          <a:p>
            <a:pPr marL="285750" indent="-285750">
              <a:buFont typeface="Arial" panose="020B0604020202020204" pitchFamily="34" charset="0"/>
              <a:buChar char="•"/>
            </a:pPr>
            <a:r>
              <a:rPr lang="en-US" sz="2400" dirty="0"/>
              <a:t>In three months after the 2011 Great East Japan Earthquake, mortality for people of 60 years on dialysis increased by 41%, cardiovascular diseases 33% and heart diseases 37% </a:t>
            </a:r>
            <a:r>
              <a:rPr lang="en-US" dirty="0"/>
              <a:t>(</a:t>
            </a:r>
            <a:r>
              <a:rPr lang="en-US" dirty="0" err="1"/>
              <a:t>Uchimura</a:t>
            </a:r>
            <a:r>
              <a:rPr lang="en-US" dirty="0"/>
              <a:t> et al 2014)</a:t>
            </a:r>
            <a:endParaRPr lang="fr-CH" dirty="0"/>
          </a:p>
        </p:txBody>
      </p:sp>
      <p:sp>
        <p:nvSpPr>
          <p:cNvPr id="4" name="Slide Number Placeholder 3">
            <a:extLst>
              <a:ext uri="{FF2B5EF4-FFF2-40B4-BE49-F238E27FC236}">
                <a16:creationId xmlns:a16="http://schemas.microsoft.com/office/drawing/2014/main" id="{C0048850-4132-4B80-9FB2-F89550F4FFA2}"/>
              </a:ext>
            </a:extLst>
          </p:cNvPr>
          <p:cNvSpPr>
            <a:spLocks noGrp="1"/>
          </p:cNvSpPr>
          <p:nvPr>
            <p:ph type="sldNum" sz="quarter" idx="12"/>
          </p:nvPr>
        </p:nvSpPr>
        <p:spPr/>
        <p:txBody>
          <a:bodyPr/>
          <a:lstStyle/>
          <a:p>
            <a:fld id="{1431706D-C08C-44A9-BAF5-B45AE634C956}" type="slidenum">
              <a:rPr lang="fr-CH" smtClean="0"/>
              <a:t>10</a:t>
            </a:fld>
            <a:endParaRPr lang="fr-CH"/>
          </a:p>
        </p:txBody>
      </p:sp>
    </p:spTree>
    <p:extLst>
      <p:ext uri="{BB962C8B-B14F-4D97-AF65-F5344CB8AC3E}">
        <p14:creationId xmlns:p14="http://schemas.microsoft.com/office/powerpoint/2010/main" val="3326161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8821"/>
            <a:ext cx="10515600" cy="1325563"/>
          </a:xfrm>
        </p:spPr>
        <p:txBody>
          <a:bodyPr/>
          <a:lstStyle/>
          <a:p>
            <a:pPr algn="ctr"/>
            <a:r>
              <a:rPr lang="en-GB" b="1" u="sng"/>
              <a:t>Why are NCDs </a:t>
            </a:r>
            <a:r>
              <a:rPr lang="en-GB" b="1" u="sng" dirty="0"/>
              <a:t>important?</a:t>
            </a:r>
            <a:endParaRPr lang="en-US" b="1" u="sng" dirty="0"/>
          </a:p>
        </p:txBody>
      </p:sp>
      <p:sp>
        <p:nvSpPr>
          <p:cNvPr id="3" name="Content Placeholder 2"/>
          <p:cNvSpPr>
            <a:spLocks noGrp="1"/>
          </p:cNvSpPr>
          <p:nvPr>
            <p:ph idx="1"/>
          </p:nvPr>
        </p:nvSpPr>
        <p:spPr>
          <a:xfrm>
            <a:off x="2470354" y="2137330"/>
            <a:ext cx="7822075" cy="2935413"/>
          </a:xfrm>
        </p:spPr>
        <p:txBody>
          <a:bodyPr>
            <a:normAutofit/>
          </a:bodyPr>
          <a:lstStyle/>
          <a:p>
            <a:r>
              <a:rPr lang="en-GB" dirty="0"/>
              <a:t>Basic health need</a:t>
            </a:r>
            <a:endParaRPr lang="en-US" dirty="0"/>
          </a:p>
          <a:p>
            <a:r>
              <a:rPr lang="en-US" dirty="0"/>
              <a:t>Changing burden of disease on affected population</a:t>
            </a:r>
          </a:p>
          <a:p>
            <a:r>
              <a:rPr lang="en-GB" dirty="0"/>
              <a:t>Pre-existing health problems exacerbated</a:t>
            </a:r>
          </a:p>
          <a:p>
            <a:r>
              <a:rPr lang="en-GB" dirty="0"/>
              <a:t>Double burden of disease</a:t>
            </a:r>
            <a:endParaRPr lang="en-US" dirty="0"/>
          </a:p>
          <a:p>
            <a:r>
              <a:rPr lang="en-US" dirty="0"/>
              <a:t>Traditional focus on communicable disease</a:t>
            </a:r>
          </a:p>
        </p:txBody>
      </p:sp>
      <p:sp>
        <p:nvSpPr>
          <p:cNvPr id="6" name="Rounded Rectangle 5"/>
          <p:cNvSpPr/>
          <p:nvPr/>
        </p:nvSpPr>
        <p:spPr>
          <a:xfrm>
            <a:off x="2357796" y="1774371"/>
            <a:ext cx="7934633" cy="329837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7" name="Picture 6"/>
          <p:cNvPicPr>
            <a:picLocks noChangeAspect="1"/>
          </p:cNvPicPr>
          <p:nvPr/>
        </p:nvPicPr>
        <p:blipFill>
          <a:blip r:embed="rId2"/>
          <a:stretch>
            <a:fillRect/>
          </a:stretch>
        </p:blipFill>
        <p:spPr>
          <a:xfrm>
            <a:off x="0" y="0"/>
            <a:ext cx="627888" cy="6858000"/>
          </a:xfrm>
          <a:prstGeom prst="rect">
            <a:avLst/>
          </a:prstGeom>
        </p:spPr>
      </p:pic>
      <p:sp>
        <p:nvSpPr>
          <p:cNvPr id="9" name="TextBox 8"/>
          <p:cNvSpPr txBox="1"/>
          <p:nvPr/>
        </p:nvSpPr>
        <p:spPr>
          <a:xfrm>
            <a:off x="83492" y="4594579"/>
            <a:ext cx="461665" cy="1977900"/>
          </a:xfrm>
          <a:prstGeom prst="rect">
            <a:avLst/>
          </a:prstGeom>
          <a:noFill/>
        </p:spPr>
        <p:txBody>
          <a:bodyPr vert="vert270" wrap="square" rtlCol="0">
            <a:spAutoFit/>
          </a:bodyPr>
          <a:lstStyle/>
          <a:p>
            <a:r>
              <a:rPr lang="en-US" dirty="0">
                <a:solidFill>
                  <a:schemeClr val="bg1"/>
                </a:solidFill>
              </a:rPr>
              <a:t>H.E.L.P. course</a:t>
            </a:r>
          </a:p>
        </p:txBody>
      </p:sp>
      <p:sp>
        <p:nvSpPr>
          <p:cNvPr id="4" name="Rectangle 3">
            <a:extLst>
              <a:ext uri="{FF2B5EF4-FFF2-40B4-BE49-F238E27FC236}">
                <a16:creationId xmlns:a16="http://schemas.microsoft.com/office/drawing/2014/main" id="{3792BE68-ACCD-437C-BEB8-EAC7E4468DA5}"/>
              </a:ext>
            </a:extLst>
          </p:cNvPr>
          <p:cNvSpPr/>
          <p:nvPr/>
        </p:nvSpPr>
        <p:spPr>
          <a:xfrm>
            <a:off x="6012508" y="5926148"/>
            <a:ext cx="6096000" cy="646331"/>
          </a:xfrm>
          <a:prstGeom prst="rect">
            <a:avLst/>
          </a:prstGeom>
        </p:spPr>
        <p:txBody>
          <a:bodyPr>
            <a:spAutoFit/>
          </a:bodyPr>
          <a:lstStyle/>
          <a:p>
            <a:pPr lvl="0"/>
            <a:r>
              <a:rPr lang="en-US" dirty="0" err="1"/>
              <a:t>Demaio</a:t>
            </a:r>
            <a:r>
              <a:rPr lang="en-US" dirty="0"/>
              <a:t> et al 2013, Hayman KG 2015, Besançon et al 2015, Spiegel et al 2010</a:t>
            </a:r>
          </a:p>
        </p:txBody>
      </p:sp>
      <p:sp>
        <p:nvSpPr>
          <p:cNvPr id="5" name="Slide Number Placeholder 4">
            <a:extLst>
              <a:ext uri="{FF2B5EF4-FFF2-40B4-BE49-F238E27FC236}">
                <a16:creationId xmlns:a16="http://schemas.microsoft.com/office/drawing/2014/main" id="{97562C4C-A028-4A32-A622-6DFEFE84C24E}"/>
              </a:ext>
            </a:extLst>
          </p:cNvPr>
          <p:cNvSpPr>
            <a:spLocks noGrp="1"/>
          </p:cNvSpPr>
          <p:nvPr>
            <p:ph type="sldNum" sz="quarter" idx="12"/>
          </p:nvPr>
        </p:nvSpPr>
        <p:spPr/>
        <p:txBody>
          <a:bodyPr/>
          <a:lstStyle/>
          <a:p>
            <a:fld id="{1431706D-C08C-44A9-BAF5-B45AE634C956}" type="slidenum">
              <a:rPr lang="fr-CH" smtClean="0"/>
              <a:t>11</a:t>
            </a:fld>
            <a:endParaRPr lang="fr-CH"/>
          </a:p>
        </p:txBody>
      </p:sp>
    </p:spTree>
    <p:extLst>
      <p:ext uri="{BB962C8B-B14F-4D97-AF65-F5344CB8AC3E}">
        <p14:creationId xmlns:p14="http://schemas.microsoft.com/office/powerpoint/2010/main" val="847375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337910"/>
            <a:ext cx="10515600" cy="1325563"/>
          </a:xfrm>
        </p:spPr>
        <p:txBody>
          <a:bodyPr/>
          <a:lstStyle/>
          <a:p>
            <a:r>
              <a:rPr lang="en-US" b="1" dirty="0"/>
              <a:t>NCDs = chronic conditions, continuum of care challenges in fragile environments</a:t>
            </a:r>
          </a:p>
        </p:txBody>
      </p:sp>
      <p:sp>
        <p:nvSpPr>
          <p:cNvPr id="4" name="TextBox 3"/>
          <p:cNvSpPr txBox="1"/>
          <p:nvPr/>
        </p:nvSpPr>
        <p:spPr>
          <a:xfrm>
            <a:off x="5627914" y="6301946"/>
            <a:ext cx="5999794" cy="369332"/>
          </a:xfrm>
          <a:prstGeom prst="rect">
            <a:avLst/>
          </a:prstGeom>
          <a:noFill/>
        </p:spPr>
        <p:txBody>
          <a:bodyPr wrap="square" rtlCol="0">
            <a:spAutoFit/>
          </a:bodyPr>
          <a:lstStyle/>
          <a:p>
            <a:r>
              <a:rPr lang="en-US" dirty="0"/>
              <a:t>Non communicable diseases in emergencies WHO/NMH/16.2</a:t>
            </a:r>
          </a:p>
        </p:txBody>
      </p:sp>
      <p:pic>
        <p:nvPicPr>
          <p:cNvPr id="6146" name="Picture 2" descr="ttps://sphcm.med.unsw.edu.au/sites/default/files/sphcm/Future_Students/PHCM9129.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2144486"/>
            <a:ext cx="10442529" cy="37672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F8EA99F-296F-45F9-957C-CD3324FA4EAA}"/>
              </a:ext>
            </a:extLst>
          </p:cNvPr>
          <p:cNvPicPr>
            <a:picLocks noChangeAspect="1"/>
          </p:cNvPicPr>
          <p:nvPr/>
        </p:nvPicPr>
        <p:blipFill>
          <a:blip r:embed="rId4"/>
          <a:stretch>
            <a:fillRect/>
          </a:stretch>
        </p:blipFill>
        <p:spPr>
          <a:xfrm>
            <a:off x="0" y="0"/>
            <a:ext cx="627888" cy="6858000"/>
          </a:xfrm>
          <a:prstGeom prst="rect">
            <a:avLst/>
          </a:prstGeom>
        </p:spPr>
      </p:pic>
      <p:sp>
        <p:nvSpPr>
          <p:cNvPr id="6" name="TextBox 5">
            <a:extLst>
              <a:ext uri="{FF2B5EF4-FFF2-40B4-BE49-F238E27FC236}">
                <a16:creationId xmlns:a16="http://schemas.microsoft.com/office/drawing/2014/main" id="{817B9035-E0F4-4798-80E6-2E9A6AE9E889}"/>
              </a:ext>
            </a:extLst>
          </p:cNvPr>
          <p:cNvSpPr txBox="1"/>
          <p:nvPr/>
        </p:nvSpPr>
        <p:spPr>
          <a:xfrm>
            <a:off x="83492" y="5287093"/>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3" name="Slide Number Placeholder 2">
            <a:extLst>
              <a:ext uri="{FF2B5EF4-FFF2-40B4-BE49-F238E27FC236}">
                <a16:creationId xmlns:a16="http://schemas.microsoft.com/office/drawing/2014/main" id="{E048FF1E-A708-4C86-A881-024211120BF0}"/>
              </a:ext>
            </a:extLst>
          </p:cNvPr>
          <p:cNvSpPr>
            <a:spLocks noGrp="1"/>
          </p:cNvSpPr>
          <p:nvPr>
            <p:ph type="sldNum" sz="quarter" idx="12"/>
          </p:nvPr>
        </p:nvSpPr>
        <p:spPr/>
        <p:txBody>
          <a:bodyPr/>
          <a:lstStyle/>
          <a:p>
            <a:fld id="{1431706D-C08C-44A9-BAF5-B45AE634C956}" type="slidenum">
              <a:rPr lang="fr-CH" smtClean="0"/>
              <a:t>12</a:t>
            </a:fld>
            <a:endParaRPr lang="fr-CH"/>
          </a:p>
        </p:txBody>
      </p:sp>
    </p:spTree>
    <p:extLst>
      <p:ext uri="{BB962C8B-B14F-4D97-AF65-F5344CB8AC3E}">
        <p14:creationId xmlns:p14="http://schemas.microsoft.com/office/powerpoint/2010/main" val="1181826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941828611"/>
              </p:ext>
            </p:extLst>
          </p:nvPr>
        </p:nvGraphicFramePr>
        <p:xfrm>
          <a:off x="1524000" y="2924944"/>
          <a:ext cx="9144000" cy="39330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Table 4"/>
          <p:cNvGraphicFramePr>
            <a:graphicFrameLocks noGrp="1"/>
          </p:cNvGraphicFramePr>
          <p:nvPr>
            <p:extLst/>
          </p:nvPr>
        </p:nvGraphicFramePr>
        <p:xfrm>
          <a:off x="1524000" y="5235228"/>
          <a:ext cx="9144000" cy="354012"/>
        </p:xfrm>
        <a:graphic>
          <a:graphicData uri="http://schemas.openxmlformats.org/drawingml/2006/table">
            <a:tbl>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354012">
                <a:tc>
                  <a:txBody>
                    <a:bodyPr/>
                    <a:lstStyle/>
                    <a:p>
                      <a:pPr algn="ctr">
                        <a:lnSpc>
                          <a:spcPct val="115000"/>
                        </a:lnSpc>
                        <a:spcAft>
                          <a:spcPts val="0"/>
                        </a:spcAft>
                      </a:pPr>
                      <a:r>
                        <a:rPr lang="en-GB" sz="1500" b="1" dirty="0">
                          <a:latin typeface="Arial"/>
                          <a:ea typeface="Calibri"/>
                          <a:cs typeface="Times New Roman"/>
                        </a:rPr>
                        <a:t>Without NCD</a:t>
                      </a:r>
                      <a:endParaRPr lang="en-GB" sz="1500" dirty="0">
                        <a:latin typeface="Arial"/>
                        <a:ea typeface="Calibri"/>
                        <a:cs typeface="Times New Roman"/>
                      </a:endParaRPr>
                    </a:p>
                  </a:txBody>
                  <a:tcPr marT="45565" marB="45565">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15000"/>
                        </a:lnSpc>
                        <a:spcAft>
                          <a:spcPts val="0"/>
                        </a:spcAft>
                      </a:pPr>
                      <a:r>
                        <a:rPr lang="en-GB" sz="1500" b="1" dirty="0">
                          <a:latin typeface="Arial"/>
                          <a:ea typeface="Calibri"/>
                          <a:cs typeface="Times New Roman"/>
                        </a:rPr>
                        <a:t>With NCD</a:t>
                      </a:r>
                      <a:endParaRPr lang="en-GB" sz="1500" dirty="0">
                        <a:latin typeface="Arial"/>
                        <a:ea typeface="Calibri"/>
                        <a:cs typeface="Times New Roman"/>
                      </a:endParaRPr>
                    </a:p>
                  </a:txBody>
                  <a:tcPr marT="45565" marB="45565">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6" name="Titre 1">
            <a:extLst>
              <a:ext uri="{FF2B5EF4-FFF2-40B4-BE49-F238E27FC236}">
                <a16:creationId xmlns:a16="http://schemas.microsoft.com/office/drawing/2014/main" id="{28255D05-1744-B34D-9D06-424F8B831934}"/>
              </a:ext>
            </a:extLst>
          </p:cNvPr>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u="sng" dirty="0">
                <a:latin typeface="+mn-lt"/>
              </a:rPr>
              <a:t>Continuity is key…</a:t>
            </a:r>
          </a:p>
        </p:txBody>
      </p:sp>
      <p:sp>
        <p:nvSpPr>
          <p:cNvPr id="7" name="Espace réservé du contenu 2">
            <a:extLst>
              <a:ext uri="{FF2B5EF4-FFF2-40B4-BE49-F238E27FC236}">
                <a16:creationId xmlns:a16="http://schemas.microsoft.com/office/drawing/2014/main" id="{21BEE12C-11BB-DA44-94F7-18ECA524DA9A}"/>
              </a:ext>
            </a:extLst>
          </p:cNvPr>
          <p:cNvSpPr txBox="1">
            <a:spLocks/>
          </p:cNvSpPr>
          <p:nvPr/>
        </p:nvSpPr>
        <p:spPr>
          <a:xfrm>
            <a:off x="1981200" y="1600201"/>
            <a:ext cx="8229600" cy="45259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dirty="0">
                <a:solidFill>
                  <a:schemeClr val="tx1"/>
                </a:solidFill>
              </a:rPr>
              <a:t>Continuity of prevention and care is essential for NCD management, but how to ensure this in a humanitarian context?</a:t>
            </a:r>
          </a:p>
        </p:txBody>
      </p:sp>
      <p:pic>
        <p:nvPicPr>
          <p:cNvPr id="8" name="Picture 7">
            <a:extLst>
              <a:ext uri="{FF2B5EF4-FFF2-40B4-BE49-F238E27FC236}">
                <a16:creationId xmlns:a16="http://schemas.microsoft.com/office/drawing/2014/main" id="{E623FF67-AEE8-4AA5-9578-6138F6AEE642}"/>
              </a:ext>
            </a:extLst>
          </p:cNvPr>
          <p:cNvPicPr>
            <a:picLocks noChangeAspect="1"/>
          </p:cNvPicPr>
          <p:nvPr/>
        </p:nvPicPr>
        <p:blipFill>
          <a:blip r:embed="rId8"/>
          <a:stretch>
            <a:fillRect/>
          </a:stretch>
        </p:blipFill>
        <p:spPr>
          <a:xfrm>
            <a:off x="0" y="0"/>
            <a:ext cx="627888" cy="6858000"/>
          </a:xfrm>
          <a:prstGeom prst="rect">
            <a:avLst/>
          </a:prstGeom>
        </p:spPr>
      </p:pic>
      <p:sp>
        <p:nvSpPr>
          <p:cNvPr id="2" name="TextBox 1">
            <a:extLst>
              <a:ext uri="{FF2B5EF4-FFF2-40B4-BE49-F238E27FC236}">
                <a16:creationId xmlns:a16="http://schemas.microsoft.com/office/drawing/2014/main" id="{630DAACD-B293-44A4-A8F0-13152B416E97}"/>
              </a:ext>
            </a:extLst>
          </p:cNvPr>
          <p:cNvSpPr txBox="1"/>
          <p:nvPr/>
        </p:nvSpPr>
        <p:spPr>
          <a:xfrm>
            <a:off x="9615569" y="6307416"/>
            <a:ext cx="1948543" cy="369332"/>
          </a:xfrm>
          <a:prstGeom prst="rect">
            <a:avLst/>
          </a:prstGeom>
          <a:noFill/>
        </p:spPr>
        <p:txBody>
          <a:bodyPr wrap="square" rtlCol="0">
            <a:spAutoFit/>
          </a:bodyPr>
          <a:lstStyle/>
          <a:p>
            <a:r>
              <a:rPr lang="en-US" dirty="0"/>
              <a:t>D. Beran</a:t>
            </a:r>
            <a:endParaRPr lang="fr-CH" dirty="0"/>
          </a:p>
        </p:txBody>
      </p:sp>
      <p:sp>
        <p:nvSpPr>
          <p:cNvPr id="9" name="TextBox 8">
            <a:extLst>
              <a:ext uri="{FF2B5EF4-FFF2-40B4-BE49-F238E27FC236}">
                <a16:creationId xmlns:a16="http://schemas.microsoft.com/office/drawing/2014/main" id="{1815B147-9A6F-499A-AA49-E4D5F31BF24B}"/>
              </a:ext>
            </a:extLst>
          </p:cNvPr>
          <p:cNvSpPr txBox="1"/>
          <p:nvPr/>
        </p:nvSpPr>
        <p:spPr>
          <a:xfrm>
            <a:off x="83492" y="5287093"/>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3" name="Slide Number Placeholder 2">
            <a:extLst>
              <a:ext uri="{FF2B5EF4-FFF2-40B4-BE49-F238E27FC236}">
                <a16:creationId xmlns:a16="http://schemas.microsoft.com/office/drawing/2014/main" id="{EDFFAA68-962D-4D22-A3F4-CABE77EA8345}"/>
              </a:ext>
            </a:extLst>
          </p:cNvPr>
          <p:cNvSpPr>
            <a:spLocks noGrp="1"/>
          </p:cNvSpPr>
          <p:nvPr>
            <p:ph type="sldNum" sz="quarter" idx="12"/>
          </p:nvPr>
        </p:nvSpPr>
        <p:spPr/>
        <p:txBody>
          <a:bodyPr/>
          <a:lstStyle/>
          <a:p>
            <a:fld id="{1431706D-C08C-44A9-BAF5-B45AE634C956}" type="slidenum">
              <a:rPr lang="fr-CH" smtClean="0"/>
              <a:t>13</a:t>
            </a:fld>
            <a:endParaRPr lang="fr-CH"/>
          </a:p>
        </p:txBody>
      </p:sp>
    </p:spTree>
    <p:extLst>
      <p:ext uri="{BB962C8B-B14F-4D97-AF65-F5344CB8AC3E}">
        <p14:creationId xmlns:p14="http://schemas.microsoft.com/office/powerpoint/2010/main" val="4144144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408140" y="2141761"/>
            <a:ext cx="9172369" cy="4411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solidFill>
                  <a:schemeClr val="tx1"/>
                </a:solidFill>
              </a:rPr>
              <a:t>          What type of assessments would you need to conduct?</a:t>
            </a:r>
          </a:p>
        </p:txBody>
      </p:sp>
      <p:pic>
        <p:nvPicPr>
          <p:cNvPr id="16" name="Picture 15"/>
          <p:cNvPicPr>
            <a:picLocks noChangeAspect="1"/>
          </p:cNvPicPr>
          <p:nvPr/>
        </p:nvPicPr>
        <p:blipFill>
          <a:blip r:embed="rId3"/>
          <a:stretch>
            <a:fillRect/>
          </a:stretch>
        </p:blipFill>
        <p:spPr>
          <a:xfrm>
            <a:off x="0" y="0"/>
            <a:ext cx="627888" cy="6858000"/>
          </a:xfrm>
          <a:prstGeom prst="rect">
            <a:avLst/>
          </a:prstGeom>
        </p:spPr>
      </p:pic>
      <p:sp>
        <p:nvSpPr>
          <p:cNvPr id="8" name="TextBox 7"/>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3" name="TextBox 2"/>
          <p:cNvSpPr txBox="1"/>
          <p:nvPr/>
        </p:nvSpPr>
        <p:spPr>
          <a:xfrm>
            <a:off x="1073893" y="2362321"/>
            <a:ext cx="1604927" cy="1569660"/>
          </a:xfrm>
          <a:prstGeom prst="rect">
            <a:avLst/>
          </a:prstGeom>
          <a:noFill/>
        </p:spPr>
        <p:txBody>
          <a:bodyPr wrap="none" rtlCol="0">
            <a:spAutoFit/>
          </a:bodyPr>
          <a:lstStyle/>
          <a:p>
            <a:r>
              <a:rPr lang="en-GB" sz="9600" b="1" dirty="0">
                <a:solidFill>
                  <a:srgbClr val="FF0000"/>
                </a:solidFill>
              </a:rPr>
              <a:t>?? </a:t>
            </a:r>
          </a:p>
        </p:txBody>
      </p:sp>
      <p:sp>
        <p:nvSpPr>
          <p:cNvPr id="5" name="TextBox 4"/>
          <p:cNvSpPr txBox="1"/>
          <p:nvPr/>
        </p:nvSpPr>
        <p:spPr>
          <a:xfrm>
            <a:off x="2374020" y="3557380"/>
            <a:ext cx="9076268" cy="954107"/>
          </a:xfrm>
          <a:prstGeom prst="rect">
            <a:avLst/>
          </a:prstGeom>
          <a:noFill/>
        </p:spPr>
        <p:txBody>
          <a:bodyPr wrap="square" rtlCol="0">
            <a:spAutoFit/>
          </a:bodyPr>
          <a:lstStyle/>
          <a:p>
            <a:pPr algn="ctr"/>
            <a:r>
              <a:rPr lang="en-GB" sz="2800" dirty="0"/>
              <a:t>Where would you find the information, and what type of information would you need?</a:t>
            </a:r>
          </a:p>
        </p:txBody>
      </p:sp>
      <p:sp>
        <p:nvSpPr>
          <p:cNvPr id="2" name="Slide Number Placeholder 1">
            <a:extLst>
              <a:ext uri="{FF2B5EF4-FFF2-40B4-BE49-F238E27FC236}">
                <a16:creationId xmlns:a16="http://schemas.microsoft.com/office/drawing/2014/main" id="{508C6346-3189-4D56-AF3C-255AAE005E6A}"/>
              </a:ext>
            </a:extLst>
          </p:cNvPr>
          <p:cNvSpPr>
            <a:spLocks noGrp="1"/>
          </p:cNvSpPr>
          <p:nvPr>
            <p:ph type="sldNum" sz="quarter" idx="12"/>
          </p:nvPr>
        </p:nvSpPr>
        <p:spPr/>
        <p:txBody>
          <a:bodyPr/>
          <a:lstStyle/>
          <a:p>
            <a:fld id="{1431706D-C08C-44A9-BAF5-B45AE634C956}" type="slidenum">
              <a:rPr lang="fr-CH" smtClean="0"/>
              <a:t>14</a:t>
            </a:fld>
            <a:endParaRPr lang="fr-CH"/>
          </a:p>
        </p:txBody>
      </p:sp>
    </p:spTree>
    <p:extLst>
      <p:ext uri="{BB962C8B-B14F-4D97-AF65-F5344CB8AC3E}">
        <p14:creationId xmlns:p14="http://schemas.microsoft.com/office/powerpoint/2010/main" val="3062992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3570515" y="4689301"/>
            <a:ext cx="5388077" cy="46124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Pentagon 6"/>
          <p:cNvSpPr/>
          <p:nvPr/>
        </p:nvSpPr>
        <p:spPr>
          <a:xfrm>
            <a:off x="3570515" y="3429000"/>
            <a:ext cx="5388077" cy="46124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 name="Pentagon 5"/>
          <p:cNvSpPr/>
          <p:nvPr/>
        </p:nvSpPr>
        <p:spPr>
          <a:xfrm>
            <a:off x="3570515" y="2128367"/>
            <a:ext cx="5388077" cy="46124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le 1"/>
          <p:cNvSpPr>
            <a:spLocks noGrp="1"/>
          </p:cNvSpPr>
          <p:nvPr>
            <p:ph type="title"/>
          </p:nvPr>
        </p:nvSpPr>
        <p:spPr>
          <a:xfrm>
            <a:off x="3162300" y="205283"/>
            <a:ext cx="5867400" cy="1325563"/>
          </a:xfrm>
        </p:spPr>
        <p:txBody>
          <a:bodyPr/>
          <a:lstStyle/>
          <a:p>
            <a:pPr algn="ctr"/>
            <a:r>
              <a:rPr lang="en-GB" u="sng" dirty="0">
                <a:latin typeface="+mn-lt"/>
              </a:rPr>
              <a:t>Assessment for NCDs</a:t>
            </a:r>
            <a:endParaRPr lang="en-US" u="sng" dirty="0">
              <a:latin typeface="+mn-lt"/>
            </a:endParaRPr>
          </a:p>
        </p:txBody>
      </p:sp>
      <p:sp>
        <p:nvSpPr>
          <p:cNvPr id="3" name="Content Placeholder 2"/>
          <p:cNvSpPr>
            <a:spLocks noGrp="1"/>
          </p:cNvSpPr>
          <p:nvPr>
            <p:ph idx="1"/>
          </p:nvPr>
        </p:nvSpPr>
        <p:spPr>
          <a:xfrm>
            <a:off x="3570515" y="2059510"/>
            <a:ext cx="5867400" cy="4351338"/>
          </a:xfrm>
        </p:spPr>
        <p:txBody>
          <a:bodyPr>
            <a:normAutofit/>
          </a:bodyPr>
          <a:lstStyle/>
          <a:p>
            <a:pPr marL="0" indent="0">
              <a:buNone/>
            </a:pPr>
            <a:r>
              <a:rPr lang="en-GB" b="1" dirty="0"/>
              <a:t>Sources of data</a:t>
            </a:r>
          </a:p>
          <a:p>
            <a:pPr lvl="1"/>
            <a:r>
              <a:rPr lang="en-GB" dirty="0"/>
              <a:t>Primary data sources</a:t>
            </a:r>
          </a:p>
          <a:p>
            <a:pPr lvl="1"/>
            <a:r>
              <a:rPr lang="en-GB" dirty="0"/>
              <a:t>Secondary data sources</a:t>
            </a:r>
          </a:p>
          <a:p>
            <a:pPr marL="0" indent="0">
              <a:buNone/>
            </a:pPr>
            <a:r>
              <a:rPr lang="en-GB" b="1" dirty="0"/>
              <a:t>Types of data</a:t>
            </a:r>
          </a:p>
          <a:p>
            <a:pPr lvl="1"/>
            <a:r>
              <a:rPr lang="en-GB" dirty="0"/>
              <a:t>Health sector data</a:t>
            </a:r>
          </a:p>
          <a:p>
            <a:pPr lvl="1"/>
            <a:r>
              <a:rPr lang="en-GB" dirty="0"/>
              <a:t>Non-health sector data</a:t>
            </a:r>
          </a:p>
          <a:p>
            <a:pPr marL="0" indent="0">
              <a:buNone/>
            </a:pPr>
            <a:r>
              <a:rPr lang="en-GB" b="1" dirty="0"/>
              <a:t>Areas of focus</a:t>
            </a:r>
          </a:p>
          <a:p>
            <a:pPr lvl="1"/>
            <a:r>
              <a:rPr lang="en-GB" dirty="0"/>
              <a:t>Burden of disease</a:t>
            </a:r>
          </a:p>
          <a:p>
            <a:pPr lvl="1"/>
            <a:r>
              <a:rPr lang="en-GB" dirty="0"/>
              <a:t>Capacities (including task shifting)</a:t>
            </a:r>
          </a:p>
          <a:p>
            <a:pPr lvl="1"/>
            <a:endParaRPr lang="en-US" dirty="0"/>
          </a:p>
        </p:txBody>
      </p:sp>
      <p:pic>
        <p:nvPicPr>
          <p:cNvPr id="12" name="Picture 11"/>
          <p:cNvPicPr>
            <a:picLocks noChangeAspect="1"/>
          </p:cNvPicPr>
          <p:nvPr/>
        </p:nvPicPr>
        <p:blipFill>
          <a:blip r:embed="rId3"/>
          <a:stretch>
            <a:fillRect/>
          </a:stretch>
        </p:blipFill>
        <p:spPr>
          <a:xfrm>
            <a:off x="0" y="0"/>
            <a:ext cx="627888" cy="6858000"/>
          </a:xfrm>
          <a:prstGeom prst="rect">
            <a:avLst/>
          </a:prstGeom>
        </p:spPr>
      </p:pic>
      <p:sp>
        <p:nvSpPr>
          <p:cNvPr id="14" name="TextBox 13"/>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Slide Number Placeholder 3">
            <a:extLst>
              <a:ext uri="{FF2B5EF4-FFF2-40B4-BE49-F238E27FC236}">
                <a16:creationId xmlns:a16="http://schemas.microsoft.com/office/drawing/2014/main" id="{D05D797D-65E4-4C40-9483-22A07867B3AB}"/>
              </a:ext>
            </a:extLst>
          </p:cNvPr>
          <p:cNvSpPr>
            <a:spLocks noGrp="1"/>
          </p:cNvSpPr>
          <p:nvPr>
            <p:ph type="sldNum" sz="quarter" idx="12"/>
          </p:nvPr>
        </p:nvSpPr>
        <p:spPr/>
        <p:txBody>
          <a:bodyPr/>
          <a:lstStyle/>
          <a:p>
            <a:fld id="{1431706D-C08C-44A9-BAF5-B45AE634C956}" type="slidenum">
              <a:rPr lang="fr-CH" smtClean="0"/>
              <a:t>15</a:t>
            </a:fld>
            <a:endParaRPr lang="fr-CH"/>
          </a:p>
        </p:txBody>
      </p:sp>
    </p:spTree>
    <p:extLst>
      <p:ext uri="{BB962C8B-B14F-4D97-AF65-F5344CB8AC3E}">
        <p14:creationId xmlns:p14="http://schemas.microsoft.com/office/powerpoint/2010/main" val="1015668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38407" y="1888441"/>
            <a:ext cx="8402126" cy="13913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          </a:t>
            </a:r>
            <a:r>
              <a:rPr lang="en-GB" sz="4400" dirty="0">
                <a:solidFill>
                  <a:schemeClr val="tx1"/>
                </a:solidFill>
              </a:rPr>
              <a:t>Why do you need to prioritize, and how can you prioritize?</a:t>
            </a:r>
          </a:p>
        </p:txBody>
      </p:sp>
      <p:sp>
        <p:nvSpPr>
          <p:cNvPr id="10" name="Rectangle 9"/>
          <p:cNvSpPr/>
          <p:nvPr/>
        </p:nvSpPr>
        <p:spPr>
          <a:xfrm>
            <a:off x="2534170" y="3578205"/>
            <a:ext cx="8610599" cy="1300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          </a:t>
            </a:r>
            <a:r>
              <a:rPr lang="en-GB" sz="2800" dirty="0">
                <a:solidFill>
                  <a:schemeClr val="tx1"/>
                </a:solidFill>
              </a:rPr>
              <a:t>Why is this necessary for NCD management in humanitarian settings?</a:t>
            </a:r>
          </a:p>
        </p:txBody>
      </p:sp>
      <p:pic>
        <p:nvPicPr>
          <p:cNvPr id="16" name="Picture 15"/>
          <p:cNvPicPr>
            <a:picLocks noChangeAspect="1"/>
          </p:cNvPicPr>
          <p:nvPr/>
        </p:nvPicPr>
        <p:blipFill>
          <a:blip r:embed="rId2"/>
          <a:stretch>
            <a:fillRect/>
          </a:stretch>
        </p:blipFill>
        <p:spPr>
          <a:xfrm>
            <a:off x="0" y="0"/>
            <a:ext cx="627888" cy="6858000"/>
          </a:xfrm>
          <a:prstGeom prst="rect">
            <a:avLst/>
          </a:prstGeom>
        </p:spPr>
      </p:pic>
      <p:sp>
        <p:nvSpPr>
          <p:cNvPr id="8" name="TextBox 7"/>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9" name="TextBox 8"/>
          <p:cNvSpPr txBox="1"/>
          <p:nvPr/>
        </p:nvSpPr>
        <p:spPr>
          <a:xfrm>
            <a:off x="1291479" y="1903776"/>
            <a:ext cx="1604927" cy="1569660"/>
          </a:xfrm>
          <a:prstGeom prst="rect">
            <a:avLst/>
          </a:prstGeom>
          <a:noFill/>
        </p:spPr>
        <p:txBody>
          <a:bodyPr wrap="none" rtlCol="0">
            <a:spAutoFit/>
          </a:bodyPr>
          <a:lstStyle/>
          <a:p>
            <a:r>
              <a:rPr lang="en-GB" sz="9600" b="1" dirty="0">
                <a:solidFill>
                  <a:srgbClr val="FF0000"/>
                </a:solidFill>
              </a:rPr>
              <a:t>?? </a:t>
            </a:r>
          </a:p>
        </p:txBody>
      </p:sp>
      <p:sp>
        <p:nvSpPr>
          <p:cNvPr id="2" name="Slide Number Placeholder 1">
            <a:extLst>
              <a:ext uri="{FF2B5EF4-FFF2-40B4-BE49-F238E27FC236}">
                <a16:creationId xmlns:a16="http://schemas.microsoft.com/office/drawing/2014/main" id="{7D5BE807-723B-4025-9EE7-223F41740857}"/>
              </a:ext>
            </a:extLst>
          </p:cNvPr>
          <p:cNvSpPr>
            <a:spLocks noGrp="1"/>
          </p:cNvSpPr>
          <p:nvPr>
            <p:ph type="sldNum" sz="quarter" idx="12"/>
          </p:nvPr>
        </p:nvSpPr>
        <p:spPr/>
        <p:txBody>
          <a:bodyPr/>
          <a:lstStyle/>
          <a:p>
            <a:fld id="{1431706D-C08C-44A9-BAF5-B45AE634C956}" type="slidenum">
              <a:rPr lang="fr-CH" smtClean="0"/>
              <a:t>16</a:t>
            </a:fld>
            <a:endParaRPr lang="fr-CH"/>
          </a:p>
        </p:txBody>
      </p:sp>
    </p:spTree>
    <p:extLst>
      <p:ext uri="{BB962C8B-B14F-4D97-AF65-F5344CB8AC3E}">
        <p14:creationId xmlns:p14="http://schemas.microsoft.com/office/powerpoint/2010/main" val="777039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1661095" y="4318948"/>
            <a:ext cx="2693867" cy="540774"/>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 name="Title 1"/>
          <p:cNvSpPr>
            <a:spLocks noGrp="1"/>
          </p:cNvSpPr>
          <p:nvPr>
            <p:ph type="title"/>
          </p:nvPr>
        </p:nvSpPr>
        <p:spPr>
          <a:xfrm>
            <a:off x="838200" y="87214"/>
            <a:ext cx="10515600" cy="1325563"/>
          </a:xfrm>
        </p:spPr>
        <p:txBody>
          <a:bodyPr/>
          <a:lstStyle/>
          <a:p>
            <a:pPr algn="ctr"/>
            <a:r>
              <a:rPr lang="en-GB" u="sng" dirty="0">
                <a:latin typeface="+mn-lt"/>
              </a:rPr>
              <a:t>Prioritization Criteria</a:t>
            </a:r>
          </a:p>
        </p:txBody>
      </p:sp>
      <p:sp>
        <p:nvSpPr>
          <p:cNvPr id="3" name="TextBox 2"/>
          <p:cNvSpPr txBox="1"/>
          <p:nvPr/>
        </p:nvSpPr>
        <p:spPr>
          <a:xfrm>
            <a:off x="1661095" y="1743727"/>
            <a:ext cx="8869810" cy="4703852"/>
          </a:xfrm>
          <a:prstGeom prst="rect">
            <a:avLst/>
          </a:prstGeom>
          <a:noFill/>
        </p:spPr>
        <p:txBody>
          <a:bodyPr wrap="square" rtlCol="0">
            <a:spAutoFit/>
          </a:bodyPr>
          <a:lstStyle/>
          <a:p>
            <a:r>
              <a:rPr lang="en-GB" sz="2800" dirty="0"/>
              <a:t>Suggested to agree on a list of prioritization criteria for health activities/projects together with health partners.</a:t>
            </a:r>
          </a:p>
          <a:p>
            <a:endParaRPr lang="en-GB" sz="2800" dirty="0"/>
          </a:p>
          <a:p>
            <a:r>
              <a:rPr lang="en-GB" sz="2800" dirty="0"/>
              <a:t>This allows partners to agree on context specific criteria to prioritize activities and areas of work in the response</a:t>
            </a:r>
          </a:p>
          <a:p>
            <a:endParaRPr lang="en-GB" sz="2800" dirty="0"/>
          </a:p>
          <a:p>
            <a:r>
              <a:rPr lang="en-GB" sz="2800" b="1" dirty="0"/>
              <a:t>Why?</a:t>
            </a:r>
          </a:p>
          <a:p>
            <a:pPr marL="320040" indent="-320040">
              <a:spcBef>
                <a:spcPts val="700"/>
              </a:spcBef>
              <a:buClr>
                <a:schemeClr val="accent2"/>
              </a:buClr>
              <a:buSzPct val="60000"/>
              <a:buFont typeface="Wingdings"/>
              <a:buChar char=""/>
            </a:pPr>
            <a:r>
              <a:rPr lang="en-GB" sz="3200" dirty="0"/>
              <a:t>Focus on key identified needs</a:t>
            </a:r>
          </a:p>
          <a:p>
            <a:pPr marL="320040" indent="-320040">
              <a:spcBef>
                <a:spcPts val="700"/>
              </a:spcBef>
              <a:buClr>
                <a:schemeClr val="accent2"/>
              </a:buClr>
              <a:buSzPct val="60000"/>
              <a:buFont typeface="Wingdings"/>
              <a:buChar char=""/>
            </a:pPr>
            <a:r>
              <a:rPr lang="en-GB" sz="3200" dirty="0"/>
              <a:t>Guides allocation of resources</a:t>
            </a:r>
          </a:p>
          <a:p>
            <a:pPr marL="285750" indent="-285750">
              <a:buFont typeface="Arial" panose="020B0604020202020204" pitchFamily="34" charset="0"/>
              <a:buChar char="•"/>
            </a:pPr>
            <a:endParaRPr lang="en-GB" sz="2800" dirty="0"/>
          </a:p>
        </p:txBody>
      </p:sp>
      <p:sp>
        <p:nvSpPr>
          <p:cNvPr id="6" name="Down Arrow 5"/>
          <p:cNvSpPr/>
          <p:nvPr/>
        </p:nvSpPr>
        <p:spPr>
          <a:xfrm>
            <a:off x="4231149" y="2596529"/>
            <a:ext cx="471948" cy="560439"/>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8" name="Picture 7"/>
          <p:cNvPicPr>
            <a:picLocks noChangeAspect="1"/>
          </p:cNvPicPr>
          <p:nvPr/>
        </p:nvPicPr>
        <p:blipFill>
          <a:blip r:embed="rId2"/>
          <a:stretch>
            <a:fillRect/>
          </a:stretch>
        </p:blipFill>
        <p:spPr>
          <a:xfrm>
            <a:off x="0" y="0"/>
            <a:ext cx="627888" cy="6858000"/>
          </a:xfrm>
          <a:prstGeom prst="rect">
            <a:avLst/>
          </a:prstGeom>
        </p:spPr>
      </p:pic>
      <p:sp>
        <p:nvSpPr>
          <p:cNvPr id="10" name="TextBox 9"/>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Slide Number Placeholder 3">
            <a:extLst>
              <a:ext uri="{FF2B5EF4-FFF2-40B4-BE49-F238E27FC236}">
                <a16:creationId xmlns:a16="http://schemas.microsoft.com/office/drawing/2014/main" id="{3CCCFCD3-D8DA-46C6-9C82-1A50AFCEB60C}"/>
              </a:ext>
            </a:extLst>
          </p:cNvPr>
          <p:cNvSpPr>
            <a:spLocks noGrp="1"/>
          </p:cNvSpPr>
          <p:nvPr>
            <p:ph type="sldNum" sz="quarter" idx="12"/>
          </p:nvPr>
        </p:nvSpPr>
        <p:spPr/>
        <p:txBody>
          <a:bodyPr/>
          <a:lstStyle/>
          <a:p>
            <a:fld id="{1431706D-C08C-44A9-BAF5-B45AE634C956}" type="slidenum">
              <a:rPr lang="fr-CH" smtClean="0"/>
              <a:t>17</a:t>
            </a:fld>
            <a:endParaRPr lang="fr-CH"/>
          </a:p>
        </p:txBody>
      </p:sp>
    </p:spTree>
    <p:extLst>
      <p:ext uri="{BB962C8B-B14F-4D97-AF65-F5344CB8AC3E}">
        <p14:creationId xmlns:p14="http://schemas.microsoft.com/office/powerpoint/2010/main" val="610114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67675" y="1888502"/>
            <a:ext cx="4032448" cy="1440160"/>
          </a:xfrm>
          <a:prstGeom prst="roundRect">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Most life-saving</a:t>
            </a:r>
            <a:endParaRPr lang="en-GB" sz="3200" dirty="0">
              <a:solidFill>
                <a:schemeClr val="tx1"/>
              </a:solidFill>
            </a:endParaRPr>
          </a:p>
        </p:txBody>
      </p:sp>
      <p:sp>
        <p:nvSpPr>
          <p:cNvPr id="11" name="Rounded Rectangle 10"/>
          <p:cNvSpPr/>
          <p:nvPr/>
        </p:nvSpPr>
        <p:spPr>
          <a:xfrm>
            <a:off x="5435047" y="3328662"/>
            <a:ext cx="4032448" cy="1440160"/>
          </a:xfrm>
          <a:prstGeom prst="roundRect">
            <a:avLst/>
          </a:prstGeom>
          <a:solidFill>
            <a:schemeClr val="accent1">
              <a:lumMod val="60000"/>
              <a:lumOff val="4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Time critical</a:t>
            </a:r>
            <a:endParaRPr lang="en-GB" sz="3200" dirty="0">
              <a:solidFill>
                <a:schemeClr val="tx1"/>
              </a:solidFill>
            </a:endParaRPr>
          </a:p>
        </p:txBody>
      </p:sp>
      <p:sp>
        <p:nvSpPr>
          <p:cNvPr id="12" name="Rounded Rectangle 11"/>
          <p:cNvSpPr/>
          <p:nvPr/>
        </p:nvSpPr>
        <p:spPr>
          <a:xfrm>
            <a:off x="7950061" y="4964207"/>
            <a:ext cx="4032448" cy="144016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Critical Enabling</a:t>
            </a:r>
            <a:endParaRPr lang="en-GB" sz="3200" dirty="0">
              <a:solidFill>
                <a:schemeClr val="tx1"/>
              </a:solidFill>
            </a:endParaRPr>
          </a:p>
        </p:txBody>
      </p:sp>
      <p:sp>
        <p:nvSpPr>
          <p:cNvPr id="13" name="Text Placeholder 6"/>
          <p:cNvSpPr txBox="1">
            <a:spLocks/>
          </p:cNvSpPr>
          <p:nvPr/>
        </p:nvSpPr>
        <p:spPr>
          <a:xfrm>
            <a:off x="2406001" y="226141"/>
            <a:ext cx="7772400" cy="1068139"/>
          </a:xfrm>
          <a:prstGeom prst="rect">
            <a:avLst/>
          </a:prstGeom>
        </p:spPr>
        <p:txBody>
          <a:bodyPr vert="horz" anchor="ctr">
            <a:normAutofit fontScale="85000" lnSpcReduction="20000"/>
          </a:bodyPr>
          <a:lstStyle>
            <a:lvl1pPr>
              <a:spcBef>
                <a:spcPct val="0"/>
              </a:spcBef>
              <a:buNone/>
              <a:defRPr kumimoji="0" sz="4400">
                <a:solidFill>
                  <a:schemeClr val="tx2"/>
                </a:solidFill>
                <a:latin typeface="+mj-lt"/>
                <a:ea typeface="+mj-ea"/>
                <a:cs typeface="+mj-cs"/>
              </a:defRPr>
            </a:lvl1pPr>
          </a:lstStyle>
          <a:p>
            <a:pPr algn="ctr"/>
            <a:r>
              <a:rPr lang="en-GB" u="sng" dirty="0">
                <a:solidFill>
                  <a:schemeClr val="tx1"/>
                </a:solidFill>
                <a:latin typeface="+mn-lt"/>
              </a:rPr>
              <a:t>Example of prioritization criteria: Strategic Response Plan (SRP))</a:t>
            </a:r>
            <a:endParaRPr lang="en-US" altLang="en-US" u="sng" dirty="0">
              <a:solidFill>
                <a:schemeClr val="tx1"/>
              </a:solidFill>
              <a:latin typeface="+mn-lt"/>
            </a:endParaRPr>
          </a:p>
        </p:txBody>
      </p:sp>
      <p:pic>
        <p:nvPicPr>
          <p:cNvPr id="8" name="Picture 7"/>
          <p:cNvPicPr>
            <a:picLocks noChangeAspect="1"/>
          </p:cNvPicPr>
          <p:nvPr/>
        </p:nvPicPr>
        <p:blipFill>
          <a:blip r:embed="rId3"/>
          <a:stretch>
            <a:fillRect/>
          </a:stretch>
        </p:blipFill>
        <p:spPr>
          <a:xfrm>
            <a:off x="0" y="0"/>
            <a:ext cx="627888" cy="6858000"/>
          </a:xfrm>
          <a:prstGeom prst="rect">
            <a:avLst/>
          </a:prstGeom>
        </p:spPr>
      </p:pic>
      <p:sp>
        <p:nvSpPr>
          <p:cNvPr id="14" name="TextBox 13"/>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2" name="Slide Number Placeholder 1">
            <a:extLst>
              <a:ext uri="{FF2B5EF4-FFF2-40B4-BE49-F238E27FC236}">
                <a16:creationId xmlns:a16="http://schemas.microsoft.com/office/drawing/2014/main" id="{1DBC5EAE-F7A0-4C98-A41A-E1107DAE0C4E}"/>
              </a:ext>
            </a:extLst>
          </p:cNvPr>
          <p:cNvSpPr>
            <a:spLocks noGrp="1"/>
          </p:cNvSpPr>
          <p:nvPr>
            <p:ph type="sldNum" sz="quarter" idx="12"/>
          </p:nvPr>
        </p:nvSpPr>
        <p:spPr/>
        <p:txBody>
          <a:bodyPr/>
          <a:lstStyle/>
          <a:p>
            <a:fld id="{F4BC5128-571E-4D95-A924-69CDEB326A3D}" type="slidenum">
              <a:rPr lang="en-GB" smtClean="0"/>
              <a:t>18</a:t>
            </a:fld>
            <a:endParaRPr lang="en-GB"/>
          </a:p>
        </p:txBody>
      </p:sp>
    </p:spTree>
    <p:extLst>
      <p:ext uri="{BB962C8B-B14F-4D97-AF65-F5344CB8AC3E}">
        <p14:creationId xmlns:p14="http://schemas.microsoft.com/office/powerpoint/2010/main" val="4217066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17204" y="415802"/>
            <a:ext cx="8229600" cy="1143000"/>
          </a:xfrm>
          <a:prstGeom prst="rect">
            <a:avLst/>
          </a:prstGeom>
        </p:spPr>
        <p:txBody>
          <a:bodyPr vert="horz" anchor="ctr">
            <a:normAutofit/>
          </a:bodyPr>
          <a:lstStyle>
            <a:lvl1pPr>
              <a:spcBef>
                <a:spcPct val="0"/>
              </a:spcBef>
              <a:buNone/>
              <a:defRPr kumimoji="0" sz="4400">
                <a:solidFill>
                  <a:schemeClr val="tx2"/>
                </a:solidFill>
                <a:latin typeface="+mj-lt"/>
                <a:ea typeface="+mj-ea"/>
                <a:cs typeface="+mj-cs"/>
              </a:defRPr>
            </a:lvl1pPr>
          </a:lstStyle>
          <a:p>
            <a:pPr algn="ctr"/>
            <a:r>
              <a:rPr lang="en-GB" u="sng" dirty="0">
                <a:solidFill>
                  <a:schemeClr val="tx1"/>
                </a:solidFill>
                <a:latin typeface="+mn-lt"/>
              </a:rPr>
              <a:t>Other prioritisation criteria </a:t>
            </a:r>
          </a:p>
        </p:txBody>
      </p:sp>
      <p:sp>
        <p:nvSpPr>
          <p:cNvPr id="3" name="TextBox 2"/>
          <p:cNvSpPr txBox="1"/>
          <p:nvPr>
            <p:extLst/>
          </p:nvPr>
        </p:nvSpPr>
        <p:spPr>
          <a:xfrm>
            <a:off x="2135560" y="2541510"/>
            <a:ext cx="7992888" cy="2331407"/>
          </a:xfrm>
          <a:prstGeom prst="rect">
            <a:avLst/>
          </a:prstGeom>
          <a:noFill/>
        </p:spPr>
        <p:txBody>
          <a:bodyPr wrap="square" rtlCol="0" anchor="t">
            <a:spAutoFit/>
          </a:bodyPr>
          <a:lstStyle/>
          <a:p>
            <a:pPr marL="320040" indent="-320040">
              <a:spcBef>
                <a:spcPts val="700"/>
              </a:spcBef>
              <a:buClr>
                <a:schemeClr val="accent2"/>
              </a:buClr>
              <a:buSzPct val="60000"/>
              <a:buFont typeface="Wingdings"/>
              <a:buChar char=""/>
            </a:pPr>
            <a:r>
              <a:rPr lang="en-GB" sz="3200" dirty="0"/>
              <a:t>Available resources</a:t>
            </a:r>
          </a:p>
          <a:p>
            <a:pPr marL="320040" indent="-320040">
              <a:spcBef>
                <a:spcPts val="700"/>
              </a:spcBef>
              <a:buClr>
                <a:schemeClr val="accent2"/>
              </a:buClr>
              <a:buSzPct val="60000"/>
              <a:buFont typeface="Wingdings"/>
              <a:buChar char=""/>
            </a:pPr>
            <a:r>
              <a:rPr lang="en-GB" sz="3200" dirty="0"/>
              <a:t>Crisis context</a:t>
            </a:r>
          </a:p>
          <a:p>
            <a:pPr marL="320040" indent="-320040">
              <a:spcBef>
                <a:spcPts val="700"/>
              </a:spcBef>
              <a:buClr>
                <a:schemeClr val="accent2"/>
              </a:buClr>
              <a:buSzPct val="60000"/>
              <a:buFont typeface="Wingdings"/>
              <a:buChar char=""/>
            </a:pPr>
            <a:r>
              <a:rPr lang="en-GB" sz="3200" dirty="0"/>
              <a:t>Evidence of need and gaps: Disease profile</a:t>
            </a:r>
          </a:p>
          <a:p>
            <a:pPr marL="320040" indent="-320040">
              <a:spcBef>
                <a:spcPts val="700"/>
              </a:spcBef>
              <a:buClr>
                <a:schemeClr val="accent2"/>
              </a:buClr>
              <a:buSzPct val="60000"/>
              <a:buFont typeface="Wingdings"/>
              <a:buChar char=""/>
            </a:pPr>
            <a:r>
              <a:rPr lang="en-GB" sz="3200" dirty="0"/>
              <a:t>Thresholds and indicators</a:t>
            </a:r>
          </a:p>
        </p:txBody>
      </p:sp>
      <p:pic>
        <p:nvPicPr>
          <p:cNvPr id="6" name="Picture 5"/>
          <p:cNvPicPr>
            <a:picLocks noChangeAspect="1"/>
          </p:cNvPicPr>
          <p:nvPr/>
        </p:nvPicPr>
        <p:blipFill>
          <a:blip r:embed="rId2"/>
          <a:stretch>
            <a:fillRect/>
          </a:stretch>
        </p:blipFill>
        <p:spPr>
          <a:xfrm>
            <a:off x="0" y="0"/>
            <a:ext cx="627888" cy="6858000"/>
          </a:xfrm>
          <a:prstGeom prst="rect">
            <a:avLst/>
          </a:prstGeom>
        </p:spPr>
      </p:pic>
      <p:sp>
        <p:nvSpPr>
          <p:cNvPr id="8" name="TextBox 7"/>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Slide Number Placeholder 3">
            <a:extLst>
              <a:ext uri="{FF2B5EF4-FFF2-40B4-BE49-F238E27FC236}">
                <a16:creationId xmlns:a16="http://schemas.microsoft.com/office/drawing/2014/main" id="{C449F9AA-3605-4022-8E46-BDC879846749}"/>
              </a:ext>
            </a:extLst>
          </p:cNvPr>
          <p:cNvSpPr>
            <a:spLocks noGrp="1"/>
          </p:cNvSpPr>
          <p:nvPr>
            <p:ph type="sldNum" sz="quarter" idx="12"/>
          </p:nvPr>
        </p:nvSpPr>
        <p:spPr/>
        <p:txBody>
          <a:bodyPr/>
          <a:lstStyle/>
          <a:p>
            <a:fld id="{F4BC5128-571E-4D95-A924-69CDEB326A3D}" type="slidenum">
              <a:rPr lang="en-GB" smtClean="0"/>
              <a:t>19</a:t>
            </a:fld>
            <a:endParaRPr lang="en-GB"/>
          </a:p>
        </p:txBody>
      </p:sp>
    </p:spTree>
    <p:extLst>
      <p:ext uri="{BB962C8B-B14F-4D97-AF65-F5344CB8AC3E}">
        <p14:creationId xmlns:p14="http://schemas.microsoft.com/office/powerpoint/2010/main" val="4049856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27888" cy="6858000"/>
          </a:xfrm>
          <a:prstGeom prst="rect">
            <a:avLst/>
          </a:prstGeom>
        </p:spPr>
      </p:pic>
      <p:sp>
        <p:nvSpPr>
          <p:cNvPr id="4" name="TextBox 3">
            <a:extLst>
              <a:ext uri="{FF2B5EF4-FFF2-40B4-BE49-F238E27FC236}">
                <a16:creationId xmlns:a16="http://schemas.microsoft.com/office/drawing/2014/main" id="{B4D14531-5F19-4198-BB3F-546DA4925A6B}"/>
              </a:ext>
            </a:extLst>
          </p:cNvPr>
          <p:cNvSpPr txBox="1"/>
          <p:nvPr/>
        </p:nvSpPr>
        <p:spPr>
          <a:xfrm>
            <a:off x="83492" y="5287093"/>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6" name="Slide Number Placeholder 5">
            <a:extLst>
              <a:ext uri="{FF2B5EF4-FFF2-40B4-BE49-F238E27FC236}">
                <a16:creationId xmlns:a16="http://schemas.microsoft.com/office/drawing/2014/main" id="{A6D15FD8-F941-4C32-A6D8-0FC6CE4EB951}"/>
              </a:ext>
            </a:extLst>
          </p:cNvPr>
          <p:cNvSpPr>
            <a:spLocks noGrp="1"/>
          </p:cNvSpPr>
          <p:nvPr>
            <p:ph type="sldNum" sz="quarter" idx="12"/>
          </p:nvPr>
        </p:nvSpPr>
        <p:spPr/>
        <p:txBody>
          <a:bodyPr/>
          <a:lstStyle/>
          <a:p>
            <a:fld id="{1431706D-C08C-44A9-BAF5-B45AE634C956}" type="slidenum">
              <a:rPr lang="fr-CH" smtClean="0"/>
              <a:t>2</a:t>
            </a:fld>
            <a:endParaRPr lang="fr-CH"/>
          </a:p>
        </p:txBody>
      </p:sp>
      <p:sp>
        <p:nvSpPr>
          <p:cNvPr id="9" name="Title 1">
            <a:extLst>
              <a:ext uri="{FF2B5EF4-FFF2-40B4-BE49-F238E27FC236}">
                <a16:creationId xmlns:a16="http://schemas.microsoft.com/office/drawing/2014/main" id="{F1C1D291-384C-479E-B913-090E273E7CAA}"/>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u="sng">
                <a:latin typeface="+mn-lt"/>
              </a:rPr>
              <a:t>Objectives</a:t>
            </a:r>
            <a:endParaRPr lang="en-GB" u="sng" dirty="0">
              <a:latin typeface="+mn-lt"/>
            </a:endParaRPr>
          </a:p>
        </p:txBody>
      </p:sp>
      <p:sp>
        <p:nvSpPr>
          <p:cNvPr id="12" name="TextBox 11">
            <a:extLst>
              <a:ext uri="{FF2B5EF4-FFF2-40B4-BE49-F238E27FC236}">
                <a16:creationId xmlns:a16="http://schemas.microsoft.com/office/drawing/2014/main" id="{D9FB8EFC-8E8A-4C38-9FB4-AE95B7C4D07E}"/>
              </a:ext>
            </a:extLst>
          </p:cNvPr>
          <p:cNvSpPr txBox="1"/>
          <p:nvPr/>
        </p:nvSpPr>
        <p:spPr>
          <a:xfrm>
            <a:off x="1661532" y="1828800"/>
            <a:ext cx="9692268" cy="3970318"/>
          </a:xfrm>
          <a:prstGeom prst="rect">
            <a:avLst/>
          </a:prstGeom>
          <a:noFill/>
        </p:spPr>
        <p:txBody>
          <a:bodyPr wrap="square" rtlCol="0">
            <a:spAutoFit/>
          </a:bodyPr>
          <a:lstStyle/>
          <a:p>
            <a:r>
              <a:rPr lang="en-GB" sz="2800" b="1" dirty="0">
                <a:solidFill>
                  <a:srgbClr val="3333CC"/>
                </a:solidFill>
              </a:rPr>
              <a:t>Be able to </a:t>
            </a:r>
          </a:p>
          <a:p>
            <a:r>
              <a:rPr lang="en-US" sz="2800" dirty="0"/>
              <a:t>explain the importance of addressing the needs of people with non-communicable diseases (NCDs) in acute and protracted crises and the challenges to ensure their treatment and care</a:t>
            </a:r>
          </a:p>
          <a:p>
            <a:endParaRPr lang="en-GB" sz="2800" dirty="0"/>
          </a:p>
          <a:p>
            <a:r>
              <a:rPr lang="en-US" sz="2800" dirty="0"/>
              <a:t>identify an appropriate response to treatment and care needs of people with NCDs during an acute and /or protracted crisis</a:t>
            </a:r>
          </a:p>
          <a:p>
            <a:endParaRPr lang="en-US" sz="2800" dirty="0"/>
          </a:p>
          <a:p>
            <a:endParaRPr lang="en-GB" sz="2800" dirty="0"/>
          </a:p>
        </p:txBody>
      </p:sp>
    </p:spTree>
    <p:extLst>
      <p:ext uri="{BB962C8B-B14F-4D97-AF65-F5344CB8AC3E}">
        <p14:creationId xmlns:p14="http://schemas.microsoft.com/office/powerpoint/2010/main" val="816479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3406" y="-257126"/>
            <a:ext cx="6801643" cy="1325563"/>
          </a:xfrm>
        </p:spPr>
        <p:txBody>
          <a:bodyPr>
            <a:normAutofit/>
          </a:bodyPr>
          <a:lstStyle/>
          <a:p>
            <a:pPr algn="ctr"/>
            <a:r>
              <a:rPr lang="en-GB" u="sng" dirty="0">
                <a:latin typeface="+mn-lt"/>
              </a:rPr>
              <a:t>Prioritization Criteria</a:t>
            </a:r>
          </a:p>
        </p:txBody>
      </p:sp>
      <p:sp>
        <p:nvSpPr>
          <p:cNvPr id="16" name="Slide Number Placeholder 4"/>
          <p:cNvSpPr>
            <a:spLocks noGrp="1"/>
          </p:cNvSpPr>
          <p:nvPr>
            <p:ph type="sldNum" sz="quarter" idx="12"/>
          </p:nvPr>
        </p:nvSpPr>
        <p:spPr/>
        <p:txBody>
          <a:bodyPr>
            <a:normAutofit/>
          </a:bodyPr>
          <a:lstStyle/>
          <a:p>
            <a:fld id="{CC944B12-F222-4CD7-9437-1DFF15F9D98A}" type="slidenum">
              <a:rPr lang="en-GB" smtClean="0"/>
              <a:t>20</a:t>
            </a:fld>
            <a:endParaRPr lang="en-GB" dirty="0"/>
          </a:p>
        </p:txBody>
      </p:sp>
      <p:sp>
        <p:nvSpPr>
          <p:cNvPr id="7" name="AutoShape 7" descr="2Q=="/>
          <p:cNvSpPr>
            <a:spLocks noChangeAspect="1" noChangeArrowheads="1"/>
          </p:cNvSpPr>
          <p:nvPr/>
        </p:nvSpPr>
        <p:spPr bwMode="auto">
          <a:xfrm>
            <a:off x="5943600" y="3276600"/>
            <a:ext cx="304800" cy="304800"/>
          </a:xfrm>
          <a:prstGeom prst="rect">
            <a:avLst/>
          </a:prstGeom>
          <a:noFill/>
          <a:ln w="9525">
            <a:noFill/>
            <a:miter lim="800000"/>
            <a:headEnd/>
            <a:tailEnd/>
          </a:ln>
        </p:spPr>
        <p:txBody>
          <a:bodyPr/>
          <a:lstStyle/>
          <a:p>
            <a:endParaRPr lang="en-US"/>
          </a:p>
        </p:txBody>
      </p:sp>
      <p:sp>
        <p:nvSpPr>
          <p:cNvPr id="11" name="AutoShape 7" descr="2Q=="/>
          <p:cNvSpPr>
            <a:spLocks noChangeAspect="1" noChangeArrowheads="1"/>
          </p:cNvSpPr>
          <p:nvPr/>
        </p:nvSpPr>
        <p:spPr bwMode="auto">
          <a:xfrm>
            <a:off x="4513784" y="3429000"/>
            <a:ext cx="304800" cy="304800"/>
          </a:xfrm>
          <a:prstGeom prst="rect">
            <a:avLst/>
          </a:prstGeom>
          <a:noFill/>
          <a:ln w="9525">
            <a:noFill/>
            <a:miter lim="800000"/>
            <a:headEnd/>
            <a:tailEnd/>
          </a:ln>
        </p:spPr>
        <p:txBody>
          <a:bodyPr/>
          <a:lstStyle/>
          <a:p>
            <a:endParaRPr lang="en-US"/>
          </a:p>
        </p:txBody>
      </p:sp>
      <p:sp>
        <p:nvSpPr>
          <p:cNvPr id="12" name="Rectangle 11"/>
          <p:cNvSpPr/>
          <p:nvPr/>
        </p:nvSpPr>
        <p:spPr>
          <a:xfrm>
            <a:off x="1380118" y="983545"/>
            <a:ext cx="10352845" cy="5555367"/>
          </a:xfrm>
          <a:prstGeom prst="rect">
            <a:avLst/>
          </a:prstGeom>
        </p:spPr>
        <p:txBody>
          <a:bodyPr wrap="square">
            <a:spAutoFit/>
          </a:bodyPr>
          <a:lstStyle/>
          <a:p>
            <a:r>
              <a:rPr lang="en-GB" sz="2400" b="1" dirty="0"/>
              <a:t>Context</a:t>
            </a:r>
          </a:p>
          <a:p>
            <a:pPr marL="320040" indent="-320040">
              <a:spcBef>
                <a:spcPts val="700"/>
              </a:spcBef>
              <a:buClr>
                <a:schemeClr val="accent2"/>
              </a:buClr>
              <a:buSzPct val="60000"/>
              <a:buFont typeface="Wingdings"/>
              <a:buChar char=""/>
            </a:pPr>
            <a:r>
              <a:rPr lang="en-GB" sz="2400" dirty="0"/>
              <a:t>Conflict setting, both internal and international</a:t>
            </a:r>
          </a:p>
          <a:p>
            <a:pPr marL="320040" indent="-320040">
              <a:spcBef>
                <a:spcPts val="700"/>
              </a:spcBef>
              <a:buClr>
                <a:schemeClr val="accent2"/>
              </a:buClr>
              <a:buSzPct val="60000"/>
              <a:buFont typeface="Wingdings"/>
              <a:buChar char=""/>
            </a:pPr>
            <a:r>
              <a:rPr lang="en-GB" sz="2400" dirty="0"/>
              <a:t>Different health issues identified among the displaced population, including low immunization rate, NCDs (esp. diabetes), </a:t>
            </a:r>
          </a:p>
          <a:p>
            <a:pPr marL="320040" indent="-320040">
              <a:spcBef>
                <a:spcPts val="700"/>
              </a:spcBef>
              <a:buClr>
                <a:schemeClr val="accent2"/>
              </a:buClr>
              <a:buSzPct val="60000"/>
              <a:buFont typeface="Wingdings"/>
              <a:buChar char=""/>
            </a:pPr>
            <a:r>
              <a:rPr lang="en-GB" sz="2400" dirty="0"/>
              <a:t>Number of displaced population expected to grow, especially of women and children</a:t>
            </a:r>
          </a:p>
          <a:p>
            <a:pPr marL="320040" indent="-320040">
              <a:spcBef>
                <a:spcPts val="700"/>
              </a:spcBef>
              <a:buClr>
                <a:schemeClr val="accent2"/>
              </a:buClr>
              <a:buSzPct val="60000"/>
              <a:buFont typeface="Wingdings"/>
              <a:buChar char=""/>
            </a:pPr>
            <a:r>
              <a:rPr lang="en-GB" sz="2400" dirty="0"/>
              <a:t>You are convinced management of NCDs is of critical concern within this context and would like to include NCD management as part of the health cluster response plan. However, the HCT is not convinced and would liked further justification.</a:t>
            </a:r>
            <a:endParaRPr lang="en-GB" sz="2000" dirty="0"/>
          </a:p>
          <a:p>
            <a:pPr>
              <a:spcBef>
                <a:spcPts val="700"/>
              </a:spcBef>
              <a:buClr>
                <a:schemeClr val="accent2"/>
              </a:buClr>
              <a:buSzPct val="60000"/>
            </a:pPr>
            <a:r>
              <a:rPr lang="en-GB" sz="2800" b="1" dirty="0">
                <a:solidFill>
                  <a:srgbClr val="FF0000"/>
                </a:solidFill>
              </a:rPr>
              <a:t>Group work, 20 minutes </a:t>
            </a:r>
          </a:p>
          <a:p>
            <a:pPr>
              <a:spcBef>
                <a:spcPts val="700"/>
              </a:spcBef>
              <a:buClr>
                <a:schemeClr val="accent2"/>
              </a:buClr>
              <a:buSzPct val="60000"/>
            </a:pPr>
            <a:r>
              <a:rPr lang="en-GB" sz="2400" dirty="0"/>
              <a:t>Discuss how to justify management of NCDs as a priority in the humanitarian response plan.</a:t>
            </a:r>
          </a:p>
        </p:txBody>
      </p:sp>
      <p:pic>
        <p:nvPicPr>
          <p:cNvPr id="10" name="Picture 9"/>
          <p:cNvPicPr>
            <a:picLocks noChangeAspect="1"/>
          </p:cNvPicPr>
          <p:nvPr/>
        </p:nvPicPr>
        <p:blipFill>
          <a:blip r:embed="rId3"/>
          <a:stretch>
            <a:fillRect/>
          </a:stretch>
        </p:blipFill>
        <p:spPr>
          <a:xfrm>
            <a:off x="0" y="0"/>
            <a:ext cx="627888" cy="6858000"/>
          </a:xfrm>
          <a:prstGeom prst="rect">
            <a:avLst/>
          </a:prstGeom>
        </p:spPr>
      </p:pic>
      <p:sp>
        <p:nvSpPr>
          <p:cNvPr id="9" name="TextBox 8"/>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Tree>
    <p:extLst>
      <p:ext uri="{BB962C8B-B14F-4D97-AF65-F5344CB8AC3E}">
        <p14:creationId xmlns:p14="http://schemas.microsoft.com/office/powerpoint/2010/main" val="1652091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1053" y="475874"/>
            <a:ext cx="10515600" cy="1325563"/>
          </a:xfrm>
        </p:spPr>
        <p:txBody>
          <a:bodyPr/>
          <a:lstStyle/>
          <a:p>
            <a:pPr algn="ctr"/>
            <a:r>
              <a:rPr lang="en-GB" b="1" u="sng" dirty="0"/>
              <a:t>Ethical implications</a:t>
            </a:r>
            <a:endParaRPr lang="en-US" b="1" u="sng" dirty="0"/>
          </a:p>
        </p:txBody>
      </p:sp>
      <p:sp>
        <p:nvSpPr>
          <p:cNvPr id="4" name="Rectangle 3"/>
          <p:cNvSpPr/>
          <p:nvPr/>
        </p:nvSpPr>
        <p:spPr>
          <a:xfrm>
            <a:off x="2212484" y="2802255"/>
            <a:ext cx="9141316" cy="1077218"/>
          </a:xfrm>
          <a:prstGeom prst="rect">
            <a:avLst/>
          </a:prstGeom>
        </p:spPr>
        <p:txBody>
          <a:bodyPr wrap="square">
            <a:spAutoFit/>
          </a:bodyPr>
          <a:lstStyle/>
          <a:p>
            <a:pPr algn="ctr"/>
            <a:r>
              <a:rPr lang="en-GB" sz="3200" dirty="0"/>
              <a:t>What are some of the ethical dilemmas you may face when prioritizing interventions on NCDs?</a:t>
            </a:r>
          </a:p>
        </p:txBody>
      </p:sp>
      <p:pic>
        <p:nvPicPr>
          <p:cNvPr id="10" name="Picture 9">
            <a:extLst>
              <a:ext uri="{FF2B5EF4-FFF2-40B4-BE49-F238E27FC236}">
                <a16:creationId xmlns:a16="http://schemas.microsoft.com/office/drawing/2014/main" id="{85F4C69D-24D2-4054-A812-D535E9D01032}"/>
              </a:ext>
            </a:extLst>
          </p:cNvPr>
          <p:cNvPicPr>
            <a:picLocks noChangeAspect="1"/>
          </p:cNvPicPr>
          <p:nvPr/>
        </p:nvPicPr>
        <p:blipFill>
          <a:blip r:embed="rId2"/>
          <a:stretch>
            <a:fillRect/>
          </a:stretch>
        </p:blipFill>
        <p:spPr>
          <a:xfrm>
            <a:off x="0" y="0"/>
            <a:ext cx="627888" cy="6858000"/>
          </a:xfrm>
          <a:prstGeom prst="rect">
            <a:avLst/>
          </a:prstGeom>
        </p:spPr>
      </p:pic>
      <p:sp>
        <p:nvSpPr>
          <p:cNvPr id="5" name="TextBox 4">
            <a:extLst>
              <a:ext uri="{FF2B5EF4-FFF2-40B4-BE49-F238E27FC236}">
                <a16:creationId xmlns:a16="http://schemas.microsoft.com/office/drawing/2014/main" id="{956F08FD-53C6-43EC-A794-4C0EC5A4DA9E}"/>
              </a:ext>
            </a:extLst>
          </p:cNvPr>
          <p:cNvSpPr txBox="1"/>
          <p:nvPr/>
        </p:nvSpPr>
        <p:spPr>
          <a:xfrm>
            <a:off x="83492" y="5287093"/>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3" name="TextBox 2">
            <a:extLst>
              <a:ext uri="{FF2B5EF4-FFF2-40B4-BE49-F238E27FC236}">
                <a16:creationId xmlns:a16="http://schemas.microsoft.com/office/drawing/2014/main" id="{8A1E5423-0585-4F69-973B-6FE152374F01}"/>
              </a:ext>
            </a:extLst>
          </p:cNvPr>
          <p:cNvSpPr txBox="1"/>
          <p:nvPr/>
        </p:nvSpPr>
        <p:spPr>
          <a:xfrm>
            <a:off x="901053" y="2617589"/>
            <a:ext cx="1229824" cy="1446550"/>
          </a:xfrm>
          <a:prstGeom prst="rect">
            <a:avLst/>
          </a:prstGeom>
          <a:noFill/>
        </p:spPr>
        <p:txBody>
          <a:bodyPr wrap="none" rtlCol="0">
            <a:spAutoFit/>
          </a:bodyPr>
          <a:lstStyle/>
          <a:p>
            <a:r>
              <a:rPr lang="en-US" sz="8800" b="1" dirty="0">
                <a:solidFill>
                  <a:srgbClr val="FF0000"/>
                </a:solidFill>
              </a:rPr>
              <a:t>??</a:t>
            </a:r>
            <a:endParaRPr lang="fr-CH" sz="8800" b="1" dirty="0">
              <a:solidFill>
                <a:srgbClr val="FF0000"/>
              </a:solidFill>
            </a:endParaRPr>
          </a:p>
        </p:txBody>
      </p:sp>
      <p:sp>
        <p:nvSpPr>
          <p:cNvPr id="6" name="Slide Number Placeholder 5">
            <a:extLst>
              <a:ext uri="{FF2B5EF4-FFF2-40B4-BE49-F238E27FC236}">
                <a16:creationId xmlns:a16="http://schemas.microsoft.com/office/drawing/2014/main" id="{6FBF94B9-1327-4709-B7A0-715B9A2E8E2B}"/>
              </a:ext>
            </a:extLst>
          </p:cNvPr>
          <p:cNvSpPr>
            <a:spLocks noGrp="1"/>
          </p:cNvSpPr>
          <p:nvPr>
            <p:ph type="sldNum" sz="quarter" idx="12"/>
          </p:nvPr>
        </p:nvSpPr>
        <p:spPr/>
        <p:txBody>
          <a:bodyPr/>
          <a:lstStyle/>
          <a:p>
            <a:fld id="{1431706D-C08C-44A9-BAF5-B45AE634C956}" type="slidenum">
              <a:rPr lang="fr-CH" smtClean="0"/>
              <a:t>21</a:t>
            </a:fld>
            <a:endParaRPr lang="fr-CH"/>
          </a:p>
        </p:txBody>
      </p:sp>
    </p:spTree>
    <p:extLst>
      <p:ext uri="{BB962C8B-B14F-4D97-AF65-F5344CB8AC3E}">
        <p14:creationId xmlns:p14="http://schemas.microsoft.com/office/powerpoint/2010/main" val="3694234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319"/>
            <a:ext cx="10515600" cy="1325563"/>
          </a:xfrm>
        </p:spPr>
        <p:txBody>
          <a:bodyPr/>
          <a:lstStyle/>
          <a:p>
            <a:pPr algn="ctr"/>
            <a:r>
              <a:rPr lang="en-GB" u="sng" dirty="0">
                <a:latin typeface="+mn-lt"/>
              </a:rPr>
              <a:t>Different ethical questions</a:t>
            </a:r>
          </a:p>
        </p:txBody>
      </p:sp>
      <p:sp>
        <p:nvSpPr>
          <p:cNvPr id="3" name="Content Placeholder 2"/>
          <p:cNvSpPr>
            <a:spLocks noGrp="1"/>
          </p:cNvSpPr>
          <p:nvPr>
            <p:ph idx="1"/>
          </p:nvPr>
        </p:nvSpPr>
        <p:spPr>
          <a:xfrm>
            <a:off x="1488195" y="1836642"/>
            <a:ext cx="10515600" cy="4351338"/>
          </a:xfrm>
        </p:spPr>
        <p:txBody>
          <a:bodyPr>
            <a:normAutofit lnSpcReduction="10000"/>
          </a:bodyPr>
          <a:lstStyle/>
          <a:p>
            <a:r>
              <a:rPr lang="en-GB" b="1" dirty="0"/>
              <a:t>Screening</a:t>
            </a:r>
          </a:p>
          <a:p>
            <a:r>
              <a:rPr lang="en-GB" b="1" dirty="0"/>
              <a:t>Haemodialysis</a:t>
            </a:r>
          </a:p>
          <a:p>
            <a:r>
              <a:rPr lang="en-GB" dirty="0"/>
              <a:t>Referral vs no-referral, and links with palliative care </a:t>
            </a:r>
          </a:p>
          <a:p>
            <a:r>
              <a:rPr lang="en-GB" dirty="0"/>
              <a:t>Beyond the three (COPD; Hypertension; Diabetes) – cancer,  rheumatism /pain management etc.? </a:t>
            </a:r>
          </a:p>
          <a:p>
            <a:r>
              <a:rPr lang="en-GB" dirty="0"/>
              <a:t>Ensuring quality of care, including access to quality drugs </a:t>
            </a:r>
          </a:p>
          <a:p>
            <a:r>
              <a:rPr lang="en-GB" dirty="0"/>
              <a:t>Patient adherence to treatment, including issues around selection of drugs </a:t>
            </a:r>
          </a:p>
          <a:p>
            <a:r>
              <a:rPr lang="en-GB" dirty="0"/>
              <a:t>Patient data management </a:t>
            </a:r>
            <a:br>
              <a:rPr lang="en-US" dirty="0"/>
            </a:br>
            <a:endParaRPr lang="fr-CH" dirty="0"/>
          </a:p>
          <a:p>
            <a:endParaRPr lang="fr-CH" dirty="0"/>
          </a:p>
        </p:txBody>
      </p:sp>
      <p:pic>
        <p:nvPicPr>
          <p:cNvPr id="6" name="Picture 5">
            <a:extLst>
              <a:ext uri="{FF2B5EF4-FFF2-40B4-BE49-F238E27FC236}">
                <a16:creationId xmlns:a16="http://schemas.microsoft.com/office/drawing/2014/main" id="{09015213-6C8E-4D20-BB63-23902C1D7D42}"/>
              </a:ext>
            </a:extLst>
          </p:cNvPr>
          <p:cNvPicPr>
            <a:picLocks noChangeAspect="1"/>
          </p:cNvPicPr>
          <p:nvPr/>
        </p:nvPicPr>
        <p:blipFill>
          <a:blip r:embed="rId3"/>
          <a:stretch>
            <a:fillRect/>
          </a:stretch>
        </p:blipFill>
        <p:spPr>
          <a:xfrm>
            <a:off x="0" y="0"/>
            <a:ext cx="627888" cy="6858000"/>
          </a:xfrm>
          <a:prstGeom prst="rect">
            <a:avLst/>
          </a:prstGeom>
        </p:spPr>
      </p:pic>
      <p:sp>
        <p:nvSpPr>
          <p:cNvPr id="5" name="TextBox 4">
            <a:extLst>
              <a:ext uri="{FF2B5EF4-FFF2-40B4-BE49-F238E27FC236}">
                <a16:creationId xmlns:a16="http://schemas.microsoft.com/office/drawing/2014/main" id="{F1413DAF-F886-45B4-9186-B7F1A13B0925}"/>
              </a:ext>
            </a:extLst>
          </p:cNvPr>
          <p:cNvSpPr txBox="1"/>
          <p:nvPr/>
        </p:nvSpPr>
        <p:spPr>
          <a:xfrm>
            <a:off x="83492" y="5287093"/>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4" name="Slide Number Placeholder 3">
            <a:extLst>
              <a:ext uri="{FF2B5EF4-FFF2-40B4-BE49-F238E27FC236}">
                <a16:creationId xmlns:a16="http://schemas.microsoft.com/office/drawing/2014/main" id="{2AB0171B-6073-44F5-BC17-E8DB626ECAB7}"/>
              </a:ext>
            </a:extLst>
          </p:cNvPr>
          <p:cNvSpPr>
            <a:spLocks noGrp="1"/>
          </p:cNvSpPr>
          <p:nvPr>
            <p:ph type="sldNum" sz="quarter" idx="12"/>
          </p:nvPr>
        </p:nvSpPr>
        <p:spPr/>
        <p:txBody>
          <a:bodyPr/>
          <a:lstStyle/>
          <a:p>
            <a:fld id="{1431706D-C08C-44A9-BAF5-B45AE634C956}" type="slidenum">
              <a:rPr lang="fr-CH" smtClean="0"/>
              <a:t>22</a:t>
            </a:fld>
            <a:endParaRPr lang="fr-CH"/>
          </a:p>
        </p:txBody>
      </p:sp>
    </p:spTree>
    <p:extLst>
      <p:ext uri="{BB962C8B-B14F-4D97-AF65-F5344CB8AC3E}">
        <p14:creationId xmlns:p14="http://schemas.microsoft.com/office/powerpoint/2010/main" val="3886748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9319"/>
            <a:ext cx="10515600" cy="1325563"/>
          </a:xfrm>
        </p:spPr>
        <p:txBody>
          <a:bodyPr/>
          <a:lstStyle/>
          <a:p>
            <a:pPr algn="ctr"/>
            <a:r>
              <a:rPr lang="en-GB" u="sng" dirty="0">
                <a:latin typeface="+mn-lt"/>
              </a:rPr>
              <a:t>Different ethical questions</a:t>
            </a:r>
          </a:p>
        </p:txBody>
      </p:sp>
      <p:sp>
        <p:nvSpPr>
          <p:cNvPr id="3" name="Content Placeholder 2"/>
          <p:cNvSpPr>
            <a:spLocks noGrp="1"/>
          </p:cNvSpPr>
          <p:nvPr>
            <p:ph idx="1"/>
          </p:nvPr>
        </p:nvSpPr>
        <p:spPr>
          <a:xfrm>
            <a:off x="1488195" y="1836642"/>
            <a:ext cx="10515600" cy="4351338"/>
          </a:xfrm>
        </p:spPr>
        <p:txBody>
          <a:bodyPr>
            <a:normAutofit fontScale="92500" lnSpcReduction="10000"/>
          </a:bodyPr>
          <a:lstStyle/>
          <a:p>
            <a:r>
              <a:rPr lang="en-GB" b="1" dirty="0"/>
              <a:t>Screening</a:t>
            </a:r>
          </a:p>
          <a:p>
            <a:r>
              <a:rPr lang="en-GB" b="1" dirty="0"/>
              <a:t>Haemodialysis</a:t>
            </a:r>
          </a:p>
          <a:p>
            <a:pPr marL="0" indent="0">
              <a:buNone/>
            </a:pPr>
            <a:endParaRPr lang="en-US" dirty="0"/>
          </a:p>
          <a:p>
            <a:pPr marL="0" indent="0">
              <a:buNone/>
            </a:pPr>
            <a:r>
              <a:rPr lang="en-US" b="1" dirty="0">
                <a:solidFill>
                  <a:srgbClr val="0000FF"/>
                </a:solidFill>
              </a:rPr>
              <a:t>Group work</a:t>
            </a:r>
            <a:r>
              <a:rPr lang="en-US" dirty="0"/>
              <a:t>: </a:t>
            </a:r>
          </a:p>
          <a:p>
            <a:r>
              <a:rPr lang="en-US" dirty="0"/>
              <a:t>In groups A &amp; C, you will discuss why screening (Group A) or hemodialysis (Group C) needs to be done. </a:t>
            </a:r>
          </a:p>
          <a:p>
            <a:r>
              <a:rPr lang="en-US" dirty="0"/>
              <a:t>In groups B &amp; D you will discuss why these should not be done. </a:t>
            </a:r>
          </a:p>
          <a:p>
            <a:r>
              <a:rPr lang="en-US" dirty="0"/>
              <a:t>You will have </a:t>
            </a:r>
            <a:r>
              <a:rPr lang="en-US" dirty="0">
                <a:solidFill>
                  <a:srgbClr val="FF0000"/>
                </a:solidFill>
              </a:rPr>
              <a:t>10 minutes to prepare</a:t>
            </a:r>
            <a:r>
              <a:rPr lang="en-US" dirty="0"/>
              <a:t>.</a:t>
            </a:r>
          </a:p>
          <a:p>
            <a:r>
              <a:rPr lang="en-US" dirty="0"/>
              <a:t>After, there will be a 10 minutes debate on each topic. </a:t>
            </a:r>
            <a:br>
              <a:rPr lang="en-US" dirty="0"/>
            </a:br>
            <a:endParaRPr lang="fr-CH" dirty="0"/>
          </a:p>
          <a:p>
            <a:endParaRPr lang="fr-CH" dirty="0"/>
          </a:p>
        </p:txBody>
      </p:sp>
      <p:pic>
        <p:nvPicPr>
          <p:cNvPr id="6" name="Picture 5">
            <a:extLst>
              <a:ext uri="{FF2B5EF4-FFF2-40B4-BE49-F238E27FC236}">
                <a16:creationId xmlns:a16="http://schemas.microsoft.com/office/drawing/2014/main" id="{09015213-6C8E-4D20-BB63-23902C1D7D42}"/>
              </a:ext>
            </a:extLst>
          </p:cNvPr>
          <p:cNvPicPr>
            <a:picLocks noChangeAspect="1"/>
          </p:cNvPicPr>
          <p:nvPr/>
        </p:nvPicPr>
        <p:blipFill>
          <a:blip r:embed="rId2"/>
          <a:stretch>
            <a:fillRect/>
          </a:stretch>
        </p:blipFill>
        <p:spPr>
          <a:xfrm>
            <a:off x="0" y="0"/>
            <a:ext cx="627888" cy="6858000"/>
          </a:xfrm>
          <a:prstGeom prst="rect">
            <a:avLst/>
          </a:prstGeom>
        </p:spPr>
      </p:pic>
      <p:sp>
        <p:nvSpPr>
          <p:cNvPr id="5" name="TextBox 4">
            <a:extLst>
              <a:ext uri="{FF2B5EF4-FFF2-40B4-BE49-F238E27FC236}">
                <a16:creationId xmlns:a16="http://schemas.microsoft.com/office/drawing/2014/main" id="{F1413DAF-F886-45B4-9186-B7F1A13B0925}"/>
              </a:ext>
            </a:extLst>
          </p:cNvPr>
          <p:cNvSpPr txBox="1"/>
          <p:nvPr/>
        </p:nvSpPr>
        <p:spPr>
          <a:xfrm>
            <a:off x="83492" y="5287093"/>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4" name="Slide Number Placeholder 3">
            <a:extLst>
              <a:ext uri="{FF2B5EF4-FFF2-40B4-BE49-F238E27FC236}">
                <a16:creationId xmlns:a16="http://schemas.microsoft.com/office/drawing/2014/main" id="{0F0B494F-D301-4F5F-8C42-40BF9F9573C5}"/>
              </a:ext>
            </a:extLst>
          </p:cNvPr>
          <p:cNvSpPr>
            <a:spLocks noGrp="1"/>
          </p:cNvSpPr>
          <p:nvPr>
            <p:ph type="sldNum" sz="quarter" idx="12"/>
          </p:nvPr>
        </p:nvSpPr>
        <p:spPr/>
        <p:txBody>
          <a:bodyPr/>
          <a:lstStyle/>
          <a:p>
            <a:fld id="{1431706D-C08C-44A9-BAF5-B45AE634C956}" type="slidenum">
              <a:rPr lang="fr-CH" smtClean="0"/>
              <a:t>23</a:t>
            </a:fld>
            <a:endParaRPr lang="fr-CH"/>
          </a:p>
        </p:txBody>
      </p:sp>
    </p:spTree>
    <p:extLst>
      <p:ext uri="{BB962C8B-B14F-4D97-AF65-F5344CB8AC3E}">
        <p14:creationId xmlns:p14="http://schemas.microsoft.com/office/powerpoint/2010/main" val="947098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154" y="-71754"/>
            <a:ext cx="10515600" cy="1325563"/>
          </a:xfrm>
        </p:spPr>
        <p:txBody>
          <a:bodyPr/>
          <a:lstStyle/>
          <a:p>
            <a:pPr algn="ctr"/>
            <a:r>
              <a:rPr lang="en-GB" u="sng" dirty="0">
                <a:latin typeface="+mn-lt"/>
              </a:rPr>
              <a:t>Prevention vs Management</a:t>
            </a:r>
          </a:p>
        </p:txBody>
      </p:sp>
      <p:sp>
        <p:nvSpPr>
          <p:cNvPr id="6" name="Rectangle 5"/>
          <p:cNvSpPr/>
          <p:nvPr/>
        </p:nvSpPr>
        <p:spPr>
          <a:xfrm>
            <a:off x="1090606" y="1631734"/>
            <a:ext cx="4933950" cy="70792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Rectangle 6"/>
          <p:cNvSpPr/>
          <p:nvPr/>
        </p:nvSpPr>
        <p:spPr>
          <a:xfrm>
            <a:off x="6024556" y="1678233"/>
            <a:ext cx="5960533" cy="707922"/>
          </a:xfrm>
          <a:prstGeom prst="rect">
            <a:avLst/>
          </a:prstGeom>
          <a:solidFill>
            <a:srgbClr val="9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8" name="Rectangle 7"/>
          <p:cNvSpPr/>
          <p:nvPr/>
        </p:nvSpPr>
        <p:spPr>
          <a:xfrm>
            <a:off x="5676900" y="1468323"/>
            <a:ext cx="832055" cy="122903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VS</a:t>
            </a:r>
            <a:endParaRPr lang="fr-CH" sz="4000" dirty="0"/>
          </a:p>
        </p:txBody>
      </p:sp>
      <p:cxnSp>
        <p:nvCxnSpPr>
          <p:cNvPr id="10" name="Straight Connector 9"/>
          <p:cNvCxnSpPr>
            <a:cxnSpLocks/>
          </p:cNvCxnSpPr>
          <p:nvPr/>
        </p:nvCxnSpPr>
        <p:spPr>
          <a:xfrm>
            <a:off x="6092927" y="2770413"/>
            <a:ext cx="3072" cy="32839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372674" y="2341770"/>
            <a:ext cx="4512702" cy="3539430"/>
          </a:xfrm>
          <a:prstGeom prst="rect">
            <a:avLst/>
          </a:prstGeom>
        </p:spPr>
        <p:txBody>
          <a:bodyPr wrap="square">
            <a:spAutoFit/>
          </a:bodyPr>
          <a:lstStyle/>
          <a:p>
            <a:r>
              <a:rPr lang="en-GB" sz="2800" dirty="0"/>
              <a:t>General approach to NCDs in non-humanitarian settings focuses primarily on changing life style and preventing having an NCD condition and/or preventing exacerbation of NCD conditions</a:t>
            </a:r>
          </a:p>
        </p:txBody>
      </p:sp>
      <p:sp>
        <p:nvSpPr>
          <p:cNvPr id="12" name="Rectangle 11"/>
          <p:cNvSpPr/>
          <p:nvPr/>
        </p:nvSpPr>
        <p:spPr>
          <a:xfrm>
            <a:off x="6658589" y="2341770"/>
            <a:ext cx="4899378" cy="3108543"/>
          </a:xfrm>
          <a:prstGeom prst="rect">
            <a:avLst/>
          </a:prstGeom>
        </p:spPr>
        <p:txBody>
          <a:bodyPr wrap="square">
            <a:spAutoFit/>
          </a:bodyPr>
          <a:lstStyle/>
          <a:p>
            <a:r>
              <a:rPr lang="en-GB" sz="2800" dirty="0"/>
              <a:t>In humanitarian settings the focus is primarily on managing NCDs, but prevention should not be forgotten and is sometimes possible, especially in protracted emergency settings</a:t>
            </a:r>
          </a:p>
        </p:txBody>
      </p:sp>
      <p:cxnSp>
        <p:nvCxnSpPr>
          <p:cNvPr id="16" name="Straight Connector 15"/>
          <p:cNvCxnSpPr/>
          <p:nvPr/>
        </p:nvCxnSpPr>
        <p:spPr>
          <a:xfrm>
            <a:off x="1312070" y="6069466"/>
            <a:ext cx="1074446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stretch>
            <a:fillRect/>
          </a:stretch>
        </p:blipFill>
        <p:spPr>
          <a:xfrm>
            <a:off x="0" y="0"/>
            <a:ext cx="627888" cy="6858000"/>
          </a:xfrm>
          <a:prstGeom prst="rect">
            <a:avLst/>
          </a:prstGeom>
        </p:spPr>
      </p:pic>
      <p:sp>
        <p:nvSpPr>
          <p:cNvPr id="15" name="TextBox 14"/>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3" name="Slide Number Placeholder 2">
            <a:extLst>
              <a:ext uri="{FF2B5EF4-FFF2-40B4-BE49-F238E27FC236}">
                <a16:creationId xmlns:a16="http://schemas.microsoft.com/office/drawing/2014/main" id="{E5F665B3-FF0C-4F55-A291-798BA4B6D24A}"/>
              </a:ext>
            </a:extLst>
          </p:cNvPr>
          <p:cNvSpPr>
            <a:spLocks noGrp="1"/>
          </p:cNvSpPr>
          <p:nvPr>
            <p:ph type="sldNum" sz="quarter" idx="12"/>
          </p:nvPr>
        </p:nvSpPr>
        <p:spPr/>
        <p:txBody>
          <a:bodyPr/>
          <a:lstStyle/>
          <a:p>
            <a:fld id="{1431706D-C08C-44A9-BAF5-B45AE634C956}" type="slidenum">
              <a:rPr lang="fr-CH" smtClean="0"/>
              <a:t>24</a:t>
            </a:fld>
            <a:endParaRPr lang="fr-CH"/>
          </a:p>
        </p:txBody>
      </p:sp>
    </p:spTree>
    <p:extLst>
      <p:ext uri="{BB962C8B-B14F-4D97-AF65-F5344CB8AC3E}">
        <p14:creationId xmlns:p14="http://schemas.microsoft.com/office/powerpoint/2010/main" val="480840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CD_framework_large">
            <a:hlinkClick r:id="" action="ppaction://media"/>
            <a:extLst>
              <a:ext uri="{FF2B5EF4-FFF2-40B4-BE49-F238E27FC236}">
                <a16:creationId xmlns:a16="http://schemas.microsoft.com/office/drawing/2014/main" id="{4039F1EE-73CA-462A-AE50-DEDEBFF2BC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7115" y="846054"/>
            <a:ext cx="9753600" cy="5486400"/>
          </a:xfrm>
          <a:prstGeom prst="rect">
            <a:avLst/>
          </a:prstGeom>
        </p:spPr>
      </p:pic>
      <p:pic>
        <p:nvPicPr>
          <p:cNvPr id="3" name="Picture 2">
            <a:extLst>
              <a:ext uri="{FF2B5EF4-FFF2-40B4-BE49-F238E27FC236}">
                <a16:creationId xmlns:a16="http://schemas.microsoft.com/office/drawing/2014/main" id="{E1F69A63-4C77-4E09-9A23-AAE240EDB959}"/>
              </a:ext>
            </a:extLst>
          </p:cNvPr>
          <p:cNvPicPr>
            <a:picLocks noChangeAspect="1"/>
          </p:cNvPicPr>
          <p:nvPr/>
        </p:nvPicPr>
        <p:blipFill>
          <a:blip r:embed="rId6"/>
          <a:stretch>
            <a:fillRect/>
          </a:stretch>
        </p:blipFill>
        <p:spPr>
          <a:xfrm>
            <a:off x="0" y="0"/>
            <a:ext cx="627888" cy="6858000"/>
          </a:xfrm>
          <a:prstGeom prst="rect">
            <a:avLst/>
          </a:prstGeom>
        </p:spPr>
      </p:pic>
      <p:sp>
        <p:nvSpPr>
          <p:cNvPr id="4" name="TextBox 3">
            <a:extLst>
              <a:ext uri="{FF2B5EF4-FFF2-40B4-BE49-F238E27FC236}">
                <a16:creationId xmlns:a16="http://schemas.microsoft.com/office/drawing/2014/main" id="{3F5B110B-D31F-4D53-8CC5-0A5311F81F1D}"/>
              </a:ext>
            </a:extLst>
          </p:cNvPr>
          <p:cNvSpPr txBox="1"/>
          <p:nvPr/>
        </p:nvSpPr>
        <p:spPr>
          <a:xfrm>
            <a:off x="83492" y="5287093"/>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5" name="Slide Number Placeholder 4">
            <a:extLst>
              <a:ext uri="{FF2B5EF4-FFF2-40B4-BE49-F238E27FC236}">
                <a16:creationId xmlns:a16="http://schemas.microsoft.com/office/drawing/2014/main" id="{8A0C2969-DACB-468D-8FD9-FA2EA7D04B1F}"/>
              </a:ext>
            </a:extLst>
          </p:cNvPr>
          <p:cNvSpPr>
            <a:spLocks noGrp="1"/>
          </p:cNvSpPr>
          <p:nvPr>
            <p:ph type="sldNum" sz="quarter" idx="12"/>
          </p:nvPr>
        </p:nvSpPr>
        <p:spPr/>
        <p:txBody>
          <a:bodyPr/>
          <a:lstStyle/>
          <a:p>
            <a:fld id="{1431706D-C08C-44A9-BAF5-B45AE634C956}" type="slidenum">
              <a:rPr lang="fr-CH" smtClean="0"/>
              <a:t>25</a:t>
            </a:fld>
            <a:endParaRPr lang="fr-CH"/>
          </a:p>
        </p:txBody>
      </p:sp>
    </p:spTree>
    <p:extLst>
      <p:ext uri="{BB962C8B-B14F-4D97-AF65-F5344CB8AC3E}">
        <p14:creationId xmlns:p14="http://schemas.microsoft.com/office/powerpoint/2010/main" val="159172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extLst/>
          </p:nvPr>
        </p:nvSpPr>
        <p:spPr>
          <a:xfrm>
            <a:off x="3305978" y="155805"/>
            <a:ext cx="4361762" cy="1325563"/>
          </a:xfrm>
        </p:spPr>
        <p:txBody>
          <a:bodyPr/>
          <a:lstStyle/>
          <a:p>
            <a:r>
              <a:rPr lang="en-US" u="sng" dirty="0">
                <a:latin typeface="+mn-lt"/>
              </a:rPr>
              <a:t>Minimal package</a:t>
            </a:r>
            <a:r>
              <a:rPr lang="en-US" b="1" u="sng" dirty="0">
                <a:latin typeface="+mn-lt"/>
              </a:rPr>
              <a:t> </a:t>
            </a:r>
            <a:endParaRPr lang="fr-CH" b="1" u="sng" dirty="0">
              <a:latin typeface="+mn-lt"/>
            </a:endParaRPr>
          </a:p>
        </p:txBody>
      </p:sp>
      <p:sp>
        <p:nvSpPr>
          <p:cNvPr id="3" name="Content Placeholder 2"/>
          <p:cNvSpPr>
            <a:spLocks noGrp="1"/>
          </p:cNvSpPr>
          <p:nvPr>
            <p:ph idx="1"/>
          </p:nvPr>
        </p:nvSpPr>
        <p:spPr>
          <a:xfrm>
            <a:off x="2413612" y="1968844"/>
            <a:ext cx="6454966" cy="4351338"/>
          </a:xfrm>
        </p:spPr>
        <p:txBody>
          <a:bodyPr/>
          <a:lstStyle/>
          <a:p>
            <a:r>
              <a:rPr lang="en-GB" dirty="0"/>
              <a:t>Integrated into health system</a:t>
            </a:r>
          </a:p>
          <a:p>
            <a:r>
              <a:rPr lang="en-GB" dirty="0"/>
              <a:t>Diagnostic tools</a:t>
            </a:r>
          </a:p>
          <a:p>
            <a:r>
              <a:rPr lang="en-GB" dirty="0"/>
              <a:t>Treatment, medicines</a:t>
            </a:r>
          </a:p>
          <a:p>
            <a:r>
              <a:rPr lang="en-GB" dirty="0"/>
              <a:t>Patient education </a:t>
            </a:r>
          </a:p>
          <a:p>
            <a:r>
              <a:rPr lang="en-GB" dirty="0"/>
              <a:t>Patient follow-up </a:t>
            </a:r>
          </a:p>
          <a:p>
            <a:r>
              <a:rPr lang="en-GB" dirty="0"/>
              <a:t>Referral system</a:t>
            </a:r>
          </a:p>
          <a:p>
            <a:r>
              <a:rPr lang="en-GB" dirty="0"/>
              <a:t>Monitoring</a:t>
            </a:r>
          </a:p>
          <a:p>
            <a:r>
              <a:rPr lang="en-GB" dirty="0"/>
              <a:t>Advocacy, mobilisation</a:t>
            </a:r>
          </a:p>
        </p:txBody>
      </p:sp>
      <p:pic>
        <p:nvPicPr>
          <p:cNvPr id="4" name="Picture 3">
            <a:extLst>
              <a:ext uri="{FF2B5EF4-FFF2-40B4-BE49-F238E27FC236}">
                <a16:creationId xmlns:a16="http://schemas.microsoft.com/office/drawing/2014/main" id="{7DB71A61-9E36-40A8-93B7-3E2A30BB3990}"/>
              </a:ext>
            </a:extLst>
          </p:cNvPr>
          <p:cNvPicPr>
            <a:picLocks noChangeAspect="1"/>
          </p:cNvPicPr>
          <p:nvPr/>
        </p:nvPicPr>
        <p:blipFill>
          <a:blip r:embed="rId3"/>
          <a:stretch>
            <a:fillRect/>
          </a:stretch>
        </p:blipFill>
        <p:spPr>
          <a:xfrm>
            <a:off x="0" y="0"/>
            <a:ext cx="627888" cy="6858000"/>
          </a:xfrm>
          <a:prstGeom prst="rect">
            <a:avLst/>
          </a:prstGeom>
        </p:spPr>
      </p:pic>
      <p:sp>
        <p:nvSpPr>
          <p:cNvPr id="5" name="TextBox 4">
            <a:extLst>
              <a:ext uri="{FF2B5EF4-FFF2-40B4-BE49-F238E27FC236}">
                <a16:creationId xmlns:a16="http://schemas.microsoft.com/office/drawing/2014/main" id="{1D9DA780-07E5-44D6-A75E-DE1011E8838C}"/>
              </a:ext>
            </a:extLst>
          </p:cNvPr>
          <p:cNvSpPr txBox="1"/>
          <p:nvPr/>
        </p:nvSpPr>
        <p:spPr>
          <a:xfrm>
            <a:off x="83492" y="5287093"/>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6" name="Slide Number Placeholder 5">
            <a:extLst>
              <a:ext uri="{FF2B5EF4-FFF2-40B4-BE49-F238E27FC236}">
                <a16:creationId xmlns:a16="http://schemas.microsoft.com/office/drawing/2014/main" id="{762D49F6-8CB4-44BA-88A3-B1F5AA1D4B06}"/>
              </a:ext>
            </a:extLst>
          </p:cNvPr>
          <p:cNvSpPr>
            <a:spLocks noGrp="1"/>
          </p:cNvSpPr>
          <p:nvPr>
            <p:ph type="sldNum" sz="quarter" idx="12"/>
          </p:nvPr>
        </p:nvSpPr>
        <p:spPr/>
        <p:txBody>
          <a:bodyPr/>
          <a:lstStyle/>
          <a:p>
            <a:fld id="{1431706D-C08C-44A9-BAF5-B45AE634C956}" type="slidenum">
              <a:rPr lang="fr-CH" smtClean="0"/>
              <a:t>26</a:t>
            </a:fld>
            <a:endParaRPr lang="fr-CH"/>
          </a:p>
        </p:txBody>
      </p:sp>
    </p:spTree>
    <p:extLst>
      <p:ext uri="{BB962C8B-B14F-4D97-AF65-F5344CB8AC3E}">
        <p14:creationId xmlns:p14="http://schemas.microsoft.com/office/powerpoint/2010/main" val="1885556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5C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19319"/>
            <a:ext cx="10515600" cy="1325563"/>
          </a:xfrm>
        </p:spPr>
        <p:txBody>
          <a:bodyPr/>
          <a:lstStyle/>
          <a:p>
            <a:pPr algn="ctr"/>
            <a:r>
              <a:rPr lang="en-US" u="sng" dirty="0">
                <a:latin typeface="+mn-lt"/>
              </a:rPr>
              <a:t>3 crisis types, 3 crisis contexts</a:t>
            </a:r>
          </a:p>
        </p:txBody>
      </p:sp>
      <p:sp>
        <p:nvSpPr>
          <p:cNvPr id="3" name="Content Placeholder 2"/>
          <p:cNvSpPr>
            <a:spLocks noGrp="1"/>
          </p:cNvSpPr>
          <p:nvPr>
            <p:ph idx="1"/>
          </p:nvPr>
        </p:nvSpPr>
        <p:spPr>
          <a:xfrm>
            <a:off x="1592908" y="1781558"/>
            <a:ext cx="9760892" cy="4351338"/>
          </a:xfrm>
        </p:spPr>
        <p:txBody>
          <a:bodyPr/>
          <a:lstStyle/>
          <a:p>
            <a:r>
              <a:rPr lang="en-US" dirty="0"/>
              <a:t>Armed conflict &lt;–&gt; Middle East region</a:t>
            </a:r>
          </a:p>
          <a:p>
            <a:r>
              <a:rPr lang="en-US" dirty="0"/>
              <a:t>Disease outbreak: Ebola &lt;–&gt; Africa region </a:t>
            </a:r>
          </a:p>
          <a:p>
            <a:r>
              <a:rPr lang="en-US" dirty="0"/>
              <a:t>Natural disaster &lt;-&gt; Western Pacific region</a:t>
            </a:r>
          </a:p>
          <a:p>
            <a:pPr marL="0" indent="0">
              <a:buNone/>
            </a:pPr>
            <a:endParaRPr lang="en-US" dirty="0"/>
          </a:p>
          <a:p>
            <a:pPr marL="0" indent="0">
              <a:buNone/>
            </a:pPr>
            <a:r>
              <a:rPr lang="en-US" sz="3200" b="1" dirty="0">
                <a:solidFill>
                  <a:srgbClr val="0000FF"/>
                </a:solidFill>
              </a:rPr>
              <a:t>Group work</a:t>
            </a:r>
            <a:r>
              <a:rPr lang="en-US" sz="3200" b="1" dirty="0">
                <a:solidFill>
                  <a:srgbClr val="FF0000"/>
                </a:solidFill>
              </a:rPr>
              <a:t>    30 minutes</a:t>
            </a:r>
          </a:p>
          <a:p>
            <a:pPr marL="0" indent="0">
              <a:buNone/>
            </a:pPr>
            <a:r>
              <a:rPr lang="en-US" dirty="0"/>
              <a:t>Form 3 groups, list answers specific to the identified challenges of the context, use the 10 questions to guide your intervention</a:t>
            </a:r>
          </a:p>
        </p:txBody>
      </p:sp>
      <p:pic>
        <p:nvPicPr>
          <p:cNvPr id="6" name="Picture 5"/>
          <p:cNvPicPr>
            <a:picLocks noChangeAspect="1"/>
          </p:cNvPicPr>
          <p:nvPr/>
        </p:nvPicPr>
        <p:blipFill>
          <a:blip r:embed="rId2"/>
          <a:stretch>
            <a:fillRect/>
          </a:stretch>
        </p:blipFill>
        <p:spPr>
          <a:xfrm>
            <a:off x="0" y="0"/>
            <a:ext cx="627888" cy="6858000"/>
          </a:xfrm>
          <a:prstGeom prst="rect">
            <a:avLst/>
          </a:prstGeom>
        </p:spPr>
      </p:pic>
      <p:sp>
        <p:nvSpPr>
          <p:cNvPr id="8" name="TextBox 7"/>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Slide Number Placeholder 3">
            <a:extLst>
              <a:ext uri="{FF2B5EF4-FFF2-40B4-BE49-F238E27FC236}">
                <a16:creationId xmlns:a16="http://schemas.microsoft.com/office/drawing/2014/main" id="{BDEE9D77-DFF2-4FAE-BB60-846A8458F7A6}"/>
              </a:ext>
            </a:extLst>
          </p:cNvPr>
          <p:cNvSpPr>
            <a:spLocks noGrp="1"/>
          </p:cNvSpPr>
          <p:nvPr>
            <p:ph type="sldNum" sz="quarter" idx="12"/>
          </p:nvPr>
        </p:nvSpPr>
        <p:spPr/>
        <p:txBody>
          <a:bodyPr/>
          <a:lstStyle/>
          <a:p>
            <a:fld id="{1431706D-C08C-44A9-BAF5-B45AE634C956}" type="slidenum">
              <a:rPr lang="fr-CH" smtClean="0"/>
              <a:t>27</a:t>
            </a:fld>
            <a:endParaRPr lang="fr-CH"/>
          </a:p>
        </p:txBody>
      </p:sp>
    </p:spTree>
    <p:extLst>
      <p:ext uri="{BB962C8B-B14F-4D97-AF65-F5344CB8AC3E}">
        <p14:creationId xmlns:p14="http://schemas.microsoft.com/office/powerpoint/2010/main" val="18240299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en-GB" u="sng" dirty="0">
                <a:latin typeface="+mn-lt"/>
              </a:rPr>
              <a:t>Questions to inform the intervention: Question 1-5</a:t>
            </a:r>
          </a:p>
        </p:txBody>
      </p:sp>
      <p:sp>
        <p:nvSpPr>
          <p:cNvPr id="3" name="Espace réservé du contenu 2"/>
          <p:cNvSpPr>
            <a:spLocks noGrp="1"/>
          </p:cNvSpPr>
          <p:nvPr>
            <p:ph idx="1"/>
          </p:nvPr>
        </p:nvSpPr>
        <p:spPr>
          <a:xfrm>
            <a:off x="1113826" y="2376468"/>
            <a:ext cx="10515600" cy="4351338"/>
          </a:xfrm>
        </p:spPr>
        <p:txBody>
          <a:bodyPr>
            <a:normAutofit/>
          </a:bodyPr>
          <a:lstStyle/>
          <a:p>
            <a:pPr marL="514350" indent="-514350">
              <a:buFont typeface="+mj-lt"/>
              <a:buAutoNum type="arabicPeriod"/>
            </a:pPr>
            <a:r>
              <a:rPr lang="en-GB" dirty="0"/>
              <a:t>What are the existing capacities of the local health system? </a:t>
            </a:r>
            <a:endParaRPr lang="fr-CH" dirty="0"/>
          </a:p>
          <a:p>
            <a:pPr marL="514350" indent="-514350">
              <a:buFont typeface="+mj-lt"/>
              <a:buAutoNum type="arabicPeriod"/>
            </a:pPr>
            <a:r>
              <a:rPr lang="en-GB" dirty="0"/>
              <a:t>Which NCDs to address? </a:t>
            </a:r>
            <a:endParaRPr lang="fr-CH" dirty="0"/>
          </a:p>
          <a:p>
            <a:pPr marL="514350" indent="-514350">
              <a:buFont typeface="+mj-lt"/>
              <a:buAutoNum type="arabicPeriod"/>
            </a:pPr>
            <a:r>
              <a:rPr lang="en-GB" dirty="0"/>
              <a:t>Who is the target population?</a:t>
            </a:r>
            <a:endParaRPr lang="fr-CH" dirty="0"/>
          </a:p>
          <a:p>
            <a:pPr marL="514350" indent="-514350">
              <a:buFont typeface="+mj-lt"/>
              <a:buAutoNum type="arabicPeriod"/>
            </a:pPr>
            <a:r>
              <a:rPr lang="en-GB" dirty="0"/>
              <a:t>What kind of interventions to ensure continuum and continuity of care?</a:t>
            </a:r>
            <a:endParaRPr lang="fr-CH" dirty="0"/>
          </a:p>
          <a:p>
            <a:pPr marL="514350" indent="-514350">
              <a:buFont typeface="+mj-lt"/>
              <a:buAutoNum type="arabicPeriod"/>
            </a:pPr>
            <a:r>
              <a:rPr lang="en-GB" dirty="0"/>
              <a:t>Which algorithms or guidelines to use? </a:t>
            </a:r>
            <a:endParaRPr lang="fr-CH" dirty="0"/>
          </a:p>
        </p:txBody>
      </p:sp>
      <p:sp>
        <p:nvSpPr>
          <p:cNvPr id="4" name="Rectangle 3">
            <a:extLst>
              <a:ext uri="{FF2B5EF4-FFF2-40B4-BE49-F238E27FC236}">
                <a16:creationId xmlns:a16="http://schemas.microsoft.com/office/drawing/2014/main" id="{F2ED4613-615D-4E77-9428-E24C9E8C6D69}"/>
              </a:ext>
            </a:extLst>
          </p:cNvPr>
          <p:cNvSpPr/>
          <p:nvPr/>
        </p:nvSpPr>
        <p:spPr>
          <a:xfrm>
            <a:off x="7941345" y="5711213"/>
            <a:ext cx="3688081" cy="369332"/>
          </a:xfrm>
          <a:prstGeom prst="rect">
            <a:avLst/>
          </a:prstGeom>
        </p:spPr>
        <p:txBody>
          <a:bodyPr wrap="square">
            <a:spAutoFit/>
          </a:bodyPr>
          <a:lstStyle/>
          <a:p>
            <a:r>
              <a:rPr lang="fr-CH" dirty="0"/>
              <a:t>Aebischer Perone S. et al 2017</a:t>
            </a:r>
          </a:p>
        </p:txBody>
      </p:sp>
      <p:pic>
        <p:nvPicPr>
          <p:cNvPr id="5" name="Picture 4">
            <a:extLst>
              <a:ext uri="{FF2B5EF4-FFF2-40B4-BE49-F238E27FC236}">
                <a16:creationId xmlns:a16="http://schemas.microsoft.com/office/drawing/2014/main" id="{73A15ED0-05D7-4149-B6F9-ED060F4AD1F9}"/>
              </a:ext>
            </a:extLst>
          </p:cNvPr>
          <p:cNvPicPr>
            <a:picLocks noChangeAspect="1"/>
          </p:cNvPicPr>
          <p:nvPr/>
        </p:nvPicPr>
        <p:blipFill>
          <a:blip r:embed="rId3"/>
          <a:stretch>
            <a:fillRect/>
          </a:stretch>
        </p:blipFill>
        <p:spPr>
          <a:xfrm>
            <a:off x="-65314" y="0"/>
            <a:ext cx="627888" cy="6858000"/>
          </a:xfrm>
          <a:prstGeom prst="rect">
            <a:avLst/>
          </a:prstGeom>
        </p:spPr>
      </p:pic>
      <p:sp>
        <p:nvSpPr>
          <p:cNvPr id="6" name="TextBox 5">
            <a:extLst>
              <a:ext uri="{FF2B5EF4-FFF2-40B4-BE49-F238E27FC236}">
                <a16:creationId xmlns:a16="http://schemas.microsoft.com/office/drawing/2014/main" id="{368AFB69-CA4D-4C0A-AA20-C43C66139530}"/>
              </a:ext>
            </a:extLst>
          </p:cNvPr>
          <p:cNvSpPr txBox="1"/>
          <p:nvPr/>
        </p:nvSpPr>
        <p:spPr>
          <a:xfrm>
            <a:off x="83492" y="5287093"/>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7" name="Slide Number Placeholder 6">
            <a:extLst>
              <a:ext uri="{FF2B5EF4-FFF2-40B4-BE49-F238E27FC236}">
                <a16:creationId xmlns:a16="http://schemas.microsoft.com/office/drawing/2014/main" id="{D2C2E4CD-7A9F-4A20-AF48-FF22F88B7FAA}"/>
              </a:ext>
            </a:extLst>
          </p:cNvPr>
          <p:cNvSpPr>
            <a:spLocks noGrp="1"/>
          </p:cNvSpPr>
          <p:nvPr>
            <p:ph type="sldNum" sz="quarter" idx="12"/>
          </p:nvPr>
        </p:nvSpPr>
        <p:spPr/>
        <p:txBody>
          <a:bodyPr/>
          <a:lstStyle/>
          <a:p>
            <a:fld id="{1431706D-C08C-44A9-BAF5-B45AE634C956}" type="slidenum">
              <a:rPr lang="fr-CH" smtClean="0"/>
              <a:t>28</a:t>
            </a:fld>
            <a:endParaRPr lang="fr-CH"/>
          </a:p>
        </p:txBody>
      </p:sp>
    </p:spTree>
    <p:extLst>
      <p:ext uri="{BB962C8B-B14F-4D97-AF65-F5344CB8AC3E}">
        <p14:creationId xmlns:p14="http://schemas.microsoft.com/office/powerpoint/2010/main" val="1635027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418682" y="184150"/>
            <a:ext cx="4240576" cy="1325563"/>
          </a:xfrm>
        </p:spPr>
        <p:txBody>
          <a:bodyPr/>
          <a:lstStyle/>
          <a:p>
            <a:r>
              <a:rPr lang="fr-CH" u="sng" dirty="0">
                <a:latin typeface="+mn-lt"/>
              </a:rPr>
              <a:t>Question 6-10</a:t>
            </a:r>
          </a:p>
        </p:txBody>
      </p:sp>
      <p:sp>
        <p:nvSpPr>
          <p:cNvPr id="3" name="Espace réservé du contenu 2"/>
          <p:cNvSpPr>
            <a:spLocks noGrp="1"/>
          </p:cNvSpPr>
          <p:nvPr>
            <p:ph idx="1"/>
          </p:nvPr>
        </p:nvSpPr>
        <p:spPr>
          <a:xfrm>
            <a:off x="1906049" y="1956871"/>
            <a:ext cx="9518443" cy="4351338"/>
          </a:xfrm>
        </p:spPr>
        <p:txBody>
          <a:bodyPr/>
          <a:lstStyle/>
          <a:p>
            <a:pPr marL="514350" indent="-514350">
              <a:buFont typeface="+mj-lt"/>
              <a:buAutoNum type="arabicPeriod" startAt="6"/>
            </a:pPr>
            <a:r>
              <a:rPr lang="en-GB" dirty="0"/>
              <a:t>What medications to integrate in the basic essential drug list? </a:t>
            </a:r>
            <a:endParaRPr lang="fr-CH" dirty="0"/>
          </a:p>
          <a:p>
            <a:pPr marL="514350" indent="-514350">
              <a:buFont typeface="+mj-lt"/>
              <a:buAutoNum type="arabicPeriod" startAt="6"/>
            </a:pPr>
            <a:r>
              <a:rPr lang="en-GB" dirty="0"/>
              <a:t>What are the ethical implications?</a:t>
            </a:r>
            <a:endParaRPr lang="fr-CH" dirty="0"/>
          </a:p>
          <a:p>
            <a:pPr marL="514350" indent="-514350">
              <a:buFont typeface="+mj-lt"/>
              <a:buAutoNum type="arabicPeriod" startAt="6"/>
            </a:pPr>
            <a:r>
              <a:rPr lang="en-GB" dirty="0"/>
              <a:t>How to ensure accountability to patients? </a:t>
            </a:r>
            <a:endParaRPr lang="fr-CH" dirty="0"/>
          </a:p>
          <a:p>
            <a:pPr marL="514350" indent="-514350">
              <a:buFont typeface="+mj-lt"/>
              <a:buAutoNum type="arabicPeriod" startAt="6"/>
            </a:pPr>
            <a:r>
              <a:rPr lang="en-GB" dirty="0"/>
              <a:t>How to monitor interventions? </a:t>
            </a:r>
            <a:endParaRPr lang="fr-CH" dirty="0"/>
          </a:p>
          <a:p>
            <a:pPr marL="514350" indent="-514350">
              <a:buFont typeface="+mj-lt"/>
              <a:buAutoNum type="arabicPeriod" startAt="6"/>
            </a:pPr>
            <a:r>
              <a:rPr lang="en-GB" dirty="0"/>
              <a:t>What to do beyond provision of health services for “classical” NCDs? </a:t>
            </a:r>
            <a:endParaRPr lang="fr-CH" dirty="0"/>
          </a:p>
          <a:p>
            <a:pPr>
              <a:buNone/>
            </a:pPr>
            <a:endParaRPr lang="fr-CH" dirty="0"/>
          </a:p>
        </p:txBody>
      </p:sp>
      <p:sp>
        <p:nvSpPr>
          <p:cNvPr id="4" name="Rectangle 3">
            <a:extLst>
              <a:ext uri="{FF2B5EF4-FFF2-40B4-BE49-F238E27FC236}">
                <a16:creationId xmlns:a16="http://schemas.microsoft.com/office/drawing/2014/main" id="{C07C1388-7020-49B3-9452-3E1C7A61B129}"/>
              </a:ext>
            </a:extLst>
          </p:cNvPr>
          <p:cNvSpPr/>
          <p:nvPr/>
        </p:nvSpPr>
        <p:spPr>
          <a:xfrm>
            <a:off x="8554331" y="6123543"/>
            <a:ext cx="3028458" cy="369332"/>
          </a:xfrm>
          <a:prstGeom prst="rect">
            <a:avLst/>
          </a:prstGeom>
        </p:spPr>
        <p:txBody>
          <a:bodyPr wrap="none">
            <a:spAutoFit/>
          </a:bodyPr>
          <a:lstStyle/>
          <a:p>
            <a:r>
              <a:rPr lang="fr-CH" dirty="0"/>
              <a:t>Aebischer Perone S. et al 2017</a:t>
            </a:r>
          </a:p>
        </p:txBody>
      </p:sp>
      <p:pic>
        <p:nvPicPr>
          <p:cNvPr id="5" name="Picture 4">
            <a:extLst>
              <a:ext uri="{FF2B5EF4-FFF2-40B4-BE49-F238E27FC236}">
                <a16:creationId xmlns:a16="http://schemas.microsoft.com/office/drawing/2014/main" id="{6929E94A-0BB3-496C-BFB2-9F2B7C967664}"/>
              </a:ext>
            </a:extLst>
          </p:cNvPr>
          <p:cNvPicPr>
            <a:picLocks noChangeAspect="1"/>
          </p:cNvPicPr>
          <p:nvPr/>
        </p:nvPicPr>
        <p:blipFill>
          <a:blip r:embed="rId3"/>
          <a:stretch>
            <a:fillRect/>
          </a:stretch>
        </p:blipFill>
        <p:spPr>
          <a:xfrm>
            <a:off x="0" y="0"/>
            <a:ext cx="627888" cy="6858000"/>
          </a:xfrm>
          <a:prstGeom prst="rect">
            <a:avLst/>
          </a:prstGeom>
        </p:spPr>
      </p:pic>
      <p:sp>
        <p:nvSpPr>
          <p:cNvPr id="6" name="TextBox 5">
            <a:extLst>
              <a:ext uri="{FF2B5EF4-FFF2-40B4-BE49-F238E27FC236}">
                <a16:creationId xmlns:a16="http://schemas.microsoft.com/office/drawing/2014/main" id="{A9B117AC-C391-4096-B51F-ADCBDEA56DFD}"/>
              </a:ext>
            </a:extLst>
          </p:cNvPr>
          <p:cNvSpPr txBox="1"/>
          <p:nvPr/>
        </p:nvSpPr>
        <p:spPr>
          <a:xfrm>
            <a:off x="83492" y="5287093"/>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7" name="Slide Number Placeholder 6">
            <a:extLst>
              <a:ext uri="{FF2B5EF4-FFF2-40B4-BE49-F238E27FC236}">
                <a16:creationId xmlns:a16="http://schemas.microsoft.com/office/drawing/2014/main" id="{EFC9AA3A-69EB-4D4D-81D1-6D8DCBB90407}"/>
              </a:ext>
            </a:extLst>
          </p:cNvPr>
          <p:cNvSpPr>
            <a:spLocks noGrp="1"/>
          </p:cNvSpPr>
          <p:nvPr>
            <p:ph type="sldNum" sz="quarter" idx="12"/>
          </p:nvPr>
        </p:nvSpPr>
        <p:spPr/>
        <p:txBody>
          <a:bodyPr/>
          <a:lstStyle/>
          <a:p>
            <a:fld id="{1431706D-C08C-44A9-BAF5-B45AE634C956}" type="slidenum">
              <a:rPr lang="fr-CH" smtClean="0"/>
              <a:t>29</a:t>
            </a:fld>
            <a:endParaRPr lang="fr-CH"/>
          </a:p>
        </p:txBody>
      </p:sp>
    </p:spTree>
    <p:extLst>
      <p:ext uri="{BB962C8B-B14F-4D97-AF65-F5344CB8AC3E}">
        <p14:creationId xmlns:p14="http://schemas.microsoft.com/office/powerpoint/2010/main" val="101362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354527" y="2121088"/>
            <a:ext cx="9465998" cy="2123658"/>
          </a:xfrm>
          <a:prstGeom prst="rect">
            <a:avLst/>
          </a:prstGeom>
        </p:spPr>
        <p:txBody>
          <a:bodyPr wrap="square">
            <a:spAutoFit/>
          </a:bodyPr>
          <a:lstStyle/>
          <a:p>
            <a:pPr algn="ctr"/>
            <a:r>
              <a:rPr lang="en-US" sz="4400" dirty="0"/>
              <a:t>What are the key characteristics of NCDs, and differences with     communicable diseases?</a:t>
            </a:r>
          </a:p>
        </p:txBody>
      </p:sp>
      <p:pic>
        <p:nvPicPr>
          <p:cNvPr id="15" name="Picture 14"/>
          <p:cNvPicPr>
            <a:picLocks noChangeAspect="1"/>
          </p:cNvPicPr>
          <p:nvPr/>
        </p:nvPicPr>
        <p:blipFill>
          <a:blip r:embed="rId2"/>
          <a:stretch>
            <a:fillRect/>
          </a:stretch>
        </p:blipFill>
        <p:spPr>
          <a:xfrm>
            <a:off x="0" y="0"/>
            <a:ext cx="627888" cy="6858000"/>
          </a:xfrm>
          <a:prstGeom prst="rect">
            <a:avLst/>
          </a:prstGeom>
        </p:spPr>
      </p:pic>
      <p:sp>
        <p:nvSpPr>
          <p:cNvPr id="10" name="TextBox 9"/>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11" name="TextBox 10"/>
          <p:cNvSpPr txBox="1"/>
          <p:nvPr/>
        </p:nvSpPr>
        <p:spPr>
          <a:xfrm>
            <a:off x="1074822" y="2640587"/>
            <a:ext cx="1992228" cy="1846659"/>
          </a:xfrm>
          <a:prstGeom prst="rect">
            <a:avLst/>
          </a:prstGeom>
          <a:noFill/>
        </p:spPr>
        <p:txBody>
          <a:bodyPr wrap="square" rtlCol="0">
            <a:spAutoFit/>
          </a:bodyPr>
          <a:lstStyle/>
          <a:p>
            <a:r>
              <a:rPr lang="en-US" sz="9600" b="1" dirty="0">
                <a:solidFill>
                  <a:srgbClr val="FF0000"/>
                </a:solidFill>
              </a:rPr>
              <a:t>??</a:t>
            </a:r>
            <a:endParaRPr lang="fr-CH" sz="9600" b="1" dirty="0">
              <a:solidFill>
                <a:srgbClr val="FF0000"/>
              </a:solidFill>
            </a:endParaRPr>
          </a:p>
          <a:p>
            <a:endParaRPr lang="en-GB" dirty="0"/>
          </a:p>
        </p:txBody>
      </p:sp>
      <p:sp>
        <p:nvSpPr>
          <p:cNvPr id="2" name="Slide Number Placeholder 1">
            <a:extLst>
              <a:ext uri="{FF2B5EF4-FFF2-40B4-BE49-F238E27FC236}">
                <a16:creationId xmlns:a16="http://schemas.microsoft.com/office/drawing/2014/main" id="{CA9F8FA0-06B4-46CC-B766-B31E91074012}"/>
              </a:ext>
            </a:extLst>
          </p:cNvPr>
          <p:cNvSpPr>
            <a:spLocks noGrp="1"/>
          </p:cNvSpPr>
          <p:nvPr>
            <p:ph type="sldNum" sz="quarter" idx="12"/>
          </p:nvPr>
        </p:nvSpPr>
        <p:spPr/>
        <p:txBody>
          <a:bodyPr/>
          <a:lstStyle/>
          <a:p>
            <a:fld id="{1431706D-C08C-44A9-BAF5-B45AE634C956}" type="slidenum">
              <a:rPr lang="fr-CH" smtClean="0"/>
              <a:t>3</a:t>
            </a:fld>
            <a:endParaRPr lang="fr-CH"/>
          </a:p>
        </p:txBody>
      </p:sp>
    </p:spTree>
    <p:extLst>
      <p:ext uri="{BB962C8B-B14F-4D97-AF65-F5344CB8AC3E}">
        <p14:creationId xmlns:p14="http://schemas.microsoft.com/office/powerpoint/2010/main" val="3235955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08321" y="323311"/>
            <a:ext cx="10515600" cy="1325563"/>
          </a:xfrm>
        </p:spPr>
        <p:txBody>
          <a:bodyPr>
            <a:normAutofit/>
          </a:bodyPr>
          <a:lstStyle/>
          <a:p>
            <a:pPr algn="ctr"/>
            <a:r>
              <a:rPr lang="en-US" sz="4000" u="sng" dirty="0">
                <a:latin typeface="+mn-lt"/>
              </a:rPr>
              <a:t>Country affected by a crisis due to armed conflict Middle East</a:t>
            </a:r>
          </a:p>
        </p:txBody>
      </p:sp>
      <p:sp>
        <p:nvSpPr>
          <p:cNvPr id="3" name="Espace réservé du contenu 2"/>
          <p:cNvSpPr>
            <a:spLocks noGrp="1"/>
          </p:cNvSpPr>
          <p:nvPr>
            <p:ph idx="1"/>
          </p:nvPr>
        </p:nvSpPr>
        <p:spPr>
          <a:xfrm>
            <a:off x="1093065" y="2258847"/>
            <a:ext cx="10515600" cy="4351338"/>
          </a:xfrm>
        </p:spPr>
        <p:txBody>
          <a:bodyPr>
            <a:normAutofit/>
          </a:bodyPr>
          <a:lstStyle/>
          <a:p>
            <a:r>
              <a:rPr lang="en-US" dirty="0"/>
              <a:t>10 top causes of death before conflict: ischemic heart disease (leading cause of death), stroke, DM accounting for &gt; 50% of mortality</a:t>
            </a:r>
          </a:p>
          <a:p>
            <a:r>
              <a:rPr lang="en-US" dirty="0"/>
              <a:t>Probability of dying between 30 and 70 from the 4 main NCDs 24% (9% in CH)</a:t>
            </a:r>
            <a:endParaRPr lang="fr-CH" dirty="0"/>
          </a:p>
          <a:p>
            <a:r>
              <a:rPr lang="en-US" dirty="0"/>
              <a:t>Health structures: destruction, looted, inaccessible, remaining absorb caseload 2-3x &gt; capacity</a:t>
            </a:r>
          </a:p>
          <a:p>
            <a:r>
              <a:rPr lang="en-US" dirty="0"/>
              <a:t>Shortage in HR (4.5 doctors/10’000); shortage in medicines</a:t>
            </a:r>
          </a:p>
          <a:p>
            <a:r>
              <a:rPr lang="en-US" dirty="0"/>
              <a:t>State not able to sustain health system</a:t>
            </a:r>
          </a:p>
        </p:txBody>
      </p:sp>
      <p:pic>
        <p:nvPicPr>
          <p:cNvPr id="6" name="Picture 5"/>
          <p:cNvPicPr>
            <a:picLocks noChangeAspect="1"/>
          </p:cNvPicPr>
          <p:nvPr/>
        </p:nvPicPr>
        <p:blipFill>
          <a:blip r:embed="rId2"/>
          <a:stretch>
            <a:fillRect/>
          </a:stretch>
        </p:blipFill>
        <p:spPr>
          <a:xfrm>
            <a:off x="-152399" y="0"/>
            <a:ext cx="627888" cy="6858000"/>
          </a:xfrm>
          <a:prstGeom prst="rect">
            <a:avLst/>
          </a:prstGeom>
        </p:spPr>
      </p:pic>
      <p:sp>
        <p:nvSpPr>
          <p:cNvPr id="8" name="TextBox 7"/>
          <p:cNvSpPr txBox="1"/>
          <p:nvPr/>
        </p:nvSpPr>
        <p:spPr>
          <a:xfrm>
            <a:off x="-92214" y="5169791"/>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Slide Number Placeholder 3">
            <a:extLst>
              <a:ext uri="{FF2B5EF4-FFF2-40B4-BE49-F238E27FC236}">
                <a16:creationId xmlns:a16="http://schemas.microsoft.com/office/drawing/2014/main" id="{411CB9DB-C6D9-4FC9-86BB-C5B2CEDBE679}"/>
              </a:ext>
            </a:extLst>
          </p:cNvPr>
          <p:cNvSpPr>
            <a:spLocks noGrp="1"/>
          </p:cNvSpPr>
          <p:nvPr>
            <p:ph type="sldNum" sz="quarter" idx="12"/>
          </p:nvPr>
        </p:nvSpPr>
        <p:spPr/>
        <p:txBody>
          <a:bodyPr/>
          <a:lstStyle/>
          <a:p>
            <a:fld id="{1431706D-C08C-44A9-BAF5-B45AE634C956}" type="slidenum">
              <a:rPr lang="fr-CH" smtClean="0"/>
              <a:t>30</a:t>
            </a:fld>
            <a:endParaRPr lang="fr-CH"/>
          </a:p>
        </p:txBody>
      </p:sp>
    </p:spTree>
    <p:extLst>
      <p:ext uri="{BB962C8B-B14F-4D97-AF65-F5344CB8AC3E}">
        <p14:creationId xmlns:p14="http://schemas.microsoft.com/office/powerpoint/2010/main" val="37092084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extLst/>
          </p:nvPr>
        </p:nvSpPr>
        <p:spPr>
          <a:xfrm>
            <a:off x="838199" y="365125"/>
            <a:ext cx="11137135" cy="1325563"/>
          </a:xfrm>
        </p:spPr>
        <p:txBody>
          <a:bodyPr>
            <a:normAutofit/>
          </a:bodyPr>
          <a:lstStyle/>
          <a:p>
            <a:pPr algn="ctr"/>
            <a:r>
              <a:rPr lang="en-GB" sz="4000" u="sng" dirty="0">
                <a:latin typeface="+mn-lt"/>
              </a:rPr>
              <a:t>Country affected by a crisis due to armed conflict Middle East</a:t>
            </a:r>
          </a:p>
        </p:txBody>
      </p:sp>
      <p:sp>
        <p:nvSpPr>
          <p:cNvPr id="3" name="Espace réservé du contenu 2"/>
          <p:cNvSpPr>
            <a:spLocks noGrp="1"/>
          </p:cNvSpPr>
          <p:nvPr>
            <p:ph idx="1"/>
          </p:nvPr>
        </p:nvSpPr>
        <p:spPr>
          <a:xfrm>
            <a:off x="1913262" y="2662906"/>
            <a:ext cx="9440538" cy="4351338"/>
          </a:xfrm>
        </p:spPr>
        <p:txBody>
          <a:bodyPr/>
          <a:lstStyle/>
          <a:p>
            <a:r>
              <a:rPr lang="en-US" dirty="0"/>
              <a:t>Population: host population, refugees, IDPs</a:t>
            </a:r>
          </a:p>
          <a:p>
            <a:r>
              <a:rPr lang="en-US" dirty="0"/>
              <a:t>90% IDP outside camps, depend on health system</a:t>
            </a:r>
          </a:p>
          <a:p>
            <a:r>
              <a:rPr lang="en-US" dirty="0"/>
              <a:t>Government: salary cuts and delay in pay</a:t>
            </a:r>
          </a:p>
          <a:p>
            <a:r>
              <a:rPr lang="en-US" dirty="0" err="1"/>
              <a:t>MoH</a:t>
            </a:r>
            <a:r>
              <a:rPr lang="en-US" dirty="0"/>
              <a:t>: no NCD department, strategy, monitoring &amp; surveillance</a:t>
            </a:r>
          </a:p>
          <a:p>
            <a:r>
              <a:rPr lang="en-US" dirty="0"/>
              <a:t>PHC: newly graduated doctors</a:t>
            </a:r>
          </a:p>
          <a:p>
            <a:r>
              <a:rPr lang="en-US" dirty="0"/>
              <a:t>Referral for NCDs to specialized clinics</a:t>
            </a:r>
          </a:p>
          <a:p>
            <a:pPr>
              <a:buNone/>
            </a:pPr>
            <a:endParaRPr lang="en-US" dirty="0"/>
          </a:p>
          <a:p>
            <a:endParaRPr lang="fr-CH" dirty="0"/>
          </a:p>
        </p:txBody>
      </p:sp>
      <p:pic>
        <p:nvPicPr>
          <p:cNvPr id="4" name="Picture 3">
            <a:extLst>
              <a:ext uri="{FF2B5EF4-FFF2-40B4-BE49-F238E27FC236}">
                <a16:creationId xmlns:a16="http://schemas.microsoft.com/office/drawing/2014/main" id="{D2A9683A-0C57-47F4-8E26-0F906B057537}"/>
              </a:ext>
            </a:extLst>
          </p:cNvPr>
          <p:cNvPicPr>
            <a:picLocks noChangeAspect="1"/>
          </p:cNvPicPr>
          <p:nvPr/>
        </p:nvPicPr>
        <p:blipFill>
          <a:blip r:embed="rId3"/>
          <a:stretch>
            <a:fillRect/>
          </a:stretch>
        </p:blipFill>
        <p:spPr>
          <a:xfrm>
            <a:off x="-152400" y="0"/>
            <a:ext cx="627888" cy="6858000"/>
          </a:xfrm>
          <a:prstGeom prst="rect">
            <a:avLst/>
          </a:prstGeom>
        </p:spPr>
      </p:pic>
      <p:sp>
        <p:nvSpPr>
          <p:cNvPr id="5" name="TextBox 4">
            <a:extLst>
              <a:ext uri="{FF2B5EF4-FFF2-40B4-BE49-F238E27FC236}">
                <a16:creationId xmlns:a16="http://schemas.microsoft.com/office/drawing/2014/main" id="{ED05E7F8-953F-45E3-AFA8-014949D53841}"/>
              </a:ext>
            </a:extLst>
          </p:cNvPr>
          <p:cNvSpPr txBox="1"/>
          <p:nvPr/>
        </p:nvSpPr>
        <p:spPr>
          <a:xfrm>
            <a:off x="-35653"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6" name="Slide Number Placeholder 5">
            <a:extLst>
              <a:ext uri="{FF2B5EF4-FFF2-40B4-BE49-F238E27FC236}">
                <a16:creationId xmlns:a16="http://schemas.microsoft.com/office/drawing/2014/main" id="{D72D4EF4-59C3-4D17-83E1-5CFF13FD9594}"/>
              </a:ext>
            </a:extLst>
          </p:cNvPr>
          <p:cNvSpPr>
            <a:spLocks noGrp="1"/>
          </p:cNvSpPr>
          <p:nvPr>
            <p:ph type="sldNum" sz="quarter" idx="12"/>
          </p:nvPr>
        </p:nvSpPr>
        <p:spPr/>
        <p:txBody>
          <a:bodyPr/>
          <a:lstStyle/>
          <a:p>
            <a:fld id="{1431706D-C08C-44A9-BAF5-B45AE634C956}" type="slidenum">
              <a:rPr lang="fr-CH" smtClean="0"/>
              <a:t>31</a:t>
            </a:fld>
            <a:endParaRPr lang="fr-CH"/>
          </a:p>
        </p:txBody>
      </p:sp>
    </p:spTree>
    <p:extLst>
      <p:ext uri="{BB962C8B-B14F-4D97-AF65-F5344CB8AC3E}">
        <p14:creationId xmlns:p14="http://schemas.microsoft.com/office/powerpoint/2010/main" val="1936203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en-GB" u="sng" dirty="0">
                <a:latin typeface="+mn-lt"/>
              </a:rPr>
              <a:t>Country affected by Ebola –Africa</a:t>
            </a:r>
          </a:p>
        </p:txBody>
      </p:sp>
      <p:sp>
        <p:nvSpPr>
          <p:cNvPr id="3" name="Espace réservé du contenu 2"/>
          <p:cNvSpPr>
            <a:spLocks noGrp="1"/>
          </p:cNvSpPr>
          <p:nvPr>
            <p:ph idx="1"/>
          </p:nvPr>
        </p:nvSpPr>
        <p:spPr>
          <a:xfrm>
            <a:off x="838200" y="2141537"/>
            <a:ext cx="10515600" cy="4351338"/>
          </a:xfrm>
        </p:spPr>
        <p:txBody>
          <a:bodyPr>
            <a:normAutofit/>
          </a:bodyPr>
          <a:lstStyle/>
          <a:p>
            <a:r>
              <a:rPr lang="en-US" dirty="0"/>
              <a:t>10 top causes of death: Acute communicable diseases (30%), Stroke (4%), Tuberculosis (4%), HIV/AIDS (3%), </a:t>
            </a:r>
          </a:p>
          <a:p>
            <a:r>
              <a:rPr lang="en-US" dirty="0"/>
              <a:t>Probability of dying between 30 and 70 from the 4 main NCDs 20% (9% in CH)</a:t>
            </a:r>
          </a:p>
          <a:p>
            <a:r>
              <a:rPr lang="en-US" dirty="0"/>
              <a:t>Prevalence of HTA 22%, DM 4%</a:t>
            </a:r>
          </a:p>
          <a:p>
            <a:r>
              <a:rPr lang="en-US" dirty="0"/>
              <a:t>Weak health system</a:t>
            </a:r>
          </a:p>
          <a:p>
            <a:r>
              <a:rPr lang="en-US" dirty="0"/>
              <a:t>Shortage in HR &lt; 3/10’000</a:t>
            </a:r>
          </a:p>
          <a:p>
            <a:pPr>
              <a:buNone/>
            </a:pPr>
            <a:endParaRPr lang="fr-CH" dirty="0"/>
          </a:p>
        </p:txBody>
      </p:sp>
      <p:pic>
        <p:nvPicPr>
          <p:cNvPr id="4" name="Picture 3">
            <a:extLst>
              <a:ext uri="{FF2B5EF4-FFF2-40B4-BE49-F238E27FC236}">
                <a16:creationId xmlns:a16="http://schemas.microsoft.com/office/drawing/2014/main" id="{E6543350-820E-4784-BC46-A850206928AB}"/>
              </a:ext>
            </a:extLst>
          </p:cNvPr>
          <p:cNvPicPr>
            <a:picLocks noChangeAspect="1"/>
          </p:cNvPicPr>
          <p:nvPr/>
        </p:nvPicPr>
        <p:blipFill>
          <a:blip r:embed="rId3"/>
          <a:stretch>
            <a:fillRect/>
          </a:stretch>
        </p:blipFill>
        <p:spPr>
          <a:xfrm>
            <a:off x="6772456" y="3855178"/>
            <a:ext cx="4299495" cy="3002822"/>
          </a:xfrm>
          <a:prstGeom prst="rect">
            <a:avLst/>
          </a:prstGeom>
        </p:spPr>
      </p:pic>
      <p:pic>
        <p:nvPicPr>
          <p:cNvPr id="5" name="Picture 4">
            <a:extLst>
              <a:ext uri="{FF2B5EF4-FFF2-40B4-BE49-F238E27FC236}">
                <a16:creationId xmlns:a16="http://schemas.microsoft.com/office/drawing/2014/main" id="{37DAC49E-22DC-47D4-8C8B-356078A39593}"/>
              </a:ext>
            </a:extLst>
          </p:cNvPr>
          <p:cNvPicPr>
            <a:picLocks noChangeAspect="1"/>
          </p:cNvPicPr>
          <p:nvPr/>
        </p:nvPicPr>
        <p:blipFill>
          <a:blip r:embed="rId4"/>
          <a:stretch>
            <a:fillRect/>
          </a:stretch>
        </p:blipFill>
        <p:spPr>
          <a:xfrm>
            <a:off x="-152400" y="0"/>
            <a:ext cx="627888" cy="6858000"/>
          </a:xfrm>
          <a:prstGeom prst="rect">
            <a:avLst/>
          </a:prstGeom>
        </p:spPr>
      </p:pic>
      <p:sp>
        <p:nvSpPr>
          <p:cNvPr id="6" name="TextBox 5">
            <a:extLst>
              <a:ext uri="{FF2B5EF4-FFF2-40B4-BE49-F238E27FC236}">
                <a16:creationId xmlns:a16="http://schemas.microsoft.com/office/drawing/2014/main" id="{B5483859-4FCD-4533-913F-3F8D22126A88}"/>
              </a:ext>
            </a:extLst>
          </p:cNvPr>
          <p:cNvSpPr txBox="1"/>
          <p:nvPr/>
        </p:nvSpPr>
        <p:spPr>
          <a:xfrm>
            <a:off x="-35653"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7" name="Slide Number Placeholder 6">
            <a:extLst>
              <a:ext uri="{FF2B5EF4-FFF2-40B4-BE49-F238E27FC236}">
                <a16:creationId xmlns:a16="http://schemas.microsoft.com/office/drawing/2014/main" id="{4EEA816D-C708-4725-93AE-3DF6E8EAD9F0}"/>
              </a:ext>
            </a:extLst>
          </p:cNvPr>
          <p:cNvSpPr>
            <a:spLocks noGrp="1"/>
          </p:cNvSpPr>
          <p:nvPr>
            <p:ph type="sldNum" sz="quarter" idx="12"/>
          </p:nvPr>
        </p:nvSpPr>
        <p:spPr/>
        <p:txBody>
          <a:bodyPr/>
          <a:lstStyle/>
          <a:p>
            <a:fld id="{1431706D-C08C-44A9-BAF5-B45AE634C956}" type="slidenum">
              <a:rPr lang="fr-CH" smtClean="0"/>
              <a:t>32</a:t>
            </a:fld>
            <a:endParaRPr lang="fr-CH"/>
          </a:p>
        </p:txBody>
      </p:sp>
    </p:spTree>
    <p:extLst>
      <p:ext uri="{BB962C8B-B14F-4D97-AF65-F5344CB8AC3E}">
        <p14:creationId xmlns:p14="http://schemas.microsoft.com/office/powerpoint/2010/main" val="1091533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9048" y="376141"/>
            <a:ext cx="10967292" cy="1325563"/>
          </a:xfrm>
        </p:spPr>
        <p:txBody>
          <a:bodyPr/>
          <a:lstStyle/>
          <a:p>
            <a:pPr algn="ctr"/>
            <a:r>
              <a:rPr lang="en-GB" u="sng" dirty="0">
                <a:latin typeface="+mn-lt"/>
              </a:rPr>
              <a:t>Country affected by Ebola -Africa</a:t>
            </a:r>
          </a:p>
        </p:txBody>
      </p:sp>
      <p:sp>
        <p:nvSpPr>
          <p:cNvPr id="3" name="Espace réservé du contenu 2"/>
          <p:cNvSpPr>
            <a:spLocks noGrp="1"/>
          </p:cNvSpPr>
          <p:nvPr>
            <p:ph idx="1"/>
          </p:nvPr>
        </p:nvSpPr>
        <p:spPr>
          <a:xfrm>
            <a:off x="1190740" y="2533589"/>
            <a:ext cx="10515600" cy="2789525"/>
          </a:xfrm>
        </p:spPr>
        <p:txBody>
          <a:bodyPr/>
          <a:lstStyle/>
          <a:p>
            <a:r>
              <a:rPr lang="en-US" dirty="0"/>
              <a:t>Shortage in medicines: 3/10 essential NCD medicines available</a:t>
            </a:r>
          </a:p>
          <a:p>
            <a:r>
              <a:rPr lang="en-US" dirty="0"/>
              <a:t>Shortage in diagnostic tools: 2/6 available</a:t>
            </a:r>
          </a:p>
          <a:p>
            <a:r>
              <a:rPr lang="en-US" dirty="0"/>
              <a:t>Risk of closed border during outbreak</a:t>
            </a:r>
          </a:p>
          <a:p>
            <a:r>
              <a:rPr lang="en-US" dirty="0"/>
              <a:t>Fear of population getting infected, lack of trust</a:t>
            </a:r>
          </a:p>
          <a:p>
            <a:pPr marL="0" indent="0">
              <a:buNone/>
            </a:pPr>
            <a:endParaRPr lang="fr-CH" dirty="0"/>
          </a:p>
        </p:txBody>
      </p:sp>
      <p:pic>
        <p:nvPicPr>
          <p:cNvPr id="4" name="Picture 3">
            <a:extLst>
              <a:ext uri="{FF2B5EF4-FFF2-40B4-BE49-F238E27FC236}">
                <a16:creationId xmlns:a16="http://schemas.microsoft.com/office/drawing/2014/main" id="{063B60E4-0AE6-47BE-B205-C05E69CB5C27}"/>
              </a:ext>
            </a:extLst>
          </p:cNvPr>
          <p:cNvPicPr>
            <a:picLocks noChangeAspect="1"/>
          </p:cNvPicPr>
          <p:nvPr/>
        </p:nvPicPr>
        <p:blipFill>
          <a:blip r:embed="rId3"/>
          <a:stretch>
            <a:fillRect/>
          </a:stretch>
        </p:blipFill>
        <p:spPr>
          <a:xfrm>
            <a:off x="-152400" y="0"/>
            <a:ext cx="627888" cy="6858000"/>
          </a:xfrm>
          <a:prstGeom prst="rect">
            <a:avLst/>
          </a:prstGeom>
        </p:spPr>
      </p:pic>
      <p:sp>
        <p:nvSpPr>
          <p:cNvPr id="5" name="TextBox 4">
            <a:extLst>
              <a:ext uri="{FF2B5EF4-FFF2-40B4-BE49-F238E27FC236}">
                <a16:creationId xmlns:a16="http://schemas.microsoft.com/office/drawing/2014/main" id="{BDB7C9B5-E3C1-4EC0-8D45-1383C6666269}"/>
              </a:ext>
            </a:extLst>
          </p:cNvPr>
          <p:cNvSpPr txBox="1"/>
          <p:nvPr/>
        </p:nvSpPr>
        <p:spPr>
          <a:xfrm>
            <a:off x="-35653"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6" name="Slide Number Placeholder 5">
            <a:extLst>
              <a:ext uri="{FF2B5EF4-FFF2-40B4-BE49-F238E27FC236}">
                <a16:creationId xmlns:a16="http://schemas.microsoft.com/office/drawing/2014/main" id="{95106AE4-0DB1-4030-8D50-27410EC537B7}"/>
              </a:ext>
            </a:extLst>
          </p:cNvPr>
          <p:cNvSpPr>
            <a:spLocks noGrp="1"/>
          </p:cNvSpPr>
          <p:nvPr>
            <p:ph type="sldNum" sz="quarter" idx="12"/>
          </p:nvPr>
        </p:nvSpPr>
        <p:spPr/>
        <p:txBody>
          <a:bodyPr/>
          <a:lstStyle/>
          <a:p>
            <a:fld id="{1431706D-C08C-44A9-BAF5-B45AE634C956}" type="slidenum">
              <a:rPr lang="fr-CH" smtClean="0"/>
              <a:t>33</a:t>
            </a:fld>
            <a:endParaRPr lang="fr-CH"/>
          </a:p>
        </p:txBody>
      </p:sp>
    </p:spTree>
    <p:extLst>
      <p:ext uri="{BB962C8B-B14F-4D97-AF65-F5344CB8AC3E}">
        <p14:creationId xmlns:p14="http://schemas.microsoft.com/office/powerpoint/2010/main" val="2791978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0E82-4B3E-4EBB-91A3-11AB47CA0476}"/>
              </a:ext>
            </a:extLst>
          </p:cNvPr>
          <p:cNvSpPr>
            <a:spLocks noGrp="1"/>
          </p:cNvSpPr>
          <p:nvPr>
            <p:ph type="title"/>
          </p:nvPr>
        </p:nvSpPr>
        <p:spPr/>
        <p:txBody>
          <a:bodyPr>
            <a:noAutofit/>
          </a:bodyPr>
          <a:lstStyle/>
          <a:p>
            <a:r>
              <a:rPr lang="en-US" sz="3600" dirty="0">
                <a:latin typeface="+mn-lt"/>
              </a:rPr>
              <a:t>Confirmed and probable Ebola virus disease cases by week of illness onset by health zone. </a:t>
            </a:r>
            <a:br>
              <a:rPr lang="en-US" sz="3600" dirty="0">
                <a:latin typeface="+mn-lt"/>
              </a:rPr>
            </a:br>
            <a:r>
              <a:rPr lang="en-US" sz="3600" dirty="0">
                <a:latin typeface="+mn-lt"/>
              </a:rPr>
              <a:t>Data as of 30 April 2019*, WHO</a:t>
            </a:r>
            <a:endParaRPr lang="fr-CH" sz="3600" dirty="0">
              <a:latin typeface="+mn-lt"/>
            </a:endParaRPr>
          </a:p>
        </p:txBody>
      </p:sp>
      <p:pic>
        <p:nvPicPr>
          <p:cNvPr id="4" name="Content Placeholder 3">
            <a:extLst>
              <a:ext uri="{FF2B5EF4-FFF2-40B4-BE49-F238E27FC236}">
                <a16:creationId xmlns:a16="http://schemas.microsoft.com/office/drawing/2014/main" id="{682F4573-31A7-4077-B4AF-AD565BA11639}"/>
              </a:ext>
            </a:extLst>
          </p:cNvPr>
          <p:cNvPicPr>
            <a:picLocks noGrp="1" noChangeAspect="1"/>
          </p:cNvPicPr>
          <p:nvPr>
            <p:ph idx="1"/>
          </p:nvPr>
        </p:nvPicPr>
        <p:blipFill>
          <a:blip r:embed="rId2"/>
          <a:stretch>
            <a:fillRect/>
          </a:stretch>
        </p:blipFill>
        <p:spPr>
          <a:xfrm>
            <a:off x="1930195" y="2045556"/>
            <a:ext cx="8800234" cy="4812444"/>
          </a:xfrm>
          <a:prstGeom prst="rect">
            <a:avLst/>
          </a:prstGeom>
        </p:spPr>
      </p:pic>
      <p:pic>
        <p:nvPicPr>
          <p:cNvPr id="5" name="Picture 4">
            <a:extLst>
              <a:ext uri="{FF2B5EF4-FFF2-40B4-BE49-F238E27FC236}">
                <a16:creationId xmlns:a16="http://schemas.microsoft.com/office/drawing/2014/main" id="{EF964239-E84E-420D-A289-D9E97ACF45F5}"/>
              </a:ext>
            </a:extLst>
          </p:cNvPr>
          <p:cNvPicPr>
            <a:picLocks noChangeAspect="1"/>
          </p:cNvPicPr>
          <p:nvPr/>
        </p:nvPicPr>
        <p:blipFill>
          <a:blip r:embed="rId3"/>
          <a:stretch>
            <a:fillRect/>
          </a:stretch>
        </p:blipFill>
        <p:spPr>
          <a:xfrm>
            <a:off x="-152400" y="0"/>
            <a:ext cx="627888" cy="6858000"/>
          </a:xfrm>
          <a:prstGeom prst="rect">
            <a:avLst/>
          </a:prstGeom>
        </p:spPr>
      </p:pic>
      <p:sp>
        <p:nvSpPr>
          <p:cNvPr id="6" name="TextBox 5">
            <a:extLst>
              <a:ext uri="{FF2B5EF4-FFF2-40B4-BE49-F238E27FC236}">
                <a16:creationId xmlns:a16="http://schemas.microsoft.com/office/drawing/2014/main" id="{18DF2612-3439-474A-BD38-AD607520D6A2}"/>
              </a:ext>
            </a:extLst>
          </p:cNvPr>
          <p:cNvSpPr txBox="1"/>
          <p:nvPr/>
        </p:nvSpPr>
        <p:spPr>
          <a:xfrm>
            <a:off x="-35653"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3" name="Slide Number Placeholder 2">
            <a:extLst>
              <a:ext uri="{FF2B5EF4-FFF2-40B4-BE49-F238E27FC236}">
                <a16:creationId xmlns:a16="http://schemas.microsoft.com/office/drawing/2014/main" id="{56A2C639-870E-40DD-B181-A93C93859762}"/>
              </a:ext>
            </a:extLst>
          </p:cNvPr>
          <p:cNvSpPr>
            <a:spLocks noGrp="1"/>
          </p:cNvSpPr>
          <p:nvPr>
            <p:ph type="sldNum" sz="quarter" idx="12"/>
          </p:nvPr>
        </p:nvSpPr>
        <p:spPr/>
        <p:txBody>
          <a:bodyPr/>
          <a:lstStyle/>
          <a:p>
            <a:fld id="{1431706D-C08C-44A9-BAF5-B45AE634C956}" type="slidenum">
              <a:rPr lang="fr-CH" smtClean="0"/>
              <a:t>34</a:t>
            </a:fld>
            <a:endParaRPr lang="fr-CH"/>
          </a:p>
        </p:txBody>
      </p:sp>
    </p:spTree>
    <p:extLst>
      <p:ext uri="{BB962C8B-B14F-4D97-AF65-F5344CB8AC3E}">
        <p14:creationId xmlns:p14="http://schemas.microsoft.com/office/powerpoint/2010/main" val="292761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en-GB" u="sng" dirty="0">
                <a:latin typeface="+mn-lt"/>
              </a:rPr>
              <a:t>Country affected by a natural disaster Western Pacific</a:t>
            </a:r>
          </a:p>
        </p:txBody>
      </p:sp>
      <p:sp>
        <p:nvSpPr>
          <p:cNvPr id="3" name="Espace réservé du contenu 2"/>
          <p:cNvSpPr>
            <a:spLocks noGrp="1"/>
          </p:cNvSpPr>
          <p:nvPr>
            <p:ph idx="1"/>
          </p:nvPr>
        </p:nvSpPr>
        <p:spPr>
          <a:xfrm>
            <a:off x="1102605" y="2506662"/>
            <a:ext cx="10515600" cy="4351338"/>
          </a:xfrm>
        </p:spPr>
        <p:txBody>
          <a:bodyPr/>
          <a:lstStyle/>
          <a:p>
            <a:r>
              <a:rPr lang="en-US" dirty="0"/>
              <a:t>NCDs are the leading causes of death and disability in the Region, responsible for 80% of all deaths</a:t>
            </a:r>
          </a:p>
          <a:p>
            <a:r>
              <a:rPr lang="en-US" dirty="0"/>
              <a:t>10 top causes of death: ischemic heart disease (leading cause of death)(15.4%), stroke (11.1%), DM (5.9%) accounting for 45% of mortality</a:t>
            </a:r>
          </a:p>
          <a:p>
            <a:r>
              <a:rPr lang="en-US" dirty="0"/>
              <a:t>Probability of dying between 30 and 70 from the 4 main NCDs 28% (9% in CH)</a:t>
            </a:r>
          </a:p>
          <a:p>
            <a:pPr>
              <a:buNone/>
            </a:pPr>
            <a:endParaRPr lang="fr-CH" dirty="0"/>
          </a:p>
        </p:txBody>
      </p:sp>
      <p:pic>
        <p:nvPicPr>
          <p:cNvPr id="4" name="Picture 3">
            <a:extLst>
              <a:ext uri="{FF2B5EF4-FFF2-40B4-BE49-F238E27FC236}">
                <a16:creationId xmlns:a16="http://schemas.microsoft.com/office/drawing/2014/main" id="{A472D916-5D1F-4C40-97C2-D9B1B46C60E0}"/>
              </a:ext>
            </a:extLst>
          </p:cNvPr>
          <p:cNvPicPr>
            <a:picLocks noChangeAspect="1"/>
          </p:cNvPicPr>
          <p:nvPr/>
        </p:nvPicPr>
        <p:blipFill>
          <a:blip r:embed="rId2"/>
          <a:stretch>
            <a:fillRect/>
          </a:stretch>
        </p:blipFill>
        <p:spPr>
          <a:xfrm>
            <a:off x="-152400" y="0"/>
            <a:ext cx="627888" cy="6858000"/>
          </a:xfrm>
          <a:prstGeom prst="rect">
            <a:avLst/>
          </a:prstGeom>
        </p:spPr>
      </p:pic>
      <p:sp>
        <p:nvSpPr>
          <p:cNvPr id="5" name="TextBox 4">
            <a:extLst>
              <a:ext uri="{FF2B5EF4-FFF2-40B4-BE49-F238E27FC236}">
                <a16:creationId xmlns:a16="http://schemas.microsoft.com/office/drawing/2014/main" id="{191D3B27-C9B4-4CEA-9EBA-F6506D34A163}"/>
              </a:ext>
            </a:extLst>
          </p:cNvPr>
          <p:cNvSpPr txBox="1"/>
          <p:nvPr/>
        </p:nvSpPr>
        <p:spPr>
          <a:xfrm>
            <a:off x="-79721"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6" name="Slide Number Placeholder 5">
            <a:extLst>
              <a:ext uri="{FF2B5EF4-FFF2-40B4-BE49-F238E27FC236}">
                <a16:creationId xmlns:a16="http://schemas.microsoft.com/office/drawing/2014/main" id="{8330CB6C-26AE-434A-87B1-1E308E7BFAE8}"/>
              </a:ext>
            </a:extLst>
          </p:cNvPr>
          <p:cNvSpPr>
            <a:spLocks noGrp="1"/>
          </p:cNvSpPr>
          <p:nvPr>
            <p:ph type="sldNum" sz="quarter" idx="12"/>
          </p:nvPr>
        </p:nvSpPr>
        <p:spPr/>
        <p:txBody>
          <a:bodyPr/>
          <a:lstStyle/>
          <a:p>
            <a:fld id="{1431706D-C08C-44A9-BAF5-B45AE634C956}" type="slidenum">
              <a:rPr lang="fr-CH" smtClean="0"/>
              <a:t>35</a:t>
            </a:fld>
            <a:endParaRPr lang="fr-CH"/>
          </a:p>
        </p:txBody>
      </p:sp>
    </p:spTree>
    <p:extLst>
      <p:ext uri="{BB962C8B-B14F-4D97-AF65-F5344CB8AC3E}">
        <p14:creationId xmlns:p14="http://schemas.microsoft.com/office/powerpoint/2010/main" val="31209998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en-GB" u="sng" dirty="0">
                <a:latin typeface="+mn-lt"/>
              </a:rPr>
              <a:t>Country affected by a natural disaster Western Pacific</a:t>
            </a:r>
          </a:p>
        </p:txBody>
      </p:sp>
      <p:sp>
        <p:nvSpPr>
          <p:cNvPr id="3" name="Espace réservé du contenu 2"/>
          <p:cNvSpPr>
            <a:spLocks noGrp="1"/>
          </p:cNvSpPr>
          <p:nvPr>
            <p:ph idx="1"/>
          </p:nvPr>
        </p:nvSpPr>
        <p:spPr>
          <a:xfrm>
            <a:off x="1003453" y="2420536"/>
            <a:ext cx="10515600" cy="4351338"/>
          </a:xfrm>
        </p:spPr>
        <p:txBody>
          <a:bodyPr/>
          <a:lstStyle/>
          <a:p>
            <a:r>
              <a:rPr lang="en-GB" dirty="0"/>
              <a:t>Wide spread devastation</a:t>
            </a:r>
          </a:p>
          <a:p>
            <a:r>
              <a:rPr lang="en-GB" dirty="0"/>
              <a:t>Power interruptions, landslides and flash floods</a:t>
            </a:r>
          </a:p>
          <a:p>
            <a:r>
              <a:rPr lang="en-GB" dirty="0"/>
              <a:t>Major roads blocked by trees, and impassable</a:t>
            </a:r>
          </a:p>
          <a:p>
            <a:r>
              <a:rPr lang="en-GB" dirty="0"/>
              <a:t>International airline flights cancelled. Some airports also closed </a:t>
            </a:r>
          </a:p>
          <a:p>
            <a:r>
              <a:rPr lang="en-GB" dirty="0"/>
              <a:t>Disruption of access to and delivery of essential interventions, including medicines</a:t>
            </a:r>
          </a:p>
        </p:txBody>
      </p:sp>
      <p:pic>
        <p:nvPicPr>
          <p:cNvPr id="4" name="Picture 3">
            <a:extLst>
              <a:ext uri="{FF2B5EF4-FFF2-40B4-BE49-F238E27FC236}">
                <a16:creationId xmlns:a16="http://schemas.microsoft.com/office/drawing/2014/main" id="{0CB01110-1517-4A3D-9591-FFE0070693FD}"/>
              </a:ext>
            </a:extLst>
          </p:cNvPr>
          <p:cNvPicPr>
            <a:picLocks noChangeAspect="1"/>
          </p:cNvPicPr>
          <p:nvPr/>
        </p:nvPicPr>
        <p:blipFill>
          <a:blip r:embed="rId3"/>
          <a:stretch>
            <a:fillRect/>
          </a:stretch>
        </p:blipFill>
        <p:spPr>
          <a:xfrm>
            <a:off x="-152400" y="0"/>
            <a:ext cx="627888" cy="6858000"/>
          </a:xfrm>
          <a:prstGeom prst="rect">
            <a:avLst/>
          </a:prstGeom>
        </p:spPr>
      </p:pic>
      <p:sp>
        <p:nvSpPr>
          <p:cNvPr id="5" name="TextBox 4">
            <a:extLst>
              <a:ext uri="{FF2B5EF4-FFF2-40B4-BE49-F238E27FC236}">
                <a16:creationId xmlns:a16="http://schemas.microsoft.com/office/drawing/2014/main" id="{768EC82B-460A-494E-9D60-A280D8A0F9B0}"/>
              </a:ext>
            </a:extLst>
          </p:cNvPr>
          <p:cNvSpPr txBox="1"/>
          <p:nvPr/>
        </p:nvSpPr>
        <p:spPr>
          <a:xfrm>
            <a:off x="-69289"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6" name="Slide Number Placeholder 5">
            <a:extLst>
              <a:ext uri="{FF2B5EF4-FFF2-40B4-BE49-F238E27FC236}">
                <a16:creationId xmlns:a16="http://schemas.microsoft.com/office/drawing/2014/main" id="{809ED989-F996-485D-B7A3-8A151AEA5F15}"/>
              </a:ext>
            </a:extLst>
          </p:cNvPr>
          <p:cNvSpPr>
            <a:spLocks noGrp="1"/>
          </p:cNvSpPr>
          <p:nvPr>
            <p:ph type="sldNum" sz="quarter" idx="12"/>
          </p:nvPr>
        </p:nvSpPr>
        <p:spPr/>
        <p:txBody>
          <a:bodyPr/>
          <a:lstStyle/>
          <a:p>
            <a:fld id="{1431706D-C08C-44A9-BAF5-B45AE634C956}" type="slidenum">
              <a:rPr lang="fr-CH" smtClean="0"/>
              <a:t>36</a:t>
            </a:fld>
            <a:endParaRPr lang="fr-CH"/>
          </a:p>
        </p:txBody>
      </p:sp>
    </p:spTree>
    <p:extLst>
      <p:ext uri="{BB962C8B-B14F-4D97-AF65-F5344CB8AC3E}">
        <p14:creationId xmlns:p14="http://schemas.microsoft.com/office/powerpoint/2010/main" val="1649970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60394"/>
            <a:ext cx="10515600" cy="1325563"/>
          </a:xfrm>
        </p:spPr>
        <p:txBody>
          <a:bodyPr>
            <a:normAutofit fontScale="90000"/>
          </a:bodyPr>
          <a:lstStyle/>
          <a:p>
            <a:pPr algn="ctr"/>
            <a:r>
              <a:rPr lang="en-GB" u="sng" dirty="0">
                <a:latin typeface="+mn-lt"/>
              </a:rPr>
              <a:t>Country affected by a crisis due to armed conflict </a:t>
            </a:r>
            <a:br>
              <a:rPr lang="en-GB" u="sng" dirty="0">
                <a:latin typeface="+mn-lt"/>
              </a:rPr>
            </a:br>
            <a:r>
              <a:rPr lang="en-GB" u="sng" dirty="0">
                <a:latin typeface="+mn-lt"/>
              </a:rPr>
              <a:t>Middle East</a:t>
            </a:r>
          </a:p>
        </p:txBody>
      </p:sp>
      <p:sp>
        <p:nvSpPr>
          <p:cNvPr id="3" name="Espace réservé du contenu 2"/>
          <p:cNvSpPr>
            <a:spLocks noGrp="1"/>
          </p:cNvSpPr>
          <p:nvPr>
            <p:ph idx="1"/>
          </p:nvPr>
        </p:nvSpPr>
        <p:spPr>
          <a:xfrm>
            <a:off x="838200" y="2136398"/>
            <a:ext cx="7105317" cy="4351338"/>
          </a:xfrm>
        </p:spPr>
        <p:txBody>
          <a:bodyPr>
            <a:normAutofit fontScale="92500" lnSpcReduction="10000"/>
          </a:bodyPr>
          <a:lstStyle/>
          <a:p>
            <a:r>
              <a:rPr lang="en-GB" dirty="0"/>
              <a:t>Mobile clinics, ambulances, organising transport</a:t>
            </a:r>
          </a:p>
          <a:p>
            <a:r>
              <a:rPr lang="en-GB" dirty="0"/>
              <a:t>Health facilities (all levels of care):</a:t>
            </a:r>
          </a:p>
          <a:p>
            <a:pPr>
              <a:buNone/>
            </a:pPr>
            <a:r>
              <a:rPr lang="en-GB" dirty="0"/>
              <a:t>	Medical supplies, devices (IEHK)</a:t>
            </a:r>
          </a:p>
          <a:p>
            <a:pPr lvl="1"/>
            <a:r>
              <a:rPr lang="en-GB" sz="2800" dirty="0"/>
              <a:t>Essential medicines – supplies patient/facility</a:t>
            </a:r>
          </a:p>
          <a:p>
            <a:pPr lvl="1"/>
            <a:r>
              <a:rPr lang="en-GB" sz="2800" dirty="0"/>
              <a:t>Cold chain</a:t>
            </a:r>
          </a:p>
          <a:p>
            <a:pPr lvl="1"/>
            <a:r>
              <a:rPr lang="en-GB" sz="2800" dirty="0"/>
              <a:t>Follow-up? Patient file</a:t>
            </a:r>
          </a:p>
          <a:p>
            <a:pPr lvl="1"/>
            <a:r>
              <a:rPr lang="en-GB" sz="2800" dirty="0"/>
              <a:t>Training, task shifting/sharing</a:t>
            </a:r>
          </a:p>
          <a:p>
            <a:endParaRPr lang="en-GB" dirty="0"/>
          </a:p>
          <a:p>
            <a:r>
              <a:rPr lang="en-GB" dirty="0"/>
              <a:t>NCD action plan: simplified guidelines </a:t>
            </a:r>
          </a:p>
          <a:p>
            <a:r>
              <a:rPr lang="en-GB" dirty="0"/>
              <a:t>Community </a:t>
            </a:r>
          </a:p>
          <a:p>
            <a:pPr>
              <a:buNone/>
            </a:pPr>
            <a:endParaRPr lang="fr-CH" dirty="0"/>
          </a:p>
        </p:txBody>
      </p:sp>
      <p:pic>
        <p:nvPicPr>
          <p:cNvPr id="4" name="Content Placeholder 3"/>
          <p:cNvPicPr>
            <a:picLocks noChangeAspect="1"/>
          </p:cNvPicPr>
          <p:nvPr/>
        </p:nvPicPr>
        <p:blipFill>
          <a:blip r:embed="rId2" cstate="print"/>
          <a:stretch>
            <a:fillRect/>
          </a:stretch>
        </p:blipFill>
        <p:spPr>
          <a:xfrm>
            <a:off x="7909231" y="1387454"/>
            <a:ext cx="4182403" cy="4915616"/>
          </a:xfrm>
          <a:prstGeom prst="rect">
            <a:avLst/>
          </a:prstGeom>
        </p:spPr>
      </p:pic>
      <p:sp>
        <p:nvSpPr>
          <p:cNvPr id="5" name="Rectangle 4"/>
          <p:cNvSpPr/>
          <p:nvPr/>
        </p:nvSpPr>
        <p:spPr>
          <a:xfrm>
            <a:off x="9178211" y="6312888"/>
            <a:ext cx="1678729" cy="369332"/>
          </a:xfrm>
          <a:prstGeom prst="rect">
            <a:avLst/>
          </a:prstGeom>
        </p:spPr>
        <p:txBody>
          <a:bodyPr wrap="none">
            <a:spAutoFit/>
          </a:bodyPr>
          <a:lstStyle/>
          <a:p>
            <a:r>
              <a:rPr lang="fr-CH" dirty="0"/>
              <a:t>Iraq </a:t>
            </a:r>
            <a:r>
              <a:rPr lang="fr-CH" dirty="0" err="1"/>
              <a:t>MoH</a:t>
            </a:r>
            <a:r>
              <a:rPr lang="fr-CH" dirty="0"/>
              <a:t>, WHO</a:t>
            </a:r>
          </a:p>
        </p:txBody>
      </p:sp>
      <p:pic>
        <p:nvPicPr>
          <p:cNvPr id="6" name="Picture 5">
            <a:extLst>
              <a:ext uri="{FF2B5EF4-FFF2-40B4-BE49-F238E27FC236}">
                <a16:creationId xmlns:a16="http://schemas.microsoft.com/office/drawing/2014/main" id="{EF67D0A1-9690-4EF8-9E39-DCA9B7803273}"/>
              </a:ext>
            </a:extLst>
          </p:cNvPr>
          <p:cNvPicPr>
            <a:picLocks noChangeAspect="1"/>
          </p:cNvPicPr>
          <p:nvPr/>
        </p:nvPicPr>
        <p:blipFill>
          <a:blip r:embed="rId3"/>
          <a:stretch>
            <a:fillRect/>
          </a:stretch>
        </p:blipFill>
        <p:spPr>
          <a:xfrm>
            <a:off x="-152400" y="0"/>
            <a:ext cx="627888" cy="6858000"/>
          </a:xfrm>
          <a:prstGeom prst="rect">
            <a:avLst/>
          </a:prstGeom>
        </p:spPr>
      </p:pic>
      <p:sp>
        <p:nvSpPr>
          <p:cNvPr id="7" name="TextBox 6">
            <a:extLst>
              <a:ext uri="{FF2B5EF4-FFF2-40B4-BE49-F238E27FC236}">
                <a16:creationId xmlns:a16="http://schemas.microsoft.com/office/drawing/2014/main" id="{62712A93-7CBC-4C2A-B65A-4E72AC7793A6}"/>
              </a:ext>
            </a:extLst>
          </p:cNvPr>
          <p:cNvSpPr txBox="1"/>
          <p:nvPr/>
        </p:nvSpPr>
        <p:spPr>
          <a:xfrm>
            <a:off x="-69289"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8" name="Slide Number Placeholder 7">
            <a:extLst>
              <a:ext uri="{FF2B5EF4-FFF2-40B4-BE49-F238E27FC236}">
                <a16:creationId xmlns:a16="http://schemas.microsoft.com/office/drawing/2014/main" id="{45BD6501-7ED3-4DDA-86B6-A5FAAF5D8A8A}"/>
              </a:ext>
            </a:extLst>
          </p:cNvPr>
          <p:cNvSpPr>
            <a:spLocks noGrp="1"/>
          </p:cNvSpPr>
          <p:nvPr>
            <p:ph type="sldNum" sz="quarter" idx="12"/>
          </p:nvPr>
        </p:nvSpPr>
        <p:spPr/>
        <p:txBody>
          <a:bodyPr/>
          <a:lstStyle/>
          <a:p>
            <a:fld id="{1431706D-C08C-44A9-BAF5-B45AE634C956}" type="slidenum">
              <a:rPr lang="fr-CH" smtClean="0"/>
              <a:t>37</a:t>
            </a:fld>
            <a:endParaRPr lang="fr-CH"/>
          </a:p>
        </p:txBody>
      </p:sp>
    </p:spTree>
    <p:extLst>
      <p:ext uri="{BB962C8B-B14F-4D97-AF65-F5344CB8AC3E}">
        <p14:creationId xmlns:p14="http://schemas.microsoft.com/office/powerpoint/2010/main" val="33192313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7BB8B0-5D14-4950-B03E-EEE1755E14CD}"/>
              </a:ext>
            </a:extLst>
          </p:cNvPr>
          <p:cNvPicPr>
            <a:picLocks noChangeAspect="1"/>
          </p:cNvPicPr>
          <p:nvPr/>
        </p:nvPicPr>
        <p:blipFill>
          <a:blip r:embed="rId2"/>
          <a:stretch>
            <a:fillRect/>
          </a:stretch>
        </p:blipFill>
        <p:spPr>
          <a:xfrm rot="5400000">
            <a:off x="1442124" y="119922"/>
            <a:ext cx="4788210" cy="6858000"/>
          </a:xfrm>
          <a:prstGeom prst="rect">
            <a:avLst/>
          </a:prstGeom>
        </p:spPr>
      </p:pic>
      <p:pic>
        <p:nvPicPr>
          <p:cNvPr id="3" name="Picture 2">
            <a:extLst>
              <a:ext uri="{FF2B5EF4-FFF2-40B4-BE49-F238E27FC236}">
                <a16:creationId xmlns:a16="http://schemas.microsoft.com/office/drawing/2014/main" id="{5E8CC5F3-2BE1-4394-B248-90804E0DBF69}"/>
              </a:ext>
            </a:extLst>
          </p:cNvPr>
          <p:cNvPicPr>
            <a:picLocks noChangeAspect="1"/>
          </p:cNvPicPr>
          <p:nvPr/>
        </p:nvPicPr>
        <p:blipFill>
          <a:blip r:embed="rId3"/>
          <a:stretch>
            <a:fillRect/>
          </a:stretch>
        </p:blipFill>
        <p:spPr>
          <a:xfrm>
            <a:off x="7317355" y="0"/>
            <a:ext cx="4874645" cy="6858000"/>
          </a:xfrm>
          <a:prstGeom prst="rect">
            <a:avLst/>
          </a:prstGeom>
        </p:spPr>
      </p:pic>
      <p:pic>
        <p:nvPicPr>
          <p:cNvPr id="4" name="Picture 3">
            <a:extLst>
              <a:ext uri="{FF2B5EF4-FFF2-40B4-BE49-F238E27FC236}">
                <a16:creationId xmlns:a16="http://schemas.microsoft.com/office/drawing/2014/main" id="{18165456-88AA-4750-B5BD-69805D768967}"/>
              </a:ext>
            </a:extLst>
          </p:cNvPr>
          <p:cNvPicPr>
            <a:picLocks noChangeAspect="1"/>
          </p:cNvPicPr>
          <p:nvPr/>
        </p:nvPicPr>
        <p:blipFill>
          <a:blip r:embed="rId4"/>
          <a:stretch>
            <a:fillRect/>
          </a:stretch>
        </p:blipFill>
        <p:spPr>
          <a:xfrm>
            <a:off x="-152400" y="5"/>
            <a:ext cx="627888" cy="6858000"/>
          </a:xfrm>
          <a:prstGeom prst="rect">
            <a:avLst/>
          </a:prstGeom>
        </p:spPr>
      </p:pic>
      <p:sp>
        <p:nvSpPr>
          <p:cNvPr id="5" name="TextBox 4">
            <a:extLst>
              <a:ext uri="{FF2B5EF4-FFF2-40B4-BE49-F238E27FC236}">
                <a16:creationId xmlns:a16="http://schemas.microsoft.com/office/drawing/2014/main" id="{908226B1-4D73-4A84-BF88-CA07D7491E24}"/>
              </a:ext>
            </a:extLst>
          </p:cNvPr>
          <p:cNvSpPr txBox="1"/>
          <p:nvPr/>
        </p:nvSpPr>
        <p:spPr>
          <a:xfrm>
            <a:off x="-69289"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6" name="Slide Number Placeholder 5">
            <a:extLst>
              <a:ext uri="{FF2B5EF4-FFF2-40B4-BE49-F238E27FC236}">
                <a16:creationId xmlns:a16="http://schemas.microsoft.com/office/drawing/2014/main" id="{CBEFB314-B4E9-4D5F-861D-A638CEA58F25}"/>
              </a:ext>
            </a:extLst>
          </p:cNvPr>
          <p:cNvSpPr>
            <a:spLocks noGrp="1"/>
          </p:cNvSpPr>
          <p:nvPr>
            <p:ph type="sldNum" sz="quarter" idx="12"/>
          </p:nvPr>
        </p:nvSpPr>
        <p:spPr/>
        <p:txBody>
          <a:bodyPr/>
          <a:lstStyle/>
          <a:p>
            <a:fld id="{1431706D-C08C-44A9-BAF5-B45AE634C956}" type="slidenum">
              <a:rPr lang="fr-CH" smtClean="0"/>
              <a:t>38</a:t>
            </a:fld>
            <a:endParaRPr lang="fr-CH"/>
          </a:p>
        </p:txBody>
      </p:sp>
    </p:spTree>
    <p:extLst>
      <p:ext uri="{BB962C8B-B14F-4D97-AF65-F5344CB8AC3E}">
        <p14:creationId xmlns:p14="http://schemas.microsoft.com/office/powerpoint/2010/main" val="9643919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77106-33D4-40D8-8B3A-5BC6F5758DC1}"/>
              </a:ext>
            </a:extLst>
          </p:cNvPr>
          <p:cNvSpPr>
            <a:spLocks noGrp="1"/>
          </p:cNvSpPr>
          <p:nvPr>
            <p:ph type="title"/>
          </p:nvPr>
        </p:nvSpPr>
        <p:spPr>
          <a:xfrm>
            <a:off x="630532" y="95472"/>
            <a:ext cx="7812379" cy="1325563"/>
          </a:xfrm>
        </p:spPr>
        <p:txBody>
          <a:bodyPr>
            <a:normAutofit/>
          </a:bodyPr>
          <a:lstStyle/>
          <a:p>
            <a:r>
              <a:rPr lang="en-GB" u="sng" dirty="0">
                <a:latin typeface="+mn-lt"/>
              </a:rPr>
              <a:t>Country affected by Ebola -Africa</a:t>
            </a:r>
            <a:br>
              <a:rPr lang="en-GB" u="sng" dirty="0">
                <a:latin typeface="+mn-lt"/>
              </a:rPr>
            </a:br>
            <a:endParaRPr lang="en-GB" u="sng" dirty="0">
              <a:latin typeface="+mn-lt"/>
            </a:endParaRPr>
          </a:p>
        </p:txBody>
      </p:sp>
      <p:sp>
        <p:nvSpPr>
          <p:cNvPr id="3" name="Content Placeholder 2">
            <a:extLst>
              <a:ext uri="{FF2B5EF4-FFF2-40B4-BE49-F238E27FC236}">
                <a16:creationId xmlns:a16="http://schemas.microsoft.com/office/drawing/2014/main" id="{2E2C58A0-C0E9-45EF-A4E8-609E4698B49C}"/>
              </a:ext>
            </a:extLst>
          </p:cNvPr>
          <p:cNvSpPr>
            <a:spLocks noGrp="1"/>
          </p:cNvSpPr>
          <p:nvPr>
            <p:ph idx="1"/>
          </p:nvPr>
        </p:nvSpPr>
        <p:spPr>
          <a:xfrm>
            <a:off x="718457" y="2009034"/>
            <a:ext cx="6966857" cy="1929946"/>
          </a:xfrm>
        </p:spPr>
        <p:txBody>
          <a:bodyPr>
            <a:normAutofit/>
          </a:bodyPr>
          <a:lstStyle/>
          <a:p>
            <a:r>
              <a:rPr lang="en-US" sz="2400" dirty="0"/>
              <a:t>Reducing the risk of wildlife-to-human transmission</a:t>
            </a:r>
          </a:p>
          <a:p>
            <a:r>
              <a:rPr lang="en-US" sz="2400" dirty="0"/>
              <a:t>Reducing the risk of human-to-human transmission</a:t>
            </a:r>
          </a:p>
          <a:p>
            <a:r>
              <a:rPr lang="en-US" sz="2400" dirty="0"/>
              <a:t>Reducing the risk of possible sexual transmission</a:t>
            </a:r>
          </a:p>
          <a:p>
            <a:r>
              <a:rPr lang="en-US" sz="2400" dirty="0"/>
              <a:t>Outbreak containment measures</a:t>
            </a:r>
          </a:p>
        </p:txBody>
      </p:sp>
      <p:pic>
        <p:nvPicPr>
          <p:cNvPr id="4" name="Picture 3">
            <a:extLst>
              <a:ext uri="{FF2B5EF4-FFF2-40B4-BE49-F238E27FC236}">
                <a16:creationId xmlns:a16="http://schemas.microsoft.com/office/drawing/2014/main" id="{BC01A0C5-7D0F-45F7-BEBC-15E1D3A78CFC}"/>
              </a:ext>
            </a:extLst>
          </p:cNvPr>
          <p:cNvPicPr>
            <a:picLocks noChangeAspect="1"/>
          </p:cNvPicPr>
          <p:nvPr/>
        </p:nvPicPr>
        <p:blipFill>
          <a:blip r:embed="rId3" cstate="print"/>
          <a:stretch>
            <a:fillRect/>
          </a:stretch>
        </p:blipFill>
        <p:spPr>
          <a:xfrm>
            <a:off x="8597955" y="19616"/>
            <a:ext cx="3860015" cy="2677886"/>
          </a:xfrm>
          <a:prstGeom prst="rect">
            <a:avLst/>
          </a:prstGeom>
        </p:spPr>
      </p:pic>
      <p:pic>
        <p:nvPicPr>
          <p:cNvPr id="5" name="Picture 4">
            <a:extLst>
              <a:ext uri="{FF2B5EF4-FFF2-40B4-BE49-F238E27FC236}">
                <a16:creationId xmlns:a16="http://schemas.microsoft.com/office/drawing/2014/main" id="{6E5E52B6-99C7-4D56-9FD6-381D084CEF26}"/>
              </a:ext>
            </a:extLst>
          </p:cNvPr>
          <p:cNvPicPr>
            <a:picLocks noChangeAspect="1"/>
          </p:cNvPicPr>
          <p:nvPr/>
        </p:nvPicPr>
        <p:blipFill>
          <a:blip r:embed="rId4"/>
          <a:stretch>
            <a:fillRect/>
          </a:stretch>
        </p:blipFill>
        <p:spPr>
          <a:xfrm>
            <a:off x="0" y="4324685"/>
            <a:ext cx="12192000" cy="3334893"/>
          </a:xfrm>
          <a:prstGeom prst="rect">
            <a:avLst/>
          </a:prstGeom>
        </p:spPr>
      </p:pic>
      <p:pic>
        <p:nvPicPr>
          <p:cNvPr id="8" name="Picture 7">
            <a:extLst>
              <a:ext uri="{FF2B5EF4-FFF2-40B4-BE49-F238E27FC236}">
                <a16:creationId xmlns:a16="http://schemas.microsoft.com/office/drawing/2014/main" id="{13161637-7ED7-4636-B303-168E88EA0DC9}"/>
              </a:ext>
            </a:extLst>
          </p:cNvPr>
          <p:cNvPicPr>
            <a:picLocks noChangeAspect="1"/>
          </p:cNvPicPr>
          <p:nvPr/>
        </p:nvPicPr>
        <p:blipFill>
          <a:blip r:embed="rId5"/>
          <a:stretch>
            <a:fillRect/>
          </a:stretch>
        </p:blipFill>
        <p:spPr>
          <a:xfrm>
            <a:off x="-152400" y="0"/>
            <a:ext cx="627888" cy="6858000"/>
          </a:xfrm>
          <a:prstGeom prst="rect">
            <a:avLst/>
          </a:prstGeom>
        </p:spPr>
      </p:pic>
      <p:sp>
        <p:nvSpPr>
          <p:cNvPr id="7" name="TextBox 6">
            <a:extLst>
              <a:ext uri="{FF2B5EF4-FFF2-40B4-BE49-F238E27FC236}">
                <a16:creationId xmlns:a16="http://schemas.microsoft.com/office/drawing/2014/main" id="{45DD9480-B95A-4454-BCB0-75FF2C2B4397}"/>
              </a:ext>
            </a:extLst>
          </p:cNvPr>
          <p:cNvSpPr txBox="1"/>
          <p:nvPr/>
        </p:nvSpPr>
        <p:spPr>
          <a:xfrm>
            <a:off x="-69289"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6" name="TextBox 5">
            <a:extLst>
              <a:ext uri="{FF2B5EF4-FFF2-40B4-BE49-F238E27FC236}">
                <a16:creationId xmlns:a16="http://schemas.microsoft.com/office/drawing/2014/main" id="{DF526519-D677-4B59-8308-88B11A6EA96E}"/>
              </a:ext>
            </a:extLst>
          </p:cNvPr>
          <p:cNvSpPr txBox="1"/>
          <p:nvPr/>
        </p:nvSpPr>
        <p:spPr>
          <a:xfrm>
            <a:off x="918593" y="1416041"/>
            <a:ext cx="4085477" cy="584775"/>
          </a:xfrm>
          <a:prstGeom prst="rect">
            <a:avLst/>
          </a:prstGeom>
          <a:noFill/>
        </p:spPr>
        <p:txBody>
          <a:bodyPr wrap="none" rtlCol="0">
            <a:spAutoFit/>
          </a:bodyPr>
          <a:lstStyle/>
          <a:p>
            <a:r>
              <a:rPr lang="en-GB" sz="3200" b="1" dirty="0"/>
              <a:t>Prevention and control</a:t>
            </a:r>
            <a:endParaRPr lang="fr-CH" sz="3200" b="1" dirty="0"/>
          </a:p>
        </p:txBody>
      </p:sp>
      <p:sp>
        <p:nvSpPr>
          <p:cNvPr id="9" name="Slide Number Placeholder 8">
            <a:extLst>
              <a:ext uri="{FF2B5EF4-FFF2-40B4-BE49-F238E27FC236}">
                <a16:creationId xmlns:a16="http://schemas.microsoft.com/office/drawing/2014/main" id="{9BE133C3-2C2B-4165-863C-4900380A328D}"/>
              </a:ext>
            </a:extLst>
          </p:cNvPr>
          <p:cNvSpPr>
            <a:spLocks noGrp="1"/>
          </p:cNvSpPr>
          <p:nvPr>
            <p:ph type="sldNum" sz="quarter" idx="12"/>
          </p:nvPr>
        </p:nvSpPr>
        <p:spPr/>
        <p:txBody>
          <a:bodyPr/>
          <a:lstStyle/>
          <a:p>
            <a:fld id="{1431706D-C08C-44A9-BAF5-B45AE634C956}" type="slidenum">
              <a:rPr lang="fr-CH" smtClean="0"/>
              <a:t>39</a:t>
            </a:fld>
            <a:endParaRPr lang="fr-CH"/>
          </a:p>
        </p:txBody>
      </p:sp>
    </p:spTree>
    <p:extLst>
      <p:ext uri="{BB962C8B-B14F-4D97-AF65-F5344CB8AC3E}">
        <p14:creationId xmlns:p14="http://schemas.microsoft.com/office/powerpoint/2010/main" val="3382562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627888" cy="6858000"/>
          </a:xfrm>
          <a:prstGeom prst="rect">
            <a:avLst/>
          </a:prstGeom>
        </p:spPr>
      </p:pic>
      <p:sp>
        <p:nvSpPr>
          <p:cNvPr id="4" name="Titre 1"/>
          <p:cNvSpPr txBox="1">
            <a:spLocks/>
          </p:cNvSpPr>
          <p:nvPr/>
        </p:nvSpPr>
        <p:spPr>
          <a:xfrm>
            <a:off x="873526" y="800572"/>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a:t>What is an NCD?</a:t>
            </a:r>
          </a:p>
        </p:txBody>
      </p:sp>
      <p:sp>
        <p:nvSpPr>
          <p:cNvPr id="5" name="Rectangle 4"/>
          <p:cNvSpPr/>
          <p:nvPr/>
        </p:nvSpPr>
        <p:spPr>
          <a:xfrm>
            <a:off x="1857375" y="3140012"/>
            <a:ext cx="9427903" cy="1077218"/>
          </a:xfrm>
          <a:prstGeom prst="rect">
            <a:avLst/>
          </a:prstGeom>
        </p:spPr>
        <p:txBody>
          <a:bodyPr wrap="square">
            <a:spAutoFit/>
          </a:bodyPr>
          <a:lstStyle/>
          <a:p>
            <a:r>
              <a:rPr lang="en-US" sz="3200" dirty="0"/>
              <a:t>Individually write on a post it note diseases included in NCDs and stick it on the flip chart</a:t>
            </a:r>
          </a:p>
        </p:txBody>
      </p:sp>
      <p:sp>
        <p:nvSpPr>
          <p:cNvPr id="6" name="TextBox 5"/>
          <p:cNvSpPr txBox="1"/>
          <p:nvPr/>
        </p:nvSpPr>
        <p:spPr>
          <a:xfrm>
            <a:off x="1857375" y="2527880"/>
            <a:ext cx="6496050" cy="584775"/>
          </a:xfrm>
          <a:prstGeom prst="rect">
            <a:avLst/>
          </a:prstGeom>
          <a:noFill/>
        </p:spPr>
        <p:txBody>
          <a:bodyPr wrap="square" rtlCol="0">
            <a:spAutoFit/>
          </a:bodyPr>
          <a:lstStyle/>
          <a:p>
            <a:r>
              <a:rPr lang="en-GB" sz="3200" b="1" dirty="0">
                <a:solidFill>
                  <a:srgbClr val="FF0000"/>
                </a:solidFill>
              </a:rPr>
              <a:t>Individual work, 3 minutes </a:t>
            </a:r>
          </a:p>
        </p:txBody>
      </p:sp>
      <p:sp>
        <p:nvSpPr>
          <p:cNvPr id="7" name="TextBox 6">
            <a:extLst>
              <a:ext uri="{FF2B5EF4-FFF2-40B4-BE49-F238E27FC236}">
                <a16:creationId xmlns:a16="http://schemas.microsoft.com/office/drawing/2014/main" id="{E73BEE6D-4F3A-4F2B-9CB5-0D512CEFD692}"/>
              </a:ext>
            </a:extLst>
          </p:cNvPr>
          <p:cNvSpPr txBox="1"/>
          <p:nvPr/>
        </p:nvSpPr>
        <p:spPr>
          <a:xfrm>
            <a:off x="83492" y="5287093"/>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3" name="Slide Number Placeholder 2">
            <a:extLst>
              <a:ext uri="{FF2B5EF4-FFF2-40B4-BE49-F238E27FC236}">
                <a16:creationId xmlns:a16="http://schemas.microsoft.com/office/drawing/2014/main" id="{9010E645-FB13-4DDD-864A-B6C7180C7E08}"/>
              </a:ext>
            </a:extLst>
          </p:cNvPr>
          <p:cNvSpPr>
            <a:spLocks noGrp="1"/>
          </p:cNvSpPr>
          <p:nvPr>
            <p:ph type="sldNum" sz="quarter" idx="12"/>
          </p:nvPr>
        </p:nvSpPr>
        <p:spPr/>
        <p:txBody>
          <a:bodyPr/>
          <a:lstStyle/>
          <a:p>
            <a:fld id="{1431706D-C08C-44A9-BAF5-B45AE634C956}" type="slidenum">
              <a:rPr lang="fr-CH" smtClean="0"/>
              <a:t>4</a:t>
            </a:fld>
            <a:endParaRPr lang="fr-CH"/>
          </a:p>
        </p:txBody>
      </p:sp>
    </p:spTree>
    <p:extLst>
      <p:ext uri="{BB962C8B-B14F-4D97-AF65-F5344CB8AC3E}">
        <p14:creationId xmlns:p14="http://schemas.microsoft.com/office/powerpoint/2010/main" val="1593628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en-GB" u="sng" dirty="0">
                <a:latin typeface="+mn-lt"/>
              </a:rPr>
              <a:t>Country affected by Ebola - Africa </a:t>
            </a:r>
          </a:p>
        </p:txBody>
      </p:sp>
      <p:sp>
        <p:nvSpPr>
          <p:cNvPr id="3" name="Espace réservé du contenu 2"/>
          <p:cNvSpPr>
            <a:spLocks noGrp="1"/>
          </p:cNvSpPr>
          <p:nvPr>
            <p:ph idx="1"/>
          </p:nvPr>
        </p:nvSpPr>
        <p:spPr>
          <a:xfrm>
            <a:off x="1108242" y="2051298"/>
            <a:ext cx="10515600" cy="4351338"/>
          </a:xfrm>
        </p:spPr>
        <p:txBody>
          <a:bodyPr>
            <a:normAutofit lnSpcReduction="10000"/>
          </a:bodyPr>
          <a:lstStyle/>
          <a:p>
            <a:pPr marL="0" indent="0">
              <a:buNone/>
            </a:pPr>
            <a:r>
              <a:rPr lang="en-GB" b="1" dirty="0"/>
              <a:t>Preparedness</a:t>
            </a:r>
            <a:r>
              <a:rPr lang="en-GB" dirty="0"/>
              <a:t>: triage, HR, infrastructure, medicines, diagnostic tools prepositioning, stock, referral </a:t>
            </a:r>
          </a:p>
          <a:p>
            <a:r>
              <a:rPr lang="en-GB" dirty="0"/>
              <a:t>Test contingency plan</a:t>
            </a:r>
          </a:p>
          <a:p>
            <a:r>
              <a:rPr lang="en-GB" dirty="0"/>
              <a:t>Inform authorities about contingency plan (security, crowd control)</a:t>
            </a:r>
          </a:p>
          <a:p>
            <a:r>
              <a:rPr lang="en-GB"/>
              <a:t>Community awareness raising</a:t>
            </a:r>
          </a:p>
          <a:p>
            <a:r>
              <a:rPr lang="en-GB" dirty="0"/>
              <a:t>Communication: TV, radio</a:t>
            </a:r>
          </a:p>
          <a:p>
            <a:r>
              <a:rPr lang="en-GB" dirty="0"/>
              <a:t>Contingency package for stable patients, train on self-management</a:t>
            </a:r>
          </a:p>
          <a:p>
            <a:r>
              <a:rPr lang="en-GB" dirty="0"/>
              <a:t>Training of community health workers, follow-up, triage</a:t>
            </a:r>
          </a:p>
          <a:p>
            <a:r>
              <a:rPr lang="en-GB" dirty="0"/>
              <a:t>Ideally phone consultations</a:t>
            </a:r>
          </a:p>
          <a:p>
            <a:endParaRPr lang="fr-CH" dirty="0"/>
          </a:p>
          <a:p>
            <a:pPr marL="0" indent="0">
              <a:buNone/>
            </a:pPr>
            <a:endParaRPr lang="fr-CH" dirty="0"/>
          </a:p>
        </p:txBody>
      </p:sp>
      <p:pic>
        <p:nvPicPr>
          <p:cNvPr id="4" name="Picture 3">
            <a:extLst>
              <a:ext uri="{FF2B5EF4-FFF2-40B4-BE49-F238E27FC236}">
                <a16:creationId xmlns:a16="http://schemas.microsoft.com/office/drawing/2014/main" id="{B28D216A-4411-473F-8EB2-E67AF22C5732}"/>
              </a:ext>
            </a:extLst>
          </p:cNvPr>
          <p:cNvPicPr>
            <a:picLocks noChangeAspect="1"/>
          </p:cNvPicPr>
          <p:nvPr/>
        </p:nvPicPr>
        <p:blipFill>
          <a:blip r:embed="rId3"/>
          <a:stretch>
            <a:fillRect/>
          </a:stretch>
        </p:blipFill>
        <p:spPr>
          <a:xfrm>
            <a:off x="-152400" y="0"/>
            <a:ext cx="627888" cy="6858000"/>
          </a:xfrm>
          <a:prstGeom prst="rect">
            <a:avLst/>
          </a:prstGeom>
        </p:spPr>
      </p:pic>
      <p:sp>
        <p:nvSpPr>
          <p:cNvPr id="5" name="TextBox 4">
            <a:extLst>
              <a:ext uri="{FF2B5EF4-FFF2-40B4-BE49-F238E27FC236}">
                <a16:creationId xmlns:a16="http://schemas.microsoft.com/office/drawing/2014/main" id="{2497EAA4-BB40-466E-86D8-3248B87552C5}"/>
              </a:ext>
            </a:extLst>
          </p:cNvPr>
          <p:cNvSpPr txBox="1"/>
          <p:nvPr/>
        </p:nvSpPr>
        <p:spPr>
          <a:xfrm>
            <a:off x="-69289"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6" name="Slide Number Placeholder 5">
            <a:extLst>
              <a:ext uri="{FF2B5EF4-FFF2-40B4-BE49-F238E27FC236}">
                <a16:creationId xmlns:a16="http://schemas.microsoft.com/office/drawing/2014/main" id="{472C1666-CF6F-4A68-8FED-7072E83B45EA}"/>
              </a:ext>
            </a:extLst>
          </p:cNvPr>
          <p:cNvSpPr>
            <a:spLocks noGrp="1"/>
          </p:cNvSpPr>
          <p:nvPr>
            <p:ph type="sldNum" sz="quarter" idx="12"/>
          </p:nvPr>
        </p:nvSpPr>
        <p:spPr/>
        <p:txBody>
          <a:bodyPr/>
          <a:lstStyle/>
          <a:p>
            <a:fld id="{1431706D-C08C-44A9-BAF5-B45AE634C956}" type="slidenum">
              <a:rPr lang="fr-CH" smtClean="0"/>
              <a:t>40</a:t>
            </a:fld>
            <a:endParaRPr lang="fr-CH"/>
          </a:p>
        </p:txBody>
      </p:sp>
    </p:spTree>
    <p:extLst>
      <p:ext uri="{BB962C8B-B14F-4D97-AF65-F5344CB8AC3E}">
        <p14:creationId xmlns:p14="http://schemas.microsoft.com/office/powerpoint/2010/main" val="1975408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en-GB" u="sng" dirty="0">
                <a:latin typeface="+mn-lt"/>
              </a:rPr>
              <a:t>Country affected by Ebola -Africa</a:t>
            </a:r>
          </a:p>
        </p:txBody>
      </p:sp>
      <p:sp>
        <p:nvSpPr>
          <p:cNvPr id="3" name="Espace réservé du contenu 2"/>
          <p:cNvSpPr>
            <a:spLocks noGrp="1"/>
          </p:cNvSpPr>
          <p:nvPr>
            <p:ph idx="1"/>
          </p:nvPr>
        </p:nvSpPr>
        <p:spPr>
          <a:xfrm>
            <a:off x="1058538" y="2321064"/>
            <a:ext cx="10515600" cy="4351338"/>
          </a:xfrm>
        </p:spPr>
        <p:txBody>
          <a:bodyPr/>
          <a:lstStyle/>
          <a:p>
            <a:r>
              <a:rPr lang="en-GB" dirty="0"/>
              <a:t>Systematic screening, infection prevention and control measures</a:t>
            </a:r>
          </a:p>
          <a:p>
            <a:r>
              <a:rPr lang="en-GB" dirty="0"/>
              <a:t>Protective equipment for health staff</a:t>
            </a:r>
          </a:p>
          <a:p>
            <a:r>
              <a:rPr lang="en-GB" dirty="0"/>
              <a:t>Combined care for HIV/AIDS or TB and other chronic conditions</a:t>
            </a:r>
          </a:p>
          <a:p>
            <a:r>
              <a:rPr lang="en-GB" dirty="0"/>
              <a:t>Gain of efficiency of services</a:t>
            </a:r>
          </a:p>
          <a:p>
            <a:r>
              <a:rPr lang="en-GB" dirty="0"/>
              <a:t>Multidisciplinary approach</a:t>
            </a:r>
          </a:p>
          <a:p>
            <a:r>
              <a:rPr lang="en-GB" dirty="0"/>
              <a:t>Same skills for lifelong treatment of HIV/AIDS and diabetic care</a:t>
            </a:r>
          </a:p>
          <a:p>
            <a:endParaRPr lang="fr-CH" dirty="0"/>
          </a:p>
        </p:txBody>
      </p:sp>
      <p:sp>
        <p:nvSpPr>
          <p:cNvPr id="4" name="ZoneTexte 3"/>
          <p:cNvSpPr txBox="1"/>
          <p:nvPr/>
        </p:nvSpPr>
        <p:spPr>
          <a:xfrm>
            <a:off x="6096000" y="6123543"/>
            <a:ext cx="5790314" cy="369332"/>
          </a:xfrm>
          <a:prstGeom prst="rect">
            <a:avLst/>
          </a:prstGeom>
          <a:noFill/>
        </p:spPr>
        <p:txBody>
          <a:bodyPr wrap="square" rtlCol="0">
            <a:spAutoFit/>
          </a:bodyPr>
          <a:lstStyle/>
          <a:p>
            <a:r>
              <a:rPr lang="en-US" dirty="0"/>
              <a:t>Bulletin of the World Health Organization 2007;85:880–885.</a:t>
            </a:r>
            <a:endParaRPr lang="fr-CH" dirty="0"/>
          </a:p>
        </p:txBody>
      </p:sp>
      <p:pic>
        <p:nvPicPr>
          <p:cNvPr id="5" name="Picture 4">
            <a:extLst>
              <a:ext uri="{FF2B5EF4-FFF2-40B4-BE49-F238E27FC236}">
                <a16:creationId xmlns:a16="http://schemas.microsoft.com/office/drawing/2014/main" id="{107AE51F-0954-4196-8CEF-15DFC6B669F0}"/>
              </a:ext>
            </a:extLst>
          </p:cNvPr>
          <p:cNvPicPr>
            <a:picLocks noChangeAspect="1"/>
          </p:cNvPicPr>
          <p:nvPr/>
        </p:nvPicPr>
        <p:blipFill>
          <a:blip r:embed="rId3"/>
          <a:stretch>
            <a:fillRect/>
          </a:stretch>
        </p:blipFill>
        <p:spPr>
          <a:xfrm>
            <a:off x="-152400" y="0"/>
            <a:ext cx="627888" cy="6858000"/>
          </a:xfrm>
          <a:prstGeom prst="rect">
            <a:avLst/>
          </a:prstGeom>
        </p:spPr>
      </p:pic>
      <p:sp>
        <p:nvSpPr>
          <p:cNvPr id="6" name="TextBox 5">
            <a:extLst>
              <a:ext uri="{FF2B5EF4-FFF2-40B4-BE49-F238E27FC236}">
                <a16:creationId xmlns:a16="http://schemas.microsoft.com/office/drawing/2014/main" id="{2B4E800F-8A2F-42DD-BD9A-59E68BDADE86}"/>
              </a:ext>
            </a:extLst>
          </p:cNvPr>
          <p:cNvSpPr txBox="1"/>
          <p:nvPr/>
        </p:nvSpPr>
        <p:spPr>
          <a:xfrm>
            <a:off x="-69289"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7" name="Slide Number Placeholder 6">
            <a:extLst>
              <a:ext uri="{FF2B5EF4-FFF2-40B4-BE49-F238E27FC236}">
                <a16:creationId xmlns:a16="http://schemas.microsoft.com/office/drawing/2014/main" id="{0ECB58CF-6A98-45F0-BF47-EA7BBFA98A66}"/>
              </a:ext>
            </a:extLst>
          </p:cNvPr>
          <p:cNvSpPr>
            <a:spLocks noGrp="1"/>
          </p:cNvSpPr>
          <p:nvPr>
            <p:ph type="sldNum" sz="quarter" idx="12"/>
          </p:nvPr>
        </p:nvSpPr>
        <p:spPr/>
        <p:txBody>
          <a:bodyPr/>
          <a:lstStyle/>
          <a:p>
            <a:fld id="{1431706D-C08C-44A9-BAF5-B45AE634C956}" type="slidenum">
              <a:rPr lang="fr-CH" smtClean="0"/>
              <a:t>41</a:t>
            </a:fld>
            <a:endParaRPr lang="fr-CH"/>
          </a:p>
        </p:txBody>
      </p:sp>
    </p:spTree>
    <p:extLst>
      <p:ext uri="{BB962C8B-B14F-4D97-AF65-F5344CB8AC3E}">
        <p14:creationId xmlns:p14="http://schemas.microsoft.com/office/powerpoint/2010/main" val="236976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txBox="1">
            <a:spLocks noChangeArrowheads="1"/>
          </p:cNvSpPr>
          <p:nvPr/>
        </p:nvSpPr>
        <p:spPr bwMode="auto">
          <a:xfrm>
            <a:off x="475488" y="243782"/>
            <a:ext cx="11508694"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44" tIns="42174" rIns="84344" bIns="42174" numCol="1" rtlCol="0" anchor="t" anchorCtr="0" compatLnSpc="1">
            <a:prstTxWarp prst="textNoShape">
              <a:avLst/>
            </a:prstTxWarp>
            <a:normAutofit/>
          </a:bodyPr>
          <a:lstStyle>
            <a:defPPr>
              <a:defRPr lang="de-DE"/>
            </a:defPPr>
            <a:lvl1pPr marL="0" indent="0" algn="ctr" defTabSz="685800" eaLnBrk="1" fontAlgn="auto" hangingPunct="1">
              <a:lnSpc>
                <a:spcPts val="2775"/>
              </a:lnSpc>
              <a:spcBef>
                <a:spcPts val="750"/>
              </a:spcBef>
              <a:spcAft>
                <a:spcPts val="0"/>
              </a:spcAft>
              <a:buFontTx/>
              <a:buNone/>
              <a:defRPr>
                <a:solidFill>
                  <a:srgbClr val="C00000"/>
                </a:solidFill>
                <a:latin typeface="+mn-lt"/>
                <a:ea typeface="+mn-ea"/>
              </a:defRPr>
            </a:lvl1pPr>
            <a:lvl2pPr marL="514350" indent="-171450" defTabSz="685800">
              <a:lnSpc>
                <a:spcPct val="90000"/>
              </a:lnSpc>
              <a:spcBef>
                <a:spcPts val="375"/>
              </a:spcBef>
              <a:buFont typeface="Arial" panose="020B0604020202020204" pitchFamily="34" charset="0"/>
              <a:buChar char="•"/>
              <a:defRPr>
                <a:latin typeface="+mn-lt"/>
                <a:ea typeface="+mn-ea"/>
              </a:defRPr>
            </a:lvl2pPr>
            <a:lvl3pPr marL="857250" indent="-171450" defTabSz="685800">
              <a:lnSpc>
                <a:spcPct val="90000"/>
              </a:lnSpc>
              <a:spcBef>
                <a:spcPts val="375"/>
              </a:spcBef>
              <a:buFont typeface="Arial" panose="020B0604020202020204" pitchFamily="34" charset="0"/>
              <a:buChar char="•"/>
              <a:defRPr sz="1500">
                <a:latin typeface="+mn-lt"/>
                <a:ea typeface="+mn-ea"/>
              </a:defRPr>
            </a:lvl3pPr>
            <a:lvl4pPr marL="1200150" indent="-171450" defTabSz="685800">
              <a:lnSpc>
                <a:spcPct val="90000"/>
              </a:lnSpc>
              <a:spcBef>
                <a:spcPts val="375"/>
              </a:spcBef>
              <a:buFont typeface="Arial" panose="020B0604020202020204" pitchFamily="34" charset="0"/>
              <a:buChar char="•"/>
              <a:defRPr sz="1300">
                <a:latin typeface="+mn-lt"/>
                <a:ea typeface="+mn-ea"/>
              </a:defRPr>
            </a:lvl4pPr>
            <a:lvl5pPr marL="1543050" indent="-171450" defTabSz="685800">
              <a:lnSpc>
                <a:spcPct val="90000"/>
              </a:lnSpc>
              <a:spcBef>
                <a:spcPts val="375"/>
              </a:spcBef>
              <a:buFont typeface="Arial" panose="020B0604020202020204" pitchFamily="34" charset="0"/>
              <a:buChar char="•"/>
              <a:defRPr sz="1300">
                <a:latin typeface="+mn-lt"/>
                <a:ea typeface="+mn-ea"/>
              </a:defRPr>
            </a:lvl5pPr>
            <a:lvl6pPr marL="1885950" indent="-171450" defTabSz="685800">
              <a:lnSpc>
                <a:spcPct val="90000"/>
              </a:lnSpc>
              <a:spcBef>
                <a:spcPts val="375"/>
              </a:spcBef>
              <a:buFont typeface="Arial" panose="020B0604020202020204" pitchFamily="34" charset="0"/>
              <a:buChar char="•"/>
              <a:defRPr sz="1350">
                <a:latin typeface="+mn-lt"/>
                <a:ea typeface="+mn-ea"/>
              </a:defRPr>
            </a:lvl6pPr>
            <a:lvl7pPr marL="2228850" indent="-171450" defTabSz="685800">
              <a:lnSpc>
                <a:spcPct val="90000"/>
              </a:lnSpc>
              <a:spcBef>
                <a:spcPts val="375"/>
              </a:spcBef>
              <a:buFont typeface="Arial" panose="020B0604020202020204" pitchFamily="34" charset="0"/>
              <a:buChar char="•"/>
              <a:defRPr sz="1350">
                <a:latin typeface="+mn-lt"/>
                <a:ea typeface="+mn-ea"/>
              </a:defRPr>
            </a:lvl7pPr>
            <a:lvl8pPr marL="2571750" indent="-171450" defTabSz="685800">
              <a:lnSpc>
                <a:spcPct val="90000"/>
              </a:lnSpc>
              <a:spcBef>
                <a:spcPts val="375"/>
              </a:spcBef>
              <a:buFont typeface="Arial" panose="020B0604020202020204" pitchFamily="34" charset="0"/>
              <a:buChar char="•"/>
              <a:defRPr sz="1350">
                <a:latin typeface="+mn-lt"/>
                <a:ea typeface="+mn-ea"/>
              </a:defRPr>
            </a:lvl8pPr>
            <a:lvl9pPr marL="2914650" indent="-171450" defTabSz="685800">
              <a:lnSpc>
                <a:spcPct val="90000"/>
              </a:lnSpc>
              <a:spcBef>
                <a:spcPts val="375"/>
              </a:spcBef>
              <a:buFont typeface="Arial" panose="020B0604020202020204" pitchFamily="34" charset="0"/>
              <a:buChar char="•"/>
              <a:defRPr sz="1350">
                <a:latin typeface="+mn-lt"/>
                <a:ea typeface="+mn-ea"/>
              </a:defRPr>
            </a:lvl9pPr>
          </a:lstStyle>
          <a:p>
            <a:r>
              <a:rPr lang="en-GB" sz="3200" b="1" u="sng" dirty="0">
                <a:solidFill>
                  <a:schemeClr val="tx1"/>
                </a:solidFill>
              </a:rPr>
              <a:t>Ebola –Africa region</a:t>
            </a:r>
            <a:r>
              <a:rPr lang="en-GB" sz="3200" dirty="0">
                <a:solidFill>
                  <a:schemeClr val="tx1"/>
                </a:solidFill>
              </a:rPr>
              <a:t> </a:t>
            </a:r>
            <a:r>
              <a:rPr lang="en-US" altLang="ja-JP" sz="3200" dirty="0">
                <a:solidFill>
                  <a:schemeClr val="tx1"/>
                </a:solidFill>
              </a:rPr>
              <a:t>Setting up a controlled ER/OT with specific SOP</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408409" y="944376"/>
            <a:ext cx="6902716" cy="3882778"/>
          </a:xfrm>
          <a:prstGeom prst="rect">
            <a:avLst/>
          </a:prstGeom>
        </p:spPr>
      </p:pic>
      <p:sp>
        <p:nvSpPr>
          <p:cNvPr id="6" name="TextBox 5"/>
          <p:cNvSpPr txBox="1"/>
          <p:nvPr/>
        </p:nvSpPr>
        <p:spPr>
          <a:xfrm rot="16200000">
            <a:off x="9123322" y="4185960"/>
            <a:ext cx="734496" cy="215444"/>
          </a:xfrm>
          <a:prstGeom prst="rect">
            <a:avLst/>
          </a:prstGeom>
          <a:noFill/>
        </p:spPr>
        <p:txBody>
          <a:bodyPr wrap="none" rtlCol="0">
            <a:spAutoFit/>
          </a:bodyPr>
          <a:lstStyle/>
          <a:p>
            <a:r>
              <a:rPr lang="en-US" sz="800" dirty="0"/>
              <a:t>ICRC pictures</a:t>
            </a:r>
            <a:endParaRPr lang="fr-CH" sz="800" dirty="0"/>
          </a:p>
        </p:txBody>
      </p:sp>
      <p:grpSp>
        <p:nvGrpSpPr>
          <p:cNvPr id="7" name="Group 6"/>
          <p:cNvGrpSpPr/>
          <p:nvPr/>
        </p:nvGrpSpPr>
        <p:grpSpPr>
          <a:xfrm>
            <a:off x="1068114" y="5015304"/>
            <a:ext cx="10055772" cy="1598340"/>
            <a:chOff x="-654131" y="1420108"/>
            <a:chExt cx="10887053" cy="3995541"/>
          </a:xfrm>
        </p:grpSpPr>
        <p:sp>
          <p:nvSpPr>
            <p:cNvPr id="8" name="Rectangle 7"/>
            <p:cNvSpPr/>
            <p:nvPr/>
          </p:nvSpPr>
          <p:spPr>
            <a:xfrm>
              <a:off x="861822" y="1641463"/>
              <a:ext cx="5361127" cy="377418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800"/>
            </a:p>
          </p:txBody>
        </p:sp>
        <p:cxnSp>
          <p:nvCxnSpPr>
            <p:cNvPr id="9" name="Straight Connector 8"/>
            <p:cNvCxnSpPr/>
            <p:nvPr/>
          </p:nvCxnSpPr>
          <p:spPr>
            <a:xfrm flipH="1">
              <a:off x="2627072" y="2473567"/>
              <a:ext cx="5943" cy="29420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861822" y="2473567"/>
              <a:ext cx="5361127"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ight Arrow 10"/>
            <p:cNvSpPr/>
            <p:nvPr/>
          </p:nvSpPr>
          <p:spPr>
            <a:xfrm rot="10800000" flipV="1">
              <a:off x="6246721" y="2270070"/>
              <a:ext cx="1294684" cy="1118196"/>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Entry staff</a:t>
              </a:r>
              <a:endParaRPr lang="fr-CH" sz="1200" dirty="0"/>
            </a:p>
          </p:txBody>
        </p:sp>
        <p:sp>
          <p:nvSpPr>
            <p:cNvPr id="12" name="Right Arrow 11"/>
            <p:cNvSpPr/>
            <p:nvPr/>
          </p:nvSpPr>
          <p:spPr>
            <a:xfrm>
              <a:off x="6246722" y="4169138"/>
              <a:ext cx="1014979" cy="124651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Exit staff</a:t>
              </a:r>
              <a:endParaRPr lang="fr-CH" sz="1200" dirty="0"/>
            </a:p>
          </p:txBody>
        </p:sp>
        <p:sp>
          <p:nvSpPr>
            <p:cNvPr id="13" name="Rectangle 12"/>
            <p:cNvSpPr/>
            <p:nvPr/>
          </p:nvSpPr>
          <p:spPr>
            <a:xfrm>
              <a:off x="7269948" y="4455001"/>
              <a:ext cx="1162221" cy="581485"/>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t>Decon</a:t>
              </a:r>
              <a:endParaRPr lang="fr-CH" sz="1200" dirty="0"/>
            </a:p>
          </p:txBody>
        </p:sp>
        <p:sp>
          <p:nvSpPr>
            <p:cNvPr id="14" name="Rectangle 13"/>
            <p:cNvSpPr/>
            <p:nvPr/>
          </p:nvSpPr>
          <p:spPr>
            <a:xfrm>
              <a:off x="8899962" y="4390508"/>
              <a:ext cx="1309105" cy="76938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Undressing Staff</a:t>
              </a:r>
              <a:endParaRPr lang="fr-CH" sz="1200" dirty="0"/>
            </a:p>
          </p:txBody>
        </p:sp>
        <p:sp>
          <p:nvSpPr>
            <p:cNvPr id="15" name="Right Arrow 14"/>
            <p:cNvSpPr/>
            <p:nvPr/>
          </p:nvSpPr>
          <p:spPr>
            <a:xfrm>
              <a:off x="8440418" y="4515046"/>
              <a:ext cx="445770" cy="404166"/>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800"/>
            </a:p>
          </p:txBody>
        </p:sp>
        <p:sp>
          <p:nvSpPr>
            <p:cNvPr id="16" name="Rectangle 15"/>
            <p:cNvSpPr/>
            <p:nvPr/>
          </p:nvSpPr>
          <p:spPr>
            <a:xfrm>
              <a:off x="8761827" y="2414621"/>
              <a:ext cx="1471095" cy="8290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Dressing staff</a:t>
              </a:r>
              <a:endParaRPr lang="fr-CH" sz="1200" dirty="0"/>
            </a:p>
          </p:txBody>
        </p:sp>
        <p:sp>
          <p:nvSpPr>
            <p:cNvPr id="17" name="Right Arrow 16"/>
            <p:cNvSpPr/>
            <p:nvPr/>
          </p:nvSpPr>
          <p:spPr>
            <a:xfrm>
              <a:off x="-543840" y="3659505"/>
              <a:ext cx="1418422" cy="134160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Entry Patient</a:t>
              </a:r>
              <a:endParaRPr lang="fr-CH" sz="1400" dirty="0"/>
            </a:p>
          </p:txBody>
        </p:sp>
        <p:sp>
          <p:nvSpPr>
            <p:cNvPr id="18" name="Right Arrow 17"/>
            <p:cNvSpPr/>
            <p:nvPr/>
          </p:nvSpPr>
          <p:spPr>
            <a:xfrm rot="10800000" flipV="1">
              <a:off x="-654131" y="1420108"/>
              <a:ext cx="1504067" cy="1481348"/>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Exit patient</a:t>
              </a:r>
              <a:endParaRPr lang="fr-CH" sz="1200" dirty="0"/>
            </a:p>
          </p:txBody>
        </p:sp>
        <p:sp>
          <p:nvSpPr>
            <p:cNvPr id="19" name="TextBox 18"/>
            <p:cNvSpPr txBox="1"/>
            <p:nvPr/>
          </p:nvSpPr>
          <p:spPr>
            <a:xfrm>
              <a:off x="1575051" y="3972873"/>
              <a:ext cx="915315" cy="846320"/>
            </a:xfrm>
            <a:prstGeom prst="rect">
              <a:avLst/>
            </a:prstGeom>
            <a:noFill/>
          </p:spPr>
          <p:txBody>
            <a:bodyPr wrap="square" rtlCol="0">
              <a:spAutoFit/>
            </a:bodyPr>
            <a:lstStyle/>
            <a:p>
              <a:r>
                <a:rPr lang="en-US" sz="1600" dirty="0"/>
                <a:t>ER</a:t>
              </a:r>
              <a:endParaRPr lang="fr-CH" sz="1600" dirty="0"/>
            </a:p>
          </p:txBody>
        </p:sp>
        <p:sp>
          <p:nvSpPr>
            <p:cNvPr id="20" name="TextBox 19"/>
            <p:cNvSpPr txBox="1"/>
            <p:nvPr/>
          </p:nvSpPr>
          <p:spPr>
            <a:xfrm>
              <a:off x="2180278" y="1610946"/>
              <a:ext cx="2606267" cy="923259"/>
            </a:xfrm>
            <a:prstGeom prst="rect">
              <a:avLst/>
            </a:prstGeom>
            <a:noFill/>
          </p:spPr>
          <p:txBody>
            <a:bodyPr wrap="square" rtlCol="0">
              <a:spAutoFit/>
            </a:bodyPr>
            <a:lstStyle/>
            <a:p>
              <a:r>
                <a:rPr lang="en-US" dirty="0"/>
                <a:t>Waiting/awaking area</a:t>
              </a:r>
              <a:endParaRPr lang="fr-CH" dirty="0"/>
            </a:p>
          </p:txBody>
        </p:sp>
        <p:sp>
          <p:nvSpPr>
            <p:cNvPr id="21" name="TextBox 20"/>
            <p:cNvSpPr txBox="1"/>
            <p:nvPr/>
          </p:nvSpPr>
          <p:spPr>
            <a:xfrm>
              <a:off x="4038677" y="3944600"/>
              <a:ext cx="1194661" cy="923259"/>
            </a:xfrm>
            <a:prstGeom prst="rect">
              <a:avLst/>
            </a:prstGeom>
            <a:noFill/>
          </p:spPr>
          <p:txBody>
            <a:bodyPr wrap="square" rtlCol="0">
              <a:spAutoFit/>
            </a:bodyPr>
            <a:lstStyle/>
            <a:p>
              <a:r>
                <a:rPr lang="en-US" dirty="0"/>
                <a:t>OT</a:t>
              </a:r>
              <a:endParaRPr lang="fr-CH" dirty="0"/>
            </a:p>
          </p:txBody>
        </p:sp>
        <p:sp>
          <p:nvSpPr>
            <p:cNvPr id="22" name="Down Arrow 21"/>
            <p:cNvSpPr/>
            <p:nvPr/>
          </p:nvSpPr>
          <p:spPr>
            <a:xfrm rot="10800000">
              <a:off x="9307180" y="3573634"/>
              <a:ext cx="380391" cy="563899"/>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800"/>
            </a:p>
          </p:txBody>
        </p:sp>
        <p:sp>
          <p:nvSpPr>
            <p:cNvPr id="23" name="TextBox 22"/>
            <p:cNvSpPr txBox="1"/>
            <p:nvPr/>
          </p:nvSpPr>
          <p:spPr>
            <a:xfrm>
              <a:off x="6718743" y="3195490"/>
              <a:ext cx="2473033" cy="769383"/>
            </a:xfrm>
            <a:prstGeom prst="rect">
              <a:avLst/>
            </a:prstGeom>
            <a:noFill/>
          </p:spPr>
          <p:txBody>
            <a:bodyPr wrap="square" rtlCol="0">
              <a:spAutoFit/>
            </a:bodyPr>
            <a:lstStyle/>
            <a:p>
              <a:r>
                <a:rPr lang="en-US" sz="1400" dirty="0"/>
                <a:t>Dressing - undressing area</a:t>
              </a:r>
              <a:endParaRPr lang="fr-CH" sz="1400" dirty="0"/>
            </a:p>
          </p:txBody>
        </p:sp>
      </p:grpSp>
      <p:pic>
        <p:nvPicPr>
          <p:cNvPr id="24" name="Picture 23">
            <a:extLst>
              <a:ext uri="{FF2B5EF4-FFF2-40B4-BE49-F238E27FC236}">
                <a16:creationId xmlns:a16="http://schemas.microsoft.com/office/drawing/2014/main" id="{60507C11-9602-4042-B5BF-A2ACC69AB278}"/>
              </a:ext>
            </a:extLst>
          </p:cNvPr>
          <p:cNvPicPr>
            <a:picLocks noChangeAspect="1"/>
          </p:cNvPicPr>
          <p:nvPr/>
        </p:nvPicPr>
        <p:blipFill>
          <a:blip r:embed="rId4"/>
          <a:stretch>
            <a:fillRect/>
          </a:stretch>
        </p:blipFill>
        <p:spPr>
          <a:xfrm>
            <a:off x="-152400" y="21771"/>
            <a:ext cx="627888" cy="6858000"/>
          </a:xfrm>
          <a:prstGeom prst="rect">
            <a:avLst/>
          </a:prstGeom>
        </p:spPr>
      </p:pic>
      <p:sp>
        <p:nvSpPr>
          <p:cNvPr id="25" name="TextBox 24">
            <a:extLst>
              <a:ext uri="{FF2B5EF4-FFF2-40B4-BE49-F238E27FC236}">
                <a16:creationId xmlns:a16="http://schemas.microsoft.com/office/drawing/2014/main" id="{785F39D3-3229-4C85-A5E5-348E077D5ED5}"/>
              </a:ext>
            </a:extLst>
          </p:cNvPr>
          <p:cNvSpPr txBox="1"/>
          <p:nvPr/>
        </p:nvSpPr>
        <p:spPr>
          <a:xfrm>
            <a:off x="-69289"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3" name="Slide Number Placeholder 2">
            <a:extLst>
              <a:ext uri="{FF2B5EF4-FFF2-40B4-BE49-F238E27FC236}">
                <a16:creationId xmlns:a16="http://schemas.microsoft.com/office/drawing/2014/main" id="{CC3E4815-C662-41D6-81DC-FE0C194661E9}"/>
              </a:ext>
            </a:extLst>
          </p:cNvPr>
          <p:cNvSpPr>
            <a:spLocks noGrp="1"/>
          </p:cNvSpPr>
          <p:nvPr>
            <p:ph type="sldNum" sz="quarter" idx="12"/>
          </p:nvPr>
        </p:nvSpPr>
        <p:spPr/>
        <p:txBody>
          <a:bodyPr/>
          <a:lstStyle/>
          <a:p>
            <a:fld id="{1431706D-C08C-44A9-BAF5-B45AE634C956}" type="slidenum">
              <a:rPr lang="fr-CH" smtClean="0"/>
              <a:t>42</a:t>
            </a:fld>
            <a:endParaRPr lang="fr-CH"/>
          </a:p>
        </p:txBody>
      </p:sp>
    </p:spTree>
    <p:extLst>
      <p:ext uri="{BB962C8B-B14F-4D97-AF65-F5344CB8AC3E}">
        <p14:creationId xmlns:p14="http://schemas.microsoft.com/office/powerpoint/2010/main" val="3043009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txBox="1">
            <a:spLocks noChangeArrowheads="1"/>
          </p:cNvSpPr>
          <p:nvPr/>
        </p:nvSpPr>
        <p:spPr bwMode="auto">
          <a:xfrm>
            <a:off x="1888671" y="219757"/>
            <a:ext cx="8414657" cy="110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44" tIns="42174" rIns="84344" bIns="42174" numCol="1" rtlCol="0" anchor="t" anchorCtr="0" compatLnSpc="1">
            <a:prstTxWarp prst="textNoShape">
              <a:avLst/>
            </a:prstTxWarp>
            <a:normAutofit fontScale="92500" lnSpcReduction="10000"/>
          </a:bodyPr>
          <a:lstStyle>
            <a:defPPr>
              <a:defRPr lang="de-DE"/>
            </a:defPPr>
            <a:lvl1pPr marL="0" indent="0" algn="ctr" defTabSz="685800" eaLnBrk="1" fontAlgn="auto" hangingPunct="1">
              <a:lnSpc>
                <a:spcPts val="2775"/>
              </a:lnSpc>
              <a:spcBef>
                <a:spcPts val="750"/>
              </a:spcBef>
              <a:spcAft>
                <a:spcPts val="0"/>
              </a:spcAft>
              <a:buFontTx/>
              <a:buNone/>
              <a:defRPr>
                <a:solidFill>
                  <a:srgbClr val="C00000"/>
                </a:solidFill>
                <a:latin typeface="+mn-lt"/>
                <a:ea typeface="+mn-ea"/>
              </a:defRPr>
            </a:lvl1pPr>
            <a:lvl2pPr marL="514350" indent="-171450" defTabSz="685800">
              <a:lnSpc>
                <a:spcPct val="90000"/>
              </a:lnSpc>
              <a:spcBef>
                <a:spcPts val="375"/>
              </a:spcBef>
              <a:buFont typeface="Arial" panose="020B0604020202020204" pitchFamily="34" charset="0"/>
              <a:buChar char="•"/>
              <a:defRPr>
                <a:latin typeface="+mn-lt"/>
                <a:ea typeface="+mn-ea"/>
              </a:defRPr>
            </a:lvl2pPr>
            <a:lvl3pPr marL="857250" indent="-171450" defTabSz="685800">
              <a:lnSpc>
                <a:spcPct val="90000"/>
              </a:lnSpc>
              <a:spcBef>
                <a:spcPts val="375"/>
              </a:spcBef>
              <a:buFont typeface="Arial" panose="020B0604020202020204" pitchFamily="34" charset="0"/>
              <a:buChar char="•"/>
              <a:defRPr sz="1500">
                <a:latin typeface="+mn-lt"/>
                <a:ea typeface="+mn-ea"/>
              </a:defRPr>
            </a:lvl3pPr>
            <a:lvl4pPr marL="1200150" indent="-171450" defTabSz="685800">
              <a:lnSpc>
                <a:spcPct val="90000"/>
              </a:lnSpc>
              <a:spcBef>
                <a:spcPts val="375"/>
              </a:spcBef>
              <a:buFont typeface="Arial" panose="020B0604020202020204" pitchFamily="34" charset="0"/>
              <a:buChar char="•"/>
              <a:defRPr sz="1300">
                <a:latin typeface="+mn-lt"/>
                <a:ea typeface="+mn-ea"/>
              </a:defRPr>
            </a:lvl4pPr>
            <a:lvl5pPr marL="1543050" indent="-171450" defTabSz="685800">
              <a:lnSpc>
                <a:spcPct val="90000"/>
              </a:lnSpc>
              <a:spcBef>
                <a:spcPts val="375"/>
              </a:spcBef>
              <a:buFont typeface="Arial" panose="020B0604020202020204" pitchFamily="34" charset="0"/>
              <a:buChar char="•"/>
              <a:defRPr sz="1300">
                <a:latin typeface="+mn-lt"/>
                <a:ea typeface="+mn-ea"/>
              </a:defRPr>
            </a:lvl5pPr>
            <a:lvl6pPr marL="1885950" indent="-171450" defTabSz="685800">
              <a:lnSpc>
                <a:spcPct val="90000"/>
              </a:lnSpc>
              <a:spcBef>
                <a:spcPts val="375"/>
              </a:spcBef>
              <a:buFont typeface="Arial" panose="020B0604020202020204" pitchFamily="34" charset="0"/>
              <a:buChar char="•"/>
              <a:defRPr sz="1350">
                <a:latin typeface="+mn-lt"/>
                <a:ea typeface="+mn-ea"/>
              </a:defRPr>
            </a:lvl6pPr>
            <a:lvl7pPr marL="2228850" indent="-171450" defTabSz="685800">
              <a:lnSpc>
                <a:spcPct val="90000"/>
              </a:lnSpc>
              <a:spcBef>
                <a:spcPts val="375"/>
              </a:spcBef>
              <a:buFont typeface="Arial" panose="020B0604020202020204" pitchFamily="34" charset="0"/>
              <a:buChar char="•"/>
              <a:defRPr sz="1350">
                <a:latin typeface="+mn-lt"/>
                <a:ea typeface="+mn-ea"/>
              </a:defRPr>
            </a:lvl7pPr>
            <a:lvl8pPr marL="2571750" indent="-171450" defTabSz="685800">
              <a:lnSpc>
                <a:spcPct val="90000"/>
              </a:lnSpc>
              <a:spcBef>
                <a:spcPts val="375"/>
              </a:spcBef>
              <a:buFont typeface="Arial" panose="020B0604020202020204" pitchFamily="34" charset="0"/>
              <a:buChar char="•"/>
              <a:defRPr sz="1350">
                <a:latin typeface="+mn-lt"/>
                <a:ea typeface="+mn-ea"/>
              </a:defRPr>
            </a:lvl8pPr>
            <a:lvl9pPr marL="2914650" indent="-171450" defTabSz="685800">
              <a:lnSpc>
                <a:spcPct val="90000"/>
              </a:lnSpc>
              <a:spcBef>
                <a:spcPts val="375"/>
              </a:spcBef>
              <a:buFont typeface="Arial" panose="020B0604020202020204" pitchFamily="34" charset="0"/>
              <a:buChar char="•"/>
              <a:defRPr sz="1350">
                <a:latin typeface="+mn-lt"/>
                <a:ea typeface="+mn-ea"/>
              </a:defRPr>
            </a:lvl9pPr>
          </a:lstStyle>
          <a:p>
            <a:pPr>
              <a:lnSpc>
                <a:spcPct val="100000"/>
              </a:lnSpc>
            </a:pPr>
            <a:r>
              <a:rPr lang="en-US" altLang="en-US" sz="4000" u="sng" dirty="0">
                <a:solidFill>
                  <a:schemeClr val="tx1"/>
                </a:solidFill>
              </a:rPr>
              <a:t>Protective personal equipment (PPE) training and buddy check </a:t>
            </a:r>
          </a:p>
        </p:txBody>
      </p:sp>
      <p:sp>
        <p:nvSpPr>
          <p:cNvPr id="7" name="TextBox 6"/>
          <p:cNvSpPr txBox="1"/>
          <p:nvPr/>
        </p:nvSpPr>
        <p:spPr>
          <a:xfrm>
            <a:off x="9237169" y="6237742"/>
            <a:ext cx="482824" cy="215444"/>
          </a:xfrm>
          <a:prstGeom prst="rect">
            <a:avLst/>
          </a:prstGeom>
          <a:noFill/>
        </p:spPr>
        <p:txBody>
          <a:bodyPr wrap="none" rtlCol="0">
            <a:spAutoFit/>
          </a:bodyPr>
          <a:lstStyle/>
          <a:p>
            <a:r>
              <a:rPr lang="en-US" sz="800" dirty="0"/>
              <a:t>© ICRC</a:t>
            </a:r>
            <a:endParaRPr lang="fr-CH" sz="800" dirty="0"/>
          </a:p>
        </p:txBody>
      </p:sp>
      <p:pic>
        <p:nvPicPr>
          <p:cNvPr id="6" name="Picture 5">
            <a:extLst>
              <a:ext uri="{FF2B5EF4-FFF2-40B4-BE49-F238E27FC236}">
                <a16:creationId xmlns:a16="http://schemas.microsoft.com/office/drawing/2014/main" id="{AA490D65-1081-4365-8105-6BF86676BF84}"/>
              </a:ext>
            </a:extLst>
          </p:cNvPr>
          <p:cNvPicPr>
            <a:picLocks noChangeAspect="1"/>
          </p:cNvPicPr>
          <p:nvPr/>
        </p:nvPicPr>
        <p:blipFill>
          <a:blip r:embed="rId3"/>
          <a:stretch>
            <a:fillRect/>
          </a:stretch>
        </p:blipFill>
        <p:spPr>
          <a:xfrm>
            <a:off x="-152400" y="0"/>
            <a:ext cx="627888" cy="6858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2638212" y="2155537"/>
            <a:ext cx="7257253" cy="4082205"/>
          </a:xfrm>
          <a:prstGeom prst="rect">
            <a:avLst/>
          </a:prstGeom>
        </p:spPr>
      </p:pic>
      <p:sp>
        <p:nvSpPr>
          <p:cNvPr id="8" name="TextBox 7">
            <a:extLst>
              <a:ext uri="{FF2B5EF4-FFF2-40B4-BE49-F238E27FC236}">
                <a16:creationId xmlns:a16="http://schemas.microsoft.com/office/drawing/2014/main" id="{B082EF0E-9644-46AD-B514-3B8C66EDAF34}"/>
              </a:ext>
            </a:extLst>
          </p:cNvPr>
          <p:cNvSpPr txBox="1"/>
          <p:nvPr/>
        </p:nvSpPr>
        <p:spPr>
          <a:xfrm>
            <a:off x="-69289"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3" name="Slide Number Placeholder 2">
            <a:extLst>
              <a:ext uri="{FF2B5EF4-FFF2-40B4-BE49-F238E27FC236}">
                <a16:creationId xmlns:a16="http://schemas.microsoft.com/office/drawing/2014/main" id="{767387F6-89C9-4022-A75A-4CF2F58EAB99}"/>
              </a:ext>
            </a:extLst>
          </p:cNvPr>
          <p:cNvSpPr>
            <a:spLocks noGrp="1"/>
          </p:cNvSpPr>
          <p:nvPr>
            <p:ph type="sldNum" sz="quarter" idx="12"/>
          </p:nvPr>
        </p:nvSpPr>
        <p:spPr/>
        <p:txBody>
          <a:bodyPr/>
          <a:lstStyle/>
          <a:p>
            <a:fld id="{1431706D-C08C-44A9-BAF5-B45AE634C956}" type="slidenum">
              <a:rPr lang="fr-CH" smtClean="0"/>
              <a:t>43</a:t>
            </a:fld>
            <a:endParaRPr lang="fr-CH"/>
          </a:p>
        </p:txBody>
      </p:sp>
    </p:spTree>
    <p:extLst>
      <p:ext uri="{BB962C8B-B14F-4D97-AF65-F5344CB8AC3E}">
        <p14:creationId xmlns:p14="http://schemas.microsoft.com/office/powerpoint/2010/main" val="1251109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1880136" y="389575"/>
            <a:ext cx="8485646" cy="103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44" tIns="42174" rIns="84344" bIns="42174" numCol="1" rtlCol="0" anchor="t" anchorCtr="0" compatLnSpc="1">
            <a:prstTxWarp prst="textNoShape">
              <a:avLst/>
            </a:prstTxWarp>
            <a:normAutofit fontScale="92500"/>
          </a:bodyPr>
          <a:lstStyle>
            <a:defPPr>
              <a:defRPr lang="de-DE"/>
            </a:defPPr>
            <a:lvl1pPr marL="0" indent="0" algn="ctr" defTabSz="685800" eaLnBrk="1" fontAlgn="auto" hangingPunct="1">
              <a:lnSpc>
                <a:spcPts val="2775"/>
              </a:lnSpc>
              <a:spcBef>
                <a:spcPts val="750"/>
              </a:spcBef>
              <a:spcAft>
                <a:spcPts val="0"/>
              </a:spcAft>
              <a:buFontTx/>
              <a:buNone/>
              <a:defRPr>
                <a:solidFill>
                  <a:srgbClr val="C00000"/>
                </a:solidFill>
                <a:latin typeface="+mn-lt"/>
                <a:ea typeface="+mn-ea"/>
              </a:defRPr>
            </a:lvl1pPr>
            <a:lvl2pPr marL="514350" indent="-171450" defTabSz="685800">
              <a:lnSpc>
                <a:spcPct val="90000"/>
              </a:lnSpc>
              <a:spcBef>
                <a:spcPts val="375"/>
              </a:spcBef>
              <a:buFont typeface="Arial" panose="020B0604020202020204" pitchFamily="34" charset="0"/>
              <a:buChar char="•"/>
              <a:defRPr>
                <a:latin typeface="+mn-lt"/>
                <a:ea typeface="+mn-ea"/>
              </a:defRPr>
            </a:lvl2pPr>
            <a:lvl3pPr marL="857250" indent="-171450" defTabSz="685800">
              <a:lnSpc>
                <a:spcPct val="90000"/>
              </a:lnSpc>
              <a:spcBef>
                <a:spcPts val="375"/>
              </a:spcBef>
              <a:buFont typeface="Arial" panose="020B0604020202020204" pitchFamily="34" charset="0"/>
              <a:buChar char="•"/>
              <a:defRPr sz="1500">
                <a:latin typeface="+mn-lt"/>
                <a:ea typeface="+mn-ea"/>
              </a:defRPr>
            </a:lvl3pPr>
            <a:lvl4pPr marL="1200150" indent="-171450" defTabSz="685800">
              <a:lnSpc>
                <a:spcPct val="90000"/>
              </a:lnSpc>
              <a:spcBef>
                <a:spcPts val="375"/>
              </a:spcBef>
              <a:buFont typeface="Arial" panose="020B0604020202020204" pitchFamily="34" charset="0"/>
              <a:buChar char="•"/>
              <a:defRPr sz="1300">
                <a:latin typeface="+mn-lt"/>
                <a:ea typeface="+mn-ea"/>
              </a:defRPr>
            </a:lvl4pPr>
            <a:lvl5pPr marL="1543050" indent="-171450" defTabSz="685800">
              <a:lnSpc>
                <a:spcPct val="90000"/>
              </a:lnSpc>
              <a:spcBef>
                <a:spcPts val="375"/>
              </a:spcBef>
              <a:buFont typeface="Arial" panose="020B0604020202020204" pitchFamily="34" charset="0"/>
              <a:buChar char="•"/>
              <a:defRPr sz="1300">
                <a:latin typeface="+mn-lt"/>
                <a:ea typeface="+mn-ea"/>
              </a:defRPr>
            </a:lvl5pPr>
            <a:lvl6pPr marL="1885950" indent="-171450" defTabSz="685800">
              <a:lnSpc>
                <a:spcPct val="90000"/>
              </a:lnSpc>
              <a:spcBef>
                <a:spcPts val="375"/>
              </a:spcBef>
              <a:buFont typeface="Arial" panose="020B0604020202020204" pitchFamily="34" charset="0"/>
              <a:buChar char="•"/>
              <a:defRPr sz="1350">
                <a:latin typeface="+mn-lt"/>
                <a:ea typeface="+mn-ea"/>
              </a:defRPr>
            </a:lvl6pPr>
            <a:lvl7pPr marL="2228850" indent="-171450" defTabSz="685800">
              <a:lnSpc>
                <a:spcPct val="90000"/>
              </a:lnSpc>
              <a:spcBef>
                <a:spcPts val="375"/>
              </a:spcBef>
              <a:buFont typeface="Arial" panose="020B0604020202020204" pitchFamily="34" charset="0"/>
              <a:buChar char="•"/>
              <a:defRPr sz="1350">
                <a:latin typeface="+mn-lt"/>
                <a:ea typeface="+mn-ea"/>
              </a:defRPr>
            </a:lvl7pPr>
            <a:lvl8pPr marL="2571750" indent="-171450" defTabSz="685800">
              <a:lnSpc>
                <a:spcPct val="90000"/>
              </a:lnSpc>
              <a:spcBef>
                <a:spcPts val="375"/>
              </a:spcBef>
              <a:buFont typeface="Arial" panose="020B0604020202020204" pitchFamily="34" charset="0"/>
              <a:buChar char="•"/>
              <a:defRPr sz="1350">
                <a:latin typeface="+mn-lt"/>
                <a:ea typeface="+mn-ea"/>
              </a:defRPr>
            </a:lvl8pPr>
            <a:lvl9pPr marL="2914650" indent="-171450" defTabSz="685800">
              <a:lnSpc>
                <a:spcPct val="90000"/>
              </a:lnSpc>
              <a:spcBef>
                <a:spcPts val="375"/>
              </a:spcBef>
              <a:buFont typeface="Arial" panose="020B0604020202020204" pitchFamily="34" charset="0"/>
              <a:buChar char="•"/>
              <a:defRPr sz="1350">
                <a:latin typeface="+mn-lt"/>
                <a:ea typeface="+mn-ea"/>
              </a:defRPr>
            </a:lvl9pPr>
          </a:lstStyle>
          <a:p>
            <a:pPr>
              <a:lnSpc>
                <a:spcPct val="110000"/>
              </a:lnSpc>
            </a:pPr>
            <a:r>
              <a:rPr lang="nb-NO" altLang="fr-FR" sz="4800" u="sng" dirty="0">
                <a:solidFill>
                  <a:schemeClr val="tx1"/>
                </a:solidFill>
              </a:rPr>
              <a:t>Adapting to do normal work in PPE</a:t>
            </a:r>
            <a:endParaRPr lang="fr-CH" altLang="fr-FR" sz="4800" u="sng" dirty="0">
              <a:solidFill>
                <a:schemeClr val="tx1"/>
              </a:solidFill>
            </a:endParaRPr>
          </a:p>
        </p:txBody>
      </p:sp>
      <p:sp>
        <p:nvSpPr>
          <p:cNvPr id="9" name="TextBox 8"/>
          <p:cNvSpPr txBox="1"/>
          <p:nvPr/>
        </p:nvSpPr>
        <p:spPr>
          <a:xfrm>
            <a:off x="1512888" y="4562433"/>
            <a:ext cx="734496" cy="215444"/>
          </a:xfrm>
          <a:prstGeom prst="rect">
            <a:avLst/>
          </a:prstGeom>
          <a:noFill/>
        </p:spPr>
        <p:txBody>
          <a:bodyPr wrap="none" rtlCol="0">
            <a:spAutoFit/>
          </a:bodyPr>
          <a:lstStyle/>
          <a:p>
            <a:r>
              <a:rPr lang="en-US" sz="800" dirty="0"/>
              <a:t>ICRC pictures</a:t>
            </a:r>
            <a:endParaRPr lang="fr-CH" sz="800" dirty="0"/>
          </a:p>
        </p:txBody>
      </p:sp>
      <p:sp>
        <p:nvSpPr>
          <p:cNvPr id="2" name="Rectangle 1"/>
          <p:cNvSpPr/>
          <p:nvPr/>
        </p:nvSpPr>
        <p:spPr>
          <a:xfrm>
            <a:off x="956170" y="5428985"/>
            <a:ext cx="10710332" cy="523220"/>
          </a:xfrm>
          <a:prstGeom prst="rect">
            <a:avLst/>
          </a:prstGeom>
        </p:spPr>
        <p:txBody>
          <a:bodyPr wrap="square">
            <a:spAutoFit/>
          </a:bodyPr>
          <a:lstStyle/>
          <a:p>
            <a:r>
              <a:rPr lang="en-US" sz="2800" dirty="0"/>
              <a:t>The SOPs and PPE allow to save a life while waiting for EBV confirmation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512888" y="2200165"/>
            <a:ext cx="4582599" cy="257771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6529051" y="2200165"/>
            <a:ext cx="4582601" cy="2577713"/>
          </a:xfrm>
          <a:prstGeom prst="rect">
            <a:avLst/>
          </a:prstGeom>
        </p:spPr>
      </p:pic>
      <p:pic>
        <p:nvPicPr>
          <p:cNvPr id="8" name="Picture 7">
            <a:extLst>
              <a:ext uri="{FF2B5EF4-FFF2-40B4-BE49-F238E27FC236}">
                <a16:creationId xmlns:a16="http://schemas.microsoft.com/office/drawing/2014/main" id="{E0077A86-04CB-4157-A50F-FBC56047342F}"/>
              </a:ext>
            </a:extLst>
          </p:cNvPr>
          <p:cNvPicPr>
            <a:picLocks noChangeAspect="1"/>
          </p:cNvPicPr>
          <p:nvPr/>
        </p:nvPicPr>
        <p:blipFill>
          <a:blip r:embed="rId5"/>
          <a:stretch>
            <a:fillRect/>
          </a:stretch>
        </p:blipFill>
        <p:spPr>
          <a:xfrm>
            <a:off x="-152400" y="0"/>
            <a:ext cx="627888" cy="6858000"/>
          </a:xfrm>
          <a:prstGeom prst="rect">
            <a:avLst/>
          </a:prstGeom>
        </p:spPr>
      </p:pic>
      <p:sp>
        <p:nvSpPr>
          <p:cNvPr id="10" name="TextBox 9">
            <a:extLst>
              <a:ext uri="{FF2B5EF4-FFF2-40B4-BE49-F238E27FC236}">
                <a16:creationId xmlns:a16="http://schemas.microsoft.com/office/drawing/2014/main" id="{A4D15BDA-681E-4E9D-933A-021FBD923DCA}"/>
              </a:ext>
            </a:extLst>
          </p:cNvPr>
          <p:cNvSpPr txBox="1"/>
          <p:nvPr/>
        </p:nvSpPr>
        <p:spPr>
          <a:xfrm>
            <a:off x="-69289"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5" name="Slide Number Placeholder 4">
            <a:extLst>
              <a:ext uri="{FF2B5EF4-FFF2-40B4-BE49-F238E27FC236}">
                <a16:creationId xmlns:a16="http://schemas.microsoft.com/office/drawing/2014/main" id="{93DA03B9-76F2-439C-A460-876607285735}"/>
              </a:ext>
            </a:extLst>
          </p:cNvPr>
          <p:cNvSpPr>
            <a:spLocks noGrp="1"/>
          </p:cNvSpPr>
          <p:nvPr>
            <p:ph type="sldNum" sz="quarter" idx="12"/>
          </p:nvPr>
        </p:nvSpPr>
        <p:spPr/>
        <p:txBody>
          <a:bodyPr/>
          <a:lstStyle/>
          <a:p>
            <a:fld id="{1431706D-C08C-44A9-BAF5-B45AE634C956}" type="slidenum">
              <a:rPr lang="fr-CH" smtClean="0"/>
              <a:t>44</a:t>
            </a:fld>
            <a:endParaRPr lang="fr-CH"/>
          </a:p>
        </p:txBody>
      </p:sp>
    </p:spTree>
    <p:extLst>
      <p:ext uri="{BB962C8B-B14F-4D97-AF65-F5344CB8AC3E}">
        <p14:creationId xmlns:p14="http://schemas.microsoft.com/office/powerpoint/2010/main" val="37492836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278190" y="4705711"/>
            <a:ext cx="3969930" cy="1822093"/>
          </a:xfrm>
          <a:prstGeom prst="rect">
            <a:avLst/>
          </a:prstGeom>
        </p:spPr>
      </p:pic>
      <p:pic>
        <p:nvPicPr>
          <p:cNvPr id="7" name="Picture 6"/>
          <p:cNvPicPr>
            <a:picLocks noChangeAspect="1"/>
          </p:cNvPicPr>
          <p:nvPr/>
        </p:nvPicPr>
        <p:blipFill>
          <a:blip r:embed="rId4"/>
          <a:stretch>
            <a:fillRect/>
          </a:stretch>
        </p:blipFill>
        <p:spPr>
          <a:xfrm>
            <a:off x="9353003" y="1089578"/>
            <a:ext cx="2104256" cy="5536197"/>
          </a:xfrm>
          <a:prstGeom prst="rect">
            <a:avLst/>
          </a:prstGeom>
        </p:spPr>
      </p:pic>
      <p:sp>
        <p:nvSpPr>
          <p:cNvPr id="14" name="TextBox 13"/>
          <p:cNvSpPr txBox="1"/>
          <p:nvPr/>
        </p:nvSpPr>
        <p:spPr>
          <a:xfrm>
            <a:off x="1389777" y="1474798"/>
            <a:ext cx="6785393" cy="3046988"/>
          </a:xfrm>
          <a:prstGeom prst="rect">
            <a:avLst/>
          </a:prstGeom>
          <a:noFill/>
        </p:spPr>
        <p:txBody>
          <a:bodyPr wrap="square" rtlCol="0">
            <a:spAutoFit/>
          </a:bodyPr>
          <a:lstStyle/>
          <a:p>
            <a:r>
              <a:rPr lang="en-US" sz="2400" dirty="0"/>
              <a:t>ICRC lessons learn from challenges in previous deployments:</a:t>
            </a:r>
          </a:p>
          <a:p>
            <a:pPr marL="342900" indent="-342900">
              <a:buFont typeface="Arial" panose="020B0604020202020204" pitchFamily="34" charset="0"/>
              <a:buChar char="•"/>
            </a:pPr>
            <a:r>
              <a:rPr lang="en-US" sz="2400" dirty="0"/>
              <a:t>Export/End user licensing</a:t>
            </a:r>
          </a:p>
          <a:p>
            <a:pPr marL="342900" indent="-342900">
              <a:buFont typeface="Arial" panose="020B0604020202020204" pitchFamily="34" charset="0"/>
              <a:buChar char="•"/>
            </a:pPr>
            <a:r>
              <a:rPr lang="en-US" sz="2400" dirty="0"/>
              <a:t>Use of glasses or scarfs</a:t>
            </a:r>
          </a:p>
          <a:p>
            <a:pPr marL="342900" indent="-342900">
              <a:buFont typeface="Arial" panose="020B0604020202020204" pitchFamily="34" charset="0"/>
              <a:buChar char="•"/>
            </a:pPr>
            <a:r>
              <a:rPr lang="en-US" sz="2400" dirty="0"/>
              <a:t>Need for better vision and eye contact with victims</a:t>
            </a:r>
          </a:p>
          <a:p>
            <a:pPr marL="342900" indent="-342900">
              <a:buFont typeface="Arial" panose="020B0604020202020204" pitchFamily="34" charset="0"/>
              <a:buChar char="•"/>
            </a:pPr>
            <a:r>
              <a:rPr lang="en-US" sz="2400" dirty="0"/>
              <a:t>Need to be able to perform precise actions </a:t>
            </a:r>
          </a:p>
          <a:p>
            <a:pPr marL="342900" indent="-342900">
              <a:buFont typeface="Arial" panose="020B0604020202020204" pitchFamily="34" charset="0"/>
              <a:buChar char="•"/>
            </a:pPr>
            <a:r>
              <a:rPr lang="en-US" sz="2400" dirty="0"/>
              <a:t>Need for better communication</a:t>
            </a:r>
            <a:endParaRPr lang="en-US" sz="1600" dirty="0"/>
          </a:p>
        </p:txBody>
      </p:sp>
      <p:sp>
        <p:nvSpPr>
          <p:cNvPr id="8" name="Rectangle 3"/>
          <p:cNvSpPr txBox="1">
            <a:spLocks noChangeArrowheads="1"/>
          </p:cNvSpPr>
          <p:nvPr/>
        </p:nvSpPr>
        <p:spPr bwMode="auto">
          <a:xfrm>
            <a:off x="497259" y="222658"/>
            <a:ext cx="11312560" cy="97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4344" tIns="42174" rIns="84344" bIns="42174" numCol="1" rtlCol="0" anchor="t" anchorCtr="0" compatLnSpc="1">
            <a:prstTxWarp prst="textNoShape">
              <a:avLst/>
            </a:prstTxWarp>
            <a:normAutofit/>
          </a:bodyPr>
          <a:lstStyle>
            <a:defPPr>
              <a:defRPr lang="de-DE"/>
            </a:defPPr>
            <a:lvl1pPr marL="0" indent="0" algn="ctr" defTabSz="685800" eaLnBrk="1" fontAlgn="auto" hangingPunct="1">
              <a:lnSpc>
                <a:spcPts val="2775"/>
              </a:lnSpc>
              <a:spcBef>
                <a:spcPts val="750"/>
              </a:spcBef>
              <a:spcAft>
                <a:spcPts val="0"/>
              </a:spcAft>
              <a:buFontTx/>
              <a:buNone/>
              <a:defRPr>
                <a:solidFill>
                  <a:srgbClr val="C00000"/>
                </a:solidFill>
                <a:latin typeface="+mn-lt"/>
                <a:ea typeface="+mn-ea"/>
              </a:defRPr>
            </a:lvl1pPr>
            <a:lvl2pPr marL="514350" indent="-171450" defTabSz="685800">
              <a:lnSpc>
                <a:spcPct val="90000"/>
              </a:lnSpc>
              <a:spcBef>
                <a:spcPts val="375"/>
              </a:spcBef>
              <a:buFont typeface="Arial" panose="020B0604020202020204" pitchFamily="34" charset="0"/>
              <a:buChar char="•"/>
              <a:defRPr>
                <a:latin typeface="+mn-lt"/>
                <a:ea typeface="+mn-ea"/>
              </a:defRPr>
            </a:lvl2pPr>
            <a:lvl3pPr marL="857250" indent="-171450" defTabSz="685800">
              <a:lnSpc>
                <a:spcPct val="90000"/>
              </a:lnSpc>
              <a:spcBef>
                <a:spcPts val="375"/>
              </a:spcBef>
              <a:buFont typeface="Arial" panose="020B0604020202020204" pitchFamily="34" charset="0"/>
              <a:buChar char="•"/>
              <a:defRPr sz="1500">
                <a:latin typeface="+mn-lt"/>
                <a:ea typeface="+mn-ea"/>
              </a:defRPr>
            </a:lvl3pPr>
            <a:lvl4pPr marL="1200150" indent="-171450" defTabSz="685800">
              <a:lnSpc>
                <a:spcPct val="90000"/>
              </a:lnSpc>
              <a:spcBef>
                <a:spcPts val="375"/>
              </a:spcBef>
              <a:buFont typeface="Arial" panose="020B0604020202020204" pitchFamily="34" charset="0"/>
              <a:buChar char="•"/>
              <a:defRPr sz="1300">
                <a:latin typeface="+mn-lt"/>
                <a:ea typeface="+mn-ea"/>
              </a:defRPr>
            </a:lvl4pPr>
            <a:lvl5pPr marL="1543050" indent="-171450" defTabSz="685800">
              <a:lnSpc>
                <a:spcPct val="90000"/>
              </a:lnSpc>
              <a:spcBef>
                <a:spcPts val="375"/>
              </a:spcBef>
              <a:buFont typeface="Arial" panose="020B0604020202020204" pitchFamily="34" charset="0"/>
              <a:buChar char="•"/>
              <a:defRPr sz="1300">
                <a:latin typeface="+mn-lt"/>
                <a:ea typeface="+mn-ea"/>
              </a:defRPr>
            </a:lvl5pPr>
            <a:lvl6pPr marL="1885950" indent="-171450" defTabSz="685800">
              <a:lnSpc>
                <a:spcPct val="90000"/>
              </a:lnSpc>
              <a:spcBef>
                <a:spcPts val="375"/>
              </a:spcBef>
              <a:buFont typeface="Arial" panose="020B0604020202020204" pitchFamily="34" charset="0"/>
              <a:buChar char="•"/>
              <a:defRPr sz="1350">
                <a:latin typeface="+mn-lt"/>
                <a:ea typeface="+mn-ea"/>
              </a:defRPr>
            </a:lvl6pPr>
            <a:lvl7pPr marL="2228850" indent="-171450" defTabSz="685800">
              <a:lnSpc>
                <a:spcPct val="90000"/>
              </a:lnSpc>
              <a:spcBef>
                <a:spcPts val="375"/>
              </a:spcBef>
              <a:buFont typeface="Arial" panose="020B0604020202020204" pitchFamily="34" charset="0"/>
              <a:buChar char="•"/>
              <a:defRPr sz="1350">
                <a:latin typeface="+mn-lt"/>
                <a:ea typeface="+mn-ea"/>
              </a:defRPr>
            </a:lvl7pPr>
            <a:lvl8pPr marL="2571750" indent="-171450" defTabSz="685800">
              <a:lnSpc>
                <a:spcPct val="90000"/>
              </a:lnSpc>
              <a:spcBef>
                <a:spcPts val="375"/>
              </a:spcBef>
              <a:buFont typeface="Arial" panose="020B0604020202020204" pitchFamily="34" charset="0"/>
              <a:buChar char="•"/>
              <a:defRPr sz="1350">
                <a:latin typeface="+mn-lt"/>
                <a:ea typeface="+mn-ea"/>
              </a:defRPr>
            </a:lvl8pPr>
            <a:lvl9pPr marL="2914650" indent="-171450" defTabSz="685800">
              <a:lnSpc>
                <a:spcPct val="90000"/>
              </a:lnSpc>
              <a:spcBef>
                <a:spcPts val="375"/>
              </a:spcBef>
              <a:buFont typeface="Arial" panose="020B0604020202020204" pitchFamily="34" charset="0"/>
              <a:buChar char="•"/>
              <a:defRPr sz="1350">
                <a:latin typeface="+mn-lt"/>
                <a:ea typeface="+mn-ea"/>
              </a:defRPr>
            </a:lvl9pPr>
          </a:lstStyle>
          <a:p>
            <a:r>
              <a:rPr lang="en-US" altLang="en-US" sz="3600" u="sng" dirty="0">
                <a:solidFill>
                  <a:schemeClr val="tx1"/>
                </a:solidFill>
              </a:rPr>
              <a:t>Challenges </a:t>
            </a:r>
            <a:r>
              <a:rPr lang="en-GB" altLang="fr-FR" sz="3600" u="sng" dirty="0">
                <a:solidFill>
                  <a:schemeClr val="tx1"/>
                </a:solidFill>
              </a:rPr>
              <a:t>whilst responding to during and </a:t>
            </a:r>
            <a:r>
              <a:rPr lang="en-GB" altLang="fr-FR" sz="3600" u="sng" dirty="0" err="1">
                <a:solidFill>
                  <a:schemeClr val="tx1"/>
                </a:solidFill>
              </a:rPr>
              <a:t>ebola</a:t>
            </a:r>
            <a:r>
              <a:rPr lang="en-GB" altLang="fr-FR" sz="3600" u="sng" dirty="0">
                <a:solidFill>
                  <a:schemeClr val="tx1"/>
                </a:solidFill>
              </a:rPr>
              <a:t> outbreak </a:t>
            </a:r>
            <a:endParaRPr lang="en-US" altLang="en-US" sz="3600" u="sng" dirty="0">
              <a:solidFill>
                <a:schemeClr val="tx1"/>
              </a:solidFill>
            </a:endParaRPr>
          </a:p>
        </p:txBody>
      </p:sp>
      <p:pic>
        <p:nvPicPr>
          <p:cNvPr id="9" name="Picture 8">
            <a:extLst>
              <a:ext uri="{FF2B5EF4-FFF2-40B4-BE49-F238E27FC236}">
                <a16:creationId xmlns:a16="http://schemas.microsoft.com/office/drawing/2014/main" id="{C389E9E2-1224-44B5-9FFE-58763B91E2F8}"/>
              </a:ext>
            </a:extLst>
          </p:cNvPr>
          <p:cNvPicPr>
            <a:picLocks noChangeAspect="1"/>
          </p:cNvPicPr>
          <p:nvPr/>
        </p:nvPicPr>
        <p:blipFill>
          <a:blip r:embed="rId5"/>
          <a:stretch>
            <a:fillRect/>
          </a:stretch>
        </p:blipFill>
        <p:spPr>
          <a:xfrm>
            <a:off x="-152400" y="0"/>
            <a:ext cx="627888" cy="6858000"/>
          </a:xfrm>
          <a:prstGeom prst="rect">
            <a:avLst/>
          </a:prstGeom>
        </p:spPr>
      </p:pic>
      <p:sp>
        <p:nvSpPr>
          <p:cNvPr id="10" name="TextBox 9">
            <a:extLst>
              <a:ext uri="{FF2B5EF4-FFF2-40B4-BE49-F238E27FC236}">
                <a16:creationId xmlns:a16="http://schemas.microsoft.com/office/drawing/2014/main" id="{F17EDB89-784C-4BE7-8719-8BD489969A48}"/>
              </a:ext>
            </a:extLst>
          </p:cNvPr>
          <p:cNvSpPr txBox="1"/>
          <p:nvPr/>
        </p:nvSpPr>
        <p:spPr>
          <a:xfrm>
            <a:off x="-69289"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2" name="Slide Number Placeholder 1">
            <a:extLst>
              <a:ext uri="{FF2B5EF4-FFF2-40B4-BE49-F238E27FC236}">
                <a16:creationId xmlns:a16="http://schemas.microsoft.com/office/drawing/2014/main" id="{D9666FF9-5EA0-42E9-8758-3E968BC211DF}"/>
              </a:ext>
            </a:extLst>
          </p:cNvPr>
          <p:cNvSpPr>
            <a:spLocks noGrp="1"/>
          </p:cNvSpPr>
          <p:nvPr>
            <p:ph type="sldNum" sz="quarter" idx="12"/>
          </p:nvPr>
        </p:nvSpPr>
        <p:spPr/>
        <p:txBody>
          <a:bodyPr/>
          <a:lstStyle/>
          <a:p>
            <a:fld id="{1431706D-C08C-44A9-BAF5-B45AE634C956}" type="slidenum">
              <a:rPr lang="fr-CH" smtClean="0"/>
              <a:t>45</a:t>
            </a:fld>
            <a:endParaRPr lang="fr-CH"/>
          </a:p>
        </p:txBody>
      </p:sp>
    </p:spTree>
    <p:extLst>
      <p:ext uri="{BB962C8B-B14F-4D97-AF65-F5344CB8AC3E}">
        <p14:creationId xmlns:p14="http://schemas.microsoft.com/office/powerpoint/2010/main" val="2704881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8A636-B13A-4027-9A3D-86FE088B3BD6}"/>
              </a:ext>
            </a:extLst>
          </p:cNvPr>
          <p:cNvSpPr>
            <a:spLocks noGrp="1"/>
          </p:cNvSpPr>
          <p:nvPr>
            <p:ph type="title"/>
          </p:nvPr>
        </p:nvSpPr>
        <p:spPr/>
        <p:txBody>
          <a:bodyPr/>
          <a:lstStyle/>
          <a:p>
            <a:pPr algn="ctr"/>
            <a:r>
              <a:rPr lang="en-US" b="1" u="sng" dirty="0"/>
              <a:t>Controlling infection in health-care settings</a:t>
            </a:r>
            <a:endParaRPr lang="fr-CH" b="1" u="sng" dirty="0"/>
          </a:p>
        </p:txBody>
      </p:sp>
      <p:sp>
        <p:nvSpPr>
          <p:cNvPr id="3" name="Content Placeholder 2">
            <a:extLst>
              <a:ext uri="{FF2B5EF4-FFF2-40B4-BE49-F238E27FC236}">
                <a16:creationId xmlns:a16="http://schemas.microsoft.com/office/drawing/2014/main" id="{4A520CE3-A687-4597-81CC-BC1932B8F8F8}"/>
              </a:ext>
            </a:extLst>
          </p:cNvPr>
          <p:cNvSpPr>
            <a:spLocks noGrp="1"/>
          </p:cNvSpPr>
          <p:nvPr>
            <p:ph idx="1"/>
          </p:nvPr>
        </p:nvSpPr>
        <p:spPr/>
        <p:txBody>
          <a:bodyPr>
            <a:normAutofit fontScale="92500" lnSpcReduction="10000"/>
          </a:bodyPr>
          <a:lstStyle/>
          <a:p>
            <a:r>
              <a:rPr lang="en-US" dirty="0"/>
              <a:t>Health-care workers should always take standard precautions when caring for patients, regardless of their presumed diagnosis. These include basic hand hygiene, respiratory hygiene, use of personal protective equipment (to block splashes or other contact with infected materials), safe injection practices and safe burial practices.</a:t>
            </a:r>
          </a:p>
          <a:p>
            <a:r>
              <a:rPr lang="en-US" dirty="0"/>
              <a:t>Health-care workers caring for patients with suspected or confirmed Ebola virus should apply extra infection control measures to prevent contact with the patient’s blood and body fluids and contaminated surfaces or materials such as clothing and bedding. When in close contact (within 1 meter) of patients with EBV, health-care workers should wear face protection (a face shield or a medical mask and goggles), a clean, non-sterile long-sleeved gown, and gloves (sterile gloves for some procedures).</a:t>
            </a:r>
          </a:p>
          <a:p>
            <a:endParaRPr lang="fr-CH" dirty="0"/>
          </a:p>
        </p:txBody>
      </p:sp>
      <p:pic>
        <p:nvPicPr>
          <p:cNvPr id="4" name="Picture 3">
            <a:extLst>
              <a:ext uri="{FF2B5EF4-FFF2-40B4-BE49-F238E27FC236}">
                <a16:creationId xmlns:a16="http://schemas.microsoft.com/office/drawing/2014/main" id="{4DB4E84C-21BD-4E44-A6E7-E3543923D083}"/>
              </a:ext>
            </a:extLst>
          </p:cNvPr>
          <p:cNvPicPr>
            <a:picLocks noChangeAspect="1"/>
          </p:cNvPicPr>
          <p:nvPr/>
        </p:nvPicPr>
        <p:blipFill>
          <a:blip r:embed="rId2"/>
          <a:stretch>
            <a:fillRect/>
          </a:stretch>
        </p:blipFill>
        <p:spPr>
          <a:xfrm>
            <a:off x="-152400" y="0"/>
            <a:ext cx="627888" cy="6858000"/>
          </a:xfrm>
          <a:prstGeom prst="rect">
            <a:avLst/>
          </a:prstGeom>
        </p:spPr>
      </p:pic>
      <p:sp>
        <p:nvSpPr>
          <p:cNvPr id="5" name="TextBox 4">
            <a:extLst>
              <a:ext uri="{FF2B5EF4-FFF2-40B4-BE49-F238E27FC236}">
                <a16:creationId xmlns:a16="http://schemas.microsoft.com/office/drawing/2014/main" id="{1CC378B2-A51A-4741-8F69-FAAE8698DE73}"/>
              </a:ext>
            </a:extLst>
          </p:cNvPr>
          <p:cNvSpPr txBox="1"/>
          <p:nvPr/>
        </p:nvSpPr>
        <p:spPr>
          <a:xfrm>
            <a:off x="-69289"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6" name="Slide Number Placeholder 5">
            <a:extLst>
              <a:ext uri="{FF2B5EF4-FFF2-40B4-BE49-F238E27FC236}">
                <a16:creationId xmlns:a16="http://schemas.microsoft.com/office/drawing/2014/main" id="{3C29E034-9101-469D-B435-33030F598405}"/>
              </a:ext>
            </a:extLst>
          </p:cNvPr>
          <p:cNvSpPr>
            <a:spLocks noGrp="1"/>
          </p:cNvSpPr>
          <p:nvPr>
            <p:ph type="sldNum" sz="quarter" idx="12"/>
          </p:nvPr>
        </p:nvSpPr>
        <p:spPr/>
        <p:txBody>
          <a:bodyPr/>
          <a:lstStyle/>
          <a:p>
            <a:fld id="{1431706D-C08C-44A9-BAF5-B45AE634C956}" type="slidenum">
              <a:rPr lang="fr-CH" smtClean="0"/>
              <a:t>46</a:t>
            </a:fld>
            <a:endParaRPr lang="fr-CH"/>
          </a:p>
        </p:txBody>
      </p:sp>
    </p:spTree>
    <p:extLst>
      <p:ext uri="{BB962C8B-B14F-4D97-AF65-F5344CB8AC3E}">
        <p14:creationId xmlns:p14="http://schemas.microsoft.com/office/powerpoint/2010/main" val="10727113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0066" y="18255"/>
            <a:ext cx="10515600" cy="1325563"/>
          </a:xfrm>
        </p:spPr>
        <p:txBody>
          <a:bodyPr/>
          <a:lstStyle/>
          <a:p>
            <a:pPr algn="ctr"/>
            <a:r>
              <a:rPr lang="en-GB" u="sng" dirty="0">
                <a:latin typeface="+mn-lt"/>
              </a:rPr>
              <a:t>Country affected by a natural disaster Western Pacific</a:t>
            </a:r>
          </a:p>
        </p:txBody>
      </p:sp>
      <p:sp>
        <p:nvSpPr>
          <p:cNvPr id="3" name="Espace réservé du contenu 2"/>
          <p:cNvSpPr>
            <a:spLocks noGrp="1"/>
          </p:cNvSpPr>
          <p:nvPr>
            <p:ph idx="1"/>
          </p:nvPr>
        </p:nvSpPr>
        <p:spPr>
          <a:xfrm>
            <a:off x="750066" y="1600867"/>
            <a:ext cx="10515600" cy="4351338"/>
          </a:xfrm>
        </p:spPr>
        <p:txBody>
          <a:bodyPr>
            <a:noAutofit/>
          </a:bodyPr>
          <a:lstStyle/>
          <a:p>
            <a:r>
              <a:rPr lang="en-GB" sz="2400" dirty="0"/>
              <a:t>Temporary health facilities, tents</a:t>
            </a:r>
          </a:p>
          <a:p>
            <a:r>
              <a:rPr lang="en-GB" sz="2400" dirty="0"/>
              <a:t>Deployment of health professionals close by</a:t>
            </a:r>
          </a:p>
          <a:p>
            <a:r>
              <a:rPr lang="en-GB" sz="2400" dirty="0"/>
              <a:t>Stockpiling of medicines, colour coded food packs according to patients conditions</a:t>
            </a:r>
          </a:p>
          <a:p>
            <a:r>
              <a:rPr lang="en-GB" sz="2400" dirty="0"/>
              <a:t>Transfer out of patient for secondary care – medevac</a:t>
            </a:r>
          </a:p>
          <a:p>
            <a:r>
              <a:rPr lang="en-GB" sz="2400" dirty="0"/>
              <a:t>Emergency kits of medicines, support from other municipalities</a:t>
            </a:r>
          </a:p>
          <a:p>
            <a:r>
              <a:rPr lang="en-GB" sz="2400" dirty="0"/>
              <a:t>Simplified guidelines</a:t>
            </a:r>
          </a:p>
          <a:p>
            <a:endParaRPr lang="en-GB" sz="2400" dirty="0"/>
          </a:p>
          <a:p>
            <a:r>
              <a:rPr lang="en-GB" sz="2400" dirty="0"/>
              <a:t>Deployment of PEN: </a:t>
            </a:r>
          </a:p>
          <a:p>
            <a:pPr lvl="1">
              <a:buFont typeface="Wingdings" panose="05000000000000000000" pitchFamily="2" charset="2"/>
              <a:buChar char="§"/>
            </a:pPr>
            <a:r>
              <a:rPr lang="en-GB" dirty="0"/>
              <a:t>training health providers, </a:t>
            </a:r>
          </a:p>
          <a:p>
            <a:pPr lvl="1">
              <a:buFont typeface="Wingdings" panose="05000000000000000000" pitchFamily="2" charset="2"/>
              <a:buChar char="§"/>
            </a:pPr>
            <a:r>
              <a:rPr lang="en-GB" dirty="0"/>
              <a:t>providing essential tech</a:t>
            </a:r>
          </a:p>
          <a:p>
            <a:pPr lvl="1">
              <a:buFont typeface="Wingdings" panose="05000000000000000000" pitchFamily="2" charset="2"/>
              <a:buChar char="§"/>
            </a:pPr>
            <a:r>
              <a:rPr lang="fr-CH" sz="2400" dirty="0"/>
              <a:t>Emergency kits in </a:t>
            </a:r>
            <a:r>
              <a:rPr lang="fr-CH" sz="2400" dirty="0" err="1"/>
              <a:t>region</a:t>
            </a:r>
            <a:endParaRPr lang="fr-CH" sz="2400" dirty="0"/>
          </a:p>
        </p:txBody>
      </p:sp>
      <p:pic>
        <p:nvPicPr>
          <p:cNvPr id="4" name="Picture 2"/>
          <p:cNvPicPr>
            <a:picLocks noChangeAspect="1" noChangeArrowheads="1"/>
          </p:cNvPicPr>
          <p:nvPr/>
        </p:nvPicPr>
        <p:blipFill>
          <a:blip r:embed="rId2" cstate="print"/>
          <a:srcRect/>
          <a:stretch>
            <a:fillRect/>
          </a:stretch>
        </p:blipFill>
        <p:spPr bwMode="auto">
          <a:xfrm>
            <a:off x="7357967" y="4174236"/>
            <a:ext cx="4320217" cy="257359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AA49FADA-37B5-43A2-8142-C5F055199423}"/>
              </a:ext>
            </a:extLst>
          </p:cNvPr>
          <p:cNvPicPr>
            <a:picLocks noChangeAspect="1"/>
          </p:cNvPicPr>
          <p:nvPr/>
        </p:nvPicPr>
        <p:blipFill>
          <a:blip r:embed="rId3"/>
          <a:stretch>
            <a:fillRect/>
          </a:stretch>
        </p:blipFill>
        <p:spPr>
          <a:xfrm>
            <a:off x="-152400" y="0"/>
            <a:ext cx="627888" cy="6858000"/>
          </a:xfrm>
          <a:prstGeom prst="rect">
            <a:avLst/>
          </a:prstGeom>
        </p:spPr>
      </p:pic>
      <p:sp>
        <p:nvSpPr>
          <p:cNvPr id="6" name="TextBox 5">
            <a:extLst>
              <a:ext uri="{FF2B5EF4-FFF2-40B4-BE49-F238E27FC236}">
                <a16:creationId xmlns:a16="http://schemas.microsoft.com/office/drawing/2014/main" id="{E4F49D5F-6975-4D6F-9D23-DBB79D62319C}"/>
              </a:ext>
            </a:extLst>
          </p:cNvPr>
          <p:cNvSpPr txBox="1"/>
          <p:nvPr/>
        </p:nvSpPr>
        <p:spPr>
          <a:xfrm>
            <a:off x="-69289"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7" name="Slide Number Placeholder 6">
            <a:extLst>
              <a:ext uri="{FF2B5EF4-FFF2-40B4-BE49-F238E27FC236}">
                <a16:creationId xmlns:a16="http://schemas.microsoft.com/office/drawing/2014/main" id="{415B32FC-586C-4426-BC3C-D6ABD10EBDBB}"/>
              </a:ext>
            </a:extLst>
          </p:cNvPr>
          <p:cNvSpPr>
            <a:spLocks noGrp="1"/>
          </p:cNvSpPr>
          <p:nvPr>
            <p:ph type="sldNum" sz="quarter" idx="12"/>
          </p:nvPr>
        </p:nvSpPr>
        <p:spPr/>
        <p:txBody>
          <a:bodyPr/>
          <a:lstStyle/>
          <a:p>
            <a:fld id="{1431706D-C08C-44A9-BAF5-B45AE634C956}" type="slidenum">
              <a:rPr lang="fr-CH" smtClean="0"/>
              <a:t>47</a:t>
            </a:fld>
            <a:endParaRPr lang="fr-CH"/>
          </a:p>
        </p:txBody>
      </p:sp>
    </p:spTree>
    <p:extLst>
      <p:ext uri="{BB962C8B-B14F-4D97-AF65-F5344CB8AC3E}">
        <p14:creationId xmlns:p14="http://schemas.microsoft.com/office/powerpoint/2010/main" val="23007579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0022C-9FD2-4249-9B99-4AA6D139E25B}"/>
              </a:ext>
            </a:extLst>
          </p:cNvPr>
          <p:cNvSpPr>
            <a:spLocks noGrp="1"/>
          </p:cNvSpPr>
          <p:nvPr>
            <p:ph type="title"/>
          </p:nvPr>
        </p:nvSpPr>
        <p:spPr>
          <a:xfrm>
            <a:off x="838200" y="221905"/>
            <a:ext cx="10515600" cy="1325563"/>
          </a:xfrm>
        </p:spPr>
        <p:txBody>
          <a:bodyPr/>
          <a:lstStyle/>
          <a:p>
            <a:pPr algn="ctr"/>
            <a:r>
              <a:rPr lang="en-GB" u="sng" dirty="0">
                <a:latin typeface="+mn-lt"/>
              </a:rPr>
              <a:t>Country affected by a natural disaster  Western Pacific</a:t>
            </a:r>
          </a:p>
        </p:txBody>
      </p:sp>
      <p:sp>
        <p:nvSpPr>
          <p:cNvPr id="3" name="Content Placeholder 2">
            <a:extLst>
              <a:ext uri="{FF2B5EF4-FFF2-40B4-BE49-F238E27FC236}">
                <a16:creationId xmlns:a16="http://schemas.microsoft.com/office/drawing/2014/main" id="{548D6E9D-17A7-4799-8F15-D7E91C265019}"/>
              </a:ext>
            </a:extLst>
          </p:cNvPr>
          <p:cNvSpPr>
            <a:spLocks noGrp="1"/>
          </p:cNvSpPr>
          <p:nvPr>
            <p:ph idx="1"/>
          </p:nvPr>
        </p:nvSpPr>
        <p:spPr>
          <a:xfrm>
            <a:off x="659567" y="1825624"/>
            <a:ext cx="11397754" cy="4919949"/>
          </a:xfrm>
        </p:spPr>
        <p:txBody>
          <a:bodyPr>
            <a:normAutofit lnSpcReduction="10000"/>
          </a:bodyPr>
          <a:lstStyle/>
          <a:p>
            <a:pPr lvl="0"/>
            <a:r>
              <a:rPr lang="en-US" dirty="0"/>
              <a:t>Preparation for natural disasters critical: kit ready, water proof, copies of medical info, early evacuation</a:t>
            </a:r>
            <a:endParaRPr lang="fr-CH" dirty="0"/>
          </a:p>
          <a:p>
            <a:pPr lvl="0"/>
            <a:r>
              <a:rPr lang="en-US" dirty="0"/>
              <a:t>Abrupt change in dietary intake leading to severe hypo and hyperglycemia</a:t>
            </a:r>
          </a:p>
          <a:p>
            <a:pPr lvl="0"/>
            <a:r>
              <a:rPr lang="en-US" dirty="0"/>
              <a:t>Trucking supplies; syringes, insulin; mobilization of volunteers to bring supplies to shelters</a:t>
            </a:r>
            <a:endParaRPr lang="fr-CH" dirty="0"/>
          </a:p>
          <a:p>
            <a:pPr lvl="0"/>
            <a:r>
              <a:rPr lang="en-US" dirty="0"/>
              <a:t>Connection with Facetime to answer questions of persons in shelters</a:t>
            </a:r>
            <a:endParaRPr lang="fr-CH" dirty="0"/>
          </a:p>
          <a:p>
            <a:pPr lvl="0"/>
            <a:r>
              <a:rPr lang="en-US" dirty="0"/>
              <a:t>Resources in different languages</a:t>
            </a:r>
            <a:endParaRPr lang="fr-CH" dirty="0"/>
          </a:p>
          <a:p>
            <a:pPr lvl="0"/>
            <a:r>
              <a:rPr lang="en-US" dirty="0"/>
              <a:t>Need of switching insulin documents, reviewed by ADA August 2018 (diabetesdisasterresponse.org)</a:t>
            </a:r>
            <a:endParaRPr lang="fr-CH" dirty="0"/>
          </a:p>
          <a:p>
            <a:pPr lvl="0"/>
            <a:r>
              <a:rPr lang="en-US" dirty="0" err="1"/>
              <a:t>Whatsapp</a:t>
            </a:r>
            <a:r>
              <a:rPr lang="en-US" dirty="0"/>
              <a:t> and text version</a:t>
            </a:r>
            <a:endParaRPr lang="fr-CH" dirty="0"/>
          </a:p>
          <a:p>
            <a:pPr lvl="0"/>
            <a:r>
              <a:rPr lang="en-US" dirty="0"/>
              <a:t>Connecting with Association of family physicians</a:t>
            </a:r>
            <a:endParaRPr lang="fr-CH" dirty="0"/>
          </a:p>
          <a:p>
            <a:pPr marL="0" lvl="0" indent="0">
              <a:buNone/>
            </a:pPr>
            <a:endParaRPr lang="fr-CH" dirty="0"/>
          </a:p>
          <a:p>
            <a:endParaRPr lang="fr-CH" dirty="0"/>
          </a:p>
        </p:txBody>
      </p:sp>
      <p:pic>
        <p:nvPicPr>
          <p:cNvPr id="4" name="Picture 3">
            <a:extLst>
              <a:ext uri="{FF2B5EF4-FFF2-40B4-BE49-F238E27FC236}">
                <a16:creationId xmlns:a16="http://schemas.microsoft.com/office/drawing/2014/main" id="{C8DA8742-A36F-4071-A628-8988795A3048}"/>
              </a:ext>
            </a:extLst>
          </p:cNvPr>
          <p:cNvPicPr>
            <a:picLocks noChangeAspect="1"/>
          </p:cNvPicPr>
          <p:nvPr/>
        </p:nvPicPr>
        <p:blipFill>
          <a:blip r:embed="rId2"/>
          <a:stretch>
            <a:fillRect/>
          </a:stretch>
        </p:blipFill>
        <p:spPr>
          <a:xfrm>
            <a:off x="-152400" y="0"/>
            <a:ext cx="627888" cy="6858000"/>
          </a:xfrm>
          <a:prstGeom prst="rect">
            <a:avLst/>
          </a:prstGeom>
        </p:spPr>
      </p:pic>
      <p:sp>
        <p:nvSpPr>
          <p:cNvPr id="5" name="TextBox 4">
            <a:extLst>
              <a:ext uri="{FF2B5EF4-FFF2-40B4-BE49-F238E27FC236}">
                <a16:creationId xmlns:a16="http://schemas.microsoft.com/office/drawing/2014/main" id="{9F9299F7-7BED-4F1A-A3C9-6F123E88172E}"/>
              </a:ext>
            </a:extLst>
          </p:cNvPr>
          <p:cNvSpPr txBox="1"/>
          <p:nvPr/>
        </p:nvSpPr>
        <p:spPr>
          <a:xfrm>
            <a:off x="-69289"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6" name="Slide Number Placeholder 5">
            <a:extLst>
              <a:ext uri="{FF2B5EF4-FFF2-40B4-BE49-F238E27FC236}">
                <a16:creationId xmlns:a16="http://schemas.microsoft.com/office/drawing/2014/main" id="{C34709C1-69C6-4839-872B-3777EC38D58F}"/>
              </a:ext>
            </a:extLst>
          </p:cNvPr>
          <p:cNvSpPr>
            <a:spLocks noGrp="1"/>
          </p:cNvSpPr>
          <p:nvPr>
            <p:ph type="sldNum" sz="quarter" idx="12"/>
          </p:nvPr>
        </p:nvSpPr>
        <p:spPr/>
        <p:txBody>
          <a:bodyPr/>
          <a:lstStyle/>
          <a:p>
            <a:fld id="{1431706D-C08C-44A9-BAF5-B45AE634C956}" type="slidenum">
              <a:rPr lang="fr-CH" smtClean="0"/>
              <a:t>48</a:t>
            </a:fld>
            <a:endParaRPr lang="fr-CH"/>
          </a:p>
        </p:txBody>
      </p:sp>
    </p:spTree>
    <p:extLst>
      <p:ext uri="{BB962C8B-B14F-4D97-AF65-F5344CB8AC3E}">
        <p14:creationId xmlns:p14="http://schemas.microsoft.com/office/powerpoint/2010/main" val="26644547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AEAE2-E694-4443-8660-6E543D190051}"/>
              </a:ext>
            </a:extLst>
          </p:cNvPr>
          <p:cNvSpPr>
            <a:spLocks noGrp="1"/>
          </p:cNvSpPr>
          <p:nvPr>
            <p:ph type="title"/>
          </p:nvPr>
        </p:nvSpPr>
        <p:spPr>
          <a:xfrm>
            <a:off x="846907" y="31548"/>
            <a:ext cx="10515600" cy="1325563"/>
          </a:xfrm>
        </p:spPr>
        <p:txBody>
          <a:bodyPr/>
          <a:lstStyle/>
          <a:p>
            <a:pPr algn="ctr"/>
            <a:r>
              <a:rPr lang="en-US" u="sng" dirty="0">
                <a:latin typeface="+mn-lt"/>
              </a:rPr>
              <a:t>Emergency preparedness</a:t>
            </a:r>
            <a:endParaRPr lang="fr-CH" u="sng" dirty="0">
              <a:latin typeface="+mn-lt"/>
            </a:endParaRPr>
          </a:p>
        </p:txBody>
      </p:sp>
      <p:pic>
        <p:nvPicPr>
          <p:cNvPr id="4" name="Content Placeholder 3">
            <a:extLst>
              <a:ext uri="{FF2B5EF4-FFF2-40B4-BE49-F238E27FC236}">
                <a16:creationId xmlns:a16="http://schemas.microsoft.com/office/drawing/2014/main" id="{78E45FDB-834D-478E-A3E6-9A4B2EA36895}"/>
              </a:ext>
            </a:extLst>
          </p:cNvPr>
          <p:cNvPicPr>
            <a:picLocks noGrp="1" noChangeAspect="1"/>
          </p:cNvPicPr>
          <p:nvPr>
            <p:ph idx="1"/>
          </p:nvPr>
        </p:nvPicPr>
        <p:blipFill>
          <a:blip r:embed="rId2"/>
          <a:stretch>
            <a:fillRect/>
          </a:stretch>
        </p:blipFill>
        <p:spPr>
          <a:xfrm>
            <a:off x="1045210" y="1061774"/>
            <a:ext cx="10414606" cy="5158750"/>
          </a:xfrm>
          <a:prstGeom prst="rect">
            <a:avLst/>
          </a:prstGeom>
        </p:spPr>
      </p:pic>
      <p:sp>
        <p:nvSpPr>
          <p:cNvPr id="5" name="TextBox 4">
            <a:extLst>
              <a:ext uri="{FF2B5EF4-FFF2-40B4-BE49-F238E27FC236}">
                <a16:creationId xmlns:a16="http://schemas.microsoft.com/office/drawing/2014/main" id="{CB05E011-3749-422D-BF9D-A074BFB96AFE}"/>
              </a:ext>
            </a:extLst>
          </p:cNvPr>
          <p:cNvSpPr txBox="1"/>
          <p:nvPr/>
        </p:nvSpPr>
        <p:spPr>
          <a:xfrm>
            <a:off x="3251783" y="6349236"/>
            <a:ext cx="9908498" cy="646331"/>
          </a:xfrm>
          <a:prstGeom prst="rect">
            <a:avLst/>
          </a:prstGeom>
          <a:noFill/>
        </p:spPr>
        <p:txBody>
          <a:bodyPr wrap="square" rtlCol="0">
            <a:spAutoFit/>
          </a:bodyPr>
          <a:lstStyle/>
          <a:p>
            <a:r>
              <a:rPr lang="en-US" dirty="0" err="1"/>
              <a:t>Allweiss</a:t>
            </a:r>
            <a:r>
              <a:rPr lang="en-US" dirty="0"/>
              <a:t> P., Albright A. Diabetes, disasters and decisions. 2011. www.futuremedicine.com</a:t>
            </a:r>
          </a:p>
          <a:p>
            <a:endParaRPr lang="fr-CH" dirty="0"/>
          </a:p>
        </p:txBody>
      </p:sp>
      <p:pic>
        <p:nvPicPr>
          <p:cNvPr id="6" name="Picture 5">
            <a:extLst>
              <a:ext uri="{FF2B5EF4-FFF2-40B4-BE49-F238E27FC236}">
                <a16:creationId xmlns:a16="http://schemas.microsoft.com/office/drawing/2014/main" id="{E0DE56E7-EE2E-4A7A-BEEB-AB6F6B795438}"/>
              </a:ext>
            </a:extLst>
          </p:cNvPr>
          <p:cNvPicPr>
            <a:picLocks noChangeAspect="1"/>
          </p:cNvPicPr>
          <p:nvPr/>
        </p:nvPicPr>
        <p:blipFill>
          <a:blip r:embed="rId3"/>
          <a:stretch>
            <a:fillRect/>
          </a:stretch>
        </p:blipFill>
        <p:spPr>
          <a:xfrm>
            <a:off x="-152400" y="0"/>
            <a:ext cx="627888" cy="6858000"/>
          </a:xfrm>
          <a:prstGeom prst="rect">
            <a:avLst/>
          </a:prstGeom>
        </p:spPr>
      </p:pic>
      <p:sp>
        <p:nvSpPr>
          <p:cNvPr id="7" name="TextBox 6">
            <a:extLst>
              <a:ext uri="{FF2B5EF4-FFF2-40B4-BE49-F238E27FC236}">
                <a16:creationId xmlns:a16="http://schemas.microsoft.com/office/drawing/2014/main" id="{CA50BBB5-6E1C-48C8-A9A0-3DD05AF9D9AC}"/>
              </a:ext>
            </a:extLst>
          </p:cNvPr>
          <p:cNvSpPr txBox="1"/>
          <p:nvPr/>
        </p:nvSpPr>
        <p:spPr>
          <a:xfrm>
            <a:off x="-69289"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3" name="Slide Number Placeholder 2">
            <a:extLst>
              <a:ext uri="{FF2B5EF4-FFF2-40B4-BE49-F238E27FC236}">
                <a16:creationId xmlns:a16="http://schemas.microsoft.com/office/drawing/2014/main" id="{88694A6C-AE47-40AC-B423-0982EBC01132}"/>
              </a:ext>
            </a:extLst>
          </p:cNvPr>
          <p:cNvSpPr>
            <a:spLocks noGrp="1"/>
          </p:cNvSpPr>
          <p:nvPr>
            <p:ph type="sldNum" sz="quarter" idx="12"/>
          </p:nvPr>
        </p:nvSpPr>
        <p:spPr/>
        <p:txBody>
          <a:bodyPr/>
          <a:lstStyle/>
          <a:p>
            <a:fld id="{1431706D-C08C-44A9-BAF5-B45AE634C956}" type="slidenum">
              <a:rPr lang="fr-CH" smtClean="0"/>
              <a:t>49</a:t>
            </a:fld>
            <a:endParaRPr lang="fr-CH"/>
          </a:p>
        </p:txBody>
      </p:sp>
    </p:spTree>
    <p:extLst>
      <p:ext uri="{BB962C8B-B14F-4D97-AF65-F5344CB8AC3E}">
        <p14:creationId xmlns:p14="http://schemas.microsoft.com/office/powerpoint/2010/main" val="3109424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627888" cy="6858000"/>
          </a:xfrm>
          <a:prstGeom prst="rect">
            <a:avLst/>
          </a:prstGeom>
        </p:spPr>
      </p:pic>
      <p:sp>
        <p:nvSpPr>
          <p:cNvPr id="3" name="TextBox 2"/>
          <p:cNvSpPr txBox="1"/>
          <p:nvPr/>
        </p:nvSpPr>
        <p:spPr>
          <a:xfrm>
            <a:off x="83492" y="4611107"/>
            <a:ext cx="461665" cy="1961371"/>
          </a:xfrm>
          <a:prstGeom prst="rect">
            <a:avLst/>
          </a:prstGeom>
          <a:noFill/>
        </p:spPr>
        <p:txBody>
          <a:bodyPr vert="vert270" wrap="none" rtlCol="0">
            <a:spAutoFit/>
          </a:bodyPr>
          <a:lstStyle/>
          <a:p>
            <a:r>
              <a:rPr lang="en-US" dirty="0">
                <a:solidFill>
                  <a:schemeClr val="bg1"/>
                </a:solidFill>
              </a:rPr>
              <a:t>H.E.L.P. course 2019</a:t>
            </a:r>
          </a:p>
        </p:txBody>
      </p:sp>
      <p:pic>
        <p:nvPicPr>
          <p:cNvPr id="5" name="Voices from Yemen (Ghanyah - Nawal)">
            <a:hlinkClick r:id="" action="ppaction://media"/>
            <a:extLst>
              <a:ext uri="{FF2B5EF4-FFF2-40B4-BE49-F238E27FC236}">
                <a16:creationId xmlns:a16="http://schemas.microsoft.com/office/drawing/2014/main" id="{74123126-8996-4875-B4D2-90D54AC6E4D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41038B16-6607-4E0C-973E-6C4B0088A78B}"/>
              </a:ext>
            </a:extLst>
          </p:cNvPr>
          <p:cNvSpPr>
            <a:spLocks noGrp="1"/>
          </p:cNvSpPr>
          <p:nvPr>
            <p:ph type="sldNum" sz="quarter" idx="12"/>
          </p:nvPr>
        </p:nvSpPr>
        <p:spPr/>
        <p:txBody>
          <a:bodyPr/>
          <a:lstStyle/>
          <a:p>
            <a:fld id="{1431706D-C08C-44A9-BAF5-B45AE634C956}" type="slidenum">
              <a:rPr lang="fr-CH" smtClean="0"/>
              <a:t>5</a:t>
            </a:fld>
            <a:endParaRPr lang="fr-CH"/>
          </a:p>
        </p:txBody>
      </p:sp>
    </p:spTree>
    <p:extLst>
      <p:ext uri="{BB962C8B-B14F-4D97-AF65-F5344CB8AC3E}">
        <p14:creationId xmlns:p14="http://schemas.microsoft.com/office/powerpoint/2010/main" val="248597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4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AEAE2-E694-4443-8660-6E543D190051}"/>
              </a:ext>
            </a:extLst>
          </p:cNvPr>
          <p:cNvSpPr>
            <a:spLocks noGrp="1"/>
          </p:cNvSpPr>
          <p:nvPr>
            <p:ph type="title"/>
          </p:nvPr>
        </p:nvSpPr>
        <p:spPr>
          <a:xfrm>
            <a:off x="959386" y="0"/>
            <a:ext cx="10515600" cy="1325563"/>
          </a:xfrm>
        </p:spPr>
        <p:txBody>
          <a:bodyPr/>
          <a:lstStyle/>
          <a:p>
            <a:pPr algn="ctr"/>
            <a:r>
              <a:rPr lang="en-US" u="sng" dirty="0">
                <a:latin typeface="+mn-lt"/>
              </a:rPr>
              <a:t>Emergency preparedness</a:t>
            </a:r>
            <a:endParaRPr lang="fr-CH" u="sng" dirty="0">
              <a:latin typeface="+mn-lt"/>
            </a:endParaRPr>
          </a:p>
        </p:txBody>
      </p:sp>
      <p:sp>
        <p:nvSpPr>
          <p:cNvPr id="5" name="TextBox 4">
            <a:extLst>
              <a:ext uri="{FF2B5EF4-FFF2-40B4-BE49-F238E27FC236}">
                <a16:creationId xmlns:a16="http://schemas.microsoft.com/office/drawing/2014/main" id="{CB05E011-3749-422D-BF9D-A074BFB96AFE}"/>
              </a:ext>
            </a:extLst>
          </p:cNvPr>
          <p:cNvSpPr txBox="1"/>
          <p:nvPr/>
        </p:nvSpPr>
        <p:spPr>
          <a:xfrm>
            <a:off x="7937712" y="6454851"/>
            <a:ext cx="4349856" cy="646331"/>
          </a:xfrm>
          <a:prstGeom prst="rect">
            <a:avLst/>
          </a:prstGeom>
          <a:noFill/>
        </p:spPr>
        <p:txBody>
          <a:bodyPr wrap="square" rtlCol="0">
            <a:spAutoFit/>
          </a:bodyPr>
          <a:lstStyle/>
          <a:p>
            <a:r>
              <a:rPr lang="en-US" dirty="0"/>
              <a:t>Diabetes Disaster Response Coalition 2018 </a:t>
            </a:r>
          </a:p>
          <a:p>
            <a:endParaRPr lang="fr-CH" dirty="0"/>
          </a:p>
        </p:txBody>
      </p:sp>
      <p:pic>
        <p:nvPicPr>
          <p:cNvPr id="7" name="Picture 6">
            <a:extLst>
              <a:ext uri="{FF2B5EF4-FFF2-40B4-BE49-F238E27FC236}">
                <a16:creationId xmlns:a16="http://schemas.microsoft.com/office/drawing/2014/main" id="{5BE39110-46F2-4865-9147-A4CAA8F543F0}"/>
              </a:ext>
            </a:extLst>
          </p:cNvPr>
          <p:cNvPicPr>
            <a:picLocks noChangeAspect="1"/>
          </p:cNvPicPr>
          <p:nvPr/>
        </p:nvPicPr>
        <p:blipFill>
          <a:blip r:embed="rId2"/>
          <a:stretch>
            <a:fillRect/>
          </a:stretch>
        </p:blipFill>
        <p:spPr>
          <a:xfrm>
            <a:off x="959386" y="1137647"/>
            <a:ext cx="8669356" cy="5317204"/>
          </a:xfrm>
          <a:prstGeom prst="rect">
            <a:avLst/>
          </a:prstGeom>
        </p:spPr>
      </p:pic>
      <p:pic>
        <p:nvPicPr>
          <p:cNvPr id="6" name="Picture 5">
            <a:extLst>
              <a:ext uri="{FF2B5EF4-FFF2-40B4-BE49-F238E27FC236}">
                <a16:creationId xmlns:a16="http://schemas.microsoft.com/office/drawing/2014/main" id="{5A49116D-0AEF-4B4A-8F88-F1FC08D1BAC4}"/>
              </a:ext>
            </a:extLst>
          </p:cNvPr>
          <p:cNvPicPr>
            <a:picLocks noChangeAspect="1"/>
          </p:cNvPicPr>
          <p:nvPr/>
        </p:nvPicPr>
        <p:blipFill>
          <a:blip r:embed="rId3"/>
          <a:stretch>
            <a:fillRect/>
          </a:stretch>
        </p:blipFill>
        <p:spPr>
          <a:xfrm>
            <a:off x="-152400" y="0"/>
            <a:ext cx="627888" cy="6858000"/>
          </a:xfrm>
          <a:prstGeom prst="rect">
            <a:avLst/>
          </a:prstGeom>
        </p:spPr>
      </p:pic>
      <p:sp>
        <p:nvSpPr>
          <p:cNvPr id="8" name="TextBox 7">
            <a:extLst>
              <a:ext uri="{FF2B5EF4-FFF2-40B4-BE49-F238E27FC236}">
                <a16:creationId xmlns:a16="http://schemas.microsoft.com/office/drawing/2014/main" id="{41CA4204-36EA-4409-B764-080EBF559BEA}"/>
              </a:ext>
            </a:extLst>
          </p:cNvPr>
          <p:cNvSpPr txBox="1"/>
          <p:nvPr/>
        </p:nvSpPr>
        <p:spPr>
          <a:xfrm>
            <a:off x="-69289"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3" name="Slide Number Placeholder 2">
            <a:extLst>
              <a:ext uri="{FF2B5EF4-FFF2-40B4-BE49-F238E27FC236}">
                <a16:creationId xmlns:a16="http://schemas.microsoft.com/office/drawing/2014/main" id="{82231C14-8B9E-4302-BE83-9692BC9F97DB}"/>
              </a:ext>
            </a:extLst>
          </p:cNvPr>
          <p:cNvSpPr>
            <a:spLocks noGrp="1"/>
          </p:cNvSpPr>
          <p:nvPr>
            <p:ph type="sldNum" sz="quarter" idx="12"/>
          </p:nvPr>
        </p:nvSpPr>
        <p:spPr/>
        <p:txBody>
          <a:bodyPr/>
          <a:lstStyle/>
          <a:p>
            <a:fld id="{1431706D-C08C-44A9-BAF5-B45AE634C956}" type="slidenum">
              <a:rPr lang="fr-CH" smtClean="0"/>
              <a:t>50</a:t>
            </a:fld>
            <a:endParaRPr lang="fr-CH"/>
          </a:p>
        </p:txBody>
      </p:sp>
    </p:spTree>
    <p:extLst>
      <p:ext uri="{BB962C8B-B14F-4D97-AF65-F5344CB8AC3E}">
        <p14:creationId xmlns:p14="http://schemas.microsoft.com/office/powerpoint/2010/main" val="39851398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5FE46-EF6C-4BB4-A285-2F247917B902}"/>
              </a:ext>
            </a:extLst>
          </p:cNvPr>
          <p:cNvSpPr>
            <a:spLocks noGrp="1"/>
          </p:cNvSpPr>
          <p:nvPr>
            <p:ph type="title"/>
          </p:nvPr>
        </p:nvSpPr>
        <p:spPr>
          <a:xfrm>
            <a:off x="2237342" y="-53521"/>
            <a:ext cx="7997328" cy="1325563"/>
          </a:xfrm>
        </p:spPr>
        <p:txBody>
          <a:bodyPr>
            <a:normAutofit/>
          </a:bodyPr>
          <a:lstStyle/>
          <a:p>
            <a:pPr algn="ctr"/>
            <a:r>
              <a:rPr lang="en-US" sz="4000" u="sng" dirty="0">
                <a:latin typeface="+mn-lt"/>
              </a:rPr>
              <a:t>Items for DM emergency kit</a:t>
            </a:r>
            <a:endParaRPr lang="fr-CH" sz="4000" u="sng" dirty="0">
              <a:latin typeface="+mn-lt"/>
            </a:endParaRPr>
          </a:p>
        </p:txBody>
      </p:sp>
      <p:pic>
        <p:nvPicPr>
          <p:cNvPr id="5" name="Content Placeholder 4">
            <a:extLst>
              <a:ext uri="{FF2B5EF4-FFF2-40B4-BE49-F238E27FC236}">
                <a16:creationId xmlns:a16="http://schemas.microsoft.com/office/drawing/2014/main" id="{74E8EAFC-D0C9-4128-9DB9-938A8CB3C778}"/>
              </a:ext>
            </a:extLst>
          </p:cNvPr>
          <p:cNvPicPr>
            <a:picLocks noGrp="1" noChangeAspect="1"/>
          </p:cNvPicPr>
          <p:nvPr>
            <p:ph idx="1"/>
          </p:nvPr>
        </p:nvPicPr>
        <p:blipFill>
          <a:blip r:embed="rId2"/>
          <a:stretch>
            <a:fillRect/>
          </a:stretch>
        </p:blipFill>
        <p:spPr>
          <a:xfrm>
            <a:off x="659451" y="1373948"/>
            <a:ext cx="11258309" cy="5118927"/>
          </a:xfrm>
          <a:prstGeom prst="rect">
            <a:avLst/>
          </a:prstGeom>
        </p:spPr>
      </p:pic>
      <p:sp>
        <p:nvSpPr>
          <p:cNvPr id="6" name="TextBox 5">
            <a:extLst>
              <a:ext uri="{FF2B5EF4-FFF2-40B4-BE49-F238E27FC236}">
                <a16:creationId xmlns:a16="http://schemas.microsoft.com/office/drawing/2014/main" id="{14C69CE2-B334-416B-A90A-C6E9B86B9970}"/>
              </a:ext>
            </a:extLst>
          </p:cNvPr>
          <p:cNvSpPr txBox="1"/>
          <p:nvPr/>
        </p:nvSpPr>
        <p:spPr>
          <a:xfrm>
            <a:off x="3735943" y="6492875"/>
            <a:ext cx="9533744" cy="646331"/>
          </a:xfrm>
          <a:prstGeom prst="rect">
            <a:avLst/>
          </a:prstGeom>
          <a:noFill/>
        </p:spPr>
        <p:txBody>
          <a:bodyPr wrap="square" rtlCol="0">
            <a:spAutoFit/>
          </a:bodyPr>
          <a:lstStyle/>
          <a:p>
            <a:r>
              <a:rPr lang="en-US" dirty="0" err="1"/>
              <a:t>Allweiss</a:t>
            </a:r>
            <a:r>
              <a:rPr lang="en-US" dirty="0"/>
              <a:t> P., Albright A. Diabetes, disasters and decisions. 2011. www.futuremedicine.com</a:t>
            </a:r>
          </a:p>
          <a:p>
            <a:endParaRPr lang="fr-CH" dirty="0"/>
          </a:p>
        </p:txBody>
      </p:sp>
      <p:pic>
        <p:nvPicPr>
          <p:cNvPr id="7" name="Picture 6">
            <a:extLst>
              <a:ext uri="{FF2B5EF4-FFF2-40B4-BE49-F238E27FC236}">
                <a16:creationId xmlns:a16="http://schemas.microsoft.com/office/drawing/2014/main" id="{0153755E-99C3-4125-BDB2-8A7AE7CA7008}"/>
              </a:ext>
            </a:extLst>
          </p:cNvPr>
          <p:cNvPicPr>
            <a:picLocks noChangeAspect="1"/>
          </p:cNvPicPr>
          <p:nvPr/>
        </p:nvPicPr>
        <p:blipFill>
          <a:blip r:embed="rId3"/>
          <a:stretch>
            <a:fillRect/>
          </a:stretch>
        </p:blipFill>
        <p:spPr>
          <a:xfrm>
            <a:off x="-152400" y="0"/>
            <a:ext cx="627888" cy="6858000"/>
          </a:xfrm>
          <a:prstGeom prst="rect">
            <a:avLst/>
          </a:prstGeom>
        </p:spPr>
      </p:pic>
      <p:sp>
        <p:nvSpPr>
          <p:cNvPr id="8" name="TextBox 7">
            <a:extLst>
              <a:ext uri="{FF2B5EF4-FFF2-40B4-BE49-F238E27FC236}">
                <a16:creationId xmlns:a16="http://schemas.microsoft.com/office/drawing/2014/main" id="{99A20F8E-09CF-4424-918A-5564854CEAD9}"/>
              </a:ext>
            </a:extLst>
          </p:cNvPr>
          <p:cNvSpPr txBox="1"/>
          <p:nvPr/>
        </p:nvSpPr>
        <p:spPr>
          <a:xfrm>
            <a:off x="-69289" y="5232008"/>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3" name="Slide Number Placeholder 2">
            <a:extLst>
              <a:ext uri="{FF2B5EF4-FFF2-40B4-BE49-F238E27FC236}">
                <a16:creationId xmlns:a16="http://schemas.microsoft.com/office/drawing/2014/main" id="{29B97FBB-95DA-4DAB-A7D1-39769351EAB1}"/>
              </a:ext>
            </a:extLst>
          </p:cNvPr>
          <p:cNvSpPr>
            <a:spLocks noGrp="1"/>
          </p:cNvSpPr>
          <p:nvPr>
            <p:ph type="sldNum" sz="quarter" idx="12"/>
          </p:nvPr>
        </p:nvSpPr>
        <p:spPr/>
        <p:txBody>
          <a:bodyPr/>
          <a:lstStyle/>
          <a:p>
            <a:fld id="{1431706D-C08C-44A9-BAF5-B45AE634C956}" type="slidenum">
              <a:rPr lang="fr-CH" smtClean="0"/>
              <a:t>51</a:t>
            </a:fld>
            <a:endParaRPr lang="fr-CH"/>
          </a:p>
        </p:txBody>
      </p:sp>
    </p:spTree>
    <p:extLst>
      <p:ext uri="{BB962C8B-B14F-4D97-AF65-F5344CB8AC3E}">
        <p14:creationId xmlns:p14="http://schemas.microsoft.com/office/powerpoint/2010/main" val="176958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FF272-D028-4D4E-869F-5FE8A27B8D2D}"/>
              </a:ext>
            </a:extLst>
          </p:cNvPr>
          <p:cNvSpPr>
            <a:spLocks noGrp="1"/>
          </p:cNvSpPr>
          <p:nvPr>
            <p:ph type="title"/>
          </p:nvPr>
        </p:nvSpPr>
        <p:spPr>
          <a:xfrm>
            <a:off x="838200" y="197115"/>
            <a:ext cx="10515600" cy="1325563"/>
          </a:xfrm>
        </p:spPr>
        <p:txBody>
          <a:bodyPr/>
          <a:lstStyle/>
          <a:p>
            <a:pPr algn="ctr"/>
            <a:r>
              <a:rPr lang="en-US" u="sng" dirty="0">
                <a:latin typeface="+mn-lt"/>
              </a:rPr>
              <a:t>Food emergency kit for persons with DM</a:t>
            </a:r>
            <a:endParaRPr lang="fr-CH" u="sng" dirty="0">
              <a:latin typeface="+mn-lt"/>
            </a:endParaRPr>
          </a:p>
        </p:txBody>
      </p:sp>
      <p:sp>
        <p:nvSpPr>
          <p:cNvPr id="5" name="TextBox 4">
            <a:extLst>
              <a:ext uri="{FF2B5EF4-FFF2-40B4-BE49-F238E27FC236}">
                <a16:creationId xmlns:a16="http://schemas.microsoft.com/office/drawing/2014/main" id="{6D9BB7C9-5D95-4F6C-801E-A889F2426A2B}"/>
              </a:ext>
            </a:extLst>
          </p:cNvPr>
          <p:cNvSpPr txBox="1"/>
          <p:nvPr/>
        </p:nvSpPr>
        <p:spPr>
          <a:xfrm>
            <a:off x="6281057" y="5905119"/>
            <a:ext cx="5452137" cy="923330"/>
          </a:xfrm>
          <a:prstGeom prst="rect">
            <a:avLst/>
          </a:prstGeom>
          <a:noFill/>
        </p:spPr>
        <p:txBody>
          <a:bodyPr wrap="square" rtlCol="0">
            <a:spAutoFit/>
          </a:bodyPr>
          <a:lstStyle/>
          <a:p>
            <a:r>
              <a:rPr lang="en-US" dirty="0" err="1"/>
              <a:t>Allweiss</a:t>
            </a:r>
            <a:r>
              <a:rPr lang="en-US" dirty="0"/>
              <a:t> P., Albright A. Diabetes, disasters and decisions. 2011. www.futuremedicine.com</a:t>
            </a:r>
          </a:p>
          <a:p>
            <a:endParaRPr lang="fr-CH" dirty="0"/>
          </a:p>
        </p:txBody>
      </p:sp>
      <p:pic>
        <p:nvPicPr>
          <p:cNvPr id="6" name="Picture 5">
            <a:extLst>
              <a:ext uri="{FF2B5EF4-FFF2-40B4-BE49-F238E27FC236}">
                <a16:creationId xmlns:a16="http://schemas.microsoft.com/office/drawing/2014/main" id="{CCBB1EF1-375C-48B7-8AB9-B2CEDEBA040E}"/>
              </a:ext>
            </a:extLst>
          </p:cNvPr>
          <p:cNvPicPr>
            <a:picLocks noChangeAspect="1"/>
          </p:cNvPicPr>
          <p:nvPr/>
        </p:nvPicPr>
        <p:blipFill>
          <a:blip r:embed="rId2"/>
          <a:stretch>
            <a:fillRect/>
          </a:stretch>
        </p:blipFill>
        <p:spPr>
          <a:xfrm>
            <a:off x="-152400" y="0"/>
            <a:ext cx="627888" cy="6858000"/>
          </a:xfrm>
          <a:prstGeom prst="rect">
            <a:avLst/>
          </a:prstGeom>
        </p:spPr>
      </p:pic>
      <p:sp>
        <p:nvSpPr>
          <p:cNvPr id="7" name="TextBox 6">
            <a:extLst>
              <a:ext uri="{FF2B5EF4-FFF2-40B4-BE49-F238E27FC236}">
                <a16:creationId xmlns:a16="http://schemas.microsoft.com/office/drawing/2014/main" id="{AE2DDA44-75EC-4855-9AC8-294B45609E2D}"/>
              </a:ext>
            </a:extLst>
          </p:cNvPr>
          <p:cNvSpPr txBox="1"/>
          <p:nvPr/>
        </p:nvSpPr>
        <p:spPr>
          <a:xfrm>
            <a:off x="-98092" y="5198234"/>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9" name="TextBox 8">
            <a:extLst>
              <a:ext uri="{FF2B5EF4-FFF2-40B4-BE49-F238E27FC236}">
                <a16:creationId xmlns:a16="http://schemas.microsoft.com/office/drawing/2014/main" id="{057D6F76-1527-463E-8BAB-91EAA10957B1}"/>
              </a:ext>
            </a:extLst>
          </p:cNvPr>
          <p:cNvSpPr txBox="1"/>
          <p:nvPr/>
        </p:nvSpPr>
        <p:spPr>
          <a:xfrm>
            <a:off x="1360715" y="1978290"/>
            <a:ext cx="9695218" cy="3785652"/>
          </a:xfrm>
          <a:prstGeom prst="rect">
            <a:avLst/>
          </a:prstGeom>
          <a:noFill/>
        </p:spPr>
        <p:txBody>
          <a:bodyPr wrap="none" rtlCol="0">
            <a:spAutoFit/>
          </a:bodyPr>
          <a:lstStyle/>
          <a:p>
            <a:pPr marL="285750" indent="-285750">
              <a:buFont typeface="Arial" panose="020B0604020202020204" pitchFamily="34" charset="0"/>
              <a:buChar char="•"/>
            </a:pPr>
            <a:r>
              <a:rPr lang="en-US" sz="2400" dirty="0"/>
              <a:t>One large box of unopened crackers (saltines)</a:t>
            </a:r>
          </a:p>
          <a:p>
            <a:pPr marL="285750" indent="-285750">
              <a:buFont typeface="Arial" panose="020B0604020202020204" pitchFamily="34" charset="0"/>
              <a:buChar char="•"/>
            </a:pPr>
            <a:r>
              <a:rPr lang="en-US" sz="2400" dirty="0"/>
              <a:t>One jar of peanut butter</a:t>
            </a:r>
          </a:p>
          <a:p>
            <a:pPr marL="285750" indent="-285750">
              <a:buFont typeface="Arial" panose="020B0604020202020204" pitchFamily="34" charset="0"/>
              <a:buChar char="•"/>
            </a:pPr>
            <a:r>
              <a:rPr lang="en-US" sz="2400" dirty="0"/>
              <a:t>One small box of powdered milk (or milk that does not need refrigeration)</a:t>
            </a:r>
          </a:p>
          <a:p>
            <a:pPr marL="285750" indent="-285750">
              <a:buFont typeface="Arial" panose="020B0604020202020204" pitchFamily="34" charset="0"/>
              <a:buChar char="•"/>
            </a:pPr>
            <a:r>
              <a:rPr lang="en-US" sz="2400" dirty="0"/>
              <a:t>One gallon of water per day per person for at least 1 week</a:t>
            </a:r>
          </a:p>
          <a:p>
            <a:pPr marL="285750" indent="-285750">
              <a:buFont typeface="Arial" panose="020B0604020202020204" pitchFamily="34" charset="0"/>
              <a:buChar char="•"/>
            </a:pPr>
            <a:r>
              <a:rPr lang="en-US" sz="2400" dirty="0"/>
              <a:t>Two packages of cheese and crackers or one jar of soft cheese</a:t>
            </a:r>
          </a:p>
          <a:p>
            <a:pPr marL="285750" indent="-285750">
              <a:buFont typeface="Arial" panose="020B0604020202020204" pitchFamily="34" charset="0"/>
              <a:buChar char="•"/>
            </a:pPr>
            <a:r>
              <a:rPr lang="en-US" sz="2400" dirty="0"/>
              <a:t>One package dry, unsweetened cereal or single serving boxes</a:t>
            </a:r>
          </a:p>
          <a:p>
            <a:pPr marL="285750" indent="-285750">
              <a:buFont typeface="Arial" panose="020B0604020202020204" pitchFamily="34" charset="0"/>
              <a:buChar char="•"/>
            </a:pPr>
            <a:r>
              <a:rPr lang="en-US" sz="2400" dirty="0"/>
              <a:t>Six cans of sugar-free soda</a:t>
            </a:r>
          </a:p>
          <a:p>
            <a:pPr marL="285750" indent="-285750">
              <a:buFont typeface="Arial" panose="020B0604020202020204" pitchFamily="34" charset="0"/>
              <a:buChar char="•"/>
            </a:pPr>
            <a:r>
              <a:rPr lang="en-US" sz="2400" dirty="0"/>
              <a:t>Six pack of canned fruit juice or sports drink</a:t>
            </a:r>
          </a:p>
          <a:p>
            <a:pPr marL="285750" indent="-285750">
              <a:buFont typeface="Arial" panose="020B0604020202020204" pitchFamily="34" charset="0"/>
              <a:buChar char="•"/>
            </a:pPr>
            <a:r>
              <a:rPr lang="en-US" sz="2400" dirty="0"/>
              <a:t>Cans of tuna, salmon, chicken and nuts</a:t>
            </a:r>
          </a:p>
          <a:p>
            <a:pPr marL="285750" indent="-285750">
              <a:buFont typeface="Arial" panose="020B0604020202020204" pitchFamily="34" charset="0"/>
              <a:buChar char="•"/>
            </a:pPr>
            <a:r>
              <a:rPr lang="en-US" sz="2400" dirty="0"/>
              <a:t>Can opener</a:t>
            </a:r>
            <a:endParaRPr lang="fr-CH" dirty="0"/>
          </a:p>
        </p:txBody>
      </p:sp>
      <p:sp>
        <p:nvSpPr>
          <p:cNvPr id="3" name="Slide Number Placeholder 2">
            <a:extLst>
              <a:ext uri="{FF2B5EF4-FFF2-40B4-BE49-F238E27FC236}">
                <a16:creationId xmlns:a16="http://schemas.microsoft.com/office/drawing/2014/main" id="{CDEEC08E-6344-46EE-8369-73E28FF9EE26}"/>
              </a:ext>
            </a:extLst>
          </p:cNvPr>
          <p:cNvSpPr>
            <a:spLocks noGrp="1"/>
          </p:cNvSpPr>
          <p:nvPr>
            <p:ph type="sldNum" sz="quarter" idx="12"/>
          </p:nvPr>
        </p:nvSpPr>
        <p:spPr/>
        <p:txBody>
          <a:bodyPr/>
          <a:lstStyle/>
          <a:p>
            <a:fld id="{1431706D-C08C-44A9-BAF5-B45AE634C956}" type="slidenum">
              <a:rPr lang="fr-CH" smtClean="0"/>
              <a:t>52</a:t>
            </a:fld>
            <a:endParaRPr lang="fr-CH"/>
          </a:p>
        </p:txBody>
      </p:sp>
    </p:spTree>
    <p:extLst>
      <p:ext uri="{BB962C8B-B14F-4D97-AF65-F5344CB8AC3E}">
        <p14:creationId xmlns:p14="http://schemas.microsoft.com/office/powerpoint/2010/main" val="16044395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987"/>
            <a:ext cx="10515600" cy="1325563"/>
          </a:xfrm>
        </p:spPr>
        <p:txBody>
          <a:bodyPr/>
          <a:lstStyle/>
          <a:p>
            <a:pPr algn="ctr"/>
            <a:r>
              <a:rPr lang="en-US" u="sng" dirty="0">
                <a:latin typeface="+mn-lt"/>
              </a:rPr>
              <a:t>Conclusion / Guiding principles</a:t>
            </a:r>
          </a:p>
        </p:txBody>
      </p:sp>
      <p:sp>
        <p:nvSpPr>
          <p:cNvPr id="4" name="Espace réservé du contenu 2"/>
          <p:cNvSpPr txBox="1">
            <a:spLocks/>
          </p:cNvSpPr>
          <p:nvPr/>
        </p:nvSpPr>
        <p:spPr>
          <a:xfrm>
            <a:off x="2081270" y="1724637"/>
            <a:ext cx="8804444"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dirty="0"/>
              <a:t>Ideally integrated into existing health system</a:t>
            </a:r>
          </a:p>
          <a:p>
            <a:r>
              <a:rPr lang="en-GB" sz="3200" dirty="0"/>
              <a:t>Diagnostic tools</a:t>
            </a:r>
          </a:p>
          <a:p>
            <a:r>
              <a:rPr lang="en-GB" sz="3200" dirty="0"/>
              <a:t>Treatment, medicines</a:t>
            </a:r>
          </a:p>
          <a:p>
            <a:r>
              <a:rPr lang="en-GB" sz="3200" dirty="0"/>
              <a:t>Patient education </a:t>
            </a:r>
          </a:p>
          <a:p>
            <a:r>
              <a:rPr lang="en-GB" sz="3200" dirty="0"/>
              <a:t>Patient follow-up </a:t>
            </a:r>
          </a:p>
          <a:p>
            <a:r>
              <a:rPr lang="en-GB" sz="3200" dirty="0"/>
              <a:t>Referral system</a:t>
            </a:r>
          </a:p>
          <a:p>
            <a:r>
              <a:rPr lang="en-GB" sz="3200" dirty="0"/>
              <a:t>Monitoring</a:t>
            </a:r>
          </a:p>
          <a:p>
            <a:r>
              <a:rPr lang="en-GB" sz="3200" dirty="0"/>
              <a:t>Advocacy, mobilisation</a:t>
            </a:r>
          </a:p>
          <a:p>
            <a:endParaRPr lang="fr-CH" dirty="0"/>
          </a:p>
        </p:txBody>
      </p:sp>
      <p:pic>
        <p:nvPicPr>
          <p:cNvPr id="7" name="Picture 6"/>
          <p:cNvPicPr>
            <a:picLocks noChangeAspect="1"/>
          </p:cNvPicPr>
          <p:nvPr/>
        </p:nvPicPr>
        <p:blipFill>
          <a:blip r:embed="rId2"/>
          <a:stretch>
            <a:fillRect/>
          </a:stretch>
        </p:blipFill>
        <p:spPr>
          <a:xfrm>
            <a:off x="-65314" y="0"/>
            <a:ext cx="627888" cy="6858000"/>
          </a:xfrm>
          <a:prstGeom prst="rect">
            <a:avLst/>
          </a:prstGeom>
        </p:spPr>
      </p:pic>
      <p:sp>
        <p:nvSpPr>
          <p:cNvPr id="9" name="TextBox 8"/>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3" name="Slide Number Placeholder 2">
            <a:extLst>
              <a:ext uri="{FF2B5EF4-FFF2-40B4-BE49-F238E27FC236}">
                <a16:creationId xmlns:a16="http://schemas.microsoft.com/office/drawing/2014/main" id="{73BC4D73-BBA9-4381-B16F-0F2C4571411F}"/>
              </a:ext>
            </a:extLst>
          </p:cNvPr>
          <p:cNvSpPr>
            <a:spLocks noGrp="1"/>
          </p:cNvSpPr>
          <p:nvPr>
            <p:ph type="sldNum" sz="quarter" idx="12"/>
          </p:nvPr>
        </p:nvSpPr>
        <p:spPr/>
        <p:txBody>
          <a:bodyPr/>
          <a:lstStyle/>
          <a:p>
            <a:fld id="{1431706D-C08C-44A9-BAF5-B45AE634C956}" type="slidenum">
              <a:rPr lang="fr-CH" smtClean="0"/>
              <a:t>53</a:t>
            </a:fld>
            <a:endParaRPr lang="fr-CH"/>
          </a:p>
        </p:txBody>
      </p:sp>
    </p:spTree>
    <p:extLst>
      <p:ext uri="{BB962C8B-B14F-4D97-AF65-F5344CB8AC3E}">
        <p14:creationId xmlns:p14="http://schemas.microsoft.com/office/powerpoint/2010/main" val="3925016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6738"/>
            <a:ext cx="10515600" cy="1325563"/>
          </a:xfrm>
        </p:spPr>
        <p:txBody>
          <a:bodyPr/>
          <a:lstStyle/>
          <a:p>
            <a:r>
              <a:rPr lang="en-GB" u="sng" dirty="0">
                <a:latin typeface="+mn-lt"/>
              </a:rPr>
              <a:t>Protocols </a:t>
            </a:r>
            <a:r>
              <a:rPr lang="en-GB" u="sng" dirty="0" err="1">
                <a:latin typeface="+mn-lt"/>
              </a:rPr>
              <a:t>MoH</a:t>
            </a:r>
            <a:r>
              <a:rPr lang="en-GB" u="sng" dirty="0">
                <a:latin typeface="+mn-lt"/>
              </a:rPr>
              <a:t>, PEN, PCI, MSF</a:t>
            </a:r>
          </a:p>
        </p:txBody>
      </p:sp>
      <p:pic>
        <p:nvPicPr>
          <p:cNvPr id="4" name="Content Placeholder 3"/>
          <p:cNvPicPr>
            <a:picLocks noGrp="1" noChangeAspect="1"/>
          </p:cNvPicPr>
          <p:nvPr>
            <p:ph idx="1"/>
          </p:nvPr>
        </p:nvPicPr>
        <p:blipFill>
          <a:blip r:embed="rId2"/>
          <a:stretch>
            <a:fillRect/>
          </a:stretch>
        </p:blipFill>
        <p:spPr>
          <a:xfrm>
            <a:off x="559096" y="1214233"/>
            <a:ext cx="5736331" cy="3199745"/>
          </a:xfrm>
          <a:prstGeom prst="rect">
            <a:avLst/>
          </a:prstGeom>
        </p:spPr>
      </p:pic>
      <p:pic>
        <p:nvPicPr>
          <p:cNvPr id="6" name="Picture 5"/>
          <p:cNvPicPr>
            <a:picLocks noChangeAspect="1"/>
          </p:cNvPicPr>
          <p:nvPr/>
        </p:nvPicPr>
        <p:blipFill>
          <a:blip r:embed="rId3"/>
          <a:stretch>
            <a:fillRect/>
          </a:stretch>
        </p:blipFill>
        <p:spPr>
          <a:xfrm>
            <a:off x="8653645" y="47044"/>
            <a:ext cx="3538355" cy="4942834"/>
          </a:xfrm>
          <a:prstGeom prst="rect">
            <a:avLst/>
          </a:prstGeom>
        </p:spPr>
      </p:pic>
      <p:pic>
        <p:nvPicPr>
          <p:cNvPr id="7" name="Picture 6">
            <a:extLst>
              <a:ext uri="{FF2B5EF4-FFF2-40B4-BE49-F238E27FC236}">
                <a16:creationId xmlns:a16="http://schemas.microsoft.com/office/drawing/2014/main" id="{9A9B40C8-638D-45E9-B099-20E6BBD8B9A6}"/>
              </a:ext>
            </a:extLst>
          </p:cNvPr>
          <p:cNvPicPr>
            <a:picLocks noChangeAspect="1"/>
          </p:cNvPicPr>
          <p:nvPr/>
        </p:nvPicPr>
        <p:blipFill>
          <a:blip r:embed="rId4"/>
          <a:stretch>
            <a:fillRect/>
          </a:stretch>
        </p:blipFill>
        <p:spPr>
          <a:xfrm>
            <a:off x="-65314" y="0"/>
            <a:ext cx="627888" cy="6858000"/>
          </a:xfrm>
          <a:prstGeom prst="rect">
            <a:avLst/>
          </a:prstGeom>
        </p:spPr>
      </p:pic>
      <p:pic>
        <p:nvPicPr>
          <p:cNvPr id="8" name="Content Placeholder 3">
            <a:extLst>
              <a:ext uri="{FF2B5EF4-FFF2-40B4-BE49-F238E27FC236}">
                <a16:creationId xmlns:a16="http://schemas.microsoft.com/office/drawing/2014/main" id="{C5BBFF3F-A468-431C-A1D7-F27B7037D384}"/>
              </a:ext>
            </a:extLst>
          </p:cNvPr>
          <p:cNvPicPr>
            <a:picLocks noChangeAspect="1"/>
          </p:cNvPicPr>
          <p:nvPr/>
        </p:nvPicPr>
        <p:blipFill>
          <a:blip r:embed="rId5"/>
          <a:stretch>
            <a:fillRect/>
          </a:stretch>
        </p:blipFill>
        <p:spPr bwMode="auto">
          <a:xfrm>
            <a:off x="5279010" y="3325362"/>
            <a:ext cx="5842763" cy="4312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a16="http://schemas.microsoft.com/office/drawing/2014/main" id="{2FD06E88-CEF7-4C3D-9840-9C708B780407}"/>
              </a:ext>
            </a:extLst>
          </p:cNvPr>
          <p:cNvSpPr txBox="1"/>
          <p:nvPr/>
        </p:nvSpPr>
        <p:spPr>
          <a:xfrm>
            <a:off x="17797" y="5154117"/>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3" name="Slide Number Placeholder 2">
            <a:extLst>
              <a:ext uri="{FF2B5EF4-FFF2-40B4-BE49-F238E27FC236}">
                <a16:creationId xmlns:a16="http://schemas.microsoft.com/office/drawing/2014/main" id="{1028730B-BD1B-412C-B0C9-ED4F84E5B0BE}"/>
              </a:ext>
            </a:extLst>
          </p:cNvPr>
          <p:cNvSpPr>
            <a:spLocks noGrp="1"/>
          </p:cNvSpPr>
          <p:nvPr>
            <p:ph type="sldNum" sz="quarter" idx="12"/>
          </p:nvPr>
        </p:nvSpPr>
        <p:spPr/>
        <p:txBody>
          <a:bodyPr/>
          <a:lstStyle/>
          <a:p>
            <a:fld id="{1431706D-C08C-44A9-BAF5-B45AE634C956}" type="slidenum">
              <a:rPr lang="fr-CH" smtClean="0"/>
              <a:t>54</a:t>
            </a:fld>
            <a:endParaRPr lang="fr-CH"/>
          </a:p>
        </p:txBody>
      </p:sp>
    </p:spTree>
    <p:extLst>
      <p:ext uri="{BB962C8B-B14F-4D97-AF65-F5344CB8AC3E}">
        <p14:creationId xmlns:p14="http://schemas.microsoft.com/office/powerpoint/2010/main" val="235752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2731265" cy="1325563"/>
          </a:xfrm>
        </p:spPr>
        <p:txBody>
          <a:bodyPr/>
          <a:lstStyle/>
          <a:p>
            <a:r>
              <a:rPr lang="en-US" u="sng" dirty="0">
                <a:latin typeface="+mn-lt"/>
              </a:rPr>
              <a:t>Follow-up</a:t>
            </a:r>
            <a:endParaRPr lang="fr-CH" u="sng" dirty="0">
              <a:latin typeface="+mn-lt"/>
            </a:endParaRPr>
          </a:p>
        </p:txBody>
      </p:sp>
      <p:pic>
        <p:nvPicPr>
          <p:cNvPr id="4" name="Content Placeholder 3"/>
          <p:cNvPicPr>
            <a:picLocks noGrp="1" noChangeAspect="1"/>
          </p:cNvPicPr>
          <p:nvPr>
            <p:ph idx="1"/>
          </p:nvPr>
        </p:nvPicPr>
        <p:blipFill>
          <a:blip r:embed="rId2"/>
          <a:stretch>
            <a:fillRect/>
          </a:stretch>
        </p:blipFill>
        <p:spPr>
          <a:xfrm>
            <a:off x="2633031" y="1101687"/>
            <a:ext cx="9349937" cy="6040385"/>
          </a:xfrm>
          <a:prstGeom prst="rect">
            <a:avLst/>
          </a:prstGeom>
        </p:spPr>
      </p:pic>
      <p:pic>
        <p:nvPicPr>
          <p:cNvPr id="5" name="Picture 4">
            <a:extLst>
              <a:ext uri="{FF2B5EF4-FFF2-40B4-BE49-F238E27FC236}">
                <a16:creationId xmlns:a16="http://schemas.microsoft.com/office/drawing/2014/main" id="{3D744DC3-D967-46D7-9950-B5844197D97B}"/>
              </a:ext>
            </a:extLst>
          </p:cNvPr>
          <p:cNvPicPr>
            <a:picLocks noChangeAspect="1"/>
          </p:cNvPicPr>
          <p:nvPr/>
        </p:nvPicPr>
        <p:blipFill>
          <a:blip r:embed="rId3"/>
          <a:stretch>
            <a:fillRect/>
          </a:stretch>
        </p:blipFill>
        <p:spPr>
          <a:xfrm>
            <a:off x="-65314" y="0"/>
            <a:ext cx="627888" cy="6858000"/>
          </a:xfrm>
          <a:prstGeom prst="rect">
            <a:avLst/>
          </a:prstGeom>
        </p:spPr>
      </p:pic>
      <p:sp>
        <p:nvSpPr>
          <p:cNvPr id="6" name="TextBox 5">
            <a:extLst>
              <a:ext uri="{FF2B5EF4-FFF2-40B4-BE49-F238E27FC236}">
                <a16:creationId xmlns:a16="http://schemas.microsoft.com/office/drawing/2014/main" id="{CA8E6137-85FD-4229-9EA0-15F428EC3A01}"/>
              </a:ext>
            </a:extLst>
          </p:cNvPr>
          <p:cNvSpPr txBox="1"/>
          <p:nvPr/>
        </p:nvSpPr>
        <p:spPr>
          <a:xfrm>
            <a:off x="50441"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3" name="Slide Number Placeholder 2">
            <a:extLst>
              <a:ext uri="{FF2B5EF4-FFF2-40B4-BE49-F238E27FC236}">
                <a16:creationId xmlns:a16="http://schemas.microsoft.com/office/drawing/2014/main" id="{FF9BAD42-7191-4FC4-A0DC-152E3B70824A}"/>
              </a:ext>
            </a:extLst>
          </p:cNvPr>
          <p:cNvSpPr>
            <a:spLocks noGrp="1"/>
          </p:cNvSpPr>
          <p:nvPr>
            <p:ph type="sldNum" sz="quarter" idx="12"/>
          </p:nvPr>
        </p:nvSpPr>
        <p:spPr/>
        <p:txBody>
          <a:bodyPr/>
          <a:lstStyle/>
          <a:p>
            <a:fld id="{1431706D-C08C-44A9-BAF5-B45AE634C956}" type="slidenum">
              <a:rPr lang="fr-CH" smtClean="0"/>
              <a:t>55</a:t>
            </a:fld>
            <a:endParaRPr lang="fr-CH"/>
          </a:p>
        </p:txBody>
      </p:sp>
    </p:spTree>
    <p:extLst>
      <p:ext uri="{BB962C8B-B14F-4D97-AF65-F5344CB8AC3E}">
        <p14:creationId xmlns:p14="http://schemas.microsoft.com/office/powerpoint/2010/main" val="33226146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CH" dirty="0"/>
          </a:p>
        </p:txBody>
      </p:sp>
      <p:pic>
        <p:nvPicPr>
          <p:cNvPr id="5" name="Picture 4"/>
          <p:cNvPicPr>
            <a:picLocks noChangeAspect="1"/>
          </p:cNvPicPr>
          <p:nvPr/>
        </p:nvPicPr>
        <p:blipFill>
          <a:blip r:embed="rId2"/>
          <a:stretch>
            <a:fillRect/>
          </a:stretch>
        </p:blipFill>
        <p:spPr>
          <a:xfrm rot="10800000">
            <a:off x="-1824880" y="-908654"/>
            <a:ext cx="9289032" cy="3873120"/>
          </a:xfrm>
          <a:prstGeom prst="rect">
            <a:avLst/>
          </a:prstGeom>
        </p:spPr>
      </p:pic>
      <p:pic>
        <p:nvPicPr>
          <p:cNvPr id="6" name="Picture 5"/>
          <p:cNvPicPr>
            <a:picLocks noChangeAspect="1"/>
          </p:cNvPicPr>
          <p:nvPr/>
        </p:nvPicPr>
        <p:blipFill>
          <a:blip r:embed="rId3"/>
          <a:stretch>
            <a:fillRect/>
          </a:stretch>
        </p:blipFill>
        <p:spPr>
          <a:xfrm>
            <a:off x="1745898" y="910533"/>
            <a:ext cx="2384143" cy="5813846"/>
          </a:xfrm>
          <a:prstGeom prst="rect">
            <a:avLst/>
          </a:prstGeom>
        </p:spPr>
      </p:pic>
      <p:sp>
        <p:nvSpPr>
          <p:cNvPr id="3" name="TextBox 2"/>
          <p:cNvSpPr txBox="1"/>
          <p:nvPr/>
        </p:nvSpPr>
        <p:spPr>
          <a:xfrm>
            <a:off x="7464152" y="4941168"/>
            <a:ext cx="2199957" cy="369332"/>
          </a:xfrm>
          <a:prstGeom prst="rect">
            <a:avLst/>
          </a:prstGeom>
          <a:solidFill>
            <a:schemeClr val="bg1"/>
          </a:solidFill>
        </p:spPr>
        <p:txBody>
          <a:bodyPr wrap="square" rtlCol="0">
            <a:spAutoFit/>
          </a:bodyPr>
          <a:lstStyle/>
          <a:p>
            <a:endParaRPr lang="fr-CH" dirty="0"/>
          </a:p>
        </p:txBody>
      </p:sp>
      <p:pic>
        <p:nvPicPr>
          <p:cNvPr id="7" name="Picture 6">
            <a:extLst>
              <a:ext uri="{FF2B5EF4-FFF2-40B4-BE49-F238E27FC236}">
                <a16:creationId xmlns:a16="http://schemas.microsoft.com/office/drawing/2014/main" id="{F156C5F4-C03B-4472-B980-BEE7436C3FA2}"/>
              </a:ext>
            </a:extLst>
          </p:cNvPr>
          <p:cNvPicPr>
            <a:picLocks noChangeAspect="1"/>
          </p:cNvPicPr>
          <p:nvPr/>
        </p:nvPicPr>
        <p:blipFill>
          <a:blip r:embed="rId4"/>
          <a:stretch>
            <a:fillRect/>
          </a:stretch>
        </p:blipFill>
        <p:spPr>
          <a:xfrm>
            <a:off x="-65314" y="0"/>
            <a:ext cx="627888" cy="6858000"/>
          </a:xfrm>
          <a:prstGeom prst="rect">
            <a:avLst/>
          </a:prstGeom>
        </p:spPr>
      </p:pic>
      <p:pic>
        <p:nvPicPr>
          <p:cNvPr id="10" name="Picture 9">
            <a:extLst>
              <a:ext uri="{FF2B5EF4-FFF2-40B4-BE49-F238E27FC236}">
                <a16:creationId xmlns:a16="http://schemas.microsoft.com/office/drawing/2014/main" id="{36265837-B8BC-4998-B373-6D1E126E286E}"/>
              </a:ext>
            </a:extLst>
          </p:cNvPr>
          <p:cNvPicPr>
            <a:picLocks noChangeAspect="1"/>
          </p:cNvPicPr>
          <p:nvPr/>
        </p:nvPicPr>
        <p:blipFill>
          <a:blip r:embed="rId5"/>
          <a:stretch>
            <a:fillRect/>
          </a:stretch>
        </p:blipFill>
        <p:spPr>
          <a:xfrm>
            <a:off x="7195724" y="137869"/>
            <a:ext cx="4335517" cy="6858000"/>
          </a:xfrm>
          <a:prstGeom prst="rect">
            <a:avLst/>
          </a:prstGeom>
        </p:spPr>
      </p:pic>
      <p:sp>
        <p:nvSpPr>
          <p:cNvPr id="11" name="TextBox 10">
            <a:extLst>
              <a:ext uri="{FF2B5EF4-FFF2-40B4-BE49-F238E27FC236}">
                <a16:creationId xmlns:a16="http://schemas.microsoft.com/office/drawing/2014/main" id="{C44B56FD-58C6-4D07-960B-8823F3E329AE}"/>
              </a:ext>
            </a:extLst>
          </p:cNvPr>
          <p:cNvSpPr txBox="1"/>
          <p:nvPr/>
        </p:nvSpPr>
        <p:spPr>
          <a:xfrm>
            <a:off x="-14545" y="5310500"/>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Slide Number Placeholder 3">
            <a:extLst>
              <a:ext uri="{FF2B5EF4-FFF2-40B4-BE49-F238E27FC236}">
                <a16:creationId xmlns:a16="http://schemas.microsoft.com/office/drawing/2014/main" id="{8BE35C0B-92D1-4243-916C-4574D3F1978C}"/>
              </a:ext>
            </a:extLst>
          </p:cNvPr>
          <p:cNvSpPr>
            <a:spLocks noGrp="1"/>
          </p:cNvSpPr>
          <p:nvPr>
            <p:ph type="sldNum" sz="quarter" idx="12"/>
          </p:nvPr>
        </p:nvSpPr>
        <p:spPr/>
        <p:txBody>
          <a:bodyPr/>
          <a:lstStyle/>
          <a:p>
            <a:fld id="{1431706D-C08C-44A9-BAF5-B45AE634C956}" type="slidenum">
              <a:rPr lang="fr-CH" smtClean="0"/>
              <a:t>56</a:t>
            </a:fld>
            <a:endParaRPr lang="fr-CH"/>
          </a:p>
        </p:txBody>
      </p:sp>
    </p:spTree>
    <p:extLst>
      <p:ext uri="{BB962C8B-B14F-4D97-AF65-F5344CB8AC3E}">
        <p14:creationId xmlns:p14="http://schemas.microsoft.com/office/powerpoint/2010/main" val="304793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0F577-E4F6-4752-9756-770410137329}"/>
              </a:ext>
            </a:extLst>
          </p:cNvPr>
          <p:cNvSpPr>
            <a:spLocks noGrp="1"/>
          </p:cNvSpPr>
          <p:nvPr>
            <p:ph type="title"/>
          </p:nvPr>
        </p:nvSpPr>
        <p:spPr>
          <a:xfrm>
            <a:off x="1497975" y="-169418"/>
            <a:ext cx="10515600" cy="1325563"/>
          </a:xfrm>
        </p:spPr>
        <p:txBody>
          <a:bodyPr>
            <a:normAutofit/>
          </a:bodyPr>
          <a:lstStyle/>
          <a:p>
            <a:r>
              <a:rPr lang="en-US" u="sng" dirty="0">
                <a:latin typeface="+mn-lt"/>
              </a:rPr>
              <a:t>Multiple actors – continuity, coordination</a:t>
            </a:r>
            <a:endParaRPr lang="fr-CH" u="sng" dirty="0">
              <a:latin typeface="+mn-lt"/>
            </a:endParaRPr>
          </a:p>
        </p:txBody>
      </p:sp>
      <p:pic>
        <p:nvPicPr>
          <p:cNvPr id="4" name="Content Placeholder 5">
            <a:extLst>
              <a:ext uri="{FF2B5EF4-FFF2-40B4-BE49-F238E27FC236}">
                <a16:creationId xmlns:a16="http://schemas.microsoft.com/office/drawing/2014/main" id="{98E4A9BB-8FE6-469F-89C4-8AAF04BD470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235939" y="3741564"/>
            <a:ext cx="3035644" cy="2645293"/>
          </a:xfrm>
        </p:spPr>
      </p:pic>
      <p:pic>
        <p:nvPicPr>
          <p:cNvPr id="6" name="Image 14">
            <a:extLst>
              <a:ext uri="{FF2B5EF4-FFF2-40B4-BE49-F238E27FC236}">
                <a16:creationId xmlns:a16="http://schemas.microsoft.com/office/drawing/2014/main" id="{28AD5DD0-D066-47BE-8FEF-3293AAFF2647}"/>
              </a:ext>
            </a:extLst>
          </p:cNvPr>
          <p:cNvPicPr>
            <a:picLocks noChangeAspect="1"/>
          </p:cNvPicPr>
          <p:nvPr/>
        </p:nvPicPr>
        <p:blipFill>
          <a:blip r:embed="rId3"/>
          <a:stretch>
            <a:fillRect/>
          </a:stretch>
        </p:blipFill>
        <p:spPr>
          <a:xfrm>
            <a:off x="1611428" y="3761322"/>
            <a:ext cx="1638041" cy="1090042"/>
          </a:xfrm>
          <a:prstGeom prst="rect">
            <a:avLst/>
          </a:prstGeom>
        </p:spPr>
      </p:pic>
      <p:pic>
        <p:nvPicPr>
          <p:cNvPr id="7" name="Image 16">
            <a:extLst>
              <a:ext uri="{FF2B5EF4-FFF2-40B4-BE49-F238E27FC236}">
                <a16:creationId xmlns:a16="http://schemas.microsoft.com/office/drawing/2014/main" id="{189C8311-6A49-4348-946D-1C37F8AD31D4}"/>
              </a:ext>
            </a:extLst>
          </p:cNvPr>
          <p:cNvPicPr>
            <a:picLocks noChangeAspect="1"/>
          </p:cNvPicPr>
          <p:nvPr/>
        </p:nvPicPr>
        <p:blipFill>
          <a:blip r:embed="rId4"/>
          <a:stretch>
            <a:fillRect/>
          </a:stretch>
        </p:blipFill>
        <p:spPr>
          <a:xfrm>
            <a:off x="9879958" y="3400844"/>
            <a:ext cx="1198800" cy="1198800"/>
          </a:xfrm>
          <a:prstGeom prst="rect">
            <a:avLst/>
          </a:prstGeom>
        </p:spPr>
      </p:pic>
      <p:pic>
        <p:nvPicPr>
          <p:cNvPr id="8" name="Picture 7">
            <a:extLst>
              <a:ext uri="{FF2B5EF4-FFF2-40B4-BE49-F238E27FC236}">
                <a16:creationId xmlns:a16="http://schemas.microsoft.com/office/drawing/2014/main" id="{079B2F9B-61FA-41B5-B960-5876867CD06C}"/>
              </a:ext>
            </a:extLst>
          </p:cNvPr>
          <p:cNvPicPr>
            <a:picLocks noChangeAspect="1"/>
          </p:cNvPicPr>
          <p:nvPr/>
        </p:nvPicPr>
        <p:blipFill>
          <a:blip r:embed="rId5"/>
          <a:stretch>
            <a:fillRect/>
          </a:stretch>
        </p:blipFill>
        <p:spPr>
          <a:xfrm>
            <a:off x="-65314" y="0"/>
            <a:ext cx="627888" cy="6858000"/>
          </a:xfrm>
          <a:prstGeom prst="rect">
            <a:avLst/>
          </a:prstGeom>
        </p:spPr>
      </p:pic>
      <p:pic>
        <p:nvPicPr>
          <p:cNvPr id="9" name="Picture 8">
            <a:extLst>
              <a:ext uri="{FF2B5EF4-FFF2-40B4-BE49-F238E27FC236}">
                <a16:creationId xmlns:a16="http://schemas.microsoft.com/office/drawing/2014/main" id="{ED9635A8-A7F0-4CAE-AD7F-52A7C3D362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9311" y="1662239"/>
            <a:ext cx="2118413" cy="2079325"/>
          </a:xfrm>
          <a:prstGeom prst="rect">
            <a:avLst/>
          </a:prstGeom>
        </p:spPr>
      </p:pic>
      <p:sp>
        <p:nvSpPr>
          <p:cNvPr id="10" name="TextBox 9">
            <a:extLst>
              <a:ext uri="{FF2B5EF4-FFF2-40B4-BE49-F238E27FC236}">
                <a16:creationId xmlns:a16="http://schemas.microsoft.com/office/drawing/2014/main" id="{D1124B5B-5A46-4BBB-B28E-B0B5ECA015B3}"/>
              </a:ext>
            </a:extLst>
          </p:cNvPr>
          <p:cNvSpPr txBox="1"/>
          <p:nvPr/>
        </p:nvSpPr>
        <p:spPr>
          <a:xfrm>
            <a:off x="19508" y="5236351"/>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3" name="TextBox 2">
            <a:extLst>
              <a:ext uri="{FF2B5EF4-FFF2-40B4-BE49-F238E27FC236}">
                <a16:creationId xmlns:a16="http://schemas.microsoft.com/office/drawing/2014/main" id="{88739F0B-44F5-4FF3-8D1C-FBEEF773D557}"/>
              </a:ext>
            </a:extLst>
          </p:cNvPr>
          <p:cNvSpPr txBox="1"/>
          <p:nvPr/>
        </p:nvSpPr>
        <p:spPr>
          <a:xfrm>
            <a:off x="3312097" y="1234194"/>
            <a:ext cx="5567806" cy="523220"/>
          </a:xfrm>
          <a:prstGeom prst="rect">
            <a:avLst/>
          </a:prstGeom>
          <a:noFill/>
        </p:spPr>
        <p:txBody>
          <a:bodyPr wrap="none" rtlCol="0">
            <a:spAutoFit/>
          </a:bodyPr>
          <a:lstStyle/>
          <a:p>
            <a:r>
              <a:rPr lang="en-US" sz="2800" b="1" dirty="0">
                <a:solidFill>
                  <a:srgbClr val="002060"/>
                </a:solidFill>
              </a:rPr>
              <a:t>Local authorities /Ministry of health</a:t>
            </a:r>
            <a:endParaRPr lang="fr-CH" sz="2800" b="1" dirty="0">
              <a:solidFill>
                <a:srgbClr val="002060"/>
              </a:solidFill>
            </a:endParaRPr>
          </a:p>
        </p:txBody>
      </p:sp>
      <p:pic>
        <p:nvPicPr>
          <p:cNvPr id="12" name="Picture 11" descr="C:\DATA\HELP\GVA_HELP\ICRC_logo-white_transp400.jpg">
            <a:extLst>
              <a:ext uri="{FF2B5EF4-FFF2-40B4-BE49-F238E27FC236}">
                <a16:creationId xmlns:a16="http://schemas.microsoft.com/office/drawing/2014/main" id="{9611C4E4-F432-424A-9A9A-242791489D02}"/>
              </a:ext>
            </a:extLst>
          </p:cNvPr>
          <p:cNvPicPr>
            <a:picLocks noChangeAspect="1" noChangeArrowheads="1"/>
          </p:cNvPicPr>
          <p:nvPr/>
        </p:nvPicPr>
        <p:blipFill>
          <a:blip r:embed="rId7" cstate="print"/>
          <a:srcRect/>
          <a:stretch>
            <a:fillRect/>
          </a:stretch>
        </p:blipFill>
        <p:spPr bwMode="auto">
          <a:xfrm>
            <a:off x="1736809" y="2256206"/>
            <a:ext cx="835199" cy="950076"/>
          </a:xfrm>
          <a:prstGeom prst="rect">
            <a:avLst/>
          </a:prstGeom>
          <a:noFill/>
        </p:spPr>
      </p:pic>
      <p:sp>
        <p:nvSpPr>
          <p:cNvPr id="13" name="TextBox 12">
            <a:extLst>
              <a:ext uri="{FF2B5EF4-FFF2-40B4-BE49-F238E27FC236}">
                <a16:creationId xmlns:a16="http://schemas.microsoft.com/office/drawing/2014/main" id="{45E0025F-560E-4F50-8263-8B691305EF08}"/>
              </a:ext>
            </a:extLst>
          </p:cNvPr>
          <p:cNvSpPr txBox="1"/>
          <p:nvPr/>
        </p:nvSpPr>
        <p:spPr>
          <a:xfrm>
            <a:off x="10473429" y="6095046"/>
            <a:ext cx="1027333" cy="461665"/>
          </a:xfrm>
          <a:prstGeom prst="rect">
            <a:avLst/>
          </a:prstGeom>
          <a:noFill/>
        </p:spPr>
        <p:txBody>
          <a:bodyPr wrap="none" rtlCol="0">
            <a:spAutoFit/>
          </a:bodyPr>
          <a:lstStyle/>
          <a:p>
            <a:r>
              <a:rPr lang="en-US" sz="2400" b="1" dirty="0"/>
              <a:t>Etc.…..</a:t>
            </a:r>
            <a:endParaRPr lang="fr-CH" sz="2400" b="1" dirty="0"/>
          </a:p>
        </p:txBody>
      </p:sp>
      <p:sp>
        <p:nvSpPr>
          <p:cNvPr id="5" name="TextBox 4">
            <a:extLst>
              <a:ext uri="{FF2B5EF4-FFF2-40B4-BE49-F238E27FC236}">
                <a16:creationId xmlns:a16="http://schemas.microsoft.com/office/drawing/2014/main" id="{0C873992-C4EA-4533-9B0A-8F4C2ED3B8CC}"/>
              </a:ext>
            </a:extLst>
          </p:cNvPr>
          <p:cNvSpPr txBox="1"/>
          <p:nvPr/>
        </p:nvSpPr>
        <p:spPr>
          <a:xfrm>
            <a:off x="1657655" y="5182532"/>
            <a:ext cx="3645293" cy="1200329"/>
          </a:xfrm>
          <a:prstGeom prst="rect">
            <a:avLst/>
          </a:prstGeom>
          <a:noFill/>
        </p:spPr>
        <p:txBody>
          <a:bodyPr wrap="none" rtlCol="0">
            <a:spAutoFit/>
          </a:bodyPr>
          <a:lstStyle/>
          <a:p>
            <a:r>
              <a:rPr lang="en-US" sz="2400" b="1" dirty="0"/>
              <a:t>Private sector</a:t>
            </a:r>
          </a:p>
          <a:p>
            <a:pPr lvl="1"/>
            <a:r>
              <a:rPr lang="en-US" sz="2400" b="1" dirty="0"/>
              <a:t>Physician associations</a:t>
            </a:r>
          </a:p>
          <a:p>
            <a:pPr lvl="2"/>
            <a:r>
              <a:rPr lang="en-US" sz="2400" b="1" dirty="0"/>
              <a:t>Patient associations</a:t>
            </a:r>
            <a:endParaRPr lang="fr-CH" sz="2400" b="1" dirty="0"/>
          </a:p>
        </p:txBody>
      </p:sp>
      <p:sp>
        <p:nvSpPr>
          <p:cNvPr id="11" name="TextBox 10">
            <a:extLst>
              <a:ext uri="{FF2B5EF4-FFF2-40B4-BE49-F238E27FC236}">
                <a16:creationId xmlns:a16="http://schemas.microsoft.com/office/drawing/2014/main" id="{8BD4B426-1BEA-4691-AF53-1ECA237C934A}"/>
              </a:ext>
            </a:extLst>
          </p:cNvPr>
          <p:cNvSpPr txBox="1"/>
          <p:nvPr/>
        </p:nvSpPr>
        <p:spPr>
          <a:xfrm>
            <a:off x="2758183" y="2500411"/>
            <a:ext cx="1282146" cy="461665"/>
          </a:xfrm>
          <a:prstGeom prst="rect">
            <a:avLst/>
          </a:prstGeom>
          <a:noFill/>
        </p:spPr>
        <p:txBody>
          <a:bodyPr wrap="none" rtlCol="0">
            <a:spAutoFit/>
          </a:bodyPr>
          <a:lstStyle/>
          <a:p>
            <a:r>
              <a:rPr lang="en-US" sz="2400" dirty="0"/>
              <a:t>  (RC/RC)</a:t>
            </a:r>
            <a:endParaRPr lang="fr-CH" sz="2400" dirty="0"/>
          </a:p>
        </p:txBody>
      </p:sp>
      <p:sp>
        <p:nvSpPr>
          <p:cNvPr id="14" name="TextBox 13">
            <a:extLst>
              <a:ext uri="{FF2B5EF4-FFF2-40B4-BE49-F238E27FC236}">
                <a16:creationId xmlns:a16="http://schemas.microsoft.com/office/drawing/2014/main" id="{9263E8A4-C5B0-40DB-BF9C-E87DE6B34022}"/>
              </a:ext>
            </a:extLst>
          </p:cNvPr>
          <p:cNvSpPr txBox="1"/>
          <p:nvPr/>
        </p:nvSpPr>
        <p:spPr>
          <a:xfrm>
            <a:off x="3249469" y="4032983"/>
            <a:ext cx="1087157" cy="461665"/>
          </a:xfrm>
          <a:prstGeom prst="rect">
            <a:avLst/>
          </a:prstGeom>
          <a:noFill/>
        </p:spPr>
        <p:txBody>
          <a:bodyPr wrap="none" rtlCol="0">
            <a:spAutoFit/>
          </a:bodyPr>
          <a:lstStyle/>
          <a:p>
            <a:r>
              <a:rPr lang="en-US" sz="2400" dirty="0"/>
              <a:t>(NGOs)</a:t>
            </a:r>
            <a:endParaRPr lang="fr-CH" sz="2400" dirty="0"/>
          </a:p>
        </p:txBody>
      </p:sp>
      <p:sp>
        <p:nvSpPr>
          <p:cNvPr id="15" name="Slide Number Placeholder 14">
            <a:extLst>
              <a:ext uri="{FF2B5EF4-FFF2-40B4-BE49-F238E27FC236}">
                <a16:creationId xmlns:a16="http://schemas.microsoft.com/office/drawing/2014/main" id="{C0D87C4A-467E-445E-B952-7A45B1AD366B}"/>
              </a:ext>
            </a:extLst>
          </p:cNvPr>
          <p:cNvSpPr>
            <a:spLocks noGrp="1"/>
          </p:cNvSpPr>
          <p:nvPr>
            <p:ph type="sldNum" sz="quarter" idx="12"/>
          </p:nvPr>
        </p:nvSpPr>
        <p:spPr/>
        <p:txBody>
          <a:bodyPr/>
          <a:lstStyle/>
          <a:p>
            <a:fld id="{1431706D-C08C-44A9-BAF5-B45AE634C956}" type="slidenum">
              <a:rPr lang="fr-CH" smtClean="0"/>
              <a:t>57</a:t>
            </a:fld>
            <a:endParaRPr lang="fr-CH"/>
          </a:p>
        </p:txBody>
      </p:sp>
    </p:spTree>
    <p:extLst>
      <p:ext uri="{BB962C8B-B14F-4D97-AF65-F5344CB8AC3E}">
        <p14:creationId xmlns:p14="http://schemas.microsoft.com/office/powerpoint/2010/main" val="23870373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6143" y="117215"/>
            <a:ext cx="8294914" cy="1325563"/>
          </a:xfrm>
        </p:spPr>
        <p:txBody>
          <a:bodyPr/>
          <a:lstStyle/>
          <a:p>
            <a:pPr algn="ctr"/>
            <a:r>
              <a:rPr lang="en-US" u="sng" dirty="0">
                <a:latin typeface="+mn-lt"/>
              </a:rPr>
              <a:t>Conclusions / Guiding principles</a:t>
            </a:r>
          </a:p>
        </p:txBody>
      </p:sp>
      <p:sp>
        <p:nvSpPr>
          <p:cNvPr id="3" name="Content Placeholder 2"/>
          <p:cNvSpPr>
            <a:spLocks noGrp="1"/>
          </p:cNvSpPr>
          <p:nvPr>
            <p:ph idx="1"/>
          </p:nvPr>
        </p:nvSpPr>
        <p:spPr/>
        <p:txBody>
          <a:bodyPr>
            <a:normAutofit/>
          </a:bodyPr>
          <a:lstStyle/>
          <a:p>
            <a:pPr marL="0" indent="0">
              <a:buNone/>
            </a:pPr>
            <a:endParaRPr lang="fr-CH" dirty="0"/>
          </a:p>
          <a:p>
            <a:endParaRPr lang="fr-CH" dirty="0"/>
          </a:p>
        </p:txBody>
      </p:sp>
      <p:sp>
        <p:nvSpPr>
          <p:cNvPr id="4" name="Espace réservé du contenu 2"/>
          <p:cNvSpPr txBox="1">
            <a:spLocks/>
          </p:cNvSpPr>
          <p:nvPr/>
        </p:nvSpPr>
        <p:spPr>
          <a:xfrm>
            <a:off x="1208314" y="1738539"/>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NCDs contribute heavily to morbidity and mortality in crisis settings</a:t>
            </a:r>
          </a:p>
          <a:p>
            <a:r>
              <a:rPr lang="en-GB" dirty="0"/>
              <a:t>Assessment and prioritization of NCDs in acute and protracted crises is critical to ensure the issue is fully addressed</a:t>
            </a:r>
          </a:p>
          <a:p>
            <a:r>
              <a:rPr lang="en-GB" dirty="0"/>
              <a:t>NCDs are a complex and complicated issue, that requires attention in the following aspects in operations:</a:t>
            </a:r>
          </a:p>
          <a:p>
            <a:pPr lvl="1"/>
            <a:r>
              <a:rPr lang="en-GB" dirty="0"/>
              <a:t>Choice of type and level of intervention</a:t>
            </a:r>
          </a:p>
          <a:p>
            <a:pPr lvl="1"/>
            <a:r>
              <a:rPr lang="en-GB" dirty="0"/>
              <a:t>Access to services, medication, and referral</a:t>
            </a:r>
          </a:p>
          <a:p>
            <a:pPr lvl="1"/>
            <a:r>
              <a:rPr lang="en-GB" dirty="0"/>
              <a:t>Patient registration, follow up</a:t>
            </a:r>
          </a:p>
          <a:p>
            <a:pPr lvl="1"/>
            <a:r>
              <a:rPr lang="en-GB" dirty="0"/>
              <a:t>HR training and task shifting</a:t>
            </a:r>
          </a:p>
          <a:p>
            <a:r>
              <a:rPr lang="en-GB" dirty="0"/>
              <a:t>It is important to consider ethical dilemmas linked to NCDs</a:t>
            </a:r>
          </a:p>
          <a:p>
            <a:endParaRPr lang="fr-CH" dirty="0"/>
          </a:p>
        </p:txBody>
      </p:sp>
      <p:pic>
        <p:nvPicPr>
          <p:cNvPr id="7" name="Picture 6"/>
          <p:cNvPicPr>
            <a:picLocks noChangeAspect="1"/>
          </p:cNvPicPr>
          <p:nvPr/>
        </p:nvPicPr>
        <p:blipFill>
          <a:blip r:embed="rId2"/>
          <a:stretch>
            <a:fillRect/>
          </a:stretch>
        </p:blipFill>
        <p:spPr>
          <a:xfrm>
            <a:off x="0" y="0"/>
            <a:ext cx="627888" cy="6858000"/>
          </a:xfrm>
          <a:prstGeom prst="rect">
            <a:avLst/>
          </a:prstGeom>
        </p:spPr>
      </p:pic>
      <p:sp>
        <p:nvSpPr>
          <p:cNvPr id="9" name="TextBox 8"/>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5" name="Slide Number Placeholder 4">
            <a:extLst>
              <a:ext uri="{FF2B5EF4-FFF2-40B4-BE49-F238E27FC236}">
                <a16:creationId xmlns:a16="http://schemas.microsoft.com/office/drawing/2014/main" id="{D8BA51A9-DEC3-477C-BB74-FE2C7552FA80}"/>
              </a:ext>
            </a:extLst>
          </p:cNvPr>
          <p:cNvSpPr>
            <a:spLocks noGrp="1"/>
          </p:cNvSpPr>
          <p:nvPr>
            <p:ph type="sldNum" sz="quarter" idx="12"/>
          </p:nvPr>
        </p:nvSpPr>
        <p:spPr/>
        <p:txBody>
          <a:bodyPr/>
          <a:lstStyle/>
          <a:p>
            <a:fld id="{1431706D-C08C-44A9-BAF5-B45AE634C956}" type="slidenum">
              <a:rPr lang="fr-CH" smtClean="0"/>
              <a:t>58</a:t>
            </a:fld>
            <a:endParaRPr lang="fr-CH"/>
          </a:p>
        </p:txBody>
      </p:sp>
    </p:spTree>
    <p:extLst>
      <p:ext uri="{BB962C8B-B14F-4D97-AF65-F5344CB8AC3E}">
        <p14:creationId xmlns:p14="http://schemas.microsoft.com/office/powerpoint/2010/main" val="19896707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38982"/>
            <a:ext cx="10515600" cy="1325563"/>
          </a:xfrm>
        </p:spPr>
        <p:txBody>
          <a:bodyPr/>
          <a:lstStyle/>
          <a:p>
            <a:pPr algn="ctr"/>
            <a:r>
              <a:rPr lang="en-US" u="sng" dirty="0">
                <a:latin typeface="+mn-lt"/>
              </a:rPr>
              <a:t>References</a:t>
            </a:r>
          </a:p>
        </p:txBody>
      </p:sp>
      <p:sp>
        <p:nvSpPr>
          <p:cNvPr id="3" name="Espace réservé du contenu 2"/>
          <p:cNvSpPr>
            <a:spLocks noGrp="1"/>
          </p:cNvSpPr>
          <p:nvPr>
            <p:ph idx="1"/>
          </p:nvPr>
        </p:nvSpPr>
        <p:spPr>
          <a:xfrm>
            <a:off x="1356784" y="1573679"/>
            <a:ext cx="10515600" cy="4998799"/>
          </a:xfrm>
        </p:spPr>
        <p:txBody>
          <a:bodyPr>
            <a:normAutofit fontScale="92500" lnSpcReduction="20000"/>
          </a:bodyPr>
          <a:lstStyle/>
          <a:p>
            <a:r>
              <a:rPr lang="en-US" sz="2600" dirty="0" err="1"/>
              <a:t>Demaio</a:t>
            </a:r>
            <a:r>
              <a:rPr lang="en-US" sz="2600" dirty="0"/>
              <a:t> A, Jamieson J, de </a:t>
            </a:r>
            <a:r>
              <a:rPr lang="en-US" sz="2600" dirty="0" err="1"/>
              <a:t>Courten</a:t>
            </a:r>
            <a:r>
              <a:rPr lang="en-US" sz="2600" dirty="0"/>
              <a:t> M, </a:t>
            </a:r>
            <a:r>
              <a:rPr lang="en-US" sz="2600" dirty="0" err="1"/>
              <a:t>Tellier</a:t>
            </a:r>
            <a:r>
              <a:rPr lang="en-US" sz="2600" dirty="0"/>
              <a:t> S. Non-communicable diseases in emergencies: A call for action-PLOS Currents Disasters 2013</a:t>
            </a:r>
          </a:p>
          <a:p>
            <a:r>
              <a:rPr lang="en-US" sz="2600" dirty="0"/>
              <a:t>ICRC. Non communicable diseases in health interventions, guiding principles, ICRC 2012</a:t>
            </a:r>
          </a:p>
          <a:p>
            <a:r>
              <a:rPr lang="fr-CH" sz="2600" dirty="0" err="1"/>
              <a:t>Mendis</a:t>
            </a:r>
            <a:r>
              <a:rPr lang="fr-CH" sz="2600" dirty="0"/>
              <a:t> S et al. </a:t>
            </a:r>
            <a:r>
              <a:rPr lang="en-US" sz="2600" dirty="0"/>
              <a:t>Gaps in capacity in primary care in low resource settings for implementation of essential non-communicable disease interventions. International J of hypertension 2012</a:t>
            </a:r>
          </a:p>
          <a:p>
            <a:r>
              <a:rPr lang="en-GB" sz="2600" dirty="0" err="1"/>
              <a:t>Aebischer</a:t>
            </a:r>
            <a:r>
              <a:rPr lang="en-GB" sz="2600" dirty="0"/>
              <a:t> </a:t>
            </a:r>
            <a:r>
              <a:rPr lang="en-GB" sz="2600" dirty="0" err="1"/>
              <a:t>Perone</a:t>
            </a:r>
            <a:r>
              <a:rPr lang="en-GB" sz="2600" dirty="0"/>
              <a:t> S, </a:t>
            </a:r>
            <a:r>
              <a:rPr lang="en-GB" sz="2600" dirty="0" err="1"/>
              <a:t>Beran</a:t>
            </a:r>
            <a:r>
              <a:rPr lang="en-GB" sz="2600" dirty="0"/>
              <a:t> D. </a:t>
            </a:r>
            <a:r>
              <a:rPr lang="en-US" sz="2600" dirty="0"/>
              <a:t>Modifying the Interagency Emergency Health Kit to include treatment for non-communicable diseases in natural disasters and complex emergencies: the missing clinical, operational and humanitarian perspectives. BMJ Global Health. 2017, 2(1), e000287.</a:t>
            </a:r>
          </a:p>
          <a:p>
            <a:r>
              <a:rPr lang="en-US" sz="2600" dirty="0"/>
              <a:t>UNIATF UN interagency task-force on the prevention and control of non-communicable diseases. Non communicable diseases in emergencies. WHO/NMH/NVI16.2</a:t>
            </a:r>
            <a:endParaRPr lang="fr-CH" sz="2600" dirty="0"/>
          </a:p>
          <a:p>
            <a:pPr marL="0" indent="0">
              <a:buNone/>
            </a:pPr>
            <a:r>
              <a:rPr lang="en-US" dirty="0"/>
              <a:t> </a:t>
            </a:r>
          </a:p>
          <a:p>
            <a:pPr marL="0" indent="0">
              <a:buNone/>
            </a:pPr>
            <a:endParaRPr lang="en-US" sz="1800" dirty="0"/>
          </a:p>
          <a:p>
            <a:pPr marL="0" indent="0">
              <a:buNone/>
            </a:pPr>
            <a:endParaRPr lang="fr-CH" dirty="0"/>
          </a:p>
          <a:p>
            <a:endParaRPr lang="fr-CH" dirty="0"/>
          </a:p>
          <a:p>
            <a:endParaRPr lang="fr-CH" dirty="0"/>
          </a:p>
        </p:txBody>
      </p:sp>
      <p:pic>
        <p:nvPicPr>
          <p:cNvPr id="6" name="Picture 5"/>
          <p:cNvPicPr>
            <a:picLocks noChangeAspect="1"/>
          </p:cNvPicPr>
          <p:nvPr/>
        </p:nvPicPr>
        <p:blipFill>
          <a:blip r:embed="rId3"/>
          <a:stretch>
            <a:fillRect/>
          </a:stretch>
        </p:blipFill>
        <p:spPr>
          <a:xfrm>
            <a:off x="0" y="0"/>
            <a:ext cx="627888" cy="6858000"/>
          </a:xfrm>
          <a:prstGeom prst="rect">
            <a:avLst/>
          </a:prstGeom>
        </p:spPr>
      </p:pic>
      <p:sp>
        <p:nvSpPr>
          <p:cNvPr id="8" name="TextBox 7"/>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Slide Number Placeholder 3">
            <a:extLst>
              <a:ext uri="{FF2B5EF4-FFF2-40B4-BE49-F238E27FC236}">
                <a16:creationId xmlns:a16="http://schemas.microsoft.com/office/drawing/2014/main" id="{C08CB281-14B1-4366-B3D3-E543EF667B5B}"/>
              </a:ext>
            </a:extLst>
          </p:cNvPr>
          <p:cNvSpPr>
            <a:spLocks noGrp="1"/>
          </p:cNvSpPr>
          <p:nvPr>
            <p:ph type="sldNum" sz="quarter" idx="12"/>
          </p:nvPr>
        </p:nvSpPr>
        <p:spPr/>
        <p:txBody>
          <a:bodyPr/>
          <a:lstStyle/>
          <a:p>
            <a:fld id="{1431706D-C08C-44A9-BAF5-B45AE634C956}" type="slidenum">
              <a:rPr lang="fr-CH" smtClean="0"/>
              <a:t>59</a:t>
            </a:fld>
            <a:endParaRPr lang="fr-CH"/>
          </a:p>
        </p:txBody>
      </p:sp>
    </p:spTree>
    <p:extLst>
      <p:ext uri="{BB962C8B-B14F-4D97-AF65-F5344CB8AC3E}">
        <p14:creationId xmlns:p14="http://schemas.microsoft.com/office/powerpoint/2010/main" val="690410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
            <a:ext cx="10515600" cy="990600"/>
          </a:xfrm>
        </p:spPr>
        <p:txBody>
          <a:bodyPr/>
          <a:lstStyle/>
          <a:p>
            <a:pPr algn="ctr"/>
            <a:r>
              <a:rPr lang="en-US" u="sng" dirty="0">
                <a:latin typeface="+mn-lt"/>
              </a:rPr>
              <a:t>Burden of disease</a:t>
            </a:r>
          </a:p>
        </p:txBody>
      </p:sp>
      <p:sp>
        <p:nvSpPr>
          <p:cNvPr id="4" name="Rectangle 3"/>
          <p:cNvSpPr/>
          <p:nvPr/>
        </p:nvSpPr>
        <p:spPr>
          <a:xfrm>
            <a:off x="3048000" y="2967335"/>
            <a:ext cx="6096000" cy="369332"/>
          </a:xfrm>
          <a:prstGeom prst="rect">
            <a:avLst/>
          </a:prstGeom>
        </p:spPr>
        <p:txBody>
          <a:bodyPr>
            <a:spAutoFit/>
          </a:bodyPr>
          <a:lstStyle/>
          <a:p>
            <a:endParaRPr lang="fr-CH" dirty="0"/>
          </a:p>
        </p:txBody>
      </p:sp>
      <p:pic>
        <p:nvPicPr>
          <p:cNvPr id="9" name="Picture 8"/>
          <p:cNvPicPr>
            <a:picLocks noChangeAspect="1"/>
          </p:cNvPicPr>
          <p:nvPr/>
        </p:nvPicPr>
        <p:blipFill>
          <a:blip r:embed="rId3"/>
          <a:stretch>
            <a:fillRect/>
          </a:stretch>
        </p:blipFill>
        <p:spPr>
          <a:xfrm>
            <a:off x="0" y="0"/>
            <a:ext cx="627888" cy="6858000"/>
          </a:xfrm>
          <a:prstGeom prst="rect">
            <a:avLst/>
          </a:prstGeom>
        </p:spPr>
      </p:pic>
      <p:sp>
        <p:nvSpPr>
          <p:cNvPr id="11" name="TextBox 10"/>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pic>
        <p:nvPicPr>
          <p:cNvPr id="8" name="Picture 7"/>
          <p:cNvPicPr>
            <a:picLocks noChangeAspect="1"/>
          </p:cNvPicPr>
          <p:nvPr/>
        </p:nvPicPr>
        <p:blipFill>
          <a:blip r:embed="rId4"/>
          <a:stretch>
            <a:fillRect/>
          </a:stretch>
        </p:blipFill>
        <p:spPr>
          <a:xfrm>
            <a:off x="704850" y="776287"/>
            <a:ext cx="4552950" cy="2989465"/>
          </a:xfrm>
          <a:prstGeom prst="rect">
            <a:avLst/>
          </a:prstGeom>
        </p:spPr>
      </p:pic>
      <p:pic>
        <p:nvPicPr>
          <p:cNvPr id="10" name="Picture 9"/>
          <p:cNvPicPr>
            <a:picLocks noChangeAspect="1"/>
          </p:cNvPicPr>
          <p:nvPr/>
        </p:nvPicPr>
        <p:blipFill>
          <a:blip r:embed="rId5"/>
          <a:stretch>
            <a:fillRect/>
          </a:stretch>
        </p:blipFill>
        <p:spPr>
          <a:xfrm>
            <a:off x="5468112" y="878662"/>
            <a:ext cx="6505575" cy="2887090"/>
          </a:xfrm>
          <a:prstGeom prst="rect">
            <a:avLst/>
          </a:prstGeom>
        </p:spPr>
      </p:pic>
      <p:pic>
        <p:nvPicPr>
          <p:cNvPr id="13" name="Picture 12"/>
          <p:cNvPicPr>
            <a:picLocks noChangeAspect="1"/>
          </p:cNvPicPr>
          <p:nvPr/>
        </p:nvPicPr>
        <p:blipFill>
          <a:blip r:embed="rId6"/>
          <a:stretch>
            <a:fillRect/>
          </a:stretch>
        </p:blipFill>
        <p:spPr>
          <a:xfrm>
            <a:off x="2428875" y="4022763"/>
            <a:ext cx="7953375" cy="2581275"/>
          </a:xfrm>
          <a:prstGeom prst="rect">
            <a:avLst/>
          </a:prstGeom>
        </p:spPr>
      </p:pic>
      <p:sp>
        <p:nvSpPr>
          <p:cNvPr id="3" name="Slide Number Placeholder 2">
            <a:extLst>
              <a:ext uri="{FF2B5EF4-FFF2-40B4-BE49-F238E27FC236}">
                <a16:creationId xmlns:a16="http://schemas.microsoft.com/office/drawing/2014/main" id="{41BF121B-6368-41E2-A860-1EFB3DAC9753}"/>
              </a:ext>
            </a:extLst>
          </p:cNvPr>
          <p:cNvSpPr>
            <a:spLocks noGrp="1"/>
          </p:cNvSpPr>
          <p:nvPr>
            <p:ph type="sldNum" sz="quarter" idx="12"/>
          </p:nvPr>
        </p:nvSpPr>
        <p:spPr/>
        <p:txBody>
          <a:bodyPr/>
          <a:lstStyle/>
          <a:p>
            <a:fld id="{1431706D-C08C-44A9-BAF5-B45AE634C956}" type="slidenum">
              <a:rPr lang="fr-CH" smtClean="0"/>
              <a:t>6</a:t>
            </a:fld>
            <a:endParaRPr lang="fr-CH"/>
          </a:p>
        </p:txBody>
      </p:sp>
    </p:spTree>
    <p:extLst>
      <p:ext uri="{BB962C8B-B14F-4D97-AF65-F5344CB8AC3E}">
        <p14:creationId xmlns:p14="http://schemas.microsoft.com/office/powerpoint/2010/main" val="29718750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9155"/>
            <a:ext cx="10515600" cy="1325563"/>
          </a:xfrm>
        </p:spPr>
        <p:txBody>
          <a:bodyPr/>
          <a:lstStyle/>
          <a:p>
            <a:pPr algn="ctr"/>
            <a:r>
              <a:rPr lang="en-US" u="sng" dirty="0">
                <a:latin typeface="+mn-lt"/>
              </a:rPr>
              <a:t>References</a:t>
            </a:r>
          </a:p>
        </p:txBody>
      </p:sp>
      <p:sp>
        <p:nvSpPr>
          <p:cNvPr id="3" name="Content Placeholder 2"/>
          <p:cNvSpPr>
            <a:spLocks noGrp="1"/>
          </p:cNvSpPr>
          <p:nvPr>
            <p:ph idx="1"/>
          </p:nvPr>
        </p:nvSpPr>
        <p:spPr>
          <a:xfrm>
            <a:off x="1349828" y="1825625"/>
            <a:ext cx="10003971" cy="4351338"/>
          </a:xfrm>
        </p:spPr>
        <p:txBody>
          <a:bodyPr>
            <a:normAutofit lnSpcReduction="10000"/>
          </a:bodyPr>
          <a:lstStyle/>
          <a:p>
            <a:r>
              <a:rPr lang="en-US" sz="2400" dirty="0"/>
              <a:t>Ruby A, Knight A, </a:t>
            </a:r>
            <a:r>
              <a:rPr lang="en-US" sz="2400" dirty="0" err="1"/>
              <a:t>Perel</a:t>
            </a:r>
            <a:r>
              <a:rPr lang="en-US" sz="2400" dirty="0"/>
              <a:t> P, Blanchet K, Roberts B. The effectiveness of interventions for non-communicable diseases in humanitarian crises: A systematic review. PLOS ONE Sept 25, 2015</a:t>
            </a:r>
            <a:endParaRPr lang="fr-CH" sz="2400" dirty="0"/>
          </a:p>
          <a:p>
            <a:r>
              <a:rPr lang="en-US" sz="2400" dirty="0"/>
              <a:t>Sphere Project. Sphere handbook. Geneva: 2011: Essential health services – non communicable diseases</a:t>
            </a:r>
            <a:endParaRPr lang="fr-CH" sz="2400" dirty="0"/>
          </a:p>
          <a:p>
            <a:r>
              <a:rPr lang="en-US" sz="2400" dirty="0"/>
              <a:t>Spiegel PB, </a:t>
            </a:r>
            <a:r>
              <a:rPr lang="en-US" sz="2400" dirty="0" err="1"/>
              <a:t>Checchi</a:t>
            </a:r>
            <a:r>
              <a:rPr lang="en-US" sz="2400" dirty="0"/>
              <a:t> F, Colombo S, Paik E. Health-care needs of people affected by conflict: future trends and changing frameworks. Lancet 2010:375:341-45</a:t>
            </a:r>
          </a:p>
          <a:p>
            <a:r>
              <a:rPr lang="en-US" sz="2400" dirty="0"/>
              <a:t>Aebischer Perone S, Martinez E, du </a:t>
            </a:r>
            <a:r>
              <a:rPr lang="en-US" sz="2400" dirty="0" err="1"/>
              <a:t>Mortier</a:t>
            </a:r>
            <a:r>
              <a:rPr lang="en-US" sz="2400" dirty="0"/>
              <a:t> S, Rossi R, </a:t>
            </a:r>
            <a:r>
              <a:rPr lang="en-US" sz="2400" dirty="0" err="1"/>
              <a:t>Pahud</a:t>
            </a:r>
            <a:r>
              <a:rPr lang="en-US" sz="2400" dirty="0"/>
              <a:t> M, </a:t>
            </a:r>
            <a:r>
              <a:rPr lang="en-US" sz="2400" dirty="0" err="1"/>
              <a:t>Urbaniak</a:t>
            </a:r>
            <a:r>
              <a:rPr lang="en-US" sz="2400" dirty="0"/>
              <a:t> V, </a:t>
            </a:r>
            <a:r>
              <a:rPr lang="en-US" sz="2400" dirty="0" err="1"/>
              <a:t>Chappuis</a:t>
            </a:r>
            <a:r>
              <a:rPr lang="en-US" sz="2400" dirty="0"/>
              <a:t> F, </a:t>
            </a:r>
            <a:r>
              <a:rPr lang="en-US" sz="2400" dirty="0" err="1"/>
              <a:t>Hagon</a:t>
            </a:r>
            <a:r>
              <a:rPr lang="en-US" sz="2400" dirty="0"/>
              <a:t> O, </a:t>
            </a:r>
            <a:r>
              <a:rPr lang="en-US" sz="2400" dirty="0" err="1"/>
              <a:t>Jacquerioz</a:t>
            </a:r>
            <a:r>
              <a:rPr lang="en-US" sz="2400" dirty="0"/>
              <a:t> Bausch F, </a:t>
            </a:r>
            <a:r>
              <a:rPr lang="en-US" sz="2400" dirty="0" err="1"/>
              <a:t>Beran</a:t>
            </a:r>
            <a:r>
              <a:rPr lang="en-US" sz="2400" dirty="0"/>
              <a:t> D. Non-communicable diseases in humanitarian settings: ten essential questions. Conflict and Health 2017, 11:17</a:t>
            </a:r>
            <a:endParaRPr lang="fr-CH" sz="2400" dirty="0"/>
          </a:p>
        </p:txBody>
      </p:sp>
      <p:pic>
        <p:nvPicPr>
          <p:cNvPr id="6" name="Picture 5"/>
          <p:cNvPicPr>
            <a:picLocks noChangeAspect="1"/>
          </p:cNvPicPr>
          <p:nvPr/>
        </p:nvPicPr>
        <p:blipFill>
          <a:blip r:embed="rId2"/>
          <a:stretch>
            <a:fillRect/>
          </a:stretch>
        </p:blipFill>
        <p:spPr>
          <a:xfrm>
            <a:off x="0" y="0"/>
            <a:ext cx="627888" cy="6858000"/>
          </a:xfrm>
          <a:prstGeom prst="rect">
            <a:avLst/>
          </a:prstGeom>
        </p:spPr>
      </p:pic>
      <p:sp>
        <p:nvSpPr>
          <p:cNvPr id="8" name="TextBox 7"/>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4" name="Slide Number Placeholder 3">
            <a:extLst>
              <a:ext uri="{FF2B5EF4-FFF2-40B4-BE49-F238E27FC236}">
                <a16:creationId xmlns:a16="http://schemas.microsoft.com/office/drawing/2014/main" id="{7BC0CA96-FAAF-403A-BD5C-BC6FC5518FB1}"/>
              </a:ext>
            </a:extLst>
          </p:cNvPr>
          <p:cNvSpPr>
            <a:spLocks noGrp="1"/>
          </p:cNvSpPr>
          <p:nvPr>
            <p:ph type="sldNum" sz="quarter" idx="12"/>
          </p:nvPr>
        </p:nvSpPr>
        <p:spPr/>
        <p:txBody>
          <a:bodyPr/>
          <a:lstStyle/>
          <a:p>
            <a:fld id="{1431706D-C08C-44A9-BAF5-B45AE634C956}" type="slidenum">
              <a:rPr lang="fr-CH" smtClean="0"/>
              <a:t>60</a:t>
            </a:fld>
            <a:endParaRPr lang="fr-CH"/>
          </a:p>
        </p:txBody>
      </p:sp>
    </p:spTree>
    <p:extLst>
      <p:ext uri="{BB962C8B-B14F-4D97-AF65-F5344CB8AC3E}">
        <p14:creationId xmlns:p14="http://schemas.microsoft.com/office/powerpoint/2010/main" val="42406888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89822"/>
            <a:ext cx="10515600" cy="1325563"/>
          </a:xfrm>
        </p:spPr>
        <p:txBody>
          <a:bodyPr/>
          <a:lstStyle/>
          <a:p>
            <a:pPr algn="ctr"/>
            <a:r>
              <a:rPr lang="en-US" b="1" dirty="0"/>
              <a:t> </a:t>
            </a:r>
            <a:r>
              <a:rPr lang="en-US" u="sng" dirty="0">
                <a:latin typeface="+mn-lt"/>
              </a:rPr>
              <a:t>NCDs and humanitarian emergencies</a:t>
            </a:r>
          </a:p>
        </p:txBody>
      </p:sp>
      <p:pic>
        <p:nvPicPr>
          <p:cNvPr id="8" name="Picture 7"/>
          <p:cNvPicPr>
            <a:picLocks noChangeAspect="1"/>
          </p:cNvPicPr>
          <p:nvPr/>
        </p:nvPicPr>
        <p:blipFill>
          <a:blip r:embed="rId3"/>
          <a:stretch>
            <a:fillRect/>
          </a:stretch>
        </p:blipFill>
        <p:spPr>
          <a:xfrm>
            <a:off x="0" y="0"/>
            <a:ext cx="627888" cy="6858000"/>
          </a:xfrm>
          <a:prstGeom prst="rect">
            <a:avLst/>
          </a:prstGeom>
        </p:spPr>
      </p:pic>
      <p:sp>
        <p:nvSpPr>
          <p:cNvPr id="6" name="TextBox 5"/>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0032" y="1219132"/>
            <a:ext cx="7871935" cy="5645938"/>
          </a:xfrm>
          <a:prstGeom prst="rect">
            <a:avLst/>
          </a:prstGeom>
        </p:spPr>
      </p:pic>
      <p:sp>
        <p:nvSpPr>
          <p:cNvPr id="4" name="Slide Number Placeholder 3">
            <a:extLst>
              <a:ext uri="{FF2B5EF4-FFF2-40B4-BE49-F238E27FC236}">
                <a16:creationId xmlns:a16="http://schemas.microsoft.com/office/drawing/2014/main" id="{304A2E52-6E18-4CB1-8565-42A000B16A6E}"/>
              </a:ext>
            </a:extLst>
          </p:cNvPr>
          <p:cNvSpPr>
            <a:spLocks noGrp="1"/>
          </p:cNvSpPr>
          <p:nvPr>
            <p:ph type="sldNum" sz="quarter" idx="12"/>
          </p:nvPr>
        </p:nvSpPr>
        <p:spPr/>
        <p:txBody>
          <a:bodyPr/>
          <a:lstStyle/>
          <a:p>
            <a:fld id="{1431706D-C08C-44A9-BAF5-B45AE634C956}" type="slidenum">
              <a:rPr lang="fr-CH" smtClean="0"/>
              <a:t>7</a:t>
            </a:fld>
            <a:endParaRPr lang="fr-CH"/>
          </a:p>
        </p:txBody>
      </p:sp>
    </p:spTree>
    <p:extLst>
      <p:ext uri="{BB962C8B-B14F-4D97-AF65-F5344CB8AC3E}">
        <p14:creationId xmlns:p14="http://schemas.microsoft.com/office/powerpoint/2010/main" val="3989935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62254" y="2494835"/>
            <a:ext cx="9919216" cy="1446550"/>
          </a:xfrm>
          <a:prstGeom prst="rect">
            <a:avLst/>
          </a:prstGeom>
        </p:spPr>
        <p:txBody>
          <a:bodyPr wrap="square">
            <a:spAutoFit/>
          </a:bodyPr>
          <a:lstStyle/>
          <a:p>
            <a:pPr algn="ctr"/>
            <a:r>
              <a:rPr lang="en-GB" sz="4400" dirty="0"/>
              <a:t>Why is it important to address NCDs in acute and protracted crisis?</a:t>
            </a:r>
          </a:p>
        </p:txBody>
      </p:sp>
      <p:pic>
        <p:nvPicPr>
          <p:cNvPr id="10" name="Picture 9"/>
          <p:cNvPicPr>
            <a:picLocks noChangeAspect="1"/>
          </p:cNvPicPr>
          <p:nvPr/>
        </p:nvPicPr>
        <p:blipFill>
          <a:blip r:embed="rId2"/>
          <a:stretch>
            <a:fillRect/>
          </a:stretch>
        </p:blipFill>
        <p:spPr>
          <a:xfrm>
            <a:off x="0" y="0"/>
            <a:ext cx="627888" cy="6858000"/>
          </a:xfrm>
          <a:prstGeom prst="rect">
            <a:avLst/>
          </a:prstGeom>
        </p:spPr>
      </p:pic>
      <p:sp>
        <p:nvSpPr>
          <p:cNvPr id="7" name="TextBox 6"/>
          <p:cNvSpPr txBox="1"/>
          <p:nvPr/>
        </p:nvSpPr>
        <p:spPr>
          <a:xfrm>
            <a:off x="83492" y="5132084"/>
            <a:ext cx="461665" cy="1440394"/>
          </a:xfrm>
          <a:prstGeom prst="rect">
            <a:avLst/>
          </a:prstGeom>
          <a:noFill/>
        </p:spPr>
        <p:txBody>
          <a:bodyPr vert="vert270" wrap="none" rtlCol="0">
            <a:spAutoFit/>
          </a:bodyPr>
          <a:lstStyle/>
          <a:p>
            <a:r>
              <a:rPr lang="en-US" dirty="0">
                <a:solidFill>
                  <a:schemeClr val="bg1"/>
                </a:solidFill>
              </a:rPr>
              <a:t>H.E.L.P. course</a:t>
            </a:r>
          </a:p>
        </p:txBody>
      </p:sp>
      <p:sp>
        <p:nvSpPr>
          <p:cNvPr id="3" name="TextBox 2"/>
          <p:cNvSpPr txBox="1"/>
          <p:nvPr/>
        </p:nvSpPr>
        <p:spPr>
          <a:xfrm>
            <a:off x="961267" y="2371725"/>
            <a:ext cx="1842005" cy="1569660"/>
          </a:xfrm>
          <a:prstGeom prst="rect">
            <a:avLst/>
          </a:prstGeom>
          <a:noFill/>
        </p:spPr>
        <p:txBody>
          <a:bodyPr wrap="square" rtlCol="0">
            <a:spAutoFit/>
          </a:bodyPr>
          <a:lstStyle/>
          <a:p>
            <a:r>
              <a:rPr lang="en-GB" sz="9600" b="1" dirty="0">
                <a:solidFill>
                  <a:srgbClr val="FF0000"/>
                </a:solidFill>
              </a:rPr>
              <a:t>??</a:t>
            </a:r>
          </a:p>
        </p:txBody>
      </p:sp>
      <p:sp>
        <p:nvSpPr>
          <p:cNvPr id="2" name="Slide Number Placeholder 1">
            <a:extLst>
              <a:ext uri="{FF2B5EF4-FFF2-40B4-BE49-F238E27FC236}">
                <a16:creationId xmlns:a16="http://schemas.microsoft.com/office/drawing/2014/main" id="{486BA80C-EA76-4B0A-992B-EA983017375B}"/>
              </a:ext>
            </a:extLst>
          </p:cNvPr>
          <p:cNvSpPr>
            <a:spLocks noGrp="1"/>
          </p:cNvSpPr>
          <p:nvPr>
            <p:ph type="sldNum" sz="quarter" idx="12"/>
          </p:nvPr>
        </p:nvSpPr>
        <p:spPr/>
        <p:txBody>
          <a:bodyPr/>
          <a:lstStyle/>
          <a:p>
            <a:fld id="{1431706D-C08C-44A9-BAF5-B45AE634C956}" type="slidenum">
              <a:rPr lang="fr-CH" smtClean="0"/>
              <a:t>8</a:t>
            </a:fld>
            <a:endParaRPr lang="fr-CH"/>
          </a:p>
        </p:txBody>
      </p:sp>
    </p:spTree>
    <p:extLst>
      <p:ext uri="{BB962C8B-B14F-4D97-AF65-F5344CB8AC3E}">
        <p14:creationId xmlns:p14="http://schemas.microsoft.com/office/powerpoint/2010/main" val="1521328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945176" y="101634"/>
            <a:ext cx="6301648" cy="1325563"/>
          </a:xfrm>
        </p:spPr>
        <p:txBody>
          <a:bodyPr>
            <a:normAutofit/>
          </a:bodyPr>
          <a:lstStyle/>
          <a:p>
            <a:pPr algn="ctr"/>
            <a:r>
              <a:rPr lang="en-US" u="sng" dirty="0">
                <a:latin typeface="+mn-lt"/>
              </a:rPr>
              <a:t>NCDs in crisis situations</a:t>
            </a:r>
            <a:endParaRPr lang="fr-CH" u="sng" dirty="0">
              <a:latin typeface="+mn-lt"/>
            </a:endParaRPr>
          </a:p>
        </p:txBody>
      </p:sp>
      <p:sp>
        <p:nvSpPr>
          <p:cNvPr id="5" name="Rectangle 4">
            <a:extLst>
              <a:ext uri="{FF2B5EF4-FFF2-40B4-BE49-F238E27FC236}">
                <a16:creationId xmlns:a16="http://schemas.microsoft.com/office/drawing/2014/main" id="{8D66C531-C669-481A-A34E-136405EA926C}"/>
              </a:ext>
            </a:extLst>
          </p:cNvPr>
          <p:cNvSpPr/>
          <p:nvPr/>
        </p:nvSpPr>
        <p:spPr>
          <a:xfrm>
            <a:off x="5383624" y="6387034"/>
            <a:ext cx="7135091" cy="369332"/>
          </a:xfrm>
          <a:prstGeom prst="rect">
            <a:avLst/>
          </a:prstGeom>
        </p:spPr>
        <p:txBody>
          <a:bodyPr wrap="square">
            <a:spAutoFit/>
          </a:bodyPr>
          <a:lstStyle/>
          <a:p>
            <a:r>
              <a:rPr lang="en-GB" i="1" dirty="0"/>
              <a:t>Benjamin	J. Ryan, Asia-Pacific	</a:t>
            </a:r>
            <a:r>
              <a:rPr lang="en-GB" i="1" dirty="0" err="1"/>
              <a:t>Center</a:t>
            </a:r>
            <a:r>
              <a:rPr lang="en-GB" i="1" dirty="0"/>
              <a:t> for Security; H.E.L.P. course 2018</a:t>
            </a:r>
            <a:endParaRPr lang="fr-CH" i="1" dirty="0"/>
          </a:p>
        </p:txBody>
      </p:sp>
      <p:pic>
        <p:nvPicPr>
          <p:cNvPr id="6" name="Picture 5">
            <a:extLst>
              <a:ext uri="{FF2B5EF4-FFF2-40B4-BE49-F238E27FC236}">
                <a16:creationId xmlns:a16="http://schemas.microsoft.com/office/drawing/2014/main" id="{2852A924-4B58-4C67-9280-56F24DBF3393}"/>
              </a:ext>
            </a:extLst>
          </p:cNvPr>
          <p:cNvPicPr>
            <a:picLocks noChangeAspect="1"/>
          </p:cNvPicPr>
          <p:nvPr/>
        </p:nvPicPr>
        <p:blipFill>
          <a:blip r:embed="rId3"/>
          <a:stretch>
            <a:fillRect/>
          </a:stretch>
        </p:blipFill>
        <p:spPr>
          <a:xfrm>
            <a:off x="-152401" y="0"/>
            <a:ext cx="627888" cy="6858000"/>
          </a:xfrm>
          <a:prstGeom prst="rect">
            <a:avLst/>
          </a:prstGeom>
        </p:spPr>
      </p:pic>
      <p:sp>
        <p:nvSpPr>
          <p:cNvPr id="8" name="TextBox 7">
            <a:extLst>
              <a:ext uri="{FF2B5EF4-FFF2-40B4-BE49-F238E27FC236}">
                <a16:creationId xmlns:a16="http://schemas.microsoft.com/office/drawing/2014/main" id="{09B851FD-9C09-47B0-B506-865B2E136CBD}"/>
              </a:ext>
            </a:extLst>
          </p:cNvPr>
          <p:cNvSpPr txBox="1"/>
          <p:nvPr/>
        </p:nvSpPr>
        <p:spPr>
          <a:xfrm>
            <a:off x="-56959" y="5237147"/>
            <a:ext cx="461665" cy="1440394"/>
          </a:xfrm>
          <a:prstGeom prst="rect">
            <a:avLst/>
          </a:prstGeom>
          <a:noFill/>
        </p:spPr>
        <p:txBody>
          <a:bodyPr vert="vert270" wrap="none" rtlCol="0">
            <a:spAutoFit/>
          </a:bodyPr>
          <a:lstStyle/>
          <a:p>
            <a:r>
              <a:rPr lang="en-US" dirty="0">
                <a:solidFill>
                  <a:schemeClr val="bg1"/>
                </a:solidFill>
              </a:rPr>
              <a:t>H.E.L.P. course</a:t>
            </a:r>
            <a:endParaRPr lang="fr-CH" dirty="0">
              <a:solidFill>
                <a:schemeClr val="bg1"/>
              </a:solidFill>
            </a:endParaRPr>
          </a:p>
        </p:txBody>
      </p:sp>
      <p:sp>
        <p:nvSpPr>
          <p:cNvPr id="3" name="TextBox 2">
            <a:extLst>
              <a:ext uri="{FF2B5EF4-FFF2-40B4-BE49-F238E27FC236}">
                <a16:creationId xmlns:a16="http://schemas.microsoft.com/office/drawing/2014/main" id="{BACEAC21-3849-4866-A38A-A43C92F2C5D7}"/>
              </a:ext>
            </a:extLst>
          </p:cNvPr>
          <p:cNvSpPr txBox="1"/>
          <p:nvPr/>
        </p:nvSpPr>
        <p:spPr>
          <a:xfrm>
            <a:off x="952504" y="1389913"/>
            <a:ext cx="9916878" cy="4801314"/>
          </a:xfrm>
          <a:prstGeom prst="rect">
            <a:avLst/>
          </a:prstGeom>
          <a:noFill/>
        </p:spPr>
        <p:txBody>
          <a:bodyPr wrap="square" rtlCol="0">
            <a:spAutoFit/>
          </a:bodyPr>
          <a:lstStyle/>
          <a:p>
            <a:pPr marL="285750" indent="-285750">
              <a:buFont typeface="Arial" panose="020B0604020202020204" pitchFamily="34" charset="0"/>
              <a:buChar char="•"/>
            </a:pPr>
            <a:r>
              <a:rPr lang="en-US" sz="2400" dirty="0"/>
              <a:t>Prevalence of NCDs for refugees from Middle East ranges from 9-50% and for those from Africa and Asia 1-30%</a:t>
            </a:r>
            <a:r>
              <a:rPr lang="en-US" dirty="0"/>
              <a:t> (Amara &amp; Aljunid,2014)</a:t>
            </a:r>
          </a:p>
          <a:p>
            <a:pPr marL="285750" indent="-285750">
              <a:buFont typeface="Arial" panose="020B0604020202020204" pitchFamily="34" charset="0"/>
              <a:buChar char="•"/>
            </a:pPr>
            <a:r>
              <a:rPr lang="en-US" sz="2400" dirty="0"/>
              <a:t>50% of Syrian refugee households in Jordan reported a member with a NCD</a:t>
            </a:r>
          </a:p>
          <a:p>
            <a:pPr marL="742950" lvl="1" indent="-285750">
              <a:buFont typeface="Wingdings" panose="05000000000000000000" pitchFamily="2" charset="2"/>
              <a:buChar char="§"/>
            </a:pPr>
            <a:r>
              <a:rPr lang="en-US" sz="2400" dirty="0"/>
              <a:t>85% of Syrian refugees with NCDs sought care </a:t>
            </a:r>
            <a:r>
              <a:rPr lang="en-US" dirty="0"/>
              <a:t>(</a:t>
            </a:r>
            <a:r>
              <a:rPr lang="en-US" dirty="0" err="1"/>
              <a:t>Doocy</a:t>
            </a:r>
            <a:r>
              <a:rPr lang="en-US" dirty="0"/>
              <a:t> et al, 2015)</a:t>
            </a:r>
          </a:p>
          <a:p>
            <a:pPr marL="285750" indent="-285750">
              <a:buFont typeface="Arial" panose="020B0604020202020204" pitchFamily="34" charset="0"/>
              <a:buChar char="•"/>
            </a:pPr>
            <a:r>
              <a:rPr lang="en-US" sz="2400" dirty="0"/>
              <a:t>Of the Syrian refuges over 60 years in Lebanon: </a:t>
            </a:r>
          </a:p>
          <a:p>
            <a:pPr marL="742950" lvl="1" indent="-285750">
              <a:buFont typeface="Wingdings" panose="05000000000000000000" pitchFamily="2" charset="2"/>
              <a:buChar char="§"/>
            </a:pPr>
            <a:r>
              <a:rPr lang="en-US" sz="2400" dirty="0"/>
              <a:t>60% Hypertension</a:t>
            </a:r>
          </a:p>
          <a:p>
            <a:pPr marL="742950" lvl="1" indent="-285750">
              <a:buFont typeface="Wingdings" panose="05000000000000000000" pitchFamily="2" charset="2"/>
              <a:buChar char="§"/>
            </a:pPr>
            <a:r>
              <a:rPr lang="en-US" sz="2400" dirty="0"/>
              <a:t>47% Diabetes</a:t>
            </a:r>
          </a:p>
          <a:p>
            <a:pPr marL="742950" lvl="1" indent="-285750">
              <a:buFont typeface="Wingdings" panose="05000000000000000000" pitchFamily="2" charset="2"/>
              <a:buChar char="§"/>
            </a:pPr>
            <a:r>
              <a:rPr lang="en-US" sz="2400" dirty="0"/>
              <a:t>30% Heart disease</a:t>
            </a:r>
          </a:p>
          <a:p>
            <a:pPr marL="742950" lvl="1" indent="-285750">
              <a:buFont typeface="Wingdings" panose="05000000000000000000" pitchFamily="2" charset="2"/>
              <a:buChar char="§"/>
            </a:pPr>
            <a:r>
              <a:rPr lang="en-US" sz="2400" dirty="0"/>
              <a:t>11% Lung disease</a:t>
            </a:r>
          </a:p>
          <a:p>
            <a:pPr marL="742950" lvl="1" indent="-285750">
              <a:buFont typeface="Wingdings" panose="05000000000000000000" pitchFamily="2" charset="2"/>
              <a:buChar char="§"/>
            </a:pPr>
            <a:r>
              <a:rPr lang="en-US" sz="2400" dirty="0"/>
              <a:t>  6% Renal disease</a:t>
            </a:r>
          </a:p>
          <a:p>
            <a:pPr marL="742950" lvl="1" indent="-285750">
              <a:buFont typeface="Wingdings" panose="05000000000000000000" pitchFamily="2" charset="2"/>
              <a:buChar char="§"/>
            </a:pPr>
            <a:r>
              <a:rPr lang="en-US" sz="2400" dirty="0"/>
              <a:t>74% dependent on humanitarian assistance </a:t>
            </a:r>
            <a:r>
              <a:rPr lang="en-US" dirty="0"/>
              <a:t>(Strong et al, 2015)</a:t>
            </a:r>
          </a:p>
          <a:p>
            <a:pPr marL="285750" indent="-285750">
              <a:buFont typeface="Arial" panose="020B0604020202020204" pitchFamily="34" charset="0"/>
              <a:buChar char="•"/>
            </a:pPr>
            <a:r>
              <a:rPr lang="en-US" sz="2400" dirty="0"/>
              <a:t>In 2012, 46% of all adult deaths in Syria were attributable to NCDs </a:t>
            </a:r>
            <a:r>
              <a:rPr lang="en-US" dirty="0"/>
              <a:t>(Collins et al, 2017) </a:t>
            </a:r>
            <a:endParaRPr lang="fr-CH" dirty="0"/>
          </a:p>
        </p:txBody>
      </p:sp>
      <p:sp>
        <p:nvSpPr>
          <p:cNvPr id="4" name="Slide Number Placeholder 3">
            <a:extLst>
              <a:ext uri="{FF2B5EF4-FFF2-40B4-BE49-F238E27FC236}">
                <a16:creationId xmlns:a16="http://schemas.microsoft.com/office/drawing/2014/main" id="{DD0EBD76-54A3-4ADC-9217-648BEAB060A5}"/>
              </a:ext>
            </a:extLst>
          </p:cNvPr>
          <p:cNvSpPr>
            <a:spLocks noGrp="1"/>
          </p:cNvSpPr>
          <p:nvPr>
            <p:ph type="sldNum" sz="quarter" idx="12"/>
          </p:nvPr>
        </p:nvSpPr>
        <p:spPr/>
        <p:txBody>
          <a:bodyPr/>
          <a:lstStyle/>
          <a:p>
            <a:fld id="{1431706D-C08C-44A9-BAF5-B45AE634C956}" type="slidenum">
              <a:rPr lang="fr-CH" smtClean="0"/>
              <a:t>9</a:t>
            </a:fld>
            <a:endParaRPr lang="fr-CH"/>
          </a:p>
        </p:txBody>
      </p:sp>
    </p:spTree>
    <p:extLst>
      <p:ext uri="{BB962C8B-B14F-4D97-AF65-F5344CB8AC3E}">
        <p14:creationId xmlns:p14="http://schemas.microsoft.com/office/powerpoint/2010/main" val="42723132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ICRC Team Document" ma:contentTypeID="0x010100F306B2604BE44180B8B82333BE64DF4E005A5CBB6C53404A16AAEA5338BA523999000A8DC57427FE8447B6BC7D6E7F551E9D" ma:contentTypeVersion="42" ma:contentTypeDescription="Upload Form" ma:contentTypeScope="" ma:versionID="084248063f8dba146697e29f0d22fe69">
  <xsd:schema xmlns:xsd="http://www.w3.org/2001/XMLSchema" xmlns:xs="http://www.w3.org/2001/XMLSchema" xmlns:p="http://schemas.microsoft.com/office/2006/metadata/properties" xmlns:ns1="http://schemas.microsoft.com/sharepoint/v3" xmlns:ns2="71402401-ee9a-4cfa-82a8-ebbd88d5d766" xmlns:ns3="a8a2af44-4b8d-404b-a8bd-4186350a523c" xmlns:ns4="775538c5-eb89-48ba-a372-0acd5d6f1291" targetNamespace="http://schemas.microsoft.com/office/2006/metadata/properties" ma:root="true" ma:fieldsID="3e3a4ec725c8395d7b867916cbe6ed60" ns1:_="" ns2:_="" ns3:_="" ns4:_="">
    <xsd:import namespace="http://schemas.microsoft.com/sharepoint/v3"/>
    <xsd:import namespace="71402401-ee9a-4cfa-82a8-ebbd88d5d766"/>
    <xsd:import namespace="a8a2af44-4b8d-404b-a8bd-4186350a523c"/>
    <xsd:import namespace="775538c5-eb89-48ba-a372-0acd5d6f1291"/>
    <xsd:element name="properties">
      <xsd:complexType>
        <xsd:sequence>
          <xsd:element name="documentManagement">
            <xsd:complexType>
              <xsd:all>
                <xsd:element ref="ns2:ICRCIMP_IsFocus" minOccurs="0"/>
                <xsd:element ref="ns3:IsIntranet" minOccurs="0"/>
                <xsd:element ref="ns3:Period_x0020_start" minOccurs="0"/>
                <xsd:element ref="ns3:Period_x0020_end" minOccurs="0"/>
                <xsd:element ref="ns2:ICRCIMP_IsRecord" minOccurs="0"/>
                <xsd:element ref="ns2:ICRCIMP_RMIdentifier" minOccurs="0"/>
                <xsd:element ref="ns2:ICRCIMP_RMTransfer" minOccurs="0"/>
                <xsd:element ref="ns1:AverageRating" minOccurs="0"/>
                <xsd:element ref="ns1:RatingCount" minOccurs="0"/>
                <xsd:element ref="ns3:_dlc_DocIdUrl" minOccurs="0"/>
                <xsd:element ref="ns2:ICRCIMP_RMUnitInCharge_H" minOccurs="0"/>
                <xsd:element ref="ns3:TaxCatchAll" minOccurs="0"/>
                <xsd:element ref="ns3:TaxCatchAllLabel" minOccurs="0"/>
                <xsd:element ref="ns3:_dlc_DocIdPersistId" minOccurs="0"/>
                <xsd:element ref="ns2:ICRCIMP_Keyword_H" minOccurs="0"/>
                <xsd:element ref="ns3:_dlc_DocId" minOccurs="0"/>
                <xsd:element ref="ns2:ICRCIMP_OrganizationalAccronym_H" minOccurs="0"/>
                <xsd:element ref="ns2:ICRCIMP_Country_H" minOccurs="0"/>
                <xsd:element ref="ns2:ICRCIMP_DocumentType_H" minOccurs="0"/>
                <xsd:element ref="ns2:ICRCIMP_IHT_H" minOccurs="0"/>
                <xsd:element ref="ns2:ICRCIMP_BusinessFunction_H" minOccurs="0"/>
                <xsd:element ref="ns4:pe3ed4b1638e49a0a22b56e84a30773f" minOccurs="0"/>
                <xsd:element ref="ns2:h205814a13eb4c68bb83316f6dea6ef2"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6" nillable="true" ma:displayName="Rating (0-5)" ma:decimals="2" ma:description="Average value of all the ratings that have been submitted" ma:hidden="true" ma:internalName="AverageRating" ma:readOnly="false">
      <xsd:simpleType>
        <xsd:restriction base="dms:Number"/>
      </xsd:simpleType>
    </xsd:element>
    <xsd:element name="RatingCount" ma:index="17" nillable="true" ma:displayName="Number of Ratings" ma:decimals="0" ma:description="Number of ratings submitted" ma:hidden="true" ma:internalName="RatingCount" ma:readOnly="fals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71402401-ee9a-4cfa-82a8-ebbd88d5d766" elementFormDefault="qualified">
    <xsd:import namespace="http://schemas.microsoft.com/office/2006/documentManagement/types"/>
    <xsd:import namespace="http://schemas.microsoft.com/office/infopath/2007/PartnerControls"/>
    <xsd:element name="ICRCIMP_IsFocus" ma:index="5" nillable="true" ma:displayName="Is Key Document" ma:default="0" ma:internalName="ICRCIMP_IsFocus">
      <xsd:simpleType>
        <xsd:restriction base="dms:Boolean"/>
      </xsd:simpleType>
    </xsd:element>
    <xsd:element name="ICRCIMP_IsRecord" ma:index="12" nillable="true" ma:displayName="Is Record" ma:default="0" ma:internalName="ICRCIMP_IsRecord">
      <xsd:simpleType>
        <xsd:restriction base="dms:Boolean"/>
      </xsd:simpleType>
    </xsd:element>
    <xsd:element name="ICRCIMP_RMIdentifier" ma:index="13" nillable="true" ma:displayName="RM Identifier" ma:hidden="true" ma:internalName="ICRCIMP_RMIdentifier" ma:readOnly="false">
      <xsd:simpleType>
        <xsd:restriction base="dms:Text"/>
      </xsd:simpleType>
    </xsd:element>
    <xsd:element name="ICRCIMP_RMTransfer" ma:index="15" nillable="true" ma:displayName="RM Transfer" ma:format="Image" ma:hidden="true" ma:internalName="ICRCIMP_RMTransfer"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CRCIMP_RMUnitInCharge_H" ma:index="25" nillable="true" ma:taxonomy="true" ma:internalName="ICRCIMP_RMUnitInCharge_H" ma:taxonomyFieldName="ICRCIMP_RMUnitInCharge" ma:displayName="RM Unit In Charge" ma:readOnly="false" ma:default="" ma:fieldId="{6e3f7d82-bb30-4acf-bd11-eef511e2f6ff}"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Keyword_H" ma:index="29" nillable="true" ma:taxonomy="true" ma:internalName="ICRCIMP_Keyword_H" ma:taxonomyFieldName="ICRCIMP_Keyword" ma:displayName="Keyword" ma:readOnly="false" ma:default="" ma:fieldId="{f27af7a6-d078-4508-aeeb-bc60d2b2a9c2}" ma:taxonomyMulti="true" ma:sspId="ab0fa9d1-5a5a-4c9b-9c24-b67ffc5bb60f" ma:termSetId="9e1982ce-954c-4bc3-b476-a56a519943c0" ma:anchorId="dc16195f-09ad-42a4-9fc8-901be5812cbf" ma:open="false" ma:isKeyword="false">
      <xsd:complexType>
        <xsd:sequence>
          <xsd:element ref="pc:Terms" minOccurs="0" maxOccurs="1"/>
        </xsd:sequence>
      </xsd:complexType>
    </xsd:element>
    <xsd:element name="ICRCIMP_OrganizationalAccronym_H" ma:index="31" nillable="true" ma:taxonomy="true" ma:internalName="ICRCIMP_OrganizationalAccronym_H" ma:taxonomyFieldName="ICRCIMP_OrganizationalAccronym" ma:displayName="Organizational Acronym" ma:readOnly="false" ma:default="" ma:fieldId="{7ccf5c89-e992-4c56-8c3d-f080454b7083}" ma:sspId="ab0fa9d1-5a5a-4c9b-9c24-b67ffc5bb60f" ma:termSetId="9e1982ce-954c-4bc3-b476-a56a519943c0" ma:anchorId="63380a77-9e03-450d-9a07-fe8456eb1d4e" ma:open="false" ma:isKeyword="false">
      <xsd:complexType>
        <xsd:sequence>
          <xsd:element ref="pc:Terms" minOccurs="0" maxOccurs="1"/>
        </xsd:sequence>
      </xsd:complexType>
    </xsd:element>
    <xsd:element name="ICRCIMP_Country_H" ma:index="32" nillable="true" ma:taxonomy="true" ma:internalName="ICRCIMP_Country_H" ma:taxonomyFieldName="ICRCIMP_Country" ma:displayName="Country" ma:readOnly="false" ma:default="2;#No Country|1f55df4f-c103-4303-b974-426a8e7d1d06" ma:fieldId="{43c356ae-dbf9-4781-9db5-36f4e2c43aa5}" ma:taxonomyMulti="true" ma:sspId="ab0fa9d1-5a5a-4c9b-9c24-b67ffc5bb60f" ma:termSetId="9e1982ce-954c-4bc3-b476-a56a519943c0" ma:anchorId="ef6172f5-22a7-44c1-85b4-1009e07f4347" ma:open="false" ma:isKeyword="false">
      <xsd:complexType>
        <xsd:sequence>
          <xsd:element ref="pc:Terms" minOccurs="0" maxOccurs="1"/>
        </xsd:sequence>
      </xsd:complexType>
    </xsd:element>
    <xsd:element name="ICRCIMP_DocumentType_H" ma:index="33" nillable="true" ma:taxonomy="true" ma:internalName="ICRCIMP_DocumentType_H" ma:taxonomyFieldName="ICRCIMP_DocumentType" ma:displayName="Document Type" ma:readOnly="false" ma:default="" ma:fieldId="{be9838ba-4f15-4a58-a832-ef14848e4da7}" ma:sspId="ab0fa9d1-5a5a-4c9b-9c24-b67ffc5bb60f" ma:termSetId="9e1982ce-954c-4bc3-b476-a56a519943c0" ma:anchorId="d4aee717-125d-40b5-a4ac-9555539d892b" ma:open="false" ma:isKeyword="false">
      <xsd:complexType>
        <xsd:sequence>
          <xsd:element ref="pc:Terms" minOccurs="0" maxOccurs="1"/>
        </xsd:sequence>
      </xsd:complexType>
    </xsd:element>
    <xsd:element name="ICRCIMP_IHT_H" ma:index="34" nillable="true" ma:taxonomy="true" ma:internalName="ICRCIMP_IHT_H" ma:taxonomyFieldName="ICRCIMP_IHT" ma:displayName="IHT" ma:readOnly="false" ma:default="4;#Internal|23eb6094-56fc-4ad4-8ae2-cf1575a694f0" ma:fieldId="{065c2617-21f6-47e4-87f5-3c0378fecd5d}" ma:sspId="ab0fa9d1-5a5a-4c9b-9c24-b67ffc5bb60f" ma:termSetId="9e1982ce-954c-4bc3-b476-a56a519943c0" ma:anchorId="b0b0a92e-8599-45de-9f88-f18d1883a95e" ma:open="false" ma:isKeyword="false">
      <xsd:complexType>
        <xsd:sequence>
          <xsd:element ref="pc:Terms" minOccurs="0" maxOccurs="1"/>
        </xsd:sequence>
      </xsd:complexType>
    </xsd:element>
    <xsd:element name="ICRCIMP_BusinessFunction_H" ma:index="35" nillable="true" ma:taxonomy="true" ma:internalName="ICRCIMP_BusinessFunction_H" ma:taxonomyFieldName="ICRCIMP_BusinessFunction" ma:displayName="Business Function" ma:readOnly="false" ma:default="1;#Assistance|9015aaae-65d7-4217-8889-581aaffe05a3" ma:fieldId="{135f9e93-e411-4f51-a3e4-c80a6701173e}" ma:sspId="ab0fa9d1-5a5a-4c9b-9c24-b67ffc5bb60f" ma:termSetId="9e1982ce-954c-4bc3-b476-a56a519943c0" ma:anchorId="1f494b62-34d6-4855-af7c-08b76e795dc3" ma:open="false" ma:isKeyword="false">
      <xsd:complexType>
        <xsd:sequence>
          <xsd:element ref="pc:Terms" minOccurs="0" maxOccurs="1"/>
        </xsd:sequence>
      </xsd:complexType>
    </xsd:element>
    <xsd:element name="h205814a13eb4c68bb83316f6dea6ef2" ma:index="38" nillable="true" ma:taxonomy="true" ma:internalName="h205814a13eb4c68bb83316f6dea6ef2" ma:taxonomyFieldName="ICRCIMP_KeyIssue" ma:displayName="Key Issue" ma:fieldId="{1205814a-13eb-4c68-bb83-316f6dea6ef2}"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8a2af44-4b8d-404b-a8bd-4186350a523c" elementFormDefault="qualified">
    <xsd:import namespace="http://schemas.microsoft.com/office/2006/documentManagement/types"/>
    <xsd:import namespace="http://schemas.microsoft.com/office/infopath/2007/PartnerControls"/>
    <xsd:element name="IsIntranet" ma:index="6" nillable="true" ma:displayName="Is Intranet" ma:default="0" ma:internalName="IsIntranet">
      <xsd:simpleType>
        <xsd:restriction base="dms:Boolean"/>
      </xsd:simpleType>
    </xsd:element>
    <xsd:element name="Period_x0020_start" ma:index="10" nillable="true" ma:displayName="Period start" ma:default="[today]" ma:format="DateOnly" ma:internalName="Period_x0020_start">
      <xsd:simpleType>
        <xsd:restriction base="dms:DateTime"/>
      </xsd:simpleType>
    </xsd:element>
    <xsd:element name="Period_x0020_end" ma:index="11" nillable="true" ma:displayName="Period end" ma:format="DateOnly" ma:internalName="Period_x0020_end">
      <xsd:simpleType>
        <xsd:restriction base="dms:DateTime"/>
      </xsd:simpleType>
    </xsd:element>
    <xsd:element name="_dlc_DocIdUrl" ma:index="2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TaxCatchAll" ma:index="26" nillable="true" ma:displayName="Taxonomy Catch All Column" ma:hidden="true" ma:list="{bb80481a-0eda-4050-92b4-209d87b2a08d}" ma:internalName="TaxCatchAll" ma:showField="CatchAllData"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bb80481a-0eda-4050-92b4-209d87b2a08d}" ma:internalName="TaxCatchAllLabel" ma:readOnly="true" ma:showField="CatchAllDataLabel" ma:web="71402401-ee9a-4cfa-82a8-ebbd88d5d766">
      <xsd:complexType>
        <xsd:complexContent>
          <xsd:extension base="dms:MultiChoiceLookup">
            <xsd:sequence>
              <xsd:element name="Value" type="dms:Lookup" maxOccurs="unbounded" minOccurs="0"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element name="_dlc_DocId" ma:index="30" nillable="true" ma:displayName="Document ID Value" ma:description="The value of the document ID assigned to this item." ma:internalName="_dlc_DocId"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5538c5-eb89-48ba-a372-0acd5d6f1291" elementFormDefault="qualified">
    <xsd:import namespace="http://schemas.microsoft.com/office/2006/documentManagement/types"/>
    <xsd:import namespace="http://schemas.microsoft.com/office/infopath/2007/PartnerControls"/>
    <xsd:element name="pe3ed4b1638e49a0a22b56e84a30773f" ma:index="36" nillable="true" ma:taxonomy="true" ma:internalName="pe3ed4b1638e49a0a22b56e84a30773f" ma:taxonomyFieldName="Key_x0020_Issue" ma:displayName="Key Issue" ma:default="3;#- No key issue|32056555-74b8-4174-9beb-b0d6d010855f" ma:fieldId="{9e3ed4b1-638e-49a0-a22b-56e84a30773f}" ma:sspId="ab0fa9d1-5a5a-4c9b-9c24-b67ffc5bb60f" ma:termSetId="9e1982ce-954c-4bc3-b476-a56a519943c0" ma:anchorId="a8ad2310-98ac-4bbe-9c4d-0a57da7951af"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1" ma:displayName="Summary"/>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RCIMP_Country_H xmlns="71402401-ee9a-4cfa-82a8-ebbd88d5d766">
      <Terms xmlns="http://schemas.microsoft.com/office/infopath/2007/PartnerControls">
        <TermInfo xmlns="http://schemas.microsoft.com/office/infopath/2007/PartnerControls">
          <TermName xmlns="http://schemas.microsoft.com/office/infopath/2007/PartnerControls">No Country</TermName>
          <TermId xmlns="http://schemas.microsoft.com/office/infopath/2007/PartnerControls">1f55df4f-c103-4303-b974-426a8e7d1d06</TermId>
        </TermInfo>
      </Terms>
    </ICRCIMP_Country_H>
    <Period_x0020_start xmlns="a8a2af44-4b8d-404b-a8bd-4186350a523c">2019-06-22T22:00:00+00:00</Period_x0020_start>
    <TaxCatchAll xmlns="a8a2af44-4b8d-404b-a8bd-4186350a523c">
      <Value>4</Value>
      <Value>3</Value>
      <Value>2</Value>
      <Value>1</Value>
    </TaxCatchAll>
    <ICRCIMP_DocumentType_H xmlns="71402401-ee9a-4cfa-82a8-ebbd88d5d766">
      <Terms xmlns="http://schemas.microsoft.com/office/infopath/2007/PartnerControls"/>
    </ICRCIMP_DocumentType_H>
    <ICRCIMP_IHT_H xmlns="71402401-ee9a-4cfa-82a8-ebbd88d5d766">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23eb6094-56fc-4ad4-8ae2-cf1575a694f0</TermId>
        </TermInfo>
      </Terms>
    </ICRCIMP_IHT_H>
    <IsIntranet xmlns="a8a2af44-4b8d-404b-a8bd-4186350a523c">false</IsIntranet>
    <ICRCIMP_BusinessFunction_H xmlns="71402401-ee9a-4cfa-82a8-ebbd88d5d766">
      <Terms xmlns="http://schemas.microsoft.com/office/infopath/2007/PartnerControls">
        <TermInfo xmlns="http://schemas.microsoft.com/office/infopath/2007/PartnerControls">
          <TermName xmlns="http://schemas.microsoft.com/office/infopath/2007/PartnerControls">Assistance</TermName>
          <TermId xmlns="http://schemas.microsoft.com/office/infopath/2007/PartnerControls">9015aaae-65d7-4217-8889-581aaffe05a3</TermId>
        </TermInfo>
      </Terms>
    </ICRCIMP_BusinessFunction_H>
    <pe3ed4b1638e49a0a22b56e84a30773f xmlns="775538c5-eb89-48ba-a372-0acd5d6f1291">
      <Terms xmlns="http://schemas.microsoft.com/office/infopath/2007/PartnerControls">
        <TermInfo xmlns="http://schemas.microsoft.com/office/infopath/2007/PartnerControls">
          <TermName xmlns="http://schemas.microsoft.com/office/infopath/2007/PartnerControls">- No key issue</TermName>
          <TermId xmlns="http://schemas.microsoft.com/office/infopath/2007/PartnerControls">32056555-74b8-4174-9beb-b0d6d010855f</TermId>
        </TermInfo>
      </Terms>
    </pe3ed4b1638e49a0a22b56e84a30773f>
    <ICRCIMP_RMIdentifier xmlns="71402401-ee9a-4cfa-82a8-ebbd88d5d766" xsi:nil="true"/>
    <RatingCount xmlns="http://schemas.microsoft.com/sharepoint/v3" xsi:nil="true"/>
    <ICRCIMP_IsRecord xmlns="71402401-ee9a-4cfa-82a8-ebbd88d5d766">false</ICRCIMP_IsRecord>
    <ICRCIMP_RMTransfer xmlns="71402401-ee9a-4cfa-82a8-ebbd88d5d766">
      <Url xsi:nil="true"/>
      <Description xsi:nil="true"/>
    </ICRCIMP_RMTransfer>
    <ICRCIMP_Keyword_H xmlns="71402401-ee9a-4cfa-82a8-ebbd88d5d766">
      <Terms xmlns="http://schemas.microsoft.com/office/infopath/2007/PartnerControls"/>
    </ICRCIMP_Keyword_H>
    <ICRCIMP_OrganizationalAccronym_H xmlns="71402401-ee9a-4cfa-82a8-ebbd88d5d766">
      <Terms xmlns="http://schemas.microsoft.com/office/infopath/2007/PartnerControls"/>
    </ICRCIMP_OrganizationalAccronym_H>
    <AverageRating xmlns="http://schemas.microsoft.com/sharepoint/v3" xsi:nil="true"/>
    <h205814a13eb4c68bb83316f6dea6ef2 xmlns="71402401-ee9a-4cfa-82a8-ebbd88d5d766">
      <Terms xmlns="http://schemas.microsoft.com/office/infopath/2007/PartnerControls"/>
    </h205814a13eb4c68bb83316f6dea6ef2>
    <ICRCIMP_IsFocus xmlns="71402401-ee9a-4cfa-82a8-ebbd88d5d766">false</ICRCIMP_IsFocus>
    <Period_x0020_end xmlns="a8a2af44-4b8d-404b-a8bd-4186350a523c" xsi:nil="true"/>
    <ICRCIMP_RMUnitInCharge_H xmlns="71402401-ee9a-4cfa-82a8-ebbd88d5d766">
      <Terms xmlns="http://schemas.microsoft.com/office/infopath/2007/PartnerControls"/>
    </ICRCIMP_RMUnitInCharge_H>
    <_dlc_DocId xmlns="a8a2af44-4b8d-404b-a8bd-4186350a523c">TSASSIST-19-1471</_dlc_DocId>
    <_dlc_DocIdUrl xmlns="a8a2af44-4b8d-404b-a8bd-4186350a523c">
      <Url>https://collab.ext.icrc.org/sites/TS_ASSIST/_layouts/15/DocIdRedir.aspx?ID=TSASSIST-19-1471</Url>
      <Description>TSASSIST-19-1471</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16C3FA9-C82D-4D9A-B1BC-C32D6564B5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402401-ee9a-4cfa-82a8-ebbd88d5d766"/>
    <ds:schemaRef ds:uri="a8a2af44-4b8d-404b-a8bd-4186350a523c"/>
    <ds:schemaRef ds:uri="775538c5-eb89-48ba-a372-0acd5d6f12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D1957A7-F412-44A1-82C5-BCC841708E67}">
  <ds:schemaRefs>
    <ds:schemaRef ds:uri="http://purl.org/dc/terms/"/>
    <ds:schemaRef ds:uri="http://purl.org/dc/dcmitype/"/>
    <ds:schemaRef ds:uri="a8a2af44-4b8d-404b-a8bd-4186350a523c"/>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http://schemas.microsoft.com/sharepoint/v3"/>
    <ds:schemaRef ds:uri="775538c5-eb89-48ba-a372-0acd5d6f1291"/>
    <ds:schemaRef ds:uri="71402401-ee9a-4cfa-82a8-ebbd88d5d766"/>
    <ds:schemaRef ds:uri="http://www.w3.org/XML/1998/namespace"/>
  </ds:schemaRefs>
</ds:datastoreItem>
</file>

<file path=customXml/itemProps3.xml><?xml version="1.0" encoding="utf-8"?>
<ds:datastoreItem xmlns:ds="http://schemas.openxmlformats.org/officeDocument/2006/customXml" ds:itemID="{36EC46F2-8EC5-449E-81BC-EFE03E70A6CA}">
  <ds:schemaRefs>
    <ds:schemaRef ds:uri="http://schemas.microsoft.com/sharepoint/v3/contenttype/forms"/>
  </ds:schemaRefs>
</ds:datastoreItem>
</file>

<file path=customXml/itemProps4.xml><?xml version="1.0" encoding="utf-8"?>
<ds:datastoreItem xmlns:ds="http://schemas.openxmlformats.org/officeDocument/2006/customXml" ds:itemID="{E437FFE8-CCD5-4F0C-AE2B-A0CA991FA6F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509</TotalTime>
  <Words>4194</Words>
  <Application>Microsoft Office PowerPoint</Application>
  <PresentationFormat>Widescreen</PresentationFormat>
  <Paragraphs>549</Paragraphs>
  <Slides>60</Slides>
  <Notes>27</Notes>
  <HiddenSlides>3</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ＭＳ Ｐゴシック</vt:lpstr>
      <vt:lpstr>游ゴシック</vt:lpstr>
      <vt:lpstr>Arial</vt:lpstr>
      <vt:lpstr>Calibri</vt:lpstr>
      <vt:lpstr>Calibri Light</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Burden of disease</vt:lpstr>
      <vt:lpstr> NCDs and humanitarian emergencies</vt:lpstr>
      <vt:lpstr>PowerPoint Presentation</vt:lpstr>
      <vt:lpstr>NCDs in crisis situations</vt:lpstr>
      <vt:lpstr>NCDs in crisis situations</vt:lpstr>
      <vt:lpstr>Why are NCDs important?</vt:lpstr>
      <vt:lpstr>NCDs = chronic conditions, continuum of care challenges in fragile environments</vt:lpstr>
      <vt:lpstr>PowerPoint Presentation</vt:lpstr>
      <vt:lpstr>PowerPoint Presentation</vt:lpstr>
      <vt:lpstr>Assessment for NCDs</vt:lpstr>
      <vt:lpstr>PowerPoint Presentation</vt:lpstr>
      <vt:lpstr>Prioritization Criteria</vt:lpstr>
      <vt:lpstr>PowerPoint Presentation</vt:lpstr>
      <vt:lpstr>PowerPoint Presentation</vt:lpstr>
      <vt:lpstr>Prioritization Criteria</vt:lpstr>
      <vt:lpstr>Ethical implications</vt:lpstr>
      <vt:lpstr>Different ethical questions</vt:lpstr>
      <vt:lpstr>Different ethical questions</vt:lpstr>
      <vt:lpstr>Prevention vs Management</vt:lpstr>
      <vt:lpstr>PowerPoint Presentation</vt:lpstr>
      <vt:lpstr>Minimal package </vt:lpstr>
      <vt:lpstr>3 crisis types, 3 crisis contexts</vt:lpstr>
      <vt:lpstr>Questions to inform the intervention: Question 1-5</vt:lpstr>
      <vt:lpstr>Question 6-10</vt:lpstr>
      <vt:lpstr>Country affected by a crisis due to armed conflict Middle East</vt:lpstr>
      <vt:lpstr>Country affected by a crisis due to armed conflict Middle East</vt:lpstr>
      <vt:lpstr>Country affected by Ebola –Africa</vt:lpstr>
      <vt:lpstr>Country affected by Ebola -Africa</vt:lpstr>
      <vt:lpstr>Confirmed and probable Ebola virus disease cases by week of illness onset by health zone.  Data as of 30 April 2019*, WHO</vt:lpstr>
      <vt:lpstr>Country affected by a natural disaster Western Pacific</vt:lpstr>
      <vt:lpstr>Country affected by a natural disaster Western Pacific</vt:lpstr>
      <vt:lpstr>Country affected by a crisis due to armed conflict  Middle East</vt:lpstr>
      <vt:lpstr>PowerPoint Presentation</vt:lpstr>
      <vt:lpstr>Country affected by Ebola -Africa </vt:lpstr>
      <vt:lpstr>Country affected by Ebola - Africa </vt:lpstr>
      <vt:lpstr>Country affected by Ebola -Africa</vt:lpstr>
      <vt:lpstr>PowerPoint Presentation</vt:lpstr>
      <vt:lpstr>PowerPoint Presentation</vt:lpstr>
      <vt:lpstr>PowerPoint Presentation</vt:lpstr>
      <vt:lpstr>PowerPoint Presentation</vt:lpstr>
      <vt:lpstr>Controlling infection in health-care settings</vt:lpstr>
      <vt:lpstr>Country affected by a natural disaster Western Pacific</vt:lpstr>
      <vt:lpstr>Country affected by a natural disaster  Western Pacific</vt:lpstr>
      <vt:lpstr>Emergency preparedness</vt:lpstr>
      <vt:lpstr>Emergency preparedness</vt:lpstr>
      <vt:lpstr>Items for DM emergency kit</vt:lpstr>
      <vt:lpstr>Food emergency kit for persons with DM</vt:lpstr>
      <vt:lpstr>Conclusion / Guiding principles</vt:lpstr>
      <vt:lpstr>Protocols MoH, PEN, PCI, MSF</vt:lpstr>
      <vt:lpstr>Follow-up</vt:lpstr>
      <vt:lpstr>PowerPoint Presentation</vt:lpstr>
      <vt:lpstr>Multiple actors – continuity, coordination</vt:lpstr>
      <vt:lpstr>Conclusions / Guiding principles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Antje Van Roeden</dc:creator>
  <cp:lastModifiedBy>Aleksandra Kokanovic</cp:lastModifiedBy>
  <cp:revision>43</cp:revision>
  <cp:lastPrinted>2019-06-23T15:13:10Z</cp:lastPrinted>
  <dcterms:created xsi:type="dcterms:W3CDTF">2019-06-23T08:12:45Z</dcterms:created>
  <dcterms:modified xsi:type="dcterms:W3CDTF">2019-12-23T12:24:38Z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0x010100F306B2604BE44180B8B82333BE64DF4E005A5CBB6C53404A16AAEA5338BA523999000A8DC57427FE8447B6BC7D6E7F551E9D</vt:lpwstr>
  </property>
  <property fmtid="{D5CDD505-2E9C-101B-9397-08002B2CF9AE}" pid="3" name="ICRCIMP_RMUnitInCharge">
    <vt:lpwstr/>
  </property>
  <property fmtid="{D5CDD505-2E9C-101B-9397-08002B2CF9AE}" pid="4" name="ICRCIMP_ManageAccess">
    <vt:bool>false</vt:bool>
  </property>
  <property fmtid="{D5CDD505-2E9C-101B-9397-08002B2CF9AE}" pid="5" name="_dlc_DocIdItemGuid">
    <vt:lpwstr>d6e598a9-88db-4fff-ac2f-efcba8548094</vt:lpwstr>
  </property>
  <property fmtid="{D5CDD505-2E9C-101B-9397-08002B2CF9AE}" pid="6" name="ICRCIMP_IHT">
    <vt:lpwstr>4;#Internal|23eb6094-56fc-4ad4-8ae2-cf1575a694f0</vt:lpwstr>
  </property>
  <property fmtid="{D5CDD505-2E9C-101B-9397-08002B2CF9AE}" pid="7" name="ICRCIMP_Country">
    <vt:lpwstr>2;#No Country|1f55df4f-c103-4303-b974-426a8e7d1d06</vt:lpwstr>
  </property>
  <property fmtid="{D5CDD505-2E9C-101B-9397-08002B2CF9AE}" pid="8" name="ICRCIMP_OrganizationalAccronym">
    <vt:lpwstr/>
  </property>
  <property fmtid="{D5CDD505-2E9C-101B-9397-08002B2CF9AE}" pid="9" name="Key Issue">
    <vt:lpwstr>3;#- No key issue|32056555-74b8-4174-9beb-b0d6d010855f</vt:lpwstr>
  </property>
  <property fmtid="{D5CDD505-2E9C-101B-9397-08002B2CF9AE}" pid="10" name="ICRCIMP_DocumentType">
    <vt:lpwstr/>
  </property>
  <property fmtid="{D5CDD505-2E9C-101B-9397-08002B2CF9AE}" pid="11" name="ICRCIMP_BusinessFunction">
    <vt:lpwstr>1;#Assistance|9015aaae-65d7-4217-8889-581aaffe05a3</vt:lpwstr>
  </property>
  <property fmtid="{D5CDD505-2E9C-101B-9397-08002B2CF9AE}" pid="12" name="ICRCIMP_Keyword">
    <vt:lpwstr/>
  </property>
  <property fmtid="{D5CDD505-2E9C-101B-9397-08002B2CF9AE}" pid="13" name="ICRCIMP_KeyIssue">
    <vt:lpwstr/>
  </property>
</Properties>
</file>