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5"/>
  </p:notesMasterIdLst>
  <p:handoutMasterIdLst>
    <p:handoutMasterId r:id="rId46"/>
  </p:handoutMasterIdLst>
  <p:sldIdLst>
    <p:sldId id="257" r:id="rId6"/>
    <p:sldId id="341" r:id="rId7"/>
    <p:sldId id="304" r:id="rId8"/>
    <p:sldId id="291" r:id="rId9"/>
    <p:sldId id="297" r:id="rId10"/>
    <p:sldId id="306" r:id="rId11"/>
    <p:sldId id="340" r:id="rId12"/>
    <p:sldId id="305" r:id="rId13"/>
    <p:sldId id="307" r:id="rId14"/>
    <p:sldId id="299" r:id="rId15"/>
    <p:sldId id="272" r:id="rId16"/>
    <p:sldId id="267" r:id="rId17"/>
    <p:sldId id="266" r:id="rId18"/>
    <p:sldId id="268" r:id="rId19"/>
    <p:sldId id="296" r:id="rId20"/>
    <p:sldId id="270" r:id="rId21"/>
    <p:sldId id="273" r:id="rId22"/>
    <p:sldId id="335" r:id="rId23"/>
    <p:sldId id="274" r:id="rId24"/>
    <p:sldId id="275" r:id="rId25"/>
    <p:sldId id="336" r:id="rId26"/>
    <p:sldId id="276" r:id="rId27"/>
    <p:sldId id="277" r:id="rId28"/>
    <p:sldId id="278" r:id="rId29"/>
    <p:sldId id="279" r:id="rId30"/>
    <p:sldId id="338" r:id="rId31"/>
    <p:sldId id="280" r:id="rId32"/>
    <p:sldId id="281" r:id="rId33"/>
    <p:sldId id="333" r:id="rId34"/>
    <p:sldId id="285" r:id="rId35"/>
    <p:sldId id="334" r:id="rId36"/>
    <p:sldId id="309" r:id="rId37"/>
    <p:sldId id="259" r:id="rId38"/>
    <p:sldId id="313" r:id="rId39"/>
    <p:sldId id="302" r:id="rId40"/>
    <p:sldId id="301" r:id="rId41"/>
    <p:sldId id="332" r:id="rId42"/>
    <p:sldId id="288" r:id="rId43"/>
    <p:sldId id="289"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0F5"/>
    <a:srgbClr val="FFF5CD"/>
    <a:srgbClr val="0000CC"/>
    <a:srgbClr val="F7EB24"/>
    <a:srgbClr val="2ED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35" autoAdjust="0"/>
    <p:restoredTop sz="69982" autoAdjust="0"/>
  </p:normalViewPr>
  <p:slideViewPr>
    <p:cSldViewPr snapToGrid="0" showGuides="1">
      <p:cViewPr varScale="1">
        <p:scale>
          <a:sx n="38" d="100"/>
          <a:sy n="38" d="100"/>
        </p:scale>
        <p:origin x="1008" y="34"/>
      </p:cViewPr>
      <p:guideLst>
        <p:guide orient="horz" pos="2160"/>
        <p:guide pos="3840"/>
      </p:guideLst>
    </p:cSldViewPr>
  </p:slideViewPr>
  <p:outlineViewPr>
    <p:cViewPr>
      <p:scale>
        <a:sx n="33" d="100"/>
        <a:sy n="33" d="100"/>
      </p:scale>
      <p:origin x="0" y="-2106"/>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978276" y="1"/>
            <a:ext cx="3043238" cy="466725"/>
          </a:xfrm>
          <a:prstGeom prst="rect">
            <a:avLst/>
          </a:prstGeom>
        </p:spPr>
        <p:txBody>
          <a:bodyPr vert="horz" lIns="91440" tIns="45720" rIns="91440" bIns="45720" rtlCol="0"/>
          <a:lstStyle>
            <a:lvl1pPr algn="r">
              <a:defRPr sz="1200"/>
            </a:lvl1pPr>
          </a:lstStyle>
          <a:p>
            <a:fld id="{62ED6EED-E71D-4B02-AA53-CAE44E7D04E4}" type="datetimeFigureOut">
              <a:rPr lang="en-GB" smtClean="0"/>
              <a:t>14/12/2019</a:t>
            </a:fld>
            <a:endParaRPr lang="en-GB"/>
          </a:p>
        </p:txBody>
      </p:sp>
      <p:sp>
        <p:nvSpPr>
          <p:cNvPr id="4" name="Footer Placeholder 3"/>
          <p:cNvSpPr>
            <a:spLocks noGrp="1"/>
          </p:cNvSpPr>
          <p:nvPr>
            <p:ph type="ftr" sz="quarter" idx="2"/>
          </p:nvPr>
        </p:nvSpPr>
        <p:spPr>
          <a:xfrm>
            <a:off x="1" y="8842375"/>
            <a:ext cx="3043238" cy="46672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978276" y="8842375"/>
            <a:ext cx="3043238" cy="466725"/>
          </a:xfrm>
          <a:prstGeom prst="rect">
            <a:avLst/>
          </a:prstGeom>
        </p:spPr>
        <p:txBody>
          <a:bodyPr vert="horz" lIns="91440" tIns="45720" rIns="91440" bIns="45720" rtlCol="0" anchor="b"/>
          <a:lstStyle>
            <a:lvl1pPr algn="r">
              <a:defRPr sz="1200"/>
            </a:lvl1pPr>
          </a:lstStyle>
          <a:p>
            <a:fld id="{558949FA-D727-43CE-9317-6EEB4FB169B5}" type="slidenum">
              <a:rPr lang="en-GB" smtClean="0"/>
              <a:t>‹#›</a:t>
            </a:fld>
            <a:endParaRPr lang="en-GB"/>
          </a:p>
        </p:txBody>
      </p:sp>
    </p:spTree>
    <p:extLst>
      <p:ext uri="{BB962C8B-B14F-4D97-AF65-F5344CB8AC3E}">
        <p14:creationId xmlns:p14="http://schemas.microsoft.com/office/powerpoint/2010/main" val="18330276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2"/>
          </a:xfrm>
          <a:prstGeom prst="rect">
            <a:avLst/>
          </a:prstGeom>
        </p:spPr>
        <p:txBody>
          <a:bodyPr vert="horz" lIns="93324" tIns="46662" rIns="93324" bIns="46662" rtlCol="0"/>
          <a:lstStyle>
            <a:lvl1pPr algn="l">
              <a:defRPr sz="1200"/>
            </a:lvl1pPr>
          </a:lstStyle>
          <a:p>
            <a:endParaRPr lang="en-GB"/>
          </a:p>
        </p:txBody>
      </p:sp>
      <p:sp>
        <p:nvSpPr>
          <p:cNvPr id="3" name="Date Placeholder 2"/>
          <p:cNvSpPr>
            <a:spLocks noGrp="1"/>
          </p:cNvSpPr>
          <p:nvPr>
            <p:ph type="dt" idx="1"/>
          </p:nvPr>
        </p:nvSpPr>
        <p:spPr>
          <a:xfrm>
            <a:off x="3978133" y="0"/>
            <a:ext cx="3043343" cy="467072"/>
          </a:xfrm>
          <a:prstGeom prst="rect">
            <a:avLst/>
          </a:prstGeom>
        </p:spPr>
        <p:txBody>
          <a:bodyPr vert="horz" lIns="93324" tIns="46662" rIns="93324" bIns="46662" rtlCol="0"/>
          <a:lstStyle>
            <a:lvl1pPr algn="r">
              <a:defRPr sz="1200"/>
            </a:lvl1pPr>
          </a:lstStyle>
          <a:p>
            <a:fld id="{02FD13A9-B8B2-4057-A934-FB0F442E569C}" type="datetimeFigureOut">
              <a:rPr lang="en-GB" smtClean="0"/>
              <a:t>14/12/2019</a:t>
            </a:fld>
            <a:endParaRPr lang="en-GB"/>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GB"/>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842031"/>
            <a:ext cx="3043343" cy="467071"/>
          </a:xfrm>
          <a:prstGeom prst="rect">
            <a:avLst/>
          </a:prstGeom>
        </p:spPr>
        <p:txBody>
          <a:bodyPr vert="horz" lIns="93324" tIns="46662" rIns="93324" bIns="46662" rtlCol="0" anchor="b"/>
          <a:lstStyle>
            <a:lvl1pPr algn="l">
              <a:defRPr sz="1200"/>
            </a:lvl1pPr>
          </a:lstStyle>
          <a:p>
            <a:endParaRPr lang="en-GB"/>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24" tIns="46662" rIns="93324" bIns="46662" rtlCol="0" anchor="b"/>
          <a:lstStyle>
            <a:lvl1pPr algn="r">
              <a:defRPr sz="1200"/>
            </a:lvl1pPr>
          </a:lstStyle>
          <a:p>
            <a:fld id="{440E6EAF-BE4C-4542-B111-694DCBC46F57}" type="slidenum">
              <a:rPr lang="en-GB" smtClean="0"/>
              <a:t>‹#›</a:t>
            </a:fld>
            <a:endParaRPr lang="en-GB"/>
          </a:p>
        </p:txBody>
      </p:sp>
    </p:spTree>
    <p:extLst>
      <p:ext uri="{BB962C8B-B14F-4D97-AF65-F5344CB8AC3E}">
        <p14:creationId xmlns:p14="http://schemas.microsoft.com/office/powerpoint/2010/main" val="315122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D30B7-F877-4FC6-B32C-20D5FE21BCAE}" type="slidenum">
              <a:rPr lang="fr-CH" smtClean="0"/>
              <a:t>1</a:t>
            </a:fld>
            <a:endParaRPr lang="fr-CH" dirty="0"/>
          </a:p>
        </p:txBody>
      </p:sp>
    </p:spTree>
    <p:extLst>
      <p:ext uri="{BB962C8B-B14F-4D97-AF65-F5344CB8AC3E}">
        <p14:creationId xmlns:p14="http://schemas.microsoft.com/office/powerpoint/2010/main" val="2018772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40E6EAF-BE4C-4542-B111-694DCBC46F57}" type="slidenum">
              <a:rPr lang="en-GB" smtClean="0"/>
              <a:t>10</a:t>
            </a:fld>
            <a:endParaRPr lang="en-GB"/>
          </a:p>
        </p:txBody>
      </p:sp>
    </p:spTree>
    <p:extLst>
      <p:ext uri="{BB962C8B-B14F-4D97-AF65-F5344CB8AC3E}">
        <p14:creationId xmlns:p14="http://schemas.microsoft.com/office/powerpoint/2010/main" val="279712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interesting to ask what these are and why they are used.</a:t>
            </a:r>
          </a:p>
          <a:p>
            <a:r>
              <a:rPr lang="en-US" dirty="0"/>
              <a:t>They are cholera beds that are used with a plastic bucket under the hole (as seen on the right) and usually a second plastic bucket near the head of the patient.  These are for stool and vomit.  Patients with severe forms of cholera pass large volumes of fluid (as much as 10 to 20 </a:t>
            </a:r>
            <a:r>
              <a:rPr lang="en-US" dirty="0" err="1"/>
              <a:t>litres</a:t>
            </a:r>
            <a:r>
              <a:rPr lang="en-US" dirty="0"/>
              <a:t> of fluid per day) and are frequently too weak to walk to the toilet.  </a:t>
            </a:r>
          </a:p>
          <a:p>
            <a:endParaRPr lang="en-US" dirty="0"/>
          </a:p>
          <a:p>
            <a:r>
              <a:rPr lang="en-US" i="1" dirty="0"/>
              <a:t>In a previous course a participant commented that there are no curtains between the beds for privacy.  This is a good comment and can open a short discussion on the need to have separate rooms/facilities for men and women and the need to, as much as possible, maintain dignity.</a:t>
            </a:r>
          </a:p>
        </p:txBody>
      </p:sp>
      <p:sp>
        <p:nvSpPr>
          <p:cNvPr id="4" name="Slide Number Placeholder 3"/>
          <p:cNvSpPr>
            <a:spLocks noGrp="1"/>
          </p:cNvSpPr>
          <p:nvPr>
            <p:ph type="sldNum" sz="quarter" idx="10"/>
          </p:nvPr>
        </p:nvSpPr>
        <p:spPr/>
        <p:txBody>
          <a:bodyPr/>
          <a:lstStyle/>
          <a:p>
            <a:fld id="{440E6EAF-BE4C-4542-B111-694DCBC46F57}" type="slidenum">
              <a:rPr lang="en-GB" smtClean="0"/>
              <a:t>11</a:t>
            </a:fld>
            <a:endParaRPr lang="en-GB"/>
          </a:p>
        </p:txBody>
      </p:sp>
    </p:spTree>
    <p:extLst>
      <p:ext uri="{BB962C8B-B14F-4D97-AF65-F5344CB8AC3E}">
        <p14:creationId xmlns:p14="http://schemas.microsoft.com/office/powerpoint/2010/main" val="3497652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0E6EAF-BE4C-4542-B111-694DCBC46F57}" type="slidenum">
              <a:rPr lang="en-GB" smtClean="0"/>
              <a:t>12</a:t>
            </a:fld>
            <a:endParaRPr lang="en-GB"/>
          </a:p>
        </p:txBody>
      </p:sp>
    </p:spTree>
    <p:extLst>
      <p:ext uri="{BB962C8B-B14F-4D97-AF65-F5344CB8AC3E}">
        <p14:creationId xmlns:p14="http://schemas.microsoft.com/office/powerpoint/2010/main" val="194841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map of cholera is essentially a map of poverty and lack of access to clean water and adequate sanitation.</a:t>
            </a:r>
          </a:p>
          <a:p>
            <a:endParaRPr lang="en-GB" baseline="0" dirty="0"/>
          </a:p>
          <a:p>
            <a:r>
              <a:rPr lang="en-GB" baseline="0" dirty="0"/>
              <a:t>Other factors that contribute to cholera deaths include delayed seeking of treatment and lack of access to health care (often in remote/rural) areas. </a:t>
            </a:r>
          </a:p>
          <a:p>
            <a:endParaRPr lang="en-GB" baseline="0" dirty="0"/>
          </a:p>
          <a:p>
            <a:r>
              <a:rPr lang="en-GB" baseline="0" dirty="0"/>
              <a:t> In addition, s</a:t>
            </a:r>
            <a:r>
              <a:rPr lang="en-GB" dirty="0"/>
              <a:t>everal of the countries where</a:t>
            </a:r>
            <a:r>
              <a:rPr lang="en-GB" baseline="0" dirty="0"/>
              <a:t> cholera deaths are reported are countries affected by armed conflict and / or floods. This adds a layer of complexity for the cholera control. A cholera outbreak may become a crisis within an already ongoing crisis. </a:t>
            </a:r>
          </a:p>
          <a:p>
            <a:endParaRPr lang="en-GB" baseline="0" dirty="0"/>
          </a:p>
          <a:p>
            <a:r>
              <a:rPr lang="en-GB" baseline="0" dirty="0"/>
              <a:t>Most countries in Europe and North America had cholera epidemics in the past, but access to clean water and sanitation systems means cholera epidemics are now a thing of the past, even when cases are imported, there is no spread of the disease. </a:t>
            </a:r>
          </a:p>
          <a:p>
            <a:endParaRPr lang="en-GB" baseline="0" dirty="0"/>
          </a:p>
          <a:p>
            <a:r>
              <a:rPr lang="en-GB" baseline="0" dirty="0"/>
              <a:t>Indicate countries is which major outbreaks of cholera have taken place in the last year(s)</a:t>
            </a:r>
          </a:p>
          <a:p>
            <a:endParaRPr lang="en-GB" baseline="0" dirty="0"/>
          </a:p>
          <a:p>
            <a:r>
              <a:rPr lang="en-GB" i="1" baseline="0" dirty="0"/>
              <a:t>It may be interesting to point out that not all countries report cholera. There have been issues in the past that lead to countries to not report cholera or to severely underreport for political and/or economic reasons.  For example, some countries have refused to import products such as shrimp or cut flowers from countries reporting cholera. This type of refusal has had major economic impacts on the exporting country and they therefore stopped reporting cholera for many years. Participants may know examples of this.  Recently however, a number of countries who have not reported cholera for many years are again reporting cholera (Ethiopia and Sudan both reported cholera in 2018).</a:t>
            </a:r>
            <a:endParaRPr lang="en-GB" i="1" dirty="0"/>
          </a:p>
        </p:txBody>
      </p:sp>
      <p:sp>
        <p:nvSpPr>
          <p:cNvPr id="4" name="Slide Number Placeholder 3"/>
          <p:cNvSpPr>
            <a:spLocks noGrp="1"/>
          </p:cNvSpPr>
          <p:nvPr>
            <p:ph type="sldNum" sz="quarter" idx="10"/>
          </p:nvPr>
        </p:nvSpPr>
        <p:spPr/>
        <p:txBody>
          <a:bodyPr/>
          <a:lstStyle/>
          <a:p>
            <a:fld id="{440E6EAF-BE4C-4542-B111-694DCBC46F57}" type="slidenum">
              <a:rPr lang="en-GB" smtClean="0"/>
              <a:t>13</a:t>
            </a:fld>
            <a:endParaRPr lang="en-GB"/>
          </a:p>
        </p:txBody>
      </p:sp>
    </p:spTree>
    <p:extLst>
      <p:ext uri="{BB962C8B-B14F-4D97-AF65-F5344CB8AC3E}">
        <p14:creationId xmlns:p14="http://schemas.microsoft.com/office/powerpoint/2010/main" val="41483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simple explanation is stop feces infected with </a:t>
            </a:r>
            <a:r>
              <a:rPr lang="en-US" i="1" noProof="0" dirty="0"/>
              <a:t>V. cholerae </a:t>
            </a:r>
            <a:r>
              <a:rPr lang="en-US" noProof="0" dirty="0"/>
              <a:t>from being ingested by humans. </a:t>
            </a:r>
          </a:p>
        </p:txBody>
      </p:sp>
      <p:sp>
        <p:nvSpPr>
          <p:cNvPr id="4" name="Slide Number Placeholder 3"/>
          <p:cNvSpPr>
            <a:spLocks noGrp="1"/>
          </p:cNvSpPr>
          <p:nvPr>
            <p:ph type="sldNum" sz="quarter" idx="10"/>
          </p:nvPr>
        </p:nvSpPr>
        <p:spPr/>
        <p:txBody>
          <a:bodyPr/>
          <a:lstStyle/>
          <a:p>
            <a:fld id="{440E6EAF-BE4C-4542-B111-694DCBC46F57}" type="slidenum">
              <a:rPr lang="en-GB" smtClean="0"/>
              <a:t>14</a:t>
            </a:fld>
            <a:endParaRPr lang="en-GB"/>
          </a:p>
        </p:txBody>
      </p:sp>
    </p:spTree>
    <p:extLst>
      <p:ext uri="{BB962C8B-B14F-4D97-AF65-F5344CB8AC3E}">
        <p14:creationId xmlns:p14="http://schemas.microsoft.com/office/powerpoint/2010/main" val="935304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fr-FR" dirty="0">
                <a:ea typeface="ＭＳ Ｐゴシック" charset="-128"/>
              </a:rPr>
              <a:t>You saw this diagram earlier in the course the Public Health Engineering module. It is applicable for cholera control showing both where transmission can occur and also how to stop the transmission. </a:t>
            </a:r>
          </a:p>
          <a:p>
            <a:endParaRPr lang="en-US" altLang="fr-FR" dirty="0">
              <a:ea typeface="ＭＳ Ｐゴシック" charset="-128"/>
            </a:endParaRPr>
          </a:p>
          <a:p>
            <a:r>
              <a:rPr lang="en-US" altLang="fr-FR" dirty="0">
                <a:ea typeface="ＭＳ Ｐゴシック" charset="-128"/>
              </a:rPr>
              <a:t>You can clearly see the importance of having adequate sanitation, proper hygiene practices and adequate quantity and quality of water to ensure health benefits. </a:t>
            </a:r>
          </a:p>
          <a:p>
            <a:endParaRPr lang="fr-CH" altLang="fr-FR" dirty="0">
              <a:ea typeface="ＭＳ Ｐゴシック" charset="-128"/>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79500">
              <a:defRPr sz="5700">
                <a:solidFill>
                  <a:schemeClr val="tx1"/>
                </a:solidFill>
                <a:latin typeface="Arial" charset="0"/>
                <a:ea typeface="ＭＳ Ｐゴシック" charset="-128"/>
              </a:defRPr>
            </a:lvl1pPr>
            <a:lvl2pPr defTabSz="1079500">
              <a:defRPr sz="5700">
                <a:solidFill>
                  <a:schemeClr val="tx1"/>
                </a:solidFill>
                <a:latin typeface="Arial" charset="0"/>
                <a:ea typeface="ＭＳ Ｐゴシック" charset="-128"/>
              </a:defRPr>
            </a:lvl2pPr>
            <a:lvl3pPr defTabSz="1079500">
              <a:defRPr sz="5700">
                <a:solidFill>
                  <a:schemeClr val="tx1"/>
                </a:solidFill>
                <a:latin typeface="Arial" charset="0"/>
                <a:ea typeface="ＭＳ Ｐゴシック" charset="-128"/>
              </a:defRPr>
            </a:lvl3pPr>
            <a:lvl4pPr defTabSz="1079500">
              <a:defRPr sz="5700">
                <a:solidFill>
                  <a:schemeClr val="tx1"/>
                </a:solidFill>
                <a:latin typeface="Arial" charset="0"/>
                <a:ea typeface="ＭＳ Ｐゴシック" charset="-128"/>
              </a:defRPr>
            </a:lvl4pPr>
            <a:lvl5pPr defTabSz="1079500">
              <a:defRPr sz="5700">
                <a:solidFill>
                  <a:schemeClr val="tx1"/>
                </a:solidFill>
                <a:latin typeface="Arial" charset="0"/>
                <a:ea typeface="ＭＳ Ｐゴシック" charset="-128"/>
              </a:defRPr>
            </a:lvl5pPr>
            <a:lvl6pPr marL="4772025" indent="-2486025" defTabSz="1079500" eaLnBrk="0" fontAlgn="base" hangingPunct="0">
              <a:spcBef>
                <a:spcPct val="0"/>
              </a:spcBef>
              <a:spcAft>
                <a:spcPct val="0"/>
              </a:spcAft>
              <a:defRPr sz="5700">
                <a:solidFill>
                  <a:schemeClr val="tx1"/>
                </a:solidFill>
                <a:latin typeface="Arial" charset="0"/>
                <a:ea typeface="ＭＳ Ｐゴシック" charset="-128"/>
              </a:defRPr>
            </a:lvl6pPr>
            <a:lvl7pPr marL="5229225" indent="-2486025" defTabSz="1079500" eaLnBrk="0" fontAlgn="base" hangingPunct="0">
              <a:spcBef>
                <a:spcPct val="0"/>
              </a:spcBef>
              <a:spcAft>
                <a:spcPct val="0"/>
              </a:spcAft>
              <a:defRPr sz="5700">
                <a:solidFill>
                  <a:schemeClr val="tx1"/>
                </a:solidFill>
                <a:latin typeface="Arial" charset="0"/>
                <a:ea typeface="ＭＳ Ｐゴシック" charset="-128"/>
              </a:defRPr>
            </a:lvl7pPr>
            <a:lvl8pPr marL="5686425" indent="-2486025" defTabSz="1079500" eaLnBrk="0" fontAlgn="base" hangingPunct="0">
              <a:spcBef>
                <a:spcPct val="0"/>
              </a:spcBef>
              <a:spcAft>
                <a:spcPct val="0"/>
              </a:spcAft>
              <a:defRPr sz="5700">
                <a:solidFill>
                  <a:schemeClr val="tx1"/>
                </a:solidFill>
                <a:latin typeface="Arial" charset="0"/>
                <a:ea typeface="ＭＳ Ｐゴシック" charset="-128"/>
              </a:defRPr>
            </a:lvl8pPr>
            <a:lvl9pPr marL="6143625" indent="-2486025" defTabSz="1079500" eaLnBrk="0" fontAlgn="base" hangingPunct="0">
              <a:spcBef>
                <a:spcPct val="0"/>
              </a:spcBef>
              <a:spcAft>
                <a:spcPct val="0"/>
              </a:spcAft>
              <a:defRPr sz="5700">
                <a:solidFill>
                  <a:schemeClr val="tx1"/>
                </a:solidFill>
                <a:latin typeface="Arial" charset="0"/>
                <a:ea typeface="ＭＳ Ｐゴシック" charset="-128"/>
              </a:defRPr>
            </a:lvl9pPr>
          </a:lstStyle>
          <a:p>
            <a:fld id="{06A32C41-DB1C-9644-843B-D533988A5082}" type="slidenum">
              <a:rPr lang="fr-FR" altLang="de-DE" sz="1200">
                <a:latin typeface="Calibri" charset="0"/>
              </a:rPr>
              <a:pPr/>
              <a:t>15</a:t>
            </a:fld>
            <a:endParaRPr lang="fr-FR" altLang="de-DE" sz="1200">
              <a:latin typeface="Calibri" charset="0"/>
            </a:endParaRPr>
          </a:p>
        </p:txBody>
      </p:sp>
    </p:spTree>
    <p:extLst>
      <p:ext uri="{BB962C8B-B14F-4D97-AF65-F5344CB8AC3E}">
        <p14:creationId xmlns:p14="http://schemas.microsoft.com/office/powerpoint/2010/main" val="1363270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Cholera control must be multisectoral with all of the above components. It is important that a multisectoral coordination mechanism be put into place as soon as possible. </a:t>
            </a:r>
          </a:p>
        </p:txBody>
      </p:sp>
      <p:sp>
        <p:nvSpPr>
          <p:cNvPr id="4" name="Slide Number Placeholder 3"/>
          <p:cNvSpPr>
            <a:spLocks noGrp="1"/>
          </p:cNvSpPr>
          <p:nvPr>
            <p:ph type="sldNum" sz="quarter" idx="10"/>
          </p:nvPr>
        </p:nvSpPr>
        <p:spPr/>
        <p:txBody>
          <a:bodyPr/>
          <a:lstStyle/>
          <a:p>
            <a:fld id="{440E6EAF-BE4C-4542-B111-694DCBC46F57}" type="slidenum">
              <a:rPr lang="en-GB" smtClean="0"/>
              <a:t>16</a:t>
            </a:fld>
            <a:endParaRPr lang="en-GB"/>
          </a:p>
        </p:txBody>
      </p:sp>
    </p:spTree>
    <p:extLst>
      <p:ext uri="{BB962C8B-B14F-4D97-AF65-F5344CB8AC3E}">
        <p14:creationId xmlns:p14="http://schemas.microsoft.com/office/powerpoint/2010/main" val="3347270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Surveillance was discussed earlier during the course, so I won’t go over it again.  However, the last two points here are key.  All sectors need detailed epidemiological data analysis in order to target their actions to control and prevent cholera.  For example, water, sanitation and hygiene actions may be targeted to the household level in which case household level information should be shared on a daily basis.  In other contexts, </a:t>
            </a:r>
            <a:r>
              <a:rPr lang="en-GB" noProof="0" dirty="0" err="1"/>
              <a:t>neigbourhood</a:t>
            </a:r>
            <a:r>
              <a:rPr lang="en-GB" noProof="0" dirty="0"/>
              <a:t> analysis may be sufficient.  It is important to establish systems to share data with all sectors on a daily basis.</a:t>
            </a:r>
          </a:p>
          <a:p>
            <a:endParaRPr lang="en-US" noProof="0" dirty="0"/>
          </a:p>
          <a:p>
            <a:r>
              <a:rPr lang="en-US" noProof="0" dirty="0"/>
              <a:t>Some people may recognize this map as one of the John Snow maps from the cholera epidemic that hit London in 1854.  John Snow is considered the first epidemiologist, but was in fact an anesthetist.  He was however very concerned about the repeated cholera epidemics in the city and was convinced that cholera was spread not by the bad air coming off the river Thames as was commonly believed at the time (miasma theory), but rather that it was spread by contaminated water.  He added the location of water pumps (from different water companies) to this map of the deaths in the Soho district of London.  This map, amongst other analyses, helped convince people of the link between the water and cholera.  </a:t>
            </a:r>
          </a:p>
          <a:p>
            <a:endParaRPr lang="fr-CH" dirty="0"/>
          </a:p>
          <a:p>
            <a:r>
              <a:rPr lang="fr-CH" dirty="0" err="1"/>
              <a:t>Many</a:t>
            </a:r>
            <a:r>
              <a:rPr lang="fr-CH" dirty="0"/>
              <a:t> of </a:t>
            </a:r>
            <a:r>
              <a:rPr lang="fr-CH" dirty="0" err="1"/>
              <a:t>you</a:t>
            </a:r>
            <a:r>
              <a:rPr lang="fr-CH" dirty="0"/>
              <a:t> </a:t>
            </a:r>
            <a:r>
              <a:rPr lang="fr-CH" dirty="0" err="1"/>
              <a:t>will</a:t>
            </a:r>
            <a:r>
              <a:rPr lang="fr-CH" dirty="0"/>
              <a:t> have </a:t>
            </a:r>
            <a:r>
              <a:rPr lang="fr-CH" dirty="0" err="1"/>
              <a:t>recognised</a:t>
            </a:r>
            <a:r>
              <a:rPr lang="fr-CH" dirty="0"/>
              <a:t> </a:t>
            </a:r>
            <a:r>
              <a:rPr lang="fr-CH" dirty="0" err="1"/>
              <a:t>this</a:t>
            </a:r>
            <a:r>
              <a:rPr lang="fr-CH" dirty="0"/>
              <a:t> </a:t>
            </a:r>
            <a:r>
              <a:rPr lang="fr-CH" dirty="0" err="1"/>
              <a:t>map</a:t>
            </a:r>
            <a:r>
              <a:rPr lang="fr-CH" dirty="0"/>
              <a:t> and </a:t>
            </a:r>
            <a:r>
              <a:rPr lang="fr-CH" dirty="0" err="1"/>
              <a:t>known</a:t>
            </a:r>
            <a:r>
              <a:rPr lang="fr-CH" dirty="0"/>
              <a:t> </a:t>
            </a:r>
            <a:r>
              <a:rPr lang="fr-CH" dirty="0" err="1"/>
              <a:t>its</a:t>
            </a:r>
            <a:r>
              <a:rPr lang="fr-CH" dirty="0"/>
              <a:t> </a:t>
            </a:r>
            <a:r>
              <a:rPr lang="fr-CH" dirty="0" err="1"/>
              <a:t>historic</a:t>
            </a:r>
            <a:r>
              <a:rPr lang="fr-CH" dirty="0"/>
              <a:t> important.  </a:t>
            </a:r>
            <a:r>
              <a:rPr lang="fr-CH" dirty="0" err="1"/>
              <a:t>However</a:t>
            </a:r>
            <a:r>
              <a:rPr lang="fr-CH" dirty="0"/>
              <a:t>, </a:t>
            </a:r>
            <a:r>
              <a:rPr lang="fr-CH" dirty="0" err="1"/>
              <a:t>we</a:t>
            </a:r>
            <a:r>
              <a:rPr lang="fr-CH" dirty="0"/>
              <a:t> </a:t>
            </a:r>
            <a:r>
              <a:rPr lang="fr-CH" dirty="0" err="1"/>
              <a:t>regularly</a:t>
            </a:r>
            <a:r>
              <a:rPr lang="fr-CH" dirty="0"/>
              <a:t> </a:t>
            </a:r>
            <a:r>
              <a:rPr lang="fr-CH" dirty="0" err="1"/>
              <a:t>forget</a:t>
            </a:r>
            <a:r>
              <a:rPr lang="fr-CH" dirty="0"/>
              <a:t> or </a:t>
            </a:r>
            <a:r>
              <a:rPr lang="fr-CH" dirty="0" err="1"/>
              <a:t>neglect</a:t>
            </a:r>
            <a:r>
              <a:rPr lang="fr-CH" dirty="0"/>
              <a:t> to </a:t>
            </a:r>
            <a:r>
              <a:rPr lang="fr-CH" dirty="0" err="1"/>
              <a:t>make</a:t>
            </a:r>
            <a:r>
              <a:rPr lang="fr-CH" dirty="0"/>
              <a:t> and </a:t>
            </a:r>
            <a:r>
              <a:rPr lang="fr-CH" dirty="0" err="1"/>
              <a:t>share</a:t>
            </a:r>
            <a:r>
              <a:rPr lang="fr-CH" dirty="0"/>
              <a:t> </a:t>
            </a:r>
            <a:r>
              <a:rPr lang="fr-CH" dirty="0" err="1"/>
              <a:t>maps</a:t>
            </a:r>
            <a:r>
              <a:rPr lang="fr-CH" dirty="0"/>
              <a:t> of the </a:t>
            </a:r>
            <a:r>
              <a:rPr lang="fr-CH" dirty="0" err="1"/>
              <a:t>provence</a:t>
            </a:r>
            <a:r>
              <a:rPr lang="fr-CH" dirty="0"/>
              <a:t> of cases (</a:t>
            </a:r>
            <a:r>
              <a:rPr lang="fr-CH" dirty="0" err="1"/>
              <a:t>where</a:t>
            </a:r>
            <a:r>
              <a:rPr lang="fr-CH" dirty="0"/>
              <a:t> the patient </a:t>
            </a:r>
            <a:r>
              <a:rPr lang="fr-CH" dirty="0" err="1"/>
              <a:t>is</a:t>
            </a:r>
            <a:r>
              <a:rPr lang="fr-CH" dirty="0"/>
              <a:t> </a:t>
            </a:r>
            <a:r>
              <a:rPr lang="fr-CH" dirty="0" err="1"/>
              <a:t>from</a:t>
            </a:r>
            <a:r>
              <a:rPr lang="fr-CH" dirty="0"/>
              <a:t>, not </a:t>
            </a:r>
            <a:r>
              <a:rPr lang="fr-CH" dirty="0" err="1"/>
              <a:t>where</a:t>
            </a:r>
            <a:r>
              <a:rPr lang="fr-CH" dirty="0"/>
              <a:t> </a:t>
            </a:r>
            <a:r>
              <a:rPr lang="fr-CH" dirty="0" err="1"/>
              <a:t>they</a:t>
            </a:r>
            <a:r>
              <a:rPr lang="fr-CH" dirty="0"/>
              <a:t> </a:t>
            </a:r>
            <a:r>
              <a:rPr lang="fr-CH" dirty="0" err="1"/>
              <a:t>were</a:t>
            </a:r>
            <a:r>
              <a:rPr lang="fr-CH" dirty="0"/>
              <a:t> </a:t>
            </a:r>
            <a:r>
              <a:rPr lang="fr-CH" dirty="0" err="1"/>
              <a:t>treated</a:t>
            </a:r>
            <a:r>
              <a:rPr lang="fr-CH" dirty="0"/>
              <a:t>).  </a:t>
            </a:r>
            <a:r>
              <a:rPr lang="fr-CH" dirty="0" err="1"/>
              <a:t>Maps</a:t>
            </a:r>
            <a:r>
              <a:rPr lang="fr-CH" dirty="0"/>
              <a:t> </a:t>
            </a:r>
            <a:r>
              <a:rPr lang="fr-CH" dirty="0" err="1"/>
              <a:t>should</a:t>
            </a:r>
            <a:r>
              <a:rPr lang="fr-CH" dirty="0"/>
              <a:t> </a:t>
            </a:r>
            <a:r>
              <a:rPr lang="fr-CH" dirty="0" err="1"/>
              <a:t>be</a:t>
            </a:r>
            <a:r>
              <a:rPr lang="fr-CH" dirty="0"/>
              <a:t> </a:t>
            </a:r>
            <a:r>
              <a:rPr lang="fr-CH" dirty="0" err="1"/>
              <a:t>prioritised</a:t>
            </a:r>
            <a:r>
              <a:rPr lang="fr-CH" dirty="0"/>
              <a:t>, </a:t>
            </a:r>
            <a:r>
              <a:rPr lang="fr-CH" dirty="0" err="1"/>
              <a:t>they</a:t>
            </a:r>
            <a:r>
              <a:rPr lang="fr-CH" dirty="0"/>
              <a:t> can </a:t>
            </a:r>
            <a:r>
              <a:rPr lang="fr-CH" dirty="0" err="1"/>
              <a:t>be</a:t>
            </a:r>
            <a:r>
              <a:rPr lang="fr-CH" dirty="0"/>
              <a:t> </a:t>
            </a:r>
            <a:r>
              <a:rPr lang="fr-CH" dirty="0" err="1"/>
              <a:t>very</a:t>
            </a:r>
            <a:r>
              <a:rPr lang="fr-CH" dirty="0"/>
              <a:t> </a:t>
            </a:r>
            <a:r>
              <a:rPr lang="fr-CH" dirty="0" err="1"/>
              <a:t>useful</a:t>
            </a:r>
            <a:r>
              <a:rPr lang="fr-CH" dirty="0"/>
              <a:t> to orient control </a:t>
            </a:r>
            <a:r>
              <a:rPr lang="fr-CH" dirty="0" err="1"/>
              <a:t>activities</a:t>
            </a:r>
            <a:r>
              <a:rPr lang="fr-CH" dirty="0"/>
              <a:t>. </a:t>
            </a:r>
          </a:p>
          <a:p>
            <a:endParaRPr lang="fr-CH" dirty="0"/>
          </a:p>
          <a:p>
            <a:r>
              <a:rPr lang="fr-CH" dirty="0" err="1"/>
              <a:t>When</a:t>
            </a:r>
            <a:r>
              <a:rPr lang="fr-CH" dirty="0"/>
              <a:t> possible, active case </a:t>
            </a:r>
            <a:r>
              <a:rPr lang="fr-CH" dirty="0" err="1"/>
              <a:t>finding</a:t>
            </a:r>
            <a:r>
              <a:rPr lang="fr-CH" dirty="0"/>
              <a:t> </a:t>
            </a:r>
            <a:r>
              <a:rPr lang="fr-CH" dirty="0" err="1"/>
              <a:t>should</a:t>
            </a:r>
            <a:r>
              <a:rPr lang="fr-CH" dirty="0"/>
              <a:t> </a:t>
            </a:r>
            <a:r>
              <a:rPr lang="fr-CH" dirty="0" err="1"/>
              <a:t>be</a:t>
            </a:r>
            <a:r>
              <a:rPr lang="fr-CH" dirty="0"/>
              <a:t> </a:t>
            </a:r>
            <a:r>
              <a:rPr lang="fr-CH" dirty="0" err="1"/>
              <a:t>implemented</a:t>
            </a:r>
            <a:r>
              <a:rPr lang="fr-CH" dirty="0"/>
              <a:t>.  </a:t>
            </a:r>
            <a:r>
              <a:rPr lang="fr-CH" dirty="0" err="1"/>
              <a:t>However</a:t>
            </a:r>
            <a:r>
              <a:rPr lang="fr-CH" dirty="0"/>
              <a:t> contact tracing </a:t>
            </a:r>
            <a:r>
              <a:rPr lang="fr-CH" dirty="0" err="1"/>
              <a:t>is</a:t>
            </a:r>
            <a:r>
              <a:rPr lang="fr-CH" dirty="0"/>
              <a:t> not part of cholera control </a:t>
            </a:r>
            <a:r>
              <a:rPr lang="fr-CH" dirty="0" err="1"/>
              <a:t>activities</a:t>
            </a:r>
            <a:r>
              <a:rPr lang="fr-CH" dirty="0"/>
              <a:t>. Transmission </a:t>
            </a:r>
            <a:r>
              <a:rPr lang="fr-CH" dirty="0" err="1"/>
              <a:t>is</a:t>
            </a:r>
            <a:r>
              <a:rPr lang="fr-CH" dirty="0"/>
              <a:t> not </a:t>
            </a:r>
            <a:r>
              <a:rPr lang="fr-CH" dirty="0" err="1"/>
              <a:t>person</a:t>
            </a:r>
            <a:r>
              <a:rPr lang="fr-CH" dirty="0"/>
              <a:t> to </a:t>
            </a:r>
            <a:r>
              <a:rPr lang="fr-CH" dirty="0" err="1"/>
              <a:t>person</a:t>
            </a:r>
            <a:r>
              <a:rPr lang="fr-CH" dirty="0"/>
              <a:t>.  </a:t>
            </a:r>
          </a:p>
        </p:txBody>
      </p:sp>
      <p:sp>
        <p:nvSpPr>
          <p:cNvPr id="4" name="Slide Number Placeholder 3"/>
          <p:cNvSpPr>
            <a:spLocks noGrp="1"/>
          </p:cNvSpPr>
          <p:nvPr>
            <p:ph type="sldNum" sz="quarter" idx="10"/>
          </p:nvPr>
        </p:nvSpPr>
        <p:spPr/>
        <p:txBody>
          <a:bodyPr/>
          <a:lstStyle/>
          <a:p>
            <a:fld id="{440E6EAF-BE4C-4542-B111-694DCBC46F57}" type="slidenum">
              <a:rPr lang="en-GB" smtClean="0"/>
              <a:t>17</a:t>
            </a:fld>
            <a:endParaRPr lang="en-GB"/>
          </a:p>
        </p:txBody>
      </p:sp>
    </p:spTree>
    <p:extLst>
      <p:ext uri="{BB962C8B-B14F-4D97-AF65-F5344CB8AC3E}">
        <p14:creationId xmlns:p14="http://schemas.microsoft.com/office/powerpoint/2010/main" val="2039644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If there is time, it may be worth asking about this second case definition.  Why is it so sensitive.</a:t>
            </a:r>
          </a:p>
          <a:p>
            <a:endParaRPr lang="en-US" noProof="0" dirty="0"/>
          </a:p>
          <a:p>
            <a:r>
              <a:rPr lang="en-US" noProof="0" dirty="0"/>
              <a:t>It is important to remind participants that probably 80% of cholera patients do not show classical symptoms of cholera.  In addition, treatment is rehydration – it will do no harm and will benefit any dehydrated patient whatever the </a:t>
            </a:r>
            <a:r>
              <a:rPr lang="en-US" noProof="0" dirty="0" err="1"/>
              <a:t>aetiology</a:t>
            </a:r>
            <a:r>
              <a:rPr lang="en-US" noProof="0" dirty="0"/>
              <a:t>. </a:t>
            </a:r>
          </a:p>
        </p:txBody>
      </p:sp>
      <p:sp>
        <p:nvSpPr>
          <p:cNvPr id="4" name="Slide Number Placeholder 3"/>
          <p:cNvSpPr>
            <a:spLocks noGrp="1"/>
          </p:cNvSpPr>
          <p:nvPr>
            <p:ph type="sldNum" sz="quarter" idx="10"/>
          </p:nvPr>
        </p:nvSpPr>
        <p:spPr/>
        <p:txBody>
          <a:bodyPr/>
          <a:lstStyle/>
          <a:p>
            <a:fld id="{440E6EAF-BE4C-4542-B111-694DCBC46F57}" type="slidenum">
              <a:rPr lang="en-GB" smtClean="0"/>
              <a:t>18</a:t>
            </a:fld>
            <a:endParaRPr lang="en-GB"/>
          </a:p>
        </p:txBody>
      </p:sp>
    </p:spTree>
    <p:extLst>
      <p:ext uri="{BB962C8B-B14F-4D97-AF65-F5344CB8AC3E}">
        <p14:creationId xmlns:p14="http://schemas.microsoft.com/office/powerpoint/2010/main" val="49829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It may be worth reminding participants that control activities can begin based on clinical suspicion and should not wait for culture confirmation. </a:t>
            </a:r>
          </a:p>
        </p:txBody>
      </p:sp>
      <p:sp>
        <p:nvSpPr>
          <p:cNvPr id="4" name="Slide Number Placeholder 3"/>
          <p:cNvSpPr>
            <a:spLocks noGrp="1"/>
          </p:cNvSpPr>
          <p:nvPr>
            <p:ph type="sldNum" sz="quarter" idx="10"/>
          </p:nvPr>
        </p:nvSpPr>
        <p:spPr/>
        <p:txBody>
          <a:bodyPr/>
          <a:lstStyle/>
          <a:p>
            <a:fld id="{440E6EAF-BE4C-4542-B111-694DCBC46F57}" type="slidenum">
              <a:rPr lang="en-GB" smtClean="0"/>
              <a:t>19</a:t>
            </a:fld>
            <a:endParaRPr lang="en-GB"/>
          </a:p>
        </p:txBody>
      </p:sp>
    </p:spTree>
    <p:extLst>
      <p:ext uri="{BB962C8B-B14F-4D97-AF65-F5344CB8AC3E}">
        <p14:creationId xmlns:p14="http://schemas.microsoft.com/office/powerpoint/2010/main" val="1010150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40E6EAF-BE4C-4542-B111-694DCBC46F57}" type="slidenum">
              <a:rPr lang="en-GB" smtClean="0"/>
              <a:t>2</a:t>
            </a:fld>
            <a:endParaRPr lang="en-GB"/>
          </a:p>
        </p:txBody>
      </p:sp>
    </p:spTree>
    <p:extLst>
      <p:ext uri="{BB962C8B-B14F-4D97-AF65-F5344CB8AC3E}">
        <p14:creationId xmlns:p14="http://schemas.microsoft.com/office/powerpoint/2010/main" val="4162077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All patients will have diarrhoea, many will vomit.</a:t>
            </a:r>
          </a:p>
          <a:p>
            <a:r>
              <a:rPr lang="en-GB" dirty="0">
                <a:solidFill>
                  <a:srgbClr val="FF0000"/>
                </a:solidFill>
              </a:rPr>
              <a:t>Fever is not usually present, but could be a symptom of a concurrent infection. </a:t>
            </a:r>
          </a:p>
        </p:txBody>
      </p:sp>
      <p:sp>
        <p:nvSpPr>
          <p:cNvPr id="4" name="Slide Number Placeholder 3"/>
          <p:cNvSpPr>
            <a:spLocks noGrp="1"/>
          </p:cNvSpPr>
          <p:nvPr>
            <p:ph type="sldNum" sz="quarter" idx="10"/>
          </p:nvPr>
        </p:nvSpPr>
        <p:spPr/>
        <p:txBody>
          <a:bodyPr/>
          <a:lstStyle/>
          <a:p>
            <a:fld id="{440E6EAF-BE4C-4542-B111-694DCBC46F57}" type="slidenum">
              <a:rPr lang="en-GB" smtClean="0"/>
              <a:t>20</a:t>
            </a:fld>
            <a:endParaRPr lang="en-GB"/>
          </a:p>
        </p:txBody>
      </p:sp>
    </p:spTree>
    <p:extLst>
      <p:ext uri="{BB962C8B-B14F-4D97-AF65-F5344CB8AC3E}">
        <p14:creationId xmlns:p14="http://schemas.microsoft.com/office/powerpoint/2010/main" val="1163837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This slide is necessary for the exercise in Slide 26.</a:t>
            </a:r>
          </a:p>
          <a:p>
            <a:r>
              <a:rPr lang="en-GB" dirty="0">
                <a:solidFill>
                  <a:srgbClr val="FF0000"/>
                </a:solidFill>
              </a:rPr>
              <a:t>Patients will recover without antibiotics. </a:t>
            </a:r>
          </a:p>
        </p:txBody>
      </p:sp>
      <p:sp>
        <p:nvSpPr>
          <p:cNvPr id="4" name="Slide Number Placeholder 3"/>
          <p:cNvSpPr>
            <a:spLocks noGrp="1"/>
          </p:cNvSpPr>
          <p:nvPr>
            <p:ph type="sldNum" sz="quarter" idx="10"/>
          </p:nvPr>
        </p:nvSpPr>
        <p:spPr/>
        <p:txBody>
          <a:bodyPr/>
          <a:lstStyle/>
          <a:p>
            <a:fld id="{440E6EAF-BE4C-4542-B111-694DCBC46F57}" type="slidenum">
              <a:rPr lang="en-GB" smtClean="0"/>
              <a:t>21</a:t>
            </a:fld>
            <a:endParaRPr lang="en-GB"/>
          </a:p>
        </p:txBody>
      </p:sp>
    </p:spTree>
    <p:extLst>
      <p:ext uri="{BB962C8B-B14F-4D97-AF65-F5344CB8AC3E}">
        <p14:creationId xmlns:p14="http://schemas.microsoft.com/office/powerpoint/2010/main" val="4200341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ORS is sufficient to treat most patients with cholera and access to ORS is a priority.  ORS should be available as close to the patient as possible.  This can be achieved both through existing programmes such as community health worker programmes as well as specific structures called oral rehydration points. </a:t>
            </a:r>
          </a:p>
          <a:p>
            <a:endParaRPr lang="en-GB" noProof="0" dirty="0"/>
          </a:p>
          <a:p>
            <a:r>
              <a:rPr lang="en-GB" noProof="0" dirty="0"/>
              <a:t>The original formulation of ORS was designed for cholera – it was designed to balance the stool outputs which is very high in sodium.  The current ‘low osmolarity’ formulation is lower in sodium, but is still adequate for cholera.  </a:t>
            </a:r>
          </a:p>
          <a:p>
            <a:endParaRPr lang="en-GB" noProof="0" dirty="0"/>
          </a:p>
          <a:p>
            <a:r>
              <a:rPr lang="en-GB" noProof="0" dirty="0"/>
              <a:t>It is also important to note that although malnourished children with diarrhoea are usually given a special rehydration solution called </a:t>
            </a:r>
            <a:r>
              <a:rPr lang="en-GB" noProof="0" dirty="0" err="1"/>
              <a:t>ReSoMal</a:t>
            </a:r>
            <a:r>
              <a:rPr lang="en-GB" noProof="0" dirty="0"/>
              <a:t> that is lower in sodium, due to the high sodium level in cholera stool, normal/regular ORS is given to children with cholera. </a:t>
            </a:r>
          </a:p>
        </p:txBody>
      </p:sp>
      <p:sp>
        <p:nvSpPr>
          <p:cNvPr id="4" name="Slide Number Placeholder 3"/>
          <p:cNvSpPr>
            <a:spLocks noGrp="1"/>
          </p:cNvSpPr>
          <p:nvPr>
            <p:ph type="sldNum" sz="quarter" idx="10"/>
          </p:nvPr>
        </p:nvSpPr>
        <p:spPr/>
        <p:txBody>
          <a:bodyPr/>
          <a:lstStyle/>
          <a:p>
            <a:fld id="{440E6EAF-BE4C-4542-B111-694DCBC46F57}" type="slidenum">
              <a:rPr lang="en-GB" smtClean="0"/>
              <a:t>22</a:t>
            </a:fld>
            <a:endParaRPr lang="en-GB"/>
          </a:p>
        </p:txBody>
      </p:sp>
    </p:spTree>
    <p:extLst>
      <p:ext uri="{BB962C8B-B14F-4D97-AF65-F5344CB8AC3E}">
        <p14:creationId xmlns:p14="http://schemas.microsoft.com/office/powerpoint/2010/main" val="1752149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in patient treatment </a:t>
            </a:r>
            <a:r>
              <a:rPr lang="en-US" noProof="0" dirty="0" err="1"/>
              <a:t>centres</a:t>
            </a:r>
            <a:r>
              <a:rPr lang="en-US" noProof="0" dirty="0"/>
              <a:t> are usually referred to as cholera treatment </a:t>
            </a:r>
            <a:r>
              <a:rPr lang="en-US" noProof="0" dirty="0" err="1"/>
              <a:t>centres</a:t>
            </a:r>
            <a:r>
              <a:rPr lang="en-US" noProof="0" dirty="0"/>
              <a:t> (CTCs).  </a:t>
            </a:r>
          </a:p>
          <a:p>
            <a:r>
              <a:rPr lang="en-US" noProof="0" dirty="0"/>
              <a:t>By convention, large structures are referred to as cholera treatment </a:t>
            </a:r>
            <a:r>
              <a:rPr lang="en-US" noProof="0" dirty="0" err="1"/>
              <a:t>centres</a:t>
            </a:r>
            <a:r>
              <a:rPr lang="en-US" noProof="0" dirty="0"/>
              <a:t> (CTCs) and smaller ones of up to 10 to 15 beds are referred to as cholera treatment units or CTUs. </a:t>
            </a:r>
          </a:p>
          <a:p>
            <a:endParaRPr lang="en-US" noProof="0" dirty="0"/>
          </a:p>
          <a:p>
            <a:r>
              <a:rPr lang="en-US" noProof="0" dirty="0"/>
              <a:t>If there is space and patients isolation and infection prevention and control can be assured, patients can be treated in specific wards of hospitals or specific treatment </a:t>
            </a:r>
            <a:r>
              <a:rPr lang="en-US" noProof="0" dirty="0" err="1"/>
              <a:t>centres</a:t>
            </a:r>
            <a:r>
              <a:rPr lang="en-US" noProof="0" dirty="0"/>
              <a:t> in the grounds of health facilities.  In larger outbreaks, large tent based treatment structures of up to 150 beds may be set up temporarily in spaces such as football fields.</a:t>
            </a:r>
          </a:p>
          <a:p>
            <a:endParaRPr lang="en-US" noProof="0" dirty="0"/>
          </a:p>
          <a:p>
            <a:r>
              <a:rPr lang="en-US" noProof="0" dirty="0"/>
              <a:t>In addition to the structures themselves, it is also important to think about how patients will reach the treatment structures.  In some contexts </a:t>
            </a:r>
            <a:r>
              <a:rPr lang="en-US" noProof="0" dirty="0" err="1"/>
              <a:t>emergeny</a:t>
            </a:r>
            <a:r>
              <a:rPr lang="en-US" noProof="0" dirty="0"/>
              <a:t> phone lines are set up and an ambulance service provided.  Whatever the type of transport, the vehicle should be disinfected at the treatment structure before being used again.  </a:t>
            </a:r>
          </a:p>
          <a:p>
            <a:endParaRPr lang="fr-CH" dirty="0"/>
          </a:p>
          <a:p>
            <a:endParaRPr lang="fr-CH" dirty="0"/>
          </a:p>
        </p:txBody>
      </p:sp>
      <p:sp>
        <p:nvSpPr>
          <p:cNvPr id="4" name="Slide Number Placeholder 3"/>
          <p:cNvSpPr>
            <a:spLocks noGrp="1"/>
          </p:cNvSpPr>
          <p:nvPr>
            <p:ph type="sldNum" sz="quarter" idx="10"/>
          </p:nvPr>
        </p:nvSpPr>
        <p:spPr/>
        <p:txBody>
          <a:bodyPr/>
          <a:lstStyle/>
          <a:p>
            <a:fld id="{440E6EAF-BE4C-4542-B111-694DCBC46F57}" type="slidenum">
              <a:rPr lang="en-GB" smtClean="0"/>
              <a:t>23</a:t>
            </a:fld>
            <a:endParaRPr lang="en-GB"/>
          </a:p>
        </p:txBody>
      </p:sp>
    </p:spTree>
    <p:extLst>
      <p:ext uri="{BB962C8B-B14F-4D97-AF65-F5344CB8AC3E}">
        <p14:creationId xmlns:p14="http://schemas.microsoft.com/office/powerpoint/2010/main" val="1804915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this slide during the exercise/group work (slide 26)</a:t>
            </a:r>
          </a:p>
        </p:txBody>
      </p:sp>
      <p:sp>
        <p:nvSpPr>
          <p:cNvPr id="4" name="Slide Number Placeholder 3"/>
          <p:cNvSpPr>
            <a:spLocks noGrp="1"/>
          </p:cNvSpPr>
          <p:nvPr>
            <p:ph type="sldNum" sz="quarter" idx="10"/>
          </p:nvPr>
        </p:nvSpPr>
        <p:spPr/>
        <p:txBody>
          <a:bodyPr/>
          <a:lstStyle/>
          <a:p>
            <a:fld id="{440E6EAF-BE4C-4542-B111-694DCBC46F57}" type="slidenum">
              <a:rPr lang="en-GB" smtClean="0"/>
              <a:t>24</a:t>
            </a:fld>
            <a:endParaRPr lang="en-GB"/>
          </a:p>
        </p:txBody>
      </p:sp>
    </p:spTree>
    <p:extLst>
      <p:ext uri="{BB962C8B-B14F-4D97-AF65-F5344CB8AC3E}">
        <p14:creationId xmlns:p14="http://schemas.microsoft.com/office/powerpoint/2010/main" val="159074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Although we frequently think of infection prevention and control in specific cholera treatment structures, patients may not always present </a:t>
            </a:r>
            <a:r>
              <a:rPr lang="en-GB" noProof="0" dirty="0"/>
              <a:t>immediately to a cholera treatment centre and infection, prevention and control in all health care structures is important.</a:t>
            </a:r>
          </a:p>
        </p:txBody>
      </p:sp>
      <p:sp>
        <p:nvSpPr>
          <p:cNvPr id="4" name="Slide Number Placeholder 3"/>
          <p:cNvSpPr>
            <a:spLocks noGrp="1"/>
          </p:cNvSpPr>
          <p:nvPr>
            <p:ph type="sldNum" sz="quarter" idx="10"/>
          </p:nvPr>
        </p:nvSpPr>
        <p:spPr/>
        <p:txBody>
          <a:bodyPr/>
          <a:lstStyle/>
          <a:p>
            <a:fld id="{440E6EAF-BE4C-4542-B111-694DCBC46F57}" type="slidenum">
              <a:rPr lang="en-GB" smtClean="0"/>
              <a:t>25</a:t>
            </a:fld>
            <a:endParaRPr lang="en-GB"/>
          </a:p>
        </p:txBody>
      </p:sp>
    </p:spTree>
    <p:extLst>
      <p:ext uri="{BB962C8B-B14F-4D97-AF65-F5344CB8AC3E}">
        <p14:creationId xmlns:p14="http://schemas.microsoft.com/office/powerpoint/2010/main" val="2680529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In a camp the AR can be between 1 and 5%.  Some groups may choose to calculate using the highest expected number in order to plan for the worst case scenario.  Others may choose to calculate using both 1% and 5% in order to have a range and others may use the middle, 2.5%.  These are all reasonable options, each group should just explain why they made their choice.  It is important to note that all of the material in a cholera kit can be used to treat other conditions. </a:t>
            </a:r>
          </a:p>
          <a:p>
            <a:endParaRPr lang="en-GB" noProof="0" dirty="0"/>
          </a:p>
          <a:p>
            <a:r>
              <a:rPr lang="en-GB" noProof="0" dirty="0"/>
              <a:t>Example using 5%:</a:t>
            </a:r>
          </a:p>
          <a:p>
            <a:endParaRPr lang="en-GB" noProof="0" dirty="0"/>
          </a:p>
          <a:p>
            <a:r>
              <a:rPr lang="en-GB" noProof="0" dirty="0"/>
              <a:t>Total patients = 50 000 x 0.05 or 2500 patients</a:t>
            </a:r>
          </a:p>
          <a:p>
            <a:r>
              <a:rPr lang="en-GB" noProof="0" dirty="0"/>
              <a:t>Of these approximately 30% will have severe dehydration or 750 patients</a:t>
            </a:r>
          </a:p>
          <a:p>
            <a:endParaRPr lang="en-GB" noProof="0" dirty="0"/>
          </a:p>
          <a:p>
            <a:r>
              <a:rPr lang="en-GB" noProof="0" dirty="0"/>
              <a:t>The usual estimate is 8 to 10l of ORS for ALL patients so highest estimate 25 000 1l sachets.  Be aware that in some countries, the sachets used in maternal child health programmes are for 0.5l.  This is important information for health promotion. </a:t>
            </a:r>
          </a:p>
          <a:p>
            <a:endParaRPr lang="en-GB" noProof="0" dirty="0"/>
          </a:p>
          <a:p>
            <a:r>
              <a:rPr lang="en-GB" noProof="0" dirty="0"/>
              <a:t>Litres of IV fluid = 750 (the patients with severe dehydration) x 10l or 7500l.  Remember that although patients will continue to have diarrhoea, much of the ongoing losses will be replaced using ORS.  In addition, 10l of IV fluid is sufficient to rehydrate a 100 kg individual with severe dehydration.  Many patients will weigh less (children for example) and will require less IV fluid.  The estimate of10l per patient is based on field experience. </a:t>
            </a:r>
          </a:p>
          <a:p>
            <a:r>
              <a:rPr lang="en-GB" noProof="0" dirty="0"/>
              <a:t>Note the 10l per patient with severe dehydration is for the full course of </a:t>
            </a:r>
            <a:r>
              <a:rPr lang="en-GB" noProof="0" dirty="0" err="1"/>
              <a:t>treatement</a:t>
            </a:r>
            <a:r>
              <a:rPr lang="en-GB" noProof="0" dirty="0"/>
              <a:t>, not per day (this was a question in a previous session). </a:t>
            </a:r>
          </a:p>
          <a:p>
            <a:endParaRPr lang="en-GB" noProof="0" dirty="0"/>
          </a:p>
          <a:p>
            <a:r>
              <a:rPr lang="en-GB" noProof="0" dirty="0"/>
              <a:t>The 750 patients with severe dehydration will not all present on the same day.  We usually estimate that 1/3 of the patients will present during the peak week (250 patients).  We assume equal distribution over the week (250/7) or 36 patients.  The usual length of stay is 3 days.  So 36 x 3 or 108 beds. </a:t>
            </a:r>
          </a:p>
          <a:p>
            <a:endParaRPr lang="en-GB" noProof="0" dirty="0"/>
          </a:p>
          <a:p>
            <a:r>
              <a:rPr lang="en-GB" noProof="0" dirty="0"/>
              <a:t>It is worth discussing that this is for planning purposes only.  The 108 beds to not need to be built immediately, but it gives a good idea of the space that may be needed.  For example, it may be sufficient to build a centre with 20 beds immediately, but to ensure that there is enough space to expand to 100 beds.  Or identify a second site etc.  In a camp if there is enough space, all the hospitalized patients can usually be treated in one Cholera treatment centre (CTC), but there should be decentralized oral rehydration points (ORPs). </a:t>
            </a:r>
          </a:p>
          <a:p>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440E6EAF-BE4C-4542-B111-694DCBC46F57}" type="slidenum">
              <a:rPr lang="en-GB" smtClean="0"/>
              <a:t>26</a:t>
            </a:fld>
            <a:endParaRPr lang="en-GB"/>
          </a:p>
        </p:txBody>
      </p:sp>
    </p:spTree>
    <p:extLst>
      <p:ext uri="{BB962C8B-B14F-4D97-AF65-F5344CB8AC3E}">
        <p14:creationId xmlns:p14="http://schemas.microsoft.com/office/powerpoint/2010/main" val="1772961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Dukoral</a:t>
            </a:r>
            <a:r>
              <a:rPr lang="en-GB" dirty="0"/>
              <a:t> – this is an effective vaccine, but it is both expensive and is administered with a buffer solution that is made up with 150 ml of clean water.  This is logistically challenging so it is usually not used in the field. </a:t>
            </a:r>
          </a:p>
          <a:p>
            <a:endParaRPr lang="en-GB" dirty="0"/>
          </a:p>
          <a:p>
            <a:r>
              <a:rPr lang="en-GB" dirty="0"/>
              <a:t>The vaccines that are available via a global stockpile are </a:t>
            </a:r>
            <a:r>
              <a:rPr lang="en-GB" dirty="0" err="1"/>
              <a:t>Shanchol</a:t>
            </a:r>
            <a:r>
              <a:rPr lang="en-GB" dirty="0"/>
              <a:t> and </a:t>
            </a:r>
            <a:r>
              <a:rPr lang="en-GB" dirty="0" err="1"/>
              <a:t>Euvichol</a:t>
            </a:r>
            <a:r>
              <a:rPr lang="en-GB" dirty="0"/>
              <a:t> plus.  These two vaccines are essentially the same vaccine, but produced by two different manufacturers.  Both vaccines are packed as individual doses with each individual given a single dose which is usually delivered during a mass campaign.  </a:t>
            </a:r>
          </a:p>
        </p:txBody>
      </p:sp>
      <p:sp>
        <p:nvSpPr>
          <p:cNvPr id="4" name="Slide Number Placeholder 3"/>
          <p:cNvSpPr>
            <a:spLocks noGrp="1"/>
          </p:cNvSpPr>
          <p:nvPr>
            <p:ph type="sldNum" sz="quarter" idx="10"/>
          </p:nvPr>
        </p:nvSpPr>
        <p:spPr/>
        <p:txBody>
          <a:bodyPr/>
          <a:lstStyle/>
          <a:p>
            <a:fld id="{440E6EAF-BE4C-4542-B111-694DCBC46F57}" type="slidenum">
              <a:rPr lang="en-GB" smtClean="0"/>
              <a:t>27</a:t>
            </a:fld>
            <a:endParaRPr lang="en-GB"/>
          </a:p>
        </p:txBody>
      </p:sp>
    </p:spTree>
    <p:extLst>
      <p:ext uri="{BB962C8B-B14F-4D97-AF65-F5344CB8AC3E}">
        <p14:creationId xmlns:p14="http://schemas.microsoft.com/office/powerpoint/2010/main" val="41149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usual contexts for vaccine use:</a:t>
            </a:r>
          </a:p>
          <a:p>
            <a:pPr marL="228600" indent="-228600">
              <a:buAutoNum type="arabicParenR"/>
            </a:pPr>
            <a:r>
              <a:rPr lang="en-US" dirty="0"/>
              <a:t>Prevention of cholera in humanitarian contexts with a high risk of an epidemic (e.g. population movement, cholera endemic area, poor access to clean water and sanitation)</a:t>
            </a:r>
          </a:p>
          <a:p>
            <a:pPr marL="0" indent="0">
              <a:buNone/>
            </a:pPr>
            <a:r>
              <a:rPr lang="en-US" dirty="0"/>
              <a:t>2) Containment of ongoing epidemics</a:t>
            </a:r>
          </a:p>
          <a:p>
            <a:pPr marL="0" indent="0">
              <a:buNone/>
            </a:pPr>
            <a:r>
              <a:rPr lang="en-US" dirty="0"/>
              <a:t>3) Prevention in areas with endemic cholera/repeated outbreaks</a:t>
            </a:r>
          </a:p>
        </p:txBody>
      </p:sp>
      <p:sp>
        <p:nvSpPr>
          <p:cNvPr id="4" name="Slide Number Placeholder 3"/>
          <p:cNvSpPr>
            <a:spLocks noGrp="1"/>
          </p:cNvSpPr>
          <p:nvPr>
            <p:ph type="sldNum" sz="quarter" idx="10"/>
          </p:nvPr>
        </p:nvSpPr>
        <p:spPr/>
        <p:txBody>
          <a:bodyPr/>
          <a:lstStyle/>
          <a:p>
            <a:fld id="{440E6EAF-BE4C-4542-B111-694DCBC46F57}" type="slidenum">
              <a:rPr lang="en-GB" smtClean="0"/>
              <a:t>28</a:t>
            </a:fld>
            <a:endParaRPr lang="en-GB"/>
          </a:p>
        </p:txBody>
      </p:sp>
    </p:spTree>
    <p:extLst>
      <p:ext uri="{BB962C8B-B14F-4D97-AF65-F5344CB8AC3E}">
        <p14:creationId xmlns:p14="http://schemas.microsoft.com/office/powerpoint/2010/main" val="3319728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There should be a minimum of 2 weeks between the delivery of doses for each individual.  This delay can be up to 6 months. </a:t>
            </a:r>
          </a:p>
          <a:p>
            <a:endParaRPr lang="en-US" noProof="0" dirty="0"/>
          </a:p>
          <a:p>
            <a:r>
              <a:rPr lang="en-US" noProof="0" dirty="0"/>
              <a:t>It takes 7 to 10 days for individual immunity to build.</a:t>
            </a:r>
          </a:p>
        </p:txBody>
      </p:sp>
      <p:sp>
        <p:nvSpPr>
          <p:cNvPr id="4" name="Slide Number Placeholder 3"/>
          <p:cNvSpPr>
            <a:spLocks noGrp="1"/>
          </p:cNvSpPr>
          <p:nvPr>
            <p:ph type="sldNum" sz="quarter" idx="10"/>
          </p:nvPr>
        </p:nvSpPr>
        <p:spPr/>
        <p:txBody>
          <a:bodyPr/>
          <a:lstStyle/>
          <a:p>
            <a:fld id="{440E6EAF-BE4C-4542-B111-694DCBC46F57}" type="slidenum">
              <a:rPr lang="en-GB" smtClean="0"/>
              <a:t>29</a:t>
            </a:fld>
            <a:endParaRPr lang="en-GB"/>
          </a:p>
        </p:txBody>
      </p:sp>
    </p:spTree>
    <p:extLst>
      <p:ext uri="{BB962C8B-B14F-4D97-AF65-F5344CB8AC3E}">
        <p14:creationId xmlns:p14="http://schemas.microsoft.com/office/powerpoint/2010/main" val="353004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refugee camps in Syria,</a:t>
            </a:r>
            <a:r>
              <a:rPr lang="en-GB" baseline="0" dirty="0"/>
              <a:t> Jordan and Iraq, diarrhoeal diseases were the 2</a:t>
            </a:r>
            <a:r>
              <a:rPr lang="en-GB" baseline="30000" dirty="0"/>
              <a:t>nd</a:t>
            </a:r>
            <a:r>
              <a:rPr lang="en-GB" baseline="0" dirty="0"/>
              <a:t> cause of consultation for children under the age of five –Source: UNHCR quarter 1-3, 2013</a:t>
            </a:r>
          </a:p>
          <a:p>
            <a:endParaRPr lang="en-GB" baseline="0" dirty="0"/>
          </a:p>
          <a:p>
            <a:r>
              <a:rPr lang="en-GB" baseline="0" dirty="0"/>
              <a:t>For information the leading cause of death in children under 5 is pneumonia. </a:t>
            </a:r>
          </a:p>
          <a:p>
            <a:endParaRPr lang="en-GB" dirty="0"/>
          </a:p>
        </p:txBody>
      </p:sp>
      <p:sp>
        <p:nvSpPr>
          <p:cNvPr id="4" name="Slide Number Placeholder 3"/>
          <p:cNvSpPr>
            <a:spLocks noGrp="1"/>
          </p:cNvSpPr>
          <p:nvPr>
            <p:ph type="sldNum" sz="quarter" idx="10"/>
          </p:nvPr>
        </p:nvSpPr>
        <p:spPr/>
        <p:txBody>
          <a:bodyPr/>
          <a:lstStyle/>
          <a:p>
            <a:fld id="{440E6EAF-BE4C-4542-B111-694DCBC46F57}" type="slidenum">
              <a:rPr lang="en-GB" smtClean="0"/>
              <a:t>3</a:t>
            </a:fld>
            <a:endParaRPr lang="en-GB"/>
          </a:p>
        </p:txBody>
      </p:sp>
    </p:spTree>
    <p:extLst>
      <p:ext uri="{BB962C8B-B14F-4D97-AF65-F5344CB8AC3E}">
        <p14:creationId xmlns:p14="http://schemas.microsoft.com/office/powerpoint/2010/main" val="1402883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err="1"/>
              <a:t>Shancol</a:t>
            </a:r>
            <a:r>
              <a:rPr lang="en-US" noProof="0" dirty="0"/>
              <a:t> is more voluminous than </a:t>
            </a:r>
            <a:r>
              <a:rPr lang="en-US" noProof="0" dirty="0" err="1"/>
              <a:t>Euvichol</a:t>
            </a:r>
            <a:r>
              <a:rPr lang="en-US" noProof="0" dirty="0"/>
              <a:t> plus</a:t>
            </a:r>
            <a:r>
              <a:rPr lang="fr-CH" dirty="0"/>
              <a:t>.</a:t>
            </a:r>
          </a:p>
        </p:txBody>
      </p:sp>
      <p:sp>
        <p:nvSpPr>
          <p:cNvPr id="4" name="Slide Number Placeholder 3"/>
          <p:cNvSpPr>
            <a:spLocks noGrp="1"/>
          </p:cNvSpPr>
          <p:nvPr>
            <p:ph type="sldNum" sz="quarter" idx="10"/>
          </p:nvPr>
        </p:nvSpPr>
        <p:spPr/>
        <p:txBody>
          <a:bodyPr/>
          <a:lstStyle/>
          <a:p>
            <a:fld id="{440E6EAF-BE4C-4542-B111-694DCBC46F57}" type="slidenum">
              <a:rPr lang="en-GB" smtClean="0"/>
              <a:t>30</a:t>
            </a:fld>
            <a:endParaRPr lang="en-GB"/>
          </a:p>
        </p:txBody>
      </p:sp>
    </p:spTree>
    <p:extLst>
      <p:ext uri="{BB962C8B-B14F-4D97-AF65-F5344CB8AC3E}">
        <p14:creationId xmlns:p14="http://schemas.microsoft.com/office/powerpoint/2010/main" val="319044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vaccine use from Mozambique.  Beira in Mozambique is endemic for cholera.  Following Cyclone </a:t>
            </a:r>
            <a:r>
              <a:rPr lang="en-US" dirty="0" err="1"/>
              <a:t>Idai</a:t>
            </a:r>
            <a:r>
              <a:rPr lang="en-US" dirty="0"/>
              <a:t> and the consequent flooding in March 2019, there was a large outbreak along with all the other elements of a post cyclone disaster.  In addition to all the other cholera control measures including strengthening surveillance, coordination (including data sharing), treatment of patients, increasing access to clean water, hygiene promotion a mass OCV campaign was also added. </a:t>
            </a:r>
          </a:p>
          <a:p>
            <a:r>
              <a:rPr lang="en-US" dirty="0"/>
              <a:t>More than 800 000 people were vaccinated in 6 days.</a:t>
            </a:r>
          </a:p>
          <a:p>
            <a:endParaRPr lang="en-US" dirty="0"/>
          </a:p>
          <a:p>
            <a:r>
              <a:rPr lang="en-US" dirty="0"/>
              <a:t>For background, the vaccine was accessed from the Global Stockpile via the International Coordinating Group (ICG), emergency mechanism.  The cost of vaccine and operational costs for the delivery of vaccine from the Global Stockpile are covered by the GAVI alliance. </a:t>
            </a:r>
          </a:p>
        </p:txBody>
      </p:sp>
      <p:sp>
        <p:nvSpPr>
          <p:cNvPr id="4" name="Slide Number Placeholder 3"/>
          <p:cNvSpPr>
            <a:spLocks noGrp="1"/>
          </p:cNvSpPr>
          <p:nvPr>
            <p:ph type="sldNum" sz="quarter" idx="10"/>
          </p:nvPr>
        </p:nvSpPr>
        <p:spPr/>
        <p:txBody>
          <a:bodyPr/>
          <a:lstStyle/>
          <a:p>
            <a:fld id="{440E6EAF-BE4C-4542-B111-694DCBC46F57}" type="slidenum">
              <a:rPr lang="en-GB" smtClean="0"/>
              <a:t>31</a:t>
            </a:fld>
            <a:endParaRPr lang="en-GB"/>
          </a:p>
        </p:txBody>
      </p:sp>
    </p:spTree>
    <p:extLst>
      <p:ext uri="{BB962C8B-B14F-4D97-AF65-F5344CB8AC3E}">
        <p14:creationId xmlns:p14="http://schemas.microsoft.com/office/powerpoint/2010/main" val="2063902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40E6EAF-BE4C-4542-B111-694DCBC46F57}" type="slidenum">
              <a:rPr lang="en-GB" smtClean="0"/>
              <a:t>32</a:t>
            </a:fld>
            <a:endParaRPr lang="en-GB"/>
          </a:p>
        </p:txBody>
      </p:sp>
    </p:spTree>
    <p:extLst>
      <p:ext uri="{BB962C8B-B14F-4D97-AF65-F5344CB8AC3E}">
        <p14:creationId xmlns:p14="http://schemas.microsoft.com/office/powerpoint/2010/main" val="3923996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While this whole course focuses on acute and protracted crisis </a:t>
            </a:r>
            <a:r>
              <a:rPr lang="en-US" noProof="0" dirty="0" err="1"/>
              <a:t>siutations</a:t>
            </a:r>
            <a:r>
              <a:rPr lang="en-US" noProof="0" dirty="0"/>
              <a:t>, it is important to introduce the participants to Ending Cholera: A global roadmap to 2030 – a global strategy to reduce cholera.  The strategy was launched by the Global Task Force on Cholera Control, a global multisectoral partnership of NGOs, UN agencies, academic institutions, donors etc. The global objectives of the Roadmap are to reduce cholera deaths by 90% and to eliminate cholera as a public health issue it at least 20 countries by 2030.  Cholera is preventable and we must do more to prevent cholera transmission and not wait to react when there is an outbreak which has been the traditional attitude.  In some countries we have known where cholera will come and more or less when it will come and instead of preventing it, have waiting for the cases to appear to react. </a:t>
            </a:r>
          </a:p>
          <a:p>
            <a:endParaRPr lang="en-US" noProof="0" dirty="0"/>
          </a:p>
          <a:p>
            <a:r>
              <a:rPr lang="en-US" noProof="0" dirty="0"/>
              <a:t>The Roadmap was endorsed by member states at the 2018 World Health Assembly.</a:t>
            </a:r>
          </a:p>
          <a:p>
            <a:endParaRPr lang="en-US" noProof="0" dirty="0"/>
          </a:p>
          <a:p>
            <a:r>
              <a:rPr lang="en-US" noProof="0" dirty="0"/>
              <a:t>The Roadmap is built around 3 axes.</a:t>
            </a:r>
          </a:p>
          <a:p>
            <a:endParaRPr lang="fr-CH" dirty="0"/>
          </a:p>
          <a:p>
            <a:endParaRPr lang="fr-CH" dirty="0"/>
          </a:p>
        </p:txBody>
      </p:sp>
      <p:sp>
        <p:nvSpPr>
          <p:cNvPr id="4" name="Slide Number Placeholder 3"/>
          <p:cNvSpPr>
            <a:spLocks noGrp="1"/>
          </p:cNvSpPr>
          <p:nvPr>
            <p:ph type="sldNum" sz="quarter" idx="10"/>
          </p:nvPr>
        </p:nvSpPr>
        <p:spPr/>
        <p:txBody>
          <a:bodyPr/>
          <a:lstStyle/>
          <a:p>
            <a:fld id="{440E6EAF-BE4C-4542-B111-694DCBC46F57}" type="slidenum">
              <a:rPr lang="en-GB" smtClean="0"/>
              <a:t>33</a:t>
            </a:fld>
            <a:endParaRPr lang="en-GB"/>
          </a:p>
        </p:txBody>
      </p:sp>
    </p:spTree>
    <p:extLst>
      <p:ext uri="{BB962C8B-B14F-4D97-AF65-F5344CB8AC3E}">
        <p14:creationId xmlns:p14="http://schemas.microsoft.com/office/powerpoint/2010/main" val="3024606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There will still be cholera outbreaks – in some countries, especially those in conflict working on long term access to water and sanitation is difficult.  However, we all know that the earlier epidemics are detected, the more rapidly they can be controlled and the fewer cases and deaths there will be. </a:t>
            </a:r>
          </a:p>
          <a:p>
            <a:endParaRPr lang="en-US" noProof="0" dirty="0"/>
          </a:p>
          <a:p>
            <a:r>
              <a:rPr lang="en-US" noProof="0" dirty="0"/>
              <a:t>In addition, large outbreaks can be a catalyst.  A large high profile outbreak can raise government awareness of cholera and be a catalyst for long term control.  This has been seen a number of times including in Zambia and Zimbabwe</a:t>
            </a:r>
            <a:r>
              <a:rPr lang="fr-CH" dirty="0"/>
              <a:t>.  </a:t>
            </a:r>
          </a:p>
        </p:txBody>
      </p:sp>
      <p:sp>
        <p:nvSpPr>
          <p:cNvPr id="4" name="Slide Number Placeholder 3"/>
          <p:cNvSpPr>
            <a:spLocks noGrp="1"/>
          </p:cNvSpPr>
          <p:nvPr>
            <p:ph type="sldNum" sz="quarter" idx="10"/>
          </p:nvPr>
        </p:nvSpPr>
        <p:spPr/>
        <p:txBody>
          <a:bodyPr/>
          <a:lstStyle/>
          <a:p>
            <a:fld id="{440E6EAF-BE4C-4542-B111-694DCBC46F57}" type="slidenum">
              <a:rPr lang="en-GB" smtClean="0"/>
              <a:t>34</a:t>
            </a:fld>
            <a:endParaRPr lang="en-GB"/>
          </a:p>
        </p:txBody>
      </p:sp>
    </p:spTree>
    <p:extLst>
      <p:ext uri="{BB962C8B-B14F-4D97-AF65-F5344CB8AC3E}">
        <p14:creationId xmlns:p14="http://schemas.microsoft.com/office/powerpoint/2010/main" val="2467827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second strategy is about prevention and the ‘hotspot’ approach is a key to this.  We used to think of countries as endemic which makes knowing where to target difficult.  However, more recent analysis showed that cholera within one country usually affects specific areas, which we call hotspots.  Cholera may also spread from there areas to other less frequently affected areas.  These hotspots are an indicator of poor water, hygiene and sanitation.  If there is cholera, the population have not yet reached the </a:t>
            </a:r>
            <a:r>
              <a:rPr lang="en-US" noProof="0" dirty="0" err="1"/>
              <a:t>millenium</a:t>
            </a:r>
            <a:r>
              <a:rPr lang="en-US" noProof="0" dirty="0"/>
              <a:t> development goal standard for access to water and sanitation and is far behind the goals of the sustainable development goals.  Identifying hotspots helps a country target those who are being left behind.  In most countries in Africa, these hotspots represent about 5% of the national population. </a:t>
            </a:r>
          </a:p>
        </p:txBody>
      </p:sp>
      <p:sp>
        <p:nvSpPr>
          <p:cNvPr id="4" name="Slide Number Placeholder 3"/>
          <p:cNvSpPr>
            <a:spLocks noGrp="1"/>
          </p:cNvSpPr>
          <p:nvPr>
            <p:ph type="sldNum" sz="quarter" idx="10"/>
          </p:nvPr>
        </p:nvSpPr>
        <p:spPr/>
        <p:txBody>
          <a:bodyPr/>
          <a:lstStyle/>
          <a:p>
            <a:fld id="{440E6EAF-BE4C-4542-B111-694DCBC46F57}" type="slidenum">
              <a:rPr lang="en-GB" smtClean="0"/>
              <a:t>35</a:t>
            </a:fld>
            <a:endParaRPr lang="en-GB"/>
          </a:p>
        </p:txBody>
      </p:sp>
    </p:spTree>
    <p:extLst>
      <p:ext uri="{BB962C8B-B14F-4D97-AF65-F5344CB8AC3E}">
        <p14:creationId xmlns:p14="http://schemas.microsoft.com/office/powerpoint/2010/main" val="2065113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final axis of the strategy consists of advocacy, resource mobilization and provision of technical support.  The core of the Roadmap is governments developing their own multisectoral, multi year national plans and this axis is about supporting that process. </a:t>
            </a:r>
          </a:p>
        </p:txBody>
      </p:sp>
      <p:sp>
        <p:nvSpPr>
          <p:cNvPr id="4" name="Slide Number Placeholder 3"/>
          <p:cNvSpPr>
            <a:spLocks noGrp="1"/>
          </p:cNvSpPr>
          <p:nvPr>
            <p:ph type="sldNum" sz="quarter" idx="10"/>
          </p:nvPr>
        </p:nvSpPr>
        <p:spPr/>
        <p:txBody>
          <a:bodyPr/>
          <a:lstStyle/>
          <a:p>
            <a:fld id="{440E6EAF-BE4C-4542-B111-694DCBC46F57}" type="slidenum">
              <a:rPr lang="en-GB" smtClean="0"/>
              <a:t>36</a:t>
            </a:fld>
            <a:endParaRPr lang="en-GB"/>
          </a:p>
        </p:txBody>
      </p:sp>
    </p:spTree>
    <p:extLst>
      <p:ext uri="{BB962C8B-B14F-4D97-AF65-F5344CB8AC3E}">
        <p14:creationId xmlns:p14="http://schemas.microsoft.com/office/powerpoint/2010/main" val="1205614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course is health focused, so this final slide attempts to show how treatment remains essential, but that there is also a need to build upon that with OCV and WASH and targeting the WASH objectives of the sustainable development goals. </a:t>
            </a:r>
          </a:p>
        </p:txBody>
      </p:sp>
      <p:sp>
        <p:nvSpPr>
          <p:cNvPr id="4" name="Slide Number Placeholder 3"/>
          <p:cNvSpPr>
            <a:spLocks noGrp="1"/>
          </p:cNvSpPr>
          <p:nvPr>
            <p:ph type="sldNum" sz="quarter" idx="10"/>
          </p:nvPr>
        </p:nvSpPr>
        <p:spPr/>
        <p:txBody>
          <a:bodyPr/>
          <a:lstStyle/>
          <a:p>
            <a:fld id="{440E6EAF-BE4C-4542-B111-694DCBC46F57}" type="slidenum">
              <a:rPr lang="en-GB" smtClean="0"/>
              <a:t>37</a:t>
            </a:fld>
            <a:endParaRPr lang="en-GB"/>
          </a:p>
        </p:txBody>
      </p:sp>
    </p:spTree>
    <p:extLst>
      <p:ext uri="{BB962C8B-B14F-4D97-AF65-F5344CB8AC3E}">
        <p14:creationId xmlns:p14="http://schemas.microsoft.com/office/powerpoint/2010/main" val="1067770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Fact sheet.</a:t>
            </a:r>
          </a:p>
        </p:txBody>
      </p:sp>
      <p:sp>
        <p:nvSpPr>
          <p:cNvPr id="4" name="Slide Number Placeholder 3"/>
          <p:cNvSpPr>
            <a:spLocks noGrp="1"/>
          </p:cNvSpPr>
          <p:nvPr>
            <p:ph type="sldNum" sz="quarter" idx="10"/>
          </p:nvPr>
        </p:nvSpPr>
        <p:spPr/>
        <p:txBody>
          <a:bodyPr/>
          <a:lstStyle/>
          <a:p>
            <a:fld id="{440E6EAF-BE4C-4542-B111-694DCBC46F57}" type="slidenum">
              <a:rPr lang="en-GB" smtClean="0"/>
              <a:t>38</a:t>
            </a:fld>
            <a:endParaRPr lang="en-GB"/>
          </a:p>
        </p:txBody>
      </p:sp>
    </p:spTree>
    <p:extLst>
      <p:ext uri="{BB962C8B-B14F-4D97-AF65-F5344CB8AC3E}">
        <p14:creationId xmlns:p14="http://schemas.microsoft.com/office/powerpoint/2010/main" val="953089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0E6EAF-BE4C-4542-B111-694DCBC46F57}" type="slidenum">
              <a:rPr lang="en-GB" smtClean="0"/>
              <a:t>39</a:t>
            </a:fld>
            <a:endParaRPr lang="en-GB"/>
          </a:p>
        </p:txBody>
      </p:sp>
    </p:spTree>
    <p:extLst>
      <p:ext uri="{BB962C8B-B14F-4D97-AF65-F5344CB8AC3E}">
        <p14:creationId xmlns:p14="http://schemas.microsoft.com/office/powerpoint/2010/main" val="171032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is a hidden slide -&gt; I propose to remain it like this</a:t>
            </a:r>
          </a:p>
        </p:txBody>
      </p:sp>
      <p:sp>
        <p:nvSpPr>
          <p:cNvPr id="4" name="Slide Number Placeholder 3"/>
          <p:cNvSpPr>
            <a:spLocks noGrp="1"/>
          </p:cNvSpPr>
          <p:nvPr>
            <p:ph type="sldNum" sz="quarter" idx="10"/>
          </p:nvPr>
        </p:nvSpPr>
        <p:spPr/>
        <p:txBody>
          <a:bodyPr/>
          <a:lstStyle/>
          <a:p>
            <a:fld id="{AA5D30B7-F877-4FC6-B32C-20D5FE21BCAE}" type="slidenum">
              <a:rPr lang="fr-CH" smtClean="0"/>
              <a:t>4</a:t>
            </a:fld>
            <a:endParaRPr lang="fr-CH"/>
          </a:p>
        </p:txBody>
      </p:sp>
    </p:spTree>
    <p:extLst>
      <p:ext uri="{BB962C8B-B14F-4D97-AF65-F5344CB8AC3E}">
        <p14:creationId xmlns:p14="http://schemas.microsoft.com/office/powerpoint/2010/main" val="250454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Diarrhoeal diseases</a:t>
            </a:r>
            <a:r>
              <a:rPr lang="en-GB" baseline="0" noProof="0" dirty="0"/>
              <a:t> affect people of all ages throughout the world. Children however, are the most vulnerable; diarrhoea is the second leading cause of death worldwide in children under five years old, </a:t>
            </a:r>
          </a:p>
          <a:p>
            <a:endParaRPr lang="en-GB" i="1" baseline="0" noProof="0" dirty="0"/>
          </a:p>
          <a:p>
            <a:r>
              <a:rPr lang="en-GB" i="1" baseline="0" noProof="0" dirty="0"/>
              <a:t>Note: The information above is correct, but it needs to be in context that this is the baseline, therefore if an crisis occurs in these countries diarrhoeal disease will represent a large proportion of consultations</a:t>
            </a:r>
            <a:r>
              <a:rPr lang="en-US" i="1" baseline="0" dirty="0"/>
              <a:t>. </a:t>
            </a:r>
            <a:endParaRPr lang="en-US" i="1" dirty="0"/>
          </a:p>
        </p:txBody>
      </p:sp>
      <p:sp>
        <p:nvSpPr>
          <p:cNvPr id="4" name="Slide Number Placeholder 3"/>
          <p:cNvSpPr>
            <a:spLocks noGrp="1"/>
          </p:cNvSpPr>
          <p:nvPr>
            <p:ph type="sldNum" sz="quarter" idx="10"/>
          </p:nvPr>
        </p:nvSpPr>
        <p:spPr/>
        <p:txBody>
          <a:bodyPr/>
          <a:lstStyle/>
          <a:p>
            <a:fld id="{AA5D30B7-F877-4FC6-B32C-20D5FE21BCAE}" type="slidenum">
              <a:rPr lang="fr-CH" smtClean="0"/>
              <a:t>5</a:t>
            </a:fld>
            <a:endParaRPr lang="fr-CH"/>
          </a:p>
        </p:txBody>
      </p:sp>
    </p:spTree>
    <p:extLst>
      <p:ext uri="{BB962C8B-B14F-4D97-AF65-F5344CB8AC3E}">
        <p14:creationId xmlns:p14="http://schemas.microsoft.com/office/powerpoint/2010/main" val="214388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noProof="0" dirty="0"/>
              <a:t>This slide is meant as a quick reminder for the participants, not to go in detail as </a:t>
            </a:r>
            <a:r>
              <a:rPr lang="en-US" baseline="0" noProof="0" dirty="0" err="1"/>
              <a:t>faecal</a:t>
            </a:r>
            <a:r>
              <a:rPr lang="en-US" baseline="0" noProof="0" dirty="0"/>
              <a:t> oral transmission was discussed during the module Public Health Engineering</a:t>
            </a:r>
            <a:endParaRPr lang="en-US" noProof="0" dirty="0"/>
          </a:p>
        </p:txBody>
      </p:sp>
      <p:sp>
        <p:nvSpPr>
          <p:cNvPr id="4" name="Slide Number Placeholder 3"/>
          <p:cNvSpPr>
            <a:spLocks noGrp="1"/>
          </p:cNvSpPr>
          <p:nvPr>
            <p:ph type="sldNum" sz="quarter" idx="10"/>
          </p:nvPr>
        </p:nvSpPr>
        <p:spPr/>
        <p:txBody>
          <a:bodyPr/>
          <a:lstStyle/>
          <a:p>
            <a:fld id="{440E6EAF-BE4C-4542-B111-694DCBC46F57}" type="slidenum">
              <a:rPr lang="en-GB" smtClean="0"/>
              <a:t>6</a:t>
            </a:fld>
            <a:endParaRPr lang="en-GB"/>
          </a:p>
        </p:txBody>
      </p:sp>
    </p:spTree>
    <p:extLst>
      <p:ext uri="{BB962C8B-B14F-4D97-AF65-F5344CB8AC3E}">
        <p14:creationId xmlns:p14="http://schemas.microsoft.com/office/powerpoint/2010/main" val="2745309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It is not the idea to spend much time on this slide but rather to show the variety of diarrhoeal diseases before moving on the focus of this module, cholera outbreaks. So, I would suggest the below:</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Leading causes are Rotavirus and ETEC</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important to note that in crisis settings, there are numerous aetiologies for the diarrhoeal disease that will be seen in both outpatient and inpatient treatment facilities. Rotavirus is prevalent in children in many of these settings. </a:t>
            </a:r>
          </a:p>
          <a:p>
            <a:pPr lvl="0"/>
            <a:endParaRPr lang="en-GB" sz="1200" kern="1200" dirty="0">
              <a:solidFill>
                <a:schemeClr val="tx1"/>
              </a:solidFill>
              <a:effectLst/>
              <a:latin typeface="+mn-lt"/>
              <a:ea typeface="+mn-ea"/>
              <a:cs typeface="+mn-cs"/>
            </a:endParaRPr>
          </a:p>
          <a:p>
            <a:r>
              <a:rPr lang="en-US" noProof="0" dirty="0"/>
              <a:t>We will focus the rest of this session on cholera as it is causes the most epidemics.  </a:t>
            </a:r>
          </a:p>
          <a:p>
            <a:r>
              <a:rPr lang="en-US" noProof="0" dirty="0"/>
              <a:t>Although there have been large epidemics of Shigella </a:t>
            </a:r>
            <a:r>
              <a:rPr lang="en-US" noProof="0" dirty="0" err="1"/>
              <a:t>dysenterae</a:t>
            </a:r>
            <a:r>
              <a:rPr lang="en-US" noProof="0" dirty="0"/>
              <a:t> 1 in the past, including in Goma in 1994, none have been reported now for more than a decade. </a:t>
            </a:r>
          </a:p>
          <a:p>
            <a:pPr lvl="0"/>
            <a:r>
              <a:rPr lang="en-US" sz="1200" kern="1200" noProof="0" dirty="0">
                <a:solidFill>
                  <a:schemeClr val="tx1"/>
                </a:solidFill>
                <a:effectLst/>
                <a:latin typeface="+mn-lt"/>
                <a:ea typeface="+mn-ea"/>
                <a:cs typeface="+mn-cs"/>
              </a:rPr>
              <a:t> </a:t>
            </a:r>
            <a:endParaRPr lang="en-US" noProof="0" dirty="0"/>
          </a:p>
        </p:txBody>
      </p:sp>
      <p:sp>
        <p:nvSpPr>
          <p:cNvPr id="4" name="Slide Number Placeholder 3"/>
          <p:cNvSpPr>
            <a:spLocks noGrp="1"/>
          </p:cNvSpPr>
          <p:nvPr>
            <p:ph type="sldNum" sz="quarter" idx="10"/>
          </p:nvPr>
        </p:nvSpPr>
        <p:spPr/>
        <p:txBody>
          <a:bodyPr/>
          <a:lstStyle/>
          <a:p>
            <a:fld id="{AA5D30B7-F877-4FC6-B32C-20D5FE21BCAE}" type="slidenum">
              <a:rPr lang="fr-CH" smtClean="0"/>
              <a:t>7</a:t>
            </a:fld>
            <a:endParaRPr lang="fr-CH"/>
          </a:p>
        </p:txBody>
      </p:sp>
    </p:spTree>
    <p:extLst>
      <p:ext uri="{BB962C8B-B14F-4D97-AF65-F5344CB8AC3E}">
        <p14:creationId xmlns:p14="http://schemas.microsoft.com/office/powerpoint/2010/main" val="89343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This is a </a:t>
            </a:r>
            <a:r>
              <a:rPr lang="en-US" noProof="0"/>
              <a:t>hidden slide -&gt; </a:t>
            </a:r>
            <a:r>
              <a:rPr lang="en-US" noProof="0" dirty="0"/>
              <a:t>I propose to remain it like this</a:t>
            </a:r>
          </a:p>
        </p:txBody>
      </p:sp>
      <p:sp>
        <p:nvSpPr>
          <p:cNvPr id="4" name="Slide Number Placeholder 3"/>
          <p:cNvSpPr>
            <a:spLocks noGrp="1"/>
          </p:cNvSpPr>
          <p:nvPr>
            <p:ph type="sldNum" sz="quarter" idx="10"/>
          </p:nvPr>
        </p:nvSpPr>
        <p:spPr/>
        <p:txBody>
          <a:bodyPr/>
          <a:lstStyle/>
          <a:p>
            <a:fld id="{440E6EAF-BE4C-4542-B111-694DCBC46F57}" type="slidenum">
              <a:rPr lang="en-GB" smtClean="0"/>
              <a:t>8</a:t>
            </a:fld>
            <a:endParaRPr lang="en-GB"/>
          </a:p>
        </p:txBody>
      </p:sp>
    </p:spTree>
    <p:extLst>
      <p:ext uri="{BB962C8B-B14F-4D97-AF65-F5344CB8AC3E}">
        <p14:creationId xmlns:p14="http://schemas.microsoft.com/office/powerpoint/2010/main" val="8671248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a:t>
            </a:r>
            <a:r>
              <a:rPr lang="en-US" baseline="0" noProof="0" dirty="0"/>
              <a:t> rest of the module will focus on cholera as you are most likely to be asked to be part of or lead a response to a cholera epidemic.</a:t>
            </a:r>
            <a:endParaRPr lang="en-US" noProof="0" dirty="0"/>
          </a:p>
        </p:txBody>
      </p:sp>
      <p:sp>
        <p:nvSpPr>
          <p:cNvPr id="4" name="Slide Number Placeholder 3"/>
          <p:cNvSpPr>
            <a:spLocks noGrp="1"/>
          </p:cNvSpPr>
          <p:nvPr>
            <p:ph type="sldNum" sz="quarter" idx="10"/>
          </p:nvPr>
        </p:nvSpPr>
        <p:spPr/>
        <p:txBody>
          <a:bodyPr/>
          <a:lstStyle/>
          <a:p>
            <a:fld id="{440E6EAF-BE4C-4542-B111-694DCBC46F57}" type="slidenum">
              <a:rPr lang="en-GB" smtClean="0"/>
              <a:t>9</a:t>
            </a:fld>
            <a:endParaRPr lang="en-GB"/>
          </a:p>
        </p:txBody>
      </p:sp>
    </p:spTree>
    <p:extLst>
      <p:ext uri="{BB962C8B-B14F-4D97-AF65-F5344CB8AC3E}">
        <p14:creationId xmlns:p14="http://schemas.microsoft.com/office/powerpoint/2010/main" val="4224103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B53B181-901C-4AD4-8E83-0DCA92BFDD0C}" type="datetime1">
              <a:rPr lang="en-GB" smtClean="0"/>
              <a:t>14/12/2019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206962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2A3C2F6-E38F-46FA-810A-6C232C26529D}" type="datetime1">
              <a:rPr lang="en-GB" smtClean="0"/>
              <a:t>14/12/2019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197646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486790-2021-4A05-9B84-B54B99643C99}" type="datetime1">
              <a:rPr lang="en-GB" smtClean="0"/>
              <a:t>14/12/2019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410647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ECC2C39-4764-4109-A447-ADD4F18A929C}" type="datetime1">
              <a:rPr lang="en-GB" smtClean="0"/>
              <a:t>14/12/2019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173017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6BD0DD-1B69-473D-ADC5-F9236767E05E}" type="datetime1">
              <a:rPr lang="en-GB" smtClean="0"/>
              <a:t>14/12/2019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1859941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6F9E818-9675-47D7-B244-E8A6BC58F478}" type="datetime1">
              <a:rPr lang="en-GB" smtClean="0"/>
              <a:t>14/12/2019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2429149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0556689-4713-43B0-8A19-E623B2097E1E}" type="datetime1">
              <a:rPr lang="en-GB" smtClean="0"/>
              <a:t>14/12/2019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20480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0D046F3-CFCC-4DAE-9110-506F37FABA76}" type="datetime1">
              <a:rPr lang="en-GB" smtClean="0"/>
              <a:t>14/12/2019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11382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80576-C707-4244-BC82-988CF07F720E}" type="datetime1">
              <a:rPr lang="en-GB" smtClean="0"/>
              <a:t>14/12/2019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4064156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852D7B-AD57-4516-B0D1-8851BD25E88A}" type="datetime1">
              <a:rPr lang="en-GB" smtClean="0"/>
              <a:t>14/12/2019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1173275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B950CB-70C6-404C-93F3-7EC82EEFDE33}" type="datetime1">
              <a:rPr lang="en-GB" smtClean="0"/>
              <a:t>14/12/2019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9DBF1A-A570-496D-BDD7-E558A1D77D60}" type="slidenum">
              <a:rPr lang="en-GB" smtClean="0"/>
              <a:t>‹#›</a:t>
            </a:fld>
            <a:endParaRPr lang="en-GB"/>
          </a:p>
        </p:txBody>
      </p:sp>
    </p:spTree>
    <p:extLst>
      <p:ext uri="{BB962C8B-B14F-4D97-AF65-F5344CB8AC3E}">
        <p14:creationId xmlns:p14="http://schemas.microsoft.com/office/powerpoint/2010/main" val="3571903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1A572-09F4-4EE0-A67A-077B95D4DA9F}" type="datetime1">
              <a:rPr lang="en-GB" smtClean="0"/>
              <a:t>14/12/2019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DBF1A-A570-496D-BDD7-E558A1D77D60}" type="slidenum">
              <a:rPr lang="en-GB" smtClean="0"/>
              <a:t>‹#›</a:t>
            </a:fld>
            <a:endParaRPr lang="en-GB"/>
          </a:p>
        </p:txBody>
      </p:sp>
    </p:spTree>
    <p:extLst>
      <p:ext uri="{BB962C8B-B14F-4D97-AF65-F5344CB8AC3E}">
        <p14:creationId xmlns:p14="http://schemas.microsoft.com/office/powerpoint/2010/main" val="683152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openwho.org/courses/cholera-kit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hyperlink" Target="http://www.unicef.org/cholera" TargetMode="External"/><Relationship Id="rId4" Type="http://schemas.openxmlformats.org/officeDocument/2006/relationships/hyperlink" Target="http://www.gtfcc.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1524000" y="1292739"/>
            <a:ext cx="9144000" cy="1655762"/>
          </a:xfrm>
        </p:spPr>
        <p:txBody>
          <a:bodyPr>
            <a:normAutofit fontScale="77500" lnSpcReduction="20000"/>
          </a:bodyPr>
          <a:lstStyle/>
          <a:p>
            <a:r>
              <a:rPr lang="en-GB" sz="5400" cap="none" dirty="0">
                <a:cs typeface="Calibri" panose="020F0502020204030204" pitchFamily="34" charset="0"/>
              </a:rPr>
              <a:t>Communicable diseases: </a:t>
            </a:r>
          </a:p>
          <a:p>
            <a:r>
              <a:rPr lang="en-GB" sz="5400" cap="none" dirty="0">
                <a:cs typeface="Calibri" panose="020F0502020204030204" pitchFamily="34" charset="0"/>
              </a:rPr>
              <a:t>Diarrhoeal diseases; </a:t>
            </a:r>
            <a:r>
              <a:rPr lang="en-GB" sz="5400" dirty="0">
                <a:cs typeface="Calibri" panose="020F0502020204030204" pitchFamily="34" charset="0"/>
              </a:rPr>
              <a:t>cholera</a:t>
            </a:r>
            <a:br>
              <a:rPr lang="en-GB" sz="5400" cap="none" dirty="0">
                <a:cs typeface="Calibri" panose="020F0502020204030204" pitchFamily="34" charset="0"/>
              </a:rPr>
            </a:br>
            <a:endParaRPr lang="fr-CH" sz="5400"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8" name="TextBox 7"/>
          <p:cNvSpPr txBox="1"/>
          <p:nvPr/>
        </p:nvSpPr>
        <p:spPr>
          <a:xfrm>
            <a:off x="6911751" y="5518111"/>
            <a:ext cx="4940776" cy="461665"/>
          </a:xfrm>
          <a:prstGeom prst="rect">
            <a:avLst/>
          </a:prstGeom>
          <a:noFill/>
        </p:spPr>
        <p:txBody>
          <a:bodyPr wrap="none" rtlCol="0">
            <a:spAutoFit/>
          </a:bodyPr>
          <a:lstStyle/>
          <a:p>
            <a:r>
              <a:rPr lang="en-GB" sz="2400" cap="none" dirty="0">
                <a:highlight>
                  <a:srgbClr val="FFFF00"/>
                </a:highlight>
                <a:cs typeface="Calibri" panose="020F0502020204030204" pitchFamily="34" charset="0"/>
              </a:rPr>
              <a:t>Name(s) + organization(s) facilitator(s)</a:t>
            </a:r>
            <a:endParaRPr lang="en-GB" sz="2400" dirty="0">
              <a:highlight>
                <a:srgbClr val="FFFF00"/>
              </a:highlight>
            </a:endParaRPr>
          </a:p>
        </p:txBody>
      </p:sp>
      <p:sp>
        <p:nvSpPr>
          <p:cNvPr id="5" name="Slide Number Placeholder 4"/>
          <p:cNvSpPr>
            <a:spLocks noGrp="1"/>
          </p:cNvSpPr>
          <p:nvPr>
            <p:ph type="sldNum" sz="quarter" idx="12"/>
          </p:nvPr>
        </p:nvSpPr>
        <p:spPr/>
        <p:txBody>
          <a:bodyPr/>
          <a:lstStyle/>
          <a:p>
            <a:fld id="{05C408E3-1C0B-45E5-B572-56F424382D1E}" type="slidenum">
              <a:rPr lang="fr-CH" smtClean="0"/>
              <a:t>1</a:t>
            </a:fld>
            <a:endParaRPr lang="fr-CH" dirty="0"/>
          </a:p>
        </p:txBody>
      </p:sp>
      <p:sp>
        <p:nvSpPr>
          <p:cNvPr id="6" name="TextBox 5"/>
          <p:cNvSpPr txBox="1"/>
          <p:nvPr/>
        </p:nvSpPr>
        <p:spPr>
          <a:xfrm>
            <a:off x="1524000" y="4146331"/>
            <a:ext cx="184731" cy="369332"/>
          </a:xfrm>
          <a:prstGeom prst="rect">
            <a:avLst/>
          </a:prstGeom>
          <a:noFill/>
        </p:spPr>
        <p:txBody>
          <a:bodyPr wrap="none" rtlCol="0">
            <a:spAutoFit/>
          </a:bodyPr>
          <a:lstStyle/>
          <a:p>
            <a:endParaRPr lang="en-GB"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885" y="2745227"/>
            <a:ext cx="6094229" cy="2079096"/>
          </a:xfrm>
          <a:prstGeom prst="rect">
            <a:avLst/>
          </a:prstGeom>
        </p:spPr>
      </p:pic>
      <p:sp>
        <p:nvSpPr>
          <p:cNvPr id="10" name="Rectangle 9">
            <a:extLst>
              <a:ext uri="{FF2B5EF4-FFF2-40B4-BE49-F238E27FC236}">
                <a16:creationId xmlns:a16="http://schemas.microsoft.com/office/drawing/2014/main" id="{26AD74A4-AC88-4738-B90D-1BCE2A714602}"/>
              </a:ext>
            </a:extLst>
          </p:cNvPr>
          <p:cNvSpPr/>
          <p:nvPr/>
        </p:nvSpPr>
        <p:spPr>
          <a:xfrm>
            <a:off x="377884" y="6136700"/>
            <a:ext cx="4406987" cy="584775"/>
          </a:xfrm>
          <a:prstGeom prst="rect">
            <a:avLst/>
          </a:prstGeom>
        </p:spPr>
        <p:txBody>
          <a:bodyPr wrap="square">
            <a:spAutoFit/>
          </a:bodyPr>
          <a:lstStyle/>
          <a:p>
            <a:pPr algn="r"/>
            <a:r>
              <a:rPr lang="en-US" sz="1600" dirty="0">
                <a:solidFill>
                  <a:srgbClr val="0000FF"/>
                </a:solidFill>
              </a:rPr>
              <a:t>These learning materials were developed by </a:t>
            </a:r>
          </a:p>
          <a:p>
            <a:pPr algn="r"/>
            <a:r>
              <a:rPr lang="en-US" sz="1600" dirty="0">
                <a:solidFill>
                  <a:srgbClr val="0000FF"/>
                </a:solidFill>
              </a:rPr>
              <a:t>Kate Alberti, WHO Cholera Team </a:t>
            </a:r>
            <a:endParaRPr lang="en-GB" sz="1600" dirty="0"/>
          </a:p>
        </p:txBody>
      </p:sp>
      <p:sp>
        <p:nvSpPr>
          <p:cNvPr id="11" name="TextBox 10">
            <a:extLst>
              <a:ext uri="{FF2B5EF4-FFF2-40B4-BE49-F238E27FC236}">
                <a16:creationId xmlns:a16="http://schemas.microsoft.com/office/drawing/2014/main" id="{C3A95282-EF49-4CC6-A817-587E93C5A7CF}"/>
              </a:ext>
            </a:extLst>
          </p:cNvPr>
          <p:cNvSpPr txBox="1"/>
          <p:nvPr/>
        </p:nvSpPr>
        <p:spPr>
          <a:xfrm>
            <a:off x="8519532" y="278780"/>
            <a:ext cx="3251788" cy="369332"/>
          </a:xfrm>
          <a:prstGeom prst="rect">
            <a:avLst/>
          </a:prstGeom>
          <a:noFill/>
        </p:spPr>
        <p:txBody>
          <a:bodyPr wrap="none" rtlCol="0">
            <a:spAutoFit/>
          </a:bodyPr>
          <a:lstStyle/>
          <a:p>
            <a:r>
              <a:rPr lang="en-GB" dirty="0">
                <a:highlight>
                  <a:srgbClr val="FFFF00"/>
                </a:highlight>
              </a:rPr>
              <a:t>Logo organization(s) facilitator(s)</a:t>
            </a:r>
          </a:p>
        </p:txBody>
      </p:sp>
    </p:spTree>
    <p:extLst>
      <p:ext uri="{BB962C8B-B14F-4D97-AF65-F5344CB8AC3E}">
        <p14:creationId xmlns:p14="http://schemas.microsoft.com/office/powerpoint/2010/main" val="14218270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9DBF1A-A570-496D-BDD7-E558A1D77D60}" type="slidenum">
              <a:rPr lang="en-GB" smtClean="0"/>
              <a:t>10</a:t>
            </a:fld>
            <a:endParaRPr lang="en-GB"/>
          </a:p>
        </p:txBody>
      </p:sp>
      <p:pic>
        <p:nvPicPr>
          <p:cNvPr id="4" name="Picture 3"/>
          <p:cNvPicPr>
            <a:picLocks noChangeAspect="1"/>
          </p:cNvPicPr>
          <p:nvPr/>
        </p:nvPicPr>
        <p:blipFill>
          <a:blip r:embed="rId3"/>
          <a:stretch>
            <a:fillRect/>
          </a:stretch>
        </p:blipFill>
        <p:spPr>
          <a:xfrm>
            <a:off x="6226305" y="0"/>
            <a:ext cx="5965695" cy="6858000"/>
          </a:xfrm>
          <a:prstGeom prst="rect">
            <a:avLst/>
          </a:prstGeom>
        </p:spPr>
      </p:pic>
      <p:sp>
        <p:nvSpPr>
          <p:cNvPr id="5" name="TextBox 4"/>
          <p:cNvSpPr txBox="1"/>
          <p:nvPr/>
        </p:nvSpPr>
        <p:spPr>
          <a:xfrm>
            <a:off x="1268608" y="1662864"/>
            <a:ext cx="3937000" cy="3416320"/>
          </a:xfrm>
          <a:prstGeom prst="rect">
            <a:avLst/>
          </a:prstGeom>
          <a:noFill/>
        </p:spPr>
        <p:txBody>
          <a:bodyPr wrap="square" rtlCol="0">
            <a:spAutoFit/>
          </a:bodyPr>
          <a:lstStyle/>
          <a:p>
            <a:pPr algn="ctr"/>
            <a:r>
              <a:rPr lang="en-GB" sz="3600" dirty="0"/>
              <a:t>Cholera kills an estimated 95 000 people per year and sickens more than 2.9 million</a:t>
            </a:r>
          </a:p>
          <a:p>
            <a:pPr algn="ctr"/>
            <a:endParaRPr lang="en-GB" sz="3600" dirty="0">
              <a:solidFill>
                <a:srgbClr val="0700F5"/>
              </a:solidFill>
            </a:endParaRPr>
          </a:p>
        </p:txBody>
      </p:sp>
      <p:sp>
        <p:nvSpPr>
          <p:cNvPr id="7" name="Rectangle 6"/>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330241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EF8307-40B4-4922-81A4-2B884C0816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4" y="0"/>
            <a:ext cx="12192000" cy="6870492"/>
          </a:xfrm>
          <a:prstGeom prst="rect">
            <a:avLst/>
          </a:prstGeom>
        </p:spPr>
      </p:pic>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7D9DBF1A-A570-496D-BDD7-E558A1D77D60}" type="slidenum">
              <a:rPr lang="en-GB" smtClean="0"/>
              <a:t>11</a:t>
            </a:fld>
            <a:endParaRPr lang="en-GB"/>
          </a:p>
        </p:txBody>
      </p:sp>
    </p:spTree>
    <p:extLst>
      <p:ext uri="{BB962C8B-B14F-4D97-AF65-F5344CB8AC3E}">
        <p14:creationId xmlns:p14="http://schemas.microsoft.com/office/powerpoint/2010/main" val="109105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39321" y="238533"/>
            <a:ext cx="402471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63614" y="3419068"/>
            <a:ext cx="10484546" cy="3108543"/>
          </a:xfrm>
          <a:prstGeom prst="rect">
            <a:avLst/>
          </a:prstGeom>
          <a:noFill/>
        </p:spPr>
        <p:txBody>
          <a:bodyPr wrap="square" rtlCol="0">
            <a:spAutoFit/>
          </a:bodyPr>
          <a:lstStyle/>
          <a:p>
            <a:pPr marL="457200" indent="-457200">
              <a:buFont typeface="Arial" panose="020B0604020202020204" pitchFamily="34" charset="0"/>
              <a:buChar char="•"/>
            </a:pPr>
            <a:r>
              <a:rPr lang="en-GB" sz="2800" dirty="0"/>
              <a:t>A bacterial infection caused by toxigenic </a:t>
            </a:r>
            <a:r>
              <a:rPr lang="en-GB" sz="2800" i="1" dirty="0"/>
              <a:t>Vibrio cholerae </a:t>
            </a:r>
            <a:r>
              <a:rPr lang="en-GB" sz="2800" dirty="0"/>
              <a:t>O1 or O139</a:t>
            </a:r>
            <a:endParaRPr lang="en-GB" sz="2800" i="1" dirty="0">
              <a:solidFill>
                <a:srgbClr val="FF0000"/>
              </a:solidFill>
            </a:endParaRPr>
          </a:p>
          <a:p>
            <a:pPr marL="457200" indent="-457200">
              <a:buFont typeface="Arial" panose="020B0604020202020204" pitchFamily="34" charset="0"/>
              <a:buChar char="•"/>
            </a:pPr>
            <a:r>
              <a:rPr lang="en-GB" sz="2800" dirty="0"/>
              <a:t>Transmitted by faecal-oral route</a:t>
            </a:r>
          </a:p>
          <a:p>
            <a:pPr marL="457200" indent="-457200">
              <a:buFont typeface="Arial" panose="020B0604020202020204" pitchFamily="34" charset="0"/>
              <a:buChar char="•"/>
            </a:pPr>
            <a:r>
              <a:rPr lang="en-GB" sz="2800" dirty="0"/>
              <a:t>Incubation period 1-5 days</a:t>
            </a:r>
          </a:p>
          <a:p>
            <a:pPr marL="457200" indent="-457200">
              <a:buFont typeface="Arial" panose="020B0604020202020204" pitchFamily="34" charset="0"/>
              <a:buChar char="•"/>
            </a:pPr>
            <a:r>
              <a:rPr lang="en-GB" sz="2800" dirty="0"/>
              <a:t>Causes acute watery</a:t>
            </a:r>
            <a:r>
              <a:rPr lang="en-GB" sz="2800" dirty="0">
                <a:solidFill>
                  <a:srgbClr val="FF0000"/>
                </a:solidFill>
              </a:rPr>
              <a:t> </a:t>
            </a:r>
            <a:r>
              <a:rPr lang="en-GB" sz="2800" dirty="0"/>
              <a:t>diarrhoea and sometimes vomiting</a:t>
            </a:r>
          </a:p>
          <a:p>
            <a:pPr marL="457200" indent="-457200">
              <a:buFont typeface="Arial" panose="020B0604020202020204" pitchFamily="34" charset="0"/>
              <a:buChar char="•"/>
            </a:pPr>
            <a:r>
              <a:rPr lang="en-GB" sz="2800" dirty="0"/>
              <a:t>Severe forms lead to severe dehydration and potentially death within hours if untreated</a:t>
            </a:r>
          </a:p>
          <a:p>
            <a:pPr marL="457200" indent="-457200">
              <a:buFont typeface="Arial" panose="020B0604020202020204" pitchFamily="34" charset="0"/>
              <a:buChar char="•"/>
            </a:pPr>
            <a:r>
              <a:rPr lang="en-GB" sz="2800" dirty="0"/>
              <a:t>Can cause large epidemics with a major impact on communities</a:t>
            </a:r>
            <a:endParaRPr lang="en-GB" sz="2800" dirty="0">
              <a:solidFill>
                <a:srgbClr val="FF0000"/>
              </a:solidFill>
            </a:endParaRPr>
          </a:p>
        </p:txBody>
      </p:sp>
      <p:sp>
        <p:nvSpPr>
          <p:cNvPr id="6" name="Title 1"/>
          <p:cNvSpPr txBox="1">
            <a:spLocks/>
          </p:cNvSpPr>
          <p:nvPr/>
        </p:nvSpPr>
        <p:spPr>
          <a:xfrm>
            <a:off x="1463614" y="1243584"/>
            <a:ext cx="2236404"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latin typeface="+mn-lt"/>
              </a:rPr>
              <a:t>Cholera</a:t>
            </a:r>
          </a:p>
        </p:txBody>
      </p:sp>
      <p:sp>
        <p:nvSpPr>
          <p:cNvPr id="7" name="Slide Number Placeholder 6"/>
          <p:cNvSpPr>
            <a:spLocks noGrp="1"/>
          </p:cNvSpPr>
          <p:nvPr>
            <p:ph type="sldNum" sz="quarter" idx="12"/>
          </p:nvPr>
        </p:nvSpPr>
        <p:spPr/>
        <p:txBody>
          <a:bodyPr/>
          <a:lstStyle/>
          <a:p>
            <a:fld id="{7D9DBF1A-A570-496D-BDD7-E558A1D77D60}" type="slidenum">
              <a:rPr lang="en-GB" smtClean="0"/>
              <a:t>12</a:t>
            </a:fld>
            <a:endParaRPr lang="en-GB"/>
          </a:p>
        </p:txBody>
      </p:sp>
    </p:spTree>
    <p:extLst>
      <p:ext uri="{BB962C8B-B14F-4D97-AF65-F5344CB8AC3E}">
        <p14:creationId xmlns:p14="http://schemas.microsoft.com/office/powerpoint/2010/main" val="3691529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7D9DBF1A-A570-496D-BDD7-E558A1D77D60}" type="slidenum">
              <a:rPr lang="en-GB" smtClean="0"/>
              <a:t>13</a:t>
            </a:fld>
            <a:endParaRPr lang="en-GB"/>
          </a:p>
        </p:txBody>
      </p:sp>
      <p:pic>
        <p:nvPicPr>
          <p:cNvPr id="6" name="Picture 5">
            <a:extLst>
              <a:ext uri="{FF2B5EF4-FFF2-40B4-BE49-F238E27FC236}">
                <a16:creationId xmlns:a16="http://schemas.microsoft.com/office/drawing/2014/main" id="{41DC529A-46E9-4358-A3E5-A86A42DC4716}"/>
              </a:ext>
            </a:extLst>
          </p:cNvPr>
          <p:cNvPicPr>
            <a:picLocks noChangeAspect="1"/>
          </p:cNvPicPr>
          <p:nvPr/>
        </p:nvPicPr>
        <p:blipFill>
          <a:blip r:embed="rId3"/>
          <a:stretch>
            <a:fillRect/>
          </a:stretch>
        </p:blipFill>
        <p:spPr>
          <a:xfrm>
            <a:off x="1676401" y="148803"/>
            <a:ext cx="9067800" cy="6422544"/>
          </a:xfrm>
          <a:prstGeom prst="rect">
            <a:avLst/>
          </a:prstGeom>
        </p:spPr>
      </p:pic>
      <p:sp>
        <p:nvSpPr>
          <p:cNvPr id="7" name="TextBox 6">
            <a:extLst>
              <a:ext uri="{FF2B5EF4-FFF2-40B4-BE49-F238E27FC236}">
                <a16:creationId xmlns:a16="http://schemas.microsoft.com/office/drawing/2014/main" id="{8123AAF6-87ED-4EF4-BAA8-7D911BF1D62B}"/>
              </a:ext>
            </a:extLst>
          </p:cNvPr>
          <p:cNvSpPr txBox="1"/>
          <p:nvPr/>
        </p:nvSpPr>
        <p:spPr>
          <a:xfrm>
            <a:off x="838200" y="6572478"/>
            <a:ext cx="11109960" cy="338554"/>
          </a:xfrm>
          <a:prstGeom prst="rect">
            <a:avLst/>
          </a:prstGeom>
          <a:noFill/>
        </p:spPr>
        <p:txBody>
          <a:bodyPr wrap="square" rtlCol="0">
            <a:spAutoFit/>
          </a:bodyPr>
          <a:lstStyle/>
          <a:p>
            <a:r>
              <a:rPr lang="en-US" sz="1600" dirty="0"/>
              <a:t>Source: WHO Weekly Epidemiological Record, 21 September 2018</a:t>
            </a:r>
          </a:p>
        </p:txBody>
      </p:sp>
    </p:spTree>
    <p:extLst>
      <p:ext uri="{BB962C8B-B14F-4D97-AF65-F5344CB8AC3E}">
        <p14:creationId xmlns:p14="http://schemas.microsoft.com/office/powerpoint/2010/main" val="2035410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grpSp>
        <p:nvGrpSpPr>
          <p:cNvPr id="4" name="Group 3"/>
          <p:cNvGrpSpPr/>
          <p:nvPr/>
        </p:nvGrpSpPr>
        <p:grpSpPr>
          <a:xfrm>
            <a:off x="4206794" y="2278704"/>
            <a:ext cx="4217158" cy="3657798"/>
            <a:chOff x="1862330" y="2132856"/>
            <a:chExt cx="4870702" cy="2781326"/>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68697" y="2132856"/>
              <a:ext cx="4764335" cy="2372088"/>
            </a:xfrm>
            <a:prstGeom prst="rect">
              <a:avLst/>
            </a:prstGeom>
          </p:spPr>
        </p:pic>
        <p:sp>
          <p:nvSpPr>
            <p:cNvPr id="6" name="TextBox 5"/>
            <p:cNvSpPr txBox="1"/>
            <p:nvPr/>
          </p:nvSpPr>
          <p:spPr>
            <a:xfrm>
              <a:off x="1979712" y="4514072"/>
              <a:ext cx="3561312" cy="400110"/>
            </a:xfrm>
            <a:prstGeom prst="rect">
              <a:avLst/>
            </a:prstGeom>
            <a:noFill/>
          </p:spPr>
          <p:txBody>
            <a:bodyPr wrap="none" rtlCol="0">
              <a:spAutoFit/>
            </a:bodyPr>
            <a:lstStyle/>
            <a:p>
              <a:r>
                <a:rPr lang="en-GB" sz="1000" dirty="0"/>
                <a:t>Source: </a:t>
              </a:r>
              <a:r>
                <a:rPr lang="en-GB" sz="1000" dirty="0" err="1"/>
                <a:t>Belec</a:t>
              </a:r>
              <a:r>
                <a:rPr lang="en-GB" sz="1000" dirty="0"/>
                <a:t> M, </a:t>
              </a:r>
              <a:r>
                <a:rPr lang="en-GB" sz="1000" dirty="0" err="1"/>
                <a:t>Hentgen</a:t>
              </a:r>
              <a:r>
                <a:rPr lang="en-GB" sz="1000" dirty="0"/>
                <a:t> V, </a:t>
              </a:r>
              <a:r>
                <a:rPr lang="en-GB" sz="1000" dirty="0" err="1"/>
                <a:t>Jauréguiberry</a:t>
              </a:r>
              <a:r>
                <a:rPr lang="en-GB" sz="1000" dirty="0"/>
                <a:t> S. Maladies du </a:t>
              </a:r>
              <a:r>
                <a:rPr lang="en-GB" sz="1000" dirty="0" err="1"/>
                <a:t>péril</a:t>
              </a:r>
              <a:r>
                <a:rPr lang="en-GB" sz="1000" dirty="0"/>
                <a:t> </a:t>
              </a:r>
              <a:r>
                <a:rPr lang="en-GB" sz="1000" dirty="0" err="1"/>
                <a:t>fécal</a:t>
              </a:r>
              <a:r>
                <a:rPr lang="en-GB" sz="1000" dirty="0"/>
                <a:t> et </a:t>
              </a:r>
              <a:r>
                <a:rPr lang="en-GB" sz="1000" dirty="0" err="1"/>
                <a:t>leur</a:t>
              </a:r>
              <a:r>
                <a:rPr lang="en-GB" sz="1000" dirty="0"/>
                <a:t> </a:t>
              </a:r>
              <a:r>
                <a:rPr lang="en-GB" sz="1000" dirty="0" err="1"/>
                <a:t>prévention</a:t>
              </a:r>
              <a:r>
                <a:rPr lang="en-GB" sz="1000" dirty="0"/>
                <a:t>. </a:t>
              </a:r>
              <a:br>
                <a:rPr lang="en-GB" sz="1000" dirty="0"/>
              </a:br>
              <a:r>
                <a:rPr lang="en-GB" sz="1000" i="1" dirty="0" err="1"/>
                <a:t>Développement</a:t>
              </a:r>
              <a:r>
                <a:rPr lang="en-GB" sz="1000" i="1" dirty="0"/>
                <a:t> et Santé. </a:t>
              </a:r>
              <a:r>
                <a:rPr lang="en-GB" sz="1000" dirty="0"/>
                <a:t>n°148,149, 150, </a:t>
              </a:r>
              <a:r>
                <a:rPr lang="en-GB" sz="1000" dirty="0" err="1"/>
                <a:t>août</a:t>
              </a:r>
              <a:r>
                <a:rPr lang="en-GB" sz="1000" dirty="0"/>
                <a:t>, </a:t>
              </a:r>
              <a:r>
                <a:rPr lang="en-GB" sz="1000" dirty="0" err="1"/>
                <a:t>octobre</a:t>
              </a:r>
              <a:r>
                <a:rPr lang="en-GB" sz="1000" dirty="0"/>
                <a:t>, </a:t>
              </a:r>
              <a:r>
                <a:rPr lang="en-GB" sz="1000" dirty="0" err="1"/>
                <a:t>décembre</a:t>
              </a:r>
              <a:r>
                <a:rPr lang="en-GB" sz="1000" dirty="0"/>
                <a:t> 2000</a:t>
              </a:r>
              <a:endParaRPr lang="en-US" sz="1000" dirty="0"/>
            </a:p>
          </p:txBody>
        </p:sp>
        <p:sp>
          <p:nvSpPr>
            <p:cNvPr id="7" name="Flowchart: Process 6"/>
            <p:cNvSpPr/>
            <p:nvPr/>
          </p:nvSpPr>
          <p:spPr>
            <a:xfrm>
              <a:off x="1862330" y="2132856"/>
              <a:ext cx="144016" cy="2372088"/>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2"/>
          <p:cNvSpPr txBox="1">
            <a:spLocks/>
          </p:cNvSpPr>
          <p:nvPr/>
        </p:nvSpPr>
        <p:spPr>
          <a:xfrm>
            <a:off x="1633728" y="672422"/>
            <a:ext cx="8397376" cy="8858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Methods of control are well known </a:t>
            </a:r>
          </a:p>
        </p:txBody>
      </p:sp>
      <p:sp>
        <p:nvSpPr>
          <p:cNvPr id="9" name="Multiply 8"/>
          <p:cNvSpPr/>
          <p:nvPr/>
        </p:nvSpPr>
        <p:spPr>
          <a:xfrm>
            <a:off x="8507445" y="4107603"/>
            <a:ext cx="550415" cy="66582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7D9DBF1A-A570-496D-BDD7-E558A1D77D60}" type="slidenum">
              <a:rPr lang="en-GB" smtClean="0"/>
              <a:t>14</a:t>
            </a:fld>
            <a:endParaRPr lang="en-GB"/>
          </a:p>
        </p:txBody>
      </p:sp>
    </p:spTree>
    <p:extLst>
      <p:ext uri="{BB962C8B-B14F-4D97-AF65-F5344CB8AC3E}">
        <p14:creationId xmlns:p14="http://schemas.microsoft.com/office/powerpoint/2010/main" val="155753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872" y="19342"/>
            <a:ext cx="10650421" cy="447873"/>
          </a:xfrm>
        </p:spPr>
        <p:txBody>
          <a:bodyPr rtlCol="0">
            <a:noAutofit/>
          </a:bodyPr>
          <a:lstStyle/>
          <a:p>
            <a:pPr defTabSz="914176">
              <a:defRPr/>
            </a:pPr>
            <a:r>
              <a:rPr lang="en-GB" sz="3200" u="sng" dirty="0">
                <a:latin typeface="+mn-lt"/>
              </a:rPr>
              <a:t>F-Diagram for water, sanitation and hygiene interventions</a:t>
            </a:r>
          </a:p>
        </p:txBody>
      </p:sp>
      <p:sp>
        <p:nvSpPr>
          <p:cNvPr id="11" name="Left Bracket 10"/>
          <p:cNvSpPr/>
          <p:nvPr/>
        </p:nvSpPr>
        <p:spPr>
          <a:xfrm rot="16200000">
            <a:off x="2648722" y="4889515"/>
            <a:ext cx="216771" cy="2997166"/>
          </a:xfrm>
          <a:prstGeom prst="leftBracket">
            <a:avLst/>
          </a:prstGeom>
        </p:spPr>
        <p:style>
          <a:lnRef idx="2">
            <a:schemeClr val="dk1"/>
          </a:lnRef>
          <a:fillRef idx="0">
            <a:schemeClr val="dk1"/>
          </a:fillRef>
          <a:effectRef idx="1">
            <a:schemeClr val="dk1"/>
          </a:effectRef>
          <a:fontRef idx="minor">
            <a:schemeClr val="tx1"/>
          </a:fontRef>
        </p:style>
        <p:txBody>
          <a:bodyPr vert="vert" anchor="ctr"/>
          <a:lstStyle/>
          <a:p>
            <a:pPr algn="ctr">
              <a:defRPr/>
            </a:pPr>
            <a:endParaRPr lang="en-US" sz="2257" dirty="0"/>
          </a:p>
          <a:p>
            <a:pPr algn="ctr">
              <a:defRPr/>
            </a:pPr>
            <a:endParaRPr lang="en-US" sz="2257" dirty="0"/>
          </a:p>
          <a:p>
            <a:pPr algn="ctr">
              <a:defRPr/>
            </a:pPr>
            <a:r>
              <a:rPr lang="en-US" sz="2257" dirty="0">
                <a:latin typeface="+mj-lt"/>
              </a:rPr>
              <a:t>Primary barrier</a:t>
            </a:r>
            <a:endParaRPr lang="fr-CH" sz="2257" dirty="0">
              <a:latin typeface="+mj-lt"/>
            </a:endParaRPr>
          </a:p>
        </p:txBody>
      </p:sp>
      <p:sp>
        <p:nvSpPr>
          <p:cNvPr id="15" name="Rounded Rectangle 14"/>
          <p:cNvSpPr/>
          <p:nvPr/>
        </p:nvSpPr>
        <p:spPr>
          <a:xfrm>
            <a:off x="3596421" y="626659"/>
            <a:ext cx="203334" cy="1057876"/>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CH" sz="3215"/>
          </a:p>
        </p:txBody>
      </p:sp>
      <p:sp>
        <p:nvSpPr>
          <p:cNvPr id="29" name="Rounded Rectangle 28"/>
          <p:cNvSpPr/>
          <p:nvPr/>
        </p:nvSpPr>
        <p:spPr>
          <a:xfrm>
            <a:off x="3596421" y="3272693"/>
            <a:ext cx="203334" cy="1057876"/>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CH" sz="3215"/>
          </a:p>
        </p:txBody>
      </p:sp>
      <p:sp>
        <p:nvSpPr>
          <p:cNvPr id="30" name="Rounded Rectangle 29"/>
          <p:cNvSpPr/>
          <p:nvPr/>
        </p:nvSpPr>
        <p:spPr>
          <a:xfrm>
            <a:off x="3596421" y="4971028"/>
            <a:ext cx="203334" cy="1057876"/>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CH" sz="3215"/>
          </a:p>
        </p:txBody>
      </p:sp>
      <p:grpSp>
        <p:nvGrpSpPr>
          <p:cNvPr id="61447" name="Group 12"/>
          <p:cNvGrpSpPr>
            <a:grpSpLocks/>
          </p:cNvGrpSpPr>
          <p:nvPr/>
        </p:nvGrpSpPr>
        <p:grpSpPr bwMode="auto">
          <a:xfrm>
            <a:off x="1467233" y="474382"/>
            <a:ext cx="9674213" cy="5692466"/>
            <a:chOff x="1323475" y="1392655"/>
            <a:chExt cx="17479478" cy="10088480"/>
          </a:xfrm>
        </p:grpSpPr>
        <p:sp>
          <p:nvSpPr>
            <p:cNvPr id="36" name="Oval 35"/>
            <p:cNvSpPr/>
            <p:nvPr/>
          </p:nvSpPr>
          <p:spPr>
            <a:xfrm>
              <a:off x="1323475" y="5293110"/>
              <a:ext cx="2285937" cy="2287569"/>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000" b="1" dirty="0" err="1">
                  <a:solidFill>
                    <a:schemeClr val="tx1"/>
                  </a:solidFill>
                </a:rPr>
                <a:t>Faeces</a:t>
              </a:r>
              <a:endParaRPr lang="fr-CH" sz="2000" b="1" dirty="0">
                <a:solidFill>
                  <a:schemeClr val="tx1"/>
                </a:solidFill>
              </a:endParaRPr>
            </a:p>
          </p:txBody>
        </p:sp>
        <p:grpSp>
          <p:nvGrpSpPr>
            <p:cNvPr id="61467" name="Group 9"/>
            <p:cNvGrpSpPr>
              <a:grpSpLocks/>
            </p:cNvGrpSpPr>
            <p:nvPr/>
          </p:nvGrpSpPr>
          <p:grpSpPr bwMode="auto">
            <a:xfrm>
              <a:off x="6387459" y="1392655"/>
              <a:ext cx="2285937" cy="10088480"/>
              <a:chOff x="6989036" y="1798637"/>
              <a:chExt cx="2285937" cy="10088480"/>
            </a:xfrm>
          </p:grpSpPr>
          <p:sp>
            <p:nvSpPr>
              <p:cNvPr id="63" name="Oval 62"/>
              <p:cNvSpPr/>
              <p:nvPr/>
            </p:nvSpPr>
            <p:spPr>
              <a:xfrm>
                <a:off x="6989036" y="1798637"/>
                <a:ext cx="2285937" cy="2285981"/>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000" dirty="0">
                    <a:solidFill>
                      <a:schemeClr val="tx1"/>
                    </a:solidFill>
                  </a:rPr>
                  <a:t>Fluids</a:t>
                </a:r>
                <a:endParaRPr lang="fr-CH" sz="2000" dirty="0">
                  <a:solidFill>
                    <a:schemeClr val="tx1"/>
                  </a:solidFill>
                </a:endParaRPr>
              </a:p>
            </p:txBody>
          </p:sp>
          <p:sp>
            <p:nvSpPr>
              <p:cNvPr id="64" name="Oval 63"/>
              <p:cNvSpPr/>
              <p:nvPr/>
            </p:nvSpPr>
            <p:spPr>
              <a:xfrm>
                <a:off x="6989036" y="4398941"/>
                <a:ext cx="2285935" cy="2285981"/>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1805" dirty="0">
                    <a:solidFill>
                      <a:schemeClr val="tx1"/>
                    </a:solidFill>
                  </a:rPr>
                  <a:t>Fingers</a:t>
                </a:r>
                <a:endParaRPr lang="fr-CH" sz="1805" dirty="0">
                  <a:solidFill>
                    <a:schemeClr val="tx1"/>
                  </a:solidFill>
                </a:endParaRPr>
              </a:p>
            </p:txBody>
          </p:sp>
          <p:sp>
            <p:nvSpPr>
              <p:cNvPr id="65" name="Oval 64"/>
              <p:cNvSpPr/>
              <p:nvPr/>
            </p:nvSpPr>
            <p:spPr>
              <a:xfrm>
                <a:off x="6989036" y="7000832"/>
                <a:ext cx="2285937" cy="2285981"/>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000" dirty="0">
                    <a:solidFill>
                      <a:schemeClr val="tx1"/>
                    </a:solidFill>
                  </a:rPr>
                  <a:t>Flies</a:t>
                </a:r>
                <a:endParaRPr lang="fr-CH" sz="2000" dirty="0">
                  <a:solidFill>
                    <a:schemeClr val="tx1"/>
                  </a:solidFill>
                </a:endParaRPr>
              </a:p>
            </p:txBody>
          </p:sp>
          <p:sp>
            <p:nvSpPr>
              <p:cNvPr id="66" name="Oval 65"/>
              <p:cNvSpPr/>
              <p:nvPr/>
            </p:nvSpPr>
            <p:spPr>
              <a:xfrm>
                <a:off x="6989036" y="9601136"/>
                <a:ext cx="2285937" cy="2285981"/>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000" dirty="0">
                    <a:solidFill>
                      <a:schemeClr val="tx1"/>
                    </a:solidFill>
                  </a:rPr>
                  <a:t>Field</a:t>
                </a:r>
                <a:endParaRPr lang="fr-CH" sz="2000" dirty="0">
                  <a:solidFill>
                    <a:schemeClr val="tx1"/>
                  </a:solidFill>
                </a:endParaRPr>
              </a:p>
            </p:txBody>
          </p:sp>
        </p:grpSp>
        <p:sp>
          <p:nvSpPr>
            <p:cNvPr id="40" name="Oval 39"/>
            <p:cNvSpPr/>
            <p:nvPr/>
          </p:nvSpPr>
          <p:spPr>
            <a:xfrm>
              <a:off x="11453032" y="5293110"/>
              <a:ext cx="2285937" cy="2287569"/>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000" dirty="0">
                  <a:solidFill>
                    <a:schemeClr val="tx1"/>
                  </a:solidFill>
                </a:rPr>
                <a:t>Food</a:t>
              </a:r>
              <a:endParaRPr lang="fr-CH" sz="2000" dirty="0">
                <a:solidFill>
                  <a:schemeClr val="tx1"/>
                </a:solidFill>
              </a:endParaRPr>
            </a:p>
          </p:txBody>
        </p:sp>
        <p:sp>
          <p:nvSpPr>
            <p:cNvPr id="42" name="Oval 41"/>
            <p:cNvSpPr/>
            <p:nvPr/>
          </p:nvSpPr>
          <p:spPr>
            <a:xfrm>
              <a:off x="16517016" y="5293110"/>
              <a:ext cx="2285937" cy="2287569"/>
            </a:xfrm>
            <a:prstGeom prst="ellipse">
              <a:avLst/>
            </a:prstGeom>
            <a:solidFill>
              <a:srgbClr val="FFFFFF"/>
            </a:solidFill>
          </p:spPr>
          <p:style>
            <a:lnRef idx="2">
              <a:schemeClr val="dk1"/>
            </a:lnRef>
            <a:fillRef idx="1">
              <a:schemeClr val="lt1"/>
            </a:fillRef>
            <a:effectRef idx="0">
              <a:schemeClr val="dk1"/>
            </a:effectRef>
            <a:fontRef idx="minor">
              <a:schemeClr val="dk1"/>
            </a:fontRef>
          </p:style>
          <p:txBody>
            <a:bodyPr anchor="ctr"/>
            <a:lstStyle/>
            <a:p>
              <a:pPr algn="ctr">
                <a:defRPr/>
              </a:pPr>
              <a:r>
                <a:rPr lang="en-US" sz="2400" dirty="0">
                  <a:solidFill>
                    <a:schemeClr val="tx1"/>
                  </a:solidFill>
                </a:rPr>
                <a:t>New Host</a:t>
              </a:r>
              <a:endParaRPr lang="fr-CH" sz="2400" dirty="0">
                <a:solidFill>
                  <a:schemeClr val="tx1"/>
                </a:solidFill>
              </a:endParaRPr>
            </a:p>
          </p:txBody>
        </p:sp>
        <p:cxnSp>
          <p:nvCxnSpPr>
            <p:cNvPr id="44" name="Curved Connector 43"/>
            <p:cNvCxnSpPr>
              <a:stCxn id="36" idx="0"/>
              <a:endCxn id="63" idx="2"/>
            </p:cNvCxnSpPr>
            <p:nvPr/>
          </p:nvCxnSpPr>
          <p:spPr>
            <a:xfrm rot="5400000" flipH="1" flipV="1">
              <a:off x="3048219" y="1953870"/>
              <a:ext cx="2757465" cy="3921016"/>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46" name="Curved Connector 45"/>
            <p:cNvCxnSpPr>
              <a:stCxn id="36" idx="4"/>
              <a:endCxn id="66" idx="2"/>
            </p:cNvCxnSpPr>
            <p:nvPr/>
          </p:nvCxnSpPr>
          <p:spPr>
            <a:xfrm rot="16200000" flipH="1">
              <a:off x="3048219" y="6998904"/>
              <a:ext cx="2757465" cy="3921016"/>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48" name="Curved Connector 47"/>
            <p:cNvCxnSpPr>
              <a:stCxn id="64" idx="0"/>
              <a:endCxn id="42" idx="0"/>
            </p:cNvCxnSpPr>
            <p:nvPr/>
          </p:nvCxnSpPr>
          <p:spPr>
            <a:xfrm rot="16200000" flipH="1">
              <a:off x="11945131" y="-421744"/>
              <a:ext cx="1300151" cy="10129557"/>
            </a:xfrm>
            <a:prstGeom prst="curvedConnector3">
              <a:avLst>
                <a:gd name="adj1" fmla="val -17579"/>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1" name="Curved Connector 50"/>
            <p:cNvCxnSpPr>
              <a:stCxn id="65" idx="4"/>
              <a:endCxn id="42" idx="4"/>
            </p:cNvCxnSpPr>
            <p:nvPr/>
          </p:nvCxnSpPr>
          <p:spPr>
            <a:xfrm rot="5400000" flipH="1" flipV="1">
              <a:off x="11945131" y="3165977"/>
              <a:ext cx="1300151" cy="10129557"/>
            </a:xfrm>
            <a:prstGeom prst="curvedConnector3">
              <a:avLst>
                <a:gd name="adj1" fmla="val -17579"/>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2" name="Curved Connector 51"/>
            <p:cNvCxnSpPr>
              <a:endCxn id="42" idx="0"/>
            </p:cNvCxnSpPr>
            <p:nvPr/>
          </p:nvCxnSpPr>
          <p:spPr>
            <a:xfrm>
              <a:off x="8673396" y="2391184"/>
              <a:ext cx="8986589" cy="2901926"/>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3" name="Curved Connector 52"/>
            <p:cNvCxnSpPr>
              <a:endCxn id="40" idx="0"/>
            </p:cNvCxnSpPr>
            <p:nvPr/>
          </p:nvCxnSpPr>
          <p:spPr>
            <a:xfrm>
              <a:off x="8673396" y="2384834"/>
              <a:ext cx="3922604" cy="2908276"/>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4" name="Curved Connector 53"/>
            <p:cNvCxnSpPr>
              <a:stCxn id="66" idx="6"/>
              <a:endCxn id="40" idx="4"/>
            </p:cNvCxnSpPr>
            <p:nvPr/>
          </p:nvCxnSpPr>
          <p:spPr>
            <a:xfrm flipV="1">
              <a:off x="8673396" y="7580680"/>
              <a:ext cx="3922604" cy="2757465"/>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5" name="Curved Connector 54"/>
            <p:cNvCxnSpPr>
              <a:stCxn id="66" idx="6"/>
              <a:endCxn id="42" idx="4"/>
            </p:cNvCxnSpPr>
            <p:nvPr/>
          </p:nvCxnSpPr>
          <p:spPr>
            <a:xfrm flipV="1">
              <a:off x="8673396" y="7580680"/>
              <a:ext cx="8986589" cy="2757465"/>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6" name="Curved Connector 55"/>
            <p:cNvCxnSpPr>
              <a:stCxn id="64" idx="0"/>
              <a:endCxn id="40" idx="0"/>
            </p:cNvCxnSpPr>
            <p:nvPr/>
          </p:nvCxnSpPr>
          <p:spPr>
            <a:xfrm rot="16200000" flipH="1">
              <a:off x="9413139" y="2110248"/>
              <a:ext cx="1300151" cy="5065572"/>
            </a:xfrm>
            <a:prstGeom prst="curvedConnector3">
              <a:avLst>
                <a:gd name="adj1" fmla="val -17579"/>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7" name="Curved Connector 56"/>
            <p:cNvCxnSpPr>
              <a:endCxn id="40" idx="4"/>
            </p:cNvCxnSpPr>
            <p:nvPr/>
          </p:nvCxnSpPr>
          <p:spPr>
            <a:xfrm flipV="1">
              <a:off x="7776484" y="7580680"/>
              <a:ext cx="4819516" cy="1300151"/>
            </a:xfrm>
            <a:prstGeom prst="curvedConnector2">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59" name="Curved Connector 58"/>
            <p:cNvCxnSpPr>
              <a:stCxn id="40" idx="6"/>
              <a:endCxn id="42" idx="2"/>
            </p:cNvCxnSpPr>
            <p:nvPr/>
          </p:nvCxnSpPr>
          <p:spPr>
            <a:xfrm>
              <a:off x="13738969" y="6437689"/>
              <a:ext cx="2778048" cy="12700"/>
            </a:xfrm>
            <a:prstGeom prst="curvedConnector3">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61" name="Curved Connector 60"/>
            <p:cNvCxnSpPr>
              <a:stCxn id="36" idx="6"/>
              <a:endCxn id="64" idx="2"/>
            </p:cNvCxnSpPr>
            <p:nvPr/>
          </p:nvCxnSpPr>
          <p:spPr>
            <a:xfrm flipV="1">
              <a:off x="3609412" y="5135950"/>
              <a:ext cx="2778048" cy="1301739"/>
            </a:xfrm>
            <a:prstGeom prst="curvedConnector3">
              <a:avLst/>
            </a:prstGeom>
            <a:ln w="57150">
              <a:tailEnd type="triangle" w="lg" len="lg"/>
            </a:ln>
          </p:spPr>
          <p:style>
            <a:lnRef idx="1">
              <a:schemeClr val="dk1"/>
            </a:lnRef>
            <a:fillRef idx="0">
              <a:schemeClr val="dk1"/>
            </a:fillRef>
            <a:effectRef idx="0">
              <a:schemeClr val="dk1"/>
            </a:effectRef>
            <a:fontRef idx="minor">
              <a:schemeClr val="tx1"/>
            </a:fontRef>
          </p:style>
        </p:cxnSp>
        <p:cxnSp>
          <p:nvCxnSpPr>
            <p:cNvPr id="62" name="Curved Connector 61"/>
            <p:cNvCxnSpPr>
              <a:stCxn id="36" idx="6"/>
              <a:endCxn id="65" idx="2"/>
            </p:cNvCxnSpPr>
            <p:nvPr/>
          </p:nvCxnSpPr>
          <p:spPr>
            <a:xfrm>
              <a:off x="3609412" y="6437689"/>
              <a:ext cx="2778048" cy="1300151"/>
            </a:xfrm>
            <a:prstGeom prst="curvedConnector3">
              <a:avLst/>
            </a:prstGeom>
            <a:ln w="57150">
              <a:tailEnd type="triangle" w="lg" len="lg"/>
            </a:ln>
          </p:spPr>
          <p:style>
            <a:lnRef idx="1">
              <a:schemeClr val="dk1"/>
            </a:lnRef>
            <a:fillRef idx="0">
              <a:schemeClr val="dk1"/>
            </a:fillRef>
            <a:effectRef idx="0">
              <a:schemeClr val="dk1"/>
            </a:effectRef>
            <a:fontRef idx="minor">
              <a:schemeClr val="tx1"/>
            </a:fontRef>
          </p:style>
        </p:cxnSp>
      </p:grpSp>
      <p:sp>
        <p:nvSpPr>
          <p:cNvPr id="45" name="Rounded Rectangle 44"/>
          <p:cNvSpPr/>
          <p:nvPr/>
        </p:nvSpPr>
        <p:spPr>
          <a:xfrm rot="10800000">
            <a:off x="5801748" y="574706"/>
            <a:ext cx="204230" cy="1057876"/>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fr-CH" sz="3215"/>
          </a:p>
        </p:txBody>
      </p:sp>
      <p:sp>
        <p:nvSpPr>
          <p:cNvPr id="69" name="Left Bracket 68"/>
          <p:cNvSpPr/>
          <p:nvPr/>
        </p:nvSpPr>
        <p:spPr>
          <a:xfrm rot="16200000">
            <a:off x="8041561" y="3846418"/>
            <a:ext cx="216771" cy="5070819"/>
          </a:xfrm>
          <a:prstGeom prst="leftBracket">
            <a:avLst/>
          </a:prstGeom>
        </p:spPr>
        <p:style>
          <a:lnRef idx="2">
            <a:schemeClr val="dk1"/>
          </a:lnRef>
          <a:fillRef idx="0">
            <a:schemeClr val="dk1"/>
          </a:fillRef>
          <a:effectRef idx="1">
            <a:schemeClr val="dk1"/>
          </a:effectRef>
          <a:fontRef idx="minor">
            <a:schemeClr val="tx1"/>
          </a:fontRef>
        </p:style>
        <p:txBody>
          <a:bodyPr vert="vert" anchor="ctr"/>
          <a:lstStyle/>
          <a:p>
            <a:pPr algn="ctr">
              <a:defRPr/>
            </a:pPr>
            <a:endParaRPr lang="en-US" sz="2257" dirty="0">
              <a:latin typeface="+mj-lt"/>
            </a:endParaRPr>
          </a:p>
          <a:p>
            <a:pPr algn="ctr">
              <a:defRPr/>
            </a:pPr>
            <a:endParaRPr lang="en-US" sz="2257" dirty="0">
              <a:latin typeface="+mj-lt"/>
            </a:endParaRPr>
          </a:p>
          <a:p>
            <a:pPr algn="ctr">
              <a:defRPr/>
            </a:pPr>
            <a:r>
              <a:rPr lang="en-US" sz="2257" dirty="0">
                <a:latin typeface="+mj-lt"/>
              </a:rPr>
              <a:t>Secondary barrier</a:t>
            </a:r>
            <a:endParaRPr lang="fr-CH" sz="2257" dirty="0">
              <a:latin typeface="+mj-lt"/>
            </a:endParaRPr>
          </a:p>
        </p:txBody>
      </p:sp>
      <p:sp>
        <p:nvSpPr>
          <p:cNvPr id="37" name="Rounded Rectangle 36"/>
          <p:cNvSpPr/>
          <p:nvPr/>
        </p:nvSpPr>
        <p:spPr>
          <a:xfrm rot="5400000">
            <a:off x="7549796" y="1602574"/>
            <a:ext cx="204230" cy="10578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39" name="Rounded Rectangle 38"/>
          <p:cNvSpPr/>
          <p:nvPr/>
        </p:nvSpPr>
        <p:spPr>
          <a:xfrm rot="5400000">
            <a:off x="7580700" y="3837908"/>
            <a:ext cx="203334" cy="10578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41" name="Rounded Rectangle 40"/>
          <p:cNvSpPr/>
          <p:nvPr/>
        </p:nvSpPr>
        <p:spPr>
          <a:xfrm rot="10800000">
            <a:off x="9155421" y="1319966"/>
            <a:ext cx="202439" cy="1058772"/>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43" name="Rounded Rectangle 42"/>
          <p:cNvSpPr/>
          <p:nvPr/>
        </p:nvSpPr>
        <p:spPr>
          <a:xfrm rot="10800000">
            <a:off x="9143776" y="4155899"/>
            <a:ext cx="203335" cy="10578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47" name="Rounded Rectangle 46"/>
          <p:cNvSpPr/>
          <p:nvPr/>
        </p:nvSpPr>
        <p:spPr>
          <a:xfrm rot="10800000">
            <a:off x="9155421" y="2767492"/>
            <a:ext cx="202439" cy="10578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49" name="Rounded Rectangle 48"/>
          <p:cNvSpPr/>
          <p:nvPr/>
        </p:nvSpPr>
        <p:spPr>
          <a:xfrm rot="10800000">
            <a:off x="3591908" y="2085220"/>
            <a:ext cx="203334" cy="1057876"/>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grpSp>
        <p:nvGrpSpPr>
          <p:cNvPr id="61456" name="Group 24"/>
          <p:cNvGrpSpPr>
            <a:grpSpLocks/>
          </p:cNvGrpSpPr>
          <p:nvPr/>
        </p:nvGrpSpPr>
        <p:grpSpPr bwMode="auto">
          <a:xfrm>
            <a:off x="9412500" y="5078519"/>
            <a:ext cx="2219592" cy="992282"/>
            <a:chOff x="17088049" y="8075754"/>
            <a:chExt cx="3933936" cy="1757550"/>
          </a:xfrm>
        </p:grpSpPr>
        <p:grpSp>
          <p:nvGrpSpPr>
            <p:cNvPr id="61457" name="Group 21"/>
            <p:cNvGrpSpPr>
              <a:grpSpLocks/>
            </p:cNvGrpSpPr>
            <p:nvPr/>
          </p:nvGrpSpPr>
          <p:grpSpPr bwMode="auto">
            <a:xfrm>
              <a:off x="17088050" y="8075754"/>
              <a:ext cx="3303074" cy="655531"/>
              <a:chOff x="17088050" y="8075754"/>
              <a:chExt cx="3303074" cy="655531"/>
            </a:xfrm>
          </p:grpSpPr>
          <p:sp>
            <p:nvSpPr>
              <p:cNvPr id="77" name="Rounded Rectangle 76"/>
              <p:cNvSpPr/>
              <p:nvPr/>
            </p:nvSpPr>
            <p:spPr>
              <a:xfrm rot="5400000">
                <a:off x="17430292" y="7846157"/>
                <a:ext cx="360151" cy="1044636"/>
              </a:xfrm>
              <a:prstGeom prst="roundRect">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fr-CH" sz="3215"/>
              </a:p>
            </p:txBody>
          </p:sp>
          <p:sp>
            <p:nvSpPr>
              <p:cNvPr id="61465" name="TextBox 15"/>
              <p:cNvSpPr txBox="1">
                <a:spLocks noChangeArrowheads="1"/>
              </p:cNvSpPr>
              <p:nvPr/>
            </p:nvSpPr>
            <p:spPr bwMode="auto">
              <a:xfrm>
                <a:off x="18383843" y="8075754"/>
                <a:ext cx="2007281" cy="6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fr-FR" sz="1805"/>
                  <a:t>Sanitation</a:t>
                </a:r>
                <a:endParaRPr lang="fr-CH" altLang="fr-FR" sz="1805"/>
              </a:p>
            </p:txBody>
          </p:sp>
        </p:grpSp>
        <p:grpSp>
          <p:nvGrpSpPr>
            <p:cNvPr id="61458" name="Group 22"/>
            <p:cNvGrpSpPr>
              <a:grpSpLocks/>
            </p:cNvGrpSpPr>
            <p:nvPr/>
          </p:nvGrpSpPr>
          <p:grpSpPr bwMode="auto">
            <a:xfrm>
              <a:off x="17088051" y="8656580"/>
              <a:ext cx="3933934" cy="655532"/>
              <a:chOff x="17088051" y="8656580"/>
              <a:chExt cx="3933934" cy="655532"/>
            </a:xfrm>
          </p:grpSpPr>
          <p:sp>
            <p:nvSpPr>
              <p:cNvPr id="75" name="Rounded Rectangle 74"/>
              <p:cNvSpPr/>
              <p:nvPr/>
            </p:nvSpPr>
            <p:spPr>
              <a:xfrm rot="5400000">
                <a:off x="17429500" y="8386382"/>
                <a:ext cx="361737" cy="1044636"/>
              </a:xfrm>
              <a:prstGeom prst="roundRect">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fr-CH" sz="3215"/>
              </a:p>
            </p:txBody>
          </p:sp>
          <p:sp>
            <p:nvSpPr>
              <p:cNvPr id="61463" name="TextBox 52"/>
              <p:cNvSpPr txBox="1">
                <a:spLocks noChangeArrowheads="1"/>
              </p:cNvSpPr>
              <p:nvPr/>
            </p:nvSpPr>
            <p:spPr bwMode="auto">
              <a:xfrm>
                <a:off x="18383842" y="8656580"/>
                <a:ext cx="2638143" cy="65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fr-FR" sz="1805"/>
                  <a:t>Water Quality</a:t>
                </a:r>
                <a:endParaRPr lang="fr-CH" altLang="fr-FR" sz="1805"/>
              </a:p>
            </p:txBody>
          </p:sp>
        </p:grpSp>
        <p:grpSp>
          <p:nvGrpSpPr>
            <p:cNvPr id="61459" name="Group 23"/>
            <p:cNvGrpSpPr>
              <a:grpSpLocks/>
            </p:cNvGrpSpPr>
            <p:nvPr/>
          </p:nvGrpSpPr>
          <p:grpSpPr bwMode="auto">
            <a:xfrm>
              <a:off x="17088049" y="9177774"/>
              <a:ext cx="3064330" cy="655530"/>
              <a:chOff x="17088049" y="9177774"/>
              <a:chExt cx="3064330" cy="655530"/>
            </a:xfrm>
          </p:grpSpPr>
          <p:sp>
            <p:nvSpPr>
              <p:cNvPr id="73" name="Rounded Rectangle 72"/>
              <p:cNvSpPr/>
              <p:nvPr/>
            </p:nvSpPr>
            <p:spPr>
              <a:xfrm rot="5400000">
                <a:off x="17429498" y="8948027"/>
                <a:ext cx="360151" cy="1043049"/>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CH" sz="3215"/>
              </a:p>
            </p:txBody>
          </p:sp>
          <p:sp>
            <p:nvSpPr>
              <p:cNvPr id="61461" name="TextBox 53"/>
              <p:cNvSpPr txBox="1">
                <a:spLocks noChangeArrowheads="1"/>
              </p:cNvSpPr>
              <p:nvPr/>
            </p:nvSpPr>
            <p:spPr bwMode="auto">
              <a:xfrm>
                <a:off x="18383843" y="9177774"/>
                <a:ext cx="1768536" cy="6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fr-FR" sz="1805"/>
                  <a:t>Hygiene </a:t>
                </a:r>
                <a:endParaRPr lang="fr-CH" altLang="fr-FR" sz="1805"/>
              </a:p>
            </p:txBody>
          </p:sp>
        </p:grpSp>
      </p:grpSp>
      <p:sp>
        <p:nvSpPr>
          <p:cNvPr id="50" name="Rectangle 49"/>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8" name="TextBox 57"/>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60" name="Picture 5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918" y="2758161"/>
            <a:ext cx="560701" cy="1341677"/>
          </a:xfrm>
          <a:prstGeom prst="rect">
            <a:avLst/>
          </a:prstGeom>
        </p:spPr>
      </p:pic>
      <p:sp>
        <p:nvSpPr>
          <p:cNvPr id="5" name="TextBox 4"/>
          <p:cNvSpPr txBox="1"/>
          <p:nvPr/>
        </p:nvSpPr>
        <p:spPr>
          <a:xfrm>
            <a:off x="559271" y="2214048"/>
            <a:ext cx="1166153" cy="400110"/>
          </a:xfrm>
          <a:prstGeom prst="rect">
            <a:avLst/>
          </a:prstGeom>
          <a:noFill/>
        </p:spPr>
        <p:txBody>
          <a:bodyPr wrap="none" rtlCol="0">
            <a:spAutoFit/>
          </a:bodyPr>
          <a:lstStyle/>
          <a:p>
            <a:r>
              <a:rPr lang="en-GB" sz="2000" dirty="0"/>
              <a:t>Reservoir</a:t>
            </a:r>
          </a:p>
        </p:txBody>
      </p:sp>
      <p:pic>
        <p:nvPicPr>
          <p:cNvPr id="67" name="Picture 6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45200" y="2625591"/>
            <a:ext cx="560701" cy="1341677"/>
          </a:xfrm>
          <a:prstGeom prst="rect">
            <a:avLst/>
          </a:prstGeom>
        </p:spPr>
      </p:pic>
    </p:spTree>
    <p:extLst>
      <p:ext uri="{BB962C8B-B14F-4D97-AF65-F5344CB8AC3E}">
        <p14:creationId xmlns:p14="http://schemas.microsoft.com/office/powerpoint/2010/main" val="663223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024128" y="585216"/>
            <a:ext cx="9720072"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Cholera control</a:t>
            </a:r>
            <a:br>
              <a:rPr lang="en-GB" u="sng" dirty="0">
                <a:latin typeface="+mn-lt"/>
              </a:rPr>
            </a:br>
            <a:r>
              <a:rPr lang="en-GB" u="sng" dirty="0">
                <a:latin typeface="+mn-lt"/>
              </a:rPr>
              <a:t>is multi-sectorial</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7422" y="337352"/>
            <a:ext cx="6733976" cy="6081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7D9DBF1A-A570-496D-BDD7-E558A1D77D60}" type="slidenum">
              <a:rPr lang="en-GB" smtClean="0"/>
              <a:t>16</a:t>
            </a:fld>
            <a:endParaRPr lang="en-GB"/>
          </a:p>
        </p:txBody>
      </p:sp>
    </p:spTree>
    <p:extLst>
      <p:ext uri="{BB962C8B-B14F-4D97-AF65-F5344CB8AC3E}">
        <p14:creationId xmlns:p14="http://schemas.microsoft.com/office/powerpoint/2010/main" val="82807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extBox 3"/>
          <p:cNvSpPr txBox="1"/>
          <p:nvPr/>
        </p:nvSpPr>
        <p:spPr>
          <a:xfrm>
            <a:off x="949689" y="1539754"/>
            <a:ext cx="5236874" cy="4401205"/>
          </a:xfrm>
          <a:prstGeom prst="rect">
            <a:avLst/>
          </a:prstGeom>
          <a:noFill/>
        </p:spPr>
        <p:txBody>
          <a:bodyPr wrap="square" rtlCol="0">
            <a:spAutoFit/>
          </a:bodyPr>
          <a:lstStyle/>
          <a:p>
            <a:pPr marL="342900" indent="-342900">
              <a:buFont typeface="Arial" panose="020B0604020202020204" pitchFamily="34" charset="0"/>
              <a:buChar char="•"/>
            </a:pPr>
            <a:r>
              <a:rPr lang="en-GB" sz="2800" dirty="0"/>
              <a:t>Cholera is often part of surveillance for diseases of epidemic potential (EWARS)   </a:t>
            </a:r>
            <a:endParaRPr lang="en-GB" sz="2000" dirty="0"/>
          </a:p>
          <a:p>
            <a:pPr marL="342900" indent="-342900">
              <a:buFont typeface="Arial" panose="020B0604020202020204" pitchFamily="34" charset="0"/>
              <a:buChar char="•"/>
            </a:pPr>
            <a:r>
              <a:rPr lang="en-GB" sz="2800" dirty="0"/>
              <a:t>Time, place, person</a:t>
            </a:r>
          </a:p>
          <a:p>
            <a:pPr marL="342900" indent="-342900">
              <a:buFont typeface="Arial" panose="020B0604020202020204" pitchFamily="34" charset="0"/>
              <a:buChar char="•"/>
            </a:pPr>
            <a:r>
              <a:rPr lang="en-GB" sz="2800" dirty="0"/>
              <a:t>Data must be shared with all sectors in order to orient activities in a timely manner</a:t>
            </a:r>
          </a:p>
          <a:p>
            <a:pPr marL="342900" indent="-342900">
              <a:buFont typeface="Arial" panose="020B0604020202020204" pitchFamily="34" charset="0"/>
              <a:buChar char="•"/>
            </a:pPr>
            <a:r>
              <a:rPr lang="en-GB" sz="2800" dirty="0"/>
              <a:t>Collect data on and analyse by residence of patients whenever possible</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93218" y="1319841"/>
            <a:ext cx="6271088" cy="4599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1364258" y="505265"/>
            <a:ext cx="3144680" cy="8145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Surveillance</a:t>
            </a:r>
            <a:endParaRPr lang="en-US" u="sng" dirty="0">
              <a:latin typeface="+mn-lt"/>
            </a:endParaRPr>
          </a:p>
        </p:txBody>
      </p:sp>
      <p:sp>
        <p:nvSpPr>
          <p:cNvPr id="7" name="Slide Number Placeholder 6"/>
          <p:cNvSpPr>
            <a:spLocks noGrp="1"/>
          </p:cNvSpPr>
          <p:nvPr>
            <p:ph type="sldNum" sz="quarter" idx="12"/>
          </p:nvPr>
        </p:nvSpPr>
        <p:spPr/>
        <p:txBody>
          <a:bodyPr/>
          <a:lstStyle/>
          <a:p>
            <a:fld id="{7D9DBF1A-A570-496D-BDD7-E558A1D77D60}" type="slidenum">
              <a:rPr lang="en-GB" smtClean="0"/>
              <a:t>17</a:t>
            </a:fld>
            <a:endParaRPr lang="en-GB"/>
          </a:p>
        </p:txBody>
      </p:sp>
    </p:spTree>
    <p:extLst>
      <p:ext uri="{BB962C8B-B14F-4D97-AF65-F5344CB8AC3E}">
        <p14:creationId xmlns:p14="http://schemas.microsoft.com/office/powerpoint/2010/main" val="66626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295964" y="230731"/>
            <a:ext cx="4190436" cy="833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Case definition</a:t>
            </a:r>
          </a:p>
        </p:txBody>
      </p:sp>
      <p:sp>
        <p:nvSpPr>
          <p:cNvPr id="5" name="TextBox 4"/>
          <p:cNvSpPr txBox="1"/>
          <p:nvPr/>
        </p:nvSpPr>
        <p:spPr>
          <a:xfrm>
            <a:off x="825714" y="1555720"/>
            <a:ext cx="11366286" cy="4524315"/>
          </a:xfrm>
          <a:prstGeom prst="rect">
            <a:avLst/>
          </a:prstGeom>
          <a:noFill/>
        </p:spPr>
        <p:txBody>
          <a:bodyPr wrap="square" rtlCol="0">
            <a:spAutoFit/>
          </a:bodyPr>
          <a:lstStyle/>
          <a:p>
            <a:pPr marL="457200" indent="-457200">
              <a:buFont typeface="Arial" panose="020B0604020202020204" pitchFamily="34" charset="0"/>
              <a:buChar char="•"/>
            </a:pPr>
            <a:r>
              <a:rPr lang="en-GB" sz="3200" dirty="0"/>
              <a:t>In an area where a cholera outbreak has not yet been declared, any person aged 2 years or older presenting with acute watery diarrhoea and severe dehydration or dying from acute watery diarrhoea.</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r>
              <a:rPr lang="en-GB" sz="3200" dirty="0"/>
              <a:t>In areas where a cholera outbreak has been declared, any person presenting with or dying from acute watery diarrhoea.</a:t>
            </a:r>
          </a:p>
          <a:p>
            <a:pPr marL="457200" indent="-457200">
              <a:buFont typeface="Arial" panose="020B0604020202020204" pitchFamily="34" charset="0"/>
              <a:buChar char="•"/>
            </a:pPr>
            <a:endParaRPr lang="en-GB" sz="3200" dirty="0"/>
          </a:p>
          <a:p>
            <a:pPr marL="457200" indent="-457200">
              <a:buFont typeface="Arial" panose="020B0604020202020204" pitchFamily="34" charset="0"/>
              <a:buChar char="•"/>
            </a:pPr>
            <a:endParaRPr lang="en-GB" sz="3200" dirty="0">
              <a:solidFill>
                <a:srgbClr val="FF0000"/>
              </a:solidFill>
            </a:endParaRPr>
          </a:p>
        </p:txBody>
      </p:sp>
      <p:sp>
        <p:nvSpPr>
          <p:cNvPr id="6" name="Slide Number Placeholder 5"/>
          <p:cNvSpPr>
            <a:spLocks noGrp="1"/>
          </p:cNvSpPr>
          <p:nvPr>
            <p:ph type="sldNum" sz="quarter" idx="12"/>
          </p:nvPr>
        </p:nvSpPr>
        <p:spPr/>
        <p:txBody>
          <a:bodyPr/>
          <a:lstStyle/>
          <a:p>
            <a:fld id="{7D9DBF1A-A570-496D-BDD7-E558A1D77D60}" type="slidenum">
              <a:rPr lang="en-GB" smtClean="0"/>
              <a:t>18</a:t>
            </a:fld>
            <a:endParaRPr lang="en-GB"/>
          </a:p>
        </p:txBody>
      </p:sp>
    </p:spTree>
    <p:extLst>
      <p:ext uri="{BB962C8B-B14F-4D97-AF65-F5344CB8AC3E}">
        <p14:creationId xmlns:p14="http://schemas.microsoft.com/office/powerpoint/2010/main" val="94923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361279" y="445724"/>
            <a:ext cx="2475817" cy="83368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Diagnosis</a:t>
            </a:r>
          </a:p>
        </p:txBody>
      </p:sp>
      <p:sp>
        <p:nvSpPr>
          <p:cNvPr id="5" name="TextBox 4"/>
          <p:cNvSpPr txBox="1"/>
          <p:nvPr/>
        </p:nvSpPr>
        <p:spPr>
          <a:xfrm>
            <a:off x="825714" y="1555720"/>
            <a:ext cx="11366286" cy="4524315"/>
          </a:xfrm>
          <a:prstGeom prst="rect">
            <a:avLst/>
          </a:prstGeom>
          <a:noFill/>
        </p:spPr>
        <p:txBody>
          <a:bodyPr wrap="square" rtlCol="0">
            <a:spAutoFit/>
          </a:bodyPr>
          <a:lstStyle/>
          <a:p>
            <a:pPr marL="457200" indent="-457200">
              <a:buFont typeface="Arial" panose="020B0604020202020204" pitchFamily="34" charset="0"/>
              <a:buChar char="•"/>
            </a:pPr>
            <a:r>
              <a:rPr lang="en-GB" sz="3200" dirty="0"/>
              <a:t>Confirmation by culture or PCR</a:t>
            </a:r>
          </a:p>
          <a:p>
            <a:pPr marL="457200" indent="-457200">
              <a:buFont typeface="Arial" panose="020B0604020202020204" pitchFamily="34" charset="0"/>
              <a:buChar char="•"/>
            </a:pPr>
            <a:r>
              <a:rPr lang="en-GB" sz="3200" dirty="0"/>
              <a:t>Culture also for antibiotic sensitivity testing</a:t>
            </a:r>
          </a:p>
          <a:p>
            <a:pPr marL="457200" indent="-457200">
              <a:buFont typeface="Arial" panose="020B0604020202020204" pitchFamily="34" charset="0"/>
              <a:buChar char="•"/>
            </a:pPr>
            <a:r>
              <a:rPr lang="en-GB" sz="3200" dirty="0"/>
              <a:t>Once the outbreak is confirmed, diagnosis is clinical</a:t>
            </a:r>
          </a:p>
          <a:p>
            <a:pPr marL="457200" indent="-457200">
              <a:buFont typeface="Arial" panose="020B0604020202020204" pitchFamily="34" charset="0"/>
              <a:buChar char="•"/>
            </a:pPr>
            <a:r>
              <a:rPr lang="en-GB" sz="3200" dirty="0"/>
              <a:t> Periodic culture during outbreaks is sufficient</a:t>
            </a:r>
          </a:p>
          <a:p>
            <a:pPr marL="457200" indent="-457200">
              <a:buFont typeface="Arial" panose="020B0604020202020204" pitchFamily="34" charset="0"/>
              <a:buChar char="•"/>
            </a:pPr>
            <a:r>
              <a:rPr lang="en-GB" sz="3200" dirty="0"/>
              <a:t>Rapid Diagnostic Tests are available and are useful for outbreak investigation, but are not for individual diagnosis</a:t>
            </a:r>
          </a:p>
          <a:p>
            <a:pPr marL="457200" indent="-457200">
              <a:buFont typeface="Arial" panose="020B0604020202020204" pitchFamily="34" charset="0"/>
              <a:buChar char="•"/>
            </a:pPr>
            <a:r>
              <a:rPr lang="en-GB" sz="3200" dirty="0"/>
              <a:t>Preparedness should include transport media (Cary Blair) and laboratory supplies if necessary</a:t>
            </a:r>
          </a:p>
          <a:p>
            <a:pPr marL="457200" indent="-457200">
              <a:buFont typeface="Arial" panose="020B0604020202020204" pitchFamily="34" charset="0"/>
              <a:buChar char="•"/>
            </a:pPr>
            <a:endParaRPr lang="en-GB" sz="3200" dirty="0">
              <a:solidFill>
                <a:srgbClr val="FF0000"/>
              </a:solidFill>
            </a:endParaRPr>
          </a:p>
        </p:txBody>
      </p:sp>
      <p:sp>
        <p:nvSpPr>
          <p:cNvPr id="6" name="Slide Number Placeholder 5"/>
          <p:cNvSpPr>
            <a:spLocks noGrp="1"/>
          </p:cNvSpPr>
          <p:nvPr>
            <p:ph type="sldNum" sz="quarter" idx="12"/>
          </p:nvPr>
        </p:nvSpPr>
        <p:spPr/>
        <p:txBody>
          <a:bodyPr/>
          <a:lstStyle/>
          <a:p>
            <a:fld id="{7D9DBF1A-A570-496D-BDD7-E558A1D77D60}" type="slidenum">
              <a:rPr lang="en-GB" smtClean="0"/>
              <a:t>19</a:t>
            </a:fld>
            <a:endParaRPr lang="en-GB"/>
          </a:p>
        </p:txBody>
      </p:sp>
    </p:spTree>
    <p:extLst>
      <p:ext uri="{BB962C8B-B14F-4D97-AF65-F5344CB8AC3E}">
        <p14:creationId xmlns:p14="http://schemas.microsoft.com/office/powerpoint/2010/main" val="41842331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a:xfrm>
            <a:off x="4844716" y="480218"/>
            <a:ext cx="2759242" cy="1325563"/>
          </a:xfrm>
        </p:spPr>
        <p:txBody>
          <a:bodyPr/>
          <a:lstStyle/>
          <a:p>
            <a:r>
              <a:rPr lang="fr-CH" altLang="fr-FR" u="sng" dirty="0">
                <a:latin typeface="Calibri" panose="020F0502020204030204" pitchFamily="34" charset="0"/>
              </a:rPr>
              <a:t>Objectives</a:t>
            </a:r>
          </a:p>
        </p:txBody>
      </p:sp>
      <p:sp>
        <p:nvSpPr>
          <p:cNvPr id="3075" name="Rectangle 3"/>
          <p:cNvSpPr>
            <a:spLocks noGrp="1"/>
          </p:cNvSpPr>
          <p:nvPr>
            <p:ph type="body" idx="1"/>
          </p:nvPr>
        </p:nvSpPr>
        <p:spPr>
          <a:xfrm>
            <a:off x="1424499" y="2252263"/>
            <a:ext cx="9599676" cy="3571022"/>
          </a:xfrm>
        </p:spPr>
        <p:txBody>
          <a:bodyPr>
            <a:noAutofit/>
          </a:bodyPr>
          <a:lstStyle/>
          <a:p>
            <a:pPr lvl="1">
              <a:buFont typeface="Arial" charset="0"/>
              <a:buNone/>
            </a:pPr>
            <a:r>
              <a:rPr lang="en-US" altLang="fr-FR" sz="2800" b="1" dirty="0">
                <a:solidFill>
                  <a:srgbClr val="0700F5"/>
                </a:solidFill>
              </a:rPr>
              <a:t>To be able to</a:t>
            </a:r>
          </a:p>
          <a:p>
            <a:pPr lvl="1"/>
            <a:r>
              <a:rPr lang="en-US" altLang="fr-FR" sz="2800" dirty="0"/>
              <a:t>explain the importance of diarrheal diseases during crisis situations and describe causal factors</a:t>
            </a:r>
          </a:p>
          <a:p>
            <a:pPr lvl="1"/>
            <a:endParaRPr lang="en-US" altLang="fr-FR" sz="2800" dirty="0"/>
          </a:p>
          <a:p>
            <a:pPr lvl="1"/>
            <a:r>
              <a:rPr lang="en-US" altLang="fr-FR" sz="2800" dirty="0"/>
              <a:t>identify an appropriate response to control cholera in acute and protracted crisis situations</a:t>
            </a:r>
          </a:p>
          <a:p>
            <a:pPr lvl="1">
              <a:buFont typeface="Arial" charset="0"/>
              <a:buNone/>
            </a:pPr>
            <a:r>
              <a:rPr lang="en-US" altLang="fr-FR" sz="2800" dirty="0"/>
              <a:t>	</a:t>
            </a:r>
          </a:p>
          <a:p>
            <a:pPr lvl="1">
              <a:buFont typeface="Arial" charset="0"/>
              <a:buNone/>
            </a:pPr>
            <a:r>
              <a:rPr lang="en-US" altLang="fr-FR" sz="2800" dirty="0"/>
              <a:t>	</a:t>
            </a:r>
          </a:p>
          <a:p>
            <a:pPr lvl="1">
              <a:buFont typeface="Arial" charset="0"/>
              <a:buNone/>
            </a:pPr>
            <a:endParaRPr lang="en-US" altLang="fr-FR" sz="2800" dirty="0"/>
          </a:p>
          <a:p>
            <a:pPr lvl="1">
              <a:buFont typeface="Arial" charset="0"/>
              <a:buNone/>
            </a:pPr>
            <a:endParaRPr lang="en-US" altLang="fr-FR" sz="2800" dirty="0"/>
          </a:p>
          <a:p>
            <a:pPr lvl="1">
              <a:buFont typeface="Arial" charset="0"/>
              <a:buNone/>
            </a:pPr>
            <a:endParaRPr lang="en-US" altLang="fr-FR" sz="2800" dirty="0"/>
          </a:p>
          <a:p>
            <a:pPr lvl="1">
              <a:buFont typeface="Arial" charset="0"/>
              <a:buNone/>
            </a:pPr>
            <a:endParaRPr lang="en-US" altLang="fr-FR" sz="2800" dirty="0"/>
          </a:p>
          <a:p>
            <a:pPr marL="0" indent="0"/>
            <a:endParaRPr lang="fr-CH" altLang="fr-FR" dirty="0"/>
          </a:p>
        </p:txBody>
      </p:sp>
      <p:sp>
        <p:nvSpPr>
          <p:cNvPr id="4" name="Rectangle 3">
            <a:extLst>
              <a:ext uri="{FF2B5EF4-FFF2-40B4-BE49-F238E27FC236}">
                <a16:creationId xmlns:a16="http://schemas.microsoft.com/office/drawing/2014/main" id="{385A94CF-0206-4E8A-96CD-7AFA86FD7BAE}"/>
              </a:ext>
            </a:extLst>
          </p:cNvPr>
          <p:cNvSpPr/>
          <p:nvPr/>
        </p:nvSpPr>
        <p:spPr>
          <a:xfrm>
            <a:off x="0" y="42864"/>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5" name="TextBox 4">
            <a:extLst>
              <a:ext uri="{FF2B5EF4-FFF2-40B4-BE49-F238E27FC236}">
                <a16:creationId xmlns:a16="http://schemas.microsoft.com/office/drawing/2014/main" id="{17B8D4A5-08F9-4C89-AB39-752187C37D31}"/>
              </a:ext>
            </a:extLst>
          </p:cNvPr>
          <p:cNvSpPr txBox="1"/>
          <p:nvPr/>
        </p:nvSpPr>
        <p:spPr>
          <a:xfrm>
            <a:off x="80371" y="5229200"/>
            <a:ext cx="461665" cy="1440394"/>
          </a:xfrm>
          <a:prstGeom prst="rect">
            <a:avLst/>
          </a:prstGeom>
          <a:noFill/>
        </p:spPr>
        <p:txBody>
          <a:bodyPr vert="vert270" wrap="none" rtlCol="0">
            <a:spAutoFit/>
          </a:bodyPr>
          <a:lstStyle/>
          <a:p>
            <a:r>
              <a:rPr lang="en-US" sz="1800" dirty="0">
                <a:solidFill>
                  <a:schemeClr val="bg1"/>
                </a:solidFill>
              </a:rPr>
              <a:t>H.E.L.P. course</a:t>
            </a:r>
          </a:p>
        </p:txBody>
      </p:sp>
    </p:spTree>
    <p:extLst>
      <p:ext uri="{BB962C8B-B14F-4D97-AF65-F5344CB8AC3E}">
        <p14:creationId xmlns:p14="http://schemas.microsoft.com/office/powerpoint/2010/main" val="2970837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367027" y="590915"/>
            <a:ext cx="9720072" cy="8026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Symptoms</a:t>
            </a:r>
          </a:p>
        </p:txBody>
      </p:sp>
      <p:sp>
        <p:nvSpPr>
          <p:cNvPr id="5" name="TextBox 4"/>
          <p:cNvSpPr txBox="1"/>
          <p:nvPr/>
        </p:nvSpPr>
        <p:spPr>
          <a:xfrm>
            <a:off x="942139" y="2032196"/>
            <a:ext cx="10569849" cy="3046988"/>
          </a:xfrm>
          <a:prstGeom prst="rect">
            <a:avLst/>
          </a:prstGeom>
          <a:noFill/>
        </p:spPr>
        <p:txBody>
          <a:bodyPr wrap="square" rtlCol="0">
            <a:spAutoFit/>
          </a:bodyPr>
          <a:lstStyle/>
          <a:p>
            <a:pPr marL="457200" indent="-457200">
              <a:buFont typeface="Arial" panose="020B0604020202020204" pitchFamily="34" charset="0"/>
              <a:buChar char="•"/>
            </a:pPr>
            <a:r>
              <a:rPr lang="en-GB" sz="3200" dirty="0"/>
              <a:t>Of all the individuals infected with toxigenic </a:t>
            </a:r>
            <a:r>
              <a:rPr lang="en-GB" sz="3200" i="1" dirty="0"/>
              <a:t>V. cholerae </a:t>
            </a:r>
            <a:r>
              <a:rPr lang="en-GB" sz="3200" dirty="0"/>
              <a:t>O1 or O139 only approximately 20% will have symptoms for which they will require treatment</a:t>
            </a:r>
          </a:p>
          <a:p>
            <a:pPr marL="457200" indent="-457200">
              <a:buFont typeface="Arial" panose="020B0604020202020204" pitchFamily="34" charset="0"/>
              <a:buChar char="•"/>
            </a:pPr>
            <a:r>
              <a:rPr lang="en-GB" sz="3200" dirty="0"/>
              <a:t>Acute watery diarrhoea (sometimes rice watery stool)</a:t>
            </a:r>
          </a:p>
          <a:p>
            <a:pPr marL="457200" indent="-457200">
              <a:buFont typeface="Arial" panose="020B0604020202020204" pitchFamily="34" charset="0"/>
              <a:buChar char="•"/>
            </a:pPr>
            <a:r>
              <a:rPr lang="en-GB" sz="3200" dirty="0"/>
              <a:t>May have vomiting</a:t>
            </a:r>
          </a:p>
          <a:p>
            <a:pPr marL="457200" indent="-457200">
              <a:buFont typeface="Arial" panose="020B0604020202020204" pitchFamily="34" charset="0"/>
              <a:buChar char="•"/>
            </a:pPr>
            <a:r>
              <a:rPr lang="en-GB" sz="3200" dirty="0"/>
              <a:t>Dehydration</a:t>
            </a:r>
          </a:p>
        </p:txBody>
      </p:sp>
      <p:sp>
        <p:nvSpPr>
          <p:cNvPr id="6" name="Slide Number Placeholder 5"/>
          <p:cNvSpPr>
            <a:spLocks noGrp="1"/>
          </p:cNvSpPr>
          <p:nvPr>
            <p:ph type="sldNum" sz="quarter" idx="12"/>
          </p:nvPr>
        </p:nvSpPr>
        <p:spPr/>
        <p:txBody>
          <a:bodyPr/>
          <a:lstStyle/>
          <a:p>
            <a:fld id="{7D9DBF1A-A570-496D-BDD7-E558A1D77D60}" type="slidenum">
              <a:rPr lang="en-GB" smtClean="0"/>
              <a:t>20</a:t>
            </a:fld>
            <a:endParaRPr lang="en-GB"/>
          </a:p>
        </p:txBody>
      </p:sp>
    </p:spTree>
    <p:extLst>
      <p:ext uri="{BB962C8B-B14F-4D97-AF65-F5344CB8AC3E}">
        <p14:creationId xmlns:p14="http://schemas.microsoft.com/office/powerpoint/2010/main" val="2831717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367028" y="427012"/>
            <a:ext cx="9720072" cy="8026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Treatment</a:t>
            </a:r>
          </a:p>
        </p:txBody>
      </p:sp>
      <p:sp>
        <p:nvSpPr>
          <p:cNvPr id="5" name="TextBox 4"/>
          <p:cNvSpPr txBox="1"/>
          <p:nvPr/>
        </p:nvSpPr>
        <p:spPr>
          <a:xfrm>
            <a:off x="963021" y="1555720"/>
            <a:ext cx="10528086" cy="4524315"/>
          </a:xfrm>
          <a:prstGeom prst="rect">
            <a:avLst/>
          </a:prstGeom>
          <a:noFill/>
        </p:spPr>
        <p:txBody>
          <a:bodyPr wrap="square" rtlCol="0">
            <a:spAutoFit/>
          </a:bodyPr>
          <a:lstStyle/>
          <a:p>
            <a:pPr marL="457200" indent="-457200">
              <a:buFont typeface="Arial" panose="020B0604020202020204" pitchFamily="34" charset="0"/>
              <a:buChar char="•"/>
            </a:pPr>
            <a:r>
              <a:rPr lang="en-GB" sz="3200" dirty="0"/>
              <a:t>Of those requiring treatment approximately 70-80% can be treated with standard ORS </a:t>
            </a:r>
          </a:p>
          <a:p>
            <a:pPr marL="457200" indent="-457200">
              <a:buFont typeface="Arial" panose="020B0604020202020204" pitchFamily="34" charset="0"/>
              <a:buChar char="•"/>
            </a:pPr>
            <a:r>
              <a:rPr lang="en-GB" sz="3200" dirty="0"/>
              <a:t>The remaining 20-30% with severe dehydration will require IV rehydration, Ringer’s lactate is recommended</a:t>
            </a:r>
          </a:p>
          <a:p>
            <a:pPr marL="457200" indent="-457200">
              <a:buFont typeface="Arial" panose="020B0604020202020204" pitchFamily="34" charset="0"/>
              <a:buChar char="•"/>
            </a:pPr>
            <a:r>
              <a:rPr lang="en-GB" sz="3200" dirty="0"/>
              <a:t>Antibiotics reduce the duration and severity of symptoms and are only recommended for patients with severe dehydration </a:t>
            </a:r>
          </a:p>
          <a:p>
            <a:pPr marL="457200" indent="-457200">
              <a:buFont typeface="Arial" panose="020B0604020202020204" pitchFamily="34" charset="0"/>
              <a:buChar char="•"/>
            </a:pPr>
            <a:r>
              <a:rPr lang="en-GB" sz="3200" dirty="0"/>
              <a:t>Zinc for children </a:t>
            </a:r>
          </a:p>
          <a:p>
            <a:pPr marL="457200" indent="-457200">
              <a:buFont typeface="Arial" panose="020B0604020202020204" pitchFamily="34" charset="0"/>
              <a:buChar char="•"/>
            </a:pPr>
            <a:r>
              <a:rPr lang="en-GB" sz="3200" dirty="0"/>
              <a:t>Regular food as soon as possible</a:t>
            </a:r>
          </a:p>
        </p:txBody>
      </p:sp>
      <p:sp>
        <p:nvSpPr>
          <p:cNvPr id="6" name="Slide Number Placeholder 5"/>
          <p:cNvSpPr>
            <a:spLocks noGrp="1"/>
          </p:cNvSpPr>
          <p:nvPr>
            <p:ph type="sldNum" sz="quarter" idx="12"/>
          </p:nvPr>
        </p:nvSpPr>
        <p:spPr/>
        <p:txBody>
          <a:bodyPr/>
          <a:lstStyle/>
          <a:p>
            <a:fld id="{7D9DBF1A-A570-496D-BDD7-E558A1D77D60}" type="slidenum">
              <a:rPr lang="en-GB" smtClean="0"/>
              <a:t>21</a:t>
            </a:fld>
            <a:endParaRPr lang="en-GB"/>
          </a:p>
        </p:txBody>
      </p:sp>
    </p:spTree>
    <p:extLst>
      <p:ext uri="{BB962C8B-B14F-4D97-AF65-F5344CB8AC3E}">
        <p14:creationId xmlns:p14="http://schemas.microsoft.com/office/powerpoint/2010/main" val="3759152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570228" y="1004088"/>
            <a:ext cx="4525772"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Oral Rehydration</a:t>
            </a:r>
          </a:p>
          <a:p>
            <a:r>
              <a:rPr lang="en-GB" u="sng" dirty="0">
                <a:latin typeface="+mn-lt"/>
              </a:rPr>
              <a:t>Solution (ORS)</a:t>
            </a:r>
            <a:endParaRPr lang="en-US" u="sng" dirty="0">
              <a:latin typeface="+mn-l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4851" y="1344485"/>
            <a:ext cx="5401344" cy="382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257234" y="3046246"/>
            <a:ext cx="5110458" cy="2616101"/>
          </a:xfrm>
          <a:prstGeom prst="rect">
            <a:avLst/>
          </a:prstGeom>
          <a:noFill/>
        </p:spPr>
        <p:txBody>
          <a:bodyPr wrap="square" rtlCol="0">
            <a:spAutoFit/>
          </a:bodyPr>
          <a:lstStyle/>
          <a:p>
            <a:pPr marL="285750" indent="-285750">
              <a:buFont typeface="Arial" panose="020B0604020202020204" pitchFamily="34" charset="0"/>
              <a:buChar char="•"/>
            </a:pPr>
            <a:r>
              <a:rPr lang="en-GB" sz="2800" dirty="0"/>
              <a:t>Low osmolarity ORS =  standard ORS for all patients</a:t>
            </a:r>
          </a:p>
          <a:p>
            <a:pPr marL="285750" indent="-285750">
              <a:buFont typeface="Arial" panose="020B0604020202020204" pitchFamily="34" charset="0"/>
              <a:buChar char="•"/>
            </a:pPr>
            <a:r>
              <a:rPr lang="en-GB" sz="2800" b="1" dirty="0"/>
              <a:t>Standard ORS </a:t>
            </a:r>
            <a:r>
              <a:rPr lang="en-GB" sz="2800" dirty="0"/>
              <a:t>is used to treat children with severe acute malnutrition and cholera  </a:t>
            </a:r>
            <a:r>
              <a:rPr lang="en-GB" sz="2400" i="1" dirty="0">
                <a:solidFill>
                  <a:srgbClr val="FF0000"/>
                </a:solidFill>
              </a:rPr>
              <a:t> </a:t>
            </a:r>
          </a:p>
          <a:p>
            <a:pPr marL="285750" indent="-285750">
              <a:buFont typeface="Arial" panose="020B0604020202020204" pitchFamily="34" charset="0"/>
              <a:buChar char="•"/>
            </a:pPr>
            <a:endParaRPr lang="en-GB" sz="2400" i="1" dirty="0">
              <a:solidFill>
                <a:srgbClr val="FF0000"/>
              </a:solidFill>
            </a:endParaRPr>
          </a:p>
        </p:txBody>
      </p:sp>
      <p:sp>
        <p:nvSpPr>
          <p:cNvPr id="7" name="Slide Number Placeholder 6"/>
          <p:cNvSpPr>
            <a:spLocks noGrp="1"/>
          </p:cNvSpPr>
          <p:nvPr>
            <p:ph type="sldNum" sz="quarter" idx="12"/>
          </p:nvPr>
        </p:nvSpPr>
        <p:spPr/>
        <p:txBody>
          <a:bodyPr/>
          <a:lstStyle/>
          <a:p>
            <a:fld id="{7D9DBF1A-A570-496D-BDD7-E558A1D77D60}" type="slidenum">
              <a:rPr lang="en-GB" smtClean="0"/>
              <a:t>22</a:t>
            </a:fld>
            <a:endParaRPr lang="en-GB"/>
          </a:p>
        </p:txBody>
      </p:sp>
    </p:spTree>
    <p:extLst>
      <p:ext uri="{BB962C8B-B14F-4D97-AF65-F5344CB8AC3E}">
        <p14:creationId xmlns:p14="http://schemas.microsoft.com/office/powerpoint/2010/main" val="246970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024128" y="585216"/>
            <a:ext cx="9720072"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Treatment structures</a:t>
            </a:r>
            <a:endParaRPr lang="en-US" u="sng" dirty="0">
              <a:latin typeface="+mn-lt"/>
            </a:endParaRPr>
          </a:p>
        </p:txBody>
      </p:sp>
      <p:sp>
        <p:nvSpPr>
          <p:cNvPr id="5" name="TextBox 4"/>
          <p:cNvSpPr txBox="1"/>
          <p:nvPr/>
        </p:nvSpPr>
        <p:spPr>
          <a:xfrm>
            <a:off x="1024128" y="1355631"/>
            <a:ext cx="5506242" cy="5324535"/>
          </a:xfrm>
          <a:prstGeom prst="rect">
            <a:avLst/>
          </a:prstGeom>
          <a:noFill/>
        </p:spPr>
        <p:txBody>
          <a:bodyPr wrap="square" rtlCol="0">
            <a:spAutoFit/>
          </a:bodyPr>
          <a:lstStyle/>
          <a:p>
            <a:pPr marL="285750" indent="-285750">
              <a:buFont typeface="Arial" panose="020B0604020202020204" pitchFamily="34" charset="0"/>
              <a:buChar char="•"/>
            </a:pPr>
            <a:r>
              <a:rPr lang="en-GB" sz="2800" dirty="0"/>
              <a:t>Patients with cholera should be isolated from other patients to reduce transmission</a:t>
            </a:r>
          </a:p>
          <a:p>
            <a:pPr marL="285750" indent="-285750">
              <a:buFont typeface="Arial" panose="020B0604020202020204" pitchFamily="34" charset="0"/>
              <a:buChar char="•"/>
            </a:pPr>
            <a:r>
              <a:rPr lang="en-GB" sz="2800" dirty="0"/>
              <a:t>These can be part of an existing structure or an independent structure</a:t>
            </a:r>
          </a:p>
          <a:p>
            <a:pPr marL="285750" indent="-285750">
              <a:buFont typeface="Arial" panose="020B0604020202020204" pitchFamily="34" charset="0"/>
              <a:buChar char="•"/>
            </a:pPr>
            <a:r>
              <a:rPr lang="en-GB" sz="2800" dirty="0"/>
              <a:t>Decentralisation of care is important to provide rapid access to treatment</a:t>
            </a:r>
          </a:p>
          <a:p>
            <a:pPr marL="285750" indent="-285750">
              <a:buFont typeface="Arial" panose="020B0604020202020204" pitchFamily="34" charset="0"/>
              <a:buChar char="•"/>
            </a:pPr>
            <a:r>
              <a:rPr lang="en-GB" sz="2800" dirty="0"/>
              <a:t>Oral rehydration points are a core part of the treatment network </a:t>
            </a:r>
          </a:p>
          <a:p>
            <a:pPr marL="285750" indent="-285750">
              <a:buFont typeface="Arial" panose="020B0604020202020204" pitchFamily="34" charset="0"/>
              <a:buChar char="•"/>
            </a:pPr>
            <a:endParaRPr lang="en-US" sz="3200"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3863" y="1251627"/>
            <a:ext cx="4611241" cy="47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7D9DBF1A-A570-496D-BDD7-E558A1D77D60}" type="slidenum">
              <a:rPr lang="en-GB" smtClean="0"/>
              <a:t>23</a:t>
            </a:fld>
            <a:endParaRPr lang="en-GB"/>
          </a:p>
        </p:txBody>
      </p:sp>
    </p:spTree>
    <p:extLst>
      <p:ext uri="{BB962C8B-B14F-4D97-AF65-F5344CB8AC3E}">
        <p14:creationId xmlns:p14="http://schemas.microsoft.com/office/powerpoint/2010/main" val="191141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683653" y="585216"/>
            <a:ext cx="7476113" cy="7675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Some key numbers for planning</a:t>
            </a:r>
          </a:p>
        </p:txBody>
      </p:sp>
      <p:sp>
        <p:nvSpPr>
          <p:cNvPr id="5" name="TextBox 4"/>
          <p:cNvSpPr txBox="1"/>
          <p:nvPr/>
        </p:nvSpPr>
        <p:spPr>
          <a:xfrm>
            <a:off x="1265429" y="1659285"/>
            <a:ext cx="10494772" cy="4401205"/>
          </a:xfrm>
          <a:prstGeom prst="rect">
            <a:avLst/>
          </a:prstGeom>
          <a:noFill/>
        </p:spPr>
        <p:txBody>
          <a:bodyPr wrap="square" rtlCol="0">
            <a:spAutoFit/>
          </a:bodyPr>
          <a:lstStyle/>
          <a:p>
            <a:pPr marL="457200" lvl="0" indent="-457200">
              <a:buFont typeface="Arial" charset="0"/>
              <a:buChar char="•"/>
            </a:pPr>
            <a:r>
              <a:rPr lang="en-US" sz="2800" dirty="0"/>
              <a:t>Estimated attack rates:</a:t>
            </a:r>
          </a:p>
          <a:p>
            <a:pPr lvl="1"/>
            <a:r>
              <a:rPr lang="en-US" sz="2800" dirty="0"/>
              <a:t>	Rural : 0.1 to 2.0%</a:t>
            </a:r>
          </a:p>
          <a:p>
            <a:pPr lvl="1"/>
            <a:r>
              <a:rPr lang="en-US" sz="2800" dirty="0"/>
              <a:t>	Urban in slums or in IDP or refugee camps: 1 to 5%</a:t>
            </a:r>
          </a:p>
          <a:p>
            <a:pPr marL="457200" lvl="0" indent="-457200">
              <a:buFont typeface="Arial" charset="0"/>
              <a:buChar char="•"/>
            </a:pPr>
            <a:r>
              <a:rPr lang="en-US" sz="2800" dirty="0"/>
              <a:t>Proportion severe cases : 20 - 30% </a:t>
            </a:r>
            <a:r>
              <a:rPr lang="en-US" sz="2800" dirty="0">
                <a:solidFill>
                  <a:srgbClr val="FF0000"/>
                </a:solidFill>
              </a:rPr>
              <a:t>   </a:t>
            </a:r>
            <a:endParaRPr lang="en-US" sz="2800" dirty="0"/>
          </a:p>
          <a:p>
            <a:pPr marL="457200" lvl="0" indent="-457200">
              <a:buFont typeface="Arial" charset="0"/>
              <a:buChar char="•"/>
            </a:pPr>
            <a:r>
              <a:rPr lang="en-US" sz="2800" dirty="0"/>
              <a:t>Average IV Ringer Lactate use per patient with severe dehydration: 10 </a:t>
            </a:r>
            <a:r>
              <a:rPr lang="en-GB" sz="2800" dirty="0"/>
              <a:t>litres </a:t>
            </a:r>
          </a:p>
          <a:p>
            <a:pPr marL="457200" lvl="0" indent="-457200">
              <a:buFont typeface="Arial" charset="0"/>
              <a:buChar char="•"/>
            </a:pPr>
            <a:r>
              <a:rPr lang="en-US" sz="2800" dirty="0"/>
              <a:t>Average number of ORS packets per patient: 8 to 10</a:t>
            </a:r>
          </a:p>
          <a:p>
            <a:pPr marL="457200" lvl="0" indent="-457200">
              <a:buFont typeface="Arial" charset="0"/>
              <a:buChar char="•"/>
            </a:pPr>
            <a:r>
              <a:rPr lang="en-US" sz="2800" dirty="0"/>
              <a:t>Average length of stay for hospitalized patients : 2 to 3 days</a:t>
            </a:r>
          </a:p>
          <a:p>
            <a:pPr marL="457200" lvl="0" indent="-457200">
              <a:buFont typeface="Arial" charset="0"/>
              <a:buChar char="•"/>
            </a:pPr>
            <a:r>
              <a:rPr lang="en-US" sz="2800" dirty="0"/>
              <a:t>Estimate that 30% of patients are seen during an epidemic peak</a:t>
            </a:r>
          </a:p>
          <a:p>
            <a:pPr lvl="0"/>
            <a:r>
              <a:rPr lang="en-US" sz="2800" dirty="0"/>
              <a:t>      of 1 to 2 weeks</a:t>
            </a:r>
          </a:p>
        </p:txBody>
      </p:sp>
      <p:sp>
        <p:nvSpPr>
          <p:cNvPr id="6" name="Slide Number Placeholder 5"/>
          <p:cNvSpPr>
            <a:spLocks noGrp="1"/>
          </p:cNvSpPr>
          <p:nvPr>
            <p:ph type="sldNum" sz="quarter" idx="12"/>
          </p:nvPr>
        </p:nvSpPr>
        <p:spPr/>
        <p:txBody>
          <a:bodyPr/>
          <a:lstStyle/>
          <a:p>
            <a:fld id="{7D9DBF1A-A570-496D-BDD7-E558A1D77D60}" type="slidenum">
              <a:rPr lang="en-GB" smtClean="0"/>
              <a:t>24</a:t>
            </a:fld>
            <a:endParaRPr lang="en-GB"/>
          </a:p>
        </p:txBody>
      </p:sp>
    </p:spTree>
    <p:extLst>
      <p:ext uri="{BB962C8B-B14F-4D97-AF65-F5344CB8AC3E}">
        <p14:creationId xmlns:p14="http://schemas.microsoft.com/office/powerpoint/2010/main" val="142516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6" name="Title 1"/>
          <p:cNvSpPr txBox="1">
            <a:spLocks/>
          </p:cNvSpPr>
          <p:nvPr/>
        </p:nvSpPr>
        <p:spPr>
          <a:xfrm>
            <a:off x="1581960" y="501073"/>
            <a:ext cx="7394400"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Key considerations for </a:t>
            </a:r>
            <a:r>
              <a:rPr lang="en-GB" u="sng" dirty="0" err="1">
                <a:latin typeface="+mn-lt"/>
              </a:rPr>
              <a:t>WaSH</a:t>
            </a:r>
            <a:endParaRPr lang="en-US" u="sng" dirty="0">
              <a:latin typeface="+mn-lt"/>
            </a:endParaRPr>
          </a:p>
        </p:txBody>
      </p:sp>
      <p:sp>
        <p:nvSpPr>
          <p:cNvPr id="7" name="TextBox 6"/>
          <p:cNvSpPr txBox="1"/>
          <p:nvPr/>
        </p:nvSpPr>
        <p:spPr>
          <a:xfrm>
            <a:off x="1581960" y="2000689"/>
            <a:ext cx="9771840" cy="3539430"/>
          </a:xfrm>
          <a:prstGeom prst="rect">
            <a:avLst/>
          </a:prstGeom>
          <a:noFill/>
        </p:spPr>
        <p:txBody>
          <a:bodyPr wrap="square" rtlCol="0">
            <a:spAutoFit/>
          </a:bodyPr>
          <a:lstStyle/>
          <a:p>
            <a:pPr marL="457200" indent="-457200">
              <a:buFont typeface="Arial" panose="020B0604020202020204" pitchFamily="34" charset="0"/>
              <a:buChar char="•"/>
            </a:pPr>
            <a:r>
              <a:rPr lang="en-GB" sz="2800" dirty="0"/>
              <a:t>Adequate access to clean water and sanitation accompanied with protective hygiene measures are the cornerstones of prevention</a:t>
            </a:r>
          </a:p>
          <a:p>
            <a:pPr marL="457200" indent="-457200">
              <a:buFont typeface="Arial" panose="020B0604020202020204" pitchFamily="34" charset="0"/>
              <a:buChar char="•"/>
            </a:pPr>
            <a:r>
              <a:rPr lang="en-GB" sz="2800" dirty="0"/>
              <a:t>Hygiene messaging must match the means available</a:t>
            </a:r>
          </a:p>
          <a:p>
            <a:pPr marL="457200" indent="-457200">
              <a:buFont typeface="Arial" panose="020B0604020202020204" pitchFamily="34" charset="0"/>
              <a:buChar char="•"/>
            </a:pPr>
            <a:r>
              <a:rPr lang="en-GB" sz="2800" dirty="0" err="1"/>
              <a:t>WaSH</a:t>
            </a:r>
            <a:r>
              <a:rPr lang="en-GB" sz="2800" dirty="0"/>
              <a:t> in treatment structures is also a priority to reduce the spread of cholera</a:t>
            </a:r>
          </a:p>
          <a:p>
            <a:pPr marL="457200" indent="-457200">
              <a:buFont typeface="Arial" panose="020B0604020202020204" pitchFamily="34" charset="0"/>
              <a:buChar char="•"/>
            </a:pPr>
            <a:r>
              <a:rPr lang="en-GB" sz="2800" dirty="0"/>
              <a:t>Both community and targeted strategies are currently used</a:t>
            </a:r>
          </a:p>
          <a:p>
            <a:pPr marL="457200" indent="-457200">
              <a:buFont typeface="Arial" panose="020B0604020202020204" pitchFamily="34" charset="0"/>
              <a:buChar char="•"/>
            </a:pPr>
            <a:r>
              <a:rPr lang="en-GB" sz="2800" dirty="0"/>
              <a:t>Teams require epidemiological data to target interventions</a:t>
            </a:r>
          </a:p>
        </p:txBody>
      </p:sp>
      <p:sp>
        <p:nvSpPr>
          <p:cNvPr id="8" name="Slide Number Placeholder 7"/>
          <p:cNvSpPr>
            <a:spLocks noGrp="1"/>
          </p:cNvSpPr>
          <p:nvPr>
            <p:ph type="sldNum" sz="quarter" idx="12"/>
          </p:nvPr>
        </p:nvSpPr>
        <p:spPr/>
        <p:txBody>
          <a:bodyPr/>
          <a:lstStyle/>
          <a:p>
            <a:fld id="{7D9DBF1A-A570-496D-BDD7-E558A1D77D60}" type="slidenum">
              <a:rPr lang="en-GB" smtClean="0"/>
              <a:t>25</a:t>
            </a:fld>
            <a:endParaRPr lang="en-GB"/>
          </a:p>
        </p:txBody>
      </p:sp>
    </p:spTree>
    <p:extLst>
      <p:ext uri="{BB962C8B-B14F-4D97-AF65-F5344CB8AC3E}">
        <p14:creationId xmlns:p14="http://schemas.microsoft.com/office/powerpoint/2010/main" val="1468882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CD">
            <a:alpha val="50196"/>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612827-C32A-466B-8017-C0500DA97FD9}"/>
              </a:ext>
            </a:extLst>
          </p:cNvPr>
          <p:cNvSpPr>
            <a:spLocks noGrp="1"/>
          </p:cNvSpPr>
          <p:nvPr>
            <p:ph type="sldNum" sz="quarter" idx="12"/>
          </p:nvPr>
        </p:nvSpPr>
        <p:spPr/>
        <p:txBody>
          <a:bodyPr/>
          <a:lstStyle/>
          <a:p>
            <a:fld id="{7D9DBF1A-A570-496D-BDD7-E558A1D77D60}" type="slidenum">
              <a:rPr lang="en-GB" smtClean="0"/>
              <a:t>26</a:t>
            </a:fld>
            <a:endParaRPr lang="en-GB"/>
          </a:p>
        </p:txBody>
      </p:sp>
      <p:sp>
        <p:nvSpPr>
          <p:cNvPr id="6" name="TextBox 5">
            <a:extLst>
              <a:ext uri="{FF2B5EF4-FFF2-40B4-BE49-F238E27FC236}">
                <a16:creationId xmlns:a16="http://schemas.microsoft.com/office/drawing/2014/main" id="{F0D60C9C-378B-43D5-964F-FE56ABAFD78A}"/>
              </a:ext>
            </a:extLst>
          </p:cNvPr>
          <p:cNvSpPr txBox="1"/>
          <p:nvPr/>
        </p:nvSpPr>
        <p:spPr>
          <a:xfrm>
            <a:off x="2107617" y="3293297"/>
            <a:ext cx="8406814" cy="3416320"/>
          </a:xfrm>
          <a:prstGeom prst="rect">
            <a:avLst/>
          </a:prstGeom>
          <a:noFill/>
        </p:spPr>
        <p:txBody>
          <a:bodyPr wrap="square" rtlCol="0">
            <a:spAutoFit/>
          </a:bodyPr>
          <a:lstStyle/>
          <a:p>
            <a:r>
              <a:rPr lang="en-US" sz="2400" dirty="0">
                <a:solidFill>
                  <a:srgbClr val="FF0000"/>
                </a:solidFill>
              </a:rPr>
              <a:t>  </a:t>
            </a:r>
          </a:p>
          <a:p>
            <a:pPr marL="342900" indent="-342900">
              <a:buFont typeface="Arial" charset="0"/>
              <a:buChar char="•"/>
            </a:pPr>
            <a:r>
              <a:rPr lang="en-US" sz="2400" dirty="0"/>
              <a:t>How many total patients would you expect?</a:t>
            </a:r>
          </a:p>
          <a:p>
            <a:pPr marL="342900" indent="-342900">
              <a:buFont typeface="Arial" charset="0"/>
              <a:buChar char="•"/>
            </a:pPr>
            <a:r>
              <a:rPr lang="en-US" sz="2400" dirty="0"/>
              <a:t>How many patients with severe dehydration would you expect?</a:t>
            </a:r>
          </a:p>
          <a:p>
            <a:pPr marL="342900" indent="-342900">
              <a:buFont typeface="Arial" charset="0"/>
              <a:buChar char="•"/>
            </a:pPr>
            <a:r>
              <a:rPr lang="en-US" sz="2400" dirty="0"/>
              <a:t>How many packets of ORS should you order?</a:t>
            </a:r>
          </a:p>
          <a:p>
            <a:pPr marL="342900" indent="-342900">
              <a:buFont typeface="Arial" charset="0"/>
              <a:buChar char="•"/>
            </a:pPr>
            <a:r>
              <a:rPr lang="en-US" sz="2400" dirty="0"/>
              <a:t>How many liters of IV should you order?</a:t>
            </a:r>
          </a:p>
          <a:p>
            <a:pPr marL="342900" indent="-342900">
              <a:buFont typeface="Arial" charset="0"/>
              <a:buChar char="•"/>
            </a:pPr>
            <a:endParaRPr lang="en-US" sz="2400" dirty="0"/>
          </a:p>
          <a:p>
            <a:pPr marL="342900" indent="-342900">
              <a:buFont typeface="Arial" charset="0"/>
              <a:buChar char="•"/>
            </a:pPr>
            <a:r>
              <a:rPr lang="en-US" sz="2400" dirty="0"/>
              <a:t>How many beds would you need to treat the patients with severe dehydration?</a:t>
            </a:r>
          </a:p>
          <a:p>
            <a:pPr marL="342900" indent="-342900">
              <a:buFont typeface="Arial" charset="0"/>
              <a:buChar char="•"/>
            </a:pPr>
            <a:r>
              <a:rPr lang="en-US" sz="2400" dirty="0"/>
              <a:t>Would you include vaccination? </a:t>
            </a:r>
            <a:endParaRPr lang="fr-CH" dirty="0"/>
          </a:p>
        </p:txBody>
      </p:sp>
      <p:sp>
        <p:nvSpPr>
          <p:cNvPr id="8" name="Rectangle 7">
            <a:extLst>
              <a:ext uri="{FF2B5EF4-FFF2-40B4-BE49-F238E27FC236}">
                <a16:creationId xmlns:a16="http://schemas.microsoft.com/office/drawing/2014/main" id="{D7B3E0BF-4FDF-460F-9574-5123D3DEF2CC}"/>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9" name="TextBox 8">
            <a:extLst>
              <a:ext uri="{FF2B5EF4-FFF2-40B4-BE49-F238E27FC236}">
                <a16:creationId xmlns:a16="http://schemas.microsoft.com/office/drawing/2014/main" id="{090934DA-C340-4A83-AE7D-01F81071B2B4}"/>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10" name="TextBox 9">
            <a:extLst>
              <a:ext uri="{FF2B5EF4-FFF2-40B4-BE49-F238E27FC236}">
                <a16:creationId xmlns:a16="http://schemas.microsoft.com/office/drawing/2014/main" id="{61C63368-F4A2-4833-BE49-351778BC9F04}"/>
              </a:ext>
            </a:extLst>
          </p:cNvPr>
          <p:cNvSpPr txBox="1"/>
          <p:nvPr/>
        </p:nvSpPr>
        <p:spPr>
          <a:xfrm>
            <a:off x="1914383" y="908488"/>
            <a:ext cx="9647964" cy="2677656"/>
          </a:xfrm>
          <a:prstGeom prst="rect">
            <a:avLst/>
          </a:prstGeom>
          <a:noFill/>
        </p:spPr>
        <p:txBody>
          <a:bodyPr wrap="square" rtlCol="0">
            <a:spAutoFit/>
          </a:bodyPr>
          <a:lstStyle/>
          <a:p>
            <a:r>
              <a:rPr lang="en-US" sz="2400" dirty="0"/>
              <a:t>You are working in a newly established IDP camp of 50’000 people.  Although your WASH colleague are working hard, the Sphere Standards for WASH have not been met.  The area is endemic for cholera.  Epidemics usually occur during the rainy season which is expected in 2 months.  As part of the preparedness planning, you have been asked to make a medical order.  </a:t>
            </a:r>
          </a:p>
          <a:p>
            <a:r>
              <a:rPr lang="en-US" sz="2400" b="1" dirty="0"/>
              <a:t>What will you do?</a:t>
            </a:r>
          </a:p>
        </p:txBody>
      </p:sp>
      <p:sp>
        <p:nvSpPr>
          <p:cNvPr id="11" name="TextBox 10">
            <a:extLst>
              <a:ext uri="{FF2B5EF4-FFF2-40B4-BE49-F238E27FC236}">
                <a16:creationId xmlns:a16="http://schemas.microsoft.com/office/drawing/2014/main" id="{F17CDACE-C1E9-415D-BC56-E9340621253F}"/>
              </a:ext>
            </a:extLst>
          </p:cNvPr>
          <p:cNvSpPr txBox="1"/>
          <p:nvPr/>
        </p:nvSpPr>
        <p:spPr>
          <a:xfrm>
            <a:off x="1782036" y="262157"/>
            <a:ext cx="9571764" cy="646331"/>
          </a:xfrm>
          <a:prstGeom prst="rect">
            <a:avLst/>
          </a:prstGeom>
          <a:noFill/>
        </p:spPr>
        <p:txBody>
          <a:bodyPr wrap="square" rtlCol="0">
            <a:spAutoFit/>
          </a:bodyPr>
          <a:lstStyle/>
          <a:p>
            <a:r>
              <a:rPr lang="en-US" sz="2400" b="1" dirty="0">
                <a:solidFill>
                  <a:srgbClr val="0700F5"/>
                </a:solidFill>
              </a:rPr>
              <a:t> </a:t>
            </a:r>
            <a:r>
              <a:rPr lang="en-US" sz="3600" b="1" dirty="0">
                <a:solidFill>
                  <a:srgbClr val="0700F5"/>
                </a:solidFill>
              </a:rPr>
              <a:t>Exercise /group work</a:t>
            </a:r>
            <a:endParaRPr lang="fr-CH" sz="3600" b="1" dirty="0">
              <a:solidFill>
                <a:srgbClr val="0700F5"/>
              </a:solidFill>
            </a:endParaRPr>
          </a:p>
        </p:txBody>
      </p:sp>
    </p:spTree>
    <p:extLst>
      <p:ext uri="{BB962C8B-B14F-4D97-AF65-F5344CB8AC3E}">
        <p14:creationId xmlns:p14="http://schemas.microsoft.com/office/powerpoint/2010/main" val="366791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303454" y="361396"/>
            <a:ext cx="6468946" cy="7262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u="sng" dirty="0">
                <a:latin typeface="+mn-lt"/>
              </a:rPr>
              <a:t>Oral cholera vaccine (OCV)</a:t>
            </a:r>
            <a:endParaRPr lang="en-US" u="sng" dirty="0">
              <a:latin typeface="+mn-lt"/>
            </a:endParaRPr>
          </a:p>
        </p:txBody>
      </p:sp>
      <p:sp>
        <p:nvSpPr>
          <p:cNvPr id="5" name="TextBox 4"/>
          <p:cNvSpPr txBox="1"/>
          <p:nvPr/>
        </p:nvSpPr>
        <p:spPr>
          <a:xfrm>
            <a:off x="1093717" y="1233625"/>
            <a:ext cx="6818729" cy="5262979"/>
          </a:xfrm>
          <a:prstGeom prst="rect">
            <a:avLst/>
          </a:prstGeom>
          <a:noFill/>
        </p:spPr>
        <p:txBody>
          <a:bodyPr wrap="square" rtlCol="0">
            <a:spAutoFit/>
          </a:bodyPr>
          <a:lstStyle/>
          <a:p>
            <a:pPr marL="457200" indent="-457200">
              <a:buFont typeface="Arial" panose="020B0604020202020204" pitchFamily="34" charset="0"/>
              <a:buChar char="•"/>
            </a:pPr>
            <a:r>
              <a:rPr lang="en-GB" sz="2800" dirty="0"/>
              <a:t>First oral cholera vaccine (OCV), </a:t>
            </a:r>
            <a:r>
              <a:rPr lang="en-GB" sz="2800" dirty="0" err="1"/>
              <a:t>Dukoral</a:t>
            </a:r>
            <a:r>
              <a:rPr lang="en-GB" sz="2800" dirty="0"/>
              <a:t>® prequalified by WHO in 2001, now used for travellers</a:t>
            </a:r>
          </a:p>
          <a:p>
            <a:pPr marL="457200" indent="-457200">
              <a:buFont typeface="Arial" panose="020B0604020202020204" pitchFamily="34" charset="0"/>
              <a:buChar char="•"/>
            </a:pPr>
            <a:r>
              <a:rPr lang="en-GB" sz="2800" dirty="0" err="1"/>
              <a:t>Shanchol</a:t>
            </a:r>
            <a:r>
              <a:rPr lang="en-GB" sz="2800" dirty="0"/>
              <a:t>™ prequalified in 2011</a:t>
            </a:r>
          </a:p>
          <a:p>
            <a:pPr marL="457200" indent="-457200">
              <a:buFont typeface="Arial" panose="020B0604020202020204" pitchFamily="34" charset="0"/>
              <a:buChar char="•"/>
            </a:pPr>
            <a:r>
              <a:rPr lang="en-GB" sz="2800" dirty="0" err="1"/>
              <a:t>Euvichol</a:t>
            </a:r>
            <a:r>
              <a:rPr lang="en-GB" sz="2800" dirty="0"/>
              <a:t>® prequalified in 2015, </a:t>
            </a:r>
            <a:r>
              <a:rPr lang="en-GB" sz="2800" dirty="0" err="1"/>
              <a:t>Euvichol</a:t>
            </a:r>
            <a:r>
              <a:rPr lang="en-GB" sz="2800" dirty="0"/>
              <a:t> plus in 2017 (new packaging)</a:t>
            </a:r>
          </a:p>
          <a:p>
            <a:pPr marL="457200" indent="-457200">
              <a:buFont typeface="Arial" panose="020B0604020202020204" pitchFamily="34" charset="0"/>
              <a:buChar char="•"/>
            </a:pPr>
            <a:r>
              <a:rPr lang="en-GB" sz="2800" dirty="0" err="1"/>
              <a:t>Shanchol</a:t>
            </a:r>
            <a:r>
              <a:rPr lang="en-GB" sz="2800" dirty="0"/>
              <a:t>™ prequalified for Controlled Temperature Chain (CTC) use in 2018 (use outside the cold chain for last stage of delivery)</a:t>
            </a:r>
          </a:p>
          <a:p>
            <a:pPr marL="457200" indent="-457200">
              <a:buFont typeface="Arial" panose="020B0604020202020204" pitchFamily="34" charset="0"/>
              <a:buChar char="•"/>
            </a:pPr>
            <a:r>
              <a:rPr lang="en-GB" sz="2800" dirty="0"/>
              <a:t>New WHO position paper published in August 2017</a:t>
            </a:r>
            <a:endParaRPr lang="en-GB" sz="32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99512" y="866965"/>
            <a:ext cx="2554288"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43687" y="3221773"/>
            <a:ext cx="2414588"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21619" y="5022543"/>
            <a:ext cx="2658724" cy="135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8"/>
          <p:cNvSpPr>
            <a:spLocks noGrp="1"/>
          </p:cNvSpPr>
          <p:nvPr>
            <p:ph type="sldNum" sz="quarter" idx="12"/>
          </p:nvPr>
        </p:nvSpPr>
        <p:spPr/>
        <p:txBody>
          <a:bodyPr/>
          <a:lstStyle/>
          <a:p>
            <a:fld id="{7D9DBF1A-A570-496D-BDD7-E558A1D77D60}" type="slidenum">
              <a:rPr lang="en-GB" smtClean="0"/>
              <a:t>27</a:t>
            </a:fld>
            <a:endParaRPr lang="en-GB"/>
          </a:p>
        </p:txBody>
      </p:sp>
      <p:sp>
        <p:nvSpPr>
          <p:cNvPr id="10" name="TextBox 9"/>
          <p:cNvSpPr txBox="1"/>
          <p:nvPr/>
        </p:nvSpPr>
        <p:spPr>
          <a:xfrm>
            <a:off x="1466193" y="6372646"/>
            <a:ext cx="237566" cy="369332"/>
          </a:xfrm>
          <a:prstGeom prst="rect">
            <a:avLst/>
          </a:prstGeom>
          <a:noFill/>
        </p:spPr>
        <p:txBody>
          <a:bodyPr wrap="none" rtlCol="0">
            <a:spAutoFit/>
          </a:bodyPr>
          <a:lstStyle/>
          <a:p>
            <a:r>
              <a:rPr lang="en-GB" dirty="0">
                <a:solidFill>
                  <a:srgbClr val="FF0000"/>
                </a:solidFill>
              </a:rPr>
              <a:t> </a:t>
            </a:r>
          </a:p>
        </p:txBody>
      </p:sp>
    </p:spTree>
    <p:extLst>
      <p:ext uri="{BB962C8B-B14F-4D97-AF65-F5344CB8AC3E}">
        <p14:creationId xmlns:p14="http://schemas.microsoft.com/office/powerpoint/2010/main" val="2696446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235964" y="258644"/>
            <a:ext cx="9720072" cy="14996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OCV properties and protection</a:t>
            </a:r>
            <a:endParaRPr lang="en-US" u="sng" dirty="0">
              <a:latin typeface="+mn-lt"/>
            </a:endParaRPr>
          </a:p>
        </p:txBody>
      </p:sp>
      <p:sp>
        <p:nvSpPr>
          <p:cNvPr id="5" name="TextBox 4"/>
          <p:cNvSpPr txBox="1"/>
          <p:nvPr/>
        </p:nvSpPr>
        <p:spPr>
          <a:xfrm>
            <a:off x="772403" y="1462703"/>
            <a:ext cx="7241764" cy="4893647"/>
          </a:xfrm>
          <a:prstGeom prst="rect">
            <a:avLst/>
          </a:prstGeom>
          <a:noFill/>
        </p:spPr>
        <p:txBody>
          <a:bodyPr wrap="square" rtlCol="0">
            <a:spAutoFit/>
          </a:bodyPr>
          <a:lstStyle/>
          <a:p>
            <a:pPr marL="457200" indent="-457200">
              <a:buFont typeface="Arial" panose="020B0604020202020204" pitchFamily="34" charset="0"/>
              <a:buChar char="•"/>
            </a:pPr>
            <a:r>
              <a:rPr lang="en-GB" sz="2800" dirty="0" err="1"/>
              <a:t>Shanchol</a:t>
            </a:r>
            <a:r>
              <a:rPr lang="en-GB" sz="2800" dirty="0"/>
              <a:t>™ and </a:t>
            </a:r>
            <a:r>
              <a:rPr lang="en-GB" sz="2800" dirty="0" err="1"/>
              <a:t>Euvichol</a:t>
            </a:r>
            <a:r>
              <a:rPr lang="en-GB" sz="2800" dirty="0"/>
              <a:t>® are 2 dose killed whole cell oral cholera vaccine, given a minimum of 2 weeks apart </a:t>
            </a:r>
          </a:p>
          <a:p>
            <a:pPr marL="457200" indent="-457200">
              <a:buFont typeface="Arial" panose="020B0604020202020204" pitchFamily="34" charset="0"/>
              <a:buChar char="•"/>
            </a:pPr>
            <a:r>
              <a:rPr lang="en-GB" sz="2800" dirty="0"/>
              <a:t>1 dose provides approximately 6 months protection</a:t>
            </a:r>
          </a:p>
          <a:p>
            <a:pPr marL="457200" indent="-457200">
              <a:buFont typeface="Arial" panose="020B0604020202020204" pitchFamily="34" charset="0"/>
              <a:buChar char="•"/>
            </a:pPr>
            <a:r>
              <a:rPr lang="en-GB" sz="2800" dirty="0"/>
              <a:t>2 doses approximately 70% effective for at least 3 years; there is additional herd protection. Less effective in children under 5</a:t>
            </a:r>
          </a:p>
          <a:p>
            <a:pPr marL="457200" indent="-457200">
              <a:buFont typeface="Arial" panose="020B0604020202020204" pitchFamily="34" charset="0"/>
              <a:buChar char="•"/>
            </a:pPr>
            <a:r>
              <a:rPr lang="en-GB" sz="2800" dirty="0"/>
              <a:t>Target population all people 1 year and over</a:t>
            </a:r>
          </a:p>
          <a:p>
            <a:pPr marL="457200" indent="-457200">
              <a:buFont typeface="Arial" panose="020B0604020202020204" pitchFamily="34" charset="0"/>
              <a:buChar char="•"/>
            </a:pPr>
            <a:r>
              <a:rPr lang="en-GB" sz="2800" dirty="0"/>
              <a:t>Recommendation to keep in cold chain 2-8°C</a:t>
            </a:r>
          </a:p>
          <a:p>
            <a:pPr marL="457200" indent="-457200">
              <a:buFont typeface="Arial" panose="020B0604020202020204" pitchFamily="34" charset="0"/>
              <a:buChar char="•"/>
            </a:pPr>
            <a:r>
              <a:rPr lang="en-GB" sz="2800" dirty="0"/>
              <a:t>Vaccine safe, few side effects reported</a:t>
            </a:r>
            <a:r>
              <a:rPr lang="en-GB" sz="3200" dirty="0"/>
              <a:t> </a:t>
            </a:r>
            <a:endParaRPr lang="en-US" sz="3200" dirty="0"/>
          </a:p>
        </p:txBody>
      </p:sp>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57920" y="2525326"/>
            <a:ext cx="3699117" cy="246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p:cNvSpPr>
            <a:spLocks noGrp="1"/>
          </p:cNvSpPr>
          <p:nvPr>
            <p:ph type="sldNum" sz="quarter" idx="12"/>
          </p:nvPr>
        </p:nvSpPr>
        <p:spPr/>
        <p:txBody>
          <a:bodyPr/>
          <a:lstStyle/>
          <a:p>
            <a:fld id="{7D9DBF1A-A570-496D-BDD7-E558A1D77D60}" type="slidenum">
              <a:rPr lang="en-GB" smtClean="0"/>
              <a:t>28</a:t>
            </a:fld>
            <a:endParaRPr lang="en-GB"/>
          </a:p>
        </p:txBody>
      </p:sp>
    </p:spTree>
    <p:extLst>
      <p:ext uri="{BB962C8B-B14F-4D97-AF65-F5344CB8AC3E}">
        <p14:creationId xmlns:p14="http://schemas.microsoft.com/office/powerpoint/2010/main" val="1616141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p:cNvSpPr>
            <a:spLocks noChangeShapeType="1"/>
          </p:cNvSpPr>
          <p:nvPr/>
        </p:nvSpPr>
        <p:spPr bwMode="auto">
          <a:xfrm>
            <a:off x="2245079" y="3049587"/>
            <a:ext cx="3147741" cy="20549"/>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507" name="AutoShape 3"/>
          <p:cNvSpPr>
            <a:spLocks noChangeArrowheads="1"/>
          </p:cNvSpPr>
          <p:nvPr/>
        </p:nvSpPr>
        <p:spPr bwMode="auto">
          <a:xfrm>
            <a:off x="2245079" y="3106740"/>
            <a:ext cx="258233" cy="1233487"/>
          </a:xfrm>
          <a:prstGeom prst="upArrow">
            <a:avLst>
              <a:gd name="adj1" fmla="val 50000"/>
              <a:gd name="adj2" fmla="val 106148"/>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09" name="AutoShape 5"/>
          <p:cNvSpPr>
            <a:spLocks noChangeArrowheads="1"/>
          </p:cNvSpPr>
          <p:nvPr/>
        </p:nvSpPr>
        <p:spPr bwMode="auto">
          <a:xfrm>
            <a:off x="4089400" y="3119440"/>
            <a:ext cx="258234" cy="1233487"/>
          </a:xfrm>
          <a:prstGeom prst="upArrow">
            <a:avLst>
              <a:gd name="adj1" fmla="val 50000"/>
              <a:gd name="adj2" fmla="val 10614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11" name="Rectangle 7"/>
          <p:cNvSpPr>
            <a:spLocks noChangeArrowheads="1"/>
          </p:cNvSpPr>
          <p:nvPr/>
        </p:nvSpPr>
        <p:spPr bwMode="auto">
          <a:xfrm>
            <a:off x="2427111" y="2744788"/>
            <a:ext cx="1703212"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12" name="Text Box 8"/>
          <p:cNvSpPr txBox="1">
            <a:spLocks noChangeArrowheads="1"/>
          </p:cNvSpPr>
          <p:nvPr/>
        </p:nvSpPr>
        <p:spPr bwMode="auto">
          <a:xfrm>
            <a:off x="2693788" y="1882143"/>
            <a:ext cx="12827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1</a:t>
            </a:r>
            <a:r>
              <a:rPr lang="en-GB" altLang="en-US" sz="2400" baseline="30000" dirty="0">
                <a:latin typeface="Arial Narrow" pitchFamily="34" charset="0"/>
              </a:rPr>
              <a:t>st</a:t>
            </a:r>
            <a:r>
              <a:rPr lang="en-GB" altLang="en-US" sz="2400" dirty="0">
                <a:latin typeface="Arial Narrow" pitchFamily="34" charset="0"/>
              </a:rPr>
              <a:t> dose</a:t>
            </a:r>
          </a:p>
          <a:p>
            <a:pPr>
              <a:spcBef>
                <a:spcPct val="0"/>
              </a:spcBef>
              <a:buFontTx/>
              <a:buNone/>
            </a:pPr>
            <a:r>
              <a:rPr lang="en-GB" altLang="en-US" sz="2400" dirty="0">
                <a:latin typeface="Arial Narrow" pitchFamily="34" charset="0"/>
              </a:rPr>
              <a:t>campaign</a:t>
            </a:r>
            <a:endParaRPr lang="en-US" altLang="en-US" sz="2400" dirty="0">
              <a:latin typeface="Arial Narrow" pitchFamily="34" charset="0"/>
            </a:endParaRPr>
          </a:p>
        </p:txBody>
      </p:sp>
      <p:sp>
        <p:nvSpPr>
          <p:cNvPr id="21513" name="AutoShape 9"/>
          <p:cNvSpPr>
            <a:spLocks noChangeArrowheads="1"/>
          </p:cNvSpPr>
          <p:nvPr/>
        </p:nvSpPr>
        <p:spPr bwMode="auto">
          <a:xfrm>
            <a:off x="8003861" y="3130724"/>
            <a:ext cx="258234" cy="1233488"/>
          </a:xfrm>
          <a:prstGeom prst="upArrow">
            <a:avLst>
              <a:gd name="adj1" fmla="val 50000"/>
              <a:gd name="adj2" fmla="val 10614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14" name="Text Box 10"/>
          <p:cNvSpPr txBox="1">
            <a:spLocks noChangeArrowheads="1"/>
          </p:cNvSpPr>
          <p:nvPr/>
        </p:nvSpPr>
        <p:spPr bwMode="auto">
          <a:xfrm>
            <a:off x="4631305" y="1925471"/>
            <a:ext cx="32383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Minimum 2 weeks between</a:t>
            </a:r>
          </a:p>
          <a:p>
            <a:pPr>
              <a:spcBef>
                <a:spcPct val="0"/>
              </a:spcBef>
              <a:buFontTx/>
              <a:buNone/>
            </a:pPr>
            <a:r>
              <a:rPr lang="en-GB" altLang="en-US" sz="2400" dirty="0">
                <a:latin typeface="Arial Narrow" pitchFamily="34" charset="0"/>
              </a:rPr>
              <a:t>doses, up to 6 months</a:t>
            </a:r>
            <a:endParaRPr lang="en-US" altLang="en-US" sz="2400" dirty="0">
              <a:latin typeface="Arial Narrow" pitchFamily="34" charset="0"/>
            </a:endParaRPr>
          </a:p>
        </p:txBody>
      </p:sp>
      <p:sp>
        <p:nvSpPr>
          <p:cNvPr id="21515" name="AutoShape 11"/>
          <p:cNvSpPr>
            <a:spLocks noChangeArrowheads="1"/>
          </p:cNvSpPr>
          <p:nvPr/>
        </p:nvSpPr>
        <p:spPr bwMode="auto">
          <a:xfrm>
            <a:off x="9688688" y="3105150"/>
            <a:ext cx="258233" cy="1233488"/>
          </a:xfrm>
          <a:prstGeom prst="upArrow">
            <a:avLst>
              <a:gd name="adj1" fmla="val 50000"/>
              <a:gd name="adj2" fmla="val 106148"/>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17" name="Rectangle 13"/>
          <p:cNvSpPr>
            <a:spLocks noChangeArrowheads="1"/>
          </p:cNvSpPr>
          <p:nvPr/>
        </p:nvSpPr>
        <p:spPr bwMode="auto">
          <a:xfrm>
            <a:off x="8132978" y="2744788"/>
            <a:ext cx="1703211" cy="1444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fr-CH" altLang="en-US" sz="2400">
              <a:latin typeface="Arial Narrow" pitchFamily="34" charset="0"/>
            </a:endParaRPr>
          </a:p>
        </p:txBody>
      </p:sp>
      <p:sp>
        <p:nvSpPr>
          <p:cNvPr id="21518" name="Text Box 14"/>
          <p:cNvSpPr txBox="1">
            <a:spLocks noChangeArrowheads="1"/>
          </p:cNvSpPr>
          <p:nvPr/>
        </p:nvSpPr>
        <p:spPr bwMode="auto">
          <a:xfrm>
            <a:off x="8366171" y="1865114"/>
            <a:ext cx="128272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2</a:t>
            </a:r>
            <a:r>
              <a:rPr lang="en-GB" altLang="en-US" sz="2400" baseline="30000" dirty="0">
                <a:latin typeface="Arial Narrow" pitchFamily="34" charset="0"/>
              </a:rPr>
              <a:t>nd</a:t>
            </a:r>
            <a:r>
              <a:rPr lang="en-GB" altLang="en-US" sz="2400" dirty="0">
                <a:latin typeface="Arial Narrow" pitchFamily="34" charset="0"/>
              </a:rPr>
              <a:t> dose</a:t>
            </a:r>
          </a:p>
          <a:p>
            <a:pPr>
              <a:spcBef>
                <a:spcPct val="0"/>
              </a:spcBef>
              <a:buFontTx/>
              <a:buNone/>
            </a:pPr>
            <a:r>
              <a:rPr lang="en-GB" altLang="en-US" sz="2400" dirty="0">
                <a:latin typeface="Arial Narrow" pitchFamily="34" charset="0"/>
              </a:rPr>
              <a:t>campaign</a:t>
            </a:r>
            <a:endParaRPr lang="en-US" altLang="en-US" sz="2400" dirty="0">
              <a:latin typeface="Arial Narrow" pitchFamily="34" charset="0"/>
            </a:endParaRPr>
          </a:p>
        </p:txBody>
      </p:sp>
      <p:sp>
        <p:nvSpPr>
          <p:cNvPr id="21519" name="Text Box 15"/>
          <p:cNvSpPr txBox="1">
            <a:spLocks noChangeArrowheads="1"/>
          </p:cNvSpPr>
          <p:nvPr/>
        </p:nvSpPr>
        <p:spPr bwMode="auto">
          <a:xfrm>
            <a:off x="4450081" y="5198518"/>
            <a:ext cx="17844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+ 7 to 10 days</a:t>
            </a:r>
            <a:endParaRPr lang="en-US" altLang="en-US" sz="2400" dirty="0">
              <a:latin typeface="Arial Narrow" pitchFamily="34" charset="0"/>
            </a:endParaRPr>
          </a:p>
        </p:txBody>
      </p:sp>
      <p:sp>
        <p:nvSpPr>
          <p:cNvPr id="21520" name="Text Box 16"/>
          <p:cNvSpPr txBox="1">
            <a:spLocks noChangeArrowheads="1"/>
          </p:cNvSpPr>
          <p:nvPr/>
        </p:nvSpPr>
        <p:spPr bwMode="auto">
          <a:xfrm>
            <a:off x="2427111" y="5610625"/>
            <a:ext cx="218200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Build up immunity</a:t>
            </a:r>
            <a:endParaRPr lang="en-US" altLang="en-US" sz="2400" dirty="0">
              <a:latin typeface="Arial Narrow" pitchFamily="34" charset="0"/>
            </a:endParaRPr>
          </a:p>
        </p:txBody>
      </p:sp>
      <p:sp>
        <p:nvSpPr>
          <p:cNvPr id="21521" name="Text Box 17"/>
          <p:cNvSpPr txBox="1">
            <a:spLocks noChangeArrowheads="1"/>
          </p:cNvSpPr>
          <p:nvPr/>
        </p:nvSpPr>
        <p:spPr bwMode="auto">
          <a:xfrm>
            <a:off x="2503312" y="324283"/>
            <a:ext cx="91860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4000" u="sng" dirty="0">
                <a:latin typeface="+mn-lt"/>
                <a:cs typeface="Arial" panose="020B0604020202020204" pitchFamily="34" charset="0"/>
              </a:rPr>
              <a:t>Timeline for OCV mass vaccination </a:t>
            </a:r>
          </a:p>
        </p:txBody>
      </p:sp>
      <p:cxnSp>
        <p:nvCxnSpPr>
          <p:cNvPr id="3" name="Straight Arrow Connector 2"/>
          <p:cNvCxnSpPr/>
          <p:nvPr/>
        </p:nvCxnSpPr>
        <p:spPr>
          <a:xfrm flipV="1">
            <a:off x="4670777" y="5834313"/>
            <a:ext cx="1418166" cy="142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018759F-DE95-4B5D-BF86-A97CA77C5471}"/>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2" name="TextBox 21">
            <a:extLst>
              <a:ext uri="{FF2B5EF4-FFF2-40B4-BE49-F238E27FC236}">
                <a16:creationId xmlns:a16="http://schemas.microsoft.com/office/drawing/2014/main" id="{D933F1EB-AC44-4108-A6EC-B252CACEAF33}"/>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cxnSp>
        <p:nvCxnSpPr>
          <p:cNvPr id="23" name="Straight Arrow Connector 22">
            <a:extLst>
              <a:ext uri="{FF2B5EF4-FFF2-40B4-BE49-F238E27FC236}">
                <a16:creationId xmlns:a16="http://schemas.microsoft.com/office/drawing/2014/main" id="{08562A60-B85A-43CE-9CA5-C897D04DA1BF}"/>
              </a:ext>
            </a:extLst>
          </p:cNvPr>
          <p:cNvCxnSpPr/>
          <p:nvPr/>
        </p:nvCxnSpPr>
        <p:spPr>
          <a:xfrm flipV="1">
            <a:off x="9237838" y="5811543"/>
            <a:ext cx="1418166" cy="142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 Box 15">
            <a:extLst>
              <a:ext uri="{FF2B5EF4-FFF2-40B4-BE49-F238E27FC236}">
                <a16:creationId xmlns:a16="http://schemas.microsoft.com/office/drawing/2014/main" id="{C77BF721-7E64-44CF-BB2E-976C56DCCD40}"/>
              </a:ext>
            </a:extLst>
          </p:cNvPr>
          <p:cNvSpPr txBox="1">
            <a:spLocks noChangeArrowheads="1"/>
          </p:cNvSpPr>
          <p:nvPr/>
        </p:nvSpPr>
        <p:spPr bwMode="auto">
          <a:xfrm>
            <a:off x="9007532" y="4806555"/>
            <a:ext cx="23374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GB" altLang="en-US" sz="2400" dirty="0">
                <a:latin typeface="Arial Narrow" pitchFamily="34" charset="0"/>
              </a:rPr>
              <a:t>Extended immunity</a:t>
            </a:r>
          </a:p>
          <a:p>
            <a:pPr>
              <a:spcBef>
                <a:spcPct val="0"/>
              </a:spcBef>
              <a:buFontTx/>
              <a:buNone/>
            </a:pPr>
            <a:r>
              <a:rPr lang="en-GB" altLang="en-US" sz="2400" dirty="0">
                <a:latin typeface="Arial Narrow" pitchFamily="34" charset="0"/>
              </a:rPr>
              <a:t> to at least 3 years</a:t>
            </a:r>
            <a:endParaRPr lang="en-US" altLang="en-US" sz="2400" dirty="0">
              <a:latin typeface="Arial Narrow" pitchFamily="34" charset="0"/>
            </a:endParaRPr>
          </a:p>
        </p:txBody>
      </p:sp>
      <p:sp>
        <p:nvSpPr>
          <p:cNvPr id="20" name="Line 2">
            <a:extLst>
              <a:ext uri="{FF2B5EF4-FFF2-40B4-BE49-F238E27FC236}">
                <a16:creationId xmlns:a16="http://schemas.microsoft.com/office/drawing/2014/main" id="{0C15FDCB-F58D-4651-8309-91AD51419B06}"/>
              </a:ext>
            </a:extLst>
          </p:cNvPr>
          <p:cNvSpPr>
            <a:spLocks noChangeShapeType="1"/>
          </p:cNvSpPr>
          <p:nvPr/>
        </p:nvSpPr>
        <p:spPr bwMode="auto">
          <a:xfrm>
            <a:off x="8132978" y="3049587"/>
            <a:ext cx="2523026" cy="2055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1364820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000" y="320675"/>
            <a:ext cx="5080000" cy="1325563"/>
          </a:xfrm>
        </p:spPr>
        <p:txBody>
          <a:bodyPr/>
          <a:lstStyle/>
          <a:p>
            <a:r>
              <a:rPr lang="en-GB" u="sng" dirty="0">
                <a:latin typeface="+mn-lt"/>
              </a:rPr>
              <a:t>Diarrhoeal diseases</a:t>
            </a:r>
          </a:p>
        </p:txBody>
      </p:sp>
      <p:sp>
        <p:nvSpPr>
          <p:cNvPr id="3" name="Content Placeholder 2"/>
          <p:cNvSpPr>
            <a:spLocks noGrp="1"/>
          </p:cNvSpPr>
          <p:nvPr>
            <p:ph idx="1"/>
          </p:nvPr>
        </p:nvSpPr>
        <p:spPr>
          <a:xfrm>
            <a:off x="1562100" y="2292508"/>
            <a:ext cx="10515600" cy="2786676"/>
          </a:xfrm>
        </p:spPr>
        <p:txBody>
          <a:bodyPr>
            <a:noAutofit/>
          </a:bodyPr>
          <a:lstStyle/>
          <a:p>
            <a:r>
              <a:rPr lang="en-GB" dirty="0"/>
              <a:t>Affect people of all ages; children however the most vulnerable</a:t>
            </a:r>
          </a:p>
          <a:p>
            <a:r>
              <a:rPr lang="en-GB" dirty="0"/>
              <a:t>Globally 1.7 billion cases of childhood diarrhoeal diseases every year</a:t>
            </a:r>
          </a:p>
          <a:p>
            <a:r>
              <a:rPr lang="en-GB" dirty="0"/>
              <a:t>Malnourished people and those with impaired immunity at high risk of life threatening diarrhoea </a:t>
            </a:r>
          </a:p>
          <a:p>
            <a:r>
              <a:rPr lang="en-GB" dirty="0"/>
              <a:t>Leading cause of malnutrition in children under five</a:t>
            </a:r>
          </a:p>
          <a:p>
            <a:r>
              <a:rPr lang="en-GB" dirty="0"/>
              <a:t>Globally 2</a:t>
            </a:r>
            <a:r>
              <a:rPr lang="en-GB" baseline="30000" dirty="0"/>
              <a:t>nd</a:t>
            </a:r>
            <a:r>
              <a:rPr lang="en-GB" dirty="0"/>
              <a:t> cause of  death in children under five: ≈ 525’000/ year</a:t>
            </a:r>
          </a:p>
          <a:p>
            <a:r>
              <a:rPr lang="en-GB" dirty="0"/>
              <a:t>May represent up to 40% of consultations in IDP camps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444500" y="5118100"/>
            <a:ext cx="184731" cy="369332"/>
          </a:xfrm>
          <a:prstGeom prst="rect">
            <a:avLst/>
          </a:prstGeom>
          <a:noFill/>
        </p:spPr>
        <p:txBody>
          <a:bodyPr wrap="none" rtlCol="0">
            <a:spAutoFit/>
          </a:bodyPr>
          <a:lstStyle/>
          <a:p>
            <a:endParaRPr lang="en-GB" dirty="0"/>
          </a:p>
        </p:txBody>
      </p:sp>
      <p:sp>
        <p:nvSpPr>
          <p:cNvPr id="8" name="TextBox 7"/>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87047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0685" y="1586036"/>
            <a:ext cx="8218266" cy="4597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7D9DBF1A-A570-496D-BDD7-E558A1D77D60}" type="slidenum">
              <a:rPr lang="en-GB" smtClean="0"/>
              <a:t>30</a:t>
            </a:fld>
            <a:endParaRPr lang="en-GB"/>
          </a:p>
        </p:txBody>
      </p:sp>
      <p:sp>
        <p:nvSpPr>
          <p:cNvPr id="7" name="TextBox 6"/>
          <p:cNvSpPr txBox="1"/>
          <p:nvPr/>
        </p:nvSpPr>
        <p:spPr>
          <a:xfrm>
            <a:off x="974327" y="371606"/>
            <a:ext cx="11065273" cy="923330"/>
          </a:xfrm>
          <a:prstGeom prst="rect">
            <a:avLst/>
          </a:prstGeom>
          <a:noFill/>
        </p:spPr>
        <p:txBody>
          <a:bodyPr wrap="none" rtlCol="0">
            <a:spAutoFit/>
          </a:bodyPr>
          <a:lstStyle/>
          <a:p>
            <a:r>
              <a:rPr lang="en-GB" sz="3600" u="sng" dirty="0"/>
              <a:t>Logistics:</a:t>
            </a:r>
            <a:r>
              <a:rPr lang="en-GB" sz="3600" dirty="0"/>
              <a:t>  voluminous vaccine requiring significant storage</a:t>
            </a:r>
          </a:p>
          <a:p>
            <a:endParaRPr lang="en-GB" dirty="0"/>
          </a:p>
        </p:txBody>
      </p:sp>
    </p:spTree>
    <p:extLst>
      <p:ext uri="{BB962C8B-B14F-4D97-AF65-F5344CB8AC3E}">
        <p14:creationId xmlns:p14="http://schemas.microsoft.com/office/powerpoint/2010/main" val="3278411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A348-CA69-4C77-91AD-2974FB421738}"/>
              </a:ext>
            </a:extLst>
          </p:cNvPr>
          <p:cNvSpPr>
            <a:spLocks noGrp="1"/>
          </p:cNvSpPr>
          <p:nvPr>
            <p:ph type="title"/>
          </p:nvPr>
        </p:nvSpPr>
        <p:spPr>
          <a:xfrm>
            <a:off x="731520" y="108634"/>
            <a:ext cx="10652759" cy="1325563"/>
          </a:xfrm>
        </p:spPr>
        <p:txBody>
          <a:bodyPr>
            <a:noAutofit/>
          </a:bodyPr>
          <a:lstStyle/>
          <a:p>
            <a:pPr algn="ctr"/>
            <a:r>
              <a:rPr lang="en-GB" sz="3600" dirty="0">
                <a:latin typeface="Arial" panose="020B0604020202020204" pitchFamily="34" charset="0"/>
                <a:cs typeface="Arial" panose="020B0604020202020204" pitchFamily="34" charset="0"/>
              </a:rPr>
              <a:t>Cholera cases reported in 27 March to 27 April 2019, </a:t>
            </a:r>
            <a:r>
              <a:rPr lang="en-GB" sz="3600" dirty="0" err="1">
                <a:latin typeface="Arial" panose="020B0604020202020204" pitchFamily="34" charset="0"/>
                <a:cs typeface="Arial" panose="020B0604020202020204" pitchFamily="34" charset="0"/>
              </a:rPr>
              <a:t>Sofala</a:t>
            </a:r>
            <a:r>
              <a:rPr lang="en-GB" sz="3600" dirty="0">
                <a:latin typeface="Arial" panose="020B0604020202020204" pitchFamily="34" charset="0"/>
                <a:cs typeface="Arial" panose="020B0604020202020204" pitchFamily="34" charset="0"/>
              </a:rPr>
              <a:t> province, Mozambique</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480" y="1205812"/>
            <a:ext cx="9707880" cy="5460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a:cxnSpLocks/>
          </p:cNvCxnSpPr>
          <p:nvPr/>
        </p:nvCxnSpPr>
        <p:spPr>
          <a:xfrm>
            <a:off x="3849648" y="2327176"/>
            <a:ext cx="15148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B4E15FA-EA4D-409A-BC1F-1EB5A570EE8C}"/>
              </a:ext>
            </a:extLst>
          </p:cNvPr>
          <p:cNvSpPr txBox="1"/>
          <p:nvPr/>
        </p:nvSpPr>
        <p:spPr>
          <a:xfrm>
            <a:off x="1173480" y="1417514"/>
            <a:ext cx="9296400" cy="76035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DE6D1A80-C415-4686-AEC9-AA64A3DFF15D}"/>
              </a:ext>
            </a:extLst>
          </p:cNvPr>
          <p:cNvSpPr txBox="1"/>
          <p:nvPr/>
        </p:nvSpPr>
        <p:spPr>
          <a:xfrm>
            <a:off x="3665220" y="1883189"/>
            <a:ext cx="2362200" cy="369332"/>
          </a:xfrm>
          <a:prstGeom prst="rect">
            <a:avLst/>
          </a:prstGeom>
          <a:noFill/>
        </p:spPr>
        <p:txBody>
          <a:bodyPr wrap="square" rtlCol="0">
            <a:spAutoFit/>
          </a:bodyPr>
          <a:lstStyle/>
          <a:p>
            <a:r>
              <a:rPr lang="en-US" dirty="0"/>
              <a:t>Vaccination campaign</a:t>
            </a:r>
          </a:p>
        </p:txBody>
      </p:sp>
      <p:sp>
        <p:nvSpPr>
          <p:cNvPr id="5" name="TextBox 4">
            <a:extLst>
              <a:ext uri="{FF2B5EF4-FFF2-40B4-BE49-F238E27FC236}">
                <a16:creationId xmlns:a16="http://schemas.microsoft.com/office/drawing/2014/main" id="{95FC28A7-C8C7-43B8-AAC7-4A10C730935D}"/>
              </a:ext>
            </a:extLst>
          </p:cNvPr>
          <p:cNvSpPr txBox="1"/>
          <p:nvPr/>
        </p:nvSpPr>
        <p:spPr>
          <a:xfrm>
            <a:off x="8340089" y="1445627"/>
            <a:ext cx="2971800" cy="3693319"/>
          </a:xfrm>
          <a:prstGeom prst="rect">
            <a:avLst/>
          </a:prstGeom>
          <a:noFill/>
        </p:spPr>
        <p:txBody>
          <a:bodyPr wrap="square" rtlCol="0">
            <a:spAutoFit/>
          </a:bodyPr>
          <a:lstStyle/>
          <a:p>
            <a:r>
              <a:rPr lang="en-US" dirty="0"/>
              <a:t>Other interventions</a:t>
            </a:r>
          </a:p>
          <a:p>
            <a:pPr marL="285750" indent="-285750">
              <a:buFont typeface="Arial" panose="020B0604020202020204" pitchFamily="34" charset="0"/>
              <a:buChar char="•"/>
            </a:pPr>
            <a:r>
              <a:rPr lang="en-US" dirty="0"/>
              <a:t>Daily reporting of surveillance data, including mapping</a:t>
            </a:r>
          </a:p>
          <a:p>
            <a:pPr marL="285750" indent="-285750">
              <a:buFont typeface="Arial" panose="020B0604020202020204" pitchFamily="34" charset="0"/>
              <a:buChar char="•"/>
            </a:pPr>
            <a:r>
              <a:rPr lang="en-US" dirty="0"/>
              <a:t>Case management, including decentralized oral rehydration points (ORPs)</a:t>
            </a:r>
          </a:p>
          <a:p>
            <a:pPr marL="285750" indent="-285750">
              <a:buFont typeface="Arial" panose="020B0604020202020204" pitchFamily="34" charset="0"/>
              <a:buChar char="•"/>
            </a:pPr>
            <a:r>
              <a:rPr lang="en-US" dirty="0"/>
              <a:t>Provision of clean water, including targeting most affected </a:t>
            </a:r>
            <a:r>
              <a:rPr lang="en-US" dirty="0" err="1"/>
              <a:t>neighbourhoods</a:t>
            </a:r>
            <a:endParaRPr lang="en-US" dirty="0"/>
          </a:p>
          <a:p>
            <a:pPr marL="285750" indent="-285750">
              <a:buFont typeface="Arial" panose="020B0604020202020204" pitchFamily="34" charset="0"/>
              <a:buChar char="•"/>
            </a:pPr>
            <a:r>
              <a:rPr lang="en-US" dirty="0"/>
              <a:t>Hygiene promotion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74468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9DBF1A-A570-496D-BDD7-E558A1D77D60}" type="slidenum">
              <a:rPr lang="en-GB" smtClean="0"/>
              <a:t>32</a:t>
            </a:fld>
            <a:endParaRPr lang="en-GB"/>
          </a:p>
        </p:txBody>
      </p:sp>
      <p:sp>
        <p:nvSpPr>
          <p:cNvPr id="3" name="TextBox 2"/>
          <p:cNvSpPr txBox="1"/>
          <p:nvPr/>
        </p:nvSpPr>
        <p:spPr>
          <a:xfrm>
            <a:off x="2030736" y="406400"/>
            <a:ext cx="8422627" cy="769441"/>
          </a:xfrm>
          <a:prstGeom prst="rect">
            <a:avLst/>
          </a:prstGeom>
          <a:noFill/>
        </p:spPr>
        <p:txBody>
          <a:bodyPr wrap="none" rtlCol="0">
            <a:spAutoFit/>
          </a:bodyPr>
          <a:lstStyle/>
          <a:p>
            <a:r>
              <a:rPr lang="en-GB" sz="4400" u="sng" dirty="0"/>
              <a:t>Core components of cholera control</a:t>
            </a:r>
          </a:p>
        </p:txBody>
      </p:sp>
      <p:sp>
        <p:nvSpPr>
          <p:cNvPr id="4" name="Rectangle 3"/>
          <p:cNvSpPr/>
          <p:nvPr/>
        </p:nvSpPr>
        <p:spPr>
          <a:xfrm>
            <a:off x="1559573" y="1810841"/>
            <a:ext cx="4318000" cy="3238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dirty="0">
                <a:solidFill>
                  <a:srgbClr val="002060"/>
                </a:solidFill>
              </a:rPr>
              <a:t>Decrease mortality</a:t>
            </a:r>
          </a:p>
          <a:p>
            <a:pPr marL="457200" indent="-457200">
              <a:buFont typeface="Arial" panose="020B0604020202020204" pitchFamily="34" charset="0"/>
              <a:buChar char="•"/>
            </a:pPr>
            <a:r>
              <a:rPr lang="en-GB" sz="2400" dirty="0">
                <a:solidFill>
                  <a:schemeClr val="tx1"/>
                </a:solidFill>
              </a:rPr>
              <a:t>Early case detection </a:t>
            </a:r>
          </a:p>
          <a:p>
            <a:pPr marL="457200" indent="-457200">
              <a:buFont typeface="Arial" panose="020B0604020202020204" pitchFamily="34" charset="0"/>
              <a:buChar char="•"/>
            </a:pPr>
            <a:r>
              <a:rPr lang="en-GB" sz="2400" dirty="0">
                <a:solidFill>
                  <a:schemeClr val="tx1"/>
                </a:solidFill>
              </a:rPr>
              <a:t>Increase access to health care</a:t>
            </a:r>
          </a:p>
          <a:p>
            <a:pPr marL="457200" indent="-457200">
              <a:buFont typeface="Arial" panose="020B0604020202020204" pitchFamily="34" charset="0"/>
              <a:buChar char="•"/>
            </a:pPr>
            <a:r>
              <a:rPr lang="en-GB" sz="2400" dirty="0">
                <a:solidFill>
                  <a:schemeClr val="tx1"/>
                </a:solidFill>
              </a:rPr>
              <a:t>Adequate care, including nutrition </a:t>
            </a:r>
          </a:p>
          <a:p>
            <a:endParaRPr lang="en-GB" sz="2400" dirty="0">
              <a:solidFill>
                <a:schemeClr val="tx1"/>
              </a:solidFill>
            </a:endParaRPr>
          </a:p>
        </p:txBody>
      </p:sp>
      <p:sp>
        <p:nvSpPr>
          <p:cNvPr id="6" name="Rectangle 5"/>
          <p:cNvSpPr/>
          <p:nvPr/>
        </p:nvSpPr>
        <p:spPr>
          <a:xfrm>
            <a:off x="6576073" y="1810841"/>
            <a:ext cx="4318000" cy="32385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dirty="0">
                <a:solidFill>
                  <a:srgbClr val="002060"/>
                </a:solidFill>
              </a:rPr>
              <a:t>Reduce the burden</a:t>
            </a:r>
          </a:p>
          <a:p>
            <a:pPr marL="342900" indent="-342900">
              <a:buFont typeface="Arial" panose="020B0604020202020204" pitchFamily="34" charset="0"/>
              <a:buChar char="•"/>
            </a:pPr>
            <a:r>
              <a:rPr lang="en-GB" sz="2400" dirty="0">
                <a:solidFill>
                  <a:schemeClr val="tx1"/>
                </a:solidFill>
              </a:rPr>
              <a:t>Access to safe water</a:t>
            </a:r>
          </a:p>
          <a:p>
            <a:pPr marL="342900" indent="-342900">
              <a:buFont typeface="Arial" panose="020B0604020202020204" pitchFamily="34" charset="0"/>
              <a:buChar char="•"/>
            </a:pPr>
            <a:r>
              <a:rPr lang="en-GB" sz="2400" dirty="0">
                <a:solidFill>
                  <a:schemeClr val="tx1"/>
                </a:solidFill>
              </a:rPr>
              <a:t>Adequate sanitation</a:t>
            </a:r>
          </a:p>
          <a:p>
            <a:pPr marL="342900" indent="-342900">
              <a:buFont typeface="Arial" panose="020B0604020202020204" pitchFamily="34" charset="0"/>
              <a:buChar char="•"/>
            </a:pPr>
            <a:r>
              <a:rPr lang="en-GB" sz="2400" dirty="0">
                <a:solidFill>
                  <a:schemeClr val="tx1"/>
                </a:solidFill>
              </a:rPr>
              <a:t>Community engagement</a:t>
            </a:r>
          </a:p>
          <a:p>
            <a:pPr marL="342900" indent="-342900">
              <a:buFont typeface="Arial" panose="020B0604020202020204" pitchFamily="34" charset="0"/>
              <a:buChar char="•"/>
            </a:pPr>
            <a:r>
              <a:rPr lang="en-GB" sz="2400" dirty="0">
                <a:solidFill>
                  <a:schemeClr val="tx1"/>
                </a:solidFill>
              </a:rPr>
              <a:t>Isolation and infection control in health structures (including dead body management)</a:t>
            </a:r>
          </a:p>
          <a:p>
            <a:pPr marL="342900" indent="-342900">
              <a:buFont typeface="Arial" panose="020B0604020202020204" pitchFamily="34" charset="0"/>
              <a:buChar char="•"/>
            </a:pPr>
            <a:r>
              <a:rPr lang="en-GB" sz="2400" dirty="0">
                <a:solidFill>
                  <a:schemeClr val="tx1"/>
                </a:solidFill>
              </a:rPr>
              <a:t>Food safety and hand washing</a:t>
            </a:r>
          </a:p>
          <a:p>
            <a:endParaRPr lang="en-GB" sz="2400" dirty="0">
              <a:solidFill>
                <a:schemeClr val="tx1"/>
              </a:solidFill>
            </a:endParaRPr>
          </a:p>
        </p:txBody>
      </p:sp>
      <p:sp>
        <p:nvSpPr>
          <p:cNvPr id="7" name="Rectangle 6"/>
          <p:cNvSpPr/>
          <p:nvPr/>
        </p:nvSpPr>
        <p:spPr>
          <a:xfrm>
            <a:off x="2641600" y="5228181"/>
            <a:ext cx="7416800" cy="89829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Vaccination</a:t>
            </a:r>
          </a:p>
          <a:p>
            <a:pPr algn="ctr"/>
            <a:r>
              <a:rPr lang="en-GB" sz="2800" b="1" dirty="0">
                <a:solidFill>
                  <a:srgbClr val="002060"/>
                </a:solidFill>
              </a:rPr>
              <a:t>Community Engagement</a:t>
            </a:r>
            <a:r>
              <a:rPr lang="en-GB" dirty="0">
                <a:solidFill>
                  <a:srgbClr val="002060"/>
                </a:solidFill>
              </a:rPr>
              <a:t> </a:t>
            </a:r>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p:cNvSpPr txBox="1"/>
          <p:nvPr/>
        </p:nvSpPr>
        <p:spPr>
          <a:xfrm>
            <a:off x="83492" y="5228181"/>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2536783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32916" y="927100"/>
            <a:ext cx="4580214" cy="517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pezzolil\Dropbox\Cholera\Meetings\2017_10_9-11 - VED - Portugal\GTFCC Log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20045" y="2415530"/>
            <a:ext cx="1745212" cy="1374125"/>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7D9DBF1A-A570-496D-BDD7-E558A1D77D60}" type="slidenum">
              <a:rPr lang="en-GB" smtClean="0"/>
              <a:t>33</a:t>
            </a:fld>
            <a:endParaRPr lang="en-GB"/>
          </a:p>
        </p:txBody>
      </p:sp>
      <p:sp>
        <p:nvSpPr>
          <p:cNvPr id="7" name="TextBox 6"/>
          <p:cNvSpPr txBox="1"/>
          <p:nvPr/>
        </p:nvSpPr>
        <p:spPr>
          <a:xfrm>
            <a:off x="893273" y="1158166"/>
            <a:ext cx="3726352" cy="5262979"/>
          </a:xfrm>
          <a:prstGeom prst="rect">
            <a:avLst/>
          </a:prstGeom>
          <a:noFill/>
        </p:spPr>
        <p:txBody>
          <a:bodyPr wrap="square" rtlCol="0">
            <a:spAutoFit/>
          </a:bodyPr>
          <a:lstStyle/>
          <a:p>
            <a:pPr marL="342900" indent="-342900">
              <a:buFont typeface="Arial" charset="0"/>
              <a:buChar char="•"/>
            </a:pPr>
            <a:r>
              <a:rPr lang="en-GB" sz="2400" dirty="0"/>
              <a:t>Launched in 2017 by the Global Task Force on Cholera Control (GTFCC) and endorsed by the World health assembly in 2018</a:t>
            </a:r>
          </a:p>
          <a:p>
            <a:pPr marL="342900" indent="-342900">
              <a:buFont typeface="Arial" charset="0"/>
              <a:buChar char="•"/>
            </a:pPr>
            <a:r>
              <a:rPr lang="en-GB" sz="2400" dirty="0"/>
              <a:t>Objectives to eliminate cholera as a public health threat in at least 20 countries and to reduce cholera deaths by 90% by 2030</a:t>
            </a:r>
          </a:p>
          <a:p>
            <a:endParaRPr lang="en-GB" sz="2400" dirty="0"/>
          </a:p>
          <a:p>
            <a:endParaRPr lang="en-GB" sz="2400" dirty="0"/>
          </a:p>
        </p:txBody>
      </p:sp>
      <p:sp>
        <p:nvSpPr>
          <p:cNvPr id="8" name="TextBox 7"/>
          <p:cNvSpPr txBox="1"/>
          <p:nvPr/>
        </p:nvSpPr>
        <p:spPr>
          <a:xfrm>
            <a:off x="754666" y="158275"/>
            <a:ext cx="7360413" cy="584775"/>
          </a:xfrm>
          <a:prstGeom prst="rect">
            <a:avLst/>
          </a:prstGeom>
          <a:noFill/>
        </p:spPr>
        <p:txBody>
          <a:bodyPr wrap="none" rtlCol="0">
            <a:spAutoFit/>
          </a:bodyPr>
          <a:lstStyle/>
          <a:p>
            <a:r>
              <a:rPr lang="en-GB" sz="3200" u="sng" dirty="0"/>
              <a:t>Ending Cholera: A Global Roadmap to 2030</a:t>
            </a:r>
          </a:p>
        </p:txBody>
      </p:sp>
    </p:spTree>
    <p:extLst>
      <p:ext uri="{BB962C8B-B14F-4D97-AF65-F5344CB8AC3E}">
        <p14:creationId xmlns:p14="http://schemas.microsoft.com/office/powerpoint/2010/main" val="97981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9DBF1A-A570-496D-BDD7-E558A1D77D60}" type="slidenum">
              <a:rPr lang="en-GB" smtClean="0"/>
              <a:t>34</a:t>
            </a:fld>
            <a:endParaRPr lang="en-GB"/>
          </a:p>
        </p:txBody>
      </p:sp>
      <p:sp>
        <p:nvSpPr>
          <p:cNvPr id="3" name="TextBox 2"/>
          <p:cNvSpPr txBox="1"/>
          <p:nvPr/>
        </p:nvSpPr>
        <p:spPr>
          <a:xfrm>
            <a:off x="5569527" y="1787236"/>
            <a:ext cx="184731" cy="369332"/>
          </a:xfrm>
          <a:prstGeom prst="rect">
            <a:avLst/>
          </a:prstGeom>
          <a:noFill/>
        </p:spPr>
        <p:txBody>
          <a:bodyPr wrap="none" rtlCol="0">
            <a:spAutoFit/>
          </a:bodyPr>
          <a:lstStyle/>
          <a:p>
            <a:endParaRPr lang="en-GB" dirty="0"/>
          </a:p>
        </p:txBody>
      </p:sp>
      <p:pic>
        <p:nvPicPr>
          <p:cNvPr id="4" name="Picture 3"/>
          <p:cNvPicPr>
            <a:picLocks noChangeAspect="1"/>
          </p:cNvPicPr>
          <p:nvPr/>
        </p:nvPicPr>
        <p:blipFill>
          <a:blip r:embed="rId3"/>
          <a:stretch>
            <a:fillRect/>
          </a:stretch>
        </p:blipFill>
        <p:spPr>
          <a:xfrm>
            <a:off x="5676902" y="556130"/>
            <a:ext cx="6508781" cy="5620524"/>
          </a:xfrm>
          <a:prstGeom prst="rect">
            <a:avLst/>
          </a:prstGeom>
        </p:spPr>
      </p:pic>
      <p:sp>
        <p:nvSpPr>
          <p:cNvPr id="5" name="TextBox 4"/>
          <p:cNvSpPr txBox="1"/>
          <p:nvPr/>
        </p:nvSpPr>
        <p:spPr>
          <a:xfrm>
            <a:off x="933451" y="556130"/>
            <a:ext cx="4438650" cy="1938992"/>
          </a:xfrm>
          <a:prstGeom prst="rect">
            <a:avLst/>
          </a:prstGeom>
          <a:noFill/>
        </p:spPr>
        <p:txBody>
          <a:bodyPr wrap="square" rtlCol="0">
            <a:spAutoFit/>
          </a:bodyPr>
          <a:lstStyle/>
          <a:p>
            <a:r>
              <a:rPr lang="en-GB" sz="4000" b="1" u="sng" dirty="0">
                <a:solidFill>
                  <a:srgbClr val="002060"/>
                </a:solidFill>
              </a:rPr>
              <a:t>Strategic Axis 1: </a:t>
            </a:r>
          </a:p>
          <a:p>
            <a:r>
              <a:rPr lang="en-GB" sz="4000" dirty="0">
                <a:solidFill>
                  <a:srgbClr val="002060"/>
                </a:solidFill>
              </a:rPr>
              <a:t>Early detection &amp; immediate response</a:t>
            </a:r>
          </a:p>
        </p:txBody>
      </p:sp>
      <p:sp>
        <p:nvSpPr>
          <p:cNvPr id="7" name="TextBox 6"/>
          <p:cNvSpPr txBox="1"/>
          <p:nvPr/>
        </p:nvSpPr>
        <p:spPr>
          <a:xfrm>
            <a:off x="1085851" y="3123468"/>
            <a:ext cx="4133850" cy="1815882"/>
          </a:xfrm>
          <a:prstGeom prst="rect">
            <a:avLst/>
          </a:prstGeom>
          <a:noFill/>
        </p:spPr>
        <p:txBody>
          <a:bodyPr wrap="square" rtlCol="0">
            <a:spAutoFit/>
          </a:bodyPr>
          <a:lstStyle/>
          <a:p>
            <a:r>
              <a:rPr lang="en-GB" sz="2800" dirty="0"/>
              <a:t>Early detection and rapid  response to ensure immediate containment of outbreaks</a:t>
            </a:r>
          </a:p>
        </p:txBody>
      </p:sp>
      <p:sp>
        <p:nvSpPr>
          <p:cNvPr id="9" name="Rectangle 8"/>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783247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9DBF1A-A570-496D-BDD7-E558A1D77D60}" type="slidenum">
              <a:rPr lang="en-GB" smtClean="0"/>
              <a:t>35</a:t>
            </a:fld>
            <a:endParaRPr lang="en-GB"/>
          </a:p>
        </p:txBody>
      </p:sp>
      <p:pic>
        <p:nvPicPr>
          <p:cNvPr id="4" name="Picture 3"/>
          <p:cNvPicPr>
            <a:picLocks noChangeAspect="1"/>
          </p:cNvPicPr>
          <p:nvPr/>
        </p:nvPicPr>
        <p:blipFill>
          <a:blip r:embed="rId3"/>
          <a:stretch>
            <a:fillRect/>
          </a:stretch>
        </p:blipFill>
        <p:spPr>
          <a:xfrm>
            <a:off x="5581846" y="0"/>
            <a:ext cx="6610154" cy="6864935"/>
          </a:xfrm>
          <a:prstGeom prst="rect">
            <a:avLst/>
          </a:prstGeom>
        </p:spPr>
      </p:pic>
      <p:sp>
        <p:nvSpPr>
          <p:cNvPr id="5" name="TextBox 4"/>
          <p:cNvSpPr txBox="1"/>
          <p:nvPr/>
        </p:nvSpPr>
        <p:spPr>
          <a:xfrm>
            <a:off x="984737" y="478302"/>
            <a:ext cx="3930691" cy="1323439"/>
          </a:xfrm>
          <a:prstGeom prst="rect">
            <a:avLst/>
          </a:prstGeom>
          <a:noFill/>
        </p:spPr>
        <p:txBody>
          <a:bodyPr wrap="none" rtlCol="0">
            <a:spAutoFit/>
          </a:bodyPr>
          <a:lstStyle/>
          <a:p>
            <a:r>
              <a:rPr lang="en-GB" sz="4000" b="1" u="sng" dirty="0">
                <a:solidFill>
                  <a:srgbClr val="002060"/>
                </a:solidFill>
              </a:rPr>
              <a:t>Strategic Axis 2:</a:t>
            </a:r>
          </a:p>
          <a:p>
            <a:r>
              <a:rPr lang="en-GB" sz="4000" dirty="0">
                <a:solidFill>
                  <a:srgbClr val="002060"/>
                </a:solidFill>
              </a:rPr>
              <a:t>Hotspot approach</a:t>
            </a:r>
            <a:endParaRPr lang="en-GB" sz="4000" dirty="0"/>
          </a:p>
        </p:txBody>
      </p:sp>
      <p:sp>
        <p:nvSpPr>
          <p:cNvPr id="6" name="TextBox 5"/>
          <p:cNvSpPr txBox="1"/>
          <p:nvPr/>
        </p:nvSpPr>
        <p:spPr>
          <a:xfrm>
            <a:off x="1012873" y="1801741"/>
            <a:ext cx="3902555" cy="5693866"/>
          </a:xfrm>
          <a:prstGeom prst="rect">
            <a:avLst/>
          </a:prstGeom>
          <a:noFill/>
        </p:spPr>
        <p:txBody>
          <a:bodyPr wrap="square" rtlCol="0">
            <a:spAutoFit/>
          </a:bodyPr>
          <a:lstStyle/>
          <a:p>
            <a:r>
              <a:rPr lang="en-GB" sz="2800" dirty="0"/>
              <a:t>Most cases of cholera happen in highly endemic area –called ‘’hotspots’’ –where outbreaks of cholera occur regularly</a:t>
            </a:r>
          </a:p>
          <a:p>
            <a:endParaRPr lang="en-GB" sz="2800" dirty="0"/>
          </a:p>
          <a:p>
            <a:r>
              <a:rPr lang="en-GB" sz="2800" dirty="0"/>
              <a:t>Priority to long term development in these areas, in line with the Sustainable Development Goals</a:t>
            </a:r>
          </a:p>
          <a:p>
            <a:endParaRPr lang="en-GB" sz="2800" dirty="0">
              <a:solidFill>
                <a:srgbClr val="0700F5"/>
              </a:solidFill>
            </a:endParaRPr>
          </a:p>
          <a:p>
            <a:endParaRPr lang="en-GB" sz="2800" dirty="0"/>
          </a:p>
        </p:txBody>
      </p:sp>
      <p:sp>
        <p:nvSpPr>
          <p:cNvPr id="8" name="Rectangle 7"/>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0" name="TextBox 9"/>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939233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7D9DBF1A-A570-496D-BDD7-E558A1D77D60}" type="slidenum">
              <a:rPr lang="en-GB" smtClean="0"/>
              <a:t>36</a:t>
            </a:fld>
            <a:endParaRPr lang="en-GB"/>
          </a:p>
        </p:txBody>
      </p:sp>
      <p:pic>
        <p:nvPicPr>
          <p:cNvPr id="4" name="Picture 3"/>
          <p:cNvPicPr>
            <a:picLocks noChangeAspect="1"/>
          </p:cNvPicPr>
          <p:nvPr/>
        </p:nvPicPr>
        <p:blipFill>
          <a:blip r:embed="rId3"/>
          <a:stretch>
            <a:fillRect/>
          </a:stretch>
        </p:blipFill>
        <p:spPr>
          <a:xfrm>
            <a:off x="1681381" y="2700997"/>
            <a:ext cx="9052267" cy="1878102"/>
          </a:xfrm>
          <a:prstGeom prst="rect">
            <a:avLst/>
          </a:prstGeom>
        </p:spPr>
      </p:pic>
      <p:sp>
        <p:nvSpPr>
          <p:cNvPr id="5" name="TextBox 4"/>
          <p:cNvSpPr txBox="1"/>
          <p:nvPr/>
        </p:nvSpPr>
        <p:spPr>
          <a:xfrm>
            <a:off x="8344959" y="4894517"/>
            <a:ext cx="2658805" cy="830997"/>
          </a:xfrm>
          <a:prstGeom prst="rect">
            <a:avLst/>
          </a:prstGeom>
          <a:noFill/>
        </p:spPr>
        <p:txBody>
          <a:bodyPr wrap="none" rtlCol="0">
            <a:spAutoFit/>
          </a:bodyPr>
          <a:lstStyle/>
          <a:p>
            <a:pPr algn="ctr"/>
            <a:r>
              <a:rPr lang="en-GB" sz="2400" dirty="0"/>
              <a:t>Partnership at local </a:t>
            </a:r>
          </a:p>
          <a:p>
            <a:pPr algn="ctr"/>
            <a:r>
              <a:rPr lang="en-GB" sz="2400" dirty="0"/>
              <a:t>and global levels</a:t>
            </a:r>
          </a:p>
        </p:txBody>
      </p:sp>
      <p:sp>
        <p:nvSpPr>
          <p:cNvPr id="6" name="TextBox 5"/>
          <p:cNvSpPr txBox="1"/>
          <p:nvPr/>
        </p:nvSpPr>
        <p:spPr>
          <a:xfrm>
            <a:off x="1681382" y="5079184"/>
            <a:ext cx="2378536" cy="461665"/>
          </a:xfrm>
          <a:prstGeom prst="rect">
            <a:avLst/>
          </a:prstGeom>
          <a:noFill/>
        </p:spPr>
        <p:txBody>
          <a:bodyPr wrap="none" rtlCol="0">
            <a:spAutoFit/>
          </a:bodyPr>
          <a:lstStyle/>
          <a:p>
            <a:r>
              <a:rPr lang="en-GB" sz="2400" dirty="0"/>
              <a:t>Technical support</a:t>
            </a:r>
          </a:p>
        </p:txBody>
      </p:sp>
      <p:sp>
        <p:nvSpPr>
          <p:cNvPr id="8" name="Rectangle 7"/>
          <p:cNvSpPr/>
          <p:nvPr/>
        </p:nvSpPr>
        <p:spPr>
          <a:xfrm>
            <a:off x="1575582" y="465796"/>
            <a:ext cx="10494498" cy="1323439"/>
          </a:xfrm>
          <a:prstGeom prst="rect">
            <a:avLst/>
          </a:prstGeom>
        </p:spPr>
        <p:txBody>
          <a:bodyPr wrap="square">
            <a:spAutoFit/>
          </a:bodyPr>
          <a:lstStyle/>
          <a:p>
            <a:r>
              <a:rPr lang="en-GB" sz="4000" b="1" dirty="0">
                <a:solidFill>
                  <a:srgbClr val="002060"/>
                </a:solidFill>
              </a:rPr>
              <a:t>Strategic Axis 3</a:t>
            </a:r>
            <a:r>
              <a:rPr lang="en-GB" sz="4000" dirty="0"/>
              <a:t>: </a:t>
            </a:r>
          </a:p>
          <a:p>
            <a:r>
              <a:rPr lang="en-GB" sz="4000" dirty="0"/>
              <a:t>GTFCC as an effective coordination mechanism</a:t>
            </a:r>
          </a:p>
        </p:txBody>
      </p:sp>
      <p:sp>
        <p:nvSpPr>
          <p:cNvPr id="9" name="TextBox 8"/>
          <p:cNvSpPr txBox="1"/>
          <p:nvPr/>
        </p:nvSpPr>
        <p:spPr>
          <a:xfrm>
            <a:off x="4724117" y="5079184"/>
            <a:ext cx="2956643" cy="461665"/>
          </a:xfrm>
          <a:prstGeom prst="rect">
            <a:avLst/>
          </a:prstGeom>
          <a:noFill/>
        </p:spPr>
        <p:txBody>
          <a:bodyPr wrap="none" rtlCol="0">
            <a:spAutoFit/>
          </a:bodyPr>
          <a:lstStyle/>
          <a:p>
            <a:r>
              <a:rPr lang="en-GB" sz="2400" dirty="0"/>
              <a:t>Resource Mobilization</a:t>
            </a:r>
          </a:p>
        </p:txBody>
      </p:sp>
      <p:sp>
        <p:nvSpPr>
          <p:cNvPr id="11" name="Rectangle 10"/>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13" name="TextBox 1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899456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449C4F-DF0B-499F-BAAF-FA3CB3E11759}"/>
              </a:ext>
            </a:extLst>
          </p:cNvPr>
          <p:cNvSpPr>
            <a:spLocks noGrp="1"/>
          </p:cNvSpPr>
          <p:nvPr>
            <p:ph type="sldNum" sz="quarter" idx="12"/>
          </p:nvPr>
        </p:nvSpPr>
        <p:spPr/>
        <p:txBody>
          <a:bodyPr/>
          <a:lstStyle/>
          <a:p>
            <a:fld id="{7D9DBF1A-A570-496D-BDD7-E558A1D77D60}" type="slidenum">
              <a:rPr lang="en-GB" smtClean="0"/>
              <a:t>37</a:t>
            </a:fld>
            <a:endParaRPr lang="en-GB"/>
          </a:p>
        </p:txBody>
      </p:sp>
      <p:cxnSp>
        <p:nvCxnSpPr>
          <p:cNvPr id="6" name="Straight Connector 5">
            <a:extLst>
              <a:ext uri="{FF2B5EF4-FFF2-40B4-BE49-F238E27FC236}">
                <a16:creationId xmlns:a16="http://schemas.microsoft.com/office/drawing/2014/main" id="{5BECC1A9-91AD-4FE7-9290-E8CBC1C78138}"/>
              </a:ext>
            </a:extLst>
          </p:cNvPr>
          <p:cNvCxnSpPr>
            <a:cxnSpLocks/>
          </p:cNvCxnSpPr>
          <p:nvPr/>
        </p:nvCxnSpPr>
        <p:spPr>
          <a:xfrm>
            <a:off x="3360809" y="6356350"/>
            <a:ext cx="236943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EBC64F3-DC3A-4FA5-A6FC-25A3D86DE945}"/>
              </a:ext>
            </a:extLst>
          </p:cNvPr>
          <p:cNvCxnSpPr>
            <a:cxnSpLocks/>
          </p:cNvCxnSpPr>
          <p:nvPr/>
        </p:nvCxnSpPr>
        <p:spPr>
          <a:xfrm>
            <a:off x="5730240" y="4653280"/>
            <a:ext cx="22656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515D4E-60FB-4FB8-BF0F-B550AF2D95C7}"/>
              </a:ext>
            </a:extLst>
          </p:cNvPr>
          <p:cNvCxnSpPr>
            <a:cxnSpLocks/>
          </p:cNvCxnSpPr>
          <p:nvPr/>
        </p:nvCxnSpPr>
        <p:spPr>
          <a:xfrm flipV="1">
            <a:off x="7995920" y="3255010"/>
            <a:ext cx="0" cy="13982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E20E5CB-1EBE-44C9-8DC4-D6E5D931FDE0}"/>
              </a:ext>
            </a:extLst>
          </p:cNvPr>
          <p:cNvCxnSpPr>
            <a:cxnSpLocks/>
          </p:cNvCxnSpPr>
          <p:nvPr/>
        </p:nvCxnSpPr>
        <p:spPr>
          <a:xfrm flipV="1">
            <a:off x="5730240" y="4653280"/>
            <a:ext cx="0" cy="170307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4BA5970-FBC9-4965-A15C-30FCD76619AE}"/>
              </a:ext>
            </a:extLst>
          </p:cNvPr>
          <p:cNvCxnSpPr/>
          <p:nvPr/>
        </p:nvCxnSpPr>
        <p:spPr>
          <a:xfrm>
            <a:off x="7995920" y="3255010"/>
            <a:ext cx="21945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Arrow: Curved Down 17">
            <a:extLst>
              <a:ext uri="{FF2B5EF4-FFF2-40B4-BE49-F238E27FC236}">
                <a16:creationId xmlns:a16="http://schemas.microsoft.com/office/drawing/2014/main" id="{B53F0E7C-6762-480F-B663-70E1F630C9BD}"/>
              </a:ext>
            </a:extLst>
          </p:cNvPr>
          <p:cNvSpPr/>
          <p:nvPr/>
        </p:nvSpPr>
        <p:spPr>
          <a:xfrm rot="19996049">
            <a:off x="3167137" y="3705533"/>
            <a:ext cx="2482089" cy="8774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1" name="Arrow: Curved Down 20">
            <a:extLst>
              <a:ext uri="{FF2B5EF4-FFF2-40B4-BE49-F238E27FC236}">
                <a16:creationId xmlns:a16="http://schemas.microsoft.com/office/drawing/2014/main" id="{C34693C3-E899-4960-8606-D52A038EC5D5}"/>
              </a:ext>
            </a:extLst>
          </p:cNvPr>
          <p:cNvSpPr/>
          <p:nvPr/>
        </p:nvSpPr>
        <p:spPr>
          <a:xfrm rot="19996049">
            <a:off x="5533640" y="2212041"/>
            <a:ext cx="2634951" cy="87742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2" name="TextBox 21">
            <a:extLst>
              <a:ext uri="{FF2B5EF4-FFF2-40B4-BE49-F238E27FC236}">
                <a16:creationId xmlns:a16="http://schemas.microsoft.com/office/drawing/2014/main" id="{8850A6E4-20AF-4C09-94D5-7C966629C670}"/>
              </a:ext>
            </a:extLst>
          </p:cNvPr>
          <p:cNvSpPr txBox="1"/>
          <p:nvPr/>
        </p:nvSpPr>
        <p:spPr>
          <a:xfrm>
            <a:off x="3281685" y="5253546"/>
            <a:ext cx="2448556" cy="1015663"/>
          </a:xfrm>
          <a:prstGeom prst="rect">
            <a:avLst/>
          </a:prstGeom>
          <a:noFill/>
        </p:spPr>
        <p:txBody>
          <a:bodyPr wrap="square" rtlCol="0">
            <a:spAutoFit/>
          </a:bodyPr>
          <a:lstStyle/>
          <a:p>
            <a:r>
              <a:rPr lang="en-US" sz="2000" b="1" dirty="0"/>
              <a:t>Cholera Treatment Centers, cholera kits, emergency </a:t>
            </a:r>
            <a:r>
              <a:rPr lang="en-US" sz="2000" b="1" dirty="0" err="1"/>
              <a:t>WaSH</a:t>
            </a:r>
            <a:endParaRPr lang="fr-CH" sz="2000" b="1" dirty="0"/>
          </a:p>
        </p:txBody>
      </p:sp>
      <p:sp>
        <p:nvSpPr>
          <p:cNvPr id="24" name="TextBox 23">
            <a:extLst>
              <a:ext uri="{FF2B5EF4-FFF2-40B4-BE49-F238E27FC236}">
                <a16:creationId xmlns:a16="http://schemas.microsoft.com/office/drawing/2014/main" id="{F52898BF-095B-43AD-A30D-BAD020FBCD15}"/>
              </a:ext>
            </a:extLst>
          </p:cNvPr>
          <p:cNvSpPr txBox="1"/>
          <p:nvPr/>
        </p:nvSpPr>
        <p:spPr>
          <a:xfrm>
            <a:off x="5325086" y="4144773"/>
            <a:ext cx="2575064" cy="400110"/>
          </a:xfrm>
          <a:prstGeom prst="rect">
            <a:avLst/>
          </a:prstGeom>
          <a:noFill/>
        </p:spPr>
        <p:txBody>
          <a:bodyPr wrap="none" rtlCol="0">
            <a:spAutoFit/>
          </a:bodyPr>
          <a:lstStyle/>
          <a:p>
            <a:r>
              <a:rPr lang="en-US" sz="2000" b="1" dirty="0"/>
              <a:t>… and OCV with </a:t>
            </a:r>
            <a:r>
              <a:rPr lang="en-US" sz="2000" b="1" dirty="0" err="1"/>
              <a:t>WaSH</a:t>
            </a:r>
            <a:endParaRPr lang="fr-CH" sz="2000" b="1" dirty="0"/>
          </a:p>
        </p:txBody>
      </p:sp>
      <p:sp>
        <p:nvSpPr>
          <p:cNvPr id="26" name="TextBox 25">
            <a:extLst>
              <a:ext uri="{FF2B5EF4-FFF2-40B4-BE49-F238E27FC236}">
                <a16:creationId xmlns:a16="http://schemas.microsoft.com/office/drawing/2014/main" id="{13D2BA7E-35EE-4FEB-9BA0-F7D0DAE9F5D1}"/>
              </a:ext>
            </a:extLst>
          </p:cNvPr>
          <p:cNvSpPr txBox="1"/>
          <p:nvPr/>
        </p:nvSpPr>
        <p:spPr>
          <a:xfrm>
            <a:off x="7801613" y="2650754"/>
            <a:ext cx="2812373" cy="400110"/>
          </a:xfrm>
          <a:prstGeom prst="rect">
            <a:avLst/>
          </a:prstGeom>
          <a:noFill/>
        </p:spPr>
        <p:txBody>
          <a:bodyPr wrap="none" rtlCol="0">
            <a:spAutoFit/>
          </a:bodyPr>
          <a:lstStyle/>
          <a:p>
            <a:r>
              <a:rPr lang="en-US" sz="2000" b="1" dirty="0"/>
              <a:t>…… and long-term </a:t>
            </a:r>
            <a:r>
              <a:rPr lang="en-US" sz="2000" b="1" dirty="0" err="1"/>
              <a:t>WaSH</a:t>
            </a:r>
            <a:endParaRPr lang="fr-CH" sz="2000" b="1" dirty="0"/>
          </a:p>
        </p:txBody>
      </p:sp>
      <p:sp>
        <p:nvSpPr>
          <p:cNvPr id="27" name="TextBox 26">
            <a:extLst>
              <a:ext uri="{FF2B5EF4-FFF2-40B4-BE49-F238E27FC236}">
                <a16:creationId xmlns:a16="http://schemas.microsoft.com/office/drawing/2014/main" id="{280C19E6-DB4E-414A-B84D-8A1F1F58DD60}"/>
              </a:ext>
            </a:extLst>
          </p:cNvPr>
          <p:cNvSpPr txBox="1"/>
          <p:nvPr/>
        </p:nvSpPr>
        <p:spPr>
          <a:xfrm>
            <a:off x="1070587" y="148885"/>
            <a:ext cx="7797519" cy="1323439"/>
          </a:xfrm>
          <a:prstGeom prst="rect">
            <a:avLst/>
          </a:prstGeom>
          <a:noFill/>
        </p:spPr>
        <p:txBody>
          <a:bodyPr wrap="none" rtlCol="0">
            <a:spAutoFit/>
          </a:bodyPr>
          <a:lstStyle/>
          <a:p>
            <a:r>
              <a:rPr lang="en-US" sz="4000" u="sng" dirty="0"/>
              <a:t>From preparedness and response to </a:t>
            </a:r>
          </a:p>
          <a:p>
            <a:r>
              <a:rPr lang="en-US" sz="4000" u="sng" dirty="0"/>
              <a:t>prevention and control</a:t>
            </a:r>
            <a:endParaRPr lang="fr-CH" sz="4000" u="sng" dirty="0"/>
          </a:p>
        </p:txBody>
      </p:sp>
      <p:sp>
        <p:nvSpPr>
          <p:cNvPr id="28" name="TextBox 27">
            <a:extLst>
              <a:ext uri="{FF2B5EF4-FFF2-40B4-BE49-F238E27FC236}">
                <a16:creationId xmlns:a16="http://schemas.microsoft.com/office/drawing/2014/main" id="{CDF95CBC-38C3-4F69-8D05-771E9B2F1E65}"/>
              </a:ext>
            </a:extLst>
          </p:cNvPr>
          <p:cNvSpPr txBox="1"/>
          <p:nvPr/>
        </p:nvSpPr>
        <p:spPr>
          <a:xfrm>
            <a:off x="1070587" y="2388824"/>
            <a:ext cx="2905760" cy="1815882"/>
          </a:xfrm>
          <a:prstGeom prst="rect">
            <a:avLst/>
          </a:prstGeom>
          <a:noFill/>
        </p:spPr>
        <p:txBody>
          <a:bodyPr wrap="square" rtlCol="0">
            <a:spAutoFit/>
          </a:bodyPr>
          <a:lstStyle/>
          <a:p>
            <a:r>
              <a:rPr lang="en-US" sz="2800" dirty="0"/>
              <a:t>Treating patients alone has limited impact on transmission </a:t>
            </a:r>
            <a:endParaRPr lang="fr-CH" sz="2800" dirty="0"/>
          </a:p>
        </p:txBody>
      </p:sp>
      <p:sp>
        <p:nvSpPr>
          <p:cNvPr id="30" name="Rectangle 29">
            <a:extLst>
              <a:ext uri="{FF2B5EF4-FFF2-40B4-BE49-F238E27FC236}">
                <a16:creationId xmlns:a16="http://schemas.microsoft.com/office/drawing/2014/main" id="{909927BA-1D6A-4037-AB6E-B92C2237FA55}"/>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1" name="TextBox 30">
            <a:extLst>
              <a:ext uri="{FF2B5EF4-FFF2-40B4-BE49-F238E27FC236}">
                <a16:creationId xmlns:a16="http://schemas.microsoft.com/office/drawing/2014/main" id="{C9E9FAB6-D9A8-4D82-9B36-A57A6D8F18B0}"/>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32" name="TextBox 31">
            <a:extLst>
              <a:ext uri="{FF2B5EF4-FFF2-40B4-BE49-F238E27FC236}">
                <a16:creationId xmlns:a16="http://schemas.microsoft.com/office/drawing/2014/main" id="{64F79188-D6FB-4959-83DF-0819E8D5D91F}"/>
              </a:ext>
            </a:extLst>
          </p:cNvPr>
          <p:cNvSpPr txBox="1"/>
          <p:nvPr/>
        </p:nvSpPr>
        <p:spPr>
          <a:xfrm>
            <a:off x="8328383" y="5223892"/>
            <a:ext cx="3332751" cy="954107"/>
          </a:xfrm>
          <a:prstGeom prst="rect">
            <a:avLst/>
          </a:prstGeom>
          <a:noFill/>
        </p:spPr>
        <p:txBody>
          <a:bodyPr wrap="square" rtlCol="0">
            <a:spAutoFit/>
          </a:bodyPr>
          <a:lstStyle/>
          <a:p>
            <a:r>
              <a:rPr lang="en-US" sz="2800" b="1" dirty="0">
                <a:solidFill>
                  <a:srgbClr val="0000CC"/>
                </a:solidFill>
              </a:rPr>
              <a:t>Bridging emergency and development </a:t>
            </a:r>
            <a:endParaRPr lang="fr-CH" sz="2800" b="1" dirty="0">
              <a:solidFill>
                <a:srgbClr val="0000CC"/>
              </a:solidFill>
            </a:endParaRPr>
          </a:p>
        </p:txBody>
      </p:sp>
    </p:spTree>
    <p:extLst>
      <p:ext uri="{BB962C8B-B14F-4D97-AF65-F5344CB8AC3E}">
        <p14:creationId xmlns:p14="http://schemas.microsoft.com/office/powerpoint/2010/main" val="3453795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4" name="Title 1"/>
          <p:cNvSpPr txBox="1">
            <a:spLocks/>
          </p:cNvSpPr>
          <p:nvPr/>
        </p:nvSpPr>
        <p:spPr>
          <a:xfrm>
            <a:off x="1170915" y="758815"/>
            <a:ext cx="9404412" cy="10776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u="sng" dirty="0">
                <a:latin typeface="+mn-lt"/>
              </a:rPr>
              <a:t>Useful Links</a:t>
            </a:r>
          </a:p>
        </p:txBody>
      </p:sp>
      <p:sp>
        <p:nvSpPr>
          <p:cNvPr id="5" name="Content Placeholder 2">
            <a:extLst>
              <a:ext uri="{FF2B5EF4-FFF2-40B4-BE49-F238E27FC236}">
                <a16:creationId xmlns:a16="http://schemas.microsoft.com/office/drawing/2014/main" id="{E20D0D06-858F-4F19-9A67-05239CFAE7EB}"/>
              </a:ext>
            </a:extLst>
          </p:cNvPr>
          <p:cNvSpPr txBox="1">
            <a:spLocks/>
          </p:cNvSpPr>
          <p:nvPr/>
        </p:nvSpPr>
        <p:spPr>
          <a:xfrm>
            <a:off x="1170915" y="1867491"/>
            <a:ext cx="10329672" cy="423169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buFont typeface="Wingdings" panose="05000000000000000000" pitchFamily="2" charset="2"/>
              <a:buChar char="ü"/>
            </a:pPr>
            <a:r>
              <a:rPr lang="en-GB" dirty="0"/>
              <a:t>WHO cholera factsheet: who.int/news-room/fact-sheets/detail/cholera</a:t>
            </a:r>
          </a:p>
          <a:p>
            <a:pPr>
              <a:buFont typeface="Wingdings" panose="05000000000000000000" pitchFamily="2" charset="2"/>
              <a:buChar char="ü"/>
            </a:pPr>
            <a:r>
              <a:rPr lang="en-GB" dirty="0"/>
              <a:t>WHO Cholera page including the Ending Cholera Roadmap and the 2017 OCV Position Paper: www.who.int/cholera</a:t>
            </a:r>
          </a:p>
          <a:p>
            <a:pPr>
              <a:buFont typeface="Wingdings" panose="05000000000000000000" pitchFamily="2" charset="2"/>
              <a:buChar char="ü"/>
            </a:pPr>
            <a:r>
              <a:rPr lang="en-GB" dirty="0"/>
              <a:t>Cholera Kits and Calculation Tool: who.int/cholera/kit/</a:t>
            </a:r>
            <a:r>
              <a:rPr lang="en-GB" dirty="0" err="1"/>
              <a:t>en</a:t>
            </a:r>
            <a:endParaRPr lang="en-GB" dirty="0"/>
          </a:p>
          <a:p>
            <a:pPr>
              <a:buFont typeface="Wingdings" panose="05000000000000000000" pitchFamily="2" charset="2"/>
              <a:buChar char="ü"/>
            </a:pPr>
            <a:r>
              <a:rPr lang="en-GB" dirty="0"/>
              <a:t>GTFCC site including technical notes: who.int/cholera/</a:t>
            </a:r>
            <a:r>
              <a:rPr lang="en-GB" dirty="0" err="1"/>
              <a:t>Task_force</a:t>
            </a:r>
            <a:r>
              <a:rPr lang="en-GB" dirty="0"/>
              <a:t>/</a:t>
            </a:r>
            <a:r>
              <a:rPr lang="en-GB" dirty="0" err="1"/>
              <a:t>en</a:t>
            </a:r>
            <a:endParaRPr lang="en-GB" dirty="0"/>
          </a:p>
          <a:p>
            <a:pPr marL="342900" lvl="1" indent="-342900">
              <a:spcBef>
                <a:spcPts val="1200"/>
              </a:spcBef>
              <a:spcAft>
                <a:spcPts val="200"/>
              </a:spcAft>
              <a:buSzPct val="100000"/>
              <a:buFont typeface="Wingdings" panose="05000000000000000000" pitchFamily="2" charset="2"/>
              <a:buChar char="ü"/>
            </a:pPr>
            <a:r>
              <a:rPr lang="en-GB" sz="2200" dirty="0"/>
              <a:t>Video Intro to the Cholera Kit calculation tool</a:t>
            </a:r>
            <a:r>
              <a:rPr lang="en-GB" dirty="0"/>
              <a:t>: </a:t>
            </a:r>
            <a:r>
              <a:rPr lang="en-US" sz="2400" u="sng" dirty="0">
                <a:hlinkClick r:id="rId3"/>
              </a:rPr>
              <a:t>openwho.org/courses/cholera-kits</a:t>
            </a:r>
            <a:endParaRPr lang="en-US" sz="2400" u="sng" dirty="0"/>
          </a:p>
          <a:p>
            <a:pPr>
              <a:buFont typeface="Wingdings" panose="05000000000000000000" pitchFamily="2" charset="2"/>
              <a:buChar char="ü"/>
            </a:pPr>
            <a:r>
              <a:rPr lang="en-GB" dirty="0"/>
              <a:t>Training materials: </a:t>
            </a:r>
            <a:r>
              <a:rPr lang="en-GB" dirty="0">
                <a:hlinkClick r:id="rId4"/>
              </a:rPr>
              <a:t>www.gtfcc.org</a:t>
            </a:r>
            <a:endParaRPr lang="en-GB" dirty="0"/>
          </a:p>
          <a:p>
            <a:pPr>
              <a:buFont typeface="Wingdings" panose="05000000000000000000" pitchFamily="2" charset="2"/>
              <a:buChar char="ü"/>
            </a:pPr>
            <a:r>
              <a:rPr lang="en-GB" dirty="0"/>
              <a:t>UNICEF Cholera </a:t>
            </a:r>
            <a:r>
              <a:rPr lang="en-GB" dirty="0" err="1"/>
              <a:t>Tookit</a:t>
            </a:r>
            <a:r>
              <a:rPr lang="en-GB" dirty="0"/>
              <a:t>: </a:t>
            </a:r>
            <a:r>
              <a:rPr lang="en-GB" dirty="0">
                <a:hlinkClick r:id="rId5"/>
              </a:rPr>
              <a:t>www.unicef.org/cholera</a:t>
            </a:r>
            <a:endParaRPr lang="en-GB" dirty="0"/>
          </a:p>
          <a:p>
            <a:pPr>
              <a:buFont typeface="Wingdings" panose="05000000000000000000" pitchFamily="2" charset="2"/>
              <a:buChar char="ü"/>
            </a:pPr>
            <a:r>
              <a:rPr lang="en-GB" dirty="0"/>
              <a:t>WHA resolution 2018: http://apps.who.int/gb/ebwha/pdf_files/WHA71/A71_R4-en.pdf</a:t>
            </a:r>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marL="0" indent="0">
              <a:buNone/>
            </a:pPr>
            <a:endParaRPr lang="en-GB" dirty="0"/>
          </a:p>
          <a:p>
            <a:endParaRPr lang="en-US" dirty="0"/>
          </a:p>
        </p:txBody>
      </p:sp>
      <p:sp>
        <p:nvSpPr>
          <p:cNvPr id="6" name="Slide Number Placeholder 5"/>
          <p:cNvSpPr>
            <a:spLocks noGrp="1"/>
          </p:cNvSpPr>
          <p:nvPr>
            <p:ph type="sldNum" sz="quarter" idx="12"/>
          </p:nvPr>
        </p:nvSpPr>
        <p:spPr/>
        <p:txBody>
          <a:bodyPr/>
          <a:lstStyle/>
          <a:p>
            <a:fld id="{7D9DBF1A-A570-496D-BDD7-E558A1D77D60}" type="slidenum">
              <a:rPr lang="en-GB" smtClean="0"/>
              <a:t>38</a:t>
            </a:fld>
            <a:endParaRPr lang="en-GB"/>
          </a:p>
        </p:txBody>
      </p:sp>
    </p:spTree>
    <p:extLst>
      <p:ext uri="{BB962C8B-B14F-4D97-AF65-F5344CB8AC3E}">
        <p14:creationId xmlns:p14="http://schemas.microsoft.com/office/powerpoint/2010/main" val="1364107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FEE04-9E9B-48E7-A4B0-08F8B9B36D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201148" cy="6858000"/>
          </a:xfrm>
          <a:prstGeom prst="rect">
            <a:avLst/>
          </a:prstGeom>
        </p:spPr>
      </p:pic>
      <p:sp>
        <p:nvSpPr>
          <p:cNvPr id="2" name="Rectangle 1"/>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7D9DBF1A-A570-496D-BDD7-E558A1D77D60}" type="slidenum">
              <a:rPr lang="en-GB" smtClean="0"/>
              <a:t>39</a:t>
            </a:fld>
            <a:endParaRPr lang="en-GB"/>
          </a:p>
        </p:txBody>
      </p:sp>
    </p:spTree>
    <p:extLst>
      <p:ext uri="{BB962C8B-B14F-4D97-AF65-F5344CB8AC3E}">
        <p14:creationId xmlns:p14="http://schemas.microsoft.com/office/powerpoint/2010/main" val="3659706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2" name="Subtitle 1"/>
          <p:cNvSpPr>
            <a:spLocks noGrp="1"/>
          </p:cNvSpPr>
          <p:nvPr>
            <p:ph type="subTitle" idx="1"/>
          </p:nvPr>
        </p:nvSpPr>
        <p:spPr>
          <a:xfrm>
            <a:off x="1181100" y="748703"/>
            <a:ext cx="9144000" cy="826095"/>
          </a:xfrm>
        </p:spPr>
        <p:txBody>
          <a:bodyPr>
            <a:normAutofit lnSpcReduction="10000"/>
          </a:bodyPr>
          <a:lstStyle/>
          <a:p>
            <a:r>
              <a:rPr lang="en-GB" sz="5400" dirty="0"/>
              <a:t>How do we define diarrhoea</a:t>
            </a:r>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05C408E3-1C0B-45E5-B572-56F424382D1E}" type="slidenum">
              <a:rPr lang="fr-CH" smtClean="0"/>
              <a:t>4</a:t>
            </a:fld>
            <a:endParaRPr lang="fr-CH"/>
          </a:p>
        </p:txBody>
      </p:sp>
      <p:sp>
        <p:nvSpPr>
          <p:cNvPr id="6" name="TextBox 5"/>
          <p:cNvSpPr txBox="1"/>
          <p:nvPr/>
        </p:nvSpPr>
        <p:spPr>
          <a:xfrm>
            <a:off x="10325100" y="376920"/>
            <a:ext cx="1326004" cy="1569660"/>
          </a:xfrm>
          <a:prstGeom prst="rect">
            <a:avLst/>
          </a:prstGeom>
          <a:noFill/>
        </p:spPr>
        <p:txBody>
          <a:bodyPr wrap="none" rtlCol="0">
            <a:spAutoFit/>
          </a:bodyPr>
          <a:lstStyle/>
          <a:p>
            <a:r>
              <a:rPr lang="en-GB" sz="9600" b="1" dirty="0">
                <a:solidFill>
                  <a:srgbClr val="FF0000"/>
                </a:solidFill>
              </a:rPr>
              <a:t>??</a:t>
            </a:r>
          </a:p>
        </p:txBody>
      </p:sp>
      <p:sp>
        <p:nvSpPr>
          <p:cNvPr id="10" name="TextBox 9"/>
          <p:cNvSpPr txBox="1"/>
          <p:nvPr/>
        </p:nvSpPr>
        <p:spPr>
          <a:xfrm>
            <a:off x="1569031" y="2508891"/>
            <a:ext cx="8857669" cy="1569660"/>
          </a:xfrm>
          <a:prstGeom prst="rect">
            <a:avLst/>
          </a:prstGeom>
          <a:noFill/>
          <a:ln>
            <a:noFill/>
          </a:ln>
        </p:spPr>
        <p:txBody>
          <a:bodyPr wrap="square" rtlCol="0">
            <a:spAutoFit/>
          </a:bodyPr>
          <a:lstStyle/>
          <a:p>
            <a:pPr algn="ctr"/>
            <a:r>
              <a:rPr lang="en-GB" sz="2400" dirty="0"/>
              <a:t>The passage of three or more loose or liquid stools per day (or more frequent passages than is normal for the individual). Frequent passing of formed stools is not diarrhoea, nor is the passing of loose, ‘’pasty’’ stools by breastfed babies</a:t>
            </a:r>
          </a:p>
        </p:txBody>
      </p:sp>
      <p:sp>
        <p:nvSpPr>
          <p:cNvPr id="11" name="TextBox 10"/>
          <p:cNvSpPr txBox="1"/>
          <p:nvPr/>
        </p:nvSpPr>
        <p:spPr>
          <a:xfrm>
            <a:off x="1569031" y="4689478"/>
            <a:ext cx="8857669" cy="830997"/>
          </a:xfrm>
          <a:prstGeom prst="rect">
            <a:avLst/>
          </a:prstGeom>
          <a:noFill/>
        </p:spPr>
        <p:txBody>
          <a:bodyPr wrap="square" rtlCol="0">
            <a:spAutoFit/>
          </a:bodyPr>
          <a:lstStyle/>
          <a:p>
            <a:pPr algn="ctr"/>
            <a:r>
              <a:rPr lang="en-GB" sz="2400" dirty="0"/>
              <a:t>It is usually a symptom of an infection in the intestinal tract, which can be caused by a variety of organisms</a:t>
            </a:r>
          </a:p>
        </p:txBody>
      </p:sp>
    </p:spTree>
    <p:extLst>
      <p:ext uri="{BB962C8B-B14F-4D97-AF65-F5344CB8AC3E}">
        <p14:creationId xmlns:p14="http://schemas.microsoft.com/office/powerpoint/2010/main" val="12575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05C408E3-1C0B-45E5-B572-56F424382D1E}" type="slidenum">
              <a:rPr lang="fr-CH" smtClean="0"/>
              <a:t>5</a:t>
            </a:fld>
            <a:endParaRPr lang="fr-CH"/>
          </a:p>
        </p:txBody>
      </p:sp>
      <p:pic>
        <p:nvPicPr>
          <p:cNvPr id="9" name="Picture 8"/>
          <p:cNvPicPr>
            <a:picLocks noChangeAspect="1"/>
          </p:cNvPicPr>
          <p:nvPr/>
        </p:nvPicPr>
        <p:blipFill>
          <a:blip r:embed="rId3"/>
          <a:stretch>
            <a:fillRect/>
          </a:stretch>
        </p:blipFill>
        <p:spPr>
          <a:xfrm>
            <a:off x="1038225" y="1012157"/>
            <a:ext cx="10629900" cy="5356225"/>
          </a:xfrm>
          <a:prstGeom prst="rect">
            <a:avLst/>
          </a:prstGeom>
        </p:spPr>
      </p:pic>
      <p:sp>
        <p:nvSpPr>
          <p:cNvPr id="10" name="TextBox 9"/>
          <p:cNvSpPr txBox="1"/>
          <p:nvPr/>
        </p:nvSpPr>
        <p:spPr>
          <a:xfrm>
            <a:off x="1300163" y="171450"/>
            <a:ext cx="8005718" cy="523220"/>
          </a:xfrm>
          <a:prstGeom prst="rect">
            <a:avLst/>
          </a:prstGeom>
          <a:noFill/>
        </p:spPr>
        <p:txBody>
          <a:bodyPr wrap="none" rtlCol="0">
            <a:spAutoFit/>
          </a:bodyPr>
          <a:lstStyle/>
          <a:p>
            <a:r>
              <a:rPr lang="en-GB" sz="2800" u="sng" dirty="0"/>
              <a:t>Diarrhoeal diseases: U5MR (death per 100’000), 2016</a:t>
            </a:r>
          </a:p>
        </p:txBody>
      </p:sp>
      <p:sp>
        <p:nvSpPr>
          <p:cNvPr id="11" name="TextBox 10"/>
          <p:cNvSpPr txBox="1"/>
          <p:nvPr/>
        </p:nvSpPr>
        <p:spPr>
          <a:xfrm>
            <a:off x="3705945" y="6477139"/>
            <a:ext cx="8316187" cy="369332"/>
          </a:xfrm>
          <a:prstGeom prst="rect">
            <a:avLst/>
          </a:prstGeom>
          <a:noFill/>
        </p:spPr>
        <p:txBody>
          <a:bodyPr wrap="none" rtlCol="0">
            <a:spAutoFit/>
          </a:bodyPr>
          <a:lstStyle/>
          <a:p>
            <a:r>
              <a:rPr lang="en-GB" i="1" dirty="0"/>
              <a:t>Source: The Lancet Infectious diseases, Volume 18, Issue 11, p 1211-1228, Nov. 01 2018</a:t>
            </a:r>
          </a:p>
        </p:txBody>
      </p:sp>
    </p:spTree>
    <p:extLst>
      <p:ext uri="{BB962C8B-B14F-4D97-AF65-F5344CB8AC3E}">
        <p14:creationId xmlns:p14="http://schemas.microsoft.com/office/powerpoint/2010/main" val="149820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015" y="358798"/>
            <a:ext cx="5080000" cy="1325563"/>
          </a:xfrm>
        </p:spPr>
        <p:txBody>
          <a:bodyPr/>
          <a:lstStyle/>
          <a:p>
            <a:r>
              <a:rPr lang="en-GB" u="sng" dirty="0">
                <a:latin typeface="+mn-lt"/>
              </a:rPr>
              <a:t>Diarrhoeal diseases</a:t>
            </a:r>
          </a:p>
        </p:txBody>
      </p:sp>
      <p:sp>
        <p:nvSpPr>
          <p:cNvPr id="6" name="Rectangle 5"/>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p:cNvSpPr txBox="1"/>
          <p:nvPr/>
        </p:nvSpPr>
        <p:spPr>
          <a:xfrm>
            <a:off x="444500" y="5118100"/>
            <a:ext cx="184731" cy="369332"/>
          </a:xfrm>
          <a:prstGeom prst="rect">
            <a:avLst/>
          </a:prstGeom>
          <a:noFill/>
        </p:spPr>
        <p:txBody>
          <a:bodyPr wrap="none" rtlCol="0">
            <a:spAutoFit/>
          </a:bodyPr>
          <a:lstStyle/>
          <a:p>
            <a:endParaRPr lang="en-GB" dirty="0"/>
          </a:p>
        </p:txBody>
      </p:sp>
      <p:sp>
        <p:nvSpPr>
          <p:cNvPr id="8" name="TextBox 7"/>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9" name="TextBox 8"/>
          <p:cNvSpPr txBox="1"/>
          <p:nvPr/>
        </p:nvSpPr>
        <p:spPr>
          <a:xfrm>
            <a:off x="2050198" y="4371820"/>
            <a:ext cx="7555530" cy="523220"/>
          </a:xfrm>
          <a:prstGeom prst="rect">
            <a:avLst/>
          </a:prstGeom>
          <a:noFill/>
        </p:spPr>
        <p:txBody>
          <a:bodyPr wrap="none" rtlCol="0">
            <a:spAutoFit/>
          </a:bodyPr>
          <a:lstStyle/>
          <a:p>
            <a:r>
              <a:rPr lang="en-GB" sz="2800" dirty="0"/>
              <a:t>What is the main threat for people with diarrhoea:</a:t>
            </a:r>
          </a:p>
        </p:txBody>
      </p:sp>
      <p:sp>
        <p:nvSpPr>
          <p:cNvPr id="10" name="TextBox 9"/>
          <p:cNvSpPr txBox="1"/>
          <p:nvPr/>
        </p:nvSpPr>
        <p:spPr>
          <a:xfrm>
            <a:off x="837148" y="3979327"/>
            <a:ext cx="1136850" cy="1323439"/>
          </a:xfrm>
          <a:prstGeom prst="rect">
            <a:avLst/>
          </a:prstGeom>
          <a:noFill/>
        </p:spPr>
        <p:txBody>
          <a:bodyPr wrap="none" rtlCol="0">
            <a:spAutoFit/>
          </a:bodyPr>
          <a:lstStyle/>
          <a:p>
            <a:r>
              <a:rPr lang="en-GB" sz="8000" b="1" dirty="0">
                <a:solidFill>
                  <a:srgbClr val="FF0000"/>
                </a:solidFill>
              </a:rPr>
              <a:t>??</a:t>
            </a:r>
          </a:p>
        </p:txBody>
      </p:sp>
      <p:sp>
        <p:nvSpPr>
          <p:cNvPr id="12" name="TextBox 11"/>
          <p:cNvSpPr txBox="1"/>
          <p:nvPr/>
        </p:nvSpPr>
        <p:spPr>
          <a:xfrm>
            <a:off x="9605728" y="4371820"/>
            <a:ext cx="2028825" cy="523220"/>
          </a:xfrm>
          <a:prstGeom prst="rect">
            <a:avLst/>
          </a:prstGeom>
          <a:noFill/>
        </p:spPr>
        <p:txBody>
          <a:bodyPr wrap="none" rtlCol="0">
            <a:spAutoFit/>
          </a:bodyPr>
          <a:lstStyle/>
          <a:p>
            <a:r>
              <a:rPr lang="en-GB" sz="2800" b="1" dirty="0">
                <a:solidFill>
                  <a:srgbClr val="0700F5"/>
                </a:solidFill>
              </a:rPr>
              <a:t>Dehydration</a:t>
            </a:r>
          </a:p>
        </p:txBody>
      </p:sp>
      <p:sp>
        <p:nvSpPr>
          <p:cNvPr id="14" name="TextBox 13"/>
          <p:cNvSpPr txBox="1"/>
          <p:nvPr/>
        </p:nvSpPr>
        <p:spPr>
          <a:xfrm>
            <a:off x="2043015" y="2847628"/>
            <a:ext cx="5136855" cy="523220"/>
          </a:xfrm>
          <a:prstGeom prst="rect">
            <a:avLst/>
          </a:prstGeom>
          <a:noFill/>
        </p:spPr>
        <p:txBody>
          <a:bodyPr wrap="none" rtlCol="0">
            <a:spAutoFit/>
          </a:bodyPr>
          <a:lstStyle/>
          <a:p>
            <a:r>
              <a:rPr lang="en-GB" sz="2800" dirty="0"/>
              <a:t>What is the route of transmission:</a:t>
            </a:r>
          </a:p>
        </p:txBody>
      </p:sp>
      <p:sp>
        <p:nvSpPr>
          <p:cNvPr id="15" name="TextBox 14"/>
          <p:cNvSpPr txBox="1"/>
          <p:nvPr/>
        </p:nvSpPr>
        <p:spPr>
          <a:xfrm>
            <a:off x="906165" y="2447519"/>
            <a:ext cx="1136850" cy="1323439"/>
          </a:xfrm>
          <a:prstGeom prst="rect">
            <a:avLst/>
          </a:prstGeom>
          <a:noFill/>
        </p:spPr>
        <p:txBody>
          <a:bodyPr wrap="none" rtlCol="0">
            <a:spAutoFit/>
          </a:bodyPr>
          <a:lstStyle/>
          <a:p>
            <a:r>
              <a:rPr lang="en-GB" sz="8000" b="1" dirty="0">
                <a:solidFill>
                  <a:srgbClr val="FF0000"/>
                </a:solidFill>
              </a:rPr>
              <a:t>??</a:t>
            </a:r>
          </a:p>
        </p:txBody>
      </p:sp>
      <p:sp>
        <p:nvSpPr>
          <p:cNvPr id="5" name="TextBox 4"/>
          <p:cNvSpPr txBox="1"/>
          <p:nvPr/>
        </p:nvSpPr>
        <p:spPr>
          <a:xfrm>
            <a:off x="7412337" y="2847628"/>
            <a:ext cx="1856021" cy="523220"/>
          </a:xfrm>
          <a:prstGeom prst="rect">
            <a:avLst/>
          </a:prstGeom>
          <a:noFill/>
        </p:spPr>
        <p:txBody>
          <a:bodyPr wrap="none" rtlCol="0">
            <a:spAutoFit/>
          </a:bodyPr>
          <a:lstStyle/>
          <a:p>
            <a:r>
              <a:rPr lang="en-GB" sz="2800" b="1" dirty="0">
                <a:solidFill>
                  <a:srgbClr val="0700F5"/>
                </a:solidFill>
              </a:rPr>
              <a:t>Faecal oral </a:t>
            </a:r>
          </a:p>
        </p:txBody>
      </p:sp>
    </p:spTree>
    <p:extLst>
      <p:ext uri="{BB962C8B-B14F-4D97-AF65-F5344CB8AC3E}">
        <p14:creationId xmlns:p14="http://schemas.microsoft.com/office/powerpoint/2010/main" val="284371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3" name="TextBox 2"/>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
        <p:nvSpPr>
          <p:cNvPr id="5" name="Slide Number Placeholder 4"/>
          <p:cNvSpPr>
            <a:spLocks noGrp="1"/>
          </p:cNvSpPr>
          <p:nvPr>
            <p:ph type="sldNum" sz="quarter" idx="12"/>
          </p:nvPr>
        </p:nvSpPr>
        <p:spPr/>
        <p:txBody>
          <a:bodyPr/>
          <a:lstStyle/>
          <a:p>
            <a:fld id="{05C408E3-1C0B-45E5-B572-56F424382D1E}" type="slidenum">
              <a:rPr lang="fr-CH" smtClean="0"/>
              <a:t>7</a:t>
            </a:fld>
            <a:endParaRPr lang="fr-CH"/>
          </a:p>
        </p:txBody>
      </p:sp>
      <p:sp>
        <p:nvSpPr>
          <p:cNvPr id="6" name="Rectangle 5"/>
          <p:cNvSpPr/>
          <p:nvPr/>
        </p:nvSpPr>
        <p:spPr>
          <a:xfrm>
            <a:off x="1829559" y="2065281"/>
            <a:ext cx="2632842" cy="2727435"/>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rPr>
              <a:t>Bacterial </a:t>
            </a:r>
          </a:p>
          <a:p>
            <a:pPr algn="ctr"/>
            <a:r>
              <a:rPr lang="en-GB" sz="2400" dirty="0">
                <a:solidFill>
                  <a:schemeClr val="tx1"/>
                </a:solidFill>
              </a:rPr>
              <a:t>Campylobacter</a:t>
            </a:r>
          </a:p>
          <a:p>
            <a:pPr algn="ctr"/>
            <a:r>
              <a:rPr lang="en-GB" sz="2400" dirty="0">
                <a:solidFill>
                  <a:schemeClr val="tx1"/>
                </a:solidFill>
              </a:rPr>
              <a:t>Cholera</a:t>
            </a:r>
          </a:p>
          <a:p>
            <a:pPr algn="ctr"/>
            <a:r>
              <a:rPr lang="en-GB" sz="2400" dirty="0">
                <a:solidFill>
                  <a:schemeClr val="tx1"/>
                </a:solidFill>
              </a:rPr>
              <a:t>ETEC</a:t>
            </a:r>
          </a:p>
          <a:p>
            <a:pPr algn="ctr"/>
            <a:r>
              <a:rPr lang="en-GB" sz="2400" dirty="0">
                <a:solidFill>
                  <a:schemeClr val="tx1"/>
                </a:solidFill>
              </a:rPr>
              <a:t>Shigellosis</a:t>
            </a:r>
          </a:p>
        </p:txBody>
      </p:sp>
      <p:sp>
        <p:nvSpPr>
          <p:cNvPr id="7" name="Rectangle 6"/>
          <p:cNvSpPr/>
          <p:nvPr/>
        </p:nvSpPr>
        <p:spPr>
          <a:xfrm>
            <a:off x="5143879" y="2065281"/>
            <a:ext cx="2632842" cy="2727435"/>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rPr>
              <a:t>Viral </a:t>
            </a:r>
          </a:p>
          <a:p>
            <a:pPr algn="ctr"/>
            <a:r>
              <a:rPr lang="en-GB" sz="2400" dirty="0">
                <a:solidFill>
                  <a:schemeClr val="tx1"/>
                </a:solidFill>
              </a:rPr>
              <a:t>Rotavirus</a:t>
            </a:r>
          </a:p>
          <a:p>
            <a:pPr algn="ctr"/>
            <a:r>
              <a:rPr lang="en-GB" sz="2400" dirty="0">
                <a:solidFill>
                  <a:schemeClr val="tx1"/>
                </a:solidFill>
              </a:rPr>
              <a:t>Noroviruses</a:t>
            </a:r>
          </a:p>
        </p:txBody>
      </p:sp>
      <p:sp>
        <p:nvSpPr>
          <p:cNvPr id="8" name="Rectangle 7"/>
          <p:cNvSpPr/>
          <p:nvPr/>
        </p:nvSpPr>
        <p:spPr>
          <a:xfrm>
            <a:off x="8458199" y="2065281"/>
            <a:ext cx="2632842" cy="2727435"/>
          </a:xfrm>
          <a:prstGeom prst="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3200" b="1" dirty="0">
                <a:solidFill>
                  <a:schemeClr val="tx1"/>
                </a:solidFill>
              </a:rPr>
              <a:t>Parasitic </a:t>
            </a:r>
          </a:p>
          <a:p>
            <a:pPr algn="ctr"/>
            <a:r>
              <a:rPr lang="en-GB" sz="2400" dirty="0">
                <a:solidFill>
                  <a:schemeClr val="tx1"/>
                </a:solidFill>
              </a:rPr>
              <a:t>Amoebic dysentery</a:t>
            </a:r>
          </a:p>
          <a:p>
            <a:pPr algn="ctr"/>
            <a:r>
              <a:rPr lang="en-GB" sz="2400" dirty="0">
                <a:solidFill>
                  <a:schemeClr val="tx1"/>
                </a:solidFill>
              </a:rPr>
              <a:t>Cryptosporidium</a:t>
            </a:r>
          </a:p>
          <a:p>
            <a:pPr algn="ctr"/>
            <a:r>
              <a:rPr lang="en-GB" sz="2400" dirty="0">
                <a:solidFill>
                  <a:schemeClr val="tx1"/>
                </a:solidFill>
              </a:rPr>
              <a:t>Giardia</a:t>
            </a:r>
          </a:p>
        </p:txBody>
      </p:sp>
      <p:sp>
        <p:nvSpPr>
          <p:cNvPr id="9" name="TextBox 8"/>
          <p:cNvSpPr txBox="1"/>
          <p:nvPr/>
        </p:nvSpPr>
        <p:spPr>
          <a:xfrm>
            <a:off x="1087023" y="704460"/>
            <a:ext cx="10469213" cy="646331"/>
          </a:xfrm>
          <a:prstGeom prst="rect">
            <a:avLst/>
          </a:prstGeom>
          <a:noFill/>
        </p:spPr>
        <p:txBody>
          <a:bodyPr wrap="none" rtlCol="0">
            <a:spAutoFit/>
          </a:bodyPr>
          <a:lstStyle/>
          <a:p>
            <a:r>
              <a:rPr lang="en-GB" sz="3600" u="sng" dirty="0"/>
              <a:t>Examples of the spectrum of diarrheal diseases include</a:t>
            </a:r>
          </a:p>
        </p:txBody>
      </p:sp>
      <p:sp>
        <p:nvSpPr>
          <p:cNvPr id="10" name="TextBox 9"/>
          <p:cNvSpPr txBox="1"/>
          <p:nvPr/>
        </p:nvSpPr>
        <p:spPr>
          <a:xfrm>
            <a:off x="1829559" y="5164109"/>
            <a:ext cx="1136850" cy="1323439"/>
          </a:xfrm>
          <a:prstGeom prst="rect">
            <a:avLst/>
          </a:prstGeom>
          <a:noFill/>
        </p:spPr>
        <p:txBody>
          <a:bodyPr wrap="none" rtlCol="0">
            <a:spAutoFit/>
          </a:bodyPr>
          <a:lstStyle/>
          <a:p>
            <a:r>
              <a:rPr lang="en-GB" sz="8000" b="1" dirty="0">
                <a:solidFill>
                  <a:srgbClr val="FF0000"/>
                </a:solidFill>
              </a:rPr>
              <a:t>??</a:t>
            </a:r>
          </a:p>
        </p:txBody>
      </p:sp>
      <p:sp>
        <p:nvSpPr>
          <p:cNvPr id="11" name="TextBox 10"/>
          <p:cNvSpPr txBox="1"/>
          <p:nvPr/>
        </p:nvSpPr>
        <p:spPr>
          <a:xfrm>
            <a:off x="3996266" y="5348776"/>
            <a:ext cx="5985934" cy="954107"/>
          </a:xfrm>
          <a:prstGeom prst="rect">
            <a:avLst/>
          </a:prstGeom>
          <a:noFill/>
        </p:spPr>
        <p:txBody>
          <a:bodyPr wrap="none" rtlCol="0">
            <a:spAutoFit/>
          </a:bodyPr>
          <a:lstStyle/>
          <a:p>
            <a:r>
              <a:rPr lang="en-GB" sz="2800" dirty="0"/>
              <a:t>Which two are the most frequent </a:t>
            </a:r>
          </a:p>
          <a:p>
            <a:r>
              <a:rPr lang="en-GB" sz="2800" dirty="0"/>
              <a:t>Which two require specifically attention</a:t>
            </a:r>
          </a:p>
        </p:txBody>
      </p:sp>
    </p:spTree>
    <p:extLst>
      <p:ext uri="{BB962C8B-B14F-4D97-AF65-F5344CB8AC3E}">
        <p14:creationId xmlns:p14="http://schemas.microsoft.com/office/powerpoint/2010/main" val="322151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lstStyle/>
          <a:p>
            <a:pPr algn="ctr"/>
            <a:r>
              <a:rPr lang="en-GB" u="sng" dirty="0">
                <a:latin typeface="+mn-lt"/>
              </a:rPr>
              <a:t>Three clinical types of diarrhoea</a:t>
            </a:r>
          </a:p>
        </p:txBody>
      </p:sp>
      <p:sp>
        <p:nvSpPr>
          <p:cNvPr id="4" name="Slide Number Placeholder 3"/>
          <p:cNvSpPr>
            <a:spLocks noGrp="1"/>
          </p:cNvSpPr>
          <p:nvPr>
            <p:ph type="sldNum" sz="quarter" idx="12"/>
          </p:nvPr>
        </p:nvSpPr>
        <p:spPr/>
        <p:txBody>
          <a:bodyPr/>
          <a:lstStyle/>
          <a:p>
            <a:fld id="{7D9DBF1A-A570-496D-BDD7-E558A1D77D60}" type="slidenum">
              <a:rPr lang="en-GB" smtClean="0"/>
              <a:t>8</a:t>
            </a:fld>
            <a:endParaRPr lang="en-GB"/>
          </a:p>
        </p:txBody>
      </p:sp>
      <p:graphicFrame>
        <p:nvGraphicFramePr>
          <p:cNvPr id="6" name="Table 5"/>
          <p:cNvGraphicFramePr>
            <a:graphicFrameLocks noGrp="1"/>
          </p:cNvGraphicFramePr>
          <p:nvPr>
            <p:extLst/>
          </p:nvPr>
        </p:nvGraphicFramePr>
        <p:xfrm>
          <a:off x="1358900" y="2787412"/>
          <a:ext cx="10134600" cy="1981200"/>
        </p:xfrm>
        <a:graphic>
          <a:graphicData uri="http://schemas.openxmlformats.org/drawingml/2006/table">
            <a:tbl>
              <a:tblPr firstRow="1" bandRow="1">
                <a:tableStyleId>{5C22544A-7EE6-4342-B048-85BDC9FD1C3A}</a:tableStyleId>
              </a:tblPr>
              <a:tblGrid>
                <a:gridCol w="40386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239606">
                <a:tc>
                  <a:txBody>
                    <a:bodyPr/>
                    <a:lstStyle/>
                    <a:p>
                      <a:r>
                        <a:rPr lang="en-GB" sz="2800" b="1" dirty="0">
                          <a:solidFill>
                            <a:srgbClr val="002060"/>
                          </a:solidFill>
                        </a:rPr>
                        <a:t>Acute watery diarrhoea </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tx1"/>
                          </a:solidFill>
                        </a:rPr>
                        <a:t>Last several hours or days, and includes cholera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0840">
                <a:tc>
                  <a:txBody>
                    <a:bodyPr/>
                    <a:lstStyle/>
                    <a:p>
                      <a:r>
                        <a:rPr lang="en-GB" sz="2800" b="1" dirty="0">
                          <a:solidFill>
                            <a:srgbClr val="002060"/>
                          </a:solidFill>
                        </a:rPr>
                        <a:t>Acute bloody diarrhoea</a:t>
                      </a:r>
                      <a:r>
                        <a:rPr lang="en-GB" sz="28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800" dirty="0">
                          <a:solidFill>
                            <a:schemeClr val="tx1"/>
                          </a:solidFill>
                        </a:rPr>
                        <a:t>Also called dysentery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GB" sz="2800" b="1" dirty="0">
                          <a:solidFill>
                            <a:srgbClr val="002060"/>
                          </a:solidFill>
                        </a:rPr>
                        <a:t>Persistent diarrhoea </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2800" dirty="0"/>
                        <a:t>Last 14 days</a:t>
                      </a:r>
                      <a:r>
                        <a:rPr lang="en-GB" sz="2800" baseline="0" dirty="0"/>
                        <a:t> or longer</a:t>
                      </a:r>
                      <a:endParaRPr lang="en-GB"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5" name="Rectangle 4">
            <a:extLst>
              <a:ext uri="{FF2B5EF4-FFF2-40B4-BE49-F238E27FC236}">
                <a16:creationId xmlns:a16="http://schemas.microsoft.com/office/drawing/2014/main" id="{312FB194-D351-412A-9561-C89C1F54BC4B}"/>
              </a:ext>
            </a:extLst>
          </p:cNvPr>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7" name="TextBox 6">
            <a:extLst>
              <a:ext uri="{FF2B5EF4-FFF2-40B4-BE49-F238E27FC236}">
                <a16:creationId xmlns:a16="http://schemas.microsoft.com/office/drawing/2014/main" id="{6ACE8EAB-71A0-460A-A13B-52C028D6A7F8}"/>
              </a:ext>
            </a:extLst>
          </p:cNvPr>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1203515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5725"/>
            <a:ext cx="10515600" cy="4351338"/>
          </a:xfrm>
        </p:spPr>
        <p:txBody>
          <a:bodyPr/>
          <a:lstStyle/>
          <a:p>
            <a:pPr marL="0" indent="0" algn="ctr">
              <a:buNone/>
            </a:pPr>
            <a:endParaRPr lang="en-GB" sz="3600" dirty="0"/>
          </a:p>
          <a:p>
            <a:pPr marL="0" indent="0" algn="ctr">
              <a:buNone/>
            </a:pPr>
            <a:r>
              <a:rPr lang="en-GB" sz="4400" b="1" dirty="0"/>
              <a:t>Diarrhoeal Disease of Epidemic Potential:</a:t>
            </a:r>
          </a:p>
          <a:p>
            <a:pPr marL="0" indent="0" algn="ctr">
              <a:buNone/>
            </a:pPr>
            <a:r>
              <a:rPr lang="en-GB" sz="4800" b="1" dirty="0">
                <a:solidFill>
                  <a:srgbClr val="002060"/>
                </a:solidFill>
              </a:rPr>
              <a:t>Cholera</a:t>
            </a:r>
          </a:p>
          <a:p>
            <a:pPr marL="0" indent="0" algn="ctr">
              <a:buNone/>
            </a:pPr>
            <a:endParaRPr lang="en-GB" sz="4000" b="1" dirty="0"/>
          </a:p>
          <a:p>
            <a:pPr marL="0" indent="0" algn="ctr">
              <a:buNone/>
            </a:pPr>
            <a:endParaRPr lang="en-GB" sz="4000" b="1" dirty="0"/>
          </a:p>
        </p:txBody>
      </p:sp>
      <p:sp>
        <p:nvSpPr>
          <p:cNvPr id="4" name="Slide Number Placeholder 3"/>
          <p:cNvSpPr>
            <a:spLocks noGrp="1"/>
          </p:cNvSpPr>
          <p:nvPr>
            <p:ph type="sldNum" sz="quarter" idx="12"/>
          </p:nvPr>
        </p:nvSpPr>
        <p:spPr/>
        <p:txBody>
          <a:bodyPr/>
          <a:lstStyle/>
          <a:p>
            <a:fld id="{7D9DBF1A-A570-496D-BDD7-E558A1D77D60}" type="slidenum">
              <a:rPr lang="en-GB" smtClean="0"/>
              <a:t>9</a:t>
            </a:fld>
            <a:endParaRPr lang="en-GB"/>
          </a:p>
        </p:txBody>
      </p:sp>
      <p:sp>
        <p:nvSpPr>
          <p:cNvPr id="5" name="Rectangle 4"/>
          <p:cNvSpPr/>
          <p:nvPr/>
        </p:nvSpPr>
        <p:spPr>
          <a:xfrm>
            <a:off x="0" y="0"/>
            <a:ext cx="628650" cy="6858000"/>
          </a:xfrm>
          <a:prstGeom prst="rect">
            <a:avLst/>
          </a:prstGeom>
          <a:solidFill>
            <a:srgbClr val="005B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a:p>
            <a:pPr algn="ctr"/>
            <a:endParaRPr lang="fr-CH" dirty="0"/>
          </a:p>
        </p:txBody>
      </p:sp>
      <p:sp>
        <p:nvSpPr>
          <p:cNvPr id="6" name="TextBox 5"/>
          <p:cNvSpPr txBox="1"/>
          <p:nvPr/>
        </p:nvSpPr>
        <p:spPr>
          <a:xfrm>
            <a:off x="83492" y="5079184"/>
            <a:ext cx="461665" cy="1493294"/>
          </a:xfrm>
          <a:prstGeom prst="rect">
            <a:avLst/>
          </a:prstGeom>
          <a:noFill/>
        </p:spPr>
        <p:txBody>
          <a:bodyPr vert="vert270" wrap="none" rtlCol="0">
            <a:spAutoFit/>
          </a:bodyPr>
          <a:lstStyle/>
          <a:p>
            <a:r>
              <a:rPr lang="en-US" dirty="0">
                <a:solidFill>
                  <a:schemeClr val="bg1"/>
                </a:solidFill>
              </a:rPr>
              <a:t>H.E.L.P. course </a:t>
            </a:r>
          </a:p>
        </p:txBody>
      </p:sp>
    </p:spTree>
    <p:extLst>
      <p:ext uri="{BB962C8B-B14F-4D97-AF65-F5344CB8AC3E}">
        <p14:creationId xmlns:p14="http://schemas.microsoft.com/office/powerpoint/2010/main" val="3092796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2019-06-13T11:19:57+00:00</Period_x0020_start>
    <TaxCatchAll xmlns="a8a2af44-4b8d-404b-a8bd-4186350a523c">
      <Value>4</Value>
      <Value>31</Value>
      <Value>2</Value>
      <Value>1</Value>
      <Value>3</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true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TermInfo xmlns="http://schemas.microsoft.com/office/infopath/2007/PartnerControls">
          <TermName xmlns="http://schemas.microsoft.com/office/infopath/2007/PartnerControls">GVA_OP_ASSIST_HELP</TermName>
          <TermId xmlns="http://schemas.microsoft.com/office/infopath/2007/PartnerControls">c53394dc-0df0-45c5-8220-3bdc97c5e4ad</TermId>
        </TermInfo>
      </Terms>
    </ICRCIMP_RMUnitInCharge_H>
    <_dlc_DocId xmlns="a8a2af44-4b8d-404b-a8bd-4186350a523c">TSASSIST-19-1463</_dlc_DocId>
    <_dlc_DocIdUrl xmlns="a8a2af44-4b8d-404b-a8bd-4186350a523c">
      <Url>https://collab.ext.icrc.org/sites/TS_ASSIST/_layouts/15/DocIdRedir.aspx?ID=TSASSIST-19-1463</Url>
      <Description>TSASSIST-19-1463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84248063f8dba146697e29f0d22fe69">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3e3a4ec725c8395d7b867916cbe6ed60"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2;#No Country|1f55df4f-c103-4303-b974-426a8e7d1d06"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4;#Internal|23eb6094-56fc-4ad4-8ae2-cf1575a694f0"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1;#Assistance|9015aaae-65d7-4217-8889-581aaffe05a3"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default="[today]"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20A2CD-FEC5-4551-AC48-9F77D0E11698}">
  <ds:schemaRefs>
    <ds:schemaRef ds:uri="http://schemas.microsoft.com/office/2006/documentManagement/types"/>
    <ds:schemaRef ds:uri="71402401-ee9a-4cfa-82a8-ebbd88d5d766"/>
    <ds:schemaRef ds:uri="http://purl.org/dc/terms/"/>
    <ds:schemaRef ds:uri="http://purl.org/dc/dcmitype/"/>
    <ds:schemaRef ds:uri="775538c5-eb89-48ba-a372-0acd5d6f1291"/>
    <ds:schemaRef ds:uri="a8a2af44-4b8d-404b-a8bd-4186350a523c"/>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803AB2B-96F7-486F-84D3-DE55F4C50742}">
  <ds:schemaRefs>
    <ds:schemaRef ds:uri="http://schemas.microsoft.com/sharepoint/v3/contenttype/forms"/>
  </ds:schemaRefs>
</ds:datastoreItem>
</file>

<file path=customXml/itemProps3.xml><?xml version="1.0" encoding="utf-8"?>
<ds:datastoreItem xmlns:ds="http://schemas.openxmlformats.org/officeDocument/2006/customXml" ds:itemID="{AC66D347-746C-4CEC-9141-E6F05C239ED3}">
  <ds:schemaRefs>
    <ds:schemaRef ds:uri="http://schemas.microsoft.com/sharepoint/events"/>
  </ds:schemaRefs>
</ds:datastoreItem>
</file>

<file path=customXml/itemProps4.xml><?xml version="1.0" encoding="utf-8"?>
<ds:datastoreItem xmlns:ds="http://schemas.openxmlformats.org/officeDocument/2006/customXml" ds:itemID="{7A09748B-E063-46E4-889E-3FE73761DC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2246</TotalTime>
  <Words>5060</Words>
  <Application>Microsoft Office PowerPoint</Application>
  <PresentationFormat>Widescreen</PresentationFormat>
  <Paragraphs>456</Paragraphs>
  <Slides>39</Slides>
  <Notes>39</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ＭＳ Ｐゴシック</vt:lpstr>
      <vt:lpstr>Arial</vt:lpstr>
      <vt:lpstr>Arial Narrow</vt:lpstr>
      <vt:lpstr>Calibri</vt:lpstr>
      <vt:lpstr>Calibri Light</vt:lpstr>
      <vt:lpstr>Tw Cen MT</vt:lpstr>
      <vt:lpstr>Wingdings</vt:lpstr>
      <vt:lpstr>Office Theme</vt:lpstr>
      <vt:lpstr>PowerPoint Presentation</vt:lpstr>
      <vt:lpstr>Objectives</vt:lpstr>
      <vt:lpstr>Diarrhoeal diseases</vt:lpstr>
      <vt:lpstr>PowerPoint Presentation</vt:lpstr>
      <vt:lpstr>PowerPoint Presentation</vt:lpstr>
      <vt:lpstr>Diarrhoeal diseases</vt:lpstr>
      <vt:lpstr>PowerPoint Presentation</vt:lpstr>
      <vt:lpstr>Three clinical types of diarrhoea</vt:lpstr>
      <vt:lpstr>PowerPoint Presentation</vt:lpstr>
      <vt:lpstr>PowerPoint Presentation</vt:lpstr>
      <vt:lpstr>PowerPoint Presentation</vt:lpstr>
      <vt:lpstr>PowerPoint Presentation</vt:lpstr>
      <vt:lpstr>PowerPoint Presentation</vt:lpstr>
      <vt:lpstr>PowerPoint Presentation</vt:lpstr>
      <vt:lpstr>F-Diagram for water, sanitation and hygiene interventions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Cholera cases reported in 27 March to 27 April 2019, Sofala province, Mozambique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ICRC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Eirini Karanisa</dc:creator>
  <cp:lastModifiedBy>Antje Van Roeden</cp:lastModifiedBy>
  <cp:revision>216</cp:revision>
  <cp:lastPrinted>2019-08-26T08:42:46Z</cp:lastPrinted>
  <dcterms:created xsi:type="dcterms:W3CDTF">2018-11-30T09:39:35Z</dcterms:created>
  <dcterms:modified xsi:type="dcterms:W3CDTF">2019-12-14T20:11:56Z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Country">
    <vt:lpwstr>2;#No Country|1f55df4f-c103-4303-b974-426a8e7d1d06</vt:lpwstr>
  </property>
  <property fmtid="{D5CDD505-2E9C-101B-9397-08002B2CF9AE}" pid="4" name="ICRCIMP_RMUnitInCharge">
    <vt:lpwstr>31;#GVA_OP_ASSIST_HELP|c53394dc-0df0-45c5-8220-3bdc97c5e4ad</vt:lpwstr>
  </property>
  <property fmtid="{D5CDD505-2E9C-101B-9397-08002B2CF9AE}" pid="5" name="ICRCIMP_ManageAccess">
    <vt:bool>false</vt:bool>
  </property>
  <property fmtid="{D5CDD505-2E9C-101B-9397-08002B2CF9AE}" pid="6" name="ICRCIMP_OrganizationalAccronym">
    <vt:lpwstr/>
  </property>
  <property fmtid="{D5CDD505-2E9C-101B-9397-08002B2CF9AE}" pid="7" name="Key Issue">
    <vt:lpwstr>3;#- No key issue|32056555-74b8-4174-9beb-b0d6d010855f</vt:lpwstr>
  </property>
  <property fmtid="{D5CDD505-2E9C-101B-9397-08002B2CF9AE}" pid="8" name="ICRCIMP_DocumentType">
    <vt:lpwstr/>
  </property>
  <property fmtid="{D5CDD505-2E9C-101B-9397-08002B2CF9AE}" pid="9" name="ICRCIMP_BusinessFunction">
    <vt:lpwstr>1;#Assistance|9015aaae-65d7-4217-8889-581aaffe05a3</vt:lpwstr>
  </property>
  <property fmtid="{D5CDD505-2E9C-101B-9397-08002B2CF9AE}" pid="10" name="ICRCIMP_Keyword">
    <vt:lpwstr/>
  </property>
  <property fmtid="{D5CDD505-2E9C-101B-9397-08002B2CF9AE}" pid="11" name="ICRCIMP_KeyIssue">
    <vt:lpwstr/>
  </property>
  <property fmtid="{D5CDD505-2E9C-101B-9397-08002B2CF9AE}" pid="12" name="ICRCIMP_IHT">
    <vt:lpwstr>4;#Internal|23eb6094-56fc-4ad4-8ae2-cf1575a694f0</vt:lpwstr>
  </property>
  <property fmtid="{D5CDD505-2E9C-101B-9397-08002B2CF9AE}" pid="13" name="_dlc_DocIdItemGuid">
    <vt:lpwstr>ae64f7a7-4222-41d5-9605-03b588e1234d</vt:lpwstr>
  </property>
</Properties>
</file>