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6"/>
    <p:sldMasterId id="2147483660" r:id="rId7"/>
  </p:sldMasterIdLst>
  <p:notesMasterIdLst>
    <p:notesMasterId r:id="rId50"/>
  </p:notesMasterIdLst>
  <p:sldIdLst>
    <p:sldId id="257" r:id="rId8"/>
    <p:sldId id="258" r:id="rId9"/>
    <p:sldId id="535" r:id="rId10"/>
    <p:sldId id="509" r:id="rId11"/>
    <p:sldId id="511" r:id="rId12"/>
    <p:sldId id="534" r:id="rId13"/>
    <p:sldId id="261" r:id="rId14"/>
    <p:sldId id="533" r:id="rId15"/>
    <p:sldId id="532" r:id="rId16"/>
    <p:sldId id="525" r:id="rId17"/>
    <p:sldId id="2147375285" r:id="rId18"/>
    <p:sldId id="266" r:id="rId19"/>
    <p:sldId id="267" r:id="rId20"/>
    <p:sldId id="538" r:id="rId21"/>
    <p:sldId id="531" r:id="rId22"/>
    <p:sldId id="537" r:id="rId23"/>
    <p:sldId id="265" r:id="rId24"/>
    <p:sldId id="510" r:id="rId25"/>
    <p:sldId id="527" r:id="rId26"/>
    <p:sldId id="539" r:id="rId27"/>
    <p:sldId id="541" r:id="rId28"/>
    <p:sldId id="545" r:id="rId29"/>
    <p:sldId id="546" r:id="rId30"/>
    <p:sldId id="547" r:id="rId31"/>
    <p:sldId id="526" r:id="rId32"/>
    <p:sldId id="548" r:id="rId33"/>
    <p:sldId id="549" r:id="rId34"/>
    <p:sldId id="2147375284" r:id="rId35"/>
    <p:sldId id="385" r:id="rId36"/>
    <p:sldId id="399" r:id="rId37"/>
    <p:sldId id="384" r:id="rId38"/>
    <p:sldId id="269" r:id="rId39"/>
    <p:sldId id="2147375295" r:id="rId40"/>
    <p:sldId id="2147375299" r:id="rId41"/>
    <p:sldId id="2147375300" r:id="rId42"/>
    <p:sldId id="2147375301" r:id="rId43"/>
    <p:sldId id="2147375278" r:id="rId44"/>
    <p:sldId id="2147375282" r:id="rId45"/>
    <p:sldId id="2147375281" r:id="rId46"/>
    <p:sldId id="2147375280" r:id="rId47"/>
    <p:sldId id="2147375279" r:id="rId48"/>
    <p:sldId id="2147375283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2982" autoAdjust="0"/>
  </p:normalViewPr>
  <p:slideViewPr>
    <p:cSldViewPr snapToGrid="0" showGuides="1">
      <p:cViewPr varScale="1">
        <p:scale>
          <a:sx n="110" d="100"/>
          <a:sy n="110" d="100"/>
        </p:scale>
        <p:origin x="57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notesMaster" Target="notesMasters/notesMaster1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8" Type="http://schemas.openxmlformats.org/officeDocument/2006/relationships/slide" Target="slides/slide1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843A5F-269D-4A24-8EF7-813D2326CD4F}" type="datetimeFigureOut">
              <a:rPr lang="en-GB" smtClean="0"/>
              <a:t>19/05/2023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DF3C99-26E9-4B37-9DC1-C1CE5D4615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9266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D30B7-F877-4FC6-B32C-20D5FE21BCAE}" type="slidenum">
              <a:rPr lang="fr-CH" smtClean="0"/>
              <a:t>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1574352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F3C99-26E9-4B37-9DC1-C1CE5D4615FB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3733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F3C99-26E9-4B37-9DC1-C1CE5D4615FB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508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F3C99-26E9-4B37-9DC1-C1CE5D4615F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14404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F3C99-26E9-4B37-9DC1-C1CE5D4615F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5674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F3C99-26E9-4B37-9DC1-C1CE5D4615F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5576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F3C99-26E9-4B37-9DC1-C1CE5D4615F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31498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F3C99-26E9-4B37-9DC1-C1CE5D4615F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30539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F3C99-26E9-4B37-9DC1-C1CE5D4615FB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98666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/>
              <a:t>Notes:</a:t>
            </a: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haroni" pitchFamily="2" charset="-79"/>
              </a:defRPr>
            </a:lvl1pPr>
            <a:lvl2pPr marL="731731" indent="-281435" eaLnBrk="0" hangingPunct="0">
              <a:defRPr>
                <a:solidFill>
                  <a:schemeClr val="tx1"/>
                </a:solidFill>
                <a:latin typeface="Arial" charset="0"/>
                <a:cs typeface="Aharoni" pitchFamily="2" charset="-79"/>
              </a:defRPr>
            </a:lvl2pPr>
            <a:lvl3pPr marL="1125741" indent="-225148" eaLnBrk="0" hangingPunct="0">
              <a:defRPr>
                <a:solidFill>
                  <a:schemeClr val="tx1"/>
                </a:solidFill>
                <a:latin typeface="Arial" charset="0"/>
                <a:cs typeface="Aharoni" pitchFamily="2" charset="-79"/>
              </a:defRPr>
            </a:lvl3pPr>
            <a:lvl4pPr marL="1576037" indent="-225148" eaLnBrk="0" hangingPunct="0">
              <a:defRPr>
                <a:solidFill>
                  <a:schemeClr val="tx1"/>
                </a:solidFill>
                <a:latin typeface="Arial" charset="0"/>
                <a:cs typeface="Aharoni" pitchFamily="2" charset="-79"/>
              </a:defRPr>
            </a:lvl4pPr>
            <a:lvl5pPr marL="2026333" indent="-225148" eaLnBrk="0" hangingPunct="0">
              <a:defRPr>
                <a:solidFill>
                  <a:schemeClr val="tx1"/>
                </a:solidFill>
                <a:latin typeface="Arial" charset="0"/>
                <a:cs typeface="Aharoni" pitchFamily="2" charset="-79"/>
              </a:defRPr>
            </a:lvl5pPr>
            <a:lvl6pPr marL="2476630" indent="-2251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haroni" pitchFamily="2" charset="-79"/>
              </a:defRPr>
            </a:lvl6pPr>
            <a:lvl7pPr marL="2926926" indent="-2251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haroni" pitchFamily="2" charset="-79"/>
              </a:defRPr>
            </a:lvl7pPr>
            <a:lvl8pPr marL="3377222" indent="-2251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haroni" pitchFamily="2" charset="-79"/>
              </a:defRPr>
            </a:lvl8pPr>
            <a:lvl9pPr marL="3827518" indent="-2251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haroni" pitchFamily="2" charset="-79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E0793-E69F-4026-9BF8-82DD9E00001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B40AD-99AD-FA45-9729-69D52F9034C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055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F3C99-26E9-4B37-9DC1-C1CE5D4615F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77256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B40AD-99AD-FA45-9729-69D52F9034C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1766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B40AD-99AD-FA45-9729-69D52F9034C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5789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F3C99-26E9-4B37-9DC1-C1CE5D4615FB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01052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F3C99-26E9-4B37-9DC1-C1CE5D4615FB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2143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F3C99-26E9-4B37-9DC1-C1CE5D4615FB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63787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F3C99-26E9-4B37-9DC1-C1CE5D4615FB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48294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F3C99-26E9-4B37-9DC1-C1CE5D4615FB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8088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F3C99-26E9-4B37-9DC1-C1CE5D4615FB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928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F3C99-26E9-4B37-9DC1-C1CE5D4615F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3471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F3C99-26E9-4B37-9DC1-C1CE5D4615F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7905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DF3C99-26E9-4B37-9DC1-C1CE5D4615F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46286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DF3C99-26E9-4B37-9DC1-C1CE5D4615F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1806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F3C99-26E9-4B37-9DC1-C1CE5D4615F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045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F3C99-26E9-4B37-9DC1-C1CE5D4615FB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2135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F3C99-26E9-4B37-9DC1-C1CE5D4615FB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2135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EB22E-C9CE-4A51-8D66-C3C3007CA271}" type="datetime1">
              <a:rPr lang="en-GB" smtClean="0"/>
              <a:t>19/05/2023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4BE3-D01D-4911-8D68-51161D264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3036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13644-3586-4D04-AB93-801B89F9E93C}" type="datetime1">
              <a:rPr lang="en-GB" smtClean="0"/>
              <a:t>19/05/2023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4BE3-D01D-4911-8D68-51161D264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7847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237FE-10E0-4106-8E21-2876EE987033}" type="datetime1">
              <a:rPr lang="en-GB" smtClean="0"/>
              <a:t>19/05/2023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4BE3-D01D-4911-8D68-51161D264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9144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2" y="-35852"/>
            <a:ext cx="12192003" cy="6893851"/>
          </a:xfrm>
          <a:prstGeom prst="rect">
            <a:avLst/>
          </a:prstGeom>
          <a:solidFill>
            <a:srgbClr val="9927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715" y="2801579"/>
            <a:ext cx="1345551" cy="1009163"/>
          </a:xfrm>
          <a:prstGeom prst="rect">
            <a:avLst/>
          </a:prstGeom>
        </p:spPr>
      </p:pic>
      <p:grpSp>
        <p:nvGrpSpPr>
          <p:cNvPr id="12" name="Group 11"/>
          <p:cNvGrpSpPr/>
          <p:nvPr userDrawn="1"/>
        </p:nvGrpSpPr>
        <p:grpSpPr>
          <a:xfrm>
            <a:off x="1236514" y="5524500"/>
            <a:ext cx="9901388" cy="1206500"/>
            <a:chOff x="927385" y="5524500"/>
            <a:chExt cx="7426041" cy="120650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1715" y="5658706"/>
              <a:ext cx="2711711" cy="829979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>
              <a:off x="5130800" y="5524500"/>
              <a:ext cx="0" cy="120650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385" y="5909651"/>
              <a:ext cx="3687478" cy="32808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915028" y="620688"/>
            <a:ext cx="10363200" cy="1030312"/>
          </a:xfrm>
          <a:prstGeom prst="rect">
            <a:avLst/>
          </a:prstGeom>
        </p:spPr>
        <p:txBody>
          <a:bodyPr anchor="ctr" anchorCtr="0"/>
          <a:lstStyle>
            <a:lvl1pPr marL="0" algn="ctr" defTabSz="914400" rtl="0" eaLnBrk="1" latinLnBrk="0" hangingPunct="1">
              <a:defRPr lang="en-GB" sz="3600" b="1" kern="1200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480004" y="4521200"/>
            <a:ext cx="11233248" cy="508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subtitle</a:t>
            </a:r>
            <a:endParaRPr lang="en-GB" dirty="0"/>
          </a:p>
        </p:txBody>
      </p:sp>
      <p:sp>
        <p:nvSpPr>
          <p:cNvPr id="23" name="Text Placeholder 2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31371" y="1844676"/>
            <a:ext cx="11330516" cy="432197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527346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ub sectio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2" y="1556794"/>
            <a:ext cx="12192003" cy="1368151"/>
          </a:xfrm>
          <a:prstGeom prst="rect">
            <a:avLst/>
          </a:prstGeom>
          <a:solidFill>
            <a:srgbClr val="9927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444" y="1703214"/>
            <a:ext cx="672776" cy="5045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1425" y="1556793"/>
            <a:ext cx="10414860" cy="1350913"/>
          </a:xfrm>
          <a:prstGeom prst="rect">
            <a:avLst/>
          </a:prstGeom>
        </p:spPr>
        <p:txBody>
          <a:bodyPr anchor="b" anchorCtr="0"/>
          <a:lstStyle>
            <a:lvl1pPr algn="l">
              <a:defRPr sz="3200" b="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1425" y="2906714"/>
            <a:ext cx="10414860" cy="2610519"/>
          </a:xfrm>
        </p:spPr>
        <p:txBody>
          <a:bodyPr anchor="t" anchorCtr="0">
            <a:no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pic>
        <p:nvPicPr>
          <p:cNvPr id="5" name="Immagine 9"/>
          <p:cNvPicPr>
            <a:picLocks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-3" y="-29320"/>
            <a:ext cx="12192001" cy="158611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7380021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5360" y="49188"/>
            <a:ext cx="10972800" cy="643508"/>
          </a:xfrm>
          <a:prstGeom prst="rect">
            <a:avLst/>
          </a:prstGeom>
        </p:spPr>
        <p:txBody>
          <a:bodyPr anchor="ctr" anchorCtr="0"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GB" sz="32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98724" y="1124745"/>
            <a:ext cx="10285841" cy="5050085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97047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&amp; single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98724" y="1700809"/>
            <a:ext cx="10285841" cy="4474021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98723" y="1124744"/>
            <a:ext cx="10285843" cy="576064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35360" y="49188"/>
            <a:ext cx="10972800" cy="643508"/>
          </a:xfrm>
          <a:prstGeom prst="rect">
            <a:avLst/>
          </a:prstGeom>
        </p:spPr>
        <p:txBody>
          <a:bodyPr anchor="ctr" anchorCtr="0"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GB" sz="32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27881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903035" y="1112350"/>
            <a:ext cx="5091365" cy="5072550"/>
          </a:xfrm>
        </p:spPr>
        <p:txBody>
          <a:bodyPr>
            <a:noAutofit/>
          </a:bodyPr>
          <a:lstStyle>
            <a:lvl1pPr marL="342900" indent="-342900">
              <a:buClr>
                <a:srgbClr val="992762"/>
              </a:buClr>
              <a:buFont typeface="Arial" panose="020B0604020202020204" pitchFamily="34" charset="0"/>
              <a:buChar char="•"/>
              <a:defRPr sz="2400"/>
            </a:lvl1pPr>
            <a:lvl2pPr>
              <a:defRPr sz="2000"/>
            </a:lvl2pPr>
            <a:lvl3pPr marL="1143000" indent="-228600">
              <a:buClr>
                <a:srgbClr val="992762"/>
              </a:buClr>
              <a:buFont typeface="Courier New" panose="02070309020205020404" pitchFamily="49" charset="0"/>
              <a:buChar char="o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1" y="1112350"/>
            <a:ext cx="4995615" cy="5072550"/>
          </a:xfrm>
        </p:spPr>
        <p:txBody>
          <a:bodyPr>
            <a:noAutofit/>
          </a:bodyPr>
          <a:lstStyle>
            <a:lvl1pPr marL="342900" indent="-342900">
              <a:buClr>
                <a:srgbClr val="50B5BA"/>
              </a:buClr>
              <a:defRPr lang="en-US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2000"/>
            </a:lvl2pPr>
            <a:lvl3pPr marL="1143000" indent="-228600">
              <a:buClr>
                <a:srgbClr val="50B5BA"/>
              </a:buClr>
              <a:buFont typeface="Courier New" panose="02070309020205020404" pitchFamily="49" charset="0"/>
              <a:buChar char="o"/>
              <a:defRPr lang="en-US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342900" lvl="0" indent="-342900" algn="l" defTabSz="914400" rtl="0" eaLnBrk="1" latinLnBrk="0" hangingPunct="1">
              <a:spcBef>
                <a:spcPct val="20000"/>
              </a:spcBef>
              <a:buClr>
                <a:srgbClr val="992762"/>
              </a:buClr>
              <a:buFont typeface="Arial" panose="020B0604020202020204" pitchFamily="34" charset="0"/>
              <a:buChar char="•"/>
            </a:pPr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spcBef>
                <a:spcPct val="20000"/>
              </a:spcBef>
              <a:buClr>
                <a:srgbClr val="992762"/>
              </a:buClr>
              <a:buFont typeface="Courier New" panose="02070309020205020404" pitchFamily="49" charset="0"/>
              <a:buChar char="o"/>
            </a:pPr>
            <a:r>
              <a:rPr lang="en-US" dirty="0"/>
              <a:t>Third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35360" y="49188"/>
            <a:ext cx="10972800" cy="643508"/>
          </a:xfrm>
          <a:prstGeom prst="rect">
            <a:avLst/>
          </a:prstGeom>
        </p:spPr>
        <p:txBody>
          <a:bodyPr anchor="ctr" anchorCtr="0"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GB" sz="32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72190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subtitles &amp; two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03034" y="1112350"/>
            <a:ext cx="5093483" cy="444443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7" y="1112350"/>
            <a:ext cx="4991199" cy="444443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35360" y="49188"/>
            <a:ext cx="10972800" cy="643508"/>
          </a:xfrm>
          <a:prstGeom prst="rect">
            <a:avLst/>
          </a:prstGeom>
        </p:spPr>
        <p:txBody>
          <a:bodyPr anchor="ctr" anchorCtr="0"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GB" sz="32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903035" y="1556792"/>
            <a:ext cx="5091365" cy="4628108"/>
          </a:xfrm>
        </p:spPr>
        <p:txBody>
          <a:bodyPr>
            <a:noAutofit/>
          </a:bodyPr>
          <a:lstStyle>
            <a:lvl1pPr marL="342900" indent="-342900">
              <a:buClr>
                <a:srgbClr val="992762"/>
              </a:buClr>
              <a:buFont typeface="Arial" panose="020B0604020202020204" pitchFamily="34" charset="0"/>
              <a:buChar char="•"/>
              <a:defRPr sz="2400"/>
            </a:lvl1pPr>
            <a:lvl2pPr>
              <a:defRPr sz="2000"/>
            </a:lvl2pPr>
            <a:lvl3pPr marL="1143000" indent="-228600">
              <a:buClr>
                <a:srgbClr val="992762"/>
              </a:buClr>
              <a:buFont typeface="Courier New" panose="02070309020205020404" pitchFamily="49" charset="0"/>
              <a:buChar char="o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6197601" y="1556792"/>
            <a:ext cx="4995615" cy="4628108"/>
          </a:xfrm>
        </p:spPr>
        <p:txBody>
          <a:bodyPr>
            <a:noAutofit/>
          </a:bodyPr>
          <a:lstStyle>
            <a:lvl1pPr marL="342900" indent="-342900">
              <a:buClr>
                <a:srgbClr val="50B5BA"/>
              </a:buClr>
              <a:defRPr lang="en-US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2000"/>
            </a:lvl2pPr>
            <a:lvl3pPr marL="1143000" indent="-228600">
              <a:buClr>
                <a:srgbClr val="50B5BA"/>
              </a:buClr>
              <a:buFont typeface="Courier New" panose="02070309020205020404" pitchFamily="49" charset="0"/>
              <a:buChar char="o"/>
              <a:defRPr lang="en-US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342900" lvl="0" indent="-342900" algn="l" defTabSz="914400" rtl="0" eaLnBrk="1" latinLnBrk="0" hangingPunct="1">
              <a:spcBef>
                <a:spcPct val="20000"/>
              </a:spcBef>
              <a:buClr>
                <a:srgbClr val="992762"/>
              </a:buClr>
              <a:buFont typeface="Arial" panose="020B0604020202020204" pitchFamily="34" charset="0"/>
              <a:buChar char="•"/>
            </a:pPr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spcBef>
                <a:spcPct val="20000"/>
              </a:spcBef>
              <a:buClr>
                <a:srgbClr val="992762"/>
              </a:buClr>
              <a:buFont typeface="Courier New" panose="02070309020205020404" pitchFamily="49" charset="0"/>
              <a:buChar char="o"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728900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903818" y="1112838"/>
            <a:ext cx="10280649" cy="5072062"/>
          </a:xfrm>
        </p:spPr>
        <p:txBody>
          <a:bodyPr>
            <a:noAutofit/>
          </a:bodyPr>
          <a:lstStyle/>
          <a:p>
            <a:endParaRPr lang="en-GB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35360" y="49188"/>
            <a:ext cx="10972800" cy="643508"/>
          </a:xfrm>
          <a:prstGeom prst="rect">
            <a:avLst/>
          </a:prstGeom>
        </p:spPr>
        <p:txBody>
          <a:bodyPr anchor="ctr" anchorCtr="0"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GB" sz="32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21988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hart Placeholder 12"/>
          <p:cNvSpPr>
            <a:spLocks noGrp="1"/>
          </p:cNvSpPr>
          <p:nvPr>
            <p:ph type="chart" sz="quarter" idx="10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35360" y="49188"/>
            <a:ext cx="10972800" cy="643508"/>
          </a:xfrm>
          <a:prstGeom prst="rect">
            <a:avLst/>
          </a:prstGeom>
        </p:spPr>
        <p:txBody>
          <a:bodyPr anchor="ctr" anchorCtr="0"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GB" sz="32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187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3E928-C638-4289-A6EA-21599499736F}" type="datetime1">
              <a:rPr lang="en-GB" smtClean="0"/>
              <a:t>19/05/2023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4BE3-D01D-4911-8D68-51161D264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18814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ble Placeholder 5"/>
          <p:cNvSpPr>
            <a:spLocks noGrp="1"/>
          </p:cNvSpPr>
          <p:nvPr>
            <p:ph type="tbl" sz="quarter" idx="10"/>
          </p:nvPr>
        </p:nvSpPr>
        <p:spPr>
          <a:xfrm>
            <a:off x="911424" y="1124745"/>
            <a:ext cx="10177131" cy="5040559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35360" y="49188"/>
            <a:ext cx="10972800" cy="643508"/>
          </a:xfrm>
          <a:prstGeom prst="rect">
            <a:avLst/>
          </a:prstGeom>
        </p:spPr>
        <p:txBody>
          <a:bodyPr anchor="ctr" anchorCtr="0"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GB" sz="32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23753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 &amp; one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ble Placeholder 5"/>
          <p:cNvSpPr>
            <a:spLocks noGrp="1"/>
          </p:cNvSpPr>
          <p:nvPr>
            <p:ph type="tbl" sz="quarter" idx="10"/>
          </p:nvPr>
        </p:nvSpPr>
        <p:spPr>
          <a:xfrm>
            <a:off x="911424" y="2060849"/>
            <a:ext cx="10177131" cy="4104455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35360" y="49188"/>
            <a:ext cx="10972800" cy="643508"/>
          </a:xfrm>
          <a:prstGeom prst="rect">
            <a:avLst/>
          </a:prstGeom>
        </p:spPr>
        <p:txBody>
          <a:bodyPr anchor="ctr" anchorCtr="0"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GB" sz="32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912284" y="1125538"/>
            <a:ext cx="10176933" cy="791294"/>
          </a:xfrm>
        </p:spPr>
        <p:txBody>
          <a:bodyPr/>
          <a:lstStyle>
            <a:lvl1pPr marL="0" indent="0">
              <a:buNone/>
              <a:defRPr/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13044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35360" y="49188"/>
            <a:ext cx="10972800" cy="643508"/>
          </a:xfrm>
          <a:prstGeom prst="rect">
            <a:avLst/>
          </a:prstGeom>
        </p:spPr>
        <p:txBody>
          <a:bodyPr anchor="ctr" anchorCtr="0"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GB" sz="32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57486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35360" y="49188"/>
            <a:ext cx="10972800" cy="643508"/>
          </a:xfrm>
          <a:prstGeom prst="rect">
            <a:avLst/>
          </a:prstGeom>
        </p:spPr>
        <p:txBody>
          <a:bodyPr anchor="ctr" anchorCtr="0"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GB" sz="32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67953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237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21027244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89534AD-4AE2-46EA-8854-80B63DD72A02}" type="datetimeFigureOut">
              <a:rPr lang="fr-FR" smtClean="0"/>
              <a:pPr/>
              <a:t>19/05/2023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F079A0E-65DB-4AA4-92DE-FCBE196815F7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117126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91489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1750F-8B7E-4505-9CDC-AD93A252D936}" type="datetime1">
              <a:rPr lang="en-GB" smtClean="0"/>
              <a:t>19/05/2023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4BE3-D01D-4911-8D68-51161D264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1102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C8677-7C56-40E5-875A-3DA051019F59}" type="datetime1">
              <a:rPr lang="en-GB" smtClean="0"/>
              <a:t>19/05/2023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4BE3-D01D-4911-8D68-51161D264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399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6AC58-4FB7-4E67-A8F5-0857D6FFFA1E}" type="datetime1">
              <a:rPr lang="en-GB" smtClean="0"/>
              <a:t>19/05/2023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4BE3-D01D-4911-8D68-51161D264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7181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18B39-C1E2-47A4-BE62-E398B0FA5E74}" type="datetime1">
              <a:rPr lang="en-GB" smtClean="0"/>
              <a:t>19/05/2023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4BE3-D01D-4911-8D68-51161D264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4073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5FC06-ED32-412A-AACC-5EB99DD66845}" type="datetime1">
              <a:rPr lang="en-GB" smtClean="0"/>
              <a:t>19/05/2023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4BE3-D01D-4911-8D68-51161D264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1109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B741F-FA10-4CA5-9BE6-7BDCA0C89686}" type="datetime1">
              <a:rPr lang="en-GB" smtClean="0"/>
              <a:t>19/05/2023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4BE3-D01D-4911-8D68-51161D264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4415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CAB74-287D-437A-BC0D-9C6A4F26C521}" type="datetime1">
              <a:rPr lang="en-GB" smtClean="0"/>
              <a:t>19/05/2023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4BE3-D01D-4911-8D68-51161D264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9242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2.w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29012-AC66-4E54-8B34-5236F214470A}" type="datetime1">
              <a:rPr lang="en-GB" smtClean="0"/>
              <a:t>19/05/2023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F4BE3-D01D-4911-8D68-51161D264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1874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2" y="-35852"/>
            <a:ext cx="12192003" cy="755851"/>
          </a:xfrm>
          <a:prstGeom prst="rect">
            <a:avLst/>
          </a:prstGeom>
          <a:solidFill>
            <a:srgbClr val="9927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444" y="110346"/>
            <a:ext cx="672776" cy="50458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3035" y="1112350"/>
            <a:ext cx="10290180" cy="5072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7411" y="6350580"/>
            <a:ext cx="1795272" cy="418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40" y="6502932"/>
            <a:ext cx="3250528" cy="21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385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99276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>
            <a:lumMod val="65000"/>
            <a:lumOff val="35000"/>
          </a:schemeClr>
        </a:buClr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992762"/>
        </a:buClr>
        <a:buFont typeface="Courier New" panose="02070309020205020404" pitchFamily="49" charset="0"/>
        <a:buChar char="o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hoyers@who.int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f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f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cid:image001.jpg@01D741CF.4AF3B400" TargetMode="Externa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f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who.int/malaria/en/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hyperlink" Target="https://www.who.int/teams/global-malaria-programme/malaria-toolkit-app" TargetMode="External"/><Relationship Id="rId7" Type="http://schemas.openxmlformats.org/officeDocument/2006/relationships/image" Target="../media/image60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hyperlink" Target="https://www.who.int/teams/global-malaria-programme/guidance-tools" TargetMode="External"/><Relationship Id="rId10" Type="http://schemas.openxmlformats.org/officeDocument/2006/relationships/image" Target="../media/image63.png"/><Relationship Id="rId4" Type="http://schemas.openxmlformats.org/officeDocument/2006/relationships/hyperlink" Target="https://www.who.int/teams/global-malaria-programme/guidelines-for-malaria" TargetMode="External"/><Relationship Id="rId9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64.emf"/><Relationship Id="rId7" Type="http://schemas.openxmlformats.org/officeDocument/2006/relationships/image" Target="../media/image66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emf"/><Relationship Id="rId11" Type="http://schemas.openxmlformats.org/officeDocument/2006/relationships/image" Target="../media/image68.png"/><Relationship Id="rId5" Type="http://schemas.openxmlformats.org/officeDocument/2006/relationships/hyperlink" Target="https://www.who.int/publications/i/item/guidelines-for-malaria" TargetMode="External"/><Relationship Id="rId10" Type="http://schemas.openxmlformats.org/officeDocument/2006/relationships/image" Target="../media/image67.png"/><Relationship Id="rId4" Type="http://schemas.openxmlformats.org/officeDocument/2006/relationships/hyperlink" Target="https://www.who.int/teams/global-malaria-programme/guidance-tools" TargetMode="External"/><Relationship Id="rId9" Type="http://schemas.openxmlformats.org/officeDocument/2006/relationships/image" Target="../media/image60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ho.int/teams/global-malaria-programme/malaria-toolkit-app" TargetMode="External"/><Relationship Id="rId13" Type="http://schemas.openxmlformats.org/officeDocument/2006/relationships/image" Target="../media/image74.emf"/><Relationship Id="rId3" Type="http://schemas.openxmlformats.org/officeDocument/2006/relationships/image" Target="../media/image69.emf"/><Relationship Id="rId7" Type="http://schemas.openxmlformats.org/officeDocument/2006/relationships/hyperlink" Target="https://www.who.int/teams/global-malaria-programme/guidelines-for-malaria" TargetMode="External"/><Relationship Id="rId12" Type="http://schemas.openxmlformats.org/officeDocument/2006/relationships/image" Target="../media/image73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emf"/><Relationship Id="rId11" Type="http://schemas.openxmlformats.org/officeDocument/2006/relationships/image" Target="../media/image72.emf"/><Relationship Id="rId5" Type="http://schemas.openxmlformats.org/officeDocument/2006/relationships/image" Target="../media/image60.emf"/><Relationship Id="rId15" Type="http://schemas.openxmlformats.org/officeDocument/2006/relationships/image" Target="../media/image76.png"/><Relationship Id="rId10" Type="http://schemas.openxmlformats.org/officeDocument/2006/relationships/image" Target="../media/image71.emf"/><Relationship Id="rId4" Type="http://schemas.openxmlformats.org/officeDocument/2006/relationships/image" Target="../media/image59.png"/><Relationship Id="rId9" Type="http://schemas.openxmlformats.org/officeDocument/2006/relationships/image" Target="../media/image70.emf"/><Relationship Id="rId14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f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3" name="TextBox 2"/>
          <p:cNvSpPr txBox="1"/>
          <p:nvPr/>
        </p:nvSpPr>
        <p:spPr>
          <a:xfrm>
            <a:off x="83492" y="5079184"/>
            <a:ext cx="461665" cy="14932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408E3-1C0B-45E5-B572-56F424382D1E}" type="slidenum">
              <a:rPr lang="fr-CH" smtClean="0"/>
              <a:t>1</a:t>
            </a:fld>
            <a:endParaRPr lang="fr-CH"/>
          </a:p>
        </p:txBody>
      </p:sp>
      <p:pic>
        <p:nvPicPr>
          <p:cNvPr id="9" name="Picture 2" descr="C:\DATA\HELP\GVA_HELP\who-logo-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00000" y="241428"/>
            <a:ext cx="2736000" cy="984960"/>
          </a:xfrm>
          <a:prstGeom prst="rect">
            <a:avLst/>
          </a:prstGeom>
          <a:noFill/>
        </p:spPr>
      </p:pic>
      <p:sp>
        <p:nvSpPr>
          <p:cNvPr id="11" name="Title 2"/>
          <p:cNvSpPr>
            <a:spLocks noGrp="1"/>
          </p:cNvSpPr>
          <p:nvPr>
            <p:ph type="ctrTitle"/>
          </p:nvPr>
        </p:nvSpPr>
        <p:spPr>
          <a:xfrm>
            <a:off x="1651686" y="1510017"/>
            <a:ext cx="7648314" cy="1661021"/>
          </a:xfrm>
        </p:spPr>
        <p:txBody>
          <a:bodyPr>
            <a:normAutofit fontScale="90000"/>
          </a:bodyPr>
          <a:lstStyle/>
          <a:p>
            <a:br>
              <a:rPr lang="en-GB" b="0" dirty="0"/>
            </a:br>
            <a:br>
              <a:rPr lang="en-GB" b="0" dirty="0"/>
            </a:br>
            <a:br>
              <a:rPr lang="en-GB" b="0" dirty="0"/>
            </a:br>
            <a:br>
              <a:rPr lang="en-GB" b="0" dirty="0"/>
            </a:br>
            <a:br>
              <a:rPr lang="en-GB" b="0" dirty="0"/>
            </a:br>
            <a:r>
              <a:rPr lang="en-GB" sz="4400" b="1" dirty="0">
                <a:solidFill>
                  <a:srgbClr val="00B0F0"/>
                </a:solidFill>
                <a:latin typeface="+mn-lt"/>
              </a:rPr>
              <a:t>Malaria Prevention and Control </a:t>
            </a:r>
            <a:br>
              <a:rPr lang="en-GB" sz="4400" b="0" dirty="0">
                <a:latin typeface="+mn-lt"/>
              </a:rPr>
            </a:br>
            <a:endParaRPr lang="en-GB" sz="4400" b="0" dirty="0">
              <a:latin typeface="+mn-lt"/>
            </a:endParaRPr>
          </a:p>
        </p:txBody>
      </p:sp>
      <p:sp>
        <p:nvSpPr>
          <p:cNvPr id="12" name="Subtitle 5"/>
          <p:cNvSpPr>
            <a:spLocks noGrp="1"/>
          </p:cNvSpPr>
          <p:nvPr>
            <p:ph type="subTitle" idx="1"/>
          </p:nvPr>
        </p:nvSpPr>
        <p:spPr>
          <a:xfrm>
            <a:off x="6096000" y="4411700"/>
            <a:ext cx="5940000" cy="1424021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GB" dirty="0">
                <a:solidFill>
                  <a:srgbClr val="00B0F0"/>
                </a:solidFill>
              </a:rPr>
              <a:t>Dr Stefan Hoyer (</a:t>
            </a:r>
            <a:r>
              <a:rPr lang="en-GB" dirty="0">
                <a:solidFill>
                  <a:srgbClr val="00B0F0"/>
                </a:solidFill>
                <a:hlinkClick r:id="rId4"/>
              </a:rPr>
              <a:t>hoyers@who.int</a:t>
            </a:r>
            <a:r>
              <a:rPr lang="en-GB" dirty="0">
                <a:solidFill>
                  <a:srgbClr val="00B0F0"/>
                </a:solidFill>
              </a:rPr>
              <a:t>)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GB" dirty="0">
                <a:solidFill>
                  <a:srgbClr val="00B0F0"/>
                </a:solidFill>
              </a:rPr>
              <a:t>High Burden High Impact Unit (HBI)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GB" dirty="0">
                <a:solidFill>
                  <a:srgbClr val="00B0F0"/>
                </a:solidFill>
              </a:rPr>
              <a:t>WHO Global Malaria Programme GMP</a:t>
            </a:r>
            <a:endParaRPr lang="en-GB" sz="2800" dirty="0"/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42168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3" name="TextBox 2"/>
          <p:cNvSpPr txBox="1"/>
          <p:nvPr/>
        </p:nvSpPr>
        <p:spPr>
          <a:xfrm>
            <a:off x="83492" y="5079184"/>
            <a:ext cx="461665" cy="14932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51846" y="6277232"/>
            <a:ext cx="3265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WHO Global Malaria Programme</a:t>
            </a: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381740" y="279291"/>
            <a:ext cx="11718524" cy="7386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 b="1" u="sng" dirty="0">
                <a:latin typeface="+mn-lt"/>
              </a:rPr>
              <a:t>Highest risk groups for malaria morbidity and mortality depends on duration and intensity of transmission resulting in partial immunity  </a:t>
            </a:r>
            <a:endParaRPr lang="en-US" sz="3000" b="1" u="sng" dirty="0"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54EB95-95E1-46CF-867D-61C4E4FBCA0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140432" y="1592493"/>
            <a:ext cx="7017250" cy="44795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59CBE22-ACB4-427A-96C5-2EE66D6E9229}"/>
              </a:ext>
            </a:extLst>
          </p:cNvPr>
          <p:cNvSpPr/>
          <p:nvPr/>
        </p:nvSpPr>
        <p:spPr>
          <a:xfrm>
            <a:off x="1051845" y="1223161"/>
            <a:ext cx="110484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a) First month of malaria transmission  b) Last month of malaria transmission     Annual rainfall in Africa ml/year </a:t>
            </a:r>
            <a:endParaRPr lang="en-US" b="1" dirty="0"/>
          </a:p>
        </p:txBody>
      </p:sp>
      <p:pic>
        <p:nvPicPr>
          <p:cNvPr id="9" name="Picture 8" descr="Chart, surface chart&#10;&#10;Description automatically generated">
            <a:extLst>
              <a:ext uri="{FF2B5EF4-FFF2-40B4-BE49-F238E27FC236}">
                <a16:creationId xmlns:a16="http://schemas.microsoft.com/office/drawing/2014/main" id="{3A7DB9D1-3AFD-4F4F-8EB0-84E34F119F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341" y="1731056"/>
            <a:ext cx="3636923" cy="440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428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3" name="TextBox 2"/>
          <p:cNvSpPr txBox="1"/>
          <p:nvPr/>
        </p:nvSpPr>
        <p:spPr>
          <a:xfrm>
            <a:off x="83492" y="5079184"/>
            <a:ext cx="461665" cy="14932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51846" y="6277232"/>
            <a:ext cx="3265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WHO Global Malaria Programme</a:t>
            </a: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431040" y="285522"/>
            <a:ext cx="11718524" cy="7386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200" b="1" dirty="0">
                <a:latin typeface="+mn-lt"/>
              </a:rPr>
              <a:t>Due to acquired immunity by exposure </a:t>
            </a:r>
            <a:r>
              <a:rPr lang="en-GB" sz="2200" b="1" dirty="0" err="1">
                <a:latin typeface="+mn-lt"/>
              </a:rPr>
              <a:t>hisk</a:t>
            </a:r>
            <a:r>
              <a:rPr lang="en-GB" sz="2200" b="1" dirty="0">
                <a:latin typeface="+mn-lt"/>
              </a:rPr>
              <a:t> groups for malaria morbidity and mortality in high transmission areas are children and pregnant women.  Low transmission are epidemic prone</a:t>
            </a:r>
            <a:endParaRPr lang="en-US" sz="2200" b="1" dirty="0">
              <a:latin typeface="+mn-lt"/>
            </a:endParaRPr>
          </a:p>
        </p:txBody>
      </p:sp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7E52884D-28A7-47C4-BF8A-2B4A8454C1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633" y="1017956"/>
            <a:ext cx="5171605" cy="5705734"/>
          </a:xfrm>
          <a:prstGeom prst="rect">
            <a:avLst/>
          </a:prstGeom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CC499085-E39F-4328-9825-F29D615D55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46" y="1017955"/>
            <a:ext cx="5303984" cy="568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684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3" name="TextBox 2"/>
          <p:cNvSpPr txBox="1"/>
          <p:nvPr/>
        </p:nvSpPr>
        <p:spPr>
          <a:xfrm>
            <a:off x="83492" y="5079184"/>
            <a:ext cx="461665" cy="14932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51846" y="6277232"/>
            <a:ext cx="3265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WHO Global Malaria Programme</a:t>
            </a: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1051846" y="826300"/>
            <a:ext cx="5908247" cy="5450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400" dirty="0">
              <a:solidFill>
                <a:schemeClr val="tx1"/>
              </a:solidFill>
            </a:endParaRPr>
          </a:p>
          <a:p>
            <a:pPr algn="l"/>
            <a:endParaRPr lang="en-GB" sz="2400" dirty="0">
              <a:solidFill>
                <a:schemeClr val="tx1"/>
              </a:solidFill>
            </a:endParaRPr>
          </a:p>
          <a:p>
            <a:pPr algn="l"/>
            <a:r>
              <a:rPr lang="en-GB" sz="2400" b="1" dirty="0">
                <a:solidFill>
                  <a:schemeClr val="tx1"/>
                </a:solidFill>
              </a:rPr>
              <a:t>Diagnosis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2400" dirty="0">
                <a:solidFill>
                  <a:schemeClr val="tx1"/>
                </a:solidFill>
              </a:rPr>
              <a:t>Microscopy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2400" dirty="0">
                <a:solidFill>
                  <a:schemeClr val="tx1"/>
                </a:solidFill>
              </a:rPr>
              <a:t>Rapid diagnostic test</a:t>
            </a:r>
          </a:p>
          <a:p>
            <a:pPr algn="l"/>
            <a:r>
              <a:rPr lang="en-GB" sz="2400" b="1" dirty="0">
                <a:solidFill>
                  <a:schemeClr val="tx1"/>
                </a:solidFill>
              </a:rPr>
              <a:t>Treatment of uncomplicated malaria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2400" dirty="0">
                <a:solidFill>
                  <a:schemeClr val="tx1"/>
                </a:solidFill>
              </a:rPr>
              <a:t>Artemisinin-based combination</a:t>
            </a:r>
          </a:p>
          <a:p>
            <a:pPr lvl="1"/>
            <a:r>
              <a:rPr lang="en-GB" sz="2400" dirty="0">
                <a:solidFill>
                  <a:schemeClr val="tx1"/>
                </a:solidFill>
              </a:rPr>
              <a:t>  therapy (ACT) for </a:t>
            </a:r>
            <a:r>
              <a:rPr lang="en-GB" sz="2400" i="1" dirty="0">
                <a:solidFill>
                  <a:schemeClr val="tx1"/>
                </a:solidFill>
              </a:rPr>
              <a:t>P. falciparum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2400" dirty="0">
                <a:solidFill>
                  <a:schemeClr val="tx1"/>
                </a:solidFill>
              </a:rPr>
              <a:t>Chloroquine for non-falciparum malaria</a:t>
            </a:r>
          </a:p>
          <a:p>
            <a:pPr algn="l"/>
            <a:r>
              <a:rPr lang="en-GB" sz="2400" b="1" dirty="0">
                <a:solidFill>
                  <a:schemeClr val="tx1"/>
                </a:solidFill>
              </a:rPr>
              <a:t>Prevention of relapse </a:t>
            </a:r>
            <a:r>
              <a:rPr lang="en-GB" sz="2400" dirty="0">
                <a:solidFill>
                  <a:schemeClr val="tx1"/>
                </a:solidFill>
              </a:rPr>
              <a:t>(</a:t>
            </a:r>
            <a:r>
              <a:rPr lang="en-GB" sz="2400" i="1" dirty="0">
                <a:solidFill>
                  <a:schemeClr val="tx1"/>
                </a:solidFill>
              </a:rPr>
              <a:t>P. vivax and P. </a:t>
            </a:r>
            <a:r>
              <a:rPr lang="en-GB" sz="2400" i="1" dirty="0" err="1">
                <a:solidFill>
                  <a:schemeClr val="tx1"/>
                </a:solidFill>
              </a:rPr>
              <a:t>ovale</a:t>
            </a:r>
            <a:r>
              <a:rPr lang="en-GB" sz="2400" i="1" dirty="0">
                <a:solidFill>
                  <a:schemeClr val="tx1"/>
                </a:solidFill>
              </a:rPr>
              <a:t>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2400" dirty="0" err="1">
                <a:solidFill>
                  <a:schemeClr val="tx1"/>
                </a:solidFill>
              </a:rPr>
              <a:t>Primaquine</a:t>
            </a:r>
            <a:endParaRPr lang="en-GB" sz="2400" dirty="0">
              <a:solidFill>
                <a:schemeClr val="tx1"/>
              </a:solidFill>
            </a:endParaRPr>
          </a:p>
          <a:p>
            <a:pPr algn="l"/>
            <a:r>
              <a:rPr lang="en-US" sz="2400" b="1" dirty="0">
                <a:solidFill>
                  <a:schemeClr val="tx1"/>
                </a:solidFill>
              </a:rPr>
              <a:t>Reducing transmissibility </a:t>
            </a:r>
            <a:r>
              <a:rPr lang="en-US" sz="2400" dirty="0">
                <a:solidFill>
                  <a:schemeClr val="tx1"/>
                </a:solidFill>
              </a:rPr>
              <a:t>of </a:t>
            </a:r>
            <a:r>
              <a:rPr lang="en-US" sz="2400" i="1" dirty="0">
                <a:solidFill>
                  <a:schemeClr val="tx1"/>
                </a:solidFill>
              </a:rPr>
              <a:t>P. falciparum </a:t>
            </a:r>
            <a:r>
              <a:rPr lang="en-US" sz="2400" dirty="0">
                <a:solidFill>
                  <a:schemeClr val="tx1"/>
                </a:solidFill>
              </a:rPr>
              <a:t>infections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2400" dirty="0">
                <a:solidFill>
                  <a:schemeClr val="tx1"/>
                </a:solidFill>
              </a:rPr>
              <a:t>Primaquine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GB" sz="2200" dirty="0"/>
              <a:t> </a:t>
            </a:r>
          </a:p>
          <a:p>
            <a:pPr>
              <a:buFont typeface="Courier New" panose="02070309020205020404" pitchFamily="49" charset="0"/>
              <a:buChar char="o"/>
            </a:pPr>
            <a:endParaRPr lang="en-GB" sz="2400" dirty="0"/>
          </a:p>
          <a:p>
            <a:endParaRPr lang="en-US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2411674" y="127609"/>
            <a:ext cx="7716860" cy="5454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u="sng" dirty="0">
                <a:latin typeface="+mn-lt"/>
              </a:rPr>
              <a:t>Malaria Control Interventions and strategies</a:t>
            </a:r>
            <a:endParaRPr lang="en-US" sz="3200" u="sng" dirty="0">
              <a:latin typeface="+mn-l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9723" y="1104341"/>
            <a:ext cx="1979712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 descr="WHO Bench aids malaria micros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87"/>
          <a:stretch>
            <a:fillRect/>
          </a:stretch>
        </p:blipFill>
        <p:spPr bwMode="auto">
          <a:xfrm>
            <a:off x="7233104" y="1104341"/>
            <a:ext cx="2075282" cy="25846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typical RDT cassette">
            <a:extLst>
              <a:ext uri="{FF2B5EF4-FFF2-40B4-BE49-F238E27FC236}">
                <a16:creationId xmlns:a16="http://schemas.microsoft.com/office/drawing/2014/main" id="{46DF60FB-C512-4A58-BAC1-DC934A8CC4C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265" y="3775835"/>
            <a:ext cx="4289170" cy="27966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6348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3" name="TextBox 2"/>
          <p:cNvSpPr txBox="1"/>
          <p:nvPr/>
        </p:nvSpPr>
        <p:spPr>
          <a:xfrm>
            <a:off x="83492" y="5079184"/>
            <a:ext cx="461665" cy="14932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51846" y="6277232"/>
            <a:ext cx="3265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WHO Global Malaria Programme</a:t>
            </a: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934948" y="2257433"/>
            <a:ext cx="5528869" cy="25791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200" b="1" dirty="0">
                <a:solidFill>
                  <a:schemeClr val="tx1"/>
                </a:solidFill>
              </a:rPr>
              <a:t>Treatment of severe malaria:</a:t>
            </a:r>
          </a:p>
          <a:p>
            <a:pPr algn="l"/>
            <a:endParaRPr lang="en-GB" sz="2200" b="1" dirty="0">
              <a:solidFill>
                <a:schemeClr val="tx1"/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2200" dirty="0">
                <a:solidFill>
                  <a:schemeClr val="tx1"/>
                </a:solidFill>
              </a:rPr>
              <a:t>Artesunate iv.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2200" dirty="0">
                <a:solidFill>
                  <a:schemeClr val="tx1"/>
                </a:solidFill>
              </a:rPr>
              <a:t>Artemether im.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2200" dirty="0">
                <a:solidFill>
                  <a:schemeClr val="tx1"/>
                </a:solidFill>
              </a:rPr>
              <a:t>Quinine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2200" dirty="0"/>
              <a:t>Treatment of medical complications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GB" sz="2200" dirty="0" err="1">
                <a:solidFill>
                  <a:schemeClr val="tx1"/>
                </a:solidFill>
              </a:rPr>
              <a:t>Hypogycemia</a:t>
            </a:r>
            <a:endParaRPr lang="en-GB" sz="2200" dirty="0">
              <a:solidFill>
                <a:schemeClr val="tx1"/>
              </a:solidFill>
            </a:endParaRPr>
          </a:p>
          <a:p>
            <a:pPr lvl="2">
              <a:buFont typeface="Courier New" panose="02070309020205020404" pitchFamily="49" charset="0"/>
              <a:buChar char="o"/>
            </a:pPr>
            <a:r>
              <a:rPr lang="en-GB" sz="2200" dirty="0">
                <a:solidFill>
                  <a:schemeClr val="tx1"/>
                </a:solidFill>
              </a:rPr>
              <a:t>Coma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GB" sz="2200" dirty="0"/>
              <a:t>Kidney failure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GB" sz="2200" dirty="0"/>
              <a:t>Respiratory failure due to pulmonary oedema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GB" sz="2200" dirty="0" err="1">
                <a:solidFill>
                  <a:schemeClr val="tx1"/>
                </a:solidFill>
              </a:rPr>
              <a:t>Shoc</a:t>
            </a:r>
            <a:endParaRPr lang="en-GB" sz="2200" dirty="0">
              <a:solidFill>
                <a:schemeClr val="tx1"/>
              </a:solidFill>
            </a:endParaRPr>
          </a:p>
          <a:p>
            <a:pPr algn="l"/>
            <a:endParaRPr lang="en-GB" sz="2200" b="1" dirty="0">
              <a:solidFill>
                <a:schemeClr val="tx1"/>
              </a:solidFill>
            </a:endParaRPr>
          </a:p>
          <a:p>
            <a:pPr algn="l"/>
            <a:r>
              <a:rPr lang="en-GB" sz="2200" b="1" dirty="0">
                <a:solidFill>
                  <a:schemeClr val="tx1"/>
                </a:solidFill>
              </a:rPr>
              <a:t>Pre-referral treatment: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2200" dirty="0">
                <a:solidFill>
                  <a:schemeClr val="tx1"/>
                </a:solidFill>
              </a:rPr>
              <a:t>Rectal artesunate</a:t>
            </a:r>
          </a:p>
          <a:p>
            <a:pPr algn="l"/>
            <a:endParaRPr lang="en-US" sz="2200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83492" y="113426"/>
            <a:ext cx="12036973" cy="5454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u="sng" dirty="0">
                <a:latin typeface="+mn-lt"/>
              </a:rPr>
              <a:t>Malaria control Interventions and strategies</a:t>
            </a:r>
            <a:endParaRPr lang="en-US" sz="3200" u="sng" dirty="0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595610" y="6336153"/>
            <a:ext cx="2743200" cy="365125"/>
          </a:xfrm>
        </p:spPr>
        <p:txBody>
          <a:bodyPr/>
          <a:lstStyle/>
          <a:p>
            <a:fld id="{579F4BE3-D01D-4911-8D68-51161D264349}" type="slidenum">
              <a:rPr lang="en-GB" smtClean="0"/>
              <a:t>13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CC854E-F0AC-4B38-8D35-A20BAF9DB2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072" y="827641"/>
            <a:ext cx="4297364" cy="544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9860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3" name="TextBox 2"/>
          <p:cNvSpPr txBox="1"/>
          <p:nvPr/>
        </p:nvSpPr>
        <p:spPr>
          <a:xfrm>
            <a:off x="83492" y="5079184"/>
            <a:ext cx="461665" cy="14932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51846" y="6277232"/>
            <a:ext cx="3265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WHO Global Malaria Programme</a:t>
            </a: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1412915" y="976045"/>
            <a:ext cx="4556370" cy="51470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400" b="1" dirty="0">
                <a:solidFill>
                  <a:schemeClr val="tx1"/>
                </a:solidFill>
              </a:rPr>
              <a:t>Integrated Community Case Management (iCCM)</a:t>
            </a:r>
          </a:p>
          <a:p>
            <a:pPr algn="l"/>
            <a:endParaRPr lang="en-GB" sz="2400" b="1" dirty="0">
              <a:solidFill>
                <a:schemeClr val="tx1"/>
              </a:solidFill>
            </a:endParaRPr>
          </a:p>
          <a:p>
            <a:pPr algn="l"/>
            <a:r>
              <a:rPr lang="en-GB" sz="2400" dirty="0">
                <a:solidFill>
                  <a:schemeClr val="tx1"/>
                </a:solidFill>
              </a:rPr>
              <a:t>Differential diagnosis of fevers and treatment of: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2400" dirty="0"/>
              <a:t>Malaria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2400" dirty="0"/>
              <a:t>Pneumonia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2400" dirty="0"/>
              <a:t>Diarrhoeas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GB" sz="2400" dirty="0"/>
          </a:p>
          <a:p>
            <a:pPr algn="l"/>
            <a:r>
              <a:rPr lang="en-GB" sz="2400" dirty="0">
                <a:solidFill>
                  <a:schemeClr val="tx1"/>
                </a:solidFill>
              </a:rPr>
              <a:t>By trained community health workers at village level</a:t>
            </a:r>
          </a:p>
          <a:p>
            <a:pPr algn="l"/>
            <a:endParaRPr lang="en-US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83492" y="113426"/>
            <a:ext cx="12036973" cy="5454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u="sng" dirty="0">
                <a:latin typeface="+mn-lt"/>
              </a:rPr>
              <a:t>Interventions and strategies</a:t>
            </a:r>
            <a:endParaRPr lang="en-US" sz="3200" u="sng" dirty="0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4BE3-D01D-4911-8D68-51161D264349}" type="slidenum">
              <a:rPr lang="en-GB" smtClean="0"/>
              <a:t>14</a:t>
            </a:fld>
            <a:endParaRPr lang="en-GB"/>
          </a:p>
        </p:txBody>
      </p:sp>
      <p:pic>
        <p:nvPicPr>
          <p:cNvPr id="1026" name="Picture 2" descr="WHO/UNICEF JOINT STATEMENT - Integrated Community Case Management: An  equity-focused strategy to improve access to essential tre">
            <a:extLst>
              <a:ext uri="{FF2B5EF4-FFF2-40B4-BE49-F238E27FC236}">
                <a16:creationId xmlns:a16="http://schemas.microsoft.com/office/drawing/2014/main" id="{7B132A5E-A326-4988-99CB-1F1C6EC2E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925" y="1150888"/>
            <a:ext cx="3832261" cy="497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1734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3" name="TextBox 2"/>
          <p:cNvSpPr txBox="1"/>
          <p:nvPr/>
        </p:nvSpPr>
        <p:spPr>
          <a:xfrm>
            <a:off x="83492" y="5079184"/>
            <a:ext cx="461665" cy="14932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51846" y="6277232"/>
            <a:ext cx="3265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WHO Global Malaria Programme</a:t>
            </a:r>
          </a:p>
        </p:txBody>
      </p:sp>
      <p:sp>
        <p:nvSpPr>
          <p:cNvPr id="5" name="Text Placeholder 1"/>
          <p:cNvSpPr txBox="1">
            <a:spLocks/>
          </p:cNvSpPr>
          <p:nvPr/>
        </p:nvSpPr>
        <p:spPr>
          <a:xfrm>
            <a:off x="1436914" y="1085688"/>
            <a:ext cx="8181373" cy="54005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endParaRPr lang="en-GB" sz="2400" dirty="0">
              <a:solidFill>
                <a:schemeClr val="tx1"/>
              </a:solidFill>
            </a:endParaRPr>
          </a:p>
          <a:p>
            <a:endParaRPr lang="en-US" sz="2400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2057447" y="113427"/>
            <a:ext cx="7716860" cy="5454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u="sng" dirty="0">
                <a:latin typeface="+mn-lt"/>
              </a:rPr>
              <a:t>Malaria Control Interventions and strategies</a:t>
            </a:r>
            <a:endParaRPr lang="en-US" sz="3200" b="1" u="sng" dirty="0">
              <a:latin typeface="+mn-l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5686">
            <a:off x="6917482" y="826006"/>
            <a:ext cx="2396585" cy="2794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4BE3-D01D-4911-8D68-51161D264349}" type="slidenum">
              <a:rPr lang="en-GB" smtClean="0"/>
              <a:t>15</a:t>
            </a:fld>
            <a:endParaRPr lang="en-GB"/>
          </a:p>
        </p:txBody>
      </p:sp>
      <p:pic>
        <p:nvPicPr>
          <p:cNvPr id="10" name="Picture 9" descr="U.N. Tent Camp Near Venezuelan Border Plans To Expand To Meet Growing Need  : NPR">
            <a:extLst>
              <a:ext uri="{FF2B5EF4-FFF2-40B4-BE49-F238E27FC236}">
                <a16:creationId xmlns:a16="http://schemas.microsoft.com/office/drawing/2014/main" id="{BF6A147C-799C-43E2-A7D1-A1EE9AC2A80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236" y="3605017"/>
            <a:ext cx="3790153" cy="2437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D885FD-EB90-484B-AF57-0BB857325955}"/>
              </a:ext>
            </a:extLst>
          </p:cNvPr>
          <p:cNvPicPr/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517" y="1085689"/>
            <a:ext cx="1927104" cy="2305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6BF019-793D-4487-BB52-29F6679F0009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605017"/>
            <a:ext cx="5080621" cy="243702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1799B25-B08C-4B91-819F-2152CB473AD8}"/>
              </a:ext>
            </a:extLst>
          </p:cNvPr>
          <p:cNvSpPr/>
          <p:nvPr/>
        </p:nvSpPr>
        <p:spPr>
          <a:xfrm>
            <a:off x="1576600" y="1085687"/>
            <a:ext cx="488064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/>
              <a:t>Vector control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2200" dirty="0"/>
              <a:t>Indoor residual spraying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2200" dirty="0"/>
              <a:t>Long lasting insecticidal nets (LLINs)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2200" dirty="0"/>
              <a:t>Larval source management (LSM)</a:t>
            </a:r>
          </a:p>
        </p:txBody>
      </p:sp>
    </p:spTree>
    <p:extLst>
      <p:ext uri="{BB962C8B-B14F-4D97-AF65-F5344CB8AC3E}">
        <p14:creationId xmlns:p14="http://schemas.microsoft.com/office/powerpoint/2010/main" val="4095759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3" name="TextBox 2"/>
          <p:cNvSpPr txBox="1"/>
          <p:nvPr/>
        </p:nvSpPr>
        <p:spPr>
          <a:xfrm>
            <a:off x="83492" y="5079184"/>
            <a:ext cx="461665" cy="14932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51846" y="6277232"/>
            <a:ext cx="3265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WHO Global Malaria Programme</a:t>
            </a:r>
          </a:p>
        </p:txBody>
      </p:sp>
      <p:sp>
        <p:nvSpPr>
          <p:cNvPr id="5" name="Text Placeholder 1"/>
          <p:cNvSpPr txBox="1">
            <a:spLocks/>
          </p:cNvSpPr>
          <p:nvPr/>
        </p:nvSpPr>
        <p:spPr>
          <a:xfrm>
            <a:off x="1051846" y="658914"/>
            <a:ext cx="5731209" cy="4981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b="1" dirty="0">
              <a:solidFill>
                <a:schemeClr val="tx1"/>
              </a:solidFill>
            </a:endParaRPr>
          </a:p>
          <a:p>
            <a:r>
              <a:rPr lang="en-GB" sz="2400" b="1" dirty="0">
                <a:solidFill>
                  <a:schemeClr val="tx1"/>
                </a:solidFill>
              </a:rPr>
              <a:t>Chemo-Prevention of malaria</a:t>
            </a:r>
          </a:p>
          <a:p>
            <a:pPr marL="914400" lvl="1" indent="-457200">
              <a:buFont typeface="+mj-lt"/>
              <a:buAutoNum type="arabicPeriod"/>
            </a:pPr>
            <a:endParaRPr lang="en-GB" sz="2200" dirty="0">
              <a:solidFill>
                <a:schemeClr val="tx1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GB" sz="2200" dirty="0">
                <a:solidFill>
                  <a:schemeClr val="tx1"/>
                </a:solidFill>
              </a:rPr>
              <a:t>Intermittent preventive treatment of infants (IPTi) Integrated into EPI</a:t>
            </a:r>
          </a:p>
          <a:p>
            <a:pPr lvl="1"/>
            <a:endParaRPr lang="en-GB" sz="2200" dirty="0">
              <a:solidFill>
                <a:schemeClr val="tx1"/>
              </a:solidFill>
            </a:endParaRPr>
          </a:p>
          <a:p>
            <a:pPr marL="914400" lvl="1" indent="-457200">
              <a:buFont typeface="+mj-lt"/>
              <a:buAutoNum type="arabicPeriod" startAt="2"/>
            </a:pPr>
            <a:r>
              <a:rPr lang="en-GB" sz="2200" dirty="0">
                <a:solidFill>
                  <a:schemeClr val="tx1"/>
                </a:solidFill>
              </a:rPr>
              <a:t>Intermittent preventive treatment in pregnancy (IPTp) Integrated into ANC</a:t>
            </a:r>
          </a:p>
          <a:p>
            <a:pPr marL="914400" lvl="1" indent="-457200">
              <a:buFont typeface="+mj-lt"/>
              <a:buAutoNum type="arabicPeriod" startAt="2"/>
            </a:pPr>
            <a:endParaRPr lang="en-GB" sz="2200" dirty="0">
              <a:solidFill>
                <a:schemeClr val="tx1"/>
              </a:solidFill>
            </a:endParaRPr>
          </a:p>
          <a:p>
            <a:pPr marL="914400" lvl="1" indent="-457200">
              <a:buFont typeface="+mj-lt"/>
              <a:buAutoNum type="arabicPeriod" startAt="2"/>
            </a:pPr>
            <a:r>
              <a:rPr lang="en-GB" sz="2200" dirty="0">
                <a:solidFill>
                  <a:schemeClr val="tx1"/>
                </a:solidFill>
              </a:rPr>
              <a:t>Seasonal malaria chemoprevention (SMC) Targeting children &lt; 5</a:t>
            </a:r>
          </a:p>
          <a:p>
            <a:pPr marL="914400" lvl="1" indent="-457200">
              <a:buFont typeface="+mj-lt"/>
              <a:buAutoNum type="arabicPeriod" startAt="2"/>
            </a:pPr>
            <a:endParaRPr lang="en-GB" sz="2200" dirty="0">
              <a:solidFill>
                <a:schemeClr val="tx1"/>
              </a:solidFill>
            </a:endParaRPr>
          </a:p>
          <a:p>
            <a:pPr marL="914400" lvl="1" indent="-457200">
              <a:buFont typeface="+mj-lt"/>
              <a:buAutoNum type="arabicPeriod" startAt="2"/>
            </a:pPr>
            <a:r>
              <a:rPr lang="en-GB" sz="2200" dirty="0">
                <a:solidFill>
                  <a:schemeClr val="tx1"/>
                </a:solidFill>
              </a:rPr>
              <a:t>Mass drug administration (MDA)</a:t>
            </a:r>
          </a:p>
          <a:p>
            <a:pPr lvl="1"/>
            <a:r>
              <a:rPr lang="en-GB" sz="2200" dirty="0"/>
              <a:t>	Emergency intervention</a:t>
            </a:r>
            <a:endParaRPr lang="en-GB" sz="2200" dirty="0">
              <a:solidFill>
                <a:schemeClr val="tx1"/>
              </a:solidFill>
            </a:endParaRPr>
          </a:p>
          <a:p>
            <a:pPr marL="914400" lvl="1" indent="-457200">
              <a:buFont typeface="+mj-lt"/>
              <a:buAutoNum type="arabicPeriod" startAt="2"/>
            </a:pPr>
            <a:endParaRPr lang="en-GB" sz="2200" dirty="0">
              <a:solidFill>
                <a:schemeClr val="tx1"/>
              </a:solidFill>
            </a:endParaRPr>
          </a:p>
          <a:p>
            <a:endParaRPr lang="en-US" sz="2400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2057447" y="113427"/>
            <a:ext cx="7716860" cy="5454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u="sng" dirty="0">
                <a:latin typeface="+mn-lt"/>
              </a:rPr>
              <a:t>Interventions and strategies</a:t>
            </a:r>
            <a:endParaRPr lang="en-US" sz="3200" u="sng" dirty="0">
              <a:latin typeface="+mn-l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4BE3-D01D-4911-8D68-51161D264349}" type="slidenum">
              <a:rPr lang="en-GB" smtClean="0"/>
              <a:t>16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ACF9EC-64A8-4849-B6BC-6414F48C3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4239" y="1006867"/>
            <a:ext cx="3814789" cy="545557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93756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3" name="TextBox 2"/>
          <p:cNvSpPr txBox="1"/>
          <p:nvPr/>
        </p:nvSpPr>
        <p:spPr>
          <a:xfrm>
            <a:off x="83492" y="5079184"/>
            <a:ext cx="461665" cy="14932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51846" y="6277232"/>
            <a:ext cx="2710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Global Malaria programme</a:t>
            </a: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1588929" y="953722"/>
            <a:ext cx="5335151" cy="51548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/>
              <a:t>WHO recommends MDA to: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200" dirty="0"/>
              <a:t>Stop malaria epidemics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220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2200" dirty="0"/>
              <a:t>Rapidly reduce malaria mortality and morbidity in complex emergencies in which the health system has broken down including in Ebola-affected areas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220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2200" dirty="0"/>
              <a:t>Eliminate </a:t>
            </a:r>
            <a:r>
              <a:rPr lang="en-US" sz="2200" i="1" dirty="0"/>
              <a:t>Pf</a:t>
            </a:r>
            <a:r>
              <a:rPr lang="en-US" sz="2200" dirty="0"/>
              <a:t> in the Greater Mekong subregion in reduce the risk for spread of multi-drug resistance, 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220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2200" dirty="0"/>
              <a:t>To interrupt transmission of falciparum malaria in areas approaching elimination,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2400" dirty="0"/>
          </a:p>
          <a:p>
            <a:pPr>
              <a:buFont typeface="Courier New" panose="02070309020205020404" pitchFamily="49" charset="0"/>
              <a:buChar char="o"/>
            </a:pPr>
            <a:endParaRPr lang="en-US" sz="2400" dirty="0"/>
          </a:p>
          <a:p>
            <a:endParaRPr lang="en-US" sz="2000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0" y="141520"/>
            <a:ext cx="12192000" cy="6435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u="sng" dirty="0">
                <a:latin typeface="+mn-lt"/>
              </a:rPr>
              <a:t>Mass drug administration (MDA)</a:t>
            </a:r>
            <a:endParaRPr lang="en-US" sz="3200" u="sng" dirty="0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4BE3-D01D-4911-8D68-51161D264349}" type="slidenum">
              <a:rPr lang="en-GB" smtClean="0"/>
              <a:t>17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5F478A-23C9-464A-9E11-32475358F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5001" y="906444"/>
            <a:ext cx="4093148" cy="581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9995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941033" y="155360"/>
            <a:ext cx="10431262" cy="79131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u="sng" dirty="0">
                <a:latin typeface="+mn-lt"/>
                <a:cs typeface="Calibri" panose="020F0502020204030204" pitchFamily="34" charset="0"/>
              </a:rPr>
              <a:t>Malaria in humanitarian emergencies </a:t>
            </a:r>
            <a:endParaRPr lang="en-US" sz="4000" u="sng" dirty="0"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4" name="TextBox 3"/>
          <p:cNvSpPr txBox="1"/>
          <p:nvPr/>
        </p:nvSpPr>
        <p:spPr>
          <a:xfrm>
            <a:off x="83492" y="5079184"/>
            <a:ext cx="461665" cy="14932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51844" y="6427432"/>
            <a:ext cx="3404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WHO Global Malaria Programme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C32BB7-ED46-49B1-A52E-7FBFD1A3A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5882" y="1754269"/>
            <a:ext cx="3840413" cy="45829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CD5619-05EF-40A8-A5EE-5B29112BCC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1215" y="1589103"/>
            <a:ext cx="3664130" cy="4838329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43E621BA-9421-4D67-A339-57B591377BEC}"/>
              </a:ext>
            </a:extLst>
          </p:cNvPr>
          <p:cNvSpPr/>
          <p:nvPr/>
        </p:nvSpPr>
        <p:spPr>
          <a:xfrm>
            <a:off x="4793940" y="2920753"/>
            <a:ext cx="3757275" cy="57913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1D47080-8032-421C-9362-D2FCF836D903}"/>
              </a:ext>
            </a:extLst>
          </p:cNvPr>
          <p:cNvSpPr/>
          <p:nvPr/>
        </p:nvSpPr>
        <p:spPr>
          <a:xfrm>
            <a:off x="8535011" y="2920752"/>
            <a:ext cx="3565254" cy="355108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85CAFF-2AB4-4E9C-9DC0-62FA7F057F00}"/>
              </a:ext>
            </a:extLst>
          </p:cNvPr>
          <p:cNvSpPr/>
          <p:nvPr/>
        </p:nvSpPr>
        <p:spPr>
          <a:xfrm>
            <a:off x="628651" y="946675"/>
            <a:ext cx="39949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Countries with ongoing emergencies in 2019</a:t>
            </a:r>
            <a:endParaRPr lang="en-US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351826-2421-4D3F-B93B-41A849BFF54A}"/>
              </a:ext>
            </a:extLst>
          </p:cNvPr>
          <p:cNvSpPr txBox="1"/>
          <p:nvPr/>
        </p:nvSpPr>
        <p:spPr>
          <a:xfrm>
            <a:off x="4842085" y="878889"/>
            <a:ext cx="72581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Malaria </a:t>
            </a:r>
            <a:r>
              <a:rPr lang="fr-CH" dirty="0" err="1"/>
              <a:t>is</a:t>
            </a:r>
            <a:r>
              <a:rPr lang="fr-CH" dirty="0"/>
              <a:t> a major public </a:t>
            </a:r>
            <a:r>
              <a:rPr lang="fr-CH" dirty="0" err="1"/>
              <a:t>health</a:t>
            </a:r>
            <a:r>
              <a:rPr lang="fr-CH" dirty="0"/>
              <a:t> </a:t>
            </a:r>
            <a:r>
              <a:rPr lang="fr-CH" dirty="0" err="1"/>
              <a:t>problem</a:t>
            </a:r>
            <a:r>
              <a:rPr lang="fr-CH" dirty="0"/>
              <a:t> </a:t>
            </a:r>
            <a:r>
              <a:rPr lang="fr-CH" dirty="0" err="1"/>
              <a:t>during</a:t>
            </a:r>
            <a:r>
              <a:rPr lang="fr-CH" dirty="0"/>
              <a:t> </a:t>
            </a:r>
            <a:r>
              <a:rPr lang="fr-CH" dirty="0" err="1"/>
              <a:t>humanitarian</a:t>
            </a:r>
            <a:r>
              <a:rPr lang="fr-CH" dirty="0"/>
              <a:t> emergencies in </a:t>
            </a:r>
            <a:r>
              <a:rPr lang="fr-CH" dirty="0" err="1"/>
              <a:t>endemic</a:t>
            </a:r>
            <a:r>
              <a:rPr lang="fr-CH" dirty="0"/>
              <a:t> countries. The data </a:t>
            </a:r>
            <a:r>
              <a:rPr lang="fr-CH" dirty="0" err="1"/>
              <a:t>shown</a:t>
            </a:r>
            <a:r>
              <a:rPr lang="fr-CH" dirty="0"/>
              <a:t> </a:t>
            </a:r>
            <a:r>
              <a:rPr lang="fr-CH" dirty="0" err="1"/>
              <a:t>below</a:t>
            </a:r>
            <a:r>
              <a:rPr lang="fr-CH" dirty="0"/>
              <a:t> are the causes of </a:t>
            </a:r>
            <a:r>
              <a:rPr lang="fr-CH" dirty="0" err="1"/>
              <a:t>morbidity</a:t>
            </a:r>
            <a:r>
              <a:rPr lang="fr-CH" dirty="0"/>
              <a:t> and </a:t>
            </a:r>
            <a:r>
              <a:rPr lang="fr-CH" dirty="0" err="1"/>
              <a:t>mortality</a:t>
            </a:r>
            <a:r>
              <a:rPr lang="fr-CH" dirty="0"/>
              <a:t> </a:t>
            </a:r>
            <a:r>
              <a:rPr lang="fr-CH" dirty="0" err="1"/>
              <a:t>among</a:t>
            </a:r>
            <a:r>
              <a:rPr lang="fr-CH" dirty="0"/>
              <a:t> </a:t>
            </a:r>
            <a:r>
              <a:rPr lang="fr-CH" dirty="0" err="1"/>
              <a:t>IDPs</a:t>
            </a:r>
            <a:r>
              <a:rPr lang="fr-CH" dirty="0"/>
              <a:t> in </a:t>
            </a:r>
            <a:r>
              <a:rPr lang="fr-CH" dirty="0" err="1"/>
              <a:t>Borno</a:t>
            </a:r>
            <a:r>
              <a:rPr lang="fr-CH" dirty="0"/>
              <a:t> State, Nigeria.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6E93630-9E2E-4EC0-A874-1B2D1319090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400" y="2013585"/>
            <a:ext cx="8380890" cy="44888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518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941033" y="155360"/>
            <a:ext cx="10431262" cy="79131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u="sng" dirty="0">
                <a:latin typeface="+mn-lt"/>
                <a:cs typeface="Calibri" panose="020F0502020204030204" pitchFamily="34" charset="0"/>
              </a:rPr>
              <a:t>Example of successful emergency response through MDA </a:t>
            </a:r>
            <a:r>
              <a:rPr lang="en-GB" sz="4000" u="sng" dirty="0">
                <a:latin typeface="+mn-lt"/>
                <a:cs typeface="Calibri" panose="020F0502020204030204" pitchFamily="34" charset="0"/>
              </a:rPr>
              <a:t> </a:t>
            </a:r>
            <a:endParaRPr lang="en-US" sz="4000" u="sng" dirty="0"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4" name="TextBox 3"/>
          <p:cNvSpPr txBox="1"/>
          <p:nvPr/>
        </p:nvSpPr>
        <p:spPr>
          <a:xfrm>
            <a:off x="83492" y="5079184"/>
            <a:ext cx="461665" cy="14932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51844" y="6427432"/>
            <a:ext cx="3404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WHO Global Malaria Programme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85CAFF-2AB4-4E9C-9DC0-62FA7F057F00}"/>
              </a:ext>
            </a:extLst>
          </p:cNvPr>
          <p:cNvSpPr/>
          <p:nvPr/>
        </p:nvSpPr>
        <p:spPr>
          <a:xfrm>
            <a:off x="628651" y="946675"/>
            <a:ext cx="39949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Situation in Borno Sate, Nigeria 2017</a:t>
            </a:r>
            <a:endParaRPr lang="en-US" sz="16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351826-2421-4D3F-B93B-41A849BFF54A}"/>
              </a:ext>
            </a:extLst>
          </p:cNvPr>
          <p:cNvSpPr txBox="1"/>
          <p:nvPr/>
        </p:nvSpPr>
        <p:spPr>
          <a:xfrm>
            <a:off x="4842085" y="878889"/>
            <a:ext cx="7258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err="1"/>
              <a:t>Example</a:t>
            </a:r>
            <a:r>
              <a:rPr lang="fr-CH" b="1" dirty="0"/>
              <a:t> how the </a:t>
            </a:r>
            <a:r>
              <a:rPr lang="fr-CH" b="1" dirty="0" err="1"/>
              <a:t>widespread</a:t>
            </a:r>
            <a:r>
              <a:rPr lang="fr-CH" b="1" dirty="0"/>
              <a:t> acute malnutrition </a:t>
            </a:r>
            <a:r>
              <a:rPr lang="fr-CH" b="1" dirty="0" err="1"/>
              <a:t>combined</a:t>
            </a:r>
            <a:r>
              <a:rPr lang="fr-CH" b="1" dirty="0"/>
              <a:t> </a:t>
            </a:r>
            <a:r>
              <a:rPr lang="fr-CH" b="1" dirty="0" err="1"/>
              <a:t>with</a:t>
            </a:r>
            <a:r>
              <a:rPr lang="fr-CH" b="1" dirty="0"/>
              <a:t> malaria and no </a:t>
            </a:r>
            <a:r>
              <a:rPr lang="fr-CH" b="1" dirty="0" err="1"/>
              <a:t>access</a:t>
            </a:r>
            <a:r>
              <a:rPr lang="fr-CH" b="1" dirty="0"/>
              <a:t> to </a:t>
            </a:r>
            <a:r>
              <a:rPr lang="fr-CH" b="1" dirty="0" err="1"/>
              <a:t>treatment</a:t>
            </a:r>
            <a:r>
              <a:rPr lang="fr-CH" b="1" dirty="0"/>
              <a:t> cana </a:t>
            </a:r>
            <a:r>
              <a:rPr lang="fr-CH" b="1" dirty="0" err="1"/>
              <a:t>exacerbate</a:t>
            </a:r>
            <a:r>
              <a:rPr lang="fr-CH" b="1" dirty="0"/>
              <a:t> malaria </a:t>
            </a:r>
            <a:r>
              <a:rPr lang="fr-CH" b="1" dirty="0" err="1"/>
              <a:t>mortality</a:t>
            </a:r>
            <a:r>
              <a:rPr lang="fr-CH" b="1" dirty="0"/>
              <a:t> </a:t>
            </a:r>
            <a:endParaRPr lang="en-US" b="1" dirty="0"/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25" y="2549612"/>
            <a:ext cx="3818576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576" y="2501157"/>
            <a:ext cx="3565371" cy="1998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174" y="2019502"/>
            <a:ext cx="32766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776097" y="1771875"/>
            <a:ext cx="72124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Maximum all cause child mortality levels in Borno, Nigeria up to 8.4:</a:t>
            </a:r>
          </a:p>
          <a:p>
            <a:r>
              <a:rPr lang="en-US" dirty="0"/>
              <a:t>Emergency threshold = 2 child deaths &lt; age of 5 /10'000 population/day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858253" y="4721804"/>
            <a:ext cx="73306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Successful WHO Emergency response: </a:t>
            </a:r>
          </a:p>
          <a:p>
            <a:r>
              <a:rPr lang="en-US" b="1" dirty="0"/>
              <a:t>Monthly age-targeted mass drug administration during high transmission season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8779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2111485" y="219217"/>
            <a:ext cx="7632848" cy="5454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 b="1" u="sng" dirty="0">
                <a:latin typeface="+mn-lt"/>
                <a:cs typeface="Calibri" panose="020F0502020204030204" pitchFamily="34" charset="0"/>
              </a:rPr>
              <a:t>Outline</a:t>
            </a:r>
            <a:endParaRPr lang="en-US" sz="3000" b="1" u="sng" dirty="0"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4" name="TextBox 3"/>
          <p:cNvSpPr txBox="1"/>
          <p:nvPr/>
        </p:nvSpPr>
        <p:spPr>
          <a:xfrm>
            <a:off x="83492" y="5079184"/>
            <a:ext cx="461665" cy="14932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 </a:t>
            </a: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1624614" y="1056442"/>
            <a:ext cx="9641148" cy="38607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/>
              <a:t>Presentation – 15 minutes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Factors influencing malaria epidemiology transmission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Interventions and strategies against malaria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Malaria control within a humanitarian emergency response</a:t>
            </a:r>
          </a:p>
          <a:p>
            <a:pPr algn="l"/>
            <a:endParaRPr lang="en-GB" sz="2800" dirty="0"/>
          </a:p>
          <a:p>
            <a:pPr algn="l"/>
            <a:r>
              <a:rPr lang="en-GB" sz="2800" dirty="0"/>
              <a:t>Q &amp; A – 5 minutes</a:t>
            </a:r>
            <a:endParaRPr lang="en-US" sz="2800" dirty="0"/>
          </a:p>
          <a:p>
            <a:pPr algn="l"/>
            <a:endParaRPr lang="en-GB" sz="2800" dirty="0"/>
          </a:p>
          <a:p>
            <a:pPr algn="l"/>
            <a:r>
              <a:rPr lang="en-GB" sz="2800" dirty="0"/>
              <a:t>Group exercise – 10 minutes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51846" y="6277232"/>
            <a:ext cx="3261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WHO Global Malaria Programme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4BE3-D01D-4911-8D68-51161D26434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8666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3" name="TextBox 2"/>
          <p:cNvSpPr txBox="1"/>
          <p:nvPr/>
        </p:nvSpPr>
        <p:spPr>
          <a:xfrm>
            <a:off x="83492" y="5079184"/>
            <a:ext cx="461665" cy="14932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51846" y="6294020"/>
            <a:ext cx="3265189" cy="335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WHO Global Malaria Programme</a:t>
            </a:r>
          </a:p>
        </p:txBody>
      </p:sp>
      <p:sp>
        <p:nvSpPr>
          <p:cNvPr id="5" name="Title 6"/>
          <p:cNvSpPr txBox="1">
            <a:spLocks/>
          </p:cNvSpPr>
          <p:nvPr/>
        </p:nvSpPr>
        <p:spPr>
          <a:xfrm>
            <a:off x="708917" y="0"/>
            <a:ext cx="10527979" cy="904126"/>
          </a:xfrm>
          <a:prstGeom prst="rect">
            <a:avLst/>
          </a:prstGeom>
        </p:spPr>
        <p:txBody>
          <a:bodyPr wrap="square" tIns="36000" bIns="0" anchor="ctr" anchorCtr="0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2400" b="1" kern="1200" cap="none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algn="ctr"/>
            <a:r>
              <a:rPr lang="en-GB" sz="3200" b="0" dirty="0">
                <a:solidFill>
                  <a:schemeClr val="tx1"/>
                </a:solidFill>
                <a:latin typeface="+mn-lt"/>
              </a:rPr>
              <a:t>Assessing malaria risk within a humanitarian emergency</a:t>
            </a:r>
          </a:p>
          <a:p>
            <a:pPr algn="ctr"/>
            <a:r>
              <a:rPr lang="en-GB" sz="2800" i="1" dirty="0">
                <a:solidFill>
                  <a:srgbClr val="FF0000"/>
                </a:solidFill>
                <a:latin typeface="+mn-lt"/>
              </a:rPr>
              <a:t>1</a:t>
            </a:r>
            <a:r>
              <a:rPr lang="en-GB" sz="2800" i="1" u="sng" dirty="0">
                <a:solidFill>
                  <a:srgbClr val="FF0000"/>
                </a:solidFill>
                <a:latin typeface="+mn-lt"/>
              </a:rPr>
              <a:t>) Is there malaria transmission in the emergency affected area?</a:t>
            </a:r>
            <a:r>
              <a:rPr lang="en-GB" sz="3200" b="0" u="sng" dirty="0">
                <a:solidFill>
                  <a:schemeClr val="tx1"/>
                </a:solidFill>
                <a:latin typeface="+mn-lt"/>
              </a:rPr>
              <a:t>  </a:t>
            </a:r>
            <a:endParaRPr lang="en-US" sz="3200" b="0" u="sng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028" name="Picture 4" descr="Health Cluster March 2022">
            <a:extLst>
              <a:ext uri="{FF2B5EF4-FFF2-40B4-BE49-F238E27FC236}">
                <a16:creationId xmlns:a16="http://schemas.microsoft.com/office/drawing/2014/main" id="{CF274EE1-4820-413B-AB94-7BE79A33D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48" y="1148139"/>
            <a:ext cx="9437871" cy="514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53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628650" y="134100"/>
            <a:ext cx="11145534" cy="5953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GB" sz="2800" b="1" i="1" u="sng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2) Is there high or low malaria transmission in the emergency area?</a:t>
            </a:r>
            <a:r>
              <a:rPr lang="en-GB" sz="3200" u="sng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GB" sz="2400" i="1" u="sng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(</a:t>
            </a:r>
            <a:r>
              <a:rPr lang="en-GB" sz="2400" i="1" u="sng" dirty="0" err="1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i.e</a:t>
            </a:r>
            <a:r>
              <a:rPr lang="en-GB" sz="2400" i="1" u="sng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 Which age groups are at highest risk of malaria morbidity and mortality)  </a:t>
            </a:r>
            <a:endParaRPr lang="en-US" sz="2400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4" name="TextBox 3"/>
          <p:cNvSpPr txBox="1"/>
          <p:nvPr/>
        </p:nvSpPr>
        <p:spPr>
          <a:xfrm>
            <a:off x="83492" y="5079184"/>
            <a:ext cx="461665" cy="14932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51844" y="6427432"/>
            <a:ext cx="3262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WHO Global Malaria Programme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CCA408-98FE-4899-9839-B01CA2B69AE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571" y="1119884"/>
            <a:ext cx="7346022" cy="53075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9617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492" y="5079184"/>
            <a:ext cx="461665" cy="14932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H.E.L.P. course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51846" y="6277232"/>
            <a:ext cx="3265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 Global Malaria Programme</a:t>
            </a: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381740" y="205467"/>
            <a:ext cx="11718524" cy="7386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 b="1" i="1" u="sng" dirty="0">
                <a:solidFill>
                  <a:srgbClr val="FF0000"/>
                </a:solidFill>
              </a:rPr>
              <a:t>3) When does the next high transmission rainy season start?</a:t>
            </a:r>
            <a:r>
              <a:rPr lang="en-GB" sz="3000" u="sng" dirty="0"/>
              <a:t>  </a:t>
            </a:r>
          </a:p>
          <a:p>
            <a:pPr algn="ctr"/>
            <a:endParaRPr lang="en-US" sz="3600" u="sng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54EB95-95E1-46CF-867D-61C4E4FBCA0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140432" y="1592493"/>
            <a:ext cx="7048072" cy="44795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59CBE22-ACB4-427A-96C5-2EE66D6E9229}"/>
              </a:ext>
            </a:extLst>
          </p:cNvPr>
          <p:cNvSpPr/>
          <p:nvPr/>
        </p:nvSpPr>
        <p:spPr>
          <a:xfrm>
            <a:off x="751942" y="1305224"/>
            <a:ext cx="75667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First month of malaria transmission     b) Last month of malaria transmission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Chart, surface chart&#10;&#10;Description automatically generated">
            <a:extLst>
              <a:ext uri="{FF2B5EF4-FFF2-40B4-BE49-F238E27FC236}">
                <a16:creationId xmlns:a16="http://schemas.microsoft.com/office/drawing/2014/main" id="{AB9242F8-C549-4B8D-B226-8E8A9A33FA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092" y="944130"/>
            <a:ext cx="3712722" cy="512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945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492" y="5079184"/>
            <a:ext cx="461665" cy="14932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H.E.L.P. course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51846" y="6277232"/>
            <a:ext cx="3265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 Global Malaria Programme</a:t>
            </a: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381740" y="205467"/>
            <a:ext cx="11718524" cy="7386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 b="1" i="1" u="sng" dirty="0">
                <a:solidFill>
                  <a:srgbClr val="FF0000"/>
                </a:solidFill>
              </a:rPr>
              <a:t>4) How good is access to malaria case management in emergency area </a:t>
            </a:r>
            <a:r>
              <a:rPr lang="en-GB" sz="3000" u="sng" dirty="0"/>
              <a:t>  </a:t>
            </a:r>
          </a:p>
          <a:p>
            <a:pPr algn="ctr"/>
            <a:endParaRPr lang="en-US" sz="3600" u="sng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9CBE22-ACB4-427A-96C5-2EE66D6E9229}"/>
              </a:ext>
            </a:extLst>
          </p:cNvPr>
          <p:cNvSpPr/>
          <p:nvPr/>
        </p:nvSpPr>
        <p:spPr>
          <a:xfrm>
            <a:off x="1051846" y="1000576"/>
            <a:ext cx="109092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Map of access to heath facilities in South Sudan         and          b) Boku Haram-affected Borno State Nigeria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B5ABDF1-87D8-409C-87B9-935916E7415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42" y="1795686"/>
            <a:ext cx="5494746" cy="4481546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023C43-AD17-4B81-B916-49F2F034239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979" y="1795686"/>
            <a:ext cx="5738529" cy="4276341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8720902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492" y="5079184"/>
            <a:ext cx="461665" cy="14932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H.E.L.P. course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51846" y="6277232"/>
            <a:ext cx="3265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 Global Malaria Programme</a:t>
            </a: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381740" y="205467"/>
            <a:ext cx="11718524" cy="7386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 b="1" i="1" u="sng" dirty="0">
                <a:solidFill>
                  <a:srgbClr val="FF0000"/>
                </a:solidFill>
              </a:rPr>
              <a:t>5) What is the remaining vector control coverage in the emergency area? </a:t>
            </a:r>
            <a:r>
              <a:rPr lang="en-GB" sz="3000" u="sng" dirty="0"/>
              <a:t>  </a:t>
            </a:r>
          </a:p>
          <a:p>
            <a:pPr algn="ctr"/>
            <a:endParaRPr lang="en-US" sz="3600" u="sng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9CBE22-ACB4-427A-96C5-2EE66D6E9229}"/>
              </a:ext>
            </a:extLst>
          </p:cNvPr>
          <p:cNvSpPr/>
          <p:nvPr/>
        </p:nvSpPr>
        <p:spPr>
          <a:xfrm>
            <a:off x="1051846" y="1000576"/>
            <a:ext cx="109092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Map of access to heath facilities in South Sudan         and          b) Boku Haram-affected Borno State Nigeria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D4C291-CAB2-43DC-B460-1B51D2B2B35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137" y="1553695"/>
            <a:ext cx="4777483" cy="4303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873F55-EAA4-465D-A839-6DF4BB38928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08" y="1553694"/>
            <a:ext cx="5659247" cy="44566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3332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3" name="TextBox 2"/>
          <p:cNvSpPr txBox="1"/>
          <p:nvPr/>
        </p:nvSpPr>
        <p:spPr>
          <a:xfrm>
            <a:off x="83492" y="5079184"/>
            <a:ext cx="461665" cy="14932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51846" y="6277232"/>
            <a:ext cx="3265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WHO Global Malaria Programme</a:t>
            </a: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611526" y="211436"/>
            <a:ext cx="11718524" cy="7386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b="1" i="1" u="sng" dirty="0">
                <a:solidFill>
                  <a:srgbClr val="FF0000"/>
                </a:solidFill>
                <a:latin typeface="+mn-lt"/>
              </a:rPr>
              <a:t>Are there </a:t>
            </a:r>
            <a:r>
              <a:rPr lang="en-GB" sz="2800" b="1" i="1" u="sng" dirty="0" err="1">
                <a:solidFill>
                  <a:srgbClr val="FF0000"/>
                </a:solidFill>
                <a:latin typeface="+mn-lt"/>
              </a:rPr>
              <a:t>comorbities</a:t>
            </a:r>
            <a:r>
              <a:rPr lang="en-GB" sz="2800" b="1" i="1" u="sng" dirty="0">
                <a:solidFill>
                  <a:srgbClr val="FF0000"/>
                </a:solidFill>
                <a:latin typeface="+mn-lt"/>
              </a:rPr>
              <a:t> that could massively increase all cause child mortality?</a:t>
            </a:r>
          </a:p>
          <a:p>
            <a:pPr algn="ctr"/>
            <a:r>
              <a:rPr lang="en-GB" sz="2400" b="1" i="1" u="sng" dirty="0">
                <a:solidFill>
                  <a:srgbClr val="FF0000"/>
                </a:solidFill>
                <a:latin typeface="+mn-lt"/>
              </a:rPr>
              <a:t>(Severe acute malnutrition, measles, cholera)</a:t>
            </a:r>
            <a:r>
              <a:rPr lang="en-GB" sz="2800" b="1" i="1" u="sng" dirty="0">
                <a:solidFill>
                  <a:srgbClr val="FF0000"/>
                </a:solidFill>
                <a:latin typeface="+mn-lt"/>
              </a:rPr>
              <a:t>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367" y="1139565"/>
            <a:ext cx="3480398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Oval 12"/>
          <p:cNvSpPr/>
          <p:nvPr/>
        </p:nvSpPr>
        <p:spPr>
          <a:xfrm>
            <a:off x="9923387" y="1838486"/>
            <a:ext cx="1601273" cy="17567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  <a:p>
            <a:pPr algn="ctr"/>
            <a:endParaRPr lang="fr-CH" dirty="0"/>
          </a:p>
        </p:txBody>
      </p:sp>
      <p:pic>
        <p:nvPicPr>
          <p:cNvPr id="14" name="Picture 3" descr="D:\globalsynergybackup\Malaria\By Subject\Emergencies\Muac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846" y="4197677"/>
            <a:ext cx="3645160" cy="237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470EB2F3-F57B-4781-BD9C-8B586E84C5AC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28861" y="1284269"/>
            <a:ext cx="6391645" cy="491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29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492" y="5079184"/>
            <a:ext cx="461665" cy="14932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H.E.L.P. course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51846" y="6277232"/>
            <a:ext cx="3265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 Global Malaria Programme</a:t>
            </a: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381740" y="205467"/>
            <a:ext cx="11718524" cy="7386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b="1" i="1" u="sng" dirty="0">
                <a:solidFill>
                  <a:srgbClr val="FF0000"/>
                </a:solidFill>
              </a:rPr>
              <a:t>6) Two examples of malnutrition combined with malaria exacerbating mortality</a:t>
            </a:r>
            <a:endParaRPr lang="en-GB" sz="2800" u="sng" dirty="0"/>
          </a:p>
          <a:p>
            <a:pPr algn="ctr"/>
            <a:endParaRPr lang="en-US" sz="3600" u="sng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9CBE22-ACB4-427A-96C5-2EE66D6E9229}"/>
              </a:ext>
            </a:extLst>
          </p:cNvPr>
          <p:cNvSpPr/>
          <p:nvPr/>
        </p:nvSpPr>
        <p:spPr>
          <a:xfrm>
            <a:off x="1051846" y="1000576"/>
            <a:ext cx="109092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IPC map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South Sudan                                           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3DB631-8F2F-4AE1-B59B-E35D4D7B565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86" y="1403752"/>
            <a:ext cx="4646886" cy="3215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BBB61D-CFDA-47ED-8BF3-42A9A05CDF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686" y="4585718"/>
            <a:ext cx="4524440" cy="185080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3B04B23-BECD-4D8D-8D17-0D07A9190B61}"/>
              </a:ext>
            </a:extLst>
          </p:cNvPr>
          <p:cNvSpPr/>
          <p:nvPr/>
        </p:nvSpPr>
        <p:spPr>
          <a:xfrm>
            <a:off x="3048000" y="29673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dirty="0"/>
          </a:p>
          <a:p>
            <a:r>
              <a:rPr lang="en-GB" dirty="0"/>
              <a:t> </a:t>
            </a:r>
          </a:p>
          <a:p>
            <a:r>
              <a:rPr lang="en-GB" dirty="0"/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970DE9C-1F45-4428-B808-98B3788D5D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3430" y="766801"/>
            <a:ext cx="4750084" cy="562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2568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492" y="5079184"/>
            <a:ext cx="461665" cy="14932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H.E.L.P. course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51846" y="6277232"/>
            <a:ext cx="3265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 Global Malaria Programme</a:t>
            </a: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381740" y="205467"/>
            <a:ext cx="11718524" cy="7386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b="1" i="1" u="sng" dirty="0">
                <a:solidFill>
                  <a:srgbClr val="FF0000"/>
                </a:solidFill>
              </a:rPr>
              <a:t>7) Result targeting those at highest risk of exacerbated malaria mortality</a:t>
            </a:r>
            <a:endParaRPr lang="en-GB" sz="2800" u="sng" dirty="0"/>
          </a:p>
          <a:p>
            <a:pPr algn="ctr"/>
            <a:endParaRPr lang="en-US" sz="3600" u="sng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9FADEF1-B554-4986-A92A-7701BF027C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5073242"/>
              </p:ext>
            </p:extLst>
          </p:nvPr>
        </p:nvGraphicFramePr>
        <p:xfrm>
          <a:off x="1253447" y="852755"/>
          <a:ext cx="9667983" cy="5085997"/>
        </p:xfrm>
        <a:graphic>
          <a:graphicData uri="http://schemas.openxmlformats.org/drawingml/2006/table">
            <a:tbl>
              <a:tblPr firstRow="1" firstCol="1" bandRow="1"/>
              <a:tblGrid>
                <a:gridCol w="2456224">
                  <a:extLst>
                    <a:ext uri="{9D8B030D-6E8A-4147-A177-3AD203B41FA5}">
                      <a16:colId xmlns:a16="http://schemas.microsoft.com/office/drawing/2014/main" val="3905393217"/>
                    </a:ext>
                  </a:extLst>
                </a:gridCol>
                <a:gridCol w="1859515">
                  <a:extLst>
                    <a:ext uri="{9D8B030D-6E8A-4147-A177-3AD203B41FA5}">
                      <a16:colId xmlns:a16="http://schemas.microsoft.com/office/drawing/2014/main" val="1164299127"/>
                    </a:ext>
                  </a:extLst>
                </a:gridCol>
                <a:gridCol w="1642821">
                  <a:extLst>
                    <a:ext uri="{9D8B030D-6E8A-4147-A177-3AD203B41FA5}">
                      <a16:colId xmlns:a16="http://schemas.microsoft.com/office/drawing/2014/main" val="3938659026"/>
                    </a:ext>
                  </a:extLst>
                </a:gridCol>
                <a:gridCol w="1561694">
                  <a:extLst>
                    <a:ext uri="{9D8B030D-6E8A-4147-A177-3AD203B41FA5}">
                      <a16:colId xmlns:a16="http://schemas.microsoft.com/office/drawing/2014/main" val="1166944852"/>
                    </a:ext>
                  </a:extLst>
                </a:gridCol>
                <a:gridCol w="2147729">
                  <a:extLst>
                    <a:ext uri="{9D8B030D-6E8A-4147-A177-3AD203B41FA5}">
                      <a16:colId xmlns:a16="http://schemas.microsoft.com/office/drawing/2014/main" val="1700124027"/>
                    </a:ext>
                  </a:extLst>
                </a:gridCol>
              </a:tblGrid>
              <a:tr h="1026270">
                <a:tc gridSpan="5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GB" sz="20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Prioritization and Quantification of High-Risk Populations for Malaria Mortality</a:t>
                      </a:r>
                      <a:endParaRPr lang="en-GB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2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South Sudan 2017</a:t>
                      </a:r>
                    </a:p>
                    <a:p>
                      <a:pPr algn="ctr">
                        <a:spcAft>
                          <a:spcPts val="600"/>
                        </a:spcAft>
                      </a:pPr>
                      <a:endParaRPr lang="en-GB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8700346"/>
                  </a:ext>
                </a:extLst>
              </a:tr>
              <a:tr h="6313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Quantification of </a:t>
                      </a:r>
                      <a:endParaRPr lang="en-GB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High-Risk Population</a:t>
                      </a:r>
                      <a:endParaRPr lang="en-GB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40,080</a:t>
                      </a:r>
                      <a:endParaRPr lang="en-GB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258,453</a:t>
                      </a:r>
                      <a:endParaRPr lang="en-GB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191,446</a:t>
                      </a:r>
                      <a:endParaRPr lang="en-GB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484,042</a:t>
                      </a:r>
                      <a:endParaRPr lang="en-GB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098485"/>
                  </a:ext>
                </a:extLst>
              </a:tr>
              <a:tr h="6313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Percent of Total Population </a:t>
                      </a:r>
                      <a:endParaRPr lang="en-GB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0.4%</a:t>
                      </a:r>
                      <a:endParaRPr lang="en-GB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2%</a:t>
                      </a:r>
                      <a:endParaRPr lang="en-GB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2%</a:t>
                      </a:r>
                      <a:endParaRPr lang="en-GB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4%</a:t>
                      </a:r>
                      <a:endParaRPr lang="en-GB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913151"/>
                  </a:ext>
                </a:extLst>
              </a:tr>
              <a:tr h="3156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Level of PRIORITY</a:t>
                      </a:r>
                      <a:endParaRPr lang="en-GB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GB" sz="1600" b="1">
                          <a:solidFill>
                            <a:srgbClr val="FFFF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GB" sz="1600" b="1" baseline="30000">
                          <a:solidFill>
                            <a:srgbClr val="FFFF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</a:t>
                      </a:r>
                      <a:r>
                        <a:rPr lang="en-GB" sz="1600" b="1">
                          <a:solidFill>
                            <a:srgbClr val="FFFF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PRIORITY</a:t>
                      </a:r>
                      <a:endParaRPr lang="en-GB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GB" sz="1600" b="1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nd</a:t>
                      </a:r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PRIORITY</a:t>
                      </a:r>
                      <a:endParaRPr lang="en-GB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GB" sz="1600" b="1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rd</a:t>
                      </a:r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PRIORITY</a:t>
                      </a:r>
                      <a:endParaRPr lang="en-GB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GB" sz="1600" b="1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PRIORITY</a:t>
                      </a:r>
                      <a:endParaRPr lang="en-GB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8503857"/>
                  </a:ext>
                </a:extLst>
              </a:tr>
              <a:tr h="20598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Prioritisation by: </a:t>
                      </a:r>
                      <a:endParaRPr lang="en-GB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GB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High-Risk  age group,</a:t>
                      </a:r>
                      <a:endParaRPr lang="en-GB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Access  to</a:t>
                      </a:r>
                      <a:endParaRPr lang="en-GB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ii health facilities</a:t>
                      </a:r>
                      <a:endParaRPr lang="en-GB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iii vector control</a:t>
                      </a:r>
                      <a:endParaRPr lang="en-GB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iv Malnutrition IPC scale </a:t>
                      </a:r>
                      <a:endParaRPr lang="en-GB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Pop &lt;5 years</a:t>
                      </a:r>
                      <a:endParaRPr lang="en-GB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 health </a:t>
                      </a:r>
                      <a:endParaRPr lang="en-GB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facility access, </a:t>
                      </a:r>
                      <a:endParaRPr lang="en-GB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 vector control</a:t>
                      </a:r>
                      <a:endParaRPr lang="en-GB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IPC 5 areas</a:t>
                      </a:r>
                      <a:endParaRPr lang="en-GB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Pop &lt;5 years</a:t>
                      </a:r>
                      <a:endParaRPr lang="en-GB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 health facility access No vector control</a:t>
                      </a:r>
                      <a:endParaRPr lang="en-GB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IPC 4 </a:t>
                      </a:r>
                      <a:endParaRPr lang="en-GB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Pop &lt;5 years</a:t>
                      </a:r>
                      <a:endParaRPr lang="en-GB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 health facility access but LLIN coverage</a:t>
                      </a:r>
                      <a:endParaRPr lang="en-GB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IPC 4 areas  </a:t>
                      </a:r>
                      <a:endParaRPr lang="en-GB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Pop &lt;5 </a:t>
                      </a:r>
                      <a:endParaRPr lang="en-GB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Limited health facility access</a:t>
                      </a:r>
                      <a:br>
                        <a:rPr lang="en-GB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GB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 &gt; 5 km distance)</a:t>
                      </a:r>
                      <a:endParaRPr lang="en-GB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LLIN coverage </a:t>
                      </a:r>
                      <a:endParaRPr lang="en-GB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IPC 4 areas</a:t>
                      </a:r>
                      <a:endParaRPr lang="en-GB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9871623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03B04B23-BECD-4D8D-8D17-0D07A9190B61}"/>
              </a:ext>
            </a:extLst>
          </p:cNvPr>
          <p:cNvSpPr/>
          <p:nvPr/>
        </p:nvSpPr>
        <p:spPr>
          <a:xfrm>
            <a:off x="3048000" y="29673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dirty="0"/>
          </a:p>
          <a:p>
            <a:r>
              <a:rPr lang="en-GB" dirty="0"/>
              <a:t> </a:t>
            </a:r>
          </a:p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752384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3" name="TextBox 2"/>
          <p:cNvSpPr txBox="1"/>
          <p:nvPr/>
        </p:nvSpPr>
        <p:spPr>
          <a:xfrm>
            <a:off x="83492" y="5079184"/>
            <a:ext cx="461665" cy="14932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51846" y="6277232"/>
            <a:ext cx="3265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WHO Global Malaria Programme</a:t>
            </a:r>
          </a:p>
        </p:txBody>
      </p:sp>
      <p:sp>
        <p:nvSpPr>
          <p:cNvPr id="5" name="Title 6"/>
          <p:cNvSpPr txBox="1">
            <a:spLocks/>
          </p:cNvSpPr>
          <p:nvPr/>
        </p:nvSpPr>
        <p:spPr>
          <a:xfrm>
            <a:off x="1051846" y="380144"/>
            <a:ext cx="10823044" cy="545487"/>
          </a:xfrm>
          <a:prstGeom prst="rect">
            <a:avLst/>
          </a:prstGeom>
        </p:spPr>
        <p:txBody>
          <a:bodyPr wrap="square" tIns="36000" bIns="0" anchor="ctr" anchorCtr="0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2400" b="1" kern="1200" cap="none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algn="ctr"/>
            <a:r>
              <a:rPr lang="en-GB" b="0" u="sng" dirty="0" err="1">
                <a:solidFill>
                  <a:schemeClr val="tx1"/>
                </a:solidFill>
                <a:latin typeface="+mn-lt"/>
              </a:rPr>
              <a:t>Humantarian</a:t>
            </a:r>
            <a:r>
              <a:rPr lang="en-GB" b="0" u="sng" dirty="0">
                <a:solidFill>
                  <a:schemeClr val="tx1"/>
                </a:solidFill>
                <a:latin typeface="+mn-lt"/>
              </a:rPr>
              <a:t> emergencies also provide extraordinary opportunities for collaboration and integration of malaria control activities into the emergency response operation</a:t>
            </a:r>
            <a:endParaRPr lang="en-US" b="0" u="sng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042969-9F6A-49C4-8DCE-7736C58C150E}"/>
              </a:ext>
            </a:extLst>
          </p:cNvPr>
          <p:cNvSpPr/>
          <p:nvPr/>
        </p:nvSpPr>
        <p:spPr>
          <a:xfrm>
            <a:off x="883843" y="1198919"/>
            <a:ext cx="521215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u="sng" dirty="0">
                <a:solidFill>
                  <a:srgbClr val="002060"/>
                </a:solidFill>
              </a:rPr>
              <a:t>Humanitarian assets on the ground:</a:t>
            </a:r>
            <a:endParaRPr lang="en-US" dirty="0">
              <a:solidFill>
                <a:srgbClr val="00206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</a:rPr>
              <a:t>387 UN staff (120 international and 267 national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</a:rPr>
              <a:t>32 NGO partners 108 additional international and 1,141 additional national staff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2.8 million receiving food aid 50%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430’000 emergency shelter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55 Mobile Health and Nutrition Teams (MHNTs) in 57 Woredas. total of 11603 Out-Patient Department (OPD) consolations.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Oral Cholera Vaccination (OCV) campaign targets 2 million IDP and host communities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Measles campaign for &lt;5s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Provision of essential medical supplies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68,301 persons have been vaccinated against COVID-19 – (3 percent IDPs and 7 percent health care workers).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WASH response for  561,000 IDPs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USD 154’000’000 available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4F5996-E096-4ED5-AC87-1E7BB8DAB94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986277" y="1301828"/>
            <a:ext cx="6048672" cy="504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0290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75520" y="908720"/>
            <a:ext cx="8640960" cy="576064"/>
          </a:xfrm>
        </p:spPr>
        <p:txBody>
          <a:bodyPr/>
          <a:lstStyle/>
          <a:p>
            <a:pPr algn="ctr"/>
            <a:r>
              <a:rPr lang="en-GB" sz="2400" b="1" dirty="0"/>
              <a:t>Example: Potential of intensified collaboration with WFP</a:t>
            </a:r>
            <a:endParaRPr lang="fr-FR" sz="24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24000" y="26296"/>
            <a:ext cx="8784976" cy="576064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en-GB" sz="2400" b="1" dirty="0">
                <a:solidFill>
                  <a:schemeClr val="bg1"/>
                </a:solidFill>
              </a:rPr>
              <a:t> Highlighting potential to going to scale through new partnerships</a:t>
            </a:r>
            <a:endParaRPr lang="fr-FR" sz="2400" b="1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677" y="1412777"/>
            <a:ext cx="7162800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580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3" name="TextBox 2"/>
          <p:cNvSpPr txBox="1"/>
          <p:nvPr/>
        </p:nvSpPr>
        <p:spPr>
          <a:xfrm>
            <a:off x="83492" y="5079184"/>
            <a:ext cx="461665" cy="14932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51846" y="6277232"/>
            <a:ext cx="3265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WHO Global Malaria Programme</a:t>
            </a:r>
          </a:p>
        </p:txBody>
      </p:sp>
      <p:sp>
        <p:nvSpPr>
          <p:cNvPr id="5" name="Title 6"/>
          <p:cNvSpPr txBox="1">
            <a:spLocks/>
          </p:cNvSpPr>
          <p:nvPr/>
        </p:nvSpPr>
        <p:spPr>
          <a:xfrm>
            <a:off x="914399" y="154616"/>
            <a:ext cx="10658475" cy="775305"/>
          </a:xfrm>
          <a:prstGeom prst="rect">
            <a:avLst/>
          </a:prstGeom>
        </p:spPr>
        <p:txBody>
          <a:bodyPr wrap="square" tIns="36000" bIns="0" anchor="ctr" anchorCtr="0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2400" b="1" kern="1200" cap="none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algn="ctr"/>
            <a:r>
              <a:rPr lang="en-GB" sz="3200" u="sng" dirty="0">
                <a:solidFill>
                  <a:schemeClr val="tx1"/>
                </a:solidFill>
                <a:latin typeface="+mn-lt"/>
              </a:rPr>
              <a:t>Malaria: An ecosystem between three biological entities</a:t>
            </a:r>
            <a:endParaRPr lang="en-US" sz="3200" u="sng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96937" y="1294479"/>
            <a:ext cx="4032448" cy="116955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200" dirty="0"/>
              <a:t> </a:t>
            </a:r>
            <a:r>
              <a:rPr lang="en-GB" sz="2800" b="1" dirty="0"/>
              <a:t>Human host</a:t>
            </a:r>
          </a:p>
          <a:p>
            <a:pPr algn="ctr"/>
            <a:r>
              <a:rPr lang="en-GB" sz="2000" b="1" dirty="0"/>
              <a:t>Over 3 billion people are at risk</a:t>
            </a:r>
          </a:p>
          <a:p>
            <a:endParaRPr lang="en-US" sz="2200" dirty="0"/>
          </a:p>
        </p:txBody>
      </p:sp>
      <p:sp>
        <p:nvSpPr>
          <p:cNvPr id="7" name="TextBox 6"/>
          <p:cNvSpPr txBox="1"/>
          <p:nvPr/>
        </p:nvSpPr>
        <p:spPr>
          <a:xfrm>
            <a:off x="1738003" y="2587914"/>
            <a:ext cx="3265188" cy="206210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800" b="1" dirty="0"/>
              <a:t>Vectors</a:t>
            </a: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i="1" dirty="0"/>
              <a:t>Anopheles</a:t>
            </a:r>
            <a:r>
              <a:rPr lang="en-GB" sz="2000" b="1" dirty="0"/>
              <a:t> mosquitoes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/>
              <a:t>70 out of over 500 species can transmit malaria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/>
              <a:t>30 – 40 species are of major importance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82954" y="2505905"/>
            <a:ext cx="2880320" cy="206210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Malaria Parasites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i="1" dirty="0">
                <a:solidFill>
                  <a:schemeClr val="bg1"/>
                </a:solidFill>
              </a:rPr>
              <a:t>Plasmodium falciparum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i="1" dirty="0">
                <a:solidFill>
                  <a:schemeClr val="bg1"/>
                </a:solidFill>
              </a:rPr>
              <a:t>Plasmodium vivax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i="1" dirty="0">
                <a:solidFill>
                  <a:schemeClr val="bg1"/>
                </a:solidFill>
              </a:rPr>
              <a:t>Plasmodium </a:t>
            </a:r>
            <a:r>
              <a:rPr lang="en-GB" sz="2000" b="1" i="1" dirty="0" err="1">
                <a:solidFill>
                  <a:schemeClr val="bg1"/>
                </a:solidFill>
              </a:rPr>
              <a:t>malariae</a:t>
            </a:r>
            <a:endParaRPr lang="en-GB" sz="2000" b="1" i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i="1" dirty="0">
                <a:solidFill>
                  <a:schemeClr val="bg1"/>
                </a:solidFill>
              </a:rPr>
              <a:t>Plasmodium ovale</a:t>
            </a:r>
            <a:endParaRPr lang="en-GB" dirty="0"/>
          </a:p>
        </p:txBody>
      </p:sp>
      <p:sp>
        <p:nvSpPr>
          <p:cNvPr id="9" name="Oval 8"/>
          <p:cNvSpPr/>
          <p:nvPr/>
        </p:nvSpPr>
        <p:spPr>
          <a:xfrm>
            <a:off x="1333657" y="999149"/>
            <a:ext cx="10444162" cy="5283007"/>
          </a:xfrm>
          <a:prstGeom prst="ellipse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539513" y="5200014"/>
            <a:ext cx="4032449" cy="144655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highlight>
                  <a:srgbClr val="FFFF00"/>
                </a:highlight>
              </a:rPr>
              <a:t>Suitable environments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/>
              <a:t>Physical (Temp. Alt.)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/>
              <a:t>Biological, environmental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/>
              <a:t>Socio-economic 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A203A2D4-E370-4347-8EB0-61F8D819CF08}"/>
              </a:ext>
            </a:extLst>
          </p:cNvPr>
          <p:cNvSpPr/>
          <p:nvPr/>
        </p:nvSpPr>
        <p:spPr>
          <a:xfrm>
            <a:off x="5143329" y="2587915"/>
            <a:ext cx="2741497" cy="2062102"/>
          </a:xfrm>
          <a:prstGeom prst="triangle">
            <a:avLst>
              <a:gd name="adj" fmla="val 47570"/>
            </a:avLst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273DD8-A015-4661-8B5F-76BCB8FF48F1}"/>
              </a:ext>
            </a:extLst>
          </p:cNvPr>
          <p:cNvSpPr txBox="1"/>
          <p:nvPr/>
        </p:nvSpPr>
        <p:spPr>
          <a:xfrm>
            <a:off x="5847014" y="3113509"/>
            <a:ext cx="133412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dirty="0"/>
              <a:t>Eco-</a:t>
            </a:r>
          </a:p>
          <a:p>
            <a:pPr algn="ctr"/>
            <a:r>
              <a:rPr lang="fr-FR" sz="2800" b="1" dirty="0"/>
              <a:t>System</a:t>
            </a:r>
          </a:p>
          <a:p>
            <a:pPr algn="ctr"/>
            <a:r>
              <a:rPr lang="fr-FR" sz="2800" b="1" dirty="0"/>
              <a:t>Malaria </a:t>
            </a:r>
          </a:p>
        </p:txBody>
      </p:sp>
    </p:spTree>
    <p:extLst>
      <p:ext uri="{BB962C8B-B14F-4D97-AF65-F5344CB8AC3E}">
        <p14:creationId xmlns:p14="http://schemas.microsoft.com/office/powerpoint/2010/main" val="90393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</a:t>
            </a:r>
          </a:p>
        </p:txBody>
      </p:sp>
      <p:pic>
        <p:nvPicPr>
          <p:cNvPr id="2052" name="Picture 4" descr="D:\globalsynergybackup\Malaria\By Subject\Emergencies\WFP South Sudan 09-30-2014South_Sud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531" y="4005065"/>
            <a:ext cx="2355762" cy="201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03514" y="1"/>
            <a:ext cx="820891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700" dirty="0">
                <a:solidFill>
                  <a:prstClr val="white"/>
                </a:solidFill>
                <a:latin typeface="Calibri"/>
              </a:rPr>
              <a:t>Integrating health, nutrition and logistics cluster activities  </a:t>
            </a:r>
            <a:endParaRPr lang="fr-CH" sz="27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 descr="D:\South Sudan\Stefan's pictures and videos of SSD\Photos\IMG_382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3" y="908720"/>
            <a:ext cx="8474124" cy="273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D:\South Sudan\Stefan's pictures and videos of SSD\Photos\IMG_385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995" y="4001136"/>
            <a:ext cx="1752407" cy="2016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576" y="4027680"/>
            <a:ext cx="2101215" cy="1990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D:\South Sudan\Stefan's pictures and videos of SSD\Photos\IMG_3731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790" y="3971660"/>
            <a:ext cx="2135847" cy="2046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92523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1224" y="44624"/>
            <a:ext cx="7772400" cy="648072"/>
          </a:xfrm>
        </p:spPr>
        <p:txBody>
          <a:bodyPr/>
          <a:lstStyle/>
          <a:p>
            <a:pPr algn="ctr"/>
            <a:endParaRPr lang="fr-FR" sz="3200" b="1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29587" y="116632"/>
            <a:ext cx="8784976" cy="576064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en-GB" sz="2400" b="1" dirty="0">
                <a:solidFill>
                  <a:schemeClr val="bg1"/>
                </a:solidFill>
              </a:rPr>
              <a:t>New best practices need to be documented and published</a:t>
            </a:r>
            <a:endParaRPr lang="fr-FR" sz="2400" b="1" dirty="0">
              <a:solidFill>
                <a:schemeClr val="bg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1600969"/>
            <a:ext cx="4209865" cy="3412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931" y="1600968"/>
            <a:ext cx="4317066" cy="341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contenu 2"/>
          <p:cNvSpPr txBox="1">
            <a:spLocks/>
          </p:cNvSpPr>
          <p:nvPr/>
        </p:nvSpPr>
        <p:spPr>
          <a:xfrm>
            <a:off x="1737021" y="5301208"/>
            <a:ext cx="8784976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99276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992762"/>
              </a:buClr>
              <a:buFont typeface="Courier New" panose="02070309020205020404" pitchFamily="49" charset="0"/>
              <a:buChar char="o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2200" b="1" dirty="0">
                <a:solidFill>
                  <a:prstClr val="black"/>
                </a:solidFill>
                <a:latin typeface="Calibri"/>
              </a:rPr>
              <a:t>Recent example: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200" b="1" dirty="0">
                <a:solidFill>
                  <a:prstClr val="black"/>
                </a:solidFill>
                <a:latin typeface="Calibri"/>
              </a:rPr>
              <a:t>First air drop pilot test of LLIN bales in Maiwut, South Sudan 28/02/18</a:t>
            </a:r>
            <a:endParaRPr lang="fr-FR" sz="22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27216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3" name="TextBox 2"/>
          <p:cNvSpPr txBox="1"/>
          <p:nvPr/>
        </p:nvSpPr>
        <p:spPr>
          <a:xfrm>
            <a:off x="83492" y="5079184"/>
            <a:ext cx="461665" cy="14932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51846" y="6277232"/>
            <a:ext cx="3265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WHO Global Malaria Programme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732142" y="1134076"/>
            <a:ext cx="90017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3600" b="1" dirty="0">
              <a:ea typeface="Arial Unicode MS" pitchFamily="34" charset="-128"/>
              <a:cs typeface="Arial Unicode MS" pitchFamily="34" charset="-128"/>
            </a:endParaRPr>
          </a:p>
          <a:p>
            <a:pPr algn="ctr"/>
            <a:r>
              <a:rPr lang="en-GB" sz="3600" dirty="0">
                <a:ea typeface="Arial Unicode MS" pitchFamily="34" charset="-128"/>
                <a:cs typeface="Arial Unicode MS" pitchFamily="34" charset="-128"/>
              </a:rPr>
              <a:t>For more info:</a:t>
            </a:r>
          </a:p>
          <a:p>
            <a:pPr algn="ctr"/>
            <a:br>
              <a:rPr lang="en-GB" sz="3600" dirty="0">
                <a:ea typeface="Arial Unicode MS" pitchFamily="34" charset="-128"/>
                <a:cs typeface="Arial Unicode MS" pitchFamily="34" charset="-128"/>
              </a:rPr>
            </a:br>
            <a:r>
              <a:rPr lang="en-GB" sz="3600" dirty="0">
                <a:ea typeface="Arial Unicode MS" pitchFamily="34" charset="-128"/>
                <a:cs typeface="Arial Unicode MS" pitchFamily="34" charset="-128"/>
                <a:hlinkClick r:id="rId2"/>
              </a:rPr>
              <a:t>www.who.int/malaria/en/</a:t>
            </a:r>
            <a:endParaRPr lang="en-GB" sz="3600" dirty="0">
              <a:ea typeface="Arial Unicode MS" pitchFamily="34" charset="-128"/>
              <a:cs typeface="Arial Unicode MS" pitchFamily="34" charset="-128"/>
            </a:endParaRPr>
          </a:p>
          <a:p>
            <a:pPr algn="ctr"/>
            <a:br>
              <a:rPr lang="en-GB" sz="3600" dirty="0">
                <a:ea typeface="Arial Unicode MS" pitchFamily="34" charset="-128"/>
                <a:cs typeface="Arial Unicode MS" pitchFamily="34" charset="-128"/>
              </a:rPr>
            </a:br>
            <a:endParaRPr lang="en-US" sz="3600" b="1" dirty="0">
              <a:ea typeface="Helvetica Neue" charset="0"/>
              <a:cs typeface="Helvetica Neue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4BE3-D01D-4911-8D68-51161D264349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35618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3" name="TextBox 2"/>
          <p:cNvSpPr txBox="1"/>
          <p:nvPr/>
        </p:nvSpPr>
        <p:spPr>
          <a:xfrm>
            <a:off x="83492" y="5079184"/>
            <a:ext cx="461665" cy="14932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51846" y="6277232"/>
            <a:ext cx="3265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WHO Global Malaria Programme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4BE3-D01D-4911-8D68-51161D264349}" type="slidenum">
              <a:rPr lang="en-GB" smtClean="0"/>
              <a:t>33</a:t>
            </a:fld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92CC4FC-A36C-4B1E-8719-9AE6256BA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49" y="0"/>
            <a:ext cx="1156335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9386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9202645-5172-704C-8BDA-010D9176F390}"/>
              </a:ext>
            </a:extLst>
          </p:cNvPr>
          <p:cNvGrpSpPr/>
          <p:nvPr/>
        </p:nvGrpSpPr>
        <p:grpSpPr>
          <a:xfrm>
            <a:off x="9349675" y="5241527"/>
            <a:ext cx="3327763" cy="763927"/>
            <a:chOff x="9355789" y="6438721"/>
            <a:chExt cx="5490809" cy="1260480"/>
          </a:xfrm>
        </p:grpSpPr>
        <p:sp>
          <p:nvSpPr>
            <p:cNvPr id="13" name="object 13"/>
            <p:cNvSpPr txBox="1"/>
            <p:nvPr/>
          </p:nvSpPr>
          <p:spPr>
            <a:xfrm>
              <a:off x="10092148" y="6602662"/>
              <a:ext cx="4754450" cy="839406"/>
            </a:xfrm>
            <a:prstGeom prst="rect">
              <a:avLst/>
            </a:prstGeom>
          </p:spPr>
          <p:txBody>
            <a:bodyPr vert="horz" wrap="square" lIns="0" tIns="6542" rIns="0" bIns="0" rtlCol="0">
              <a:spAutoFit/>
            </a:bodyPr>
            <a:lstStyle/>
            <a:p>
              <a:pPr marL="7697" marR="1042237" indent="-385">
                <a:lnSpc>
                  <a:spcPct val="100899"/>
                </a:lnSpc>
                <a:spcBef>
                  <a:spcPts val="52"/>
                </a:spcBef>
              </a:pPr>
              <a:r>
                <a:rPr lang="en-ZA" sz="1667" b="1" spc="88" dirty="0">
                  <a:solidFill>
                    <a:srgbClr val="01011F"/>
                  </a:solidFill>
                  <a:latin typeface="Arial"/>
                  <a:cs typeface="Arial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WHO Malaria Toolkit app</a:t>
              </a:r>
              <a:endParaRPr sz="1273" dirty="0">
                <a:solidFill>
                  <a:srgbClr val="01011F"/>
                </a:solidFill>
                <a:latin typeface="Arial"/>
                <a:cs typeface="Arial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9355789" y="6438721"/>
              <a:ext cx="710691" cy="1260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364" b="1" dirty="0">
                  <a:latin typeface="Arial" charset="0"/>
                  <a:ea typeface="Arial" charset="0"/>
                  <a:cs typeface="Arial" charset="0"/>
                </a:rPr>
                <a:t>3 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EB7C543-ADEE-084B-A2BB-BE573EE6A0DA}"/>
              </a:ext>
            </a:extLst>
          </p:cNvPr>
          <p:cNvGrpSpPr/>
          <p:nvPr/>
        </p:nvGrpSpPr>
        <p:grpSpPr>
          <a:xfrm>
            <a:off x="5541818" y="5230090"/>
            <a:ext cx="1616364" cy="763927"/>
            <a:chOff x="4794250" y="5505450"/>
            <a:chExt cx="2667000" cy="1260480"/>
          </a:xfrm>
        </p:grpSpPr>
        <p:sp>
          <p:nvSpPr>
            <p:cNvPr id="8" name="object 8"/>
            <p:cNvSpPr txBox="1"/>
            <p:nvPr/>
          </p:nvSpPr>
          <p:spPr>
            <a:xfrm>
              <a:off x="5509225" y="5899724"/>
              <a:ext cx="1952025" cy="411875"/>
            </a:xfrm>
            <a:prstGeom prst="rect">
              <a:avLst/>
            </a:prstGeom>
          </p:spPr>
          <p:txBody>
            <a:bodyPr vert="horz" wrap="square" lIns="0" tIns="6542" rIns="0" bIns="0" rtlCol="0">
              <a:spAutoFit/>
            </a:bodyPr>
            <a:lstStyle/>
            <a:p>
              <a:pPr marL="7697" marR="3079" indent="4234">
                <a:lnSpc>
                  <a:spcPct val="100899"/>
                </a:lnSpc>
                <a:spcBef>
                  <a:spcPts val="52"/>
                </a:spcBef>
              </a:pPr>
              <a:r>
                <a:rPr lang="en-ZA" sz="1667" b="1" spc="67" dirty="0" err="1">
                  <a:solidFill>
                    <a:srgbClr val="01011F"/>
                  </a:solidFill>
                  <a:latin typeface="Arial"/>
                  <a:cs typeface="Arial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MAGICapp</a:t>
              </a:r>
              <a:endParaRPr sz="1273" dirty="0">
                <a:solidFill>
                  <a:srgbClr val="01011F"/>
                </a:solidFill>
                <a:latin typeface="Arial"/>
                <a:cs typeface="Arial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794250" y="5505450"/>
              <a:ext cx="710693" cy="1260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364" b="1" dirty="0">
                  <a:latin typeface="Arial" charset="0"/>
                  <a:ea typeface="Arial" charset="0"/>
                  <a:cs typeface="Arial" charset="0"/>
                </a:rPr>
                <a:t>2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55A9463-1C80-334A-AECC-B21642E50777}"/>
              </a:ext>
            </a:extLst>
          </p:cNvPr>
          <p:cNvGrpSpPr/>
          <p:nvPr/>
        </p:nvGrpSpPr>
        <p:grpSpPr>
          <a:xfrm>
            <a:off x="856607" y="5230093"/>
            <a:ext cx="3429962" cy="763927"/>
            <a:chOff x="908050" y="4939493"/>
            <a:chExt cx="5659437" cy="1260479"/>
          </a:xfrm>
        </p:grpSpPr>
        <p:sp>
          <p:nvSpPr>
            <p:cNvPr id="7" name="object 7"/>
            <p:cNvSpPr txBox="1"/>
            <p:nvPr/>
          </p:nvSpPr>
          <p:spPr>
            <a:xfrm>
              <a:off x="1618743" y="5131434"/>
              <a:ext cx="4948744" cy="82850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7697" marR="660828" indent="4234">
                <a:lnSpc>
                  <a:spcPct val="100899"/>
                </a:lnSpc>
                <a:spcBef>
                  <a:spcPts val="52"/>
                </a:spcBef>
              </a:pPr>
              <a:r>
                <a:rPr lang="en-ZA" sz="1667" b="1" spc="79" dirty="0">
                  <a:solidFill>
                    <a:srgbClr val="01011F"/>
                  </a:solidFill>
                  <a:latin typeface="Arial"/>
                  <a:cs typeface="Arial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WHO Global Malaria Programme website</a:t>
              </a:r>
              <a:endParaRPr sz="1273" b="1" dirty="0">
                <a:solidFill>
                  <a:srgbClr val="01011F"/>
                </a:solidFill>
                <a:latin typeface="Arial"/>
                <a:cs typeface="Arial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908050" y="4939493"/>
              <a:ext cx="710691" cy="12604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364" b="1" dirty="0">
                  <a:latin typeface="Arial" charset="0"/>
                  <a:ea typeface="Arial" charset="0"/>
                  <a:cs typeface="Arial" charset="0"/>
                </a:rPr>
                <a:t>1 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30978142-B57D-934B-A87A-B2DAD1786344}"/>
              </a:ext>
            </a:extLst>
          </p:cNvPr>
          <p:cNvSpPr/>
          <p:nvPr/>
        </p:nvSpPr>
        <p:spPr>
          <a:xfrm>
            <a:off x="3849" y="6707909"/>
            <a:ext cx="12184303" cy="157621"/>
          </a:xfrm>
          <a:prstGeom prst="rect">
            <a:avLst/>
          </a:prstGeom>
          <a:solidFill>
            <a:srgbClr val="9F2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1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7C769C4-268B-0E44-98EF-3EFF9ED7CF67}"/>
              </a:ext>
            </a:extLst>
          </p:cNvPr>
          <p:cNvSpPr/>
          <p:nvPr/>
        </p:nvSpPr>
        <p:spPr>
          <a:xfrm>
            <a:off x="854364" y="704273"/>
            <a:ext cx="10483273" cy="69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940" b="1" dirty="0">
                <a:solidFill>
                  <a:srgbClr val="4879A8"/>
                </a:solidFill>
                <a:latin typeface="Arial" charset="0"/>
                <a:ea typeface="Arial" charset="0"/>
                <a:cs typeface="Arial" charset="0"/>
              </a:rPr>
              <a:t>How to access WHO malaria guidance</a:t>
            </a:r>
            <a:endParaRPr lang="en-US" sz="3031" dirty="0">
              <a:solidFill>
                <a:srgbClr val="4879A8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9" name="Picture 28" descr="A picture containing pool ball, table&#10;&#10;Description automatically generated">
            <a:extLst>
              <a:ext uri="{FF2B5EF4-FFF2-40B4-BE49-F238E27FC236}">
                <a16:creationId xmlns:a16="http://schemas.microsoft.com/office/drawing/2014/main" id="{DACFD548-DE2C-194A-B1A8-E083E2D872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"/>
          <a:stretch/>
        </p:blipFill>
        <p:spPr>
          <a:xfrm>
            <a:off x="3849" y="6203345"/>
            <a:ext cx="12184303" cy="66218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6AB561D-A74B-DB41-8785-291679CA0F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06544" y="6341042"/>
            <a:ext cx="1267819" cy="3867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239502-FB94-6442-AA45-11C857C4F0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832" y="1875544"/>
            <a:ext cx="3016350" cy="30163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AB743A-8599-3244-BCC0-AD846F51EB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2064" y="1781589"/>
            <a:ext cx="3245027" cy="3204260"/>
          </a:xfrm>
          <a:prstGeom prst="rect">
            <a:avLst/>
          </a:prstGeom>
        </p:spPr>
      </p:pic>
      <p:pic>
        <p:nvPicPr>
          <p:cNvPr id="14" name="Picture 13" descr="A picture containing calendar&#10;&#10;Description automatically generated">
            <a:extLst>
              <a:ext uri="{FF2B5EF4-FFF2-40B4-BE49-F238E27FC236}">
                <a16:creationId xmlns:a16="http://schemas.microsoft.com/office/drawing/2014/main" id="{4258D5D5-C74C-0E4C-BAA5-B175A48397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799" y="1825328"/>
            <a:ext cx="3261747" cy="311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420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53964D-B47B-B144-9E6C-913A0E109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599" y="3614599"/>
            <a:ext cx="892979" cy="892979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58724" y="542859"/>
            <a:ext cx="9031822" cy="482638"/>
          </a:xfrm>
          <a:prstGeom prst="rect">
            <a:avLst/>
          </a:prstGeom>
        </p:spPr>
        <p:txBody>
          <a:bodyPr vert="horz" wrap="square" lIns="0" tIns="6927" rIns="0" bIns="0" rtlCol="0" anchor="ctr">
            <a:spAutoFit/>
          </a:bodyPr>
          <a:lstStyle/>
          <a:p>
            <a:pPr marL="7697">
              <a:lnSpc>
                <a:spcPct val="100000"/>
              </a:lnSpc>
              <a:spcBef>
                <a:spcPts val="55"/>
              </a:spcBef>
            </a:pPr>
            <a:r>
              <a:rPr lang="en-ZA" sz="3091" spc="130" dirty="0">
                <a:solidFill>
                  <a:srgbClr val="4879A8"/>
                </a:solidFill>
              </a:rPr>
              <a:t>Ways to access WHO malaria guidance</a:t>
            </a:r>
            <a:endParaRPr sz="3091" dirty="0">
              <a:solidFill>
                <a:srgbClr val="4879A8"/>
              </a:solidFill>
            </a:endParaRPr>
          </a:p>
        </p:txBody>
      </p:sp>
      <p:sp>
        <p:nvSpPr>
          <p:cNvPr id="26" name="object 13">
            <a:extLst>
              <a:ext uri="{FF2B5EF4-FFF2-40B4-BE49-F238E27FC236}">
                <a16:creationId xmlns:a16="http://schemas.microsoft.com/office/drawing/2014/main" id="{75CC2BFE-9215-014F-984D-760F6FF84978}"/>
              </a:ext>
            </a:extLst>
          </p:cNvPr>
          <p:cNvSpPr txBox="1">
            <a:spLocks/>
          </p:cNvSpPr>
          <p:nvPr/>
        </p:nvSpPr>
        <p:spPr>
          <a:xfrm>
            <a:off x="5692561" y="1833095"/>
            <a:ext cx="4291445" cy="1365531"/>
          </a:xfrm>
          <a:prstGeom prst="rect">
            <a:avLst/>
          </a:prstGeom>
        </p:spPr>
        <p:txBody>
          <a:bodyPr vert="horz" wrap="square" lIns="0" tIns="9236" rIns="0" bIns="0" rtlCol="0">
            <a:spAutoFit/>
          </a:bodyPr>
          <a:lstStyle>
            <a:lvl1pPr>
              <a:defRPr sz="5350" b="1" i="0">
                <a:solidFill>
                  <a:srgbClr val="33B5BA"/>
                </a:solidFill>
                <a:latin typeface="Arial"/>
                <a:ea typeface="+mj-ea"/>
                <a:cs typeface="Arial"/>
              </a:defRPr>
            </a:lvl1pPr>
          </a:lstStyle>
          <a:p>
            <a:pPr marL="8851" marR="453381" indent="-1539">
              <a:lnSpc>
                <a:spcPct val="131600"/>
              </a:lnSpc>
              <a:spcBef>
                <a:spcPts val="742"/>
              </a:spcBef>
            </a:pPr>
            <a:r>
              <a:rPr lang="en-ZA" sz="1364" b="0" kern="0" spc="58" dirty="0">
                <a:solidFill>
                  <a:srgbClr val="01001F"/>
                </a:solidFill>
              </a:rPr>
              <a:t>The </a:t>
            </a:r>
            <a:r>
              <a:rPr lang="en-ZA" sz="1364" b="0" kern="0" spc="58" dirty="0">
                <a:solidFill>
                  <a:srgbClr val="01011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WHO Global Malaria Programme website </a:t>
            </a:r>
            <a:r>
              <a:rPr lang="en-ZA" sz="1364" b="0" kern="0" spc="58" dirty="0">
                <a:solidFill>
                  <a:srgbClr val="01001F"/>
                </a:solidFill>
              </a:rPr>
              <a:t>is the main gateway through which national malaria programmes and partners can access the most up-to-date malaria guidance.</a:t>
            </a:r>
            <a:endParaRPr lang="en-ZA" sz="1364" kern="0" dirty="0"/>
          </a:p>
        </p:txBody>
      </p:sp>
      <p:sp>
        <p:nvSpPr>
          <p:cNvPr id="29" name="object 31">
            <a:extLst>
              <a:ext uri="{FF2B5EF4-FFF2-40B4-BE49-F238E27FC236}">
                <a16:creationId xmlns:a16="http://schemas.microsoft.com/office/drawing/2014/main" id="{9C2935C9-7350-C24A-823C-1F1A40B80BED}"/>
              </a:ext>
            </a:extLst>
          </p:cNvPr>
          <p:cNvSpPr txBox="1"/>
          <p:nvPr/>
        </p:nvSpPr>
        <p:spPr>
          <a:xfrm>
            <a:off x="5866164" y="3696193"/>
            <a:ext cx="4894200" cy="751498"/>
          </a:xfrm>
          <a:prstGeom prst="rect">
            <a:avLst/>
          </a:prstGeom>
        </p:spPr>
        <p:txBody>
          <a:bodyPr vert="horz" wrap="square" lIns="0" tIns="7312" rIns="0" bIns="0" rtlCol="0">
            <a:spAutoFit/>
          </a:bodyPr>
          <a:lstStyle/>
          <a:p>
            <a:pPr marL="7697" marR="3079" indent="3849">
              <a:lnSpc>
                <a:spcPct val="121800"/>
              </a:lnSpc>
              <a:spcBef>
                <a:spcPts val="58"/>
              </a:spcBef>
            </a:pPr>
            <a:r>
              <a:rPr lang="en-ZA" sz="1364" spc="91" dirty="0">
                <a:solidFill>
                  <a:srgbClr val="211F1F"/>
                </a:solidFill>
                <a:latin typeface="Arial"/>
                <a:cs typeface="Arial"/>
              </a:rPr>
              <a:t>The new consolidated </a:t>
            </a:r>
            <a:r>
              <a:rPr lang="en-ZA" sz="1364" i="1" spc="91" dirty="0">
                <a:solidFill>
                  <a:srgbClr val="211F1F"/>
                </a:solidFill>
                <a:latin typeface="Arial"/>
                <a:cs typeface="Arial"/>
                <a:hlinkClick r:id="rId5"/>
              </a:rPr>
              <a:t>WHO Guidelines for malaria </a:t>
            </a:r>
            <a:r>
              <a:rPr lang="en-ZA" sz="1364" spc="91" dirty="0">
                <a:solidFill>
                  <a:srgbClr val="211F1F"/>
                </a:solidFill>
                <a:latin typeface="Arial"/>
                <a:cs typeface="Arial"/>
              </a:rPr>
              <a:t>bring together all current WHO recommendations on malaria in one easy-to-navigate web-based platform.</a:t>
            </a:r>
          </a:p>
        </p:txBody>
      </p:sp>
      <p:sp>
        <p:nvSpPr>
          <p:cNvPr id="30" name="object 32">
            <a:extLst>
              <a:ext uri="{FF2B5EF4-FFF2-40B4-BE49-F238E27FC236}">
                <a16:creationId xmlns:a16="http://schemas.microsoft.com/office/drawing/2014/main" id="{9D19B5B7-866B-6845-A4FF-C0053A9FFB95}"/>
              </a:ext>
            </a:extLst>
          </p:cNvPr>
          <p:cNvSpPr txBox="1"/>
          <p:nvPr/>
        </p:nvSpPr>
        <p:spPr>
          <a:xfrm>
            <a:off x="7709052" y="5068021"/>
            <a:ext cx="3328403" cy="757332"/>
          </a:xfrm>
          <a:prstGeom prst="rect">
            <a:avLst/>
          </a:prstGeom>
        </p:spPr>
        <p:txBody>
          <a:bodyPr vert="horz" wrap="square" lIns="0" tIns="7312" rIns="0" bIns="0" rtlCol="0">
            <a:spAutoFit/>
          </a:bodyPr>
          <a:lstStyle/>
          <a:p>
            <a:pPr marL="7697" marR="3079" indent="3849">
              <a:lnSpc>
                <a:spcPct val="123300"/>
              </a:lnSpc>
              <a:spcBef>
                <a:spcPts val="58"/>
              </a:spcBef>
            </a:pPr>
            <a:r>
              <a:rPr lang="en-ZA" sz="1364" spc="91" dirty="0">
                <a:solidFill>
                  <a:srgbClr val="211F1F"/>
                </a:solidFill>
                <a:latin typeface="Arial"/>
                <a:cs typeface="Arial"/>
              </a:rPr>
              <a:t>They are a living resource that will be updated periodically as new evidence becomes available.</a:t>
            </a:r>
            <a:endParaRPr sz="1364" dirty="0">
              <a:latin typeface="Arial"/>
              <a:cs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F488CE9-6D3A-A74F-AA14-0FA4D13BB9D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395"/>
          <a:stretch/>
        </p:blipFill>
        <p:spPr>
          <a:xfrm>
            <a:off x="16097" y="1463432"/>
            <a:ext cx="4140267" cy="307393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06A195-FDA4-594E-A229-6F4F9796DF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4000" y="5016450"/>
            <a:ext cx="860187" cy="860187"/>
          </a:xfrm>
          <a:prstGeom prst="rect">
            <a:avLst/>
          </a:prstGeom>
        </p:spPr>
      </p:pic>
      <p:pic>
        <p:nvPicPr>
          <p:cNvPr id="21" name="Picture 20" descr="A picture containing pool ball, table&#10;&#10;Description automatically generated">
            <a:extLst>
              <a:ext uri="{FF2B5EF4-FFF2-40B4-BE49-F238E27FC236}">
                <a16:creationId xmlns:a16="http://schemas.microsoft.com/office/drawing/2014/main" id="{BE394F4A-47A5-EB48-A97D-1C3EC29E55A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"/>
          <a:stretch/>
        </p:blipFill>
        <p:spPr>
          <a:xfrm>
            <a:off x="3849" y="6203345"/>
            <a:ext cx="12184303" cy="6621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0322C71-4878-BF46-8CFB-80DFCED40E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06544" y="6341042"/>
            <a:ext cx="1267819" cy="3867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50572F-0F3E-7F41-816C-F68AC8D703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481" y="1636037"/>
            <a:ext cx="2759098" cy="268532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9082E71-4AB4-7448-85FB-ACD770085E04}"/>
              </a:ext>
            </a:extLst>
          </p:cNvPr>
          <p:cNvSpPr/>
          <p:nvPr/>
        </p:nvSpPr>
        <p:spPr>
          <a:xfrm>
            <a:off x="4710546" y="1720273"/>
            <a:ext cx="825595" cy="825595"/>
          </a:xfrm>
          <a:prstGeom prst="ellipse">
            <a:avLst/>
          </a:prstGeom>
          <a:solidFill>
            <a:srgbClr val="487A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49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1</a:t>
            </a:r>
            <a:endParaRPr lang="en-US" sz="109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723AC4-240C-3E45-9F49-6CAA6E8D90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78318">
            <a:off x="2670226" y="2460827"/>
            <a:ext cx="2277492" cy="148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6635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0EDD78-48DC-7541-8F39-B3F3ED007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402" y="3937000"/>
            <a:ext cx="433604" cy="433604"/>
          </a:xfrm>
          <a:prstGeom prst="rect">
            <a:avLst/>
          </a:prstGeom>
        </p:spPr>
      </p:pic>
      <p:pic>
        <p:nvPicPr>
          <p:cNvPr id="60" name="Picture 59" descr="A picture containing pool ball, table&#10;&#10;Description automatically generated">
            <a:extLst>
              <a:ext uri="{FF2B5EF4-FFF2-40B4-BE49-F238E27FC236}">
                <a16:creationId xmlns:a16="http://schemas.microsoft.com/office/drawing/2014/main" id="{84B2D61F-B87E-6041-AA2F-4DB8EEAAFB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"/>
          <a:stretch/>
        </p:blipFill>
        <p:spPr>
          <a:xfrm>
            <a:off x="3849" y="6203345"/>
            <a:ext cx="12184303" cy="66218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CF2AD90F-0AEA-D145-9ACE-63F3FF42F1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6544" y="6341042"/>
            <a:ext cx="1267819" cy="386792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781C59AC-F82D-CA49-8CAF-88B083768F85}"/>
              </a:ext>
            </a:extLst>
          </p:cNvPr>
          <p:cNvGrpSpPr/>
          <p:nvPr/>
        </p:nvGrpSpPr>
        <p:grpSpPr>
          <a:xfrm flipH="1">
            <a:off x="6259668" y="1591606"/>
            <a:ext cx="5928484" cy="1684589"/>
            <a:chOff x="-34748" y="2626150"/>
            <a:chExt cx="9781998" cy="2779572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1C4CEA82-1049-8B4E-9656-B99CD4B1CF9B}"/>
                </a:ext>
              </a:extLst>
            </p:cNvPr>
            <p:cNvSpPr/>
            <p:nvPr/>
          </p:nvSpPr>
          <p:spPr>
            <a:xfrm>
              <a:off x="-34748" y="2626150"/>
              <a:ext cx="4244123" cy="2779572"/>
            </a:xfrm>
            <a:prstGeom prst="rect">
              <a:avLst/>
            </a:prstGeom>
            <a:solidFill>
              <a:srgbClr val="28A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1" dirty="0"/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69F591CE-42E9-1B48-8B0D-35B60F1369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6395"/>
            <a:stretch/>
          </p:blipFill>
          <p:spPr>
            <a:xfrm>
              <a:off x="4191000" y="2626150"/>
              <a:ext cx="5556250" cy="2779572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58724" y="542859"/>
            <a:ext cx="9031822" cy="482638"/>
          </a:xfrm>
          <a:prstGeom prst="rect">
            <a:avLst/>
          </a:prstGeom>
        </p:spPr>
        <p:txBody>
          <a:bodyPr vert="horz" wrap="square" lIns="0" tIns="6927" rIns="0" bIns="0" rtlCol="0" anchor="ctr">
            <a:spAutoFit/>
          </a:bodyPr>
          <a:lstStyle/>
          <a:p>
            <a:pPr marL="7697">
              <a:lnSpc>
                <a:spcPct val="100000"/>
              </a:lnSpc>
              <a:spcBef>
                <a:spcPts val="55"/>
              </a:spcBef>
            </a:pPr>
            <a:r>
              <a:rPr lang="en-ZA" sz="3091" spc="130" dirty="0">
                <a:solidFill>
                  <a:srgbClr val="4879A8"/>
                </a:solidFill>
              </a:rPr>
              <a:t>Ways to access WHO malaria guidance</a:t>
            </a:r>
            <a:endParaRPr sz="3091" dirty="0">
              <a:solidFill>
                <a:srgbClr val="4879A8"/>
              </a:solidFill>
            </a:endParaRPr>
          </a:p>
        </p:txBody>
      </p:sp>
      <p:sp>
        <p:nvSpPr>
          <p:cNvPr id="26" name="object 13">
            <a:extLst>
              <a:ext uri="{FF2B5EF4-FFF2-40B4-BE49-F238E27FC236}">
                <a16:creationId xmlns:a16="http://schemas.microsoft.com/office/drawing/2014/main" id="{75CC2BFE-9215-014F-984D-760F6FF84978}"/>
              </a:ext>
            </a:extLst>
          </p:cNvPr>
          <p:cNvSpPr txBox="1">
            <a:spLocks/>
          </p:cNvSpPr>
          <p:nvPr/>
        </p:nvSpPr>
        <p:spPr>
          <a:xfrm>
            <a:off x="1200727" y="3376956"/>
            <a:ext cx="4894200" cy="534150"/>
          </a:xfrm>
          <a:prstGeom prst="rect">
            <a:avLst/>
          </a:prstGeom>
        </p:spPr>
        <p:txBody>
          <a:bodyPr vert="horz" wrap="square" lIns="0" tIns="9236" rIns="0" bIns="0" rtlCol="0">
            <a:spAutoFit/>
          </a:bodyPr>
          <a:lstStyle>
            <a:lvl1pPr>
              <a:defRPr sz="5350" b="1" i="0">
                <a:solidFill>
                  <a:srgbClr val="33B5BA"/>
                </a:solidFill>
                <a:latin typeface="Arial"/>
                <a:ea typeface="+mj-ea"/>
                <a:cs typeface="Arial"/>
              </a:defRPr>
            </a:lvl1pPr>
          </a:lstStyle>
          <a:p>
            <a:pPr marL="8851" marR="453381" indent="-1539">
              <a:lnSpc>
                <a:spcPct val="131600"/>
              </a:lnSpc>
              <a:spcBef>
                <a:spcPts val="742"/>
              </a:spcBef>
            </a:pPr>
            <a:r>
              <a:rPr lang="en-ZA" sz="1364" b="0" kern="0" spc="58" dirty="0">
                <a:solidFill>
                  <a:srgbClr val="01001F"/>
                </a:solidFill>
              </a:rPr>
              <a:t>Through </a:t>
            </a:r>
            <a:r>
              <a:rPr lang="en-ZA" sz="1364" b="0" u="sng" kern="0" spc="58" dirty="0" err="1">
                <a:solidFill>
                  <a:srgbClr val="01001F"/>
                </a:solidFill>
                <a:hlinkClick r:id="rId7"/>
              </a:rPr>
              <a:t>MAGICApp</a:t>
            </a:r>
            <a:r>
              <a:rPr lang="en-ZA" sz="1364" b="0" kern="0" spc="58" dirty="0">
                <a:solidFill>
                  <a:srgbClr val="01001F"/>
                </a:solidFill>
              </a:rPr>
              <a:t>, you can access a consolidated set of all WHO malaria guidance, including:</a:t>
            </a:r>
            <a:endParaRPr lang="en-ZA" sz="1364" kern="0" dirty="0"/>
          </a:p>
        </p:txBody>
      </p:sp>
      <p:sp>
        <p:nvSpPr>
          <p:cNvPr id="29" name="object 31">
            <a:extLst>
              <a:ext uri="{FF2B5EF4-FFF2-40B4-BE49-F238E27FC236}">
                <a16:creationId xmlns:a16="http://schemas.microsoft.com/office/drawing/2014/main" id="{9C2935C9-7350-C24A-823C-1F1A40B80BED}"/>
              </a:ext>
            </a:extLst>
          </p:cNvPr>
          <p:cNvSpPr txBox="1"/>
          <p:nvPr/>
        </p:nvSpPr>
        <p:spPr>
          <a:xfrm>
            <a:off x="1772791" y="4005930"/>
            <a:ext cx="4894200" cy="239306"/>
          </a:xfrm>
          <a:prstGeom prst="rect">
            <a:avLst/>
          </a:prstGeom>
        </p:spPr>
        <p:txBody>
          <a:bodyPr vert="horz" wrap="square" lIns="0" tIns="7312" rIns="0" bIns="0" rtlCol="0">
            <a:spAutoFit/>
          </a:bodyPr>
          <a:lstStyle/>
          <a:p>
            <a:pPr marL="7697" marR="3079" indent="3849">
              <a:lnSpc>
                <a:spcPct val="121800"/>
              </a:lnSpc>
              <a:spcBef>
                <a:spcPts val="58"/>
              </a:spcBef>
            </a:pPr>
            <a:r>
              <a:rPr lang="en-ZA" sz="1364" spc="91" dirty="0">
                <a:solidFill>
                  <a:srgbClr val="211F1F"/>
                </a:solidFill>
                <a:latin typeface="Arial"/>
                <a:cs typeface="Arial"/>
              </a:rPr>
              <a:t>All official WHO recommendations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B77FB64-64C5-4D4F-8F29-4C9F5A07E749}"/>
              </a:ext>
            </a:extLst>
          </p:cNvPr>
          <p:cNvGrpSpPr/>
          <p:nvPr/>
        </p:nvGrpSpPr>
        <p:grpSpPr>
          <a:xfrm>
            <a:off x="-17211" y="1591606"/>
            <a:ext cx="5928484" cy="1684589"/>
            <a:chOff x="-34748" y="2626150"/>
            <a:chExt cx="9781998" cy="277957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ABDED8D-2C1A-3A44-A57D-466F16D98F35}"/>
                </a:ext>
              </a:extLst>
            </p:cNvPr>
            <p:cNvSpPr/>
            <p:nvPr/>
          </p:nvSpPr>
          <p:spPr>
            <a:xfrm>
              <a:off x="-34748" y="2626150"/>
              <a:ext cx="4244123" cy="2779572"/>
            </a:xfrm>
            <a:prstGeom prst="rect">
              <a:avLst/>
            </a:prstGeom>
            <a:solidFill>
              <a:srgbClr val="28A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1" dirty="0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F488CE9-6D3A-A74F-AA14-0FA4D13BB9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6395"/>
            <a:stretch/>
          </p:blipFill>
          <p:spPr>
            <a:xfrm>
              <a:off x="4191000" y="2626150"/>
              <a:ext cx="5556250" cy="2779572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35" name="object 29">
            <a:extLst>
              <a:ext uri="{FF2B5EF4-FFF2-40B4-BE49-F238E27FC236}">
                <a16:creationId xmlns:a16="http://schemas.microsoft.com/office/drawing/2014/main" id="{375831F5-A295-7240-8627-73B1FE1933EC}"/>
              </a:ext>
            </a:extLst>
          </p:cNvPr>
          <p:cNvSpPr txBox="1"/>
          <p:nvPr/>
        </p:nvSpPr>
        <p:spPr>
          <a:xfrm>
            <a:off x="758724" y="1147462"/>
            <a:ext cx="7755852" cy="249931"/>
          </a:xfrm>
          <a:prstGeom prst="rect">
            <a:avLst/>
          </a:prstGeom>
        </p:spPr>
        <p:txBody>
          <a:bodyPr vert="horz" wrap="square" lIns="0" tIns="5388" rIns="0" bIns="0" rtlCol="0">
            <a:spAutoFit/>
          </a:bodyPr>
          <a:lstStyle/>
          <a:p>
            <a:pPr marL="7697" marR="3079" indent="1924">
              <a:lnSpc>
                <a:spcPct val="130200"/>
              </a:lnSpc>
              <a:spcBef>
                <a:spcPts val="42"/>
              </a:spcBef>
            </a:pPr>
            <a:r>
              <a:rPr lang="en-ZA" sz="1364" b="1" spc="36" dirty="0">
                <a:solidFill>
                  <a:srgbClr val="01011F"/>
                </a:solidFill>
                <a:latin typeface="Arial"/>
                <a:cs typeface="Arial"/>
              </a:rPr>
              <a:t>WHO’s malaria guidance can also be found on 2 digital platforms:</a:t>
            </a:r>
            <a:endParaRPr sz="1364" dirty="0">
              <a:latin typeface="Arial"/>
              <a:cs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9082E71-4AB4-7448-85FB-ACD770085E04}"/>
              </a:ext>
            </a:extLst>
          </p:cNvPr>
          <p:cNvSpPr/>
          <p:nvPr/>
        </p:nvSpPr>
        <p:spPr>
          <a:xfrm>
            <a:off x="371187" y="2603406"/>
            <a:ext cx="825595" cy="825595"/>
          </a:xfrm>
          <a:prstGeom prst="ellipse">
            <a:avLst/>
          </a:prstGeom>
          <a:solidFill>
            <a:srgbClr val="487A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49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endParaRPr lang="en-US" sz="1091" dirty="0"/>
          </a:p>
        </p:txBody>
      </p:sp>
      <p:sp>
        <p:nvSpPr>
          <p:cNvPr id="18" name="object 13">
            <a:extLst>
              <a:ext uri="{FF2B5EF4-FFF2-40B4-BE49-F238E27FC236}">
                <a16:creationId xmlns:a16="http://schemas.microsoft.com/office/drawing/2014/main" id="{BBB9CD1F-5F5D-2B4C-9FA6-9424F8808863}"/>
              </a:ext>
            </a:extLst>
          </p:cNvPr>
          <p:cNvSpPr txBox="1">
            <a:spLocks/>
          </p:cNvSpPr>
          <p:nvPr/>
        </p:nvSpPr>
        <p:spPr>
          <a:xfrm>
            <a:off x="7345874" y="3526505"/>
            <a:ext cx="4252719" cy="2376449"/>
          </a:xfrm>
          <a:prstGeom prst="rect">
            <a:avLst/>
          </a:prstGeom>
        </p:spPr>
        <p:txBody>
          <a:bodyPr vert="horz" wrap="square" lIns="0" tIns="9236" rIns="0" bIns="0" rtlCol="0">
            <a:spAutoFit/>
          </a:bodyPr>
          <a:lstStyle>
            <a:lvl1pPr>
              <a:defRPr sz="5350" b="1" i="0">
                <a:solidFill>
                  <a:srgbClr val="33B5BA"/>
                </a:solidFill>
                <a:latin typeface="Arial"/>
                <a:ea typeface="+mj-ea"/>
                <a:cs typeface="Arial"/>
              </a:defRPr>
            </a:lvl1pPr>
          </a:lstStyle>
          <a:p>
            <a:pPr marL="8851" marR="453381" indent="-1539">
              <a:lnSpc>
                <a:spcPct val="131600"/>
              </a:lnSpc>
              <a:spcBef>
                <a:spcPts val="742"/>
              </a:spcBef>
            </a:pPr>
            <a:r>
              <a:rPr lang="en-ZA" sz="1364" b="0" kern="0" spc="58" dirty="0">
                <a:solidFill>
                  <a:srgbClr val="01001F"/>
                </a:solidFill>
              </a:rPr>
              <a:t>All WHO recommendations can also be accessed through an easy-to-navigate mobile "</a:t>
            </a:r>
            <a:r>
              <a:rPr lang="en-ZA" sz="1364" b="0" u="sng" kern="0" spc="58" dirty="0">
                <a:solidFill>
                  <a:schemeClr val="tx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Malaria Toolkit app</a:t>
            </a:r>
            <a:r>
              <a:rPr lang="en-ZA" sz="1364" b="0" kern="0" spc="58" dirty="0">
                <a:solidFill>
                  <a:srgbClr val="01001F"/>
                </a:solidFill>
              </a:rPr>
              <a:t>".</a:t>
            </a:r>
          </a:p>
          <a:p>
            <a:pPr marL="8851" marR="453381" indent="-1539">
              <a:lnSpc>
                <a:spcPct val="131600"/>
              </a:lnSpc>
              <a:spcBef>
                <a:spcPts val="742"/>
              </a:spcBef>
            </a:pPr>
            <a:r>
              <a:rPr lang="en-ZA" sz="1364" b="0" kern="0" spc="58" dirty="0">
                <a:solidFill>
                  <a:srgbClr val="01001F"/>
                </a:solidFill>
              </a:rPr>
              <a:t>The app is available for </a:t>
            </a:r>
            <a:r>
              <a:rPr lang="en-ZA" sz="1364" b="0" kern="0" spc="58" dirty="0">
                <a:solidFill>
                  <a:srgbClr val="01011F"/>
                </a:solidFill>
              </a:rPr>
              <a:t>iOS devices </a:t>
            </a:r>
            <a:r>
              <a:rPr lang="en-ZA" sz="1364" b="0" kern="0" spc="58" dirty="0">
                <a:solidFill>
                  <a:srgbClr val="01001F"/>
                </a:solidFill>
              </a:rPr>
              <a:t>and </a:t>
            </a:r>
            <a:r>
              <a:rPr lang="en-ZA" sz="1364" b="0" kern="0" spc="58" dirty="0">
                <a:solidFill>
                  <a:srgbClr val="01011F"/>
                </a:solidFill>
              </a:rPr>
              <a:t>Android devices</a:t>
            </a:r>
            <a:r>
              <a:rPr lang="en-ZA" sz="1364" b="0" kern="0" spc="58" dirty="0">
                <a:solidFill>
                  <a:srgbClr val="01001F"/>
                </a:solidFill>
              </a:rPr>
              <a:t>.</a:t>
            </a:r>
          </a:p>
          <a:p>
            <a:pPr marL="8851" marR="453381" indent="-1539">
              <a:lnSpc>
                <a:spcPct val="131600"/>
              </a:lnSpc>
              <a:spcBef>
                <a:spcPts val="742"/>
              </a:spcBef>
            </a:pPr>
            <a:r>
              <a:rPr lang="en-ZA" sz="1364" b="0" kern="0" spc="58" dirty="0">
                <a:solidFill>
                  <a:srgbClr val="01001F"/>
                </a:solidFill>
              </a:rPr>
              <a:t>In addition to the WHO recommendations, it provides the latest data and trends from the </a:t>
            </a:r>
            <a:r>
              <a:rPr lang="en-ZA" sz="1364" b="0" i="1" kern="0" spc="58" dirty="0">
                <a:solidFill>
                  <a:srgbClr val="01001F"/>
                </a:solidFill>
              </a:rPr>
              <a:t>World malaria report</a:t>
            </a:r>
            <a:r>
              <a:rPr lang="en-ZA" sz="1364" b="0" kern="0" spc="58" dirty="0">
                <a:solidFill>
                  <a:srgbClr val="01001F"/>
                </a:solidFill>
              </a:rPr>
              <a:t>. 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487A077-786A-B441-B20B-11C2145706E3}"/>
              </a:ext>
            </a:extLst>
          </p:cNvPr>
          <p:cNvSpPr/>
          <p:nvPr/>
        </p:nvSpPr>
        <p:spPr>
          <a:xfrm>
            <a:off x="6476448" y="2603406"/>
            <a:ext cx="825595" cy="825595"/>
          </a:xfrm>
          <a:prstGeom prst="ellipse">
            <a:avLst/>
          </a:prstGeom>
          <a:solidFill>
            <a:srgbClr val="487A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49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3</a:t>
            </a:r>
            <a:endParaRPr lang="en-US" sz="1091" dirty="0"/>
          </a:p>
        </p:txBody>
      </p:sp>
      <p:sp>
        <p:nvSpPr>
          <p:cNvPr id="22" name="object 31">
            <a:extLst>
              <a:ext uri="{FF2B5EF4-FFF2-40B4-BE49-F238E27FC236}">
                <a16:creationId xmlns:a16="http://schemas.microsoft.com/office/drawing/2014/main" id="{AA48E2C9-DC11-804E-AFDC-7A247A1142BF}"/>
              </a:ext>
            </a:extLst>
          </p:cNvPr>
          <p:cNvSpPr txBox="1"/>
          <p:nvPr/>
        </p:nvSpPr>
        <p:spPr>
          <a:xfrm>
            <a:off x="2217800" y="4417775"/>
            <a:ext cx="4894200" cy="239306"/>
          </a:xfrm>
          <a:prstGeom prst="rect">
            <a:avLst/>
          </a:prstGeom>
        </p:spPr>
        <p:txBody>
          <a:bodyPr vert="horz" wrap="square" lIns="0" tIns="7312" rIns="0" bIns="0" rtlCol="0">
            <a:spAutoFit/>
          </a:bodyPr>
          <a:lstStyle/>
          <a:p>
            <a:pPr marL="7697" marR="3079" indent="3849">
              <a:lnSpc>
                <a:spcPct val="121800"/>
              </a:lnSpc>
              <a:spcBef>
                <a:spcPts val="58"/>
              </a:spcBef>
            </a:pPr>
            <a:r>
              <a:rPr lang="en-ZA" sz="1364" spc="91" dirty="0">
                <a:solidFill>
                  <a:srgbClr val="211F1F"/>
                </a:solidFill>
                <a:latin typeface="Arial"/>
                <a:cs typeface="Arial"/>
              </a:rPr>
              <a:t>Operational manuals</a:t>
            </a:r>
          </a:p>
        </p:txBody>
      </p:sp>
      <p:sp>
        <p:nvSpPr>
          <p:cNvPr id="24" name="object 31">
            <a:extLst>
              <a:ext uri="{FF2B5EF4-FFF2-40B4-BE49-F238E27FC236}">
                <a16:creationId xmlns:a16="http://schemas.microsoft.com/office/drawing/2014/main" id="{0B4CCFF8-4706-CE4C-A4D8-A38B92D8E969}"/>
              </a:ext>
            </a:extLst>
          </p:cNvPr>
          <p:cNvSpPr txBox="1"/>
          <p:nvPr/>
        </p:nvSpPr>
        <p:spPr>
          <a:xfrm>
            <a:off x="2724727" y="4829619"/>
            <a:ext cx="4894200" cy="239306"/>
          </a:xfrm>
          <a:prstGeom prst="rect">
            <a:avLst/>
          </a:prstGeom>
        </p:spPr>
        <p:txBody>
          <a:bodyPr vert="horz" wrap="square" lIns="0" tIns="7312" rIns="0" bIns="0" rtlCol="0">
            <a:spAutoFit/>
          </a:bodyPr>
          <a:lstStyle/>
          <a:p>
            <a:pPr marL="7697" marR="3079" indent="3849">
              <a:lnSpc>
                <a:spcPct val="121800"/>
              </a:lnSpc>
              <a:spcBef>
                <a:spcPts val="58"/>
              </a:spcBef>
            </a:pPr>
            <a:r>
              <a:rPr lang="en-ZA" sz="1364" spc="91" dirty="0">
                <a:solidFill>
                  <a:srgbClr val="211F1F"/>
                </a:solidFill>
                <a:latin typeface="Arial"/>
                <a:cs typeface="Arial"/>
              </a:rPr>
              <a:t>Handbooks</a:t>
            </a:r>
          </a:p>
        </p:txBody>
      </p:sp>
      <p:sp>
        <p:nvSpPr>
          <p:cNvPr id="39" name="object 31">
            <a:extLst>
              <a:ext uri="{FF2B5EF4-FFF2-40B4-BE49-F238E27FC236}">
                <a16:creationId xmlns:a16="http://schemas.microsoft.com/office/drawing/2014/main" id="{6C80F438-AF9E-5245-9DBF-13F88EAC2457}"/>
              </a:ext>
            </a:extLst>
          </p:cNvPr>
          <p:cNvSpPr txBox="1"/>
          <p:nvPr/>
        </p:nvSpPr>
        <p:spPr>
          <a:xfrm>
            <a:off x="3279982" y="5241464"/>
            <a:ext cx="4894200" cy="239306"/>
          </a:xfrm>
          <a:prstGeom prst="rect">
            <a:avLst/>
          </a:prstGeom>
        </p:spPr>
        <p:txBody>
          <a:bodyPr vert="horz" wrap="square" lIns="0" tIns="7312" rIns="0" bIns="0" rtlCol="0">
            <a:spAutoFit/>
          </a:bodyPr>
          <a:lstStyle/>
          <a:p>
            <a:pPr marL="7697" marR="3079" indent="3849">
              <a:lnSpc>
                <a:spcPct val="121800"/>
              </a:lnSpc>
              <a:spcBef>
                <a:spcPts val="58"/>
              </a:spcBef>
            </a:pPr>
            <a:r>
              <a:rPr lang="en-ZA" sz="1364" spc="91" dirty="0">
                <a:solidFill>
                  <a:srgbClr val="211F1F"/>
                </a:solidFill>
                <a:latin typeface="Arial"/>
                <a:cs typeface="Arial"/>
              </a:rPr>
              <a:t>Frameworks</a:t>
            </a:r>
          </a:p>
        </p:txBody>
      </p:sp>
      <p:sp>
        <p:nvSpPr>
          <p:cNvPr id="41" name="object 31">
            <a:extLst>
              <a:ext uri="{FF2B5EF4-FFF2-40B4-BE49-F238E27FC236}">
                <a16:creationId xmlns:a16="http://schemas.microsoft.com/office/drawing/2014/main" id="{9749EE4E-670F-0048-A5D7-3818AEC14237}"/>
              </a:ext>
            </a:extLst>
          </p:cNvPr>
          <p:cNvSpPr txBox="1"/>
          <p:nvPr/>
        </p:nvSpPr>
        <p:spPr>
          <a:xfrm>
            <a:off x="3787982" y="5702473"/>
            <a:ext cx="4894200" cy="239306"/>
          </a:xfrm>
          <a:prstGeom prst="rect">
            <a:avLst/>
          </a:prstGeom>
        </p:spPr>
        <p:txBody>
          <a:bodyPr vert="horz" wrap="square" lIns="0" tIns="7312" rIns="0" bIns="0" rtlCol="0">
            <a:spAutoFit/>
          </a:bodyPr>
          <a:lstStyle/>
          <a:p>
            <a:pPr marL="7697" marR="3079" indent="3849">
              <a:lnSpc>
                <a:spcPct val="121800"/>
              </a:lnSpc>
              <a:spcBef>
                <a:spcPts val="58"/>
              </a:spcBef>
            </a:pPr>
            <a:r>
              <a:rPr lang="en-ZA" sz="1364" spc="91" dirty="0">
                <a:solidFill>
                  <a:srgbClr val="211F1F"/>
                </a:solidFill>
                <a:latin typeface="Arial"/>
                <a:cs typeface="Arial"/>
              </a:rPr>
              <a:t>And links to other resources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F75729-5E7D-8C4A-946B-1BDB07A742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9209" y="4352637"/>
            <a:ext cx="433604" cy="4336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6DEF8B-7CA2-F74F-B68D-FFA6F2C75E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03197" y="4768273"/>
            <a:ext cx="433604" cy="4336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DCEE10-2C1E-774A-A052-BEE09A87C3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32364" y="5183909"/>
            <a:ext cx="430622" cy="4306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D8C93A-9129-D44B-93D8-7660D3C127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87618" y="5645727"/>
            <a:ext cx="430622" cy="43062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D7809CD6-2EA0-6C47-A3B5-C2E0CF1619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238399">
            <a:off x="6723869" y="3309506"/>
            <a:ext cx="348588" cy="806110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F0147DAC-4CF5-DA46-9257-61DE6ED2EA7F}"/>
              </a:ext>
            </a:extLst>
          </p:cNvPr>
          <p:cNvSpPr/>
          <p:nvPr/>
        </p:nvSpPr>
        <p:spPr>
          <a:xfrm>
            <a:off x="2082030" y="3429000"/>
            <a:ext cx="919788" cy="184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1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285582C-788B-414D-94B8-68E3A1EA5FB1}"/>
              </a:ext>
            </a:extLst>
          </p:cNvPr>
          <p:cNvSpPr/>
          <p:nvPr/>
        </p:nvSpPr>
        <p:spPr>
          <a:xfrm>
            <a:off x="7799990" y="4611047"/>
            <a:ext cx="1251647" cy="1572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1"/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2903A777-2425-3D4B-8FE7-6C83DD849CB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9" b="4771"/>
          <a:stretch/>
        </p:blipFill>
        <p:spPr>
          <a:xfrm>
            <a:off x="1985819" y="1656123"/>
            <a:ext cx="2423823" cy="1562014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1CC25194-C127-D248-A54E-CCCC453EC79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00" y="1748153"/>
            <a:ext cx="2848398" cy="144993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1FC1008-85B7-434C-9C90-9799FFE23A2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238399">
            <a:off x="562761" y="3309506"/>
            <a:ext cx="348588" cy="80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2980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3" name="TextBox 2"/>
          <p:cNvSpPr txBox="1"/>
          <p:nvPr/>
        </p:nvSpPr>
        <p:spPr>
          <a:xfrm>
            <a:off x="83492" y="5079184"/>
            <a:ext cx="461665" cy="14932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51846" y="6277232"/>
            <a:ext cx="3265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WHO Global Malaria Programme</a:t>
            </a:r>
          </a:p>
        </p:txBody>
      </p:sp>
      <p:sp>
        <p:nvSpPr>
          <p:cNvPr id="5" name="Title 6"/>
          <p:cNvSpPr txBox="1">
            <a:spLocks/>
          </p:cNvSpPr>
          <p:nvPr/>
        </p:nvSpPr>
        <p:spPr>
          <a:xfrm>
            <a:off x="1051846" y="129568"/>
            <a:ext cx="10823044" cy="545487"/>
          </a:xfrm>
          <a:prstGeom prst="rect">
            <a:avLst/>
          </a:prstGeom>
        </p:spPr>
        <p:txBody>
          <a:bodyPr wrap="square" tIns="36000" bIns="0" anchor="ctr" anchorCtr="0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2400" b="1" kern="1200" cap="none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algn="ctr"/>
            <a:r>
              <a:rPr lang="en-GB" sz="2800" b="0" dirty="0">
                <a:solidFill>
                  <a:schemeClr val="tx1"/>
                </a:solidFill>
                <a:highlight>
                  <a:srgbClr val="FFFF00"/>
                </a:highlight>
                <a:latin typeface="+mn-lt"/>
              </a:rPr>
              <a:t>Group exercise:</a:t>
            </a:r>
            <a:r>
              <a:rPr lang="en-GB" sz="2800" b="0" dirty="0">
                <a:solidFill>
                  <a:schemeClr val="tx1"/>
                </a:solidFill>
                <a:latin typeface="+mn-lt"/>
              </a:rPr>
              <a:t> Assessing and responding to the malaria component of the Grade 3 –level humanitarian emergency in Tigray     </a:t>
            </a:r>
            <a:endParaRPr lang="en-US" sz="2800" b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0A9B71-127C-4C20-93C9-CC6DE3DE28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649" y="804624"/>
            <a:ext cx="6325456" cy="54726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5F565E-5340-43E4-BA0E-9D6CD013704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109" y="1216946"/>
            <a:ext cx="3953242" cy="4424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EBAA69-A319-4A87-8967-D5417250655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0351" y="1258251"/>
            <a:ext cx="532765" cy="438280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28580C92-EA7A-42FB-82BD-C474442C132C}"/>
              </a:ext>
            </a:extLst>
          </p:cNvPr>
          <p:cNvSpPr/>
          <p:nvPr/>
        </p:nvSpPr>
        <p:spPr>
          <a:xfrm>
            <a:off x="3133618" y="1258250"/>
            <a:ext cx="1380759" cy="1197273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61503D-CB42-48A3-BA81-EF37A7AB5752}"/>
              </a:ext>
            </a:extLst>
          </p:cNvPr>
          <p:cNvSpPr/>
          <p:nvPr/>
        </p:nvSpPr>
        <p:spPr>
          <a:xfrm>
            <a:off x="6996784" y="5770622"/>
            <a:ext cx="42676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solidFill>
                  <a:prstClr val="black"/>
                </a:solidFill>
              </a:rPr>
              <a:t>Malaria transmission areas lie below 2000 m or 6500 ft</a:t>
            </a:r>
            <a:endParaRPr lang="en-GB" sz="1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2633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3" name="TextBox 2"/>
          <p:cNvSpPr txBox="1"/>
          <p:nvPr/>
        </p:nvSpPr>
        <p:spPr>
          <a:xfrm>
            <a:off x="83492" y="5079184"/>
            <a:ext cx="461665" cy="14932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51846" y="6277232"/>
            <a:ext cx="3265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WHO Global Malaria Programme</a:t>
            </a:r>
          </a:p>
        </p:txBody>
      </p:sp>
      <p:sp>
        <p:nvSpPr>
          <p:cNvPr id="5" name="Title 6"/>
          <p:cNvSpPr txBox="1">
            <a:spLocks/>
          </p:cNvSpPr>
          <p:nvPr/>
        </p:nvSpPr>
        <p:spPr>
          <a:xfrm>
            <a:off x="1043608" y="0"/>
            <a:ext cx="10823044" cy="545487"/>
          </a:xfrm>
          <a:prstGeom prst="rect">
            <a:avLst/>
          </a:prstGeom>
        </p:spPr>
        <p:txBody>
          <a:bodyPr wrap="square" tIns="36000" bIns="0" anchor="ctr" anchorCtr="0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2400" b="1" kern="1200" cap="none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algn="ctr"/>
            <a:r>
              <a:rPr lang="en-GB" sz="2800" b="0" u="sng" dirty="0">
                <a:solidFill>
                  <a:schemeClr val="tx1"/>
                </a:solidFill>
                <a:latin typeface="+mn-lt"/>
              </a:rPr>
              <a:t>High malaria transmission in west, malaria epidemic prone centre  </a:t>
            </a:r>
            <a:endParaRPr lang="en-US" sz="2800" b="0" u="sng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CA3455-847E-480F-AB3E-E54EA3BB7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557" y="970632"/>
            <a:ext cx="4812212" cy="47972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177149-8372-4A26-820F-F380E92965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0974" y="970632"/>
            <a:ext cx="4455115" cy="467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160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3" name="TextBox 2"/>
          <p:cNvSpPr txBox="1"/>
          <p:nvPr/>
        </p:nvSpPr>
        <p:spPr>
          <a:xfrm>
            <a:off x="83492" y="5079184"/>
            <a:ext cx="461665" cy="14932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51846" y="6277232"/>
            <a:ext cx="3265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WHO Global Malaria Programme</a:t>
            </a:r>
          </a:p>
        </p:txBody>
      </p:sp>
      <p:sp>
        <p:nvSpPr>
          <p:cNvPr id="5" name="Title 6"/>
          <p:cNvSpPr txBox="1">
            <a:spLocks/>
          </p:cNvSpPr>
          <p:nvPr/>
        </p:nvSpPr>
        <p:spPr>
          <a:xfrm>
            <a:off x="930592" y="34907"/>
            <a:ext cx="10823044" cy="735655"/>
          </a:xfrm>
          <a:prstGeom prst="rect">
            <a:avLst/>
          </a:prstGeom>
        </p:spPr>
        <p:txBody>
          <a:bodyPr wrap="square" tIns="36000" bIns="0" anchor="ctr" anchorCtr="0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2400" b="1" kern="1200" cap="none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algn="ctr"/>
            <a:r>
              <a:rPr lang="en-GB" b="0" u="sng" dirty="0">
                <a:solidFill>
                  <a:schemeClr val="tx1"/>
                </a:solidFill>
                <a:latin typeface="+mn-lt"/>
              </a:rPr>
              <a:t>At least 2’000’000 internally displaced person (IDP) fled from west to centre and from southern Eastern Tigray</a:t>
            </a:r>
            <a:r>
              <a:rPr lang="en-GB" sz="2800" b="0" u="sng" dirty="0">
                <a:solidFill>
                  <a:schemeClr val="tx1"/>
                </a:solidFill>
                <a:latin typeface="+mn-lt"/>
              </a:rPr>
              <a:t>  </a:t>
            </a:r>
            <a:endParaRPr lang="en-US" sz="2800" b="0" u="sng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408E3BC8-AF13-4542-8AF1-07E3F37964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93"/>
          <a:stretch/>
        </p:blipFill>
        <p:spPr>
          <a:xfrm>
            <a:off x="793396" y="1187330"/>
            <a:ext cx="5484113" cy="4483340"/>
          </a:xfrm>
          <a:prstGeom prst="rect">
            <a:avLst/>
          </a:prstGeom>
          <a:ln w="28575">
            <a:solidFill>
              <a:srgbClr val="0033CC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077349-6C69-4EBC-B008-0E05FFB767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84" t="27152" r="8676" b="7413"/>
          <a:stretch/>
        </p:blipFill>
        <p:spPr>
          <a:xfrm>
            <a:off x="6442255" y="1187330"/>
            <a:ext cx="5153104" cy="4483339"/>
          </a:xfrm>
          <a:prstGeom prst="rect">
            <a:avLst/>
          </a:prstGeom>
          <a:noFill/>
          <a:ln w="28575">
            <a:solidFill>
              <a:srgbClr val="3366CC"/>
            </a:solidFill>
          </a:ln>
        </p:spPr>
      </p:pic>
    </p:spTree>
    <p:extLst>
      <p:ext uri="{BB962C8B-B14F-4D97-AF65-F5344CB8AC3E}">
        <p14:creationId xmlns:p14="http://schemas.microsoft.com/office/powerpoint/2010/main" val="2564840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628650" y="1"/>
            <a:ext cx="11145534" cy="5658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 b="1" dirty="0">
                <a:latin typeface="+mn-lt"/>
                <a:cs typeface="Calibri" panose="020F0502020204030204" pitchFamily="34" charset="0"/>
              </a:rPr>
              <a:t>Global Distribution of Malaria Disease Burden</a:t>
            </a:r>
            <a:endParaRPr lang="en-GB" sz="2800" b="1" dirty="0">
              <a:latin typeface="+mn-lt"/>
              <a:cs typeface="Calibri" panose="020F0502020204030204" pitchFamily="34" charset="0"/>
            </a:endParaRPr>
          </a:p>
          <a:p>
            <a:pPr algn="ctr"/>
            <a:r>
              <a:rPr lang="en-GB" sz="2000" dirty="0">
                <a:latin typeface="+mn-lt"/>
                <a:cs typeface="Calibri" panose="020F0502020204030204" pitchFamily="34" charset="0"/>
              </a:rPr>
              <a:t>(A </a:t>
            </a:r>
            <a:r>
              <a:rPr lang="en-GB" sz="2000" i="1" dirty="0">
                <a:latin typeface="+mn-lt"/>
                <a:cs typeface="Calibri" panose="020F0502020204030204" pitchFamily="34" charset="0"/>
              </a:rPr>
              <a:t>P. falciparum</a:t>
            </a:r>
            <a:r>
              <a:rPr lang="en-GB" sz="2000" dirty="0">
                <a:latin typeface="+mn-lt"/>
                <a:cs typeface="Calibri" panose="020F0502020204030204" pitchFamily="34" charset="0"/>
              </a:rPr>
              <a:t>, B: </a:t>
            </a:r>
            <a:r>
              <a:rPr lang="en-GB" sz="2000" i="1" dirty="0">
                <a:latin typeface="+mn-lt"/>
                <a:cs typeface="Calibri" panose="020F0502020204030204" pitchFamily="34" charset="0"/>
              </a:rPr>
              <a:t>P vivax)</a:t>
            </a:r>
            <a:r>
              <a:rPr lang="en-GB" sz="2000" dirty="0">
                <a:latin typeface="+mn-lt"/>
                <a:cs typeface="Calibri" panose="020F0502020204030204" pitchFamily="34" charset="0"/>
              </a:rPr>
              <a:t> </a:t>
            </a:r>
            <a:endParaRPr lang="en-US" sz="2000" dirty="0"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4" name="TextBox 3"/>
          <p:cNvSpPr txBox="1"/>
          <p:nvPr/>
        </p:nvSpPr>
        <p:spPr>
          <a:xfrm>
            <a:off x="83492" y="5079184"/>
            <a:ext cx="461665" cy="14932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51844" y="6427432"/>
            <a:ext cx="3262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WHO Global Malaria Programme</a:t>
            </a:r>
          </a:p>
        </p:txBody>
      </p:sp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697111E4-E253-4E68-AC78-E178ACFC87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53" y="904957"/>
            <a:ext cx="10881831" cy="615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8286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3" name="TextBox 2"/>
          <p:cNvSpPr txBox="1"/>
          <p:nvPr/>
        </p:nvSpPr>
        <p:spPr>
          <a:xfrm>
            <a:off x="83492" y="5079184"/>
            <a:ext cx="461665" cy="14932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51846" y="6277232"/>
            <a:ext cx="3265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WHO Global Malaria Programme</a:t>
            </a:r>
          </a:p>
        </p:txBody>
      </p:sp>
      <p:sp>
        <p:nvSpPr>
          <p:cNvPr id="5" name="Title 6"/>
          <p:cNvSpPr txBox="1">
            <a:spLocks/>
          </p:cNvSpPr>
          <p:nvPr/>
        </p:nvSpPr>
        <p:spPr>
          <a:xfrm>
            <a:off x="1043608" y="0"/>
            <a:ext cx="10823044" cy="729465"/>
          </a:xfrm>
          <a:prstGeom prst="rect">
            <a:avLst/>
          </a:prstGeom>
        </p:spPr>
        <p:txBody>
          <a:bodyPr wrap="square" tIns="36000" bIns="0" anchor="ctr" anchorCtr="0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2400" b="1" kern="1200" cap="none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algn="ctr"/>
            <a:r>
              <a:rPr lang="en-GB" sz="2800" b="0" u="sng" dirty="0">
                <a:solidFill>
                  <a:schemeClr val="tx1"/>
                </a:solidFill>
                <a:latin typeface="+mn-lt"/>
              </a:rPr>
              <a:t>750’000 IDPs crammed around malaria-epidemic prone areas of Shire  </a:t>
            </a:r>
            <a:endParaRPr lang="en-US" sz="2800" b="0" u="sng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4FAA8C-F244-49C2-A126-132B3C3D9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776" y="908720"/>
            <a:ext cx="8604448" cy="541648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E31E386-9F0A-4376-87A7-DFE1D24CA518}"/>
              </a:ext>
            </a:extLst>
          </p:cNvPr>
          <p:cNvSpPr/>
          <p:nvPr/>
        </p:nvSpPr>
        <p:spPr>
          <a:xfrm>
            <a:off x="5773501" y="1683166"/>
            <a:ext cx="1152128" cy="1152129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53041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3" name="TextBox 2"/>
          <p:cNvSpPr txBox="1"/>
          <p:nvPr/>
        </p:nvSpPr>
        <p:spPr>
          <a:xfrm>
            <a:off x="83492" y="5079184"/>
            <a:ext cx="461665" cy="14932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51846" y="6277232"/>
            <a:ext cx="3265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WHO Global Malaria Programme</a:t>
            </a:r>
          </a:p>
        </p:txBody>
      </p:sp>
      <p:sp>
        <p:nvSpPr>
          <p:cNvPr id="5" name="Title 6"/>
          <p:cNvSpPr txBox="1">
            <a:spLocks/>
          </p:cNvSpPr>
          <p:nvPr/>
        </p:nvSpPr>
        <p:spPr>
          <a:xfrm>
            <a:off x="1043608" y="0"/>
            <a:ext cx="10823044" cy="545487"/>
          </a:xfrm>
          <a:prstGeom prst="rect">
            <a:avLst/>
          </a:prstGeom>
        </p:spPr>
        <p:txBody>
          <a:bodyPr wrap="square" tIns="36000" bIns="0" anchor="ctr" anchorCtr="0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2400" b="1" kern="1200" cap="none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algn="ctr"/>
            <a:r>
              <a:rPr lang="en-GB" sz="2800" b="0" u="sng" dirty="0">
                <a:solidFill>
                  <a:schemeClr val="tx1"/>
                </a:solidFill>
                <a:latin typeface="+mn-lt"/>
              </a:rPr>
              <a:t>Most extreme food insecurity situation since 1984  </a:t>
            </a:r>
            <a:endParaRPr lang="en-US" sz="2800" b="0" u="sng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7A9C69-B5E7-4401-8BF3-3E48915226F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908" y="655095"/>
            <a:ext cx="5400600" cy="3354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4D8F1D-502C-4D71-9141-4AA38F79253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908" y="4508078"/>
            <a:ext cx="5400601" cy="1666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447E57-A26D-4CD1-928D-018C8731119D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101" y="4076030"/>
            <a:ext cx="5409407" cy="432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443D2E-CAE2-457D-A8ED-A89B37F3D5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3470" y="596695"/>
            <a:ext cx="3585196" cy="281466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5AF528-C0DA-4EB2-8786-B1CC8441F4C8}"/>
              </a:ext>
            </a:extLst>
          </p:cNvPr>
          <p:cNvSpPr/>
          <p:nvPr/>
        </p:nvSpPr>
        <p:spPr>
          <a:xfrm>
            <a:off x="7146916" y="3462567"/>
            <a:ext cx="3585196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rgbClr val="04A4EC"/>
              </a:buClr>
            </a:pPr>
            <a:r>
              <a:rPr lang="fr-CH" dirty="0" err="1">
                <a:solidFill>
                  <a:prstClr val="black"/>
                </a:solidFill>
                <a:latin typeface="Calibri"/>
              </a:rPr>
              <a:t>Birhan</a:t>
            </a:r>
            <a:r>
              <a:rPr lang="fr-CH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CH" dirty="0" err="1">
                <a:solidFill>
                  <a:prstClr val="black"/>
                </a:solidFill>
                <a:latin typeface="Calibri"/>
              </a:rPr>
              <a:t>Woldu</a:t>
            </a:r>
            <a:r>
              <a:rPr lang="fr-CH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pPr algn="ctr">
              <a:spcBef>
                <a:spcPct val="20000"/>
              </a:spcBef>
              <a:buClr>
                <a:srgbClr val="04A4EC"/>
              </a:buClr>
            </a:pPr>
            <a:r>
              <a:rPr lang="fr-CH" dirty="0">
                <a:solidFill>
                  <a:prstClr val="black"/>
                </a:solidFill>
                <a:latin typeface="Calibri"/>
              </a:rPr>
              <a:t>The «Face of famine» 1984 </a:t>
            </a: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00EFFD-79D0-4F95-879A-037383E8CC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6919" y="4164298"/>
            <a:ext cx="3265189" cy="254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6543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3" name="TextBox 2"/>
          <p:cNvSpPr txBox="1"/>
          <p:nvPr/>
        </p:nvSpPr>
        <p:spPr>
          <a:xfrm>
            <a:off x="83492" y="5079184"/>
            <a:ext cx="461665" cy="14932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51846" y="6277232"/>
            <a:ext cx="3265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WHO Global Malaria Programme</a:t>
            </a:r>
          </a:p>
        </p:txBody>
      </p:sp>
      <p:sp>
        <p:nvSpPr>
          <p:cNvPr id="5" name="Title 6"/>
          <p:cNvSpPr txBox="1">
            <a:spLocks/>
          </p:cNvSpPr>
          <p:nvPr/>
        </p:nvSpPr>
        <p:spPr>
          <a:xfrm>
            <a:off x="945222" y="0"/>
            <a:ext cx="10921430" cy="545487"/>
          </a:xfrm>
          <a:prstGeom prst="rect">
            <a:avLst/>
          </a:prstGeom>
        </p:spPr>
        <p:txBody>
          <a:bodyPr wrap="square" tIns="36000" bIns="0" anchor="ctr" anchorCtr="0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2400" b="1" kern="1200" cap="none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algn="ctr"/>
            <a:r>
              <a:rPr lang="en-GB" b="0" u="sng" dirty="0">
                <a:solidFill>
                  <a:schemeClr val="tx1"/>
                </a:solidFill>
                <a:latin typeface="+mn-lt"/>
              </a:rPr>
              <a:t>Is there a malaria risk of so where and when for whom and what can be done about it?</a:t>
            </a:r>
            <a:r>
              <a:rPr lang="en-GB" sz="2800" b="0" u="sng" dirty="0">
                <a:solidFill>
                  <a:schemeClr val="tx1"/>
                </a:solidFill>
                <a:latin typeface="+mn-lt"/>
              </a:rPr>
              <a:t>   </a:t>
            </a:r>
            <a:endParaRPr lang="en-US" sz="2800" b="0" u="sng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042969-9F6A-49C4-8DCE-7736C58C150E}"/>
              </a:ext>
            </a:extLst>
          </p:cNvPr>
          <p:cNvSpPr/>
          <p:nvPr/>
        </p:nvSpPr>
        <p:spPr>
          <a:xfrm>
            <a:off x="1703513" y="876645"/>
            <a:ext cx="4381947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latin typeface="Calibri"/>
              </a:rPr>
              <a:t>Size of the problem in 2021</a:t>
            </a:r>
          </a:p>
          <a:p>
            <a:endParaRPr lang="en-US" dirty="0">
              <a:latin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</a:rPr>
              <a:t>5.6 million in need of urgent humanitarian assistance (Total pop.)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</a:rPr>
              <a:t>1,645,944 IDPs are in Tigray Region in 264 sites,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</a:rPr>
              <a:t>350’000 in confirmed state of famine (IPC5)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</a:rPr>
              <a:t>At least 70% of health facilities dysfunctional due to looting (MSF)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</a:rPr>
              <a:t>1288 cases of gender-based violence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</a:rPr>
              <a:t>Inaccessibility remains for more than 50% of the region due to continued fighting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66EC25-45F1-493E-93B9-677EE21F5F5D}"/>
              </a:ext>
            </a:extLst>
          </p:cNvPr>
          <p:cNvSpPr/>
          <p:nvPr/>
        </p:nvSpPr>
        <p:spPr>
          <a:xfrm>
            <a:off x="6106543" y="671691"/>
            <a:ext cx="6001965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rgbClr val="002060"/>
                </a:solidFill>
                <a:latin typeface="Calibri"/>
              </a:rPr>
              <a:t>Questions concerning malaria response:</a:t>
            </a:r>
          </a:p>
          <a:p>
            <a:endParaRPr lang="en-US" dirty="0">
              <a:solidFill>
                <a:srgbClr val="002060"/>
              </a:solidFill>
              <a:latin typeface="Calibri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prstClr val="black"/>
                </a:solidFill>
                <a:latin typeface="Calibri"/>
              </a:rPr>
              <a:t>What age groups are at risk of malaria outbreaks in Shire (below 2000 m)?</a:t>
            </a:r>
          </a:p>
          <a:p>
            <a:pPr marL="342900" indent="-342900">
              <a:buFont typeface="+mj-lt"/>
              <a:buAutoNum type="arabicPeriod"/>
            </a:pPr>
            <a:endParaRPr lang="en-GB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prstClr val="black"/>
                </a:solidFill>
                <a:latin typeface="Calibri"/>
              </a:rPr>
              <a:t>What is the malaria epidemic risk among IDPs in </a:t>
            </a:r>
            <a:r>
              <a:rPr lang="en-GB" dirty="0" err="1">
                <a:solidFill>
                  <a:prstClr val="black"/>
                </a:solidFill>
                <a:latin typeface="Calibri"/>
              </a:rPr>
              <a:t>Mekele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at 2300 m altitude?</a:t>
            </a:r>
          </a:p>
          <a:p>
            <a:pPr marL="342900" indent="-342900">
              <a:buFont typeface="+mj-lt"/>
              <a:buAutoNum type="arabicPeriod"/>
            </a:pPr>
            <a:endParaRPr lang="en-GB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prstClr val="black"/>
                </a:solidFill>
                <a:latin typeface="Calibri"/>
              </a:rPr>
              <a:t>When would malaria epidemics risk to break out if the rainy season lasts from September to November?</a:t>
            </a:r>
          </a:p>
          <a:p>
            <a:pPr marL="342900" indent="-342900">
              <a:buFont typeface="+mj-lt"/>
              <a:buAutoNum type="arabicPeriod"/>
            </a:pPr>
            <a:endParaRPr lang="en-GB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prstClr val="black"/>
                </a:solidFill>
                <a:latin typeface="Calibri"/>
              </a:rPr>
              <a:t>What would be the fastest measure to supress malaria epidemics in IDP camps?</a:t>
            </a:r>
          </a:p>
          <a:p>
            <a:pPr marL="342900" indent="-342900">
              <a:buFont typeface="+mj-lt"/>
              <a:buAutoNum type="arabicPeriod"/>
            </a:pPr>
            <a:endParaRPr lang="en-GB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prstClr val="black"/>
                </a:solidFill>
                <a:latin typeface="Calibri"/>
              </a:rPr>
              <a:t>What could be done to improve case management in a war zone with dysfunctional health facilities?</a:t>
            </a:r>
          </a:p>
          <a:p>
            <a:pPr marL="342900" indent="-342900">
              <a:buFont typeface="+mj-lt"/>
              <a:buAutoNum type="arabicPeriod"/>
            </a:pPr>
            <a:endParaRPr lang="en-GB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prstClr val="black"/>
                </a:solidFill>
                <a:latin typeface="Calibri"/>
              </a:rPr>
              <a:t>What can be done to establish vector control in IDP camps?</a:t>
            </a:r>
          </a:p>
          <a:p>
            <a:pPr marL="342900" indent="-342900">
              <a:buFont typeface="+mj-lt"/>
              <a:buAutoNum type="arabicPeriod"/>
            </a:pPr>
            <a:endParaRPr lang="en-GB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prstClr val="black"/>
                </a:solidFill>
                <a:latin typeface="Calibri"/>
              </a:rPr>
              <a:t>Who can malaria control efforts collaborate and integrate with ?</a:t>
            </a:r>
            <a:endParaRPr lang="en-US" dirty="0">
              <a:solidFill>
                <a:srgbClr val="00206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110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3" name="TextBox 2"/>
          <p:cNvSpPr txBox="1"/>
          <p:nvPr/>
        </p:nvSpPr>
        <p:spPr>
          <a:xfrm>
            <a:off x="83492" y="5079184"/>
            <a:ext cx="461665" cy="14932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51846" y="6277232"/>
            <a:ext cx="3265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WHO Global Malaria Programme</a:t>
            </a: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381740" y="205467"/>
            <a:ext cx="11718524" cy="46535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u="sng" dirty="0">
                <a:latin typeface="+mn-lt"/>
              </a:rPr>
              <a:t>Malaria distribution is uneven due to multiple factors</a:t>
            </a:r>
            <a:endParaRPr lang="en-US" sz="3200" b="1" u="sng" dirty="0">
              <a:latin typeface="+mn-lt"/>
            </a:endParaRPr>
          </a:p>
        </p:txBody>
      </p:sp>
      <p:pic>
        <p:nvPicPr>
          <p:cNvPr id="17" name="Picture 16" descr="api-2018.wmf">
            <a:extLst>
              <a:ext uri="{FF2B5EF4-FFF2-40B4-BE49-F238E27FC236}">
                <a16:creationId xmlns:a16="http://schemas.microsoft.com/office/drawing/2014/main" id="{FF4DE789-36C1-4EBB-9EBF-31A7E24CE5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538" r="18103" b="6405"/>
          <a:stretch>
            <a:fillRect/>
          </a:stretch>
        </p:blipFill>
        <p:spPr>
          <a:xfrm>
            <a:off x="8533061" y="1273996"/>
            <a:ext cx="3567203" cy="441846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55E073E-229B-425B-B4F5-A478BB02D414}"/>
              </a:ext>
            </a:extLst>
          </p:cNvPr>
          <p:cNvSpPr txBox="1"/>
          <p:nvPr/>
        </p:nvSpPr>
        <p:spPr>
          <a:xfrm>
            <a:off x="8428615" y="5692457"/>
            <a:ext cx="3746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H" sz="1400" dirty="0"/>
          </a:p>
          <a:p>
            <a:r>
              <a:rPr lang="fr-CH" dirty="0" err="1"/>
              <a:t>Annual</a:t>
            </a:r>
            <a:r>
              <a:rPr lang="fr-CH" dirty="0"/>
              <a:t> Parasite Incidence, India, 2018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7"/>
          <a:stretch/>
        </p:blipFill>
        <p:spPr>
          <a:xfrm>
            <a:off x="733096" y="1037690"/>
            <a:ext cx="3816438" cy="46953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FAF094-AAAE-4A61-A7FB-F8331C8AB01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30" y="1425840"/>
            <a:ext cx="3920885" cy="44184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3607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3" name="TextBox 2"/>
          <p:cNvSpPr txBox="1"/>
          <p:nvPr/>
        </p:nvSpPr>
        <p:spPr>
          <a:xfrm>
            <a:off x="83492" y="5079184"/>
            <a:ext cx="461665" cy="14932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51846" y="6277232"/>
            <a:ext cx="3265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WHO Global Malaria Programme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4BE3-D01D-4911-8D68-51161D264349}" type="slidenum">
              <a:rPr lang="en-GB" smtClean="0"/>
              <a:t>6</a:t>
            </a:fld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980" y="201920"/>
            <a:ext cx="10438544" cy="6519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A picture containing text, indoor, dark, light&#10;&#10;Description automatically generated">
            <a:extLst>
              <a:ext uri="{FF2B5EF4-FFF2-40B4-BE49-F238E27FC236}">
                <a16:creationId xmlns:a16="http://schemas.microsoft.com/office/drawing/2014/main" id="{0541E6A8-4E1B-45B8-9901-3B8D25D6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327" y="3943075"/>
            <a:ext cx="1980821" cy="181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522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3" name="TextBox 2"/>
          <p:cNvSpPr txBox="1"/>
          <p:nvPr/>
        </p:nvSpPr>
        <p:spPr>
          <a:xfrm>
            <a:off x="83492" y="5079184"/>
            <a:ext cx="461665" cy="14932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51846" y="6277232"/>
            <a:ext cx="3265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WHO Global Malaria Programme</a:t>
            </a:r>
          </a:p>
        </p:txBody>
      </p:sp>
      <p:sp>
        <p:nvSpPr>
          <p:cNvPr id="5" name="Title 6"/>
          <p:cNvSpPr txBox="1">
            <a:spLocks/>
          </p:cNvSpPr>
          <p:nvPr/>
        </p:nvSpPr>
        <p:spPr>
          <a:xfrm>
            <a:off x="2135248" y="154616"/>
            <a:ext cx="8341360" cy="545487"/>
          </a:xfrm>
          <a:prstGeom prst="rect">
            <a:avLst/>
          </a:prstGeom>
        </p:spPr>
        <p:txBody>
          <a:bodyPr wrap="square" tIns="36000" bIns="0" anchor="ctr" anchorCtr="0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2400" b="1" kern="1200" cap="none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algn="ctr"/>
            <a:r>
              <a:rPr lang="en-GB" sz="3000" b="0" u="sng" dirty="0">
                <a:solidFill>
                  <a:schemeClr val="tx1"/>
                </a:solidFill>
                <a:latin typeface="+mn-lt"/>
              </a:rPr>
              <a:t>Biological stages of malaria transmission: </a:t>
            </a:r>
            <a:endParaRPr lang="en-US" sz="3000" b="0" u="sng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49688" y="1961994"/>
            <a:ext cx="2520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Suitable environments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Physical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Socio-economic 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53CBBD-F211-4075-91D2-D66D65FC1B9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317" y="852755"/>
            <a:ext cx="9246741" cy="54244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284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3" name="TextBox 2"/>
          <p:cNvSpPr txBox="1"/>
          <p:nvPr/>
        </p:nvSpPr>
        <p:spPr>
          <a:xfrm>
            <a:off x="83492" y="5079184"/>
            <a:ext cx="461665" cy="14932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4BE3-D01D-4911-8D68-51161D264349}" type="slidenum">
              <a:rPr lang="en-GB" smtClean="0"/>
              <a:t>8</a:t>
            </a:fld>
            <a:endParaRPr lang="en-GB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708" y="136525"/>
            <a:ext cx="9200478" cy="6510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2055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3" name="TextBox 2"/>
          <p:cNvSpPr txBox="1"/>
          <p:nvPr/>
        </p:nvSpPr>
        <p:spPr>
          <a:xfrm>
            <a:off x="83492" y="5079184"/>
            <a:ext cx="461665" cy="14932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4BE3-D01D-4911-8D68-51161D264349}" type="slidenum">
              <a:rPr lang="en-GB" smtClean="0"/>
              <a:t>9</a:t>
            </a:fld>
            <a:endParaRPr lang="en-GB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141" y="0"/>
            <a:ext cx="10531011" cy="6721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75446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RCIMP_Country_H xmlns="71402401-ee9a-4cfa-82a8-ebbd88d5d766">
      <Terms xmlns="http://schemas.microsoft.com/office/infopath/2007/PartnerControls">
        <TermInfo xmlns="http://schemas.microsoft.com/office/infopath/2007/PartnerControls">
          <TermName xmlns="http://schemas.microsoft.com/office/infopath/2007/PartnerControls">No Country</TermName>
          <TermId xmlns="http://schemas.microsoft.com/office/infopath/2007/PartnerControls">1f55df4f-c103-4303-b974-426a8e7d1d06</TermId>
        </TermInfo>
      </Terms>
    </ICRCIMP_Country_H>
    <Period_x0020_start xmlns="a8a2af44-4b8d-404b-a8bd-4186350a523c">2023-05-10T15:00:00+00:00</Period_x0020_start>
    <TaxCatchAll xmlns="a8a2af44-4b8d-404b-a8bd-4186350a523c">
      <Value>4</Value>
      <Value>31</Value>
      <Value>2</Value>
      <Value>1</Value>
      <Value>3</Value>
    </TaxCatchAll>
    <ICRCIMP_DocumentType_H xmlns="71402401-ee9a-4cfa-82a8-ebbd88d5d766">
      <Terms xmlns="http://schemas.microsoft.com/office/infopath/2007/PartnerControls"/>
    </ICRCIMP_DocumentType_H>
    <ICRCIMP_IHT_H xmlns="71402401-ee9a-4cfa-82a8-ebbd88d5d766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Internal</TermName>
          <TermId xmlns="http://schemas.microsoft.com/office/infopath/2007/PartnerControls">23eb6094-56fc-4ad4-8ae2-cf1575a694f0</TermId>
        </TermInfo>
      </Terms>
    </ICRCIMP_IHT_H>
    <IsIntranet xmlns="a8a2af44-4b8d-404b-a8bd-4186350a523c">false</IsIntranet>
    <ICRCIMP_BusinessFunction_H xmlns="71402401-ee9a-4cfa-82a8-ebbd88d5d766">
      <Terms xmlns="http://schemas.microsoft.com/office/infopath/2007/PartnerControls">
        <TermInfo xmlns="http://schemas.microsoft.com/office/infopath/2007/PartnerControls">
          <TermName xmlns="http://schemas.microsoft.com/office/infopath/2007/PartnerControls">Assistance</TermName>
          <TermId xmlns="http://schemas.microsoft.com/office/infopath/2007/PartnerControls">9015aaae-65d7-4217-8889-581aaffe05a3</TermId>
        </TermInfo>
      </Terms>
    </ICRCIMP_BusinessFunction_H>
    <pe3ed4b1638e49a0a22b56e84a30773f xmlns="775538c5-eb89-48ba-a372-0acd5d6f1291">
      <Terms xmlns="http://schemas.microsoft.com/office/infopath/2007/PartnerControls">
        <TermInfo xmlns="http://schemas.microsoft.com/office/infopath/2007/PartnerControls">
          <TermName xmlns="http://schemas.microsoft.com/office/infopath/2007/PartnerControls">- No key issue</TermName>
          <TermId xmlns="http://schemas.microsoft.com/office/infopath/2007/PartnerControls">32056555-74b8-4174-9beb-b0d6d010855f</TermId>
        </TermInfo>
      </Terms>
    </pe3ed4b1638e49a0a22b56e84a30773f>
    <ICRCIMP_RMIdentifier xmlns="71402401-ee9a-4cfa-82a8-ebbd88d5d766" xsi:nil="true"/>
    <RatingCount xmlns="http://schemas.microsoft.com/sharepoint/v3" xsi:nil="true"/>
    <ICRCIMP_IsRecord xmlns="71402401-ee9a-4cfa-82a8-ebbd88d5d766">true</ICRCIMP_IsRecord>
    <ICRCIMP_RMTransfer xmlns="71402401-ee9a-4cfa-82a8-ebbd88d5d766">
      <Url xsi:nil="true"/>
      <Description xsi:nil="true"/>
    </ICRCIMP_RMTransfer>
    <ICRCIMP_Keyword_H xmlns="71402401-ee9a-4cfa-82a8-ebbd88d5d766">
      <Terms xmlns="http://schemas.microsoft.com/office/infopath/2007/PartnerControls"/>
    </ICRCIMP_Keyword_H>
    <ICRCIMP_OrganizationalAccronym_H xmlns="71402401-ee9a-4cfa-82a8-ebbd88d5d766">
      <Terms xmlns="http://schemas.microsoft.com/office/infopath/2007/PartnerControls"/>
    </ICRCIMP_OrganizationalAccronym_H>
    <AverageRating xmlns="http://schemas.microsoft.com/sharepoint/v3" xsi:nil="true"/>
    <h205814a13eb4c68bb83316f6dea6ef2 xmlns="71402401-ee9a-4cfa-82a8-ebbd88d5d766">
      <Terms xmlns="http://schemas.microsoft.com/office/infopath/2007/PartnerControls"/>
    </h205814a13eb4c68bb83316f6dea6ef2>
    <ICRCIMP_IsFocus xmlns="71402401-ee9a-4cfa-82a8-ebbd88d5d766">false</ICRCIMP_IsFocus>
    <Period_x0020_end xmlns="a8a2af44-4b8d-404b-a8bd-4186350a523c" xsi:nil="true"/>
    <ICRCIMP_RMUnitInCharge_H xmlns="71402401-ee9a-4cfa-82a8-ebbd88d5d766">
      <Terms xmlns="http://schemas.microsoft.com/office/infopath/2007/PartnerControls">
        <TermInfo xmlns="http://schemas.microsoft.com/office/infopath/2007/PartnerControls">
          <TermName xmlns="http://schemas.microsoft.com/office/infopath/2007/PartnerControls">GVA_OP_ASSIST_HELP</TermName>
          <TermId xmlns="http://schemas.microsoft.com/office/infopath/2007/PartnerControls">c53394dc-0df0-45c5-8220-3bdc97c5e4ad</TermId>
        </TermInfo>
      </Terms>
    </ICRCIMP_RMUnitInCharge_H>
    <_dlc_DocId xmlns="a8a2af44-4b8d-404b-a8bd-4186350a523c">TSASSIST-19-3363</_dlc_DocId>
    <_dlc_DocIdUrl xmlns="a8a2af44-4b8d-404b-a8bd-4186350a523c">
      <Url>https://collab.ext.icrc.org/sites/TS_ASSIST/_layouts/15/DocIdRedir.aspx?ID=TSASSIST-19-3363</Url>
      <Description>TSASSIST-19-3363</Description>
    </_dlc_DocIdUrl>
  </documentManagement>
</p:properties>
</file>

<file path=customXml/item2.xml><?xml version="1.0" encoding="utf-8"?>
<?mso-contentType ?>
<SharedContentType xmlns="Microsoft.SharePoint.Taxonomy.ContentTypeSync" SourceId="ab0fa9d1-5a5a-4c9b-9c24-b67ffc5bb60f" ContentTypeId="0x010100F306B2604BE44180B8B82333BE64DF4E005A5CBB6C53404A16AAEA5338BA523999" PreviousValue="false"/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ICRC Team Document" ma:contentTypeID="0x010100F306B2604BE44180B8B82333BE64DF4E005A5CBB6C53404A16AAEA5338BA523999000A8DC57427FE8447B6BC7D6E7F551E9D" ma:contentTypeVersion="59" ma:contentTypeDescription="Upload Form" ma:contentTypeScope="" ma:versionID="af942c23399e2bbf09343e682b64174d">
  <xsd:schema xmlns:xsd="http://www.w3.org/2001/XMLSchema" xmlns:xs="http://www.w3.org/2001/XMLSchema" xmlns:p="http://schemas.microsoft.com/office/2006/metadata/properties" xmlns:ns1="http://schemas.microsoft.com/sharepoint/v3" xmlns:ns2="71402401-ee9a-4cfa-82a8-ebbd88d5d766" xmlns:ns3="a8a2af44-4b8d-404b-a8bd-4186350a523c" xmlns:ns4="775538c5-eb89-48ba-a372-0acd5d6f1291" targetNamespace="http://schemas.microsoft.com/office/2006/metadata/properties" ma:root="true" ma:fieldsID="9eefc4f65a2f985d9d7f7f4fa1d65849" ns1:_="" ns2:_="" ns3:_="" ns4:_="">
    <xsd:import namespace="http://schemas.microsoft.com/sharepoint/v3"/>
    <xsd:import namespace="71402401-ee9a-4cfa-82a8-ebbd88d5d766"/>
    <xsd:import namespace="a8a2af44-4b8d-404b-a8bd-4186350a523c"/>
    <xsd:import namespace="775538c5-eb89-48ba-a372-0acd5d6f1291"/>
    <xsd:element name="properties">
      <xsd:complexType>
        <xsd:sequence>
          <xsd:element name="documentManagement">
            <xsd:complexType>
              <xsd:all>
                <xsd:element ref="ns2:ICRCIMP_IsFocus" minOccurs="0"/>
                <xsd:element ref="ns3:IsIntranet" minOccurs="0"/>
                <xsd:element ref="ns3:Period_x0020_start" minOccurs="0"/>
                <xsd:element ref="ns3:Period_x0020_end" minOccurs="0"/>
                <xsd:element ref="ns2:ICRCIMP_IsRecord" minOccurs="0"/>
                <xsd:element ref="ns2:ICRCIMP_RMIdentifier" minOccurs="0"/>
                <xsd:element ref="ns2:ICRCIMP_RMTransfer" minOccurs="0"/>
                <xsd:element ref="ns1:AverageRating" minOccurs="0"/>
                <xsd:element ref="ns1:RatingCount" minOccurs="0"/>
                <xsd:element ref="ns3:_dlc_DocIdUrl" minOccurs="0"/>
                <xsd:element ref="ns2:ICRCIMP_RMUnitInCharge_H" minOccurs="0"/>
                <xsd:element ref="ns3:TaxCatchAll" minOccurs="0"/>
                <xsd:element ref="ns3:TaxCatchAllLabel" minOccurs="0"/>
                <xsd:element ref="ns3:_dlc_DocIdPersistId" minOccurs="0"/>
                <xsd:element ref="ns2:ICRCIMP_Keyword_H" minOccurs="0"/>
                <xsd:element ref="ns3:_dlc_DocId" minOccurs="0"/>
                <xsd:element ref="ns2:ICRCIMP_OrganizationalAccronym_H" minOccurs="0"/>
                <xsd:element ref="ns2:ICRCIMP_Country_H" minOccurs="0"/>
                <xsd:element ref="ns2:ICRCIMP_DocumentType_H" minOccurs="0"/>
                <xsd:element ref="ns2:ICRCIMP_IHT_H" minOccurs="0"/>
                <xsd:element ref="ns2:ICRCIMP_BusinessFunction_H" minOccurs="0"/>
                <xsd:element ref="ns4:pe3ed4b1638e49a0a22b56e84a30773f" minOccurs="0"/>
                <xsd:element ref="ns2:h205814a13eb4c68bb83316f6dea6ef2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verageRating" ma:index="16" nillable="true" ma:displayName="Rating (0-5)" ma:decimals="2" ma:description="Average value of all the ratings that have been submitted" ma:hidden="true" ma:internalName="AverageRating" ma:readOnly="false">
      <xsd:simpleType>
        <xsd:restriction base="dms:Number"/>
      </xsd:simpleType>
    </xsd:element>
    <xsd:element name="RatingCount" ma:index="17" nillable="true" ma:displayName="Number of Ratings" ma:decimals="0" ma:description="Number of ratings submitted" ma:hidden="true" ma:internalName="RatingCount" ma:readOnly="fals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402401-ee9a-4cfa-82a8-ebbd88d5d766" elementFormDefault="qualified">
    <xsd:import namespace="http://schemas.microsoft.com/office/2006/documentManagement/types"/>
    <xsd:import namespace="http://schemas.microsoft.com/office/infopath/2007/PartnerControls"/>
    <xsd:element name="ICRCIMP_IsFocus" ma:index="5" nillable="true" ma:displayName="Is Key Document" ma:default="0" ma:internalName="ICRCIMP_IsFocus">
      <xsd:simpleType>
        <xsd:restriction base="dms:Boolean"/>
      </xsd:simpleType>
    </xsd:element>
    <xsd:element name="ICRCIMP_IsRecord" ma:index="12" nillable="true" ma:displayName="Is Record" ma:default="0" ma:internalName="ICRCIMP_IsRecord">
      <xsd:simpleType>
        <xsd:restriction base="dms:Boolean"/>
      </xsd:simpleType>
    </xsd:element>
    <xsd:element name="ICRCIMP_RMIdentifier" ma:index="13" nillable="true" ma:displayName="RM Identifier" ma:hidden="true" ma:internalName="ICRCIMP_RMIdentifier" ma:readOnly="false">
      <xsd:simpleType>
        <xsd:restriction base="dms:Text"/>
      </xsd:simpleType>
    </xsd:element>
    <xsd:element name="ICRCIMP_RMTransfer" ma:index="15" nillable="true" ma:displayName="RM Transfer" ma:format="Image" ma:hidden="true" ma:internalName="ICRCIMP_RMTransfer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CRCIMP_RMUnitInCharge_H" ma:index="25" nillable="true" ma:taxonomy="true" ma:internalName="ICRCIMP_RMUnitInCharge_H" ma:taxonomyFieldName="ICRCIMP_RMUnitInCharge" ma:displayName="RM Unit In Charge" ma:readOnly="false" ma:default="" ma:fieldId="{6e3f7d82-bb30-4acf-bd11-eef511e2f6ff}" ma:sspId="ab0fa9d1-5a5a-4c9b-9c24-b67ffc5bb60f" ma:termSetId="9e1982ce-954c-4bc3-b476-a56a519943c0" ma:anchorId="63380a77-9e03-450d-9a07-fe8456eb1d4e" ma:open="false" ma:isKeyword="false">
      <xsd:complexType>
        <xsd:sequence>
          <xsd:element ref="pc:Terms" minOccurs="0" maxOccurs="1"/>
        </xsd:sequence>
      </xsd:complexType>
    </xsd:element>
    <xsd:element name="ICRCIMP_Keyword_H" ma:index="29" nillable="true" ma:taxonomy="true" ma:internalName="ICRCIMP_Keyword_H" ma:taxonomyFieldName="ICRCIMP_Keyword" ma:displayName="Keyword" ma:readOnly="false" ma:default="" ma:fieldId="{f27af7a6-d078-4508-aeeb-bc60d2b2a9c2}" ma:taxonomyMulti="true" ma:sspId="ab0fa9d1-5a5a-4c9b-9c24-b67ffc5bb60f" ma:termSetId="9e1982ce-954c-4bc3-b476-a56a519943c0" ma:anchorId="dc16195f-09ad-42a4-9fc8-901be5812cbf" ma:open="false" ma:isKeyword="false">
      <xsd:complexType>
        <xsd:sequence>
          <xsd:element ref="pc:Terms" minOccurs="0" maxOccurs="1"/>
        </xsd:sequence>
      </xsd:complexType>
    </xsd:element>
    <xsd:element name="ICRCIMP_OrganizationalAccronym_H" ma:index="31" nillable="true" ma:taxonomy="true" ma:internalName="ICRCIMP_OrganizationalAccronym_H" ma:taxonomyFieldName="ICRCIMP_OrganizationalAccronym" ma:displayName="Organizational Acronym" ma:readOnly="false" ma:default="" ma:fieldId="{7ccf5c89-e992-4c56-8c3d-f080454b7083}" ma:sspId="ab0fa9d1-5a5a-4c9b-9c24-b67ffc5bb60f" ma:termSetId="9e1982ce-954c-4bc3-b476-a56a519943c0" ma:anchorId="63380a77-9e03-450d-9a07-fe8456eb1d4e" ma:open="false" ma:isKeyword="false">
      <xsd:complexType>
        <xsd:sequence>
          <xsd:element ref="pc:Terms" minOccurs="0" maxOccurs="1"/>
        </xsd:sequence>
      </xsd:complexType>
    </xsd:element>
    <xsd:element name="ICRCIMP_Country_H" ma:index="32" nillable="true" ma:taxonomy="true" ma:internalName="ICRCIMP_Country_H" ma:taxonomyFieldName="ICRCIMP_Country" ma:displayName="Country" ma:readOnly="false" ma:default="" ma:fieldId="{43c356ae-dbf9-4781-9db5-36f4e2c43aa5}" ma:taxonomyMulti="true" ma:sspId="ab0fa9d1-5a5a-4c9b-9c24-b67ffc5bb60f" ma:termSetId="9e1982ce-954c-4bc3-b476-a56a519943c0" ma:anchorId="ef6172f5-22a7-44c1-85b4-1009e07f4347" ma:open="false" ma:isKeyword="false">
      <xsd:complexType>
        <xsd:sequence>
          <xsd:element ref="pc:Terms" minOccurs="0" maxOccurs="1"/>
        </xsd:sequence>
      </xsd:complexType>
    </xsd:element>
    <xsd:element name="ICRCIMP_DocumentType_H" ma:index="33" nillable="true" ma:taxonomy="true" ma:internalName="ICRCIMP_DocumentType_H" ma:taxonomyFieldName="ICRCIMP_DocumentType" ma:displayName="Document Type" ma:readOnly="false" ma:default="" ma:fieldId="{be9838ba-4f15-4a58-a832-ef14848e4da7}" ma:sspId="ab0fa9d1-5a5a-4c9b-9c24-b67ffc5bb60f" ma:termSetId="9e1982ce-954c-4bc3-b476-a56a519943c0" ma:anchorId="d4aee717-125d-40b5-a4ac-9555539d892b" ma:open="false" ma:isKeyword="false">
      <xsd:complexType>
        <xsd:sequence>
          <xsd:element ref="pc:Terms" minOccurs="0" maxOccurs="1"/>
        </xsd:sequence>
      </xsd:complexType>
    </xsd:element>
    <xsd:element name="ICRCIMP_IHT_H" ma:index="34" nillable="true" ma:taxonomy="true" ma:internalName="ICRCIMP_IHT_H" ma:taxonomyFieldName="ICRCIMP_IHT" ma:displayName="IHT" ma:readOnly="false" ma:default="" ma:fieldId="{065c2617-21f6-47e4-87f5-3c0378fecd5d}" ma:sspId="ab0fa9d1-5a5a-4c9b-9c24-b67ffc5bb60f" ma:termSetId="9e1982ce-954c-4bc3-b476-a56a519943c0" ma:anchorId="b0b0a92e-8599-45de-9f88-f18d1883a95e" ma:open="false" ma:isKeyword="false">
      <xsd:complexType>
        <xsd:sequence>
          <xsd:element ref="pc:Terms" minOccurs="0" maxOccurs="1"/>
        </xsd:sequence>
      </xsd:complexType>
    </xsd:element>
    <xsd:element name="ICRCIMP_BusinessFunction_H" ma:index="35" nillable="true" ma:taxonomy="true" ma:internalName="ICRCIMP_BusinessFunction_H" ma:taxonomyFieldName="ICRCIMP_BusinessFunction" ma:displayName="Business Function" ma:readOnly="false" ma:default="" ma:fieldId="{135f9e93-e411-4f51-a3e4-c80a6701173e}" ma:sspId="ab0fa9d1-5a5a-4c9b-9c24-b67ffc5bb60f" ma:termSetId="9e1982ce-954c-4bc3-b476-a56a519943c0" ma:anchorId="1f494b62-34d6-4855-af7c-08b76e795dc3" ma:open="false" ma:isKeyword="false">
      <xsd:complexType>
        <xsd:sequence>
          <xsd:element ref="pc:Terms" minOccurs="0" maxOccurs="1"/>
        </xsd:sequence>
      </xsd:complexType>
    </xsd:element>
    <xsd:element name="h205814a13eb4c68bb83316f6dea6ef2" ma:index="38" nillable="true" ma:taxonomy="true" ma:internalName="h205814a13eb4c68bb83316f6dea6ef2" ma:taxonomyFieldName="ICRCIMP_KeyIssue" ma:displayName="Key Issue" ma:fieldId="{1205814a-13eb-4c68-bb83-316f6dea6ef2}" ma:sspId="ab0fa9d1-5a5a-4c9b-9c24-b67ffc5bb60f" ma:termSetId="9e1982ce-954c-4bc3-b476-a56a519943c0" ma:anchorId="a8ad2310-98ac-4bbe-9c4d-0a57da7951af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a2af44-4b8d-404b-a8bd-4186350a523c" elementFormDefault="qualified">
    <xsd:import namespace="http://schemas.microsoft.com/office/2006/documentManagement/types"/>
    <xsd:import namespace="http://schemas.microsoft.com/office/infopath/2007/PartnerControls"/>
    <xsd:element name="IsIntranet" ma:index="6" nillable="true" ma:displayName="Is Intranet" ma:default="0" ma:internalName="IsIntranet">
      <xsd:simpleType>
        <xsd:restriction base="dms:Boolean"/>
      </xsd:simpleType>
    </xsd:element>
    <xsd:element name="Period_x0020_start" ma:index="10" nillable="true" ma:displayName="Period start" ma:format="DateOnly" ma:internalName="Period_x0020_start">
      <xsd:simpleType>
        <xsd:restriction base="dms:DateTime"/>
      </xsd:simpleType>
    </xsd:element>
    <xsd:element name="Period_x0020_end" ma:index="11" nillable="true" ma:displayName="Period end" ma:format="DateOnly" ma:internalName="Period_x0020_end">
      <xsd:simpleType>
        <xsd:restriction base="dms:DateTime"/>
      </xsd:simpleType>
    </xsd:element>
    <xsd:element name="_dlc_DocIdUrl" ma:index="24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TaxCatchAll" ma:index="26" nillable="true" ma:displayName="Taxonomy Catch All Column" ma:hidden="true" ma:list="{bb80481a-0eda-4050-92b4-209d87b2a08d}" ma:internalName="TaxCatchAll" ma:showField="CatchAllData" ma:web="71402401-ee9a-4cfa-82a8-ebbd88d5d76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27" nillable="true" ma:displayName="Taxonomy Catch All Column1" ma:hidden="true" ma:list="{bb80481a-0eda-4050-92b4-209d87b2a08d}" ma:internalName="TaxCatchAllLabel" ma:readOnly="true" ma:showField="CatchAllDataLabel" ma:web="71402401-ee9a-4cfa-82a8-ebbd88d5d76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dlc_DocIdPersistId" ma:index="28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_dlc_DocId" ma:index="3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5538c5-eb89-48ba-a372-0acd5d6f1291" elementFormDefault="qualified">
    <xsd:import namespace="http://schemas.microsoft.com/office/2006/documentManagement/types"/>
    <xsd:import namespace="http://schemas.microsoft.com/office/infopath/2007/PartnerControls"/>
    <xsd:element name="pe3ed4b1638e49a0a22b56e84a30773f" ma:index="36" nillable="true" ma:taxonomy="true" ma:internalName="pe3ed4b1638e49a0a22b56e84a30773f" ma:taxonomyFieldName="Key_x0020_Issue" ma:displayName="Key Issue" ma:default="3;#- No key issue|32056555-74b8-4174-9beb-b0d6d010855f" ma:fieldId="{9e3ed4b1-638e-49a0-a22b-56e84a30773f}" ma:sspId="ab0fa9d1-5a5a-4c9b-9c24-b67ffc5bb60f" ma:termSetId="9e1982ce-954c-4bc3-b476-a56a519943c0" ma:anchorId="a8ad2310-98ac-4bbe-9c4d-0a57da7951af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8" ma:displayName="Content Type"/>
        <xsd:element ref="dc:title" minOccurs="0" maxOccurs="1" ma:index="1" ma:displayName="Summary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30A5353-4AF3-4D74-9B25-80684EF7813B}">
  <ds:schemaRefs>
    <ds:schemaRef ds:uri="http://schemas.microsoft.com/office/2006/metadata/properties"/>
    <ds:schemaRef ds:uri="http://schemas.microsoft.com/office/infopath/2007/PartnerControls"/>
    <ds:schemaRef ds:uri="71402401-ee9a-4cfa-82a8-ebbd88d5d766"/>
    <ds:schemaRef ds:uri="a8a2af44-4b8d-404b-a8bd-4186350a523c"/>
    <ds:schemaRef ds:uri="775538c5-eb89-48ba-a372-0acd5d6f1291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017A1DE5-ED1E-49B7-AC03-AA58FA7CA3DD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21490D2D-78D0-4D2A-BBB2-878CB98D3C0C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E3596DBA-98F2-434F-8A16-6D34CF805893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57CBD49A-1433-402C-9ACB-E6BE49149B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402401-ee9a-4cfa-82a8-ebbd88d5d766"/>
    <ds:schemaRef ds:uri="a8a2af44-4b8d-404b-a8bd-4186350a523c"/>
    <ds:schemaRef ds:uri="775538c5-eb89-48ba-a372-0acd5d6f12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3137</TotalTime>
  <Words>2088</Words>
  <Application>Microsoft Office PowerPoint</Application>
  <PresentationFormat>Widescreen</PresentationFormat>
  <Paragraphs>377</Paragraphs>
  <Slides>42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Arial</vt:lpstr>
      <vt:lpstr>Calibri</vt:lpstr>
      <vt:lpstr>Calibri Light</vt:lpstr>
      <vt:lpstr>Courier New</vt:lpstr>
      <vt:lpstr>Office Theme</vt:lpstr>
      <vt:lpstr>1_Office Theme</vt:lpstr>
      <vt:lpstr>     Malaria Prevention and Control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Example: Potential of intensified collaboration with WFP</vt:lpstr>
      <vt:lpstr>   </vt:lpstr>
      <vt:lpstr>PowerPoint Presentation</vt:lpstr>
      <vt:lpstr>PowerPoint Presentation</vt:lpstr>
      <vt:lpstr>PowerPoint Presentation</vt:lpstr>
      <vt:lpstr>PowerPoint Presentation</vt:lpstr>
      <vt:lpstr>Ways to access WHO malaria guidance</vt:lpstr>
      <vt:lpstr>Ways to access WHO malaria guidance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ICRC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Malaria Prevention and Control</dc:title>
  <dc:creator>Eirini Karanisa</dc:creator>
  <cp:lastModifiedBy>Aleksandra Kokanovic</cp:lastModifiedBy>
  <cp:revision>108</cp:revision>
  <dcterms:created xsi:type="dcterms:W3CDTF">2018-11-30T11:56:10Z</dcterms:created>
  <dcterms:modified xsi:type="dcterms:W3CDTF">2023-05-19T06:29:14Z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0x010100F306B2604BE44180B8B82333BE64DF4E005A5CBB6C53404A16AAEA5338BA523999000A8DC57427FE8447B6BC7D6E7F551E9D</vt:lpwstr>
  </property>
  <property fmtid="{D5CDD505-2E9C-101B-9397-08002B2CF9AE}" pid="3" name="ICRCIMP_RMUnitInCharge">
    <vt:lpwstr>31;#GVA_OP_ASSIST_HELP|c53394dc-0df0-45c5-8220-3bdc97c5e4ad</vt:lpwstr>
  </property>
  <property fmtid="{D5CDD505-2E9C-101B-9397-08002B2CF9AE}" pid="4" name="ICRCIMP_ManageAccess">
    <vt:bool>false</vt:bool>
  </property>
  <property fmtid="{D5CDD505-2E9C-101B-9397-08002B2CF9AE}" pid="5" name="ICRCIMP_OrganizationalUnit">
    <vt:lpwstr/>
  </property>
  <property fmtid="{D5CDD505-2E9C-101B-9397-08002B2CF9AE}" pid="6" name="ICRCIMP_Site_H">
    <vt:lpwstr/>
  </property>
  <property fmtid="{D5CDD505-2E9C-101B-9397-08002B2CF9AE}" pid="7" name="ICRCIMP_Country">
    <vt:lpwstr>2;#No Country|1f55df4f-c103-4303-b974-426a8e7d1d06</vt:lpwstr>
  </property>
  <property fmtid="{D5CDD505-2E9C-101B-9397-08002B2CF9AE}" pid="8" name="ICRCIMP_OrganizationalAccronym">
    <vt:lpwstr/>
  </property>
  <property fmtid="{D5CDD505-2E9C-101B-9397-08002B2CF9AE}" pid="9" name="ICRCIMP_Site">
    <vt:lpwstr/>
  </property>
  <property fmtid="{D5CDD505-2E9C-101B-9397-08002B2CF9AE}" pid="10" name="ICRCIMP_DocumentType">
    <vt:lpwstr/>
  </property>
  <property fmtid="{D5CDD505-2E9C-101B-9397-08002B2CF9AE}" pid="11" name="Key Issue">
    <vt:lpwstr>3;#- No key issue|32056555-74b8-4174-9beb-b0d6d010855f</vt:lpwstr>
  </property>
  <property fmtid="{D5CDD505-2E9C-101B-9397-08002B2CF9AE}" pid="12" name="ICRCIMP_OrganizationalUnit_H">
    <vt:lpwstr/>
  </property>
  <property fmtid="{D5CDD505-2E9C-101B-9397-08002B2CF9AE}" pid="13" name="ICRCIMP_BusinessFunction">
    <vt:lpwstr>1;#Assistance|9015aaae-65d7-4217-8889-581aaffe05a3</vt:lpwstr>
  </property>
  <property fmtid="{D5CDD505-2E9C-101B-9397-08002B2CF9AE}" pid="14" name="ICRCIMP_Keyword">
    <vt:lpwstr/>
  </property>
  <property fmtid="{D5CDD505-2E9C-101B-9397-08002B2CF9AE}" pid="15" name="ICRCIMP_KeyIssue">
    <vt:lpwstr/>
  </property>
  <property fmtid="{D5CDD505-2E9C-101B-9397-08002B2CF9AE}" pid="16" name="ICRCIMP_IHT">
    <vt:lpwstr>4;#Internal|23eb6094-56fc-4ad4-8ae2-cf1575a694f0</vt:lpwstr>
  </property>
  <property fmtid="{D5CDD505-2E9C-101B-9397-08002B2CF9AE}" pid="17" name="_dlc_DocIdItemGuid">
    <vt:lpwstr>c1a0da9f-13a7-4a39-a6e2-b6ce0620638a</vt:lpwstr>
  </property>
</Properties>
</file>