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6"/>
    <p:sldMasterId id="2147483663" r:id="rId7"/>
    <p:sldMasterId id="2147483677" r:id="rId8"/>
    <p:sldMasterId id="2147483691" r:id="rId9"/>
    <p:sldMasterId id="2147483706" r:id="rId10"/>
    <p:sldMasterId id="2147483718" r:id="rId11"/>
    <p:sldMasterId id="2147483729" r:id="rId12"/>
  </p:sldMasterIdLst>
  <p:notesMasterIdLst>
    <p:notesMasterId r:id="rId44"/>
  </p:notesMasterIdLst>
  <p:handoutMasterIdLst>
    <p:handoutMasterId r:id="rId45"/>
  </p:handoutMasterIdLst>
  <p:sldIdLst>
    <p:sldId id="325" r:id="rId13"/>
    <p:sldId id="2011251197" r:id="rId14"/>
    <p:sldId id="600" r:id="rId15"/>
    <p:sldId id="260" r:id="rId16"/>
    <p:sldId id="261" r:id="rId17"/>
    <p:sldId id="2011251198" r:id="rId18"/>
    <p:sldId id="1326" r:id="rId19"/>
    <p:sldId id="2011251196" r:id="rId20"/>
    <p:sldId id="609" r:id="rId21"/>
    <p:sldId id="263" r:id="rId22"/>
    <p:sldId id="262" r:id="rId23"/>
    <p:sldId id="1277" r:id="rId24"/>
    <p:sldId id="426" r:id="rId25"/>
    <p:sldId id="502" r:id="rId26"/>
    <p:sldId id="391" r:id="rId27"/>
    <p:sldId id="496" r:id="rId28"/>
    <p:sldId id="495" r:id="rId29"/>
    <p:sldId id="521" r:id="rId30"/>
    <p:sldId id="516" r:id="rId31"/>
    <p:sldId id="368" r:id="rId32"/>
    <p:sldId id="378" r:id="rId33"/>
    <p:sldId id="393" r:id="rId34"/>
    <p:sldId id="387" r:id="rId35"/>
    <p:sldId id="390" r:id="rId36"/>
    <p:sldId id="340" r:id="rId37"/>
    <p:sldId id="341" r:id="rId38"/>
    <p:sldId id="312" r:id="rId39"/>
    <p:sldId id="2011251195" r:id="rId40"/>
    <p:sldId id="636" r:id="rId41"/>
    <p:sldId id="292" r:id="rId42"/>
    <p:sldId id="394" r:id="rId43"/>
  </p:sldIdLst>
  <p:sldSz cx="9144000" cy="6858000" type="screen4x3"/>
  <p:notesSz cx="6669088" cy="9775825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66"/>
    <a:srgbClr val="B8DEB8"/>
    <a:srgbClr val="FFA897"/>
    <a:srgbClr val="FDD299"/>
    <a:srgbClr val="FDFB99"/>
    <a:srgbClr val="FCF97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284337-17B7-46CC-A526-9A1CA4ACFD3B}" v="10" dt="2021-06-21T11:28:07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108" d="100"/>
          <a:sy n="108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Global Dengue trends 2010 -</a:t>
            </a:r>
            <a:r>
              <a:rPr lang="en-US" sz="2000" baseline="0"/>
              <a:t> </a:t>
            </a:r>
            <a:r>
              <a:rPr lang="en-US" sz="2000"/>
              <a:t>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C8AE7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5C8AE7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AD-445E-B0C7-53F76A20495F}"/>
              </c:ext>
            </c:extLst>
          </c:dPt>
          <c:dPt>
            <c:idx val="11"/>
            <c:invertIfNegative val="0"/>
            <c:bubble3D val="0"/>
            <c:spPr>
              <a:solidFill>
                <a:srgbClr val="5C8AE7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AD-445E-B0C7-53F76A20495F}"/>
              </c:ext>
            </c:extLst>
          </c:dPt>
          <c:cat>
            <c:numRef>
              <c:f>Sheet1!$B$3:$B$14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2430203</c:v>
                </c:pt>
                <c:pt idx="1">
                  <c:v>2119052</c:v>
                </c:pt>
                <c:pt idx="2">
                  <c:v>1734618</c:v>
                </c:pt>
                <c:pt idx="3">
                  <c:v>3093252</c:v>
                </c:pt>
                <c:pt idx="4">
                  <c:v>1767797</c:v>
                </c:pt>
                <c:pt idx="5">
                  <c:v>3320628</c:v>
                </c:pt>
                <c:pt idx="6">
                  <c:v>3348356</c:v>
                </c:pt>
                <c:pt idx="7">
                  <c:v>1512189</c:v>
                </c:pt>
                <c:pt idx="8">
                  <c:v>1713045</c:v>
                </c:pt>
                <c:pt idx="9">
                  <c:v>5037403</c:v>
                </c:pt>
                <c:pt idx="10">
                  <c:v>2750683</c:v>
                </c:pt>
                <c:pt idx="11">
                  <c:v>1082280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AD-445E-B0C7-53F76A204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852056"/>
        <c:axId val="448850416"/>
      </c:barChart>
      <c:catAx>
        <c:axId val="448852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8850416"/>
        <c:crosses val="autoZero"/>
        <c:auto val="1"/>
        <c:lblAlgn val="ctr"/>
        <c:lblOffset val="100"/>
        <c:noMultiLvlLbl val="0"/>
      </c:catAx>
      <c:valAx>
        <c:axId val="44885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No of cases reported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885205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Average number of dengue cases reported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C5-4639-839C-E8E447117F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55-59</c:v>
                </c:pt>
                <c:pt idx="1">
                  <c:v>60-69</c:v>
                </c:pt>
                <c:pt idx="2">
                  <c:v>70-79</c:v>
                </c:pt>
                <c:pt idx="3">
                  <c:v>80-89</c:v>
                </c:pt>
                <c:pt idx="4">
                  <c:v>90-99</c:v>
                </c:pt>
                <c:pt idx="5">
                  <c:v>00-09</c:v>
                </c:pt>
                <c:pt idx="6">
                  <c:v> 10-18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908</c:v>
                </c:pt>
                <c:pt idx="1">
                  <c:v>15497</c:v>
                </c:pt>
                <c:pt idx="2">
                  <c:v>122174</c:v>
                </c:pt>
                <c:pt idx="3">
                  <c:v>295554</c:v>
                </c:pt>
                <c:pt idx="4">
                  <c:v>479848</c:v>
                </c:pt>
                <c:pt idx="5">
                  <c:v>1180452</c:v>
                </c:pt>
                <c:pt idx="6">
                  <c:v>2340000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A0-438E-99DC-46668E1BD7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93"/>
        <c:axId val="463814896"/>
        <c:axId val="463815552"/>
      </c:barChart>
      <c:catAx>
        <c:axId val="46381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3815552"/>
        <c:crosses val="autoZero"/>
        <c:auto val="1"/>
        <c:lblAlgn val="ctr"/>
        <c:lblOffset val="100"/>
        <c:noMultiLvlLbl val="0"/>
      </c:catAx>
      <c:valAx>
        <c:axId val="46381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381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fld id="{5941E38A-D853-4206-955D-80C0E5B0F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23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3425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43438"/>
            <a:ext cx="5335588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fld id="{59824DA3-3967-4121-A3FC-5962973FF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461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1D95B-CB41-6344-A121-6C7E432AD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Lucida Sans Unicode" pitchFamily="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Lucida Sans Unicode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79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3637"/>
          </a:xfrm>
          <a:ln/>
        </p:spPr>
      </p:sp>
      <p:sp>
        <p:nvSpPr>
          <p:cNvPr id="1126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37147" y="4700244"/>
            <a:ext cx="4728938" cy="3137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</a:pPr>
            <a:r>
              <a:rPr lang="en-GB" dirty="0">
                <a:latin typeface="Arial" pitchFamily="34" charset="0"/>
              </a:rPr>
              <a:t>Figure 1 Global Dengue Risk. Determination of the risk status was based on combined reports from the World Health Organization, the </a:t>
            </a:r>
            <a:r>
              <a:rPr lang="en-GB" dirty="0" err="1">
                <a:latin typeface="Arial" pitchFamily="34" charset="0"/>
              </a:rPr>
              <a:t>Centers</a:t>
            </a:r>
            <a:r>
              <a:rPr lang="en-GB" dirty="0">
                <a:latin typeface="Arial" pitchFamily="34" charset="0"/>
              </a:rPr>
              <a:t> for Disease Control and Prevention, Gideon online, </a:t>
            </a:r>
            <a:r>
              <a:rPr lang="en-GB" dirty="0" err="1">
                <a:latin typeface="Arial" pitchFamily="34" charset="0"/>
              </a:rPr>
              <a:t>ProMED</a:t>
            </a:r>
            <a:r>
              <a:rPr lang="en-GB" dirty="0">
                <a:latin typeface="Arial" pitchFamily="34" charset="0"/>
              </a:rPr>
              <a:t>, </a:t>
            </a:r>
            <a:r>
              <a:rPr lang="en-GB" dirty="0" err="1">
                <a:latin typeface="Arial" pitchFamily="34" charset="0"/>
              </a:rPr>
              <a:t>DengueMap</a:t>
            </a:r>
            <a:r>
              <a:rPr lang="en-GB" dirty="0">
                <a:latin typeface="Arial" pitchFamily="34" charset="0"/>
              </a:rPr>
              <a:t>, </a:t>
            </a:r>
            <a:r>
              <a:rPr lang="en-GB" dirty="0" err="1">
                <a:latin typeface="Arial" pitchFamily="34" charset="0"/>
              </a:rPr>
              <a:t>Eurosurveillance</a:t>
            </a:r>
            <a:r>
              <a:rPr lang="en-GB" dirty="0">
                <a:latin typeface="Arial" pitchFamily="34" charset="0"/>
              </a:rPr>
              <a:t>, and published literature. Risk exclusions were made on the basis of a biologic model of temperature suitability and areas of excessive aridity defined according to the </a:t>
            </a:r>
            <a:r>
              <a:rPr lang="en-GB" dirty="0" err="1">
                <a:latin typeface="Arial" pitchFamily="34" charset="0"/>
              </a:rPr>
              <a:t>GlobCover</a:t>
            </a:r>
            <a:r>
              <a:rPr lang="en-GB" dirty="0">
                <a:latin typeface="Arial" pitchFamily="34" charset="0"/>
              </a:rPr>
              <a:t> </a:t>
            </a:r>
            <a:r>
              <a:rPr lang="en-GB" altLang="en-US" dirty="0">
                <a:latin typeface="Arial" pitchFamily="34" charset="0"/>
              </a:rPr>
              <a:t>“</a:t>
            </a:r>
            <a:r>
              <a:rPr lang="en-GB" dirty="0">
                <a:latin typeface="Arial" pitchFamily="34" charset="0"/>
              </a:rPr>
              <a:t>bare areas</a:t>
            </a:r>
            <a:r>
              <a:rPr lang="en-GB" altLang="en-US" dirty="0">
                <a:latin typeface="Arial" pitchFamily="34" charset="0"/>
              </a:rPr>
              <a:t>”</a:t>
            </a:r>
            <a:r>
              <a:rPr lang="en-GB" dirty="0">
                <a:latin typeface="Arial" pitchFamily="34" charset="0"/>
              </a:rPr>
              <a:t> land-cover classification. Within areas at risk, environmental suitability for dengue transmission was </a:t>
            </a:r>
            <a:r>
              <a:rPr lang="en-GB" dirty="0" err="1">
                <a:latin typeface="Arial" pitchFamily="34" charset="0"/>
              </a:rPr>
              <a:t>modeled</a:t>
            </a:r>
            <a:r>
              <a:rPr lang="en-GB" dirty="0">
                <a:latin typeface="Arial" pitchFamily="34" charset="0"/>
              </a:rPr>
              <a:t> with the use of a boosted regression-tree algorithm that took into account 8342 confirmed point-occurrence records, random background pseudo-absences (artificially generated absences), and a suite of 18 environmental and climatic covariates and sources of data (Bhatt S, </a:t>
            </a:r>
            <a:r>
              <a:rPr lang="en-GB" dirty="0" err="1">
                <a:latin typeface="Arial" pitchFamily="34" charset="0"/>
              </a:rPr>
              <a:t>Gething</a:t>
            </a:r>
            <a:r>
              <a:rPr lang="en-GB" dirty="0">
                <a:latin typeface="Arial" pitchFamily="34" charset="0"/>
              </a:rPr>
              <a:t> PW, Brady O, and Hay S: personal communication). (For additional details on the method and sources of data, see the Supplementary Appendix, available with the full text of this article at NEJM.org.)</a:t>
            </a:r>
          </a:p>
        </p:txBody>
      </p:sp>
    </p:spTree>
    <p:extLst>
      <p:ext uri="{BB962C8B-B14F-4D97-AF65-F5344CB8AC3E}">
        <p14:creationId xmlns:p14="http://schemas.microsoft.com/office/powerpoint/2010/main" val="267306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776A-EAB5-4C10-A04C-DD148686D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0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A31A1-67C8-40B8-B787-8E7E699884D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Highly productive mosquito breeding sites such as water storage containers (drums, overhead tanks, mud pots, etc.) should be targeted for prevention of breeding; other breeding sites such as roof gutters and other water holding containers should also be cleaned periodically.</a:t>
            </a:r>
            <a:endParaRPr lang="en-US" dirty="0"/>
          </a:p>
          <a:p>
            <a:pPr lvl="0"/>
            <a:r>
              <a:rPr lang="en-GB" dirty="0"/>
              <a:t>Local teams know how to tailor information effectively; sometimes national campaigns and messages are not as effective as local initiatives.</a:t>
            </a:r>
          </a:p>
          <a:p>
            <a:pPr lvl="0"/>
            <a:r>
              <a:rPr lang="en-GB" dirty="0"/>
              <a:t>Media campaigns can continue for dengue prevention and control of </a:t>
            </a:r>
            <a:r>
              <a:rPr lang="en-GB" i="1" dirty="0"/>
              <a:t>Aedes </a:t>
            </a:r>
            <a:r>
              <a:rPr lang="en-GB" dirty="0"/>
              <a:t>mosquito breeding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FC92-E20E-475D-A7DE-664D4ECFC4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1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34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85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500188"/>
            <a:ext cx="3997325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1500188"/>
            <a:ext cx="3998912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2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5" y="5949950"/>
            <a:ext cx="8391525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5" y="6532563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8" y="6453188"/>
            <a:ext cx="83915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3" y="6303963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4889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42841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030557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731237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135437" cy="181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196975"/>
            <a:ext cx="4137025" cy="181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729305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092386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422627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96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90416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558357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67405"/>
      </p:ext>
    </p:extLst>
  </p:cSld>
  <p:clrMapOvr>
    <a:masterClrMapping/>
  </p:clrMapOvr>
  <p:transition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543664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0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4450"/>
            <a:ext cx="6705600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04211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5137066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196975"/>
            <a:ext cx="8424862" cy="1811338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07401682"/>
      </p:ext>
    </p:extLst>
  </p:cSld>
  <p:clrMapOvr>
    <a:masterClrMapping/>
  </p:clrMapOvr>
  <p:transition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6" y="5949951"/>
            <a:ext cx="839152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05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7" y="6532566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70C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9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886200"/>
            <a:ext cx="6400800" cy="392415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525766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196977"/>
            <a:ext cx="8424862" cy="1878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17194"/>
      </p:ext>
    </p:extLst>
  </p:cSld>
  <p:clrMapOvr>
    <a:masterClrMapping/>
  </p:clrMapOvr>
  <p:transition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83735"/>
            <a:ext cx="7772400" cy="32316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1" indent="0">
              <a:buNone/>
              <a:defRPr sz="1350"/>
            </a:lvl2pPr>
            <a:lvl3pPr marL="685702" indent="0">
              <a:buNone/>
              <a:defRPr sz="1200"/>
            </a:lvl3pPr>
            <a:lvl4pPr marL="1028553" indent="0">
              <a:buNone/>
              <a:defRPr sz="1050"/>
            </a:lvl4pPr>
            <a:lvl5pPr marL="1371404" indent="0">
              <a:buNone/>
              <a:defRPr sz="1050"/>
            </a:lvl5pPr>
            <a:lvl6pPr marL="1714256" indent="0">
              <a:buNone/>
              <a:defRPr sz="1050"/>
            </a:lvl6pPr>
            <a:lvl7pPr marL="2057106" indent="0">
              <a:buNone/>
              <a:defRPr sz="1050"/>
            </a:lvl7pPr>
            <a:lvl8pPr marL="2399957" indent="0">
              <a:buNone/>
              <a:defRPr sz="1050"/>
            </a:lvl8pPr>
            <a:lvl9pPr marL="274280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253181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833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196977"/>
            <a:ext cx="4135437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2" y="1196977"/>
            <a:ext cx="4137025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0335507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5545"/>
            <a:ext cx="4040188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05545"/>
            <a:ext cx="4041775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279914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164011"/>
      </p:ext>
    </p:extLst>
  </p:cSld>
  <p:clrMapOvr>
    <a:masterClrMapping/>
  </p:clrMapOvr>
  <p:transition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13032"/>
      </p:ext>
    </p:extLst>
  </p:cSld>
  <p:clrMapOvr>
    <a:masterClrMapping/>
  </p:clrMapOvr>
  <p:transition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19482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939894"/>
      </p:ext>
    </p:extLst>
  </p:cSld>
  <p:clrMapOvr>
    <a:masterClrMapping/>
  </p:clrMapOvr>
  <p:transition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61665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158462"/>
      </p:ext>
    </p:extLst>
  </p:cSld>
  <p:clrMapOvr>
    <a:masterClrMapping/>
  </p:clrMapOvr>
  <p:transition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712" y="1196975"/>
            <a:ext cx="4787464" cy="181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1094687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2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4210" y="44452"/>
            <a:ext cx="2271391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547809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0" cy="392415"/>
          </a:xfrm>
        </p:spPr>
        <p:txBody>
          <a:bodyPr/>
          <a:lstStyle>
            <a:lvl1pPr marL="0" indent="0" algn="ctr">
              <a:buNone/>
              <a:defRPr/>
            </a:lvl1pPr>
            <a:lvl2pPr marL="342851" indent="0" algn="ctr">
              <a:buNone/>
              <a:defRPr/>
            </a:lvl2pPr>
            <a:lvl3pPr marL="685702" indent="0" algn="ctr">
              <a:buNone/>
              <a:defRPr/>
            </a:lvl3pPr>
            <a:lvl4pPr marL="1028553" indent="0" algn="ctr">
              <a:buNone/>
              <a:defRPr/>
            </a:lvl4pPr>
            <a:lvl5pPr marL="1371404" indent="0" algn="ctr">
              <a:buNone/>
              <a:defRPr/>
            </a:lvl5pPr>
            <a:lvl6pPr marL="1714256" indent="0" algn="ctr">
              <a:buNone/>
              <a:defRPr/>
            </a:lvl6pPr>
            <a:lvl7pPr marL="2057106" indent="0" algn="ctr">
              <a:buNone/>
              <a:defRPr/>
            </a:lvl7pPr>
            <a:lvl8pPr marL="2399957" indent="0" algn="ctr">
              <a:buNone/>
              <a:defRPr/>
            </a:lvl8pPr>
            <a:lvl9pPr marL="274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002676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3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5" y="1196977"/>
            <a:ext cx="8424862" cy="392415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7391314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500188"/>
            <a:ext cx="3997325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1500188"/>
            <a:ext cx="3998912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87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6" y="5949951"/>
            <a:ext cx="839152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05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7" y="6532566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9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886200"/>
            <a:ext cx="6400800" cy="392415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149471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196977"/>
            <a:ext cx="8424862" cy="1878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447855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83735"/>
            <a:ext cx="7772400" cy="32316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1" indent="0">
              <a:buNone/>
              <a:defRPr sz="1350"/>
            </a:lvl2pPr>
            <a:lvl3pPr marL="685702" indent="0">
              <a:buNone/>
              <a:defRPr sz="1200"/>
            </a:lvl3pPr>
            <a:lvl4pPr marL="1028553" indent="0">
              <a:buNone/>
              <a:defRPr sz="1050"/>
            </a:lvl4pPr>
            <a:lvl5pPr marL="1371404" indent="0">
              <a:buNone/>
              <a:defRPr sz="1050"/>
            </a:lvl5pPr>
            <a:lvl6pPr marL="1714256" indent="0">
              <a:buNone/>
              <a:defRPr sz="1050"/>
            </a:lvl6pPr>
            <a:lvl7pPr marL="2057106" indent="0">
              <a:buNone/>
              <a:defRPr sz="1050"/>
            </a:lvl7pPr>
            <a:lvl8pPr marL="2399957" indent="0">
              <a:buNone/>
              <a:defRPr sz="1050"/>
            </a:lvl8pPr>
            <a:lvl9pPr marL="274280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232488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196977"/>
            <a:ext cx="4135437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2" y="1196977"/>
            <a:ext cx="4137025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8988600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5545"/>
            <a:ext cx="4040188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05545"/>
            <a:ext cx="4041775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498968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513322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404566"/>
      </p:ext>
    </p:extLst>
  </p:cSld>
  <p:clrMapOvr>
    <a:masterClrMapping/>
  </p:clrMapOvr>
  <p:transition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19482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126648"/>
      </p:ext>
    </p:extLst>
  </p:cSld>
  <p:clrMapOvr>
    <a:masterClrMapping/>
  </p:clrMapOvr>
  <p:transition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61665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477132"/>
      </p:ext>
    </p:extLst>
  </p:cSld>
  <p:clrMapOvr>
    <a:masterClrMapping/>
  </p:clrMapOvr>
  <p:transition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712" y="1196975"/>
            <a:ext cx="4787464" cy="181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54669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786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2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4210" y="44452"/>
            <a:ext cx="2271391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5152269"/>
      </p:ext>
    </p:extLst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0" cy="392415"/>
          </a:xfrm>
        </p:spPr>
        <p:txBody>
          <a:bodyPr/>
          <a:lstStyle>
            <a:lvl1pPr marL="0" indent="0" algn="ctr">
              <a:buNone/>
              <a:defRPr/>
            </a:lvl1pPr>
            <a:lvl2pPr marL="342851" indent="0" algn="ctr">
              <a:buNone/>
              <a:defRPr/>
            </a:lvl2pPr>
            <a:lvl3pPr marL="685702" indent="0" algn="ctr">
              <a:buNone/>
              <a:defRPr/>
            </a:lvl3pPr>
            <a:lvl4pPr marL="1028553" indent="0" algn="ctr">
              <a:buNone/>
              <a:defRPr/>
            </a:lvl4pPr>
            <a:lvl5pPr marL="1371404" indent="0" algn="ctr">
              <a:buNone/>
              <a:defRPr/>
            </a:lvl5pPr>
            <a:lvl6pPr marL="1714256" indent="0" algn="ctr">
              <a:buNone/>
              <a:defRPr/>
            </a:lvl6pPr>
            <a:lvl7pPr marL="2057106" indent="0" algn="ctr">
              <a:buNone/>
              <a:defRPr/>
            </a:lvl7pPr>
            <a:lvl8pPr marL="2399957" indent="0" algn="ctr">
              <a:buNone/>
              <a:defRPr/>
            </a:lvl8pPr>
            <a:lvl9pPr marL="274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362835"/>
      </p:ext>
    </p:extLst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3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5" y="1196977"/>
            <a:ext cx="8424862" cy="392415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0387232"/>
      </p:ext>
    </p:extLst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4044" y="1700810"/>
            <a:ext cx="7714381" cy="110337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4044" y="1124746"/>
            <a:ext cx="7714382" cy="39241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9092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4624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70" y="1124747"/>
            <a:ext cx="7714381" cy="5050085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8982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4044" y="1700809"/>
            <a:ext cx="7714381" cy="4474021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4044" y="1124745"/>
            <a:ext cx="7714382" cy="57606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30631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277" y="1112350"/>
            <a:ext cx="3818524" cy="5072550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963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276" y="1112352"/>
            <a:ext cx="3820112" cy="4444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12352"/>
            <a:ext cx="3743399" cy="4444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77277" y="1556792"/>
            <a:ext cx="3818524" cy="4628108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1" y="1556792"/>
            <a:ext cx="3746711" cy="4628108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50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2" y="706"/>
            <a:ext cx="9151663" cy="6857297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59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97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128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 1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381252" y="2201437"/>
            <a:ext cx="2333999" cy="416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134981" lvl="0" indent="-134981" rtl="0">
              <a:spcBef>
                <a:spcPts val="0"/>
              </a:spcBef>
              <a:spcAft>
                <a:spcPts val="300"/>
              </a:spcAft>
              <a:buClr>
                <a:srgbClr val="2484BF"/>
              </a:buClr>
              <a:buSzPct val="100000"/>
              <a:buFont typeface="Arial" charset="0"/>
              <a:buChar char="•"/>
              <a:tabLst/>
              <a:defRPr sz="825" b="0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buSzPct val="100000"/>
              <a:defRPr sz="1350"/>
            </a:lvl2pPr>
            <a:lvl3pPr lvl="2" rtl="0">
              <a:spcBef>
                <a:spcPts val="0"/>
              </a:spcBef>
              <a:buSzPct val="100000"/>
              <a:defRPr sz="135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2" name="Shape 42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9" name="Picture 8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cxnSp>
        <p:nvCxnSpPr>
          <p:cNvPr id="8" name="Shape 24"/>
          <p:cNvCxnSpPr/>
          <p:nvPr userDrawn="1"/>
        </p:nvCxnSpPr>
        <p:spPr>
          <a:xfrm>
            <a:off x="-208004" y="1508967"/>
            <a:ext cx="1291389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900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2" y="1508967"/>
            <a:ext cx="1007181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" name="Shape 25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8" name="Picture 7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sp>
        <p:nvSpPr>
          <p:cNvPr id="10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27"/>
          <p:cNvSpPr txBox="1">
            <a:spLocks noGrp="1"/>
          </p:cNvSpPr>
          <p:nvPr>
            <p:ph type="body" idx="1"/>
          </p:nvPr>
        </p:nvSpPr>
        <p:spPr>
          <a:xfrm>
            <a:off x="1381251" y="2155293"/>
            <a:ext cx="7330950" cy="41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134522" lvl="0" indent="-134522" rtl="0">
              <a:spcBef>
                <a:spcPts val="0"/>
              </a:spcBef>
              <a:buClr>
                <a:srgbClr val="2484BF"/>
              </a:buClr>
              <a:buSzPct val="100000"/>
              <a:buFont typeface="Arial"/>
              <a:buChar char="•"/>
              <a:tabLst/>
              <a:defRPr sz="825" b="0" i="0">
                <a:latin typeface="Calibri"/>
                <a:ea typeface="Quattrocento Sans"/>
                <a:cs typeface="Calibri"/>
                <a:sym typeface="Quattrocento Sans"/>
              </a:defRPr>
            </a:lvl1pPr>
            <a:lvl2pPr lvl="1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5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5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3615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8" name="Picture 7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cxnSp>
        <p:nvCxnSpPr>
          <p:cNvPr id="10" name="Shape 24"/>
          <p:cNvCxnSpPr/>
          <p:nvPr userDrawn="1"/>
        </p:nvCxnSpPr>
        <p:spPr>
          <a:xfrm>
            <a:off x="1" y="1508967"/>
            <a:ext cx="1040024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381252" y="2255433"/>
            <a:ext cx="3631424" cy="4149600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sz="1125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idx="10"/>
          </p:nvPr>
        </p:nvSpPr>
        <p:spPr>
          <a:xfrm>
            <a:off x="5212982" y="2255433"/>
            <a:ext cx="3499221" cy="4149600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sz="825" dirty="0"/>
          </a:p>
          <a:p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2313602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26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3507-5C4E-4036-A0F4-85EC4B1B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07C3-EBBA-4FA1-8E27-06BCC5E20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38" indent="0">
              <a:buNone/>
              <a:defRPr sz="1125" b="1"/>
            </a:lvl2pPr>
            <a:lvl3pPr marL="514277" indent="0">
              <a:buNone/>
              <a:defRPr sz="1012" b="1"/>
            </a:lvl3pPr>
            <a:lvl4pPr marL="771415" indent="0">
              <a:buNone/>
              <a:defRPr sz="900" b="1"/>
            </a:lvl4pPr>
            <a:lvl5pPr marL="1028553" indent="0">
              <a:buNone/>
              <a:defRPr sz="900" b="1"/>
            </a:lvl5pPr>
            <a:lvl6pPr marL="1285691" indent="0">
              <a:buNone/>
              <a:defRPr sz="900" b="1"/>
            </a:lvl6pPr>
            <a:lvl7pPr marL="1542830" indent="0">
              <a:buNone/>
              <a:defRPr sz="900" b="1"/>
            </a:lvl7pPr>
            <a:lvl8pPr marL="1799969" indent="0">
              <a:buNone/>
              <a:defRPr sz="900" b="1"/>
            </a:lvl8pPr>
            <a:lvl9pPr marL="205710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DFB9E-6928-4FEA-9B45-7A3E8D90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2212F-D932-4BBD-9F60-752ED55F5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38" indent="0">
              <a:buNone/>
              <a:defRPr sz="1125" b="1"/>
            </a:lvl2pPr>
            <a:lvl3pPr marL="514277" indent="0">
              <a:buNone/>
              <a:defRPr sz="1012" b="1"/>
            </a:lvl3pPr>
            <a:lvl4pPr marL="771415" indent="0">
              <a:buNone/>
              <a:defRPr sz="900" b="1"/>
            </a:lvl4pPr>
            <a:lvl5pPr marL="1028553" indent="0">
              <a:buNone/>
              <a:defRPr sz="900" b="1"/>
            </a:lvl5pPr>
            <a:lvl6pPr marL="1285691" indent="0">
              <a:buNone/>
              <a:defRPr sz="900" b="1"/>
            </a:lvl6pPr>
            <a:lvl7pPr marL="1542830" indent="0">
              <a:buNone/>
              <a:defRPr sz="900" b="1"/>
            </a:lvl7pPr>
            <a:lvl8pPr marL="1799969" indent="0">
              <a:buNone/>
              <a:defRPr sz="900" b="1"/>
            </a:lvl8pPr>
            <a:lvl9pPr marL="205710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1052D-86CD-40CF-B603-BD85544BA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17A76-69A7-47FC-BF8C-840678A6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0D7E-B193-46A5-91F5-EB9FB47E29D8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F0A30-68A9-4CE6-872D-7B4A8337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8BC85-2B71-47BC-A1D2-2258A2E4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C00A1-5883-403C-9AFB-4DE82B60E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25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/>
              <a:t>Title of Presenter –Myriad Pro, 18pt</a:t>
            </a:r>
          </a:p>
          <a:p>
            <a:pPr lvl="0"/>
            <a:endParaRPr lang="en-US" sz="1350" dirty="0"/>
          </a:p>
          <a:p>
            <a:pPr lvl="0"/>
            <a:r>
              <a:rPr lang="en-US" sz="1350" dirty="0"/>
              <a:t>Title of Event</a:t>
            </a:r>
          </a:p>
          <a:p>
            <a:pPr lvl="0"/>
            <a:r>
              <a:rPr lang="en-US" sz="1350" dirty="0"/>
              <a:t>Date of Event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366080219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57949040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406443133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/>
              <a:t>Title of Presenter –Myriad Pro, 18pt</a:t>
            </a:r>
          </a:p>
          <a:p>
            <a:pPr lvl="0"/>
            <a:endParaRPr lang="en-US" sz="1350" dirty="0"/>
          </a:p>
          <a:p>
            <a:pPr lvl="0"/>
            <a:r>
              <a:rPr lang="en-US" sz="1350" dirty="0"/>
              <a:t>Title of Event</a:t>
            </a:r>
          </a:p>
          <a:p>
            <a:pPr lvl="0"/>
            <a:r>
              <a:rPr lang="en-US" sz="135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186615039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 </a:t>
            </a:r>
          </a:p>
        </p:txBody>
      </p:sp>
    </p:spTree>
    <p:extLst>
      <p:ext uri="{BB962C8B-B14F-4D97-AF65-F5344CB8AC3E}">
        <p14:creationId xmlns:p14="http://schemas.microsoft.com/office/powerpoint/2010/main" val="8162397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88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37484024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3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29989223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5764372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61404350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196976"/>
            <a:ext cx="8424862" cy="2215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13372"/>
      </p:ext>
    </p:extLst>
  </p:cSld>
  <p:clrMapOvr>
    <a:masterClrMapping/>
  </p:clrMapOvr>
  <p:transition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16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53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5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5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0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0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06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9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6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46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0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0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85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9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5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46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00188"/>
            <a:ext cx="8148637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Rectangle 5"/>
          <p:cNvSpPr>
            <a:spLocks noChangeArrowheads="1"/>
          </p:cNvSpPr>
          <p:nvPr userDrawn="1"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6328" name="Picture 8" descr="WHO-EN-BW-H"/>
          <p:cNvPicPr>
            <a:picLocks noChangeAspect="1" noChangeArrowheads="1"/>
          </p:cNvPicPr>
          <p:nvPr/>
        </p:nvPicPr>
        <p:blipFill>
          <a:blip r:embed="rId15" cstate="print">
            <a:lum contras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015038"/>
            <a:ext cx="24098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fontAlgn="base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rtl="0" fontAlgn="base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3700" indent="-227013" algn="l" rtl="0" fontAlgn="base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91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63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035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607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179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424862" cy="1811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8" y="6453188"/>
            <a:ext cx="83915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3" y="6303963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6973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26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24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20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3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70C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196975"/>
            <a:ext cx="8424862" cy="1491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9385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5pPr>
      <a:lvl6pPr marL="342851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6pPr>
      <a:lvl7pPr marL="685702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7pPr>
      <a:lvl8pPr marL="1028553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8pPr>
      <a:lvl9pPr marL="1371404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9pPr>
    </p:titleStyle>
    <p:bodyStyle>
      <a:lvl1pPr marL="257138" indent="-257138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1950" b="1">
          <a:solidFill>
            <a:srgbClr val="000066"/>
          </a:solidFill>
          <a:latin typeface="+mn-lt"/>
          <a:ea typeface="+mn-ea"/>
          <a:cs typeface="+mn-cs"/>
        </a:defRPr>
      </a:lvl1pPr>
      <a:lvl2pPr marL="557133" indent="-214282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1800" b="1">
          <a:solidFill>
            <a:srgbClr val="000066"/>
          </a:solidFill>
          <a:latin typeface="+mn-lt"/>
        </a:defRPr>
      </a:lvl2pPr>
      <a:lvl3pPr marL="857128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1500" b="1">
          <a:solidFill>
            <a:srgbClr val="000066"/>
          </a:solidFill>
          <a:latin typeface="+mn-lt"/>
        </a:defRPr>
      </a:lvl3pPr>
      <a:lvl4pPr marL="1199979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1542830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1885681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228532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2571383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2914235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3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196975"/>
            <a:ext cx="8424862" cy="1491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29368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5pPr>
      <a:lvl6pPr marL="342851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6pPr>
      <a:lvl7pPr marL="685702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7pPr>
      <a:lvl8pPr marL="1028553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8pPr>
      <a:lvl9pPr marL="1371404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9pPr>
    </p:titleStyle>
    <p:bodyStyle>
      <a:lvl1pPr marL="257138" indent="-257138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1950" b="1">
          <a:solidFill>
            <a:srgbClr val="000066"/>
          </a:solidFill>
          <a:latin typeface="+mn-lt"/>
          <a:ea typeface="+mn-ea"/>
          <a:cs typeface="+mn-cs"/>
        </a:defRPr>
      </a:lvl1pPr>
      <a:lvl2pPr marL="557133" indent="-214282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1800" b="1">
          <a:solidFill>
            <a:srgbClr val="000066"/>
          </a:solidFill>
          <a:latin typeface="+mn-lt"/>
        </a:defRPr>
      </a:lvl2pPr>
      <a:lvl3pPr marL="857128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1500" b="1">
          <a:solidFill>
            <a:srgbClr val="000066"/>
          </a:solidFill>
          <a:latin typeface="+mn-lt"/>
        </a:defRPr>
      </a:lvl3pPr>
      <a:lvl4pPr marL="1199979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1542830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1885681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228532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2571383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2914235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9144000" cy="719999"/>
          </a:xfrm>
          <a:prstGeom prst="rect">
            <a:avLst/>
          </a:prstGeom>
          <a:solidFill>
            <a:srgbClr val="03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76" y="1112350"/>
            <a:ext cx="7717635" cy="507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17" descr="WHO-EN-white-H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6" y="108336"/>
            <a:ext cx="1672858" cy="5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4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defTabSz="685702" rtl="0" eaLnBrk="1" latinLnBrk="0" hangingPunct="1">
        <a:spcBef>
          <a:spcPct val="0"/>
        </a:spcBef>
        <a:buNone/>
        <a:defRPr sz="26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8" indent="-257138" algn="l" defTabSz="685702" rtl="0" eaLnBrk="1" latinLnBrk="0" hangingPunct="1">
        <a:spcBef>
          <a:spcPct val="20000"/>
        </a:spcBef>
        <a:buClr>
          <a:srgbClr val="0394CA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3" indent="-214282" algn="l" defTabSz="685702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128" indent="-171426" algn="l" defTabSz="685702" rtl="0" eaLnBrk="1" latinLnBrk="0" hangingPunct="1">
        <a:spcBef>
          <a:spcPct val="20000"/>
        </a:spcBef>
        <a:buClr>
          <a:srgbClr val="0394CA"/>
        </a:buClr>
        <a:buFont typeface="Courier New" panose="02070309020205020404" pitchFamily="49" charset="0"/>
        <a:buChar char="o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979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0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1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2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3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35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4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56E9E-996D-064D-BB90-A80A8F8F44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342851" rtl="0" eaLnBrk="1" latinLnBrk="0" hangingPunct="1"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8" indent="-257138" algn="l" defTabSz="34285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3" indent="-214282" algn="l" defTabSz="34285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8" indent="-171426" algn="l" defTabSz="34285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9" indent="-171426" algn="l" defTabSz="34285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0" indent="-171426" algn="l" defTabSz="34285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1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2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3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35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534" y="1447800"/>
            <a:ext cx="87566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Dengue prevention and control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1A1528-8321-43A5-A7CB-5DA3E92A9D28}"/>
              </a:ext>
            </a:extLst>
          </p:cNvPr>
          <p:cNvSpPr txBox="1">
            <a:spLocks/>
          </p:cNvSpPr>
          <p:nvPr/>
        </p:nvSpPr>
        <p:spPr bwMode="auto">
          <a:xfrm>
            <a:off x="2590800" y="4717704"/>
            <a:ext cx="5958799" cy="126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pPr algn="l" defTabSz="914269">
              <a:defRPr/>
            </a:pPr>
            <a:r>
              <a:rPr lang="en-GB" sz="1600" dirty="0">
                <a:latin typeface="Calibri"/>
              </a:rPr>
              <a:t>Dr Raman Velayudhan</a:t>
            </a:r>
          </a:p>
          <a:p>
            <a:pPr algn="l" defTabSz="914269">
              <a:defRPr/>
            </a:pPr>
            <a:r>
              <a:rPr lang="en-GB" sz="1600" dirty="0">
                <a:latin typeface="Calibri"/>
              </a:rPr>
              <a:t>Head</a:t>
            </a:r>
          </a:p>
          <a:p>
            <a:pPr algn="l" defTabSz="914269">
              <a:defRPr/>
            </a:pPr>
            <a:r>
              <a:rPr lang="en-GB" sz="1600" dirty="0">
                <a:latin typeface="Calibri"/>
              </a:rPr>
              <a:t>Veterinary Public Health, Vector Control and Environment unit (VVE)</a:t>
            </a:r>
          </a:p>
          <a:p>
            <a:pPr algn="l" defTabSz="914269">
              <a:defRPr/>
            </a:pPr>
            <a:r>
              <a:rPr lang="en-GB" sz="1600" dirty="0">
                <a:latin typeface="Calibri"/>
              </a:rPr>
              <a:t>Dept of  Control of Neglected Tropical Diseases, WHO, Geneva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Dengue: management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4102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No specific treatment exists</a:t>
            </a:r>
          </a:p>
          <a:p>
            <a:r>
              <a:rPr lang="en-GB" dirty="0"/>
              <a:t>Drinking plenty of fluids avoids dehydration from vomiting and high fever. Dehydration can be suspected in case of:</a:t>
            </a:r>
          </a:p>
          <a:p>
            <a:pPr lvl="1"/>
            <a:r>
              <a:rPr lang="en-GB" dirty="0"/>
              <a:t>Decreased urination</a:t>
            </a:r>
          </a:p>
          <a:p>
            <a:pPr lvl="1"/>
            <a:r>
              <a:rPr lang="en-GB" dirty="0"/>
              <a:t>Dry mouth or lips</a:t>
            </a:r>
          </a:p>
          <a:p>
            <a:pPr lvl="1"/>
            <a:r>
              <a:rPr lang="en-GB" dirty="0"/>
              <a:t>Lethargy or confusion</a:t>
            </a:r>
          </a:p>
          <a:p>
            <a:r>
              <a:rPr lang="en-GB" dirty="0"/>
              <a:t>Paracetamol/acetaminophen can be used to alleviate pain and reduce fever. Pain relievers that can increase bleeding complications should be avoided (aspirin, ibuprofen)</a:t>
            </a:r>
          </a:p>
          <a:p>
            <a:r>
              <a:rPr lang="en-GB" dirty="0"/>
              <a:t>Health staff should know and be able to detect </a:t>
            </a:r>
            <a:r>
              <a:rPr lang="en-GB" b="1" dirty="0"/>
              <a:t>warning signs</a:t>
            </a:r>
          </a:p>
          <a:p>
            <a:r>
              <a:rPr lang="en-GB" dirty="0"/>
              <a:t>Severe dengue requires supportive care in a health facility:</a:t>
            </a:r>
          </a:p>
          <a:p>
            <a:pPr lvl="1"/>
            <a:r>
              <a:rPr lang="en-GB" dirty="0"/>
              <a:t>Intravenous fluid and electrolyte replacement</a:t>
            </a:r>
          </a:p>
          <a:p>
            <a:pPr lvl="1"/>
            <a:r>
              <a:rPr lang="en-GB" dirty="0"/>
              <a:t>Transfusion</a:t>
            </a:r>
          </a:p>
        </p:txBody>
      </p:sp>
    </p:spTree>
    <p:extLst>
      <p:ext uri="{BB962C8B-B14F-4D97-AF65-F5344CB8AC3E}">
        <p14:creationId xmlns:p14="http://schemas.microsoft.com/office/powerpoint/2010/main" val="643980157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Dengue: clinical presentation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4824412" cy="292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08" y="3505200"/>
            <a:ext cx="2689592" cy="278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17268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5">
            <a:extLst>
              <a:ext uri="{FF2B5EF4-FFF2-40B4-BE49-F238E27FC236}">
                <a16:creationId xmlns:a16="http://schemas.microsoft.com/office/drawing/2014/main" id="{9E35663B-2BBA-4396-B414-68113012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561" y="5697141"/>
            <a:ext cx="628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>
                <a:solidFill>
                  <a:prstClr val="black"/>
                </a:solidFill>
              </a:rPr>
              <a:t>Kraemer, M.U., et al., 2015. The global distribution of the arbovirus vectors </a:t>
            </a:r>
            <a:r>
              <a:rPr lang="en-US" altLang="en-US" sz="900" b="0" i="1">
                <a:solidFill>
                  <a:prstClr val="black"/>
                </a:solidFill>
              </a:rPr>
              <a:t>Aedes aegypti</a:t>
            </a:r>
            <a:r>
              <a:rPr lang="en-US" altLang="en-US" sz="900" b="0">
                <a:solidFill>
                  <a:prstClr val="black"/>
                </a:solidFill>
              </a:rPr>
              <a:t> and </a:t>
            </a:r>
            <a:r>
              <a:rPr lang="en-US" altLang="en-US" sz="900" b="0" i="1">
                <a:solidFill>
                  <a:prstClr val="black"/>
                </a:solidFill>
              </a:rPr>
              <a:t>Ae. albopictus</a:t>
            </a:r>
            <a:r>
              <a:rPr lang="en-US" altLang="en-US" sz="900" b="0">
                <a:solidFill>
                  <a:prstClr val="black"/>
                </a:solidFill>
              </a:rPr>
              <a:t>. Elife 4.</a:t>
            </a:r>
          </a:p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 b="0">
              <a:solidFill>
                <a:prstClr val="black"/>
              </a:solidFill>
            </a:endParaRPr>
          </a:p>
        </p:txBody>
      </p:sp>
      <p:grpSp>
        <p:nvGrpSpPr>
          <p:cNvPr id="35842" name="Group 8">
            <a:extLst>
              <a:ext uri="{FF2B5EF4-FFF2-40B4-BE49-F238E27FC236}">
                <a16:creationId xmlns:a16="http://schemas.microsoft.com/office/drawing/2014/main" id="{97DE3DEF-4211-4E54-BA45-CFC8892322F0}"/>
              </a:ext>
            </a:extLst>
          </p:cNvPr>
          <p:cNvGrpSpPr>
            <a:grpSpLocks/>
          </p:cNvGrpSpPr>
          <p:nvPr/>
        </p:nvGrpSpPr>
        <p:grpSpPr bwMode="auto">
          <a:xfrm>
            <a:off x="4550570" y="1441848"/>
            <a:ext cx="3413522" cy="4254103"/>
            <a:chOff x="4543347" y="779922"/>
            <a:chExt cx="4551768" cy="5672052"/>
          </a:xfrm>
        </p:grpSpPr>
        <p:pic>
          <p:nvPicPr>
            <p:cNvPr id="35849" name="Picture 2" descr="Kraemer et al. 2015. The global distribution of the arbovirus vectors Aedes aegypti and Ae. albopictus.pdf">
              <a:extLst>
                <a:ext uri="{FF2B5EF4-FFF2-40B4-BE49-F238E27FC236}">
                  <a16:creationId xmlns:a16="http://schemas.microsoft.com/office/drawing/2014/main" id="{1AB76847-9709-472C-B513-82C37F5C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" t="6102" r="6702" b="63177"/>
            <a:stretch>
              <a:fillRect/>
            </a:stretch>
          </p:blipFill>
          <p:spPr bwMode="auto">
            <a:xfrm>
              <a:off x="4543347" y="4407648"/>
              <a:ext cx="4551768" cy="204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Box 7">
              <a:extLst>
                <a:ext uri="{FF2B5EF4-FFF2-40B4-BE49-F238E27FC236}">
                  <a16:creationId xmlns:a16="http://schemas.microsoft.com/office/drawing/2014/main" id="{1C4F895E-A9B7-46A1-B80D-7EBCB6FB5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799" y="779922"/>
              <a:ext cx="2597523" cy="61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0" i="1">
                  <a:solidFill>
                    <a:prstClr val="black"/>
                  </a:solidFill>
                </a:rPr>
                <a:t>A. albopictus</a:t>
              </a:r>
            </a:p>
          </p:txBody>
        </p:sp>
        <p:sp>
          <p:nvSpPr>
            <p:cNvPr id="35851" name="TextBox 9">
              <a:extLst>
                <a:ext uri="{FF2B5EF4-FFF2-40B4-BE49-F238E27FC236}">
                  <a16:creationId xmlns:a16="http://schemas.microsoft.com/office/drawing/2014/main" id="{E18D488F-5835-4ABD-89BD-417CE789F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166" y="3242214"/>
              <a:ext cx="4093882" cy="123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0">
                  <a:solidFill>
                    <a:prstClr val="black"/>
                  </a:solidFill>
                </a:rPr>
                <a:t>Originated in Asia, spread to the Americas, Africa and Europe beginning in 1985</a:t>
              </a:r>
            </a:p>
          </p:txBody>
        </p:sp>
        <p:pic>
          <p:nvPicPr>
            <p:cNvPr id="35852" name="Picture 3" descr="20111010131502938_1.jpg">
              <a:extLst>
                <a:ext uri="{FF2B5EF4-FFF2-40B4-BE49-F238E27FC236}">
                  <a16:creationId xmlns:a16="http://schemas.microsoft.com/office/drawing/2014/main" id="{5699D7F3-C81D-4444-BA5C-4A36DF40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957" y="1388869"/>
              <a:ext cx="2514600" cy="183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3" name="Group 6">
            <a:extLst>
              <a:ext uri="{FF2B5EF4-FFF2-40B4-BE49-F238E27FC236}">
                <a16:creationId xmlns:a16="http://schemas.microsoft.com/office/drawing/2014/main" id="{434A0D4B-4F47-4BDD-ADDE-453FE9631AD0}"/>
              </a:ext>
            </a:extLst>
          </p:cNvPr>
          <p:cNvGrpSpPr>
            <a:grpSpLocks/>
          </p:cNvGrpSpPr>
          <p:nvPr/>
        </p:nvGrpSpPr>
        <p:grpSpPr bwMode="auto">
          <a:xfrm>
            <a:off x="1179910" y="1441847"/>
            <a:ext cx="3423047" cy="4252913"/>
            <a:chOff x="48886" y="779922"/>
            <a:chExt cx="4563875" cy="5670731"/>
          </a:xfrm>
        </p:grpSpPr>
        <p:sp>
          <p:nvSpPr>
            <p:cNvPr id="35845" name="TextBox 1">
              <a:extLst>
                <a:ext uri="{FF2B5EF4-FFF2-40B4-BE49-F238E27FC236}">
                  <a16:creationId xmlns:a16="http://schemas.microsoft.com/office/drawing/2014/main" id="{764703ED-12DE-47A8-A4B8-605450FC8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044" y="779922"/>
              <a:ext cx="2091085" cy="61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14350" indent="-514350"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385763" indent="-385763" algn="l" defTabSz="685800" rtl="0" fontAlgn="auto">
                <a:spcBef>
                  <a:spcPct val="0"/>
                </a:spcBef>
                <a:spcAft>
                  <a:spcPct val="0"/>
                </a:spcAft>
                <a:buFontTx/>
                <a:buAutoNum type="alphaUcPeriod"/>
                <a:defRPr/>
              </a:pPr>
              <a:r>
                <a:rPr lang="en-US" altLang="en-US" sz="2400" b="0" i="1" dirty="0">
                  <a:solidFill>
                    <a:prstClr val="black"/>
                  </a:solidFill>
                </a:rPr>
                <a:t>aegypti</a:t>
              </a:r>
            </a:p>
          </p:txBody>
        </p:sp>
        <p:pic>
          <p:nvPicPr>
            <p:cNvPr id="35846" name="Picture 1" descr="Kraemer et al. 2015. The global distribution of the arbovirus vectors Aedes aegypti and Ae. albopictus.pdf">
              <a:extLst>
                <a:ext uri="{FF2B5EF4-FFF2-40B4-BE49-F238E27FC236}">
                  <a16:creationId xmlns:a16="http://schemas.microsoft.com/office/drawing/2014/main" id="{B179BB05-E507-4EC9-8BA8-EB081E7E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" t="6102" r="6429" b="63177"/>
            <a:stretch>
              <a:fillRect/>
            </a:stretch>
          </p:blipFill>
          <p:spPr bwMode="auto">
            <a:xfrm>
              <a:off x="48886" y="4413238"/>
              <a:ext cx="4563875" cy="20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TextBox 3">
              <a:extLst>
                <a:ext uri="{FF2B5EF4-FFF2-40B4-BE49-F238E27FC236}">
                  <a16:creationId xmlns:a16="http://schemas.microsoft.com/office/drawing/2014/main" id="{C4B7354C-508C-4012-99DB-D451BD0ED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42" y="3242214"/>
              <a:ext cx="4093882" cy="123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="0" dirty="0">
                  <a:solidFill>
                    <a:prstClr val="black"/>
                  </a:solidFill>
                </a:rPr>
                <a:t>Originated in sub-Saharan Africa, spread throughout the tropics centuries ago</a:t>
              </a:r>
            </a:p>
          </p:txBody>
        </p:sp>
        <p:pic>
          <p:nvPicPr>
            <p:cNvPr id="35848" name="Picture 4" descr="mOZZ.jpg">
              <a:extLst>
                <a:ext uri="{FF2B5EF4-FFF2-40B4-BE49-F238E27FC236}">
                  <a16:creationId xmlns:a16="http://schemas.microsoft.com/office/drawing/2014/main" id="{D6C88546-20CF-43AC-BD17-61F8ED35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45" y="1414269"/>
              <a:ext cx="2771775" cy="183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4" name="TextBox 4">
            <a:extLst>
              <a:ext uri="{FF2B5EF4-FFF2-40B4-BE49-F238E27FC236}">
                <a16:creationId xmlns:a16="http://schemas.microsoft.com/office/drawing/2014/main" id="{84E22929-68BA-406C-B3FC-E171344B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62" y="1058562"/>
            <a:ext cx="47000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srgbClr val="FF0000"/>
                </a:solidFill>
              </a:rPr>
              <a:t>Urban Arbovirus Vectors</a:t>
            </a:r>
          </a:p>
        </p:txBody>
      </p:sp>
    </p:spTree>
    <p:extLst>
      <p:ext uri="{BB962C8B-B14F-4D97-AF65-F5344CB8AC3E}">
        <p14:creationId xmlns:p14="http://schemas.microsoft.com/office/powerpoint/2010/main" val="2902433539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of vectors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539552" y="1556792"/>
          <a:ext cx="8229600" cy="45285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Aedes aegypti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Aedes albopictus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Climatic</a:t>
                      </a:r>
                      <a:r>
                        <a:rPr lang="en-GB" baseline="0" dirty="0"/>
                        <a:t> conditions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Tropical and subtropical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Tropical and Temperate (Hibernation)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Urban centres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Urban and Rural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Feeding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Multiple blood meal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Single blood meal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Feeding preference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Humans (</a:t>
                      </a:r>
                      <a:r>
                        <a:rPr lang="en-GB" b="1" dirty="0" err="1"/>
                        <a:t>Anthropophilic</a:t>
                      </a:r>
                      <a:r>
                        <a:rPr lang="en-GB" b="1" dirty="0"/>
                        <a:t>)</a:t>
                      </a:r>
                      <a:r>
                        <a:rPr lang="en-GB" b="1" baseline="0" dirty="0"/>
                        <a:t> 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Opportunistic feeder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Feeding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Inside houses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Inside</a:t>
                      </a:r>
                      <a:r>
                        <a:rPr lang="en-GB" baseline="0" dirty="0"/>
                        <a:t> and outside homes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Breeding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Artificial water containers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Tree</a:t>
                      </a:r>
                      <a:r>
                        <a:rPr lang="en-GB" baseline="0" dirty="0"/>
                        <a:t> holes, axils, other natural stagnant water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Withstands desiccation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Withstands desiccation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232">
                <a:tc>
                  <a:txBody>
                    <a:bodyPr/>
                    <a:lstStyle/>
                    <a:p>
                      <a:r>
                        <a:rPr lang="en-GB" dirty="0"/>
                        <a:t>Flight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400-500</a:t>
                      </a:r>
                      <a:r>
                        <a:rPr lang="en-GB" baseline="0" dirty="0"/>
                        <a:t> metres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Susceptibility to </a:t>
                      </a:r>
                      <a:r>
                        <a:rPr lang="en-GB" baseline="0" dirty="0"/>
                        <a:t> viruses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High - 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Low to moderate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351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669321" y="1663705"/>
            <a:ext cx="2243709" cy="1494384"/>
            <a:chOff x="333" y="1152"/>
            <a:chExt cx="1491" cy="1056"/>
          </a:xfrm>
        </p:grpSpPr>
        <p:sp>
          <p:nvSpPr>
            <p:cNvPr id="20501" name="AutoShape 4"/>
            <p:cNvSpPr>
              <a:spLocks noChangeArrowheads="1"/>
            </p:cNvSpPr>
            <p:nvPr/>
          </p:nvSpPr>
          <p:spPr bwMode="auto">
            <a:xfrm>
              <a:off x="960" y="1152"/>
              <a:ext cx="864" cy="10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4152 h 21600"/>
                <a:gd name="T14" fmla="*/ 20225 w 21600"/>
                <a:gd name="T15" fmla="*/ 79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258" y="0"/>
                  </a:lnTo>
                  <a:lnTo>
                    <a:pt x="17258" y="4152"/>
                  </a:lnTo>
                  <a:lnTo>
                    <a:pt x="12427" y="4152"/>
                  </a:lnTo>
                  <a:cubicBezTo>
                    <a:pt x="5564" y="4152"/>
                    <a:pt x="0" y="7736"/>
                    <a:pt x="0" y="12158"/>
                  </a:cubicBezTo>
                  <a:lnTo>
                    <a:pt x="0" y="21600"/>
                  </a:lnTo>
                  <a:lnTo>
                    <a:pt x="3939" y="21600"/>
                  </a:lnTo>
                  <a:lnTo>
                    <a:pt x="3939" y="12158"/>
                  </a:lnTo>
                  <a:cubicBezTo>
                    <a:pt x="3939" y="9865"/>
                    <a:pt x="7739" y="8006"/>
                    <a:pt x="12427" y="8006"/>
                  </a:cubicBezTo>
                  <a:lnTo>
                    <a:pt x="17258" y="8006"/>
                  </a:lnTo>
                  <a:lnTo>
                    <a:pt x="17258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578"/>
            </a:p>
          </p:txBody>
        </p:sp>
        <p:sp>
          <p:nvSpPr>
            <p:cNvPr id="20502" name="Text Box 5"/>
            <p:cNvSpPr txBox="1">
              <a:spLocks noChangeArrowheads="1"/>
            </p:cNvSpPr>
            <p:nvPr/>
          </p:nvSpPr>
          <p:spPr bwMode="auto">
            <a:xfrm>
              <a:off x="333" y="1461"/>
              <a:ext cx="68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sz="1652" dirty="0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1-2 days</a:t>
              </a:r>
            </a:p>
          </p:txBody>
        </p:sp>
      </p:grpSp>
      <p:sp>
        <p:nvSpPr>
          <p:cNvPr id="20483" name="AutoShape 6"/>
          <p:cNvSpPr>
            <a:spLocks noChangeArrowheads="1"/>
          </p:cNvSpPr>
          <p:nvPr/>
        </p:nvSpPr>
        <p:spPr bwMode="auto">
          <a:xfrm rot="5475042">
            <a:off x="6445079" y="1726334"/>
            <a:ext cx="1223472" cy="1642949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578"/>
          </a:p>
        </p:txBody>
      </p:sp>
      <p:grpSp>
        <p:nvGrpSpPr>
          <p:cNvPr id="20484" name="Group 31"/>
          <p:cNvGrpSpPr>
            <a:grpSpLocks/>
          </p:cNvGrpSpPr>
          <p:nvPr/>
        </p:nvGrpSpPr>
        <p:grpSpPr bwMode="auto">
          <a:xfrm>
            <a:off x="97587" y="1012642"/>
            <a:ext cx="8948827" cy="4799216"/>
            <a:chOff x="0" y="684"/>
            <a:chExt cx="5760" cy="3391"/>
          </a:xfrm>
        </p:grpSpPr>
        <p:pic>
          <p:nvPicPr>
            <p:cNvPr id="8" name="Picture 2" descr="D:\Shiping's folder\Dengue\New Dengue Poster\Mosquito Pic - Copy right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3" y="684"/>
              <a:ext cx="1901" cy="15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499" name="Rectangle 8"/>
            <p:cNvSpPr>
              <a:spLocks noChangeArrowheads="1"/>
            </p:cNvSpPr>
            <p:nvPr/>
          </p:nvSpPr>
          <p:spPr bwMode="auto">
            <a:xfrm>
              <a:off x="0" y="2251"/>
              <a:ext cx="5760" cy="1824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en-US" altLang="en-US" sz="2294">
                <a:latin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0" y="3733"/>
              <a:ext cx="5760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20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itchFamily="2" charset="-122"/>
                </a:rPr>
                <a:t>Stagnant water</a:t>
              </a:r>
            </a:p>
          </p:txBody>
        </p:sp>
      </p:grpSp>
      <p:grpSp>
        <p:nvGrpSpPr>
          <p:cNvPr id="20485" name="Group 32"/>
          <p:cNvGrpSpPr>
            <a:grpSpLocks/>
          </p:cNvGrpSpPr>
          <p:nvPr/>
        </p:nvGrpSpPr>
        <p:grpSpPr bwMode="auto">
          <a:xfrm>
            <a:off x="384520" y="3242567"/>
            <a:ext cx="2384315" cy="1921143"/>
            <a:chOff x="144" y="2267"/>
            <a:chExt cx="1584" cy="1358"/>
          </a:xfrm>
        </p:grpSpPr>
        <p:pic>
          <p:nvPicPr>
            <p:cNvPr id="12" name="Picture 17" descr="D:\Shiping's folder\Dengue\New Dengue Poster\High Res files from DES\Cycle pix\Pupa.jpg"/>
            <p:cNvPicPr>
              <a:picLocks noChangeAspect="1" noChangeArrowheads="1"/>
            </p:cNvPicPr>
            <p:nvPr/>
          </p:nvPicPr>
          <p:blipFill>
            <a:blip r:embed="rId3"/>
            <a:srcRect l="15434" r="1222" b="18515"/>
            <a:stretch>
              <a:fillRect/>
            </a:stretch>
          </p:blipFill>
          <p:spPr bwMode="auto">
            <a:xfrm>
              <a:off x="144" y="2592"/>
              <a:ext cx="1584" cy="10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476" y="2267"/>
              <a:ext cx="708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sz="2294" dirty="0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Pupae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404706" y="4145889"/>
            <a:ext cx="1013734" cy="611453"/>
            <a:chOff x="1584" y="2784"/>
            <a:chExt cx="576" cy="432"/>
          </a:xfrm>
          <a:solidFill>
            <a:schemeClr val="accent2"/>
          </a:solidFill>
        </p:grpSpPr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>
              <a:off x="1584" y="2784"/>
              <a:ext cx="576" cy="432"/>
            </a:xfrm>
            <a:prstGeom prst="leftArrow">
              <a:avLst>
                <a:gd name="adj1" fmla="val 50000"/>
                <a:gd name="adj2" fmla="val 3333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3578">
                <a:solidFill>
                  <a:srgbClr val="FF0000"/>
                </a:solidFill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1663" y="2928"/>
              <a:ext cx="497" cy="20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85" dirty="0">
                  <a:solidFill>
                    <a:srgbClr val="FF0000"/>
                  </a:solidFill>
                  <a:ea typeface="SimSun" panose="02010600030101010101" pitchFamily="2" charset="-122"/>
                </a:rPr>
                <a:t>4-5 days</a:t>
              </a:r>
            </a:p>
          </p:txBody>
        </p:sp>
      </p:grpSp>
      <p:grpSp>
        <p:nvGrpSpPr>
          <p:cNvPr id="20487" name="Group 28"/>
          <p:cNvGrpSpPr>
            <a:grpSpLocks/>
          </p:cNvGrpSpPr>
          <p:nvPr/>
        </p:nvGrpSpPr>
        <p:grpSpPr bwMode="auto">
          <a:xfrm>
            <a:off x="3418442" y="3219262"/>
            <a:ext cx="2240120" cy="1979404"/>
            <a:chOff x="2160" y="2251"/>
            <a:chExt cx="1488" cy="1398"/>
          </a:xfrm>
        </p:grpSpPr>
        <p:sp>
          <p:nvSpPr>
            <p:cNvPr id="20494" name="Text Box 15"/>
            <p:cNvSpPr txBox="1">
              <a:spLocks noChangeArrowheads="1"/>
            </p:cNvSpPr>
            <p:nvPr/>
          </p:nvSpPr>
          <p:spPr bwMode="auto">
            <a:xfrm>
              <a:off x="2508" y="2251"/>
              <a:ext cx="75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sz="2294" dirty="0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Larvae</a:t>
              </a:r>
            </a:p>
          </p:txBody>
        </p:sp>
        <p:pic>
          <p:nvPicPr>
            <p:cNvPr id="19" name="Picture 27" descr="D:\HQ\HPB panel\Photos taken during the launch on 24 May 07\larva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0" y="2592"/>
              <a:ext cx="1488" cy="10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0488" name="Group 29"/>
          <p:cNvGrpSpPr>
            <a:grpSpLocks/>
          </p:cNvGrpSpPr>
          <p:nvPr/>
        </p:nvGrpSpPr>
        <p:grpSpPr bwMode="auto">
          <a:xfrm>
            <a:off x="6452361" y="3219262"/>
            <a:ext cx="2167294" cy="1977947"/>
            <a:chOff x="4176" y="2251"/>
            <a:chExt cx="1440" cy="1397"/>
          </a:xfrm>
        </p:grpSpPr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4524" y="2251"/>
              <a:ext cx="60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sz="2294" dirty="0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Eggs</a:t>
              </a:r>
            </a:p>
          </p:txBody>
        </p:sp>
        <p:pic>
          <p:nvPicPr>
            <p:cNvPr id="22" name="Picture 26" descr="D:\HQ\HPB panel\Photos taken during the launch on 24 May 07\mozzie egg.jpg"/>
            <p:cNvPicPr>
              <a:picLocks noChangeAspect="1" noChangeArrowheads="1"/>
            </p:cNvPicPr>
            <p:nvPr/>
          </p:nvPicPr>
          <p:blipFill>
            <a:blip r:embed="rId5"/>
            <a:srcRect t="4457"/>
            <a:stretch>
              <a:fillRect/>
            </a:stretch>
          </p:blipFill>
          <p:spPr bwMode="auto">
            <a:xfrm>
              <a:off x="4176" y="2593"/>
              <a:ext cx="1440" cy="10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5445278" y="4145889"/>
            <a:ext cx="1079617" cy="611453"/>
            <a:chOff x="3600" y="2784"/>
            <a:chExt cx="624" cy="432"/>
          </a:xfrm>
          <a:solidFill>
            <a:schemeClr val="accent2"/>
          </a:solidFill>
        </p:grpSpPr>
        <p:sp>
          <p:nvSpPr>
            <p:cNvPr id="24" name="AutoShape 23"/>
            <p:cNvSpPr>
              <a:spLocks noChangeArrowheads="1"/>
            </p:cNvSpPr>
            <p:nvPr/>
          </p:nvSpPr>
          <p:spPr bwMode="auto">
            <a:xfrm>
              <a:off x="3600" y="2784"/>
              <a:ext cx="576" cy="432"/>
            </a:xfrm>
            <a:prstGeom prst="leftArrow">
              <a:avLst>
                <a:gd name="adj1" fmla="val 50000"/>
                <a:gd name="adj2" fmla="val 3333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3578">
                <a:solidFill>
                  <a:schemeClr val="bg2"/>
                </a:solidFill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736" y="2928"/>
              <a:ext cx="488" cy="20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85" dirty="0">
                  <a:solidFill>
                    <a:srgbClr val="FF0000"/>
                  </a:solidFill>
                  <a:ea typeface="SimSun" panose="02010600030101010101" pitchFamily="2" charset="-122"/>
                </a:rPr>
                <a:t>2-3 days</a:t>
              </a:r>
            </a:p>
          </p:txBody>
        </p:sp>
      </p:grpSp>
      <p:pic>
        <p:nvPicPr>
          <p:cNvPr id="204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190"/>
            <a:ext cx="9145457" cy="8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" y="326624"/>
            <a:ext cx="9046414" cy="517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65180">
              <a:lnSpc>
                <a:spcPct val="75000"/>
              </a:lnSpc>
              <a:defRPr/>
            </a:pPr>
            <a:r>
              <a:rPr lang="en-US" sz="3670" dirty="0">
                <a:solidFill>
                  <a:srgbClr val="0000FF"/>
                </a:solidFill>
                <a:latin typeface="+mj-lt"/>
              </a:rPr>
              <a:t>Life cycle of Aedes Mosquito</a:t>
            </a:r>
          </a:p>
        </p:txBody>
      </p:sp>
    </p:spTree>
    <p:extLst>
      <p:ext uri="{BB962C8B-B14F-4D97-AF65-F5344CB8AC3E}">
        <p14:creationId xmlns:p14="http://schemas.microsoft.com/office/powerpoint/2010/main" val="304457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elordenmundial.files.wordpress.com/2012/09/favelas-morumbi-sao-paulo-hasm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855762"/>
            <a:ext cx="7738601" cy="5767734"/>
            <a:chOff x="212699" y="781992"/>
            <a:chExt cx="8026633" cy="6057528"/>
          </a:xfrm>
        </p:grpSpPr>
        <p:pic>
          <p:nvPicPr>
            <p:cNvPr id="4" name="Picture 4" descr="H:\Bayer\Determinantes sociales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066" y="781992"/>
              <a:ext cx="3420266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:\Imagenes\fotos\DSC0354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21447" r="16325"/>
            <a:stretch/>
          </p:blipFill>
          <p:spPr bwMode="auto">
            <a:xfrm>
              <a:off x="4139952" y="3861048"/>
              <a:ext cx="4085377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otos\Fotos importadas 0009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7"/>
            <a:stretch/>
          </p:blipFill>
          <p:spPr bwMode="auto">
            <a:xfrm>
              <a:off x="212699" y="3861048"/>
              <a:ext cx="3828848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99" y="781993"/>
              <a:ext cx="4495806" cy="29784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251520" y="44624"/>
            <a:ext cx="8229600" cy="6435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dirty="0">
                <a:solidFill>
                  <a:srgbClr val="FF0000"/>
                </a:solidFill>
              </a:rPr>
              <a:t>Global spread of </a:t>
            </a:r>
            <a:r>
              <a:rPr lang="fr-CH" sz="3200" i="1" dirty="0">
                <a:solidFill>
                  <a:srgbClr val="FF0000"/>
                </a:solidFill>
              </a:rPr>
              <a:t>Aedes </a:t>
            </a:r>
            <a:r>
              <a:rPr lang="fr-CH" sz="3200" dirty="0">
                <a:solidFill>
                  <a:srgbClr val="FF0000"/>
                </a:solidFill>
              </a:rPr>
              <a:t>mosquitos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617948" y="6443367"/>
            <a:ext cx="362089" cy="249931"/>
          </a:xfrm>
          <a:prstGeom prst="rect">
            <a:avLst/>
          </a:prstGeom>
        </p:spPr>
        <p:txBody>
          <a:bodyPr/>
          <a:lstStyle/>
          <a:p>
            <a:fld id="{10476AAA-17DA-43B9-AB78-F63F392FB08F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61336" y="6617098"/>
            <a:ext cx="275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Dengue Unit PAHO/WHO </a:t>
            </a:r>
          </a:p>
        </p:txBody>
      </p:sp>
    </p:spTree>
    <p:extLst>
      <p:ext uri="{BB962C8B-B14F-4D97-AF65-F5344CB8AC3E}">
        <p14:creationId xmlns:p14="http://schemas.microsoft.com/office/powerpoint/2010/main" val="10093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670" i="1"/>
              <a:t>Aedes</a:t>
            </a:r>
            <a:r>
              <a:rPr lang="en-GB" altLang="en-US" sz="3670"/>
              <a:t> Breeding Sites </a:t>
            </a:r>
            <a:endParaRPr lang="en-IN" altLang="en-US" sz="367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67500" y="1261707"/>
            <a:ext cx="8696849" cy="4770086"/>
          </a:xfrm>
        </p:spPr>
        <p:txBody>
          <a:bodyPr/>
          <a:lstStyle/>
          <a:p>
            <a:pPr algn="just">
              <a:defRPr/>
            </a:pPr>
            <a:r>
              <a:rPr lang="en-IN" altLang="en-US" b="1" kern="1200" dirty="0">
                <a:solidFill>
                  <a:srgbClr val="000099"/>
                </a:solidFill>
              </a:rPr>
              <a:t>Over</a:t>
            </a:r>
            <a:r>
              <a:rPr lang="en-IN" altLang="en-US" dirty="0"/>
              <a:t> </a:t>
            </a:r>
            <a:r>
              <a:rPr lang="en-IN" altLang="en-US" b="1" kern="1200" dirty="0">
                <a:solidFill>
                  <a:srgbClr val="000099"/>
                </a:solidFill>
              </a:rPr>
              <a:t>Head tanks</a:t>
            </a:r>
          </a:p>
        </p:txBody>
      </p:sp>
      <p:pic>
        <p:nvPicPr>
          <p:cNvPr id="46082" name="Picture 2" descr="Image result for aedes breeding sites in Maldi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500" y="2064246"/>
            <a:ext cx="4404501" cy="332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9186" b="4070"/>
          <a:stretch>
            <a:fillRect/>
          </a:stretch>
        </p:blipFill>
        <p:spPr bwMode="auto">
          <a:xfrm>
            <a:off x="4726392" y="2064246"/>
            <a:ext cx="4250110" cy="33223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35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670" i="1"/>
              <a:t>Aedes</a:t>
            </a:r>
            <a:r>
              <a:rPr lang="en-GB" altLang="en-US" sz="3670"/>
              <a:t> Breeding Sites </a:t>
            </a:r>
            <a:endParaRPr lang="en-IN" altLang="en-US" sz="367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67500" y="1121881"/>
            <a:ext cx="8626937" cy="4754064"/>
          </a:xfrm>
        </p:spPr>
        <p:txBody>
          <a:bodyPr/>
          <a:lstStyle/>
          <a:p>
            <a:pPr algn="just">
              <a:defRPr/>
            </a:pPr>
            <a:r>
              <a:rPr lang="en-IN" altLang="en-US" b="1" kern="1200" dirty="0">
                <a:solidFill>
                  <a:srgbClr val="000099"/>
                </a:solidFill>
              </a:rPr>
              <a:t>Tree Holes</a:t>
            </a:r>
          </a:p>
        </p:txBody>
      </p:sp>
      <p:pic>
        <p:nvPicPr>
          <p:cNvPr id="21508" name="Picture 6" descr="Image result for aedes albopictus breeding sites"/>
          <p:cNvPicPr>
            <a:picLocks noChangeAspect="1" noChangeArrowheads="1"/>
          </p:cNvPicPr>
          <p:nvPr/>
        </p:nvPicPr>
        <p:blipFill rotWithShape="1">
          <a:blip r:embed="rId2"/>
          <a:srcRect l="46964" t="46004" b="2"/>
          <a:stretch/>
        </p:blipFill>
        <p:spPr bwMode="auto">
          <a:xfrm rot="16200000">
            <a:off x="5662712" y="2389409"/>
            <a:ext cx="4001239" cy="271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9" name="Picture 6" descr="Image result for aedes albopictus breeding sites"/>
          <p:cNvPicPr>
            <a:picLocks noChangeAspect="1" noChangeArrowheads="1"/>
          </p:cNvPicPr>
          <p:nvPr/>
        </p:nvPicPr>
        <p:blipFill>
          <a:blip r:embed="rId2"/>
          <a:srcRect t="11629" r="58221"/>
          <a:stretch>
            <a:fillRect/>
          </a:stretch>
        </p:blipFill>
        <p:spPr bwMode="auto">
          <a:xfrm>
            <a:off x="167499" y="1788965"/>
            <a:ext cx="3076159" cy="401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8164"/>
          <a:stretch/>
        </p:blipFill>
        <p:spPr>
          <a:xfrm>
            <a:off x="3383484" y="1769178"/>
            <a:ext cx="2735794" cy="401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52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3190"/>
            <a:ext cx="9144000" cy="862257"/>
          </a:xfrm>
        </p:spPr>
        <p:txBody>
          <a:bodyPr/>
          <a:lstStyle/>
          <a:p>
            <a:pPr algn="ctr"/>
            <a:r>
              <a:rPr lang="en-GB" altLang="en-US" sz="3670" i="1"/>
              <a:t>Aedes</a:t>
            </a:r>
            <a:r>
              <a:rPr lang="en-GB" altLang="en-US" sz="3670"/>
              <a:t> Breeding Sites </a:t>
            </a:r>
            <a:endParaRPr lang="en-IN" altLang="en-US" sz="367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87" y="1229663"/>
            <a:ext cx="9046413" cy="4646282"/>
          </a:xfrm>
        </p:spPr>
        <p:txBody>
          <a:bodyPr/>
          <a:lstStyle/>
          <a:p>
            <a:pPr algn="just">
              <a:defRPr/>
            </a:pPr>
            <a:r>
              <a:rPr lang="en-IN" b="1" kern="1200" dirty="0">
                <a:solidFill>
                  <a:srgbClr val="000099"/>
                </a:solidFill>
              </a:rPr>
              <a:t>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28" y="3359087"/>
            <a:ext cx="3303376" cy="2477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151" y="3289174"/>
            <a:ext cx="3122768" cy="2528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Full-size image (107 K)"/>
          <p:cNvPicPr preferRelativeResize="0">
            <a:picLocks noChangeArrowheads="1"/>
          </p:cNvPicPr>
          <p:nvPr/>
        </p:nvPicPr>
        <p:blipFill>
          <a:blip r:embed="rId4"/>
          <a:srcRect l="6311" b="50841"/>
          <a:stretch>
            <a:fillRect/>
          </a:stretch>
        </p:blipFill>
        <p:spPr bwMode="auto">
          <a:xfrm>
            <a:off x="5830430" y="1046142"/>
            <a:ext cx="3146072" cy="2493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43" t="8333" r="7143" b="8334"/>
          <a:stretch/>
        </p:blipFill>
        <p:spPr>
          <a:xfrm>
            <a:off x="1908036" y="941273"/>
            <a:ext cx="3195594" cy="248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07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11806" r="18008" b="11458"/>
          <a:stretch>
            <a:fillRect/>
          </a:stretch>
        </p:blipFill>
        <p:spPr bwMode="auto">
          <a:xfrm>
            <a:off x="1" y="73190"/>
            <a:ext cx="9144000" cy="580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10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86CA-9605-4057-8740-0082F5FD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Countries reporting cases of </a:t>
            </a:r>
            <a:r>
              <a:rPr lang="en-US" i="1" dirty="0"/>
              <a:t>Aedes</a:t>
            </a:r>
            <a:r>
              <a:rPr lang="en-US" dirty="0"/>
              <a:t>- (</a:t>
            </a:r>
            <a:r>
              <a:rPr lang="en-US" i="1" dirty="0" err="1"/>
              <a:t>Stegomya</a:t>
            </a:r>
            <a:r>
              <a:rPr lang="en-US" dirty="0"/>
              <a:t>)-borne diseases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377FC-F819-4A86-A14E-78BB0C4E519C}"/>
              </a:ext>
            </a:extLst>
          </p:cNvPr>
          <p:cNvSpPr txBox="1"/>
          <p:nvPr/>
        </p:nvSpPr>
        <p:spPr>
          <a:xfrm>
            <a:off x="1642834" y="3915099"/>
            <a:ext cx="1015635" cy="267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78718"/>
            <a:endParaRPr lang="en-US" sz="113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3B8C47F-403C-4A9B-A367-74A6E7594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3102"/>
          <a:stretch/>
        </p:blipFill>
        <p:spPr>
          <a:xfrm>
            <a:off x="457200" y="1447800"/>
            <a:ext cx="8382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2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8313" y="1500189"/>
            <a:ext cx="3997325" cy="1090612"/>
          </a:xfrm>
        </p:spPr>
        <p:txBody>
          <a:bodyPr/>
          <a:lstStyle/>
          <a:p>
            <a:r>
              <a:rPr lang="en-GB" dirty="0"/>
              <a:t>Aedes eggs can withstand desiccation and remain dry for many months.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113" r="5851" b="875"/>
          <a:stretch/>
        </p:blipFill>
        <p:spPr bwMode="auto">
          <a:xfrm>
            <a:off x="4724400" y="1447800"/>
            <a:ext cx="3998912" cy="23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609600" y="4114800"/>
            <a:ext cx="4454525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4863" indent="-280988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itchFamily="34" charset="0"/>
              <a:buChar char="–"/>
              <a:defRPr sz="24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5713" indent="-269875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0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3700" indent="-227013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91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63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6pPr>
            <a:lvl7pPr marL="29035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7pPr>
            <a:lvl8pPr marL="33607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8pPr>
            <a:lvl9pPr marL="38179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b="0" u="sng" kern="0" dirty="0">
                <a:solidFill>
                  <a:srgbClr val="FF0000"/>
                </a:solidFill>
              </a:rPr>
              <a:t>Control options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b="0" kern="0" dirty="0">
                <a:solidFill>
                  <a:srgbClr val="FF0000"/>
                </a:solidFill>
              </a:rPr>
              <a:t>Scrubbing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b="0" kern="0" dirty="0">
                <a:solidFill>
                  <a:srgbClr val="FF0000"/>
                </a:solidFill>
              </a:rPr>
              <a:t>Bleaching</a:t>
            </a:r>
          </a:p>
        </p:txBody>
      </p:sp>
    </p:spTree>
    <p:extLst>
      <p:ext uri="{BB962C8B-B14F-4D97-AF65-F5344CB8AC3E}">
        <p14:creationId xmlns:p14="http://schemas.microsoft.com/office/powerpoint/2010/main" val="3565167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Larval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313" y="1306286"/>
            <a:ext cx="8148637" cy="4545239"/>
          </a:xfrm>
        </p:spPr>
        <p:txBody>
          <a:bodyPr/>
          <a:lstStyle/>
          <a:p>
            <a:r>
              <a:rPr lang="en-GB" dirty="0"/>
              <a:t>Chemical control</a:t>
            </a:r>
          </a:p>
          <a:p>
            <a:pPr lvl="1"/>
            <a:r>
              <a:rPr lang="en-GB" dirty="0"/>
              <a:t>Organophosphates</a:t>
            </a:r>
          </a:p>
          <a:p>
            <a:pPr lvl="1"/>
            <a:r>
              <a:rPr lang="en-GB" dirty="0" err="1"/>
              <a:t>Pyrethroids</a:t>
            </a:r>
            <a:endParaRPr lang="en-GB" dirty="0"/>
          </a:p>
          <a:p>
            <a:pPr lvl="1"/>
            <a:r>
              <a:rPr lang="en-GB" dirty="0" err="1"/>
              <a:t>Spinosad</a:t>
            </a:r>
            <a:endParaRPr lang="en-GB" dirty="0"/>
          </a:p>
          <a:p>
            <a:pPr lvl="1"/>
            <a:r>
              <a:rPr lang="en-GB" dirty="0"/>
              <a:t>Insect Growth Regulators</a:t>
            </a:r>
          </a:p>
          <a:p>
            <a:r>
              <a:rPr lang="en-GB" dirty="0"/>
              <a:t>Biological control</a:t>
            </a:r>
          </a:p>
          <a:p>
            <a:pPr lvl="1"/>
            <a:r>
              <a:rPr lang="en-GB" dirty="0"/>
              <a:t>Fishes</a:t>
            </a:r>
          </a:p>
          <a:p>
            <a:pPr lvl="1"/>
            <a:r>
              <a:rPr lang="en-GB" dirty="0"/>
              <a:t>Copepods</a:t>
            </a:r>
          </a:p>
          <a:p>
            <a:r>
              <a:rPr lang="en-GB" dirty="0"/>
              <a:t>Biocides –</a:t>
            </a:r>
            <a:r>
              <a:rPr lang="en-GB" i="1" dirty="0"/>
              <a:t>Bacillus thuringiensis </a:t>
            </a:r>
            <a:r>
              <a:rPr lang="en-GB" i="1" dirty="0" err="1"/>
              <a:t>var</a:t>
            </a:r>
            <a:r>
              <a:rPr lang="en-GB" i="1" dirty="0"/>
              <a:t> </a:t>
            </a:r>
            <a:r>
              <a:rPr lang="en-GB" i="1" dirty="0" err="1"/>
              <a:t>israelensis</a:t>
            </a:r>
            <a:endParaRPr lang="en-GB" i="1" dirty="0"/>
          </a:p>
          <a:p>
            <a:r>
              <a:rPr lang="en-GB" dirty="0"/>
              <a:t>Environmental Control</a:t>
            </a:r>
          </a:p>
        </p:txBody>
      </p:sp>
    </p:spTree>
    <p:extLst>
      <p:ext uri="{BB962C8B-B14F-4D97-AF65-F5344CB8AC3E}">
        <p14:creationId xmlns:p14="http://schemas.microsoft.com/office/powerpoint/2010/main" val="313015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8173" y="152636"/>
            <a:ext cx="8712968" cy="792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9pPr>
          </a:lstStyle>
          <a:p>
            <a:endParaRPr lang="en-GB" sz="40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43000" y="270067"/>
            <a:ext cx="7620000" cy="6746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Water storage practices</a:t>
            </a:r>
            <a:r>
              <a:rPr kumimoji="0" lang="en-GB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– major issue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100" name="Picture 4" descr="Image result for water storage containers slu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5926"/>
            <a:ext cx="6296816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1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965" y="228600"/>
            <a:ext cx="9144000" cy="12382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</a:rPr>
              <a:t>Indoor Residual Spraying (IRS)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Or </a:t>
            </a:r>
            <a:r>
              <a:rPr lang="en-US" altLang="en-US" sz="4000" dirty="0" err="1">
                <a:solidFill>
                  <a:srgbClr val="FF0000"/>
                </a:solidFill>
              </a:rPr>
              <a:t>Perifocal</a:t>
            </a:r>
            <a:r>
              <a:rPr lang="en-US" altLang="en-US" sz="4000" dirty="0">
                <a:solidFill>
                  <a:srgbClr val="FF0000"/>
                </a:solidFill>
              </a:rPr>
              <a:t> spraying for Aedes control</a:t>
            </a:r>
          </a:p>
        </p:txBody>
      </p:sp>
      <p:pic>
        <p:nvPicPr>
          <p:cNvPr id="5" name="Content Placeholder 4" descr="Photo of an IRS worker in Uganda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1727200"/>
            <a:ext cx="343637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3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Perifocal</a:t>
            </a:r>
            <a:r>
              <a:rPr lang="en-US" altLang="en-US" dirty="0"/>
              <a:t> Spraying:-</a:t>
            </a:r>
            <a:endParaRPr lang="en-GB" altLang="en-US" dirty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467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To reduce the survival of vectors entering the houses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Not effective if the vector rests outdoors and bites outdoors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The chemical should be effective through out the transmission season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Residual action depends on the surface and climatic condition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Less re-plastering of </a:t>
            </a:r>
            <a:r>
              <a:rPr lang="en-US" altLang="en-US" sz="2400" dirty="0" err="1">
                <a:solidFill>
                  <a:schemeClr val="tx1"/>
                </a:solidFill>
              </a:rPr>
              <a:t>sprayable</a:t>
            </a:r>
            <a:r>
              <a:rPr lang="en-US" altLang="en-US" sz="2400" dirty="0">
                <a:solidFill>
                  <a:schemeClr val="tx1"/>
                </a:solidFill>
              </a:rPr>
              <a:t> surface.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chemeClr val="tx1"/>
                </a:solidFill>
              </a:rPr>
              <a:t>It also depends on the structure of the house (large windows and doors hinder effectiveness)</a:t>
            </a:r>
          </a:p>
        </p:txBody>
      </p:sp>
    </p:spTree>
    <p:extLst>
      <p:ext uri="{BB962C8B-B14F-4D97-AF65-F5344CB8AC3E}">
        <p14:creationId xmlns:p14="http://schemas.microsoft.com/office/powerpoint/2010/main" val="229387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HOTO5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6848475" cy="47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6970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en-GB" altLang="en-US" sz="2800">
                <a:solidFill>
                  <a:schemeClr val="tx1"/>
                </a:solidFill>
                <a:latin typeface="Times New Roman" pitchFamily="18" charset="0"/>
              </a:rPr>
              <a:t>Space spraying with portable thermal fogger</a:t>
            </a:r>
          </a:p>
          <a:p>
            <a:pPr algn="l" rtl="0" eaLnBrk="0" hangingPunct="0"/>
            <a:r>
              <a:rPr lang="en-GB" altLang="en-US" sz="2800">
                <a:solidFill>
                  <a:schemeClr val="tx1"/>
                </a:solidFill>
                <a:latin typeface="Times New Roman" pitchFamily="18" charset="0"/>
              </a:rPr>
              <a:t>for emergency adulticiding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Conditions for space spraying</a:t>
            </a:r>
            <a:endParaRPr lang="en-GB" alt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41910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To be used as an </a:t>
            </a:r>
            <a:r>
              <a:rPr lang="en-US" altLang="en-US" sz="2000" b="1" u="sng" dirty="0">
                <a:cs typeface="Times New Roman" pitchFamily="18" charset="0"/>
              </a:rPr>
              <a:t>emergency measure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Precise location to be sprayed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Based on distribution of case house(s)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Type of vector (</a:t>
            </a:r>
            <a:r>
              <a:rPr lang="en-US" altLang="en-US" sz="2000" b="1" i="1" dirty="0">
                <a:cs typeface="Times New Roman" pitchFamily="18" charset="0"/>
              </a:rPr>
              <a:t>Aedes aegypti</a:t>
            </a:r>
            <a:r>
              <a:rPr lang="en-US" altLang="en-US" sz="2000" b="1" dirty="0">
                <a:cs typeface="Times New Roman" pitchFamily="18" charset="0"/>
              </a:rPr>
              <a:t> vs </a:t>
            </a:r>
            <a:r>
              <a:rPr lang="en-US" altLang="en-US" sz="2000" b="1" i="1" dirty="0">
                <a:cs typeface="Times New Roman" pitchFamily="18" charset="0"/>
              </a:rPr>
              <a:t>Aedes albopictus</a:t>
            </a:r>
            <a:r>
              <a:rPr lang="en-US" altLang="en-US" sz="2000" b="1" dirty="0">
                <a:cs typeface="Times New Roman" pitchFamily="18" charset="0"/>
              </a:rPr>
              <a:t> or both)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Adequate </a:t>
            </a:r>
            <a:r>
              <a:rPr lang="en-US" altLang="en-US" sz="2000" b="1" u="sng" dirty="0">
                <a:cs typeface="Times New Roman" pitchFamily="18" charset="0"/>
              </a:rPr>
              <a:t>trained staff and supervisors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Availability of protective cloth and accessories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Times New Roman" pitchFamily="18" charset="0"/>
              </a:rPr>
              <a:t>Health information and communication back up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2000" b="1" u="sng" dirty="0">
                <a:cs typeface="Times New Roman" pitchFamily="18" charset="0"/>
              </a:rPr>
              <a:t>Spraying to be done early morning or late evening    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altLang="en-US" sz="20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GB" altLang="en-US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19239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51" rtl="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Vector Control Conclusions &amp; Implications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Use locally adapted &amp; derived vector control to fight dengue. 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Success will require enhanced </a:t>
            </a:r>
            <a:r>
              <a:rPr lang="en-US" sz="1400" b="0" dirty="0" err="1">
                <a:solidFill>
                  <a:prstClr val="black"/>
                </a:solidFill>
                <a:latin typeface="Arial"/>
                <a:cs typeface="Arial"/>
              </a:rPr>
              <a:t>intersectorial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 &amp; interdisciplinary interaction &amp; strong community engagement (GVCR).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Know your vector &amp; its local ecology.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The primary DENV vector is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en-GB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. It prefers to rest &amp; blood feed indoors. Thus, </a:t>
            </a:r>
            <a:r>
              <a:rPr lang="en-GB" sz="1400" b="0" dirty="0" err="1">
                <a:solidFill>
                  <a:prstClr val="black"/>
                </a:solidFill>
                <a:latin typeface="Arial"/>
                <a:cs typeface="Arial"/>
              </a:rPr>
              <a:t>adulticides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targeting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en-GB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should focus on</a:t>
            </a:r>
            <a:r>
              <a:rPr lang="en-GB" sz="1400" b="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indoor areas using residual insecticides. </a:t>
            </a: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Know the insecticide susceptibility of the local vector population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Most space sprays (both aerial &amp; ground) are relatively ineffective in controlling dengue, unless they are repeatedly delivered inside homes.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Non-residual thermal fog or ULV spray outdoors is generally ineffective because it misses indoor resting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en-GB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GB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&amp; kill for a short time. Repeated indoor applications are needed. </a:t>
            </a: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Targeted indoor residual spray (TIRS) shows promise for reducing dengue.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TIRS is </a:t>
            </a:r>
            <a:r>
              <a:rPr lang="en-GB" sz="1400" b="0" dirty="0" err="1">
                <a:solidFill>
                  <a:prstClr val="black"/>
                </a:solidFill>
                <a:latin typeface="Arial"/>
                <a:cs typeface="Arial"/>
              </a:rPr>
              <a:t>labor</a:t>
            </a:r>
            <a:r>
              <a:rPr lang="en-GB" sz="1400" b="0" dirty="0">
                <a:solidFill>
                  <a:prstClr val="black"/>
                </a:solidFill>
                <a:latin typeface="Arial"/>
                <a:cs typeface="Arial"/>
              </a:rPr>
              <a:t> intensive &amp; intrusive. Can be ineffective if mosquitoes are resistant or if coverage is poor. </a:t>
            </a: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Adulticiding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should not be done in isolation.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400" b="0" dirty="0" err="1">
                <a:solidFill>
                  <a:prstClr val="black"/>
                </a:solidFill>
                <a:latin typeface="Arial"/>
                <a:cs typeface="Arial"/>
              </a:rPr>
              <a:t>Adulticiding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 should be part of an integrated vector management plan, in partnership with a larval control program involving source reduction &amp;/or </a:t>
            </a:r>
            <a:r>
              <a:rPr lang="en-US" sz="1400" b="0" dirty="0" err="1">
                <a:solidFill>
                  <a:prstClr val="black"/>
                </a:solidFill>
                <a:latin typeface="Arial"/>
                <a:cs typeface="Arial"/>
              </a:rPr>
              <a:t>larvicides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Future dengue control programs will require a combination of tools &amp; strategies. 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Insecticide-based interventions in combination with vaccines &amp; non-insecticide-based vector control; e.g., source reduction, management of the built environment &amp; </a:t>
            </a:r>
            <a:r>
              <a:rPr lang="en-US" sz="1400" b="0" i="1" dirty="0">
                <a:solidFill>
                  <a:prstClr val="black"/>
                </a:solidFill>
                <a:latin typeface="Arial"/>
                <a:cs typeface="Arial"/>
              </a:rPr>
              <a:t>Wolbachia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5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001B-445F-4C1F-8D9D-4EBC2EE3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199201" cy="497732"/>
          </a:xfrm>
        </p:spPr>
        <p:txBody>
          <a:bodyPr/>
          <a:lstStyle/>
          <a:p>
            <a:r>
              <a:rPr lang="en-US" sz="2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Prevention and control of dengue during COVID-19 pandemic</a:t>
            </a:r>
            <a:endParaRPr lang="en-US" sz="21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76F2-736B-4D9D-A4E8-50310B109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122"/>
            <a:ext cx="8443001" cy="41877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Community involvement:</a:t>
            </a:r>
            <a:r>
              <a:rPr lang="en-US" sz="2000" dirty="0"/>
              <a:t> </a:t>
            </a:r>
          </a:p>
          <a:p>
            <a:r>
              <a:rPr lang="en-US" sz="2000" dirty="0"/>
              <a:t>Mobilize community support for prevention of COVID-19 and dengue (</a:t>
            </a:r>
            <a:r>
              <a:rPr lang="en-US" sz="2000" u="sng" dirty="0"/>
              <a:t>ensuring physical distancing measures </a:t>
            </a:r>
            <a:r>
              <a:rPr lang="en-US" sz="2000" dirty="0"/>
              <a:t>introduced for COVID-19 prevention). </a:t>
            </a:r>
          </a:p>
          <a:p>
            <a:pPr lvl="0"/>
            <a:r>
              <a:rPr lang="en-GB" sz="2000" dirty="0"/>
              <a:t>Simple materials on information, education and communication through the media (including social media) for both diseases where possible.</a:t>
            </a:r>
            <a:endParaRPr lang="en-US" sz="2000" dirty="0"/>
          </a:p>
          <a:p>
            <a:pPr lvl="0"/>
            <a:r>
              <a:rPr lang="en-GB" sz="2000" dirty="0"/>
              <a:t>Households should be encouraged to eliminate mosquito breeding sources; in accordance with </a:t>
            </a:r>
            <a:r>
              <a:rPr lang="en-GB" sz="2000" u="sng" dirty="0"/>
              <a:t>physical distancing and hand hygiene measures.</a:t>
            </a:r>
            <a:endParaRPr lang="en-US" sz="2000" u="sng" dirty="0"/>
          </a:p>
          <a:p>
            <a:pPr lvl="0"/>
            <a:r>
              <a:rPr lang="en-GB" sz="2000" dirty="0"/>
              <a:t>In areas where schools and colleges have resumed classes, special sessions should be </a:t>
            </a:r>
            <a:r>
              <a:rPr lang="en-GB" sz="2000" u="sng" dirty="0"/>
              <a:t>devoted to raising awareness </a:t>
            </a:r>
            <a:r>
              <a:rPr lang="en-GB" sz="2000" dirty="0"/>
              <a:t>of COVID-19 and dengue..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2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40768"/>
            <a:ext cx="8686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 distribution and burden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malaria declines, dengue, Chikungunya and Zika rises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Environmental changes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Silent expansion and cryptic breeding of the vector</a:t>
            </a:r>
          </a:p>
          <a:p>
            <a:pPr algn="l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vectors transmitting more than 4 diseases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4451"/>
            <a:ext cx="9144000" cy="86427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-1015" y="408102"/>
            <a:ext cx="9144000" cy="33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Dengue - </a:t>
            </a:r>
            <a:r>
              <a:rPr lang="en-GB" dirty="0">
                <a:solidFill>
                  <a:srgbClr val="FF0000"/>
                </a:solidFill>
              </a:rPr>
              <a:t>A disease for the 21</a:t>
            </a:r>
            <a:r>
              <a:rPr lang="en-GB" baseline="30000" dirty="0">
                <a:solidFill>
                  <a:srgbClr val="FF0000"/>
                </a:solidFill>
              </a:rPr>
              <a:t>st</a:t>
            </a:r>
            <a:r>
              <a:rPr lang="en-GB" dirty="0">
                <a:solidFill>
                  <a:srgbClr val="FF0000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6312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25441" y="381641"/>
            <a:ext cx="8494560" cy="3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dirty="0">
                <a:latin typeface="Arial" pitchFamily="34" charset="0"/>
              </a:rPr>
              <a:t>Global Dengue Risk 2012.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18400" y="5972308"/>
            <a:ext cx="8087040" cy="1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100">
                <a:latin typeface="Arial" pitchFamily="34" charset="0"/>
              </a:rPr>
              <a:t>Simmons CP et al. N Engl J Med 2012;366:1423-1432</a:t>
            </a:r>
          </a:p>
        </p:txBody>
      </p:sp>
      <p:pic>
        <p:nvPicPr>
          <p:cNvPr id="4101" name="Picture 5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9" y="739881"/>
            <a:ext cx="8552160" cy="490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663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95"/>
            <a:ext cx="3497580" cy="66196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WHO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051" y="2365953"/>
            <a:ext cx="3985018" cy="3263504"/>
          </a:xfrm>
        </p:spPr>
        <p:txBody>
          <a:bodyPr>
            <a:normAutofit/>
          </a:bodyPr>
          <a:lstStyle/>
          <a:p>
            <a:r>
              <a:rPr lang="en-US" sz="2400" dirty="0"/>
              <a:t>Under revision for each chapter</a:t>
            </a:r>
          </a:p>
          <a:p>
            <a:r>
              <a:rPr lang="en-US" sz="2400" dirty="0"/>
              <a:t>Applicable to other arboviruses</a:t>
            </a:r>
          </a:p>
          <a:p>
            <a:r>
              <a:rPr lang="en-US" sz="2400" dirty="0"/>
              <a:t>Norms and standards (GRC review)</a:t>
            </a:r>
          </a:p>
          <a:p>
            <a:endParaRPr lang="en-US" sz="24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4142" y="1628181"/>
            <a:ext cx="2408873" cy="4184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3E0C0-B51E-486F-BEEA-00DB8602CFBD}"/>
              </a:ext>
            </a:extLst>
          </p:cNvPr>
          <p:cNvSpPr/>
          <p:nvPr/>
        </p:nvSpPr>
        <p:spPr>
          <a:xfrm>
            <a:off x="685800" y="1447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https://www.who.int/neglected_diseases/resources/9789241547871/en/</a:t>
            </a:r>
          </a:p>
        </p:txBody>
      </p:sp>
    </p:spTree>
    <p:extLst>
      <p:ext uri="{BB962C8B-B14F-4D97-AF65-F5344CB8AC3E}">
        <p14:creationId xmlns:p14="http://schemas.microsoft.com/office/powerpoint/2010/main" val="64446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71600"/>
            <a:ext cx="8523287" cy="44799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major earthquake struck the Western province of Solomon Islands in 2015. Large number of houses were damaged and the population were accommodated in camps on a soccer pitch. Dengue cases were reported /prevalent in these islands.</a:t>
            </a:r>
          </a:p>
          <a:p>
            <a:pPr marL="0" indent="0">
              <a:buNone/>
            </a:pPr>
            <a:r>
              <a:rPr lang="en-GB" dirty="0"/>
              <a:t>What are the major health challenges</a:t>
            </a:r>
          </a:p>
          <a:p>
            <a:pPr marL="0" indent="0">
              <a:buNone/>
            </a:pPr>
            <a:r>
              <a:rPr lang="en-GB" dirty="0"/>
              <a:t>When do you anticipate outbreaks of vector borne diseases</a:t>
            </a:r>
          </a:p>
          <a:p>
            <a:pPr marL="0" indent="0">
              <a:buNone/>
            </a:pPr>
            <a:r>
              <a:rPr lang="en-GB" dirty="0"/>
              <a:t>What are the control measures to be instituted.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15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Dengue: introduction 1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38250"/>
            <a:ext cx="8763000" cy="5105400"/>
          </a:xfrm>
        </p:spPr>
        <p:txBody>
          <a:bodyPr>
            <a:normAutofit/>
          </a:bodyPr>
          <a:lstStyle/>
          <a:p>
            <a:r>
              <a:rPr lang="en-GB" dirty="0"/>
              <a:t>Dengue is a mosquito-borne viral infection, transmitted by females of the species </a:t>
            </a:r>
            <a:r>
              <a:rPr lang="en-GB" i="1" dirty="0"/>
              <a:t>Aedes </a:t>
            </a:r>
            <a:r>
              <a:rPr lang="en-GB" i="1" dirty="0" err="1"/>
              <a:t>aegypti</a:t>
            </a:r>
            <a:r>
              <a:rPr lang="en-GB" dirty="0"/>
              <a:t> and </a:t>
            </a:r>
            <a:r>
              <a:rPr lang="en-GB" i="1" dirty="0"/>
              <a:t>Ae. </a:t>
            </a:r>
            <a:r>
              <a:rPr lang="en-GB" i="1" dirty="0" err="1"/>
              <a:t>albopictus</a:t>
            </a:r>
            <a:endParaRPr lang="en-GB" i="1" dirty="0"/>
          </a:p>
          <a:p>
            <a:r>
              <a:rPr lang="en-GB" dirty="0"/>
              <a:t>Dengue is found in tropical and sub-tropical climates worldwide, mostly in urban and semi-urban areas. Number of early cases may exceed 400 million out of a population of 4 billion living in areas at risk</a:t>
            </a:r>
          </a:p>
          <a:p>
            <a:r>
              <a:rPr lang="en-GB" dirty="0"/>
              <a:t>Four distinct serotypes of the dengue virus can cause infection. </a:t>
            </a:r>
          </a:p>
          <a:p>
            <a:pPr lvl="1"/>
            <a:r>
              <a:rPr lang="en-GB" sz="1800" dirty="0"/>
              <a:t>Recovery from infection by one provides lifelong immunity against it, while cross-immunity to the other serotypes is partial and temporary. </a:t>
            </a:r>
          </a:p>
          <a:p>
            <a:pPr lvl="1"/>
            <a:r>
              <a:rPr lang="en-GB" sz="1800" dirty="0"/>
              <a:t>Subsequent infections by other serotypes increase the risk of developing severe dengue</a:t>
            </a:r>
          </a:p>
        </p:txBody>
      </p:sp>
    </p:spTree>
    <p:extLst>
      <p:ext uri="{BB962C8B-B14F-4D97-AF65-F5344CB8AC3E}">
        <p14:creationId xmlns:p14="http://schemas.microsoft.com/office/powerpoint/2010/main" val="99551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Dengue: introduction 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GB" dirty="0"/>
              <a:t>Infection usually causes flu-like illness, but occasionally develops into a potentially lethal complication called </a:t>
            </a:r>
            <a:r>
              <a:rPr lang="en-GB" b="1" dirty="0"/>
              <a:t>severe dengue </a:t>
            </a:r>
          </a:p>
          <a:p>
            <a:r>
              <a:rPr lang="en-GB" b="1" dirty="0"/>
              <a:t>Over 80% of cases are asymptomatic </a:t>
            </a:r>
          </a:p>
          <a:p>
            <a:r>
              <a:rPr lang="en-GB" dirty="0"/>
              <a:t>There is no specific treatment for dengue/severe dengue, but early detection and access to proper medical care lowers fatality rates from 20% to below 1%</a:t>
            </a:r>
          </a:p>
          <a:p>
            <a:r>
              <a:rPr lang="en-GB" dirty="0"/>
              <a:t>Public health control depends largely on vector control</a:t>
            </a:r>
            <a:endParaRPr lang="en-US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5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3F6036D-A95E-4FBA-9601-97B72A417E6D}"/>
              </a:ext>
            </a:extLst>
          </p:cNvPr>
          <p:cNvGraphicFramePr>
            <a:graphicFrameLocks/>
          </p:cNvGraphicFramePr>
          <p:nvPr/>
        </p:nvGraphicFramePr>
        <p:xfrm>
          <a:off x="487279" y="971550"/>
          <a:ext cx="8488280" cy="441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5536111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E966E1-E969-4CFE-AFA7-B1D36D5BC8FF}"/>
              </a:ext>
            </a:extLst>
          </p:cNvPr>
          <p:cNvGraphicFramePr>
            <a:graphicFrameLocks noGrp="1"/>
          </p:cNvGraphicFramePr>
          <p:nvPr/>
        </p:nvGraphicFramePr>
        <p:xfrm>
          <a:off x="461125" y="1052862"/>
          <a:ext cx="7946357" cy="455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0687837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1761" name="Group 33"/>
          <p:cNvGraphicFramePr>
            <a:graphicFrameLocks noGrp="1"/>
          </p:cNvGraphicFramePr>
          <p:nvPr/>
        </p:nvGraphicFramePr>
        <p:xfrm>
          <a:off x="1385815" y="1712743"/>
          <a:ext cx="6496200" cy="3438183"/>
        </p:xfrm>
        <a:graphic>
          <a:graphicData uri="http://schemas.openxmlformats.org/drawingml/2006/table">
            <a:tbl>
              <a:tblPr/>
              <a:tblGrid>
                <a:gridCol w="257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8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Malaria </a:t>
                      </a: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Dengue</a:t>
                      </a:r>
                      <a:endParaRPr kumimoji="0" lang="en-GB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WHO                RECENT 2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Population at risk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3.2 billion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 billion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3.9 billion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Endemic countries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&gt;100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Infections /year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229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50-100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390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Severe Cases 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million?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Deaths/ year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409,000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20,000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40,000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896" name="Title 1"/>
          <p:cNvSpPr>
            <a:spLocks noGrp="1"/>
          </p:cNvSpPr>
          <p:nvPr>
            <p:ph type="ctrTitle" idx="4294967295"/>
          </p:nvPr>
        </p:nvSpPr>
        <p:spPr>
          <a:xfrm>
            <a:off x="1763835" y="5168096"/>
            <a:ext cx="4628907" cy="47503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sz="1050" dirty="0">
                <a:solidFill>
                  <a:srgbClr val="FF0000"/>
                </a:solidFill>
              </a:rPr>
              <a:t>1) Global Malaria Report 2020</a:t>
            </a:r>
            <a:br>
              <a:rPr lang="en-GB" sz="1050" dirty="0">
                <a:solidFill>
                  <a:srgbClr val="FF0000"/>
                </a:solidFill>
              </a:rPr>
            </a:br>
            <a:r>
              <a:rPr lang="en-GB" sz="1050" dirty="0">
                <a:solidFill>
                  <a:srgbClr val="FF0000"/>
                </a:solidFill>
              </a:rPr>
              <a:t>2) http://www.pdvi.org/about_dengue/GBD.asp and   Brady et.al. PLoS Negl Trop Dis 2012; 6: e1760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112033" y="2996975"/>
            <a:ext cx="1" cy="55322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7218155" y="2996975"/>
            <a:ext cx="2382" cy="55322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2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986880" y="764704"/>
            <a:ext cx="7128792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To reduce the burden of dengue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024771" y="1412776"/>
            <a:ext cx="7128792" cy="12241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Objectives: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reduce dengue mortality to ZERO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reduce dengue morbidity by at least 25% by 2030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フローチャート : 磁気ディスク 5"/>
          <p:cNvSpPr/>
          <p:nvPr/>
        </p:nvSpPr>
        <p:spPr>
          <a:xfrm>
            <a:off x="817943" y="2646505"/>
            <a:ext cx="1517018" cy="1944215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element 1: Diagnosis and case management</a:t>
            </a:r>
            <a:endParaRPr kumimoji="0" lang="ja-JP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フローチャート : 磁気ディスク 7"/>
          <p:cNvSpPr/>
          <p:nvPr/>
        </p:nvSpPr>
        <p:spPr>
          <a:xfrm>
            <a:off x="2483768" y="2682508"/>
            <a:ext cx="1440160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element 2: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Integrated surveillance and outbreak preparedness</a:t>
            </a: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フローチャート : 磁気ディスク 8"/>
          <p:cNvSpPr/>
          <p:nvPr/>
        </p:nvSpPr>
        <p:spPr>
          <a:xfrm>
            <a:off x="4067944" y="2707838"/>
            <a:ext cx="1296144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element 3: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Sustainable vector control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フローチャート : 磁気ディスク 9"/>
          <p:cNvSpPr/>
          <p:nvPr/>
        </p:nvSpPr>
        <p:spPr>
          <a:xfrm>
            <a:off x="5508102" y="2725354"/>
            <a:ext cx="1224137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element 4: Future vaccine </a:t>
            </a:r>
            <a:r>
              <a:rPr kumimoji="0" lang="en-GB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implementation</a:t>
            </a: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フローチャート : 磁気ディスク 10"/>
          <p:cNvSpPr/>
          <p:nvPr/>
        </p:nvSpPr>
        <p:spPr>
          <a:xfrm>
            <a:off x="6792342" y="2693770"/>
            <a:ext cx="1440161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element 5: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Basic operational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</a:t>
            </a: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implementation research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1043608" y="4590720"/>
            <a:ext cx="7128792" cy="18626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Enabling factors for effective implementation of the global strategy: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Advocacy and resource mobilization;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Partnership, coordination and collaboration;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Communication to achieve behavioral outcomes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Capacity building; and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Monitoring and evaluation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66206" y="332656"/>
            <a:ext cx="7270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Times New Roman" pitchFamily="18" charset="0"/>
              </a:rPr>
              <a:t>DRAFT  The global strategy for dengue prevention and control (2021-2030)</a:t>
            </a:r>
            <a:endParaRPr kumimoji="1" lang="en-GB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1494544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VisID">
  <a:themeElements>
    <a:clrScheme name="VisID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is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Vis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3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0000CC"/>
      </a:accent2>
      <a:accent3>
        <a:srgbClr val="FFFFFF"/>
      </a:accent3>
      <a:accent4>
        <a:srgbClr val="000056"/>
      </a:accent4>
      <a:accent5>
        <a:srgbClr val="FFE2AA"/>
      </a:accent5>
      <a:accent6>
        <a:srgbClr val="0000B9"/>
      </a:accent6>
      <a:hlink>
        <a:srgbClr val="6699FF"/>
      </a:hlink>
      <a:folHlink>
        <a:srgbClr val="99FF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6699FF"/>
      </a:accent2>
      <a:accent3>
        <a:srgbClr val="FFFFFF"/>
      </a:accent3>
      <a:accent4>
        <a:srgbClr val="000056"/>
      </a:accent4>
      <a:accent5>
        <a:srgbClr val="FFE2AA"/>
      </a:accent5>
      <a:accent6>
        <a:srgbClr val="5C8AE7"/>
      </a:accent6>
      <a:hlink>
        <a:srgbClr val="99FF99"/>
      </a:hlink>
      <a:folHlink>
        <a:srgbClr val="0033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3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0000CC"/>
      </a:accent2>
      <a:accent3>
        <a:srgbClr val="FFFFFF"/>
      </a:accent3>
      <a:accent4>
        <a:srgbClr val="000056"/>
      </a:accent4>
      <a:accent5>
        <a:srgbClr val="FFE2AA"/>
      </a:accent5>
      <a:accent6>
        <a:srgbClr val="0000B9"/>
      </a:accent6>
      <a:hlink>
        <a:srgbClr val="6699FF"/>
      </a:hlink>
      <a:folHlink>
        <a:srgbClr val="99FF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GH_PPT_light(">
  <a:themeElements>
    <a:clrScheme name="CGH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AA9C8F"/>
      </a:accent2>
      <a:accent3>
        <a:srgbClr val="C59217"/>
      </a:accent3>
      <a:accent4>
        <a:srgbClr val="5B8F22"/>
      </a:accent4>
      <a:accent5>
        <a:srgbClr val="96172E"/>
      </a:accent5>
      <a:accent6>
        <a:srgbClr val="532E60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9" ma:contentTypeDescription="Upload Form" ma:contentTypeScope="" ma:versionID="af942c23399e2bbf09343e682b64174d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9eefc4f65a2f985d9d7f7f4fa1d65849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2023-05-10T15:00:00+00:00</Period_x0020_start>
    <TaxCatchAll xmlns="a8a2af44-4b8d-404b-a8bd-4186350a523c">
      <Value>4</Value>
      <Value>31</Value>
      <Value>2</Value>
      <Value>1</Value>
      <Value>3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TSASSIST-19-3364</_dlc_DocId>
    <_dlc_DocIdUrl xmlns="a8a2af44-4b8d-404b-a8bd-4186350a523c">
      <Url>https://collab.ext.icrc.org/sites/TS_ASSIST/_layouts/15/DocIdRedir.aspx?ID=TSASSIST-19-3364</Url>
      <Description>TSASSIST-19-3364</Description>
    </_dlc_DocIdUrl>
  </documentManagement>
</p:properties>
</file>

<file path=customXml/itemProps1.xml><?xml version="1.0" encoding="utf-8"?>
<ds:datastoreItem xmlns:ds="http://schemas.openxmlformats.org/officeDocument/2006/customXml" ds:itemID="{EB0B0D89-CF41-4530-8359-9CA7E7A6D3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5700BA-9C3A-4BD8-8D89-55B52EB51A9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EF5B4A73-6398-47BC-AAEF-71EA887A2D1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FC71309-D989-4A0C-B8C5-752C33C4E4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AE0170B5-E3DB-4EEE-AA73-553BC555936C}">
  <ds:schemaRefs>
    <ds:schemaRef ds:uri="http://schemas.microsoft.com/office/2006/metadata/properties"/>
    <ds:schemaRef ds:uri="http://schemas.microsoft.com/office/infopath/2007/PartnerControls"/>
    <ds:schemaRef ds:uri="71402401-ee9a-4cfa-82a8-ebbd88d5d766"/>
    <ds:schemaRef ds:uri="a8a2af44-4b8d-404b-a8bd-4186350a523c"/>
    <ds:schemaRef ds:uri="775538c5-eb89-48ba-a372-0acd5d6f1291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1659</Words>
  <Application>Microsoft Office PowerPoint</Application>
  <PresentationFormat>On-screen Show (4:3)</PresentationFormat>
  <Paragraphs>222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Courier New</vt:lpstr>
      <vt:lpstr>Monotype Sorts</vt:lpstr>
      <vt:lpstr>Myriad Web Pro</vt:lpstr>
      <vt:lpstr>Quattrocento Sans</vt:lpstr>
      <vt:lpstr>StarSymbol</vt:lpstr>
      <vt:lpstr>Times New Roman</vt:lpstr>
      <vt:lpstr>Wingdings</vt:lpstr>
      <vt:lpstr>VisID</vt:lpstr>
      <vt:lpstr>blank</vt:lpstr>
      <vt:lpstr>1_blank</vt:lpstr>
      <vt:lpstr>2_blank</vt:lpstr>
      <vt:lpstr>5_Office Theme</vt:lpstr>
      <vt:lpstr>CGH_PPT_light(</vt:lpstr>
      <vt:lpstr>3_Office Theme</vt:lpstr>
      <vt:lpstr>PowerPoint Presentation</vt:lpstr>
      <vt:lpstr>Countries reporting cases of Aedes- (Stegomya)-borne diseases</vt:lpstr>
      <vt:lpstr>PowerPoint Presentation</vt:lpstr>
      <vt:lpstr>Dengue: introduction 1</vt:lpstr>
      <vt:lpstr>Dengue: introduction 2</vt:lpstr>
      <vt:lpstr>PowerPoint Presentation</vt:lpstr>
      <vt:lpstr>PowerPoint Presentation</vt:lpstr>
      <vt:lpstr>1) Global Malaria Report 2020 2) http://www.pdvi.org/about_dengue/GBD.asp and   Brady et.al. PLoS Negl Trop Dis 2012; 6: e1760</vt:lpstr>
      <vt:lpstr>PowerPoint Presentation</vt:lpstr>
      <vt:lpstr>Dengue: management</vt:lpstr>
      <vt:lpstr>Dengue: clinical presentation</vt:lpstr>
      <vt:lpstr>PowerPoint Presentation</vt:lpstr>
      <vt:lpstr>Comparison of vectors</vt:lpstr>
      <vt:lpstr>PowerPoint Presentation</vt:lpstr>
      <vt:lpstr>PowerPoint Presentation</vt:lpstr>
      <vt:lpstr>Aedes Breeding Sites </vt:lpstr>
      <vt:lpstr>Aedes Breeding Sites </vt:lpstr>
      <vt:lpstr>Aedes Breeding Sites </vt:lpstr>
      <vt:lpstr>PowerPoint Presentation</vt:lpstr>
      <vt:lpstr>Eggs</vt:lpstr>
      <vt:lpstr>Larval Control</vt:lpstr>
      <vt:lpstr>PowerPoint Presentation</vt:lpstr>
      <vt:lpstr>Indoor Residual Spraying (IRS) Or Perifocal spraying for Aedes control</vt:lpstr>
      <vt:lpstr>Perifocal Spraying:-</vt:lpstr>
      <vt:lpstr>PowerPoint Presentation</vt:lpstr>
      <vt:lpstr>Conditions for space spraying</vt:lpstr>
      <vt:lpstr>PowerPoint Presentation</vt:lpstr>
      <vt:lpstr>Prevention and control of dengue during COVID-19 pandemic</vt:lpstr>
      <vt:lpstr>PowerPoint Presentation</vt:lpstr>
      <vt:lpstr>WHO guidelines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Havana dengue workshop</dc:title>
  <dc:creator>Raman Velayudhan</dc:creator>
  <cp:lastModifiedBy>Aleksandra Kokanovic</cp:lastModifiedBy>
  <cp:revision>92</cp:revision>
  <dcterms:created xsi:type="dcterms:W3CDTF">2009-03-30T19:25:56Z</dcterms:created>
  <dcterms:modified xsi:type="dcterms:W3CDTF">2023-05-19T06:29:36Z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ICRCIMP_OrganizationalUnit">
    <vt:lpwstr/>
  </property>
  <property fmtid="{D5CDD505-2E9C-101B-9397-08002B2CF9AE}" pid="6" name="ICRCIMP_Site_H">
    <vt:lpwstr/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ICRCIMP_Site">
    <vt:lpwstr/>
  </property>
  <property fmtid="{D5CDD505-2E9C-101B-9397-08002B2CF9AE}" pid="10" name="ICRCIMP_DocumentType">
    <vt:lpwstr/>
  </property>
  <property fmtid="{D5CDD505-2E9C-101B-9397-08002B2CF9AE}" pid="11" name="Key Issue">
    <vt:lpwstr>3;#- No key issue|32056555-74b8-4174-9beb-b0d6d010855f</vt:lpwstr>
  </property>
  <property fmtid="{D5CDD505-2E9C-101B-9397-08002B2CF9AE}" pid="12" name="ICRCIMP_OrganizationalUnit_H">
    <vt:lpwstr/>
  </property>
  <property fmtid="{D5CDD505-2E9C-101B-9397-08002B2CF9AE}" pid="13" name="ICRCIMP_BusinessFunction">
    <vt:lpwstr>1;#Assistance|9015aaae-65d7-4217-8889-581aaffe05a3</vt:lpwstr>
  </property>
  <property fmtid="{D5CDD505-2E9C-101B-9397-08002B2CF9AE}" pid="14" name="ICRCIMP_Keyword">
    <vt:lpwstr/>
  </property>
  <property fmtid="{D5CDD505-2E9C-101B-9397-08002B2CF9AE}" pid="15" name="ICRCIMP_KeyIssue">
    <vt:lpwstr/>
  </property>
  <property fmtid="{D5CDD505-2E9C-101B-9397-08002B2CF9AE}" pid="16" name="ICRCIMP_IHT">
    <vt:lpwstr>4;#Internal|23eb6094-56fc-4ad4-8ae2-cf1575a694f0</vt:lpwstr>
  </property>
  <property fmtid="{D5CDD505-2E9C-101B-9397-08002B2CF9AE}" pid="17" name="_dlc_DocIdItemGuid">
    <vt:lpwstr>7c8c1ea2-5391-43bc-bf03-63a90a9c4fb3</vt:lpwstr>
  </property>
</Properties>
</file>