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CD"/>
    <a:srgbClr val="FEF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153" autoAdjust="0"/>
  </p:normalViewPr>
  <p:slideViewPr>
    <p:cSldViewPr snapToGrid="0">
      <p:cViewPr varScale="1">
        <p:scale>
          <a:sx n="40" d="100"/>
          <a:sy n="40" d="100"/>
        </p:scale>
        <p:origin x="67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658F0-1800-4ECA-A4E8-64E1030D23ED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734A3-EC63-408C-878C-A819D0F32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85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 groups whether they have look at the country’s EPI Vaccination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734A3-EC63-408C-878C-A819D0F32C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86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</a:t>
            </a:r>
            <a:r>
              <a:rPr lang="en-US" sz="1200" b="1" i="1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table: </a:t>
            </a:r>
            <a:r>
              <a:rPr lang="en-US" sz="1200" b="0" i="1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https://journals.plos.org/plosone/article?id=10.1371/journal.pone.0168145</a:t>
            </a:r>
          </a:p>
          <a:p>
            <a:pPr lvl="1"/>
            <a:r>
              <a:rPr lang="en-US" sz="1200" b="0" i="1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Vaccination Coverage Cluster Surveys in Middle </a:t>
            </a:r>
            <a:r>
              <a:rPr lang="en-US" sz="1200" b="0" i="1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Dreib</a:t>
            </a:r>
            <a:r>
              <a:rPr lang="en-US" sz="1200" b="0" i="1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1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Akkar</a:t>
            </a:r>
            <a:r>
              <a:rPr lang="en-US" sz="1200" b="0" i="1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Lebanon: Comparison of Vaccination Coverage in Children Aged 12-59 Months Pre- and Post-Vaccination Campaign</a:t>
            </a:r>
          </a:p>
          <a:p>
            <a:pPr lvl="1"/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Rodolfo Rossi, </a:t>
            </a:r>
            <a:r>
              <a:rPr lang="fr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Ramia</a:t>
            </a:r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Assaad</a:t>
            </a:r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Arianna </a:t>
            </a:r>
            <a:r>
              <a:rPr lang="fr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Rebeschini</a:t>
            </a:r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Randa</a:t>
            </a:r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Hamadeh</a:t>
            </a:r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1"/>
            <a:r>
              <a:rPr lang="fr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December</a:t>
            </a:r>
            <a:r>
              <a:rPr lang="fr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19, 2016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734A3-EC63-408C-878C-A819D0F32C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5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66E7-8812-4480-B065-9B9B6CABF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D0E28-4055-4A63-871A-5B95FBC9A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31937-E340-47A1-ABC7-840394F5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52C81-59C8-451D-B37E-48035E66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1615B-24A8-4C3C-BDD8-53F882AC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A3331-C564-4F85-A4A4-07DF1109E66F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67D0B-34A3-44AD-BE0A-B98FA2DB1B95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187825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800C-8804-4563-91E0-EE015483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8B256-C570-4B98-A9B0-CB78FAE5E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6D92A-7863-4778-979D-DF63659C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0FE9-779D-45DE-8895-C31F662E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7A0DC-0CA6-449D-A67D-FB2E46EA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9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2FD22-6069-4FD0-8EE7-C84539E3D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B98EEA-167A-479F-8467-21BB28EC2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E6A52-0B58-4E34-B88C-C16F726D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7E36F-C08A-453B-A38C-9DEA57CA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942EC-D8D3-4933-A9DE-1F486BBF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31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B28D-5DDA-4913-B9B0-9A7CC1FC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FB92C-0FF6-44A3-824C-138E7CD02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BC87F-DE21-41D5-A5C8-A924138B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410A7-7D91-4ACA-A788-61260FFC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31A5D-1036-4652-99BF-262CDC7F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EF9B6-9EDB-4A5F-909C-B681AE8EA65C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747B63-CC70-4175-8D46-B8B77EA70F52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85779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C1A5-65EA-4498-9A64-C01BD1F1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85373-B447-4744-B1CF-3CACBACB8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6E2F0-0C3C-4C32-81FF-E75B65D5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AB89-5F5E-445B-A0EE-202246D9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F7F18-3C59-4157-AC61-B8F0D3EA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23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D087-702A-4323-BCA7-4C7CA970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09178-7339-4DCC-B106-FA725E9DD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AD119-37B9-49F1-B8FE-D40DA1633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2F5B7-92D2-4409-8DE5-7FA8DC6B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44EEE-6EC5-4F8F-868D-9AF10092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D734-D63B-4077-AE90-04A15C9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1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9297F-64D9-478B-97B4-180754BE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E38D4-CAF2-48B5-B1FA-A74C75F3F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0E09E-E43F-4227-940F-020E3321B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71B50-5401-490B-8B70-378FAE01C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4C288-5A90-400C-9E64-571C8486B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50E486-050E-4D65-B5FB-B4F453E5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30A87-980B-479E-9270-DA5DD1C3C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01F6D6-00DE-4791-9347-FD7EC1FD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12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19EA-D8D5-4D6A-989D-5C6D9A0C0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395E0-89AA-4077-82DC-AD7D1997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69CB5-D576-450C-B314-983D1518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0B1B4-ECC3-4516-95FE-D9F54DFB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94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D5065-B64C-4DA6-A012-D176E0ED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4A1BA-F896-4794-8E05-F998D687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CF97-F925-4BF8-9EC9-E461F74B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5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28B0B-7B14-437F-B52C-2ACB0BCB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F9496-9C97-41D7-B63C-DA30E6227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52A09-E25F-4DE1-B296-D78ACFE4A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91315-0462-4BB7-A34C-DD94CD7A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CC523-3182-4FD4-B792-F19EF453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8849-0370-4D25-9ACE-3F12101B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01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33F9-3F05-46D1-A7A4-6D4C7FAA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6F5392-68EC-4244-9F23-2B86E7716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C4CAD-DE3F-41A1-96D7-4B0C81DFC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FA147-8D51-45ED-A554-EA5C23FA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AD1B4-9DFB-4000-8760-819DA495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423D3-36E8-4047-9955-C216674B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12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EF37C-6B78-4740-865B-F0B415FF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014F8-EF8A-419B-85E9-3D99F28D9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79E8B-33ED-41EE-AFBA-C57B8C25E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2ED9C-3B7D-42A2-A22C-F366240D9970}" type="datetimeFigureOut">
              <a:rPr lang="en-GB" smtClean="0"/>
              <a:t>15/12/2019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337B9-B118-4413-B37B-A7689E159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938D-957B-4F27-811D-E5C3931DC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B2AEB-5293-4EC7-A30F-1DB20CF78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95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371/journal.pone.0168145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371/journal.pone.0194276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371/journal.pone.0168145" TargetMode="Externa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3201/eid1902.120301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4DEEEF7-8C43-453A-885D-7832FB019B02}"/>
              </a:ext>
            </a:extLst>
          </p:cNvPr>
          <p:cNvSpPr txBox="1">
            <a:spLocks noChangeArrowheads="1"/>
          </p:cNvSpPr>
          <p:nvPr/>
        </p:nvSpPr>
        <p:spPr>
          <a:xfrm>
            <a:off x="1849348" y="1503281"/>
            <a:ext cx="7812087" cy="131370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4800"/>
              <a:t>Communicable diseases: </a:t>
            </a:r>
            <a:br>
              <a:rPr lang="en-GB" sz="4800"/>
            </a:br>
            <a:r>
              <a:rPr lang="en-GB" sz="4800"/>
              <a:t>Vaccine-preventable diseases</a:t>
            </a:r>
            <a:endParaRPr lang="en-GB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F824A-9BDD-4F24-A7FF-B2891B4E95B4}"/>
              </a:ext>
            </a:extLst>
          </p:cNvPr>
          <p:cNvSpPr txBox="1"/>
          <p:nvPr/>
        </p:nvSpPr>
        <p:spPr>
          <a:xfrm>
            <a:off x="8315254" y="478605"/>
            <a:ext cx="3482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Logo(s) organization(s) facilitator(s)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0015D-1A61-4BCA-8FE5-2C99F1BBF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25173" y="3396544"/>
            <a:ext cx="2291976" cy="1511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D5C9B-A926-4BE5-93D2-2A7D20DE8236}"/>
              </a:ext>
            </a:extLst>
          </p:cNvPr>
          <p:cNvSpPr txBox="1"/>
          <p:nvPr/>
        </p:nvSpPr>
        <p:spPr>
          <a:xfrm>
            <a:off x="1525173" y="4705295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err="1"/>
              <a:t>Andreina</a:t>
            </a:r>
            <a:r>
              <a:rPr lang="en-GB" sz="1000" i="1" dirty="0"/>
              <a:t> </a:t>
            </a:r>
            <a:r>
              <a:rPr lang="en-GB" sz="1000" i="1" dirty="0" err="1"/>
              <a:t>Ludovic</a:t>
            </a:r>
            <a:r>
              <a:rPr lang="en-GB" sz="1000" i="1" dirty="0"/>
              <a:t>, ©ICRC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ABE3186-3CD1-43E7-AE3B-F681E1FD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996" y="3396545"/>
            <a:ext cx="2308007" cy="1511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F5B31E-17B2-44FD-9BB5-93FB8A2368E7}"/>
              </a:ext>
            </a:extLst>
          </p:cNvPr>
          <p:cNvSpPr txBox="1"/>
          <p:nvPr/>
        </p:nvSpPr>
        <p:spPr>
          <a:xfrm>
            <a:off x="5171301" y="4678616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/>
              <a:t>Christopher Black, ©IFRC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B6025-95BE-4A0D-B78E-60C043E4429C}"/>
              </a:ext>
            </a:extLst>
          </p:cNvPr>
          <p:cNvSpPr txBox="1"/>
          <p:nvPr/>
        </p:nvSpPr>
        <p:spPr>
          <a:xfrm>
            <a:off x="7767328" y="5194552"/>
            <a:ext cx="353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Facilitator name(s) + organization(s)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2DD8A-8701-4BFF-AC83-306DF9479B13}"/>
              </a:ext>
            </a:extLst>
          </p:cNvPr>
          <p:cNvSpPr txBox="1"/>
          <p:nvPr/>
        </p:nvSpPr>
        <p:spPr>
          <a:xfrm>
            <a:off x="873593" y="6027003"/>
            <a:ext cx="4259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A49D8"/>
                </a:solidFill>
              </a:rPr>
              <a:t>These learning materials were developed by </a:t>
            </a:r>
          </a:p>
          <a:p>
            <a:pPr algn="r"/>
            <a:r>
              <a:rPr lang="en-US" sz="1200" dirty="0">
                <a:solidFill>
                  <a:srgbClr val="2A49D8"/>
                </a:solidFill>
              </a:rPr>
              <a:t>Rodolfo Rossi, ICRC, and Gabriel </a:t>
            </a:r>
            <a:r>
              <a:rPr lang="en-US" sz="1200" dirty="0" err="1">
                <a:solidFill>
                  <a:srgbClr val="2A49D8"/>
                </a:solidFill>
              </a:rPr>
              <a:t>Alcoba</a:t>
            </a:r>
            <a:r>
              <a:rPr lang="en-US" sz="1200" dirty="0">
                <a:solidFill>
                  <a:srgbClr val="2A49D8"/>
                </a:solidFill>
              </a:rPr>
              <a:t>, Tropical &amp; Humanitarian Medicine Division, Geneva University Hospitals (HUG) /</a:t>
            </a:r>
            <a:r>
              <a:rPr lang="en-US" sz="1200" dirty="0" err="1">
                <a:solidFill>
                  <a:srgbClr val="2A49D8"/>
                </a:solidFill>
              </a:rPr>
              <a:t>Médecins</a:t>
            </a:r>
            <a:r>
              <a:rPr lang="en-US" sz="1200" dirty="0">
                <a:solidFill>
                  <a:srgbClr val="2A49D8"/>
                </a:solidFill>
              </a:rPr>
              <a:t> Sans </a:t>
            </a:r>
            <a:r>
              <a:rPr lang="en-US" sz="1200" dirty="0" err="1">
                <a:solidFill>
                  <a:srgbClr val="2A49D8"/>
                </a:solidFill>
              </a:rPr>
              <a:t>Frontières</a:t>
            </a:r>
            <a:r>
              <a:rPr lang="en-US" sz="1200" dirty="0">
                <a:solidFill>
                  <a:srgbClr val="2A49D8"/>
                </a:solidFill>
              </a:rPr>
              <a:t> (MSF)</a:t>
            </a:r>
          </a:p>
        </p:txBody>
      </p:sp>
    </p:spTree>
    <p:extLst>
      <p:ext uri="{BB962C8B-B14F-4D97-AF65-F5344CB8AC3E}">
        <p14:creationId xmlns:p14="http://schemas.microsoft.com/office/powerpoint/2010/main" val="1344989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5B00F4-94DB-4153-8E03-ABF055FA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274638"/>
            <a:ext cx="7499176" cy="778098"/>
          </a:xfrm>
        </p:spPr>
        <p:txBody>
          <a:bodyPr/>
          <a:lstStyle/>
          <a:p>
            <a:r>
              <a:rPr lang="en-GB" u="sng" dirty="0">
                <a:latin typeface="+mn-lt"/>
              </a:rPr>
              <a:t>Case fatality rate (ratio), CFR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3A8A995-528E-4996-A190-E5C620065BA2}"/>
              </a:ext>
            </a:extLst>
          </p:cNvPr>
          <p:cNvSpPr txBox="1">
            <a:spLocks/>
          </p:cNvSpPr>
          <p:nvPr/>
        </p:nvSpPr>
        <p:spPr>
          <a:xfrm>
            <a:off x="1357745" y="2129512"/>
            <a:ext cx="4840529" cy="400112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>
                <a:solidFill>
                  <a:srgbClr val="2A49D8"/>
                </a:solidFill>
              </a:rPr>
              <a:t>Proportion of deaths</a:t>
            </a:r>
            <a:r>
              <a:rPr lang="en-US" b="1">
                <a:solidFill>
                  <a:srgbClr val="2A49D8"/>
                </a:solidFill>
              </a:rPr>
              <a:t> among the cases </a:t>
            </a:r>
            <a:r>
              <a:rPr lang="en-US" b="1" u="sng">
                <a:solidFill>
                  <a:srgbClr val="2A49D8"/>
                </a:solidFill>
              </a:rPr>
              <a:t>over the course </a:t>
            </a:r>
            <a:r>
              <a:rPr lang="en-US" b="1">
                <a:solidFill>
                  <a:srgbClr val="2A49D8"/>
                </a:solidFill>
              </a:rPr>
              <a:t>of the disease</a:t>
            </a:r>
          </a:p>
          <a:p>
            <a:r>
              <a:rPr lang="en-US"/>
              <a:t>Rather </a:t>
            </a:r>
            <a:r>
              <a:rPr lang="en-US" b="1"/>
              <a:t>constant</a:t>
            </a:r>
            <a:r>
              <a:rPr lang="en-US"/>
              <a:t> for 1 disease in 1 same context; </a:t>
            </a:r>
          </a:p>
          <a:p>
            <a:r>
              <a:rPr lang="en-US"/>
              <a:t>Varies with: </a:t>
            </a:r>
            <a:br>
              <a:rPr lang="en-US"/>
            </a:br>
            <a:r>
              <a:rPr lang="en-US"/>
              <a:t>- Age</a:t>
            </a:r>
            <a:br>
              <a:rPr lang="en-US"/>
            </a:br>
            <a:r>
              <a:rPr lang="en-US"/>
              <a:t>- Risk factors/exposure </a:t>
            </a:r>
            <a:br>
              <a:rPr lang="en-US"/>
            </a:br>
            <a:r>
              <a:rPr lang="en-US"/>
              <a:t>- Level of care 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E25919-ADF0-40D1-B357-60E25090753D}"/>
              </a:ext>
            </a:extLst>
          </p:cNvPr>
          <p:cNvSpPr txBox="1">
            <a:spLocks/>
          </p:cNvSpPr>
          <p:nvPr/>
        </p:nvSpPr>
        <p:spPr>
          <a:xfrm>
            <a:off x="6996545" y="1596113"/>
            <a:ext cx="4835235" cy="5067923"/>
          </a:xfrm>
          <a:prstGeom prst="rect">
            <a:avLst/>
          </a:prstGeom>
          <a:solidFill>
            <a:schemeClr val="bg1"/>
          </a:solidFill>
          <a:ln>
            <a:solidFill>
              <a:srgbClr val="008A8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2A49D8"/>
                </a:solidFill>
              </a:rPr>
              <a:t>CFR of some vaccine-preventable diseases </a:t>
            </a:r>
          </a:p>
          <a:p>
            <a:r>
              <a:rPr lang="en-GB" sz="2400"/>
              <a:t>Measles: 2-6% and &gt;10% in case of malnutrition or HIV in LMIC</a:t>
            </a:r>
          </a:p>
          <a:p>
            <a:r>
              <a:rPr lang="en-GB" sz="2400"/>
              <a:t>Diphtheria: 1-10%</a:t>
            </a:r>
          </a:p>
          <a:p>
            <a:r>
              <a:rPr lang="en-GB" sz="2400"/>
              <a:t>Tetanus: 6-68%  </a:t>
            </a:r>
          </a:p>
          <a:p>
            <a:r>
              <a:rPr lang="en-GB" sz="2400"/>
              <a:t>Polio 2-5% with </a:t>
            </a:r>
          </a:p>
          <a:p>
            <a:pPr lvl="1"/>
            <a:r>
              <a:rPr lang="en-GB"/>
              <a:t>but added disability</a:t>
            </a:r>
          </a:p>
          <a:p>
            <a:r>
              <a:rPr lang="en-GB" sz="2400"/>
              <a:t>Rubella &lt;0.1% </a:t>
            </a:r>
          </a:p>
          <a:p>
            <a:pPr lvl="1"/>
            <a:r>
              <a:rPr lang="en-GB"/>
              <a:t>but foetal-morbidity </a:t>
            </a:r>
          </a:p>
          <a:p>
            <a:r>
              <a:rPr lang="en-GB" sz="2400"/>
              <a:t>Pertussis: 1%</a:t>
            </a:r>
          </a:p>
          <a:p>
            <a:r>
              <a:rPr lang="en-GB" sz="2400"/>
              <a:t>Ebola &gt; 50% (25-90%)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6303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C8E8B0-9CB6-45D4-BF83-65F5768C6318}"/>
              </a:ext>
            </a:extLst>
          </p:cNvPr>
          <p:cNvSpPr txBox="1">
            <a:spLocks/>
          </p:cNvSpPr>
          <p:nvPr/>
        </p:nvSpPr>
        <p:spPr>
          <a:xfrm>
            <a:off x="2711624" y="274638"/>
            <a:ext cx="749917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/>
              <a:t>Case fatality rate (ratio), CFR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C595E-D575-439A-9725-E596B325117D}"/>
              </a:ext>
            </a:extLst>
          </p:cNvPr>
          <p:cNvSpPr txBox="1"/>
          <p:nvPr/>
        </p:nvSpPr>
        <p:spPr>
          <a:xfrm>
            <a:off x="1660612" y="1655062"/>
            <a:ext cx="96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Case Fatality the only criteria to decide that a disease is the Nº 1 priority? </a:t>
            </a:r>
          </a:p>
          <a:p>
            <a:r>
              <a:rPr lang="en-US" sz="2400" dirty="0"/>
              <a:t>Which could be other criteria?  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8352911-FAB2-4E4D-AE4E-5AEB286A3046}"/>
              </a:ext>
            </a:extLst>
          </p:cNvPr>
          <p:cNvSpPr txBox="1">
            <a:spLocks/>
          </p:cNvSpPr>
          <p:nvPr/>
        </p:nvSpPr>
        <p:spPr>
          <a:xfrm>
            <a:off x="1248510" y="2585451"/>
            <a:ext cx="5567926" cy="197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/>
              <a:t>Burden: Incidence and duration</a:t>
            </a:r>
          </a:p>
          <a:p>
            <a:pPr lvl="1">
              <a:buFont typeface="Arial" charset="0"/>
              <a:buChar char="•"/>
            </a:pPr>
            <a:r>
              <a:rPr lang="en-US"/>
              <a:t>Transmission (Measles)</a:t>
            </a:r>
          </a:p>
          <a:p>
            <a:pPr lvl="1">
              <a:buFont typeface="Arial" charset="0"/>
              <a:buChar char="•"/>
            </a:pPr>
            <a:r>
              <a:rPr lang="en-US"/>
              <a:t>Disability and socio-economic impact (Polio, Cholera, Meningitis…)</a:t>
            </a:r>
          </a:p>
          <a:p>
            <a:pPr lvl="1">
              <a:buFont typeface="Arial" charset="0"/>
              <a:buChar char="•"/>
            </a:pPr>
            <a:r>
              <a:rPr lang="en-US"/>
              <a:t>Panic (Ebola, plague)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CFA97-86E7-4786-BCF2-842ED5F01B04}"/>
              </a:ext>
            </a:extLst>
          </p:cNvPr>
          <p:cNvSpPr txBox="1"/>
          <p:nvPr/>
        </p:nvSpPr>
        <p:spPr>
          <a:xfrm>
            <a:off x="6359237" y="4208473"/>
            <a:ext cx="5568304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A49D8"/>
                </a:solidFill>
              </a:rPr>
              <a:t>Most aid organizations prioritize diseases based on: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400" dirty="0"/>
              <a:t>CFR + rate of complications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400" dirty="0"/>
              <a:t>Incidence in vulnerable populations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400" dirty="0"/>
              <a:t>Transmission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400" dirty="0"/>
              <a:t>Cost, impact, co-morbidities</a:t>
            </a:r>
          </a:p>
        </p:txBody>
      </p:sp>
    </p:spTree>
    <p:extLst>
      <p:ext uri="{BB962C8B-B14F-4D97-AF65-F5344CB8AC3E}">
        <p14:creationId xmlns:p14="http://schemas.microsoft.com/office/powerpoint/2010/main" val="31260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5B5A1F1A-2A9F-4EB7-BE68-721F0759E60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50294" y="341194"/>
          <a:ext cx="9877098" cy="50596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20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0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2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280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Disease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Transmission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Serial interval</a:t>
                      </a:r>
                      <a:endParaRPr lang="en-GB" sz="20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(range)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R0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Heard immunity threshold</a:t>
                      </a: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Measles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Airborne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7-16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12-18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83-94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Pertussis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Airborne</a:t>
                      </a:r>
                      <a:r>
                        <a:rPr lang="en-GB" sz="2000" baseline="0" dirty="0"/>
                        <a:t> droplet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5-35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12-17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92-94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Diphtheria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Saliva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2-30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6-7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Polio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Faecal-oral</a:t>
                      </a:r>
                      <a:r>
                        <a:rPr lang="en-GB" sz="2000" baseline="0" dirty="0"/>
                        <a:t> route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2-45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2-4*, 8-14▵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Rubella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Airborne droplet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7-28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6-7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83-85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Mumps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Airborne droplet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8-32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4-7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75-86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Malaria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Vector-borne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20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5-100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80-99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i="0" dirty="0"/>
                        <a:t>Cholera</a:t>
                      </a:r>
                      <a:endParaRPr lang="en-GB" sz="18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Faecal-oral 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Influenza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Airborne droplet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2-4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50-75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Ebola</a:t>
                      </a:r>
                      <a:r>
                        <a:rPr lang="en-GB" dirty="0"/>
                        <a:t> </a:t>
                      </a:r>
                      <a:r>
                        <a:rPr lang="en-GB" sz="1600" dirty="0"/>
                        <a:t>(2014</a:t>
                      </a:r>
                      <a:r>
                        <a:rPr lang="en-GB" sz="1600" baseline="0" dirty="0"/>
                        <a:t> outbreak)</a:t>
                      </a:r>
                      <a:endParaRPr lang="en-GB" sz="16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Body fluids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6-24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i="0" dirty="0"/>
                        <a:t>Tuberculosis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i="0" dirty="0">
                          <a:solidFill>
                            <a:schemeClr val="tx1"/>
                          </a:solidFill>
                        </a:rPr>
                        <a:t>Airborne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i="0" dirty="0">
                          <a:solidFill>
                            <a:schemeClr val="tx1"/>
                          </a:solidFill>
                        </a:rPr>
                        <a:t>Months-Years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i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i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EC6E5F-93E4-448F-BC1F-D6AFCF3E229F}"/>
              </a:ext>
            </a:extLst>
          </p:cNvPr>
          <p:cNvSpPr txBox="1"/>
          <p:nvPr/>
        </p:nvSpPr>
        <p:spPr>
          <a:xfrm>
            <a:off x="4992787" y="5400874"/>
            <a:ext cx="616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</a:t>
            </a:r>
            <a:r>
              <a:rPr lang="en-GB" i="1" dirty="0"/>
              <a:t>Population with good hygiene; ▵ Population with poor hygiene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39456F-6366-4375-96D3-1274D15E6652}"/>
              </a:ext>
            </a:extLst>
          </p:cNvPr>
          <p:cNvSpPr txBox="1"/>
          <p:nvPr/>
        </p:nvSpPr>
        <p:spPr>
          <a:xfrm>
            <a:off x="1150294" y="6186656"/>
            <a:ext cx="11041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-&gt; Priority diseases from an epidemiological perspective</a:t>
            </a:r>
            <a:r>
              <a:rPr lang="en-GB" sz="2000" dirty="0"/>
              <a:t>: </a:t>
            </a:r>
            <a:r>
              <a:rPr lang="en-GB" sz="2000" b="1" dirty="0">
                <a:solidFill>
                  <a:srgbClr val="0033CC"/>
                </a:solidFill>
              </a:rPr>
              <a:t>1. Measles, 2. Pertussis, 3. Diphtheria</a:t>
            </a:r>
          </a:p>
        </p:txBody>
      </p:sp>
    </p:spTree>
    <p:extLst>
      <p:ext uri="{BB962C8B-B14F-4D97-AF65-F5344CB8AC3E}">
        <p14:creationId xmlns:p14="http://schemas.microsoft.com/office/powerpoint/2010/main" val="410450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466CC5-5353-4C65-9354-A41AE90C781D}"/>
              </a:ext>
            </a:extLst>
          </p:cNvPr>
          <p:cNvSpPr txBox="1"/>
          <p:nvPr/>
        </p:nvSpPr>
        <p:spPr>
          <a:xfrm>
            <a:off x="1210235" y="685800"/>
            <a:ext cx="21996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u="sng" dirty="0"/>
              <a:t>Measles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3C43B-96DB-4A7B-AE95-2F555D8BA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40" y="2387684"/>
            <a:ext cx="2998999" cy="3643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5F77C9-CC64-4052-A278-D41B4AA428F5}"/>
              </a:ext>
            </a:extLst>
          </p:cNvPr>
          <p:cNvSpPr txBox="1"/>
          <p:nvPr/>
        </p:nvSpPr>
        <p:spPr>
          <a:xfrm>
            <a:off x="640578" y="6031468"/>
            <a:ext cx="2624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Eyes of child with measles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68C6E8-FD6C-466A-BB7B-4A4E830FC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07" y="685800"/>
            <a:ext cx="3767411" cy="2514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1B43B0-853F-42D3-A725-8AADDE549E64}"/>
              </a:ext>
            </a:extLst>
          </p:cNvPr>
          <p:cNvSpPr txBox="1"/>
          <p:nvPr/>
        </p:nvSpPr>
        <p:spPr>
          <a:xfrm>
            <a:off x="5819605" y="3165002"/>
            <a:ext cx="192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Baby with measles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E5561-C3F4-4E69-98C2-961E203AD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875" y="3557263"/>
            <a:ext cx="3263228" cy="30282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6E809D-0253-4912-946C-2690D1777B0A}"/>
              </a:ext>
            </a:extLst>
          </p:cNvPr>
          <p:cNvSpPr txBox="1"/>
          <p:nvPr/>
        </p:nvSpPr>
        <p:spPr>
          <a:xfrm>
            <a:off x="5865707" y="6515562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Koplik</a:t>
            </a:r>
            <a:r>
              <a:rPr lang="en-GB" dirty="0"/>
              <a:t> spots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B031AB-F03A-4FCA-BE4C-0A0923E14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750" y="201705"/>
            <a:ext cx="3322876" cy="5096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6A3036-6087-4167-94F4-D8A29B60F523}"/>
              </a:ext>
            </a:extLst>
          </p:cNvPr>
          <p:cNvSpPr txBox="1"/>
          <p:nvPr/>
        </p:nvSpPr>
        <p:spPr>
          <a:xfrm>
            <a:off x="8659906" y="5432612"/>
            <a:ext cx="3249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Child with a classic measles rash </a:t>
            </a:r>
          </a:p>
          <a:p>
            <a:r>
              <a:rPr lang="en-GB" dirty="0"/>
              <a:t>after four days (with fever, cold, </a:t>
            </a:r>
            <a:br>
              <a:rPr lang="en-GB" dirty="0"/>
            </a:br>
            <a:r>
              <a:rPr lang="en-GB" dirty="0"/>
              <a:t>cough, conjunctivitis).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2F6F5-861E-4841-B995-67D16EB6FCAB}"/>
              </a:ext>
            </a:extLst>
          </p:cNvPr>
          <p:cNvSpPr txBox="1"/>
          <p:nvPr/>
        </p:nvSpPr>
        <p:spPr>
          <a:xfrm>
            <a:off x="10151847" y="6471629"/>
            <a:ext cx="206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/>
              <a:t>Sources: www CDC</a:t>
            </a:r>
          </a:p>
        </p:txBody>
      </p:sp>
    </p:spTree>
    <p:extLst>
      <p:ext uri="{BB962C8B-B14F-4D97-AF65-F5344CB8AC3E}">
        <p14:creationId xmlns:p14="http://schemas.microsoft.com/office/powerpoint/2010/main" val="113277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E4CF7A-646E-4224-8B85-57297EF2AED5}"/>
              </a:ext>
            </a:extLst>
          </p:cNvPr>
          <p:cNvSpPr txBox="1"/>
          <p:nvPr/>
        </p:nvSpPr>
        <p:spPr>
          <a:xfrm>
            <a:off x="1099335" y="295404"/>
            <a:ext cx="10505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April 2019: </a:t>
            </a:r>
            <a:r>
              <a:rPr lang="en-US" sz="2800" b="1" u="sng" dirty="0"/>
              <a:t>Provisional </a:t>
            </a:r>
            <a:r>
              <a:rPr lang="en-US" sz="2800" u="sng" dirty="0"/>
              <a:t>data about </a:t>
            </a:r>
            <a:r>
              <a:rPr lang="en-US" sz="2800" b="1" u="sng" dirty="0"/>
              <a:t>reported measles cases </a:t>
            </a:r>
            <a:r>
              <a:rPr lang="en-US" sz="2800" u="sng" dirty="0"/>
              <a:t>in the world</a:t>
            </a:r>
            <a:endParaRPr lang="fr-CH" sz="2800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7C995-A6D0-4EC2-8533-88C1DF38835B}"/>
              </a:ext>
            </a:extLst>
          </p:cNvPr>
          <p:cNvSpPr txBox="1"/>
          <p:nvPr/>
        </p:nvSpPr>
        <p:spPr>
          <a:xfrm>
            <a:off x="737604" y="1188610"/>
            <a:ext cx="40649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Reported measles cases rose by 300% in 1</a:t>
            </a:r>
            <a:r>
              <a:rPr lang="en-US" sz="2400" baseline="30000" dirty="0"/>
              <a:t>st</a:t>
            </a:r>
            <a:r>
              <a:rPr lang="en-US" sz="2400" dirty="0"/>
              <a:t> quarter 2019 compared to same period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82920-B035-4ED9-87A6-5F4ADB46A737}"/>
              </a:ext>
            </a:extLst>
          </p:cNvPr>
          <p:cNvSpPr txBox="1"/>
          <p:nvPr/>
        </p:nvSpPr>
        <p:spPr>
          <a:xfrm>
            <a:off x="737604" y="2769755"/>
            <a:ext cx="4064987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Outbreaks</a:t>
            </a:r>
            <a:r>
              <a:rPr lang="en-US" sz="2000" dirty="0"/>
              <a:t> include Ethiopia, DRC, Georgia, Kazakhstan, Kyrgyzstan, Madagascar, Myanmar, Philippines, Sudan, Thailand and Ukraine, causing many deaths – mostly among young children. </a:t>
            </a:r>
          </a:p>
          <a:p>
            <a:pPr fontAlgn="base"/>
            <a:endParaRPr lang="en-US" sz="2000" dirty="0"/>
          </a:p>
          <a:p>
            <a:pPr fontAlgn="base"/>
            <a:r>
              <a:rPr lang="en-US" sz="2000" dirty="0"/>
              <a:t>Over recent months, </a:t>
            </a:r>
            <a:r>
              <a:rPr lang="en-US" sz="2000" b="1" dirty="0"/>
              <a:t>spikes in case numbers</a:t>
            </a:r>
            <a:r>
              <a:rPr lang="en-US" sz="2000" dirty="0"/>
              <a:t> also occurred in countries with high overall vaccination coverage, e.g. USA, Israel, Thailand, Tunisia (fast spread among clusters of unvaccinated people</a:t>
            </a:r>
            <a:r>
              <a:rPr lang="en-US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E0967-DCC0-4D83-8B07-1E5A701E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752" y="1790371"/>
            <a:ext cx="6619466" cy="3475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6D929-CB72-4099-AFE0-81A5A5CBA252}"/>
              </a:ext>
            </a:extLst>
          </p:cNvPr>
          <p:cNvSpPr txBox="1"/>
          <p:nvPr/>
        </p:nvSpPr>
        <p:spPr>
          <a:xfrm>
            <a:off x="5767959" y="6138932"/>
            <a:ext cx="6142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/>
              <a:t>https://www.who.int/immunization/newsroom/measles-data-2019/en/</a:t>
            </a:r>
          </a:p>
        </p:txBody>
      </p:sp>
    </p:spTree>
    <p:extLst>
      <p:ext uri="{BB962C8B-B14F-4D97-AF65-F5344CB8AC3E}">
        <p14:creationId xmlns:p14="http://schemas.microsoft.com/office/powerpoint/2010/main" val="2014798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6B5012-EBB5-45A7-B6E4-3897970E9A2E}"/>
              </a:ext>
            </a:extLst>
          </p:cNvPr>
          <p:cNvSpPr txBox="1">
            <a:spLocks/>
          </p:cNvSpPr>
          <p:nvPr/>
        </p:nvSpPr>
        <p:spPr>
          <a:xfrm>
            <a:off x="1208116" y="0"/>
            <a:ext cx="10637520" cy="11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Lebanon vaccination coverage: official/routine reports vs surveys</a:t>
            </a:r>
            <a:endParaRPr lang="fr-CH" sz="3600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C813BF51-0176-462C-9E85-0F9E996CEF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09423" y="1695112"/>
            <a:ext cx="2799892" cy="3607069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D4580F52-46F3-4D6A-952E-118CBBFF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87"/>
          <a:stretch/>
        </p:blipFill>
        <p:spPr>
          <a:xfrm>
            <a:off x="5509104" y="1176440"/>
            <a:ext cx="6135176" cy="2223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A2EFB-54CA-4768-ABB3-E87E90D9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308" y="3580535"/>
            <a:ext cx="6111972" cy="3227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74DF6-4DDB-48C5-B072-371DEC4BAC6E}"/>
              </a:ext>
            </a:extLst>
          </p:cNvPr>
          <p:cNvSpPr txBox="1"/>
          <p:nvPr/>
        </p:nvSpPr>
        <p:spPr>
          <a:xfrm>
            <a:off x="933414" y="5804392"/>
            <a:ext cx="459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Tables from Lebanon (2015):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fr-CH" dirty="0">
                <a:hlinkClick r:id="rId6"/>
              </a:rPr>
              <a:t>https://doi.org/10.1371/journal.pone.0168145</a:t>
            </a:r>
            <a:r>
              <a:rPr lang="fr-CH" dirty="0"/>
              <a:t> 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823A711C-4710-45EB-B292-A4B14979B66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64186" y="450324"/>
          <a:ext cx="5043594" cy="5957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3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987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Use of basic drinking water services (%)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 dirty="0">
                          <a:effectLst/>
                        </a:rPr>
                        <a:t>2015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50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45">
                <a:tc gridSpan="2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60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45">
                <a:tc gridSpan="2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48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45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Use of basic sanitation services (%)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 dirty="0">
                          <a:effectLst/>
                        </a:rPr>
                        <a:t>2015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10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45">
                <a:tc gridSpan="2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28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45">
                <a:tc gridSpan="2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6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845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fr-CH" sz="2000" u="none" strike="noStrike" dirty="0">
                          <a:effectLst/>
                        </a:rPr>
                        <a:t>2016 </a:t>
                      </a:r>
                      <a:r>
                        <a:rPr lang="en-GB" sz="2000" u="none" strike="noStrike" noProof="0" dirty="0">
                          <a:effectLst/>
                        </a:rPr>
                        <a:t>Immunization</a:t>
                      </a:r>
                    </a:p>
                    <a:p>
                      <a:pPr algn="ctr" fontAlgn="ctr"/>
                      <a:r>
                        <a:rPr lang="en-GB" sz="2000" u="none" strike="noStrike" noProof="0" dirty="0">
                          <a:effectLst/>
                        </a:rPr>
                        <a:t> coverage </a:t>
                      </a:r>
                      <a:r>
                        <a:rPr lang="fr-CH" sz="2000" u="none" strike="noStrike" dirty="0">
                          <a:effectLst/>
                        </a:rPr>
                        <a:t>(%)</a:t>
                      </a:r>
                      <a:endParaRPr lang="fr-CH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BCG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37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DTP1</a:t>
                      </a:r>
                      <a:r>
                        <a:rPr lang="el-GR" sz="1800" u="none" strike="noStrike" baseline="30000" dirty="0">
                          <a:effectLst/>
                        </a:rPr>
                        <a:t>β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35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DTP3</a:t>
                      </a:r>
                      <a:r>
                        <a:rPr lang="el-GR" sz="1800" u="none" strike="noStrike" baseline="30000" dirty="0">
                          <a:effectLst/>
                        </a:rPr>
                        <a:t>β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26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polio3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31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Measles1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20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Measles2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0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HepB3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26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Hib3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26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Rota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0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CH" sz="1800" u="none" strike="noStrike" dirty="0">
                          <a:effectLst/>
                        </a:rPr>
                        <a:t>PCV3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0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Protection at birth (PAB) against tetanus </a:t>
                      </a:r>
                      <a:r>
                        <a:rPr lang="en-US" sz="1800" u="none" strike="noStrike" baseline="30000" dirty="0">
                          <a:effectLst/>
                        </a:rPr>
                        <a:t>λ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75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845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u="none" strike="noStrike" dirty="0">
                          <a:effectLst/>
                        </a:rPr>
                        <a:t> </a:t>
                      </a:r>
                      <a:endParaRPr lang="fr-CH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4B25B4AE-0666-4758-A308-54D1E7F5CDF9}"/>
              </a:ext>
            </a:extLst>
          </p:cNvPr>
          <p:cNvSpPr/>
          <p:nvPr/>
        </p:nvSpPr>
        <p:spPr>
          <a:xfrm>
            <a:off x="2586911" y="3728852"/>
            <a:ext cx="1598141" cy="672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A64CF9-2560-4720-A39A-3A3AA26B6C4B}"/>
              </a:ext>
            </a:extLst>
          </p:cNvPr>
          <p:cNvSpPr txBox="1">
            <a:spLocks/>
          </p:cNvSpPr>
          <p:nvPr/>
        </p:nvSpPr>
        <p:spPr>
          <a:xfrm>
            <a:off x="6634110" y="178409"/>
            <a:ext cx="3097560" cy="774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/>
              <a:t>South Sudan</a:t>
            </a:r>
            <a:endParaRPr lang="en-GB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3337F42-5440-4CE0-AB2C-E0C9AD35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12" y="1233584"/>
            <a:ext cx="5607670" cy="3167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C53BA78F-F1B4-4A9D-B0B9-60D5B501DD30}"/>
              </a:ext>
            </a:extLst>
          </p:cNvPr>
          <p:cNvSpPr/>
          <p:nvPr/>
        </p:nvSpPr>
        <p:spPr>
          <a:xfrm>
            <a:off x="7896200" y="2132856"/>
            <a:ext cx="2517596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6F6FCA7-A213-4163-976C-652D990F1B78}"/>
              </a:ext>
            </a:extLst>
          </p:cNvPr>
          <p:cNvSpPr txBox="1">
            <a:spLocks/>
          </p:cNvSpPr>
          <p:nvPr/>
        </p:nvSpPr>
        <p:spPr>
          <a:xfrm>
            <a:off x="6898035" y="5039524"/>
            <a:ext cx="4762032" cy="136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solidFill>
                  <a:srgbClr val="2A49D8"/>
                </a:solidFill>
              </a:rPr>
              <a:t>Extremely alarming coverage indicators </a:t>
            </a:r>
            <a:r>
              <a:rPr lang="en-GB" sz="2000"/>
              <a:t>(source UNICEF 2017)</a:t>
            </a:r>
          </a:p>
          <a:p>
            <a:r>
              <a:rPr lang="en-GB" sz="2000"/>
              <a:t>Which disease will be priority 1?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525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9CBC38-DE70-4565-AFFB-74DCDA493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957" y="1220188"/>
            <a:ext cx="5257800" cy="5366577"/>
          </a:xfrm>
        </p:spPr>
        <p:txBody>
          <a:bodyPr>
            <a:noAutofit/>
          </a:bodyPr>
          <a:lstStyle/>
          <a:p>
            <a:r>
              <a:rPr lang="en-US" sz="2000" dirty="0"/>
              <a:t>Tuberculosis (BCG)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Measles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Mumps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Rubella</a:t>
            </a:r>
          </a:p>
          <a:p>
            <a:r>
              <a:rPr lang="en-US" sz="2000" dirty="0">
                <a:solidFill>
                  <a:srgbClr val="00B050"/>
                </a:solidFill>
              </a:rPr>
              <a:t>Polio</a:t>
            </a:r>
          </a:p>
          <a:p>
            <a:r>
              <a:rPr lang="en-US" sz="2000" dirty="0">
                <a:solidFill>
                  <a:srgbClr val="7030A0"/>
                </a:solidFill>
              </a:rPr>
              <a:t>Diphtheria</a:t>
            </a:r>
          </a:p>
          <a:p>
            <a:r>
              <a:rPr lang="en-US" sz="2000" dirty="0">
                <a:solidFill>
                  <a:srgbClr val="7030A0"/>
                </a:solidFill>
              </a:rPr>
              <a:t>Tetanus</a:t>
            </a:r>
          </a:p>
          <a:p>
            <a:r>
              <a:rPr lang="en-US" sz="2000" dirty="0">
                <a:solidFill>
                  <a:srgbClr val="7030A0"/>
                </a:solidFill>
              </a:rPr>
              <a:t>Pertussis</a:t>
            </a:r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Hepatitis B</a:t>
            </a:r>
          </a:p>
          <a:p>
            <a:r>
              <a:rPr lang="en-US" sz="2000" dirty="0" err="1">
                <a:solidFill>
                  <a:srgbClr val="0070C0"/>
                </a:solidFill>
              </a:rPr>
              <a:t>Haemophilus</a:t>
            </a:r>
            <a:r>
              <a:rPr lang="en-US" sz="2000" dirty="0">
                <a:solidFill>
                  <a:srgbClr val="0070C0"/>
                </a:solidFill>
              </a:rPr>
              <a:t> influenza B</a:t>
            </a:r>
          </a:p>
          <a:p>
            <a:r>
              <a:rPr lang="en-US" sz="2000" dirty="0"/>
              <a:t>Pneumococcus</a:t>
            </a:r>
          </a:p>
          <a:p>
            <a:r>
              <a:rPr lang="en-US" sz="2000" dirty="0"/>
              <a:t>Meningococcus </a:t>
            </a:r>
          </a:p>
          <a:p>
            <a:r>
              <a:rPr lang="en-US" sz="2000" dirty="0"/>
              <a:t>Influenza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0EBB0D-B037-46DB-828B-AD71CA9B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956" y="210745"/>
            <a:ext cx="10515600" cy="869909"/>
          </a:xfrm>
        </p:spPr>
        <p:txBody>
          <a:bodyPr/>
          <a:lstStyle/>
          <a:p>
            <a:r>
              <a:rPr lang="en-US" u="sng" dirty="0">
                <a:latin typeface="+mn-lt"/>
              </a:rPr>
              <a:t>Vaccination exists for the following diseases</a:t>
            </a:r>
            <a:endParaRPr lang="fr-CH" u="sng" dirty="0">
              <a:latin typeface="+mn-lt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55AD1B8-9FE7-42EC-BB17-75BF89CE6EC5}"/>
              </a:ext>
            </a:extLst>
          </p:cNvPr>
          <p:cNvSpPr/>
          <p:nvPr/>
        </p:nvSpPr>
        <p:spPr>
          <a:xfrm>
            <a:off x="2282616" y="1624605"/>
            <a:ext cx="393264" cy="1011618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5DA40-F4E8-4A12-9072-E95E819D46A8}"/>
              </a:ext>
            </a:extLst>
          </p:cNvPr>
          <p:cNvSpPr txBox="1"/>
          <p:nvPr/>
        </p:nvSpPr>
        <p:spPr>
          <a:xfrm>
            <a:off x="2898183" y="1968285"/>
            <a:ext cx="128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MMR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425CCB28-92BC-4B81-8336-8D2732B8D075}"/>
              </a:ext>
            </a:extLst>
          </p:cNvPr>
          <p:cNvSpPr/>
          <p:nvPr/>
        </p:nvSpPr>
        <p:spPr>
          <a:xfrm>
            <a:off x="2675880" y="3301139"/>
            <a:ext cx="393265" cy="1043772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BDF9D-85E1-4660-90BB-344FE3FA6AB3}"/>
              </a:ext>
            </a:extLst>
          </p:cNvPr>
          <p:cNvSpPr txBox="1"/>
          <p:nvPr/>
        </p:nvSpPr>
        <p:spPr>
          <a:xfrm>
            <a:off x="3112702" y="3353619"/>
            <a:ext cx="107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DPT*</a:t>
            </a:r>
            <a:endParaRPr lang="fr-CH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9DBCAFD-3BB8-4C23-A158-2F57F2902E51}"/>
              </a:ext>
            </a:extLst>
          </p:cNvPr>
          <p:cNvSpPr/>
          <p:nvPr/>
        </p:nvSpPr>
        <p:spPr>
          <a:xfrm>
            <a:off x="3903621" y="3251513"/>
            <a:ext cx="282348" cy="18812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1C8C360C-43D5-4686-9B66-5598C367188C}"/>
              </a:ext>
            </a:extLst>
          </p:cNvPr>
          <p:cNvSpPr/>
          <p:nvPr/>
        </p:nvSpPr>
        <p:spPr>
          <a:xfrm>
            <a:off x="4081839" y="2867184"/>
            <a:ext cx="282348" cy="2265531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066211-5C4A-4D7A-9193-68AC00DD202E}"/>
              </a:ext>
            </a:extLst>
          </p:cNvPr>
          <p:cNvSpPr txBox="1"/>
          <p:nvPr/>
        </p:nvSpPr>
        <p:spPr>
          <a:xfrm>
            <a:off x="4426913" y="3808404"/>
            <a:ext cx="1493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Hexavalent*</a:t>
            </a:r>
            <a:endParaRPr lang="fr-CH" dirty="0">
              <a:solidFill>
                <a:srgbClr val="0070C0"/>
              </a:solidFill>
            </a:endParaRPr>
          </a:p>
          <a:p>
            <a:r>
              <a:rPr lang="fr-CH" dirty="0">
                <a:solidFill>
                  <a:srgbClr val="0070C0"/>
                </a:solidFill>
              </a:rPr>
              <a:t>Pentavalent*</a:t>
            </a:r>
            <a:endParaRPr lang="fr-CH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0180F-7D23-4B6A-9D9C-11F728A48956}"/>
              </a:ext>
            </a:extLst>
          </p:cNvPr>
          <p:cNvSpPr txBox="1"/>
          <p:nvPr/>
        </p:nvSpPr>
        <p:spPr>
          <a:xfrm>
            <a:off x="4044795" y="6165651"/>
            <a:ext cx="273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*Combinations </a:t>
            </a:r>
            <a:r>
              <a:rPr lang="fr-CH" sz="1400" dirty="0" err="1"/>
              <a:t>depend</a:t>
            </a:r>
            <a:r>
              <a:rPr lang="fr-CH" sz="1400" dirty="0"/>
              <a:t> on brands &amp; country programs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46698-DBE1-4E1B-82C4-612626DDED5D}"/>
              </a:ext>
            </a:extLst>
          </p:cNvPr>
          <p:cNvSpPr txBox="1"/>
          <p:nvPr/>
        </p:nvSpPr>
        <p:spPr>
          <a:xfrm>
            <a:off x="5240790" y="1220188"/>
            <a:ext cx="2394984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6 basic EPI vaccinations during 1st year of life in many African countries: </a:t>
            </a:r>
          </a:p>
          <a:p>
            <a:pPr marL="285750" indent="-285750">
              <a:buFontTx/>
              <a:buChar char="-"/>
            </a:pPr>
            <a:r>
              <a:rPr lang="en-GB" dirty="0"/>
              <a:t>BCG</a:t>
            </a:r>
          </a:p>
          <a:p>
            <a:pPr marL="285750" indent="-285750">
              <a:buFontTx/>
              <a:buChar char="-"/>
            </a:pPr>
            <a:r>
              <a:rPr lang="en-GB" dirty="0"/>
              <a:t>DPT 1-2-3</a:t>
            </a:r>
          </a:p>
          <a:p>
            <a:pPr marL="285750" indent="-285750">
              <a:buFontTx/>
              <a:buChar char="-"/>
            </a:pPr>
            <a:r>
              <a:rPr lang="en-GB" dirty="0"/>
              <a:t>Polio 1-2-3</a:t>
            </a:r>
          </a:p>
          <a:p>
            <a:pPr marL="285750" indent="-285750">
              <a:buFontTx/>
              <a:buChar char="-"/>
            </a:pPr>
            <a:r>
              <a:rPr lang="en-GB" dirty="0"/>
              <a:t>Measles or MMR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E0FC0B2-5A0E-48DA-A2BB-BD9F3978DA63}"/>
              </a:ext>
            </a:extLst>
          </p:cNvPr>
          <p:cNvSpPr txBox="1">
            <a:spLocks/>
          </p:cNvSpPr>
          <p:nvPr/>
        </p:nvSpPr>
        <p:spPr>
          <a:xfrm>
            <a:off x="8142873" y="1299684"/>
            <a:ext cx="3309179" cy="52384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/>
              <a:t> </a:t>
            </a:r>
            <a:r>
              <a:rPr lang="en-US" sz="2200" b="1"/>
              <a:t>Specific conditions</a:t>
            </a:r>
          </a:p>
          <a:p>
            <a:r>
              <a:rPr lang="en-US" sz="1900"/>
              <a:t>Hepatitis A</a:t>
            </a:r>
          </a:p>
          <a:p>
            <a:r>
              <a:rPr lang="en-US" sz="1900"/>
              <a:t>Yellow fever</a:t>
            </a:r>
          </a:p>
          <a:p>
            <a:r>
              <a:rPr lang="en-US" sz="1900"/>
              <a:t>Typhoid fever</a:t>
            </a:r>
          </a:p>
          <a:p>
            <a:r>
              <a:rPr lang="en-US" sz="1900"/>
              <a:t>Japanese encephalitis </a:t>
            </a:r>
          </a:p>
          <a:p>
            <a:r>
              <a:rPr lang="en-US" sz="1900"/>
              <a:t>Cholera</a:t>
            </a:r>
          </a:p>
          <a:p>
            <a:r>
              <a:rPr lang="en-US" sz="1900"/>
              <a:t>Rotavirus</a:t>
            </a:r>
          </a:p>
          <a:p>
            <a:r>
              <a:rPr lang="en-US" sz="1900"/>
              <a:t>Rabies</a:t>
            </a:r>
          </a:p>
          <a:p>
            <a:r>
              <a:rPr lang="en-US" sz="1900"/>
              <a:t>Human papilloma virus (HPV)</a:t>
            </a:r>
          </a:p>
          <a:p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900"/>
            </a:br>
            <a:r>
              <a:rPr lang="en-US" sz="1900" b="1"/>
              <a:t>Experimental stage</a:t>
            </a:r>
          </a:p>
          <a:p>
            <a:r>
              <a:rPr lang="en-US" sz="1900"/>
              <a:t>Malaria (experimental)</a:t>
            </a:r>
          </a:p>
          <a:p>
            <a:r>
              <a:rPr lang="en-US" sz="1900"/>
              <a:t>Dengue (failure)</a:t>
            </a:r>
          </a:p>
          <a:p>
            <a:r>
              <a:rPr lang="en-US" sz="1900"/>
              <a:t>Ebola (new, seems effective)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66740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D8B4BD-90FB-4CAE-90E0-CDB7D6B2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23" y="0"/>
            <a:ext cx="3545542" cy="1325563"/>
          </a:xfrm>
        </p:spPr>
        <p:txBody>
          <a:bodyPr/>
          <a:lstStyle/>
          <a:p>
            <a:r>
              <a:rPr lang="en-GB" b="1" dirty="0">
                <a:solidFill>
                  <a:srgbClr val="2A49D8"/>
                </a:solidFill>
                <a:latin typeface="+mn-lt"/>
              </a:rPr>
              <a:t>Group work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C38D61-F06B-41EB-8D48-89667B904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7823" y="1597025"/>
            <a:ext cx="1029596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For your context (Lebanon, South Sudan):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Define your target population (age /other factors) for a catch-up vaccination campaign. </a:t>
            </a:r>
          </a:p>
          <a:p>
            <a:r>
              <a:rPr lang="en-GB" dirty="0"/>
              <a:t>List points to consider when planning for a vaccination programme /campaign</a:t>
            </a:r>
          </a:p>
          <a:p>
            <a:r>
              <a:rPr lang="en-GB" dirty="0"/>
              <a:t>Which challenges may you be faced with during the programme / campaign?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Time allocated: 15 minutes</a:t>
            </a:r>
          </a:p>
          <a:p>
            <a:pPr marL="0" indent="0">
              <a:buNone/>
            </a:pPr>
            <a:endParaRPr lang="fr-CH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50316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CA68EA-B0A2-4EA8-A1F6-C624AD8E32D8}"/>
              </a:ext>
            </a:extLst>
          </p:cNvPr>
          <p:cNvSpPr txBox="1"/>
          <p:nvPr/>
        </p:nvSpPr>
        <p:spPr>
          <a:xfrm>
            <a:off x="1430381" y="283538"/>
            <a:ext cx="9891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u="sng" dirty="0"/>
              <a:t>Target population for a vaccination programme and </a:t>
            </a:r>
          </a:p>
          <a:p>
            <a:pPr algn="ctr"/>
            <a:r>
              <a:rPr lang="en-GB" sz="3600" u="sng" dirty="0"/>
              <a:t>campaign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C8961-ED8C-49C3-A880-AC15469D4BA6}"/>
              </a:ext>
            </a:extLst>
          </p:cNvPr>
          <p:cNvSpPr txBox="1"/>
          <p:nvPr/>
        </p:nvSpPr>
        <p:spPr>
          <a:xfrm>
            <a:off x="1271587" y="1795542"/>
            <a:ext cx="10529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/>
              <a:t>Routine vaccination - catch up campaign - in case of a disease outbreak 	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Standard age groups according to national vaccination calendar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Susceptibility 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GB" sz="2400" dirty="0"/>
              <a:t>Non / partly-immune populations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Vulnerability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GB" sz="2400" dirty="0"/>
              <a:t>Per-se vulnerable to the disease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GB" sz="2400" dirty="0"/>
              <a:t>External factors due to crisis situation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GB" sz="2400" dirty="0"/>
              <a:t>Higher risk of complications / death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Areas with low vaccination coverage (herd immunity threshold)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Geographic area(s) for prioritisation (need to put a limit)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GB" sz="2400" dirty="0"/>
              <a:t>Rural - camps – urban: Densely populated areas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GB" sz="2400" dirty="0"/>
              <a:t>Estimated population and obstacles, e.g. logistics, security</a:t>
            </a:r>
          </a:p>
        </p:txBody>
      </p:sp>
    </p:spTree>
    <p:extLst>
      <p:ext uri="{BB962C8B-B14F-4D97-AF65-F5344CB8AC3E}">
        <p14:creationId xmlns:p14="http://schemas.microsoft.com/office/powerpoint/2010/main" val="234107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1082BF64-95AE-4C46-A20B-CDB48A9540F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Objectives</a:t>
            </a:r>
            <a:endParaRPr lang="en-GB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63E27DC-3CA2-45D9-B0B6-6DC3F304847E}"/>
              </a:ext>
            </a:extLst>
          </p:cNvPr>
          <p:cNvSpPr txBox="1">
            <a:spLocks/>
          </p:cNvSpPr>
          <p:nvPr/>
        </p:nvSpPr>
        <p:spPr>
          <a:xfrm>
            <a:off x="1088572" y="21415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i="1">
                <a:solidFill>
                  <a:srgbClr val="2A49D8"/>
                </a:solidFill>
              </a:rPr>
              <a:t>Be able to:</a:t>
            </a:r>
          </a:p>
          <a:p>
            <a:r>
              <a:rPr lang="en-GB"/>
              <a:t>identify priority diseases for preventive and /or re-active vaccination during acute and protracted crises (EPI / outside EPI)</a:t>
            </a:r>
          </a:p>
          <a:p>
            <a:r>
              <a:rPr lang="en-GB"/>
              <a:t>explain how they prioritize population groups for vaccination of selected diseases at times of limited vaccine availability </a:t>
            </a:r>
          </a:p>
          <a:p>
            <a:r>
              <a:rPr lang="en-GB"/>
              <a:t>explain points to consider when planning the implementation of a vaccination programme / campaign</a:t>
            </a:r>
            <a:endParaRPr lang="en-GB" b="1" dirty="0">
              <a:solidFill>
                <a:srgbClr val="2A49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75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3F1EA1-B986-4E8C-8D19-99DD33DE331B}"/>
              </a:ext>
            </a:extLst>
          </p:cNvPr>
          <p:cNvSpPr txBox="1"/>
          <p:nvPr/>
        </p:nvSpPr>
        <p:spPr>
          <a:xfrm>
            <a:off x="706011" y="191666"/>
            <a:ext cx="521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Points to consider (campaign)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57B77-090D-46C6-8D06-C078A29F157A}"/>
              </a:ext>
            </a:extLst>
          </p:cNvPr>
          <p:cNvSpPr txBox="1"/>
          <p:nvPr/>
        </p:nvSpPr>
        <p:spPr>
          <a:xfrm>
            <a:off x="789504" y="1048276"/>
            <a:ext cx="51362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400" dirty="0"/>
              <a:t>Vaccines /other supplies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Personnel; Assign ad-hoc staff during a vaccination campaign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Set-up special vaccination sites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Consider alternatives to reach groups with low vaccination coverage (e.g. door to door)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Logistical support, e.g. cold chain, transportation, fuel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Information &amp; social mobilization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Selective vs non-selective vaccination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Vaccination recording /reporting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Financing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400" dirty="0"/>
              <a:t>Leadership and coordination</a:t>
            </a:r>
          </a:p>
          <a:p>
            <a:r>
              <a:rPr lang="en-GB" sz="2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34550-8F3B-4BBE-AA54-4E2F28D64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125" y="278496"/>
            <a:ext cx="1980235" cy="1315749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4E50CFE-E1F3-470E-A154-5727A8212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5462" y="37620"/>
            <a:ext cx="2742394" cy="225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14B5DB-F5FF-483B-81DB-403E84F19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088" y="1434789"/>
            <a:ext cx="2671537" cy="1743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F23C7-9831-43A1-B951-6CBDD0243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047" y="2311785"/>
            <a:ext cx="2596867" cy="1736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70E7D-3E8A-4E17-9A7F-945B0A897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80"/>
          <a:stretch/>
        </p:blipFill>
        <p:spPr>
          <a:xfrm>
            <a:off x="10394190" y="3794199"/>
            <a:ext cx="1616839" cy="979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97BEDE-E9AF-4594-9778-9F2218F26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206" y="4036773"/>
            <a:ext cx="2028274" cy="1252097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7A9CB874-500C-4433-AC9D-2DA964DF5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4543" y="5042736"/>
            <a:ext cx="2235338" cy="153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34ECE-1FAF-49CA-A6F1-17BF2E015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613" y="4813718"/>
            <a:ext cx="2016488" cy="19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8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7FF56C-74B6-4E8B-AE76-7129DF5A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342" y="0"/>
            <a:ext cx="6900862" cy="1325563"/>
          </a:xfrm>
        </p:spPr>
        <p:txBody>
          <a:bodyPr>
            <a:normAutofit/>
          </a:bodyPr>
          <a:lstStyle/>
          <a:p>
            <a:r>
              <a:rPr lang="en-GB" u="sng" dirty="0">
                <a:latin typeface="+mn-lt"/>
              </a:rPr>
              <a:t>Take constraints into account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EE2583-C1CE-486C-9B03-638FE6ACF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973" y="193864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800" dirty="0"/>
              <a:t>Supply time for vaccines and other supplies</a:t>
            </a:r>
          </a:p>
          <a:p>
            <a:pPr lvl="1"/>
            <a:r>
              <a:rPr lang="en-US" sz="2800" dirty="0"/>
              <a:t>Staff availability (right mix)</a:t>
            </a:r>
          </a:p>
          <a:p>
            <a:pPr lvl="1"/>
            <a:r>
              <a:rPr lang="en-US" sz="2800" dirty="0"/>
              <a:t>Logistical capacity</a:t>
            </a:r>
          </a:p>
          <a:p>
            <a:pPr marL="457200" lvl="1" indent="0">
              <a:buNone/>
            </a:pPr>
            <a:r>
              <a:rPr lang="en-US" i="1" dirty="0"/>
              <a:t>When  limited, it will be better in the case of an (imminent) outbreak to start the campaign quickly, targeting priority areas, rather than wait for the means for a larger scale operation that will be too late.</a:t>
            </a:r>
            <a:endParaRPr lang="en-GB" i="1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800" dirty="0"/>
              <a:t>Acceptability (NB. Spread of vaccine misinformation; Managing adverse effects of immunization (AEFI) -&gt; have a plan ready to deal with this!!)</a:t>
            </a:r>
          </a:p>
          <a:p>
            <a:pPr lvl="1"/>
            <a:r>
              <a:rPr lang="en-US" sz="2800" dirty="0"/>
              <a:t>Accessibility: Road network, distance, population density</a:t>
            </a:r>
          </a:p>
          <a:p>
            <a:pPr lvl="1"/>
            <a:r>
              <a:rPr lang="en-US" sz="2800" dirty="0"/>
              <a:t>Special events (holidays, elections, food distribution, etc.)</a:t>
            </a:r>
          </a:p>
          <a:p>
            <a:pPr lvl="1"/>
            <a:r>
              <a:rPr lang="en-US" sz="2800" dirty="0"/>
              <a:t>Security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182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6A078-40CD-418A-B5C0-4E53501D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6" y="282575"/>
            <a:ext cx="11495032" cy="63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4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BF9FC7-CBD6-424C-83F6-CCC246369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205" y="344861"/>
            <a:ext cx="3277589" cy="847540"/>
          </a:xfrm>
        </p:spPr>
        <p:txBody>
          <a:bodyPr>
            <a:normAutofit/>
          </a:bodyPr>
          <a:lstStyle/>
          <a:p>
            <a:r>
              <a:rPr lang="en-US" u="sng" dirty="0">
                <a:latin typeface="+mn-lt"/>
              </a:rPr>
              <a:t>Wrap-up</a:t>
            </a:r>
            <a:r>
              <a:rPr lang="en-US" dirty="0">
                <a:latin typeface="+mn-lt"/>
              </a:rPr>
              <a:t> -1 </a:t>
            </a:r>
            <a:endParaRPr lang="fr-CH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431AD8-26E7-4141-9AE3-FDF28471E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885" y="1937451"/>
            <a:ext cx="10237694" cy="4799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From a clinical and epidemiological perspective, the priority target for vaccination is based on a combination of:  </a:t>
            </a:r>
          </a:p>
          <a:p>
            <a:pPr marL="0" indent="0">
              <a:buNone/>
            </a:pPr>
            <a:endParaRPr lang="en-US" dirty="0"/>
          </a:p>
          <a:p>
            <a:pPr marL="914400" lvl="1" indent="-457200" algn="just">
              <a:buFont typeface="+mj-lt"/>
              <a:buAutoNum type="arabicParenR"/>
            </a:pPr>
            <a:r>
              <a:rPr lang="en-US" sz="2800" dirty="0"/>
              <a:t>Case-fatality ratio (CFR) &amp; burden of disease</a:t>
            </a:r>
          </a:p>
          <a:p>
            <a:pPr marL="914400" lvl="1" indent="-457200" algn="just">
              <a:buFont typeface="+mj-lt"/>
              <a:buAutoNum type="arabicParenR"/>
            </a:pPr>
            <a:r>
              <a:rPr lang="en-US" sz="2800" dirty="0"/>
              <a:t>Basic reproductive rate (Ro) </a:t>
            </a:r>
          </a:p>
          <a:p>
            <a:pPr marL="914400" lvl="1" indent="-457200" algn="just">
              <a:buFont typeface="+mj-lt"/>
              <a:buAutoNum type="arabicParenR"/>
            </a:pPr>
            <a:r>
              <a:rPr lang="en-US" sz="2800" dirty="0"/>
              <a:t>Mode of transmission (air/droplets is most dangerous, also water / vectors)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6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7F143B-FB0F-4888-BD00-70DDE586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205" y="260387"/>
            <a:ext cx="3277589" cy="847540"/>
          </a:xfrm>
        </p:spPr>
        <p:txBody>
          <a:bodyPr>
            <a:normAutofit/>
          </a:bodyPr>
          <a:lstStyle/>
          <a:p>
            <a:r>
              <a:rPr lang="en-US" u="sng" dirty="0">
                <a:latin typeface="+mn-lt"/>
              </a:rPr>
              <a:t>Wrap-up</a:t>
            </a:r>
            <a:r>
              <a:rPr lang="en-US" dirty="0">
                <a:latin typeface="+mn-lt"/>
              </a:rPr>
              <a:t> -2</a:t>
            </a:r>
            <a:endParaRPr lang="fr-CH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5DA9D5-46B2-4D00-BE94-9BEC51BDC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485" y="1484543"/>
            <a:ext cx="10515600" cy="4799425"/>
          </a:xfrm>
        </p:spPr>
        <p:txBody>
          <a:bodyPr>
            <a:no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b="1" dirty="0">
                <a:solidFill>
                  <a:srgbClr val="2A49D8"/>
                </a:solidFill>
              </a:rPr>
              <a:t>Measles</a:t>
            </a:r>
            <a:r>
              <a:rPr lang="en-US" dirty="0"/>
              <a:t>: Vaccinate! often No1 priority because incidence (rate) + transmissibility (R0) + CFR (lethality) are all HIGH. </a:t>
            </a:r>
            <a:r>
              <a:rPr lang="en-US" dirty="0">
                <a:solidFill>
                  <a:srgbClr val="2A49D8"/>
                </a:solidFill>
              </a:rPr>
              <a:t>“It’s not IF measles will happen, but WHEN it will happen” in many crisis situations (routine vaccination &amp; cold-chain break down)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rgbClr val="C00000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2400" b="1" dirty="0"/>
              <a:t>Meningitis, Cholera, Diphtheria, Yellow fever: </a:t>
            </a:r>
            <a:r>
              <a:rPr lang="en-US" sz="2400" dirty="0"/>
              <a:t> Outbreaks are often local, some very important, </a:t>
            </a:r>
            <a:r>
              <a:rPr lang="en-US" sz="2400" b="1" dirty="0"/>
              <a:t>vaccination is essential </a:t>
            </a:r>
          </a:p>
          <a:p>
            <a:pPr marL="457200" lvl="1" indent="0">
              <a:buNone/>
            </a:pPr>
            <a:r>
              <a:rPr lang="en-US" dirty="0"/>
              <a:t>Cholera : rehydration, water-sanitation and hygiene are crucial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400" b="1" dirty="0"/>
              <a:t>Rubella</a:t>
            </a:r>
            <a:r>
              <a:rPr lang="en-US" sz="2400" dirty="0"/>
              <a:t> : low CFR but good to combine with measles and mumps (MMR)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400" b="1" dirty="0"/>
              <a:t>Malaria </a:t>
            </a:r>
            <a:r>
              <a:rPr lang="en-US" sz="2400" dirty="0"/>
              <a:t>: case management and vector-control (vaccine not very effective)</a:t>
            </a:r>
          </a:p>
        </p:txBody>
      </p:sp>
    </p:spTree>
    <p:extLst>
      <p:ext uri="{BB962C8B-B14F-4D97-AF65-F5344CB8AC3E}">
        <p14:creationId xmlns:p14="http://schemas.microsoft.com/office/powerpoint/2010/main" val="3179850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8C2585-5D8E-4D1F-BD7A-03C4CDBB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033" y="305453"/>
            <a:ext cx="2938742" cy="1325563"/>
          </a:xfrm>
        </p:spPr>
        <p:txBody>
          <a:bodyPr>
            <a:normAutofit/>
          </a:bodyPr>
          <a:lstStyle/>
          <a:p>
            <a:r>
              <a:rPr lang="en-GB" u="sng" dirty="0">
                <a:latin typeface="+mn-lt"/>
              </a:rPr>
              <a:t>Wrap-up</a:t>
            </a:r>
            <a:r>
              <a:rPr lang="en-GB" dirty="0">
                <a:latin typeface="+mn-lt"/>
              </a:rPr>
              <a:t> -3 </a:t>
            </a:r>
            <a:br>
              <a:rPr lang="en-GB" dirty="0">
                <a:latin typeface="+mn-lt"/>
              </a:rPr>
            </a:br>
            <a:endParaRPr lang="en-GB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F6BB34-DDC3-45E8-9430-570E776F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132" y="2246866"/>
            <a:ext cx="9898296" cy="273110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Organizing a vaccination programme and/or campaign:</a:t>
            </a:r>
          </a:p>
          <a:p>
            <a:r>
              <a:rPr lang="en-GB" dirty="0"/>
              <a:t>Careful </a:t>
            </a:r>
            <a:r>
              <a:rPr lang="en-GB" dirty="0">
                <a:solidFill>
                  <a:srgbClr val="2A49D8"/>
                </a:solidFill>
              </a:rPr>
              <a:t>formulation and planning </a:t>
            </a:r>
            <a:r>
              <a:rPr lang="en-GB" dirty="0"/>
              <a:t>is needed before starting a routine vaccination programme or vaccination campaign </a:t>
            </a:r>
          </a:p>
          <a:p>
            <a:r>
              <a:rPr lang="en-GB" dirty="0"/>
              <a:t>Take opportunities and constraints into account</a:t>
            </a:r>
          </a:p>
          <a:p>
            <a:r>
              <a:rPr lang="en-GB" dirty="0">
                <a:solidFill>
                  <a:srgbClr val="0033CC"/>
                </a:solidFill>
              </a:rPr>
              <a:t>Information, social </a:t>
            </a:r>
            <a:r>
              <a:rPr lang="en-GB" dirty="0">
                <a:solidFill>
                  <a:srgbClr val="2A49D8"/>
                </a:solidFill>
              </a:rPr>
              <a:t>mobilization and coordination </a:t>
            </a:r>
            <a:r>
              <a:rPr lang="en-GB" dirty="0"/>
              <a:t>are essential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501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301936-410B-48FE-982E-67CC522F9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358" y="1566901"/>
            <a:ext cx="7211030" cy="50873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B4DF68-B696-429E-92D5-8C4134E0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391" y="569842"/>
            <a:ext cx="8828964" cy="5219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Any questions?</a:t>
            </a:r>
            <a:endParaRPr lang="fr-CH" sz="5400" b="1" dirty="0"/>
          </a:p>
        </p:txBody>
      </p:sp>
    </p:spTree>
    <p:extLst>
      <p:ext uri="{BB962C8B-B14F-4D97-AF65-F5344CB8AC3E}">
        <p14:creationId xmlns:p14="http://schemas.microsoft.com/office/powerpoint/2010/main" val="3032994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CE8B9-9859-498A-B833-D23C6A3E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79" y="330200"/>
            <a:ext cx="11413121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9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C0751A9-84F7-4B7B-98D1-C5C340E6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17" y="515183"/>
            <a:ext cx="6567102" cy="307777"/>
          </a:xfrm>
        </p:spPr>
        <p:txBody>
          <a:bodyPr>
            <a:normAutofit fontScale="90000"/>
          </a:bodyPr>
          <a:lstStyle/>
          <a:p>
            <a:r>
              <a:rPr lang="en-GB" sz="3600" u="sng" dirty="0">
                <a:latin typeface="+mn-lt"/>
              </a:rPr>
              <a:t>Analysis South Sudan measles</a:t>
            </a:r>
            <a:br>
              <a:rPr lang="fr-CH" sz="3600" u="sng" dirty="0">
                <a:latin typeface="+mn-lt"/>
              </a:rPr>
            </a:br>
            <a:endParaRPr lang="fr-CH" sz="3600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85BFDBA-DD11-4A4E-A91B-2E941ADB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56" y="1340768"/>
            <a:ext cx="433555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2F5F943-D16B-4FE4-9E25-DCA45D7EA4C9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49" y="3738241"/>
            <a:ext cx="4300364" cy="298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99A49-EF8D-4C88-AE86-06A9D50EF240}"/>
              </a:ext>
            </a:extLst>
          </p:cNvPr>
          <p:cNvSpPr txBox="1"/>
          <p:nvPr/>
        </p:nvSpPr>
        <p:spPr>
          <a:xfrm>
            <a:off x="7959453" y="383313"/>
            <a:ext cx="3708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A49D8"/>
                </a:solidFill>
              </a:rPr>
              <a:t>MSF, GOAL, IOM, UNICEF, WHO: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400" b="1" dirty="0">
                <a:sym typeface="Wingdings" panose="05000000000000000000" pitchFamily="2" charset="2"/>
              </a:rPr>
              <a:t>21,500 people vaccinated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400" dirty="0">
                <a:solidFill>
                  <a:srgbClr val="2A49D8"/>
                </a:solidFill>
                <a:sym typeface="Wingdings" panose="05000000000000000000" pitchFamily="2" charset="2"/>
              </a:rPr>
              <a:t>in 7 days </a:t>
            </a:r>
            <a:endParaRPr lang="fr-CH" sz="2400" dirty="0">
              <a:solidFill>
                <a:srgbClr val="2A49D8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25CACFD-F66C-41C8-BF5D-FEAE1DFC729B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87" y="1889873"/>
            <a:ext cx="3152478" cy="210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075BBF9-4B11-4EF8-9613-95C1F58D7C8D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87" y="4260392"/>
            <a:ext cx="3152477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3B941-D6DB-4138-BF95-5BD310F07AED}"/>
              </a:ext>
            </a:extLst>
          </p:cNvPr>
          <p:cNvSpPr txBox="1"/>
          <p:nvPr/>
        </p:nvSpPr>
        <p:spPr>
          <a:xfrm>
            <a:off x="8507072" y="2650312"/>
            <a:ext cx="5040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dirty="0"/>
              <a:t>All cases</a:t>
            </a:r>
          </a:p>
          <a:p>
            <a:r>
              <a:rPr lang="fr-CH" sz="900" dirty="0"/>
              <a:t>(327)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23C15-EC4A-4757-9FC0-4D9535FEC8B9}"/>
              </a:ext>
            </a:extLst>
          </p:cNvPr>
          <p:cNvSpPr txBox="1"/>
          <p:nvPr/>
        </p:nvSpPr>
        <p:spPr>
          <a:xfrm>
            <a:off x="8403887" y="4650062"/>
            <a:ext cx="100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b="1" dirty="0" err="1">
                <a:solidFill>
                  <a:srgbClr val="008A8C"/>
                </a:solidFill>
              </a:rPr>
              <a:t>Hospitalized</a:t>
            </a:r>
            <a:r>
              <a:rPr lang="fr-CH" sz="900" b="1" dirty="0">
                <a:solidFill>
                  <a:srgbClr val="008A8C"/>
                </a:solidFill>
              </a:rPr>
              <a:t> </a:t>
            </a:r>
          </a:p>
          <a:p>
            <a:r>
              <a:rPr lang="fr-CH" sz="900" dirty="0"/>
              <a:t>=</a:t>
            </a:r>
          </a:p>
          <a:p>
            <a:r>
              <a:rPr lang="fr-CH" sz="900" b="1" dirty="0">
                <a:solidFill>
                  <a:srgbClr val="C00000"/>
                </a:solidFill>
              </a:rPr>
              <a:t>+</a:t>
            </a:r>
            <a:r>
              <a:rPr lang="fr-CH" sz="900" b="1" dirty="0" err="1">
                <a:solidFill>
                  <a:srgbClr val="C00000"/>
                </a:solidFill>
              </a:rPr>
              <a:t>children</a:t>
            </a:r>
            <a:r>
              <a:rPr lang="fr-CH" sz="900" b="1" dirty="0">
                <a:solidFill>
                  <a:srgbClr val="C00000"/>
                </a:solidFill>
              </a:rPr>
              <a:t>&lt;5yrs</a:t>
            </a:r>
          </a:p>
          <a:p>
            <a:endParaRPr lang="fr-CH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81646-420B-4966-A87C-718A8D0C256B}"/>
              </a:ext>
            </a:extLst>
          </p:cNvPr>
          <p:cNvSpPr txBox="1"/>
          <p:nvPr/>
        </p:nvSpPr>
        <p:spPr>
          <a:xfrm>
            <a:off x="7408019" y="6469778"/>
            <a:ext cx="250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/>
              <a:t>Source :   MSF &amp; WHO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A5152-189F-42A2-A430-F80A168EE401}"/>
              </a:ext>
            </a:extLst>
          </p:cNvPr>
          <p:cNvSpPr txBox="1"/>
          <p:nvPr/>
        </p:nvSpPr>
        <p:spPr>
          <a:xfrm>
            <a:off x="2369240" y="4388452"/>
            <a:ext cx="231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National view by province/county</a:t>
            </a:r>
          </a:p>
        </p:txBody>
      </p:sp>
    </p:spTree>
    <p:extLst>
      <p:ext uri="{BB962C8B-B14F-4D97-AF65-F5344CB8AC3E}">
        <p14:creationId xmlns:p14="http://schemas.microsoft.com/office/powerpoint/2010/main" val="1402531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82543-B490-4343-B909-9397BD156DF0}"/>
              </a:ext>
            </a:extLst>
          </p:cNvPr>
          <p:cNvGrpSpPr>
            <a:grpSpLocks/>
          </p:cNvGrpSpPr>
          <p:nvPr/>
        </p:nvGrpSpPr>
        <p:grpSpPr bwMode="auto">
          <a:xfrm>
            <a:off x="3942608" y="744935"/>
            <a:ext cx="5771408" cy="5967390"/>
            <a:chOff x="1390" y="2850"/>
            <a:chExt cx="9539" cy="10382"/>
          </a:xfrm>
        </p:grpSpPr>
        <p:sp>
          <p:nvSpPr>
            <p:cNvPr id="5" name="AutoShape 16">
              <a:extLst>
                <a:ext uri="{FF2B5EF4-FFF2-40B4-BE49-F238E27FC236}">
                  <a16:creationId xmlns:a16="http://schemas.microsoft.com/office/drawing/2014/main" id="{CED1418F-95B8-4FE6-8059-45DF93290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4" y="5354"/>
              <a:ext cx="0" cy="5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H" sz="1600"/>
            </a:p>
          </p:txBody>
        </p:sp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3DF69473-137E-4845-B198-1CFBA27AD0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0" y="2850"/>
              <a:ext cx="5535" cy="12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AU" altLang="fr-FR" sz="1200" b="1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Generalized febrile rash</a:t>
              </a:r>
              <a:endParaRPr lang="en-AU" altLang="fr-FR" sz="1100" dirty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algn="ctr" eaLnBrk="0" hangingPunct="0"/>
              <a:r>
                <a:rPr lang="en-AU" altLang="fr-FR" sz="1200" b="1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+</a:t>
              </a:r>
              <a:endParaRPr lang="en-AU" altLang="fr-FR" sz="1100" dirty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algn="ctr" eaLnBrk="0" hangingPunct="0"/>
              <a:r>
                <a:rPr lang="en-AU" altLang="fr-FR" sz="1200" b="1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cough or nasal discharge or conjunctivitis</a:t>
              </a:r>
              <a:endParaRPr lang="en-AU" altLang="fr-FR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9B4D1D65-8593-442B-9FB2-F4680B10F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" y="4732"/>
              <a:ext cx="3057" cy="6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fr-FR" sz="12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Probable measles </a:t>
              </a:r>
              <a:r>
                <a:rPr lang="en-US" altLang="fr-FR" sz="10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case</a:t>
              </a:r>
              <a:endParaRPr lang="en-US" altLang="fr-FR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id="{3ED24837-2A26-4824-9F46-0FA3623FA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8" y="4729"/>
              <a:ext cx="3156" cy="5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fr-FR" sz="12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Other diagnosis</a:t>
              </a:r>
              <a:endParaRPr lang="en-US" altLang="fr-FR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12">
              <a:extLst>
                <a:ext uri="{FF2B5EF4-FFF2-40B4-BE49-F238E27FC236}">
                  <a16:creationId xmlns:a16="http://schemas.microsoft.com/office/drawing/2014/main" id="{D836D51C-1140-4252-BF07-391083F2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1" y="5930"/>
              <a:ext cx="5535" cy="39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fr-FR" sz="1200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</a:rPr>
                <a:t>At least </a:t>
              </a:r>
              <a:r>
                <a:rPr lang="en-US" altLang="fr-FR" sz="1200" b="1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</a:rPr>
                <a:t>one major complication or risk factor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Unable  to breastfeed/ eat  or drink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Convulsions, impaired consciousness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Severe oral lesions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severe pneumonia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Croup /stridor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Dehydration/shock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Corneal  damage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Malnutrition (SAM or MAM)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Pregnant women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Newborns &lt; 2 months</a:t>
              </a:r>
              <a:endParaRPr lang="en-US" altLang="fr-FR" sz="1600" dirty="0"/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84A7F1B4-227F-4B7A-B61C-7303BC49A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1" y="10656"/>
              <a:ext cx="5535" cy="2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fr-FR" sz="1200" b="1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</a:rPr>
                <a:t>NO major complications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Pneumonia without severe signs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Acute otitis media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Purulent conjunctivitis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Diarrhea without dehydration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altLang="fr-FR" sz="12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rPr>
                <a:t>Oral candidiasis that does not interfere with eating </a:t>
              </a:r>
              <a:endParaRPr lang="en-AU" altLang="fr-FR" sz="1100" dirty="0">
                <a:ea typeface="Times New Roman" pitchFamily="18" charset="0"/>
              </a:endParaRPr>
            </a:p>
            <a:p>
              <a:pPr eaLnBrk="0" hangingPunct="0"/>
              <a:endParaRPr lang="en-AU" altLang="fr-FR" sz="1600" dirty="0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807CEB86-77B9-429E-B69E-2A7F35633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3" y="7418"/>
              <a:ext cx="3156" cy="11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fr-FR" sz="120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Complicated (severe) case</a:t>
              </a:r>
              <a:endParaRPr lang="en-AU" altLang="fr-FR" sz="110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algn="ctr" eaLnBrk="0" hangingPunct="0"/>
              <a:r>
                <a:rPr lang="en-US" altLang="fr-FR" sz="1200" b="1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INPATIENT</a:t>
              </a:r>
              <a:endParaRPr lang="en-US" alt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2843A9E2-E616-40FB-8FCB-CC16BC156A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4" y="11422"/>
              <a:ext cx="3125" cy="9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fr-FR" sz="120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Uncomplicated case</a:t>
              </a:r>
              <a:endParaRPr lang="en-AU" altLang="fr-FR" sz="110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algn="ctr" eaLnBrk="0" hangingPunct="0"/>
              <a:r>
                <a:rPr lang="en-US" altLang="fr-FR" sz="1200" b="1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OUTPATIENT</a:t>
              </a:r>
              <a:endParaRPr lang="en-AU" altLang="fr-FR" sz="110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eaLnBrk="0" hangingPunct="0"/>
              <a:endParaRPr lang="en-AU" alt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38001536-8637-4651-9716-19D68B9C6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" y="4178"/>
              <a:ext cx="0" cy="5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H" sz="1600"/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05DF7680-5DAC-40FC-9B95-A8AA7CA16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6" y="10014"/>
              <a:ext cx="0" cy="5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H" sz="1600"/>
            </a:p>
          </p:txBody>
        </p:sp>
        <p:sp>
          <p:nvSpPr>
            <p:cNvPr id="15" name="AutoShape 6">
              <a:extLst>
                <a:ext uri="{FF2B5EF4-FFF2-40B4-BE49-F238E27FC236}">
                  <a16:creationId xmlns:a16="http://schemas.microsoft.com/office/drawing/2014/main" id="{BA6A9B22-5ECF-4C4E-811A-97E0C337D7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7" y="4983"/>
              <a:ext cx="157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H" sz="1600"/>
            </a:p>
          </p:txBody>
        </p:sp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FFB94669-3F64-4521-AFB2-B24B1694E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3" y="8030"/>
              <a:ext cx="60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H" sz="1600"/>
            </a:p>
          </p:txBody>
        </p:sp>
        <p:sp>
          <p:nvSpPr>
            <p:cNvPr id="17" name="AutoShape 4">
              <a:extLst>
                <a:ext uri="{FF2B5EF4-FFF2-40B4-BE49-F238E27FC236}">
                  <a16:creationId xmlns:a16="http://schemas.microsoft.com/office/drawing/2014/main" id="{3782BD6C-100E-4A28-BD04-D9D709ABE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3" y="11882"/>
              <a:ext cx="60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H" sz="1600"/>
            </a:p>
          </p:txBody>
        </p:sp>
      </p:grpSp>
      <p:pic>
        <p:nvPicPr>
          <p:cNvPr id="18" name="Picture 27">
            <a:extLst>
              <a:ext uri="{FF2B5EF4-FFF2-40B4-BE49-F238E27FC236}">
                <a16:creationId xmlns:a16="http://schemas.microsoft.com/office/drawing/2014/main" id="{38BC8DBC-EFC0-49C8-87C8-6F0B23C44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148" y="404089"/>
            <a:ext cx="1376748" cy="68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A452558-5B1E-4605-855F-80FAEE11E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24" y="73591"/>
            <a:ext cx="69241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fr-FR" sz="2800" u="sng" dirty="0">
                <a:ea typeface="Times New Roman" pitchFamily="18" charset="0"/>
                <a:cs typeface="Times New Roman" pitchFamily="18" charset="0"/>
              </a:rPr>
              <a:t>ALGORITHM FOR THE DIAGNOSIS OF MEASLES</a:t>
            </a:r>
            <a:endParaRPr lang="en-AU" altLang="fr-FR" sz="2800" u="sng" dirty="0"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4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4BEEA8-1110-4424-859F-CD94573AF1B3}"/>
              </a:ext>
            </a:extLst>
          </p:cNvPr>
          <p:cNvSpPr txBox="1">
            <a:spLocks/>
          </p:cNvSpPr>
          <p:nvPr/>
        </p:nvSpPr>
        <p:spPr>
          <a:xfrm>
            <a:off x="2577378" y="536122"/>
            <a:ext cx="7037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2A49D8"/>
                </a:solidFill>
              </a:rPr>
              <a:t>Group work  –Introduction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681C9-5CCD-4DD7-910D-3539DEFCFF49}"/>
              </a:ext>
            </a:extLst>
          </p:cNvPr>
          <p:cNvSpPr txBox="1"/>
          <p:nvPr/>
        </p:nvSpPr>
        <p:spPr>
          <a:xfrm>
            <a:off x="2320901" y="2951554"/>
            <a:ext cx="72786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Priority diseases for vaccination in two contexts: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The Lebanon refugee crisis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South Sudan: internal armed conflict</a:t>
            </a:r>
          </a:p>
        </p:txBody>
      </p:sp>
    </p:spTree>
    <p:extLst>
      <p:ext uri="{BB962C8B-B14F-4D97-AF65-F5344CB8AC3E}">
        <p14:creationId xmlns:p14="http://schemas.microsoft.com/office/powerpoint/2010/main" val="2487484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F9771-F4FF-4FF6-A3FA-E34486F5D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93"/>
          <a:stretch/>
        </p:blipFill>
        <p:spPr bwMode="auto">
          <a:xfrm>
            <a:off x="2732624" y="692696"/>
            <a:ext cx="3929506" cy="237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6519F-615A-4F96-8AFE-E5F9C558D953}"/>
              </a:ext>
            </a:extLst>
          </p:cNvPr>
          <p:cNvSpPr txBox="1"/>
          <p:nvPr/>
        </p:nvSpPr>
        <p:spPr>
          <a:xfrm>
            <a:off x="7103918" y="144413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hlinkClick r:id="rId3"/>
              </a:rPr>
              <a:t>10.1371/journal.pone.0194276</a:t>
            </a:r>
            <a:r>
              <a:rPr lang="fr-CH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1A661-4224-48A5-869D-001778ECB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913" y="3573016"/>
            <a:ext cx="3929507" cy="2592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098DA-05BC-4DC7-A1DF-801DB1E48BD5}"/>
              </a:ext>
            </a:extLst>
          </p:cNvPr>
          <p:cNvSpPr txBox="1"/>
          <p:nvPr/>
        </p:nvSpPr>
        <p:spPr>
          <a:xfrm>
            <a:off x="6785420" y="4149081"/>
            <a:ext cx="370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hlinkClick r:id="rId5"/>
              </a:rPr>
              <a:t>https://doi.org/10.1371/journal.pone.0168145</a:t>
            </a:r>
            <a:r>
              <a:rPr lang="fr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4129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0A74D8-BEEE-4AFA-B977-649CC934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60649"/>
            <a:ext cx="5544616" cy="601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CDF53-1E9B-4247-8118-80DFF326900D}"/>
              </a:ext>
            </a:extLst>
          </p:cNvPr>
          <p:cNvSpPr txBox="1"/>
          <p:nvPr/>
        </p:nvSpPr>
        <p:spPr>
          <a:xfrm>
            <a:off x="8544272" y="6306506"/>
            <a:ext cx="363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hlinkClick r:id="rId3"/>
              </a:rPr>
              <a:t>10.3201/eid1902.120301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4458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560214-C02C-434C-8553-D92B6D25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952" y="72642"/>
            <a:ext cx="9337021" cy="782277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+mn-lt"/>
              </a:rPr>
              <a:t>Context 1: the Lebanese refugees crisis</a:t>
            </a:r>
            <a:endParaRPr lang="fr-CH" sz="4000" u="sng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CB415-7203-4A0F-A139-FCAEA3DB819D}"/>
              </a:ext>
            </a:extLst>
          </p:cNvPr>
          <p:cNvSpPr txBox="1"/>
          <p:nvPr/>
        </p:nvSpPr>
        <p:spPr>
          <a:xfrm rot="19413760">
            <a:off x="3586361" y="1146293"/>
            <a:ext cx="199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u="sng" dirty="0">
                <a:solidFill>
                  <a:srgbClr val="2A49D8"/>
                </a:solidFill>
              </a:rPr>
              <a:t>Real scenario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4AAA1E8-C929-426B-89DA-31C3BE4B73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5" y="819036"/>
            <a:ext cx="2265912" cy="29523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DAFCD-7015-4390-A222-F5235E8AF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23" y="3888728"/>
            <a:ext cx="2265912" cy="1274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BFAF9-FB3F-4CCE-9D2D-93AAA2E1C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41" b="60856"/>
          <a:stretch/>
        </p:blipFill>
        <p:spPr>
          <a:xfrm>
            <a:off x="1227241" y="5280668"/>
            <a:ext cx="2122616" cy="146069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185875D-71AC-42B0-B788-4E0601D168EC}"/>
              </a:ext>
            </a:extLst>
          </p:cNvPr>
          <p:cNvSpPr txBox="1">
            <a:spLocks/>
          </p:cNvSpPr>
          <p:nvPr/>
        </p:nvSpPr>
        <p:spPr>
          <a:xfrm>
            <a:off x="4382957" y="1899329"/>
            <a:ext cx="6916475" cy="48975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alibri" panose="020F0502020204030204" pitchFamily="34" charset="0"/>
              </a:rPr>
              <a:t>&gt;1 M Syrian + ~400K Palestinian refugees (6M people living in 10K Km2)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Double burden of diseases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Lebanese MoPH overwhelmed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Highly privatized health system not investing in preventive services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Low uptake of vaccination services for both Lebanese &amp; Syrians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Akkar governorate: limited availability of PHC services + high population density &amp; movements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Reports of measles, mumps and polio outbreaks</a:t>
            </a:r>
          </a:p>
          <a:p>
            <a:endParaRPr lang="fr-CH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0D5A73-7A71-4721-9FE0-20B6211E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19" y="169618"/>
            <a:ext cx="11091553" cy="639291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+mn-lt"/>
              </a:rPr>
              <a:t>Context 2: South Sudan internal conflict (since 2013)</a:t>
            </a:r>
            <a:endParaRPr lang="fr-CH" sz="4000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490359A-ABEA-4E96-AE89-C5686220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85" y="1151055"/>
            <a:ext cx="2698475" cy="289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A01BC-631B-4EEF-8183-3370B93739F7}"/>
              </a:ext>
            </a:extLst>
          </p:cNvPr>
          <p:cNvSpPr txBox="1"/>
          <p:nvPr/>
        </p:nvSpPr>
        <p:spPr>
          <a:xfrm rot="19413760">
            <a:off x="4061599" y="1196229"/>
            <a:ext cx="199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u="sng" dirty="0">
                <a:solidFill>
                  <a:srgbClr val="2A49D8"/>
                </a:solidFill>
              </a:rPr>
              <a:t>Real scenario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B8FC607-C619-4925-85B7-66CF3F00687E}"/>
              </a:ext>
            </a:extLst>
          </p:cNvPr>
          <p:cNvSpPr txBox="1">
            <a:spLocks/>
          </p:cNvSpPr>
          <p:nvPr/>
        </p:nvSpPr>
        <p:spPr>
          <a:xfrm>
            <a:off x="5486394" y="975494"/>
            <a:ext cx="6365178" cy="57340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CH" sz="1600"/>
          </a:p>
          <a:p>
            <a:r>
              <a:rPr lang="en-GB" sz="2600"/>
              <a:t>Fighting </a:t>
            </a:r>
            <a:r>
              <a:rPr lang="en-GB" sz="2600">
                <a:sym typeface="Wingdings" panose="05000000000000000000" pitchFamily="2" charset="2"/>
              </a:rPr>
              <a:t> </a:t>
            </a:r>
            <a:r>
              <a:rPr lang="en-GB" sz="2600"/>
              <a:t>influx 80’000 displaced in small town of 20’000 people </a:t>
            </a:r>
          </a:p>
          <a:p>
            <a:r>
              <a:rPr lang="en-GB" sz="2600">
                <a:sym typeface="Wingdings" panose="05000000000000000000" pitchFamily="2" charset="2"/>
              </a:rPr>
              <a:t>Y</a:t>
            </a:r>
            <a:r>
              <a:rPr lang="en-GB" sz="2600"/>
              <a:t>ou are working in a MoH</a:t>
            </a:r>
            <a:r>
              <a:rPr lang="en-GB" sz="2600">
                <a:solidFill>
                  <a:srgbClr val="FF0000"/>
                </a:solidFill>
              </a:rPr>
              <a:t> </a:t>
            </a:r>
            <a:r>
              <a:rPr lang="en-GB" sz="2600"/>
              <a:t>hospital during the malaria season (50% admissions for malaria)</a:t>
            </a:r>
          </a:p>
          <a:p>
            <a:r>
              <a:rPr lang="en-GB" sz="2600"/>
              <a:t>Hospital is </a:t>
            </a:r>
            <a:r>
              <a:rPr lang="en-GB" sz="2600" b="1"/>
              <a:t>overloaded</a:t>
            </a:r>
            <a:r>
              <a:rPr lang="en-GB" sz="2600"/>
              <a:t>: Beds occupancy suddenly 150% (160 beds)</a:t>
            </a:r>
          </a:p>
          <a:p>
            <a:r>
              <a:rPr lang="en-GB" sz="2600" b="1"/>
              <a:t>15 cases of suspected measles </a:t>
            </a:r>
            <a:r>
              <a:rPr lang="en-GB" sz="2600"/>
              <a:t>in a district of  200,000 pop inhabitants. </a:t>
            </a:r>
          </a:p>
          <a:p>
            <a:r>
              <a:rPr lang="en-GB" sz="2600"/>
              <a:t>No confirmation is possible as the laboratory  is not rapidly available. Serology is sent to Uganda but it needs 1 week.</a:t>
            </a:r>
          </a:p>
          <a:p>
            <a:r>
              <a:rPr lang="en-GB" sz="2600"/>
              <a:t>Mostly children affected. Death of 1 malnourished child and 1 pregnant woman with fever and rash. </a:t>
            </a:r>
            <a:endParaRPr lang="en-GB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EA333-C6B5-4230-89E2-FB8520D04EB0}"/>
              </a:ext>
            </a:extLst>
          </p:cNvPr>
          <p:cNvSpPr txBox="1"/>
          <p:nvPr/>
        </p:nvSpPr>
        <p:spPr>
          <a:xfrm>
            <a:off x="760019" y="4387429"/>
            <a:ext cx="4441371" cy="193899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/>
              <a:t>Total population 13 million (M)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1 M live as refugees in neighbouring countries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2-3 M are displaced by war, disease, hunger</a:t>
            </a:r>
          </a:p>
        </p:txBody>
      </p:sp>
    </p:spTree>
    <p:extLst>
      <p:ext uri="{BB962C8B-B14F-4D97-AF65-F5344CB8AC3E}">
        <p14:creationId xmlns:p14="http://schemas.microsoft.com/office/powerpoint/2010/main" val="406359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56B64C-E69D-4301-B4B1-ED18A4E32014}"/>
              </a:ext>
            </a:extLst>
          </p:cNvPr>
          <p:cNvSpPr txBox="1">
            <a:spLocks/>
          </p:cNvSpPr>
          <p:nvPr/>
        </p:nvSpPr>
        <p:spPr>
          <a:xfrm>
            <a:off x="1187823" y="392020"/>
            <a:ext cx="354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sng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2A49D8"/>
                </a:solidFill>
              </a:rPr>
              <a:t>Group work 1</a:t>
            </a:r>
            <a:endParaRPr lang="en-GB" b="1" dirty="0">
              <a:solidFill>
                <a:srgbClr val="2A49D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43EED6-A7D9-45A0-92AA-62B5D9AAE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7823" y="1933201"/>
            <a:ext cx="102959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2-3 of the groups focus on Lebanon, the other 2-3 on South Sudan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Task: </a:t>
            </a:r>
          </a:p>
          <a:p>
            <a:pPr marL="0" indent="0">
              <a:buNone/>
            </a:pPr>
            <a:r>
              <a:rPr lang="en-GB" dirty="0"/>
              <a:t>What are the top three diseases, in order of priority, that you propose for vaccination in your context. Explain the reasons for your choice.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Time allocated: 10 minutes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835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B06B832-8771-40A9-AFB3-05BE22B6A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967" y="125414"/>
            <a:ext cx="9444215" cy="711299"/>
          </a:xfrm>
        </p:spPr>
        <p:txBody>
          <a:bodyPr>
            <a:noAutofit/>
          </a:bodyPr>
          <a:lstStyle/>
          <a:p>
            <a:r>
              <a:rPr lang="en-GB" sz="4000" u="sng" dirty="0">
                <a:latin typeface="+mn-lt"/>
              </a:rPr>
              <a:t>Lebanese EPI Vaccination calendar (2015)</a:t>
            </a:r>
            <a:endParaRPr lang="fr-CH" sz="4000" u="sng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12F01-AA1F-4529-9993-E4ED9CB49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"/>
          <a:stretch/>
        </p:blipFill>
        <p:spPr>
          <a:xfrm>
            <a:off x="3139892" y="836713"/>
            <a:ext cx="5018456" cy="60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3253BE-52B7-4E06-B460-C31629E40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18" y="51208"/>
            <a:ext cx="10902538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GB" sz="4000" u="sng" dirty="0">
                <a:latin typeface="+mn-lt"/>
              </a:rPr>
              <a:t>South Sudanese </a:t>
            </a:r>
            <a:r>
              <a:rPr lang="en-GB" sz="4000" b="1" u="sng" dirty="0">
                <a:latin typeface="+mn-lt"/>
              </a:rPr>
              <a:t>-</a:t>
            </a:r>
            <a:r>
              <a:rPr lang="en-GB" sz="4000" u="sng" dirty="0">
                <a:latin typeface="+mn-lt"/>
              </a:rPr>
              <a:t>EPI vaccination calendar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82CD120C-6B43-4705-B714-D1BE02DE77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33" y="3863318"/>
            <a:ext cx="3514491" cy="2481085"/>
          </a:xfr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A339D29-D89D-4083-9148-4BDDDD23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5" y="1102346"/>
            <a:ext cx="9179789" cy="567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21130017-F8B0-417E-B5A8-15A827400EBB}"/>
              </a:ext>
            </a:extLst>
          </p:cNvPr>
          <p:cNvSpPr/>
          <p:nvPr/>
        </p:nvSpPr>
        <p:spPr>
          <a:xfrm>
            <a:off x="2018213" y="4682652"/>
            <a:ext cx="7901948" cy="8424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274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260479-630B-4513-9973-3A335020E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91" y="975360"/>
            <a:ext cx="105156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Priority should be given based on the following criteria / Key elements for deciding priority are</a:t>
            </a:r>
          </a:p>
          <a:p>
            <a:pPr marL="457200" lvl="1" indent="0">
              <a:buNone/>
            </a:pPr>
            <a:endParaRPr lang="en-US" sz="2800" dirty="0"/>
          </a:p>
          <a:p>
            <a:pPr lvl="1">
              <a:buFont typeface="Arial" charset="0"/>
              <a:buChar char="•"/>
            </a:pPr>
            <a:r>
              <a:rPr lang="en-US" sz="2800" b="1" u="sng" dirty="0">
                <a:solidFill>
                  <a:srgbClr val="2A49D8"/>
                </a:solidFill>
              </a:rPr>
              <a:t>Case Fatality Rate (CFR): </a:t>
            </a:r>
            <a:r>
              <a:rPr lang="en-US" sz="2800" dirty="0"/>
              <a:t>n of deaths due to the disease/total cases of the same disease</a:t>
            </a:r>
          </a:p>
          <a:p>
            <a:pPr lvl="1">
              <a:buFont typeface="Arial" charset="0"/>
              <a:buChar char="•"/>
            </a:pPr>
            <a:endParaRPr lang="en-US" sz="2800" b="1" u="sng" dirty="0">
              <a:solidFill>
                <a:srgbClr val="2A49D8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2800" b="1" u="sng" dirty="0">
                <a:solidFill>
                  <a:srgbClr val="2A49D8"/>
                </a:solidFill>
              </a:rPr>
              <a:t>Basic Reproductive Number (R0) </a:t>
            </a:r>
            <a:r>
              <a:rPr lang="en-US" sz="2800" dirty="0"/>
              <a:t>&amp; mode of transmission (potential for outbreak) – R0: the average number of new (secondary) cases produced by one case</a:t>
            </a:r>
          </a:p>
          <a:p>
            <a:pPr>
              <a:buFontTx/>
              <a:buChar char="-"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3844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1816</Words>
  <Application>Microsoft Office PowerPoint</Application>
  <PresentationFormat>Widescreen</PresentationFormat>
  <Paragraphs>342</Paragraphs>
  <Slides>31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Context 1: the Lebanese refugees crisis</vt:lpstr>
      <vt:lpstr>Context 2: South Sudan internal conflict (since 2013)</vt:lpstr>
      <vt:lpstr>PowerPoint Presentation</vt:lpstr>
      <vt:lpstr>Lebanese EPI Vaccination calendar (2015)</vt:lpstr>
      <vt:lpstr>South Sudanese -EPI vaccination calendar</vt:lpstr>
      <vt:lpstr>PowerPoint Presentation</vt:lpstr>
      <vt:lpstr>Case fatality rate (ratio), CFR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Vaccination exists for the following diseases</vt:lpstr>
      <vt:lpstr>Group work 2</vt:lpstr>
      <vt:lpstr>PowerPoint Presentation</vt:lpstr>
      <vt:lpstr>PowerPoint Presentation</vt:lpstr>
      <vt:lpstr>Take constraints into account</vt:lpstr>
      <vt:lpstr>PowerPoint Presentation</vt:lpstr>
      <vt:lpstr>Wrap-up -1 </vt:lpstr>
      <vt:lpstr>Wrap-up -2</vt:lpstr>
      <vt:lpstr>Wrap-up -3  </vt:lpstr>
      <vt:lpstr>Any questions?</vt:lpstr>
      <vt:lpstr>PowerPoint Presentation</vt:lpstr>
      <vt:lpstr>Analysis South Sudan measles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Antje Van Roeden</dc:creator>
  <cp:lastModifiedBy>Antje Van Roeden</cp:lastModifiedBy>
  <cp:revision>16</cp:revision>
  <dcterms:created xsi:type="dcterms:W3CDTF">2019-11-18T21:10:25Z</dcterms:created>
  <dcterms:modified xsi:type="dcterms:W3CDTF">2019-12-15T10:34:10Z</dcterms:modified>
</cp:coreProperties>
</file>