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459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85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78" r:id="rId24"/>
    <p:sldId id="379" r:id="rId25"/>
    <p:sldId id="380" r:id="rId26"/>
    <p:sldId id="381" r:id="rId27"/>
    <p:sldId id="382" r:id="rId28"/>
    <p:sldId id="384" r:id="rId29"/>
    <p:sldId id="359" r:id="rId30"/>
    <p:sldId id="386" r:id="rId31"/>
    <p:sldId id="361" r:id="rId32"/>
    <p:sldId id="362" r:id="rId33"/>
    <p:sldId id="387" r:id="rId34"/>
    <p:sldId id="288" r:id="rId35"/>
    <p:sldId id="394" r:id="rId36"/>
    <p:sldId id="392" r:id="rId37"/>
    <p:sldId id="857" r:id="rId38"/>
    <p:sldId id="388" r:id="rId39"/>
    <p:sldId id="390" r:id="rId40"/>
    <p:sldId id="417" r:id="rId41"/>
    <p:sldId id="389" r:id="rId42"/>
    <p:sldId id="855" r:id="rId43"/>
    <p:sldId id="363" r:id="rId44"/>
    <p:sldId id="444" r:id="rId45"/>
    <p:sldId id="391" r:id="rId46"/>
    <p:sldId id="424" r:id="rId47"/>
    <p:sldId id="395" r:id="rId48"/>
    <p:sldId id="365" r:id="rId49"/>
    <p:sldId id="457" r:id="rId50"/>
    <p:sldId id="396" r:id="rId51"/>
    <p:sldId id="306" r:id="rId52"/>
    <p:sldId id="398" r:id="rId53"/>
    <p:sldId id="458" r:id="rId54"/>
    <p:sldId id="403" r:id="rId55"/>
    <p:sldId id="453" r:id="rId56"/>
    <p:sldId id="452" r:id="rId57"/>
    <p:sldId id="400" r:id="rId58"/>
    <p:sldId id="401" r:id="rId59"/>
    <p:sldId id="402" r:id="rId60"/>
    <p:sldId id="443" r:id="rId61"/>
    <p:sldId id="404" r:id="rId62"/>
    <p:sldId id="405" r:id="rId63"/>
    <p:sldId id="860" r:id="rId64"/>
    <p:sldId id="449" r:id="rId65"/>
    <p:sldId id="406" r:id="rId6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5CD"/>
    <a:srgbClr val="CCFF33"/>
    <a:srgbClr val="99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96" autoAdjust="0"/>
    <p:restoredTop sz="67719" autoAdjust="0"/>
  </p:normalViewPr>
  <p:slideViewPr>
    <p:cSldViewPr snapToGrid="0">
      <p:cViewPr varScale="1">
        <p:scale>
          <a:sx n="77" d="100"/>
          <a:sy n="77" d="100"/>
        </p:scale>
        <p:origin x="11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BCE976B-92F4-46E4-8341-F1C9901E6172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FAA3F31-8C95-47F2-9C7A-A56F25237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Left: Cox’s Bazar, Cox’s Bazar; Sheikh </a:t>
            </a:r>
            <a:r>
              <a:rPr lang="en-GB" dirty="0" err="1"/>
              <a:t>Mehedi</a:t>
            </a:r>
            <a:r>
              <a:rPr lang="en-GB" dirty="0"/>
              <a:t> Morshed, </a:t>
            </a:r>
            <a:r>
              <a:rPr lang="fr-CH" dirty="0"/>
              <a:t>©ICRC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Middle: Outskirts of Aleppo, Syria, 2015. </a:t>
            </a:r>
            <a:r>
              <a:rPr lang="en-GB" dirty="0" err="1"/>
              <a:t>Teun</a:t>
            </a:r>
            <a:r>
              <a:rPr lang="en-GB" dirty="0"/>
              <a:t> </a:t>
            </a:r>
            <a:r>
              <a:rPr lang="en-GB" dirty="0" err="1"/>
              <a:t>Voeten</a:t>
            </a:r>
            <a:r>
              <a:rPr lang="en-GB" dirty="0"/>
              <a:t>;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©ICRC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Right: </a:t>
            </a:r>
            <a:r>
              <a:rPr lang="en-GB" i="0" dirty="0"/>
              <a:t>DRC, 2013; Roberto </a:t>
            </a:r>
            <a:r>
              <a:rPr lang="en-GB" i="0" dirty="0" err="1"/>
              <a:t>Forin</a:t>
            </a:r>
            <a:r>
              <a:rPr lang="en-GB" i="0" dirty="0"/>
              <a:t>, </a:t>
            </a:r>
            <a:r>
              <a:rPr lang="fr-CH" i="0" dirty="0"/>
              <a:t>©</a:t>
            </a:r>
            <a:r>
              <a:rPr lang="en-GB" i="0" dirty="0"/>
              <a:t>ICRC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8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>
            <a:extLst>
              <a:ext uri="{FF2B5EF4-FFF2-40B4-BE49-F238E27FC236}">
                <a16:creationId xmlns:a16="http://schemas.microsoft.com/office/drawing/2014/main" id="{E2A04CBF-5965-4445-9761-809F0E3147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>
            <a:extLst>
              <a:ext uri="{FF2B5EF4-FFF2-40B4-BE49-F238E27FC236}">
                <a16:creationId xmlns:a16="http://schemas.microsoft.com/office/drawing/2014/main" id="{D273FF26-F192-48A6-9112-C9A7FD64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3309" indent="-233309">
              <a:spcBef>
                <a:spcPct val="0"/>
              </a:spcBef>
              <a:buFontTx/>
              <a:buAutoNum type="arabicPeriod"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Unique and temporary source </a:t>
            </a:r>
          </a:p>
          <a:p>
            <a:pPr marL="233309" indent="-233309">
              <a:spcBef>
                <a:spcPct val="0"/>
              </a:spcBef>
              <a:buFontTx/>
              <a:buAutoNum type="arabicPeriod"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Continuing common source </a:t>
            </a:r>
          </a:p>
          <a:p>
            <a:pPr marL="233309" indent="-233309">
              <a:spcBef>
                <a:spcPct val="0"/>
              </a:spcBef>
              <a:buFontTx/>
              <a:buAutoNum type="arabicPeriod"/>
            </a:pPr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1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fr-FR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13E6F1C-458A-456A-B051-78DF8E00485C}" type="datetime3">
              <a:rPr lang="en-US" altLang="fr-FR"/>
              <a:pPr/>
              <a:t>30 January 2020</a:t>
            </a:fld>
            <a:endParaRPr lang="en-US" alt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D735A-928D-4A70-BB8B-FEBFFE6593B0}" type="slidenum">
              <a:rPr lang="en-US" altLang="fr-FR"/>
              <a:pPr/>
              <a:t>42</a:t>
            </a:fld>
            <a:endParaRPr lang="en-US" altLang="fr-FR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500" y="869950"/>
            <a:ext cx="6164263" cy="3468688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9638"/>
            <a:ext cx="4981575" cy="4176712"/>
          </a:xfrm>
        </p:spPr>
        <p:txBody>
          <a:bodyPr/>
          <a:lstStyle/>
          <a:p>
            <a:r>
              <a:rPr lang="en-US" altLang="fr-FR" noProof="0" dirty="0"/>
              <a:t>Shows the start and end</a:t>
            </a:r>
            <a:r>
              <a:rPr lang="en-US" altLang="fr-FR" baseline="0" noProof="0" dirty="0"/>
              <a:t> of an outbreak and peaks. </a:t>
            </a:r>
          </a:p>
          <a:p>
            <a:r>
              <a:rPr lang="en-US" altLang="fr-FR" baseline="0" noProof="0" dirty="0"/>
              <a:t>Can be presented in days or hours for food borne outbreaks</a:t>
            </a:r>
          </a:p>
          <a:p>
            <a:endParaRPr lang="en-US" altLang="fr-FR" baseline="0" noProof="0" dirty="0"/>
          </a:p>
          <a:p>
            <a:r>
              <a:rPr lang="en-US" altLang="fr-FR" baseline="0" noProof="0" dirty="0"/>
              <a:t>In crisis situations usually presented in epidemiological weeks.</a:t>
            </a:r>
          </a:p>
          <a:p>
            <a:endParaRPr lang="en-US" altLang="fr-FR" baseline="0" noProof="0" dirty="0"/>
          </a:p>
          <a:p>
            <a:pPr>
              <a:buFontTx/>
              <a:buChar char="•"/>
            </a:pPr>
            <a:r>
              <a:rPr lang="en-US" noProof="0" dirty="0"/>
              <a:t>The </a:t>
            </a:r>
            <a:r>
              <a:rPr lang="en-US" noProof="0" dirty="0" err="1"/>
              <a:t>epicurve</a:t>
            </a:r>
            <a:r>
              <a:rPr lang="en-US" noProof="0" dirty="0"/>
              <a:t> of a </a:t>
            </a:r>
            <a:r>
              <a:rPr lang="en-US" b="1" noProof="0" dirty="0"/>
              <a:t>point source outbreak </a:t>
            </a:r>
            <a:r>
              <a:rPr lang="en-US" noProof="0" dirty="0"/>
              <a:t>has a maximal peak and lasts one incubation period.  A good example is a contaminated meal.</a:t>
            </a:r>
          </a:p>
          <a:p>
            <a:pPr>
              <a:buFontTx/>
              <a:buChar char="•"/>
            </a:pPr>
            <a:r>
              <a:rPr lang="en-US" noProof="0" dirty="0"/>
              <a:t>A </a:t>
            </a:r>
            <a:r>
              <a:rPr lang="en-US" b="1" noProof="0" dirty="0"/>
              <a:t>continuous source outbreak </a:t>
            </a:r>
            <a:r>
              <a:rPr lang="en-US" noProof="0" dirty="0"/>
              <a:t>(like a contaminated drinking water source), has one or more peaks and lasts more than one incubation period.</a:t>
            </a:r>
          </a:p>
          <a:p>
            <a:pPr>
              <a:buFontTx/>
              <a:buChar char="•"/>
            </a:pPr>
            <a:r>
              <a:rPr lang="en-US" noProof="0" dirty="0"/>
              <a:t>A </a:t>
            </a:r>
            <a:r>
              <a:rPr lang="en-US" b="1" noProof="0" dirty="0"/>
              <a:t>propagated or person-to-person outbreak </a:t>
            </a:r>
            <a:r>
              <a:rPr lang="en-US" noProof="0" dirty="0"/>
              <a:t>has multiple peaks separated by approximately one incubation period.</a:t>
            </a:r>
          </a:p>
          <a:p>
            <a:pPr>
              <a:buFontTx/>
              <a:buChar char="•"/>
            </a:pPr>
            <a:r>
              <a:rPr lang="en-US" noProof="0" dirty="0"/>
              <a:t>An intermittent source outbreak, such as a food sold over a long time (almonds and SE PT30), has multiple small peaks with no relation to the incubation period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61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08546BF-283E-4FA3-87F5-EE1C926C2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DC64A250-2364-4002-ACFC-C7765C5CE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Globally From April 23 to 30, 31 cases identified, confirmed 14, suspected 17.</a:t>
            </a:r>
          </a:p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26 Cases were admitted in local hospital, 3 visited the hospital as outpatient and 2 were  identified through active case searching and treated at home </a:t>
            </a:r>
          </a:p>
          <a:p>
            <a:pPr defTabSz="918655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8655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Search for epidemiological link between cases revealed that 19 patients mentioned one to three direct link with other patients. A total of 11 interconnections chains are reported : 2 are mother and child, 2 are aunt and nephew, 2 are neighbors, 2 are boy and girl friends, 6 friends and 7 others who shared the same table and bedroom during the wake, 2 are friends sharing one meal day prior the disease. Four patients (Three teenagers and one young adult patients) are included in three clusters. </a:t>
            </a:r>
          </a:p>
          <a:p>
            <a:pPr defTabSz="918655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14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CA" sz="1200" b="1" dirty="0"/>
              <a:t>COHORT STUDIES</a:t>
            </a:r>
          </a:p>
          <a:p>
            <a:pPr>
              <a:defRPr/>
            </a:pPr>
            <a:r>
              <a:rPr lang="en-CA" sz="1200" dirty="0"/>
              <a:t>Well defined groups of exposed and non-exposed individuals</a:t>
            </a:r>
          </a:p>
          <a:p>
            <a:pPr>
              <a:defRPr/>
            </a:pPr>
            <a:r>
              <a:rPr lang="en-CA" sz="1200" dirty="0"/>
              <a:t>Track and compare disease (or outcome) among exposed and non-exposed individuals</a:t>
            </a:r>
          </a:p>
          <a:p>
            <a:endParaRPr lang="en-US" dirty="0"/>
          </a:p>
          <a:p>
            <a:pPr marL="0" indent="0" algn="ctr">
              <a:buNone/>
              <a:defRPr/>
            </a:pPr>
            <a:r>
              <a:rPr lang="en-CA" sz="1200" b="1" dirty="0"/>
              <a:t>CASE-CONTROL STUDIES</a:t>
            </a:r>
          </a:p>
          <a:p>
            <a:pPr>
              <a:defRPr/>
            </a:pPr>
            <a:r>
              <a:rPr lang="en-CA" sz="1200" dirty="0"/>
              <a:t>Compare individuals with a disease to those without the disease </a:t>
            </a:r>
          </a:p>
          <a:p>
            <a:pPr>
              <a:defRPr/>
            </a:pPr>
            <a:r>
              <a:rPr lang="en-CA" sz="1200" dirty="0"/>
              <a:t>Examine differences in exposures or risk factors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3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3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94983E31-7A07-4DA6-8652-5A8C76B2E8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034D5463-492D-463A-8B36-D23F85914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58518" lvl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Bacteriology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Liberia National Referent Laboratory  : Ebola (26/04)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CDC Atlanta (7 patients samples, 1/05)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WHO collaborative centre for Viral Haemorrhagic Fever in Lyon (3 patients samples)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WHO Referent Lab for meningococci, Pasteur Institute Paris (3 samples, 10/05) 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CDC Monrovia : 18 patients (11/05)</a:t>
            </a:r>
          </a:p>
          <a:p>
            <a:pPr marL="458518" lvl="1">
              <a:buFont typeface="Calibri" panose="020F0502020204030204" pitchFamily="34" charset="0"/>
              <a:buAutoNum type="arabicPeriod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National health Institute for Communicable Disease in South Africa (13/05/17) 22 samples as control quality) </a:t>
            </a:r>
          </a:p>
          <a:p>
            <a:pPr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Food investigations: </a:t>
            </a:r>
          </a:p>
          <a:p>
            <a:pPr lvl="2"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From house of cases: powdered milk, sugar, cake, pepper, seasoning, fresh garlic, salt, raw eggs, mayonnaise, butter, flour, can of sardine, cooking soda, salt.</a:t>
            </a:r>
          </a:p>
          <a:p>
            <a:pPr lvl="2" algn="l" rtl="0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Drinks: Soft drink cans, Tea, water samples, </a:t>
            </a:r>
          </a:p>
          <a:p>
            <a:pPr marL="458518" lvl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Toxics: : 3 urines samples tested for presence of metals and  organophosphates pesticides</a:t>
            </a:r>
          </a:p>
          <a:p>
            <a:pPr algn="l" rtl="0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94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1pPr>
            <a:lvl2pPr marL="772172" indent="-295725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2pPr>
            <a:lvl3pPr marL="1187832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3pPr>
            <a:lvl4pPr marL="1662635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4pPr>
            <a:lvl5pPr marL="2137441" indent="-236580"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5pPr>
            <a:lvl6pPr marL="2610601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6pPr>
            <a:lvl7pPr marL="3083762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7pPr>
            <a:lvl8pPr marL="3556923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8pPr>
            <a:lvl9pPr marL="4030084" indent="-23658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F48EA91-44DB-4556-B6D3-7B0D81FA85EF}" type="slidenum">
              <a:rPr lang="en-AU" altLang="en-US" smtClean="0">
                <a:solidFill>
                  <a:schemeClr val="tx1"/>
                </a:solidFill>
                <a:latin typeface="Times" charset="0"/>
              </a:rPr>
              <a:pPr/>
              <a:t>63</a:t>
            </a:fld>
            <a:endParaRPr lang="en-AU" alt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015" y="4861483"/>
            <a:ext cx="5205270" cy="4606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435" indent="-177435">
              <a:buFontTx/>
              <a:buChar char="•"/>
            </a:pPr>
            <a:r>
              <a:rPr lang="en-US" altLang="en-US" dirty="0">
                <a:latin typeface="Times" charset="0"/>
              </a:rPr>
              <a:t>Don’t need to be followed in detail but do provide an outline</a:t>
            </a:r>
          </a:p>
        </p:txBody>
      </p:sp>
    </p:spTree>
    <p:extLst>
      <p:ext uri="{BB962C8B-B14F-4D97-AF65-F5344CB8AC3E}">
        <p14:creationId xmlns:p14="http://schemas.microsoft.com/office/powerpoint/2010/main" val="695240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8767E6F7-17EA-4237-BCE0-57A455697A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4DAE5387-40E9-4F9F-996B-1FB3B07C3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April 25 :14 cases with 8 deaths of an unexplained illness in Greenville city reported to NIPH Monrovia. </a:t>
            </a:r>
          </a:p>
          <a:p>
            <a:pPr algn="l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All patients attended a funeral on the night of the 21</a:t>
            </a:r>
            <a:r>
              <a:rPr lang="en-GB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until the 22 .</a:t>
            </a: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deceased was a religious leader who died one month before his funeral. The body was frozen at Monrovia morgue. Because he was well known the family prepared a funeral with the community and everybody could attend the funeral.</a:t>
            </a: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April 25- 27: 20 cases with 11 deaths </a:t>
            </a:r>
          </a:p>
          <a:p>
            <a:pPr algn="l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Attendance to a Funeral of religious leader April 21-22 with more than 200 participants from different counties.</a:t>
            </a:r>
          </a:p>
          <a:p>
            <a:pPr algn="l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Main symptoms: general weakness, headaches, vomiting, abdominal pain and mental disorders.</a:t>
            </a:r>
          </a:p>
          <a:p>
            <a:pPr algn="l" rt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Tuesday, 25th April 2017 at 10:30 GMT,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 Health Team (SCHT) notified the National Public Health institute of Liberia (NPHIL) and the Ministry of Health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of a cluster of unexplained health event involving 14 cases with 8 deaths in Greenville City,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From the 25th to 27th April, the number of cases increased to 20 with 11 deaths reported (Case fatality rate is 55%). The first case identified in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Montserrado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 was a person who reportedly attended the </a:t>
            </a:r>
          </a:p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funeral in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Sinoe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County. This case was initially admitted at a clinic and subsequently referred to a hospital with signs and symptoms of headache, fever, diarrhea mental confusion and convulsion and died this afternoon in Monrovia.</a:t>
            </a:r>
          </a:p>
          <a:p>
            <a:pPr algn="l" rtl="0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Main symptoms: general weakness, headaches, vomiting, abdominal pain and mental disorders.</a:t>
            </a:r>
          </a:p>
          <a:p>
            <a:pPr algn="l" rtl="0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Rapid Emergency Team from Monrovia on site April 26</a:t>
            </a: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Priority: Ruling out Ebola disease</a:t>
            </a: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medical investigation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review, interviews, 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observations of patients, autopsies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Collection of biological samples</a:t>
            </a:r>
          </a:p>
          <a:p>
            <a:pPr lvl="2" algn="l"/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epidemiological investigation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definition 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case finding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Questionnaire for systematic data collection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 tracing</a:t>
            </a:r>
          </a:p>
          <a:p>
            <a:pPr lvl="2" algn="l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control study</a:t>
            </a:r>
          </a:p>
          <a:p>
            <a:pPr algn="l" rt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4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>
                <a:ea typeface="MS Mincho" panose="02020609040205080304" pitchFamily="49" charset="-128"/>
              </a:rPr>
              <a:t>Prevention and Control of Infection (PCI)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8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32DA7A18-97C7-42CE-BF3B-A91EA5A4E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>
            <a:extLst>
              <a:ext uri="{FF2B5EF4-FFF2-40B4-BE49-F238E27FC236}">
                <a16:creationId xmlns:a16="http://schemas.microsoft.com/office/drawing/2014/main" id="{A7C1B3D3-C5B5-4492-9132-FB1CCC2AA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en-US">
                <a:latin typeface="Arial" panose="020B0604020202020204" pitchFamily="34" charset="0"/>
                <a:cs typeface="Arial" panose="020B0604020202020204" pitchFamily="34" charset="0"/>
              </a:rPr>
              <a:t>To avoid interpretation of every person 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>
                <a:latin typeface="Arial" panose="020B0604020202020204" pitchFamily="34" charset="0"/>
                <a:cs typeface="Arial" panose="020B0604020202020204" pitchFamily="34" charset="0"/>
              </a:rPr>
              <a:t>Need to decide threshold</a:t>
            </a:r>
          </a:p>
        </p:txBody>
      </p:sp>
    </p:spTree>
    <p:extLst>
      <p:ext uri="{BB962C8B-B14F-4D97-AF65-F5344CB8AC3E}">
        <p14:creationId xmlns:p14="http://schemas.microsoft.com/office/powerpoint/2010/main" val="31325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5FC3058E-8AB1-4006-B388-2D867A3A7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CB6CEC2-906C-4072-9172-A13C8B6AB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Questions to review to define the level of sensitivity of a case definition:.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rate of apparent and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inapparentes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infections for this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pathognomoniques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signs of the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lab technics validate and easy to implement and reliable for this disease?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Do we need to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indentify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every case in this investigation?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Heaptits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E in Chad in 2016-17, no treatment, no vaccine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1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3F31-8C95-47F2-9C7A-A56F252379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A9344505-D411-46DF-A9F8-E8B5BFFBD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117B99A8-B375-413A-BB6B-E4540B497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Most commonly per date of onset of the disease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If not available per date of admission or contact with health facility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5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9601406E-0033-426E-AFE1-A9E241635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5477EAE0-E4FE-425F-9F7F-9D25DBAF4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rtl="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CONTAGION" -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Bande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Annonce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Officielle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to go back to the source and find a solution to this disaster. A Film by: Steven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Soderbergh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With: Marion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Cotillard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Matt Damon, Jude Law, Bryan Cranston, Gwyneth Paltrow, Kate Winslet, Laurence Fishburne. Accustomed to thriller with Ocean's Eleven,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Soderbergh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returns with a whole new story: a devastating pandemic explodes on a global scale ...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7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CFA5-2529-495F-82E4-F7125F47A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60252-9341-4A6A-82D1-0F2ACBFE4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CA1A4-A873-4483-B070-56DAB10D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17E9-1FA8-49FF-B92E-30ADBAF4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54600-46DF-4593-9BC2-51F1D332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EBEB30-3730-4861-AF78-C9EA0D0B93F2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FA86E-FA07-4FC4-8031-2DEE23EC6FA4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06292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4DF0-0AE9-429B-89C9-BDF45466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A0B45-C5C4-42AE-BDAF-75717B422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2D5DF-923A-45FA-8538-A1B8BF85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6E0F-4003-4F46-AAD1-33328CFE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96F4F-2B36-44C8-9B40-380FC25D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4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CEA67-F85E-4CF1-A017-0B6F484D3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2C0C4-2132-4CD1-8064-4EA9A5C64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48EF0-BDD5-4B7C-AB0C-BED10AFB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AAC1-D550-458F-BD68-4504A45B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7989A-2399-44AF-A1D3-3C239A9C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4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 3">
            <a:extLst>
              <a:ext uri="{FF2B5EF4-FFF2-40B4-BE49-F238E27FC236}">
                <a16:creationId xmlns:a16="http://schemas.microsoft.com/office/drawing/2014/main" id="{BD5AF758-DB7B-4226-99B5-89EF734D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9654" y="6356933"/>
            <a:ext cx="1972874" cy="364281"/>
          </a:xfrm>
          <a:prstGeom prst="rect">
            <a:avLst/>
          </a:prstGeom>
        </p:spPr>
        <p:txBody>
          <a:bodyPr/>
          <a:lstStyle>
            <a:lvl1pPr rtl="1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0B7EFA-CCA4-4656-9AD1-E8A2A130F3D2}" type="datetime1">
              <a:rPr lang="en-US"/>
              <a:pPr>
                <a:defRPr/>
              </a:pPr>
              <a:t>1/30/2020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867B76-E0CB-445E-960E-1CF6C11A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2529" y="6356933"/>
            <a:ext cx="5686945" cy="364281"/>
          </a:xfrm>
          <a:prstGeom prst="rect">
            <a:avLst/>
          </a:prstGeom>
        </p:spPr>
        <p:txBody>
          <a:bodyPr/>
          <a:lstStyle>
            <a:lvl1pPr rtl="1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873810-1AEC-4B00-A12B-90594B5E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9473" y="6356933"/>
            <a:ext cx="1969254" cy="36428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/>
            </a:lvl1pPr>
          </a:lstStyle>
          <a:p>
            <a:pPr>
              <a:defRPr/>
            </a:pPr>
            <a:fld id="{210394CB-C885-4ED7-ADEF-246C919398E9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3291746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12382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0054" y="1542079"/>
            <a:ext cx="5440788" cy="2084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04601" y="1542079"/>
            <a:ext cx="5440788" cy="2084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0054" y="3765206"/>
            <a:ext cx="5440788" cy="2086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4601" y="3765206"/>
            <a:ext cx="5440788" cy="2086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51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4E5C-A29D-4122-B81F-35A2F169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D1F7-616E-403A-B2A2-07FA7FA2219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E6192-5A41-4599-8013-AF369B43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72F62-0E72-4927-A533-15F9660B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CE165-D32D-41C5-82F6-E12B1012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99726-ADD4-4A55-8D6C-773A920BF1F0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81FE7-F7F8-4E9E-8C16-F72826F8BCB4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2254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8EC42-B3C0-442F-9001-A30D1617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AE8A2-E2D2-423C-B50A-F47A6ABD2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D3E3A-70AE-43A2-AAEC-E84A4095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53A79-F48E-48F3-B0BD-ED44829D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7E508-2097-4D4C-91EA-54526B50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2DC37-B888-4F6C-9C62-161F48F8CD3B}"/>
              </a:ext>
            </a:extLst>
          </p:cNvPr>
          <p:cNvSpPr txBox="1"/>
          <p:nvPr userDrawn="1"/>
        </p:nvSpPr>
        <p:spPr>
          <a:xfrm>
            <a:off x="1978967" y="5098518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417256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8415-F391-4DEC-912B-FA52B5FB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E674-8CC3-494A-80F9-35A6096D0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CDAE1-10DE-4E8E-9D26-A8B1BAF27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87E2C-6490-41C0-8FEA-C331BDFA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AC00-B1E9-4CB4-99E8-EB230D58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C0D00-3374-4DB1-BD3C-BBCEA3CE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A4B4-CA3D-4C0E-8034-940F36DF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29465-4BB3-47AD-8B92-EC284D2EC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354A2-0699-4E2A-9A17-39A1713B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9200E-2145-4549-9014-41362D0C3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98FBF-6639-4D42-BECB-86EA9D17D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46E9E-9FB1-4B89-AB4B-331F5036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B6CD2-1E89-48B1-82FA-24C69B89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AA32E-A89E-40EE-AC4D-E6E5C19C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0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7237-F1A9-483E-98C8-67B10914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1DCF5-7579-435F-99BE-06713D5F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C6736-6350-4ED0-9E40-4DAC8658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7EC6-38BE-4BB1-9AE7-12A09B50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C186D-3365-4B22-ADA4-1184AA7C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D2E3A-44BF-44E6-BB0E-6B7C2654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41ACC-1930-4979-A828-1B6A9B33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BD7B8F-5697-46D8-A044-588B12813CA2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20FCB-9FDD-4C20-8DEC-4F0A37B3B8A3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325639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3FDA7-564E-4D52-9D8E-E18BF1E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2C05-CD89-4ABC-B28C-DA9EF0EB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81B55-E77D-464F-89AE-6435F2767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62956-A3A7-43EA-B006-D933340A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912D6-3136-431B-9174-3D6586D1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AE132-D7BF-4F6B-BD2B-AE042D7F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9190-712E-4A52-8013-78E41493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A8256-A0D9-46E8-882B-29E411EA3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FEDB0-BF49-4D8F-9EC5-01EF4ECE5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5779C-E65F-43D2-806C-841EADFA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9040B-97E9-4BE9-9FB5-5F4310A0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507BE-5A1F-4CED-B346-EF992B7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0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45E73-4766-4E5B-AD29-2EDA19C2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8D65F-F133-4552-93EF-D89596598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C0F9-3C9B-4656-B2CD-E946F5C68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253D0-0D59-4CBB-8E45-4AEC5E7BD26E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B8B00-E8B5-4367-BF83-BED21DDB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B6F40-CB46-4A63-9994-2B66C4C80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2B3C-83AA-41EF-BE60-EB2A700EDC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B264FA-67B6-4CEA-B977-098E5ED0102D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F8BDD-02EE-44FB-B91F-62DD4C965431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106536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orldhealthorg-my.sharepoint.com/personal/perrocheaua_who_int/Documents/TeachingEPI/Videopour%20les%20cours/AnneMSFUganda_v2%20(2)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ATMF_FB9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worldhealthorg-my.sharepoint.com/personal/perrocheaua_who_int/Documents/TeachingEPI/VTS_01_1.VOB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2.emf"/><Relationship Id="rId4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6B5C-A985-486F-ACB8-945E84393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03" y="1083171"/>
            <a:ext cx="9144000" cy="1655763"/>
          </a:xfrm>
        </p:spPr>
        <p:txBody>
          <a:bodyPr>
            <a:normAutofit/>
          </a:bodyPr>
          <a:lstStyle/>
          <a:p>
            <a:r>
              <a:rPr lang="en-US" altLang="en-US" sz="4400" dirty="0">
                <a:latin typeface="+mn-lt"/>
              </a:rPr>
              <a:t>Communicable Diseases </a:t>
            </a:r>
            <a:br>
              <a:rPr lang="en-US" altLang="en-US" sz="4400" dirty="0">
                <a:latin typeface="+mn-lt"/>
              </a:rPr>
            </a:br>
            <a:r>
              <a:rPr lang="en-US" altLang="en-US" sz="4400" dirty="0">
                <a:latin typeface="+mn-lt"/>
              </a:rPr>
              <a:t>Outbreak Investigation and Control</a:t>
            </a:r>
            <a:endParaRPr lang="en-US" sz="4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7B9DA-A10C-4F14-8C56-EB99E9F0F6E5}"/>
              </a:ext>
            </a:extLst>
          </p:cNvPr>
          <p:cNvSpPr txBox="1"/>
          <p:nvPr/>
        </p:nvSpPr>
        <p:spPr>
          <a:xfrm>
            <a:off x="598328" y="6267395"/>
            <a:ext cx="332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0070C0"/>
                </a:solidFill>
              </a:rPr>
              <a:t>These learning materials have been developed by Anne </a:t>
            </a:r>
            <a:r>
              <a:rPr lang="en-GB" sz="1200" dirty="0" err="1">
                <a:solidFill>
                  <a:srgbClr val="0070C0"/>
                </a:solidFill>
              </a:rPr>
              <a:t>Perrocheau</a:t>
            </a:r>
            <a:r>
              <a:rPr lang="en-GB" sz="1200" dirty="0">
                <a:solidFill>
                  <a:srgbClr val="0070C0"/>
                </a:solidFill>
              </a:rPr>
              <a:t>, 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62C64-1F2D-43A9-81A1-FF11D78C7AD5}"/>
              </a:ext>
            </a:extLst>
          </p:cNvPr>
          <p:cNvSpPr txBox="1"/>
          <p:nvPr/>
        </p:nvSpPr>
        <p:spPr>
          <a:xfrm>
            <a:off x="7884160" y="6075364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Name and organization facilitator(s)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ECEF4-E763-439B-A58B-B4B7A28CBD3D}"/>
              </a:ext>
            </a:extLst>
          </p:cNvPr>
          <p:cNvSpPr txBox="1"/>
          <p:nvPr/>
        </p:nvSpPr>
        <p:spPr>
          <a:xfrm>
            <a:off x="8472462" y="411120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Logo organization(s) facilitator(s)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474CEFF-DFA3-486A-8106-D7673502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67" y="3428999"/>
            <a:ext cx="2729908" cy="1580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2DCF04-A58A-4ACE-9437-3CF5500F257F}"/>
              </a:ext>
            </a:extLst>
          </p:cNvPr>
          <p:cNvSpPr txBox="1"/>
          <p:nvPr/>
        </p:nvSpPr>
        <p:spPr>
          <a:xfrm>
            <a:off x="4903784" y="4762962"/>
            <a:ext cx="238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Syria 2015; </a:t>
            </a:r>
            <a:r>
              <a:rPr lang="en-GB" sz="1000" i="1" dirty="0" err="1"/>
              <a:t>Teun</a:t>
            </a:r>
            <a:r>
              <a:rPr lang="en-GB" sz="1000" i="1" dirty="0"/>
              <a:t> </a:t>
            </a:r>
            <a:r>
              <a:rPr lang="en-GB" sz="1000" i="1" dirty="0" err="1"/>
              <a:t>Voeten</a:t>
            </a:r>
            <a:r>
              <a:rPr lang="en-GB" sz="1000" i="1" dirty="0"/>
              <a:t>, </a:t>
            </a:r>
            <a:r>
              <a:rPr lang="fr-CH" sz="1000" i="1" dirty="0"/>
              <a:t>©</a:t>
            </a:r>
            <a:r>
              <a:rPr lang="en-GB" sz="1000" i="1" dirty="0"/>
              <a:t>ICRC 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0C649FA-D10B-4567-9721-4AC51623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998" y="3428999"/>
            <a:ext cx="2729908" cy="1580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CF6325-D398-4BB9-83D5-CA450DC37D48}"/>
              </a:ext>
            </a:extLst>
          </p:cNvPr>
          <p:cNvSpPr txBox="1"/>
          <p:nvPr/>
        </p:nvSpPr>
        <p:spPr>
          <a:xfrm>
            <a:off x="7911509" y="4808194"/>
            <a:ext cx="2381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DRC, 2013; Roberto </a:t>
            </a:r>
            <a:r>
              <a:rPr lang="en-GB" sz="1000" i="1" dirty="0" err="1"/>
              <a:t>Forin</a:t>
            </a:r>
            <a:r>
              <a:rPr lang="en-GB" sz="1000" i="1" dirty="0"/>
              <a:t>, </a:t>
            </a:r>
            <a:r>
              <a:rPr lang="fr-CH" sz="1000" i="1" dirty="0"/>
              <a:t>©</a:t>
            </a:r>
            <a:r>
              <a:rPr lang="en-GB" sz="1000" i="1" dirty="0"/>
              <a:t>ICRC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FAC6D-5CE9-402E-9F6A-CB7A936BE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1461621" y="3428999"/>
            <a:ext cx="2729908" cy="1580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3649DA-EA3D-4228-89C4-13CFCB73063F}"/>
              </a:ext>
            </a:extLst>
          </p:cNvPr>
          <p:cNvSpPr txBox="1"/>
          <p:nvPr/>
        </p:nvSpPr>
        <p:spPr>
          <a:xfrm>
            <a:off x="1794086" y="4809128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/>
              <a:t>Cox’s Bazar; Sheikh </a:t>
            </a:r>
            <a:r>
              <a:rPr lang="en-GB" sz="1000" i="1" dirty="0" err="1"/>
              <a:t>Mehedi</a:t>
            </a:r>
            <a:r>
              <a:rPr lang="en-GB" sz="1000" i="1" dirty="0"/>
              <a:t> Morshed, </a:t>
            </a:r>
            <a:r>
              <a:rPr lang="fr-CH" sz="1000" i="1" dirty="0"/>
              <a:t>©ICRC</a:t>
            </a:r>
          </a:p>
          <a:p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6498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5762-81AF-426E-884D-E3D40A8E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05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</a:rPr>
              <a:t>Immediate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6371D-ED29-491F-8A6A-BC35E1B06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2" y="1825625"/>
            <a:ext cx="10084837" cy="4351338"/>
          </a:xfrm>
        </p:spPr>
        <p:txBody>
          <a:bodyPr/>
          <a:lstStyle/>
          <a:p>
            <a:pPr marL="179388">
              <a:lnSpc>
                <a:spcPct val="105000"/>
              </a:lnSpc>
            </a:pPr>
            <a:r>
              <a:rPr lang="en-CA" altLang="en-US" dirty="0">
                <a:ea typeface="MS Mincho" panose="02020609040205080304" pitchFamily="49" charset="-128"/>
              </a:rPr>
              <a:t>Implement Measures for Prevention and Control of Infection (PCI)</a:t>
            </a:r>
          </a:p>
          <a:p>
            <a:pPr marL="822325" lvl="1" indent="-34290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n-CA" altLang="en-US" dirty="0">
                <a:ea typeface="MS Mincho" panose="02020609040205080304" pitchFamily="49" charset="-128"/>
                <a:cs typeface="Calibri" panose="020F0502020204030204" pitchFamily="34" charset="0"/>
              </a:rPr>
              <a:t>Apply standard precautions for all patients</a:t>
            </a:r>
            <a:endParaRPr lang="en-US" altLang="en-US" dirty="0"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822325" lvl="1" indent="-34290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n-CA" altLang="en-US" dirty="0">
                <a:ea typeface="MS Mincho" panose="02020609040205080304" pitchFamily="49" charset="-128"/>
                <a:cs typeface="Calibri" panose="020F0502020204030204" pitchFamily="34" charset="0"/>
              </a:rPr>
              <a:t>Isolate patients from the rest of the patients in the hospital</a:t>
            </a:r>
            <a:endParaRPr lang="en-US" altLang="en-US" dirty="0"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en-CA" altLang="en-US" sz="2200" dirty="0">
                <a:ea typeface="MS Mincho" panose="02020609040205080304" pitchFamily="49" charset="-128"/>
              </a:rPr>
              <a:t>Organise an isolation sector</a:t>
            </a: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en-CA" altLang="en-US" sz="2200" dirty="0">
                <a:ea typeface="MS Mincho" panose="02020609040205080304" pitchFamily="49" charset="-128"/>
              </a:rPr>
              <a:t>Verify the availability and use of Personal Protective Equipment</a:t>
            </a:r>
          </a:p>
          <a:p>
            <a:pPr marL="1314450" lvl="2" indent="-342900">
              <a:lnSpc>
                <a:spcPct val="105000"/>
              </a:lnSpc>
              <a:buFont typeface="Calibri" panose="020F0502020204030204" pitchFamily="34" charset="0"/>
              <a:buChar char="-"/>
            </a:pPr>
            <a:r>
              <a:rPr lang="en-CA" altLang="en-US" sz="2200" dirty="0">
                <a:ea typeface="MS Mincho" panose="02020609040205080304" pitchFamily="49" charset="-128"/>
              </a:rPr>
              <a:t>Limit the contacts of the patients with their family</a:t>
            </a:r>
            <a:endParaRPr lang="en-US" altLang="en-US" sz="2200" dirty="0">
              <a:ea typeface="MS Mincho" panose="02020609040205080304" pitchFamily="49" charset="-128"/>
            </a:endParaRPr>
          </a:p>
          <a:p>
            <a:pPr marL="1314450" lvl="2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en-US" altLang="en-US" dirty="0">
              <a:ea typeface="MS Mincho" panose="02020609040205080304" pitchFamily="49" charset="-128"/>
            </a:endParaRPr>
          </a:p>
          <a:p>
            <a:pPr marL="1793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CA" altLang="en-US" dirty="0">
                <a:ea typeface="MS Mincho" panose="02020609040205080304" pitchFamily="49" charset="-128"/>
              </a:rPr>
              <a:t>Implement safe burial procedures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8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3B93-7084-46BE-A8FF-99B31844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49" y="394078"/>
            <a:ext cx="8086725" cy="1325563"/>
          </a:xfrm>
        </p:spPr>
        <p:txBody>
          <a:bodyPr/>
          <a:lstStyle/>
          <a:p>
            <a:pPr algn="ctr"/>
            <a:r>
              <a:rPr lang="en-CA" altLang="en-US" dirty="0">
                <a:latin typeface="+mn-lt"/>
                <a:ea typeface="MS Gothic" panose="020B0609070205080204" pitchFamily="49" charset="-128"/>
              </a:rPr>
              <a:t>What Do You Recommend?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23A56-6110-40A0-A62A-858C9C1DE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417" y="2112584"/>
            <a:ext cx="10515600" cy="4351338"/>
          </a:xfrm>
        </p:spPr>
        <p:txBody>
          <a:bodyPr/>
          <a:lstStyle/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>
                <a:ea typeface="MS Mincho" panose="02020609040205080304" pitchFamily="49" charset="-128"/>
              </a:rPr>
              <a:t>Alert the Ministry of Health?</a:t>
            </a:r>
            <a:endParaRPr lang="en-US" altLang="en-US" dirty="0">
              <a:ea typeface="MS Mincho" panose="02020609040205080304" pitchFamily="49" charset="-128"/>
            </a:endParaRP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>
                <a:ea typeface="MS Mincho" panose="02020609040205080304" pitchFamily="49" charset="-128"/>
              </a:rPr>
              <a:t>Leave the country?</a:t>
            </a:r>
            <a:endParaRPr lang="en-US" altLang="en-US" dirty="0">
              <a:ea typeface="MS Mincho" panose="02020609040205080304" pitchFamily="49" charset="-128"/>
            </a:endParaRP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>
                <a:ea typeface="MS Mincho" panose="02020609040205080304" pitchFamily="49" charset="-128"/>
              </a:rPr>
              <a:t>Alert health partners in the county?</a:t>
            </a:r>
            <a:endParaRPr lang="en-US" altLang="en-US" dirty="0">
              <a:ea typeface="MS Mincho" panose="02020609040205080304" pitchFamily="49" charset="-128"/>
            </a:endParaRP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US" altLang="en-US" dirty="0">
                <a:ea typeface="MS Mincho" panose="02020609040205080304" pitchFamily="49" charset="-128"/>
              </a:rPr>
              <a:t>Organize crisis meeting in the capital inviting </a:t>
            </a:r>
            <a:r>
              <a:rPr lang="en-US" altLang="en-US" dirty="0" err="1">
                <a:ea typeface="MS Mincho" panose="02020609040205080304" pitchFamily="49" charset="-128"/>
              </a:rPr>
              <a:t>Delmare</a:t>
            </a:r>
            <a:r>
              <a:rPr lang="en-US" altLang="en-US" dirty="0">
                <a:ea typeface="MS Mincho" panose="02020609040205080304" pitchFamily="49" charset="-128"/>
              </a:rPr>
              <a:t> team to join?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US" altLang="en-US" dirty="0">
                <a:ea typeface="MS Mincho" panose="02020609040205080304" pitchFamily="49" charset="-128"/>
              </a:rPr>
              <a:t>Organize a mission to </a:t>
            </a:r>
            <a:r>
              <a:rPr lang="en-US" altLang="en-US" dirty="0" err="1">
                <a:ea typeface="MS Mincho" panose="02020609040205080304" pitchFamily="49" charset="-128"/>
              </a:rPr>
              <a:t>Delmare</a:t>
            </a:r>
            <a:r>
              <a:rPr lang="en-US" altLang="en-US" dirty="0">
                <a:ea typeface="MS Mincho" panose="02020609040205080304" pitchFamily="49" charset="-128"/>
              </a:rPr>
              <a:t> urgently? </a:t>
            </a:r>
          </a:p>
          <a:p>
            <a:pPr marL="457200" indent="-457200">
              <a:lnSpc>
                <a:spcPct val="115000"/>
              </a:lnSpc>
              <a:buFont typeface="Calibri" panose="020F0502020204030204" pitchFamily="34" charset="0"/>
              <a:buAutoNum type="arabicPeriod"/>
            </a:pPr>
            <a:r>
              <a:rPr lang="en-US" altLang="en-US" dirty="0">
                <a:ea typeface="MS Mincho" panose="02020609040205080304" pitchFamily="49" charset="-128"/>
              </a:rPr>
              <a:t>Provide a list of the laboratory investigations to conduct?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F98E2-2C6C-4B98-9DC8-3D71C018857C}"/>
              </a:ext>
            </a:extLst>
          </p:cNvPr>
          <p:cNvSpPr txBox="1"/>
          <p:nvPr/>
        </p:nvSpPr>
        <p:spPr>
          <a:xfrm>
            <a:off x="1809750" y="255965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976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67901-1D0D-414B-8D5D-E4248872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altLang="en-US" u="sng" dirty="0">
                <a:latin typeface="+mn-lt"/>
              </a:rPr>
              <a:t>Why Conduct an Investigation?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5AD0-E45A-49D9-8B26-80781579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028" y="1538288"/>
            <a:ext cx="6450757" cy="48602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en-GB" sz="3600" dirty="0"/>
              <a:t>Confirm the possible outbreak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Limit mortality and morbidity 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Stop the spread of the outbreak  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Protect those at risk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Communicate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Document</a:t>
            </a:r>
          </a:p>
          <a:p>
            <a:pPr>
              <a:lnSpc>
                <a:spcPct val="150000"/>
              </a:lnSpc>
              <a:defRPr/>
            </a:pPr>
            <a:r>
              <a:rPr lang="en-GB" sz="3600" dirty="0"/>
              <a:t>Advance and share knowledge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33C33-9D70-4A1E-81E8-82CF9F06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731" y="1151043"/>
            <a:ext cx="3572069" cy="2634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6608F-C8A0-42E1-AD13-8669A8980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015" y="3785760"/>
            <a:ext cx="3800827" cy="28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dirty="0">
                <a:latin typeface="+mn-lt"/>
              </a:rPr>
              <a:t>  </a:t>
            </a:r>
            <a:r>
              <a:rPr lang="en-CA" altLang="en-US" dirty="0">
                <a:solidFill>
                  <a:srgbClr val="FF0000"/>
                </a:solidFill>
                <a:latin typeface="+mn-lt"/>
              </a:rPr>
              <a:t>   </a:t>
            </a:r>
            <a:r>
              <a:rPr lang="en-CA" altLang="en-US" dirty="0">
                <a:solidFill>
                  <a:srgbClr val="0000FF"/>
                </a:solidFill>
                <a:latin typeface="+mn-lt"/>
              </a:rPr>
              <a:t>Based on the Case Study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8661" y="2402114"/>
            <a:ext cx="5946516" cy="2184400"/>
          </a:xfrm>
        </p:spPr>
        <p:txBody>
          <a:bodyPr/>
          <a:lstStyle/>
          <a:p>
            <a:pPr marL="0" indent="0">
              <a:buNone/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Is this an outbreak?</a:t>
            </a:r>
          </a:p>
          <a:p>
            <a:pPr>
              <a:defRPr/>
            </a:pPr>
            <a:r>
              <a:rPr lang="en-CA" dirty="0"/>
              <a:t>What is your answer based 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BBC98-FD6A-4A68-A9A3-CA212D397BE2}"/>
              </a:ext>
            </a:extLst>
          </p:cNvPr>
          <p:cNvSpPr txBox="1"/>
          <p:nvPr/>
        </p:nvSpPr>
        <p:spPr>
          <a:xfrm>
            <a:off x="1419225" y="255149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50977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B7844-D61D-4801-8E11-B97BDB83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98" y="0"/>
            <a:ext cx="10515600" cy="1325563"/>
          </a:xfrm>
        </p:spPr>
        <p:txBody>
          <a:bodyPr/>
          <a:lstStyle/>
          <a:p>
            <a:pPr algn="ctr"/>
            <a:r>
              <a:rPr lang="en-CA" altLang="en-US" u="sng" dirty="0">
                <a:latin typeface="+mn-lt"/>
              </a:rPr>
              <a:t>10 Steps of an Outbreak Investigation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AE944-7FAD-47BD-95CC-B4EF43347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58" y="1548590"/>
            <a:ext cx="9037942" cy="4905114"/>
          </a:xfrm>
        </p:spPr>
        <p:txBody>
          <a:bodyPr>
            <a:normAutofit lnSpcReduction="10000"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Establish the existence of an outbreak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Confirm the diagnosis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Establish a case definition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Count the cases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Describe the outbreak by Person, Place and Time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Formulate and test hypotheses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Implement prevention and control measures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Monitor the outbreak and re-assess strategies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Perform environmental and laboratory investigations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CA" dirty="0"/>
              <a:t>Communicate findings</a:t>
            </a:r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1990B9-8422-420D-A7B3-F336C732E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78" y="1283796"/>
            <a:ext cx="3625424" cy="41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8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727B-603D-4382-8D37-9C6333D1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b="1" u="sng" dirty="0">
                <a:latin typeface="+mn-lt"/>
              </a:rPr>
              <a:t>STEP 1</a:t>
            </a:r>
            <a:r>
              <a:rPr lang="en-CA" altLang="en-US" u="sng" dirty="0">
                <a:latin typeface="+mn-lt"/>
              </a:rPr>
              <a:t> : Confirm the outbreak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DAF8-9DDD-4ADA-8DB3-6EAAE621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8876" cy="4351338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CA" dirty="0"/>
              <a:t>Rule-out a pseudo outbreak</a:t>
            </a:r>
          </a:p>
          <a:p>
            <a:pPr>
              <a:lnSpc>
                <a:spcPct val="150000"/>
              </a:lnSpc>
              <a:defRPr/>
            </a:pPr>
            <a:r>
              <a:rPr lang="en-CA" dirty="0"/>
              <a:t>Consider other reasons for an increase in cases</a:t>
            </a:r>
          </a:p>
          <a:p>
            <a:pPr>
              <a:lnSpc>
                <a:spcPct val="150000"/>
              </a:lnSpc>
              <a:defRPr/>
            </a:pPr>
            <a:r>
              <a:rPr lang="en-CA" dirty="0"/>
              <a:t>Compare observed vs expected number of cases</a:t>
            </a:r>
          </a:p>
          <a:p>
            <a:pPr>
              <a:lnSpc>
                <a:spcPct val="150000"/>
              </a:lnSpc>
              <a:defRPr/>
            </a:pPr>
            <a:r>
              <a:rPr lang="en-CA" dirty="0"/>
              <a:t>Use rates to make comparisons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à coins arrondis 5">
            <a:extLst>
              <a:ext uri="{FF2B5EF4-FFF2-40B4-BE49-F238E27FC236}">
                <a16:creationId xmlns:a16="http://schemas.microsoft.com/office/drawing/2014/main" id="{1546E91D-8D93-4FC3-8126-CFFE16DB91D8}"/>
              </a:ext>
            </a:extLst>
          </p:cNvPr>
          <p:cNvSpPr/>
          <p:nvPr/>
        </p:nvSpPr>
        <p:spPr bwMode="auto">
          <a:xfrm>
            <a:off x="8358903" y="2006598"/>
            <a:ext cx="3369575" cy="421525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9B0FC6-29D2-498C-9903-3E1A715F61A9}"/>
              </a:ext>
            </a:extLst>
          </p:cNvPr>
          <p:cNvSpPr/>
          <p:nvPr/>
        </p:nvSpPr>
        <p:spPr bwMode="auto">
          <a:xfrm>
            <a:off x="8536477" y="2436804"/>
            <a:ext cx="3192001" cy="3354845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Reporting procedures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Case definitions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Awareness among reporters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Habits of reporters (referral bias)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Diagnostic tests</a:t>
            </a:r>
          </a:p>
          <a:p>
            <a:pPr marL="550863" indent="-285750" rtl="1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en-CA" sz="1800" dirty="0">
                <a:solidFill>
                  <a:schemeClr val="tx2"/>
                </a:solidFill>
              </a:rPr>
              <a:t>Size of population…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3939609D-623F-45DE-B4C7-3B775DC99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35876" y="1215398"/>
            <a:ext cx="2593201" cy="1029724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86699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BFA9-7FA0-4FA2-A5F0-F8C28FC8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b="1" u="sng" dirty="0">
                <a:latin typeface="+mn-lt"/>
              </a:rPr>
              <a:t>STEP 2</a:t>
            </a:r>
            <a:r>
              <a:rPr lang="en-CA" altLang="en-US" u="sng" dirty="0">
                <a:latin typeface="+mn-lt"/>
              </a:rPr>
              <a:t> : Confirm the Diagnosis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374B5-FF56-44AB-8F38-7A02C460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5" y="2187575"/>
            <a:ext cx="10515600" cy="3708400"/>
          </a:xfrm>
        </p:spPr>
        <p:txBody>
          <a:bodyPr/>
          <a:lstStyle/>
          <a:p>
            <a:pPr>
              <a:defRPr/>
            </a:pPr>
            <a:r>
              <a:rPr lang="en-CA" dirty="0"/>
              <a:t>Biological samples</a:t>
            </a:r>
          </a:p>
          <a:p>
            <a:pPr lvl="2">
              <a:buFont typeface="Arial" charset="0"/>
              <a:buChar char="–"/>
              <a:defRPr/>
            </a:pPr>
            <a:r>
              <a:rPr lang="en-CA" sz="2400" dirty="0"/>
              <a:t>From every patient, post mortem samples </a:t>
            </a:r>
          </a:p>
          <a:p>
            <a:pPr lvl="2">
              <a:buFont typeface="Arial" charset="0"/>
              <a:buChar char="–"/>
              <a:defRPr/>
            </a:pPr>
            <a:r>
              <a:rPr lang="en-CA" sz="2400" dirty="0"/>
              <a:t>Follow up: inform patients of results</a:t>
            </a:r>
          </a:p>
          <a:p>
            <a:pPr lvl="2">
              <a:buFont typeface="Arial" charset="0"/>
              <a:buChar char="–"/>
              <a:defRPr/>
            </a:pPr>
            <a:r>
              <a:rPr lang="en-CA" sz="2400" dirty="0"/>
              <a:t>Link patient information and sample: unique ID </a:t>
            </a:r>
          </a:p>
          <a:p>
            <a:pPr>
              <a:defRPr/>
            </a:pPr>
            <a:r>
              <a:rPr lang="en-CA" dirty="0"/>
              <a:t>Specimen adequate to confirm hypothesis</a:t>
            </a:r>
          </a:p>
          <a:p>
            <a:pPr>
              <a:defRPr/>
            </a:pPr>
            <a:r>
              <a:rPr lang="en-CA" dirty="0"/>
              <a:t>Adequate sampling, storage conditions and transport media</a:t>
            </a:r>
          </a:p>
          <a:p>
            <a:pPr>
              <a:defRPr/>
            </a:pPr>
            <a:r>
              <a:rPr lang="en-CA" dirty="0"/>
              <a:t>Where no lab capacity: use clinical and epidemiological criteria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4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DB2B-D690-48C3-AD90-D14A9A48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823"/>
            <a:ext cx="10515600" cy="1325563"/>
          </a:xfrm>
        </p:spPr>
        <p:txBody>
          <a:bodyPr/>
          <a:lstStyle/>
          <a:p>
            <a:pPr algn="ctr"/>
            <a:r>
              <a:rPr lang="en-GB" altLang="en-US" b="1" dirty="0">
                <a:solidFill>
                  <a:srgbClr val="0000FF"/>
                </a:solidFill>
                <a:latin typeface="+mn-lt"/>
              </a:rPr>
              <a:t>Continuation Outbreak : 26 April, </a:t>
            </a:r>
            <a:r>
              <a:rPr lang="en-GB" altLang="en-US" b="1" dirty="0" err="1">
                <a:solidFill>
                  <a:srgbClr val="0000FF"/>
                </a:solidFill>
                <a:latin typeface="+mn-lt"/>
              </a:rPr>
              <a:t>Bluetown</a:t>
            </a:r>
            <a:r>
              <a:rPr lang="en-GB" altLang="en-US" b="1" dirty="0">
                <a:solidFill>
                  <a:srgbClr val="0000FF"/>
                </a:solidFill>
                <a:latin typeface="+mn-lt"/>
              </a:rPr>
              <a:t> 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A0D45-120C-43AA-B371-CF2BF1DD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386"/>
            <a:ext cx="11235612" cy="484855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CA" altLang="en-US" sz="3000" dirty="0"/>
              <a:t>More patients admitted during the night</a:t>
            </a:r>
          </a:p>
          <a:p>
            <a:pPr>
              <a:lnSpc>
                <a:spcPct val="150000"/>
              </a:lnSpc>
            </a:pPr>
            <a:r>
              <a:rPr lang="en-CA" altLang="en-US" sz="3000" dirty="0"/>
              <a:t>Death on arrival continuing </a:t>
            </a:r>
          </a:p>
          <a:p>
            <a:pPr>
              <a:lnSpc>
                <a:spcPct val="150000"/>
              </a:lnSpc>
            </a:pPr>
            <a:r>
              <a:rPr lang="en-CA" altLang="en-US" sz="3000" dirty="0"/>
              <a:t>Some patients escaped from the hospital, others hid in the community</a:t>
            </a:r>
          </a:p>
          <a:p>
            <a:pPr>
              <a:lnSpc>
                <a:spcPct val="150000"/>
              </a:lnSpc>
            </a:pPr>
            <a:r>
              <a:rPr lang="en-CA" altLang="en-US" sz="3000" dirty="0"/>
              <a:t>The family of the deceased is not affected: intentional poisoning suspected by community </a:t>
            </a:r>
          </a:p>
          <a:p>
            <a:pPr>
              <a:lnSpc>
                <a:spcPct val="150000"/>
              </a:lnSpc>
            </a:pPr>
            <a:r>
              <a:rPr lang="en-CA" altLang="en-US" sz="3000" dirty="0"/>
              <a:t>Panic and military forces needed to control the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0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dirty="0">
                <a:solidFill>
                  <a:srgbClr val="0000FF"/>
                </a:solidFill>
                <a:latin typeface="+mn-lt"/>
              </a:rPr>
              <a:t>Based on the Case Study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CA" b="1" dirty="0">
                <a:solidFill>
                  <a:srgbClr val="0000FF"/>
                </a:solidFill>
              </a:rPr>
              <a:t>Group Work</a:t>
            </a:r>
            <a:endParaRPr lang="en-CA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CA" dirty="0"/>
          </a:p>
          <a:p>
            <a:pPr>
              <a:lnSpc>
                <a:spcPct val="150000"/>
              </a:lnSpc>
            </a:pPr>
            <a:r>
              <a:rPr lang="en-CA" altLang="en-US" dirty="0"/>
              <a:t>You are a field epidemiologist in charge of the investigation </a:t>
            </a:r>
          </a:p>
          <a:p>
            <a:pPr>
              <a:lnSpc>
                <a:spcPct val="150000"/>
              </a:lnSpc>
            </a:pPr>
            <a:r>
              <a:rPr lang="en-CA" altLang="en-US" dirty="0"/>
              <a:t>List your tasks for the next hours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CA" b="1" dirty="0">
                <a:solidFill>
                  <a:srgbClr val="FF0000"/>
                </a:solidFill>
              </a:rPr>
              <a:t>5 Minutes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7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0DF4-B436-452D-A682-3DA989E4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+mn-lt"/>
              </a:rPr>
              <a:t>Tasks for the Next Hours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5C2750-F232-4D68-9737-1A4CD2B5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902308"/>
            <a:ext cx="10515600" cy="4351338"/>
          </a:xfrm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2800" dirty="0"/>
              <a:t>Map the area</a:t>
            </a: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2800" dirty="0"/>
              <a:t>Diagnosis: line-list with clinical signs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2800" dirty="0"/>
              <a:t>Provide a case definition </a:t>
            </a: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2800" dirty="0"/>
              <a:t>Organise contact tracing of funeral attendees: name, address, telephone number</a:t>
            </a: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CA" sz="2800" dirty="0"/>
              <a:t>Start the active case finding: visiting houses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CA" sz="2800" dirty="0"/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CA" sz="2800" dirty="0"/>
              <a:t>Plus: Ensure PCI measures in place, availability of isolation beds and drugs 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  <p:pic>
        <p:nvPicPr>
          <p:cNvPr id="5" name="Image 11">
            <a:extLst>
              <a:ext uri="{FF2B5EF4-FFF2-40B4-BE49-F238E27FC236}">
                <a16:creationId xmlns:a16="http://schemas.microsoft.com/office/drawing/2014/main" id="{AF0DB05A-99AB-477F-B185-5043C954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850" y="1432759"/>
            <a:ext cx="1682950" cy="1577584"/>
          </a:xfrm>
          <a:prstGeom prst="rect">
            <a:avLst/>
          </a:prstGeom>
          <a:effectLst>
            <a:outerShdw blurRad="114300" dist="25400" dir="9600000" sx="104000" sy="104000" algn="tr" rotWithShape="0">
              <a:schemeClr val="tx2">
                <a:lumMod val="50000"/>
                <a:lumOff val="50000"/>
                <a:alpha val="35000"/>
              </a:schemeClr>
            </a:outerShdw>
            <a:softEdge rad="1130300"/>
          </a:effectLst>
          <a:scene3d>
            <a:camera prst="orthographicFront"/>
            <a:lightRig rig="twoPt" dir="t"/>
          </a:scene3d>
          <a:sp3d contourW="31750" prstMaterial="metal">
            <a:bevelT/>
            <a:bevelB/>
            <a:contourClr>
              <a:schemeClr val="tx2">
                <a:lumMod val="50000"/>
                <a:lumOff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3220106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9DFF-D912-4600-B19D-7688C7758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2147"/>
            <a:ext cx="9144000" cy="885546"/>
          </a:xfrm>
        </p:spPr>
        <p:txBody>
          <a:bodyPr>
            <a:normAutofit/>
          </a:bodyPr>
          <a:lstStyle/>
          <a:p>
            <a:r>
              <a:rPr lang="fr-FR" altLang="en-US" sz="4400" u="sng" dirty="0">
                <a:latin typeface="+mn-lt"/>
              </a:rPr>
              <a:t>Objectives </a:t>
            </a:r>
            <a:endParaRPr lang="en-US" sz="4400" u="sng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7AE6C-9D7D-42B3-946F-D00205A4E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369" y="1746693"/>
            <a:ext cx="10443938" cy="409023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GB" sz="2800" b="1" dirty="0">
                <a:solidFill>
                  <a:srgbClr val="0000FF"/>
                </a:solidFill>
              </a:rPr>
              <a:t>Be able to: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GB" sz="2800" b="1" dirty="0">
                <a:solidFill>
                  <a:srgbClr val="0000FF"/>
                </a:solidFill>
              </a:rPr>
              <a:t>  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US" sz="2800" dirty="0"/>
              <a:t>Explain the approach to disease outbreak investigations and justify the most adequate control measures in an acute or protracted crisis situation</a:t>
            </a:r>
          </a:p>
          <a:p>
            <a:pPr algn="l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fr-CH" sz="2800" dirty="0"/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Explain the indicators describing an outbreak </a:t>
            </a:r>
            <a:endParaRPr lang="en-US" sz="2400" dirty="0"/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Describe the main steps of an outbreak investigation  </a:t>
            </a:r>
            <a:endParaRPr lang="en-US" sz="2400" dirty="0"/>
          </a:p>
          <a:p>
            <a:pPr marL="800100" lvl="1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Describe different types of control measures used in crisis situations</a:t>
            </a:r>
            <a:endParaRPr lang="fr-CH" sz="2400" dirty="0"/>
          </a:p>
          <a:p>
            <a:endParaRPr lang="en-US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BE6287F1-9C64-4DC8-B510-BEC5DA955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319" y="794920"/>
            <a:ext cx="1274189" cy="11339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18453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D7E7-5704-42B0-83F0-ADE68884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b="1" u="sng" dirty="0">
                <a:latin typeface="+mn-lt"/>
              </a:rPr>
              <a:t>STEP 3</a:t>
            </a:r>
            <a:r>
              <a:rPr lang="en-CA" altLang="en-US" u="sng" dirty="0">
                <a:latin typeface="+mn-lt"/>
              </a:rPr>
              <a:t>: Provide a Case Definition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1D36D-0A90-4D36-A1CE-5CD3F2487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141537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dirty="0"/>
              <a:t>To</a:t>
            </a:r>
          </a:p>
          <a:p>
            <a:pPr lvl="1">
              <a:defRPr/>
            </a:pPr>
            <a:r>
              <a:rPr lang="en-US" sz="2800" dirty="0"/>
              <a:t>Collect all cases (not a diagnosis method)</a:t>
            </a:r>
          </a:p>
          <a:p>
            <a:pPr lvl="1">
              <a:defRPr/>
            </a:pPr>
            <a:endParaRPr lang="en-US" sz="2800" dirty="0"/>
          </a:p>
          <a:p>
            <a:pPr lvl="1">
              <a:defRPr/>
            </a:pPr>
            <a:r>
              <a:rPr lang="en-US" sz="2800" dirty="0"/>
              <a:t>Ensure consistency in the cases collected, regardless of the data collector</a:t>
            </a:r>
          </a:p>
          <a:p>
            <a:pPr lvl="1">
              <a:defRPr/>
            </a:pPr>
            <a:endParaRPr lang="en-US" sz="2800" dirty="0"/>
          </a:p>
          <a:p>
            <a:pPr lvl="1">
              <a:defRPr/>
            </a:pPr>
            <a:r>
              <a:rPr lang="en-US" sz="2800" dirty="0"/>
              <a:t>Classify </a:t>
            </a:r>
            <a:r>
              <a:rPr lang="en-US" sz="2800" i="1" dirty="0"/>
              <a:t>a posteriori </a:t>
            </a:r>
            <a:r>
              <a:rPr lang="en-US" sz="2800" dirty="0"/>
              <a:t>the cases as suspect, probable and confirmed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7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3ACE-3938-4C23-9CE6-BC9E7363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13" y="234992"/>
            <a:ext cx="10515600" cy="1325563"/>
          </a:xfrm>
        </p:spPr>
        <p:txBody>
          <a:bodyPr/>
          <a:lstStyle/>
          <a:p>
            <a:pPr algn="ctr"/>
            <a:r>
              <a:rPr lang="en-US" altLang="en-US" u="sng">
                <a:latin typeface="+mn-lt"/>
              </a:rPr>
              <a:t>Elements of the Case Definition</a:t>
            </a:r>
            <a:endParaRPr lang="en-US" u="sng">
              <a:latin typeface="+mn-lt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7B5ED26-B987-4CD7-8CE0-09F478D97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Criteria </a:t>
            </a:r>
            <a:r>
              <a:rPr lang="en-US" dirty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Clinical signs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Biological signs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Paramedical parameters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 Limits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Time 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Place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/>
              <a:t>Persons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altLang="en-US" dirty="0"/>
              <a:t>Do not include potential risk factors in a case definition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e 11">
            <a:extLst>
              <a:ext uri="{FF2B5EF4-FFF2-40B4-BE49-F238E27FC236}">
                <a16:creationId xmlns:a16="http://schemas.microsoft.com/office/drawing/2014/main" id="{AB2B8813-7D62-4FD0-90AF-9A77FE642E16}"/>
              </a:ext>
            </a:extLst>
          </p:cNvPr>
          <p:cNvGrpSpPr>
            <a:grpSpLocks/>
          </p:cNvGrpSpPr>
          <p:nvPr/>
        </p:nvGrpSpPr>
        <p:grpSpPr bwMode="auto">
          <a:xfrm>
            <a:off x="5871871" y="1661303"/>
            <a:ext cx="3926409" cy="3697287"/>
            <a:chOff x="7279168" y="2465064"/>
            <a:chExt cx="3121649" cy="2641684"/>
          </a:xfrm>
        </p:grpSpPr>
        <p:pic>
          <p:nvPicPr>
            <p:cNvPr id="6" name="Image 6">
              <a:extLst>
                <a:ext uri="{FF2B5EF4-FFF2-40B4-BE49-F238E27FC236}">
                  <a16:creationId xmlns:a16="http://schemas.microsoft.com/office/drawing/2014/main" id="{83E25298-58F4-4A53-8A8A-8FCD99DB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168" y="2465064"/>
              <a:ext cx="1177950" cy="9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8">
              <a:extLst>
                <a:ext uri="{FF2B5EF4-FFF2-40B4-BE49-F238E27FC236}">
                  <a16:creationId xmlns:a16="http://schemas.microsoft.com/office/drawing/2014/main" id="{20B909F4-530B-4AB6-B102-9367C3B1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713" y="3101582"/>
              <a:ext cx="1691958" cy="1017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34E6538-894C-47A9-ADBB-39BAA054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600" y="3881690"/>
              <a:ext cx="1230217" cy="92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10">
              <a:extLst>
                <a:ext uri="{FF2B5EF4-FFF2-40B4-BE49-F238E27FC236}">
                  <a16:creationId xmlns:a16="http://schemas.microsoft.com/office/drawing/2014/main" id="{BBEE6797-CF84-45C6-865D-37427914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323" y="4285992"/>
              <a:ext cx="1459123" cy="82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33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A7EB-9D72-486D-8786-87FC67D4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57" y="32167"/>
            <a:ext cx="10515600" cy="1325563"/>
          </a:xfrm>
        </p:spPr>
        <p:txBody>
          <a:bodyPr/>
          <a:lstStyle/>
          <a:p>
            <a:pPr algn="ctr"/>
            <a:r>
              <a:rPr lang="en-CA" altLang="en-US" u="sng" dirty="0">
                <a:latin typeface="+mn-lt"/>
              </a:rPr>
              <a:t>Case Classification</a:t>
            </a:r>
            <a:endParaRPr lang="en-US" u="sng" dirty="0">
              <a:latin typeface="+mn-lt"/>
            </a:endParaRPr>
          </a:p>
        </p:txBody>
      </p:sp>
      <p:sp>
        <p:nvSpPr>
          <p:cNvPr id="4" name="Rectangle à coins arrondis 11">
            <a:extLst>
              <a:ext uri="{FF2B5EF4-FFF2-40B4-BE49-F238E27FC236}">
                <a16:creationId xmlns:a16="http://schemas.microsoft.com/office/drawing/2014/main" id="{015CEC6E-EED5-4B38-A315-29E793800AA2}"/>
              </a:ext>
            </a:extLst>
          </p:cNvPr>
          <p:cNvSpPr/>
          <p:nvPr/>
        </p:nvSpPr>
        <p:spPr>
          <a:xfrm>
            <a:off x="838196" y="2006215"/>
            <a:ext cx="11060153" cy="1168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" name="Rectangle à coins arrondis 11">
            <a:extLst>
              <a:ext uri="{FF2B5EF4-FFF2-40B4-BE49-F238E27FC236}">
                <a16:creationId xmlns:a16="http://schemas.microsoft.com/office/drawing/2014/main" id="{45AD1C0B-B02A-438D-A75B-5BB3896EA45C}"/>
              </a:ext>
            </a:extLst>
          </p:cNvPr>
          <p:cNvSpPr/>
          <p:nvPr/>
        </p:nvSpPr>
        <p:spPr>
          <a:xfrm>
            <a:off x="838197" y="3266323"/>
            <a:ext cx="11060151" cy="1625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>
              <a:buFont typeface="Arial" charset="0"/>
              <a:buChar char="–"/>
              <a:defRPr/>
            </a:pPr>
            <a:endParaRPr lang="en-CA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CA" sz="20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chemeClr val="tx1"/>
                </a:solidFill>
              </a:rPr>
              <a:t>Probable </a:t>
            </a:r>
          </a:p>
          <a:p>
            <a:pPr lvl="2">
              <a:defRPr/>
            </a:pPr>
            <a:r>
              <a:rPr lang="en-CA" sz="2400" dirty="0">
                <a:solidFill>
                  <a:schemeClr val="tx1"/>
                </a:solidFill>
              </a:rPr>
              <a:t>A case that meets the clinical case definition, does </a:t>
            </a:r>
            <a:r>
              <a:rPr lang="en-CA" sz="2400" i="1" dirty="0">
                <a:solidFill>
                  <a:schemeClr val="tx1"/>
                </a:solidFill>
              </a:rPr>
              <a:t>not</a:t>
            </a:r>
            <a:r>
              <a:rPr lang="en-CA" sz="2400" dirty="0">
                <a:solidFill>
                  <a:schemeClr val="tx1"/>
                </a:solidFill>
              </a:rPr>
              <a:t> have diagnostic laboratory findings and is </a:t>
            </a:r>
            <a:r>
              <a:rPr lang="en-CA" sz="2400" i="1" dirty="0">
                <a:solidFill>
                  <a:schemeClr val="tx1"/>
                </a:solidFill>
              </a:rPr>
              <a:t>not</a:t>
            </a:r>
            <a:r>
              <a:rPr lang="en-CA" sz="2400" dirty="0">
                <a:solidFill>
                  <a:schemeClr val="tx1"/>
                </a:solidFill>
              </a:rPr>
              <a:t> linked by a person, place or time to a confirmed case</a:t>
            </a:r>
          </a:p>
          <a:p>
            <a:pPr lvl="1">
              <a:defRPr/>
            </a:pPr>
            <a:endParaRPr lang="en-CA" dirty="0">
              <a:solidFill>
                <a:schemeClr val="tx1"/>
              </a:solidFill>
            </a:endParaRPr>
          </a:p>
          <a:p>
            <a:pPr lvl="2">
              <a:defRPr/>
            </a:pPr>
            <a:endParaRPr lang="en-CA" dirty="0"/>
          </a:p>
        </p:txBody>
      </p:sp>
      <p:sp>
        <p:nvSpPr>
          <p:cNvPr id="6" name="Rectangle à coins arrondis 11">
            <a:extLst>
              <a:ext uri="{FF2B5EF4-FFF2-40B4-BE49-F238E27FC236}">
                <a16:creationId xmlns:a16="http://schemas.microsoft.com/office/drawing/2014/main" id="{8CA4EFF9-B1CC-4AA7-B406-AD9EBD3D9431}"/>
              </a:ext>
            </a:extLst>
          </p:cNvPr>
          <p:cNvSpPr/>
          <p:nvPr/>
        </p:nvSpPr>
        <p:spPr>
          <a:xfrm>
            <a:off x="838194" y="4891432"/>
            <a:ext cx="11060154" cy="1740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CA" sz="2400" b="1" dirty="0">
                <a:solidFill>
                  <a:schemeClr val="tx1"/>
                </a:solidFill>
              </a:rPr>
              <a:t>Confirmed</a:t>
            </a:r>
          </a:p>
          <a:p>
            <a:pPr lvl="2">
              <a:defRPr/>
            </a:pPr>
            <a:r>
              <a:rPr lang="en-CA" sz="2400" dirty="0">
                <a:solidFill>
                  <a:schemeClr val="tx1"/>
                </a:solidFill>
              </a:rPr>
              <a:t>A case that is laboratory confirmed or that meets the clinical case definition and is epidemiologically linked to a confirmed case. </a:t>
            </a:r>
          </a:p>
          <a:p>
            <a:pPr lvl="2">
              <a:defRPr/>
            </a:pPr>
            <a:r>
              <a:rPr lang="en-CA" sz="2400" dirty="0">
                <a:solidFill>
                  <a:schemeClr val="tx1"/>
                </a:solidFill>
              </a:rPr>
              <a:t>A laboratory-confirmed case does </a:t>
            </a:r>
            <a:r>
              <a:rPr lang="en-CA" sz="2400" i="1" dirty="0">
                <a:solidFill>
                  <a:schemeClr val="tx1"/>
                </a:solidFill>
              </a:rPr>
              <a:t>not</a:t>
            </a:r>
            <a:r>
              <a:rPr lang="en-CA" sz="2400" dirty="0">
                <a:solidFill>
                  <a:schemeClr val="tx1"/>
                </a:solidFill>
              </a:rPr>
              <a:t> need to meet the clinical case definition.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853516-D2E2-40DB-8DFF-D38A4D1FAF38}"/>
              </a:ext>
            </a:extLst>
          </p:cNvPr>
          <p:cNvSpPr/>
          <p:nvPr/>
        </p:nvSpPr>
        <p:spPr>
          <a:xfrm>
            <a:off x="838197" y="21518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CA" sz="2400" b="1" dirty="0"/>
              <a:t>Possible (suspected)</a:t>
            </a:r>
          </a:p>
          <a:p>
            <a:pPr lvl="2">
              <a:defRPr/>
            </a:pPr>
            <a:r>
              <a:rPr lang="en-CA" sz="2400" dirty="0"/>
              <a:t>Any febrile illness accompanied by rash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160E9-2743-4698-AA22-94C93DC45354}"/>
              </a:ext>
            </a:extLst>
          </p:cNvPr>
          <p:cNvSpPr txBox="1"/>
          <p:nvPr/>
        </p:nvSpPr>
        <p:spPr>
          <a:xfrm>
            <a:off x="851857" y="1374805"/>
            <a:ext cx="644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Classifications for Measles Case Definition</a:t>
            </a:r>
          </a:p>
        </p:txBody>
      </p:sp>
    </p:spTree>
    <p:extLst>
      <p:ext uri="{BB962C8B-B14F-4D97-AF65-F5344CB8AC3E}">
        <p14:creationId xmlns:p14="http://schemas.microsoft.com/office/powerpoint/2010/main" val="127724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>
            <a:extLst>
              <a:ext uri="{FF2B5EF4-FFF2-40B4-BE49-F238E27FC236}">
                <a16:creationId xmlns:a16="http://schemas.microsoft.com/office/drawing/2014/main" id="{43C463A8-BB23-447A-8CC9-37B9A32FA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u="sng" dirty="0">
                <a:latin typeface="+mn-lt"/>
              </a:rPr>
              <a:t>Characteristics of a Case Definition</a:t>
            </a:r>
          </a:p>
        </p:txBody>
      </p:sp>
      <p:sp>
        <p:nvSpPr>
          <p:cNvPr id="49155" name="Espace réservé du contenu 2">
            <a:extLst>
              <a:ext uri="{FF2B5EF4-FFF2-40B4-BE49-F238E27FC236}">
                <a16:creationId xmlns:a16="http://schemas.microsoft.com/office/drawing/2014/main" id="{0B2BFD18-6471-460F-BAEB-8F1518CB4F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0942" y="1825621"/>
            <a:ext cx="10515600" cy="4665811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P</a:t>
            </a:r>
            <a:r>
              <a:rPr lang="en-US" altLang="en-US" dirty="0"/>
              <a:t>recise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O</a:t>
            </a:r>
            <a:r>
              <a:rPr lang="en-US" altLang="en-US" dirty="0"/>
              <a:t>bjective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O</a:t>
            </a:r>
            <a:r>
              <a:rPr lang="en-US" altLang="en-US" dirty="0"/>
              <a:t>perational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L</a:t>
            </a:r>
            <a:r>
              <a:rPr lang="en-US" altLang="en-US" dirty="0"/>
              <a:t>ogical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S</a:t>
            </a:r>
            <a:r>
              <a:rPr lang="en-US" altLang="en-US" dirty="0"/>
              <a:t>ensitive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/>
              <a:t>S</a:t>
            </a:r>
            <a:r>
              <a:rPr lang="en-US" altLang="en-US" dirty="0"/>
              <a:t>pecific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2B07024-986C-414F-A8E5-BB06929856F5}"/>
              </a:ext>
            </a:extLst>
          </p:cNvPr>
          <p:cNvSpPr>
            <a:spLocks/>
          </p:cNvSpPr>
          <p:nvPr/>
        </p:nvSpPr>
        <p:spPr bwMode="auto">
          <a:xfrm>
            <a:off x="4538103" y="2211850"/>
            <a:ext cx="770319" cy="3893351"/>
          </a:xfrm>
          <a:prstGeom prst="rightBrace">
            <a:avLst>
              <a:gd name="adj1" fmla="val 833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793E3-B36B-4737-84D1-B025BFBBE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596" y="3651783"/>
            <a:ext cx="26885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6000" b="1" dirty="0">
                <a:solidFill>
                  <a:schemeClr val="tx1"/>
                </a:solidFill>
              </a:rPr>
              <a:t>POOLSS</a:t>
            </a:r>
            <a:endParaRPr lang="en-US" alt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8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>
            <a:extLst>
              <a:ext uri="{FF2B5EF4-FFF2-40B4-BE49-F238E27FC236}">
                <a16:creationId xmlns:a16="http://schemas.microsoft.com/office/drawing/2014/main" id="{0A803D6F-6721-40F6-8467-4B3630A05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180784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sz="2800" u="sng" dirty="0">
                <a:latin typeface="+mn-lt"/>
              </a:rPr>
              <a:t>Characteristics case definition: </a:t>
            </a:r>
            <a:r>
              <a:rPr lang="en-US" altLang="en-US" b="1" u="sng" dirty="0">
                <a:latin typeface="+mn-lt"/>
              </a:rPr>
              <a:t>Precise</a:t>
            </a:r>
            <a:r>
              <a:rPr lang="en-US" altLang="en-US" u="sng" dirty="0">
                <a:latin typeface="+mn-lt"/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6A600CB-789A-4146-8D91-957D43E1F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353433"/>
              </p:ext>
            </p:extLst>
          </p:nvPr>
        </p:nvGraphicFramePr>
        <p:xfrm>
          <a:off x="1112362" y="1412982"/>
          <a:ext cx="10821971" cy="4375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955"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Not Precise </a:t>
                      </a:r>
                    </a:p>
                  </a:txBody>
                  <a:tcPr marL="96975" marR="96975" marT="45733" marB="45733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Precise </a:t>
                      </a:r>
                    </a:p>
                  </a:txBody>
                  <a:tcPr marL="96975" marR="96975" marT="45733" marB="45733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47">
                <a:tc>
                  <a:txBody>
                    <a:bodyPr/>
                    <a:lstStyle/>
                    <a:p>
                      <a:r>
                        <a:rPr lang="en-GB" sz="2800" noProof="0" dirty="0">
                          <a:solidFill>
                            <a:schemeClr val="tx1"/>
                          </a:solidFill>
                        </a:rPr>
                        <a:t>Fever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Temperature</a:t>
                      </a:r>
                      <a:r>
                        <a:rPr lang="en-GB" sz="2800" baseline="0" noProof="0">
                          <a:solidFill>
                            <a:schemeClr val="tx1"/>
                          </a:solidFill>
                        </a:rPr>
                        <a:t> higher than 38°C (axillary)</a:t>
                      </a:r>
                      <a:endParaRPr lang="en-GB" sz="2800" noProof="0">
                        <a:solidFill>
                          <a:schemeClr val="tx1"/>
                        </a:solidFill>
                      </a:endParaRP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953"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Diarrhoea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More than 2 liquid stools per 24</a:t>
                      </a:r>
                      <a:r>
                        <a:rPr lang="en-GB" sz="2800" baseline="0" noProof="0">
                          <a:solidFill>
                            <a:schemeClr val="tx1"/>
                          </a:solidFill>
                        </a:rPr>
                        <a:t> hours</a:t>
                      </a:r>
                      <a:endParaRPr lang="en-GB" sz="2800" noProof="0">
                        <a:solidFill>
                          <a:schemeClr val="tx1"/>
                        </a:solidFill>
                      </a:endParaRP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966"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Jaundice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Yellow coloration of the conjunctiva or the skin</a:t>
                      </a: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354">
                <a:tc>
                  <a:txBody>
                    <a:bodyPr/>
                    <a:lstStyle/>
                    <a:p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Elevated</a:t>
                      </a:r>
                      <a:r>
                        <a:rPr lang="en-GB" sz="2800" baseline="0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noProof="0">
                          <a:solidFill>
                            <a:schemeClr val="tx1"/>
                          </a:solidFill>
                        </a:rPr>
                        <a:t>white cells</a:t>
                      </a:r>
                    </a:p>
                  </a:txBody>
                  <a:tcPr marL="96975" marR="96975" marT="45733" marB="45733" anchor="ctr"/>
                </a:tc>
                <a:tc>
                  <a:txBody>
                    <a:bodyPr/>
                    <a:lstStyle/>
                    <a:p>
                      <a:r>
                        <a:rPr lang="en-GB" sz="2800" noProof="0" dirty="0">
                          <a:solidFill>
                            <a:schemeClr val="tx1"/>
                          </a:solidFill>
                        </a:rPr>
                        <a:t>More than 5000</a:t>
                      </a:r>
                      <a:r>
                        <a:rPr lang="en-GB" sz="2800" baseline="0" noProof="0" dirty="0">
                          <a:solidFill>
                            <a:schemeClr val="tx1"/>
                          </a:solidFill>
                        </a:rPr>
                        <a:t> white cells per mm3</a:t>
                      </a:r>
                      <a:endParaRPr lang="en-GB" sz="2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6975" marR="96975" marT="45733" marB="4573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38216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>
            <a:extLst>
              <a:ext uri="{FF2B5EF4-FFF2-40B4-BE49-F238E27FC236}">
                <a16:creationId xmlns:a16="http://schemas.microsoft.com/office/drawing/2014/main" id="{F12B158A-1844-42D4-95DD-F139BE52F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75" y="0"/>
            <a:ext cx="10515600" cy="1325563"/>
          </a:xfrm>
        </p:spPr>
        <p:txBody>
          <a:bodyPr/>
          <a:lstStyle/>
          <a:p>
            <a:pPr algn="ctr"/>
            <a:r>
              <a:rPr lang="en-US" altLang="en-US" sz="2400" u="sng">
                <a:latin typeface="+mn-lt"/>
              </a:rPr>
              <a:t>Characteristics case definition: </a:t>
            </a:r>
            <a:r>
              <a:rPr lang="en-US" altLang="en-US" b="1" u="sng">
                <a:latin typeface="+mn-lt"/>
              </a:rPr>
              <a:t>Objective </a:t>
            </a: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FB783687-03D5-45F1-9443-5A5B519CA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758357"/>
              </p:ext>
            </p:extLst>
          </p:nvPr>
        </p:nvGraphicFramePr>
        <p:xfrm>
          <a:off x="1319752" y="1690688"/>
          <a:ext cx="10369484" cy="4540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4930">
                <a:tc>
                  <a:txBody>
                    <a:bodyPr/>
                    <a:lstStyle/>
                    <a:p>
                      <a:r>
                        <a:rPr lang="fr-FR" sz="2800" dirty="0"/>
                        <a:t>Subjective </a:t>
                      </a:r>
                    </a:p>
                  </a:txBody>
                  <a:tcPr marL="96994" marR="96994" marT="45731" marB="45731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Objective </a:t>
                      </a:r>
                    </a:p>
                  </a:txBody>
                  <a:tcPr marL="96994" marR="96994" marT="45731" marB="45731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495">
                <a:tc>
                  <a:txBody>
                    <a:bodyPr/>
                    <a:lstStyle/>
                    <a:p>
                      <a:r>
                        <a:rPr lang="en-US" sz="2800" noProof="0"/>
                        <a:t>Fatigue,</a:t>
                      </a:r>
                      <a:r>
                        <a:rPr lang="en-US" sz="2800" baseline="0" noProof="0"/>
                        <a:t> asthenie</a:t>
                      </a:r>
                      <a:endParaRPr lang="en-US" sz="2800" noProof="0"/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2800" noProof="0"/>
                        <a:t>Incapacity</a:t>
                      </a:r>
                      <a:r>
                        <a:rPr lang="en-US" sz="2800" baseline="0" noProof="0"/>
                        <a:t> to conduct daily activities, work </a:t>
                      </a:r>
                      <a:endParaRPr lang="en-US" sz="2800" noProof="0"/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6944">
                <a:tc>
                  <a:txBody>
                    <a:bodyPr/>
                    <a:lstStyle/>
                    <a:p>
                      <a:r>
                        <a:rPr lang="en-US" sz="2800" noProof="0"/>
                        <a:t>Haemorrhagic</a:t>
                      </a:r>
                      <a:r>
                        <a:rPr lang="en-US" sz="2800" baseline="0" noProof="0"/>
                        <a:t> signs </a:t>
                      </a:r>
                      <a:endParaRPr lang="en-US" sz="2800" noProof="0"/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2800" noProof="0"/>
                        <a:t>Observed bleeding from nose, mouth, mucosa</a:t>
                      </a:r>
                    </a:p>
                    <a:p>
                      <a:endParaRPr lang="en-US" sz="2800" noProof="0"/>
                    </a:p>
                    <a:p>
                      <a:r>
                        <a:rPr lang="en-US" sz="2800" noProof="0"/>
                        <a:t>Presence</a:t>
                      </a:r>
                      <a:r>
                        <a:rPr lang="en-US" sz="2800" baseline="0" noProof="0"/>
                        <a:t> of blood in urine, stool, vomit</a:t>
                      </a:r>
                      <a:endParaRPr lang="en-US" sz="2800" noProof="0"/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061">
                <a:tc>
                  <a:txBody>
                    <a:bodyPr/>
                    <a:lstStyle/>
                    <a:p>
                      <a:r>
                        <a:rPr lang="en-US" sz="2800" noProof="0"/>
                        <a:t>Loss of appetite </a:t>
                      </a:r>
                    </a:p>
                  </a:txBody>
                  <a:tcPr marL="96994" marR="96994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2800" noProof="0"/>
                        <a:t>No or limited food intake during last days </a:t>
                      </a:r>
                    </a:p>
                  </a:txBody>
                  <a:tcPr marL="96994" marR="96994" marT="45731" marB="457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37614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>
            <a:extLst>
              <a:ext uri="{FF2B5EF4-FFF2-40B4-BE49-F238E27FC236}">
                <a16:creationId xmlns:a16="http://schemas.microsoft.com/office/drawing/2014/main" id="{82EAD42B-E20F-4A68-8239-A492D2D43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altLang="en-US" sz="2800" u="sng" dirty="0">
                <a:latin typeface="+mn-lt"/>
              </a:rPr>
              <a:t>Characteristics case definition</a:t>
            </a:r>
            <a:r>
              <a:rPr lang="fr-FR" altLang="en-US" sz="2800" u="sng" dirty="0">
                <a:latin typeface="+mn-lt"/>
              </a:rPr>
              <a:t>:</a:t>
            </a:r>
            <a:r>
              <a:rPr lang="fr-FR" altLang="en-US" u="sng" dirty="0">
                <a:latin typeface="+mn-lt"/>
              </a:rPr>
              <a:t> </a:t>
            </a:r>
            <a:r>
              <a:rPr lang="en-US" altLang="en-US" b="1" u="sng" dirty="0">
                <a:latin typeface="+mn-lt"/>
              </a:rPr>
              <a:t>Operational </a:t>
            </a:r>
          </a:p>
        </p:txBody>
      </p:sp>
      <p:sp>
        <p:nvSpPr>
          <p:cNvPr id="53251" name="Espace réservé du contenu 2">
            <a:extLst>
              <a:ext uri="{FF2B5EF4-FFF2-40B4-BE49-F238E27FC236}">
                <a16:creationId xmlns:a16="http://schemas.microsoft.com/office/drawing/2014/main" id="{ECDAFA42-4268-4389-A294-2BC6AFBA0A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1825625"/>
            <a:ext cx="9753600" cy="4351338"/>
          </a:xfrm>
        </p:spPr>
        <p:txBody>
          <a:bodyPr/>
          <a:lstStyle/>
          <a:p>
            <a:pPr eaLnBrk="1" hangingPunct="1"/>
            <a:r>
              <a:rPr lang="en-US" altLang="en-US" dirty="0"/>
              <a:t>Should be easy to understand and can be applied by </a:t>
            </a:r>
          </a:p>
          <a:p>
            <a:pPr lvl="1" eaLnBrk="1" hangingPunct="1"/>
            <a:r>
              <a:rPr lang="en-US" altLang="en-US" dirty="0"/>
              <a:t>Non medical workers </a:t>
            </a:r>
          </a:p>
          <a:p>
            <a:pPr lvl="1" eaLnBrk="1" hangingPunct="1"/>
            <a:r>
              <a:rPr lang="en-US" altLang="en-US" dirty="0"/>
              <a:t>Non specialists</a:t>
            </a:r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Should be applicable at the field level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Should be adapted to field diagnosis capacity</a:t>
            </a:r>
          </a:p>
        </p:txBody>
      </p:sp>
    </p:spTree>
    <p:extLst>
      <p:ext uri="{BB962C8B-B14F-4D97-AF65-F5344CB8AC3E}">
        <p14:creationId xmlns:p14="http://schemas.microsoft.com/office/powerpoint/2010/main" val="245498715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5F694FDA-ED3E-4830-96C3-31689F552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3445" y="165100"/>
            <a:ext cx="10515600" cy="1325563"/>
          </a:xfrm>
        </p:spPr>
        <p:txBody>
          <a:bodyPr/>
          <a:lstStyle/>
          <a:p>
            <a:pPr algn="ctr"/>
            <a:r>
              <a:rPr lang="en-US" altLang="en-US" sz="2800" u="sng">
                <a:latin typeface="+mn-lt"/>
              </a:rPr>
              <a:t>Characteristics case definition: </a:t>
            </a:r>
            <a:r>
              <a:rPr lang="en-US" altLang="en-US" b="1" u="sng">
                <a:latin typeface="+mn-lt"/>
              </a:rPr>
              <a:t>Logical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7880FD-7A8D-4F18-B6AC-308247A350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650043"/>
              </p:ext>
            </p:extLst>
          </p:nvPr>
        </p:nvGraphicFramePr>
        <p:xfrm>
          <a:off x="1140643" y="2025868"/>
          <a:ext cx="10341205" cy="3594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5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9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771"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bg1"/>
                          </a:solidFill>
                        </a:rPr>
                        <a:t>Case definition</a:t>
                      </a:r>
                      <a:r>
                        <a:rPr lang="en-GB" sz="28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bg1"/>
                          </a:solidFill>
                        </a:rPr>
                        <a:t>Presence of Signs and</a:t>
                      </a:r>
                      <a:r>
                        <a:rPr lang="en-GB" sz="2800" b="0" baseline="0" dirty="0">
                          <a:solidFill>
                            <a:schemeClr val="bg1"/>
                          </a:solidFill>
                        </a:rPr>
                        <a:t> Symptoms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bg1"/>
                          </a:solidFill>
                        </a:rPr>
                        <a:t>Patient inclusion </a:t>
                      </a:r>
                      <a:endParaRPr lang="en-US" sz="2800" b="0" dirty="0">
                        <a:solidFill>
                          <a:schemeClr val="bg1"/>
                        </a:solidFill>
                      </a:endParaRPr>
                    </a:p>
                  </a:txBody>
                  <a:tcPr marL="82935" marR="82935" marT="41458" marB="41458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72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 and B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 + B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72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 or B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A + B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82935" marR="82935" marT="41458" marB="414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86780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>
            <a:extLst>
              <a:ext uri="{FF2B5EF4-FFF2-40B4-BE49-F238E27FC236}">
                <a16:creationId xmlns:a16="http://schemas.microsoft.com/office/drawing/2014/main" id="{F38ACEE5-D402-4C9F-B459-2A654ABA6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u="sng">
                <a:latin typeface="+mn-lt"/>
              </a:rPr>
              <a:t>Sensitivity – Specificity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6C40518-9451-4F3D-8844-36A390554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259740"/>
              </p:ext>
            </p:extLst>
          </p:nvPr>
        </p:nvGraphicFramePr>
        <p:xfrm>
          <a:off x="1065229" y="1690688"/>
          <a:ext cx="6545246" cy="4389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2405">
                <a:tc>
                  <a:txBody>
                    <a:bodyPr/>
                    <a:lstStyle/>
                    <a:p>
                      <a:r>
                        <a:rPr lang="en-US" sz="2800" noProof="0"/>
                        <a:t>Case Definition </a:t>
                      </a:r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noProof="0"/>
                        <a:t>Sensitivity</a:t>
                      </a:r>
                      <a:r>
                        <a:rPr lang="en-US" sz="2800" baseline="0" noProof="0"/>
                        <a:t> </a:t>
                      </a:r>
                      <a:endParaRPr lang="en-US" sz="2800" noProof="0"/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noProof="0" dirty="0"/>
                        <a:t>Specificity </a:t>
                      </a:r>
                    </a:p>
                  </a:txBody>
                  <a:tcPr marL="96962" marR="96962" marT="45707" marB="45707" anchor="ctr">
                    <a:solidFill>
                      <a:srgbClr val="1E7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 dirty="0"/>
                        <a:t>A or B or C 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+++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-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 dirty="0"/>
                        <a:t>A and (B or C)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 dirty="0"/>
                        <a:t>(A and B) or C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799">
                <a:tc>
                  <a:txBody>
                    <a:bodyPr/>
                    <a:lstStyle/>
                    <a:p>
                      <a:r>
                        <a:rPr lang="fr-FR" sz="2800" dirty="0"/>
                        <a:t>A and B and C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-</a:t>
                      </a:r>
                    </a:p>
                  </a:txBody>
                  <a:tcPr marL="96962" marR="9696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+++</a:t>
                      </a:r>
                    </a:p>
                  </a:txBody>
                  <a:tcPr marL="96962" marR="96962" marT="45707" marB="457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5325" name="Group 4">
            <a:extLst>
              <a:ext uri="{FF2B5EF4-FFF2-40B4-BE49-F238E27FC236}">
                <a16:creationId xmlns:a16="http://schemas.microsoft.com/office/drawing/2014/main" id="{77377CE5-7182-4BB6-881F-916FF0DE0BC1}"/>
              </a:ext>
            </a:extLst>
          </p:cNvPr>
          <p:cNvGrpSpPr>
            <a:grpSpLocks/>
          </p:cNvGrpSpPr>
          <p:nvPr/>
        </p:nvGrpSpPr>
        <p:grpSpPr bwMode="auto">
          <a:xfrm>
            <a:off x="8267700" y="2498533"/>
            <a:ext cx="3481977" cy="3171442"/>
            <a:chOff x="2614754" y="1422654"/>
            <a:chExt cx="5658492" cy="5206746"/>
          </a:xfrm>
        </p:grpSpPr>
        <p:pic>
          <p:nvPicPr>
            <p:cNvPr id="55326" name="Picture 5">
              <a:extLst>
                <a:ext uri="{FF2B5EF4-FFF2-40B4-BE49-F238E27FC236}">
                  <a16:creationId xmlns:a16="http://schemas.microsoft.com/office/drawing/2014/main" id="{3EF62EBA-8635-41A9-8B19-A76CF831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4" b="3951"/>
            <a:stretch>
              <a:fillRect/>
            </a:stretch>
          </p:blipFill>
          <p:spPr bwMode="auto">
            <a:xfrm>
              <a:off x="2614754" y="1422654"/>
              <a:ext cx="5570143" cy="520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7" name="TextBox 6">
              <a:extLst>
                <a:ext uri="{FF2B5EF4-FFF2-40B4-BE49-F238E27FC236}">
                  <a16:creationId xmlns:a16="http://schemas.microsoft.com/office/drawing/2014/main" id="{F41D293A-5CF4-42CF-B245-A8DEAFCAD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3657" y="4096038"/>
              <a:ext cx="2518273" cy="161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902" dirty="0">
                  <a:solidFill>
                    <a:schemeClr val="bg1"/>
                  </a:solidFill>
                </a:rPr>
                <a:t>Sensitivity</a:t>
              </a:r>
              <a:endParaRPr lang="en-US" altLang="en-US" sz="2902" dirty="0">
                <a:solidFill>
                  <a:schemeClr val="bg1"/>
                </a:solidFill>
              </a:endParaRPr>
            </a:p>
          </p:txBody>
        </p:sp>
        <p:sp>
          <p:nvSpPr>
            <p:cNvPr id="55328" name="TextBox 7">
              <a:extLst>
                <a:ext uri="{FF2B5EF4-FFF2-40B4-BE49-F238E27FC236}">
                  <a16:creationId xmlns:a16="http://schemas.microsoft.com/office/drawing/2014/main" id="{0545E09A-F456-494F-8BB4-B76E42CED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470" y="3335681"/>
              <a:ext cx="2225776" cy="6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540">
                  <a:solidFill>
                    <a:schemeClr val="bg1"/>
                  </a:solidFill>
                </a:rPr>
                <a:t>Specificity</a:t>
              </a:r>
              <a:endParaRPr lang="en-US" altLang="en-US" sz="254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16284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01712A31-ACCD-42BF-9B31-7A866CBCA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4481" y="365125"/>
            <a:ext cx="11448661" cy="1325563"/>
          </a:xfrm>
        </p:spPr>
        <p:txBody>
          <a:bodyPr/>
          <a:lstStyle/>
          <a:p>
            <a:pPr algn="ctr" eaLnBrk="1" hangingPunct="1"/>
            <a:r>
              <a:rPr lang="en-GB" altLang="en-US" b="1" dirty="0">
                <a:solidFill>
                  <a:srgbClr val="0000FF"/>
                </a:solidFill>
                <a:latin typeface="+mn-lt"/>
              </a:rPr>
              <a:t>Case study: Which Signs Would You Include in the Case Definition? </a:t>
            </a:r>
            <a:endParaRPr lang="en-US" altLang="en-US" b="1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50CFF9C-6B5B-41ED-8A9E-7E1192F20B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447748"/>
              </p:ext>
            </p:extLst>
          </p:nvPr>
        </p:nvGraphicFramePr>
        <p:xfrm>
          <a:off x="2604546" y="1775215"/>
          <a:ext cx="7816939" cy="4735665"/>
        </p:xfrm>
        <a:graphic>
          <a:graphicData uri="http://schemas.openxmlformats.org/drawingml/2006/table">
            <a:tbl>
              <a:tblPr/>
              <a:tblGrid>
                <a:gridCol w="390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 Signs and symptoms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9388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7938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cases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40914" marR="40914" marT="25389" marB="253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General weakness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Abdominal pain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Headache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Vomiting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Confusion, agitation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Diarrhea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Respiratory signs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Purpura/Ecchymosis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Fever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0515"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Chest pain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82563">
                        <a:spcBef>
                          <a:spcPts val="15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82563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itchFamily="49" charset="-128"/>
                        <a:cs typeface="Calibri" panose="020F0502020204030204" pitchFamily="34" charset="0"/>
                      </a:endParaRPr>
                    </a:p>
                  </a:txBody>
                  <a:tcPr marL="30812" marR="30812" marT="9521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32670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468B-35D9-466C-B9CB-D4741B2D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9"/>
            <a:ext cx="10515600" cy="1325563"/>
          </a:xfrm>
        </p:spPr>
        <p:txBody>
          <a:bodyPr/>
          <a:lstStyle/>
          <a:p>
            <a:pPr algn="ctr"/>
            <a:r>
              <a:rPr lang="en-CA" altLang="en-US" u="sng" dirty="0">
                <a:latin typeface="+mn-lt"/>
              </a:rPr>
              <a:t>Definitions     </a:t>
            </a:r>
            <a:endParaRPr lang="en-US" u="sng" dirty="0">
              <a:latin typeface="+mn-l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A249E3C-A3D0-4FA5-AF0E-F782DBE0965B}"/>
              </a:ext>
            </a:extLst>
          </p:cNvPr>
          <p:cNvSpPr txBox="1">
            <a:spLocks/>
          </p:cNvSpPr>
          <p:nvPr/>
        </p:nvSpPr>
        <p:spPr>
          <a:xfrm>
            <a:off x="1508125" y="1819469"/>
            <a:ext cx="9572625" cy="4798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CA" b="1" dirty="0"/>
              <a:t>Outbreak</a:t>
            </a:r>
          </a:p>
          <a:p>
            <a:pPr>
              <a:lnSpc>
                <a:spcPct val="150000"/>
              </a:lnSpc>
              <a:defRPr/>
            </a:pPr>
            <a:r>
              <a:rPr lang="en-CA" b="1" dirty="0"/>
              <a:t>Epidemic</a:t>
            </a:r>
          </a:p>
          <a:p>
            <a:pPr>
              <a:lnSpc>
                <a:spcPct val="150000"/>
              </a:lnSpc>
              <a:defRPr/>
            </a:pPr>
            <a:r>
              <a:rPr lang="en-CA" b="1" dirty="0"/>
              <a:t>Cluster</a:t>
            </a:r>
          </a:p>
          <a:p>
            <a:pPr>
              <a:lnSpc>
                <a:spcPct val="150000"/>
              </a:lnSpc>
              <a:defRPr/>
            </a:pPr>
            <a:endParaRPr lang="en-CA" dirty="0"/>
          </a:p>
          <a:p>
            <a:pPr>
              <a:defRPr/>
            </a:pPr>
            <a:r>
              <a:rPr lang="en-CA" b="1" dirty="0"/>
              <a:t>Pandemic 	</a:t>
            </a:r>
            <a:endParaRPr lang="en-CA" sz="2400" b="1" dirty="0"/>
          </a:p>
        </p:txBody>
      </p:sp>
      <p:sp>
        <p:nvSpPr>
          <p:cNvPr id="6" name="Accolade fermante 7">
            <a:extLst>
              <a:ext uri="{FF2B5EF4-FFF2-40B4-BE49-F238E27FC236}">
                <a16:creationId xmlns:a16="http://schemas.microsoft.com/office/drawing/2014/main" id="{BB0041C8-2C89-4B3D-B30F-ACCDAF05BF53}"/>
              </a:ext>
            </a:extLst>
          </p:cNvPr>
          <p:cNvSpPr/>
          <p:nvPr/>
        </p:nvSpPr>
        <p:spPr>
          <a:xfrm>
            <a:off x="3423370" y="2039463"/>
            <a:ext cx="349250" cy="1373187"/>
          </a:xfrm>
          <a:prstGeom prst="rightBrac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23818CFE-B591-45E8-8F1E-FF61CA8A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020" y="1965130"/>
            <a:ext cx="69112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2400" b="0" dirty="0">
                <a:solidFill>
                  <a:schemeClr val="tx1"/>
                </a:solidFill>
              </a:rPr>
              <a:t>Increase in number of cases </a:t>
            </a:r>
            <a:r>
              <a:rPr lang="en-CA" altLang="en-US" sz="2400" dirty="0">
                <a:solidFill>
                  <a:schemeClr val="tx1"/>
                </a:solidFill>
              </a:rPr>
              <a:t>expected</a:t>
            </a:r>
            <a:r>
              <a:rPr lang="en-CA" altLang="en-US" sz="2400" b="0" dirty="0">
                <a:solidFill>
                  <a:schemeClr val="tx1"/>
                </a:solidFill>
              </a:rPr>
              <a:t> in a given </a:t>
            </a:r>
          </a:p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2400" b="0" dirty="0">
                <a:solidFill>
                  <a:schemeClr val="tx1"/>
                </a:solidFill>
              </a:rPr>
              <a:t>area among specific groups of people over a particular period of time period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96C05C44-F497-449F-B7C8-15B35AD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157" y="3616496"/>
            <a:ext cx="40205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2400" b="0" dirty="0">
                <a:solidFill>
                  <a:schemeClr val="tx1"/>
                </a:solidFill>
              </a:rPr>
              <a:t>Cases grouped in time or place</a:t>
            </a:r>
          </a:p>
          <a:p>
            <a:pPr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2000" dirty="0">
                <a:solidFill>
                  <a:schemeClr val="tx1"/>
                </a:solidFill>
              </a:rPr>
              <a:t>May not represent an increase</a:t>
            </a:r>
            <a:endParaRPr lang="en-CA" altLang="en-US" sz="2000" b="0" dirty="0">
              <a:solidFill>
                <a:schemeClr val="tx1"/>
              </a:solidFill>
            </a:endParaRP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E1EC4288-9DE6-4DAE-BAB3-0451EF6E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894" y="3784064"/>
            <a:ext cx="1586923" cy="1487570"/>
          </a:xfrm>
          <a:prstGeom prst="rect">
            <a:avLst/>
          </a:prstGeom>
          <a:effectLst>
            <a:outerShdw blurRad="114300" dist="25400" dir="9600000" sx="104000" sy="104000" algn="tr" rotWithShape="0">
              <a:schemeClr val="tx2">
                <a:lumMod val="50000"/>
                <a:lumOff val="50000"/>
                <a:alpha val="35000"/>
              </a:schemeClr>
            </a:outerShdw>
            <a:softEdge rad="1130300"/>
          </a:effectLst>
          <a:scene3d>
            <a:camera prst="orthographicFront"/>
            <a:lightRig rig="twoPt" dir="t"/>
          </a:scene3d>
          <a:sp3d contourW="31750" prstMaterial="metal">
            <a:bevelT/>
            <a:bevelB/>
            <a:contourClr>
              <a:schemeClr val="tx2">
                <a:lumMod val="50000"/>
                <a:lumOff val="50000"/>
              </a:schemeClr>
            </a:contourClr>
          </a:sp3d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9F5215DB-9F16-48C7-BD1F-0617D785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0738">
            <a:off x="8886934" y="3314180"/>
            <a:ext cx="1213785" cy="1675113"/>
          </a:xfrm>
          <a:prstGeom prst="rect">
            <a:avLst/>
          </a:prstGeom>
          <a:effectLst>
            <a:glow rad="25400">
              <a:schemeClr val="bg1">
                <a:alpha val="40000"/>
              </a:schemeClr>
            </a:glow>
            <a:softEdge rad="0"/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FFC00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469F42-CB68-4E86-B0D9-B57B134334E4}"/>
              </a:ext>
            </a:extLst>
          </p:cNvPr>
          <p:cNvSpPr txBox="1"/>
          <p:nvPr/>
        </p:nvSpPr>
        <p:spPr>
          <a:xfrm>
            <a:off x="3925020" y="4878644"/>
            <a:ext cx="602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Epidemic that has spread over several countries or continents. Usually affecting a </a:t>
            </a:r>
            <a:r>
              <a:rPr lang="en-US" sz="2400" b="1" dirty="0"/>
              <a:t>large number </a:t>
            </a:r>
            <a:r>
              <a:rPr lang="en-US" sz="2400" dirty="0"/>
              <a:t>of people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1418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>
            <a:extLst>
              <a:ext uri="{FF2B5EF4-FFF2-40B4-BE49-F238E27FC236}">
                <a16:creationId xmlns:a16="http://schemas.microsoft.com/office/drawing/2014/main" id="{3BAAC0B1-36DE-4492-A98B-7249AF245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CA" altLang="en-US" b="1" u="sng" dirty="0">
                <a:latin typeface="+mn-lt"/>
              </a:rPr>
              <a:t>STEP 4:</a:t>
            </a:r>
            <a:r>
              <a:rPr lang="en-CA" altLang="en-US" u="sng" dirty="0">
                <a:latin typeface="+mn-lt"/>
              </a:rPr>
              <a:t> Count the cases  </a:t>
            </a:r>
          </a:p>
        </p:txBody>
      </p:sp>
      <p:sp>
        <p:nvSpPr>
          <p:cNvPr id="66563" name="Espace réservé du contenu 2">
            <a:extLst>
              <a:ext uri="{FF2B5EF4-FFF2-40B4-BE49-F238E27FC236}">
                <a16:creationId xmlns:a16="http://schemas.microsoft.com/office/drawing/2014/main" id="{1C87DC77-48FF-4DE9-92EA-38053F3DCD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3400" y="1915102"/>
            <a:ext cx="7659996" cy="398694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CA" altLang="en-US" b="1" dirty="0"/>
              <a:t>Identify Additional Cases</a:t>
            </a:r>
            <a:endParaRPr lang="en-CA" altLang="en-US" sz="2540" b="1" dirty="0"/>
          </a:p>
          <a:p>
            <a:pPr marL="0" indent="0" eaLnBrk="1" hangingPunct="1">
              <a:buNone/>
              <a:defRPr/>
            </a:pPr>
            <a:endParaRPr lang="en-CA" altLang="en-US" dirty="0"/>
          </a:p>
          <a:p>
            <a:pPr lvl="1" eaLnBrk="1" hangingPunct="1">
              <a:defRPr/>
            </a:pPr>
            <a:r>
              <a:rPr lang="en-CA" altLang="en-US" dirty="0"/>
              <a:t>Active surveillance: search of cases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sz="2400" dirty="0"/>
              <a:t>in the community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sz="2400" dirty="0"/>
              <a:t>hospital /health centres </a:t>
            </a:r>
          </a:p>
          <a:p>
            <a:pPr lvl="2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sz="2400" dirty="0"/>
              <a:t>hospital registers</a:t>
            </a:r>
          </a:p>
          <a:p>
            <a:pPr marL="541388" lvl="1" indent="0">
              <a:buNone/>
              <a:defRPr/>
            </a:pPr>
            <a:endParaRPr lang="en-CA" altLang="en-US" dirty="0"/>
          </a:p>
          <a:p>
            <a:pPr lvl="1" eaLnBrk="1" hangingPunct="1">
              <a:defRPr/>
            </a:pPr>
            <a:r>
              <a:rPr lang="en-CA" altLang="en-US" dirty="0"/>
              <a:t>Enhanced passive surveillance</a:t>
            </a:r>
          </a:p>
        </p:txBody>
      </p:sp>
      <p:pic>
        <p:nvPicPr>
          <p:cNvPr id="59396" name="Image 3">
            <a:extLst>
              <a:ext uri="{FF2B5EF4-FFF2-40B4-BE49-F238E27FC236}">
                <a16:creationId xmlns:a16="http://schemas.microsoft.com/office/drawing/2014/main" id="{E6D612C3-54FC-4146-8E72-2A144A6EF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96" y="328403"/>
            <a:ext cx="2240405" cy="27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E346CD88-B235-4F78-8145-57EAA3D7A3BD}"/>
              </a:ext>
            </a:extLst>
          </p:cNvPr>
          <p:cNvSpPr/>
          <p:nvPr/>
        </p:nvSpPr>
        <p:spPr>
          <a:xfrm flipH="1">
            <a:off x="7292910" y="2555115"/>
            <a:ext cx="41756" cy="2706916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  <p:sp>
        <p:nvSpPr>
          <p:cNvPr id="59398" name="Rectangle 15">
            <a:extLst>
              <a:ext uri="{FF2B5EF4-FFF2-40B4-BE49-F238E27FC236}">
                <a16:creationId xmlns:a16="http://schemas.microsoft.com/office/drawing/2014/main" id="{7AD6AF3F-A8A8-4D06-8F23-F24A24153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526" y="3226462"/>
            <a:ext cx="24751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600" b="1" dirty="0">
                <a:solidFill>
                  <a:schemeClr val="tx1"/>
                </a:solidFill>
              </a:rPr>
              <a:t>Enhanced </a:t>
            </a:r>
          </a:p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en-CA" altLang="en-US" sz="3600" b="1" dirty="0">
                <a:solidFill>
                  <a:schemeClr val="tx1"/>
                </a:solidFill>
              </a:rPr>
              <a:t>surveillance</a:t>
            </a:r>
          </a:p>
        </p:txBody>
      </p:sp>
      <p:sp>
        <p:nvSpPr>
          <p:cNvPr id="59399" name="Rectangle 1">
            <a:extLst>
              <a:ext uri="{FF2B5EF4-FFF2-40B4-BE49-F238E27FC236}">
                <a16:creationId xmlns:a16="http://schemas.microsoft.com/office/drawing/2014/main" id="{854028F6-9119-4844-B8AA-77CC393CB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9" y="1363538"/>
            <a:ext cx="7321632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537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EA726A-D1F8-49D5-AAEA-4CEA4F9AE915}"/>
              </a:ext>
            </a:extLst>
          </p:cNvPr>
          <p:cNvCxnSpPr>
            <a:cxnSpLocks/>
          </p:cNvCxnSpPr>
          <p:nvPr/>
        </p:nvCxnSpPr>
        <p:spPr>
          <a:xfrm>
            <a:off x="6924782" y="2544841"/>
            <a:ext cx="378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A37447-25DE-46B3-AC71-2893B50A1519}"/>
              </a:ext>
            </a:extLst>
          </p:cNvPr>
          <p:cNvCxnSpPr>
            <a:cxnSpLocks/>
          </p:cNvCxnSpPr>
          <p:nvPr/>
        </p:nvCxnSpPr>
        <p:spPr>
          <a:xfrm>
            <a:off x="6974442" y="5265775"/>
            <a:ext cx="378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3452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C922EB64-DD39-48C3-9818-47E92DAEE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303" y="365125"/>
            <a:ext cx="1223599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>
                <a:solidFill>
                  <a:srgbClr val="0000FF"/>
                </a:solidFill>
                <a:latin typeface="+mn-lt"/>
              </a:rPr>
              <a:t>Continuation Outbreak: New inputs from the investigation </a:t>
            </a:r>
            <a:endParaRPr lang="en-US" altLang="en-US" sz="3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6449B3C0-102E-4D19-B390-F0889309D6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1897" y="1690688"/>
            <a:ext cx="10515600" cy="43513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CA" altLang="en-US" sz="2400" dirty="0"/>
              <a:t>Active case search revealed a total of 22 patients admitted in the community or found retrospectively in the hospital register (1 admitted April 22) 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sz="2400" dirty="0"/>
              <a:t>Most patients are friends, cousins, relatives. </a:t>
            </a:r>
            <a:endParaRPr lang="en-US" altLang="en-US" sz="2400" dirty="0"/>
          </a:p>
          <a:p>
            <a:pPr eaLnBrk="1" hangingPunct="1">
              <a:lnSpc>
                <a:spcPct val="150000"/>
              </a:lnSpc>
            </a:pPr>
            <a:r>
              <a:rPr lang="en-CA" altLang="en-US" sz="2400" dirty="0"/>
              <a:t>A cluster of two cases occurred in another province : husband was the disk-jockey at the funeral and his wife who did not attend the funeral. Her death occurred 24 hours after him with the same clinical symptoms.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sz="2400" dirty="0"/>
              <a:t>A total of 110 persons attended the funeral </a:t>
            </a:r>
          </a:p>
          <a:p>
            <a:pPr eaLnBrk="1" hangingPunct="1"/>
            <a:endParaRPr lang="en-CA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12992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A74F99C2-DAD7-4487-9108-5FEE6A63647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14550" y="574675"/>
            <a:ext cx="916305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sz="3000" dirty="0">
                <a:latin typeface="+mn-lt"/>
              </a:rPr>
              <a:t>What does the new and crucial information tell you?</a:t>
            </a:r>
            <a:endParaRPr lang="en-US" altLang="en-US" sz="3000" dirty="0">
              <a:latin typeface="+mn-lt"/>
            </a:endParaRPr>
          </a:p>
        </p:txBody>
      </p:sp>
      <p:sp>
        <p:nvSpPr>
          <p:cNvPr id="61443" name="Text Placeholder 2">
            <a:extLst>
              <a:ext uri="{FF2B5EF4-FFF2-40B4-BE49-F238E27FC236}">
                <a16:creationId xmlns:a16="http://schemas.microsoft.com/office/drawing/2014/main" id="{2CDBE28B-15CE-4850-86E4-02AD5CE4E513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1676400" y="2282825"/>
            <a:ext cx="10515600" cy="4351338"/>
          </a:xfrm>
        </p:spPr>
        <p:txBody>
          <a:bodyPr/>
          <a:lstStyle/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/>
              <a:t>Is it a sexually transmissible disease?</a:t>
            </a:r>
            <a:endParaRPr lang="en-US" altLang="en-US" dirty="0"/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/>
              <a:t>Is it an infectious disease responsible for secondary cases?</a:t>
            </a:r>
            <a:endParaRPr lang="en-US" altLang="en-US" dirty="0"/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/>
              <a:t>Is it a highly transmissible disease?</a:t>
            </a:r>
            <a:endParaRPr lang="en-US" altLang="en-US" dirty="0"/>
          </a:p>
          <a:p>
            <a:pPr marL="414680" indent="-41468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n-CA" altLang="en-US" dirty="0"/>
              <a:t>Is it a virulent disease?</a:t>
            </a:r>
          </a:p>
        </p:txBody>
      </p:sp>
      <p:sp>
        <p:nvSpPr>
          <p:cNvPr id="6" name="OMBEA Start Countdown Event">
            <a:extLst>
              <a:ext uri="{FF2B5EF4-FFF2-40B4-BE49-F238E27FC236}">
                <a16:creationId xmlns:a16="http://schemas.microsoft.com/office/drawing/2014/main" id="{9E4F1A6B-A64E-4361-B366-E319D4248E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46590" y="0"/>
            <a:ext cx="10079" cy="12959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sz="163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F290C-B7D6-4D25-899B-CD00030FB281}"/>
              </a:ext>
            </a:extLst>
          </p:cNvPr>
          <p:cNvSpPr txBox="1"/>
          <p:nvPr/>
        </p:nvSpPr>
        <p:spPr>
          <a:xfrm>
            <a:off x="1104900" y="452626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4745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>
            <a:extLst>
              <a:ext uri="{FF2B5EF4-FFF2-40B4-BE49-F238E27FC236}">
                <a16:creationId xmlns:a16="http://schemas.microsoft.com/office/drawing/2014/main" id="{72B8920E-55AC-4951-BB1F-BAD5744D5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3098" y="94007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b="1" u="sng" dirty="0">
                <a:latin typeface="+mn-lt"/>
              </a:rPr>
              <a:t>STEP 5:</a:t>
            </a:r>
            <a:r>
              <a:rPr lang="en-CA" altLang="en-US" u="sng" dirty="0">
                <a:latin typeface="+mn-lt"/>
              </a:rPr>
              <a:t> Conduct Descriptive Epidemiology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11F44B-E4BE-4AF5-AF4B-3A004C1B0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44" y="2408520"/>
            <a:ext cx="8354003" cy="4105009"/>
          </a:xfrm>
        </p:spPr>
        <p:txBody>
          <a:bodyPr/>
          <a:lstStyle/>
          <a:p>
            <a:pPr>
              <a:defRPr/>
            </a:pPr>
            <a:r>
              <a:rPr lang="en-CA" dirty="0"/>
              <a:t>Collect the data :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CA" sz="2800" dirty="0"/>
              <a:t>Case investigation form 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CA" sz="2800" dirty="0"/>
              <a:t>Line-list</a:t>
            </a:r>
          </a:p>
          <a:p>
            <a:pPr>
              <a:defRPr/>
            </a:pPr>
            <a:r>
              <a:rPr lang="en-CA" dirty="0"/>
              <a:t>Clean and validate the data </a:t>
            </a:r>
          </a:p>
          <a:p>
            <a:pPr>
              <a:defRPr/>
            </a:pPr>
            <a:r>
              <a:rPr lang="en-CA" dirty="0"/>
              <a:t>Organise the data </a:t>
            </a:r>
          </a:p>
          <a:p>
            <a:pPr>
              <a:defRPr/>
            </a:pPr>
            <a:endParaRPr lang="en-CA" dirty="0"/>
          </a:p>
          <a:p>
            <a:pPr marL="0" indent="0">
              <a:buNone/>
              <a:defRPr/>
            </a:pPr>
            <a:r>
              <a:rPr lang="en-CA" dirty="0">
                <a:solidFill>
                  <a:srgbClr val="0000FF"/>
                </a:solidFill>
              </a:rPr>
              <a:t>=&gt; WHO Outbreak toolkit </a:t>
            </a:r>
            <a:r>
              <a:rPr lang="en-CA" dirty="0"/>
              <a:t>for case definition, case investigation forms, line-list</a:t>
            </a:r>
          </a:p>
          <a:p>
            <a:pPr marL="0" indent="0">
              <a:buNone/>
              <a:defRPr/>
            </a:pPr>
            <a:endParaRPr lang="en-CA" dirty="0"/>
          </a:p>
          <a:p>
            <a:pPr marL="829361" lvl="2" indent="0">
              <a:buNone/>
              <a:defRPr/>
            </a:pPr>
            <a:endParaRPr lang="en-CA" dirty="0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A8205D46-3B1E-4298-93DB-6411C425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3028">
            <a:off x="8368071" y="2410195"/>
            <a:ext cx="2549973" cy="2956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1143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3A40DF-E41F-49E2-B197-C849E2C05EF8}"/>
              </a:ext>
            </a:extLst>
          </p:cNvPr>
          <p:cNvSpPr txBox="1"/>
          <p:nvPr/>
        </p:nvSpPr>
        <p:spPr>
          <a:xfrm>
            <a:off x="3017689" y="1221547"/>
            <a:ext cx="615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Describe the outbreak: person, place and time </a:t>
            </a:r>
          </a:p>
        </p:txBody>
      </p:sp>
    </p:spTree>
    <p:extLst>
      <p:ext uri="{BB962C8B-B14F-4D97-AF65-F5344CB8AC3E}">
        <p14:creationId xmlns:p14="http://schemas.microsoft.com/office/powerpoint/2010/main" val="426732551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3BD50-79D5-4FE0-9108-B1B6AA7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002" y="132886"/>
            <a:ext cx="7659996" cy="108276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CA" u="sng" dirty="0">
                <a:latin typeface="+mn-lt"/>
              </a:rPr>
              <a:t>Organize the information</a:t>
            </a:r>
          </a:p>
        </p:txBody>
      </p:sp>
      <p:grpSp>
        <p:nvGrpSpPr>
          <p:cNvPr id="63491" name="Groupe 6">
            <a:extLst>
              <a:ext uri="{FF2B5EF4-FFF2-40B4-BE49-F238E27FC236}">
                <a16:creationId xmlns:a16="http://schemas.microsoft.com/office/drawing/2014/main" id="{49718068-0F38-4372-ADA8-5F7754E4FAF2}"/>
              </a:ext>
            </a:extLst>
          </p:cNvPr>
          <p:cNvGrpSpPr>
            <a:grpSpLocks/>
          </p:cNvGrpSpPr>
          <p:nvPr/>
        </p:nvGrpSpPr>
        <p:grpSpPr bwMode="auto">
          <a:xfrm>
            <a:off x="961171" y="2054511"/>
            <a:ext cx="6994689" cy="4160638"/>
            <a:chOff x="3352798" y="2626678"/>
            <a:chExt cx="7629525" cy="39125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88D7187-C7B8-4527-8224-193BE9924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798" y="2626678"/>
              <a:ext cx="7629525" cy="391257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017173-71CB-4358-B6E5-6EF35588F64C}"/>
                </a:ext>
              </a:extLst>
            </p:cNvPr>
            <p:cNvSpPr/>
            <p:nvPr/>
          </p:nvSpPr>
          <p:spPr>
            <a:xfrm>
              <a:off x="3600520" y="2716356"/>
              <a:ext cx="3857158" cy="8128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sz="3103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092D0D2-E37D-445D-8E0A-1472F40590E6}"/>
              </a:ext>
            </a:extLst>
          </p:cNvPr>
          <p:cNvSpPr txBox="1"/>
          <p:nvPr/>
        </p:nvSpPr>
        <p:spPr>
          <a:xfrm>
            <a:off x="8790961" y="3581904"/>
            <a:ext cx="254997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2400" dirty="0"/>
              <a:t>Name, address, and phone number are kept separately for patient privacy and confidentiality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4E2B86-DFAE-4052-91DA-1BD63728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14" y="2768780"/>
            <a:ext cx="891266" cy="7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15096F47-01E4-4B1F-94AE-C28EF6CD9A39}"/>
              </a:ext>
            </a:extLst>
          </p:cNvPr>
          <p:cNvSpPr/>
          <p:nvPr/>
        </p:nvSpPr>
        <p:spPr>
          <a:xfrm>
            <a:off x="8408020" y="2582088"/>
            <a:ext cx="3512633" cy="3305756"/>
          </a:xfrm>
          <a:prstGeom prst="roundRect">
            <a:avLst/>
          </a:prstGeom>
          <a:noFill/>
          <a:ln w="28575"/>
          <a:effectLst>
            <a:outerShdw blurRad="127000" dist="38100" dir="36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9DDB5A-CB87-43B7-8636-59882451408D}"/>
              </a:ext>
            </a:extLst>
          </p:cNvPr>
          <p:cNvSpPr txBox="1"/>
          <p:nvPr/>
        </p:nvSpPr>
        <p:spPr>
          <a:xfrm>
            <a:off x="961171" y="1308998"/>
            <a:ext cx="7330271" cy="10007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800" dirty="0"/>
              <a:t>Create line-list with selected variables of interest</a:t>
            </a:r>
          </a:p>
          <a:p>
            <a:pPr>
              <a:defRPr/>
            </a:pPr>
            <a:endParaRPr lang="fr-CA" sz="3103" dirty="0"/>
          </a:p>
        </p:txBody>
      </p:sp>
    </p:spTree>
    <p:extLst>
      <p:ext uri="{BB962C8B-B14F-4D97-AF65-F5344CB8AC3E}">
        <p14:creationId xmlns:p14="http://schemas.microsoft.com/office/powerpoint/2010/main" val="4184876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7">
            <a:extLst>
              <a:ext uri="{FF2B5EF4-FFF2-40B4-BE49-F238E27FC236}">
                <a16:creationId xmlns:a16="http://schemas.microsoft.com/office/drawing/2014/main" id="{80AA9D16-9E8D-4A2E-8C28-1CC93DBF8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51" y="1680888"/>
            <a:ext cx="2875378" cy="466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A3049B-03B2-4F10-B525-6872D4A738D5}"/>
              </a:ext>
            </a:extLst>
          </p:cNvPr>
          <p:cNvSpPr/>
          <p:nvPr/>
        </p:nvSpPr>
        <p:spPr>
          <a:xfrm>
            <a:off x="4396683" y="2510177"/>
            <a:ext cx="2641075" cy="344463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  <p:sp>
        <p:nvSpPr>
          <p:cNvPr id="74756" name="Titre 1">
            <a:extLst>
              <a:ext uri="{FF2B5EF4-FFF2-40B4-BE49-F238E27FC236}">
                <a16:creationId xmlns:a16="http://schemas.microsoft.com/office/drawing/2014/main" id="{24E64B6F-E21C-4725-B136-C7459CCAE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40406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CA" altLang="en-US" u="sng" dirty="0">
                <a:latin typeface="+mn-lt"/>
              </a:rPr>
              <a:t>Descriptive Epidemiology: </a:t>
            </a:r>
            <a:r>
              <a:rPr lang="en-CA" altLang="en-US" b="1" u="sng" dirty="0">
                <a:latin typeface="+mn-lt"/>
              </a:rPr>
              <a:t>Person</a:t>
            </a:r>
          </a:p>
        </p:txBody>
      </p:sp>
      <p:sp>
        <p:nvSpPr>
          <p:cNvPr id="74757" name="Rectangle 8">
            <a:extLst>
              <a:ext uri="{FF2B5EF4-FFF2-40B4-BE49-F238E27FC236}">
                <a16:creationId xmlns:a16="http://schemas.microsoft.com/office/drawing/2014/main" id="{C27E816E-3962-4533-BCDB-D7312349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112" y="3218063"/>
            <a:ext cx="2575889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E61B6-DA86-473E-81DF-0438A29157D8}"/>
              </a:ext>
            </a:extLst>
          </p:cNvPr>
          <p:cNvSpPr txBox="1"/>
          <p:nvPr/>
        </p:nvSpPr>
        <p:spPr>
          <a:xfrm>
            <a:off x="4456978" y="3070134"/>
            <a:ext cx="2368725" cy="25596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Age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Gender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Occupation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Social features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Medical history</a:t>
            </a:r>
          </a:p>
          <a:p>
            <a:pPr marL="259175" indent="-259175" rtl="1"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Travel history</a:t>
            </a:r>
          </a:p>
          <a:p>
            <a:pPr rtl="1">
              <a:defRPr/>
            </a:pPr>
            <a:endParaRPr lang="en-CA" sz="1633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A0742-6401-4546-95BC-1F488C337F57}"/>
              </a:ext>
            </a:extLst>
          </p:cNvPr>
          <p:cNvSpPr txBox="1"/>
          <p:nvPr/>
        </p:nvSpPr>
        <p:spPr>
          <a:xfrm>
            <a:off x="4308919" y="2510177"/>
            <a:ext cx="281660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rtl="1">
              <a:defRPr/>
            </a:pPr>
            <a:r>
              <a:rPr lang="en-CA" sz="2000" b="1" dirty="0"/>
              <a:t>Define population at risk</a:t>
            </a:r>
          </a:p>
          <a:p>
            <a:pPr rtl="1">
              <a:defRPr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61469914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>
            <a:extLst>
              <a:ext uri="{FF2B5EF4-FFF2-40B4-BE49-F238E27FC236}">
                <a16:creationId xmlns:a16="http://schemas.microsoft.com/office/drawing/2014/main" id="{7F6E3858-F838-43EA-AA85-E35F3BF35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451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Descriptive Epidemiology: </a:t>
            </a:r>
            <a:r>
              <a:rPr lang="en-CA" altLang="en-US" b="1" u="sng" dirty="0">
                <a:latin typeface="+mn-lt"/>
              </a:rPr>
              <a:t>Place</a:t>
            </a:r>
          </a:p>
        </p:txBody>
      </p:sp>
      <p:sp>
        <p:nvSpPr>
          <p:cNvPr id="70659" name="Espace réservé du contenu 2">
            <a:extLst>
              <a:ext uri="{FF2B5EF4-FFF2-40B4-BE49-F238E27FC236}">
                <a16:creationId xmlns:a16="http://schemas.microsoft.com/office/drawing/2014/main" id="{4741D848-46AD-4C65-9DD4-E0B3771F78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587564"/>
          </a:xfrm>
        </p:spPr>
        <p:txBody>
          <a:bodyPr>
            <a:noAutofit/>
          </a:bodyPr>
          <a:lstStyle/>
          <a:p>
            <a:pPr eaLnBrk="1" hangingPunct="1"/>
            <a:r>
              <a:rPr lang="en-CA" altLang="en-US" dirty="0"/>
              <a:t>Geographical extent of outbreak</a:t>
            </a:r>
          </a:p>
          <a:p>
            <a:pPr eaLnBrk="1" hangingPunct="1"/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Identify clusters, patterns, and clues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  <a:p>
            <a:pPr eaLnBrk="1" hangingPunct="1">
              <a:spcBef>
                <a:spcPct val="0"/>
              </a:spcBef>
            </a:pPr>
            <a:r>
              <a:rPr lang="en-CA" altLang="en-US" dirty="0"/>
              <a:t>Define potential common exposures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Point source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Water supply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Aerosol transmission/wind currents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Food distribution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Other factors related to location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54F029-4C75-4461-8FCE-D7C5CFA09B81}"/>
              </a:ext>
            </a:extLst>
          </p:cNvPr>
          <p:cNvGrpSpPr/>
          <p:nvPr/>
        </p:nvGrpSpPr>
        <p:grpSpPr>
          <a:xfrm>
            <a:off x="7709256" y="1896171"/>
            <a:ext cx="3540945" cy="3687238"/>
            <a:chOff x="7320204" y="2466976"/>
            <a:chExt cx="3988638" cy="3262312"/>
          </a:xfr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FBA2BDE-4C82-4AEA-977B-EC440931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0204" y="2466976"/>
              <a:ext cx="3988638" cy="32623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61D7DA-D9EC-4C21-B319-7CAF77BC824D}"/>
                </a:ext>
              </a:extLst>
            </p:cNvPr>
            <p:cNvSpPr/>
            <p:nvPr/>
          </p:nvSpPr>
          <p:spPr>
            <a:xfrm>
              <a:off x="7334250" y="3486150"/>
              <a:ext cx="276225" cy="419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CA" sz="1633"/>
            </a:p>
          </p:txBody>
        </p:sp>
      </p:grpSp>
    </p:spTree>
    <p:extLst>
      <p:ext uri="{BB962C8B-B14F-4D97-AF65-F5344CB8AC3E}">
        <p14:creationId xmlns:p14="http://schemas.microsoft.com/office/powerpoint/2010/main" val="2767824559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5">
            <a:extLst>
              <a:ext uri="{FF2B5EF4-FFF2-40B4-BE49-F238E27FC236}">
                <a16:creationId xmlns:a16="http://schemas.microsoft.com/office/drawing/2014/main" id="{8CF31031-5025-4057-843B-10754862A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u="sng" dirty="0">
                <a:solidFill>
                  <a:srgbClr val="FF0000"/>
                </a:solidFill>
                <a:latin typeface="+mn-lt"/>
              </a:rPr>
              <a:t>Geographic distribution </a:t>
            </a:r>
            <a:endParaRPr lang="en-US" altLang="en-US" sz="4000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4275" name="Text Placeholder 6">
            <a:extLst>
              <a:ext uri="{FF2B5EF4-FFF2-40B4-BE49-F238E27FC236}">
                <a16:creationId xmlns:a16="http://schemas.microsoft.com/office/drawing/2014/main" id="{EAE685DA-876D-4DA7-8259-AA0A4E2584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highlight>
                  <a:srgbClr val="4189DD"/>
                </a:highlight>
                <a:hlinkClick r:id="rId2"/>
              </a:rPr>
              <a:t>Ebola MSF outbreak </a:t>
            </a:r>
            <a:r>
              <a:rPr lang="en-GB" altLang="en-US" dirty="0" err="1">
                <a:solidFill>
                  <a:schemeClr val="bg2"/>
                </a:solidFill>
                <a:highlight>
                  <a:srgbClr val="4189DD"/>
                </a:highlight>
                <a:hlinkClick r:id="rId2"/>
              </a:rPr>
              <a:t>Budibudyo</a:t>
            </a:r>
            <a:r>
              <a:rPr lang="en-GB" altLang="en-US" dirty="0">
                <a:hlinkClick r:id="rId2"/>
              </a:rPr>
              <a:t> </a:t>
            </a:r>
            <a:r>
              <a:rPr lang="en-GB" altLang="en-US" dirty="0" err="1">
                <a:hlinkClick r:id="rId2"/>
              </a:rPr>
              <a:t>Uga</a:t>
            </a:r>
            <a:endParaRPr lang="en-GB" altLang="en-US" dirty="0">
              <a:hlinkClick r:id="rId2"/>
            </a:endParaRPr>
          </a:p>
          <a:p>
            <a:pPr>
              <a:defRPr/>
            </a:pPr>
            <a:r>
              <a:rPr lang="en-GB" altLang="en-US" dirty="0">
                <a:highlight>
                  <a:srgbClr val="1E7FB8"/>
                </a:highlight>
                <a:hlinkClick r:id="rId2"/>
              </a:rPr>
              <a:t>Ebola MSF Uganda 2007</a:t>
            </a:r>
            <a:endParaRPr lang="en-US" altLang="en-US" dirty="0">
              <a:highlight>
                <a:srgbClr val="1E7FB8"/>
              </a:highlight>
              <a:hlinkClick r:id="rId2"/>
            </a:endParaRPr>
          </a:p>
        </p:txBody>
      </p:sp>
      <p:pic>
        <p:nvPicPr>
          <p:cNvPr id="4" name="Picture 2" descr="Image result for map ebola">
            <a:extLst>
              <a:ext uri="{FF2B5EF4-FFF2-40B4-BE49-F238E27FC236}">
                <a16:creationId xmlns:a16="http://schemas.microsoft.com/office/drawing/2014/main" id="{9C10D34A-23C3-48AB-B28D-69252BE3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1948622"/>
            <a:ext cx="6743457" cy="47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69666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>
            <a:extLst>
              <a:ext uri="{FF2B5EF4-FFF2-40B4-BE49-F238E27FC236}">
                <a16:creationId xmlns:a16="http://schemas.microsoft.com/office/drawing/2014/main" id="{5F7627D8-B5A0-4B51-8ABC-44A6D5CED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Descriptive Epidemiology: </a:t>
            </a:r>
            <a:r>
              <a:rPr lang="en-CA" altLang="en-US" b="1" u="sng" dirty="0">
                <a:latin typeface="+mn-lt"/>
              </a:rPr>
              <a:t>Time</a:t>
            </a:r>
          </a:p>
        </p:txBody>
      </p:sp>
      <p:sp>
        <p:nvSpPr>
          <p:cNvPr id="64515" name="Espace réservé du contenu 2">
            <a:extLst>
              <a:ext uri="{FF2B5EF4-FFF2-40B4-BE49-F238E27FC236}">
                <a16:creationId xmlns:a16="http://schemas.microsoft.com/office/drawing/2014/main" id="{23947D94-449E-4ED1-868C-10C2C74514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2308" y="2004044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CA" altLang="en-US" dirty="0"/>
              <a:t>The epi curve displays the distribution of cases over time</a:t>
            </a:r>
          </a:p>
          <a:p>
            <a:pPr lvl="1" eaLnBrk="1" hangingPunct="1">
              <a:lnSpc>
                <a:spcPct val="150000"/>
              </a:lnSpc>
            </a:pPr>
            <a:r>
              <a:rPr lang="en-CA" altLang="en-US" sz="2800" dirty="0"/>
              <a:t>Estimates magnitude and time trend</a:t>
            </a:r>
          </a:p>
          <a:p>
            <a:pPr lvl="1" eaLnBrk="1" hangingPunct="1">
              <a:lnSpc>
                <a:spcPct val="150000"/>
              </a:lnSpc>
            </a:pPr>
            <a:r>
              <a:rPr lang="en-CA" altLang="en-US" sz="2800" dirty="0"/>
              <a:t>Determines incubation period</a:t>
            </a:r>
          </a:p>
          <a:p>
            <a:pPr lvl="1" eaLnBrk="1" hangingPunct="1">
              <a:lnSpc>
                <a:spcPct val="150000"/>
              </a:lnSpc>
            </a:pPr>
            <a:r>
              <a:rPr lang="en-CA" altLang="en-US" sz="2800" dirty="0"/>
              <a:t>Helps predict course of epidemic</a:t>
            </a:r>
          </a:p>
          <a:p>
            <a:pPr lvl="1" eaLnBrk="1" hangingPunct="1">
              <a:lnSpc>
                <a:spcPct val="150000"/>
              </a:lnSpc>
            </a:pPr>
            <a:r>
              <a:rPr lang="en-CA" altLang="en-US" sz="2800" dirty="0"/>
              <a:t>Suggests the type of transmission or source of infection </a:t>
            </a:r>
          </a:p>
        </p:txBody>
      </p:sp>
    </p:spTree>
    <p:extLst>
      <p:ext uri="{BB962C8B-B14F-4D97-AF65-F5344CB8AC3E}">
        <p14:creationId xmlns:p14="http://schemas.microsoft.com/office/powerpoint/2010/main" val="293796947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>
            <a:extLst>
              <a:ext uri="{FF2B5EF4-FFF2-40B4-BE49-F238E27FC236}">
                <a16:creationId xmlns:a16="http://schemas.microsoft.com/office/drawing/2014/main" id="{8730EC2B-8AAC-4234-AE1C-3483E709F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918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How to Create an Epi Curve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02610A-9171-4B72-B9A2-254C11609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097" y="1690688"/>
            <a:ext cx="8502978" cy="5167312"/>
          </a:xfrm>
          <a:effectLst>
            <a:outerShdw blurRad="114300" dist="127000" dir="18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68987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B3A2-0D18-40B2-8480-8E78DE0B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27" y="122530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sz="3400" b="1" dirty="0">
                <a:solidFill>
                  <a:srgbClr val="0000FF"/>
                </a:solidFill>
                <a:latin typeface="+mn-lt"/>
              </a:rPr>
              <a:t>Case study : Investigating an Outbreak in </a:t>
            </a:r>
            <a:r>
              <a:rPr lang="en-GB" altLang="en-US" sz="3400" b="1" dirty="0" err="1">
                <a:solidFill>
                  <a:srgbClr val="0000FF"/>
                </a:solidFill>
                <a:latin typeface="+mn-lt"/>
              </a:rPr>
              <a:t>Seewhat</a:t>
            </a:r>
            <a:r>
              <a:rPr lang="en-GB" altLang="en-US" sz="3400" b="1" dirty="0">
                <a:solidFill>
                  <a:srgbClr val="0000FF"/>
                </a:solidFill>
                <a:latin typeface="+mn-lt"/>
              </a:rPr>
              <a:t> in 2018</a:t>
            </a:r>
            <a:endParaRPr lang="en-US" sz="3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8604C-4276-402A-9E9C-EDADABA1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127" y="1814474"/>
            <a:ext cx="10515600" cy="4667250"/>
          </a:xfrm>
        </p:spPr>
        <p:txBody>
          <a:bodyPr/>
          <a:lstStyle/>
          <a:p>
            <a:r>
              <a:rPr lang="en-GB" altLang="en-US" dirty="0"/>
              <a:t>Small country of 6 millions inhabitants</a:t>
            </a:r>
          </a:p>
          <a:p>
            <a:r>
              <a:rPr lang="en-GB" altLang="en-US" dirty="0"/>
              <a:t>Capital </a:t>
            </a:r>
            <a:r>
              <a:rPr lang="en-GB" altLang="en-US" dirty="0" err="1"/>
              <a:t>Treetown</a:t>
            </a:r>
            <a:endParaRPr lang="en-GB" altLang="en-US" dirty="0"/>
          </a:p>
          <a:p>
            <a:r>
              <a:rPr lang="en-GB" altLang="en-US" dirty="0"/>
              <a:t>Protracted humanitarian crisis in North for 2 years with 2 million inhabitants</a:t>
            </a:r>
          </a:p>
          <a:p>
            <a:r>
              <a:rPr lang="en-GB" altLang="en-US" dirty="0"/>
              <a:t>Armed conflict with displaced population and non accessible areas </a:t>
            </a:r>
          </a:p>
          <a:p>
            <a:r>
              <a:rPr lang="en-GB" altLang="en-US" dirty="0"/>
              <a:t>High child malnutrition rate</a:t>
            </a:r>
          </a:p>
          <a:p>
            <a:r>
              <a:rPr lang="en-GB" altLang="en-US" dirty="0"/>
              <a:t>Cholera, Hepatitis E outbreaks </a:t>
            </a:r>
          </a:p>
          <a:p>
            <a:r>
              <a:rPr lang="en-GB" altLang="en-US" dirty="0"/>
              <a:t>Tropical climate, rainy season starting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34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B3D90341-B42B-4DC0-97FD-768587CAA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-87293"/>
            <a:ext cx="5495925" cy="1325563"/>
          </a:xfrm>
        </p:spPr>
        <p:txBody>
          <a:bodyPr/>
          <a:lstStyle/>
          <a:p>
            <a:r>
              <a:rPr lang="en-GB" altLang="en-US" u="sng" dirty="0">
                <a:latin typeface="+mn-lt"/>
              </a:rPr>
              <a:t>Reproductive number</a:t>
            </a:r>
            <a:endParaRPr lang="en-US" altLang="en-US" u="sng" dirty="0">
              <a:latin typeface="+mn-lt"/>
            </a:endParaRP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D6B16438-516E-47B3-86A5-08AD63BFA5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4796" y="1657370"/>
            <a:ext cx="8794597" cy="4464972"/>
          </a:xfrm>
        </p:spPr>
        <p:txBody>
          <a:bodyPr/>
          <a:lstStyle/>
          <a:p>
            <a:pPr>
              <a:defRPr/>
            </a:pPr>
            <a:r>
              <a:rPr lang="en-GB" altLang="en-US" sz="2540" b="1" dirty="0">
                <a:solidFill>
                  <a:srgbClr val="0000FF"/>
                </a:solidFill>
              </a:rPr>
              <a:t>R0 = Reproductive number</a:t>
            </a:r>
            <a:r>
              <a:rPr lang="en-GB" altLang="en-US" sz="2540" dirty="0"/>
              <a:t>: how many persons one case can infect.</a:t>
            </a:r>
          </a:p>
          <a:p>
            <a:pPr>
              <a:defRPr/>
            </a:pPr>
            <a:r>
              <a:rPr lang="en-GB" altLang="en-US" sz="2540" b="1" dirty="0">
                <a:solidFill>
                  <a:srgbClr val="0000FF"/>
                </a:solidFill>
              </a:rPr>
              <a:t>Serial interval</a:t>
            </a:r>
            <a:r>
              <a:rPr lang="en-GB" altLang="en-US" sz="2540" dirty="0"/>
              <a:t>: time between onset of signs of patient 1 to onset of signs of patient 2 with 1 being the source of infection of 2. </a:t>
            </a:r>
          </a:p>
          <a:p>
            <a:pPr marL="0" indent="0">
              <a:buNone/>
              <a:defRPr/>
            </a:pPr>
            <a:endParaRPr lang="en-GB" altLang="en-US" dirty="0">
              <a:hlinkClick r:id="rId3"/>
            </a:endParaRPr>
          </a:p>
        </p:txBody>
      </p:sp>
      <p:pic>
        <p:nvPicPr>
          <p:cNvPr id="72708" name="Picture 2" descr="D:\OneDrive - World Health Organization\HELP-CICR\19802301.jpg-c_215_290_x-f_jpg-q_x-xxyxx.jpg">
            <a:hlinkClick r:id="rId4"/>
            <a:extLst>
              <a:ext uri="{FF2B5EF4-FFF2-40B4-BE49-F238E27FC236}">
                <a16:creationId xmlns:a16="http://schemas.microsoft.com/office/drawing/2014/main" id="{266D2420-ADD1-4FD4-8683-7DA4C07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40" y="3969060"/>
            <a:ext cx="1905000" cy="25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B2462-F9A1-4F72-8928-AC026D66F16C}"/>
              </a:ext>
            </a:extLst>
          </p:cNvPr>
          <p:cNvSpPr txBox="1"/>
          <p:nvPr/>
        </p:nvSpPr>
        <p:spPr>
          <a:xfrm>
            <a:off x="5004837" y="4846687"/>
            <a:ext cx="6381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Video: Contagion, 2011</a:t>
            </a:r>
          </a:p>
          <a:p>
            <a:pPr>
              <a:defRPr/>
            </a:pPr>
            <a:r>
              <a:rPr lang="en-US" sz="2000" dirty="0">
                <a:hlinkClick r:id="rId3"/>
              </a:rPr>
              <a:t>https://www.youtube.com/watch?v=VrATMF_FB9M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212456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>
            <a:extLst>
              <a:ext uri="{FF2B5EF4-FFF2-40B4-BE49-F238E27FC236}">
                <a16:creationId xmlns:a16="http://schemas.microsoft.com/office/drawing/2014/main" id="{9B6E544C-50C0-40CE-8AF3-1E46B1064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1268" y="-9442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Classic Epi Curves</a:t>
            </a:r>
          </a:p>
        </p:txBody>
      </p:sp>
      <p:pic>
        <p:nvPicPr>
          <p:cNvPr id="67587" name="Espace réservé du contenu 4">
            <a:extLst>
              <a:ext uri="{FF2B5EF4-FFF2-40B4-BE49-F238E27FC236}">
                <a16:creationId xmlns:a16="http://schemas.microsoft.com/office/drawing/2014/main" id="{AAE84A65-854B-4355-95B5-41E7139B1B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268" y="1356254"/>
            <a:ext cx="3340449" cy="2738592"/>
          </a:xfrm>
        </p:spPr>
      </p:pic>
      <p:pic>
        <p:nvPicPr>
          <p:cNvPr id="67588" name="Image 5">
            <a:extLst>
              <a:ext uri="{FF2B5EF4-FFF2-40B4-BE49-F238E27FC236}">
                <a16:creationId xmlns:a16="http://schemas.microsoft.com/office/drawing/2014/main" id="{D6044EDB-B80B-477C-B8D4-CF262524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18" y="1940915"/>
            <a:ext cx="3340449" cy="281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age 6">
            <a:extLst>
              <a:ext uri="{FF2B5EF4-FFF2-40B4-BE49-F238E27FC236}">
                <a16:creationId xmlns:a16="http://schemas.microsoft.com/office/drawing/2014/main" id="{C3605428-DA13-4DDF-B848-1FCA7CC4B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37" y="4345073"/>
            <a:ext cx="4646392" cy="234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3867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10528" y="143472"/>
            <a:ext cx="8089050" cy="936526"/>
          </a:xfrm>
        </p:spPr>
        <p:txBody>
          <a:bodyPr>
            <a:normAutofit/>
          </a:bodyPr>
          <a:lstStyle/>
          <a:p>
            <a:pPr algn="ctr"/>
            <a:r>
              <a:rPr lang="en-US" altLang="fr-FR" u="sng" dirty="0">
                <a:latin typeface="+mn-lt"/>
              </a:rPr>
              <a:t>Examples of Classic Epi-curves 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1739104" y="1312530"/>
            <a:ext cx="4418957" cy="2738846"/>
            <a:chOff x="232" y="859"/>
            <a:chExt cx="2784" cy="1830"/>
          </a:xfrm>
        </p:grpSpPr>
        <p:grpSp>
          <p:nvGrpSpPr>
            <p:cNvPr id="501764" name="Group 4"/>
            <p:cNvGrpSpPr>
              <a:grpSpLocks/>
            </p:cNvGrpSpPr>
            <p:nvPr/>
          </p:nvGrpSpPr>
          <p:grpSpPr bwMode="auto">
            <a:xfrm>
              <a:off x="246" y="859"/>
              <a:ext cx="2770" cy="1704"/>
              <a:chOff x="246" y="859"/>
              <a:chExt cx="2770" cy="1704"/>
            </a:xfrm>
          </p:grpSpPr>
          <p:graphicFrame>
            <p:nvGraphicFramePr>
              <p:cNvPr id="501765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4959010"/>
                  </p:ext>
                </p:extLst>
              </p:nvPr>
            </p:nvGraphicFramePr>
            <p:xfrm>
              <a:off x="246" y="1163"/>
              <a:ext cx="2538" cy="1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Diagram" r:id="rId4" imgW="4676671" imgH="2638517" progId="Excel.Chart.8">
                      <p:embed/>
                    </p:oleObj>
                  </mc:Choice>
                  <mc:Fallback>
                    <p:oleObj name="Diagram" r:id="rId4" imgW="4676671" imgH="2638517" progId="Excel.Chart.8">
                      <p:embed/>
                      <p:pic>
                        <p:nvPicPr>
                          <p:cNvPr id="501765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6" y="1163"/>
                            <a:ext cx="2538" cy="1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66" name="Text Box 6"/>
              <p:cNvSpPr txBox="1">
                <a:spLocks noChangeArrowheads="1"/>
              </p:cNvSpPr>
              <p:nvPr/>
            </p:nvSpPr>
            <p:spPr bwMode="auto">
              <a:xfrm>
                <a:off x="703" y="859"/>
                <a:ext cx="231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fr-FR" altLang="fr-FR" sz="1967" b="1" dirty="0">
                    <a:solidFill>
                      <a:srgbClr val="0000FF"/>
                    </a:solidFill>
                  </a:rPr>
                  <a:t>Point source</a:t>
                </a:r>
              </a:p>
            </p:txBody>
          </p:sp>
        </p:grpSp>
        <p:sp>
          <p:nvSpPr>
            <p:cNvPr id="501767" name="Text Box 7"/>
            <p:cNvSpPr txBox="1">
              <a:spLocks noChangeArrowheads="1"/>
            </p:cNvSpPr>
            <p:nvPr/>
          </p:nvSpPr>
          <p:spPr bwMode="auto">
            <a:xfrm>
              <a:off x="326" y="2488"/>
              <a:ext cx="1089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en-US" altLang="fr-FR" sz="1368" b="1" dirty="0">
                  <a:solidFill>
                    <a:srgbClr val="000000"/>
                  </a:solidFill>
                </a:rPr>
                <a:t>time: hours</a:t>
              </a:r>
            </a:p>
          </p:txBody>
        </p:sp>
        <p:sp>
          <p:nvSpPr>
            <p:cNvPr id="501768" name="Text Box 8"/>
            <p:cNvSpPr txBox="1">
              <a:spLocks noChangeArrowheads="1"/>
            </p:cNvSpPr>
            <p:nvPr/>
          </p:nvSpPr>
          <p:spPr bwMode="auto">
            <a:xfrm>
              <a:off x="232" y="1011"/>
              <a:ext cx="635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altLang="fr-FR" sz="1368" b="1" dirty="0">
                  <a:solidFill>
                    <a:srgbClr val="000000"/>
                  </a:solidFill>
                </a:rPr>
                <a:t>cases</a:t>
              </a:r>
            </a:p>
          </p:txBody>
        </p:sp>
      </p:grpSp>
      <p:grpSp>
        <p:nvGrpSpPr>
          <p:cNvPr id="501769" name="Group 9"/>
          <p:cNvGrpSpPr>
            <a:grpSpLocks/>
          </p:cNvGrpSpPr>
          <p:nvPr/>
        </p:nvGrpSpPr>
        <p:grpSpPr bwMode="auto">
          <a:xfrm>
            <a:off x="6301714" y="1308363"/>
            <a:ext cx="4007913" cy="2712317"/>
            <a:chOff x="2940" y="709"/>
            <a:chExt cx="2525" cy="1812"/>
          </a:xfrm>
        </p:grpSpPr>
        <p:grpSp>
          <p:nvGrpSpPr>
            <p:cNvPr id="501770" name="Group 10"/>
            <p:cNvGrpSpPr>
              <a:grpSpLocks/>
            </p:cNvGrpSpPr>
            <p:nvPr/>
          </p:nvGrpSpPr>
          <p:grpSpPr bwMode="auto">
            <a:xfrm>
              <a:off x="2963" y="709"/>
              <a:ext cx="2502" cy="1671"/>
              <a:chOff x="2963" y="709"/>
              <a:chExt cx="2502" cy="1671"/>
            </a:xfrm>
          </p:grpSpPr>
          <p:graphicFrame>
            <p:nvGraphicFramePr>
              <p:cNvPr id="501771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9406733"/>
                  </p:ext>
                </p:extLst>
              </p:nvPr>
            </p:nvGraphicFramePr>
            <p:xfrm>
              <a:off x="2963" y="1065"/>
              <a:ext cx="2374" cy="1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Diagram" r:id="rId6" imgW="4676671" imgH="2590950" progId="Excel.Chart.8">
                      <p:embed/>
                    </p:oleObj>
                  </mc:Choice>
                  <mc:Fallback>
                    <p:oleObj name="Diagram" r:id="rId6" imgW="4676671" imgH="2590950" progId="Excel.Chart.8">
                      <p:embed/>
                      <p:pic>
                        <p:nvPicPr>
                          <p:cNvPr id="501771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63" y="1065"/>
                            <a:ext cx="2374" cy="131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72" name="Text Box 12"/>
              <p:cNvSpPr txBox="1">
                <a:spLocks noChangeArrowheads="1"/>
              </p:cNvSpPr>
              <p:nvPr/>
            </p:nvSpPr>
            <p:spPr bwMode="auto">
              <a:xfrm>
                <a:off x="3379" y="709"/>
                <a:ext cx="208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en-US" altLang="fr-FR" sz="2052" b="1" dirty="0">
                    <a:solidFill>
                      <a:srgbClr val="0000FF"/>
                    </a:solidFill>
                  </a:rPr>
                  <a:t>Continuous </a:t>
                </a:r>
                <a:r>
                  <a:rPr lang="fr-FR" altLang="fr-FR" sz="2052" b="1" dirty="0">
                    <a:solidFill>
                      <a:srgbClr val="0000FF"/>
                    </a:solidFill>
                  </a:rPr>
                  <a:t>source</a:t>
                </a:r>
              </a:p>
            </p:txBody>
          </p:sp>
        </p:grpSp>
        <p:sp>
          <p:nvSpPr>
            <p:cNvPr id="501773" name="Text Box 13"/>
            <p:cNvSpPr txBox="1">
              <a:spLocks noChangeArrowheads="1"/>
            </p:cNvSpPr>
            <p:nvPr/>
          </p:nvSpPr>
          <p:spPr bwMode="auto">
            <a:xfrm>
              <a:off x="2940" y="871"/>
              <a:ext cx="726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altLang="fr-FR" sz="1368" b="1" dirty="0">
                  <a:solidFill>
                    <a:srgbClr val="000000"/>
                  </a:solidFill>
                </a:rPr>
                <a:t>cases</a:t>
              </a:r>
            </a:p>
          </p:txBody>
        </p:sp>
        <p:sp>
          <p:nvSpPr>
            <p:cNvPr id="501774" name="Text Box 14"/>
            <p:cNvSpPr txBox="1">
              <a:spLocks noChangeArrowheads="1"/>
            </p:cNvSpPr>
            <p:nvPr/>
          </p:nvSpPr>
          <p:spPr bwMode="auto">
            <a:xfrm>
              <a:off x="3152" y="2320"/>
              <a:ext cx="99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altLang="fr-FR" sz="1368" b="1" dirty="0">
                  <a:solidFill>
                    <a:srgbClr val="000000"/>
                  </a:solidFill>
                </a:rPr>
                <a:t>time: </a:t>
              </a:r>
              <a:r>
                <a:rPr lang="fr-FR" altLang="fr-FR" sz="1368" b="1" dirty="0" err="1">
                  <a:solidFill>
                    <a:srgbClr val="000000"/>
                  </a:solidFill>
                </a:rPr>
                <a:t>days</a:t>
              </a:r>
              <a:endParaRPr lang="fr-FR" altLang="fr-FR" sz="1368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01775" name="Group 15"/>
          <p:cNvGrpSpPr>
            <a:grpSpLocks/>
          </p:cNvGrpSpPr>
          <p:nvPr/>
        </p:nvGrpSpPr>
        <p:grpSpPr bwMode="auto">
          <a:xfrm>
            <a:off x="1761560" y="4198864"/>
            <a:ext cx="3841791" cy="2503577"/>
            <a:chOff x="295" y="2426"/>
            <a:chExt cx="2420" cy="1672"/>
          </a:xfrm>
        </p:grpSpPr>
        <p:grpSp>
          <p:nvGrpSpPr>
            <p:cNvPr id="501776" name="Group 16"/>
            <p:cNvGrpSpPr>
              <a:grpSpLocks/>
            </p:cNvGrpSpPr>
            <p:nvPr/>
          </p:nvGrpSpPr>
          <p:grpSpPr bwMode="auto">
            <a:xfrm>
              <a:off x="375" y="2426"/>
              <a:ext cx="2340" cy="1575"/>
              <a:chOff x="375" y="2426"/>
              <a:chExt cx="2340" cy="1575"/>
            </a:xfrm>
          </p:grpSpPr>
          <p:graphicFrame>
            <p:nvGraphicFramePr>
              <p:cNvPr id="501777" name="Object 17"/>
              <p:cNvGraphicFramePr>
                <a:graphicFrameLocks noChangeAspect="1"/>
              </p:cNvGraphicFramePr>
              <p:nvPr/>
            </p:nvGraphicFramePr>
            <p:xfrm>
              <a:off x="375" y="2704"/>
              <a:ext cx="2328" cy="1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Diagram" r:id="rId8" imgW="4667278" imgH="2600319" progId="Excel.Chart.8">
                      <p:embed/>
                    </p:oleObj>
                  </mc:Choice>
                  <mc:Fallback>
                    <p:oleObj name="Diagram" r:id="rId8" imgW="4667278" imgH="2600319" progId="Excel.Chart.8">
                      <p:embed/>
                      <p:pic>
                        <p:nvPicPr>
                          <p:cNvPr id="501777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5" y="2704"/>
                            <a:ext cx="2328" cy="12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78" name="Text Box 18"/>
              <p:cNvSpPr txBox="1">
                <a:spLocks noChangeArrowheads="1"/>
              </p:cNvSpPr>
              <p:nvPr/>
            </p:nvSpPr>
            <p:spPr bwMode="auto">
              <a:xfrm>
                <a:off x="607" y="2426"/>
                <a:ext cx="210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rtl="0" eaLnBrk="0" hangingPunct="0">
                  <a:spcBef>
                    <a:spcPct val="50000"/>
                  </a:spcBef>
                </a:pPr>
                <a:r>
                  <a:rPr lang="en-US" altLang="fr-FR" sz="1967" b="1">
                    <a:solidFill>
                      <a:srgbClr val="0000FF"/>
                    </a:solidFill>
                  </a:rPr>
                  <a:t>Person-to-person source</a:t>
                </a:r>
              </a:p>
            </p:txBody>
          </p:sp>
        </p:grpSp>
        <p:sp>
          <p:nvSpPr>
            <p:cNvPr id="501779" name="Text Box 19"/>
            <p:cNvSpPr txBox="1">
              <a:spLocks noChangeArrowheads="1"/>
            </p:cNvSpPr>
            <p:nvPr/>
          </p:nvSpPr>
          <p:spPr bwMode="auto">
            <a:xfrm>
              <a:off x="295" y="2613"/>
              <a:ext cx="725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altLang="fr-FR" sz="1368" b="1" dirty="0">
                  <a:solidFill>
                    <a:srgbClr val="000000"/>
                  </a:solidFill>
                </a:rPr>
                <a:t>cases</a:t>
              </a:r>
            </a:p>
          </p:txBody>
        </p:sp>
        <p:sp>
          <p:nvSpPr>
            <p:cNvPr id="501780" name="Text Box 20"/>
            <p:cNvSpPr txBox="1">
              <a:spLocks noChangeArrowheads="1"/>
            </p:cNvSpPr>
            <p:nvPr/>
          </p:nvSpPr>
          <p:spPr bwMode="auto">
            <a:xfrm>
              <a:off x="578" y="3897"/>
              <a:ext cx="1134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en-US" altLang="fr-FR" sz="1368" b="1" dirty="0">
                  <a:solidFill>
                    <a:srgbClr val="000000"/>
                  </a:solidFill>
                </a:rPr>
                <a:t>time: weeks</a:t>
              </a:r>
            </a:p>
          </p:txBody>
        </p:sp>
      </p:grpSp>
      <p:grpSp>
        <p:nvGrpSpPr>
          <p:cNvPr id="501781" name="Group 21"/>
          <p:cNvGrpSpPr>
            <a:grpSpLocks/>
          </p:cNvGrpSpPr>
          <p:nvPr/>
        </p:nvGrpSpPr>
        <p:grpSpPr bwMode="auto">
          <a:xfrm>
            <a:off x="6115599" y="4204333"/>
            <a:ext cx="4040284" cy="2531601"/>
            <a:chOff x="2838" y="2458"/>
            <a:chExt cx="2545" cy="1691"/>
          </a:xfrm>
        </p:grpSpPr>
        <p:grpSp>
          <p:nvGrpSpPr>
            <p:cNvPr id="501782" name="Group 22"/>
            <p:cNvGrpSpPr>
              <a:grpSpLocks/>
            </p:cNvGrpSpPr>
            <p:nvPr/>
          </p:nvGrpSpPr>
          <p:grpSpPr bwMode="auto">
            <a:xfrm>
              <a:off x="3010" y="2458"/>
              <a:ext cx="2373" cy="1568"/>
              <a:chOff x="3010" y="2458"/>
              <a:chExt cx="2373" cy="1568"/>
            </a:xfrm>
          </p:grpSpPr>
          <p:graphicFrame>
            <p:nvGraphicFramePr>
              <p:cNvPr id="501783" name="Object 23"/>
              <p:cNvGraphicFramePr>
                <a:graphicFrameLocks noChangeAspect="1"/>
              </p:cNvGraphicFramePr>
              <p:nvPr/>
            </p:nvGraphicFramePr>
            <p:xfrm>
              <a:off x="3010" y="2704"/>
              <a:ext cx="2373" cy="13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Diagram" r:id="rId10" imgW="4667278" imgH="2600319" progId="Excel.Chart.8">
                      <p:embed/>
                    </p:oleObj>
                  </mc:Choice>
                  <mc:Fallback>
                    <p:oleObj name="Diagram" r:id="rId10" imgW="4667278" imgH="2600319" progId="Excel.Chart.8">
                      <p:embed/>
                      <p:pic>
                        <p:nvPicPr>
                          <p:cNvPr id="501783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0" y="2704"/>
                            <a:ext cx="2373" cy="13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1784" name="Text Box 24"/>
              <p:cNvSpPr txBox="1">
                <a:spLocks noChangeArrowheads="1"/>
              </p:cNvSpPr>
              <p:nvPr/>
            </p:nvSpPr>
            <p:spPr bwMode="auto">
              <a:xfrm>
                <a:off x="3192" y="2458"/>
                <a:ext cx="199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9193" tIns="44596" rIns="89193" bIns="44596">
                <a:spAutoFit/>
              </a:bodyPr>
              <a:lstStyle>
                <a:lvl1pPr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222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042988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5652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85975" defTabSz="1042988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431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003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575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914775" algn="r" defTabSz="1042988" rtl="1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rtl="0" eaLnBrk="0" hangingPunct="0">
                  <a:spcBef>
                    <a:spcPct val="50000"/>
                  </a:spcBef>
                </a:pPr>
                <a:r>
                  <a:rPr lang="fr-FR" altLang="fr-FR" sz="1967" b="1" dirty="0">
                    <a:solidFill>
                      <a:srgbClr val="0000FF"/>
                    </a:solidFill>
                  </a:rPr>
                  <a:t>Intermittent source</a:t>
                </a:r>
              </a:p>
            </p:txBody>
          </p:sp>
        </p:grpSp>
        <p:sp>
          <p:nvSpPr>
            <p:cNvPr id="501785" name="Text Box 25"/>
            <p:cNvSpPr txBox="1">
              <a:spLocks noChangeArrowheads="1"/>
            </p:cNvSpPr>
            <p:nvPr/>
          </p:nvSpPr>
          <p:spPr bwMode="auto">
            <a:xfrm>
              <a:off x="2838" y="2568"/>
              <a:ext cx="95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fr-FR" altLang="fr-FR" sz="1368" b="1" dirty="0">
                  <a:solidFill>
                    <a:srgbClr val="000000"/>
                  </a:solidFill>
                </a:rPr>
                <a:t>cases</a:t>
              </a:r>
            </a:p>
          </p:txBody>
        </p:sp>
        <p:sp>
          <p:nvSpPr>
            <p:cNvPr id="501786" name="Text Box 26"/>
            <p:cNvSpPr txBox="1">
              <a:spLocks noChangeArrowheads="1"/>
            </p:cNvSpPr>
            <p:nvPr/>
          </p:nvSpPr>
          <p:spPr bwMode="auto">
            <a:xfrm>
              <a:off x="3148" y="3948"/>
              <a:ext cx="1224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9193" tIns="44596" rIns="89193" bIns="44596">
              <a:spAutoFit/>
            </a:bodyPr>
            <a:lstStyle>
              <a:lvl1pPr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222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42988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5652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85975" defTabSz="10429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431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003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575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14775" algn="r" defTabSz="1042988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0" hangingPunct="0">
                <a:spcBef>
                  <a:spcPct val="50000"/>
                </a:spcBef>
              </a:pPr>
              <a:r>
                <a:rPr lang="en-US" altLang="fr-FR" sz="1368" b="1" dirty="0">
                  <a:solidFill>
                    <a:srgbClr val="000000"/>
                  </a:solidFill>
                </a:rPr>
                <a:t>time: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3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BDE55000-7B7B-4CD3-9068-61CE8DA190C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238374" y="75595"/>
            <a:ext cx="9806083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+mn-lt"/>
              </a:rPr>
              <a:t>What is the Incubation Period?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ACA5DFCD-1932-4A3F-8791-98E9B991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012331"/>
            <a:ext cx="7247163" cy="464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Arrow: Down 1">
            <a:extLst>
              <a:ext uri="{FF2B5EF4-FFF2-40B4-BE49-F238E27FC236}">
                <a16:creationId xmlns:a16="http://schemas.microsoft.com/office/drawing/2014/main" id="{3A70E295-9BE7-4B84-B15E-692AD1DE3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59" y="2132191"/>
            <a:ext cx="405867" cy="941302"/>
          </a:xfrm>
          <a:prstGeom prst="downArrow">
            <a:avLst>
              <a:gd name="adj1" fmla="val 50000"/>
              <a:gd name="adj2" fmla="val 499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8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5781" name="TextBox 2">
            <a:extLst>
              <a:ext uri="{FF2B5EF4-FFF2-40B4-BE49-F238E27FC236}">
                <a16:creationId xmlns:a16="http://schemas.microsoft.com/office/drawing/2014/main" id="{E9019566-9916-40BD-8B3B-CFA03C053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473" y="1375682"/>
            <a:ext cx="1292220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/>
              <a:t>Funeral</a:t>
            </a:r>
            <a:r>
              <a:rPr lang="en-US" altLang="en-US" sz="3537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54205-C531-4ED1-B257-E00CDDF69A1C}"/>
              </a:ext>
            </a:extLst>
          </p:cNvPr>
          <p:cNvSpPr txBox="1"/>
          <p:nvPr/>
        </p:nvSpPr>
        <p:spPr>
          <a:xfrm>
            <a:off x="1651639" y="0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61823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7E09CB08-DD85-4158-BF76-3DFB00A1A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7877" y="163576"/>
            <a:ext cx="7787683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n-lt"/>
              </a:rPr>
              <a:t>What is the incubation period?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8CAB2866-237B-45BA-9B35-53975493BA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450" y="1464776"/>
            <a:ext cx="9673787" cy="5553943"/>
          </a:xfrm>
        </p:spPr>
      </p:pic>
      <p:sp>
        <p:nvSpPr>
          <p:cNvPr id="76804" name="Arrow: Down 1">
            <a:extLst>
              <a:ext uri="{FF2B5EF4-FFF2-40B4-BE49-F238E27FC236}">
                <a16:creationId xmlns:a16="http://schemas.microsoft.com/office/drawing/2014/main" id="{983868A4-F963-4840-83F3-785292547F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6732" y="2202415"/>
            <a:ext cx="590326" cy="1226585"/>
          </a:xfrm>
          <a:prstGeom prst="downArrow">
            <a:avLst>
              <a:gd name="adj1" fmla="val 50000"/>
              <a:gd name="adj2" fmla="val 4981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6805" name="TextBox 4">
            <a:extLst>
              <a:ext uri="{FF2B5EF4-FFF2-40B4-BE49-F238E27FC236}">
                <a16:creationId xmlns:a16="http://schemas.microsoft.com/office/drawing/2014/main" id="{CB5B5712-5899-47F3-BEC7-493AB7889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516" y="1464776"/>
            <a:ext cx="1422184" cy="6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/>
              <a:t>Funeral</a:t>
            </a:r>
            <a:r>
              <a:rPr lang="en-US" altLang="en-US" sz="3537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9E8E6-DCBD-45F7-80CB-A8E57F2E7720}"/>
              </a:ext>
            </a:extLst>
          </p:cNvPr>
          <p:cNvSpPr txBox="1"/>
          <p:nvPr/>
        </p:nvSpPr>
        <p:spPr>
          <a:xfrm>
            <a:off x="1268512" y="41527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5452425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>
            <a:extLst>
              <a:ext uri="{FF2B5EF4-FFF2-40B4-BE49-F238E27FC236}">
                <a16:creationId xmlns:a16="http://schemas.microsoft.com/office/drawing/2014/main" id="{6C7BC750-A554-44AE-AFD0-13DD5B3D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837" y="15985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dirty="0">
                <a:latin typeface="+mn-lt"/>
              </a:rPr>
              <a:t>Epi Curve Example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837BFB5-E5C4-47FC-A594-D2D15D72A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467" y="148210"/>
            <a:ext cx="11217394" cy="6549939"/>
          </a:xfrm>
          <a:effectLst>
            <a:outerShdw blurRad="190500" dist="762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6" name="Image 6">
            <a:extLst>
              <a:ext uri="{FF2B5EF4-FFF2-40B4-BE49-F238E27FC236}">
                <a16:creationId xmlns:a16="http://schemas.microsoft.com/office/drawing/2014/main" id="{8D87C57E-E390-4074-9827-B0F60D44A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68" y="1971154"/>
            <a:ext cx="728564" cy="3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68178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8D96650C-3125-4F69-AF10-3E67CCB5C1E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75640" y="225526"/>
            <a:ext cx="9597059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+mn-lt"/>
              </a:rPr>
              <a:t>What transmission pattern is the epidemic curve is revealing? </a:t>
            </a:r>
          </a:p>
        </p:txBody>
      </p:sp>
      <p:sp>
        <p:nvSpPr>
          <p:cNvPr id="78851" name="Text Placeholder 2">
            <a:extLst>
              <a:ext uri="{FF2B5EF4-FFF2-40B4-BE49-F238E27FC236}">
                <a16:creationId xmlns:a16="http://schemas.microsoft.com/office/drawing/2014/main" id="{077D4CBF-EDB6-4E21-99B0-A19FF2C5254A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502173" y="2564292"/>
            <a:ext cx="4540537" cy="2757374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/>
              <a:t>Point source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altLang="en-US" dirty="0"/>
              <a:t>Inter-human transmission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altLang="en-US" dirty="0"/>
              <a:t>Continuing common source </a:t>
            </a:r>
            <a:endParaRPr lang="en-US" altLang="en-US" dirty="0"/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1C68E2D8-54F0-4B0E-83C7-EF03AC66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1" y="1997943"/>
            <a:ext cx="6368084" cy="4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Arrow: Down 1">
            <a:extLst>
              <a:ext uri="{FF2B5EF4-FFF2-40B4-BE49-F238E27FC236}">
                <a16:creationId xmlns:a16="http://schemas.microsoft.com/office/drawing/2014/main" id="{0701FE9B-52A5-496F-9146-41438ED4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85" y="2879787"/>
            <a:ext cx="499905" cy="1088522"/>
          </a:xfrm>
          <a:prstGeom prst="downArrow">
            <a:avLst>
              <a:gd name="adj1" fmla="val 50000"/>
              <a:gd name="adj2" fmla="val 502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4" name="TextBox 2">
            <a:extLst>
              <a:ext uri="{FF2B5EF4-FFF2-40B4-BE49-F238E27FC236}">
                <a16:creationId xmlns:a16="http://schemas.microsoft.com/office/drawing/2014/main" id="{49B0135F-FAA7-4C0E-A010-22D9F4B8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773" y="2225644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/>
              <a:t>Funeral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52408-DD2B-473F-9242-79D395BFCEDE}"/>
              </a:ext>
            </a:extLst>
          </p:cNvPr>
          <p:cNvSpPr txBox="1"/>
          <p:nvPr/>
        </p:nvSpPr>
        <p:spPr>
          <a:xfrm>
            <a:off x="1012733" y="39553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68228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re 1">
            <a:extLst>
              <a:ext uri="{FF2B5EF4-FFF2-40B4-BE49-F238E27FC236}">
                <a16:creationId xmlns:a16="http://schemas.microsoft.com/office/drawing/2014/main" id="{F84814E5-28B9-4571-BD13-79B2DAB68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CA" altLang="en-US" b="1" u="sng" dirty="0">
                <a:latin typeface="+mn-lt"/>
              </a:rPr>
              <a:t>STEP 6</a:t>
            </a:r>
            <a:r>
              <a:rPr lang="en-CA" altLang="en-US" u="sng" dirty="0">
                <a:latin typeface="+mn-lt"/>
              </a:rPr>
              <a:t>: Formulate and test hypothesis </a:t>
            </a:r>
            <a:br>
              <a:rPr lang="en-CA" altLang="en-US" u="sng" dirty="0">
                <a:latin typeface="+mn-lt"/>
              </a:rPr>
            </a:br>
            <a:endParaRPr lang="en-CA" altLang="en-US" u="sng" dirty="0">
              <a:latin typeface="+mn-lt"/>
            </a:endParaRPr>
          </a:p>
        </p:txBody>
      </p:sp>
      <p:sp>
        <p:nvSpPr>
          <p:cNvPr id="79875" name="Espace réservé du contenu 2">
            <a:extLst>
              <a:ext uri="{FF2B5EF4-FFF2-40B4-BE49-F238E27FC236}">
                <a16:creationId xmlns:a16="http://schemas.microsoft.com/office/drawing/2014/main" id="{6836FE22-809B-4E34-B80D-629FB7059C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9460" y="2020066"/>
            <a:ext cx="5448380" cy="4340094"/>
          </a:xfrm>
        </p:spPr>
        <p:txBody>
          <a:bodyPr>
            <a:normAutofit/>
          </a:bodyPr>
          <a:lstStyle/>
          <a:p>
            <a:r>
              <a:rPr lang="en-CA" altLang="en-US" dirty="0"/>
              <a:t>Requires knowledge of diseases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Mode of transmission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Incubation period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Communicability period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Clinical manifestations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Unusual risk factors</a:t>
            </a:r>
          </a:p>
          <a:p>
            <a:pPr eaLnBrk="1" hangingPunct="1"/>
            <a:r>
              <a:rPr lang="en-CA" altLang="en-US" dirty="0"/>
              <a:t>Open-ended conversations</a:t>
            </a:r>
          </a:p>
          <a:p>
            <a:pPr eaLnBrk="1" hangingPunct="1"/>
            <a:r>
              <a:rPr lang="en-CA" altLang="en-US" dirty="0"/>
              <a:t>Scrutinize outliers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F6263D-BED3-47C6-A84F-5924774B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80" y="2248274"/>
            <a:ext cx="5178979" cy="2912305"/>
          </a:xfrm>
          <a:prstGeom prst="rect">
            <a:avLst/>
          </a:prstGeom>
          <a:effectLst>
            <a:outerShdw blurRad="101600" dist="889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535E79-7838-48BA-A603-241835E4A263}"/>
              </a:ext>
            </a:extLst>
          </p:cNvPr>
          <p:cNvSpPr/>
          <p:nvPr/>
        </p:nvSpPr>
        <p:spPr>
          <a:xfrm>
            <a:off x="6666180" y="3923589"/>
            <a:ext cx="89271" cy="172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CA" sz="1633"/>
          </a:p>
        </p:txBody>
      </p:sp>
    </p:spTree>
    <p:extLst>
      <p:ext uri="{BB962C8B-B14F-4D97-AF65-F5344CB8AC3E}">
        <p14:creationId xmlns:p14="http://schemas.microsoft.com/office/powerpoint/2010/main" val="243955902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8B820C97-0DF3-4F64-A1DC-ADBEA135B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450" y="-46839"/>
            <a:ext cx="11294754" cy="1325563"/>
          </a:xfrm>
        </p:spPr>
        <p:txBody>
          <a:bodyPr/>
          <a:lstStyle/>
          <a:p>
            <a:pPr algn="ctr" eaLnBrk="1" hangingPunct="1"/>
            <a:r>
              <a:rPr lang="en-GB" altLang="en-US" b="1" dirty="0">
                <a:solidFill>
                  <a:srgbClr val="0000FF"/>
                </a:solidFill>
                <a:latin typeface="+mn-lt"/>
              </a:rPr>
              <a:t>Case study: Description Time Place Persons </a:t>
            </a:r>
            <a:endParaRPr lang="en-US" alt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02B8-5FE6-4190-95D7-B611B588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693" y="1308167"/>
            <a:ext cx="10765511" cy="545797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sz="3600" dirty="0"/>
              <a:t>22 cases occurred between April 23 and 27 </a:t>
            </a:r>
            <a:endParaRPr lang="en-US" sz="3600" dirty="0"/>
          </a:p>
          <a:p>
            <a:pPr>
              <a:defRPr/>
            </a:pPr>
            <a:r>
              <a:rPr lang="en-GB" sz="3600" dirty="0"/>
              <a:t>Case fatality rate: 42%</a:t>
            </a:r>
            <a:endParaRPr lang="en-US" sz="3600" dirty="0"/>
          </a:p>
          <a:p>
            <a:pPr>
              <a:defRPr/>
            </a:pPr>
            <a:r>
              <a:rPr lang="en-GB" sz="3600" dirty="0"/>
              <a:t>Majority of deaths occurred 24-48 hours after onset of disease </a:t>
            </a:r>
            <a:endParaRPr lang="en-US" sz="3600" dirty="0"/>
          </a:p>
          <a:p>
            <a:pPr>
              <a:defRPr/>
            </a:pPr>
            <a:r>
              <a:rPr lang="en-GB" sz="3600" dirty="0"/>
              <a:t>Age </a:t>
            </a:r>
            <a:endParaRPr lang="en-US" sz="3600" dirty="0"/>
          </a:p>
          <a:p>
            <a:pPr lvl="1">
              <a:buFont typeface="Arial" charset="0"/>
              <a:buChar char="–"/>
              <a:defRPr/>
            </a:pPr>
            <a:r>
              <a:rPr lang="en-GB" sz="3600" dirty="0"/>
              <a:t>Range: 10-62 years old </a:t>
            </a:r>
            <a:endParaRPr lang="en-US" sz="3600" dirty="0"/>
          </a:p>
          <a:p>
            <a:pPr lvl="1">
              <a:buFont typeface="Arial" charset="0"/>
              <a:buChar char="–"/>
              <a:defRPr/>
            </a:pPr>
            <a:r>
              <a:rPr lang="en-GB" sz="3600" dirty="0"/>
              <a:t>Median age: 23 years old  </a:t>
            </a:r>
            <a:endParaRPr lang="en-US" sz="3600" dirty="0"/>
          </a:p>
          <a:p>
            <a:pPr lvl="1">
              <a:buFont typeface="Arial" charset="0"/>
              <a:buChar char="–"/>
              <a:defRPr/>
            </a:pPr>
            <a:r>
              <a:rPr lang="en-GB" sz="3600" dirty="0"/>
              <a:t>68% between 10 and 29 years old </a:t>
            </a:r>
            <a:endParaRPr lang="en-US" sz="3600" dirty="0"/>
          </a:p>
          <a:p>
            <a:pPr lvl="1">
              <a:buFont typeface="Arial" charset="0"/>
              <a:buChar char="–"/>
              <a:defRPr/>
            </a:pPr>
            <a:r>
              <a:rPr lang="en-CA" sz="3600" dirty="0"/>
              <a:t>Most affected age group (67% of cases) was between 10-25 years. No cases were reported from 0-9 years and above 55 years.</a:t>
            </a:r>
            <a:endParaRPr lang="en-US" sz="3600" dirty="0"/>
          </a:p>
          <a:p>
            <a:pPr>
              <a:defRPr/>
            </a:pPr>
            <a:r>
              <a:rPr lang="en-GB" sz="3600" dirty="0"/>
              <a:t>Sex ratio M/F = 0.82</a:t>
            </a:r>
            <a:endParaRPr lang="en-US" sz="3600" dirty="0"/>
          </a:p>
          <a:p>
            <a:pPr>
              <a:defRPr/>
            </a:pPr>
            <a:r>
              <a:rPr lang="en-GB" sz="3600" dirty="0"/>
              <a:t>Occupation for 18 cases: 13 students, 2 business persons, 1 housewife, 1 mason, 1 teacher</a:t>
            </a:r>
            <a:endParaRPr lang="en-US" sz="3600" dirty="0"/>
          </a:p>
          <a:p>
            <a:pPr>
              <a:defRPr/>
            </a:pPr>
            <a:r>
              <a:rPr lang="en-CA" sz="3600" dirty="0"/>
              <a:t>Majority of patients are young adults and teenagers. Mainly students. The index case is a teacher at one of the two schools.</a:t>
            </a:r>
            <a:endParaRPr lang="en-US" sz="3600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43470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dirty="0">
                <a:solidFill>
                  <a:srgbClr val="0000FF"/>
                </a:solidFill>
                <a:latin typeface="+mn-lt"/>
              </a:rPr>
              <a:t>Case Study Hypothesis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CA" b="1" dirty="0">
                <a:solidFill>
                  <a:srgbClr val="0000FF"/>
                </a:solidFill>
              </a:rPr>
              <a:t>Group Work</a:t>
            </a:r>
            <a:endParaRPr lang="en-CA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CA" dirty="0"/>
          </a:p>
          <a:p>
            <a:pPr marL="0" indent="0" algn="ctr">
              <a:buNone/>
            </a:pPr>
            <a:r>
              <a:rPr lang="en-CA" altLang="en-US" dirty="0"/>
              <a:t>What are the hypotheses of disease, transmission patterns and potential sources?</a:t>
            </a:r>
            <a:r>
              <a:rPr lang="en-CA" dirty="0">
                <a:solidFill>
                  <a:srgbClr val="0000FF"/>
                </a:solidFill>
              </a:rPr>
              <a:t> </a:t>
            </a:r>
          </a:p>
          <a:p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CA" b="1" dirty="0">
                <a:solidFill>
                  <a:srgbClr val="FF0000"/>
                </a:solidFill>
              </a:rPr>
              <a:t>5 Minutes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0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B373-AA42-4387-A03A-608585E3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sz="3600" b="1" dirty="0">
                <a:solidFill>
                  <a:srgbClr val="0000FF"/>
                </a:solidFill>
                <a:latin typeface="+mn-lt"/>
              </a:rPr>
              <a:t>Tuesday April 25 2017 12:00 AM: </a:t>
            </a:r>
            <a:br>
              <a:rPr lang="en-CA" altLang="en-US" sz="3600" b="1" dirty="0">
                <a:solidFill>
                  <a:srgbClr val="0000FF"/>
                </a:solidFill>
                <a:latin typeface="+mn-lt"/>
              </a:rPr>
            </a:br>
            <a:r>
              <a:rPr lang="en-CA" altLang="en-US" sz="3600" b="1" dirty="0">
                <a:solidFill>
                  <a:srgbClr val="0000FF"/>
                </a:solidFill>
                <a:latin typeface="+mn-lt"/>
              </a:rPr>
              <a:t>In your office in </a:t>
            </a:r>
            <a:r>
              <a:rPr lang="en-CA" altLang="en-US" sz="3600" b="1" dirty="0" err="1">
                <a:solidFill>
                  <a:srgbClr val="0000FF"/>
                </a:solidFill>
                <a:latin typeface="+mn-lt"/>
              </a:rPr>
              <a:t>Treetown</a:t>
            </a:r>
            <a:r>
              <a:rPr lang="en-CA" altLang="en-US" sz="3600" b="1" dirty="0">
                <a:solidFill>
                  <a:srgbClr val="0000FF"/>
                </a:solidFill>
                <a:latin typeface="+mn-lt"/>
              </a:rPr>
              <a:t>, Capital of </a:t>
            </a:r>
            <a:r>
              <a:rPr lang="en-CA" altLang="en-US" sz="3600" b="1" dirty="0" err="1">
                <a:solidFill>
                  <a:srgbClr val="0000FF"/>
                </a:solidFill>
                <a:latin typeface="+mn-lt"/>
              </a:rPr>
              <a:t>Seewhat</a:t>
            </a:r>
            <a:endParaRPr lang="en-US" sz="3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5064-51D1-4B4F-8909-45605B95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5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CA" dirty="0"/>
              <a:t>You receive a call from your colleague working in </a:t>
            </a:r>
            <a:r>
              <a:rPr lang="en-CA" dirty="0" err="1"/>
              <a:t>Delmare</a:t>
            </a:r>
            <a:r>
              <a:rPr lang="en-CA" dirty="0"/>
              <a:t> District, Northern </a:t>
            </a:r>
            <a:r>
              <a:rPr lang="en-CA" dirty="0" err="1"/>
              <a:t>Seewhat</a:t>
            </a:r>
            <a:r>
              <a:rPr lang="en-CA" dirty="0"/>
              <a:t>: </a:t>
            </a:r>
            <a:endParaRPr lang="en-US" dirty="0"/>
          </a:p>
          <a:p>
            <a:pPr lvl="1">
              <a:defRPr/>
            </a:pPr>
            <a:r>
              <a:rPr lang="en-CA" dirty="0"/>
              <a:t>8 deaths reported at the district Hospital in </a:t>
            </a:r>
            <a:r>
              <a:rPr lang="en-CA" dirty="0" err="1"/>
              <a:t>Bluetown</a:t>
            </a:r>
            <a:r>
              <a:rPr lang="en-CA" dirty="0"/>
              <a:t>, capital of </a:t>
            </a:r>
            <a:r>
              <a:rPr lang="en-CA" dirty="0" err="1"/>
              <a:t>Delmare</a:t>
            </a:r>
            <a:r>
              <a:rPr lang="en-CA" dirty="0"/>
              <a:t> district (15’000 inhabitants), since yesterday evening. </a:t>
            </a:r>
            <a:endParaRPr lang="en-US" dirty="0"/>
          </a:p>
          <a:p>
            <a:pPr lvl="1">
              <a:defRPr/>
            </a:pPr>
            <a:r>
              <a:rPr lang="en-CA" dirty="0"/>
              <a:t>More patients still arriving in the hospital, some dead on arrival, others OK but some died afterwards.</a:t>
            </a:r>
            <a:endParaRPr lang="en-US" dirty="0"/>
          </a:p>
          <a:p>
            <a:pPr lvl="1">
              <a:defRPr/>
            </a:pPr>
            <a:r>
              <a:rPr lang="en-CA" dirty="0"/>
              <a:t>Patients are very weak, confused, complaining of abdominal pain. Some are vomiting.</a:t>
            </a:r>
            <a:endParaRPr lang="en-US" dirty="0"/>
          </a:p>
          <a:p>
            <a:pPr lvl="1">
              <a:defRPr/>
            </a:pPr>
            <a:r>
              <a:rPr lang="en-CA" dirty="0"/>
              <a:t>The majority of them have participated in a funeral ceremony of a religious leader last Friday night. </a:t>
            </a:r>
            <a:endParaRPr lang="en-US" dirty="0"/>
          </a:p>
          <a:p>
            <a:pPr lvl="1">
              <a:defRPr/>
            </a:pPr>
            <a:r>
              <a:rPr lang="en-CA" dirty="0"/>
              <a:t>Everybody is afraid of Ebola and panic is spreading in the community.</a:t>
            </a:r>
          </a:p>
          <a:p>
            <a:pPr lvl="1">
              <a:defRPr/>
            </a:pPr>
            <a:r>
              <a:rPr lang="en-CA" dirty="0"/>
              <a:t>Doctors have no diagnosis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77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1">
            <a:extLst>
              <a:ext uri="{FF2B5EF4-FFF2-40B4-BE49-F238E27FC236}">
                <a16:creationId xmlns:a16="http://schemas.microsoft.com/office/drawing/2014/main" id="{E3A6DF9D-E7D1-4608-AA6F-80527EC12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6. Test Hypotheses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DF186D-F8CE-4D0E-91DA-69A4B4D5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2059305"/>
            <a:ext cx="11216951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CA" b="1" dirty="0"/>
              <a:t>Analytical epidemiology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2800" dirty="0"/>
              <a:t>Compare groups with different characteristics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2800" dirty="0"/>
              <a:t>Test significant associations with risk factors  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CA" sz="2800" dirty="0"/>
              <a:t>   or exposures</a:t>
            </a:r>
          </a:p>
          <a:p>
            <a:pPr lvl="1">
              <a:lnSpc>
                <a:spcPct val="150000"/>
              </a:lnSpc>
              <a:defRPr/>
            </a:pPr>
            <a:r>
              <a:rPr lang="en-CA" sz="2800" dirty="0"/>
              <a:t>Search for the causes of and factors contributing to disease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B8201F-A023-44A6-B6FC-14B410B3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2909">
            <a:off x="8897576" y="1419149"/>
            <a:ext cx="2362792" cy="3056799"/>
          </a:xfrm>
          <a:prstGeom prst="rect">
            <a:avLst/>
          </a:prstGeom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758725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>
            <a:extLst>
              <a:ext uri="{FF2B5EF4-FFF2-40B4-BE49-F238E27FC236}">
                <a16:creationId xmlns:a16="http://schemas.microsoft.com/office/drawing/2014/main" id="{0B197058-3C03-47C0-8308-AF14F8D22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3608"/>
            <a:ext cx="10515600" cy="1325563"/>
          </a:xfrm>
        </p:spPr>
        <p:txBody>
          <a:bodyPr/>
          <a:lstStyle/>
          <a:p>
            <a:pPr algn="ctr"/>
            <a:r>
              <a:rPr lang="en-CA" altLang="en-US" u="sng" dirty="0">
                <a:latin typeface="+mn-lt"/>
              </a:rPr>
              <a:t>Analytical Epidemiology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FA446-745B-4FCC-8CB1-49D498288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8667" y="2352073"/>
            <a:ext cx="4224063" cy="4174851"/>
          </a:xfrm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CA" sz="2100" b="1" dirty="0"/>
              <a:t>COHORT STUDIES</a:t>
            </a:r>
          </a:p>
          <a:p>
            <a:pPr>
              <a:defRPr/>
            </a:pPr>
            <a:r>
              <a:rPr lang="en-CA" sz="2200" dirty="0"/>
              <a:t>Well defined groups of exposed and non-exposed individuals</a:t>
            </a:r>
          </a:p>
          <a:p>
            <a:pPr>
              <a:defRPr/>
            </a:pPr>
            <a:r>
              <a:rPr lang="en-CA" sz="2200" dirty="0"/>
              <a:t>Track and compare disease (or outcome) among exposed and non-exposed individuals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B544F37-3019-4B76-97BA-350679AF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5850" y="2347941"/>
            <a:ext cx="4392305" cy="4178984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CA" sz="2177" b="1" dirty="0"/>
              <a:t>CASE-CONTROL STUDIES</a:t>
            </a:r>
          </a:p>
          <a:p>
            <a:pPr>
              <a:defRPr/>
            </a:pPr>
            <a:r>
              <a:rPr lang="en-CA" sz="2200" dirty="0"/>
              <a:t>Compare individuals with a disease to those without the disease </a:t>
            </a:r>
          </a:p>
          <a:p>
            <a:pPr>
              <a:defRPr/>
            </a:pPr>
            <a:r>
              <a:rPr lang="en-CA" sz="2200" dirty="0"/>
              <a:t>Examine differences in exposures or risk factors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CA6424-6AA8-4E28-92EF-CB87622C0B71}"/>
              </a:ext>
            </a:extLst>
          </p:cNvPr>
          <p:cNvSpPr txBox="1"/>
          <p:nvPr/>
        </p:nvSpPr>
        <p:spPr>
          <a:xfrm>
            <a:off x="1655506" y="1396654"/>
            <a:ext cx="9698822" cy="9512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dirty="0"/>
              <a:t>Different methods (study design) for comparing groups : Two study designs </a:t>
            </a:r>
          </a:p>
          <a:p>
            <a:pPr>
              <a:defRPr/>
            </a:pPr>
            <a:r>
              <a:rPr lang="en-CA" sz="1591" dirty="0"/>
              <a:t> </a:t>
            </a:r>
          </a:p>
          <a:p>
            <a:pPr algn="ctr">
              <a:defRPr/>
            </a:pPr>
            <a:endParaRPr lang="en-CA" sz="1591" dirty="0"/>
          </a:p>
        </p:txBody>
      </p:sp>
      <p:sp>
        <p:nvSpPr>
          <p:cNvPr id="84998" name="ZoneTexte 15">
            <a:extLst>
              <a:ext uri="{FF2B5EF4-FFF2-40B4-BE49-F238E27FC236}">
                <a16:creationId xmlns:a16="http://schemas.microsoft.com/office/drawing/2014/main" id="{01DABEAD-745A-4AE1-BB38-5701A3949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612" y="4874335"/>
            <a:ext cx="3710490" cy="37151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CA" altLang="en-US" sz="1814"/>
              <a:t>Exposed            Non exposed</a:t>
            </a:r>
          </a:p>
        </p:txBody>
      </p:sp>
      <p:sp>
        <p:nvSpPr>
          <p:cNvPr id="17" name="Double flèche horizontale 16">
            <a:extLst>
              <a:ext uri="{FF2B5EF4-FFF2-40B4-BE49-F238E27FC236}">
                <a16:creationId xmlns:a16="http://schemas.microsoft.com/office/drawing/2014/main" id="{7DC61375-7EE6-4C91-ADE8-531952A3325C}"/>
              </a:ext>
            </a:extLst>
          </p:cNvPr>
          <p:cNvSpPr/>
          <p:nvPr/>
        </p:nvSpPr>
        <p:spPr>
          <a:xfrm>
            <a:off x="3202881" y="4975661"/>
            <a:ext cx="300929" cy="17422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/>
          </a:p>
        </p:txBody>
      </p:sp>
      <p:sp>
        <p:nvSpPr>
          <p:cNvPr id="85000" name="ZoneTexte 22">
            <a:extLst>
              <a:ext uri="{FF2B5EF4-FFF2-40B4-BE49-F238E27FC236}">
                <a16:creationId xmlns:a16="http://schemas.microsoft.com/office/drawing/2014/main" id="{ACF79494-0AEC-44AC-98A0-DF979D67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967" y="4709271"/>
            <a:ext cx="4056623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CA" altLang="en-US" sz="1814" dirty="0"/>
              <a:t>With Disease          Without disease</a:t>
            </a:r>
          </a:p>
        </p:txBody>
      </p:sp>
      <p:pic>
        <p:nvPicPr>
          <p:cNvPr id="85001" name="Image 24">
            <a:extLst>
              <a:ext uri="{FF2B5EF4-FFF2-40B4-BE49-F238E27FC236}">
                <a16:creationId xmlns:a16="http://schemas.microsoft.com/office/drawing/2014/main" id="{2C776C21-4C55-4A72-AD90-92445431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263" y="4774556"/>
            <a:ext cx="407478" cy="25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ZoneTexte 25">
            <a:extLst>
              <a:ext uri="{FF2B5EF4-FFF2-40B4-BE49-F238E27FC236}">
                <a16:creationId xmlns:a16="http://schemas.microsoft.com/office/drawing/2014/main" id="{1B3DB1BA-E247-4274-8A8B-EAE99D72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068" y="5461346"/>
            <a:ext cx="1194558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CA" altLang="en-US" sz="1814" i="1" dirty="0"/>
              <a:t>Outcome</a:t>
            </a:r>
          </a:p>
        </p:txBody>
      </p:sp>
      <p:sp>
        <p:nvSpPr>
          <p:cNvPr id="85003" name="ZoneTexte 26">
            <a:extLst>
              <a:ext uri="{FF2B5EF4-FFF2-40B4-BE49-F238E27FC236}">
                <a16:creationId xmlns:a16="http://schemas.microsoft.com/office/drawing/2014/main" id="{6E42E312-1211-438B-97F0-CC19A74C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966" y="5266539"/>
            <a:ext cx="2565126" cy="3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CA" altLang="en-US" sz="1814" i="1" dirty="0"/>
              <a:t>Exposure/risk factors</a:t>
            </a:r>
          </a:p>
        </p:txBody>
      </p:sp>
      <p:sp>
        <p:nvSpPr>
          <p:cNvPr id="30" name="Virage 29">
            <a:extLst>
              <a:ext uri="{FF2B5EF4-FFF2-40B4-BE49-F238E27FC236}">
                <a16:creationId xmlns:a16="http://schemas.microsoft.com/office/drawing/2014/main" id="{F95FD6DA-E724-425A-9F7C-4D0B8FBC685A}"/>
              </a:ext>
            </a:extLst>
          </p:cNvPr>
          <p:cNvSpPr/>
          <p:nvPr/>
        </p:nvSpPr>
        <p:spPr>
          <a:xfrm rot="10800000">
            <a:off x="4112238" y="5465461"/>
            <a:ext cx="273571" cy="2865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3103">
              <a:solidFill>
                <a:schemeClr val="tx1"/>
              </a:solidFill>
            </a:endParaRPr>
          </a:p>
        </p:txBody>
      </p:sp>
      <p:pic>
        <p:nvPicPr>
          <p:cNvPr id="85005" name="Image 30">
            <a:extLst>
              <a:ext uri="{FF2B5EF4-FFF2-40B4-BE49-F238E27FC236}">
                <a16:creationId xmlns:a16="http://schemas.microsoft.com/office/drawing/2014/main" id="{EDF692EA-E57C-4C5E-8E0C-941D7601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88" y="5465461"/>
            <a:ext cx="348443" cy="2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Image 31">
            <a:extLst>
              <a:ext uri="{FF2B5EF4-FFF2-40B4-BE49-F238E27FC236}">
                <a16:creationId xmlns:a16="http://schemas.microsoft.com/office/drawing/2014/main" id="{8D31813F-7E5D-4F99-BECF-98A9C984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00" y="5245847"/>
            <a:ext cx="380035" cy="31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Image 32">
            <a:extLst>
              <a:ext uri="{FF2B5EF4-FFF2-40B4-BE49-F238E27FC236}">
                <a16:creationId xmlns:a16="http://schemas.microsoft.com/office/drawing/2014/main" id="{E30D5AB2-260A-4490-9F79-D0D0F6A9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92" y="5213012"/>
            <a:ext cx="290848" cy="31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3061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>
            <a:extLst>
              <a:ext uri="{FF2B5EF4-FFF2-40B4-BE49-F238E27FC236}">
                <a16:creationId xmlns:a16="http://schemas.microsoft.com/office/drawing/2014/main" id="{B20E8448-70BA-4629-98DC-8232C1D75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85688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CA" altLang="en-US" u="sng" dirty="0">
                <a:latin typeface="+mn-lt"/>
              </a:rPr>
              <a:t>Selecting an Appropriate Study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E7C12-F27F-4C03-89AE-DFC3BBF74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1355" y="1824289"/>
            <a:ext cx="4319815" cy="4568641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CA" sz="2177" b="1" dirty="0"/>
              <a:t>COHORT STUDIES</a:t>
            </a:r>
          </a:p>
          <a:p>
            <a:pPr>
              <a:defRPr/>
            </a:pPr>
            <a:r>
              <a:rPr lang="en-CA" sz="2400" dirty="0"/>
              <a:t>Outbreak in small, well defined population</a:t>
            </a:r>
          </a:p>
          <a:p>
            <a:pPr>
              <a:defRPr/>
            </a:pPr>
            <a:r>
              <a:rPr lang="en-CA" sz="2400" dirty="0"/>
              <a:t>Typically foodborne disease outbreaks affecting attendees at an event and therefore can all be easily identified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B4791F6-1CF8-4C66-8333-3D3CCE2A1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65" y="1824289"/>
            <a:ext cx="4334880" cy="4549922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CA" sz="2177" b="1" dirty="0"/>
              <a:t>CASE-CONTROL STUDIES</a:t>
            </a:r>
          </a:p>
          <a:p>
            <a:pPr>
              <a:defRPr/>
            </a:pPr>
            <a:r>
              <a:rPr lang="en-CA" sz="2400" dirty="0"/>
              <a:t>When population at risk is not well defined</a:t>
            </a:r>
          </a:p>
          <a:p>
            <a:pPr>
              <a:defRPr/>
            </a:pPr>
            <a:r>
              <a:rPr lang="en-CA" sz="2400" dirty="0"/>
              <a:t>Choosing appropriate controls is crucial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64EAD73-0AA6-4688-8367-4EDC8BF50BB6}"/>
              </a:ext>
            </a:extLst>
          </p:cNvPr>
          <p:cNvCxnSpPr/>
          <p:nvPr/>
        </p:nvCxnSpPr>
        <p:spPr>
          <a:xfrm>
            <a:off x="1855646" y="1824289"/>
            <a:ext cx="356650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07A10A7A-5114-40F3-A6A1-8B565B6E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7" r="6835" b="3244"/>
          <a:stretch/>
        </p:blipFill>
        <p:spPr>
          <a:xfrm>
            <a:off x="3210386" y="4487899"/>
            <a:ext cx="1728468" cy="1786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D9ED11-28E5-4B77-882A-65FA3FE2F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1" r="3717"/>
          <a:stretch/>
        </p:blipFill>
        <p:spPr>
          <a:xfrm>
            <a:off x="7237207" y="4080603"/>
            <a:ext cx="2815405" cy="1826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53FB3A-12C5-4789-A869-3ABC98AB85E3}"/>
              </a:ext>
            </a:extLst>
          </p:cNvPr>
          <p:cNvSpPr txBox="1"/>
          <p:nvPr/>
        </p:nvSpPr>
        <p:spPr>
          <a:xfrm>
            <a:off x="1446354" y="1169308"/>
            <a:ext cx="9698822" cy="9512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sz="2400" dirty="0"/>
              <a:t>Different methods (study design) for comparing groups : Two study designs </a:t>
            </a:r>
          </a:p>
          <a:p>
            <a:pPr>
              <a:defRPr/>
            </a:pPr>
            <a:r>
              <a:rPr lang="en-CA" sz="1591" dirty="0"/>
              <a:t> </a:t>
            </a:r>
          </a:p>
          <a:p>
            <a:pPr algn="ctr">
              <a:defRPr/>
            </a:pPr>
            <a:endParaRPr lang="en-CA" sz="1591" dirty="0"/>
          </a:p>
        </p:txBody>
      </p:sp>
    </p:spTree>
    <p:extLst>
      <p:ext uri="{BB962C8B-B14F-4D97-AF65-F5344CB8AC3E}">
        <p14:creationId xmlns:p14="http://schemas.microsoft.com/office/powerpoint/2010/main" val="83482523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dirty="0">
                <a:solidFill>
                  <a:srgbClr val="0000FF"/>
                </a:solidFill>
                <a:latin typeface="+mn-lt"/>
              </a:rPr>
              <a:t>Case study: Hypothesis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325" y="2512715"/>
            <a:ext cx="9525000" cy="3328988"/>
          </a:xfrm>
        </p:spPr>
        <p:txBody>
          <a:bodyPr/>
          <a:lstStyle/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</a:pPr>
            <a:r>
              <a:rPr lang="en-CA" altLang="en-US" dirty="0"/>
              <a:t>In order to test your hypothesis would you recommend a case control or cohort study ? Justify your answer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FE55F-88A2-49A9-9A46-515218ED827D}"/>
              </a:ext>
            </a:extLst>
          </p:cNvPr>
          <p:cNvSpPr txBox="1"/>
          <p:nvPr/>
        </p:nvSpPr>
        <p:spPr>
          <a:xfrm>
            <a:off x="1108977" y="2741315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762917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re 1">
            <a:extLst>
              <a:ext uri="{FF2B5EF4-FFF2-40B4-BE49-F238E27FC236}">
                <a16:creationId xmlns:a16="http://schemas.microsoft.com/office/drawing/2014/main" id="{E8356038-CCB8-43E5-AB53-7E7AFD62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320" y="-81915"/>
            <a:ext cx="11582400" cy="1325563"/>
          </a:xfrm>
        </p:spPr>
        <p:txBody>
          <a:bodyPr>
            <a:normAutofit/>
          </a:bodyPr>
          <a:lstStyle/>
          <a:p>
            <a:pPr marL="1377949" indent="-1377949"/>
            <a:r>
              <a:rPr lang="en-CA" altLang="en-US" sz="4000" b="1" u="sng" dirty="0">
                <a:latin typeface="+mn-lt"/>
              </a:rPr>
              <a:t>STEP 7</a:t>
            </a:r>
            <a:r>
              <a:rPr lang="en-CA" altLang="en-US" sz="4000" u="sng" dirty="0">
                <a:latin typeface="+mn-lt"/>
              </a:rPr>
              <a:t>: Implement Control and Prevention Measures</a:t>
            </a:r>
          </a:p>
        </p:txBody>
      </p:sp>
      <p:sp>
        <p:nvSpPr>
          <p:cNvPr id="86019" name="Espace réservé du contenu 2">
            <a:extLst>
              <a:ext uri="{FF2B5EF4-FFF2-40B4-BE49-F238E27FC236}">
                <a16:creationId xmlns:a16="http://schemas.microsoft.com/office/drawing/2014/main" id="{A3302F66-913C-4F5B-B220-15E9202B56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2506" y="1545021"/>
            <a:ext cx="8794597" cy="507649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CA" altLang="en-US" sz="2902" b="1" dirty="0">
                <a:solidFill>
                  <a:srgbClr val="0000FF"/>
                </a:solidFill>
              </a:rPr>
              <a:t>Control inter-human transmission</a:t>
            </a:r>
            <a:r>
              <a:rPr lang="en-CA" altLang="en-US" b="1" dirty="0">
                <a:solidFill>
                  <a:srgbClr val="0000FF"/>
                </a:solidFill>
              </a:rPr>
              <a:t> 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dirty="0"/>
              <a:t>Early detection of new cases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Active follow up of exposed persons: Contact tracing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Community awareness to identify and treat sick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dirty="0"/>
              <a:t>Isolate patients and non infected persons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Active case finding in community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Implement isolation or quarantine: measles, TB, SARS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Information and education of patients families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dirty="0"/>
              <a:t>Cases management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CPI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Less patients =&gt; lower risk of contagion (public health perspective)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altLang="en-US" dirty="0"/>
              <a:t>If positive outcome in hospital, patients will seek treatment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n-CA" altLang="en-US" dirty="0"/>
              <a:t>Implement safe burial procedures (Ebola dependant)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12B756-FAC0-4700-B899-DFA245EB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60" y="1545021"/>
            <a:ext cx="2852800" cy="3457683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278447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>
            <a:extLst>
              <a:ext uri="{FF2B5EF4-FFF2-40B4-BE49-F238E27FC236}">
                <a16:creationId xmlns:a16="http://schemas.microsoft.com/office/drawing/2014/main" id="{95D29301-EF53-497E-9D59-02FD715CB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4759" y="131445"/>
            <a:ext cx="10515600" cy="1325563"/>
          </a:xfrm>
        </p:spPr>
        <p:txBody>
          <a:bodyPr>
            <a:normAutofit/>
          </a:bodyPr>
          <a:lstStyle/>
          <a:p>
            <a:pPr marL="1377949" indent="-1377949" algn="ctr"/>
            <a:r>
              <a:rPr lang="en-CA" altLang="en-US" u="sng" dirty="0">
                <a:latin typeface="+mn-lt"/>
              </a:rPr>
              <a:t>Implement Control and Prevention Measures</a:t>
            </a:r>
          </a:p>
        </p:txBody>
      </p:sp>
      <p:sp>
        <p:nvSpPr>
          <p:cNvPr id="90115" name="Espace réservé du contenu 2">
            <a:extLst>
              <a:ext uri="{FF2B5EF4-FFF2-40B4-BE49-F238E27FC236}">
                <a16:creationId xmlns:a16="http://schemas.microsoft.com/office/drawing/2014/main" id="{E73B12EF-48E2-4AD3-A220-71B6A9ECF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3320" y="1771968"/>
            <a:ext cx="10702159" cy="4667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CA" altLang="en-US" b="1" dirty="0">
                <a:solidFill>
                  <a:srgbClr val="0000FF"/>
                </a:solidFill>
              </a:rPr>
              <a:t>Control infectious agent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Identify the source 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Control the source: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Halt distribution of product, recall product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Eliminate environmental source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Chlorinate drinking water (cholera, shigella)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Avoid contact with animal infected tissue or fluids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Control reservoir/vector: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Mosquito control (malaria, WNV, dengue, chikungunya),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altLang="en-US" sz="2400" dirty="0"/>
              <a:t>Animal control (rabies, plague)</a:t>
            </a:r>
          </a:p>
          <a:p>
            <a:pPr lvl="1" eaLnBrk="1" hangingPunct="1"/>
            <a:endParaRPr lang="en-CA" altLang="en-US" dirty="0"/>
          </a:p>
        </p:txBody>
      </p:sp>
      <p:pic>
        <p:nvPicPr>
          <p:cNvPr id="4" name="Picture 4" descr="https://www.povertyactionlab.org/sites/default/files/styles/leftoffset/public/chlorine-dispensers-high.jpg?itok=iH33lPtU">
            <a:extLst>
              <a:ext uri="{FF2B5EF4-FFF2-40B4-BE49-F238E27FC236}">
                <a16:creationId xmlns:a16="http://schemas.microsoft.com/office/drawing/2014/main" id="{FC4CB099-AFEB-44A7-8143-511CCC958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76" y="1771968"/>
            <a:ext cx="3113070" cy="16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37656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>
            <a:extLst>
              <a:ext uri="{FF2B5EF4-FFF2-40B4-BE49-F238E27FC236}">
                <a16:creationId xmlns:a16="http://schemas.microsoft.com/office/drawing/2014/main" id="{410DEC4D-1C5B-41AA-8FD2-679B11B6B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433" y="131095"/>
            <a:ext cx="10515600" cy="1325563"/>
          </a:xfrm>
        </p:spPr>
        <p:txBody>
          <a:bodyPr>
            <a:normAutofit/>
          </a:bodyPr>
          <a:lstStyle/>
          <a:p>
            <a:pPr marL="1377949" indent="-1377949" algn="ctr"/>
            <a:r>
              <a:rPr lang="en-CA" altLang="en-US" u="sng" dirty="0">
                <a:latin typeface="+mn-lt"/>
              </a:rPr>
              <a:t>Implement Control and Prevention Measures</a:t>
            </a:r>
          </a:p>
        </p:txBody>
      </p:sp>
      <p:sp>
        <p:nvSpPr>
          <p:cNvPr id="91139" name="Espace réservé du contenu 2">
            <a:extLst>
              <a:ext uri="{FF2B5EF4-FFF2-40B4-BE49-F238E27FC236}">
                <a16:creationId xmlns:a16="http://schemas.microsoft.com/office/drawing/2014/main" id="{4EE69560-85C6-4E30-A946-6FA6653515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6680" y="1714436"/>
            <a:ext cx="10515600" cy="467776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CA" altLang="en-US" b="1" dirty="0">
                <a:solidFill>
                  <a:srgbClr val="0000FF"/>
                </a:solidFill>
              </a:rPr>
              <a:t>Protect the susceptible hosts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600" dirty="0"/>
              <a:t>Immunize: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Response to infection: rabies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Response to the epidemic: Hepatitis, meningococcal meningitis, varicella, influenza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Prevention of risk: measles, cholera, meningitis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600" dirty="0"/>
              <a:t>Chemoprophylaxis of family contact 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Diphtheria 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Meningococcal infection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Pulmonary plague</a:t>
            </a:r>
          </a:p>
          <a:p>
            <a:pPr lvl="3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HIV</a:t>
            </a:r>
          </a:p>
        </p:txBody>
      </p:sp>
    </p:spTree>
    <p:extLst>
      <p:ext uri="{BB962C8B-B14F-4D97-AF65-F5344CB8AC3E}">
        <p14:creationId xmlns:p14="http://schemas.microsoft.com/office/powerpoint/2010/main" val="1019155603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>
            <a:extLst>
              <a:ext uri="{FF2B5EF4-FFF2-40B4-BE49-F238E27FC236}">
                <a16:creationId xmlns:a16="http://schemas.microsoft.com/office/drawing/2014/main" id="{209F998E-A237-4341-A1F1-2552BC31D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033" y="273335"/>
            <a:ext cx="11529847" cy="1325563"/>
          </a:xfrm>
        </p:spPr>
        <p:txBody>
          <a:bodyPr>
            <a:normAutofit/>
          </a:bodyPr>
          <a:lstStyle/>
          <a:p>
            <a:pPr marL="1377949" indent="-1377949"/>
            <a:r>
              <a:rPr lang="en-CA" altLang="en-US" sz="4200" b="1" u="sng" dirty="0">
                <a:latin typeface="+mn-lt"/>
              </a:rPr>
              <a:t>STEP 8</a:t>
            </a:r>
            <a:r>
              <a:rPr lang="en-CA" altLang="en-US" sz="4200" u="sng" dirty="0">
                <a:latin typeface="+mn-lt"/>
              </a:rPr>
              <a:t>: Monitor Outbreak and Reassess Strategies</a:t>
            </a:r>
          </a:p>
        </p:txBody>
      </p:sp>
      <p:sp>
        <p:nvSpPr>
          <p:cNvPr id="92163" name="Espace réservé du contenu 4">
            <a:extLst>
              <a:ext uri="{FF2B5EF4-FFF2-40B4-BE49-F238E27FC236}">
                <a16:creationId xmlns:a16="http://schemas.microsoft.com/office/drawing/2014/main" id="{43FE0AFC-646D-44EF-BE02-9AC78E3D82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8600" y="2152047"/>
            <a:ext cx="7818120" cy="2897473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dirty="0"/>
              <a:t>Refine hypothesis if necessary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Have other potential explanations been overlooked?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CA" altLang="en-US" sz="2400" dirty="0"/>
          </a:p>
          <a:p>
            <a:pPr eaLnBrk="1" hangingPunct="1"/>
            <a:r>
              <a:rPr lang="en-CA" altLang="en-US" dirty="0"/>
              <a:t>Sequential case-control studies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dirty="0"/>
              <a:t>Narrow down exposures to identify risk factor</a:t>
            </a:r>
          </a:p>
        </p:txBody>
      </p:sp>
    </p:spTree>
    <p:extLst>
      <p:ext uri="{BB962C8B-B14F-4D97-AF65-F5344CB8AC3E}">
        <p14:creationId xmlns:p14="http://schemas.microsoft.com/office/powerpoint/2010/main" val="1561310441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re 1">
            <a:extLst>
              <a:ext uri="{FF2B5EF4-FFF2-40B4-BE49-F238E27FC236}">
                <a16:creationId xmlns:a16="http://schemas.microsoft.com/office/drawing/2014/main" id="{E16DD09E-00AD-4824-B52B-B307A3101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764" y="292254"/>
            <a:ext cx="10489325" cy="1325563"/>
          </a:xfrm>
        </p:spPr>
        <p:txBody>
          <a:bodyPr>
            <a:normAutofit/>
          </a:bodyPr>
          <a:lstStyle/>
          <a:p>
            <a:pPr marL="1468660" indent="-1468660" algn="ctr"/>
            <a:r>
              <a:rPr lang="en-CA" altLang="en-US" b="1" u="sng" dirty="0">
                <a:latin typeface="+mn-lt"/>
              </a:rPr>
              <a:t>STEP 9: </a:t>
            </a:r>
            <a:r>
              <a:rPr lang="en-CA" altLang="en-US" u="sng" dirty="0">
                <a:latin typeface="+mn-lt"/>
              </a:rPr>
              <a:t>Perform Environmental and Laboratory Investigations</a:t>
            </a:r>
          </a:p>
        </p:txBody>
      </p:sp>
      <p:sp>
        <p:nvSpPr>
          <p:cNvPr id="93187" name="Espace réservé du contenu 5">
            <a:extLst>
              <a:ext uri="{FF2B5EF4-FFF2-40B4-BE49-F238E27FC236}">
                <a16:creationId xmlns:a16="http://schemas.microsoft.com/office/drawing/2014/main" id="{034F88AE-B099-4D18-9A7B-0B4D84AB40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4271" y="2337366"/>
            <a:ext cx="10837042" cy="4351338"/>
          </a:xfrm>
        </p:spPr>
        <p:txBody>
          <a:bodyPr/>
          <a:lstStyle/>
          <a:p>
            <a:pPr eaLnBrk="1" hangingPunct="1"/>
            <a:r>
              <a:rPr lang="en-CA" altLang="en-US" sz="3200" dirty="0"/>
              <a:t>Environmental investigations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Food, water sources, buildings, materials, or environmental surfaces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n-CA" altLang="en-US" sz="2800" dirty="0"/>
              <a:t>Provide information about: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Exposure to agent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Contamination during food preparation, or manufacturing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Exposure during recreational activities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Document contaminated environment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n-CA" altLang="en-US" sz="2400" dirty="0"/>
              <a:t>Do trace back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2623714538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re 1">
            <a:extLst>
              <a:ext uri="{FF2B5EF4-FFF2-40B4-BE49-F238E27FC236}">
                <a16:creationId xmlns:a16="http://schemas.microsoft.com/office/drawing/2014/main" id="{1F164BB6-535F-4F80-B033-FAEE49FCF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286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CA" altLang="en-US" u="sng" dirty="0">
                <a:latin typeface="+mn-lt"/>
              </a:rPr>
              <a:t>Laboratory Investigations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A1649-A1CD-4317-A0FB-FB5E00A04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8693"/>
            <a:ext cx="10786241" cy="49895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dirty="0"/>
              <a:t>Clinical lab serving hospitals and health care facilities: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CA" dirty="0"/>
              <a:t>Perform diagnostic testing of patient samples</a:t>
            </a:r>
          </a:p>
          <a:p>
            <a:pPr>
              <a:defRPr/>
            </a:pPr>
            <a:r>
              <a:rPr lang="en-CA" dirty="0"/>
              <a:t>Local, state, and federal public health labs: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CA" dirty="0"/>
              <a:t>Test water, soil, dust, food, and clinical specimens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CA" dirty="0"/>
              <a:t>Conduct confirmatory diagnostic and forensic testing and</a:t>
            </a:r>
          </a:p>
          <a:p>
            <a:pPr marL="414680" lvl="1" indent="0">
              <a:buNone/>
              <a:defRPr/>
            </a:pPr>
            <a:r>
              <a:rPr lang="en-CA" dirty="0"/>
              <a:t>    molecular fingerprinting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sz="2200" dirty="0"/>
              <a:t>Identify agent and subtype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CA" sz="2200" dirty="0"/>
              <a:t>Link cases with sources by strain identification</a:t>
            </a:r>
          </a:p>
          <a:p>
            <a:pPr>
              <a:defRPr/>
            </a:pPr>
            <a:r>
              <a:rPr lang="en-CA" dirty="0"/>
              <a:t>Both types of labs can report cases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CA" dirty="0"/>
              <a:t>Samples collected during investigation go to PH labs</a:t>
            </a:r>
          </a:p>
          <a:p>
            <a:pPr lvl="1">
              <a:buFont typeface="Arial" charset="0"/>
              <a:buChar char="–"/>
              <a:defRPr/>
            </a:pPr>
            <a:endParaRPr lang="en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14268A-1B62-462B-A0A8-5D8483388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901" y="1185006"/>
            <a:ext cx="3022402" cy="4487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76715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dirty="0">
                <a:solidFill>
                  <a:srgbClr val="0000FF"/>
                </a:solidFill>
                <a:latin typeface="+mn-lt"/>
              </a:rPr>
              <a:t>Based on Case Study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CA" b="1" dirty="0">
                <a:solidFill>
                  <a:srgbClr val="0000FF"/>
                </a:solidFill>
              </a:rPr>
              <a:t>Group Work</a:t>
            </a:r>
            <a:endParaRPr lang="en-CA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What is the minimum information you need to assess the situation? </a:t>
            </a:r>
          </a:p>
          <a:p>
            <a:pPr>
              <a:defRPr/>
            </a:pPr>
            <a:r>
              <a:rPr lang="en-CA" dirty="0"/>
              <a:t>List the questions you should ask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CA" b="1" dirty="0">
                <a:solidFill>
                  <a:srgbClr val="FF0000"/>
                </a:solidFill>
              </a:rPr>
              <a:t>5 Minutes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52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317355FB-51E8-4277-9034-B90C5FA22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1171" y="-23122"/>
            <a:ext cx="7658556" cy="1362097"/>
          </a:xfrm>
        </p:spPr>
        <p:txBody>
          <a:bodyPr>
            <a:normAutofit/>
          </a:bodyPr>
          <a:lstStyle/>
          <a:p>
            <a:pPr algn="ctr"/>
            <a:r>
              <a:rPr lang="en-GB" altLang="en-US" u="sng" dirty="0">
                <a:latin typeface="+mn-lt"/>
              </a:rPr>
              <a:t>Laboratory investigation</a:t>
            </a:r>
            <a:r>
              <a:rPr lang="en-US" altLang="en-US" u="sng" dirty="0">
                <a:latin typeface="+mn-lt"/>
              </a:rPr>
              <a:t>  </a:t>
            </a:r>
          </a:p>
        </p:txBody>
      </p:sp>
      <p:grpSp>
        <p:nvGrpSpPr>
          <p:cNvPr id="95235" name="Group 25">
            <a:extLst>
              <a:ext uri="{FF2B5EF4-FFF2-40B4-BE49-F238E27FC236}">
                <a16:creationId xmlns:a16="http://schemas.microsoft.com/office/drawing/2014/main" id="{E24AA7AA-6FFF-41BD-B10A-98DCF53F9123}"/>
              </a:ext>
            </a:extLst>
          </p:cNvPr>
          <p:cNvGrpSpPr>
            <a:grpSpLocks/>
          </p:cNvGrpSpPr>
          <p:nvPr/>
        </p:nvGrpSpPr>
        <p:grpSpPr bwMode="auto">
          <a:xfrm>
            <a:off x="1209740" y="2193526"/>
            <a:ext cx="3605381" cy="2434784"/>
            <a:chOff x="95250" y="1640217"/>
            <a:chExt cx="3975100" cy="2684134"/>
          </a:xfrm>
        </p:grpSpPr>
        <p:sp>
          <p:nvSpPr>
            <p:cNvPr id="95254" name="Oval 9">
              <a:extLst>
                <a:ext uri="{FF2B5EF4-FFF2-40B4-BE49-F238E27FC236}">
                  <a16:creationId xmlns:a16="http://schemas.microsoft.com/office/drawing/2014/main" id="{3459F724-353D-4DBD-8C49-915D1EB8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1733550"/>
              <a:ext cx="285750" cy="228600"/>
            </a:xfrm>
            <a:prstGeom prst="ellipse">
              <a:avLst/>
            </a:prstGeom>
            <a:solidFill>
              <a:srgbClr val="FFFF0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1A5BD6F1-CBFB-497F-9717-DADC8842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2135456"/>
              <a:ext cx="22034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540" kern="0" dirty="0"/>
                <a:t>Bacteriology </a:t>
              </a:r>
            </a:p>
          </p:txBody>
        </p:sp>
        <p:sp>
          <p:nvSpPr>
            <p:cNvPr id="95256" name="Oval 11">
              <a:extLst>
                <a:ext uri="{FF2B5EF4-FFF2-40B4-BE49-F238E27FC236}">
                  <a16:creationId xmlns:a16="http://schemas.microsoft.com/office/drawing/2014/main" id="{1B2643C8-5F0A-48BC-A524-D98000204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2228850"/>
              <a:ext cx="285750" cy="228600"/>
            </a:xfrm>
            <a:prstGeom prst="ellipse">
              <a:avLst/>
            </a:prstGeom>
            <a:solidFill>
              <a:srgbClr val="FF000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D27F01A0-05EE-4CDC-A1CC-A53FA73C8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1640217"/>
              <a:ext cx="22034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540" kern="0" dirty="0"/>
                <a:t>Virology</a:t>
              </a:r>
            </a:p>
          </p:txBody>
        </p:sp>
        <p:sp>
          <p:nvSpPr>
            <p:cNvPr id="95258" name="Oval 15">
              <a:extLst>
                <a:ext uri="{FF2B5EF4-FFF2-40B4-BE49-F238E27FC236}">
                  <a16:creationId xmlns:a16="http://schemas.microsoft.com/office/drawing/2014/main" id="{1D711B8A-6FDC-41E1-BC06-C2EDBC56D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2743200"/>
              <a:ext cx="285750" cy="228600"/>
            </a:xfrm>
            <a:prstGeom prst="ellipse">
              <a:avLst/>
            </a:prstGeom>
            <a:solidFill>
              <a:srgbClr val="0070C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EC68C587-799C-4B64-BE6D-552847C06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2630696"/>
              <a:ext cx="25463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540" kern="0" dirty="0"/>
                <a:t>Histopathology</a:t>
              </a:r>
            </a:p>
          </p:txBody>
        </p:sp>
        <p:sp>
          <p:nvSpPr>
            <p:cNvPr id="95260" name="Oval 18">
              <a:extLst>
                <a:ext uri="{FF2B5EF4-FFF2-40B4-BE49-F238E27FC236}">
                  <a16:creationId xmlns:a16="http://schemas.microsoft.com/office/drawing/2014/main" id="{FF2A668E-63FB-493C-A917-B53073BB1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3295650"/>
              <a:ext cx="285750" cy="228600"/>
            </a:xfrm>
            <a:prstGeom prst="ellipse">
              <a:avLst/>
            </a:prstGeom>
            <a:solidFill>
              <a:srgbClr val="7030A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588DF0E-9CC1-489D-829A-201EF998F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164031"/>
              <a:ext cx="36131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540" kern="0" dirty="0"/>
                <a:t>Food investigations</a:t>
              </a:r>
            </a:p>
          </p:txBody>
        </p:sp>
        <p:sp>
          <p:nvSpPr>
            <p:cNvPr id="95262" name="Oval 22">
              <a:extLst>
                <a:ext uri="{FF2B5EF4-FFF2-40B4-BE49-F238E27FC236}">
                  <a16:creationId xmlns:a16="http://schemas.microsoft.com/office/drawing/2014/main" id="{E646C9A8-9594-46B2-BB94-6F0567AF1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50" y="3790950"/>
              <a:ext cx="285750" cy="228600"/>
            </a:xfrm>
            <a:prstGeom prst="ellipse">
              <a:avLst/>
            </a:prstGeom>
            <a:solidFill>
              <a:srgbClr val="00B05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46560DB1-6F91-44D7-ABC4-703686EE0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3678318"/>
              <a:ext cx="3613150" cy="646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90525" indent="-390525" algn="l" defTabSz="1042988" rtl="0" fontAlgn="base">
                <a:spcBef>
                  <a:spcPct val="80000"/>
                </a:spcBef>
                <a:spcAft>
                  <a:spcPct val="0"/>
                </a:spcAft>
                <a:buClr>
                  <a:srgbClr val="1E7FB8"/>
                </a:buClr>
                <a:buFont typeface="Wingdings" pitchFamily="2" charset="2"/>
                <a:buChar char="l"/>
                <a:defRPr sz="28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919163" indent="-3222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Font typeface="Arial" charset="0"/>
                <a:buChar char="–"/>
                <a:defRPr sz="2400">
                  <a:solidFill>
                    <a:srgbClr val="000066"/>
                  </a:solidFill>
                  <a:latin typeface="+mn-lt"/>
                  <a:cs typeface="+mn-cs"/>
                </a:defRPr>
              </a:lvl2pPr>
              <a:lvl3pPr marL="1433513" indent="-307975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•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3pPr>
              <a:lvl4pPr marL="1898650" indent="-258763" algn="l" defTabSz="1042988" rtl="0" fontAlgn="base">
                <a:spcBef>
                  <a:spcPct val="20000"/>
                </a:spcBef>
                <a:spcAft>
                  <a:spcPct val="0"/>
                </a:spcAft>
                <a:buClr>
                  <a:srgbClr val="1E7FB8"/>
                </a:buClr>
                <a:buChar char="–"/>
                <a:defRPr sz="2400">
                  <a:solidFill>
                    <a:srgbClr val="000066"/>
                  </a:solidFill>
                  <a:latin typeface="Arial Narrow" pitchFamily="34" charset="0"/>
                  <a:cs typeface="+mn-cs"/>
                </a:defRPr>
              </a:lvl4pPr>
              <a:lvl5pPr marL="22685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5pPr>
              <a:lvl6pPr marL="27257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6pPr>
              <a:lvl7pPr marL="31829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7pPr>
              <a:lvl8pPr marL="36401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8pPr>
              <a:lvl9pPr marL="4097338" indent="-165100" algn="r" defTabSz="1042988" rtl="1" fontAlgn="base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540" kern="0" dirty="0"/>
                <a:t>Toxicology </a:t>
              </a:r>
            </a:p>
          </p:txBody>
        </p:sp>
      </p:grpSp>
      <p:grpSp>
        <p:nvGrpSpPr>
          <p:cNvPr id="95236" name="Group 5">
            <a:extLst>
              <a:ext uri="{FF2B5EF4-FFF2-40B4-BE49-F238E27FC236}">
                <a16:creationId xmlns:a16="http://schemas.microsoft.com/office/drawing/2014/main" id="{FF8389FE-85B6-4344-9E1D-99B5CFACE420}"/>
              </a:ext>
            </a:extLst>
          </p:cNvPr>
          <p:cNvGrpSpPr>
            <a:grpSpLocks/>
          </p:cNvGrpSpPr>
          <p:nvPr/>
        </p:nvGrpSpPr>
        <p:grpSpPr bwMode="auto">
          <a:xfrm>
            <a:off x="4729656" y="1411988"/>
            <a:ext cx="6674068" cy="5093915"/>
            <a:chOff x="3867151" y="1428750"/>
            <a:chExt cx="6248400" cy="5181600"/>
          </a:xfrm>
        </p:grpSpPr>
        <p:grpSp>
          <p:nvGrpSpPr>
            <p:cNvPr id="95243" name="Group 4">
              <a:extLst>
                <a:ext uri="{FF2B5EF4-FFF2-40B4-BE49-F238E27FC236}">
                  <a16:creationId xmlns:a16="http://schemas.microsoft.com/office/drawing/2014/main" id="{DF17D1E4-C9ED-4F1C-B49E-68449AD35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7151" y="1428750"/>
              <a:ext cx="6248400" cy="5181600"/>
              <a:chOff x="1441992" y="1650377"/>
              <a:chExt cx="5682708" cy="473637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4DB6DB0-AE25-4EF6-B71A-9380FE6FB0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5" t="2670" r="35471" b="14365"/>
              <a:stretch/>
            </p:blipFill>
            <p:spPr>
              <a:xfrm>
                <a:off x="1441992" y="1650377"/>
                <a:ext cx="5682708" cy="4736372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95247" name="Oval 2">
                <a:extLst>
                  <a:ext uri="{FF2B5EF4-FFF2-40B4-BE49-F238E27FC236}">
                    <a16:creationId xmlns:a16="http://schemas.microsoft.com/office/drawing/2014/main" id="{ED7F73E9-4919-4DA1-AADF-EE638CFD8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596" y="3215585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48" name="Oval 6">
                <a:extLst>
                  <a:ext uri="{FF2B5EF4-FFF2-40B4-BE49-F238E27FC236}">
                    <a16:creationId xmlns:a16="http://schemas.microsoft.com/office/drawing/2014/main" id="{E4E2253C-A8B5-48E1-88F7-34F8F20FD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2650" y="535305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49" name="Oval 7">
                <a:extLst>
                  <a:ext uri="{FF2B5EF4-FFF2-40B4-BE49-F238E27FC236}">
                    <a16:creationId xmlns:a16="http://schemas.microsoft.com/office/drawing/2014/main" id="{C7D2ACDF-47B1-465B-AA48-F1FC9CE36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83845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0" name="Oval 8">
                <a:extLst>
                  <a:ext uri="{FF2B5EF4-FFF2-40B4-BE49-F238E27FC236}">
                    <a16:creationId xmlns:a16="http://schemas.microsoft.com/office/drawing/2014/main" id="{1AFFB3C4-B349-449F-B584-0BFBBC3EA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450" y="4191000"/>
                <a:ext cx="285750" cy="228600"/>
              </a:xfrm>
              <a:prstGeom prst="ellipse">
                <a:avLst/>
              </a:prstGeom>
              <a:solidFill>
                <a:srgbClr val="FF00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1" name="Oval 12">
                <a:extLst>
                  <a:ext uri="{FF2B5EF4-FFF2-40B4-BE49-F238E27FC236}">
                    <a16:creationId xmlns:a16="http://schemas.microsoft.com/office/drawing/2014/main" id="{D3E55692-1A1B-4A70-9DBB-41ACC4DD4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8125" y="2857500"/>
                <a:ext cx="285750" cy="228600"/>
              </a:xfrm>
              <a:prstGeom prst="ellipse">
                <a:avLst/>
              </a:prstGeom>
              <a:solidFill>
                <a:srgbClr val="FFFF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2" name="Oval 13">
                <a:extLst>
                  <a:ext uri="{FF2B5EF4-FFF2-40B4-BE49-F238E27FC236}">
                    <a16:creationId xmlns:a16="http://schemas.microsoft.com/office/drawing/2014/main" id="{C7CB77E5-F9AA-4BDB-8774-922E0D0BB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9700" y="4210050"/>
                <a:ext cx="285750" cy="228600"/>
              </a:xfrm>
              <a:prstGeom prst="ellipse">
                <a:avLst/>
              </a:prstGeom>
              <a:solidFill>
                <a:srgbClr val="FFFF0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253" name="Oval 17">
                <a:extLst>
                  <a:ext uri="{FF2B5EF4-FFF2-40B4-BE49-F238E27FC236}">
                    <a16:creationId xmlns:a16="http://schemas.microsoft.com/office/drawing/2014/main" id="{BF478ADC-C072-4F0D-BC54-0A6AF8A06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7900" y="5391150"/>
                <a:ext cx="285750" cy="228600"/>
              </a:xfrm>
              <a:prstGeom prst="ellipse">
                <a:avLst/>
              </a:prstGeom>
              <a:solidFill>
                <a:srgbClr val="0070C0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defTabSz="1042988">
                  <a:spcBef>
                    <a:spcPct val="80000"/>
                  </a:spcBef>
                  <a:buClr>
                    <a:srgbClr val="1E7FB8"/>
                  </a:buClr>
                  <a:buFont typeface="Wingdings" panose="05000000000000000000" pitchFamily="2" charset="2"/>
                  <a:buChar char="l"/>
                  <a:defRPr sz="28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1042988">
                  <a:spcBef>
                    <a:spcPct val="20000"/>
                  </a:spcBef>
                  <a:buClr>
                    <a:srgbClr val="1E7FB8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•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3pPr>
                <a:lvl4pPr marL="1600200" indent="-228600" defTabSz="1042988">
                  <a:spcBef>
                    <a:spcPct val="20000"/>
                  </a:spcBef>
                  <a:buClr>
                    <a:srgbClr val="1E7FB8"/>
                  </a:buClr>
                  <a:buChar char="–"/>
                  <a:defRPr sz="20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4pPr>
                <a:lvl5pPr marL="2057400" indent="-228600" algn="r" defTabSz="1042988" rtl="1">
                  <a:spcBef>
                    <a:spcPct val="20000"/>
                  </a:spcBef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defTabSz="1042988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3537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5244" name="Oval 21">
              <a:extLst>
                <a:ext uri="{FF2B5EF4-FFF2-40B4-BE49-F238E27FC236}">
                  <a16:creationId xmlns:a16="http://schemas.microsoft.com/office/drawing/2014/main" id="{37EFED68-2189-4766-9C12-158D4D31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5350" y="2647950"/>
              <a:ext cx="285750" cy="228600"/>
            </a:xfrm>
            <a:prstGeom prst="ellipse">
              <a:avLst/>
            </a:prstGeom>
            <a:solidFill>
              <a:srgbClr val="7030A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245" name="Oval 24">
              <a:extLst>
                <a:ext uri="{FF2B5EF4-FFF2-40B4-BE49-F238E27FC236}">
                  <a16:creationId xmlns:a16="http://schemas.microsoft.com/office/drawing/2014/main" id="{BDB90F2F-83CB-494C-AD96-EE133A638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6450" y="3181350"/>
              <a:ext cx="285750" cy="228600"/>
            </a:xfrm>
            <a:prstGeom prst="ellipse">
              <a:avLst/>
            </a:prstGeom>
            <a:solidFill>
              <a:srgbClr val="00B050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42988">
                <a:spcBef>
                  <a:spcPct val="80000"/>
                </a:spcBef>
                <a:buClr>
                  <a:srgbClr val="1E7FB8"/>
                </a:buClr>
                <a:buFont typeface="Wingdings" panose="05000000000000000000" pitchFamily="2" charset="2"/>
                <a:buChar char="l"/>
                <a:defRPr sz="28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042988">
                <a:spcBef>
                  <a:spcPct val="20000"/>
                </a:spcBef>
                <a:buClr>
                  <a:srgbClr val="1E7FB8"/>
                </a:buClr>
                <a:buFont typeface="Arial" panose="020B0604020202020204" pitchFamily="34" charset="0"/>
                <a:buChar char="–"/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042988">
                <a:spcBef>
                  <a:spcPct val="20000"/>
                </a:spcBef>
                <a:buClr>
                  <a:srgbClr val="1E7FB8"/>
                </a:buClr>
                <a:buChar char="•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3pPr>
              <a:lvl4pPr marL="1600200" indent="-228600" defTabSz="1042988">
                <a:spcBef>
                  <a:spcPct val="20000"/>
                </a:spcBef>
                <a:buClr>
                  <a:srgbClr val="1E7FB8"/>
                </a:buClr>
                <a:buChar char="–"/>
                <a:defRPr sz="20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4pPr>
              <a:lvl5pPr marL="2057400" indent="-228600" algn="r" defTabSz="1042988" rtl="1">
                <a:spcBef>
                  <a:spcPct val="20000"/>
                </a:spcBef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defTabSz="1042988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3537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5237" name="TextBox 26">
            <a:extLst>
              <a:ext uri="{FF2B5EF4-FFF2-40B4-BE49-F238E27FC236}">
                <a16:creationId xmlns:a16="http://schemas.microsoft.com/office/drawing/2014/main" id="{D63B3599-7B1D-49F5-BD5D-7AB181C5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523" y="2156210"/>
            <a:ext cx="93014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 dirty="0">
                <a:solidFill>
                  <a:schemeClr val="tx1"/>
                </a:solidFill>
              </a:rPr>
              <a:t>Vienna</a:t>
            </a:r>
            <a:endParaRPr lang="en-US" altLang="en-US" sz="1633" dirty="0">
              <a:solidFill>
                <a:schemeClr val="tx1"/>
              </a:solidFill>
            </a:endParaRPr>
          </a:p>
        </p:txBody>
      </p:sp>
      <p:sp>
        <p:nvSpPr>
          <p:cNvPr id="95238" name="TextBox 29">
            <a:extLst>
              <a:ext uri="{FF2B5EF4-FFF2-40B4-BE49-F238E27FC236}">
                <a16:creationId xmlns:a16="http://schemas.microsoft.com/office/drawing/2014/main" id="{83CA803F-E7D5-49AA-BDE7-F503E23DF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306" y="2198803"/>
            <a:ext cx="863909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 dirty="0">
                <a:solidFill>
                  <a:schemeClr val="tx1"/>
                </a:solidFill>
              </a:rPr>
              <a:t>Paris</a:t>
            </a:r>
            <a:endParaRPr lang="en-US" altLang="en-US" sz="1633" dirty="0">
              <a:solidFill>
                <a:schemeClr val="tx1"/>
              </a:solidFill>
            </a:endParaRPr>
          </a:p>
        </p:txBody>
      </p:sp>
      <p:sp>
        <p:nvSpPr>
          <p:cNvPr id="95239" name="TextBox 30">
            <a:extLst>
              <a:ext uri="{FF2B5EF4-FFF2-40B4-BE49-F238E27FC236}">
                <a16:creationId xmlns:a16="http://schemas.microsoft.com/office/drawing/2014/main" id="{9D4EEFDC-BB9D-49B6-A156-9D9428F89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840" y="2680063"/>
            <a:ext cx="829353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 dirty="0">
                <a:solidFill>
                  <a:schemeClr val="tx1"/>
                </a:solidFill>
              </a:rPr>
              <a:t>Lyon</a:t>
            </a:r>
            <a:endParaRPr lang="en-US" altLang="en-US" sz="1633" dirty="0">
              <a:solidFill>
                <a:schemeClr val="tx1"/>
              </a:solidFill>
            </a:endParaRPr>
          </a:p>
        </p:txBody>
      </p:sp>
      <p:sp>
        <p:nvSpPr>
          <p:cNvPr id="95240" name="TextBox 31">
            <a:extLst>
              <a:ext uri="{FF2B5EF4-FFF2-40B4-BE49-F238E27FC236}">
                <a16:creationId xmlns:a16="http://schemas.microsoft.com/office/drawing/2014/main" id="{64D1A84D-802D-42FC-BF36-4F9BEB9E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070" y="3094563"/>
            <a:ext cx="112308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 dirty="0">
                <a:solidFill>
                  <a:schemeClr val="tx1"/>
                </a:solidFill>
              </a:rPr>
              <a:t>Atlanta</a:t>
            </a:r>
            <a:endParaRPr lang="en-US" altLang="en-US" sz="1633" dirty="0">
              <a:solidFill>
                <a:schemeClr val="tx1"/>
              </a:solidFill>
            </a:endParaRPr>
          </a:p>
        </p:txBody>
      </p:sp>
      <p:sp>
        <p:nvSpPr>
          <p:cNvPr id="95241" name="TextBox 32">
            <a:extLst>
              <a:ext uri="{FF2B5EF4-FFF2-40B4-BE49-F238E27FC236}">
                <a16:creationId xmlns:a16="http://schemas.microsoft.com/office/drawing/2014/main" id="{5582444C-D808-40CF-80FC-B3558000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841" y="3696565"/>
            <a:ext cx="1168352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>
                <a:solidFill>
                  <a:schemeClr val="tx1"/>
                </a:solidFill>
              </a:rPr>
              <a:t>Monrovia</a:t>
            </a:r>
            <a:endParaRPr lang="en-US" altLang="en-US" sz="1633">
              <a:solidFill>
                <a:schemeClr val="tx1"/>
              </a:solidFill>
            </a:endParaRPr>
          </a:p>
        </p:txBody>
      </p:sp>
      <p:sp>
        <p:nvSpPr>
          <p:cNvPr id="95242" name="TextBox 33">
            <a:extLst>
              <a:ext uri="{FF2B5EF4-FFF2-40B4-BE49-F238E27FC236}">
                <a16:creationId xmlns:a16="http://schemas.microsoft.com/office/drawing/2014/main" id="{80D8F341-1E56-4C52-B03E-C48EC7F0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375" y="4989092"/>
            <a:ext cx="1717740" cy="343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33" dirty="0">
                <a:solidFill>
                  <a:schemeClr val="tx1"/>
                </a:solidFill>
              </a:rPr>
              <a:t>Johannesburg</a:t>
            </a:r>
            <a:endParaRPr lang="en-US" altLang="en-US" sz="16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95196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re 1">
            <a:extLst>
              <a:ext uri="{FF2B5EF4-FFF2-40B4-BE49-F238E27FC236}">
                <a16:creationId xmlns:a16="http://schemas.microsoft.com/office/drawing/2014/main" id="{891E6ED5-33C4-4822-81D5-9E59F2654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CA" altLang="en-US" b="1" u="sng" dirty="0">
                <a:latin typeface="+mn-lt"/>
              </a:rPr>
              <a:t>STEP 10</a:t>
            </a:r>
            <a:r>
              <a:rPr lang="en-CA" altLang="en-US" u="sng" dirty="0">
                <a:latin typeface="+mn-lt"/>
              </a:rPr>
              <a:t>: Communicate Findings</a:t>
            </a:r>
          </a:p>
        </p:txBody>
      </p:sp>
      <p:sp>
        <p:nvSpPr>
          <p:cNvPr id="97283" name="Espace réservé du contenu 2">
            <a:extLst>
              <a:ext uri="{FF2B5EF4-FFF2-40B4-BE49-F238E27FC236}">
                <a16:creationId xmlns:a16="http://schemas.microsoft.com/office/drawing/2014/main" id="{B16335B0-472C-44AB-B891-FB94F81F5F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1600" y="1838951"/>
            <a:ext cx="9448800" cy="4867284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dirty="0"/>
              <a:t>Provide ongoing current and accurate information to: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CA" altLang="en-US" dirty="0"/>
              <a:t>Staff within your team and agency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CA" altLang="en-US" dirty="0"/>
              <a:t>Other health agencies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CA" altLang="en-US" dirty="0"/>
              <a:t>Local and state health departments, national health department, other health services for specific population (e.g. Indian)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CA" altLang="en-US" dirty="0"/>
              <a:t>Health care providers and facilities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CA" altLang="en-US" dirty="0"/>
              <a:t>The public : media, schools, business </a:t>
            </a:r>
          </a:p>
          <a:p>
            <a:pPr lvl="2"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625072067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>
            <a:extLst>
              <a:ext uri="{FF2B5EF4-FFF2-40B4-BE49-F238E27FC236}">
                <a16:creationId xmlns:a16="http://schemas.microsoft.com/office/drawing/2014/main" id="{DBC901EB-BEE9-4235-9AD5-5E2AA59BF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CA" altLang="en-US" u="sng" dirty="0">
                <a:latin typeface="+mn-lt"/>
              </a:rPr>
              <a:t>Communicate with the Public</a:t>
            </a:r>
          </a:p>
        </p:txBody>
      </p:sp>
      <p:sp>
        <p:nvSpPr>
          <p:cNvPr id="98307" name="Espace réservé du contenu 2">
            <a:extLst>
              <a:ext uri="{FF2B5EF4-FFF2-40B4-BE49-F238E27FC236}">
                <a16:creationId xmlns:a16="http://schemas.microsoft.com/office/drawing/2014/main" id="{92FB2FE2-E590-4FAD-BAC3-A6CF948AAB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03778" y="1690688"/>
            <a:ext cx="8859422" cy="452976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CA" altLang="en-US" dirty="0"/>
              <a:t>Establish reliable communication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dirty="0"/>
              <a:t>Be prepared and anticipate questions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dirty="0"/>
              <a:t>Control rumors: ensure correct information is publicized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dirty="0"/>
              <a:t>Don’t over reassure: Acknowledge what you don’t know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 dirty="0"/>
              <a:t>Assign a credible spokesperson</a:t>
            </a:r>
          </a:p>
          <a:p>
            <a:pPr lvl="2" eaLnBrk="1" hangingPunct="1"/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580339650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altLang="en-US" u="sng" dirty="0">
                <a:solidFill>
                  <a:srgbClr val="FF0000"/>
                </a:solidFill>
                <a:latin typeface="+mn-lt"/>
              </a:rPr>
              <a:t>Write it up and disseminate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8175"/>
            <a:ext cx="8229600" cy="4002683"/>
          </a:xfrm>
        </p:spPr>
        <p:txBody>
          <a:bodyPr/>
          <a:lstStyle/>
          <a:p>
            <a:pPr marL="0" indent="0">
              <a:buNone/>
            </a:pPr>
            <a:r>
              <a:rPr lang="en-AU" altLang="en-US" sz="2400" dirty="0"/>
              <a:t>Important to include all the steps and lessons learnt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437037" y="5977830"/>
            <a:ext cx="1755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altLang="en-US" sz="2400" b="1" dirty="0">
                <a:solidFill>
                  <a:srgbClr val="FF0000"/>
                </a:solidFill>
              </a:rPr>
              <a:t>Disseminate</a:t>
            </a:r>
          </a:p>
        </p:txBody>
      </p:sp>
      <p:pic>
        <p:nvPicPr>
          <p:cNvPr id="10242" name="Picture 2" descr="https://npin.cdc.gov/sites/default/files/images/publications/f7188fbe242316df4e87be22d155510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432114"/>
            <a:ext cx="2275637" cy="2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g.static.reliefweb.int/sites/reliefweb.int/files/styles/attachment-large/public/resources-pdf-previews/364536-outbreak_bulletin_issue-2_-29-may-2015-revised-final.png?itok=aQj7WjC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11" y="2251507"/>
            <a:ext cx="2347204" cy="33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dn.msf.org/sites/msf.org/files/msf1yearebolareport_en_230315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59" y="2432114"/>
            <a:ext cx="2202301" cy="29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ight Arrow 7">
            <a:extLst>
              <a:ext uri="{FF2B5EF4-FFF2-40B4-BE49-F238E27FC236}">
                <a16:creationId xmlns:a16="http://schemas.microsoft.com/office/drawing/2014/main" id="{24C166AD-B668-4556-8252-5DED0AFB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94" y="2987906"/>
            <a:ext cx="9557717" cy="133474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96CCEE">
              <a:alpha val="7686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5018088" indent="-5018088"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tabLst>
                <a:tab pos="9412288" algn="l"/>
              </a:tabLst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tabLst>
                <a:tab pos="9412288" algn="l"/>
              </a:tabLst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tabLst>
                <a:tab pos="9412288" algn="l"/>
              </a:tabLst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tabLst>
                <a:tab pos="9412288" algn="l"/>
              </a:tabLst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412288" algn="l"/>
              </a:tabLst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3537">
                <a:solidFill>
                  <a:srgbClr val="000066"/>
                </a:solidFill>
                <a:latin typeface="Arial" panose="020B0604020202020204" pitchFamily="34" charset="0"/>
              </a:rPr>
              <a:t>                                                  </a:t>
            </a: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cxnSp>
        <p:nvCxnSpPr>
          <p:cNvPr id="99331" name="Straight Arrow Connector 12">
            <a:extLst>
              <a:ext uri="{FF2B5EF4-FFF2-40B4-BE49-F238E27FC236}">
                <a16:creationId xmlns:a16="http://schemas.microsoft.com/office/drawing/2014/main" id="{FEEF487B-D7BB-43EB-87BD-BE9B7B05BA1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53555" y="2715556"/>
            <a:ext cx="4319" cy="534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32" name="TextBox 13">
            <a:extLst>
              <a:ext uri="{FF2B5EF4-FFF2-40B4-BE49-F238E27FC236}">
                <a16:creationId xmlns:a16="http://schemas.microsoft.com/office/drawing/2014/main" id="{A0DEFD3A-373B-4049-BAB3-19B89B232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520" y="2289056"/>
            <a:ext cx="2338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Funeral in </a:t>
            </a:r>
            <a:r>
              <a:rPr lang="en-GB" altLang="en-US" sz="1600" dirty="0" err="1"/>
              <a:t>Teah</a:t>
            </a:r>
            <a:r>
              <a:rPr lang="en-GB" altLang="en-US" sz="1600" dirty="0"/>
              <a:t> town, </a:t>
            </a:r>
          </a:p>
          <a:p>
            <a:pPr eaLnBrk="1" hangingPunct="1"/>
            <a:r>
              <a:rPr lang="en-GB" altLang="en-US" sz="1600" dirty="0" err="1"/>
              <a:t>Sinoe</a:t>
            </a:r>
            <a:r>
              <a:rPr lang="en-GB" altLang="en-US" sz="1600" dirty="0"/>
              <a:t> county </a:t>
            </a:r>
            <a:endParaRPr lang="en-US" altLang="en-US" sz="1600" dirty="0"/>
          </a:p>
        </p:txBody>
      </p:sp>
      <p:sp>
        <p:nvSpPr>
          <p:cNvPr id="99333" name="TextBox 39">
            <a:extLst>
              <a:ext uri="{FF2B5EF4-FFF2-40B4-BE49-F238E27FC236}">
                <a16:creationId xmlns:a16="http://schemas.microsoft.com/office/drawing/2014/main" id="{8A70B594-5FC0-4B1E-8202-179AF0B9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964" y="4653593"/>
            <a:ext cx="12982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dirty="0"/>
              <a:t>14 cases  </a:t>
            </a:r>
          </a:p>
          <a:p>
            <a:pPr eaLnBrk="1" hangingPunct="1"/>
            <a:r>
              <a:rPr lang="en-GB" altLang="en-US" sz="2000" dirty="0"/>
              <a:t>8 deaths</a:t>
            </a:r>
            <a:endParaRPr lang="en-US" altLang="en-US" sz="2000" dirty="0"/>
          </a:p>
        </p:txBody>
      </p:sp>
      <p:sp>
        <p:nvSpPr>
          <p:cNvPr id="99334" name="Up Arrow 44">
            <a:extLst>
              <a:ext uri="{FF2B5EF4-FFF2-40B4-BE49-F238E27FC236}">
                <a16:creationId xmlns:a16="http://schemas.microsoft.com/office/drawing/2014/main" id="{648C12AF-145E-4634-B4E0-AB0CAD0B20A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77706" y="2159773"/>
            <a:ext cx="381559" cy="1026613"/>
          </a:xfrm>
          <a:prstGeom prst="upArrow">
            <a:avLst>
              <a:gd name="adj1" fmla="val 50000"/>
              <a:gd name="adj2" fmla="val 499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99335" name="TextBox 45">
            <a:extLst>
              <a:ext uri="{FF2B5EF4-FFF2-40B4-BE49-F238E27FC236}">
                <a16:creationId xmlns:a16="http://schemas.microsoft.com/office/drawing/2014/main" id="{952921BF-DD2B-48E9-BC60-B5004CC4A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340" y="1681744"/>
            <a:ext cx="90278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 dirty="0">
                <a:solidFill>
                  <a:srgbClr val="FF0000"/>
                </a:solidFill>
              </a:rPr>
              <a:t>Alert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99336" name="TextBox 47">
            <a:extLst>
              <a:ext uri="{FF2B5EF4-FFF2-40B4-BE49-F238E27FC236}">
                <a16:creationId xmlns:a16="http://schemas.microsoft.com/office/drawing/2014/main" id="{85F1A534-7890-40C5-9B4E-B39E5D441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1083567"/>
            <a:ext cx="194606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800" dirty="0"/>
              <a:t>Rapid response </a:t>
            </a:r>
          </a:p>
          <a:p>
            <a:pPr algn="ctr" eaLnBrk="1" hangingPunct="1"/>
            <a:r>
              <a:rPr lang="en-GB" altLang="en-US" sz="1800" dirty="0"/>
              <a:t>team </a:t>
            </a:r>
          </a:p>
        </p:txBody>
      </p:sp>
      <p:sp>
        <p:nvSpPr>
          <p:cNvPr id="99337" name="TextBox 73">
            <a:extLst>
              <a:ext uri="{FF2B5EF4-FFF2-40B4-BE49-F238E27FC236}">
                <a16:creationId xmlns:a16="http://schemas.microsoft.com/office/drawing/2014/main" id="{ADB97EEC-2155-4833-8D4D-66CCB274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665" y="1328158"/>
            <a:ext cx="4509607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dirty="0"/>
              <a:t>Case review, medical observations, autopsies</a:t>
            </a:r>
            <a:endParaRPr lang="en-US" altLang="en-US" sz="2000" dirty="0"/>
          </a:p>
          <a:p>
            <a:pPr eaLnBrk="1" hangingPunct="1"/>
            <a:r>
              <a:rPr lang="en-GB" altLang="en-US" sz="2000" dirty="0"/>
              <a:t>Case management, contact follow up, </a:t>
            </a:r>
          </a:p>
          <a:p>
            <a:pPr eaLnBrk="1" hangingPunct="1"/>
            <a:r>
              <a:rPr lang="en-GB" altLang="en-US" sz="2000" dirty="0"/>
              <a:t>Biological samples, food-drink samples, case control  study</a:t>
            </a:r>
            <a:endParaRPr lang="en-US" altLang="en-US" sz="2000" dirty="0"/>
          </a:p>
        </p:txBody>
      </p:sp>
      <p:sp>
        <p:nvSpPr>
          <p:cNvPr id="99338" name="TextBox 85">
            <a:extLst>
              <a:ext uri="{FF2B5EF4-FFF2-40B4-BE49-F238E27FC236}">
                <a16:creationId xmlns:a16="http://schemas.microsoft.com/office/drawing/2014/main" id="{BE130274-44F3-439A-821B-5563E759E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685" y="4945882"/>
            <a:ext cx="2632516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000" dirty="0"/>
              <a:t>Last case admitted  </a:t>
            </a:r>
          </a:p>
          <a:p>
            <a:pPr algn="r" eaLnBrk="1" hangingPunct="1"/>
            <a:endParaRPr lang="en-US" altLang="en-US" sz="1451" dirty="0"/>
          </a:p>
        </p:txBody>
      </p:sp>
      <p:sp>
        <p:nvSpPr>
          <p:cNvPr id="53" name="12-Point Star 52">
            <a:extLst>
              <a:ext uri="{FF2B5EF4-FFF2-40B4-BE49-F238E27FC236}">
                <a16:creationId xmlns:a16="http://schemas.microsoft.com/office/drawing/2014/main" id="{A01C0A7A-0426-45D9-90CB-96EA04BAFB1F}"/>
              </a:ext>
            </a:extLst>
          </p:cNvPr>
          <p:cNvSpPr/>
          <p:nvPr/>
        </p:nvSpPr>
        <p:spPr bwMode="auto">
          <a:xfrm>
            <a:off x="3246540" y="3252619"/>
            <a:ext cx="829353" cy="829353"/>
          </a:xfrm>
          <a:prstGeom prst="star1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defTabSz="945990" rtl="1">
              <a:defRPr/>
            </a:pPr>
            <a:endParaRPr lang="en-US" sz="1451" dirty="0">
              <a:latin typeface="Arial" charset="0"/>
              <a:cs typeface="Arial" charset="0"/>
            </a:endParaRPr>
          </a:p>
        </p:txBody>
      </p:sp>
      <p:cxnSp>
        <p:nvCxnSpPr>
          <p:cNvPr id="99340" name="Straight Arrow Connector 90">
            <a:extLst>
              <a:ext uri="{FF2B5EF4-FFF2-40B4-BE49-F238E27FC236}">
                <a16:creationId xmlns:a16="http://schemas.microsoft.com/office/drawing/2014/main" id="{25BB34FF-D77E-437B-A9A3-6378162557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64790" y="4002780"/>
            <a:ext cx="0" cy="77032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41" name="TextBox 92">
            <a:extLst>
              <a:ext uri="{FF2B5EF4-FFF2-40B4-BE49-F238E27FC236}">
                <a16:creationId xmlns:a16="http://schemas.microsoft.com/office/drawing/2014/main" id="{32580489-4F84-4D81-8BD4-C9F8F44C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835" y="4705531"/>
            <a:ext cx="19164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/>
              <a:t>20 cases, 11 deaths in </a:t>
            </a:r>
            <a:r>
              <a:rPr lang="en-GB" altLang="en-US" sz="1800" dirty="0" err="1"/>
              <a:t>Sinoe</a:t>
            </a:r>
            <a:endParaRPr lang="en-GB" altLang="en-US" sz="1800" dirty="0"/>
          </a:p>
          <a:p>
            <a:pPr eaLnBrk="1" hangingPunct="1"/>
            <a:r>
              <a:rPr lang="en-GB" altLang="en-US" sz="1800" dirty="0"/>
              <a:t>1 death in </a:t>
            </a:r>
            <a:r>
              <a:rPr lang="en-GB" altLang="en-US" sz="1800" dirty="0" err="1"/>
              <a:t>Montserrado</a:t>
            </a:r>
            <a:r>
              <a:rPr lang="en-GB" altLang="en-US" sz="1800" dirty="0"/>
              <a:t> county</a:t>
            </a:r>
            <a:endParaRPr lang="en-US" altLang="en-US" sz="1800" dirty="0"/>
          </a:p>
        </p:txBody>
      </p:sp>
      <p:sp>
        <p:nvSpPr>
          <p:cNvPr id="99342" name="Explosion 1 2">
            <a:extLst>
              <a:ext uri="{FF2B5EF4-FFF2-40B4-BE49-F238E27FC236}">
                <a16:creationId xmlns:a16="http://schemas.microsoft.com/office/drawing/2014/main" id="{A17F2012-011C-40A2-A40E-74025AAB3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968" y="1197955"/>
            <a:ext cx="1497443" cy="1197954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14">
                <a:solidFill>
                  <a:srgbClr val="FF0000"/>
                </a:solidFill>
                <a:latin typeface="Arial" panose="020B0604020202020204" pitchFamily="34" charset="0"/>
              </a:rPr>
              <a:t>NmC</a:t>
            </a:r>
            <a:endParaRPr lang="en-US" altLang="en-US" sz="1814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9343" name="Title 3">
            <a:extLst>
              <a:ext uri="{FF2B5EF4-FFF2-40B4-BE49-F238E27FC236}">
                <a16:creationId xmlns:a16="http://schemas.microsoft.com/office/drawing/2014/main" id="{FA15D524-C2EA-4177-B060-191FBDB25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032" y="-66232"/>
            <a:ext cx="11813628" cy="1206593"/>
          </a:xfrm>
        </p:spPr>
        <p:txBody>
          <a:bodyPr>
            <a:noAutofit/>
          </a:bodyPr>
          <a:lstStyle/>
          <a:p>
            <a:pPr algn="ctr"/>
            <a:r>
              <a:rPr lang="en-GB" altLang="en-US" sz="3600" dirty="0">
                <a:solidFill>
                  <a:srgbClr val="0000FF"/>
                </a:solidFill>
                <a:latin typeface="+mn-lt"/>
              </a:rPr>
              <a:t>A Cluster of Unexplained Deaths in </a:t>
            </a:r>
            <a:r>
              <a:rPr lang="en-GB" altLang="en-US" sz="3600" dirty="0" err="1">
                <a:solidFill>
                  <a:srgbClr val="0000FF"/>
                </a:solidFill>
                <a:latin typeface="+mn-lt"/>
              </a:rPr>
              <a:t>Sinoe</a:t>
            </a:r>
            <a:r>
              <a:rPr lang="en-GB" altLang="en-US" sz="3600" dirty="0">
                <a:solidFill>
                  <a:srgbClr val="0000FF"/>
                </a:solidFill>
                <a:latin typeface="+mn-lt"/>
              </a:rPr>
              <a:t> County Liberia</a:t>
            </a:r>
            <a:endParaRPr lang="en-US" altLang="en-US" sz="3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9344" name="TextBox 1">
            <a:extLst>
              <a:ext uri="{FF2B5EF4-FFF2-40B4-BE49-F238E27FC236}">
                <a16:creationId xmlns:a16="http://schemas.microsoft.com/office/drawing/2014/main" id="{567FD3EB-10CF-4F32-8FDB-AECBBCF4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664" y="4060374"/>
            <a:ext cx="95030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177">
                <a:solidFill>
                  <a:schemeClr val="tx1"/>
                </a:solidFill>
              </a:rPr>
              <a:t>April</a:t>
            </a:r>
            <a:endParaRPr lang="en-US" altLang="en-US" sz="2177">
              <a:solidFill>
                <a:schemeClr val="tx1"/>
              </a:solidFill>
            </a:endParaRPr>
          </a:p>
        </p:txBody>
      </p:sp>
      <p:sp>
        <p:nvSpPr>
          <p:cNvPr id="99345" name="TextBox 37">
            <a:extLst>
              <a:ext uri="{FF2B5EF4-FFF2-40B4-BE49-F238E27FC236}">
                <a16:creationId xmlns:a16="http://schemas.microsoft.com/office/drawing/2014/main" id="{63C27EAA-4D42-4596-93D1-E274BC44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796" y="4077652"/>
            <a:ext cx="95030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177">
                <a:solidFill>
                  <a:schemeClr val="tx1"/>
                </a:solidFill>
              </a:rPr>
              <a:t>May</a:t>
            </a:r>
            <a:endParaRPr lang="en-US" altLang="en-US" sz="2177">
              <a:solidFill>
                <a:schemeClr val="tx1"/>
              </a:solidFill>
            </a:endParaRPr>
          </a:p>
        </p:txBody>
      </p:sp>
      <p:pic>
        <p:nvPicPr>
          <p:cNvPr id="99346" name="Picture 2" descr="D:\ICons for reports\infrastructure_hospital_60px_bluebox.png">
            <a:extLst>
              <a:ext uri="{FF2B5EF4-FFF2-40B4-BE49-F238E27FC236}">
                <a16:creationId xmlns:a16="http://schemas.microsoft.com/office/drawing/2014/main" id="{76807C8F-A50B-4E78-B77C-02CA485A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40" y="5441188"/>
            <a:ext cx="856711" cy="6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7" name="Picture 3" descr="D:\ICons for reports\people_dead_60px_bluebox.png">
            <a:extLst>
              <a:ext uri="{FF2B5EF4-FFF2-40B4-BE49-F238E27FC236}">
                <a16:creationId xmlns:a16="http://schemas.microsoft.com/office/drawing/2014/main" id="{80A44411-D173-42B8-BAF3-5E7FA882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0" y="1349137"/>
            <a:ext cx="902787" cy="9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8" name="TextBox 4">
            <a:extLst>
              <a:ext uri="{FF2B5EF4-FFF2-40B4-BE49-F238E27FC236}">
                <a16:creationId xmlns:a16="http://schemas.microsoft.com/office/drawing/2014/main" id="{64101117-66A3-4F03-963C-70D8BF41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844" y="4844313"/>
            <a:ext cx="1968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dirty="0"/>
              <a:t>1 death  in </a:t>
            </a:r>
          </a:p>
          <a:p>
            <a:pPr eaLnBrk="1" hangingPunct="1"/>
            <a:r>
              <a:rPr lang="en-GB" altLang="en-US" sz="2000" dirty="0"/>
              <a:t>Grand </a:t>
            </a:r>
            <a:r>
              <a:rPr lang="en-GB" altLang="en-US" sz="2000" dirty="0" err="1"/>
              <a:t>Bassa</a:t>
            </a:r>
            <a:r>
              <a:rPr lang="en-GB" altLang="en-US" sz="2000" dirty="0"/>
              <a:t> </a:t>
            </a:r>
          </a:p>
          <a:p>
            <a:pPr eaLnBrk="1" hangingPunct="1"/>
            <a:r>
              <a:rPr lang="en-GB" altLang="en-US" sz="2000" dirty="0"/>
              <a:t>county </a:t>
            </a:r>
            <a:endParaRPr lang="en-US" altLang="en-US" sz="2000" dirty="0"/>
          </a:p>
        </p:txBody>
      </p:sp>
      <p:cxnSp>
        <p:nvCxnSpPr>
          <p:cNvPr id="99349" name="Straight Arrow Connector 48">
            <a:extLst>
              <a:ext uri="{FF2B5EF4-FFF2-40B4-BE49-F238E27FC236}">
                <a16:creationId xmlns:a16="http://schemas.microsoft.com/office/drawing/2014/main" id="{03B3B6B7-D57F-4C40-8371-66C48BB1192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4964" y="4004221"/>
            <a:ext cx="0" cy="5993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0" name="Straight Arrow Connector 49">
            <a:extLst>
              <a:ext uri="{FF2B5EF4-FFF2-40B4-BE49-F238E27FC236}">
                <a16:creationId xmlns:a16="http://schemas.microsoft.com/office/drawing/2014/main" id="{73A05728-096A-49E5-99E6-0939214158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669705" y="4009980"/>
            <a:ext cx="0" cy="7717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1" name="Straight Arrow Connector 50">
            <a:extLst>
              <a:ext uri="{FF2B5EF4-FFF2-40B4-BE49-F238E27FC236}">
                <a16:creationId xmlns:a16="http://schemas.microsoft.com/office/drawing/2014/main" id="{919E5ABC-DCF3-4FC7-A5AE-B3B7C5125F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82297" y="3978303"/>
            <a:ext cx="0" cy="7717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352" name="Straight Arrow Connector 28">
            <a:extLst>
              <a:ext uri="{FF2B5EF4-FFF2-40B4-BE49-F238E27FC236}">
                <a16:creationId xmlns:a16="http://schemas.microsoft.com/office/drawing/2014/main" id="{A6517A31-AAC2-4BC6-ABCC-C6B9C1AB36D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64512" y="2154014"/>
            <a:ext cx="7200" cy="11806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353" name="Up Arrow 56">
            <a:extLst>
              <a:ext uri="{FF2B5EF4-FFF2-40B4-BE49-F238E27FC236}">
                <a16:creationId xmlns:a16="http://schemas.microsoft.com/office/drawing/2014/main" id="{D70600A4-6B9E-49A6-AAA2-FF77C62271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91582" y="2297999"/>
            <a:ext cx="381559" cy="1026613"/>
          </a:xfrm>
          <a:prstGeom prst="upArrow">
            <a:avLst>
              <a:gd name="adj1" fmla="val 50000"/>
              <a:gd name="adj2" fmla="val 4991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042988">
              <a:spcBef>
                <a:spcPct val="80000"/>
              </a:spcBef>
              <a:buClr>
                <a:srgbClr val="1E7FB8"/>
              </a:buClr>
              <a:buFont typeface="Wingdings" panose="05000000000000000000" pitchFamily="2" charset="2"/>
              <a:buChar char="l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lr>
                <a:srgbClr val="1E7FB8"/>
              </a:buClr>
              <a:buFont typeface="Arial" panose="020B0604020202020204" pitchFamily="34" charset="0"/>
              <a:buChar char="–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lr>
                <a:srgbClr val="1E7FB8"/>
              </a:buClr>
              <a:buChar char="•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Clr>
                <a:srgbClr val="1E7FB8"/>
              </a:buClr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1042988" rtl="1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537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6F8374-2ED6-46ED-901C-821AB4776E02}"/>
              </a:ext>
            </a:extLst>
          </p:cNvPr>
          <p:cNvGraphicFramePr>
            <a:graphicFrameLocks noGrp="1"/>
          </p:cNvGraphicFramePr>
          <p:nvPr/>
        </p:nvGraphicFramePr>
        <p:xfrm>
          <a:off x="1458248" y="3557868"/>
          <a:ext cx="8882430" cy="285090"/>
        </p:xfrm>
        <a:graphic>
          <a:graphicData uri="http://schemas.openxmlformats.org/drawingml/2006/table">
            <a:tbl>
              <a:tblPr/>
              <a:tblGrid>
                <a:gridCol w="49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2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39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38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242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386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285090"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25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26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27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28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1042988">
                        <a:spcBef>
                          <a:spcPts val="1713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1042988">
                        <a:spcBef>
                          <a:spcPts val="338"/>
                        </a:spcBef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1042988">
                        <a:spcBef>
                          <a:spcPts val="338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1042988"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10429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C4743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639" marR="8639" marT="866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221269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re 1">
            <a:extLst>
              <a:ext uri="{FF2B5EF4-FFF2-40B4-BE49-F238E27FC236}">
                <a16:creationId xmlns:a16="http://schemas.microsoft.com/office/drawing/2014/main" id="{5B3DF249-3C5A-414E-B8F1-1EDB5E55F3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4994" y="1450257"/>
            <a:ext cx="8244574" cy="1470086"/>
          </a:xfrm>
        </p:spPr>
        <p:txBody>
          <a:bodyPr>
            <a:noAutofit/>
          </a:bodyPr>
          <a:lstStyle/>
          <a:p>
            <a:pPr eaLnBrk="1" hangingPunct="1"/>
            <a: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you for your attention </a:t>
            </a:r>
            <a:b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Questions?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FA9FB-C8F7-4815-8D3E-5BFA5713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22" y="3503212"/>
            <a:ext cx="4737156" cy="24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2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7369D-FA34-46FF-981A-67F5B541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altLang="en-US" u="sng" dirty="0">
                <a:latin typeface="+mn-lt"/>
              </a:rPr>
              <a:t>Lists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EC84-D139-4351-BCAD-E111988F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584"/>
            <a:ext cx="10515600" cy="4749379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  <a:defRPr/>
            </a:pPr>
            <a:r>
              <a:rPr lang="en-CA" sz="2600" b="1" dirty="0">
                <a:solidFill>
                  <a:srgbClr val="0000FF"/>
                </a:solidFill>
              </a:rPr>
              <a:t>WHO</a:t>
            </a:r>
            <a:r>
              <a:rPr lang="en-CA" sz="2600" dirty="0">
                <a:solidFill>
                  <a:srgbClr val="0000FF"/>
                </a:solidFill>
              </a:rPr>
              <a:t> </a:t>
            </a:r>
            <a:r>
              <a:rPr lang="en-CA" sz="2600" dirty="0">
                <a:solidFill>
                  <a:srgbClr val="FF0000"/>
                </a:solidFill>
              </a:rPr>
              <a:t>was attacked by the disease</a:t>
            </a:r>
            <a:endParaRPr lang="en-CA" sz="2600" dirty="0">
              <a:solidFill>
                <a:srgbClr val="0000FF"/>
              </a:solidFill>
            </a:endParaRP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How many cases and deaths </a:t>
            </a:r>
            <a:endParaRPr lang="en-US" sz="2600" dirty="0"/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Age, sex</a:t>
            </a:r>
            <a:endParaRPr lang="en-US" sz="2600" dirty="0"/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Describe all clinical signs and symptoms </a:t>
            </a:r>
            <a:endParaRPr lang="en-US" sz="2600" dirty="0"/>
          </a:p>
          <a:p>
            <a:pPr marL="457200" lvl="1" indent="0">
              <a:buNone/>
              <a:defRPr/>
            </a:pPr>
            <a:endParaRPr lang="en-CA" sz="2600" b="1" dirty="0">
              <a:solidFill>
                <a:srgbClr val="0000FF"/>
              </a:solidFill>
            </a:endParaRPr>
          </a:p>
          <a:p>
            <a:pPr marL="457200" lvl="1" indent="0">
              <a:buNone/>
              <a:defRPr/>
            </a:pPr>
            <a:r>
              <a:rPr lang="en-CA" sz="2600" b="1" dirty="0">
                <a:solidFill>
                  <a:srgbClr val="0000FF"/>
                </a:solidFill>
              </a:rPr>
              <a:t>WHERE </a:t>
            </a:r>
            <a:r>
              <a:rPr lang="en-CA" sz="2600" dirty="0">
                <a:solidFill>
                  <a:srgbClr val="FF0000"/>
                </a:solidFill>
              </a:rPr>
              <a:t>did the cases arise</a:t>
            </a:r>
            <a:r>
              <a:rPr lang="en-CA" sz="2600" dirty="0">
                <a:solidFill>
                  <a:srgbClr val="0000FF"/>
                </a:solidFill>
              </a:rPr>
              <a:t>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Which setting: displaced camp, rural area, town, remote area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Where do the patients come from? Extent of the outbreak </a:t>
            </a:r>
            <a:endParaRPr lang="en-US" sz="2600" dirty="0"/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Epidemiological profile of the area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CA" sz="2600" dirty="0"/>
          </a:p>
          <a:p>
            <a:pPr marL="457200" lvl="1" indent="0">
              <a:buNone/>
              <a:defRPr/>
            </a:pPr>
            <a:r>
              <a:rPr lang="en-CA" sz="2600" b="1" dirty="0">
                <a:solidFill>
                  <a:srgbClr val="0000FF"/>
                </a:solidFill>
              </a:rPr>
              <a:t>WHAT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Cause of death of the buried man? Date of the death?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sz="2600" dirty="0"/>
              <a:t>Is there a suspected product that could cause the disease?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3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AEFC-833A-4345-8CDA-4A0653F3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1" y="-129398"/>
            <a:ext cx="10515600" cy="1325563"/>
          </a:xfrm>
        </p:spPr>
        <p:txBody>
          <a:bodyPr/>
          <a:lstStyle/>
          <a:p>
            <a:pPr algn="ctr"/>
            <a:r>
              <a:rPr lang="en-US" u="sng" dirty="0">
                <a:latin typeface="+mn-lt"/>
              </a:rPr>
              <a:t>Lists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2896-D2E6-4972-A9AB-30C563F0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5" y="1196165"/>
            <a:ext cx="10515600" cy="5520644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CA" b="1" dirty="0">
                <a:solidFill>
                  <a:srgbClr val="0000FF"/>
                </a:solidFill>
              </a:rPr>
              <a:t>HOW</a:t>
            </a:r>
            <a:r>
              <a:rPr lang="en-CA" b="1" dirty="0"/>
              <a:t>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Are there links between cases? (family, classroom, work, trip,…)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What happened at the funeral?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How many persons attended the funeral?  </a:t>
            </a:r>
            <a:endParaRPr lang="en-US" dirty="0"/>
          </a:p>
          <a:p>
            <a:pPr marL="457200" lvl="1" indent="0">
              <a:buNone/>
              <a:defRPr/>
            </a:pPr>
            <a:endParaRPr lang="en-CA" b="1" dirty="0"/>
          </a:p>
          <a:p>
            <a:pPr marL="457200" lvl="1" indent="0">
              <a:buNone/>
              <a:defRPr/>
            </a:pPr>
            <a:r>
              <a:rPr lang="en-CA" b="1" dirty="0">
                <a:solidFill>
                  <a:srgbClr val="0000FF"/>
                </a:solidFill>
              </a:rPr>
              <a:t>RESPONSE CAPACITY 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What is the hospital and laboratory capacity?  </a:t>
            </a:r>
            <a:endParaRPr lang="en-US" dirty="0"/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Is there material for infection control on site?  </a:t>
            </a:r>
          </a:p>
          <a:p>
            <a:pPr marL="1371600" lvl="1" indent="-914400">
              <a:buFont typeface="+mj-lt"/>
              <a:buAutoNum type="arabicPeriod"/>
              <a:defRPr/>
            </a:pPr>
            <a:r>
              <a:rPr lang="en-CA" dirty="0"/>
              <a:t>What do you need first? </a:t>
            </a:r>
          </a:p>
          <a:p>
            <a:pPr marL="0" indent="0">
              <a:buNone/>
              <a:defRPr/>
            </a:pPr>
            <a:endParaRPr lang="en-CA" sz="2400" b="1" dirty="0"/>
          </a:p>
          <a:p>
            <a:pPr marL="0" indent="0">
              <a:buNone/>
              <a:defRPr/>
            </a:pPr>
            <a:r>
              <a:rPr lang="en-CA" sz="2400" b="1" dirty="0"/>
              <a:t>       </a:t>
            </a:r>
            <a:r>
              <a:rPr lang="en-CA" sz="2400" b="1" dirty="0">
                <a:solidFill>
                  <a:srgbClr val="0000FF"/>
                </a:solidFill>
              </a:rPr>
              <a:t>PERCEPTION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CA" dirty="0"/>
              <a:t>What is the local team feeling about the situation?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CA" dirty="0"/>
              <a:t>Other information 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1722-C0B0-4C41-A819-668BCB10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93675"/>
            <a:ext cx="10515600" cy="1325563"/>
          </a:xfrm>
        </p:spPr>
        <p:txBody>
          <a:bodyPr/>
          <a:lstStyle/>
          <a:p>
            <a:pPr algn="ctr"/>
            <a:r>
              <a:rPr lang="en-CA" altLang="en-US" dirty="0">
                <a:solidFill>
                  <a:srgbClr val="0000FF"/>
                </a:solidFill>
                <a:latin typeface="+mn-lt"/>
              </a:rPr>
              <a:t>Based on the Case Study 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1FE9-57E2-4202-95A2-37C32A4B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968500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CA" sz="3200" b="1" dirty="0">
                <a:solidFill>
                  <a:srgbClr val="0000FF"/>
                </a:solidFill>
              </a:rPr>
              <a:t>Group Work</a:t>
            </a:r>
            <a:endParaRPr lang="en-CA" sz="3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CA" dirty="0"/>
          </a:p>
          <a:p>
            <a:pPr marL="0" indent="0">
              <a:buNone/>
              <a:defRPr/>
            </a:pPr>
            <a:r>
              <a:rPr lang="en-CA" dirty="0"/>
              <a:t>What is your immediate recommendation to support your field staff?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CA" b="1" dirty="0">
                <a:solidFill>
                  <a:srgbClr val="FF0000"/>
                </a:solidFill>
              </a:rPr>
              <a:t>5 Minutes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718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FDAFE216-604F-44B8-BA63-0AAF1331E2FC"/>
  <p:tag name="OR_OFFICE_MAJOR_VERSION" val="14"/>
  <p:tag name="OR_POLL_START_MODE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TYPE" val="xl3DColumnClustered"/>
  <p:tag name="OR_POLL_DEFAULT_ANSWER_OPTION" val="None"/>
  <p:tag name="OR_SLIDE_TYPE" val="OR_QUESTION_SLIDE"/>
  <p:tag name="OR_IS_POLLED" val="False"/>
  <p:tag name="OR_ANSWERS_BULLET_STYLE" val="ppBulletArabicPeriod"/>
  <p:tag name="OR_POLL_FLOW" val="Automatic"/>
  <p:tag name="OR_CHART_DISPLAY_MODE" val="Automatic"/>
  <p:tag name="OR_POLL_TIME_LIMIT" val="30"/>
  <p:tag name="OR_POLL_COUNTDOWN_START_MODE" val="Manual"/>
  <p:tag name="OR_POLL_MULTIPLE_RESPONSES" val="1"/>
  <p:tag name="OR_POLL_DUPLICATES_ALLOWED" val="False"/>
  <p:tag name="OR_CATEGORIZING" val="False"/>
  <p:tag name="OR_PRIORITY_RANKING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ANSWERS"/>
  <p:tag name="OR_ANSWERS_TEXT" val="It is a sexually transmissible disease?&#10;It is an infectious disease responsible for secondary case&#10;It is a highly transmissible disease&#10;It is a virulent disease"/>
  <p:tag name="OR_ANSWER_POINTS" val="0.00,0.00,0.00,0.00"/>
  <p:tag name="OR_EXCEL_ANSWER_COLORS" val="-8355840,-16711872,-2547695,-12620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START_COUNTDOWN_EVEN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9E7193B3-BDC5-46D1-9301-D3AF84F2D768"/>
  <p:tag name="OR_ANSWERS_BULLET_STYLE" val="ppBulletAlphaUCParenRight"/>
  <p:tag name="OR_OFFICE_MAJOR_VERSION" val="14"/>
  <p:tag name="OR_POLL_START_MODE" val="Automatic"/>
  <p:tag name="OR_POLL_COUNTDOWN_START_MODE" val="Automatic"/>
  <p:tag name="OR_POLL_FLOW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DISPLAY_MODE" val="Automatic"/>
  <p:tag name="OR_CHART_TYPE" val="xl3DColumnClustered"/>
  <p:tag name="OR_POLL_MULTIPLE_RESPONSES" val="1"/>
  <p:tag name="OR_POLL_DUPLICATES_ALLOWED" val="False"/>
  <p:tag name="OR_POLL_DEFAULT_ANSWER_OPTION" val="None"/>
  <p:tag name="OR_CATEGORIZING" val="False"/>
  <p:tag name="OR_POLL_TIME_LIMIT" val="-1"/>
  <p:tag name="OR_SLIDE_TYPE" val="OR_QUESTION_SLIDE"/>
  <p:tag name="OR_IS_POLL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LIDE_GUID" val="9E7193B3-BDC5-46D1-9301-D3AF84F2D768"/>
  <p:tag name="OR_ANSWERS_BULLET_STYLE" val="ppBulletAlphaUCParenRight"/>
  <p:tag name="OR_OFFICE_MAJOR_VERSION" val="14"/>
  <p:tag name="OR_POLL_START_MODE" val="Automatic"/>
  <p:tag name="OR_POLL_COUNTDOWN_START_MODE" val="Automatic"/>
  <p:tag name="OR_POLL_FLOW" val="Automatic"/>
  <p:tag name="OR_CHART_VALUE_LABEL_FORMAT" val="Response_Count"/>
  <p:tag name="OR_CHART_RESPONSE_DENOMINATOR" val="Responses"/>
  <p:tag name="OR_CHART_FIXED_RESPONSE_DENOMINATOR" val="100"/>
  <p:tag name="OR_CHART_COLOR_MODE" val="User_Defined"/>
  <p:tag name="OR_CHART_APPLY_OMBEA_TEMPLATE" val="True"/>
  <p:tag name="OR_CHART_DISPLAY_MODE" val="Automatic"/>
  <p:tag name="OR_CHART_TYPE" val="xl3DColumnClustered"/>
  <p:tag name="OR_POLL_MULTIPLE_RESPONSES" val="1"/>
  <p:tag name="OR_POLL_DUPLICATES_ALLOWED" val="False"/>
  <p:tag name="OR_POLL_DEFAULT_ANSWER_OPTION" val="None"/>
  <p:tag name="OR_CATEGORIZING" val="False"/>
  <p:tag name="OR_POLL_TIME_LIMIT" val="-1"/>
  <p:tag name="OR_SLIDE_TYPE" val="OR_QUESTION_SLIDE"/>
  <p:tag name="OR_IS_POLL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_SHAPE_TYPE" val="OR_ANSWERS"/>
  <p:tag name="OR_ANSWERS_TEXT" val="Point source&#10;Inter human transmission &#10;Continuing common source "/>
  <p:tag name="OR_EXCEL_ANSWER_COLORS" val="-10838489,-14521195,-25476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3738</Words>
  <Application>Microsoft Office PowerPoint</Application>
  <PresentationFormat>Widescreen</PresentationFormat>
  <Paragraphs>665</Paragraphs>
  <Slides>65</Slides>
  <Notes>19</Notes>
  <HiddenSlides>6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MS Gothic</vt:lpstr>
      <vt:lpstr>MS Mincho</vt:lpstr>
      <vt:lpstr>MS PGothic</vt:lpstr>
      <vt:lpstr>Arial</vt:lpstr>
      <vt:lpstr>Calibri</vt:lpstr>
      <vt:lpstr>Calibri Light</vt:lpstr>
      <vt:lpstr>Courier New</vt:lpstr>
      <vt:lpstr>Symbol</vt:lpstr>
      <vt:lpstr>Times</vt:lpstr>
      <vt:lpstr>Times New Roman</vt:lpstr>
      <vt:lpstr>Wingdings</vt:lpstr>
      <vt:lpstr>Office Theme</vt:lpstr>
      <vt:lpstr>Diagram</vt:lpstr>
      <vt:lpstr>Communicable Diseases  Outbreak Investigation and Control</vt:lpstr>
      <vt:lpstr>Objectives </vt:lpstr>
      <vt:lpstr>Definitions     </vt:lpstr>
      <vt:lpstr>Case study : Investigating an Outbreak in Seewhat in 2018</vt:lpstr>
      <vt:lpstr>Tuesday April 25 2017 12:00 AM:  In your office in Treetown, Capital of Seewhat</vt:lpstr>
      <vt:lpstr>Based on Case Study</vt:lpstr>
      <vt:lpstr>Lists</vt:lpstr>
      <vt:lpstr>Lists Continued</vt:lpstr>
      <vt:lpstr>Based on the Case Study </vt:lpstr>
      <vt:lpstr>Immediate Recommendations</vt:lpstr>
      <vt:lpstr>What Do You Recommend?</vt:lpstr>
      <vt:lpstr>Why Conduct an Investigation? </vt:lpstr>
      <vt:lpstr>     Based on the Case Study</vt:lpstr>
      <vt:lpstr>10 Steps of an Outbreak Investigation</vt:lpstr>
      <vt:lpstr>STEP 1 : Confirm the outbreak</vt:lpstr>
      <vt:lpstr>STEP 2 : Confirm the Diagnosis</vt:lpstr>
      <vt:lpstr>Continuation Outbreak : 26 April, Bluetown </vt:lpstr>
      <vt:lpstr>Based on the Case Study</vt:lpstr>
      <vt:lpstr>Tasks for the Next Hours </vt:lpstr>
      <vt:lpstr>STEP 3: Provide a Case Definition</vt:lpstr>
      <vt:lpstr>Elements of the Case Definition</vt:lpstr>
      <vt:lpstr>Case Classification</vt:lpstr>
      <vt:lpstr>Characteristics of a Case Definition</vt:lpstr>
      <vt:lpstr>Characteristics case definition: Precise </vt:lpstr>
      <vt:lpstr>Characteristics case definition: Objective </vt:lpstr>
      <vt:lpstr>Characteristics case definition: Operational </vt:lpstr>
      <vt:lpstr>Characteristics case definition: Logical</vt:lpstr>
      <vt:lpstr>Sensitivity – Specificity</vt:lpstr>
      <vt:lpstr>Case study: Which Signs Would You Include in the Case Definition? </vt:lpstr>
      <vt:lpstr>STEP 4: Count the cases  </vt:lpstr>
      <vt:lpstr>Continuation Outbreak: New inputs from the investigation </vt:lpstr>
      <vt:lpstr>What does the new and crucial information tell you?</vt:lpstr>
      <vt:lpstr>STEP 5: Conduct Descriptive Epidemiology</vt:lpstr>
      <vt:lpstr>Organize the information</vt:lpstr>
      <vt:lpstr>Descriptive Epidemiology: Person</vt:lpstr>
      <vt:lpstr>Descriptive Epidemiology: Place</vt:lpstr>
      <vt:lpstr>Geographic distribution </vt:lpstr>
      <vt:lpstr>Descriptive Epidemiology: Time</vt:lpstr>
      <vt:lpstr>How to Create an Epi Curve</vt:lpstr>
      <vt:lpstr>Reproductive number</vt:lpstr>
      <vt:lpstr>Classic Epi Curves</vt:lpstr>
      <vt:lpstr>Examples of Classic Epi-curves </vt:lpstr>
      <vt:lpstr>What is the Incubation Period?</vt:lpstr>
      <vt:lpstr>What is the incubation period?</vt:lpstr>
      <vt:lpstr>Epi Curve Example</vt:lpstr>
      <vt:lpstr>What transmission pattern is the epidemic curve is revealing? </vt:lpstr>
      <vt:lpstr>STEP 6: Formulate and test hypothesis  </vt:lpstr>
      <vt:lpstr>Case study: Description Time Place Persons </vt:lpstr>
      <vt:lpstr>Case Study Hypothesis</vt:lpstr>
      <vt:lpstr>6. Test Hypotheses </vt:lpstr>
      <vt:lpstr>Analytical Epidemiology</vt:lpstr>
      <vt:lpstr>Selecting an Appropriate Study Design</vt:lpstr>
      <vt:lpstr>Case study: Hypothesis</vt:lpstr>
      <vt:lpstr>STEP 7: Implement Control and Prevention Measures</vt:lpstr>
      <vt:lpstr>Implement Control and Prevention Measures</vt:lpstr>
      <vt:lpstr>Implement Control and Prevention Measures</vt:lpstr>
      <vt:lpstr>STEP 8: Monitor Outbreak and Reassess Strategies</vt:lpstr>
      <vt:lpstr>STEP 9: Perform Environmental and Laboratory Investigations</vt:lpstr>
      <vt:lpstr>Laboratory Investigations</vt:lpstr>
      <vt:lpstr>Laboratory investigation  </vt:lpstr>
      <vt:lpstr>STEP 10: Communicate Findings</vt:lpstr>
      <vt:lpstr>Communicate with the Public</vt:lpstr>
      <vt:lpstr>Write it up and disseminate</vt:lpstr>
      <vt:lpstr>A Cluster of Unexplained Deaths in Sinoe County Liberia</vt:lpstr>
      <vt:lpstr>Thank you for your attention  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Communicable Diseases:   Outbreak Investigation and Control</dc:title>
  <dc:creator>Monica Arpagaus</dc:creator>
  <cp:lastModifiedBy>Catherine Delice Ginod</cp:lastModifiedBy>
  <cp:revision>102</cp:revision>
  <cp:lastPrinted>2019-12-09T10:30:47Z</cp:lastPrinted>
  <dcterms:created xsi:type="dcterms:W3CDTF">2019-11-03T14:41:21Z</dcterms:created>
  <dcterms:modified xsi:type="dcterms:W3CDTF">2020-01-30T09:33:57Z</dcterms:modified>
</cp:coreProperties>
</file>