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7"/>
  </p:notesMasterIdLst>
  <p:handoutMasterIdLst>
    <p:handoutMasterId r:id="rId58"/>
  </p:handoutMasterIdLst>
  <p:sldIdLst>
    <p:sldId id="2315" r:id="rId3"/>
    <p:sldId id="3402" r:id="rId4"/>
    <p:sldId id="3534" r:id="rId5"/>
    <p:sldId id="3560" r:id="rId6"/>
    <p:sldId id="3427" r:id="rId7"/>
    <p:sldId id="3518" r:id="rId8"/>
    <p:sldId id="3557" r:id="rId9"/>
    <p:sldId id="3566" r:id="rId10"/>
    <p:sldId id="3484" r:id="rId11"/>
    <p:sldId id="3404" r:id="rId12"/>
    <p:sldId id="3522" r:id="rId13"/>
    <p:sldId id="3510" r:id="rId14"/>
    <p:sldId id="3488" r:id="rId15"/>
    <p:sldId id="3501" r:id="rId16"/>
    <p:sldId id="3487" r:id="rId17"/>
    <p:sldId id="3405" r:id="rId18"/>
    <p:sldId id="3537" r:id="rId19"/>
    <p:sldId id="3538" r:id="rId20"/>
    <p:sldId id="3503" r:id="rId21"/>
    <p:sldId id="3490" r:id="rId22"/>
    <p:sldId id="3465" r:id="rId23"/>
    <p:sldId id="3491" r:id="rId24"/>
    <p:sldId id="3540" r:id="rId25"/>
    <p:sldId id="3513" r:id="rId26"/>
    <p:sldId id="3520" r:id="rId27"/>
    <p:sldId id="3463" r:id="rId28"/>
    <p:sldId id="3565" r:id="rId29"/>
    <p:sldId id="3539" r:id="rId30"/>
    <p:sldId id="3541" r:id="rId31"/>
    <p:sldId id="3542" r:id="rId32"/>
    <p:sldId id="3543" r:id="rId33"/>
    <p:sldId id="3547" r:id="rId34"/>
    <p:sldId id="3548" r:id="rId35"/>
    <p:sldId id="3546" r:id="rId36"/>
    <p:sldId id="3544" r:id="rId37"/>
    <p:sldId id="3549" r:id="rId38"/>
    <p:sldId id="3550" r:id="rId39"/>
    <p:sldId id="3551" r:id="rId40"/>
    <p:sldId id="3552" r:id="rId41"/>
    <p:sldId id="3554" r:id="rId42"/>
    <p:sldId id="3555" r:id="rId43"/>
    <p:sldId id="3252" r:id="rId44"/>
    <p:sldId id="3438" r:id="rId45"/>
    <p:sldId id="3506" r:id="rId46"/>
    <p:sldId id="3515" r:id="rId47"/>
    <p:sldId id="3516" r:id="rId48"/>
    <p:sldId id="3523" r:id="rId49"/>
    <p:sldId id="3519" r:id="rId50"/>
    <p:sldId id="3525" r:id="rId51"/>
    <p:sldId id="3266" r:id="rId52"/>
    <p:sldId id="3267" r:id="rId53"/>
    <p:sldId id="3527" r:id="rId54"/>
    <p:sldId id="3421" r:id="rId55"/>
    <p:sldId id="3500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CD"/>
    <a:srgbClr val="0000FF"/>
    <a:srgbClr val="FFFF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78" autoAdjust="0"/>
    <p:restoredTop sz="93907" autoAdjust="0"/>
  </p:normalViewPr>
  <p:slideViewPr>
    <p:cSldViewPr snapToGrid="0">
      <p:cViewPr varScale="1">
        <p:scale>
          <a:sx n="54" d="100"/>
          <a:sy n="54" d="100"/>
        </p:scale>
        <p:origin x="466" y="5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2599"/>
    </p:cViewPr>
  </p:sorterViewPr>
  <p:notesViewPr>
    <p:cSldViewPr snapToGrid="0">
      <p:cViewPr varScale="1">
        <p:scale>
          <a:sx n="51" d="100"/>
          <a:sy n="51" d="100"/>
        </p:scale>
        <p:origin x="269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</dgm:pt>
    <dgm:pt modelId="{86433E29-C16E-4E72-9259-96739B8CE7AE}">
      <dgm:prSet phldrT="[Text]"/>
      <dgm:spPr>
        <a:solidFill>
          <a:srgbClr val="00B0F0"/>
        </a:solidFill>
      </dgm:spPr>
      <dgm:t>
        <a:bodyPr/>
        <a:lstStyle/>
        <a:p>
          <a:r>
            <a:rPr lang="en-GB" b="1" dirty="0"/>
            <a:t>2. </a:t>
          </a:r>
          <a:r>
            <a:rPr lang="en-US" b="1"/>
            <a:t>Route of transmission from host to host</a:t>
          </a:r>
          <a:endParaRPr lang="en-GB" b="1" dirty="0"/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>
        <a:solidFill>
          <a:srgbClr val="FFC000"/>
        </a:solidFill>
      </dgm:spPr>
      <dgm:t>
        <a:bodyPr/>
        <a:lstStyle/>
        <a:p>
          <a:r>
            <a:rPr lang="en-GB" b="1" dirty="0"/>
            <a:t>3. </a:t>
          </a:r>
          <a:r>
            <a:rPr lang="en-GB" b="1"/>
            <a:t>Host </a:t>
          </a:r>
          <a:r>
            <a:rPr lang="en-US" b="1"/>
            <a:t>suceptibility</a:t>
          </a:r>
          <a:endParaRPr lang="en-GB" b="1" dirty="0"/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>
        <a:solidFill>
          <a:srgbClr val="00B050"/>
        </a:solidFill>
      </dgm:spPr>
      <dgm:t>
        <a:bodyPr/>
        <a:lstStyle/>
        <a:p>
          <a:r>
            <a:rPr lang="en-GB" b="1" dirty="0"/>
            <a:t>1. Infectious agent </a:t>
          </a:r>
          <a:endParaRPr lang="en-US" b="1" dirty="0"/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2" csCatId="mainScheme" phldr="1"/>
      <dgm:spPr/>
    </dgm:pt>
    <dgm:pt modelId="{86433E29-C16E-4E72-9259-96739B8CE7AE}">
      <dgm:prSet phldrT="[Text]"/>
      <dgm:spPr/>
      <dgm:t>
        <a:bodyPr/>
        <a:lstStyle/>
        <a:p>
          <a:r>
            <a:rPr lang="en-GB" b="1" dirty="0"/>
            <a:t>2. </a:t>
          </a:r>
          <a:r>
            <a:rPr lang="en-US" b="1" dirty="0"/>
            <a:t>Route of transmission from host to host</a:t>
          </a:r>
          <a:endParaRPr lang="en-GB" b="1" dirty="0"/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/>
      <dgm:t>
        <a:bodyPr/>
        <a:lstStyle/>
        <a:p>
          <a:r>
            <a:rPr lang="en-GB" b="1" dirty="0"/>
            <a:t>3. </a:t>
          </a:r>
          <a:r>
            <a:rPr lang="en-GB" b="1"/>
            <a:t>Host </a:t>
          </a:r>
          <a:r>
            <a:rPr lang="en-US" b="1"/>
            <a:t>suceptibility</a:t>
          </a:r>
          <a:endParaRPr lang="en-GB" b="1" dirty="0"/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/>
      <dgm:t>
        <a:bodyPr/>
        <a:lstStyle/>
        <a:p>
          <a:r>
            <a:rPr lang="en-GB" b="1" dirty="0"/>
            <a:t>1. Infectious agent </a:t>
          </a:r>
          <a:endParaRPr lang="en-US" b="1" dirty="0"/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</dgm:pt>
    <dgm:pt modelId="{86433E29-C16E-4E72-9259-96739B8CE7AE}">
      <dgm:prSet phldrT="[Text]"/>
      <dgm:spPr/>
      <dgm:t>
        <a:bodyPr/>
        <a:lstStyle/>
        <a:p>
          <a:r>
            <a:rPr lang="en-GB" b="1" dirty="0"/>
            <a:t>2. </a:t>
          </a:r>
          <a:r>
            <a:rPr lang="en-US" b="1"/>
            <a:t>Route of transmission from host to host</a:t>
          </a:r>
          <a:endParaRPr lang="en-GB" b="1" dirty="0"/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/>
      <dgm:t>
        <a:bodyPr/>
        <a:lstStyle/>
        <a:p>
          <a:r>
            <a:rPr lang="en-GB" b="1" dirty="0"/>
            <a:t>3. </a:t>
          </a:r>
          <a:r>
            <a:rPr lang="en-GB" b="1"/>
            <a:t>Host </a:t>
          </a:r>
          <a:r>
            <a:rPr lang="en-US" b="1"/>
            <a:t>suceptibility</a:t>
          </a:r>
          <a:endParaRPr lang="en-GB" b="1" dirty="0"/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/>
      <dgm:t>
        <a:bodyPr/>
        <a:lstStyle/>
        <a:p>
          <a:r>
            <a:rPr lang="en-GB" b="1" dirty="0"/>
            <a:t>1. Infectious agent </a:t>
          </a:r>
          <a:endParaRPr lang="en-US" b="1" dirty="0"/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</dgm:pt>
    <dgm:pt modelId="{86433E29-C16E-4E72-9259-96739B8CE7AE}">
      <dgm:prSet phldrT="[Text]"/>
      <dgm:spPr/>
      <dgm:t>
        <a:bodyPr/>
        <a:lstStyle/>
        <a:p>
          <a:r>
            <a:rPr lang="en-GB" b="1" dirty="0"/>
            <a:t>2. </a:t>
          </a:r>
          <a:r>
            <a:rPr lang="en-US" b="1"/>
            <a:t>Route of transmission from host to host</a:t>
          </a:r>
          <a:endParaRPr lang="en-GB" b="1" dirty="0"/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/>
      <dgm:t>
        <a:bodyPr/>
        <a:lstStyle/>
        <a:p>
          <a:r>
            <a:rPr lang="en-GB" b="1" dirty="0"/>
            <a:t>3. </a:t>
          </a:r>
          <a:r>
            <a:rPr lang="en-GB" b="1"/>
            <a:t>Host </a:t>
          </a:r>
          <a:r>
            <a:rPr lang="en-US" b="1"/>
            <a:t>suceptibility</a:t>
          </a:r>
          <a:endParaRPr lang="en-GB" b="1" dirty="0"/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/>
      <dgm:t>
        <a:bodyPr/>
        <a:lstStyle/>
        <a:p>
          <a:r>
            <a:rPr lang="en-GB" b="1" dirty="0"/>
            <a:t>1. Infectious agent </a:t>
          </a:r>
          <a:endParaRPr lang="en-US" b="1" dirty="0"/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</dgm:pt>
    <dgm:pt modelId="{86433E29-C16E-4E72-9259-96739B8CE7AE}">
      <dgm:prSet phldrT="[Text]"/>
      <dgm:spPr/>
      <dgm:t>
        <a:bodyPr/>
        <a:lstStyle/>
        <a:p>
          <a:r>
            <a:rPr lang="en-GB" b="1" dirty="0"/>
            <a:t>2. </a:t>
          </a:r>
          <a:r>
            <a:rPr lang="en-US" b="1"/>
            <a:t>Route of transmission from host to host</a:t>
          </a:r>
          <a:endParaRPr lang="en-GB" b="1" dirty="0"/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/>
      <dgm:t>
        <a:bodyPr/>
        <a:lstStyle/>
        <a:p>
          <a:r>
            <a:rPr lang="en-GB" b="1" dirty="0"/>
            <a:t>3. </a:t>
          </a:r>
          <a:r>
            <a:rPr lang="en-GB" b="1"/>
            <a:t>Host </a:t>
          </a:r>
          <a:r>
            <a:rPr lang="en-US" b="1"/>
            <a:t>suceptibility</a:t>
          </a:r>
          <a:endParaRPr lang="en-GB" b="1" dirty="0"/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/>
      <dgm:t>
        <a:bodyPr/>
        <a:lstStyle/>
        <a:p>
          <a:r>
            <a:rPr lang="en-GB" b="1" dirty="0"/>
            <a:t>1. Infectious agent </a:t>
          </a:r>
          <a:endParaRPr lang="en-US" b="1" dirty="0"/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 custLinFactNeighborX="1294" custLinFactNeighborY="8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2E0B94-F6DC-48B1-9AE1-6D3D54894517}" type="doc">
      <dgm:prSet loTypeId="urn:microsoft.com/office/officeart/2005/8/layout/default" loCatId="list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ABA6EAC-BE55-4F0C-A72A-2B33495A08B3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Environment</a:t>
          </a:r>
          <a:r>
            <a:rPr lang="en-GB" dirty="0"/>
            <a:t> </a:t>
          </a:r>
          <a:endParaRPr lang="en-US" dirty="0"/>
        </a:p>
      </dgm:t>
    </dgm:pt>
    <dgm:pt modelId="{4A28707B-1B06-44DB-B029-B61B355DABD2}" type="parTrans" cxnId="{00E350D2-7B5A-4C53-9BE3-975F08B75D52}">
      <dgm:prSet/>
      <dgm:spPr/>
      <dgm:t>
        <a:bodyPr/>
        <a:lstStyle/>
        <a:p>
          <a:endParaRPr lang="en-US"/>
        </a:p>
      </dgm:t>
    </dgm:pt>
    <dgm:pt modelId="{FA31BD19-8516-4DDD-9361-B830D13278A3}" type="sibTrans" cxnId="{00E350D2-7B5A-4C53-9BE3-975F08B75D52}">
      <dgm:prSet/>
      <dgm:spPr/>
      <dgm:t>
        <a:bodyPr/>
        <a:lstStyle/>
        <a:p>
          <a:endParaRPr lang="en-US"/>
        </a:p>
      </dgm:t>
    </dgm:pt>
    <dgm:pt modelId="{ECF428E1-178C-47E2-8BC3-EE1A62B5B97B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Disease</a:t>
          </a:r>
          <a:endParaRPr lang="en-US" dirty="0">
            <a:solidFill>
              <a:schemeClr val="tx1"/>
            </a:solidFill>
          </a:endParaRPr>
        </a:p>
      </dgm:t>
    </dgm:pt>
    <dgm:pt modelId="{7CCAEB47-0847-4097-954B-EA944B6DFF1E}" type="parTrans" cxnId="{05ABD44B-F182-47B7-BC8A-D49147F9FBD4}">
      <dgm:prSet/>
      <dgm:spPr/>
      <dgm:t>
        <a:bodyPr/>
        <a:lstStyle/>
        <a:p>
          <a:endParaRPr lang="en-US"/>
        </a:p>
      </dgm:t>
    </dgm:pt>
    <dgm:pt modelId="{368F3887-AF89-4DE5-A9C3-A46B96C16A21}" type="sibTrans" cxnId="{05ABD44B-F182-47B7-BC8A-D49147F9FBD4}">
      <dgm:prSet/>
      <dgm:spPr/>
      <dgm:t>
        <a:bodyPr/>
        <a:lstStyle/>
        <a:p>
          <a:endParaRPr lang="en-US"/>
        </a:p>
      </dgm:t>
    </dgm:pt>
    <dgm:pt modelId="{6263609D-7429-41EE-B5E8-7D17BA9C8153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Response capacity</a:t>
          </a:r>
          <a:endParaRPr lang="en-US" dirty="0">
            <a:solidFill>
              <a:schemeClr val="tx1"/>
            </a:solidFill>
          </a:endParaRPr>
        </a:p>
      </dgm:t>
    </dgm:pt>
    <dgm:pt modelId="{E85CAC0E-E812-4A13-BD72-5BE23A383930}" type="parTrans" cxnId="{5AEA7E29-5116-4F50-93CB-74E1DD1CB6C3}">
      <dgm:prSet/>
      <dgm:spPr/>
      <dgm:t>
        <a:bodyPr/>
        <a:lstStyle/>
        <a:p>
          <a:endParaRPr lang="en-US"/>
        </a:p>
      </dgm:t>
    </dgm:pt>
    <dgm:pt modelId="{51F321B2-F2F2-404F-A71B-BDFB9F304B43}" type="sibTrans" cxnId="{5AEA7E29-5116-4F50-93CB-74E1DD1CB6C3}">
      <dgm:prSet/>
      <dgm:spPr/>
      <dgm:t>
        <a:bodyPr/>
        <a:lstStyle/>
        <a:p>
          <a:endParaRPr lang="en-US"/>
        </a:p>
      </dgm:t>
    </dgm:pt>
    <dgm:pt modelId="{A9009149-D39D-4354-9003-CEF0B9E082AC}" type="pres">
      <dgm:prSet presAssocID="{542E0B94-F6DC-48B1-9AE1-6D3D54894517}" presName="diagram" presStyleCnt="0">
        <dgm:presLayoutVars>
          <dgm:dir/>
          <dgm:resizeHandles val="exact"/>
        </dgm:presLayoutVars>
      </dgm:prSet>
      <dgm:spPr/>
    </dgm:pt>
    <dgm:pt modelId="{E231A2A1-0F8B-4679-8263-CDE5A2AF1278}" type="pres">
      <dgm:prSet presAssocID="{AABA6EAC-BE55-4F0C-A72A-2B33495A08B3}" presName="node" presStyleLbl="node1" presStyleIdx="0" presStyleCnt="3">
        <dgm:presLayoutVars>
          <dgm:bulletEnabled val="1"/>
        </dgm:presLayoutVars>
      </dgm:prSet>
      <dgm:spPr/>
    </dgm:pt>
    <dgm:pt modelId="{1ED547D1-22C5-494F-9505-7BBD37DF7569}" type="pres">
      <dgm:prSet presAssocID="{FA31BD19-8516-4DDD-9361-B830D13278A3}" presName="sibTrans" presStyleCnt="0"/>
      <dgm:spPr/>
    </dgm:pt>
    <dgm:pt modelId="{7F93DF83-F91E-4265-B9F0-9C69333BDAA9}" type="pres">
      <dgm:prSet presAssocID="{ECF428E1-178C-47E2-8BC3-EE1A62B5B97B}" presName="node" presStyleLbl="node1" presStyleIdx="1" presStyleCnt="3">
        <dgm:presLayoutVars>
          <dgm:bulletEnabled val="1"/>
        </dgm:presLayoutVars>
      </dgm:prSet>
      <dgm:spPr/>
    </dgm:pt>
    <dgm:pt modelId="{66091013-2D6B-403E-AFC9-26D1B64E719D}" type="pres">
      <dgm:prSet presAssocID="{368F3887-AF89-4DE5-A9C3-A46B96C16A21}" presName="sibTrans" presStyleCnt="0"/>
      <dgm:spPr/>
    </dgm:pt>
    <dgm:pt modelId="{C8A10C0C-5405-4A10-8A48-59DE4C6155D1}" type="pres">
      <dgm:prSet presAssocID="{6263609D-7429-41EE-B5E8-7D17BA9C8153}" presName="node" presStyleLbl="node1" presStyleIdx="2" presStyleCnt="3" custLinFactNeighborX="-2688" custLinFactNeighborY="-8513">
        <dgm:presLayoutVars>
          <dgm:bulletEnabled val="1"/>
        </dgm:presLayoutVars>
      </dgm:prSet>
      <dgm:spPr/>
    </dgm:pt>
  </dgm:ptLst>
  <dgm:cxnLst>
    <dgm:cxn modelId="{5AEA7E29-5116-4F50-93CB-74E1DD1CB6C3}" srcId="{542E0B94-F6DC-48B1-9AE1-6D3D54894517}" destId="{6263609D-7429-41EE-B5E8-7D17BA9C8153}" srcOrd="2" destOrd="0" parTransId="{E85CAC0E-E812-4A13-BD72-5BE23A383930}" sibTransId="{51F321B2-F2F2-404F-A71B-BDFB9F304B43}"/>
    <dgm:cxn modelId="{46EFA05F-2463-45AE-9850-E2448FA42EE2}" type="presOf" srcId="{542E0B94-F6DC-48B1-9AE1-6D3D54894517}" destId="{A9009149-D39D-4354-9003-CEF0B9E082AC}" srcOrd="0" destOrd="0" presId="urn:microsoft.com/office/officeart/2005/8/layout/default"/>
    <dgm:cxn modelId="{61775267-CC35-420B-B7C7-4644B3AF7453}" type="presOf" srcId="{ECF428E1-178C-47E2-8BC3-EE1A62B5B97B}" destId="{7F93DF83-F91E-4265-B9F0-9C69333BDAA9}" srcOrd="0" destOrd="0" presId="urn:microsoft.com/office/officeart/2005/8/layout/default"/>
    <dgm:cxn modelId="{7672396B-0A79-486B-8B1E-490809EC5794}" type="presOf" srcId="{AABA6EAC-BE55-4F0C-A72A-2B33495A08B3}" destId="{E231A2A1-0F8B-4679-8263-CDE5A2AF1278}" srcOrd="0" destOrd="0" presId="urn:microsoft.com/office/officeart/2005/8/layout/default"/>
    <dgm:cxn modelId="{05ABD44B-F182-47B7-BC8A-D49147F9FBD4}" srcId="{542E0B94-F6DC-48B1-9AE1-6D3D54894517}" destId="{ECF428E1-178C-47E2-8BC3-EE1A62B5B97B}" srcOrd="1" destOrd="0" parTransId="{7CCAEB47-0847-4097-954B-EA944B6DFF1E}" sibTransId="{368F3887-AF89-4DE5-A9C3-A46B96C16A21}"/>
    <dgm:cxn modelId="{00E350D2-7B5A-4C53-9BE3-975F08B75D52}" srcId="{542E0B94-F6DC-48B1-9AE1-6D3D54894517}" destId="{AABA6EAC-BE55-4F0C-A72A-2B33495A08B3}" srcOrd="0" destOrd="0" parTransId="{4A28707B-1B06-44DB-B029-B61B355DABD2}" sibTransId="{FA31BD19-8516-4DDD-9361-B830D13278A3}"/>
    <dgm:cxn modelId="{290802E1-6E10-489D-88E1-08EB92AA59BF}" type="presOf" srcId="{6263609D-7429-41EE-B5E8-7D17BA9C8153}" destId="{C8A10C0C-5405-4A10-8A48-59DE4C6155D1}" srcOrd="0" destOrd="0" presId="urn:microsoft.com/office/officeart/2005/8/layout/default"/>
    <dgm:cxn modelId="{77BF82AA-66C6-427D-B5BA-1A488A47F5B4}" type="presParOf" srcId="{A9009149-D39D-4354-9003-CEF0B9E082AC}" destId="{E231A2A1-0F8B-4679-8263-CDE5A2AF1278}" srcOrd="0" destOrd="0" presId="urn:microsoft.com/office/officeart/2005/8/layout/default"/>
    <dgm:cxn modelId="{EA38B928-7BDC-47C8-A0BB-C8CB110F8FBE}" type="presParOf" srcId="{A9009149-D39D-4354-9003-CEF0B9E082AC}" destId="{1ED547D1-22C5-494F-9505-7BBD37DF7569}" srcOrd="1" destOrd="0" presId="urn:microsoft.com/office/officeart/2005/8/layout/default"/>
    <dgm:cxn modelId="{785F939E-727F-45A7-8935-6B8D43403394}" type="presParOf" srcId="{A9009149-D39D-4354-9003-CEF0B9E082AC}" destId="{7F93DF83-F91E-4265-B9F0-9C69333BDAA9}" srcOrd="2" destOrd="0" presId="urn:microsoft.com/office/officeart/2005/8/layout/default"/>
    <dgm:cxn modelId="{516523A0-3204-4805-9DFB-B489816F4FF2}" type="presParOf" srcId="{A9009149-D39D-4354-9003-CEF0B9E082AC}" destId="{66091013-2D6B-403E-AFC9-26D1B64E719D}" srcOrd="3" destOrd="0" presId="urn:microsoft.com/office/officeart/2005/8/layout/default"/>
    <dgm:cxn modelId="{3A0BEFBF-75FB-4F9A-9456-E1C23278F412}" type="presParOf" srcId="{A9009149-D39D-4354-9003-CEF0B9E082AC}" destId="{C8A10C0C-5405-4A10-8A48-59DE4C6155D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B7F93F-5326-4BBF-BEE9-C0AB5F54AAF2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</dgm:pt>
    <dgm:pt modelId="{86433E29-C16E-4E72-9259-96739B8CE7AE}">
      <dgm:prSet phldrT="[Text]"/>
      <dgm:spPr/>
      <dgm:t>
        <a:bodyPr/>
        <a:lstStyle/>
        <a:p>
          <a:r>
            <a:rPr lang="en-GB" b="1" dirty="0"/>
            <a:t>2. </a:t>
          </a:r>
          <a:r>
            <a:rPr lang="en-US" b="1"/>
            <a:t>Route of transmission from host to host</a:t>
          </a:r>
          <a:endParaRPr lang="en-GB" b="1" dirty="0"/>
        </a:p>
      </dgm:t>
    </dgm:pt>
    <dgm:pt modelId="{E2A0CB5F-1AD1-44BD-89EB-1E1295D3FDA2}" type="parTrans" cxnId="{B7F55C0D-480D-4CE4-AFAA-4F7B34228B36}">
      <dgm:prSet/>
      <dgm:spPr/>
      <dgm:t>
        <a:bodyPr/>
        <a:lstStyle/>
        <a:p>
          <a:endParaRPr lang="en-US"/>
        </a:p>
      </dgm:t>
    </dgm:pt>
    <dgm:pt modelId="{8AAB9784-3801-4902-BE35-5204E7494124}" type="sibTrans" cxnId="{B7F55C0D-480D-4CE4-AFAA-4F7B34228B36}">
      <dgm:prSet/>
      <dgm:spPr/>
      <dgm:t>
        <a:bodyPr/>
        <a:lstStyle/>
        <a:p>
          <a:endParaRPr lang="en-US"/>
        </a:p>
      </dgm:t>
    </dgm:pt>
    <dgm:pt modelId="{15CBEEF1-6E23-4FA5-A447-5FFF08685E4C}">
      <dgm:prSet phldrT="[Text]"/>
      <dgm:spPr/>
      <dgm:t>
        <a:bodyPr/>
        <a:lstStyle/>
        <a:p>
          <a:r>
            <a:rPr lang="en-GB" b="1" dirty="0"/>
            <a:t>3. Host </a:t>
          </a:r>
          <a:r>
            <a:rPr lang="en-US" b="1" dirty="0"/>
            <a:t>susceptibility</a:t>
          </a:r>
          <a:endParaRPr lang="en-GB" b="1" dirty="0"/>
        </a:p>
      </dgm:t>
    </dgm:pt>
    <dgm:pt modelId="{7C1D3ADC-1F30-4ACB-B9B2-4F8A58D4FD38}" type="parTrans" cxnId="{EE8BBA23-6EBB-49A6-8297-EE5DB124AB37}">
      <dgm:prSet/>
      <dgm:spPr/>
      <dgm:t>
        <a:bodyPr/>
        <a:lstStyle/>
        <a:p>
          <a:endParaRPr lang="en-US"/>
        </a:p>
      </dgm:t>
    </dgm:pt>
    <dgm:pt modelId="{9C57138E-A11F-4FED-9F81-4C9AE5859B30}" type="sibTrans" cxnId="{EE8BBA23-6EBB-49A6-8297-EE5DB124AB37}">
      <dgm:prSet/>
      <dgm:spPr/>
      <dgm:t>
        <a:bodyPr/>
        <a:lstStyle/>
        <a:p>
          <a:endParaRPr lang="en-US"/>
        </a:p>
      </dgm:t>
    </dgm:pt>
    <dgm:pt modelId="{FA07329F-56F8-4FF6-95F5-86C8292F522D}">
      <dgm:prSet phldrT="[Text]"/>
      <dgm:spPr/>
      <dgm:t>
        <a:bodyPr/>
        <a:lstStyle/>
        <a:p>
          <a:r>
            <a:rPr lang="en-GB" b="1" dirty="0"/>
            <a:t>1. Infectious agent </a:t>
          </a:r>
          <a:endParaRPr lang="en-US" b="1" dirty="0"/>
        </a:p>
      </dgm:t>
    </dgm:pt>
    <dgm:pt modelId="{4AC73570-1944-47D8-83CD-8384C40B73E0}" type="sibTrans" cxnId="{23A5AB11-C18F-4DFA-B1A4-703304ABF3F1}">
      <dgm:prSet/>
      <dgm:spPr/>
      <dgm:t>
        <a:bodyPr/>
        <a:lstStyle/>
        <a:p>
          <a:endParaRPr lang="en-US"/>
        </a:p>
      </dgm:t>
    </dgm:pt>
    <dgm:pt modelId="{D380C108-6E52-4057-AC30-8533DD064C03}" type="parTrans" cxnId="{23A5AB11-C18F-4DFA-B1A4-703304ABF3F1}">
      <dgm:prSet/>
      <dgm:spPr/>
      <dgm:t>
        <a:bodyPr/>
        <a:lstStyle/>
        <a:p>
          <a:endParaRPr lang="en-US"/>
        </a:p>
      </dgm:t>
    </dgm:pt>
    <dgm:pt modelId="{212CCDB0-51BD-48D9-9F3B-928BEDC7BC7D}" type="pres">
      <dgm:prSet presAssocID="{FAB7F93F-5326-4BBF-BEE9-C0AB5F54AAF2}" presName="compositeShape" presStyleCnt="0">
        <dgm:presLayoutVars>
          <dgm:chMax val="7"/>
          <dgm:dir/>
          <dgm:resizeHandles val="exact"/>
        </dgm:presLayoutVars>
      </dgm:prSet>
      <dgm:spPr/>
    </dgm:pt>
    <dgm:pt modelId="{61226EC1-F603-49DA-A3DB-0E2B791897C4}" type="pres">
      <dgm:prSet presAssocID="{FAB7F93F-5326-4BBF-BEE9-C0AB5F54AAF2}" presName="wedge1" presStyleLbl="node1" presStyleIdx="0" presStyleCnt="3" custScaleX="97130" custScaleY="101896"/>
      <dgm:spPr/>
    </dgm:pt>
    <dgm:pt modelId="{592BF581-14F3-4223-9769-AE0682A7F43D}" type="pres">
      <dgm:prSet presAssocID="{FAB7F93F-5326-4BBF-BEE9-C0AB5F54AAF2}" presName="dummy1a" presStyleCnt="0"/>
      <dgm:spPr/>
    </dgm:pt>
    <dgm:pt modelId="{3605E043-D345-42B2-BF25-BBDD88DB1B71}" type="pres">
      <dgm:prSet presAssocID="{FAB7F93F-5326-4BBF-BEE9-C0AB5F54AAF2}" presName="dummy1b" presStyleCnt="0"/>
      <dgm:spPr/>
    </dgm:pt>
    <dgm:pt modelId="{F1B57E0F-9C78-435F-ACFC-7FFB6D5F5DB0}" type="pres">
      <dgm:prSet presAssocID="{FAB7F93F-5326-4BBF-BEE9-C0AB5F54AA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1A41B0-B5B9-440A-A0FC-86E9175A8849}" type="pres">
      <dgm:prSet presAssocID="{FAB7F93F-5326-4BBF-BEE9-C0AB5F54AAF2}" presName="wedge2" presStyleLbl="node1" presStyleIdx="1" presStyleCnt="3"/>
      <dgm:spPr/>
    </dgm:pt>
    <dgm:pt modelId="{F15BF10F-9CC3-4872-885E-F7B5CC6C3BDA}" type="pres">
      <dgm:prSet presAssocID="{FAB7F93F-5326-4BBF-BEE9-C0AB5F54AAF2}" presName="dummy2a" presStyleCnt="0"/>
      <dgm:spPr/>
    </dgm:pt>
    <dgm:pt modelId="{84BB3C3D-37E6-4E32-A688-0A9FC3582E85}" type="pres">
      <dgm:prSet presAssocID="{FAB7F93F-5326-4BBF-BEE9-C0AB5F54AAF2}" presName="dummy2b" presStyleCnt="0"/>
      <dgm:spPr/>
    </dgm:pt>
    <dgm:pt modelId="{DA7C529D-55B1-4837-BE28-DA9C4636B117}" type="pres">
      <dgm:prSet presAssocID="{FAB7F93F-5326-4BBF-BEE9-C0AB5F54AA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681572D-7CA6-4940-89A4-FA52566C5C3C}" type="pres">
      <dgm:prSet presAssocID="{FAB7F93F-5326-4BBF-BEE9-C0AB5F54AAF2}" presName="wedge3" presStyleLbl="node1" presStyleIdx="2" presStyleCnt="3"/>
      <dgm:spPr/>
    </dgm:pt>
    <dgm:pt modelId="{76FD882A-6234-4361-978C-41913F43E139}" type="pres">
      <dgm:prSet presAssocID="{FAB7F93F-5326-4BBF-BEE9-C0AB5F54AAF2}" presName="dummy3a" presStyleCnt="0"/>
      <dgm:spPr/>
    </dgm:pt>
    <dgm:pt modelId="{7CB20403-B120-42EE-8C94-5862D525AF4A}" type="pres">
      <dgm:prSet presAssocID="{FAB7F93F-5326-4BBF-BEE9-C0AB5F54AAF2}" presName="dummy3b" presStyleCnt="0"/>
      <dgm:spPr/>
    </dgm:pt>
    <dgm:pt modelId="{66F830B1-3F52-492E-AD3C-E9E502FA0E27}" type="pres">
      <dgm:prSet presAssocID="{FAB7F93F-5326-4BBF-BEE9-C0AB5F54AA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E57BE14-FAD9-41EF-AE98-5325D3DD8F03}" type="pres">
      <dgm:prSet presAssocID="{4AC73570-1944-47D8-83CD-8384C40B73E0}" presName="arrowWedge1" presStyleLbl="fgSibTrans2D1" presStyleIdx="0" presStyleCnt="3"/>
      <dgm:spPr/>
    </dgm:pt>
    <dgm:pt modelId="{856793F1-BDA0-4E0A-903D-71EC0396172E}" type="pres">
      <dgm:prSet presAssocID="{8AAB9784-3801-4902-BE35-5204E7494124}" presName="arrowWedge2" presStyleLbl="fgSibTrans2D1" presStyleIdx="1" presStyleCnt="3"/>
      <dgm:spPr/>
    </dgm:pt>
    <dgm:pt modelId="{C3838BC3-DA09-446B-BE74-57D4E8B73A56}" type="pres">
      <dgm:prSet presAssocID="{9C57138E-A11F-4FED-9F81-4C9AE5859B30}" presName="arrowWedge3" presStyleLbl="fgSibTrans2D1" presStyleIdx="2" presStyleCnt="3"/>
      <dgm:spPr/>
    </dgm:pt>
  </dgm:ptLst>
  <dgm:cxnLst>
    <dgm:cxn modelId="{B7F55C0D-480D-4CE4-AFAA-4F7B34228B36}" srcId="{FAB7F93F-5326-4BBF-BEE9-C0AB5F54AAF2}" destId="{86433E29-C16E-4E72-9259-96739B8CE7AE}" srcOrd="1" destOrd="0" parTransId="{E2A0CB5F-1AD1-44BD-89EB-1E1295D3FDA2}" sibTransId="{8AAB9784-3801-4902-BE35-5204E7494124}"/>
    <dgm:cxn modelId="{23A5AB11-C18F-4DFA-B1A4-703304ABF3F1}" srcId="{FAB7F93F-5326-4BBF-BEE9-C0AB5F54AAF2}" destId="{FA07329F-56F8-4FF6-95F5-86C8292F522D}" srcOrd="0" destOrd="0" parTransId="{D380C108-6E52-4057-AC30-8533DD064C03}" sibTransId="{4AC73570-1944-47D8-83CD-8384C40B73E0}"/>
    <dgm:cxn modelId="{9F79981D-2FF6-4D0F-ABC8-7F703A7A02CB}" type="presOf" srcId="{86433E29-C16E-4E72-9259-96739B8CE7AE}" destId="{E31A41B0-B5B9-440A-A0FC-86E9175A8849}" srcOrd="0" destOrd="0" presId="urn:microsoft.com/office/officeart/2005/8/layout/cycle8"/>
    <dgm:cxn modelId="{EE8BBA23-6EBB-49A6-8297-EE5DB124AB37}" srcId="{FAB7F93F-5326-4BBF-BEE9-C0AB5F54AAF2}" destId="{15CBEEF1-6E23-4FA5-A447-5FFF08685E4C}" srcOrd="2" destOrd="0" parTransId="{7C1D3ADC-1F30-4ACB-B9B2-4F8A58D4FD38}" sibTransId="{9C57138E-A11F-4FED-9F81-4C9AE5859B30}"/>
    <dgm:cxn modelId="{5E0FE624-826D-4F86-85C9-68E15047326D}" type="presOf" srcId="{15CBEEF1-6E23-4FA5-A447-5FFF08685E4C}" destId="{66F830B1-3F52-492E-AD3C-E9E502FA0E27}" srcOrd="1" destOrd="0" presId="urn:microsoft.com/office/officeart/2005/8/layout/cycle8"/>
    <dgm:cxn modelId="{D72B5771-4FEE-45F6-BE06-BD6DCFEA3E18}" type="presOf" srcId="{FAB7F93F-5326-4BBF-BEE9-C0AB5F54AAF2}" destId="{212CCDB0-51BD-48D9-9F3B-928BEDC7BC7D}" srcOrd="0" destOrd="0" presId="urn:microsoft.com/office/officeart/2005/8/layout/cycle8"/>
    <dgm:cxn modelId="{52D9CA7E-B5D4-4E8D-9CDE-82BFFA9F745D}" type="presOf" srcId="{86433E29-C16E-4E72-9259-96739B8CE7AE}" destId="{DA7C529D-55B1-4837-BE28-DA9C4636B117}" srcOrd="1" destOrd="0" presId="urn:microsoft.com/office/officeart/2005/8/layout/cycle8"/>
    <dgm:cxn modelId="{EDE5D08C-0990-42D8-95C3-41AAA9BECA57}" type="presOf" srcId="{FA07329F-56F8-4FF6-95F5-86C8292F522D}" destId="{F1B57E0F-9C78-435F-ACFC-7FFB6D5F5DB0}" srcOrd="1" destOrd="0" presId="urn:microsoft.com/office/officeart/2005/8/layout/cycle8"/>
    <dgm:cxn modelId="{BFFAB197-B134-4969-A24A-25AAA7575099}" type="presOf" srcId="{15CBEEF1-6E23-4FA5-A447-5FFF08685E4C}" destId="{F681572D-7CA6-4940-89A4-FA52566C5C3C}" srcOrd="0" destOrd="0" presId="urn:microsoft.com/office/officeart/2005/8/layout/cycle8"/>
    <dgm:cxn modelId="{6D570DDE-E113-429E-B8E9-4BAD810B7782}" type="presOf" srcId="{FA07329F-56F8-4FF6-95F5-86C8292F522D}" destId="{61226EC1-F603-49DA-A3DB-0E2B791897C4}" srcOrd="0" destOrd="0" presId="urn:microsoft.com/office/officeart/2005/8/layout/cycle8"/>
    <dgm:cxn modelId="{E455EC05-8289-442E-B71C-84643794EDDA}" type="presParOf" srcId="{212CCDB0-51BD-48D9-9F3B-928BEDC7BC7D}" destId="{61226EC1-F603-49DA-A3DB-0E2B791897C4}" srcOrd="0" destOrd="0" presId="urn:microsoft.com/office/officeart/2005/8/layout/cycle8"/>
    <dgm:cxn modelId="{20A1EACA-9166-436D-95AA-967AFD872312}" type="presParOf" srcId="{212CCDB0-51BD-48D9-9F3B-928BEDC7BC7D}" destId="{592BF581-14F3-4223-9769-AE0682A7F43D}" srcOrd="1" destOrd="0" presId="urn:microsoft.com/office/officeart/2005/8/layout/cycle8"/>
    <dgm:cxn modelId="{2F92A7AC-976B-4A9F-B02B-22BC406BCA11}" type="presParOf" srcId="{212CCDB0-51BD-48D9-9F3B-928BEDC7BC7D}" destId="{3605E043-D345-42B2-BF25-BBDD88DB1B71}" srcOrd="2" destOrd="0" presId="urn:microsoft.com/office/officeart/2005/8/layout/cycle8"/>
    <dgm:cxn modelId="{F1C316DA-B808-41D0-BAA5-C4BAA6640596}" type="presParOf" srcId="{212CCDB0-51BD-48D9-9F3B-928BEDC7BC7D}" destId="{F1B57E0F-9C78-435F-ACFC-7FFB6D5F5DB0}" srcOrd="3" destOrd="0" presId="urn:microsoft.com/office/officeart/2005/8/layout/cycle8"/>
    <dgm:cxn modelId="{DC18840B-4CFE-4909-8866-1047CB7D3BE3}" type="presParOf" srcId="{212CCDB0-51BD-48D9-9F3B-928BEDC7BC7D}" destId="{E31A41B0-B5B9-440A-A0FC-86E9175A8849}" srcOrd="4" destOrd="0" presId="urn:microsoft.com/office/officeart/2005/8/layout/cycle8"/>
    <dgm:cxn modelId="{DD2FAA4C-7982-49B2-BC11-6AF72D60683F}" type="presParOf" srcId="{212CCDB0-51BD-48D9-9F3B-928BEDC7BC7D}" destId="{F15BF10F-9CC3-4872-885E-F7B5CC6C3BDA}" srcOrd="5" destOrd="0" presId="urn:microsoft.com/office/officeart/2005/8/layout/cycle8"/>
    <dgm:cxn modelId="{58715BD3-D033-45EA-8ADA-02AE53022826}" type="presParOf" srcId="{212CCDB0-51BD-48D9-9F3B-928BEDC7BC7D}" destId="{84BB3C3D-37E6-4E32-A688-0A9FC3582E85}" srcOrd="6" destOrd="0" presId="urn:microsoft.com/office/officeart/2005/8/layout/cycle8"/>
    <dgm:cxn modelId="{9AEF88EA-6379-4A0F-A970-EB7219456499}" type="presParOf" srcId="{212CCDB0-51BD-48D9-9F3B-928BEDC7BC7D}" destId="{DA7C529D-55B1-4837-BE28-DA9C4636B117}" srcOrd="7" destOrd="0" presId="urn:microsoft.com/office/officeart/2005/8/layout/cycle8"/>
    <dgm:cxn modelId="{DCC37200-0587-424E-88B0-DD4094FC52D8}" type="presParOf" srcId="{212CCDB0-51BD-48D9-9F3B-928BEDC7BC7D}" destId="{F681572D-7CA6-4940-89A4-FA52566C5C3C}" srcOrd="8" destOrd="0" presId="urn:microsoft.com/office/officeart/2005/8/layout/cycle8"/>
    <dgm:cxn modelId="{27A077A6-BC9A-4E11-B6AA-2D650D8BE3D1}" type="presParOf" srcId="{212CCDB0-51BD-48D9-9F3B-928BEDC7BC7D}" destId="{76FD882A-6234-4361-978C-41913F43E139}" srcOrd="9" destOrd="0" presId="urn:microsoft.com/office/officeart/2005/8/layout/cycle8"/>
    <dgm:cxn modelId="{402828D1-31DE-4DCD-AC9D-48356F488497}" type="presParOf" srcId="{212CCDB0-51BD-48D9-9F3B-928BEDC7BC7D}" destId="{7CB20403-B120-42EE-8C94-5862D525AF4A}" srcOrd="10" destOrd="0" presId="urn:microsoft.com/office/officeart/2005/8/layout/cycle8"/>
    <dgm:cxn modelId="{CB5FF57C-02AB-4971-AC89-6C5AE0654939}" type="presParOf" srcId="{212CCDB0-51BD-48D9-9F3B-928BEDC7BC7D}" destId="{66F830B1-3F52-492E-AD3C-E9E502FA0E27}" srcOrd="11" destOrd="0" presId="urn:microsoft.com/office/officeart/2005/8/layout/cycle8"/>
    <dgm:cxn modelId="{585F853A-0C84-4A9A-8550-863F6D6C6752}" type="presParOf" srcId="{212CCDB0-51BD-48D9-9F3B-928BEDC7BC7D}" destId="{DE57BE14-FAD9-41EF-AE98-5325D3DD8F03}" srcOrd="12" destOrd="0" presId="urn:microsoft.com/office/officeart/2005/8/layout/cycle8"/>
    <dgm:cxn modelId="{C881F336-B533-424A-B73F-F6336B093C1B}" type="presParOf" srcId="{212CCDB0-51BD-48D9-9F3B-928BEDC7BC7D}" destId="{856793F1-BDA0-4E0A-903D-71EC0396172E}" srcOrd="13" destOrd="0" presId="urn:microsoft.com/office/officeart/2005/8/layout/cycle8"/>
    <dgm:cxn modelId="{5F4A764A-7C0E-48FD-8D26-31AF6E5C4343}" type="presParOf" srcId="{212CCDB0-51BD-48D9-9F3B-928BEDC7BC7D}" destId="{C3838BC3-DA09-446B-BE74-57D4E8B73A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2016207" y="285597"/>
          <a:ext cx="3818798" cy="4006180"/>
        </a:xfrm>
        <a:prstGeom prst="pie">
          <a:avLst>
            <a:gd name="adj1" fmla="val 16200000"/>
            <a:gd name="adj2" fmla="val 1800000"/>
          </a:avLst>
        </a:prstGeom>
        <a:solidFill>
          <a:srgbClr val="00B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1. Infectious agent </a:t>
          </a:r>
          <a:endParaRPr lang="en-US" sz="2000" b="1" kern="1200" dirty="0"/>
        </a:p>
      </dsp:txBody>
      <dsp:txXfrm>
        <a:off x="4028804" y="1134526"/>
        <a:ext cx="1363856" cy="1192315"/>
      </dsp:txXfrm>
    </dsp:sp>
    <dsp:sp modelId="{E31A41B0-B5B9-440A-A0FC-86E9175A8849}">
      <dsp:nvSpPr>
        <dsp:cNvPr id="0" name=""/>
        <dsp:cNvSpPr/>
      </dsp:nvSpPr>
      <dsp:spPr>
        <a:xfrm>
          <a:off x="1878815" y="463285"/>
          <a:ext cx="3931636" cy="3931636"/>
        </a:xfrm>
        <a:prstGeom prst="pie">
          <a:avLst>
            <a:gd name="adj1" fmla="val 1800000"/>
            <a:gd name="adj2" fmla="val 9000000"/>
          </a:avLst>
        </a:prstGeom>
        <a:solidFill>
          <a:srgbClr val="00B0F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2. </a:t>
          </a:r>
          <a:r>
            <a:rPr lang="en-US" sz="2000" b="1" kern="1200"/>
            <a:t>Route of transmission from host to host</a:t>
          </a:r>
          <a:endParaRPr lang="en-GB" sz="2000" b="1" kern="1200" dirty="0"/>
        </a:p>
      </dsp:txBody>
      <dsp:txXfrm>
        <a:off x="2814919" y="3014168"/>
        <a:ext cx="2106234" cy="1029714"/>
      </dsp:txXfrm>
    </dsp:sp>
    <dsp:sp modelId="{F681572D-7CA6-4940-89A4-FA52566C5C3C}">
      <dsp:nvSpPr>
        <dsp:cNvPr id="0" name=""/>
        <dsp:cNvSpPr/>
      </dsp:nvSpPr>
      <dsp:spPr>
        <a:xfrm>
          <a:off x="1797842" y="322869"/>
          <a:ext cx="3931636" cy="3931636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3. </a:t>
          </a:r>
          <a:r>
            <a:rPr lang="en-GB" sz="2000" b="1" kern="1200"/>
            <a:t>Host </a:t>
          </a:r>
          <a:r>
            <a:rPr lang="en-US" sz="2000" b="1" kern="1200"/>
            <a:t>suceptibility</a:t>
          </a:r>
          <a:endParaRPr lang="en-GB" sz="2000" b="1" kern="1200" dirty="0"/>
        </a:p>
      </dsp:txBody>
      <dsp:txXfrm>
        <a:off x="2253256" y="1156002"/>
        <a:ext cx="1404156" cy="1170130"/>
      </dsp:txXfrm>
    </dsp:sp>
    <dsp:sp modelId="{DE57BE14-FAD9-41EF-AE98-5325D3DD8F03}">
      <dsp:nvSpPr>
        <dsp:cNvPr id="0" name=""/>
        <dsp:cNvSpPr/>
      </dsp:nvSpPr>
      <dsp:spPr>
        <a:xfrm>
          <a:off x="1717242" y="79141"/>
          <a:ext cx="4418410" cy="441841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1635428" y="219649"/>
          <a:ext cx="4418410" cy="441841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1554130" y="79482"/>
          <a:ext cx="4418410" cy="441841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876024" y="94172"/>
          <a:ext cx="1259206" cy="1320994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/>
            <a:t>1. Infectious agent </a:t>
          </a:r>
          <a:endParaRPr lang="en-US" sz="600" b="1" kern="1200" dirty="0"/>
        </a:p>
      </dsp:txBody>
      <dsp:txXfrm>
        <a:off x="1539656" y="374097"/>
        <a:ext cx="449716" cy="393152"/>
      </dsp:txXfrm>
    </dsp:sp>
    <dsp:sp modelId="{E31A41B0-B5B9-440A-A0FC-86E9175A8849}">
      <dsp:nvSpPr>
        <dsp:cNvPr id="0" name=""/>
        <dsp:cNvSpPr/>
      </dsp:nvSpPr>
      <dsp:spPr>
        <a:xfrm>
          <a:off x="830721" y="152763"/>
          <a:ext cx="1296414" cy="1296414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/>
            <a:t>2. </a:t>
          </a:r>
          <a:r>
            <a:rPr lang="en-US" sz="600" b="1" kern="1200" dirty="0"/>
            <a:t>Route of transmission from host to host</a:t>
          </a:r>
          <a:endParaRPr lang="en-GB" sz="600" b="1" kern="1200" dirty="0"/>
        </a:p>
      </dsp:txBody>
      <dsp:txXfrm>
        <a:off x="1139391" y="993889"/>
        <a:ext cx="694507" cy="339537"/>
      </dsp:txXfrm>
    </dsp:sp>
    <dsp:sp modelId="{F681572D-7CA6-4940-89A4-FA52566C5C3C}">
      <dsp:nvSpPr>
        <dsp:cNvPr id="0" name=""/>
        <dsp:cNvSpPr/>
      </dsp:nvSpPr>
      <dsp:spPr>
        <a:xfrm>
          <a:off x="804021" y="106462"/>
          <a:ext cx="1296414" cy="1296414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/>
            <a:t>3. </a:t>
          </a:r>
          <a:r>
            <a:rPr lang="en-GB" sz="600" b="1" kern="1200"/>
            <a:t>Host </a:t>
          </a:r>
          <a:r>
            <a:rPr lang="en-US" sz="600" b="1" kern="1200"/>
            <a:t>suceptibility</a:t>
          </a:r>
          <a:endParaRPr lang="en-GB" sz="600" b="1" kern="1200" dirty="0"/>
        </a:p>
      </dsp:txBody>
      <dsp:txXfrm>
        <a:off x="954189" y="381179"/>
        <a:ext cx="463005" cy="385837"/>
      </dsp:txXfrm>
    </dsp:sp>
    <dsp:sp modelId="{DE57BE14-FAD9-41EF-AE98-5325D3DD8F03}">
      <dsp:nvSpPr>
        <dsp:cNvPr id="0" name=""/>
        <dsp:cNvSpPr/>
      </dsp:nvSpPr>
      <dsp:spPr>
        <a:xfrm>
          <a:off x="777790" y="25867"/>
          <a:ext cx="1456922" cy="145692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750467" y="72427"/>
          <a:ext cx="1456922" cy="145692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723660" y="26208"/>
          <a:ext cx="1456922" cy="145692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828232" y="72769"/>
          <a:ext cx="973023" cy="1020767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b="1" kern="1200" dirty="0"/>
            <a:t>1. Infectious agent </a:t>
          </a:r>
          <a:endParaRPr lang="en-US" sz="500" b="1" kern="1200" dirty="0"/>
        </a:p>
      </dsp:txBody>
      <dsp:txXfrm>
        <a:off x="1341039" y="289075"/>
        <a:ext cx="347508" cy="303799"/>
      </dsp:txXfrm>
    </dsp:sp>
    <dsp:sp modelId="{E31A41B0-B5B9-440A-A0FC-86E9175A8849}">
      <dsp:nvSpPr>
        <dsp:cNvPr id="0" name=""/>
        <dsp:cNvSpPr/>
      </dsp:nvSpPr>
      <dsp:spPr>
        <a:xfrm>
          <a:off x="793225" y="118044"/>
          <a:ext cx="1001773" cy="1001773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b="1" kern="1200" dirty="0"/>
            <a:t>2. </a:t>
          </a:r>
          <a:r>
            <a:rPr lang="en-US" sz="500" b="1" kern="1200"/>
            <a:t>Route of transmission from host to host</a:t>
          </a:r>
          <a:endParaRPr lang="en-GB" sz="500" b="1" kern="1200" dirty="0"/>
        </a:p>
      </dsp:txBody>
      <dsp:txXfrm>
        <a:off x="1031743" y="768004"/>
        <a:ext cx="536664" cy="262369"/>
      </dsp:txXfrm>
    </dsp:sp>
    <dsp:sp modelId="{F681572D-7CA6-4940-89A4-FA52566C5C3C}">
      <dsp:nvSpPr>
        <dsp:cNvPr id="0" name=""/>
        <dsp:cNvSpPr/>
      </dsp:nvSpPr>
      <dsp:spPr>
        <a:xfrm>
          <a:off x="772593" y="82266"/>
          <a:ext cx="1001773" cy="1001773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b="1" kern="1200" dirty="0"/>
            <a:t>3. </a:t>
          </a:r>
          <a:r>
            <a:rPr lang="en-GB" sz="500" b="1" kern="1200"/>
            <a:t>Host </a:t>
          </a:r>
          <a:r>
            <a:rPr lang="en-US" sz="500" b="1" kern="1200"/>
            <a:t>suceptibility</a:t>
          </a:r>
          <a:endParaRPr lang="en-GB" sz="500" b="1" kern="1200" dirty="0"/>
        </a:p>
      </dsp:txBody>
      <dsp:txXfrm>
        <a:off x="888632" y="294547"/>
        <a:ext cx="357776" cy="298147"/>
      </dsp:txXfrm>
    </dsp:sp>
    <dsp:sp modelId="{DE57BE14-FAD9-41EF-AE98-5325D3DD8F03}">
      <dsp:nvSpPr>
        <dsp:cNvPr id="0" name=""/>
        <dsp:cNvSpPr/>
      </dsp:nvSpPr>
      <dsp:spPr>
        <a:xfrm>
          <a:off x="752442" y="19910"/>
          <a:ext cx="1125803" cy="112580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731211" y="55966"/>
          <a:ext cx="1125803" cy="112580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710496" y="20252"/>
          <a:ext cx="1125803" cy="112580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876024" y="94172"/>
          <a:ext cx="1259206" cy="1320994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/>
            <a:t>1. Infectious agent </a:t>
          </a:r>
          <a:endParaRPr lang="en-US" sz="600" b="1" kern="1200" dirty="0"/>
        </a:p>
      </dsp:txBody>
      <dsp:txXfrm>
        <a:off x="1539656" y="374097"/>
        <a:ext cx="449716" cy="393152"/>
      </dsp:txXfrm>
    </dsp:sp>
    <dsp:sp modelId="{E31A41B0-B5B9-440A-A0FC-86E9175A8849}">
      <dsp:nvSpPr>
        <dsp:cNvPr id="0" name=""/>
        <dsp:cNvSpPr/>
      </dsp:nvSpPr>
      <dsp:spPr>
        <a:xfrm>
          <a:off x="830721" y="152763"/>
          <a:ext cx="1296414" cy="1296414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/>
            <a:t>2. </a:t>
          </a:r>
          <a:r>
            <a:rPr lang="en-US" sz="600" b="1" kern="1200"/>
            <a:t>Route of transmission from host to host</a:t>
          </a:r>
          <a:endParaRPr lang="en-GB" sz="600" b="1" kern="1200" dirty="0"/>
        </a:p>
      </dsp:txBody>
      <dsp:txXfrm>
        <a:off x="1139391" y="993889"/>
        <a:ext cx="694507" cy="339537"/>
      </dsp:txXfrm>
    </dsp:sp>
    <dsp:sp modelId="{F681572D-7CA6-4940-89A4-FA52566C5C3C}">
      <dsp:nvSpPr>
        <dsp:cNvPr id="0" name=""/>
        <dsp:cNvSpPr/>
      </dsp:nvSpPr>
      <dsp:spPr>
        <a:xfrm>
          <a:off x="804021" y="106462"/>
          <a:ext cx="1296414" cy="1296414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/>
            <a:t>3. </a:t>
          </a:r>
          <a:r>
            <a:rPr lang="en-GB" sz="600" b="1" kern="1200"/>
            <a:t>Host </a:t>
          </a:r>
          <a:r>
            <a:rPr lang="en-US" sz="600" b="1" kern="1200"/>
            <a:t>suceptibility</a:t>
          </a:r>
          <a:endParaRPr lang="en-GB" sz="600" b="1" kern="1200" dirty="0"/>
        </a:p>
      </dsp:txBody>
      <dsp:txXfrm>
        <a:off x="954189" y="381179"/>
        <a:ext cx="463005" cy="385837"/>
      </dsp:txXfrm>
    </dsp:sp>
    <dsp:sp modelId="{DE57BE14-FAD9-41EF-AE98-5325D3DD8F03}">
      <dsp:nvSpPr>
        <dsp:cNvPr id="0" name=""/>
        <dsp:cNvSpPr/>
      </dsp:nvSpPr>
      <dsp:spPr>
        <a:xfrm>
          <a:off x="777790" y="25867"/>
          <a:ext cx="1456922" cy="145692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750467" y="72427"/>
          <a:ext cx="1456922" cy="145692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723660" y="26208"/>
          <a:ext cx="1456922" cy="145692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876024" y="94172"/>
          <a:ext cx="1259206" cy="1320994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/>
            <a:t>1. Infectious agent </a:t>
          </a:r>
          <a:endParaRPr lang="en-US" sz="600" b="1" kern="1200" dirty="0"/>
        </a:p>
      </dsp:txBody>
      <dsp:txXfrm>
        <a:off x="1539656" y="374097"/>
        <a:ext cx="449716" cy="393152"/>
      </dsp:txXfrm>
    </dsp:sp>
    <dsp:sp modelId="{E31A41B0-B5B9-440A-A0FC-86E9175A8849}">
      <dsp:nvSpPr>
        <dsp:cNvPr id="0" name=""/>
        <dsp:cNvSpPr/>
      </dsp:nvSpPr>
      <dsp:spPr>
        <a:xfrm>
          <a:off x="847496" y="152866"/>
          <a:ext cx="1296414" cy="1296414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/>
            <a:t>2. </a:t>
          </a:r>
          <a:r>
            <a:rPr lang="en-US" sz="600" b="1" kern="1200"/>
            <a:t>Route of transmission from host to host</a:t>
          </a:r>
          <a:endParaRPr lang="en-GB" sz="600" b="1" kern="1200" dirty="0"/>
        </a:p>
      </dsp:txBody>
      <dsp:txXfrm>
        <a:off x="1156166" y="993992"/>
        <a:ext cx="694507" cy="339537"/>
      </dsp:txXfrm>
    </dsp:sp>
    <dsp:sp modelId="{F681572D-7CA6-4940-89A4-FA52566C5C3C}">
      <dsp:nvSpPr>
        <dsp:cNvPr id="0" name=""/>
        <dsp:cNvSpPr/>
      </dsp:nvSpPr>
      <dsp:spPr>
        <a:xfrm>
          <a:off x="804021" y="106462"/>
          <a:ext cx="1296414" cy="1296414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/>
            <a:t>3. </a:t>
          </a:r>
          <a:r>
            <a:rPr lang="en-GB" sz="600" b="1" kern="1200"/>
            <a:t>Host </a:t>
          </a:r>
          <a:r>
            <a:rPr lang="en-US" sz="600" b="1" kern="1200"/>
            <a:t>suceptibility</a:t>
          </a:r>
          <a:endParaRPr lang="en-GB" sz="600" b="1" kern="1200" dirty="0"/>
        </a:p>
      </dsp:txBody>
      <dsp:txXfrm>
        <a:off x="954189" y="381179"/>
        <a:ext cx="463005" cy="385837"/>
      </dsp:txXfrm>
    </dsp:sp>
    <dsp:sp modelId="{DE57BE14-FAD9-41EF-AE98-5325D3DD8F03}">
      <dsp:nvSpPr>
        <dsp:cNvPr id="0" name=""/>
        <dsp:cNvSpPr/>
      </dsp:nvSpPr>
      <dsp:spPr>
        <a:xfrm>
          <a:off x="777790" y="25867"/>
          <a:ext cx="1456922" cy="145692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767242" y="72530"/>
          <a:ext cx="1456922" cy="145692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723660" y="26208"/>
          <a:ext cx="1456922" cy="145692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1A2A1-0F8B-4679-8263-CDE5A2AF1278}">
      <dsp:nvSpPr>
        <dsp:cNvPr id="0" name=""/>
        <dsp:cNvSpPr/>
      </dsp:nvSpPr>
      <dsp:spPr>
        <a:xfrm>
          <a:off x="421863" y="576"/>
          <a:ext cx="3546564" cy="212793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>
              <a:solidFill>
                <a:schemeClr val="tx1"/>
              </a:solidFill>
            </a:rPr>
            <a:t>Environment</a:t>
          </a:r>
          <a:r>
            <a:rPr lang="en-GB" sz="4800" kern="1200" dirty="0"/>
            <a:t> </a:t>
          </a:r>
          <a:endParaRPr lang="en-US" sz="4800" kern="1200" dirty="0"/>
        </a:p>
      </dsp:txBody>
      <dsp:txXfrm>
        <a:off x="421863" y="576"/>
        <a:ext cx="3546564" cy="2127938"/>
      </dsp:txXfrm>
    </dsp:sp>
    <dsp:sp modelId="{7F93DF83-F91E-4265-B9F0-9C69333BDAA9}">
      <dsp:nvSpPr>
        <dsp:cNvPr id="0" name=""/>
        <dsp:cNvSpPr/>
      </dsp:nvSpPr>
      <dsp:spPr>
        <a:xfrm>
          <a:off x="4323084" y="576"/>
          <a:ext cx="3546564" cy="21279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>
              <a:solidFill>
                <a:schemeClr val="tx1"/>
              </a:solidFill>
            </a:rPr>
            <a:t>Disease</a:t>
          </a:r>
          <a:endParaRPr lang="en-US" sz="4800" kern="1200" dirty="0">
            <a:solidFill>
              <a:schemeClr val="tx1"/>
            </a:solidFill>
          </a:endParaRPr>
        </a:p>
      </dsp:txBody>
      <dsp:txXfrm>
        <a:off x="4323084" y="576"/>
        <a:ext cx="3546564" cy="2127938"/>
      </dsp:txXfrm>
    </dsp:sp>
    <dsp:sp modelId="{C8A10C0C-5405-4A10-8A48-59DE4C6155D1}">
      <dsp:nvSpPr>
        <dsp:cNvPr id="0" name=""/>
        <dsp:cNvSpPr/>
      </dsp:nvSpPr>
      <dsp:spPr>
        <a:xfrm>
          <a:off x="2277141" y="2302020"/>
          <a:ext cx="3546564" cy="2127938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>
              <a:solidFill>
                <a:schemeClr val="tx1"/>
              </a:solidFill>
            </a:rPr>
            <a:t>Response capacity</a:t>
          </a:r>
          <a:endParaRPr lang="en-US" sz="4800" kern="1200" dirty="0">
            <a:solidFill>
              <a:schemeClr val="tx1"/>
            </a:solidFill>
          </a:endParaRPr>
        </a:p>
      </dsp:txBody>
      <dsp:txXfrm>
        <a:off x="2277141" y="2302020"/>
        <a:ext cx="3546564" cy="21279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26EC1-F603-49DA-A3DB-0E2B791897C4}">
      <dsp:nvSpPr>
        <dsp:cNvPr id="0" name=""/>
        <dsp:cNvSpPr/>
      </dsp:nvSpPr>
      <dsp:spPr>
        <a:xfrm>
          <a:off x="721805" y="151221"/>
          <a:ext cx="2022013" cy="2121230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1. Infectious agent </a:t>
          </a:r>
          <a:endParaRPr lang="en-US" sz="1000" b="1" kern="1200" dirty="0"/>
        </a:p>
      </dsp:txBody>
      <dsp:txXfrm>
        <a:off x="1787454" y="600719"/>
        <a:ext cx="722147" cy="631318"/>
      </dsp:txXfrm>
    </dsp:sp>
    <dsp:sp modelId="{E31A41B0-B5B9-440A-A0FC-86E9175A8849}">
      <dsp:nvSpPr>
        <dsp:cNvPr id="0" name=""/>
        <dsp:cNvSpPr/>
      </dsp:nvSpPr>
      <dsp:spPr>
        <a:xfrm>
          <a:off x="649058" y="245304"/>
          <a:ext cx="2081760" cy="2081760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2. </a:t>
          </a:r>
          <a:r>
            <a:rPr lang="en-US" sz="1000" b="1" kern="1200"/>
            <a:t>Route of transmission from host to host</a:t>
          </a:r>
          <a:endParaRPr lang="en-GB" sz="1000" b="1" kern="1200" dirty="0"/>
        </a:p>
      </dsp:txBody>
      <dsp:txXfrm>
        <a:off x="1144715" y="1595970"/>
        <a:ext cx="1115228" cy="545222"/>
      </dsp:txXfrm>
    </dsp:sp>
    <dsp:sp modelId="{F681572D-7CA6-4940-89A4-FA52566C5C3C}">
      <dsp:nvSpPr>
        <dsp:cNvPr id="0" name=""/>
        <dsp:cNvSpPr/>
      </dsp:nvSpPr>
      <dsp:spPr>
        <a:xfrm>
          <a:off x="606183" y="170956"/>
          <a:ext cx="2081760" cy="2081760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3. Host </a:t>
          </a:r>
          <a:r>
            <a:rPr lang="en-US" sz="1000" b="1" kern="1200" dirty="0"/>
            <a:t>susceptibility</a:t>
          </a:r>
          <a:endParaRPr lang="en-GB" sz="1000" b="1" kern="1200" dirty="0"/>
        </a:p>
      </dsp:txBody>
      <dsp:txXfrm>
        <a:off x="847320" y="612091"/>
        <a:ext cx="743485" cy="619571"/>
      </dsp:txXfrm>
    </dsp:sp>
    <dsp:sp modelId="{DE57BE14-FAD9-41EF-AE98-5325D3DD8F03}">
      <dsp:nvSpPr>
        <dsp:cNvPr id="0" name=""/>
        <dsp:cNvSpPr/>
      </dsp:nvSpPr>
      <dsp:spPr>
        <a:xfrm>
          <a:off x="563749" y="41743"/>
          <a:ext cx="2339501" cy="233950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793F1-BDA0-4E0A-903D-71EC0396172E}">
      <dsp:nvSpPr>
        <dsp:cNvPr id="0" name=""/>
        <dsp:cNvSpPr/>
      </dsp:nvSpPr>
      <dsp:spPr>
        <a:xfrm>
          <a:off x="520187" y="116302"/>
          <a:ext cx="2339501" cy="233950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8BC3-DA09-446B-BE74-57D4E8B73A56}">
      <dsp:nvSpPr>
        <dsp:cNvPr id="0" name=""/>
        <dsp:cNvSpPr/>
      </dsp:nvSpPr>
      <dsp:spPr>
        <a:xfrm>
          <a:off x="477140" y="42085"/>
          <a:ext cx="2339501" cy="233950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0C15F8-1C70-439E-B7CF-F632D17887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1B795-C7E2-4358-B83A-6BF1E09E73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748AE-5D5A-4C5B-96EC-28685E61CB9C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E843B-8206-42AA-8B9F-C1DC7BB61A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B3BC4-404C-4E4C-B72B-3D96664156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4753F-5132-4E04-B7C4-11B3CF69B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8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5960F-E2C6-4F6A-98D0-D09D54355CEA}" type="datetimeFigureOut">
              <a:rPr lang="en-GB" smtClean="0"/>
              <a:t>29/12/2019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D618A-3A41-4C18-B608-7CCDE8340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7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638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03DB75A5-037A-42F5-AB6D-0F5D5B957A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D978E72A-C06D-49BD-B600-23B721730B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Physical factors affect both host defences and viability of infectious agent</a:t>
            </a:r>
          </a:p>
          <a:p>
            <a:pPr marL="340995" indent="-340995"/>
            <a:r>
              <a:rPr lang="en-GB" altLang="en-US" dirty="0">
                <a:latin typeface="+mn-lt"/>
                <a:cs typeface="Calibri"/>
              </a:rPr>
              <a:t>Velocity of air currents -&gt; e.g. hurricanes, tornados; earthquakes, tsunamis</a:t>
            </a:r>
            <a:endParaRPr lang="en-US" altLang="en-US" dirty="0">
              <a:latin typeface="+mn-lt"/>
              <a:cs typeface="Calibri"/>
            </a:endParaRPr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200369E5-A42E-458A-85F2-80842B835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6A2FC38-AECE-4EC5-92AC-7885AE1BF2DE}" type="slidenum">
              <a:rPr lang="en-GB" altLang="en-US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3192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5A9694BF-D5E0-4E89-80E7-631121C4E6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78B2C159-147F-4EFD-B06E-724E3D8CDB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In house pollution is the worst, smoke from inhouse fires</a:t>
            </a:r>
          </a:p>
          <a:p>
            <a:pPr>
              <a:spcBef>
                <a:spcPct val="0"/>
              </a:spcBef>
            </a:pPr>
            <a:endParaRPr lang="en-GB" altLang="en-US" dirty="0"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GB" altLang="en-US" dirty="0">
                <a:cs typeface="Calibri"/>
              </a:rPr>
              <a:t>Refugees camps are settled in none adequate areas: mud, but also environmental </a:t>
            </a:r>
            <a:r>
              <a:rPr lang="en-GB" altLang="en-US" dirty="0" err="1">
                <a:cs typeface="Calibri"/>
              </a:rPr>
              <a:t>polution</a:t>
            </a:r>
            <a:r>
              <a:rPr lang="en-GB" altLang="en-US" dirty="0">
                <a:cs typeface="Calibri"/>
              </a:rPr>
              <a:t> </a:t>
            </a:r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D3EA79DB-7228-4102-8A63-11B4FACFE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D16ADC3-F964-49F7-BEF0-D460B5E5DC1A}" type="slidenum">
              <a:rPr lang="en-GB" altLang="en-US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6259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834A5A50-1208-4E2C-AFEB-4EBD452E8E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5DC746B4-BC66-443F-AA11-E96249C723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Link climate change with vector breeding</a:t>
            </a: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0DC699C7-EEED-4E74-8C10-9C2B8CDC9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5E8A1D-D5FC-49DF-8B64-46F6C4245780}" type="slidenum">
              <a:rPr lang="en-GB" altLang="en-US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2977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8CFCB3F4-8B69-4BF8-AF22-B6832E2E0C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5C827FBE-5B39-478D-BD5B-A32437C8C3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Endemic: malaria; AURI</a:t>
            </a:r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altLang="en-US" dirty="0"/>
              <a:t>Hyperendemic: cold, cholera</a:t>
            </a:r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2FE069CE-88AB-4BD7-9265-97A9A7D15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343034D-2920-4A15-9DFA-E5930525385D}" type="slidenum">
              <a:rPr lang="en-GB" altLang="en-US"/>
              <a:pPr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3527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2400" dirty="0"/>
              <a:t>80% of cholera, meningitis, measles cases in fragile/conflict-affected/vulnerable countries</a:t>
            </a:r>
            <a:endParaRPr lang="en-US" dirty="0"/>
          </a:p>
          <a:p>
            <a:r>
              <a:rPr lang="en-GB" altLang="en-US" sz="2400" dirty="0"/>
              <a:t>The big common recurrent ones that require mass response</a:t>
            </a:r>
          </a:p>
          <a:p>
            <a:pPr marL="933450" lvl="2" indent="-285750"/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Cholera</a:t>
            </a:r>
          </a:p>
          <a:p>
            <a:pPr marL="933450" lvl="2" indent="-285750"/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Measles</a:t>
            </a:r>
          </a:p>
          <a:p>
            <a:pPr marL="933450" lvl="2" indent="-285750"/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Meningitis</a:t>
            </a:r>
          </a:p>
          <a:p>
            <a:pPr marL="19050" lvl="0" indent="-285750"/>
            <a:endParaRPr lang="en-GB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050" lvl="0" indent="-285750"/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Cholera and measles will discussed in more details in the coming days (Module Vaccine preventable diseases, module </a:t>
            </a:r>
            <a:r>
              <a:rPr lang="en-GB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Dirrhoeal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diseases / cholera)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CDE20-A2C0-4B87-A10B-7D0A1DB210D0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7840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forget in protracted crises the chronic contagious diseases present in the population e.g. guinea worm,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887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Currently Yemen, </a:t>
            </a:r>
            <a:r>
              <a:rPr lang="en-US" dirty="0" err="1">
                <a:cs typeface="Calibri"/>
              </a:rPr>
              <a:t>Zimbawe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CDE20-A2C0-4B87-A10B-7D0A1DB210D0}" type="slidenum">
              <a:rPr lang="en-GB" altLang="en-US"/>
              <a:pPr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97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Syria,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CDE20-A2C0-4B87-A10B-7D0A1DB210D0}" type="slidenum">
              <a:rPr lang="en-GB" altLang="en-US"/>
              <a:pPr/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5947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Nigeria 2018 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CDE20-A2C0-4B87-A10B-7D0A1DB210D0}" type="slidenum">
              <a:rPr lang="en-GB" altLang="en-US"/>
              <a:pPr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0981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AWD common with cholera, major shigella outbreaks have not recently reported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CDE20-A2C0-4B87-A10B-7D0A1DB210D0}" type="slidenum">
              <a:rPr lang="en-GB" altLang="en-US"/>
              <a:pPr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9544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9200960C-66ED-4647-8FED-6F099C0DBC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D4AE6F4-8B75-4690-8287-898FBA0159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z="2000" dirty="0"/>
              <a:t>Identify communicable disease prevalent in acute or protracted crisis situation and criteria for prioritizing interventions</a:t>
            </a:r>
          </a:p>
          <a:p>
            <a:pPr lvl="1">
              <a:spcBef>
                <a:spcPct val="0"/>
              </a:spcBef>
            </a:pPr>
            <a:r>
              <a:rPr lang="en-GB" altLang="en-US" sz="1800" dirty="0"/>
              <a:t>Define and describe the common communicable diseases associated with humanitarian crisis (type, transmission, prevention, priority criteria)</a:t>
            </a:r>
          </a:p>
          <a:p>
            <a:pPr>
              <a:spcBef>
                <a:spcPct val="0"/>
              </a:spcBef>
            </a:pPr>
            <a:r>
              <a:rPr lang="en-GB" altLang="en-US" sz="2000" dirty="0"/>
              <a:t>Differentiate endemic versus epidemic prone diseases and associated control measures in acute or protracted crisis situation</a:t>
            </a:r>
          </a:p>
          <a:p>
            <a:pPr lvl="1">
              <a:spcBef>
                <a:spcPct val="0"/>
              </a:spcBef>
            </a:pPr>
            <a:r>
              <a:rPr lang="en-GB" altLang="en-US" sz="1800" dirty="0"/>
              <a:t>Vaccination strategy per disease</a:t>
            </a:r>
          </a:p>
          <a:p>
            <a:pPr lvl="1">
              <a:spcBef>
                <a:spcPct val="0"/>
              </a:spcBef>
            </a:pPr>
            <a:r>
              <a:rPr lang="en-GB" altLang="en-US" sz="1800" dirty="0"/>
              <a:t>Control measures per type of disease  </a:t>
            </a:r>
          </a:p>
          <a:p>
            <a:pPr>
              <a:spcBef>
                <a:spcPct val="0"/>
              </a:spcBef>
            </a:pPr>
            <a:r>
              <a:rPr lang="en-GB" altLang="en-US" sz="2000" dirty="0"/>
              <a:t>List the main challenges for the control of communicable disease during crisis situation (environment, population, disease, detection and response capacity)</a:t>
            </a:r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536119E1-ADFF-46DA-91DE-27D81DBE5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87FB744-34F0-48B4-807B-7A2AAEF2E72D}" type="slidenum">
              <a:rPr lang="en-GB" altLang="en-US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5785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 time, the need to address sexual and reproductive health issues in crisis situations has been more and more acknowledged and funding for these programmes is increasing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82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+mn-lt"/>
                <a:cs typeface="+mn-lt"/>
              </a:rPr>
              <a:t>Prevalence of pulmonary TB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+mn-lt"/>
                <a:cs typeface="+mn-lt"/>
              </a:rPr>
              <a:t>Situation urgent if </a:t>
            </a:r>
            <a:r>
              <a:rPr lang="en-US" sz="1200" b="1" dirty="0">
                <a:ea typeface="+mn-lt"/>
                <a:cs typeface="+mn-lt"/>
              </a:rPr>
              <a:t>prevalence &gt;1%</a:t>
            </a:r>
            <a:r>
              <a:rPr lang="en-US" sz="1200" dirty="0">
                <a:ea typeface="+mn-lt"/>
                <a:cs typeface="+mn-lt"/>
              </a:rPr>
              <a:t> of the population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+mn-lt"/>
                <a:cs typeface="+mn-lt"/>
              </a:rPr>
              <a:t>In many displaced populations TB prevalence is &gt;4%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+mn-lt"/>
                <a:cs typeface="+mn-lt"/>
              </a:rPr>
              <a:t>Tibetan refugees in central India: incidence 1,055/100,000 vs.109/100,000 for India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780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097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CDE20-A2C0-4B87-A10B-7D0A1DB210D0}" type="slidenum">
              <a:rPr lang="en-GB" altLang="en-US" smtClean="0"/>
              <a:pPr/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2863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36784AFE-63F1-49E0-9E38-F40D555D0E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8098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395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138E74F-B7AC-49F7-A156-0BDC0D126282}" type="slidenum">
              <a:rPr lang="en-GB" altLang="en-US">
                <a:latin typeface="Times New Roman" panose="02020603050405020304" pitchFamily="18" charset="0"/>
              </a:rPr>
              <a:pPr/>
              <a:t>50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9B17F7F3-0C4A-4D55-9545-09F807723C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4538"/>
            <a:ext cx="6626225" cy="372745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6C3753D-C5DF-4688-A50A-B36DC09AF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724400"/>
            <a:ext cx="4989512" cy="4471988"/>
          </a:xfrm>
        </p:spPr>
        <p:txBody>
          <a:bodyPr lIns="92892" tIns="47233" rIns="92892" bIns="47233"/>
          <a:lstStyle/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6689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323C6286-6093-4EC6-B539-052A063B87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8098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395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BB388B-870B-4437-9CAC-83DC7551FB94}" type="slidenum">
              <a:rPr lang="en-GB" altLang="en-US">
                <a:latin typeface="Times New Roman" panose="02020603050405020304" pitchFamily="18" charset="0"/>
              </a:rPr>
              <a:pPr/>
              <a:t>51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FB5F1027-4594-443F-8DF1-8CE9297B1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4538"/>
            <a:ext cx="6626225" cy="372745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33A295D-DBDB-4FC3-BC8B-D909BB6D2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724400"/>
            <a:ext cx="4989512" cy="4471988"/>
          </a:xfrm>
        </p:spPr>
        <p:txBody>
          <a:bodyPr lIns="92892" tIns="47233" rIns="92892" bIns="47233"/>
          <a:lstStyle/>
          <a:p>
            <a:pPr marL="533329" indent="-533329" defTabSz="889540" fontAlgn="auto">
              <a:spcBef>
                <a:spcPct val="45000"/>
              </a:spcBef>
              <a:spcAft>
                <a:spcPts val="0"/>
              </a:spcAft>
              <a:defRPr/>
            </a:pPr>
            <a:r>
              <a:rPr lang="en-US" altLang="en-US" dirty="0">
                <a:solidFill>
                  <a:srgbClr val="990000"/>
                </a:solidFill>
                <a:latin typeface="Arial" charset="0"/>
                <a:cs typeface="Arial" charset="0"/>
              </a:rPr>
              <a:t>Surveillance / early warning and response system </a:t>
            </a:r>
            <a:r>
              <a:rPr lang="en-US" altLang="en-US" dirty="0">
                <a:solidFill>
                  <a:schemeClr val="tx2"/>
                </a:solidFill>
                <a:latin typeface="Arial" charset="0"/>
                <a:cs typeface="Arial" charset="0"/>
              </a:rPr>
              <a:t>for epidemic detection and control</a:t>
            </a:r>
          </a:p>
          <a:p>
            <a:pPr marL="533329" indent="-533329" defTabSz="889540" fontAlgn="auto">
              <a:spcBef>
                <a:spcPct val="45000"/>
              </a:spcBef>
              <a:spcAft>
                <a:spcPts val="0"/>
              </a:spcAft>
              <a:defRPr/>
            </a:pPr>
            <a:r>
              <a:rPr lang="en-US" altLang="en-US" dirty="0">
                <a:solidFill>
                  <a:srgbClr val="990000"/>
                </a:solidFill>
                <a:latin typeface="Arial" charset="0"/>
                <a:cs typeface="Arial" charset="0"/>
              </a:rPr>
              <a:t>Health education and social mobilization</a:t>
            </a:r>
            <a:r>
              <a:rPr lang="en-US" altLang="en-US" dirty="0">
                <a:solidFill>
                  <a:srgbClr val="CC33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dirty="0">
                <a:latin typeface="Arial" charset="0"/>
                <a:cs typeface="Arial" charset="0"/>
              </a:rPr>
              <a:t>- </a:t>
            </a:r>
            <a:r>
              <a:rPr lang="en-US" altLang="en-US" dirty="0">
                <a:solidFill>
                  <a:schemeClr val="tx2"/>
                </a:solidFill>
                <a:latin typeface="Arial" charset="0"/>
                <a:cs typeface="Arial" charset="0"/>
              </a:rPr>
              <a:t>community health care workers sensitized &amp; trained to identify main diseases or problems and disseminate health messages.</a:t>
            </a:r>
          </a:p>
          <a:p>
            <a:pPr marL="533329" indent="-533329" defTabSz="889540" fontAlgn="auto">
              <a:spcBef>
                <a:spcPct val="4500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rgbClr val="990000"/>
                </a:solidFill>
                <a:latin typeface="Arial" charset="0"/>
                <a:cs typeface="Arial" charset="0"/>
              </a:rPr>
              <a:t>Vector control</a:t>
            </a:r>
          </a:p>
          <a:p>
            <a:pPr marL="533329" indent="-533329" defTabSz="889540" fontAlgn="auto">
              <a:spcBef>
                <a:spcPct val="4500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rgbClr val="990000"/>
                </a:solidFill>
                <a:latin typeface="Arial" charset="0"/>
                <a:cs typeface="Arial" charset="0"/>
              </a:rPr>
              <a:t>Environmental sanitation/waste disposal</a:t>
            </a:r>
            <a:endParaRPr lang="en-US" altLang="en-US" dirty="0">
              <a:solidFill>
                <a:srgbClr val="990000"/>
              </a:solidFill>
              <a:latin typeface="Arial" charset="0"/>
              <a:cs typeface="Arial" charset="0"/>
            </a:endParaRPr>
          </a:p>
          <a:p>
            <a:pPr defTabSz="889540" fontAlgn="auto"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defRPr/>
            </a:pPr>
            <a:endParaRPr lang="en-GB" altLang="en-US" b="1" dirty="0"/>
          </a:p>
        </p:txBody>
      </p:sp>
    </p:spTree>
    <p:extLst>
      <p:ext uri="{BB962C8B-B14F-4D97-AF65-F5344CB8AC3E}">
        <p14:creationId xmlns:p14="http://schemas.microsoft.com/office/powerpoint/2010/main" val="2641343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251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CDE20-A2C0-4B87-A10B-7D0A1DB210D0}" type="slidenum">
              <a:rPr lang="en-GB" altLang="en-US" smtClean="0"/>
              <a:pPr/>
              <a:t>54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773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618A-3A41-4C18-B608-7CCDE8340D8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20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2FD42854-F51D-4805-8C0C-10F0FDD287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32D07EEE-D6B4-49CC-8770-EE2152940C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/>
              <a:t>Environmental facotrs can interfer on any of those links</a:t>
            </a:r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E50F2957-F2BC-460C-B070-C25CD5206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AB69BB0-74BE-404B-92BF-CB81BC88F57D}" type="slidenum">
              <a:rPr lang="en-GB" altLang="en-US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9211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720E400E-DE97-4417-8FBA-70FF5EFF95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F88B30AA-C34E-40BE-BDB3-ABF6EA9233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DF7010C6-9CFC-498B-8C3E-C4536B2E8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94F1C4-0A6C-46A3-AD38-142B63745B00}" type="slidenum">
              <a:rPr lang="en-GB" altLang="en-US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445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1F0CE7B9-0085-4930-BF36-256B0CD650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1C642D-70FF-4EFA-B9A7-FC9BA2A3B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Essential to know to limit the spread of the disease </a:t>
            </a:r>
          </a:p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One agent might have several routes. Rabies : bite of infected dog and from infected bats via </a:t>
            </a:r>
            <a:r>
              <a:rPr lang="en-GB" dirty="0" err="1"/>
              <a:t>airborn</a:t>
            </a:r>
            <a:r>
              <a:rPr lang="en-GB" dirty="0"/>
              <a:t> transmission </a:t>
            </a:r>
            <a:endParaRPr lang="en-US" dirty="0"/>
          </a:p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contact transmission </a:t>
            </a:r>
          </a:p>
          <a:p>
            <a:pPr marL="444790"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Direct contact : Touching, biting, kissing, sexual intercourse </a:t>
            </a:r>
            <a:r>
              <a:rPr lang="en-GB" sz="1600" b="1" dirty="0">
                <a:solidFill>
                  <a:srgbClr val="FF0000"/>
                </a:solidFill>
              </a:rPr>
              <a:t>HIV, rabies, syphilis, </a:t>
            </a:r>
            <a:r>
              <a:rPr lang="en-GB" sz="1600" b="1" dirty="0" err="1">
                <a:solidFill>
                  <a:srgbClr val="FF0000"/>
                </a:solidFill>
              </a:rPr>
              <a:t>ebola</a:t>
            </a:r>
            <a:endParaRPr lang="en-GB" sz="1600" b="1" dirty="0">
              <a:solidFill>
                <a:srgbClr val="FF0000"/>
              </a:solidFill>
            </a:endParaRPr>
          </a:p>
          <a:p>
            <a:pPr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Indirect contact : Vehicle born : inanimate materials, biological products: zoonosis  </a:t>
            </a:r>
            <a:endParaRPr lang="en-GB" sz="1600" b="1" dirty="0" err="1"/>
          </a:p>
          <a:p>
            <a:pPr lvl="1" defTabSz="88954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/>
              <a:t>droplets</a:t>
            </a:r>
            <a:r>
              <a:rPr lang="en-GB" sz="1600" dirty="0"/>
              <a:t> spray onto conjunctiva, mucous membranes of eyes, nose, mouth (1 m or less). </a:t>
            </a:r>
            <a:r>
              <a:rPr lang="en-GB" sz="1600" b="1" dirty="0"/>
              <a:t>Flu, measles, meningitis </a:t>
            </a:r>
            <a:endParaRPr lang="en-GB" sz="1600" b="1" dirty="0">
              <a:cs typeface="Calibri"/>
            </a:endParaRPr>
          </a:p>
          <a:p>
            <a:pPr marL="444790"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cs typeface="Calibri"/>
            </a:endParaRPr>
          </a:p>
          <a:p>
            <a:pPr lvl="1" defTabSz="88954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Common vehicle : Common vehicle: one agent </a:t>
            </a:r>
            <a:r>
              <a:rPr lang="en-GB" sz="1600" dirty="0" err="1"/>
              <a:t>transmissted</a:t>
            </a:r>
            <a:r>
              <a:rPr lang="en-GB" sz="1600" dirty="0"/>
              <a:t> to several host from a single inanimate source : water, food, …</a:t>
            </a:r>
            <a:r>
              <a:rPr lang="en-GB" sz="1600" b="1" dirty="0"/>
              <a:t>cholera , </a:t>
            </a:r>
            <a:r>
              <a:rPr lang="en-GB" sz="1600" b="1" dirty="0" err="1"/>
              <a:t>salmonellose</a:t>
            </a:r>
            <a:r>
              <a:rPr lang="en-GB" sz="1600" dirty="0"/>
              <a:t>, </a:t>
            </a:r>
            <a:endParaRPr lang="en-US" sz="1600" dirty="0"/>
          </a:p>
          <a:p>
            <a:pPr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/>
          </a:p>
          <a:p>
            <a:pPr lvl="1" defTabSz="88954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Air born : </a:t>
            </a:r>
            <a:endParaRPr lang="en-GB" dirty="0"/>
          </a:p>
          <a:p>
            <a:pPr marL="889540" lvl="2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microbial aerosols of microorganism penetrating into the alveoli. Can remain in the air for long period of time. </a:t>
            </a:r>
            <a:r>
              <a:rPr lang="en-GB" sz="1600" b="1" dirty="0">
                <a:solidFill>
                  <a:srgbClr val="FF0000"/>
                </a:solidFill>
              </a:rPr>
              <a:t>carbon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b="1" dirty="0">
                <a:solidFill>
                  <a:srgbClr val="FF0000"/>
                </a:solidFill>
              </a:rPr>
              <a:t>anthrax </a:t>
            </a:r>
            <a:r>
              <a:rPr lang="en-GB" sz="1600" b="1" dirty="0" err="1">
                <a:solidFill>
                  <a:srgbClr val="FF0000"/>
                </a:solidFill>
              </a:rPr>
              <a:t>legionelosis</a:t>
            </a:r>
            <a:endParaRPr lang="en-GB" sz="1600" b="1" dirty="0">
              <a:solidFill>
                <a:srgbClr val="FF0000"/>
              </a:solidFill>
            </a:endParaRPr>
          </a:p>
          <a:p>
            <a:pPr marL="444790"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	</a:t>
            </a:r>
            <a:r>
              <a:rPr lang="en-GB" sz="1600" dirty="0" err="1"/>
              <a:t>alos</a:t>
            </a:r>
            <a:r>
              <a:rPr lang="en-GB" sz="1600" dirty="0"/>
              <a:t> droplet nuclei (evaporation of fluid from droplets)</a:t>
            </a:r>
          </a:p>
          <a:p>
            <a:pPr marL="444790"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/>
          </a:p>
          <a:p>
            <a:pPr lvl="1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Vector born : mechanical: puncture drops product that itch , while itching the host allows the contact with his blood and agent enter into blood stream.</a:t>
            </a:r>
            <a:endParaRPr lang="en-GB" sz="1600" dirty="0">
              <a:cs typeface="Calibri"/>
            </a:endParaRPr>
          </a:p>
          <a:p>
            <a:pPr lvl="1" defTabSz="88954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biological </a:t>
            </a:r>
            <a:r>
              <a:rPr lang="en-GB" sz="1600" b="1" dirty="0"/>
              <a:t>malaria, dengue, chikungunya, plague, </a:t>
            </a:r>
            <a:endParaRPr lang="en-GB" dirty="0"/>
          </a:p>
          <a:p>
            <a:pPr marL="889540" lvl="2" defTabSz="889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Dust: fungus spores </a:t>
            </a:r>
            <a:endParaRPr lang="en-GB" sz="2000" dirty="0"/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>
                <a:cs typeface="Calibri"/>
              </a:rPr>
              <a:t>Rabies; what type of transmission is </a:t>
            </a:r>
            <a:r>
              <a:rPr lang="en-GB" sz="2000" dirty="0" err="1">
                <a:cs typeface="Calibri"/>
              </a:rPr>
              <a:t>ti</a:t>
            </a:r>
            <a:r>
              <a:rPr lang="en-GB" sz="2000" dirty="0">
                <a:cs typeface="Calibri"/>
              </a:rPr>
              <a:t>? Dog bite to human: direct contact</a:t>
            </a:r>
            <a:endParaRPr lang="en-GB" sz="2000" dirty="0"/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Human to human </a:t>
            </a:r>
            <a:endParaRPr lang="en-US" dirty="0"/>
          </a:p>
          <a:p>
            <a:pPr marL="980440" lvl="1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Droplets: Flu, Measle, meningococcal disease, diphtheria </a:t>
            </a:r>
          </a:p>
          <a:p>
            <a:pPr marL="980440" lvl="1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Direct contact: Ebola, syphilis </a:t>
            </a:r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Animal to human: </a:t>
            </a:r>
          </a:p>
          <a:p>
            <a:pPr marL="980440" lvl="1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Direct contact: Ebola, zoonotic flu</a:t>
            </a:r>
          </a:p>
          <a:p>
            <a:pPr marL="980440" lvl="1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Contact with excreta: Leptospirosis </a:t>
            </a:r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Vector borne: </a:t>
            </a:r>
            <a:r>
              <a:rPr lang="en-GB" sz="2000" dirty="0" err="1"/>
              <a:t>Nipah</a:t>
            </a:r>
            <a:r>
              <a:rPr lang="en-GB" sz="2000" dirty="0"/>
              <a:t> fever, Malaria, Dengue, Plague </a:t>
            </a:r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Water born : Hepatitis E, cholera, </a:t>
            </a:r>
            <a:r>
              <a:rPr lang="en-GB" sz="2000" dirty="0" err="1"/>
              <a:t>Poliomyelittis</a:t>
            </a:r>
            <a:endParaRPr lang="en-GB" sz="2000" dirty="0"/>
          </a:p>
          <a:p>
            <a:pPr marL="457200" indent="-457200" defTabSz="88954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000" dirty="0"/>
              <a:t>Food born : Hepatitis A, </a:t>
            </a:r>
            <a:r>
              <a:rPr lang="en-GB" sz="2000" dirty="0" err="1"/>
              <a:t>Salmonellose</a:t>
            </a:r>
            <a:r>
              <a:rPr lang="en-GB" sz="2000" dirty="0"/>
              <a:t>, E. Coli ET, ET SHU  </a:t>
            </a:r>
          </a:p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defTabSz="88954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CD5F05CF-9A59-4E37-B664-DDAE54912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2E95AFE-0E5C-41F8-87BA-A1F7BC9ACA74}" type="slidenum">
              <a:rPr lang="en-GB" altLang="en-US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4854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ABBCF123-693A-45DD-BF99-853A237D4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3EE8C302-BE3E-4E36-A88B-34ACB78111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Immunologic experience: vaccination, prior infection raising immunity, co-morbidities, introduction of new pathogen (malaria, measles, cholera)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BC350B48-D241-4DE6-9C4C-9E0087C75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934BC0B-7751-4B40-B345-BE0D2E451AEC}" type="slidenum">
              <a:rPr lang="en-GB" altLang="en-US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1920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3D9860C6-A8C5-4F4F-A29F-820EC65605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E92770EA-C7A4-40DC-A6DC-44DAB8B4C8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2">
              <a:spcBef>
                <a:spcPct val="0"/>
              </a:spcBef>
            </a:pP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Environment factors 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Influence any of the three major links in the chain of transmission so as to promote or limit the development of infection</a:t>
            </a:r>
            <a:endParaRPr lang="en-US" altLang="en-US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FF5B7E95-3E21-4E8B-BD07-1771D41F4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D7FB28F-B1D2-4DD2-9B00-3D472CC02B53}" type="slidenum">
              <a:rPr lang="en-GB" altLang="en-US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2218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Low level of personal hygiene -&gt; lack of soap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CDE20-A2C0-4B87-A10B-7D0A1DB210D0}" type="slidenum">
              <a:rPr lang="en-GB" altLang="en-US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278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99B8-BF37-4AC1-8D43-913805886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88074-6CA7-44D0-872B-833C78984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A9AD9-D56A-4C38-80A0-89D2840B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AE2CE-9585-42FF-A3A9-6AD26AA3E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299D0-D052-4DF4-A12D-1BCAB721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2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3A519-DA5E-4869-AAFB-29F043DDD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A3469-9EB3-48F6-810A-366EC6827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0B4F2-6012-42B7-9F78-19627D2C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5AA46-6D3B-46AD-ACEB-24C929FB3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3C26-029A-4AED-81A3-1418CCF2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93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A3BC29-E687-44BB-8BC5-72699D5B3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197B9-C9E7-4FDC-96B7-B8787152D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046A3-91BA-41D8-82DF-AF915536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58D91-2042-42CD-B8FB-BABE9352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138C0-3AE3-40E0-BDC8-B11B2735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237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D0C934-E954-4AF9-8B87-74CA365D9D41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75762-C20E-40AE-98BD-5060E0CA2F9A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4054864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4031-B816-423F-9270-787F76A3B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D9967E-E48F-427C-9262-4B566401C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FFFE7-5394-48D7-8372-DBD9A64D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CCBBB-5B11-43EF-9518-A50E5E08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FDE29-0B5F-4FB7-A5A7-092D6B4F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3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E47D-0223-42EB-9C23-94532140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B7908-BFDF-41F4-9FCE-3820AA8E7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5D306-0908-468F-8113-08D89AC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41108-E8C3-422A-9B28-910FB5D5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E5397-7F14-4242-8297-CB6D5917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20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B08DB-12CE-4785-B3F1-14D802D12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ABB0A-E735-4ED0-861E-289089D15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D00A4-1EEF-4D87-8767-BF69802C3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F9FDF-F4CF-4973-B745-4355E8A2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2DC32-2640-44EF-8529-56FBD7C8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A75E6-719C-45D1-8B2E-300A35EB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407DE-6CF7-491F-803D-5CEBE93172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96C73-EF2C-4CCA-8116-4D31D72D6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E158F-A2A4-422B-B306-49C2893D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694D8-1A90-41CA-9DA8-E98C1A2FA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9DCC9-7B62-4F0A-A05B-2DA798D0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44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420DE-96CA-4F5E-B954-156DC2FB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4351-FC55-4668-8A24-B8C193389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1A276-6CFB-4D0D-BADE-61FAFD87D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CE695-6DB4-4405-8BA2-B039E9700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89451-C2A3-450C-AD95-37003FE89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64F0B3-D52A-424D-92D0-F65CD5D3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5A77A-C42E-4887-85F2-5A6F27AF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524D3-D071-47EB-B2EA-906A60AD5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92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10363-10B4-4CB5-920C-4FF0C611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9242B0-63C0-4C03-870D-EE37D79A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BC353-0754-475F-98F8-2CDE09788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95774-7111-4E0E-A65F-71C8C43C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68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CD2D56-A685-46A8-8315-274E2ECD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AB6083-16FB-40EC-BBEC-3560D5DF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3B9A1-981E-41B5-83B4-301636F5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2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F9394-8A49-4373-BC2E-0D54261EF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5D2D6-D27B-4CEA-9DEF-77344FBBA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0BEC-E45B-482B-B2A4-60731E8A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4DA7D-AA1A-474E-9801-1C3313C71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33E68-E2F0-46DA-847B-E95A21B7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184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1A460-1D48-461D-872B-22DA89D8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2F18A-4FB4-4CB7-8136-E3314AA61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74DF5-101C-43A5-9CA9-CF170AD05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60034-5886-4359-A7FC-833AB52AF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8E66D-B0CD-473D-8333-A622C6976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4FF5CE-5FE6-4854-9190-CE6CC360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98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9F8CD-7BB3-4C38-B2AF-C387123F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845D09-8E72-4D90-A0EA-EE5C15DC9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18CC2-0F2A-494C-A0EE-9694B167F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EDB1D-8623-4395-9F96-9C492D87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41ECB-5EF5-4810-973E-66C54C3D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D3ABE-6EF5-4C9A-9987-E3E0C63C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19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84BBD-17CD-444F-BB3C-C048A437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0813C-2BF0-4FBB-B356-1BAB1F253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AA5C7-5BA5-4DF2-972E-12AB838F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B535C-965C-43D8-9E47-E917B6E5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59883-EE7C-48D7-A4B5-6121EB2AA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03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9BBDD-3666-43B1-88EF-4F2BAB67D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59FE8-609C-471B-A5FD-C65319DB3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66D14-7EDC-4E7A-9576-BE77B022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80068-1827-421B-9BC1-D39055AF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EE947-4030-4B97-9E63-D28A1D72B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0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4FEDB-842F-4677-B095-59C83F93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B4636-5B6E-42FB-882B-8311336A8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CF8B1-B9CC-4BF7-B386-A6CC788A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D3D21-058D-49C0-8787-407A6EB7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57EDB-F0C1-42C3-8119-F25E68CD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659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F7713-D757-4AF7-A5E0-1EF791CB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E5E5B-6695-479D-AB15-BD770390F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1D31A-5066-4CF7-848D-DD653630B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5FD6F-EE4D-4959-A9AF-78DE3386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CB934-8BCB-41E5-B0B4-7F6FB789A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5D6B0-DD06-4B04-A28C-7526A83A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45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F82E9-EC2D-48EF-9D89-DAB63BD7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9C8CA-2328-46CC-8AE3-654EA8394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C0C8B-8545-4681-A79C-E67B44AE9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C13167-B0DB-4475-8C79-53FBBADD0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27D143-3E8E-47A9-915C-AA04FB0D68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414536-9E6E-4263-8396-7360C387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C9AD4-02F5-4A3F-9693-ECA9455B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4263AF-51D9-410E-BA86-F0503A4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1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4B67-BB2F-4893-A52B-2BF639A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99ED5-E920-4FB8-8D71-18A0CFDF4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943DD-53CB-47B5-BB5A-4E2EF929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42196-9ECC-4BD3-8568-CD613E8A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93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FA471-9327-4F2C-A325-E6358367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14225-95EF-464B-82C3-0C48015F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90103-0622-49A4-8F49-5981E173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00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B690-ED43-4FEF-B841-E338B961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B9904-7169-4BD4-8A40-BE9270AA2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CCDA2-80B0-469D-803E-FD6F963DF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C7979-8230-4C83-A134-FBEA8E61F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F8AF2-A227-4480-9159-2DE5AB37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B15E9-1884-4399-B8DB-E602AEEB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5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E45E-32DD-4AAF-BBB6-EBD954D3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01A2FE-3AAD-4427-B456-7E1BBDB07B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4E639-40E1-47DA-B03C-21DC27597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B7A6B-6183-4337-9ED2-CDD26F0E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DB00C-647C-4AD3-9DEC-D7D8E74D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F436A-DA2F-44D6-B8E3-8CCB3ADC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6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E8A3C-EEBB-4CBC-BDF8-90D2FDDB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6B1D4-4621-4008-A772-A9494D2AE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B0681-E2E7-421D-A23B-5947B1EAF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4F0C8-E40F-43EA-AAE1-638799F4D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74D83-5E54-4727-95A1-4F49EAA90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BCF39-DDCF-4643-A132-CED48E3E7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9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A89E1B-9678-4645-9545-94EBD543F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030CA-6C0C-4682-9E86-BA109204D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39089-3B3A-4608-A19C-71EFB0338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2114D-D1A6-44D1-86D5-550D4A108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DC0FF-8133-450E-B601-C4C3794BB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7E62E-D267-477A-8177-6E6EA5169B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CA240-FCDC-4790-B9B6-93C5B009CB7C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1712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18" Type="http://schemas.openxmlformats.org/officeDocument/2006/relationships/image" Target="../media/image13.png"/><Relationship Id="rId3" Type="http://schemas.openxmlformats.org/officeDocument/2006/relationships/diagramData" Target="../diagrams/data4.xml"/><Relationship Id="rId21" Type="http://schemas.openxmlformats.org/officeDocument/2006/relationships/image" Target="../media/image16.svg"/><Relationship Id="rId7" Type="http://schemas.microsoft.com/office/2007/relationships/diagramDrawing" Target="../diagrams/drawing4.xml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4.svg"/><Relationship Id="rId4" Type="http://schemas.openxmlformats.org/officeDocument/2006/relationships/diagramLayout" Target="../diagrams/layout4.xml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57747A7B-A5F7-44AD-B715-A6FBFEDA00B3}"/>
              </a:ext>
            </a:extLst>
          </p:cNvPr>
          <p:cNvSpPr txBox="1">
            <a:spLocks/>
          </p:cNvSpPr>
          <p:nvPr/>
        </p:nvSpPr>
        <p:spPr bwMode="auto">
          <a:xfrm>
            <a:off x="2062480" y="1928222"/>
            <a:ext cx="77724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76" tIns="44481" rIns="88976" bIns="4448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4400" dirty="0">
                <a:cs typeface="Calibri" panose="020F0502020204030204" pitchFamily="34" charset="0"/>
              </a:rPr>
              <a:t>Communicable diseases</a:t>
            </a:r>
          </a:p>
          <a:p>
            <a:pPr algn="ctr"/>
            <a:r>
              <a:rPr lang="en-GB" altLang="en-US" sz="4400" dirty="0">
                <a:cs typeface="Calibri" panose="020F0502020204030204" pitchFamily="34" charset="0"/>
              </a:rPr>
              <a:t>Challenges in crisis settings</a:t>
            </a:r>
            <a:endParaRPr lang="en-US" altLang="en-US" sz="4400" dirty="0"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758601-8C12-4041-9931-8EF69E12C7C5}"/>
              </a:ext>
            </a:extLst>
          </p:cNvPr>
          <p:cNvSpPr txBox="1">
            <a:spLocks/>
          </p:cNvSpPr>
          <p:nvPr/>
        </p:nvSpPr>
        <p:spPr>
          <a:xfrm>
            <a:off x="4151314" y="3789363"/>
            <a:ext cx="4872037" cy="1079500"/>
          </a:xfrm>
          <a:prstGeom prst="rect">
            <a:avLst/>
          </a:prstGeom>
        </p:spPr>
        <p:txBody>
          <a:bodyPr lIns="88976" tIns="44481" rIns="88976" bIns="44481"/>
          <a:lstStyle>
            <a:lvl1pPr marL="342828" indent="-342828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3" indent="-285690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7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0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64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66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70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73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76" indent="-228551" algn="l" defTabSz="91420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72" name="TextBox 9">
            <a:extLst>
              <a:ext uri="{FF2B5EF4-FFF2-40B4-BE49-F238E27FC236}">
                <a16:creationId xmlns:a16="http://schemas.microsoft.com/office/drawing/2014/main" id="{65CBD506-94C3-44D9-B9FD-F9FA19BC5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0299" y="5943721"/>
            <a:ext cx="4872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GB" altLang="en-US" sz="1200" dirty="0">
                <a:solidFill>
                  <a:srgbClr val="0000FF"/>
                </a:solidFill>
                <a:latin typeface="+mn-lt"/>
              </a:rPr>
              <a:t>The learning materials have been developed </a:t>
            </a:r>
          </a:p>
          <a:p>
            <a:pPr algn="r"/>
            <a:r>
              <a:rPr lang="en-GB" altLang="en-US" sz="1200" dirty="0">
                <a:solidFill>
                  <a:srgbClr val="0000FF"/>
                </a:solidFill>
                <a:latin typeface="+mn-lt"/>
              </a:rPr>
              <a:t>by </a:t>
            </a:r>
            <a:r>
              <a:rPr lang="en-GB" altLang="en-US" sz="1200" dirty="0" err="1">
                <a:solidFill>
                  <a:srgbClr val="0000FF"/>
                </a:solidFill>
                <a:latin typeface="+mn-lt"/>
              </a:rPr>
              <a:t>Dr.</a:t>
            </a:r>
            <a:r>
              <a:rPr lang="en-GB" altLang="en-US" sz="1200" dirty="0">
                <a:solidFill>
                  <a:srgbClr val="0000FF"/>
                </a:solidFill>
                <a:latin typeface="+mn-lt"/>
              </a:rPr>
              <a:t> Anne </a:t>
            </a:r>
            <a:r>
              <a:rPr lang="en-GB" altLang="en-US" sz="1200" dirty="0" err="1">
                <a:solidFill>
                  <a:srgbClr val="0000FF"/>
                </a:solidFill>
                <a:latin typeface="+mn-lt"/>
              </a:rPr>
              <a:t>Perrocheau</a:t>
            </a:r>
            <a:r>
              <a:rPr lang="en-GB" altLang="en-US" sz="1200" dirty="0">
                <a:solidFill>
                  <a:srgbClr val="0000FF"/>
                </a:solidFill>
                <a:latin typeface="+mn-lt"/>
              </a:rPr>
              <a:t>, WHO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DDD39-0A95-4412-8C82-917B262301AB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A42E5-2B9D-46E4-B885-F3100DAEAC0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1B2DF-F81A-4008-AD7B-6D7AD7A3A2F7}"/>
              </a:ext>
            </a:extLst>
          </p:cNvPr>
          <p:cNvSpPr txBox="1"/>
          <p:nvPr/>
        </p:nvSpPr>
        <p:spPr>
          <a:xfrm>
            <a:off x="7884160" y="6075364"/>
            <a:ext cx="384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Name(s) and organization facilitator(s)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9B8FA-2E4F-41E0-988B-511B3D2EE720}"/>
              </a:ext>
            </a:extLst>
          </p:cNvPr>
          <p:cNvSpPr txBox="1"/>
          <p:nvPr/>
        </p:nvSpPr>
        <p:spPr>
          <a:xfrm>
            <a:off x="8859520" y="326108"/>
            <a:ext cx="325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Logo organization(s) facilitator(s)</a:t>
            </a:r>
          </a:p>
        </p:txBody>
      </p:sp>
    </p:spTree>
    <p:extLst>
      <p:ext uri="{BB962C8B-B14F-4D97-AF65-F5344CB8AC3E}">
        <p14:creationId xmlns:p14="http://schemas.microsoft.com/office/powerpoint/2010/main" val="1350173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D7CCF9B-0FCA-445A-BEE7-B186431B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51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altLang="en-US" u="sng" dirty="0">
                <a:latin typeface="+mn-lt"/>
              </a:rPr>
              <a:t>Infectious agent – Classification  </a:t>
            </a:r>
            <a:endParaRPr lang="en-US" altLang="en-US" u="sng" dirty="0">
              <a:latin typeface="+mn-lt"/>
            </a:endParaRP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EA63B798-2F8A-46B2-AACD-EF1509E2D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2838" y="1409700"/>
            <a:ext cx="8291512" cy="4611688"/>
          </a:xfrm>
        </p:spPr>
        <p:txBody>
          <a:bodyPr/>
          <a:lstStyle/>
          <a:p>
            <a:pPr marL="0" indent="0">
              <a:buNone/>
            </a:pPr>
            <a:r>
              <a:rPr lang="en-GB" altLang="en-US"/>
              <a:t> </a:t>
            </a:r>
          </a:p>
          <a:p>
            <a:pPr marL="0" indent="0">
              <a:buNone/>
            </a:pPr>
            <a:r>
              <a:rPr lang="en-GB" altLang="en-US"/>
              <a:t> </a:t>
            </a:r>
          </a:p>
          <a:p>
            <a:pPr marL="0" indent="0">
              <a:buNone/>
            </a:pPr>
            <a:r>
              <a:rPr lang="en-GB" altLang="en-US"/>
              <a:t> </a:t>
            </a:r>
          </a:p>
          <a:p>
            <a:pPr marL="0" indent="0">
              <a:buNone/>
            </a:pPr>
            <a:endParaRPr lang="en-US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20E4DA-419F-49F5-B505-05D5762B47A8}"/>
              </a:ext>
            </a:extLst>
          </p:cNvPr>
          <p:cNvSpPr/>
          <p:nvPr/>
        </p:nvSpPr>
        <p:spPr bwMode="auto">
          <a:xfrm>
            <a:off x="8999515" y="3382463"/>
            <a:ext cx="3080631" cy="1100599"/>
          </a:xfrm>
          <a:prstGeom prst="ellipse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1042988" rtl="1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Prions</a:t>
            </a:r>
          </a:p>
          <a:p>
            <a:pPr defTabSz="1042988" rtl="1">
              <a:defRPr/>
            </a:pPr>
            <a:r>
              <a:rPr lang="en-GB" sz="2000" dirty="0">
                <a:latin typeface="Arial" charset="0"/>
                <a:cs typeface="Arial" charset="0"/>
              </a:rPr>
              <a:t>Mad cow disease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21A20AD-4899-4277-B53C-BF1EDD4DBBF7}"/>
              </a:ext>
            </a:extLst>
          </p:cNvPr>
          <p:cNvSpPr txBox="1">
            <a:spLocks/>
          </p:cNvSpPr>
          <p:nvPr/>
        </p:nvSpPr>
        <p:spPr bwMode="auto">
          <a:xfrm>
            <a:off x="1703177" y="3992204"/>
            <a:ext cx="2601937" cy="1683543"/>
          </a:xfrm>
          <a:prstGeom prst="ellipse">
            <a:avLst/>
          </a:prstGeom>
          <a:solidFill>
            <a:srgbClr val="A5D7F9"/>
          </a:solidFill>
          <a:ln cap="flat" algn="ctr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313" indent="-341313" algn="l" defTabSz="912813" rtl="0" fontAlgn="base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"/>
              <a:defRPr sz="2800">
                <a:solidFill>
                  <a:srgbClr val="00006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4863" indent="-28098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panose="020B0604020202020204" pitchFamily="34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5713" indent="-269875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3700" indent="-225425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7550" indent="-144463" algn="r" defTabSz="912813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5pPr>
            <a:lvl6pPr marL="2389109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789845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190581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591317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 defTabSz="1042988" rtl="1">
              <a:spcBef>
                <a:spcPct val="0"/>
              </a:spcBef>
              <a:buClrTx/>
              <a:buNone/>
            </a:pPr>
            <a:r>
              <a:rPr lang="en-GB" altLang="en-US" sz="2000" b="1" kern="0" dirty="0"/>
              <a:t>Mycosis (fungus)</a:t>
            </a:r>
          </a:p>
          <a:p>
            <a:pPr marL="0" indent="0" defTabSz="1042988" rtl="1">
              <a:spcBef>
                <a:spcPct val="0"/>
              </a:spcBef>
              <a:buClrTx/>
              <a:buNone/>
            </a:pPr>
            <a:r>
              <a:rPr lang="en-GB" altLang="en-US" sz="2000" kern="0" dirty="0"/>
              <a:t>Candidiasis, cryptococcosis</a:t>
            </a:r>
          </a:p>
          <a:p>
            <a:pPr marL="0" indent="0" defTabSz="1042988" rtl="1">
              <a:spcBef>
                <a:spcPct val="0"/>
              </a:spcBef>
              <a:buClrTx/>
              <a:buNone/>
            </a:pPr>
            <a:r>
              <a:rPr lang="en-GB" altLang="en-US" sz="3900" kern="0" dirty="0"/>
              <a:t> </a:t>
            </a:r>
            <a:endParaRPr lang="en-US" altLang="en-US" sz="3900" kern="0" dirty="0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497B1F56-6E0C-40B2-9D77-6EC320A76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904" y="3992562"/>
            <a:ext cx="4032447" cy="2200277"/>
          </a:xfrm>
          <a:prstGeom prst="ellipse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Arial" panose="020B0604020202020204" pitchFamily="34" charset="0"/>
              </a:rPr>
              <a:t>Protozoa (parasites)</a:t>
            </a:r>
          </a:p>
          <a:p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Malaria, trypanosomiasis, amebiasis, schistosomiasis</a:t>
            </a:r>
            <a:endParaRPr lang="en-US" altLang="en-US" sz="20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84FCF8-9A40-4568-8486-F211959EE028}"/>
              </a:ext>
            </a:extLst>
          </p:cNvPr>
          <p:cNvSpPr/>
          <p:nvPr/>
        </p:nvSpPr>
        <p:spPr bwMode="auto">
          <a:xfrm>
            <a:off x="3421000" y="3713910"/>
            <a:ext cx="3786411" cy="19478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1042988" rtl="1">
              <a:defRPr/>
            </a:pPr>
            <a:r>
              <a:rPr lang="en-GB" sz="2000" b="1" dirty="0">
                <a:solidFill>
                  <a:srgbClr val="000066"/>
                </a:solidFill>
                <a:latin typeface="Arial" charset="0"/>
                <a:cs typeface="Arial" charset="0"/>
              </a:rPr>
              <a:t>Helminths (worms) </a:t>
            </a:r>
          </a:p>
          <a:p>
            <a:pPr defTabSz="1042988">
              <a:defRPr/>
            </a:pPr>
            <a:r>
              <a:rPr lang="en-GB" sz="2000" dirty="0">
                <a:solidFill>
                  <a:srgbClr val="000066"/>
                </a:solidFill>
                <a:latin typeface="Arial" charset="0"/>
                <a:cs typeface="Arial" charset="0"/>
              </a:rPr>
              <a:t>Ascaris, filariasis,, larva </a:t>
            </a:r>
            <a:r>
              <a:rPr lang="en-GB" sz="2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migrans</a:t>
            </a:r>
            <a:r>
              <a:rPr lang="en-GB" sz="2000" dirty="0">
                <a:solidFill>
                  <a:srgbClr val="000066"/>
                </a:solidFill>
                <a:latin typeface="Arial" charset="0"/>
                <a:cs typeface="Arial" charset="0"/>
              </a:rPr>
              <a:t>, </a:t>
            </a:r>
            <a:r>
              <a:rPr lang="en-GB" sz="2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tenia</a:t>
            </a:r>
            <a:r>
              <a:rPr lang="en-GB" sz="2000" dirty="0">
                <a:solidFill>
                  <a:srgbClr val="000066"/>
                </a:solidFill>
                <a:latin typeface="Arial" charset="0"/>
                <a:cs typeface="Arial" charset="0"/>
              </a:rPr>
              <a:t>,…  </a:t>
            </a:r>
            <a:endParaRPr lang="en-US" sz="39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21509" name="Oval 5">
            <a:extLst>
              <a:ext uri="{FF2B5EF4-FFF2-40B4-BE49-F238E27FC236}">
                <a16:creationId xmlns:a16="http://schemas.microsoft.com/office/drawing/2014/main" id="{AE22B4A8-FA70-4238-B4A5-E615C6BD2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7932" y="1336389"/>
            <a:ext cx="4056578" cy="27352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1"/>
            <a:r>
              <a:rPr lang="en-GB" altLang="en-US" sz="2000" b="1" dirty="0">
                <a:latin typeface="Arial" panose="020B0604020202020204" pitchFamily="34" charset="0"/>
              </a:rPr>
              <a:t>Virus</a:t>
            </a:r>
          </a:p>
          <a:p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Measles, poliomyelitis, rabies, yellow fever, dengue, monkey pox, Ebola, Marburg, HIV, hepatitis A, E, C,..   </a:t>
            </a:r>
            <a:endParaRPr lang="en-US" altLang="en-US" sz="20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ABA5D9-DAC3-49A7-AF66-FE07ADA420E5}"/>
              </a:ext>
            </a:extLst>
          </p:cNvPr>
          <p:cNvSpPr/>
          <p:nvPr/>
        </p:nvSpPr>
        <p:spPr bwMode="auto">
          <a:xfrm>
            <a:off x="2127325" y="1341536"/>
            <a:ext cx="3786411" cy="259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1042988" rtl="1">
              <a:defRPr/>
            </a:pPr>
            <a:r>
              <a:rPr lang="en-GB" sz="2000" b="1" dirty="0">
                <a:latin typeface="+mn-lt"/>
                <a:cs typeface="+mn-cs"/>
              </a:rPr>
              <a:t>Bacteria </a:t>
            </a:r>
          </a:p>
          <a:p>
            <a:pPr defTabSz="1042988">
              <a:defRPr/>
            </a:pPr>
            <a:r>
              <a:rPr lang="en-GB" sz="2000" dirty="0"/>
              <a:t>C</a:t>
            </a:r>
            <a:r>
              <a:rPr lang="en-GB" sz="2000" dirty="0">
                <a:latin typeface="+mn-lt"/>
                <a:cs typeface="+mn-cs"/>
              </a:rPr>
              <a:t>holera, meningitis, typhoid, leptospirosis, shigellosis, tetanus, diphtheria, pertussis, salmonellosis, </a:t>
            </a:r>
            <a:endParaRPr lang="en-GB" sz="4000" dirty="0">
              <a:latin typeface="+mn-lt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B28BF15-E4E7-4653-8161-D874191B19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903787"/>
              </p:ext>
            </p:extLst>
          </p:nvPr>
        </p:nvGraphicFramePr>
        <p:xfrm>
          <a:off x="9347915" y="229253"/>
          <a:ext cx="2939253" cy="15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E981094-A39A-4275-B733-B0B9DDE0136C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2A5AE-3413-46EC-AB13-A58CB55DBD3D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097340-133C-44FD-81C9-07004609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038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0DCDB-00BC-4D54-9422-37045B939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 dirty="0">
                <a:latin typeface="Calibri"/>
                <a:cs typeface="Calibri"/>
              </a:rPr>
              <a:t>Sources of infection </a:t>
            </a:r>
            <a:endParaRPr lang="fr-FR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9C2A4-C852-4322-AB26-4F1DDFF31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1834014"/>
            <a:ext cx="4111305" cy="4351338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>
                <a:latin typeface="Calibri"/>
                <a:cs typeface="Calibri"/>
              </a:rPr>
              <a:t>Human  </a:t>
            </a:r>
            <a:endParaRPr lang="en-US" dirty="0">
              <a:latin typeface="Calibri"/>
              <a:cs typeface="Calibri"/>
            </a:endParaRPr>
          </a:p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AutoNum type="arabicPeriod"/>
            </a:pPr>
            <a:r>
              <a:rPr lang="en-GB" dirty="0">
                <a:latin typeface="Calibri"/>
                <a:cs typeface="Calibri"/>
              </a:rPr>
              <a:t>Animal ( zoonosis)</a:t>
            </a:r>
            <a:endParaRPr lang="en-US" dirty="0">
              <a:latin typeface="Calibri"/>
              <a:cs typeface="Calibri"/>
            </a:endParaRPr>
          </a:p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AutoNum type="arabicPeriod"/>
            </a:pPr>
            <a:r>
              <a:rPr lang="en-GB" dirty="0">
                <a:latin typeface="Calibri"/>
                <a:cs typeface="Calibri"/>
              </a:rPr>
              <a:t>Water   </a:t>
            </a:r>
            <a:endParaRPr lang="en-US" dirty="0">
              <a:latin typeface="Calibri"/>
              <a:cs typeface="Calibri"/>
            </a:endParaRPr>
          </a:p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>
                <a:latin typeface="Calibri"/>
                <a:cs typeface="Calibri"/>
              </a:rPr>
              <a:t>Food    </a:t>
            </a:r>
            <a:endParaRPr lang="en-US" dirty="0">
              <a:latin typeface="Calibri"/>
              <a:cs typeface="Calibri"/>
            </a:endParaRPr>
          </a:p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>
                <a:latin typeface="Calibri"/>
                <a:cs typeface="Calibri"/>
              </a:rPr>
              <a:t>Dust /air</a:t>
            </a:r>
          </a:p>
          <a:p>
            <a:pPr marL="45720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340995" indent="-340995"/>
            <a:endParaRPr lang="fr-FR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DCC5F00-5544-4DB9-98F6-5B777D79EF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42941"/>
              </p:ext>
            </p:extLst>
          </p:nvPr>
        </p:nvGraphicFramePr>
        <p:xfrm>
          <a:off x="9241962" y="834335"/>
          <a:ext cx="2573850" cy="11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42799C1-723E-40DB-89EE-C93DC04CA2B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8BD9D-7E25-4433-B47F-0964DB5D7A8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69D81-D26C-4A11-BBD1-4C6E4D59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984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00F14-79BD-44DC-9469-25299412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826" y="879501"/>
            <a:ext cx="9555670" cy="66405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n-lt"/>
              </a:rPr>
              <a:t>What are the main infectious disease sources</a:t>
            </a:r>
            <a:br>
              <a:rPr lang="fr-FR" dirty="0"/>
            </a:br>
            <a:r>
              <a:rPr lang="fr-FR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BE3F7-3AB1-4D36-B630-3B01735A6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5741" y="1570069"/>
            <a:ext cx="1676910" cy="823912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Disease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B1184-915B-4D2F-BDE7-00BC4B01B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1236" y="2529622"/>
            <a:ext cx="4546223" cy="3952385"/>
          </a:xfrm>
        </p:spPr>
        <p:txBody>
          <a:bodyPr/>
          <a:lstStyle/>
          <a:p>
            <a:pPr marL="340995" indent="-340995"/>
            <a:r>
              <a:rPr lang="en-US" dirty="0"/>
              <a:t>Cholera</a:t>
            </a:r>
          </a:p>
          <a:p>
            <a:pPr marL="340995" indent="-340995"/>
            <a:r>
              <a:rPr lang="en-US" dirty="0"/>
              <a:t>Measles</a:t>
            </a:r>
          </a:p>
          <a:p>
            <a:pPr marL="340995" indent="-340995"/>
            <a:r>
              <a:rPr lang="en-US" dirty="0"/>
              <a:t>Hepatitis E</a:t>
            </a:r>
          </a:p>
          <a:p>
            <a:pPr marL="340995" indent="-340995"/>
            <a:r>
              <a:rPr lang="en-US" dirty="0"/>
              <a:t>Rabies</a:t>
            </a:r>
          </a:p>
          <a:p>
            <a:pPr marL="340995" indent="-340995"/>
            <a:r>
              <a:rPr lang="en-US" dirty="0"/>
              <a:t>Shigelloses</a:t>
            </a:r>
          </a:p>
          <a:p>
            <a:pPr marL="340995" indent="-340995"/>
            <a:r>
              <a:rPr lang="en-US" dirty="0"/>
              <a:t>Acute Respiratory Diseases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F00C0-FB91-4057-8D17-21B70FB98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3529" y="1570069"/>
            <a:ext cx="5183188" cy="823912"/>
          </a:xfrm>
        </p:spPr>
        <p:txBody>
          <a:bodyPr/>
          <a:lstStyle/>
          <a:p>
            <a:r>
              <a:rPr lang="fr-FR" dirty="0">
                <a:solidFill>
                  <a:srgbClr val="0000FF"/>
                </a:solidFill>
              </a:rPr>
              <a:t>Source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854FC-FF9A-4255-A4EF-29F76E6A3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0857" y="2623275"/>
            <a:ext cx="6460742" cy="3952385"/>
          </a:xfrm>
        </p:spPr>
        <p:txBody>
          <a:bodyPr/>
          <a:lstStyle/>
          <a:p>
            <a:pPr marL="340995" indent="-340995"/>
            <a:r>
              <a:rPr lang="en-US" dirty="0"/>
              <a:t>Contaminated drinking water</a:t>
            </a:r>
          </a:p>
          <a:p>
            <a:pPr marL="340995" indent="-340995"/>
            <a:r>
              <a:rPr lang="en-US" dirty="0"/>
              <a:t>Sick contact </a:t>
            </a:r>
          </a:p>
          <a:p>
            <a:pPr marL="340995" indent="-340995"/>
            <a:r>
              <a:rPr lang="en-US" dirty="0"/>
              <a:t>Contaminated water, food</a:t>
            </a:r>
          </a:p>
          <a:p>
            <a:pPr marL="340995" indent="-340995"/>
            <a:r>
              <a:rPr lang="en-US" dirty="0"/>
              <a:t>Infected animals (not reservoir)</a:t>
            </a:r>
          </a:p>
          <a:p>
            <a:pPr marL="340995" indent="-340995"/>
            <a:r>
              <a:rPr lang="en-US" dirty="0"/>
              <a:t>Contaminated water </a:t>
            </a:r>
          </a:p>
          <a:p>
            <a:pPr marL="340995" indent="-340995"/>
            <a:r>
              <a:rPr lang="en-US" dirty="0"/>
              <a:t>Infected contact </a:t>
            </a:r>
          </a:p>
          <a:p>
            <a:pPr marL="340995" indent="-340995"/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C8497-9C7A-487A-B6E9-F8621178804E}"/>
              </a:ext>
            </a:extLst>
          </p:cNvPr>
          <p:cNvSpPr txBox="1"/>
          <p:nvPr/>
        </p:nvSpPr>
        <p:spPr>
          <a:xfrm>
            <a:off x="1031236" y="375993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616FBB-FE82-4CD2-8F2E-1C0538C1A59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AC8D5-F54F-4F54-945E-91A2BB308FBA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137133-711C-472F-8941-91A2F86E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3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F962E660-B0F6-42CE-8BA3-CB974F791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56" y="29863"/>
            <a:ext cx="10515600" cy="1325563"/>
          </a:xfrm>
        </p:spPr>
        <p:txBody>
          <a:bodyPr/>
          <a:lstStyle/>
          <a:p>
            <a:r>
              <a:rPr lang="en-GB" altLang="en-US" u="sng" dirty="0">
                <a:latin typeface="Calibri"/>
                <a:cs typeface="Calibri"/>
              </a:rPr>
              <a:t>Mode of transmission</a:t>
            </a:r>
            <a:r>
              <a:rPr lang="en-GB" altLang="en-US" dirty="0">
                <a:latin typeface="Calibri"/>
                <a:cs typeface="Calibri"/>
              </a:rPr>
              <a:t>  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33288-3F01-4A86-A09B-52F6E327A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456" y="1847850"/>
            <a:ext cx="10515600" cy="4351338"/>
          </a:xfrm>
        </p:spPr>
        <p:txBody>
          <a:bodyPr/>
          <a:lstStyle/>
          <a:p>
            <a:pPr marL="457200" indent="-457200" defTabSz="914179">
              <a:buFont typeface="+mj-lt"/>
              <a:buAutoNum type="arabicPeriod"/>
              <a:defRPr/>
            </a:pPr>
            <a:r>
              <a:rPr lang="en-GB" dirty="0"/>
              <a:t>Contact transmission </a:t>
            </a:r>
          </a:p>
          <a:p>
            <a:pPr marL="805180" lvl="1" indent="-281940" defTabSz="914179">
              <a:buFont typeface="Arial" charset="0"/>
              <a:buChar char="–"/>
              <a:defRPr/>
            </a:pPr>
            <a:r>
              <a:rPr lang="en-GB" dirty="0"/>
              <a:t>Direct-contact </a:t>
            </a:r>
          </a:p>
          <a:p>
            <a:pPr marL="805180" lvl="1" indent="-281940" defTabSz="914179">
              <a:buFont typeface="Arial" charset="0"/>
              <a:buChar char="–"/>
              <a:defRPr/>
            </a:pPr>
            <a:r>
              <a:rPr lang="en-GB" dirty="0"/>
              <a:t>Indirect contact : body fluids, infected tissues</a:t>
            </a:r>
          </a:p>
          <a:p>
            <a:pPr marL="805180" lvl="1" indent="-281940" defTabSz="914179">
              <a:buFont typeface="Arial" charset="0"/>
              <a:buChar char="–"/>
              <a:defRPr/>
            </a:pPr>
            <a:r>
              <a:rPr lang="en-GB" dirty="0"/>
              <a:t>Droplets spread </a:t>
            </a:r>
            <a:endParaRPr lang="en-US" dirty="0"/>
          </a:p>
          <a:p>
            <a:pPr marL="457200" indent="-457200" defTabSz="914179">
              <a:buFont typeface="+mj-lt"/>
              <a:buAutoNum type="arabicPeriod"/>
              <a:defRPr/>
            </a:pPr>
            <a:r>
              <a:rPr lang="en-GB" dirty="0">
                <a:latin typeface="Calibri"/>
                <a:cs typeface="Calibri"/>
              </a:rPr>
              <a:t>Common vehicle transmission: water, food</a:t>
            </a:r>
            <a:endParaRPr lang="en-GB" dirty="0"/>
          </a:p>
          <a:p>
            <a:pPr marL="457200" indent="-457200" defTabSz="914179">
              <a:buFont typeface="+mj-lt"/>
              <a:buAutoNum type="arabicPeriod"/>
              <a:defRPr/>
            </a:pPr>
            <a:r>
              <a:rPr lang="en-GB" dirty="0">
                <a:latin typeface="Calibri"/>
                <a:cs typeface="Calibri"/>
              </a:rPr>
              <a:t>Air transmission</a:t>
            </a:r>
            <a:r>
              <a:rPr lang="en-GB" sz="2000" dirty="0">
                <a:latin typeface="Calibri"/>
                <a:cs typeface="Calibri"/>
              </a:rPr>
              <a:t> </a:t>
            </a:r>
            <a:endParaRPr lang="en-GB" sz="2000" dirty="0"/>
          </a:p>
          <a:p>
            <a:pPr marL="457200" indent="-457200" defTabSz="914179">
              <a:buFont typeface="+mj-lt"/>
              <a:buAutoNum type="arabicPeriod"/>
              <a:defRPr/>
            </a:pPr>
            <a:r>
              <a:rPr lang="en-GB" dirty="0">
                <a:latin typeface="Calibri"/>
                <a:cs typeface="Calibri"/>
              </a:rPr>
              <a:t>Vector bites</a:t>
            </a:r>
            <a:endParaRPr lang="en-GB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3ACC238-6DC9-48B4-9EB3-6FB7C47F7898}"/>
              </a:ext>
            </a:extLst>
          </p:cNvPr>
          <p:cNvGraphicFramePr/>
          <p:nvPr>
            <p:extLst/>
          </p:nvPr>
        </p:nvGraphicFramePr>
        <p:xfrm>
          <a:off x="8322886" y="4164"/>
          <a:ext cx="2939253" cy="15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Boardroom">
            <a:extLst>
              <a:ext uri="{FF2B5EF4-FFF2-40B4-BE49-F238E27FC236}">
                <a16:creationId xmlns:a16="http://schemas.microsoft.com/office/drawing/2014/main" id="{4C59AF4B-802F-4B0F-89F3-EBC127948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80176" y="1381125"/>
            <a:ext cx="914400" cy="914400"/>
          </a:xfrm>
          <a:prstGeom prst="rect">
            <a:avLst/>
          </a:prstGeom>
        </p:spPr>
      </p:pic>
      <p:pic>
        <p:nvPicPr>
          <p:cNvPr id="6" name="Graphic 5" descr="Sign language">
            <a:extLst>
              <a:ext uri="{FF2B5EF4-FFF2-40B4-BE49-F238E27FC236}">
                <a16:creationId xmlns:a16="http://schemas.microsoft.com/office/drawing/2014/main" id="{5FAEC441-6504-40FD-8F52-E2C9BE8C55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9970" y="1326237"/>
            <a:ext cx="792088" cy="792088"/>
          </a:xfrm>
          <a:prstGeom prst="rect">
            <a:avLst/>
          </a:prstGeom>
        </p:spPr>
      </p:pic>
      <p:pic>
        <p:nvPicPr>
          <p:cNvPr id="7" name="Graphic 6" descr="Needle">
            <a:extLst>
              <a:ext uri="{FF2B5EF4-FFF2-40B4-BE49-F238E27FC236}">
                <a16:creationId xmlns:a16="http://schemas.microsoft.com/office/drawing/2014/main" id="{1857DE99-52AC-4603-AC3D-FE2F2FE271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68360" y="2222818"/>
            <a:ext cx="811853" cy="811853"/>
          </a:xfrm>
          <a:prstGeom prst="rect">
            <a:avLst/>
          </a:prstGeom>
        </p:spPr>
      </p:pic>
      <p:pic>
        <p:nvPicPr>
          <p:cNvPr id="8" name="Graphic 7" descr="Bats">
            <a:extLst>
              <a:ext uri="{FF2B5EF4-FFF2-40B4-BE49-F238E27FC236}">
                <a16:creationId xmlns:a16="http://schemas.microsoft.com/office/drawing/2014/main" id="{9EAC2971-71BF-4583-A71D-5D30CF6657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69025" y="4797152"/>
            <a:ext cx="914400" cy="914400"/>
          </a:xfrm>
          <a:prstGeom prst="rect">
            <a:avLst/>
          </a:prstGeom>
        </p:spPr>
      </p:pic>
      <p:pic>
        <p:nvPicPr>
          <p:cNvPr id="9" name="Graphic 8" descr="Bug under magnifying glass">
            <a:extLst>
              <a:ext uri="{FF2B5EF4-FFF2-40B4-BE49-F238E27FC236}">
                <a16:creationId xmlns:a16="http://schemas.microsoft.com/office/drawing/2014/main" id="{C7AAE312-D2A6-4ACE-B494-88821F5E87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84256" y="4763988"/>
            <a:ext cx="914400" cy="914400"/>
          </a:xfrm>
          <a:prstGeom prst="rect">
            <a:avLst/>
          </a:prstGeom>
        </p:spPr>
      </p:pic>
      <p:pic>
        <p:nvPicPr>
          <p:cNvPr id="10" name="Graphic 9" descr="Cake slice">
            <a:extLst>
              <a:ext uri="{FF2B5EF4-FFF2-40B4-BE49-F238E27FC236}">
                <a16:creationId xmlns:a16="http://schemas.microsoft.com/office/drawing/2014/main" id="{F5FA27FB-1DDE-4383-BD30-1E7CCA3B72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40223" y="3162153"/>
            <a:ext cx="845219" cy="845219"/>
          </a:xfrm>
          <a:prstGeom prst="rect">
            <a:avLst/>
          </a:prstGeom>
        </p:spPr>
      </p:pic>
      <p:pic>
        <p:nvPicPr>
          <p:cNvPr id="11" name="Graphic 10" descr="Dog">
            <a:extLst>
              <a:ext uri="{FF2B5EF4-FFF2-40B4-BE49-F238E27FC236}">
                <a16:creationId xmlns:a16="http://schemas.microsoft.com/office/drawing/2014/main" id="{1E443DCE-082D-4A2F-A9C3-647FC3F382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49988" y="2055352"/>
            <a:ext cx="796072" cy="796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0B211E-4088-4ABC-8C02-17189052D9E5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86CB4-329A-492E-934A-66A6AB38F38B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30370-A322-4754-9963-F3EA1EE3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225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9CD0-31EF-4004-BFB8-2782B775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u="sng" dirty="0">
                <a:latin typeface="+mn-lt"/>
              </a:rPr>
              <a:t>Same disease, big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93143-635D-46E8-83DF-93D21F727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3959" y="1623336"/>
            <a:ext cx="3841428" cy="2998237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Measles in France, 2019: 1184 cases, 112 severe forms, 1 death</a:t>
            </a:r>
          </a:p>
          <a:p>
            <a:pPr lvl="1"/>
            <a:r>
              <a:rPr lang="en-US" sz="2600" dirty="0"/>
              <a:t>Complication rate = </a:t>
            </a:r>
            <a:r>
              <a:rPr lang="en-US" sz="2600" dirty="0">
                <a:solidFill>
                  <a:srgbClr val="FF0000"/>
                </a:solidFill>
              </a:rPr>
              <a:t>9</a:t>
            </a:r>
            <a:r>
              <a:rPr lang="en-US" sz="2600" dirty="0"/>
              <a:t>%</a:t>
            </a:r>
          </a:p>
          <a:p>
            <a:pPr lvl="1"/>
            <a:r>
              <a:rPr lang="en-US" sz="2600" dirty="0"/>
              <a:t>CFR = </a:t>
            </a:r>
            <a:r>
              <a:rPr lang="en-US" sz="2600" dirty="0">
                <a:solidFill>
                  <a:srgbClr val="FF0000"/>
                </a:solidFill>
              </a:rPr>
              <a:t>0,2</a:t>
            </a:r>
            <a:r>
              <a:rPr lang="en-US" sz="2600" dirty="0"/>
              <a:t>% </a:t>
            </a:r>
          </a:p>
          <a:p>
            <a:pPr marL="0" indent="0">
              <a:buNone/>
            </a:pPr>
            <a:endParaRPr lang="en-US" sz="1100" dirty="0">
              <a:hlinkClick r:id="" action="ppaction://noaction"/>
            </a:endParaRPr>
          </a:p>
          <a:p>
            <a:pPr marL="0" indent="0">
              <a:buNone/>
            </a:pPr>
            <a:endParaRPr lang="en-US" sz="1100" dirty="0">
              <a:hlinkClick r:id="" action="ppaction://noaction"/>
            </a:endParaRPr>
          </a:p>
          <a:p>
            <a:pPr marL="0" indent="0">
              <a:buNone/>
            </a:pPr>
            <a:r>
              <a:rPr lang="en-US" sz="1100" dirty="0">
                <a:hlinkClick r:id="" action="ppaction://noaction"/>
              </a:rPr>
              <a:t>http://invs.santepubliquefrance.fr/Dossiers-thematiques/Maladies-infectieuses/Maladies-a-prevention-vaccinale/Rougeole/Points-d-actualites/Bulletin-epidemiologique-rougeole.-Donnees-de-surveillance-au-22-mai-2019</a:t>
            </a:r>
            <a:endParaRPr lang="en-US" sz="1100" dirty="0"/>
          </a:p>
          <a:p>
            <a:pPr marL="0" indent="0">
              <a:buNone/>
            </a:pPr>
            <a:endParaRPr lang="en-US" dirty="0"/>
          </a:p>
          <a:p>
            <a:endParaRPr lang="en-US" sz="1400" dirty="0">
              <a:hlinkClick r:id="" action="ppaction://noaction"/>
            </a:endParaRPr>
          </a:p>
          <a:p>
            <a:endParaRPr lang="en-US" sz="1400" dirty="0">
              <a:hlinkClick r:id="" action="ppaction://noaction"/>
            </a:endParaRPr>
          </a:p>
          <a:p>
            <a:endParaRPr lang="en-US" sz="1400" dirty="0">
              <a:hlinkClick r:id="" action="ppaction://noaction"/>
            </a:endParaRPr>
          </a:p>
          <a:p>
            <a:endParaRPr lang="en-US" sz="1400" dirty="0">
              <a:hlinkClick r:id="" action="ppaction://noaction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5543F-DCB0-44BB-9E5F-E21A99162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6670" y="1600543"/>
            <a:ext cx="4078016" cy="3240757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Measles in Chad, 2019: 9000 cases, 1677 severe forms, 68 deaths</a:t>
            </a:r>
          </a:p>
          <a:p>
            <a:pPr lvl="1"/>
            <a:r>
              <a:rPr lang="en-US" sz="2600" dirty="0"/>
              <a:t>Complication rate = </a:t>
            </a:r>
            <a:r>
              <a:rPr lang="en-US" sz="2600" dirty="0">
                <a:solidFill>
                  <a:srgbClr val="FF0000"/>
                </a:solidFill>
              </a:rPr>
              <a:t>18</a:t>
            </a:r>
            <a:r>
              <a:rPr lang="en-US" sz="2600" dirty="0"/>
              <a:t>%</a:t>
            </a:r>
          </a:p>
          <a:p>
            <a:pPr lvl="1"/>
            <a:r>
              <a:rPr lang="en-US" sz="2600" dirty="0"/>
              <a:t>CFR = </a:t>
            </a:r>
            <a:r>
              <a:rPr lang="en-US" sz="2600" dirty="0">
                <a:solidFill>
                  <a:srgbClr val="FF0000"/>
                </a:solidFill>
              </a:rPr>
              <a:t>0,7</a:t>
            </a:r>
            <a:r>
              <a:rPr lang="en-US" sz="2600" dirty="0"/>
              <a:t>%</a:t>
            </a:r>
          </a:p>
          <a:p>
            <a:pPr marL="0" indent="0">
              <a:buNone/>
            </a:pPr>
            <a:endParaRPr lang="en-US" sz="1100" dirty="0">
              <a:hlinkClick r:id="" action="ppaction://noaction"/>
            </a:endParaRPr>
          </a:p>
          <a:p>
            <a:pPr marL="0" indent="0">
              <a:buNone/>
            </a:pPr>
            <a:endParaRPr lang="en-US" sz="1100" dirty="0">
              <a:hlinkClick r:id="" action="ppaction://noaction"/>
            </a:endParaRPr>
          </a:p>
          <a:p>
            <a:pPr marL="0" indent="0">
              <a:buNone/>
            </a:pPr>
            <a:r>
              <a:rPr lang="en-US" sz="1100" dirty="0">
                <a:hlinkClick r:id="" action="ppaction://noaction"/>
              </a:rPr>
              <a:t>https://www.msf.ch/nos-actualites/articles/au-tchad-lepidemie-rougeole-nest-pas-encore-maitrisee</a:t>
            </a:r>
            <a:endParaRPr lang="en-US" sz="11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208E9-F9E2-475A-975C-604F893CC723}"/>
              </a:ext>
            </a:extLst>
          </p:cNvPr>
          <p:cNvSpPr txBox="1"/>
          <p:nvPr/>
        </p:nvSpPr>
        <p:spPr>
          <a:xfrm>
            <a:off x="2525198" y="5406504"/>
            <a:ext cx="9058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Which factors can explain the observed differences?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1C2CF-5D7E-4808-A261-614CC2C4CA32}"/>
              </a:ext>
            </a:extLst>
          </p:cNvPr>
          <p:cNvSpPr txBox="1"/>
          <p:nvPr/>
        </p:nvSpPr>
        <p:spPr>
          <a:xfrm>
            <a:off x="1007348" y="4914061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B13699-FAAD-4787-9E13-85063BB2ABAC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8FF2B-A710-4D5A-AC93-D8C1FB3215C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DF821-6D56-4B87-8C22-1FE16E2E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294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9A242FA9-30D9-4FA2-B5D3-CF2BCD32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934" y="26712"/>
            <a:ext cx="6426666" cy="1081078"/>
          </a:xfrm>
        </p:spPr>
        <p:txBody>
          <a:bodyPr/>
          <a:lstStyle/>
          <a:p>
            <a:pPr algn="ctr"/>
            <a:r>
              <a:rPr lang="en-GB" altLang="en-US" u="sng" dirty="0">
                <a:latin typeface="+mn-lt"/>
              </a:rPr>
              <a:t>Host susceptibility </a:t>
            </a:r>
            <a:endParaRPr lang="en-US" altLang="en-US" u="sng" dirty="0">
              <a:latin typeface="+mn-lt"/>
            </a:endParaRP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19110517-EE60-4EB6-BB82-E55D227A3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53950"/>
            <a:ext cx="11071302" cy="5675379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</a:pPr>
            <a:r>
              <a:rPr lang="en-US" altLang="en-US" sz="3000" b="1" dirty="0"/>
              <a:t>Age and gender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en-US" sz="2800" dirty="0"/>
              <a:t>Extreme ages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en-US" sz="2800" dirty="0"/>
              <a:t>Women post partum and pregnant </a:t>
            </a:r>
          </a:p>
          <a:p>
            <a:pPr marL="914400" lvl="2" indent="0">
              <a:lnSpc>
                <a:spcPct val="50000"/>
              </a:lnSpc>
              <a:buNone/>
            </a:pPr>
            <a:endParaRPr lang="en-US" altLang="en-US" sz="2800" dirty="0"/>
          </a:p>
          <a:p>
            <a:pPr marL="871538" lvl="1" indent="-342900"/>
            <a:r>
              <a:rPr lang="en-US" altLang="en-US" sz="3000" b="1" dirty="0"/>
              <a:t>Nutritional and physiological status</a:t>
            </a:r>
          </a:p>
          <a:p>
            <a:pPr marL="1443038" lvl="2" indent="-457200">
              <a:buFont typeface="Wingdings" panose="05000000000000000000" pitchFamily="2" charset="2"/>
              <a:buChar char="ü"/>
            </a:pPr>
            <a:r>
              <a:rPr lang="en-US" altLang="en-US" sz="2800" dirty="0"/>
              <a:t>Digestive parasitosis in children</a:t>
            </a:r>
          </a:p>
          <a:p>
            <a:pPr marL="1443038" lvl="2" indent="-457200">
              <a:buFont typeface="Wingdings" panose="05000000000000000000" pitchFamily="2" charset="2"/>
              <a:buChar char="ü"/>
            </a:pPr>
            <a:r>
              <a:rPr lang="en-US" altLang="en-US" sz="2800" dirty="0"/>
              <a:t>Malnutrition; low protein; dehydration</a:t>
            </a:r>
          </a:p>
          <a:p>
            <a:pPr marL="985838" lvl="2" indent="0">
              <a:lnSpc>
                <a:spcPct val="50000"/>
              </a:lnSpc>
              <a:buNone/>
            </a:pPr>
            <a:endParaRPr lang="en-US" altLang="en-US" sz="2800" dirty="0"/>
          </a:p>
          <a:p>
            <a:pPr marL="871538" lvl="1" indent="-342900"/>
            <a:r>
              <a:rPr lang="en-US" altLang="en-US" sz="3000" b="1" dirty="0"/>
              <a:t>Health Status </a:t>
            </a:r>
          </a:p>
          <a:p>
            <a:pPr marL="1443038" lvl="2" indent="-457200">
              <a:buFont typeface="Wingdings" panose="05000000000000000000" pitchFamily="2" charset="2"/>
              <a:buChar char="ü"/>
            </a:pPr>
            <a:r>
              <a:rPr lang="en-US" altLang="en-US" sz="2800" dirty="0"/>
              <a:t>Previous or concurrent diseases e.g. malaria</a:t>
            </a:r>
          </a:p>
          <a:p>
            <a:pPr marL="985838" lvl="2" indent="0">
              <a:lnSpc>
                <a:spcPct val="60000"/>
              </a:lnSpc>
              <a:buNone/>
            </a:pPr>
            <a:endParaRPr lang="en-US" altLang="en-US" sz="2800" dirty="0"/>
          </a:p>
          <a:p>
            <a:pPr marL="871538" lvl="1" indent="-342900"/>
            <a:r>
              <a:rPr lang="en-US" sz="3000" b="1" dirty="0"/>
              <a:t>Prior Immunologic experience </a:t>
            </a:r>
          </a:p>
          <a:p>
            <a:pPr marL="528638" lvl="1" indent="0">
              <a:lnSpc>
                <a:spcPct val="60000"/>
              </a:lnSpc>
              <a:buNone/>
            </a:pPr>
            <a:endParaRPr lang="en-US" sz="3000" dirty="0"/>
          </a:p>
          <a:p>
            <a:pPr marL="871538" lvl="1" indent="-342900"/>
            <a:r>
              <a:rPr lang="en-US" sz="3000" b="1" dirty="0"/>
              <a:t>Stress</a:t>
            </a:r>
          </a:p>
          <a:p>
            <a:pPr marL="1443038" lvl="2" indent="-457200">
              <a:buFont typeface="Wingdings" panose="05000000000000000000" pitchFamily="2" charset="2"/>
              <a:buChar char="ü"/>
            </a:pPr>
            <a:r>
              <a:rPr lang="en-US" sz="2800" dirty="0"/>
              <a:t>Impacts immunity</a:t>
            </a:r>
          </a:p>
          <a:p>
            <a:pPr marL="985838" lvl="2" indent="0">
              <a:buNone/>
            </a:pPr>
            <a:endParaRPr lang="en-US" altLang="en-US" sz="2400" dirty="0"/>
          </a:p>
          <a:p>
            <a:pPr lvl="1"/>
            <a:endParaRPr lang="en-GB" altLang="en-US" dirty="0"/>
          </a:p>
        </p:txBody>
      </p:sp>
      <p:pic>
        <p:nvPicPr>
          <p:cNvPr id="25604" name="Content Placeholder 4" descr="IMG_0229">
            <a:extLst>
              <a:ext uri="{FF2B5EF4-FFF2-40B4-BE49-F238E27FC236}">
                <a16:creationId xmlns:a16="http://schemas.microsoft.com/office/drawing/2014/main" id="{BA3A4C0D-0DDB-4559-A1DC-AB8FD4C882D4}"/>
              </a:ext>
            </a:extLst>
          </p:cNvPr>
          <p:cNvPicPr>
            <a:picLocks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2629" y="2472015"/>
            <a:ext cx="3397323" cy="308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1BEA472-74F3-4821-B458-599F2F027B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140896"/>
              </p:ext>
            </p:extLst>
          </p:nvPr>
        </p:nvGraphicFramePr>
        <p:xfrm>
          <a:off x="8204997" y="153604"/>
          <a:ext cx="2939253" cy="15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07A2F7E-0B62-4B5C-BCD9-0ABB62A3B399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640E25-F0A1-4494-BE4E-279E6398118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BA4C59-6A9C-4248-81AE-A639C6EA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653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2FFD87E0-65BB-440A-89B7-20E67BF0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102" y="136525"/>
            <a:ext cx="11038692" cy="1325563"/>
          </a:xfrm>
        </p:spPr>
        <p:txBody>
          <a:bodyPr>
            <a:normAutofit/>
          </a:bodyPr>
          <a:lstStyle/>
          <a:p>
            <a:r>
              <a:rPr lang="en-GB" altLang="en-US" sz="3600" u="sng" dirty="0">
                <a:latin typeface="+mn-lt"/>
                <a:cs typeface="Calibri"/>
              </a:rPr>
              <a:t>Factors impacting transmission </a:t>
            </a:r>
            <a:r>
              <a:rPr lang="en-US" altLang="en-US" sz="3600" u="sng" dirty="0">
                <a:latin typeface="+mn-lt"/>
                <a:cs typeface="Calibri"/>
              </a:rPr>
              <a:t>of </a:t>
            </a:r>
            <a:r>
              <a:rPr lang="en-GB" altLang="en-US" sz="3600" u="sng" dirty="0">
                <a:latin typeface="+mn-lt"/>
                <a:cs typeface="Calibri"/>
              </a:rPr>
              <a:t>communicable diseases</a:t>
            </a:r>
            <a:endParaRPr lang="en-US" altLang="en-US" sz="3600" u="sng" dirty="0">
              <a:latin typeface="+mn-lt"/>
              <a:cs typeface="Calibri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6FA8557-5327-467D-8C27-9931AEA1FB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022227"/>
              </p:ext>
            </p:extLst>
          </p:nvPr>
        </p:nvGraphicFramePr>
        <p:xfrm>
          <a:off x="2316692" y="1960790"/>
          <a:ext cx="8291512" cy="4611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4460379-905E-4B48-AE25-3CE0981980D3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CD351-D859-4161-9A42-173A839C7486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B550D9-03A3-4648-B369-B78487D6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122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84B1A9-5E45-41E3-8945-1063EC1C9C86}"/>
              </a:ext>
            </a:extLst>
          </p:cNvPr>
          <p:cNvSpPr txBox="1"/>
          <p:nvPr/>
        </p:nvSpPr>
        <p:spPr>
          <a:xfrm>
            <a:off x="2398256" y="2723588"/>
            <a:ext cx="884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can the environment impact the incidence and the spread of communicable diseases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52A02-9A76-4D3C-93AB-E23C1CE88BD0}"/>
              </a:ext>
            </a:extLst>
          </p:cNvPr>
          <p:cNvSpPr txBox="1"/>
          <p:nvPr/>
        </p:nvSpPr>
        <p:spPr>
          <a:xfrm>
            <a:off x="951904" y="2477367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7476D6-BAAA-4FBB-A9C2-1330DE02D66B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E945B-1E75-4A28-A548-05D920A9F1E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02C08A-B61D-4012-A6B9-653A98FB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329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DD9AF-5FDA-49E8-B1DA-53410B2C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132" y="810957"/>
            <a:ext cx="3784135" cy="1325563"/>
          </a:xfrm>
        </p:spPr>
        <p:txBody>
          <a:bodyPr/>
          <a:lstStyle/>
          <a:p>
            <a:r>
              <a:rPr lang="en-US" u="sng" dirty="0">
                <a:latin typeface="Calibri"/>
                <a:cs typeface="Calibri"/>
              </a:rPr>
              <a:t>Answer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C2FA4-53CE-4202-AB21-0743B9687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031" y="2649476"/>
            <a:ext cx="5327709" cy="2288520"/>
          </a:xfrm>
        </p:spPr>
        <p:txBody>
          <a:bodyPr>
            <a:normAutofit fontScale="92500" lnSpcReduction="20000"/>
          </a:bodyPr>
          <a:lstStyle/>
          <a:p>
            <a:pPr marL="340995" indent="-340995"/>
            <a:r>
              <a:rPr lang="en-US" sz="3000" dirty="0">
                <a:latin typeface="Calibri"/>
                <a:cs typeface="Calibri"/>
              </a:rPr>
              <a:t>Host vulnerability</a:t>
            </a:r>
          </a:p>
          <a:p>
            <a:pPr marL="340995" indent="-340995"/>
            <a:endParaRPr lang="en-US" sz="3000" dirty="0">
              <a:latin typeface="Calibri"/>
              <a:cs typeface="Calibri"/>
            </a:endParaRPr>
          </a:p>
          <a:p>
            <a:pPr marL="340995" indent="-340995"/>
            <a:r>
              <a:rPr lang="en-US" sz="3000" dirty="0">
                <a:latin typeface="Calibri"/>
                <a:cs typeface="Calibri"/>
              </a:rPr>
              <a:t>Transmission</a:t>
            </a:r>
          </a:p>
          <a:p>
            <a:pPr marL="0" indent="0">
              <a:buNone/>
            </a:pPr>
            <a:r>
              <a:rPr lang="en-US" sz="3000" dirty="0">
                <a:latin typeface="Calibri"/>
                <a:cs typeface="Calibri"/>
              </a:rPr>
              <a:t> </a:t>
            </a:r>
          </a:p>
          <a:p>
            <a:pPr marL="340995" indent="-340995"/>
            <a:r>
              <a:rPr lang="en-US" sz="3000" dirty="0">
                <a:latin typeface="Calibri"/>
                <a:cs typeface="Calibri"/>
              </a:rPr>
              <a:t>Reservoir/source</a:t>
            </a: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1E50E37-0C78-4A90-B13A-9E4A71AB29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279165"/>
              </p:ext>
            </p:extLst>
          </p:nvPr>
        </p:nvGraphicFramePr>
        <p:xfrm>
          <a:off x="8352640" y="519014"/>
          <a:ext cx="3350003" cy="247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99328F7-A8D7-4AB6-A5D8-22C8CE19F05E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A8EFF-7341-43CB-B230-F210D9FDEE77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9ADEA-67D5-40B8-BD6D-D5D8E7AA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85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CF774-338C-4847-9898-BA0F3577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34"/>
            <a:ext cx="10515600" cy="1325563"/>
          </a:xfrm>
        </p:spPr>
        <p:txBody>
          <a:bodyPr/>
          <a:lstStyle/>
          <a:p>
            <a:pPr algn="ctr"/>
            <a:r>
              <a:rPr lang="en-US" u="sng" dirty="0">
                <a:latin typeface="Calibri"/>
                <a:cs typeface="Calibri"/>
              </a:rPr>
              <a:t>Living conditions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C7729-B3D0-45C1-8C67-13B81708B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186" y="1987573"/>
            <a:ext cx="6742347" cy="2882853"/>
          </a:xfrm>
        </p:spPr>
        <p:txBody>
          <a:bodyPr/>
          <a:lstStyle/>
          <a:p>
            <a:pPr marL="340995" indent="-340995"/>
            <a:r>
              <a:rPr lang="en-US" dirty="0">
                <a:latin typeface="Calibri"/>
                <a:cs typeface="Calibri"/>
              </a:rPr>
              <a:t>Overcrowding</a:t>
            </a:r>
            <a:endParaRPr lang="fr-FR" dirty="0"/>
          </a:p>
          <a:p>
            <a:pPr marL="340995" indent="-340995"/>
            <a:r>
              <a:rPr lang="en-US" dirty="0">
                <a:latin typeface="Calibri"/>
                <a:cs typeface="Calibri"/>
              </a:rPr>
              <a:t>Low level of personal hygiene </a:t>
            </a:r>
            <a:endParaRPr lang="en-US" dirty="0"/>
          </a:p>
          <a:p>
            <a:pPr marL="340995" indent="-340995"/>
            <a:r>
              <a:rPr lang="en-US" dirty="0">
                <a:cs typeface="Arial"/>
              </a:rPr>
              <a:t>Inadequate quantity of water, poor quality</a:t>
            </a:r>
          </a:p>
          <a:p>
            <a:pPr marL="340995" indent="-340995"/>
            <a:r>
              <a:rPr lang="en-US" dirty="0">
                <a:cs typeface="Arial"/>
              </a:rPr>
              <a:t>Lack of adequate sanitation</a:t>
            </a:r>
            <a:endParaRPr lang="en-US" dirty="0"/>
          </a:p>
          <a:p>
            <a:pPr marL="340995" indent="-340995"/>
            <a:r>
              <a:rPr lang="en-US" dirty="0"/>
              <a:t>Food insecurity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The roof of a building&#10;&#10;Description generated with high confidence">
            <a:extLst>
              <a:ext uri="{FF2B5EF4-FFF2-40B4-BE49-F238E27FC236}">
                <a16:creationId xmlns:a16="http://schemas.microsoft.com/office/drawing/2014/main" id="{CD3324F0-BE2B-4E4C-9AAE-6E2925973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25" y="3567112"/>
            <a:ext cx="4795796" cy="3154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029143-99F2-4C0F-98DA-76DE38B296F0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66AC2-892B-4725-88E1-472EA2A76E8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89039-C319-420A-8A57-4D34FE5E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1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0CF4A1DA-74E1-4BD4-AB7E-3D97212043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279" y="207962"/>
            <a:ext cx="10515600" cy="1325563"/>
          </a:xfrm>
        </p:spPr>
        <p:txBody>
          <a:bodyPr/>
          <a:lstStyle/>
          <a:p>
            <a:pPr algn="ctr"/>
            <a:r>
              <a:rPr lang="en-GB" altLang="en-US" sz="4400" b="0" u="sng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lang="en-US" altLang="en-US" sz="4400" b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5" name="Content Placeholder 4">
            <a:extLst>
              <a:ext uri="{FF2B5EF4-FFF2-40B4-BE49-F238E27FC236}">
                <a16:creationId xmlns:a16="http://schemas.microsoft.com/office/drawing/2014/main" id="{AA5AABF2-92B5-4684-A3DA-98C8CBCF80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85608" y="2000251"/>
            <a:ext cx="9365746" cy="4095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00FF"/>
                </a:solidFill>
                <a:latin typeface="Calibri"/>
                <a:cs typeface="Calibri"/>
              </a:rPr>
              <a:t>Be able to</a:t>
            </a:r>
          </a:p>
          <a:p>
            <a:pPr marL="340995" indent="-340995"/>
            <a:r>
              <a:rPr lang="en-US" sz="2800" dirty="0">
                <a:latin typeface="Calibri"/>
                <a:cs typeface="Calibri"/>
              </a:rPr>
              <a:t>List the common communicable diseases associated with humanitarian crises  </a:t>
            </a:r>
          </a:p>
          <a:p>
            <a:pPr marL="340995" indent="-340995"/>
            <a:r>
              <a:rPr lang="en-US" sz="2800" dirty="0">
                <a:latin typeface="Calibri"/>
                <a:cs typeface="Calibri"/>
              </a:rPr>
              <a:t>Identify the </a:t>
            </a:r>
            <a:r>
              <a:rPr lang="en-US" dirty="0">
                <a:latin typeface="Calibri"/>
                <a:cs typeface="Calibri"/>
              </a:rPr>
              <a:t>risk</a:t>
            </a:r>
            <a:r>
              <a:rPr lang="en-US" sz="2800" dirty="0">
                <a:latin typeface="Calibri"/>
                <a:cs typeface="Calibri"/>
              </a:rPr>
              <a:t> factors that contribute to an increased incidence of communicable diseases </a:t>
            </a:r>
          </a:p>
          <a:p>
            <a:pPr marL="340995" indent="-340995"/>
            <a:r>
              <a:rPr lang="en-US" dirty="0">
                <a:latin typeface="Calibri"/>
                <a:cs typeface="Calibri"/>
              </a:rPr>
              <a:t>Identify</a:t>
            </a:r>
            <a:r>
              <a:rPr lang="en-US" sz="2800" dirty="0">
                <a:latin typeface="Calibri"/>
                <a:cs typeface="Calibri"/>
              </a:rPr>
              <a:t> control measures for communicable diseases and challenges for implementation 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6CF5ED7-9E53-40B5-AC2A-64A990686A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534400" y="6356351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99B7620-2FE3-4380-A6F4-3EA7EF5BB654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07F16D-D1E3-46F8-80E0-881380F0EECA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04EA0-8C5C-4C4C-8FC3-E095DD0E73CB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2039113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E26160D3-493B-4413-B036-DF9FA2686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123" y="285225"/>
            <a:ext cx="4825753" cy="1325563"/>
          </a:xfrm>
        </p:spPr>
        <p:txBody>
          <a:bodyPr/>
          <a:lstStyle/>
          <a:p>
            <a:r>
              <a:rPr lang="en-GB" altLang="en-US" u="sng" dirty="0">
                <a:latin typeface="Calibri"/>
                <a:cs typeface="Calibri"/>
              </a:rPr>
              <a:t>Physical factors</a:t>
            </a:r>
            <a:r>
              <a:rPr lang="en-GB" altLang="en-US" dirty="0">
                <a:latin typeface="Calibri"/>
                <a:cs typeface="Calibri"/>
              </a:rPr>
              <a:t> </a:t>
            </a:r>
            <a:endParaRPr lang="en-US" altLang="en-US" dirty="0"/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6AF3B5EF-8E00-4343-B47B-0FCCA2D32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932" y="2227069"/>
            <a:ext cx="4476067" cy="2817743"/>
          </a:xfrm>
        </p:spPr>
        <p:txBody>
          <a:bodyPr>
            <a:normAutofit/>
          </a:bodyPr>
          <a:lstStyle/>
          <a:p>
            <a:pPr marL="340995" indent="-340995"/>
            <a:r>
              <a:rPr lang="en-GB" altLang="en-US" dirty="0">
                <a:latin typeface="Calibri"/>
                <a:cs typeface="Calibri"/>
              </a:rPr>
              <a:t>Cold </a:t>
            </a:r>
            <a:endParaRPr lang="fr-FR" dirty="0"/>
          </a:p>
          <a:p>
            <a:pPr marL="340995" indent="-340995"/>
            <a:r>
              <a:rPr lang="en-GB" altLang="en-US" dirty="0">
                <a:latin typeface="Calibri"/>
                <a:cs typeface="Calibri"/>
              </a:rPr>
              <a:t>Heat </a:t>
            </a:r>
            <a:endParaRPr lang="en-GB" altLang="en-US" dirty="0"/>
          </a:p>
          <a:p>
            <a:pPr marL="340995" indent="-340995"/>
            <a:r>
              <a:rPr lang="en-GB" altLang="en-US" dirty="0">
                <a:latin typeface="Calibri"/>
                <a:cs typeface="Calibri"/>
              </a:rPr>
              <a:t>Rainfall </a:t>
            </a:r>
            <a:endParaRPr lang="en-GB" altLang="en-US" dirty="0"/>
          </a:p>
          <a:p>
            <a:pPr marL="340995" indent="-340995"/>
            <a:r>
              <a:rPr lang="en-GB" altLang="en-US" dirty="0">
                <a:latin typeface="Calibri"/>
                <a:cs typeface="Calibri"/>
              </a:rPr>
              <a:t>Humidity </a:t>
            </a:r>
          </a:p>
          <a:p>
            <a:pPr marL="340995" indent="-340995"/>
            <a:r>
              <a:rPr lang="en-GB" altLang="en-US" dirty="0">
                <a:latin typeface="Calibri"/>
                <a:cs typeface="Calibri"/>
              </a:rPr>
              <a:t>Velocity of air currents</a:t>
            </a:r>
          </a:p>
        </p:txBody>
      </p:sp>
      <p:pic>
        <p:nvPicPr>
          <p:cNvPr id="36868" name="Picture 2" descr="RÃ©sultat de recherche d'images pour &quot;images exode kurde irak 1991&quot;">
            <a:extLst>
              <a:ext uri="{FF2B5EF4-FFF2-40B4-BE49-F238E27FC236}">
                <a16:creationId xmlns:a16="http://schemas.microsoft.com/office/drawing/2014/main" id="{B550F6E7-F60B-4584-B703-18A8CE5E1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74" y="1974460"/>
            <a:ext cx="5015789" cy="33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212A46-0C5B-4296-8DE4-AE9B798F45D1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EBC25-51BC-4A39-96F1-A2123CF205C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AB556F-B785-4E8C-9197-BE0641E6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0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43F74-891A-4805-9E73-1C30A89C2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4320" y="1506850"/>
            <a:ext cx="5101279" cy="2311671"/>
          </a:xfrm>
        </p:spPr>
        <p:txBody>
          <a:bodyPr>
            <a:normAutofit/>
          </a:bodyPr>
          <a:lstStyle/>
          <a:p>
            <a:pPr defTabSz="914179">
              <a:lnSpc>
                <a:spcPct val="150000"/>
              </a:lnSpc>
              <a:defRPr/>
            </a:pPr>
            <a:r>
              <a:rPr lang="en-GB" dirty="0"/>
              <a:t>Respiratory diseases</a:t>
            </a:r>
          </a:p>
          <a:p>
            <a:pPr defTabSz="914179">
              <a:lnSpc>
                <a:spcPct val="150000"/>
              </a:lnSpc>
              <a:defRPr/>
            </a:pPr>
            <a:r>
              <a:rPr lang="en-GB" dirty="0"/>
              <a:t>Skin toxicity </a:t>
            </a:r>
          </a:p>
          <a:p>
            <a:pPr defTabSz="914179">
              <a:lnSpc>
                <a:spcPct val="150000"/>
              </a:lnSpc>
              <a:defRPr/>
            </a:pPr>
            <a:r>
              <a:rPr lang="en-GB" dirty="0"/>
              <a:t>Contaminated water </a:t>
            </a:r>
            <a:endParaRPr lang="en-GB" i="1" dirty="0"/>
          </a:p>
          <a:p>
            <a:pPr defTabSz="914179">
              <a:defRPr/>
            </a:pPr>
            <a:endParaRPr lang="en-GB" dirty="0"/>
          </a:p>
          <a:p>
            <a:pPr marL="340995" indent="-340995" defTabSz="914179">
              <a:buFont typeface="Symbol" panose="05050102010706020507" pitchFamily="18" charset="2"/>
              <a:buChar char="Þ"/>
              <a:defRPr/>
            </a:pPr>
            <a:endParaRPr lang="en-GB" dirty="0"/>
          </a:p>
          <a:p>
            <a:pPr marL="342265" indent="-342265" defTabSz="914179">
              <a:defRPr/>
            </a:pPr>
            <a:endParaRPr lang="en-US" dirty="0"/>
          </a:p>
        </p:txBody>
      </p:sp>
      <p:sp>
        <p:nvSpPr>
          <p:cNvPr id="37891" name="Title 4">
            <a:extLst>
              <a:ext uri="{FF2B5EF4-FFF2-40B4-BE49-F238E27FC236}">
                <a16:creationId xmlns:a16="http://schemas.microsoft.com/office/drawing/2014/main" id="{49113B48-504F-4BB2-A8FD-D470CC9B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960" y="98795"/>
            <a:ext cx="2810522" cy="1325563"/>
          </a:xfrm>
        </p:spPr>
        <p:txBody>
          <a:bodyPr/>
          <a:lstStyle/>
          <a:p>
            <a:pPr algn="ctr"/>
            <a:r>
              <a:rPr lang="en-GB" altLang="en-US" u="sng" dirty="0">
                <a:latin typeface="+mn-lt"/>
              </a:rPr>
              <a:t>Pollution</a:t>
            </a:r>
            <a:endParaRPr lang="en-US" altLang="en-US" u="sng" dirty="0">
              <a:latin typeface="+mn-lt"/>
            </a:endParaRPr>
          </a:p>
        </p:txBody>
      </p:sp>
      <p:pic>
        <p:nvPicPr>
          <p:cNvPr id="37892" name="Picture 2" descr="http://intranet.who.int/tools/photolibrary/scripts/atlasweb.dll/photodb/WImg_WebImage?xSession_Id=tjdRTi2mXXW._&amp;xExemplaire=40627">
            <a:extLst>
              <a:ext uri="{FF2B5EF4-FFF2-40B4-BE49-F238E27FC236}">
                <a16:creationId xmlns:a16="http://schemas.microsoft.com/office/drawing/2014/main" id="{1E1BE50F-FB43-4556-BBB4-499976EF4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11" y="3901013"/>
            <a:ext cx="4031488" cy="271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http://intranet.who.int/tools/photolibrary/scripts/atlasweb.dll/photodb/WImg_WebImage?xSession_Id=tjdRTi2mXXW._&amp;xExemplaire=43349">
            <a:extLst>
              <a:ext uri="{FF2B5EF4-FFF2-40B4-BE49-F238E27FC236}">
                <a16:creationId xmlns:a16="http://schemas.microsoft.com/office/drawing/2014/main" id="{9A79C623-6976-4606-B1BD-E0FFFF3B8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82" y="1540706"/>
            <a:ext cx="3966464" cy="299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B17B47-9432-40CD-A57F-71FC074BDA61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4FAEA-4BBE-416D-AA25-CDB203978966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75D614-3B82-4183-9869-86F5E15A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344063"/>
      </p:ext>
    </p:extLst>
  </p:cSld>
  <p:clrMapOvr>
    <a:masterClrMapping/>
  </p:clrMapOvr>
  <p:transition advTm="75312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18A23E30-872B-44D9-B4D6-6E8928ECC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369" y="62295"/>
            <a:ext cx="10515600" cy="1325563"/>
          </a:xfrm>
        </p:spPr>
        <p:txBody>
          <a:bodyPr/>
          <a:lstStyle/>
          <a:p>
            <a:pPr algn="ctr"/>
            <a:r>
              <a:rPr lang="en-GB" altLang="en-US" u="sng" dirty="0">
                <a:latin typeface="Calibri"/>
                <a:cs typeface="Calibri"/>
              </a:rPr>
              <a:t>Biological factors</a:t>
            </a:r>
            <a:endParaRPr lang="en-US" altLang="en-US" u="sng" dirty="0">
              <a:latin typeface="Calibri"/>
              <a:cs typeface="Calibri"/>
            </a:endParaRP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731782DD-6E9E-4FCD-B2FD-68B73FE2B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369" y="1472400"/>
            <a:ext cx="10515600" cy="31589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altLang="en-US" dirty="0">
                <a:latin typeface="Calibri"/>
                <a:cs typeface="Calibri"/>
              </a:rPr>
              <a:t>  Attraction of rodents and pests inside houses </a:t>
            </a:r>
            <a:endParaRPr lang="en-GB" altLang="en-US" dirty="0"/>
          </a:p>
          <a:p>
            <a:pPr marL="340995" indent="-340995">
              <a:lnSpc>
                <a:spcPct val="150000"/>
              </a:lnSpc>
            </a:pPr>
            <a:r>
              <a:rPr lang="en-GB" altLang="en-US" dirty="0">
                <a:latin typeface="Calibri"/>
                <a:cs typeface="Calibri"/>
              </a:rPr>
              <a:t>Availability of food sources for other host reservoirs and vectors</a:t>
            </a:r>
          </a:p>
          <a:p>
            <a:pPr marL="340995" indent="-340995">
              <a:lnSpc>
                <a:spcPct val="150000"/>
              </a:lnSpc>
            </a:pPr>
            <a:r>
              <a:rPr lang="en-GB" altLang="en-US" dirty="0">
                <a:latin typeface="Calibri"/>
                <a:cs typeface="Calibri"/>
              </a:rPr>
              <a:t>Waste disposal </a:t>
            </a:r>
          </a:p>
          <a:p>
            <a:pPr marL="340995" indent="-34099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Increased vector breeding</a:t>
            </a:r>
            <a:endParaRPr lang="en-US" dirty="0"/>
          </a:p>
          <a:p>
            <a:pPr marL="340995" indent="-340995"/>
            <a:endParaRPr lang="en-GB" altLang="en-US" dirty="0">
              <a:latin typeface="Calibri"/>
              <a:cs typeface="Calibri"/>
            </a:endParaRPr>
          </a:p>
        </p:txBody>
      </p:sp>
      <p:pic>
        <p:nvPicPr>
          <p:cNvPr id="38916" name="Picture 2" descr="http://intranet.who.int/tools/photolibrary/scripts/atlasweb.dll/photodb/WImg_WebImage?xSession_Id=tjdRTi2mXXW._&amp;xExemplaire=93080">
            <a:extLst>
              <a:ext uri="{FF2B5EF4-FFF2-40B4-BE49-F238E27FC236}">
                <a16:creationId xmlns:a16="http://schemas.microsoft.com/office/drawing/2014/main" id="{6B4B1510-3034-4A81-9EB4-E5CB9979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33" y="3051886"/>
            <a:ext cx="4922797" cy="327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4CF7D0-3582-475E-B111-4276D8EFE553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D36D1-DAE1-44EA-AE57-823A80B2504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4B8DC4-52D5-4876-B238-370F1BAB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89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0DCD-8EC4-416A-88B3-6EEE6BDD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330" y="400636"/>
            <a:ext cx="6636798" cy="1325563"/>
          </a:xfrm>
        </p:spPr>
        <p:txBody>
          <a:bodyPr/>
          <a:lstStyle/>
          <a:p>
            <a:pPr algn="ctr"/>
            <a:r>
              <a:rPr lang="en-US" u="sng" dirty="0">
                <a:latin typeface="Calibri"/>
                <a:cs typeface="Calibri"/>
              </a:rPr>
              <a:t>Other factors 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E586B-BD52-4A33-AB12-EDB1414EB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871" y="2283256"/>
            <a:ext cx="8998258" cy="4002024"/>
          </a:xfrm>
        </p:spPr>
        <p:txBody>
          <a:bodyPr/>
          <a:lstStyle/>
          <a:p>
            <a:pPr marL="340995" indent="-34099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High percentage of children</a:t>
            </a:r>
          </a:p>
          <a:p>
            <a:pPr marL="340995" indent="-34099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Disruption of social structure</a:t>
            </a:r>
          </a:p>
          <a:p>
            <a:pPr marL="340995" indent="-34099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Sexual and gender based violence </a:t>
            </a:r>
          </a:p>
          <a:p>
            <a:pPr marL="340995" indent="-34099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Limited access to preventive or curative services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D8D787-3AE1-4518-9951-3C33EBB08924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370C3-FD74-4795-8198-FDE7545033F0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86718-F3AB-44FD-9241-5585B7B5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608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56CA-9E15-4519-AD0D-E42EC6EC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445" y="2050576"/>
            <a:ext cx="8666992" cy="1133475"/>
          </a:xfrm>
        </p:spPr>
        <p:txBody>
          <a:bodyPr/>
          <a:lstStyle/>
          <a:p>
            <a:r>
              <a:rPr lang="fr-FR" b="1" dirty="0">
                <a:solidFill>
                  <a:srgbClr val="0000FF"/>
                </a:solidFill>
              </a:rPr>
              <a:t>Common diseases in CRISES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C4AF61-4043-4816-A4E6-A389CAAAEF5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475D4-4D3A-4D25-9151-A5E2CE18E334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7FA9D7-B019-413B-BA35-F7B917D3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266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FCFF4-4908-47E7-A1F7-631985EE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262" y="1453094"/>
            <a:ext cx="9065818" cy="774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cs typeface="Calibri"/>
              </a:rPr>
              <a:t>Which one(s) describes </a:t>
            </a:r>
            <a:r>
              <a:rPr lang="en-US" sz="3000" b="1" dirty="0">
                <a:cs typeface="Calibri"/>
              </a:rPr>
              <a:t>epidemic </a:t>
            </a:r>
            <a:r>
              <a:rPr lang="en-US" sz="3000" dirty="0">
                <a:cs typeface="Calibri"/>
              </a:rPr>
              <a:t>and </a:t>
            </a:r>
            <a:r>
              <a:rPr lang="en-US" sz="3000" b="1" dirty="0">
                <a:cs typeface="Calibri"/>
              </a:rPr>
              <a:t>endemic</a:t>
            </a:r>
            <a:r>
              <a:rPr lang="en-US" sz="3000" dirty="0">
                <a:cs typeface="Calibri"/>
              </a:rPr>
              <a:t> disease?</a:t>
            </a:r>
            <a:r>
              <a:rPr lang="en-US" dirty="0">
                <a:cs typeface="Calibri"/>
              </a:rPr>
              <a:t> </a:t>
            </a:r>
          </a:p>
          <a:p>
            <a:pPr marL="958850" lvl="1" indent="-514350">
              <a:buFont typeface="+mj-lt"/>
              <a:buAutoNum type="arabicPeriod"/>
            </a:pPr>
            <a:endParaRPr lang="en-US" sz="2800" dirty="0">
              <a:cs typeface="Calibri"/>
            </a:endParaRPr>
          </a:p>
          <a:p>
            <a:pPr marL="958850" lvl="1" indent="-514350">
              <a:buFont typeface="+mj-lt"/>
              <a:buAutoNum type="arabicPeriod"/>
            </a:pPr>
            <a:endParaRPr lang="en-US" sz="2800" dirty="0">
              <a:cs typeface="Calibri"/>
            </a:endParaRPr>
          </a:p>
          <a:p>
            <a:pPr marL="444500" lvl="1" indent="0">
              <a:buNone/>
            </a:pPr>
            <a:endParaRPr lang="en-US" sz="2800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F7353-E711-47F6-A0D8-648389C814F3}"/>
              </a:ext>
            </a:extLst>
          </p:cNvPr>
          <p:cNvSpPr txBox="1"/>
          <p:nvPr/>
        </p:nvSpPr>
        <p:spPr>
          <a:xfrm>
            <a:off x="839857" y="993100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06161-B3EC-443A-99CF-2F962C8CE761}"/>
              </a:ext>
            </a:extLst>
          </p:cNvPr>
          <p:cNvSpPr txBox="1"/>
          <p:nvPr/>
        </p:nvSpPr>
        <p:spPr>
          <a:xfrm>
            <a:off x="1368177" y="2665820"/>
            <a:ext cx="9909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88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Calibri"/>
              </a:rPr>
              <a:t>Present permanently prior to the refugees, displaced arrival</a:t>
            </a:r>
          </a:p>
          <a:p>
            <a:pPr marL="9588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Calibri"/>
              </a:rPr>
              <a:t>Spread from one person to another </a:t>
            </a:r>
          </a:p>
          <a:p>
            <a:pPr marL="9588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Calibri"/>
              </a:rPr>
              <a:t>High number of cases reported in a short period of time. </a:t>
            </a:r>
          </a:p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2A8562-F741-4C6D-B9AE-4D05761E198A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EF3F1-AB33-446E-8A94-5E67E844256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3B69F5-D6B1-48B1-A6ED-AFFBF633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558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>
            <a:extLst>
              <a:ext uri="{FF2B5EF4-FFF2-40B4-BE49-F238E27FC236}">
                <a16:creationId xmlns:a16="http://schemas.microsoft.com/office/drawing/2014/main" id="{0ACD3C37-3C10-4315-993B-EF2724FA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463" y="136525"/>
            <a:ext cx="8229600" cy="1143000"/>
          </a:xfrm>
        </p:spPr>
        <p:txBody>
          <a:bodyPr/>
          <a:lstStyle/>
          <a:p>
            <a:r>
              <a:rPr lang="en-GB" altLang="en-US" u="sng" dirty="0">
                <a:latin typeface="+mn-lt"/>
              </a:rPr>
              <a:t>Endemic versus epidemic diseases </a:t>
            </a:r>
            <a:endParaRPr lang="en-US" altLang="en-US" u="sng" dirty="0">
              <a:latin typeface="+mn-lt"/>
            </a:endParaRPr>
          </a:p>
        </p:txBody>
      </p:sp>
      <p:sp>
        <p:nvSpPr>
          <p:cNvPr id="47107" name="Text Placeholder 6">
            <a:extLst>
              <a:ext uri="{FF2B5EF4-FFF2-40B4-BE49-F238E27FC236}">
                <a16:creationId xmlns:a16="http://schemas.microsoft.com/office/drawing/2014/main" id="{88212BB5-8E01-4811-BA5F-5CBA7BBEA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164" y="1976037"/>
            <a:ext cx="4040188" cy="639762"/>
          </a:xfrm>
        </p:spPr>
        <p:txBody>
          <a:bodyPr>
            <a:normAutofit/>
          </a:bodyPr>
          <a:lstStyle/>
          <a:p>
            <a:r>
              <a:rPr lang="en-GB" altLang="en-US" sz="2800" dirty="0">
                <a:solidFill>
                  <a:srgbClr val="0000FF"/>
                </a:solidFill>
              </a:rPr>
              <a:t>Endemic disease</a:t>
            </a:r>
          </a:p>
        </p:txBody>
      </p:sp>
      <p:sp>
        <p:nvSpPr>
          <p:cNvPr id="47108" name="Content Placeholder 4">
            <a:extLst>
              <a:ext uri="{FF2B5EF4-FFF2-40B4-BE49-F238E27FC236}">
                <a16:creationId xmlns:a16="http://schemas.microsoft.com/office/drawing/2014/main" id="{C54559CF-649E-437E-BAC3-71BF68DBE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69164" y="2784408"/>
            <a:ext cx="4040187" cy="2686785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GB" altLang="en-US" dirty="0"/>
              <a:t>Habitual presence within a given geographic area or a population group</a:t>
            </a:r>
          </a:p>
          <a:p>
            <a:pPr marL="0" indent="0">
              <a:buNone/>
            </a:pPr>
            <a:endParaRPr lang="en-GB" altLang="en-US" dirty="0"/>
          </a:p>
          <a:p>
            <a:r>
              <a:rPr lang="en-GB" altLang="en-US" dirty="0"/>
              <a:t>Hyper endemic: all ages and high prevalence rate </a:t>
            </a:r>
          </a:p>
          <a:p>
            <a:endParaRPr lang="en-US" altLang="en-US" dirty="0"/>
          </a:p>
        </p:txBody>
      </p:sp>
      <p:sp>
        <p:nvSpPr>
          <p:cNvPr id="47109" name="Text Placeholder 7">
            <a:extLst>
              <a:ext uri="{FF2B5EF4-FFF2-40B4-BE49-F238E27FC236}">
                <a16:creationId xmlns:a16="http://schemas.microsoft.com/office/drawing/2014/main" id="{B89BB673-13A1-4F59-A1F7-A4C9D6EB7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1288" y="1874487"/>
            <a:ext cx="4041775" cy="639762"/>
          </a:xfrm>
        </p:spPr>
        <p:txBody>
          <a:bodyPr>
            <a:normAutofit/>
          </a:bodyPr>
          <a:lstStyle/>
          <a:p>
            <a:r>
              <a:rPr lang="en-GB" altLang="en-US" sz="2800" dirty="0">
                <a:solidFill>
                  <a:srgbClr val="0000FF"/>
                </a:solidFill>
              </a:rPr>
              <a:t>Epidemic disease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sp>
        <p:nvSpPr>
          <p:cNvPr id="47110" name="Content Placeholder 5">
            <a:extLst>
              <a:ext uri="{FF2B5EF4-FFF2-40B4-BE49-F238E27FC236}">
                <a16:creationId xmlns:a16="http://schemas.microsoft.com/office/drawing/2014/main" id="{D5416C2B-1C36-461A-88AE-243C7235B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04735" y="2784408"/>
            <a:ext cx="4649065" cy="3423352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GB" altLang="en-US" dirty="0"/>
              <a:t>Cases with frequency clearly in excess of normal expectancy</a:t>
            </a:r>
          </a:p>
          <a:p>
            <a:r>
              <a:rPr lang="en-GB" altLang="en-US" dirty="0"/>
              <a:t>Number of cases varies according to the infectious agent, size and type of population exposed, previous experience or lack of exposure to the disease, time and place of occurrence.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7F6FAB-FD54-44CC-81AC-D1FCE66B041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740541-A898-4B89-9F42-DA7DB5700BEE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A42B3B-D80C-4D14-8E1F-B8DF9F92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626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823630-02FA-4A68-AE9A-229552CC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44" y="51231"/>
            <a:ext cx="10515600" cy="1325563"/>
          </a:xfrm>
        </p:spPr>
        <p:txBody>
          <a:bodyPr/>
          <a:lstStyle/>
          <a:p>
            <a:pPr algn="ctr"/>
            <a:r>
              <a:rPr lang="en-US" u="sng" dirty="0">
                <a:latin typeface="+mn-lt"/>
              </a:rPr>
              <a:t>Communicable diseases in crisis settings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D6B771-B3C9-4CF7-8596-169B7D18D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184368"/>
              </p:ext>
            </p:extLst>
          </p:nvPr>
        </p:nvGraphicFramePr>
        <p:xfrm>
          <a:off x="1893670" y="1376794"/>
          <a:ext cx="8969948" cy="4991616"/>
        </p:xfrm>
        <a:graphic>
          <a:graphicData uri="http://schemas.openxmlformats.org/drawingml/2006/table">
            <a:tbl>
              <a:tblPr/>
              <a:tblGrid>
                <a:gridCol w="2715673">
                  <a:extLst>
                    <a:ext uri="{9D8B030D-6E8A-4147-A177-3AD203B41FA5}">
                      <a16:colId xmlns:a16="http://schemas.microsoft.com/office/drawing/2014/main" val="601425092"/>
                    </a:ext>
                  </a:extLst>
                </a:gridCol>
                <a:gridCol w="740638">
                  <a:extLst>
                    <a:ext uri="{9D8B030D-6E8A-4147-A177-3AD203B41FA5}">
                      <a16:colId xmlns:a16="http://schemas.microsoft.com/office/drawing/2014/main" val="2243851335"/>
                    </a:ext>
                  </a:extLst>
                </a:gridCol>
                <a:gridCol w="576052">
                  <a:extLst>
                    <a:ext uri="{9D8B030D-6E8A-4147-A177-3AD203B41FA5}">
                      <a16:colId xmlns:a16="http://schemas.microsoft.com/office/drawing/2014/main" val="260625249"/>
                    </a:ext>
                  </a:extLst>
                </a:gridCol>
                <a:gridCol w="909613">
                  <a:extLst>
                    <a:ext uri="{9D8B030D-6E8A-4147-A177-3AD203B41FA5}">
                      <a16:colId xmlns:a16="http://schemas.microsoft.com/office/drawing/2014/main" val="2883355936"/>
                    </a:ext>
                  </a:extLst>
                </a:gridCol>
                <a:gridCol w="736248">
                  <a:extLst>
                    <a:ext uri="{9D8B030D-6E8A-4147-A177-3AD203B41FA5}">
                      <a16:colId xmlns:a16="http://schemas.microsoft.com/office/drawing/2014/main" val="770386864"/>
                    </a:ext>
                  </a:extLst>
                </a:gridCol>
                <a:gridCol w="624121">
                  <a:extLst>
                    <a:ext uri="{9D8B030D-6E8A-4147-A177-3AD203B41FA5}">
                      <a16:colId xmlns:a16="http://schemas.microsoft.com/office/drawing/2014/main" val="2678882933"/>
                    </a:ext>
                  </a:extLst>
                </a:gridCol>
                <a:gridCol w="520766">
                  <a:extLst>
                    <a:ext uri="{9D8B030D-6E8A-4147-A177-3AD203B41FA5}">
                      <a16:colId xmlns:a16="http://schemas.microsoft.com/office/drawing/2014/main" val="361046224"/>
                    </a:ext>
                  </a:extLst>
                </a:gridCol>
                <a:gridCol w="712071">
                  <a:extLst>
                    <a:ext uri="{9D8B030D-6E8A-4147-A177-3AD203B41FA5}">
                      <a16:colId xmlns:a16="http://schemas.microsoft.com/office/drawing/2014/main" val="3680954886"/>
                    </a:ext>
                  </a:extLst>
                </a:gridCol>
                <a:gridCol w="690814">
                  <a:extLst>
                    <a:ext uri="{9D8B030D-6E8A-4147-A177-3AD203B41FA5}">
                      <a16:colId xmlns:a16="http://schemas.microsoft.com/office/drawing/2014/main" val="845151901"/>
                    </a:ext>
                  </a:extLst>
                </a:gridCol>
                <a:gridCol w="743952">
                  <a:extLst>
                    <a:ext uri="{9D8B030D-6E8A-4147-A177-3AD203B41FA5}">
                      <a16:colId xmlns:a16="http://schemas.microsoft.com/office/drawing/2014/main" val="1569036848"/>
                    </a:ext>
                  </a:extLst>
                </a:gridCol>
              </a:tblGrid>
              <a:tr h="378815"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1" dirty="0">
                          <a:effectLst/>
                        </a:rPr>
                        <a:t>Outbreak-prone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1" dirty="0">
                          <a:effectLst/>
                        </a:rPr>
                        <a:t>Seasonal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1" dirty="0">
                          <a:effectLst/>
                        </a:rPr>
                        <a:t>Emergencies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1" dirty="0">
                          <a:effectLst/>
                        </a:rPr>
                        <a:t>Mass gatherings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1" dirty="0">
                          <a:effectLst/>
                        </a:rPr>
                        <a:t>Zoonotic 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1" dirty="0">
                          <a:effectLst/>
                        </a:rPr>
                        <a:t>Air-borne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1" dirty="0">
                          <a:effectLst/>
                        </a:rPr>
                        <a:t>Vector-borne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1" dirty="0">
                          <a:effectLst/>
                        </a:rPr>
                        <a:t>Water-borne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1" dirty="0">
                          <a:effectLst/>
                        </a:rPr>
                        <a:t>Rodent-borne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026953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Anthrax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570582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Chikungunya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338276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Cholera (water diarrhea)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75714"/>
                  </a:ext>
                </a:extLst>
              </a:tr>
              <a:tr h="174545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Crimean-Congo haemorrhagic fever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7886063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Dengue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44842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Diphtheria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690186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Ebola virus disease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7020838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Hantavirus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12209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 dirty="0">
                          <a:effectLst/>
                        </a:rPr>
                        <a:t>Hendra virus infection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1716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Hepatitis 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767359"/>
                  </a:ext>
                </a:extLst>
              </a:tr>
              <a:tr h="146724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Influenza (pandemic, seasonal, zoonotic)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304982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Lassa fever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47942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Leptospirosis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298084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Malaria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4903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Marburg virus disease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86915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Measles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4407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 dirty="0">
                          <a:effectLst/>
                        </a:rPr>
                        <a:t>Meningitis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308282"/>
                  </a:ext>
                </a:extLst>
              </a:tr>
              <a:tr h="144530">
                <a:tc>
                  <a:txBody>
                    <a:bodyPr/>
                    <a:lstStyle/>
                    <a:p>
                      <a:pPr rtl="0" fontAlgn="b"/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</a:rPr>
                        <a:t>MERS-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</a:rPr>
                        <a:t>Cov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524065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Monkeypox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141252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Nipah virus infection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78292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Plague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10919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Poliomyelitis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76646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Rickettsia (murine typhus)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02154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Rift Valley fever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232634"/>
                  </a:ext>
                </a:extLst>
              </a:tr>
              <a:tr h="145628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Severe acute respiratory syndrome (SARS)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93212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Shigellosis (bloody diarrhea)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36277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Smallpox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66274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Tularaemia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698039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Typhoid fever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161340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West Nile fever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62063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Yellow fever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922591"/>
                  </a:ext>
                </a:extLst>
              </a:tr>
              <a:tr h="133922"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</a:rPr>
                        <a:t>Zika virus disease</a:t>
                      </a: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532422"/>
                  </a:ext>
                </a:extLst>
              </a:tr>
              <a:tr h="251558">
                <a:tc>
                  <a:txBody>
                    <a:bodyPr/>
                    <a:lstStyle/>
                    <a:p>
                      <a:pPr rtl="0" fontAlgn="t"/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</a:rPr>
                        <a:t>Any public health event of international or national concern (infectious, zoonotic, food borne, chemical, radio nuclear, or due to unknown condition</a:t>
                      </a:r>
                    </a:p>
                  </a:txBody>
                  <a:tcPr marL="13471" marR="13471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800" dirty="0">
                        <a:effectLst/>
                      </a:endParaRPr>
                    </a:p>
                  </a:txBody>
                  <a:tcPr marL="13471" marR="1347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77356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20FF6BC-E9CA-4A0D-82DC-26D6B062D84D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90ED5-694C-417D-BF0F-4D7320CA48E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062FD-BADE-4921-8C2D-83B5D654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826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FA9D3-7065-4AE0-8348-40D4B0C1D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1660"/>
            <a:ext cx="10515600" cy="1325563"/>
          </a:xfrm>
        </p:spPr>
        <p:txBody>
          <a:bodyPr/>
          <a:lstStyle/>
          <a:p>
            <a:r>
              <a:rPr lang="en-US" u="sng" dirty="0">
                <a:latin typeface="Calibri"/>
                <a:cs typeface="Calibri"/>
              </a:rPr>
              <a:t>Communicable diseases in crisis situations </a:t>
            </a:r>
            <a:endParaRPr lang="en-US" u="sn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74A32-BDE4-431D-9CD9-8F4F66AFF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6075" y="1575874"/>
            <a:ext cx="4039867" cy="63929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Major epidemic potential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CA807-129B-4E19-8CB0-9176FD1D2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6075" y="2443818"/>
            <a:ext cx="4039867" cy="395238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Cholera</a:t>
            </a:r>
          </a:p>
          <a:p>
            <a:pPr marL="340995" indent="-340995"/>
            <a:r>
              <a:rPr lang="en-US" sz="2400" dirty="0">
                <a:cs typeface="Calibri"/>
              </a:rPr>
              <a:t>Measles</a:t>
            </a:r>
          </a:p>
          <a:p>
            <a:pPr marL="340995" indent="-340995"/>
            <a:r>
              <a:rPr lang="en-US" sz="2400" dirty="0">
                <a:cs typeface="Calibri"/>
              </a:rPr>
              <a:t>Meningococcal meningitis</a:t>
            </a:r>
            <a:endParaRPr lang="en-US" sz="2400" dirty="0"/>
          </a:p>
          <a:p>
            <a:pPr marL="340995" indent="-340995"/>
            <a:r>
              <a:rPr lang="en-US" sz="2400" dirty="0">
                <a:cs typeface="Calibri"/>
              </a:rPr>
              <a:t>Bacillary Dysentery</a:t>
            </a:r>
            <a:endParaRPr lang="en-US" sz="2400" dirty="0"/>
          </a:p>
          <a:p>
            <a:pPr marL="340995" indent="-340995"/>
            <a:r>
              <a:rPr lang="en-US" sz="2400" dirty="0">
                <a:cs typeface="Arial"/>
              </a:rPr>
              <a:t>Diphtheria </a:t>
            </a:r>
          </a:p>
          <a:p>
            <a:pPr marL="340995" indent="-340995"/>
            <a:r>
              <a:rPr lang="en-US" sz="2400" dirty="0">
                <a:cs typeface="Arial"/>
              </a:rPr>
              <a:t>Hepatitis A and E</a:t>
            </a:r>
          </a:p>
          <a:p>
            <a:pPr marL="340995" indent="-340995"/>
            <a:endParaRPr lang="en-US" dirty="0">
              <a:latin typeface="Arial"/>
              <a:cs typeface="Arial"/>
            </a:endParaRPr>
          </a:p>
          <a:p>
            <a:pPr marL="340995" indent="-340995"/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B9486-5327-45D0-BD8C-B892F5F04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575874"/>
            <a:ext cx="4041225" cy="63929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Other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913897-8411-400C-AAEB-207AD885E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74244" y="2440822"/>
            <a:ext cx="3632731" cy="414954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340995" indent="-340995"/>
            <a:r>
              <a:rPr lang="en-US" sz="2400" dirty="0"/>
              <a:t>Malaria</a:t>
            </a:r>
          </a:p>
          <a:p>
            <a:pPr marL="340995" indent="-340995"/>
            <a:r>
              <a:rPr lang="en-US" sz="2400" dirty="0"/>
              <a:t>Typhus</a:t>
            </a:r>
          </a:p>
          <a:p>
            <a:pPr marL="340995" indent="-340995"/>
            <a:r>
              <a:rPr lang="en-US" sz="2400" dirty="0"/>
              <a:t>Yellow fever</a:t>
            </a:r>
          </a:p>
          <a:p>
            <a:pPr marL="340995" indent="-340995"/>
            <a:r>
              <a:rPr lang="en-US" sz="2400" dirty="0"/>
              <a:t>Trypanosomiasis</a:t>
            </a:r>
          </a:p>
          <a:p>
            <a:pPr marL="340995" indent="-340995"/>
            <a:r>
              <a:rPr lang="en-US" sz="2400" dirty="0"/>
              <a:t>Leishmaniasis </a:t>
            </a:r>
          </a:p>
          <a:p>
            <a:pPr marL="340995" indent="-340995"/>
            <a:r>
              <a:rPr lang="en-US" sz="2400" dirty="0"/>
              <a:t>Leptospirosis</a:t>
            </a:r>
          </a:p>
          <a:p>
            <a:pPr marL="340995" indent="-340995"/>
            <a:r>
              <a:rPr lang="en-US" sz="2400" dirty="0"/>
              <a:t>Viral hemorrhagic fever </a:t>
            </a:r>
          </a:p>
          <a:p>
            <a:pPr marL="340995" indent="-340995"/>
            <a:r>
              <a:rPr lang="en-US" sz="2400" dirty="0"/>
              <a:t>Relapsing fever </a:t>
            </a:r>
          </a:p>
          <a:p>
            <a:pPr marL="340995" indent="-340995"/>
            <a:r>
              <a:rPr lang="en-US" sz="2400" dirty="0"/>
              <a:t>Typhoid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D87C2-4950-4DCD-BE02-75E57D20B4D1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974CD-845B-4D34-81DB-F7371E574222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BE97CB-34BF-46FB-8FF4-9C4257F9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569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34A3B-BF5A-4574-AB1B-6C06D268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632" y="5425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latin typeface="Calibri"/>
                <a:cs typeface="Calibri"/>
              </a:rPr>
              <a:t>Other potential important communicable diseases  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CFE66-A05E-4747-A0C8-66BBE5195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175" y="2706358"/>
            <a:ext cx="5309880" cy="3326579"/>
          </a:xfrm>
        </p:spPr>
        <p:txBody>
          <a:bodyPr/>
          <a:lstStyle/>
          <a:p>
            <a:pPr marL="340995" indent="-340995"/>
            <a:r>
              <a:rPr lang="en-US" dirty="0">
                <a:cs typeface="Calibri"/>
              </a:rPr>
              <a:t>Sexually transmitted diseases</a:t>
            </a:r>
            <a:endParaRPr lang="en-US" dirty="0"/>
          </a:p>
          <a:p>
            <a:pPr marL="340995" indent="-340995"/>
            <a:r>
              <a:rPr lang="en-US" dirty="0">
                <a:cs typeface="Calibri"/>
              </a:rPr>
              <a:t>Scabies</a:t>
            </a:r>
            <a:endParaRPr lang="en-US" dirty="0"/>
          </a:p>
          <a:p>
            <a:pPr marL="340995" indent="-340995"/>
            <a:r>
              <a:rPr lang="en-US" dirty="0">
                <a:cs typeface="Calibri"/>
              </a:rPr>
              <a:t>Louse borne relapsing fever</a:t>
            </a:r>
            <a:endParaRPr lang="en-US" dirty="0"/>
          </a:p>
          <a:p>
            <a:pPr marL="340995" indent="-340995"/>
            <a:r>
              <a:rPr lang="en-US" dirty="0">
                <a:cs typeface="Calibri"/>
              </a:rPr>
              <a:t>HIV</a:t>
            </a:r>
            <a:endParaRPr lang="en-US" dirty="0"/>
          </a:p>
          <a:p>
            <a:pPr marL="340995" indent="-340995"/>
            <a:r>
              <a:rPr lang="en-US" dirty="0">
                <a:cs typeface="Calibri"/>
              </a:rPr>
              <a:t>Hepatitis C</a:t>
            </a:r>
          </a:p>
          <a:p>
            <a:pPr marL="340995" indent="-340995"/>
            <a:r>
              <a:rPr lang="en-US" dirty="0">
                <a:cs typeface="Calibri"/>
              </a:rPr>
              <a:t>Various parasitic diseases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C3F9D5-7B60-4017-840A-BA1D5D9EF1C7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2D3E11-BD4A-4DAD-A30F-22CF7E6D5A70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48D10-8A9D-4774-B0BB-11D5F06C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790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E9AB-4E36-4259-91CB-599DE170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alibri"/>
                <a:cs typeface="Calibri"/>
              </a:rPr>
              <a:t>Communicable diseases in crisis settings 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9205D-4B42-4BFC-92DD-BF2C905D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022" y="1892854"/>
            <a:ext cx="9089776" cy="3857795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Major cause of death</a:t>
            </a:r>
            <a:endParaRPr lang="en-US" dirty="0"/>
          </a:p>
          <a:p>
            <a:pPr marL="920750" lvl="1" indent="-457200">
              <a:buFont typeface="Wingdings" panose="05000000000000000000" pitchFamily="2" charset="2"/>
              <a:buChar char="ü"/>
            </a:pPr>
            <a:r>
              <a:rPr lang="en-GB" altLang="en-US" sz="2800" dirty="0">
                <a:cs typeface="Calibri" panose="020F0502020204030204" pitchFamily="34" charset="0"/>
              </a:rPr>
              <a:t>conflict-affected settings </a:t>
            </a:r>
          </a:p>
          <a:p>
            <a:pPr marL="92075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cs typeface="Calibri" panose="020F0502020204030204" pitchFamily="34" charset="0"/>
              </a:rPr>
              <a:t>in displaced populations in low income countries.</a:t>
            </a:r>
            <a:endParaRPr lang="en-US" dirty="0"/>
          </a:p>
          <a:p>
            <a:pPr marL="0" indent="0" algn="just">
              <a:buClr>
                <a:srgbClr val="0066FF"/>
              </a:buClr>
              <a:buNone/>
            </a:pPr>
            <a:endParaRPr lang="en-GB" altLang="en-US" dirty="0"/>
          </a:p>
          <a:p>
            <a:pPr algn="just">
              <a:buClr>
                <a:srgbClr val="0066FF"/>
              </a:buClr>
            </a:pPr>
            <a:r>
              <a:rPr lang="en-GB" altLang="en-US" dirty="0"/>
              <a:t>Death rates among refugees and displaced persons significantly </a:t>
            </a:r>
            <a:r>
              <a:rPr lang="en-GB" altLang="en-US" b="1" dirty="0"/>
              <a:t>above the baseline </a:t>
            </a:r>
            <a:r>
              <a:rPr lang="en-GB" altLang="en-US" dirty="0"/>
              <a:t>have been recorded </a:t>
            </a:r>
          </a:p>
          <a:p>
            <a:pPr lvl="1">
              <a:buClr>
                <a:srgbClr val="0066FF"/>
              </a:buClr>
              <a:buFont typeface="Wingdings" panose="05000000000000000000" pitchFamily="2" charset="2"/>
              <a:buChar char="ü"/>
            </a:pPr>
            <a:r>
              <a:rPr lang="en-GB" altLang="en-US" dirty="0"/>
              <a:t>Over three quarters of these deaths may be due to </a:t>
            </a:r>
            <a:r>
              <a:rPr lang="en-GB" altLang="en-US" b="1" dirty="0"/>
              <a:t>infectious diseases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Often in </a:t>
            </a:r>
            <a:r>
              <a:rPr lang="en-US" b="1" dirty="0">
                <a:cs typeface="Calibri"/>
              </a:rPr>
              <a:t>conjunction with malnutrition</a:t>
            </a:r>
            <a:endParaRPr lang="en-US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Children </a:t>
            </a:r>
            <a:r>
              <a:rPr lang="en-US" b="1" dirty="0">
                <a:cs typeface="Calibri"/>
              </a:rPr>
              <a:t>under five have </a:t>
            </a:r>
            <a:r>
              <a:rPr lang="en-US" dirty="0">
                <a:cs typeface="Calibri"/>
              </a:rPr>
              <a:t>the worst mortality rates</a:t>
            </a:r>
            <a:endParaRPr lang="en-US" dirty="0"/>
          </a:p>
          <a:p>
            <a:pPr algn="just">
              <a:buClr>
                <a:srgbClr val="0066FF"/>
              </a:buClr>
            </a:pPr>
            <a:endParaRPr lang="en-GB" altLang="en-US" dirty="0">
              <a:highlight>
                <a:srgbClr val="FFFF00"/>
              </a:highlight>
            </a:endParaRPr>
          </a:p>
          <a:p>
            <a:pPr marL="340995" indent="-340995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E735CC-AEBA-44D8-BB1A-A15AF35BC045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8C5AB-A613-4854-8845-5AC6348A0C57}"/>
              </a:ext>
            </a:extLst>
          </p:cNvPr>
          <p:cNvSpPr txBox="1"/>
          <p:nvPr/>
        </p:nvSpPr>
        <p:spPr>
          <a:xfrm rot="16200000">
            <a:off x="-465824" y="5662784"/>
            <a:ext cx="156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0C6A1-B66C-4F16-A4EA-036865A1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24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4CFAD-AFEC-4BED-A2BD-93A8BFDB7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alibri"/>
                <a:cs typeface="Calibri"/>
              </a:rPr>
              <a:t>Cholera 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2A032-AC03-4AC0-9941-F7101DD5F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941" y="1775184"/>
            <a:ext cx="8291512" cy="4496670"/>
          </a:xfrm>
        </p:spPr>
        <p:txBody>
          <a:bodyPr/>
          <a:lstStyle/>
          <a:p>
            <a:pPr marL="340995" indent="-340995"/>
            <a:r>
              <a:rPr lang="en-US" dirty="0">
                <a:latin typeface="Calibri"/>
                <a:cs typeface="Calibri"/>
              </a:rPr>
              <a:t>The most </a:t>
            </a:r>
            <a:r>
              <a:rPr lang="en-US" b="1" dirty="0">
                <a:latin typeface="Calibri"/>
                <a:cs typeface="Calibri"/>
              </a:rPr>
              <a:t>feared</a:t>
            </a:r>
            <a:r>
              <a:rPr lang="en-US" dirty="0">
                <a:latin typeface="Calibri"/>
                <a:cs typeface="Calibri"/>
              </a:rPr>
              <a:t> major outbreak </a:t>
            </a:r>
          </a:p>
          <a:p>
            <a:pPr marL="340995" indent="-340995"/>
            <a:r>
              <a:rPr lang="en-US" dirty="0">
                <a:latin typeface="Calibri"/>
                <a:cs typeface="Calibri"/>
              </a:rPr>
              <a:t>Waterborne except where population concentrations are very high </a:t>
            </a:r>
          </a:p>
          <a:p>
            <a:pPr marL="340995" indent="-340995"/>
            <a:r>
              <a:rPr lang="en-US" dirty="0">
                <a:latin typeface="Calibri"/>
                <a:cs typeface="Calibri"/>
              </a:rPr>
              <a:t>May result in </a:t>
            </a:r>
            <a:r>
              <a:rPr lang="en-US" b="1" dirty="0">
                <a:latin typeface="Calibri"/>
                <a:cs typeface="Calibri"/>
              </a:rPr>
              <a:t>major loss of lives</a:t>
            </a:r>
            <a:endParaRPr lang="en-US" b="1" dirty="0"/>
          </a:p>
          <a:p>
            <a:pPr marL="804545" lvl="1" indent="-280670"/>
            <a:r>
              <a:rPr lang="en-US" dirty="0">
                <a:latin typeface="Calibri"/>
                <a:cs typeface="Calibri"/>
              </a:rPr>
              <a:t>If system is not prepared</a:t>
            </a:r>
            <a:endParaRPr lang="en-US" dirty="0"/>
          </a:p>
          <a:p>
            <a:pPr marL="804545" lvl="1" indent="-280670"/>
            <a:r>
              <a:rPr lang="en-US" dirty="0">
                <a:latin typeface="Calibri"/>
                <a:cs typeface="Calibri"/>
              </a:rPr>
              <a:t>If treatment is inadequate</a:t>
            </a:r>
            <a:endParaRPr lang="en-US" dirty="0"/>
          </a:p>
          <a:p>
            <a:pPr marL="340995" indent="-340995"/>
            <a:r>
              <a:rPr lang="en-US" dirty="0">
                <a:latin typeface="Calibri"/>
                <a:cs typeface="Calibri"/>
              </a:rPr>
              <a:t>Seasonal variation—disease of the rainy season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CAFD1-0CCA-496C-B596-4C66422C48E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4DE21-656F-4658-899C-3A4D89A7976F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4DA77-DDCE-409A-877B-332EA931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30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D1AF0E-D710-4F43-B291-A7376815A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0276" y="3280003"/>
            <a:ext cx="3208232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49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32535-240D-4E92-BB3D-C15B7D70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alibri"/>
                <a:cs typeface="Calibri"/>
              </a:rPr>
              <a:t>Expect cholera 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2F859-E604-456A-8610-3EC367AA8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555" y="1990938"/>
            <a:ext cx="8333096" cy="4351338"/>
          </a:xfrm>
        </p:spPr>
        <p:txBody>
          <a:bodyPr/>
          <a:lstStyle/>
          <a:p>
            <a:pPr marL="340995" indent="-340995"/>
            <a:r>
              <a:rPr lang="en-US" b="1" dirty="0">
                <a:latin typeface="Calibri"/>
                <a:cs typeface="Calibri"/>
              </a:rPr>
              <a:t>Endemic</a:t>
            </a:r>
            <a:r>
              <a:rPr lang="en-US" dirty="0">
                <a:latin typeface="Calibri"/>
                <a:cs typeface="Calibri"/>
              </a:rPr>
              <a:t> to the area</a:t>
            </a:r>
          </a:p>
          <a:p>
            <a:pPr marL="340995" indent="-340995"/>
            <a:r>
              <a:rPr lang="en-US" dirty="0">
                <a:latin typeface="Calibri"/>
                <a:cs typeface="Calibri"/>
              </a:rPr>
              <a:t>Introduced</a:t>
            </a:r>
          </a:p>
          <a:p>
            <a:pPr marL="340995" indent="-340995"/>
            <a:r>
              <a:rPr lang="en-US" dirty="0">
                <a:latin typeface="Calibri"/>
                <a:cs typeface="Calibri"/>
              </a:rPr>
              <a:t>Population movements, conflict, displaced persons</a:t>
            </a:r>
            <a:endParaRPr lang="en-US" dirty="0"/>
          </a:p>
          <a:p>
            <a:pPr marL="340995" indent="-340995"/>
            <a:r>
              <a:rPr lang="en-US" dirty="0">
                <a:latin typeface="Calibri"/>
                <a:cs typeface="Calibri"/>
              </a:rPr>
              <a:t>Poverty</a:t>
            </a:r>
            <a:endParaRPr lang="en-US" dirty="0"/>
          </a:p>
          <a:p>
            <a:pPr marL="340995" indent="-340995"/>
            <a:r>
              <a:rPr lang="en-US" dirty="0">
                <a:latin typeface="Calibri"/>
                <a:cs typeface="Calibri"/>
              </a:rPr>
              <a:t>Some recent outbreaks</a:t>
            </a:r>
            <a:endParaRPr lang="en-US" dirty="0"/>
          </a:p>
          <a:p>
            <a:pPr marL="804545" lvl="1" indent="-280670"/>
            <a:r>
              <a:rPr lang="en-US" dirty="0">
                <a:latin typeface="Calibri"/>
                <a:cs typeface="Calibri"/>
              </a:rPr>
              <a:t>Yemen 1 million cases</a:t>
            </a:r>
            <a:endParaRPr lang="en-US" dirty="0"/>
          </a:p>
          <a:p>
            <a:pPr marL="804545" lvl="1" indent="-280670"/>
            <a:r>
              <a:rPr lang="en-US" dirty="0">
                <a:latin typeface="Calibri"/>
                <a:cs typeface="Calibri"/>
              </a:rPr>
              <a:t>Zimbabwe</a:t>
            </a:r>
            <a:endParaRPr lang="en-US" dirty="0"/>
          </a:p>
          <a:p>
            <a:pPr marL="804545" lvl="1" indent="-280670"/>
            <a:r>
              <a:rPr lang="en-US" dirty="0">
                <a:latin typeface="Calibri"/>
                <a:cs typeface="Calibri"/>
              </a:rPr>
              <a:t>Sierra Leone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68A596-CB1A-46C7-B0A1-3BC7C3790A5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195C7-089A-4465-9403-971C586A7B7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B59B7-16BD-42A6-9B6B-9D244AA5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251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39AF6-F45C-4519-92FB-E06C3D734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280" y="179832"/>
            <a:ext cx="10515600" cy="1325563"/>
          </a:xfrm>
        </p:spPr>
        <p:txBody>
          <a:bodyPr/>
          <a:lstStyle/>
          <a:p>
            <a:pPr algn="ctr"/>
            <a:r>
              <a:rPr lang="en-US" u="sng" dirty="0">
                <a:latin typeface="+mn-lt"/>
                <a:cs typeface="Calibri"/>
              </a:rPr>
              <a:t>Measles 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FF5E2-3483-45AD-96E5-904F2573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4048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>
                <a:ea typeface="+mn-lt"/>
                <a:cs typeface="+mn-lt"/>
              </a:rPr>
              <a:t>High mortality </a:t>
            </a:r>
            <a:r>
              <a:rPr lang="en-US" dirty="0">
                <a:ea typeface="+mn-lt"/>
                <a:cs typeface="+mn-lt"/>
              </a:rPr>
              <a:t>in children: Case fatality rates may run to 30% in crises</a:t>
            </a:r>
          </a:p>
          <a:p>
            <a:r>
              <a:rPr lang="en-US" b="1" dirty="0">
                <a:ea typeface="+mn-lt"/>
                <a:cs typeface="+mn-lt"/>
              </a:rPr>
              <a:t>Malnourished</a:t>
            </a:r>
            <a:r>
              <a:rPr lang="en-US" dirty="0">
                <a:ea typeface="+mn-lt"/>
                <a:cs typeface="+mn-lt"/>
              </a:rPr>
              <a:t> children</a:t>
            </a:r>
          </a:p>
          <a:p>
            <a:r>
              <a:rPr lang="en-US" dirty="0">
                <a:ea typeface="+mn-lt"/>
                <a:cs typeface="+mn-lt"/>
              </a:rPr>
              <a:t>Death due to respiratory complications</a:t>
            </a:r>
          </a:p>
          <a:p>
            <a:r>
              <a:rPr lang="en-US" b="1" dirty="0">
                <a:ea typeface="+mn-lt"/>
                <a:cs typeface="+mn-lt"/>
              </a:rPr>
              <a:t>Highly infectious; </a:t>
            </a:r>
            <a:r>
              <a:rPr lang="en-US" dirty="0">
                <a:ea typeface="+mn-lt"/>
                <a:cs typeface="+mn-lt"/>
              </a:rPr>
              <a:t>a major risk in crowded settlements</a:t>
            </a:r>
          </a:p>
          <a:p>
            <a:r>
              <a:rPr lang="en-US" dirty="0">
                <a:ea typeface="+mn-lt"/>
                <a:cs typeface="+mn-lt"/>
              </a:rPr>
              <a:t>Low age of infection in developing countries</a:t>
            </a:r>
          </a:p>
          <a:p>
            <a:pPr marL="787400" lvl="1" indent="-342900">
              <a:buFont typeface="Wingdings" panose="05000000000000000000" pitchFamily="2" charset="2"/>
              <a:buChar char="ü"/>
            </a:pPr>
            <a:r>
              <a:rPr lang="en-US" dirty="0">
                <a:ea typeface="+mn-lt"/>
                <a:cs typeface="Calibri" panose="020F0502020204030204" pitchFamily="34" charset="0"/>
              </a:rPr>
              <a:t>Risk begins at 5-6 months of age</a:t>
            </a:r>
          </a:p>
          <a:p>
            <a:pPr marL="787400" lvl="1" indent="-342900">
              <a:buFont typeface="Wingdings" panose="05000000000000000000" pitchFamily="2" charset="2"/>
              <a:buChar char="ü"/>
            </a:pPr>
            <a:r>
              <a:rPr lang="en-US" dirty="0">
                <a:ea typeface="+mn-lt"/>
                <a:cs typeface="Calibri" panose="020F0502020204030204" pitchFamily="34" charset="0"/>
              </a:rPr>
              <a:t>&gt;30% of children infected by age 1 year</a:t>
            </a:r>
          </a:p>
          <a:p>
            <a:r>
              <a:rPr lang="en-US" dirty="0">
                <a:ea typeface="+mn-lt"/>
                <a:cs typeface="+mn-lt"/>
              </a:rPr>
              <a:t>Effective EPI programs have greatly reduced risks</a:t>
            </a:r>
            <a:endParaRPr lang="en-US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19C9F-A86E-4927-B343-A57DC480CA5D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41A81-D52F-4A7F-84E7-AF70E7D4924D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57FBF-9740-4F5C-840D-03B84EF6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6EA09-5DC8-4F5A-849A-2D85C07A4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379" y="4207321"/>
            <a:ext cx="3767411" cy="25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03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BDAFA-BB3C-40E6-AA45-3DE633D98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206" y="146761"/>
            <a:ext cx="6545239" cy="1325563"/>
          </a:xfrm>
        </p:spPr>
        <p:txBody>
          <a:bodyPr/>
          <a:lstStyle/>
          <a:p>
            <a:r>
              <a:rPr lang="en-US" u="sng" dirty="0">
                <a:latin typeface="+mn-lt"/>
                <a:cs typeface="Calibri"/>
              </a:rPr>
              <a:t>Displacement and measles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AFA40-885C-4F9F-A46A-4071D602D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860" y="1852921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Often immunization coverage is low in displaced populations</a:t>
            </a:r>
          </a:p>
          <a:p>
            <a:r>
              <a:rPr lang="en-US" b="1" dirty="0">
                <a:ea typeface="+mn-lt"/>
                <a:cs typeface="+mn-lt"/>
              </a:rPr>
              <a:t>Overcrowding</a:t>
            </a:r>
            <a:r>
              <a:rPr lang="en-US" dirty="0">
                <a:ea typeface="+mn-lt"/>
                <a:cs typeface="+mn-lt"/>
              </a:rPr>
              <a:t> promotes spread</a:t>
            </a:r>
          </a:p>
          <a:p>
            <a:r>
              <a:rPr lang="en-US" dirty="0">
                <a:ea typeface="+mn-lt"/>
                <a:cs typeface="+mn-lt"/>
              </a:rPr>
              <a:t>Poor nutritional status increases risk of complications</a:t>
            </a:r>
          </a:p>
          <a:p>
            <a:r>
              <a:rPr lang="en-US" dirty="0">
                <a:ea typeface="+mn-lt"/>
                <a:cs typeface="+mn-lt"/>
              </a:rPr>
              <a:t>Measles a major cause of weight loss — may take 3-4 months to recover</a:t>
            </a:r>
          </a:p>
          <a:p>
            <a:r>
              <a:rPr lang="en-US" dirty="0">
                <a:ea typeface="+mn-lt"/>
                <a:cs typeface="+mn-lt"/>
              </a:rPr>
              <a:t>Measles is often followed by other diseases</a:t>
            </a:r>
          </a:p>
          <a:p>
            <a:r>
              <a:rPr lang="en-US" dirty="0">
                <a:ea typeface="+mn-lt"/>
                <a:cs typeface="+mn-lt"/>
              </a:rPr>
              <a:t>Vitamin A deficiency associated with increased CFR and corneal changes which may lead to blindness</a:t>
            </a:r>
            <a:endParaRPr lang="en-US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E64789-A8EF-48D8-B071-1F4E3BE4A671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77259-B928-4EAE-8AF5-10D06458C14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55CBA-41BF-4E2C-A996-02184B7B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90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EE9E-2F90-4F12-8849-FC2C44686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+mn-lt"/>
                <a:cs typeface="Calibri"/>
              </a:rPr>
              <a:t>Meningitis 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016B0-A7B8-4017-B798-10CFEACC5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352" y="1898862"/>
            <a:ext cx="10515600" cy="4033587"/>
          </a:xfrm>
        </p:spPr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Epidemic meningitis Neisseria meningitides (Group A before, now group C)</a:t>
            </a:r>
          </a:p>
          <a:p>
            <a:r>
              <a:rPr lang="en-US" dirty="0">
                <a:ea typeface="+mn-lt"/>
                <a:cs typeface="+mn-lt"/>
              </a:rPr>
              <a:t>Also </a:t>
            </a:r>
            <a:r>
              <a:rPr lang="en-US" i="1" dirty="0" err="1">
                <a:ea typeface="+mn-lt"/>
                <a:cs typeface="+mn-lt"/>
              </a:rPr>
              <a:t>Haemophilus</a:t>
            </a:r>
            <a:r>
              <a:rPr lang="en-US" i="1" dirty="0">
                <a:ea typeface="+mn-lt"/>
                <a:cs typeface="+mn-lt"/>
              </a:rPr>
              <a:t> influenzae </a:t>
            </a:r>
            <a:r>
              <a:rPr lang="en-US" dirty="0">
                <a:ea typeface="+mn-lt"/>
                <a:cs typeface="+mn-lt"/>
              </a:rPr>
              <a:t>and </a:t>
            </a:r>
            <a:r>
              <a:rPr lang="en-US" i="1" dirty="0">
                <a:ea typeface="+mn-lt"/>
                <a:cs typeface="+mn-lt"/>
              </a:rPr>
              <a:t>S. pneumonia</a:t>
            </a:r>
          </a:p>
          <a:p>
            <a:r>
              <a:rPr lang="en-US" dirty="0">
                <a:ea typeface="+mn-lt"/>
                <a:cs typeface="+mn-lt"/>
              </a:rPr>
              <a:t>Common in Africa (meningitis belt) </a:t>
            </a:r>
          </a:p>
          <a:p>
            <a:r>
              <a:rPr lang="en-US" dirty="0">
                <a:ea typeface="+mn-lt"/>
                <a:cs typeface="+mn-lt"/>
              </a:rPr>
              <a:t>Particularly in </a:t>
            </a:r>
            <a:r>
              <a:rPr lang="en-US" b="1" dirty="0">
                <a:ea typeface="+mn-lt"/>
                <a:cs typeface="+mn-lt"/>
              </a:rPr>
              <a:t>the dry dusty times</a:t>
            </a:r>
            <a:r>
              <a:rPr lang="en-US" dirty="0">
                <a:ea typeface="+mn-lt"/>
                <a:cs typeface="+mn-lt"/>
              </a:rPr>
              <a:t> - epidemic breaks with rains</a:t>
            </a:r>
          </a:p>
          <a:p>
            <a:r>
              <a:rPr lang="en-US" b="1" dirty="0">
                <a:ea typeface="+mn-lt"/>
                <a:cs typeface="+mn-lt"/>
              </a:rPr>
              <a:t>Droplet spread</a:t>
            </a:r>
          </a:p>
          <a:p>
            <a:r>
              <a:rPr lang="en-US" dirty="0">
                <a:ea typeface="+mn-lt"/>
                <a:cs typeface="+mn-lt"/>
              </a:rPr>
              <a:t>Increased transmission in crowded situations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CF4A92-E14E-4859-98E3-766F78CB8405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67922-91A0-4AB1-8386-835C0A0B5BC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EA88F-FE90-4FD6-B93D-FF51FFF10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54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D174-6270-4BF8-91A7-AAB4C39D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+mn-lt"/>
                <a:cs typeface="Calibri"/>
              </a:rPr>
              <a:t>Bacillary dysentery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5DC88-CE14-4734-BE61-711AF35D3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838" y="2043989"/>
            <a:ext cx="8483222" cy="4351338"/>
          </a:xfrm>
        </p:spPr>
        <p:txBody>
          <a:bodyPr/>
          <a:lstStyle/>
          <a:p>
            <a:r>
              <a:rPr lang="en-US" dirty="0">
                <a:ea typeface="+mn-lt"/>
                <a:cs typeface="+mn-lt"/>
              </a:rPr>
              <a:t>Usually </a:t>
            </a:r>
            <a:r>
              <a:rPr lang="en-US" b="1" dirty="0">
                <a:ea typeface="+mn-lt"/>
                <a:cs typeface="+mn-lt"/>
              </a:rPr>
              <a:t>Shigella</a:t>
            </a:r>
            <a:r>
              <a:rPr lang="en-US" dirty="0">
                <a:ea typeface="+mn-lt"/>
                <a:cs typeface="+mn-lt"/>
              </a:rPr>
              <a:t>, but can be other organisms</a:t>
            </a:r>
          </a:p>
          <a:p>
            <a:r>
              <a:rPr lang="en-US" dirty="0">
                <a:ea typeface="+mn-lt"/>
                <a:cs typeface="+mn-lt"/>
              </a:rPr>
              <a:t>Can be rapidly spreading infection of up </a:t>
            </a:r>
            <a:r>
              <a:rPr lang="en-US" b="1" dirty="0">
                <a:ea typeface="+mn-lt"/>
                <a:cs typeface="+mn-lt"/>
              </a:rPr>
              <a:t>1/3rd of a population</a:t>
            </a:r>
          </a:p>
          <a:p>
            <a:r>
              <a:rPr lang="en-US" dirty="0">
                <a:ea typeface="+mn-lt"/>
                <a:cs typeface="+mn-lt"/>
              </a:rPr>
              <a:t>Transmission: water, food and person-to-person</a:t>
            </a:r>
          </a:p>
          <a:p>
            <a:r>
              <a:rPr lang="en-US" b="1" dirty="0">
                <a:ea typeface="+mn-lt"/>
                <a:cs typeface="+mn-lt"/>
              </a:rPr>
              <a:t>Highly contagious</a:t>
            </a:r>
            <a:r>
              <a:rPr lang="en-US" dirty="0">
                <a:ea typeface="+mn-lt"/>
                <a:cs typeface="+mn-lt"/>
              </a:rPr>
              <a:t>, only small inoculum required</a:t>
            </a:r>
          </a:p>
          <a:p>
            <a:r>
              <a:rPr lang="en-US" dirty="0">
                <a:ea typeface="+mn-lt"/>
                <a:cs typeface="+mn-lt"/>
              </a:rPr>
              <a:t>Outbreak can be </a:t>
            </a:r>
            <a:r>
              <a:rPr lang="en-US" b="1" dirty="0">
                <a:ea typeface="+mn-lt"/>
                <a:cs typeface="+mn-lt"/>
              </a:rPr>
              <a:t>explosive</a:t>
            </a:r>
          </a:p>
          <a:p>
            <a:r>
              <a:rPr lang="en-US" dirty="0">
                <a:ea typeface="+mn-lt"/>
                <a:cs typeface="+mn-lt"/>
              </a:rPr>
              <a:t>Incubation period 1-3 days</a:t>
            </a:r>
          </a:p>
          <a:p>
            <a:r>
              <a:rPr lang="en-US" dirty="0">
                <a:ea typeface="+mn-lt"/>
                <a:cs typeface="+mn-lt"/>
              </a:rPr>
              <a:t>Bloody diarrhea, abdominal and rectal </a:t>
            </a:r>
            <a:r>
              <a:rPr lang="en-US" b="1" dirty="0">
                <a:ea typeface="+mn-lt"/>
                <a:cs typeface="+mn-lt"/>
              </a:rPr>
              <a:t>pains</a:t>
            </a:r>
            <a:endParaRPr lang="en-US" sz="2400" b="1" dirty="0">
              <a:ea typeface="+mn-lt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40D539-C9AD-4B43-96D0-B62B0683C6CE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5048C-9DFB-49F1-B8BF-242F806D4D71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498AE-BBC5-4814-8265-21BB5525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37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AB36B-774D-43C9-BE76-1D084E981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+mn-lt"/>
                <a:cs typeface="Calibri"/>
              </a:rPr>
              <a:t>Malaria 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7558B-5659-4430-8A83-7B2267918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507" y="2494365"/>
            <a:ext cx="10515600" cy="2773671"/>
          </a:xfrm>
        </p:spPr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Malaria is common in many displaced populations</a:t>
            </a:r>
          </a:p>
          <a:p>
            <a:r>
              <a:rPr lang="en-US" dirty="0">
                <a:ea typeface="+mn-lt"/>
                <a:cs typeface="+mn-lt"/>
              </a:rPr>
              <a:t>In Africa malaria </a:t>
            </a:r>
            <a:r>
              <a:rPr lang="en-US" b="1" dirty="0">
                <a:ea typeface="+mn-lt"/>
                <a:cs typeface="+mn-lt"/>
              </a:rPr>
              <a:t>leading cause of death </a:t>
            </a:r>
            <a:r>
              <a:rPr lang="en-US" dirty="0">
                <a:ea typeface="+mn-lt"/>
                <a:cs typeface="+mn-lt"/>
              </a:rPr>
              <a:t>among displaced populations</a:t>
            </a:r>
          </a:p>
          <a:p>
            <a:r>
              <a:rPr lang="en-US" dirty="0">
                <a:ea typeface="+mn-lt"/>
                <a:cs typeface="+mn-lt"/>
              </a:rPr>
              <a:t>4 species of Plasmodium: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>
                <a:ea typeface="+mn-lt"/>
                <a:cs typeface="+mn-lt"/>
              </a:rPr>
              <a:t>“</a:t>
            </a:r>
            <a:r>
              <a:rPr lang="en-US" dirty="0">
                <a:ea typeface="+mn-lt"/>
                <a:cs typeface="+mn-lt"/>
              </a:rPr>
              <a:t>Benign”: </a:t>
            </a:r>
            <a:r>
              <a:rPr lang="en-US" i="1" dirty="0">
                <a:ea typeface="+mn-lt"/>
                <a:cs typeface="+mn-lt"/>
              </a:rPr>
              <a:t>P. vivax, P. </a:t>
            </a:r>
            <a:r>
              <a:rPr lang="en-US" i="1" dirty="0" err="1">
                <a:ea typeface="+mn-lt"/>
                <a:cs typeface="+mn-lt"/>
              </a:rPr>
              <a:t>malariae</a:t>
            </a:r>
            <a:r>
              <a:rPr lang="en-US" i="1" dirty="0">
                <a:ea typeface="+mn-lt"/>
                <a:cs typeface="+mn-lt"/>
              </a:rPr>
              <a:t>, P. </a:t>
            </a:r>
            <a:r>
              <a:rPr lang="en-US" i="1" dirty="0" err="1">
                <a:ea typeface="+mn-lt"/>
                <a:cs typeface="+mn-lt"/>
              </a:rPr>
              <a:t>ovale</a:t>
            </a:r>
            <a:r>
              <a:rPr lang="en-US" i="1" dirty="0">
                <a:ea typeface="+mn-lt"/>
                <a:cs typeface="+mn-lt"/>
              </a:rPr>
              <a:t>, P. </a:t>
            </a:r>
            <a:r>
              <a:rPr lang="en-US" i="1" dirty="0" err="1">
                <a:ea typeface="+mn-lt"/>
                <a:cs typeface="+mn-lt"/>
              </a:rPr>
              <a:t>Knowlesi</a:t>
            </a:r>
            <a:endParaRPr lang="en-US" i="1" dirty="0">
              <a:ea typeface="+mn-lt"/>
              <a:cs typeface="+mn-lt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ea typeface="+mn-lt"/>
                <a:cs typeface="+mn-lt"/>
              </a:rPr>
              <a:t>“Malignant”: </a:t>
            </a:r>
            <a:r>
              <a:rPr lang="en-US" i="1" dirty="0">
                <a:ea typeface="+mn-lt"/>
                <a:cs typeface="+mn-lt"/>
              </a:rPr>
              <a:t>P. falciparum</a:t>
            </a:r>
            <a:endParaRPr lang="en-US" i="1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9D04E1-E426-40DA-85DD-8DC5C37C1E7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80142-AF4F-4630-B299-3C98B24B1AE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672D5-EC0B-4FE7-A6CD-E23BB986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829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EFB6-C604-4DED-B1F6-DD596E8B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+mn-lt"/>
                <a:cs typeface="Calibri"/>
              </a:rPr>
              <a:t>Control of Malaria 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B8B0A-1667-4967-9F53-1C22B1573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111" y="2141537"/>
            <a:ext cx="9588689" cy="3222033"/>
          </a:xfrm>
        </p:spPr>
        <p:txBody>
          <a:bodyPr/>
          <a:lstStyle/>
          <a:p>
            <a:r>
              <a:rPr lang="en-US" sz="2400" dirty="0">
                <a:ea typeface="+mn-lt"/>
                <a:cs typeface="+mn-lt"/>
              </a:rPr>
              <a:t>   </a:t>
            </a:r>
            <a:r>
              <a:rPr lang="en-US" dirty="0">
                <a:ea typeface="+mn-lt"/>
                <a:cs typeface="+mn-lt"/>
              </a:rPr>
              <a:t>One of most common causes of fever in endemic areas</a:t>
            </a:r>
          </a:p>
          <a:p>
            <a:pPr marL="457200" indent="-457200"/>
            <a:r>
              <a:rPr lang="en-US" dirty="0">
                <a:ea typeface="+mn-lt"/>
                <a:cs typeface="+mn-lt"/>
              </a:rPr>
              <a:t>Many persons </a:t>
            </a:r>
            <a:r>
              <a:rPr lang="en-US" b="1" dirty="0">
                <a:ea typeface="+mn-lt"/>
                <a:cs typeface="+mn-lt"/>
              </a:rPr>
              <a:t>self-treat</a:t>
            </a:r>
          </a:p>
          <a:p>
            <a:pPr marL="457200" indent="-457200"/>
            <a:r>
              <a:rPr lang="en-US" dirty="0">
                <a:ea typeface="+mn-lt"/>
                <a:cs typeface="+mn-lt"/>
              </a:rPr>
              <a:t>Repeated infections in childhood give </a:t>
            </a:r>
            <a:r>
              <a:rPr lang="en-US" b="1" dirty="0">
                <a:ea typeface="+mn-lt"/>
                <a:cs typeface="+mn-lt"/>
              </a:rPr>
              <a:t>partial immunity</a:t>
            </a:r>
            <a:endParaRPr lang="en-US" b="1" dirty="0">
              <a:cs typeface="Calibri"/>
            </a:endParaRPr>
          </a:p>
          <a:p>
            <a:pPr marL="457200" indent="-457200"/>
            <a:r>
              <a:rPr lang="en-US" dirty="0">
                <a:ea typeface="+mn-lt"/>
                <a:cs typeface="+mn-lt"/>
              </a:rPr>
              <a:t>Usually acquired age 3-5 year old</a:t>
            </a:r>
          </a:p>
          <a:p>
            <a:pPr marL="457200" indent="-457200"/>
            <a:r>
              <a:rPr lang="en-US" dirty="0">
                <a:ea typeface="+mn-lt"/>
                <a:cs typeface="+mn-lt"/>
              </a:rPr>
              <a:t>Before this age severe complications common</a:t>
            </a:r>
          </a:p>
          <a:p>
            <a:pPr marL="457200" indent="-457200"/>
            <a:r>
              <a:rPr lang="en-US" dirty="0">
                <a:ea typeface="+mn-lt"/>
                <a:cs typeface="+mn-lt"/>
              </a:rPr>
              <a:t>Complicated malaria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A23C9D-A3D4-47F3-8990-42E289D8C01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1AA14-99C3-4E29-8B7E-42DAF5D084F2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8A0B7-C799-4164-97F1-26382F40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205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6C2E-BB5F-4D35-9A36-605D78F2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+mn-lt"/>
                <a:cs typeface="Calibri"/>
              </a:rPr>
              <a:t>Sexually transmitted disease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8C068-E2E8-4DD3-94FE-03746B1DE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483" y="2221410"/>
            <a:ext cx="10515599" cy="3415115"/>
          </a:xfrm>
        </p:spPr>
        <p:txBody>
          <a:bodyPr>
            <a:normAutofit/>
          </a:bodyPr>
          <a:lstStyle/>
          <a:p>
            <a:r>
              <a:rPr lang="en-US" b="1" dirty="0">
                <a:ea typeface="+mn-lt"/>
                <a:cs typeface="+mn-lt"/>
              </a:rPr>
              <a:t>Major risk </a:t>
            </a:r>
            <a:r>
              <a:rPr lang="en-US" dirty="0">
                <a:ea typeface="+mn-lt"/>
                <a:cs typeface="+mn-lt"/>
              </a:rPr>
              <a:t>in many crises—particularly with population displacement</a:t>
            </a:r>
          </a:p>
          <a:p>
            <a:r>
              <a:rPr lang="en-US" dirty="0">
                <a:ea typeface="+mn-lt"/>
                <a:cs typeface="+mn-lt"/>
              </a:rPr>
              <a:t>Risk for </a:t>
            </a:r>
            <a:r>
              <a:rPr lang="en-US" b="1" dirty="0">
                <a:ea typeface="+mn-lt"/>
                <a:cs typeface="+mn-lt"/>
              </a:rPr>
              <a:t>GBV</a:t>
            </a:r>
            <a:r>
              <a:rPr lang="en-US" dirty="0">
                <a:ea typeface="+mn-lt"/>
                <a:cs typeface="+mn-lt"/>
              </a:rPr>
              <a:t> and </a:t>
            </a:r>
            <a:r>
              <a:rPr lang="en-US" b="1" dirty="0">
                <a:ea typeface="+mn-lt"/>
                <a:cs typeface="+mn-lt"/>
              </a:rPr>
              <a:t>transactional/survival sex</a:t>
            </a:r>
          </a:p>
          <a:p>
            <a:r>
              <a:rPr lang="en-US" dirty="0">
                <a:ea typeface="+mn-lt"/>
                <a:cs typeface="+mn-lt"/>
              </a:rPr>
              <a:t>Pre-existing levels of STIs—Including HIV determine risks</a:t>
            </a:r>
          </a:p>
          <a:p>
            <a:r>
              <a:rPr lang="en-US" dirty="0">
                <a:ea typeface="+mn-lt"/>
                <a:cs typeface="+mn-lt"/>
              </a:rPr>
              <a:t>Changes in sexual behavior with displacements</a:t>
            </a:r>
          </a:p>
          <a:p>
            <a:r>
              <a:rPr lang="en-US" dirty="0">
                <a:ea typeface="+mn-lt"/>
                <a:cs typeface="+mn-lt"/>
              </a:rPr>
              <a:t>Reduced access to health care</a:t>
            </a:r>
          </a:p>
          <a:p>
            <a:r>
              <a:rPr lang="en-US" dirty="0">
                <a:ea typeface="+mn-lt"/>
                <a:cs typeface="+mn-lt"/>
              </a:rPr>
              <a:t>Sexual and reproductive health is evolving—</a:t>
            </a:r>
            <a:r>
              <a:rPr lang="en-US" b="1" dirty="0">
                <a:ea typeface="+mn-lt"/>
                <a:cs typeface="+mn-lt"/>
              </a:rPr>
              <a:t>sex happens</a:t>
            </a:r>
            <a:endParaRPr lang="en-US" b="1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0D00AA-BC27-41BC-9B0F-DF2F1B9E95B5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CBC97-5672-49AB-AD70-1FEDBE84DD03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081E5-2E4D-430C-A446-C8CE3186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76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0E36-CD78-4F8F-B7E0-0739844C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60" y="146761"/>
            <a:ext cx="10515600" cy="1325563"/>
          </a:xfrm>
        </p:spPr>
        <p:txBody>
          <a:bodyPr/>
          <a:lstStyle/>
          <a:p>
            <a:pPr algn="ctr"/>
            <a:r>
              <a:rPr lang="en-US" u="sng" dirty="0">
                <a:latin typeface="+mn-lt"/>
                <a:cs typeface="Calibri"/>
              </a:rPr>
              <a:t>Tuberculosis risks in crisis situations  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4E80E-DCE3-4E75-8134-F3F3180FC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949" y="1758927"/>
            <a:ext cx="9267078" cy="4614578"/>
          </a:xfrm>
        </p:spPr>
        <p:txBody>
          <a:bodyPr>
            <a:noAutofit/>
          </a:bodyPr>
          <a:lstStyle/>
          <a:p>
            <a:r>
              <a:rPr lang="en-US" b="1" dirty="0">
                <a:ea typeface="+mn-lt"/>
                <a:cs typeface="+mn-lt"/>
              </a:rPr>
              <a:t>Major cause of mortality in long term crises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TB is a major in risk crisis situations  </a:t>
            </a:r>
          </a:p>
          <a:p>
            <a:pPr lvl="1"/>
            <a:r>
              <a:rPr lang="en-US" sz="2800" dirty="0">
                <a:ea typeface="+mn-lt"/>
                <a:cs typeface="+mn-lt"/>
              </a:rPr>
              <a:t>Overcrowded populations </a:t>
            </a:r>
          </a:p>
          <a:p>
            <a:pPr lvl="1"/>
            <a:r>
              <a:rPr lang="en-US" sz="2800" dirty="0">
                <a:ea typeface="+mn-lt"/>
                <a:cs typeface="+mn-lt"/>
              </a:rPr>
              <a:t>Limited access to correct diagnosis and continuous treatment</a:t>
            </a:r>
          </a:p>
          <a:p>
            <a:r>
              <a:rPr lang="en-GB" dirty="0">
                <a:ea typeface="+mn-lt"/>
                <a:cs typeface="+mn-lt"/>
              </a:rPr>
              <a:t>National TB control programmes overwhelmed in crisis situations; cannot provide consistent supply of drugs</a:t>
            </a:r>
          </a:p>
          <a:p>
            <a:r>
              <a:rPr lang="en-GB" dirty="0">
                <a:ea typeface="+mn-lt"/>
                <a:cs typeface="+mn-lt"/>
              </a:rPr>
              <a:t>Treatment-completed ratios of &lt;40% not uncommon</a:t>
            </a:r>
          </a:p>
          <a:p>
            <a:r>
              <a:rPr lang="en-GB" dirty="0">
                <a:ea typeface="+mn-lt"/>
                <a:cs typeface="+mn-lt"/>
              </a:rPr>
              <a:t>Poor nutritional status of population </a:t>
            </a:r>
            <a:r>
              <a:rPr lang="en-US" dirty="0">
                <a:ea typeface="+mn-lt"/>
                <a:cs typeface="+mn-lt"/>
              </a:rPr>
              <a:t>predisposes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4E3D54-5A4D-4F60-ACEB-AA31CA902AC9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BE444-EBA9-47E6-9B37-0F15EE2356F4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B6A44-DAF1-45C2-BBD4-A5DDA7221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0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31723F-2DAD-4F4C-97B4-E19C9C9A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32" y="2122415"/>
            <a:ext cx="10515600" cy="938431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+mn-lt"/>
              </a:rPr>
              <a:t>Infection and communicable diseases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FF2BA7-68AB-4883-AA9A-8C9AB9AD7AB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82225-DF7C-4B81-828A-F0117FC62DC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7EE817-23D8-4CE8-BF98-66CA035B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718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19803-CC9E-44F4-A844-B5C312CC0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263" y="-13276"/>
            <a:ext cx="11361681" cy="1325563"/>
          </a:xfrm>
        </p:spPr>
        <p:txBody>
          <a:bodyPr>
            <a:normAutofit/>
          </a:bodyPr>
          <a:lstStyle/>
          <a:p>
            <a:r>
              <a:rPr lang="en-US" sz="3600" u="sng" dirty="0">
                <a:latin typeface="+mn-lt"/>
                <a:cs typeface="Calibri"/>
              </a:rPr>
              <a:t>Communicable diseases are most common in children</a:t>
            </a:r>
            <a:r>
              <a:rPr lang="en-US" sz="3600" dirty="0">
                <a:highlight>
                  <a:srgbClr val="FFFF00"/>
                </a:highlight>
                <a:latin typeface="+mn-lt"/>
                <a:cs typeface="Calibri"/>
              </a:rPr>
              <a:t> </a:t>
            </a:r>
            <a:endParaRPr lang="en-US" sz="36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B1B6D-0657-4331-BBBE-A9DBB1977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510" y="1855186"/>
            <a:ext cx="10515600" cy="4356428"/>
          </a:xfrm>
        </p:spPr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Majority of child illnesses in crisis situations are caused by one of six conditions: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Measles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Malaria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Complicated by malnutrition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Diarrheal diseases 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Upper respiratory infections</a:t>
            </a:r>
          </a:p>
          <a:p>
            <a:pPr marL="92075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+mn-lt"/>
                <a:cs typeface="+mn-lt"/>
              </a:rPr>
              <a:t>Lice and scabies</a:t>
            </a:r>
          </a:p>
          <a:p>
            <a:r>
              <a:rPr lang="en-US" sz="3000" dirty="0">
                <a:ea typeface="+mn-lt"/>
                <a:cs typeface="+mn-lt"/>
              </a:rPr>
              <a:t>The majority of deaths from communicable diseases is in children; most in the &lt;5 years and usually &lt;2 years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6F4FB-18EE-4973-B105-FB9292C38A41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D18AD-CAF8-4CD1-8EDF-9A52D1D0698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BD7ED-8D93-493F-8BC4-55973BBE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819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36B6C-5D9E-4C05-98AB-6C278868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10" y="365125"/>
            <a:ext cx="9819290" cy="1325563"/>
          </a:xfrm>
        </p:spPr>
        <p:txBody>
          <a:bodyPr/>
          <a:lstStyle/>
          <a:p>
            <a:pPr algn="ctr"/>
            <a:r>
              <a:rPr lang="en-US" u="sng" dirty="0">
                <a:latin typeface="+mn-lt"/>
                <a:cs typeface="Calibri"/>
              </a:rPr>
              <a:t>Managing child health 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648D8-64CF-498E-9446-EE1163F5F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510" y="2506662"/>
            <a:ext cx="10058400" cy="2086359"/>
          </a:xfrm>
        </p:spPr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Clinical care and immunization efforts closely linked</a:t>
            </a:r>
          </a:p>
          <a:p>
            <a:r>
              <a:rPr lang="en-US" dirty="0">
                <a:ea typeface="+mn-lt"/>
                <a:cs typeface="+mn-lt"/>
              </a:rPr>
              <a:t>Child health and nutritional monitoring intertwined</a:t>
            </a:r>
          </a:p>
          <a:p>
            <a:r>
              <a:rPr lang="en-US" dirty="0">
                <a:ea typeface="+mn-lt"/>
                <a:cs typeface="+mn-lt"/>
              </a:rPr>
              <a:t>Standard diagnostic and treatment algorithms reflecting host community standards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AD2AD7-6BB4-4AB7-A56F-DEB2FECBD007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dirty="0">
                <a:solidFill>
                  <a:schemeClr val="bg1"/>
                </a:solidFill>
              </a:rPr>
              <a:t>        H.E.L.P. course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4D0B-4F31-4E58-BB48-F117BA75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153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562B828F-34DD-4A25-AAD6-08FA39A0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97" y="383617"/>
            <a:ext cx="4405952" cy="611187"/>
          </a:xfrm>
        </p:spPr>
        <p:txBody>
          <a:bodyPr>
            <a:noAutofit/>
          </a:bodyPr>
          <a:lstStyle/>
          <a:p>
            <a:r>
              <a:rPr lang="en-GB" altLang="en-US" u="sng" dirty="0">
                <a:latin typeface="+mn-lt"/>
              </a:rPr>
              <a:t>Other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49A27-66A6-48A6-B85B-2B609BEBCB03}"/>
              </a:ext>
            </a:extLst>
          </p:cNvPr>
          <p:cNvSpPr txBox="1">
            <a:spLocks/>
          </p:cNvSpPr>
          <p:nvPr/>
        </p:nvSpPr>
        <p:spPr>
          <a:xfrm>
            <a:off x="1758913" y="1809915"/>
            <a:ext cx="9844507" cy="5124402"/>
          </a:xfrm>
          <a:prstGeom prst="rect">
            <a:avLst/>
          </a:prstGeom>
        </p:spPr>
        <p:txBody>
          <a:bodyPr anchor="t"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ea typeface="+mn-ea"/>
                <a:cs typeface="+mn-cs"/>
              </a:rPr>
              <a:t>High Risk Pathogens</a:t>
            </a:r>
          </a:p>
          <a:p>
            <a:pPr marL="923290" lvl="2" indent="-457200">
              <a:buFont typeface="Wingdings" panose="05000000000000000000" pitchFamily="2" charset="2"/>
              <a:buChar char="ü"/>
              <a:defRPr/>
            </a:pPr>
            <a:r>
              <a:rPr lang="en-GB" sz="2800" dirty="0">
                <a:ea typeface="+mn-ea"/>
                <a:cs typeface="+mn-cs"/>
              </a:rPr>
              <a:t>MERS, SARS, (pandemic) Influenza</a:t>
            </a:r>
          </a:p>
          <a:p>
            <a:pPr marL="654685" lvl="1" indent="-457200">
              <a:buFont typeface="Arial" panose="020B0604020202020204" pitchFamily="34" charset="0"/>
              <a:buChar char="•"/>
              <a:defRPr/>
            </a:pPr>
            <a:endParaRPr lang="en-GB" sz="2800" dirty="0"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ea typeface="+mn-ea"/>
                <a:cs typeface="+mn-cs"/>
              </a:rPr>
              <a:t>Localized: e.g. Typhoid fever, Diphtheria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dirty="0"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ea typeface="+mn-ea"/>
                <a:cs typeface="+mn-cs"/>
              </a:rPr>
              <a:t>Environment control required: e.g. Dengue, Chikungunya, Zika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b="1" dirty="0"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ea typeface="+mn-ea"/>
                <a:cs typeface="+mn-cs"/>
              </a:rPr>
              <a:t>Endemic diseases</a:t>
            </a:r>
            <a:endParaRPr lang="en-GB" sz="2800" dirty="0">
              <a:ea typeface="+mj-ea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dirty="0">
              <a:ea typeface="+mj-ea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ea typeface="+mj-ea"/>
                <a:cs typeface="Arial"/>
              </a:rPr>
              <a:t>Emerging diseases</a:t>
            </a:r>
            <a:endParaRPr lang="en-GB" sz="2800" dirty="0">
              <a:ea typeface="+mj-ea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GB" sz="2500" b="1" dirty="0">
              <a:solidFill>
                <a:srgbClr val="0066FF"/>
              </a:solidFill>
              <a:ea typeface="+mn-ea"/>
              <a:cs typeface="Arial" charset="0"/>
            </a:endParaRPr>
          </a:p>
          <a:p>
            <a:pPr>
              <a:defRPr/>
            </a:pPr>
            <a:endParaRPr lang="en-GB" sz="2400" dirty="0">
              <a:solidFill>
                <a:srgbClr val="000066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C76F18-7A7F-46AA-8ADF-DD2DAD52599C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6F2B0-E33C-472D-AB22-C29A6E1C4E6A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3D58CB-3B42-4CE9-A9DB-84DF8DA2F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814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92B5-412E-41D7-BB97-3207D2E7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09" y="1513386"/>
            <a:ext cx="10943697" cy="1728788"/>
          </a:xfrm>
        </p:spPr>
        <p:txBody>
          <a:bodyPr/>
          <a:lstStyle/>
          <a:p>
            <a:pPr defTabSz="914179">
              <a:defRPr/>
            </a:pPr>
            <a:r>
              <a:rPr lang="en-GB" sz="3600" b="1" dirty="0">
                <a:solidFill>
                  <a:srgbClr val="0000FF"/>
                </a:solidFill>
                <a:latin typeface="+mn-lt"/>
              </a:rPr>
              <a:t>Control of communicable disease during crisis situations</a:t>
            </a:r>
            <a:endParaRPr lang="en-US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3E70BF-DEFD-4B6B-87E4-718A40F0D84A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3EDEC-21AC-4D07-8CAC-6E1F8839E1AA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65A99-3CE4-462E-ABE5-40EA56D43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186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6D923C-6FFB-485E-BC50-BAE2CF59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982"/>
            <a:ext cx="10515600" cy="1325563"/>
          </a:xfrm>
        </p:spPr>
        <p:txBody>
          <a:bodyPr/>
          <a:lstStyle/>
          <a:p>
            <a:pPr algn="ctr"/>
            <a:r>
              <a:rPr lang="en-US" u="sng" dirty="0">
                <a:latin typeface="+mn-lt"/>
              </a:rPr>
              <a:t>Prevention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15BC01-FF67-4B5E-98E8-021621E43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260" y="1728697"/>
            <a:ext cx="10515600" cy="3694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Calibri"/>
                <a:cs typeface="Calibri"/>
              </a:rPr>
              <a:t>Definition: identifying and reducing the risks of disease</a:t>
            </a:r>
            <a:endParaRPr lang="en-US" sz="3200" dirty="0"/>
          </a:p>
          <a:p>
            <a:pPr lvl="1">
              <a:lnSpc>
                <a:spcPct val="150000"/>
              </a:lnSpc>
            </a:pPr>
            <a:r>
              <a:rPr lang="en-US" sz="3200" dirty="0"/>
              <a:t>Primary </a:t>
            </a:r>
          </a:p>
          <a:p>
            <a:pPr lvl="1">
              <a:lnSpc>
                <a:spcPct val="150000"/>
              </a:lnSpc>
            </a:pPr>
            <a:r>
              <a:rPr lang="en-US" sz="3200" dirty="0"/>
              <a:t>Secondary </a:t>
            </a:r>
          </a:p>
          <a:p>
            <a:pPr lvl="1">
              <a:lnSpc>
                <a:spcPct val="150000"/>
              </a:lnSpc>
            </a:pPr>
            <a:r>
              <a:rPr lang="en-US" sz="3200" dirty="0"/>
              <a:t>Tertiary 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5626F-E8F7-4C51-8D27-F495665FADF3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pic>
        <p:nvPicPr>
          <p:cNvPr id="7" name="Picture 4" descr="150_8366296997_549026997_654725_9916_n">
            <a:extLst>
              <a:ext uri="{FF2B5EF4-FFF2-40B4-BE49-F238E27FC236}">
                <a16:creationId xmlns:a16="http://schemas.microsoft.com/office/drawing/2014/main" id="{F2EEEE5F-B638-40DC-AD69-D4D25FD3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831346"/>
            <a:ext cx="5068697" cy="33903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09AD7-00EF-44C3-8E1B-E141AB301DBE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993785-FB76-4A59-97A0-D9B725A7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924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0E18-1244-46C6-92B7-90488C93A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alibri"/>
                <a:cs typeface="Calibri"/>
              </a:rPr>
              <a:t>Primary prevention 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FB930-01B9-44B6-A1D0-D7F500D5D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  <a:cs typeface="Calibri"/>
              </a:rPr>
              <a:t>Intervention </a:t>
            </a:r>
            <a:r>
              <a:rPr lang="en-US" sz="3200" b="1" dirty="0">
                <a:solidFill>
                  <a:srgbClr val="0000FF"/>
                </a:solidFill>
                <a:cs typeface="Calibri"/>
              </a:rPr>
              <a:t>before</a:t>
            </a:r>
            <a:r>
              <a:rPr lang="en-US" sz="3200" dirty="0">
                <a:solidFill>
                  <a:srgbClr val="0000FF"/>
                </a:solidFill>
                <a:cs typeface="Calibri"/>
              </a:rPr>
              <a:t> disease occurs</a:t>
            </a:r>
            <a:endParaRPr lang="en-US" sz="3200" dirty="0">
              <a:solidFill>
                <a:srgbClr val="0000FF"/>
              </a:solidFill>
            </a:endParaRP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cs typeface="Calibri"/>
              </a:rPr>
              <a:t>Vaccination</a:t>
            </a:r>
            <a:endParaRPr lang="en-US" sz="2800" dirty="0"/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cs typeface="Calibri"/>
              </a:rPr>
              <a:t>Health education: altering risky behaviors (poor eating habits, hand washing, tobacco use)</a:t>
            </a:r>
            <a:endParaRPr lang="en-US" sz="2800" dirty="0"/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cs typeface="Calibri"/>
              </a:rPr>
              <a:t>Banning substances known to be associated with a disease or health condition</a:t>
            </a: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cs typeface="Calibri"/>
              </a:rPr>
              <a:t>Infection control – vector control, standard precautions in health care settings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E31654-D83C-4B8F-A923-CF8B7B06832B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D6153-DED9-49B8-A32B-5BE9B630EBEE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99E6-B7F1-4BF9-8227-C007643D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9163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6872-79CB-467A-8D6F-2148A509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alibriSecondary preventio "/>
                <a:cs typeface="Calibri"/>
              </a:rPr>
              <a:t>Secondary prevention </a:t>
            </a:r>
            <a:endParaRPr lang="en-US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72FD8-1C5B-4AD4-BEBB-DEE142753659}"/>
              </a:ext>
            </a:extLst>
          </p:cNvPr>
          <p:cNvSpPr txBox="1"/>
          <p:nvPr/>
        </p:nvSpPr>
        <p:spPr>
          <a:xfrm>
            <a:off x="1241946" y="2690336"/>
            <a:ext cx="10111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345" indent="-280670"/>
            <a:r>
              <a:rPr lang="en-GB" sz="2800" dirty="0">
                <a:cs typeface="Calibri" panose="020F0502020204030204" pitchFamily="34" charset="0"/>
              </a:rPr>
              <a:t>Screening, e.g.</a:t>
            </a: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en-GB" sz="2800" dirty="0">
                <a:cs typeface="Calibri" panose="020F0502020204030204" pitchFamily="34" charset="0"/>
              </a:rPr>
              <a:t>Regular blood pressure testing</a:t>
            </a: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en-GB" sz="2800" dirty="0">
                <a:cs typeface="Calibri" panose="020F0502020204030204" pitchFamily="34" charset="0"/>
              </a:rPr>
              <a:t>Mammography </a:t>
            </a:r>
          </a:p>
          <a:p>
            <a:pPr marL="981075" lvl="1" indent="-457200">
              <a:buFont typeface="Wingdings" panose="05000000000000000000" pitchFamily="2" charset="2"/>
              <a:buChar char="ü"/>
            </a:pPr>
            <a:r>
              <a:rPr lang="en-GB" sz="2800" dirty="0">
                <a:cs typeface="Calibri" panose="020F0502020204030204" pitchFamily="34" charset="0"/>
              </a:rPr>
              <a:t>HIV testing </a:t>
            </a:r>
          </a:p>
          <a:p>
            <a:pPr marL="66675"/>
            <a:endParaRPr lang="en-GB" sz="2800" dirty="0">
              <a:cs typeface="Calibri" panose="020F0502020204030204" pitchFamily="34" charset="0"/>
            </a:endParaRPr>
          </a:p>
          <a:p>
            <a:pPr marL="66675"/>
            <a:r>
              <a:rPr lang="en-US" sz="2800" dirty="0">
                <a:cs typeface="Calibri"/>
              </a:rPr>
              <a:t>Health surveillance and early warning systems (EWAR)</a:t>
            </a:r>
          </a:p>
          <a:p>
            <a:pPr marL="523875" lvl="1"/>
            <a:endParaRPr lang="en-GB" sz="2800" dirty="0"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2F2B9-E213-47BA-A5DE-1DD874FEF0B3}"/>
              </a:ext>
            </a:extLst>
          </p:cNvPr>
          <p:cNvSpPr txBox="1"/>
          <p:nvPr/>
        </p:nvSpPr>
        <p:spPr>
          <a:xfrm>
            <a:off x="1241946" y="2167116"/>
            <a:ext cx="965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Trying to detect a disease early and prevent it from getting worse</a:t>
            </a:r>
            <a:endParaRPr lang="en-GB" sz="28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0E473F-A784-40F7-B217-345E12CA266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366376-81AE-4A61-9FB0-BCF2867B0BB3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3404D-732F-4D71-9ADF-3E3612999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491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768B-7A0F-486A-8EC0-EBBD7385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79" y="222885"/>
            <a:ext cx="10515600" cy="1325563"/>
          </a:xfrm>
        </p:spPr>
        <p:txBody>
          <a:bodyPr/>
          <a:lstStyle/>
          <a:p>
            <a:pPr algn="ctr"/>
            <a:r>
              <a:rPr lang="en-US" u="sng" dirty="0">
                <a:latin typeface="Calibri"/>
                <a:cs typeface="Calibri"/>
              </a:rPr>
              <a:t>Tertiary prevention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CCF75-251B-42AC-8DB8-0F0125D5F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679" y="2141537"/>
            <a:ext cx="10611589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Managing disease post-diagnosis to slow or stop disease progress</a:t>
            </a:r>
            <a:endParaRPr lang="en-US" sz="2400" dirty="0">
              <a:cs typeface="Calibri"/>
            </a:endParaRPr>
          </a:p>
          <a:p>
            <a:r>
              <a:rPr lang="en-US" dirty="0">
                <a:cs typeface="Calibri"/>
              </a:rPr>
              <a:t>Primary and referral health care services for </a:t>
            </a:r>
            <a:r>
              <a:rPr lang="en-US" dirty="0">
                <a:solidFill>
                  <a:srgbClr val="002060"/>
                </a:solidFill>
                <a:cs typeface="Calibri"/>
              </a:rPr>
              <a:t>case management</a:t>
            </a:r>
            <a:r>
              <a:rPr lang="en-US" dirty="0">
                <a:cs typeface="Calibri"/>
              </a:rPr>
              <a:t> – standard diagnostic and treatment protocols </a:t>
            </a:r>
          </a:p>
          <a:p>
            <a:pPr marL="866775" lvl="1" indent="-342900">
              <a:buFont typeface="Wingdings" panose="05000000000000000000" pitchFamily="2" charset="2"/>
              <a:buChar char="ü"/>
            </a:pPr>
            <a:r>
              <a:rPr lang="en-US" dirty="0"/>
              <a:t>Trying to improve quality of life and reduce symptoms of a disease already present.</a:t>
            </a:r>
            <a:endParaRPr lang="en-US" sz="2400" dirty="0">
              <a:cs typeface="Calibri"/>
            </a:endParaRPr>
          </a:p>
          <a:p>
            <a:pPr marL="523875" lvl="1" indent="0">
              <a:buNone/>
            </a:pPr>
            <a:endParaRPr lang="en-GB" dirty="0">
              <a:cs typeface="Calibri"/>
            </a:endParaRPr>
          </a:p>
          <a:p>
            <a:pPr marL="409575" indent="-342900"/>
            <a:r>
              <a:rPr lang="en-GB" dirty="0">
                <a:cs typeface="Calibri"/>
              </a:rPr>
              <a:t>Mass treatment </a:t>
            </a:r>
            <a:r>
              <a:rPr lang="en-GB" dirty="0" err="1">
                <a:cs typeface="Calibri"/>
              </a:rPr>
              <a:t>centers</a:t>
            </a:r>
            <a:r>
              <a:rPr lang="en-GB" dirty="0">
                <a:cs typeface="Calibri"/>
              </a:rPr>
              <a:t> targeting outbreak </a:t>
            </a:r>
            <a:endParaRPr lang="en-GB" dirty="0">
              <a:latin typeface="Calibri"/>
              <a:cs typeface="Calibri"/>
            </a:endParaRPr>
          </a:p>
          <a:p>
            <a:pPr marL="340995" indent="-340995"/>
            <a:endParaRPr lang="fr-FR" dirty="0">
              <a:latin typeface="Arial"/>
              <a:cs typeface="Arial"/>
            </a:endParaRPr>
          </a:p>
          <a:p>
            <a:pPr marL="340995" indent="-340995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B91170-971A-45BD-BEE7-848E5876969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2DEE4-38BC-4EFE-B428-1886B9935788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C22FE-7BD6-4461-BE80-7E456009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914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2FFE7-99D6-44AC-BA41-04EC55CB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83" y="207360"/>
            <a:ext cx="10515600" cy="1325563"/>
          </a:xfrm>
        </p:spPr>
        <p:txBody>
          <a:bodyPr/>
          <a:lstStyle/>
          <a:p>
            <a:pPr algn="ctr"/>
            <a:r>
              <a:rPr lang="en-US" u="sng">
                <a:latin typeface="+mn-lt"/>
                <a:ea typeface="+mj-lt"/>
                <a:cs typeface="+mj-lt"/>
              </a:rPr>
              <a:t>Ethiopia: Somali region, Sept. 2017 - Q 2</a:t>
            </a:r>
            <a:endParaRPr lang="en-US" u="sng">
              <a:latin typeface="+mn-lt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AD619-CCDF-4B5C-8FA3-3754C64D7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16237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rgbClr val="0000FF"/>
                </a:solidFill>
                <a:cs typeface="Calibri"/>
              </a:rPr>
              <a:t>Group Work: </a:t>
            </a:r>
            <a:r>
              <a:rPr lang="fr-FR" b="1" dirty="0">
                <a:solidFill>
                  <a:srgbClr val="FF0000"/>
                </a:solidFill>
                <a:cs typeface="Calibri"/>
              </a:rPr>
              <a:t>10 Minutes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What preventive measures would you instigate to address the risk for CD? </a:t>
            </a: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fr-FR" dirty="0">
              <a:cs typeface="Calibri"/>
            </a:endParaRPr>
          </a:p>
        </p:txBody>
      </p:sp>
      <p:pic>
        <p:nvPicPr>
          <p:cNvPr id="5" name="Picture 2" descr="C:\Users\perrocheaua\Pictures\2017-10-07 DolloMisisonOct17\IMG_0246.JPG">
            <a:extLst>
              <a:ext uri="{FF2B5EF4-FFF2-40B4-BE49-F238E27FC236}">
                <a16:creationId xmlns:a16="http://schemas.microsoft.com/office/drawing/2014/main" id="{9370A3D1-BCA2-45B4-8C40-6FBC49F3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16" y="3040457"/>
            <a:ext cx="2760764" cy="368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16C80-2956-4636-B7E5-B9F7553FFE1B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61085-FF12-4D2B-97D2-09A51773A259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4DFE4-BFD3-4A6E-BC6D-C8A4D36C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537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2FFE7-99D6-44AC-BA41-04EC55CB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34" y="-85331"/>
            <a:ext cx="10515600" cy="1325563"/>
          </a:xfrm>
        </p:spPr>
        <p:txBody>
          <a:bodyPr/>
          <a:lstStyle/>
          <a:p>
            <a:pPr algn="ctr"/>
            <a:r>
              <a:rPr lang="en-US" u="sng">
                <a:cs typeface="Calibri"/>
              </a:rPr>
              <a:t>Answers </a:t>
            </a:r>
            <a:endParaRPr lang="en-US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AD619-CCDF-4B5C-8FA3-3754C64D7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1995" lvl="1" indent="-277495">
              <a:lnSpc>
                <a:spcPct val="150000"/>
              </a:lnSpc>
            </a:pPr>
            <a:r>
              <a:rPr lang="en-US" sz="2800" dirty="0">
                <a:cs typeface="Calibri"/>
              </a:rPr>
              <a:t>Water trucking</a:t>
            </a:r>
          </a:p>
          <a:p>
            <a:pPr marL="721995" lvl="1" indent="-277495">
              <a:lnSpc>
                <a:spcPct val="150000"/>
              </a:lnSpc>
            </a:pPr>
            <a:r>
              <a:rPr lang="en-US" sz="2800" dirty="0">
                <a:cs typeface="Calibri"/>
              </a:rPr>
              <a:t>Measles vaccination </a:t>
            </a:r>
          </a:p>
          <a:p>
            <a:pPr marL="721995" lvl="1" indent="-277495">
              <a:lnSpc>
                <a:spcPct val="150000"/>
              </a:lnSpc>
            </a:pPr>
            <a:r>
              <a:rPr lang="en-US" sz="2800" dirty="0">
                <a:cs typeface="Calibri"/>
              </a:rPr>
              <a:t>NFI distribution</a:t>
            </a:r>
          </a:p>
          <a:p>
            <a:pPr marL="721995" lvl="1" indent="-277495">
              <a:lnSpc>
                <a:spcPct val="150000"/>
              </a:lnSpc>
            </a:pPr>
            <a:r>
              <a:rPr lang="en-US" sz="2800" dirty="0">
                <a:cs typeface="Calibri"/>
              </a:rPr>
              <a:t>Health Education</a:t>
            </a:r>
          </a:p>
          <a:p>
            <a:pPr marL="721995" lvl="1" indent="-277495">
              <a:lnSpc>
                <a:spcPct val="150000"/>
              </a:lnSpc>
            </a:pPr>
            <a:r>
              <a:rPr lang="en-US" sz="2800" dirty="0">
                <a:cs typeface="Calibri"/>
              </a:rPr>
              <a:t>Secure water sources</a:t>
            </a:r>
          </a:p>
          <a:p>
            <a:endParaRPr lang="fr-FR" dirty="0">
              <a:cs typeface="Calibri"/>
            </a:endParaRPr>
          </a:p>
        </p:txBody>
      </p:sp>
      <p:pic>
        <p:nvPicPr>
          <p:cNvPr id="6" name="Picture 5" descr="IMG_0254">
            <a:extLst>
              <a:ext uri="{FF2B5EF4-FFF2-40B4-BE49-F238E27FC236}">
                <a16:creationId xmlns:a16="http://schemas.microsoft.com/office/drawing/2014/main" id="{2AF07A6E-8415-4237-9256-E31A0367C3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891" y="1674356"/>
            <a:ext cx="4644173" cy="4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D85843-E6B3-4937-B922-288BBC4FFDAF}"/>
              </a:ext>
            </a:extLst>
          </p:cNvPr>
          <p:cNvSpPr/>
          <p:nvPr/>
        </p:nvSpPr>
        <p:spPr>
          <a:xfrm>
            <a:off x="9860966" y="5803475"/>
            <a:ext cx="1483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200" dirty="0">
                <a:latin typeface="Arial Narrow" panose="020B0606020202030204" pitchFamily="34" charset="0"/>
              </a:rPr>
              <a:t>Source: M Gayer WHO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C5789D-0CFF-4BF2-87CF-D4860059D3DF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1C1F79-C16E-499A-950E-C3352460C70F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1D300-EDD7-4A65-B02A-27F05C85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68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B0F70D8B-2490-4F88-8465-F90303030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10515600" cy="1325563"/>
          </a:xfrm>
        </p:spPr>
        <p:txBody>
          <a:bodyPr/>
          <a:lstStyle/>
          <a:p>
            <a:pPr algn="ctr"/>
            <a:r>
              <a:rPr lang="en-US" altLang="en-US" u="sng" dirty="0">
                <a:latin typeface="+mn-lt"/>
              </a:rPr>
              <a:t>Ethiopia: Somali region, Sept. 2017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143F30-87BB-48E8-A0B8-8FF41D87A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512" y="2167736"/>
            <a:ext cx="10515600" cy="3676016"/>
          </a:xfrm>
        </p:spPr>
        <p:txBody>
          <a:bodyPr>
            <a:normAutofit/>
          </a:bodyPr>
          <a:lstStyle/>
          <a:p>
            <a:pPr marL="342265" indent="-342265" defTabSz="914179">
              <a:defRPr/>
            </a:pPr>
            <a:r>
              <a:rPr lang="en-US" sz="2600" dirty="0"/>
              <a:t>Prolonged drought for two years</a:t>
            </a:r>
          </a:p>
          <a:p>
            <a:pPr marL="342265" indent="-342265" defTabSz="914179">
              <a:defRPr/>
            </a:pPr>
            <a:r>
              <a:rPr lang="en-US" sz="2600" dirty="0"/>
              <a:t>Most camels died </a:t>
            </a:r>
          </a:p>
          <a:p>
            <a:pPr marL="342265" indent="-342265" defTabSz="914179">
              <a:defRPr/>
            </a:pPr>
            <a:r>
              <a:rPr lang="en-US" sz="2600" dirty="0"/>
              <a:t>More than 200,000 displaced in                                                                   camps and settlements</a:t>
            </a:r>
          </a:p>
          <a:p>
            <a:pPr marL="342265" indent="-342265" defTabSz="914179">
              <a:defRPr/>
            </a:pPr>
            <a:r>
              <a:rPr lang="en-US" sz="2600" dirty="0"/>
              <a:t>High infantile malnutrition rate</a:t>
            </a:r>
          </a:p>
          <a:p>
            <a:pPr marL="0" indent="0" defTabSz="914179">
              <a:buNone/>
              <a:defRPr/>
            </a:pPr>
            <a:endParaRPr lang="en-US" sz="2600" dirty="0">
              <a:cs typeface="Calibri"/>
            </a:endParaRPr>
          </a:p>
          <a:p>
            <a:pPr marL="0" indent="0" defTabSz="914179">
              <a:buNone/>
              <a:defRPr/>
            </a:pPr>
            <a:r>
              <a:rPr lang="en-US" sz="2600" dirty="0">
                <a:cs typeface="Calibri"/>
              </a:rPr>
              <a:t>From your experience, what are the communicable disease threats for the displaced population</a:t>
            </a:r>
            <a:r>
              <a:rPr lang="en-US" dirty="0">
                <a:cs typeface="Calibri"/>
              </a:rPr>
              <a:t> </a:t>
            </a:r>
            <a:endParaRPr lang="en-US" dirty="0"/>
          </a:p>
          <a:p>
            <a:pPr marL="0" indent="0" defTabSz="914179">
              <a:buNone/>
              <a:defRPr/>
            </a:pPr>
            <a:endParaRPr lang="en-US" dirty="0"/>
          </a:p>
        </p:txBody>
      </p:sp>
      <p:pic>
        <p:nvPicPr>
          <p:cNvPr id="11270" name="Picture 3">
            <a:extLst>
              <a:ext uri="{FF2B5EF4-FFF2-40B4-BE49-F238E27FC236}">
                <a16:creationId xmlns:a16="http://schemas.microsoft.com/office/drawing/2014/main" id="{AC54B15E-BB79-4B6F-9EF6-7B1100F46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227" y="1575321"/>
            <a:ext cx="3545675" cy="261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6F0398-1851-4F47-8732-B22FA4FB26C7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1E30A-7403-43F7-A4E3-60007F485ED7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343C4-AA92-48EC-9BE7-A594B0757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3498DF-12B7-4462-8962-4B8FA438C338}"/>
              </a:ext>
            </a:extLst>
          </p:cNvPr>
          <p:cNvSpPr txBox="1"/>
          <p:nvPr/>
        </p:nvSpPr>
        <p:spPr>
          <a:xfrm>
            <a:off x="5018131" y="1289851"/>
            <a:ext cx="22603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Group Work</a:t>
            </a:r>
          </a:p>
          <a:p>
            <a:endParaRPr lang="en-GB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641CDE-B4C4-4E75-8CEE-A2713C66735E}"/>
              </a:ext>
            </a:extLst>
          </p:cNvPr>
          <p:cNvSpPr txBox="1"/>
          <p:nvPr/>
        </p:nvSpPr>
        <p:spPr>
          <a:xfrm>
            <a:off x="5147461" y="5959113"/>
            <a:ext cx="1841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val="109727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F8BBEF1-BE1E-4F57-BF92-F3603C318B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4858" y="312235"/>
            <a:ext cx="9902283" cy="733155"/>
          </a:xfrm>
        </p:spPr>
        <p:txBody>
          <a:bodyPr vert="horz" wrap="square" lIns="85925" tIns="42963" rIns="85925" bIns="42963" numCol="1" anchor="b" anchorCtr="0" compatLnSpc="1">
            <a:prstTxWarp prst="textNoShape">
              <a:avLst/>
            </a:prstTxWarp>
          </a:bodyPr>
          <a:lstStyle/>
          <a:p>
            <a:r>
              <a:rPr lang="en-US" sz="3200" u="sng" dirty="0">
                <a:latin typeface="Calibri"/>
                <a:cs typeface="Calibri"/>
              </a:rPr>
              <a:t>Preventive public health measures – Primary prevention</a:t>
            </a:r>
            <a:endParaRPr lang="fr-FR" u="sng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8DD50EF-01AD-4C9A-B745-FFEADDCBD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8249" y="1571152"/>
            <a:ext cx="10617419" cy="5150323"/>
          </a:xfrm>
        </p:spPr>
        <p:txBody>
          <a:bodyPr vert="horz" wrap="square" lIns="85925" tIns="42963" rIns="85925" bIns="42963" numCol="1" anchor="t" anchorCtr="0" compatLnSpc="1">
            <a:prstTxWarp prst="textNoShape">
              <a:avLst/>
            </a:prstTxWarp>
            <a:normAutofit/>
          </a:bodyPr>
          <a:lstStyle/>
          <a:p>
            <a:pPr defTabSz="914179">
              <a:lnSpc>
                <a:spcPct val="150000"/>
              </a:lnSpc>
              <a:spcBef>
                <a:spcPct val="45000"/>
              </a:spcBef>
              <a:defRPr/>
            </a:pPr>
            <a:r>
              <a:rPr lang="en-US" dirty="0">
                <a:latin typeface="Calibri"/>
                <a:cs typeface="Calibri"/>
              </a:rPr>
              <a:t> Safe water  </a:t>
            </a:r>
            <a:endParaRPr lang="en-US" altLang="en-US" sz="2400" dirty="0"/>
          </a:p>
          <a:p>
            <a:pPr marL="340995" indent="-340995" defTabSz="914179">
              <a:lnSpc>
                <a:spcPct val="150000"/>
              </a:lnSpc>
              <a:defRPr/>
            </a:pPr>
            <a:r>
              <a:rPr lang="en-US" altLang="en-US" dirty="0">
                <a:latin typeface="Calibri"/>
                <a:cs typeface="Calibri"/>
              </a:rPr>
              <a:t>Vaccination against measles  </a:t>
            </a:r>
          </a:p>
          <a:p>
            <a:pPr marL="340995" indent="-340995" defTabSz="914179">
              <a:lnSpc>
                <a:spcPct val="150000"/>
              </a:lnSpc>
              <a:defRPr/>
            </a:pPr>
            <a:r>
              <a:rPr lang="en-US" altLang="en-US" dirty="0">
                <a:latin typeface="Calibri"/>
                <a:cs typeface="Calibri"/>
              </a:rPr>
              <a:t>Routine EPI, MUAC </a:t>
            </a:r>
          </a:p>
          <a:p>
            <a:pPr marL="340995" indent="-340995" defTabSz="914179">
              <a:lnSpc>
                <a:spcPct val="150000"/>
              </a:lnSpc>
              <a:defRPr/>
            </a:pPr>
            <a:r>
              <a:rPr lang="en-GB" altLang="en-US" dirty="0">
                <a:latin typeface="Calibri"/>
                <a:cs typeface="Calibri"/>
              </a:rPr>
              <a:t>Infection control</a:t>
            </a:r>
          </a:p>
          <a:p>
            <a:pPr marL="342265" indent="-342265" defTabSz="914179">
              <a:lnSpc>
                <a:spcPct val="150000"/>
              </a:lnSpc>
              <a:defRPr/>
            </a:pPr>
            <a:r>
              <a:rPr lang="en-GB" dirty="0">
                <a:latin typeface="Calibri"/>
                <a:cs typeface="Calibri"/>
              </a:rPr>
              <a:t>Vector control</a:t>
            </a:r>
            <a:endParaRPr lang="en-US" dirty="0">
              <a:latin typeface="Calibri"/>
              <a:cs typeface="Calibri"/>
            </a:endParaRPr>
          </a:p>
          <a:p>
            <a:pPr marL="342265" indent="-342265" defTabSz="914179">
              <a:lnSpc>
                <a:spcPct val="150000"/>
              </a:lnSpc>
              <a:defRPr/>
            </a:pPr>
            <a:r>
              <a:rPr lang="en-GB" dirty="0">
                <a:latin typeface="Calibri"/>
                <a:cs typeface="Calibri"/>
              </a:rPr>
              <a:t>Secure water sources /environmental sanitation/waste disposal</a:t>
            </a:r>
            <a:endParaRPr lang="en-US" dirty="0">
              <a:latin typeface="Calibri"/>
              <a:cs typeface="Calibri"/>
            </a:endParaRPr>
          </a:p>
          <a:p>
            <a:pPr marL="340995" indent="-340995" defTabSz="914179">
              <a:lnSpc>
                <a:spcPct val="95000"/>
              </a:lnSpc>
              <a:defRPr/>
            </a:pPr>
            <a:endParaRPr lang="en-GB" altLang="en-US" dirty="0"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8E14A-2D0D-4B08-81C1-7B4C28FAB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62" y="2024554"/>
            <a:ext cx="4661295" cy="31075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2FF137-ED4B-49E8-9F92-895C3FC9481A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C5245-F820-47FD-AE28-B72468C5AD55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DF57B9-0B31-43D1-A302-E12477F5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554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icture 464">
            <a:extLst>
              <a:ext uri="{FF2B5EF4-FFF2-40B4-BE49-F238E27FC236}">
                <a16:creationId xmlns:a16="http://schemas.microsoft.com/office/drawing/2014/main" id="{43F6BCE4-5FA7-4CE3-B4B0-31135B395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74" y="1621554"/>
            <a:ext cx="4818458" cy="361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>
            <a:extLst>
              <a:ext uri="{FF2B5EF4-FFF2-40B4-BE49-F238E27FC236}">
                <a16:creationId xmlns:a16="http://schemas.microsoft.com/office/drawing/2014/main" id="{BD793160-C043-4625-A254-4006C22C37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4501" y="541784"/>
            <a:ext cx="8544718" cy="543271"/>
          </a:xfrm>
        </p:spPr>
        <p:txBody>
          <a:bodyPr vert="horz" wrap="square" lIns="85925" tIns="42963" rIns="85925" bIns="42963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200" u="sng" dirty="0">
                <a:latin typeface="Calibri"/>
                <a:cs typeface="Calibri"/>
              </a:rPr>
              <a:t>Secondary prevention – Rapid detection of events</a:t>
            </a:r>
            <a:endParaRPr lang="en-US" altLang="en-US" sz="3200" u="sng" dirty="0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C9CFA5A3-A174-45DA-B025-7267A44BE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4468" y="1350922"/>
            <a:ext cx="5891175" cy="4965293"/>
          </a:xfrm>
        </p:spPr>
        <p:txBody>
          <a:bodyPr vert="horz" wrap="square" lIns="85925" tIns="42963" rIns="85925" bIns="42963" numCol="1" anchor="t" anchorCtr="0" compatLnSpc="1">
            <a:prstTxWarp prst="textNoShape">
              <a:avLst/>
            </a:prstTxWarp>
          </a:bodyPr>
          <a:lstStyle/>
          <a:p>
            <a:pPr marL="342265" indent="-342265" defTabSz="914179">
              <a:lnSpc>
                <a:spcPct val="95000"/>
              </a:lnSpc>
              <a:defRPr/>
            </a:pPr>
            <a:r>
              <a:rPr lang="en-US" sz="2600" dirty="0">
                <a:latin typeface="Calibri"/>
                <a:cs typeface="Calibri"/>
              </a:rPr>
              <a:t>Disseminating adequate information</a:t>
            </a:r>
            <a:endParaRPr lang="en-US" sz="2600" dirty="0"/>
          </a:p>
          <a:p>
            <a:pPr marL="806450" lvl="1" indent="-342900" defTabSz="914179">
              <a:lnSpc>
                <a:spcPct val="95000"/>
              </a:lnSpc>
              <a:buFont typeface="Wingdings" panose="05000000000000000000" pitchFamily="2" charset="2"/>
              <a:buChar char="ü"/>
              <a:defRPr/>
            </a:pPr>
            <a:r>
              <a:rPr lang="en-US" sz="2200" dirty="0">
                <a:latin typeface="Calibri"/>
                <a:cs typeface="Calibri"/>
              </a:rPr>
              <a:t>Health education </a:t>
            </a:r>
          </a:p>
          <a:p>
            <a:pPr marL="806450" lvl="1" indent="-342900" defTabSz="914179">
              <a:lnSpc>
                <a:spcPct val="95000"/>
              </a:lnSpc>
              <a:buFont typeface="Wingdings" panose="05000000000000000000" pitchFamily="2" charset="2"/>
              <a:buChar char="ü"/>
              <a:defRPr/>
            </a:pPr>
            <a:r>
              <a:rPr lang="en-US" sz="2200" dirty="0">
                <a:latin typeface="Calibri"/>
                <a:cs typeface="Calibri"/>
              </a:rPr>
              <a:t>Social mobilization </a:t>
            </a:r>
            <a:endParaRPr lang="fr-FR" sz="2200" dirty="0"/>
          </a:p>
          <a:p>
            <a:pPr marL="806450" lvl="1" indent="-342900" defTabSz="914179">
              <a:lnSpc>
                <a:spcPct val="95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2200" dirty="0">
                <a:latin typeface="Calibri"/>
                <a:cs typeface="Calibri"/>
              </a:rPr>
              <a:t>Community network </a:t>
            </a:r>
            <a:endParaRPr lang="en-US" sz="2200" dirty="0">
              <a:latin typeface="Calibri"/>
              <a:cs typeface="Calibri"/>
            </a:endParaRPr>
          </a:p>
          <a:p>
            <a:pPr marL="340995" indent="-340995"/>
            <a:endParaRPr lang="en-US" sz="2400" dirty="0">
              <a:latin typeface="Calibri"/>
              <a:cs typeface="Calibri"/>
            </a:endParaRPr>
          </a:p>
          <a:p>
            <a:pPr marL="340995" indent="-340995"/>
            <a:r>
              <a:rPr lang="en-US" sz="2600" dirty="0">
                <a:latin typeface="Calibri"/>
                <a:cs typeface="Calibri"/>
              </a:rPr>
              <a:t>Surveillance as appropriate: active, passive, sentinel sites</a:t>
            </a:r>
          </a:p>
          <a:p>
            <a:pPr marL="806450" lvl="1" indent="-342900">
              <a:buFont typeface="Wingdings" panose="05000000000000000000" pitchFamily="2" charset="2"/>
              <a:buChar char="ü"/>
            </a:pPr>
            <a:r>
              <a:rPr lang="en-US" altLang="en-US" sz="2200" dirty="0">
                <a:latin typeface="Calibri"/>
                <a:cs typeface="Calibri"/>
              </a:rPr>
              <a:t>Early warning and response system</a:t>
            </a:r>
            <a:endParaRPr lang="en-US" sz="2200" dirty="0"/>
          </a:p>
          <a:p>
            <a:pPr marL="340995" indent="-340995"/>
            <a:endParaRPr lang="en-US" sz="2400" dirty="0">
              <a:latin typeface="Calibri"/>
              <a:cs typeface="Calibri"/>
            </a:endParaRPr>
          </a:p>
          <a:p>
            <a:pPr marL="340995" indent="-340995"/>
            <a:r>
              <a:rPr lang="en-US" sz="2600" dirty="0">
                <a:latin typeface="Calibri"/>
                <a:cs typeface="Calibri"/>
              </a:rPr>
              <a:t>Creating public awareness—providing reassurance</a:t>
            </a:r>
            <a:endParaRPr lang="en-US" sz="2600" dirty="0"/>
          </a:p>
          <a:p>
            <a:pPr marL="805815" lvl="1" indent="-342265" defTabSz="914179">
              <a:lnSpc>
                <a:spcPct val="95000"/>
              </a:lnSpc>
              <a:defRPr/>
            </a:pPr>
            <a:endParaRPr lang="fr-FR" dirty="0"/>
          </a:p>
          <a:p>
            <a:pPr marL="532765" indent="-532765" defTabSz="914179">
              <a:lnSpc>
                <a:spcPct val="80000"/>
              </a:lnSpc>
              <a:spcBef>
                <a:spcPct val="30000"/>
              </a:spcBef>
              <a:buNone/>
              <a:defRPr/>
            </a:pPr>
            <a:endParaRPr lang="en-US" altLang="en-US" sz="2300" dirty="0">
              <a:solidFill>
                <a:srgbClr val="99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2B972-BABF-4593-BEC5-62354CAFF1E5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FE4E5-5A03-4E34-A1C0-112FFEEB4D2D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6E87A8-7267-4E0C-90B3-EB84932E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253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AF54-93A5-4158-B44C-1B0EC467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latin typeface="Calibri"/>
                <a:cs typeface="Calibri"/>
              </a:rPr>
              <a:t>Tertiary prevention - Case management </a:t>
            </a:r>
            <a:endParaRPr lang="en-US" sz="40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E4BED-180C-4C90-8737-CBEA2490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529" y="2005012"/>
            <a:ext cx="6171542" cy="4351338"/>
          </a:xfrm>
        </p:spPr>
        <p:txBody>
          <a:bodyPr>
            <a:normAutofit/>
          </a:bodyPr>
          <a:lstStyle/>
          <a:p>
            <a:pPr marL="340995" indent="-340995"/>
            <a:r>
              <a:rPr lang="en-US" dirty="0">
                <a:cs typeface="Calibri"/>
              </a:rPr>
              <a:t>Ensuring access to correct treatment</a:t>
            </a:r>
            <a:endParaRPr lang="en-US" dirty="0"/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Access to health care</a:t>
            </a:r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Availability of health care, health workers</a:t>
            </a:r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cs typeface="Calibri"/>
              </a:rPr>
              <a:t>Care seeking behaviour</a:t>
            </a:r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Drug provision for main diseases</a:t>
            </a:r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Physical rehabilitation</a:t>
            </a:r>
          </a:p>
          <a:p>
            <a:pPr marL="8064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Surveys</a:t>
            </a:r>
            <a:endParaRPr lang="en-US" dirty="0"/>
          </a:p>
          <a:p>
            <a:pPr marL="463550" lvl="1" indent="0">
              <a:buNone/>
            </a:pPr>
            <a:endParaRPr lang="fr-FR" dirty="0" err="1"/>
          </a:p>
          <a:p>
            <a:pPr marL="340995" indent="-340995"/>
            <a:endParaRPr lang="fr-F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FB97B-8D85-441A-916D-0A08B965B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64" y="2346416"/>
            <a:ext cx="4759533" cy="31710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2F30B3-71DC-443F-8D1E-39FD2262924C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D77EC-A2F8-422B-82DA-035711C80946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26AF46-9390-42F1-8667-8CF56971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36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BE905D40-81E0-433F-9609-E6CE51075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7024"/>
            <a:ext cx="10515600" cy="1325563"/>
          </a:xfrm>
        </p:spPr>
        <p:txBody>
          <a:bodyPr/>
          <a:lstStyle/>
          <a:p>
            <a:pPr algn="ctr"/>
            <a:r>
              <a:rPr lang="en-GB" altLang="en-US" u="sng" dirty="0">
                <a:latin typeface="+mn-lt"/>
              </a:rPr>
              <a:t>Conclusions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157AE77F-69D7-44A5-9DA2-B562EB5A1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0449" y="1227934"/>
            <a:ext cx="10080702" cy="5243070"/>
          </a:xfrm>
        </p:spPr>
        <p:txBody>
          <a:bodyPr>
            <a:normAutofit fontScale="92500" lnSpcReduction="10000"/>
          </a:bodyPr>
          <a:lstStyle/>
          <a:p>
            <a:pPr marL="66040" indent="0" defTabSz="914179">
              <a:lnSpc>
                <a:spcPct val="70000"/>
              </a:lnSpc>
              <a:buNone/>
              <a:defRPr/>
            </a:pPr>
            <a:endParaRPr lang="en-GB" sz="2600" dirty="0"/>
          </a:p>
          <a:p>
            <a:pPr marL="408940" indent="-342900" defTabSz="914179">
              <a:lnSpc>
                <a:spcPct val="70000"/>
              </a:lnSpc>
              <a:defRPr/>
            </a:pPr>
            <a:r>
              <a:rPr lang="en-GB" sz="3000" dirty="0"/>
              <a:t>Prevention has more impact than reaction, e.g.</a:t>
            </a:r>
          </a:p>
          <a:p>
            <a:pPr marL="974090" lvl="1" indent="-457200" defTabSz="914179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r>
              <a:rPr lang="en-GB" sz="2600" dirty="0"/>
              <a:t>Early warning and alert systems are essential </a:t>
            </a:r>
          </a:p>
          <a:p>
            <a:pPr marL="974090" lvl="1" indent="-457200" defTabSz="914179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r>
              <a:rPr lang="en-GB" sz="2600" dirty="0"/>
              <a:t>Vaccination, vector control 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cs typeface="Calibri"/>
              </a:rPr>
              <a:t>Good knowledge of local epidemiology is required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cs typeface="Calibri"/>
              </a:rPr>
              <a:t>Pay attention to risk factors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cs typeface="Calibri"/>
              </a:rPr>
              <a:t>Endemic diseases are less visible but may be major killers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cs typeface="Calibri"/>
              </a:rPr>
              <a:t>Communicable diseases are common in displaced populations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cs typeface="Calibri"/>
              </a:rPr>
              <a:t>Avoid outbreaks</a:t>
            </a:r>
            <a:endParaRPr lang="en-US" sz="3000" dirty="0"/>
          </a:p>
          <a:p>
            <a:pPr>
              <a:lnSpc>
                <a:spcPct val="110000"/>
              </a:lnSpc>
            </a:pPr>
            <a:r>
              <a:rPr lang="en-US" sz="3000" dirty="0">
                <a:cs typeface="Calibri"/>
              </a:rPr>
              <a:t>A variety of control measures are available</a:t>
            </a:r>
            <a:endParaRPr lang="en-US" sz="3000" dirty="0"/>
          </a:p>
          <a:p>
            <a:pPr>
              <a:lnSpc>
                <a:spcPct val="110000"/>
              </a:lnSpc>
            </a:pPr>
            <a:r>
              <a:rPr lang="en-US" sz="3000" dirty="0">
                <a:cs typeface="Calibri"/>
              </a:rPr>
              <a:t>In crises, children are more at risk for communicable diseases</a:t>
            </a:r>
            <a:endParaRPr lang="en-US" sz="3000" dirty="0"/>
          </a:p>
          <a:p>
            <a:pPr marL="523240" lvl="1" indent="0" defTabSz="914179">
              <a:lnSpc>
                <a:spcPct val="70000"/>
              </a:lnSpc>
              <a:buNone/>
              <a:defRPr/>
            </a:pPr>
            <a:endParaRPr lang="en-GB" sz="24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2A5F35-A88B-4211-9991-F7A963C40818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A0B77-CC23-4549-A6D7-C2AE7F3AC5FD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73630-E61E-4B52-9C86-59541F4B3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492066"/>
      </p:ext>
    </p:extLst>
  </p:cSld>
  <p:clrMapOvr>
    <a:masterClrMapping/>
  </p:clrMapOvr>
  <p:transition advTm="106624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6526-9661-4B98-BF79-CE1358D49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741" y="3269868"/>
            <a:ext cx="7772400" cy="1362075"/>
          </a:xfrm>
        </p:spPr>
        <p:txBody>
          <a:bodyPr/>
          <a:lstStyle/>
          <a:p>
            <a:pPr algn="ctr" defTabSz="914179">
              <a:defRPr/>
            </a:pPr>
            <a:r>
              <a:rPr lang="en-GB" dirty="0">
                <a:latin typeface="+mn-lt"/>
              </a:rPr>
              <a:t>Questions? Comments?</a:t>
            </a:r>
            <a:endParaRPr lang="en-US" dirty="0">
              <a:latin typeface="+mn-lt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CD08F66-3D49-41EA-BD9E-1D98C8B0EB9A}"/>
              </a:ext>
            </a:extLst>
          </p:cNvPr>
          <p:cNvSpPr>
            <a:spLocks noGrp="1"/>
          </p:cNvSpPr>
          <p:nvPr/>
        </p:nvSpPr>
        <p:spPr bwMode="auto">
          <a:xfrm>
            <a:off x="3266874" y="2066925"/>
            <a:ext cx="6998183" cy="13620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2813" rtl="0" fontAlgn="base">
              <a:spcBef>
                <a:spcPct val="0"/>
              </a:spcBef>
              <a:spcAft>
                <a:spcPct val="0"/>
              </a:spcAft>
              <a:defRPr sz="3500" b="1" cap="all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912813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912813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912813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912813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00736" algn="ctr" defTabSz="914179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801472" algn="ctr" defTabSz="914179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202207" algn="ctr" defTabSz="914179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602943" algn="ctr" defTabSz="914179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defTabSz="914179">
              <a:defRPr/>
            </a:pPr>
            <a:r>
              <a:rPr lang="en-GB" dirty="0">
                <a:solidFill>
                  <a:srgbClr val="0000FF"/>
                </a:solidFill>
                <a:latin typeface="+mn-lt"/>
              </a:rPr>
              <a:t>Thank you for your attention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ADE7F-2FE9-41AF-BE05-D7F812A2C534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8CE71-6EFF-4445-8973-DECEA168FE0C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21324-BAFA-4CBF-891C-A2D988CF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498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D7FC-2E5F-4D6B-B10C-0625B32A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316"/>
            <a:ext cx="10515600" cy="1325563"/>
          </a:xfrm>
        </p:spPr>
        <p:txBody>
          <a:bodyPr/>
          <a:lstStyle/>
          <a:p>
            <a:pPr algn="ctr"/>
            <a:r>
              <a:rPr lang="en-US" u="sng" dirty="0">
                <a:latin typeface="+mn-lt"/>
                <a:cs typeface="Calibri"/>
              </a:rPr>
              <a:t>Answer 1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70D66-9FE6-4126-826B-5840E3F25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563" y="2007422"/>
            <a:ext cx="4052582" cy="383238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Traditionally the threats in crisis situations:</a:t>
            </a:r>
          </a:p>
          <a:p>
            <a:pPr marL="721995" lvl="1" indent="-277495"/>
            <a:r>
              <a:rPr lang="en-US" dirty="0">
                <a:ea typeface="+mn-lt"/>
                <a:cs typeface="+mn-lt"/>
              </a:rPr>
              <a:t>Diarrhea </a:t>
            </a:r>
          </a:p>
          <a:p>
            <a:pPr marL="721995" lvl="1" indent="-277495"/>
            <a:r>
              <a:rPr lang="en-US" dirty="0">
                <a:ea typeface="+mn-lt"/>
                <a:cs typeface="+mn-lt"/>
              </a:rPr>
              <a:t>Cholera</a:t>
            </a:r>
            <a:endParaRPr lang="en-US" dirty="0"/>
          </a:p>
          <a:p>
            <a:pPr marL="721995" lvl="1" indent="-277495"/>
            <a:r>
              <a:rPr lang="en-US" dirty="0">
                <a:ea typeface="+mn-lt"/>
                <a:cs typeface="+mn-lt"/>
              </a:rPr>
              <a:t>Measles</a:t>
            </a:r>
          </a:p>
          <a:p>
            <a:pPr marL="721995" lvl="1" indent="-277495"/>
            <a:r>
              <a:rPr lang="en-US" dirty="0">
                <a:ea typeface="+mn-lt"/>
                <a:cs typeface="+mn-lt"/>
              </a:rPr>
              <a:t>Meningitis</a:t>
            </a:r>
          </a:p>
          <a:p>
            <a:pPr marL="721995" lvl="1" indent="-277495"/>
            <a:r>
              <a:rPr lang="en-US" dirty="0">
                <a:ea typeface="+mn-lt"/>
                <a:cs typeface="+mn-lt"/>
              </a:rPr>
              <a:t>Malaria</a:t>
            </a:r>
          </a:p>
          <a:p>
            <a:pPr marL="721995" lvl="1" indent="-277495"/>
            <a:r>
              <a:rPr lang="en-US" dirty="0">
                <a:ea typeface="+mn-lt"/>
                <a:cs typeface="+mn-lt"/>
              </a:rPr>
              <a:t>Respiratory infections</a:t>
            </a:r>
          </a:p>
          <a:p>
            <a:pPr marL="721995" lvl="1" indent="-277495"/>
            <a:r>
              <a:rPr lang="en-US" dirty="0">
                <a:ea typeface="+mn-lt"/>
                <a:cs typeface="+mn-lt"/>
              </a:rPr>
              <a:t>Lice and scabies</a:t>
            </a:r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0314C-7CAE-45BD-B2ED-03D9705C8EFC}"/>
              </a:ext>
            </a:extLst>
          </p:cNvPr>
          <p:cNvSpPr txBox="1"/>
          <p:nvPr/>
        </p:nvSpPr>
        <p:spPr>
          <a:xfrm>
            <a:off x="6537855" y="2007422"/>
            <a:ext cx="4052582" cy="3570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cs typeface="Calibri"/>
              </a:rPr>
              <a:t>Other communicable disease reported in last 3 years in crisis affected populations: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Diphtheria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Hepatitis  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Polio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Monkey pox 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4816F2-A8A5-4E3D-B138-413B41337619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2F3E9-E4D8-416C-B5B6-35390CE03F01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EC019-BF2F-459F-852E-DBCD6979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5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BD9C-CD32-4C55-BE7D-8E3BE5F3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0017"/>
            <a:ext cx="10515600" cy="1325563"/>
          </a:xfrm>
        </p:spPr>
        <p:txBody>
          <a:bodyPr/>
          <a:lstStyle/>
          <a:p>
            <a:pPr algn="ctr"/>
            <a:r>
              <a:rPr lang="en-GB" altLang="en-US" u="sng" dirty="0">
                <a:latin typeface="+mn-lt"/>
              </a:rPr>
              <a:t>Definition of communicable disease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1D755-5296-445D-8EE5-4B1D8754D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089" y="2529215"/>
            <a:ext cx="10075877" cy="191862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A </a:t>
            </a:r>
            <a:r>
              <a:rPr lang="en-US" b="1" dirty="0"/>
              <a:t>communicable disease</a:t>
            </a:r>
            <a:r>
              <a:rPr lang="en-US" dirty="0"/>
              <a:t> is transmitted to human host via an infectious agent (a pathogenic micro-organism) directly or through some intermediate host called a vector.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FC399-B214-4091-B359-31FA50D93FB9}"/>
              </a:ext>
            </a:extLst>
          </p:cNvPr>
          <p:cNvSpPr txBox="1"/>
          <p:nvPr/>
        </p:nvSpPr>
        <p:spPr>
          <a:xfrm>
            <a:off x="9122566" y="4682144"/>
            <a:ext cx="171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WHO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FAE6E-33FD-48D1-8527-543004884D0F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5C32D-DB6B-4C59-81A4-FB3D83BAD209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11FCD-F3ED-4DAD-8145-DB4ECEE4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02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mmunicable disease cycle">
            <a:extLst>
              <a:ext uri="{FF2B5EF4-FFF2-40B4-BE49-F238E27FC236}">
                <a16:creationId xmlns:a16="http://schemas.microsoft.com/office/drawing/2014/main" id="{794FA14A-A6ED-4F40-845D-45A10E26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83" y="492981"/>
            <a:ext cx="8006963" cy="60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1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9CA49C-1FE9-42B7-8998-150BDCAE7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2099191"/>
              </p:ext>
            </p:extLst>
          </p:nvPr>
        </p:nvGraphicFramePr>
        <p:xfrm>
          <a:off x="2279576" y="1738778"/>
          <a:ext cx="763284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483" name="Title 6">
            <a:extLst>
              <a:ext uri="{FF2B5EF4-FFF2-40B4-BE49-F238E27FC236}">
                <a16:creationId xmlns:a16="http://schemas.microsoft.com/office/drawing/2014/main" id="{B3802D8C-A418-4F07-A004-83EEA3E2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altLang="en-US" u="sng" dirty="0">
                <a:latin typeface="+mn-lt"/>
              </a:rPr>
              <a:t>Chain of infection </a:t>
            </a:r>
            <a:endParaRPr lang="en-US" altLang="en-US" u="sng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D8AE7A-A0A7-493A-936C-386CE92D41B9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F6852-BBB2-4163-A577-F6F1FF62F90D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F4C525-E05F-4679-85D6-4B261811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CF39-DDCF-4643-A132-CED48E3E7E4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61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2719</Words>
  <Application>Microsoft Office PowerPoint</Application>
  <PresentationFormat>Widescreen</PresentationFormat>
  <Paragraphs>646</Paragraphs>
  <Slides>54</Slides>
  <Notes>27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Arial</vt:lpstr>
      <vt:lpstr>Arial Narrow</vt:lpstr>
      <vt:lpstr>Arial Unicode MS</vt:lpstr>
      <vt:lpstr>Calibri</vt:lpstr>
      <vt:lpstr>Calibri Light</vt:lpstr>
      <vt:lpstr>CalibriSecondary preventio </vt:lpstr>
      <vt:lpstr>Symbol</vt:lpstr>
      <vt:lpstr>Times New Roman</vt:lpstr>
      <vt:lpstr>Wingdings</vt:lpstr>
      <vt:lpstr>Office Theme</vt:lpstr>
      <vt:lpstr>Custom Design</vt:lpstr>
      <vt:lpstr>PowerPoint Presentation</vt:lpstr>
      <vt:lpstr>Objectives</vt:lpstr>
      <vt:lpstr>Communicable diseases in crisis settings </vt:lpstr>
      <vt:lpstr>Infection and communicable diseases</vt:lpstr>
      <vt:lpstr>Ethiopia: Somali region, Sept. 2017</vt:lpstr>
      <vt:lpstr>Answer 1</vt:lpstr>
      <vt:lpstr>Definition of communicable disease</vt:lpstr>
      <vt:lpstr>PowerPoint Presentation</vt:lpstr>
      <vt:lpstr>Chain of infection </vt:lpstr>
      <vt:lpstr>Infectious agent – Classification  </vt:lpstr>
      <vt:lpstr>Sources of infection </vt:lpstr>
      <vt:lpstr>What are the main infectious disease sources  </vt:lpstr>
      <vt:lpstr>Mode of transmission  </vt:lpstr>
      <vt:lpstr>Same disease, big difference</vt:lpstr>
      <vt:lpstr>Host susceptibility </vt:lpstr>
      <vt:lpstr>Factors impacting transmission of communicable diseases</vt:lpstr>
      <vt:lpstr>PowerPoint Presentation</vt:lpstr>
      <vt:lpstr>Answer</vt:lpstr>
      <vt:lpstr>Living conditions</vt:lpstr>
      <vt:lpstr>Physical factors </vt:lpstr>
      <vt:lpstr>Pollution</vt:lpstr>
      <vt:lpstr>Biological factors</vt:lpstr>
      <vt:lpstr>Other factors </vt:lpstr>
      <vt:lpstr>Common diseases in CRISES</vt:lpstr>
      <vt:lpstr>PowerPoint Presentation</vt:lpstr>
      <vt:lpstr>Endemic versus epidemic diseases </vt:lpstr>
      <vt:lpstr>Communicable diseases in crisis settings</vt:lpstr>
      <vt:lpstr>Communicable diseases in crisis situations </vt:lpstr>
      <vt:lpstr>Other potential important communicable diseases  </vt:lpstr>
      <vt:lpstr>Cholera </vt:lpstr>
      <vt:lpstr>Expect cholera </vt:lpstr>
      <vt:lpstr>Measles </vt:lpstr>
      <vt:lpstr>Displacement and measles</vt:lpstr>
      <vt:lpstr>Meningitis </vt:lpstr>
      <vt:lpstr>Bacillary dysentery</vt:lpstr>
      <vt:lpstr>Malaria </vt:lpstr>
      <vt:lpstr>Control of Malaria </vt:lpstr>
      <vt:lpstr>Sexually transmitted disease</vt:lpstr>
      <vt:lpstr>Tuberculosis risks in crisis situations  </vt:lpstr>
      <vt:lpstr>Communicable diseases are most common in children </vt:lpstr>
      <vt:lpstr>Managing child health </vt:lpstr>
      <vt:lpstr>Other challenges</vt:lpstr>
      <vt:lpstr>Control of communicable disease during crisis situations</vt:lpstr>
      <vt:lpstr>Prevention </vt:lpstr>
      <vt:lpstr>Primary prevention </vt:lpstr>
      <vt:lpstr>Secondary prevention </vt:lpstr>
      <vt:lpstr>Tertiary prevention</vt:lpstr>
      <vt:lpstr>Ethiopia: Somali region, Sept. 2017 - Q 2</vt:lpstr>
      <vt:lpstr>Answers </vt:lpstr>
      <vt:lpstr>Preventive public health measures – Primary prevention</vt:lpstr>
      <vt:lpstr>Secondary prevention – Rapid detection of events</vt:lpstr>
      <vt:lpstr>Tertiary prevention - Case management </vt:lpstr>
      <vt:lpstr>Conclusions</vt:lpstr>
      <vt:lpstr>Questions?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Antje Van Roeden</dc:creator>
  <cp:lastModifiedBy>Antje Van Roeden</cp:lastModifiedBy>
  <cp:revision>72</cp:revision>
  <dcterms:created xsi:type="dcterms:W3CDTF">2019-10-25T12:17:19Z</dcterms:created>
  <dcterms:modified xsi:type="dcterms:W3CDTF">2019-12-29T09:50:01Z</dcterms:modified>
</cp:coreProperties>
</file>