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24" r:id="rId2"/>
    <p:sldId id="256" r:id="rId3"/>
    <p:sldId id="898" r:id="rId4"/>
    <p:sldId id="747" r:id="rId5"/>
    <p:sldId id="867" r:id="rId6"/>
    <p:sldId id="812" r:id="rId7"/>
    <p:sldId id="907" r:id="rId8"/>
    <p:sldId id="862" r:id="rId9"/>
    <p:sldId id="905" r:id="rId10"/>
    <p:sldId id="380" r:id="rId11"/>
    <p:sldId id="259" r:id="rId12"/>
    <p:sldId id="260" r:id="rId13"/>
    <p:sldId id="868" r:id="rId14"/>
    <p:sldId id="401" r:id="rId15"/>
    <p:sldId id="334" r:id="rId16"/>
    <p:sldId id="335" r:id="rId17"/>
    <p:sldId id="391" r:id="rId18"/>
    <p:sldId id="403" r:id="rId19"/>
    <p:sldId id="392" r:id="rId20"/>
    <p:sldId id="427" r:id="rId21"/>
    <p:sldId id="927" r:id="rId22"/>
    <p:sldId id="928" r:id="rId23"/>
    <p:sldId id="537" r:id="rId24"/>
    <p:sldId id="539" r:id="rId25"/>
    <p:sldId id="897" r:id="rId26"/>
    <p:sldId id="873" r:id="rId27"/>
    <p:sldId id="870" r:id="rId28"/>
    <p:sldId id="874" r:id="rId29"/>
    <p:sldId id="542" r:id="rId30"/>
    <p:sldId id="543" r:id="rId31"/>
    <p:sldId id="759" r:id="rId32"/>
    <p:sldId id="841" r:id="rId33"/>
    <p:sldId id="875" r:id="rId34"/>
    <p:sldId id="909" r:id="rId35"/>
    <p:sldId id="926" r:id="rId36"/>
    <p:sldId id="308" r:id="rId37"/>
    <p:sldId id="890" r:id="rId38"/>
    <p:sldId id="891" r:id="rId39"/>
    <p:sldId id="384" r:id="rId40"/>
    <p:sldId id="885" r:id="rId41"/>
    <p:sldId id="327" r:id="rId42"/>
    <p:sldId id="886" r:id="rId43"/>
    <p:sldId id="304" r:id="rId44"/>
    <p:sldId id="264" r:id="rId45"/>
    <p:sldId id="923" r:id="rId46"/>
    <p:sldId id="929" r:id="rId47"/>
    <p:sldId id="283" r:id="rId48"/>
    <p:sldId id="912" r:id="rId49"/>
    <p:sldId id="908" r:id="rId50"/>
    <p:sldId id="906" r:id="rId51"/>
    <p:sldId id="902" r:id="rId52"/>
    <p:sldId id="930" r:id="rId53"/>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5CD"/>
    <a:srgbClr val="FFF2CD"/>
    <a:srgbClr val="0000FF"/>
    <a:srgbClr val="F53358"/>
    <a:srgbClr val="FFCCCC"/>
    <a:srgbClr val="FCA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795" autoAdjust="0"/>
    <p:restoredTop sz="70739" autoAdjust="0"/>
  </p:normalViewPr>
  <p:slideViewPr>
    <p:cSldViewPr snapToGrid="0">
      <p:cViewPr varScale="1">
        <p:scale>
          <a:sx n="83" d="100"/>
          <a:sy n="83" d="100"/>
        </p:scale>
        <p:origin x="926" y="48"/>
      </p:cViewPr>
      <p:guideLst/>
    </p:cSldViewPr>
  </p:slideViewPr>
  <p:notesTextViewPr>
    <p:cViewPr>
      <p:scale>
        <a:sx n="3" d="2"/>
        <a:sy n="3" d="2"/>
      </p:scale>
      <p:origin x="0" y="0"/>
    </p:cViewPr>
  </p:notesTextViewPr>
  <p:sorterViewPr>
    <p:cViewPr>
      <p:scale>
        <a:sx n="90" d="100"/>
        <a:sy n="90" d="100"/>
      </p:scale>
      <p:origin x="0" y="-251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GB"/>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C2487C1-F31E-42B5-862B-E19BC584A4B3}" type="datetimeFigureOut">
              <a:rPr lang="en-GB" smtClean="0"/>
              <a:t>30/12/2019</a:t>
            </a:fld>
            <a:endParaRPr lang="en-GB"/>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GB"/>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GB"/>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B138ED5-93E9-4F5D-A14D-F1406E35F42D}" type="slidenum">
              <a:rPr lang="en-GB" smtClean="0"/>
              <a:t>‹#›</a:t>
            </a:fld>
            <a:endParaRPr lang="en-GB"/>
          </a:p>
        </p:txBody>
      </p:sp>
    </p:spTree>
    <p:extLst>
      <p:ext uri="{BB962C8B-B14F-4D97-AF65-F5344CB8AC3E}">
        <p14:creationId xmlns:p14="http://schemas.microsoft.com/office/powerpoint/2010/main" val="1392376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93A975A2-0995-D844-A6A0-0AB1AD7CA8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8255" indent="-291636">
              <a:defRPr>
                <a:solidFill>
                  <a:schemeClr val="tx1"/>
                </a:solidFill>
                <a:latin typeface="Arial" panose="020B0604020202020204" pitchFamily="34" charset="0"/>
                <a:ea typeface="ＭＳ Ｐゴシック" panose="020B0600070205080204" pitchFamily="34" charset="-128"/>
              </a:defRPr>
            </a:lvl2pPr>
            <a:lvl3pPr marL="1166546" indent="-233309">
              <a:defRPr>
                <a:solidFill>
                  <a:schemeClr val="tx1"/>
                </a:solidFill>
                <a:latin typeface="Arial" panose="020B0604020202020204" pitchFamily="34" charset="0"/>
                <a:ea typeface="ＭＳ Ｐゴシック" panose="020B0600070205080204" pitchFamily="34" charset="-128"/>
              </a:defRPr>
            </a:lvl3pPr>
            <a:lvl4pPr marL="1633164" indent="-233309">
              <a:defRPr>
                <a:solidFill>
                  <a:schemeClr val="tx1"/>
                </a:solidFill>
                <a:latin typeface="Arial" panose="020B0604020202020204" pitchFamily="34" charset="0"/>
                <a:ea typeface="ＭＳ Ｐゴシック" panose="020B0600070205080204" pitchFamily="34" charset="-128"/>
              </a:defRPr>
            </a:lvl4pPr>
            <a:lvl5pPr marL="2099782" indent="-233309">
              <a:defRPr>
                <a:solidFill>
                  <a:schemeClr val="tx1"/>
                </a:solidFill>
                <a:latin typeface="Arial" panose="020B0604020202020204" pitchFamily="34" charset="0"/>
                <a:ea typeface="ＭＳ Ｐゴシック" panose="020B0600070205080204" pitchFamily="34" charset="-128"/>
              </a:defRPr>
            </a:lvl5pPr>
            <a:lvl6pPr marL="2566401" indent="-23330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33019" indent="-23330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9637" indent="-23330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6256" indent="-23330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1237EFB-2A4B-2540-9275-8096A989DD7C}" type="slidenum">
              <a:rPr lang="en-US" altLang="en-US" smtClean="0">
                <a:latin typeface="Times New Roman" panose="02020603050405020304" pitchFamily="18" charset="0"/>
              </a:rPr>
              <a:pPr/>
              <a:t>1</a:t>
            </a:fld>
            <a:endParaRPr lang="en-US" altLang="en-US" dirty="0">
              <a:latin typeface="Times New Roman" panose="02020603050405020304" pitchFamily="18" charset="0"/>
            </a:endParaRPr>
          </a:p>
        </p:txBody>
      </p:sp>
      <p:sp>
        <p:nvSpPr>
          <p:cNvPr id="18434" name="Rectangle 2">
            <a:extLst>
              <a:ext uri="{FF2B5EF4-FFF2-40B4-BE49-F238E27FC236}">
                <a16:creationId xmlns:a16="http://schemas.microsoft.com/office/drawing/2014/main" id="{871FD3BA-50A3-B940-8084-8519CE8104FF}"/>
              </a:ext>
            </a:extLst>
          </p:cNvPr>
          <p:cNvSpPr>
            <a:spLocks noGrp="1" noRot="1" noChangeAspect="1" noChangeArrowheads="1" noTextEdit="1"/>
          </p:cNvSpPr>
          <p:nvPr>
            <p:ph type="sldImg"/>
          </p:nvPr>
        </p:nvSpPr>
        <p:spPr>
          <a:xfrm>
            <a:off x="44450" y="757238"/>
            <a:ext cx="6740525" cy="3790950"/>
          </a:xfrm>
          <a:ln/>
        </p:spPr>
      </p:sp>
      <p:sp>
        <p:nvSpPr>
          <p:cNvPr id="18435" name="Rectangle 3">
            <a:extLst>
              <a:ext uri="{FF2B5EF4-FFF2-40B4-BE49-F238E27FC236}">
                <a16:creationId xmlns:a16="http://schemas.microsoft.com/office/drawing/2014/main" id="{F4FE17ED-754D-EB4A-9D8D-2673171EAB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latin typeface="Times New Roman" panose="02020603050405020304" pitchFamily="18" charset="0"/>
                <a:ea typeface="ＭＳ Ｐゴシック" panose="020B0600070205080204" pitchFamily="34" charset="-128"/>
              </a:rPr>
              <a:t>Toni Stewart, Australian National University</a:t>
            </a:r>
          </a:p>
          <a:p>
            <a:r>
              <a:rPr lang="en-US" altLang="en-US" i="1" dirty="0" err="1">
                <a:latin typeface="Times New Roman" panose="02020603050405020304" pitchFamily="18" charset="0"/>
                <a:ea typeface="ＭＳ Ｐゴシック" panose="020B0600070205080204" pitchFamily="34" charset="-128"/>
              </a:rPr>
              <a:t>Tambri</a:t>
            </a:r>
            <a:r>
              <a:rPr lang="en-US" altLang="en-US" i="1" dirty="0">
                <a:latin typeface="Times New Roman" panose="02020603050405020304" pitchFamily="18" charset="0"/>
                <a:ea typeface="ＭＳ Ｐゴシック" panose="020B0600070205080204" pitchFamily="34" charset="-128"/>
              </a:rPr>
              <a:t> </a:t>
            </a:r>
            <a:r>
              <a:rPr lang="en-US" altLang="en-US" i="1" dirty="0" err="1">
                <a:latin typeface="Times New Roman" panose="02020603050405020304" pitchFamily="18" charset="0"/>
                <a:ea typeface="ＭＳ Ｐゴシック" panose="020B0600070205080204" pitchFamily="34" charset="-128"/>
              </a:rPr>
              <a:t>Housen</a:t>
            </a:r>
            <a:r>
              <a:rPr lang="en-US" altLang="en-US" i="1" dirty="0">
                <a:latin typeface="Times New Roman" panose="02020603050405020304" pitchFamily="18" charset="0"/>
                <a:ea typeface="ＭＳ Ｐゴシック" panose="020B0600070205080204" pitchFamily="34" charset="-128"/>
              </a:rPr>
              <a:t>, Australian National University</a:t>
            </a:r>
          </a:p>
          <a:p>
            <a:r>
              <a:rPr lang="en-US" altLang="en-US" i="1" dirty="0">
                <a:latin typeface="Times New Roman" panose="02020603050405020304" pitchFamily="18" charset="0"/>
                <a:ea typeface="ＭＳ Ｐゴシック" panose="020B0600070205080204" pitchFamily="34" charset="-128"/>
              </a:rPr>
              <a:t>Anne </a:t>
            </a:r>
            <a:r>
              <a:rPr lang="en-US" altLang="en-US" i="1" dirty="0" err="1">
                <a:latin typeface="Times New Roman" panose="02020603050405020304" pitchFamily="18" charset="0"/>
                <a:ea typeface="ＭＳ Ｐゴシック" panose="020B0600070205080204" pitchFamily="34" charset="-128"/>
              </a:rPr>
              <a:t>Golaz</a:t>
            </a:r>
            <a:r>
              <a:rPr lang="en-US" altLang="en-US" i="1" dirty="0">
                <a:latin typeface="Times New Roman" panose="02020603050405020304" pitchFamily="18" charset="0"/>
                <a:ea typeface="ＭＳ Ｐゴシック" panose="020B0600070205080204" pitchFamily="34" charset="-128"/>
              </a:rPr>
              <a:t>, CERAH Geneva</a:t>
            </a:r>
          </a:p>
          <a:p>
            <a:r>
              <a:rPr lang="en-US" altLang="en-US" i="1" dirty="0">
                <a:latin typeface="Times New Roman" panose="02020603050405020304" pitchFamily="18" charset="0"/>
                <a:ea typeface="ＭＳ Ｐゴシック" panose="020B0600070205080204" pitchFamily="34" charset="-128"/>
              </a:rPr>
              <a:t>Gilbert Burnham, John Hopkins University, Bloomberg School of PH</a:t>
            </a:r>
          </a:p>
          <a:p>
            <a:r>
              <a:rPr lang="en-US" altLang="en-US" i="1" dirty="0">
                <a:latin typeface="Times New Roman" panose="02020603050405020304" pitchFamily="18" charset="0"/>
                <a:ea typeface="ＭＳ Ｐゴシック" panose="020B0600070205080204" pitchFamily="34" charset="-128"/>
              </a:rPr>
              <a:t>Antje van </a:t>
            </a:r>
            <a:r>
              <a:rPr lang="en-US" altLang="en-US" i="1" dirty="0" err="1">
                <a:latin typeface="Times New Roman" panose="02020603050405020304" pitchFamily="18" charset="0"/>
                <a:ea typeface="ＭＳ Ｐゴシック" panose="020B0600070205080204" pitchFamily="34" charset="-128"/>
              </a:rPr>
              <a:t>Roeden</a:t>
            </a:r>
            <a:r>
              <a:rPr lang="en-US" altLang="en-US" i="1" dirty="0">
                <a:latin typeface="Times New Roman" panose="02020603050405020304" pitchFamily="18" charset="0"/>
                <a:ea typeface="ＭＳ Ｐゴシック" panose="020B0600070205080204" pitchFamily="34" charset="-128"/>
              </a:rPr>
              <a:t>, ICRC</a:t>
            </a:r>
          </a:p>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7987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5pPr>
            <a:lvl6pPr marL="2566401"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6pPr>
            <a:lvl7pPr marL="3033019"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7pPr>
            <a:lvl8pPr marL="3499637"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8pPr>
            <a:lvl9pPr marL="3966256"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9pPr>
          </a:lstStyle>
          <a:p>
            <a:pPr>
              <a:spcBef>
                <a:spcPct val="0"/>
              </a:spcBef>
              <a:buClrTx/>
              <a:buFontTx/>
              <a:buNone/>
            </a:pPr>
            <a:fld id="{FE7FABFB-B203-49B4-AF75-EA65E4DB8747}" type="slidenum">
              <a:rPr lang="fr-FR" altLang="fr-FR">
                <a:latin typeface="Arial" charset="0"/>
              </a:rPr>
              <a:pPr>
                <a:spcBef>
                  <a:spcPct val="0"/>
                </a:spcBef>
                <a:buClrTx/>
                <a:buFontTx/>
                <a:buNone/>
              </a:pPr>
              <a:t>11</a:t>
            </a:fld>
            <a:endParaRPr lang="fr-FR" altLang="fr-FR">
              <a:latin typeface="Arial" charset="0"/>
            </a:endParaRPr>
          </a:p>
        </p:txBody>
      </p:sp>
      <p:sp>
        <p:nvSpPr>
          <p:cNvPr id="38915" name="Text Box 1"/>
          <p:cNvSpPr txBox="1">
            <a:spLocks noChangeArrowheads="1"/>
          </p:cNvSpPr>
          <p:nvPr/>
        </p:nvSpPr>
        <p:spPr bwMode="auto">
          <a:xfrm>
            <a:off x="3942366" y="9598394"/>
            <a:ext cx="3014080" cy="50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854" tIns="47764" rIns="91854" bIns="47764" anchor="b"/>
          <a:lstStyle>
            <a:lvl1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lgn="r" eaLnBrk="1" hangingPunct="1">
              <a:spcBef>
                <a:spcPct val="0"/>
              </a:spcBef>
              <a:buClrTx/>
              <a:buFontTx/>
              <a:buNone/>
            </a:pPr>
            <a:fld id="{BFE9934B-414E-4E52-92C1-85381F3A1D2F}" type="slidenum">
              <a:rPr lang="fr-FR" altLang="fr-FR">
                <a:latin typeface="Arial" charset="0"/>
              </a:rPr>
              <a:pPr algn="r" eaLnBrk="1" hangingPunct="1">
                <a:spcBef>
                  <a:spcPct val="0"/>
                </a:spcBef>
                <a:buClrTx/>
                <a:buFontTx/>
                <a:buNone/>
              </a:pPr>
              <a:t>11</a:t>
            </a:fld>
            <a:endParaRPr lang="fr-FR" altLang="fr-FR">
              <a:latin typeface="Arial" charset="0"/>
            </a:endParaRPr>
          </a:p>
        </p:txBody>
      </p:sp>
      <p:sp>
        <p:nvSpPr>
          <p:cNvPr id="38916" name="Rectangle 2"/>
          <p:cNvSpPr>
            <a:spLocks noGrp="1" noRot="1" noChangeAspect="1" noChangeArrowheads="1" noTextEdit="1"/>
          </p:cNvSpPr>
          <p:nvPr>
            <p:ph type="sldImg"/>
          </p:nvPr>
        </p:nvSpPr>
        <p:spPr>
          <a:xfrm>
            <a:off x="111125" y="757238"/>
            <a:ext cx="6738938" cy="3790950"/>
          </a:xfrm>
          <a:solidFill>
            <a:srgbClr val="FFFFFF"/>
          </a:solidFill>
          <a:ln/>
        </p:spPr>
      </p:sp>
      <p:sp>
        <p:nvSpPr>
          <p:cNvPr id="38917" name="Rectangle 3"/>
          <p:cNvSpPr>
            <a:spLocks noGrp="1" noChangeArrowheads="1"/>
          </p:cNvSpPr>
          <p:nvPr>
            <p:ph type="body" idx="1"/>
          </p:nvPr>
        </p:nvSpPr>
        <p:spPr>
          <a:xfrm>
            <a:off x="695808" y="4800005"/>
            <a:ext cx="5569708" cy="45478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fr-FR" altLang="fr-FR"/>
          </a:p>
        </p:txBody>
      </p:sp>
    </p:spTree>
    <p:extLst>
      <p:ext uri="{BB962C8B-B14F-4D97-AF65-F5344CB8AC3E}">
        <p14:creationId xmlns:p14="http://schemas.microsoft.com/office/powerpoint/2010/main" val="2461464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5pPr>
            <a:lvl6pPr marL="2566401"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6pPr>
            <a:lvl7pPr marL="3033019"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7pPr>
            <a:lvl8pPr marL="3499637"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8pPr>
            <a:lvl9pPr marL="3966256"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9pPr>
          </a:lstStyle>
          <a:p>
            <a:pPr>
              <a:spcBef>
                <a:spcPct val="0"/>
              </a:spcBef>
              <a:buClrTx/>
              <a:buFontTx/>
              <a:buNone/>
            </a:pPr>
            <a:fld id="{A56F1090-2824-4D7C-AB48-DE9C0E1FF88E}" type="slidenum">
              <a:rPr lang="fr-FR" altLang="fr-FR">
                <a:latin typeface="Arial" charset="0"/>
              </a:rPr>
              <a:pPr>
                <a:spcBef>
                  <a:spcPct val="0"/>
                </a:spcBef>
                <a:buClrTx/>
                <a:buFontTx/>
                <a:buNone/>
              </a:pPr>
              <a:t>12</a:t>
            </a:fld>
            <a:endParaRPr lang="fr-FR" altLang="fr-FR">
              <a:latin typeface="Arial" charset="0"/>
            </a:endParaRPr>
          </a:p>
        </p:txBody>
      </p:sp>
      <p:sp>
        <p:nvSpPr>
          <p:cNvPr id="39939" name="Text Box 1"/>
          <p:cNvSpPr txBox="1">
            <a:spLocks noChangeArrowheads="1"/>
          </p:cNvSpPr>
          <p:nvPr/>
        </p:nvSpPr>
        <p:spPr bwMode="auto">
          <a:xfrm>
            <a:off x="3942366" y="9598394"/>
            <a:ext cx="3014080" cy="50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854" tIns="47764" rIns="91854" bIns="47764" anchor="b"/>
          <a:lstStyle>
            <a:lvl1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lgn="r" eaLnBrk="1" hangingPunct="1">
              <a:spcBef>
                <a:spcPct val="0"/>
              </a:spcBef>
              <a:buClrTx/>
              <a:buFontTx/>
              <a:buNone/>
            </a:pPr>
            <a:fld id="{CD349F57-9E76-496A-A038-B0E6D2DC5D24}" type="slidenum">
              <a:rPr lang="fr-FR" altLang="fr-FR">
                <a:latin typeface="Arial" charset="0"/>
              </a:rPr>
              <a:pPr algn="r" eaLnBrk="1" hangingPunct="1">
                <a:spcBef>
                  <a:spcPct val="0"/>
                </a:spcBef>
                <a:buClrTx/>
                <a:buFontTx/>
                <a:buNone/>
              </a:pPr>
              <a:t>12</a:t>
            </a:fld>
            <a:endParaRPr lang="fr-FR" altLang="fr-FR">
              <a:latin typeface="Arial" charset="0"/>
            </a:endParaRPr>
          </a:p>
        </p:txBody>
      </p:sp>
      <p:sp>
        <p:nvSpPr>
          <p:cNvPr id="39940" name="Rectangle 2"/>
          <p:cNvSpPr>
            <a:spLocks noGrp="1" noRot="1" noChangeAspect="1" noChangeArrowheads="1" noTextEdit="1"/>
          </p:cNvSpPr>
          <p:nvPr>
            <p:ph type="sldImg"/>
          </p:nvPr>
        </p:nvSpPr>
        <p:spPr>
          <a:xfrm>
            <a:off x="111125" y="757238"/>
            <a:ext cx="6738938" cy="3790950"/>
          </a:xfrm>
          <a:solidFill>
            <a:srgbClr val="FFFFFF"/>
          </a:solidFill>
          <a:ln/>
        </p:spPr>
      </p:sp>
      <p:sp>
        <p:nvSpPr>
          <p:cNvPr id="39941" name="Rectangle 3"/>
          <p:cNvSpPr>
            <a:spLocks noGrp="1" noChangeArrowheads="1"/>
          </p:cNvSpPr>
          <p:nvPr>
            <p:ph type="body" idx="1"/>
          </p:nvPr>
        </p:nvSpPr>
        <p:spPr>
          <a:xfrm>
            <a:off x="695808" y="4800005"/>
            <a:ext cx="5569708" cy="45478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fr-FR" altLang="fr-FR"/>
          </a:p>
        </p:txBody>
      </p:sp>
    </p:spTree>
    <p:extLst>
      <p:ext uri="{BB962C8B-B14F-4D97-AF65-F5344CB8AC3E}">
        <p14:creationId xmlns:p14="http://schemas.microsoft.com/office/powerpoint/2010/main" val="4274929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groups discusses one of these three crises</a:t>
            </a:r>
          </a:p>
        </p:txBody>
      </p:sp>
      <p:sp>
        <p:nvSpPr>
          <p:cNvPr id="4" name="Slide Number Placeholder 3"/>
          <p:cNvSpPr>
            <a:spLocks noGrp="1"/>
          </p:cNvSpPr>
          <p:nvPr>
            <p:ph type="sldNum" sz="quarter" idx="10"/>
          </p:nvPr>
        </p:nvSpPr>
        <p:spPr/>
        <p:txBody>
          <a:bodyPr/>
          <a:lstStyle/>
          <a:p>
            <a:fld id="{AB138ED5-93E9-4F5D-A14D-F1406E35F42D}" type="slidenum">
              <a:rPr lang="en-GB" smtClean="0"/>
              <a:t>13</a:t>
            </a:fld>
            <a:endParaRPr lang="en-GB"/>
          </a:p>
        </p:txBody>
      </p:sp>
    </p:spTree>
    <p:extLst>
      <p:ext uri="{BB962C8B-B14F-4D97-AF65-F5344CB8AC3E}">
        <p14:creationId xmlns:p14="http://schemas.microsoft.com/office/powerpoint/2010/main" val="4131644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B0626C7F-E8C3-F044-AC18-A6F5A3D77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63D8AA3-B2D9-914C-B29C-48A5CA9E1192}" type="slidenum">
              <a:rPr lang="en-US" altLang="en-US" smtClean="0">
                <a:latin typeface="Times New Roman" panose="02020603050405020304" pitchFamily="18" charset="0"/>
              </a:rPr>
              <a:pPr/>
              <a:t>14</a:t>
            </a:fld>
            <a:endParaRPr lang="en-US" altLang="en-US">
              <a:latin typeface="Times New Roman" panose="02020603050405020304" pitchFamily="18" charset="0"/>
            </a:endParaRPr>
          </a:p>
        </p:txBody>
      </p:sp>
      <p:sp>
        <p:nvSpPr>
          <p:cNvPr id="21506" name="Rectangle 2">
            <a:extLst>
              <a:ext uri="{FF2B5EF4-FFF2-40B4-BE49-F238E27FC236}">
                <a16:creationId xmlns:a16="http://schemas.microsoft.com/office/drawing/2014/main" id="{8FD60A54-2940-C743-A728-FF7DC215C292}"/>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0AD016FA-BCD3-B740-9287-8093FC9F36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40453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57899861-9E36-AE4A-9618-BCF5F5715C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C4D139-1094-5941-A73D-7F0C3603E598}" type="slidenum">
              <a:rPr lang="en-US" altLang="en-US" smtClean="0">
                <a:latin typeface="Times New Roman" panose="02020603050405020304" pitchFamily="18" charset="0"/>
              </a:rPr>
              <a:pPr/>
              <a:t>15</a:t>
            </a:fld>
            <a:endParaRPr lang="en-US" altLang="en-US">
              <a:latin typeface="Times New Roman" panose="02020603050405020304" pitchFamily="18" charset="0"/>
            </a:endParaRPr>
          </a:p>
        </p:txBody>
      </p:sp>
      <p:sp>
        <p:nvSpPr>
          <p:cNvPr id="29698" name="Rectangle 2">
            <a:extLst>
              <a:ext uri="{FF2B5EF4-FFF2-40B4-BE49-F238E27FC236}">
                <a16:creationId xmlns:a16="http://schemas.microsoft.com/office/drawing/2014/main" id="{99F51D8E-0C38-C949-AF83-0599C1A22F36}"/>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791E770C-C2DE-A449-9CD1-6DC84700FD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12125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5D7FBD43-A8B7-4D48-8164-D126C5AEA5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E7E5AB-916B-EA47-927C-D983891E3148}" type="slidenum">
              <a:rPr lang="en-US" altLang="en-US" smtClean="0">
                <a:latin typeface="Times New Roman" panose="02020603050405020304" pitchFamily="18" charset="0"/>
              </a:rPr>
              <a:pPr/>
              <a:t>16</a:t>
            </a:fld>
            <a:endParaRPr lang="en-US" altLang="en-US">
              <a:latin typeface="Times New Roman" panose="02020603050405020304" pitchFamily="18" charset="0"/>
            </a:endParaRPr>
          </a:p>
        </p:txBody>
      </p:sp>
      <p:sp>
        <p:nvSpPr>
          <p:cNvPr id="31746" name="Rectangle 2">
            <a:extLst>
              <a:ext uri="{FF2B5EF4-FFF2-40B4-BE49-F238E27FC236}">
                <a16:creationId xmlns:a16="http://schemas.microsoft.com/office/drawing/2014/main" id="{0DCD1DCF-4DED-6C46-A506-DA5F91B0599E}"/>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DFE65100-B431-8B40-8200-541E75B99D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73120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850D31F3-33FA-2241-9475-24A1D0E3AB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7A250DD-C3C7-A74B-A578-61DFB49BA5B9}" type="slidenum">
              <a:rPr lang="en-US" altLang="en-US" smtClean="0">
                <a:latin typeface="Times New Roman" panose="02020603050405020304" pitchFamily="18" charset="0"/>
              </a:rPr>
              <a:pPr/>
              <a:t>17</a:t>
            </a:fld>
            <a:endParaRPr lang="en-US" altLang="en-US">
              <a:latin typeface="Times New Roman" panose="02020603050405020304" pitchFamily="18" charset="0"/>
            </a:endParaRPr>
          </a:p>
        </p:txBody>
      </p:sp>
      <p:sp>
        <p:nvSpPr>
          <p:cNvPr id="33794" name="Rectangle 2">
            <a:extLst>
              <a:ext uri="{FF2B5EF4-FFF2-40B4-BE49-F238E27FC236}">
                <a16:creationId xmlns:a16="http://schemas.microsoft.com/office/drawing/2014/main" id="{0B499039-AB95-C94D-9D8A-435FB83ADC71}"/>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8E3634B5-E82D-AA4E-92D8-922A0EB56F20}"/>
              </a:ext>
            </a:extLst>
          </p:cNvPr>
          <p:cNvSpPr>
            <a:spLocks noGrp="1" noChangeArrowheads="1"/>
          </p:cNvSpPr>
          <p:nvPr>
            <p:ph type="body" idx="1"/>
          </p:nvPr>
        </p:nvSpPr>
        <p:spPr>
          <a:xfrm>
            <a:off x="677863" y="4711700"/>
            <a:ext cx="5426075" cy="4462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64185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EEE6EDDE-9C32-AA40-A3E6-6552EE6D64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FB8F5C-B494-0142-B619-BEEB3D1D3C94}" type="slidenum">
              <a:rPr lang="en-US" altLang="en-US" smtClean="0">
                <a:latin typeface="Times New Roman" panose="02020603050405020304" pitchFamily="18" charset="0"/>
              </a:rPr>
              <a:pPr/>
              <a:t>18</a:t>
            </a:fld>
            <a:endParaRPr lang="en-US" altLang="en-US">
              <a:latin typeface="Times New Roman" panose="02020603050405020304" pitchFamily="18" charset="0"/>
            </a:endParaRPr>
          </a:p>
        </p:txBody>
      </p:sp>
      <p:sp>
        <p:nvSpPr>
          <p:cNvPr id="39938" name="Rectangle 2">
            <a:extLst>
              <a:ext uri="{FF2B5EF4-FFF2-40B4-BE49-F238E27FC236}">
                <a16:creationId xmlns:a16="http://schemas.microsoft.com/office/drawing/2014/main" id="{A526044F-2839-BA4A-89D7-2858E5A5F62F}"/>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8C39379E-229A-634E-936C-19A4E38E9A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513957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9C13D8B8-D1CC-A64E-A5A2-B5D1E673C0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257481F-E6B7-C343-8B90-DBC4F3F480F7}" type="slidenum">
              <a:rPr lang="en-US" altLang="en-US" smtClean="0">
                <a:latin typeface="Times New Roman" panose="02020603050405020304" pitchFamily="18" charset="0"/>
              </a:rPr>
              <a:pPr/>
              <a:t>19</a:t>
            </a:fld>
            <a:endParaRPr lang="en-US" altLang="en-US">
              <a:latin typeface="Times New Roman" panose="02020603050405020304" pitchFamily="18" charset="0"/>
            </a:endParaRPr>
          </a:p>
        </p:txBody>
      </p:sp>
      <p:sp>
        <p:nvSpPr>
          <p:cNvPr id="35842" name="Rectangle 2">
            <a:extLst>
              <a:ext uri="{FF2B5EF4-FFF2-40B4-BE49-F238E27FC236}">
                <a16:creationId xmlns:a16="http://schemas.microsoft.com/office/drawing/2014/main" id="{A1CB3B83-4292-2241-9FA6-8E66C582F531}"/>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D8DDF00C-04AA-6743-890C-DFCC1A27E6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b="1" i="1" dirty="0">
                <a:ea typeface="ＭＳ Ｐゴシック" panose="020B0600070205080204" pitchFamily="34" charset="-128"/>
              </a:rPr>
              <a:t>Points that can be highlighted after the participants have given their group work feedback</a:t>
            </a:r>
          </a:p>
          <a:p>
            <a:pPr marL="0" indent="0" eaLnBrk="1" hangingPunct="1">
              <a:buFont typeface="Arial" panose="020B0604020202020204" pitchFamily="34" charset="0"/>
              <a:buNone/>
            </a:pPr>
            <a:endParaRPr lang="en-AU" altLang="en-US" i="1" dirty="0">
              <a:ea typeface="ＭＳ Ｐゴシック" panose="020B0600070205080204" pitchFamily="34" charset="-128"/>
            </a:endParaRPr>
          </a:p>
          <a:p>
            <a:pPr marL="0" indent="0" eaLnBrk="1" hangingPunct="1">
              <a:buFont typeface="Arial" panose="020B0604020202020204" pitchFamily="34" charset="0"/>
              <a:buNone/>
            </a:pPr>
            <a:r>
              <a:rPr lang="en-AU" altLang="en-US" i="1" dirty="0">
                <a:ea typeface="ＭＳ Ｐゴシック" panose="020B0600070205080204" pitchFamily="34" charset="-128"/>
              </a:rPr>
              <a:t>Timeliness and communication:</a:t>
            </a:r>
          </a:p>
          <a:p>
            <a:pPr marL="171450" indent="-171450" eaLnBrk="1" hangingPunct="1">
              <a:buFont typeface="Arial" panose="020B0604020202020204" pitchFamily="34" charset="0"/>
              <a:buChar char="•"/>
            </a:pPr>
            <a:r>
              <a:rPr lang="en-AU" altLang="en-US" i="1" dirty="0">
                <a:ea typeface="ＭＳ Ｐゴシック" panose="020B0600070205080204" pitchFamily="34" charset="-128"/>
              </a:rPr>
              <a:t>Daily meetings initially</a:t>
            </a:r>
          </a:p>
          <a:p>
            <a:pPr marL="171450" indent="-171450" eaLnBrk="1" hangingPunct="1">
              <a:buFont typeface="Arial" panose="020B0604020202020204" pitchFamily="34" charset="0"/>
              <a:buChar char="•"/>
            </a:pPr>
            <a:r>
              <a:rPr lang="en-AU" altLang="en-US" i="1" dirty="0">
                <a:ea typeface="ＭＳ Ｐゴシック" panose="020B0600070205080204" pitchFamily="34" charset="-128"/>
              </a:rPr>
              <a:t>Brief</a:t>
            </a:r>
          </a:p>
          <a:p>
            <a:pPr marL="171450" indent="-171450" eaLnBrk="1" hangingPunct="1">
              <a:buFont typeface="Arial" panose="020B0604020202020204" pitchFamily="34" charset="0"/>
              <a:buChar char="•"/>
            </a:pPr>
            <a:r>
              <a:rPr lang="en-AU" altLang="en-US" i="1" dirty="0">
                <a:ea typeface="ＭＳ Ｐゴシック" panose="020B0600070205080204" pitchFamily="34" charset="-128"/>
              </a:rPr>
              <a:t>Two way exchange of information</a:t>
            </a:r>
          </a:p>
          <a:p>
            <a:pPr marL="171450" indent="-171450" eaLnBrk="1" hangingPunct="1">
              <a:buFont typeface="Arial" panose="020B0604020202020204" pitchFamily="34" charset="0"/>
              <a:buChar char="•"/>
            </a:pPr>
            <a:r>
              <a:rPr lang="en-AU" altLang="en-US" i="1" dirty="0">
                <a:ea typeface="ＭＳ Ｐゴシック" panose="020B0600070205080204" pitchFamily="34" charset="-128"/>
              </a:rPr>
              <a:t>Encouragement to participate / report</a:t>
            </a:r>
          </a:p>
          <a:p>
            <a:pPr marL="0" indent="0" eaLnBrk="1" hangingPunct="1">
              <a:buFont typeface="Arial" panose="020B0604020202020204" pitchFamily="34" charset="0"/>
              <a:buNone/>
            </a:pPr>
            <a:endParaRPr lang="en-AU" altLang="en-US" i="1" dirty="0">
              <a:ea typeface="ＭＳ Ｐゴシック" panose="020B0600070205080204" pitchFamily="34" charset="-128"/>
            </a:endParaRPr>
          </a:p>
          <a:p>
            <a:pPr marL="0" indent="0" eaLnBrk="1" hangingPunct="1">
              <a:buFont typeface="Arial" panose="020B0604020202020204" pitchFamily="34" charset="0"/>
              <a:buNone/>
            </a:pPr>
            <a:r>
              <a:rPr lang="en-AU" altLang="en-US" i="1" dirty="0">
                <a:ea typeface="ＭＳ Ｐゴシック" panose="020B0600070205080204" pitchFamily="34" charset="-128"/>
              </a:rPr>
              <a:t>In Banda Aceh: </a:t>
            </a:r>
          </a:p>
          <a:p>
            <a:pPr marL="171450" indent="-171450" eaLnBrk="1" hangingPunct="1">
              <a:buFont typeface="Arial" panose="020B0604020202020204" pitchFamily="34" charset="0"/>
              <a:buChar char="•"/>
            </a:pPr>
            <a:r>
              <a:rPr lang="en-AU" altLang="en-US" i="1" dirty="0">
                <a:ea typeface="ＭＳ Ｐゴシック" panose="020B0600070205080204" pitchFamily="34" charset="-128"/>
              </a:rPr>
              <a:t>Surveillance helped to prioritise areas for measles mass immunisation when outbreaks occurred</a:t>
            </a:r>
            <a:endParaRPr lang="en-US" altLang="en-US" i="0" dirty="0">
              <a:latin typeface="Times New Roman" panose="02020603050405020304" pitchFamily="18" charset="0"/>
              <a:ea typeface="ＭＳ Ｐゴシック" panose="020B0600070205080204" pitchFamily="34" charset="-128"/>
            </a:endParaRPr>
          </a:p>
          <a:p>
            <a:pPr marL="171450" indent="-171450" eaLnBrk="1" hangingPunct="1">
              <a:buFont typeface="Arial" panose="020B0604020202020204" pitchFamily="34" charset="0"/>
              <a:buChar char="•"/>
            </a:pPr>
            <a:r>
              <a:rPr lang="en-US" altLang="en-US" i="1" dirty="0">
                <a:latin typeface="Times New Roman" panose="02020603050405020304" pitchFamily="18" charset="0"/>
                <a:ea typeface="ＭＳ Ｐゴシック" panose="020B0600070205080204" pitchFamily="34" charset="-128"/>
              </a:rPr>
              <a:t>Large number of wounded on 26</a:t>
            </a:r>
            <a:r>
              <a:rPr lang="en-US" altLang="en-US" i="1" baseline="30000" dirty="0">
                <a:latin typeface="Times New Roman" panose="02020603050405020304" pitchFamily="18" charset="0"/>
                <a:ea typeface="ＭＳ Ｐゴシック" panose="020B0600070205080204" pitchFamily="34" charset="-128"/>
              </a:rPr>
              <a:t>th</a:t>
            </a:r>
            <a:r>
              <a:rPr lang="en-US" altLang="en-US" i="1" dirty="0">
                <a:latin typeface="Times New Roman" panose="02020603050405020304" pitchFamily="18" charset="0"/>
                <a:ea typeface="ＭＳ Ｐゴシック" panose="020B0600070205080204" pitchFamily="34" charset="-128"/>
              </a:rPr>
              <a:t> of December: majority received little to no wound care -&gt; First case of tetanus 7 days after -&gt; health worker education, clinical protocol, surveillance, prevention</a:t>
            </a:r>
          </a:p>
          <a:p>
            <a:pPr marL="0" indent="0" eaLnBrk="1" hangingPunct="1">
              <a:buFont typeface="Arial" panose="020B0604020202020204" pitchFamily="34" charset="0"/>
              <a:buNone/>
            </a:pPr>
            <a:endParaRPr lang="en-US" altLang="en-US" i="1" dirty="0">
              <a:latin typeface="Times New Roman" panose="02020603050405020304" pitchFamily="18" charset="0"/>
              <a:ea typeface="ＭＳ Ｐゴシック" panose="020B0600070205080204" pitchFamily="34" charset="-128"/>
            </a:endParaRPr>
          </a:p>
          <a:p>
            <a:pPr marL="0" indent="0" eaLnBrk="1" hangingPunct="1">
              <a:buFont typeface="Arial" panose="020B0604020202020204" pitchFamily="34" charset="0"/>
              <a:buNone/>
            </a:pPr>
            <a:r>
              <a:rPr lang="en-US" altLang="en-US" i="1" dirty="0">
                <a:latin typeface="Times New Roman" panose="02020603050405020304" pitchFamily="18" charset="0"/>
                <a:ea typeface="ＭＳ Ｐゴシック" panose="020B0600070205080204" pitchFamily="34" charset="-128"/>
              </a:rPr>
              <a:t>It is a good moment here to make a reference to the </a:t>
            </a:r>
            <a:r>
              <a:rPr lang="en-US" altLang="en-US" i="1" dirty="0" err="1">
                <a:latin typeface="Times New Roman" panose="02020603050405020304" pitchFamily="18" charset="0"/>
                <a:ea typeface="ＭＳ Ｐゴシック" panose="020B0600070205080204" pitchFamily="34" charset="-128"/>
              </a:rPr>
              <a:t>HeRaMS</a:t>
            </a:r>
            <a:r>
              <a:rPr lang="en-US" altLang="en-US" i="1" dirty="0">
                <a:latin typeface="Times New Roman" panose="02020603050405020304" pitchFamily="18" charset="0"/>
                <a:ea typeface="ＭＳ Ｐゴシック" panose="020B0600070205080204" pitchFamily="34" charset="-128"/>
              </a:rPr>
              <a:t> -Health Resources Availability Mapping System)   </a:t>
            </a:r>
          </a:p>
          <a:p>
            <a:pPr marL="0" indent="0" eaLnBrk="1" hangingPunct="1">
              <a:buFont typeface="Arial" panose="020B0604020202020204" pitchFamily="34" charset="0"/>
              <a:buNone/>
            </a:pPr>
            <a:r>
              <a:rPr lang="en-US" sz="1200" b="0" i="1" u="none" strike="noStrike" kern="1200" dirty="0" err="1">
                <a:solidFill>
                  <a:schemeClr val="tx1"/>
                </a:solidFill>
                <a:effectLst/>
                <a:latin typeface="+mn-lt"/>
                <a:ea typeface="+mn-ea"/>
                <a:cs typeface="+mn-cs"/>
              </a:rPr>
              <a:t>HeRAMS</a:t>
            </a:r>
            <a:r>
              <a:rPr lang="en-US" sz="1200" b="0" i="1" u="none" strike="noStrike" kern="1200" dirty="0">
                <a:solidFill>
                  <a:schemeClr val="tx1"/>
                </a:solidFill>
                <a:effectLst/>
                <a:latin typeface="+mn-lt"/>
                <a:ea typeface="+mn-ea"/>
                <a:cs typeface="+mn-cs"/>
              </a:rPr>
              <a:t> is a global health information management tool (for mapping, collection, collation and analysis of information on health resources and services) that aims to provide timely, relevant and reliable information for decision-making. It is used to guide interventions at the primary and secondary care levels, measure gaps and improve resource planning, ensure that actions are evidence-based, and enhance the coordination and accountability of WHO and other health sector partners.</a:t>
            </a:r>
            <a:endParaRPr lang="en-US" altLang="en-US" i="1"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19453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Yusuf </a:t>
            </a:r>
            <a:r>
              <a:rPr lang="en-GB" dirty="0" err="1"/>
              <a:t>Batil</a:t>
            </a:r>
            <a:r>
              <a:rPr lang="en-GB" dirty="0"/>
              <a:t> camp 2012</a:t>
            </a:r>
          </a:p>
          <a:p>
            <a:r>
              <a:rPr lang="en-GB" dirty="0"/>
              <a:t>Situation August 2012 –sources of information MSF and UNHCR</a:t>
            </a:r>
          </a:p>
        </p:txBody>
      </p:sp>
      <p:sp>
        <p:nvSpPr>
          <p:cNvPr id="4" name="Slide Number Placeholder 3"/>
          <p:cNvSpPr>
            <a:spLocks noGrp="1"/>
          </p:cNvSpPr>
          <p:nvPr>
            <p:ph type="sldNum" sz="quarter" idx="10"/>
          </p:nvPr>
        </p:nvSpPr>
        <p:spPr/>
        <p:txBody>
          <a:bodyPr/>
          <a:lstStyle/>
          <a:p>
            <a:fld id="{AB138ED5-93E9-4F5D-A14D-F1406E35F42D}" type="slidenum">
              <a:rPr lang="en-GB" smtClean="0"/>
              <a:t>20</a:t>
            </a:fld>
            <a:endParaRPr lang="en-GB"/>
          </a:p>
        </p:txBody>
      </p:sp>
    </p:spTree>
    <p:extLst>
      <p:ext uri="{BB962C8B-B14F-4D97-AF65-F5344CB8AC3E}">
        <p14:creationId xmlns:p14="http://schemas.microsoft.com/office/powerpoint/2010/main" val="3566519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ltLang="en-US" i="1" dirty="0"/>
              <a:t>In the module Programme Cycle Management, we discussed the definition of monitoring (A continuous and systematic process of collecting, measuring, recording, analysing and communicating information intended to aid management) and identified different types of monitoring (situation monitoring/ongoing assessment, activity/process monitoring, results monitoring, other types, e.g. financial monitoring)</a:t>
            </a:r>
            <a:r>
              <a:rPr lang="fr-CH" altLang="en-US" i="1" dirty="0"/>
              <a:t>. </a:t>
            </a:r>
            <a:r>
              <a:rPr lang="en-US" altLang="en-US" i="1" noProof="0" dirty="0"/>
              <a:t>We also looked into the difference between monitoring and evaluation, and gave an introduction to indicators</a:t>
            </a:r>
          </a:p>
          <a:p>
            <a:pPr marL="171450" indent="-171450">
              <a:buFont typeface="Arial" panose="020B0604020202020204" pitchFamily="34" charset="0"/>
              <a:buChar char="•"/>
            </a:pPr>
            <a:r>
              <a:rPr lang="en-US" altLang="en-US" i="0" noProof="0" dirty="0"/>
              <a:t>Public health surveillance is one of the types of monitoring. It is of key importance in crisis situations  </a:t>
            </a:r>
            <a:endParaRPr lang="en-US" i="0" noProof="0" dirty="0"/>
          </a:p>
        </p:txBody>
      </p:sp>
      <p:sp>
        <p:nvSpPr>
          <p:cNvPr id="4" name="Slide Number Placeholder 3"/>
          <p:cNvSpPr>
            <a:spLocks noGrp="1"/>
          </p:cNvSpPr>
          <p:nvPr>
            <p:ph type="sldNum" sz="quarter" idx="10"/>
          </p:nvPr>
        </p:nvSpPr>
        <p:spPr/>
        <p:txBody>
          <a:bodyPr/>
          <a:lstStyle/>
          <a:p>
            <a:fld id="{AB138ED5-93E9-4F5D-A14D-F1406E35F42D}" type="slidenum">
              <a:rPr lang="en-GB" smtClean="0"/>
              <a:t>3</a:t>
            </a:fld>
            <a:endParaRPr lang="en-GB"/>
          </a:p>
        </p:txBody>
      </p:sp>
    </p:spTree>
    <p:extLst>
      <p:ext uri="{BB962C8B-B14F-4D97-AF65-F5344CB8AC3E}">
        <p14:creationId xmlns:p14="http://schemas.microsoft.com/office/powerpoint/2010/main" val="723110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South Sudan –Photo Alyona </a:t>
            </a:r>
            <a:r>
              <a:rPr lang="en-GB" dirty="0" err="1"/>
              <a:t>Solenka</a:t>
            </a:r>
            <a:r>
              <a:rPr lang="en-GB" dirty="0"/>
              <a:t>, Copyright ICRC</a:t>
            </a:r>
          </a:p>
        </p:txBody>
      </p:sp>
      <p:sp>
        <p:nvSpPr>
          <p:cNvPr id="4" name="Slide Number Placeholder 3"/>
          <p:cNvSpPr>
            <a:spLocks noGrp="1"/>
          </p:cNvSpPr>
          <p:nvPr>
            <p:ph type="sldNum" sz="quarter" idx="10"/>
          </p:nvPr>
        </p:nvSpPr>
        <p:spPr/>
        <p:txBody>
          <a:bodyPr/>
          <a:lstStyle/>
          <a:p>
            <a:fld id="{AB138ED5-93E9-4F5D-A14D-F1406E35F42D}" type="slidenum">
              <a:rPr lang="en-GB" smtClean="0"/>
              <a:t>21</a:t>
            </a:fld>
            <a:endParaRPr lang="en-GB"/>
          </a:p>
        </p:txBody>
      </p:sp>
    </p:spTree>
    <p:extLst>
      <p:ext uri="{BB962C8B-B14F-4D97-AF65-F5344CB8AC3E}">
        <p14:creationId xmlns:p14="http://schemas.microsoft.com/office/powerpoint/2010/main" val="1182655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B138ED5-93E9-4F5D-A14D-F1406E35F42D}" type="slidenum">
              <a:rPr lang="en-GB" smtClean="0"/>
              <a:t>22</a:t>
            </a:fld>
            <a:endParaRPr lang="en-GB"/>
          </a:p>
        </p:txBody>
      </p:sp>
    </p:spTree>
    <p:extLst>
      <p:ext uri="{BB962C8B-B14F-4D97-AF65-F5344CB8AC3E}">
        <p14:creationId xmlns:p14="http://schemas.microsoft.com/office/powerpoint/2010/main" val="3406381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AU"/>
              <a:t>Intro to Epidemiology</a:t>
            </a:r>
          </a:p>
        </p:txBody>
      </p:sp>
      <p:sp>
        <p:nvSpPr>
          <p:cNvPr id="5" name="Slide Number Placeholder 4"/>
          <p:cNvSpPr>
            <a:spLocks noGrp="1"/>
          </p:cNvSpPr>
          <p:nvPr>
            <p:ph type="sldNum" sz="quarter" idx="5"/>
          </p:nvPr>
        </p:nvSpPr>
        <p:spPr/>
        <p:txBody>
          <a:bodyPr/>
          <a:lstStyle/>
          <a:p>
            <a:pPr>
              <a:defRPr/>
            </a:pPr>
            <a:fld id="{26344D2B-9962-4D0B-861C-68F9A8D3DD64}" type="slidenum">
              <a:rPr lang="en-AU" smtClean="0"/>
              <a:pPr>
                <a:defRPr/>
              </a:pPr>
              <a:t>23</a:t>
            </a:fld>
            <a:endParaRPr lang="en-AU"/>
          </a:p>
        </p:txBody>
      </p:sp>
    </p:spTree>
    <p:extLst>
      <p:ext uri="{BB962C8B-B14F-4D97-AF65-F5344CB8AC3E}">
        <p14:creationId xmlns:p14="http://schemas.microsoft.com/office/powerpoint/2010/main" val="3932728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AU" altLang="en-US" i="1" dirty="0">
                <a:ea typeface="ＭＳ Ｐゴシック" panose="020B0600070205080204" pitchFamily="34" charset="-128"/>
              </a:rPr>
              <a:t>Points that can be highlighted </a:t>
            </a:r>
            <a:r>
              <a:rPr lang="en-AU" altLang="en-US" b="1" i="1" dirty="0">
                <a:ea typeface="ＭＳ Ｐゴシック" panose="020B0600070205080204" pitchFamily="34" charset="-128"/>
              </a:rPr>
              <a:t>after the participants have given their group work feedback</a:t>
            </a:r>
          </a:p>
          <a:p>
            <a:endParaRPr lang="en-US" altLang="en-US" b="1" i="1" dirty="0">
              <a:ea typeface="ＭＳ Ｐゴシック" panose="020B0600070205080204" pitchFamily="34" charset="-128"/>
            </a:endParaRPr>
          </a:p>
          <a:p>
            <a:r>
              <a:rPr lang="en-US" altLang="en-US" i="1" dirty="0">
                <a:ea typeface="ＭＳ Ｐゴシック" panose="020B0600070205080204" pitchFamily="34" charset="-128"/>
              </a:rPr>
              <a:t>Components of the Cox Bazar diphtheria response included:</a:t>
            </a:r>
          </a:p>
          <a:p>
            <a:pPr marL="171450" indent="-171450">
              <a:buFont typeface="Arial" panose="020B0604020202020204" pitchFamily="34" charset="0"/>
              <a:buChar char="•"/>
            </a:pPr>
            <a:r>
              <a:rPr lang="en-US" altLang="en-US" i="1" dirty="0">
                <a:ea typeface="ＭＳ Ｐゴシック" panose="020B0600070205080204" pitchFamily="34" charset="-128"/>
              </a:rPr>
              <a:t>Surveillance/case definitions</a:t>
            </a:r>
          </a:p>
          <a:p>
            <a:pPr marL="171450" indent="-171450">
              <a:buFont typeface="Arial" panose="020B0604020202020204" pitchFamily="34" charset="0"/>
              <a:buChar char="•"/>
            </a:pPr>
            <a:r>
              <a:rPr lang="en-US" altLang="en-US" i="1" dirty="0">
                <a:ea typeface="ＭＳ Ｐゴシック" panose="020B0600070205080204" pitchFamily="34" charset="-128"/>
              </a:rPr>
              <a:t>Community awareness (schools)</a:t>
            </a:r>
          </a:p>
          <a:p>
            <a:pPr marL="171450" indent="-171450">
              <a:buFont typeface="Arial" panose="020B0604020202020204" pitchFamily="34" charset="0"/>
              <a:buChar char="•"/>
            </a:pPr>
            <a:r>
              <a:rPr lang="en-US" altLang="en-US" i="1" dirty="0">
                <a:ea typeface="ＭＳ Ｐゴシック" panose="020B0600070205080204" pitchFamily="34" charset="-128"/>
              </a:rPr>
              <a:t>Referral systems/transport</a:t>
            </a:r>
          </a:p>
          <a:p>
            <a:pPr marL="171450" indent="-171450">
              <a:buFont typeface="Arial" panose="020B0604020202020204" pitchFamily="34" charset="0"/>
              <a:buChar char="•"/>
            </a:pPr>
            <a:r>
              <a:rPr lang="en-US" altLang="en-US" i="1" dirty="0">
                <a:ea typeface="ＭＳ Ｐゴシック" panose="020B0600070205080204" pitchFamily="34" charset="-128"/>
              </a:rPr>
              <a:t>Clinical care including allocation of Diphtheria Anti-Toxin</a:t>
            </a:r>
          </a:p>
          <a:p>
            <a:pPr marL="171450" indent="-171450">
              <a:buFont typeface="Arial" panose="020B0604020202020204" pitchFamily="34" charset="0"/>
              <a:buChar char="•"/>
            </a:pPr>
            <a:r>
              <a:rPr lang="en-US" altLang="en-US" i="1" dirty="0">
                <a:ea typeface="ＭＳ Ｐゴシック" panose="020B0600070205080204" pitchFamily="34" charset="-128"/>
              </a:rPr>
              <a:t>Contact tracing</a:t>
            </a:r>
          </a:p>
          <a:p>
            <a:pPr marL="171450" indent="-171450">
              <a:buFont typeface="Arial" panose="020B0604020202020204" pitchFamily="34" charset="0"/>
              <a:buChar char="•"/>
            </a:pPr>
            <a:r>
              <a:rPr lang="en-US" altLang="en-US" i="1" dirty="0">
                <a:ea typeface="ＭＳ Ｐゴシック" panose="020B0600070205080204" pitchFamily="34" charset="-128"/>
              </a:rPr>
              <a:t>Vaccination</a:t>
            </a:r>
          </a:p>
          <a:p>
            <a:pPr marL="0" indent="0" eaLnBrk="1" hangingPunct="1">
              <a:buFont typeface="Arial" panose="020B0604020202020204" pitchFamily="34" charset="0"/>
              <a:buNone/>
            </a:pPr>
            <a:endParaRPr lang="en-AU" altLang="en-US" i="1" dirty="0">
              <a:ea typeface="ＭＳ Ｐゴシック" panose="020B0600070205080204" pitchFamily="34" charset="-128"/>
            </a:endParaRPr>
          </a:p>
        </p:txBody>
      </p:sp>
      <p:sp>
        <p:nvSpPr>
          <p:cNvPr id="4" name="Header Placeholder 3"/>
          <p:cNvSpPr>
            <a:spLocks noGrp="1"/>
          </p:cNvSpPr>
          <p:nvPr>
            <p:ph type="hdr" sz="quarter"/>
          </p:nvPr>
        </p:nvSpPr>
        <p:spPr/>
        <p:txBody>
          <a:bodyPr/>
          <a:lstStyle/>
          <a:p>
            <a:pPr>
              <a:defRPr/>
            </a:pPr>
            <a:r>
              <a:rPr lang="en-AU"/>
              <a:t>Intro to Epidemiology</a:t>
            </a:r>
          </a:p>
        </p:txBody>
      </p:sp>
      <p:sp>
        <p:nvSpPr>
          <p:cNvPr id="5" name="Slide Number Placeholder 4"/>
          <p:cNvSpPr>
            <a:spLocks noGrp="1"/>
          </p:cNvSpPr>
          <p:nvPr>
            <p:ph type="sldNum" sz="quarter" idx="5"/>
          </p:nvPr>
        </p:nvSpPr>
        <p:spPr/>
        <p:txBody>
          <a:bodyPr/>
          <a:lstStyle/>
          <a:p>
            <a:pPr>
              <a:defRPr/>
            </a:pPr>
            <a:fld id="{26344D2B-9962-4D0B-861C-68F9A8D3DD64}" type="slidenum">
              <a:rPr lang="en-AU" smtClean="0"/>
              <a:pPr>
                <a:defRPr/>
              </a:pPr>
              <a:t>24</a:t>
            </a:fld>
            <a:endParaRPr lang="en-AU"/>
          </a:p>
        </p:txBody>
      </p:sp>
    </p:spTree>
    <p:extLst>
      <p:ext uri="{BB962C8B-B14F-4D97-AF65-F5344CB8AC3E}">
        <p14:creationId xmlns:p14="http://schemas.microsoft.com/office/powerpoint/2010/main" val="3309056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B138ED5-93E9-4F5D-A14D-F1406E35F42D}" type="slidenum">
              <a:rPr lang="en-GB" smtClean="0"/>
              <a:t>25</a:t>
            </a:fld>
            <a:endParaRPr lang="en-GB"/>
          </a:p>
        </p:txBody>
      </p:sp>
    </p:spTree>
    <p:extLst>
      <p:ext uri="{BB962C8B-B14F-4D97-AF65-F5344CB8AC3E}">
        <p14:creationId xmlns:p14="http://schemas.microsoft.com/office/powerpoint/2010/main" val="1103850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57238"/>
            <a:ext cx="6740525" cy="3790950"/>
          </a:xfrm>
        </p:spPr>
      </p:sp>
      <p:sp>
        <p:nvSpPr>
          <p:cNvPr id="3" name="Notes Placeholder 2"/>
          <p:cNvSpPr>
            <a:spLocks noGrp="1"/>
          </p:cNvSpPr>
          <p:nvPr>
            <p:ph type="body" idx="1"/>
          </p:nvPr>
        </p:nvSpPr>
        <p:spPr/>
        <p:txBody>
          <a:bodyPr/>
          <a:lstStyle/>
          <a:p>
            <a:r>
              <a:rPr lang="en-US" i="1" dirty="0"/>
              <a:t>Case definitions are discussed more in details during the next module: Outbreak investigation and response</a:t>
            </a:r>
          </a:p>
        </p:txBody>
      </p:sp>
      <p:sp>
        <p:nvSpPr>
          <p:cNvPr id="4" name="Header Placeholder 3"/>
          <p:cNvSpPr>
            <a:spLocks noGrp="1"/>
          </p:cNvSpPr>
          <p:nvPr>
            <p:ph type="hdr" sz="quarter"/>
          </p:nvPr>
        </p:nvSpPr>
        <p:spPr/>
        <p:txBody>
          <a:bodyPr/>
          <a:lstStyle/>
          <a:p>
            <a:pPr>
              <a:defRPr/>
            </a:pPr>
            <a:r>
              <a:rPr lang="en-AU"/>
              <a:t>Intro to Epidemiology</a:t>
            </a:r>
          </a:p>
        </p:txBody>
      </p:sp>
      <p:sp>
        <p:nvSpPr>
          <p:cNvPr id="5" name="Slide Number Placeholder 4"/>
          <p:cNvSpPr>
            <a:spLocks noGrp="1"/>
          </p:cNvSpPr>
          <p:nvPr>
            <p:ph type="sldNum" sz="quarter" idx="5"/>
          </p:nvPr>
        </p:nvSpPr>
        <p:spPr/>
        <p:txBody>
          <a:bodyPr/>
          <a:lstStyle/>
          <a:p>
            <a:pPr>
              <a:defRPr/>
            </a:pPr>
            <a:fld id="{26344D2B-9962-4D0B-861C-68F9A8D3DD64}" type="slidenum">
              <a:rPr lang="en-AU" smtClean="0"/>
              <a:pPr>
                <a:defRPr/>
              </a:pPr>
              <a:t>26</a:t>
            </a:fld>
            <a:endParaRPr lang="en-AU"/>
          </a:p>
        </p:txBody>
      </p:sp>
    </p:spTree>
    <p:extLst>
      <p:ext uri="{BB962C8B-B14F-4D97-AF65-F5344CB8AC3E}">
        <p14:creationId xmlns:p14="http://schemas.microsoft.com/office/powerpoint/2010/main" val="2871499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51059">
              <a:defRPr>
                <a:solidFill>
                  <a:schemeClr val="tx1"/>
                </a:solidFill>
                <a:latin typeface="Arial" panose="020B0604020202020204" pitchFamily="34" charset="0"/>
              </a:defRPr>
            </a:lvl1pPr>
            <a:lvl2pPr marL="758255" indent="-291636" defTabSz="951059">
              <a:defRPr>
                <a:solidFill>
                  <a:schemeClr val="tx1"/>
                </a:solidFill>
                <a:latin typeface="Arial" panose="020B0604020202020204" pitchFamily="34" charset="0"/>
              </a:defRPr>
            </a:lvl2pPr>
            <a:lvl3pPr marL="1166546" indent="-233309" defTabSz="951059">
              <a:defRPr>
                <a:solidFill>
                  <a:schemeClr val="tx1"/>
                </a:solidFill>
                <a:latin typeface="Arial" panose="020B0604020202020204" pitchFamily="34" charset="0"/>
              </a:defRPr>
            </a:lvl3pPr>
            <a:lvl4pPr marL="1633164" indent="-233309" defTabSz="951059">
              <a:defRPr>
                <a:solidFill>
                  <a:schemeClr val="tx1"/>
                </a:solidFill>
                <a:latin typeface="Arial" panose="020B0604020202020204" pitchFamily="34" charset="0"/>
              </a:defRPr>
            </a:lvl4pPr>
            <a:lvl5pPr marL="2099782" indent="-233309" defTabSz="951059">
              <a:defRPr>
                <a:solidFill>
                  <a:schemeClr val="tx1"/>
                </a:solidFill>
                <a:latin typeface="Arial" panose="020B0604020202020204" pitchFamily="34" charset="0"/>
              </a:defRPr>
            </a:lvl5pPr>
            <a:lvl6pPr marL="2566401" indent="-233309" defTabSz="951059" eaLnBrk="0" fontAlgn="base" hangingPunct="0">
              <a:spcBef>
                <a:spcPct val="0"/>
              </a:spcBef>
              <a:spcAft>
                <a:spcPct val="0"/>
              </a:spcAft>
              <a:defRPr>
                <a:solidFill>
                  <a:schemeClr val="tx1"/>
                </a:solidFill>
                <a:latin typeface="Arial" panose="020B0604020202020204" pitchFamily="34" charset="0"/>
              </a:defRPr>
            </a:lvl6pPr>
            <a:lvl7pPr marL="3033019" indent="-233309" defTabSz="951059" eaLnBrk="0" fontAlgn="base" hangingPunct="0">
              <a:spcBef>
                <a:spcPct val="0"/>
              </a:spcBef>
              <a:spcAft>
                <a:spcPct val="0"/>
              </a:spcAft>
              <a:defRPr>
                <a:solidFill>
                  <a:schemeClr val="tx1"/>
                </a:solidFill>
                <a:latin typeface="Arial" panose="020B0604020202020204" pitchFamily="34" charset="0"/>
              </a:defRPr>
            </a:lvl7pPr>
            <a:lvl8pPr marL="3499637" indent="-233309" defTabSz="951059" eaLnBrk="0" fontAlgn="base" hangingPunct="0">
              <a:spcBef>
                <a:spcPct val="0"/>
              </a:spcBef>
              <a:spcAft>
                <a:spcPct val="0"/>
              </a:spcAft>
              <a:defRPr>
                <a:solidFill>
                  <a:schemeClr val="tx1"/>
                </a:solidFill>
                <a:latin typeface="Arial" panose="020B0604020202020204" pitchFamily="34" charset="0"/>
              </a:defRPr>
            </a:lvl8pPr>
            <a:lvl9pPr marL="3966256" indent="-233309" defTabSz="951059" eaLnBrk="0" fontAlgn="base" hangingPunct="0">
              <a:spcBef>
                <a:spcPct val="0"/>
              </a:spcBef>
              <a:spcAft>
                <a:spcPct val="0"/>
              </a:spcAft>
              <a:defRPr>
                <a:solidFill>
                  <a:schemeClr val="tx1"/>
                </a:solidFill>
                <a:latin typeface="Arial" panose="020B0604020202020204" pitchFamily="34" charset="0"/>
              </a:defRPr>
            </a:lvl9pPr>
          </a:lstStyle>
          <a:p>
            <a:fld id="{E89F8E50-E222-45A3-A82A-A9AE00AB2445}" type="slidenum">
              <a:rPr lang="en-US" altLang="en-US"/>
              <a:pPr/>
              <a:t>27</a:t>
            </a:fld>
            <a:endParaRPr lang="en-US" altLang="en-US"/>
          </a:p>
        </p:txBody>
      </p:sp>
      <p:sp>
        <p:nvSpPr>
          <p:cNvPr id="27651" name="Rectangle 2"/>
          <p:cNvSpPr>
            <a:spLocks noGrp="1" noRot="1" noChangeAspect="1" noChangeArrowheads="1" noTextEdit="1"/>
          </p:cNvSpPr>
          <p:nvPr>
            <p:ph type="sldImg"/>
          </p:nvPr>
        </p:nvSpPr>
        <p:spPr>
          <a:xfrm>
            <a:off x="44450" y="757238"/>
            <a:ext cx="6740525" cy="3790950"/>
          </a:xfrm>
          <a:ln/>
        </p:spPr>
      </p:sp>
      <p:sp>
        <p:nvSpPr>
          <p:cNvPr id="27652" name="Rectangle 3"/>
          <p:cNvSpPr>
            <a:spLocks noGrp="1" noChangeArrowheads="1"/>
          </p:cNvSpPr>
          <p:nvPr>
            <p:ph type="body" idx="1"/>
          </p:nvPr>
        </p:nvSpPr>
        <p:spPr>
          <a:noFill/>
        </p:spPr>
        <p:txBody>
          <a:bodyPr/>
          <a:lstStyle/>
          <a:p>
            <a:pPr eaLnBrk="1" hangingPunct="1"/>
            <a:r>
              <a:rPr lang="en-US" altLang="en-US" dirty="0"/>
              <a:t>From our case study </a:t>
            </a:r>
          </a:p>
          <a:p>
            <a:pPr eaLnBrk="1" hangingPunct="1"/>
            <a:endParaRPr lang="en-US" altLang="en-US" dirty="0"/>
          </a:p>
          <a:p>
            <a:pPr eaLnBrk="1" hangingPunct="1"/>
            <a:r>
              <a:rPr lang="en-US" altLang="en-US" dirty="0"/>
              <a:t>If you were looking at a displaced /refugee population, you would have to consider diseases endemic in the area where</a:t>
            </a:r>
            <a:r>
              <a:rPr lang="en-US" altLang="en-US" baseline="0" dirty="0"/>
              <a:t> they have come from also</a:t>
            </a:r>
            <a:endParaRPr lang="en-US" altLang="en-US" dirty="0"/>
          </a:p>
        </p:txBody>
      </p:sp>
    </p:spTree>
    <p:extLst>
      <p:ext uri="{BB962C8B-B14F-4D97-AF65-F5344CB8AC3E}">
        <p14:creationId xmlns:p14="http://schemas.microsoft.com/office/powerpoint/2010/main" val="2889429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51059">
              <a:defRPr>
                <a:solidFill>
                  <a:schemeClr val="tx1"/>
                </a:solidFill>
                <a:latin typeface="Arial" panose="020B0604020202020204" pitchFamily="34" charset="0"/>
              </a:defRPr>
            </a:lvl1pPr>
            <a:lvl2pPr marL="758255" indent="-291636" defTabSz="951059">
              <a:defRPr>
                <a:solidFill>
                  <a:schemeClr val="tx1"/>
                </a:solidFill>
                <a:latin typeface="Arial" panose="020B0604020202020204" pitchFamily="34" charset="0"/>
              </a:defRPr>
            </a:lvl2pPr>
            <a:lvl3pPr marL="1166546" indent="-233309" defTabSz="951059">
              <a:defRPr>
                <a:solidFill>
                  <a:schemeClr val="tx1"/>
                </a:solidFill>
                <a:latin typeface="Arial" panose="020B0604020202020204" pitchFamily="34" charset="0"/>
              </a:defRPr>
            </a:lvl3pPr>
            <a:lvl4pPr marL="1633164" indent="-233309" defTabSz="951059">
              <a:defRPr>
                <a:solidFill>
                  <a:schemeClr val="tx1"/>
                </a:solidFill>
                <a:latin typeface="Arial" panose="020B0604020202020204" pitchFamily="34" charset="0"/>
              </a:defRPr>
            </a:lvl4pPr>
            <a:lvl5pPr marL="2099782" indent="-233309" defTabSz="951059">
              <a:defRPr>
                <a:solidFill>
                  <a:schemeClr val="tx1"/>
                </a:solidFill>
                <a:latin typeface="Arial" panose="020B0604020202020204" pitchFamily="34" charset="0"/>
              </a:defRPr>
            </a:lvl5pPr>
            <a:lvl6pPr marL="2566401" indent="-233309" defTabSz="951059" eaLnBrk="0" fontAlgn="base" hangingPunct="0">
              <a:spcBef>
                <a:spcPct val="0"/>
              </a:spcBef>
              <a:spcAft>
                <a:spcPct val="0"/>
              </a:spcAft>
              <a:defRPr>
                <a:solidFill>
                  <a:schemeClr val="tx1"/>
                </a:solidFill>
                <a:latin typeface="Arial" panose="020B0604020202020204" pitchFamily="34" charset="0"/>
              </a:defRPr>
            </a:lvl6pPr>
            <a:lvl7pPr marL="3033019" indent="-233309" defTabSz="951059" eaLnBrk="0" fontAlgn="base" hangingPunct="0">
              <a:spcBef>
                <a:spcPct val="0"/>
              </a:spcBef>
              <a:spcAft>
                <a:spcPct val="0"/>
              </a:spcAft>
              <a:defRPr>
                <a:solidFill>
                  <a:schemeClr val="tx1"/>
                </a:solidFill>
                <a:latin typeface="Arial" panose="020B0604020202020204" pitchFamily="34" charset="0"/>
              </a:defRPr>
            </a:lvl7pPr>
            <a:lvl8pPr marL="3499637" indent="-233309" defTabSz="951059" eaLnBrk="0" fontAlgn="base" hangingPunct="0">
              <a:spcBef>
                <a:spcPct val="0"/>
              </a:spcBef>
              <a:spcAft>
                <a:spcPct val="0"/>
              </a:spcAft>
              <a:defRPr>
                <a:solidFill>
                  <a:schemeClr val="tx1"/>
                </a:solidFill>
                <a:latin typeface="Arial" panose="020B0604020202020204" pitchFamily="34" charset="0"/>
              </a:defRPr>
            </a:lvl8pPr>
            <a:lvl9pPr marL="3966256" indent="-233309" defTabSz="951059" eaLnBrk="0" fontAlgn="base" hangingPunct="0">
              <a:spcBef>
                <a:spcPct val="0"/>
              </a:spcBef>
              <a:spcAft>
                <a:spcPct val="0"/>
              </a:spcAft>
              <a:defRPr>
                <a:solidFill>
                  <a:schemeClr val="tx1"/>
                </a:solidFill>
                <a:latin typeface="Arial" panose="020B0604020202020204" pitchFamily="34" charset="0"/>
              </a:defRPr>
            </a:lvl9pPr>
          </a:lstStyle>
          <a:p>
            <a:fld id="{1AF17234-1336-44DA-B59D-919524DAD62E}" type="slidenum">
              <a:rPr lang="en-US" altLang="en-US"/>
              <a:pPr/>
              <a:t>28</a:t>
            </a:fld>
            <a:endParaRPr lang="en-US" altLang="en-US"/>
          </a:p>
        </p:txBody>
      </p:sp>
      <p:sp>
        <p:nvSpPr>
          <p:cNvPr id="29699" name="Rectangle 2"/>
          <p:cNvSpPr>
            <a:spLocks noGrp="1" noRot="1" noChangeAspect="1" noChangeArrowheads="1" noTextEdit="1"/>
          </p:cNvSpPr>
          <p:nvPr>
            <p:ph type="sldImg"/>
          </p:nvPr>
        </p:nvSpPr>
        <p:spPr>
          <a:xfrm>
            <a:off x="44450" y="757238"/>
            <a:ext cx="6740525" cy="3790950"/>
          </a:xfrm>
          <a:ln/>
        </p:spPr>
      </p:sp>
      <p:sp>
        <p:nvSpPr>
          <p:cNvPr id="29700"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091371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AU"/>
              <a:t>Intro to Epidemiology</a:t>
            </a:r>
          </a:p>
        </p:txBody>
      </p:sp>
      <p:sp>
        <p:nvSpPr>
          <p:cNvPr id="5" name="Slide Number Placeholder 4"/>
          <p:cNvSpPr>
            <a:spLocks noGrp="1"/>
          </p:cNvSpPr>
          <p:nvPr>
            <p:ph type="sldNum" sz="quarter" idx="5"/>
          </p:nvPr>
        </p:nvSpPr>
        <p:spPr/>
        <p:txBody>
          <a:bodyPr/>
          <a:lstStyle/>
          <a:p>
            <a:pPr>
              <a:defRPr/>
            </a:pPr>
            <a:fld id="{26344D2B-9962-4D0B-861C-68F9A8D3DD64}" type="slidenum">
              <a:rPr lang="en-AU" smtClean="0"/>
              <a:pPr>
                <a:defRPr/>
              </a:pPr>
              <a:t>29</a:t>
            </a:fld>
            <a:endParaRPr lang="en-AU"/>
          </a:p>
        </p:txBody>
      </p:sp>
    </p:spTree>
    <p:extLst>
      <p:ext uri="{BB962C8B-B14F-4D97-AF65-F5344CB8AC3E}">
        <p14:creationId xmlns:p14="http://schemas.microsoft.com/office/powerpoint/2010/main" val="2404703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AU"/>
              <a:t>Intro to Epidemiology</a:t>
            </a:r>
          </a:p>
        </p:txBody>
      </p:sp>
      <p:sp>
        <p:nvSpPr>
          <p:cNvPr id="5" name="Slide Number Placeholder 4"/>
          <p:cNvSpPr>
            <a:spLocks noGrp="1"/>
          </p:cNvSpPr>
          <p:nvPr>
            <p:ph type="sldNum" sz="quarter" idx="5"/>
          </p:nvPr>
        </p:nvSpPr>
        <p:spPr/>
        <p:txBody>
          <a:bodyPr/>
          <a:lstStyle/>
          <a:p>
            <a:pPr>
              <a:defRPr/>
            </a:pPr>
            <a:fld id="{26344D2B-9962-4D0B-861C-68F9A8D3DD64}" type="slidenum">
              <a:rPr lang="en-AU" smtClean="0"/>
              <a:pPr>
                <a:defRPr/>
              </a:pPr>
              <a:t>30</a:t>
            </a:fld>
            <a:endParaRPr lang="en-AU"/>
          </a:p>
        </p:txBody>
      </p:sp>
    </p:spTree>
    <p:extLst>
      <p:ext uri="{BB962C8B-B14F-4D97-AF65-F5344CB8AC3E}">
        <p14:creationId xmlns:p14="http://schemas.microsoft.com/office/powerpoint/2010/main" val="2199654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57238"/>
            <a:ext cx="6740525" cy="37909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AU" dirty="0"/>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4</a:t>
            </a:fld>
            <a:endParaRPr lang="en-AU" dirty="0"/>
          </a:p>
        </p:txBody>
      </p:sp>
    </p:spTree>
    <p:extLst>
      <p:ext uri="{BB962C8B-B14F-4D97-AF65-F5344CB8AC3E}">
        <p14:creationId xmlns:p14="http://schemas.microsoft.com/office/powerpoint/2010/main" val="2470705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57238"/>
            <a:ext cx="6740525" cy="3790950"/>
          </a:xfrm>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AU" dirty="0">
                <a:ea typeface="ＭＳ Ｐゴシック" pitchFamily="34" charset="-128"/>
              </a:rPr>
              <a:t>Only health events with associated high mortality and morbidity (communicability)</a:t>
            </a:r>
          </a:p>
          <a:p>
            <a:pPr marL="174982" indent="-174982">
              <a:buFont typeface="Arial" panose="020B0604020202020204" pitchFamily="34" charset="0"/>
              <a:buChar char="•"/>
            </a:pPr>
            <a:r>
              <a:rPr lang="en-AU" dirty="0">
                <a:ea typeface="ＭＳ Ｐゴシック" pitchFamily="34" charset="-128"/>
              </a:rPr>
              <a:t>Limited to what can be acted upon (effectively prevented or treated)</a:t>
            </a:r>
          </a:p>
          <a:p>
            <a:pPr marL="174982" indent="-174982">
              <a:buFont typeface="Arial" panose="020B0604020202020204" pitchFamily="34" charset="0"/>
              <a:buChar char="•"/>
            </a:pPr>
            <a:r>
              <a:rPr lang="en-AU" dirty="0">
                <a:ea typeface="ＭＳ Ｐゴシック" pitchFamily="34" charset="-128"/>
              </a:rPr>
              <a:t>Think about what works in this setting for timeliness </a:t>
            </a:r>
          </a:p>
          <a:p>
            <a:pPr marL="174982" indent="-174982" defTabSz="933237" eaLnBrk="0" fontAlgn="base" hangingPunct="0">
              <a:spcBef>
                <a:spcPct val="30000"/>
              </a:spcBef>
              <a:spcAft>
                <a:spcPct val="0"/>
              </a:spcAft>
              <a:buFont typeface="Arial" panose="020B0604020202020204" pitchFamily="34" charset="0"/>
              <a:buChar char="•"/>
              <a:defRPr/>
            </a:pPr>
            <a:r>
              <a:rPr lang="en-AU" dirty="0">
                <a:ea typeface="ＭＳ Ｐゴシック" pitchFamily="34" charset="-128"/>
              </a:rPr>
              <a:t>Frequency of data reporting (daily, weekly, monthly)</a:t>
            </a:r>
          </a:p>
          <a:p>
            <a:pPr marL="174982" indent="-174982">
              <a:buFont typeface="Arial" panose="020B0604020202020204" pitchFamily="34" charset="0"/>
              <a:buChar char="•"/>
            </a:pPr>
            <a:endParaRPr lang="en-AU" dirty="0">
              <a:ea typeface="ＭＳ Ｐゴシック" pitchFamily="34" charset="-128"/>
            </a:endParaRPr>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31</a:t>
            </a:fld>
            <a:endParaRPr lang="en-AU"/>
          </a:p>
        </p:txBody>
      </p:sp>
    </p:spTree>
    <p:extLst>
      <p:ext uri="{BB962C8B-B14F-4D97-AF65-F5344CB8AC3E}">
        <p14:creationId xmlns:p14="http://schemas.microsoft.com/office/powerpoint/2010/main" val="165176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57238"/>
            <a:ext cx="6740525" cy="3790950"/>
          </a:xfrm>
        </p:spPr>
      </p:sp>
      <p:sp>
        <p:nvSpPr>
          <p:cNvPr id="3" name="Notes Placeholder 2"/>
          <p:cNvSpPr>
            <a:spLocks noGrp="1"/>
          </p:cNvSpPr>
          <p:nvPr>
            <p:ph type="body" idx="1"/>
          </p:nvPr>
        </p:nvSpPr>
        <p:spPr/>
        <p:txBody>
          <a:bodyPr/>
          <a:lstStyle/>
          <a:p>
            <a:r>
              <a:rPr lang="en-US" b="1" dirty="0"/>
              <a:t>Data collection – </a:t>
            </a:r>
          </a:p>
          <a:p>
            <a:pPr marL="174982" indent="-174982">
              <a:buFont typeface="Arial"/>
              <a:buChar char="•"/>
            </a:pPr>
            <a:r>
              <a:rPr lang="en-US" dirty="0"/>
              <a:t>What is the overarching goal – what are</a:t>
            </a:r>
            <a:r>
              <a:rPr lang="en-US" baseline="0" dirty="0"/>
              <a:t> the specific objectives required to meet that overarching goal</a:t>
            </a:r>
            <a:endParaRPr lang="en-US" dirty="0"/>
          </a:p>
          <a:p>
            <a:pPr marL="174982" indent="-174982">
              <a:buFont typeface="Arial"/>
              <a:buChar char="•"/>
            </a:pPr>
            <a:r>
              <a:rPr lang="en-US" dirty="0"/>
              <a:t>What data do we want to collect, why? </a:t>
            </a:r>
          </a:p>
          <a:p>
            <a:pPr marL="174982" indent="-174982">
              <a:buFont typeface="Arial"/>
              <a:buChar char="•"/>
            </a:pPr>
            <a:r>
              <a:rPr lang="en-US" dirty="0"/>
              <a:t>What are the definitions of the data to be collected.</a:t>
            </a:r>
          </a:p>
          <a:p>
            <a:pPr marL="174982" indent="-174982">
              <a:buFont typeface="Arial"/>
              <a:buChar char="•"/>
            </a:pPr>
            <a:r>
              <a:rPr lang="en-US" dirty="0"/>
              <a:t>How are we going to use</a:t>
            </a:r>
            <a:r>
              <a:rPr lang="en-US" baseline="0" dirty="0"/>
              <a:t> each of the data collected</a:t>
            </a:r>
          </a:p>
          <a:p>
            <a:pPr marL="174982" indent="-174982">
              <a:buFont typeface="Arial"/>
              <a:buChar char="•"/>
            </a:pPr>
            <a:r>
              <a:rPr lang="en-US" baseline="0" dirty="0"/>
              <a:t>Will the system give us what we need</a:t>
            </a:r>
          </a:p>
          <a:p>
            <a:pPr marL="174982" indent="-174982">
              <a:buFont typeface="Arial"/>
              <a:buChar char="•"/>
            </a:pPr>
            <a:endParaRPr lang="en-US" baseline="0" dirty="0"/>
          </a:p>
          <a:p>
            <a:pPr marL="174982" indent="-174982">
              <a:buFont typeface="Arial"/>
              <a:buChar char="•"/>
            </a:pPr>
            <a:r>
              <a:rPr lang="en-US" baseline="0" dirty="0"/>
              <a:t>Who will collect the data</a:t>
            </a:r>
          </a:p>
          <a:p>
            <a:pPr marL="174982" indent="-174982">
              <a:buFont typeface="Arial"/>
              <a:buChar char="•"/>
            </a:pPr>
            <a:r>
              <a:rPr lang="en-US" baseline="0" dirty="0"/>
              <a:t>How will it be collected</a:t>
            </a:r>
          </a:p>
          <a:p>
            <a:pPr marL="174982" indent="-174982">
              <a:buFont typeface="Arial"/>
              <a:buChar char="•"/>
            </a:pPr>
            <a:r>
              <a:rPr lang="en-US" baseline="0" dirty="0"/>
              <a:t>When will it be collected</a:t>
            </a:r>
          </a:p>
          <a:p>
            <a:pPr marL="174982" indent="-174982">
              <a:buFont typeface="Arial"/>
              <a:buChar char="•"/>
            </a:pPr>
            <a:r>
              <a:rPr lang="en-US" baseline="0" dirty="0"/>
              <a:t>From whom will it be collected – who is the target population</a:t>
            </a:r>
          </a:p>
          <a:p>
            <a:pPr marL="174982" indent="-174982">
              <a:buFont typeface="Arial"/>
              <a:buChar char="•"/>
            </a:pPr>
            <a:r>
              <a:rPr lang="en-US" baseline="0" dirty="0"/>
              <a:t>Where do we implement the system</a:t>
            </a:r>
          </a:p>
          <a:p>
            <a:pPr marL="174982" indent="-174982">
              <a:buFont typeface="Arial"/>
              <a:buChar char="•"/>
            </a:pPr>
            <a:endParaRPr lang="en-US" baseline="0" dirty="0"/>
          </a:p>
          <a:p>
            <a:pPr marL="174982" indent="-174982">
              <a:buFont typeface="Arial"/>
              <a:buChar char="•"/>
            </a:pPr>
            <a:r>
              <a:rPr lang="en-US" baseline="0" dirty="0"/>
              <a:t>How will the data be transmitted to the people performing the analysis</a:t>
            </a:r>
            <a:endParaRPr lang="en-US" dirty="0"/>
          </a:p>
          <a:p>
            <a:endParaRPr lang="en-US" dirty="0"/>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32</a:t>
            </a:fld>
            <a:endParaRPr lang="en-AU"/>
          </a:p>
        </p:txBody>
      </p:sp>
    </p:spTree>
    <p:extLst>
      <p:ext uri="{BB962C8B-B14F-4D97-AF65-F5344CB8AC3E}">
        <p14:creationId xmlns:p14="http://schemas.microsoft.com/office/powerpoint/2010/main" val="2162738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57238"/>
            <a:ext cx="6740525" cy="37909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aseline="0" dirty="0"/>
              <a:t>Syndromic based rather than diseases, e.g. acute respiratory tract infections, diarrhoeas, fever</a:t>
            </a:r>
          </a:p>
          <a:p>
            <a:r>
              <a:rPr lang="en-AU" baseline="0" dirty="0"/>
              <a:t>Reporting: Weekly ; In the case of an outbreak – daily</a:t>
            </a:r>
          </a:p>
          <a:p>
            <a:r>
              <a:rPr lang="en-AU" b="1" i="1" baseline="0" dirty="0"/>
              <a:t>NB: Case definitions, including sensitivity and specificity are discussed during the module ‘’Outbreak investigation and control</a:t>
            </a:r>
            <a:r>
              <a:rPr lang="en-AU" i="1" baseline="0" dirty="0"/>
              <a:t>’’</a:t>
            </a:r>
          </a:p>
          <a:p>
            <a:endParaRPr lang="en-AU" baseline="0" dirty="0"/>
          </a:p>
          <a:p>
            <a:endParaRPr lang="fr-FR" dirty="0"/>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33</a:t>
            </a:fld>
            <a:endParaRPr lang="en-AU"/>
          </a:p>
        </p:txBody>
      </p:sp>
    </p:spTree>
    <p:extLst>
      <p:ext uri="{BB962C8B-B14F-4D97-AF65-F5344CB8AC3E}">
        <p14:creationId xmlns:p14="http://schemas.microsoft.com/office/powerpoint/2010/main" val="2273618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spcBef>
                <a:spcPct val="0"/>
              </a:spcBef>
              <a:buClrTx/>
              <a:buFontTx/>
              <a:buNone/>
            </a:pPr>
            <a:fld id="{0B1A7DB7-340B-47D7-9B9F-DB63CADB7811}" type="slidenum">
              <a:rPr lang="fr-FR" altLang="fr-FR">
                <a:latin typeface="Arial" charset="0"/>
              </a:rPr>
              <a:pPr>
                <a:spcBef>
                  <a:spcPct val="0"/>
                </a:spcBef>
                <a:buClrTx/>
                <a:buFontTx/>
                <a:buNone/>
              </a:pPr>
              <a:t>34</a:t>
            </a:fld>
            <a:endParaRPr lang="fr-FR" altLang="fr-FR">
              <a:latin typeface="Arial" charset="0"/>
            </a:endParaRPr>
          </a:p>
        </p:txBody>
      </p:sp>
      <p:sp>
        <p:nvSpPr>
          <p:cNvPr id="48131" name="Text Box 1"/>
          <p:cNvSpPr txBox="1">
            <a:spLocks noChangeArrowheads="1"/>
          </p:cNvSpPr>
          <p:nvPr/>
        </p:nvSpPr>
        <p:spPr bwMode="auto">
          <a:xfrm>
            <a:off x="3849688" y="9428163"/>
            <a:ext cx="2943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lgn="r" eaLnBrk="1" hangingPunct="1">
              <a:spcBef>
                <a:spcPct val="0"/>
              </a:spcBef>
              <a:buClrTx/>
              <a:buFontTx/>
              <a:buNone/>
            </a:pPr>
            <a:fld id="{DA0D4C05-9743-49D7-9C96-B864803F926D}" type="slidenum">
              <a:rPr lang="fr-FR" altLang="fr-FR">
                <a:latin typeface="Arial" charset="0"/>
              </a:rPr>
              <a:pPr algn="r" eaLnBrk="1" hangingPunct="1">
                <a:spcBef>
                  <a:spcPct val="0"/>
                </a:spcBef>
                <a:buClrTx/>
                <a:buFontTx/>
                <a:buNone/>
              </a:pPr>
              <a:t>34</a:t>
            </a:fld>
            <a:endParaRPr lang="fr-FR" altLang="fr-FR">
              <a:latin typeface="Arial" charset="0"/>
            </a:endParaRPr>
          </a:p>
        </p:txBody>
      </p:sp>
      <p:sp>
        <p:nvSpPr>
          <p:cNvPr id="48132" name="Rectangle 2"/>
          <p:cNvSpPr>
            <a:spLocks noGrp="1" noRot="1" noChangeAspect="1" noChangeArrowheads="1" noTextEdit="1"/>
          </p:cNvSpPr>
          <p:nvPr>
            <p:ph type="sldImg"/>
          </p:nvPr>
        </p:nvSpPr>
        <p:spPr>
          <a:xfrm>
            <a:off x="90488" y="744538"/>
            <a:ext cx="6616700" cy="3722687"/>
          </a:xfrm>
          <a:solidFill>
            <a:srgbClr val="FFFFFF"/>
          </a:solidFill>
          <a:ln/>
        </p:spPr>
      </p:sp>
      <p:sp>
        <p:nvSpPr>
          <p:cNvPr id="48133"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fr-FR" altLang="fr-FR" dirty="0"/>
          </a:p>
        </p:txBody>
      </p:sp>
    </p:spTree>
    <p:extLst>
      <p:ext uri="{BB962C8B-B14F-4D97-AF65-F5344CB8AC3E}">
        <p14:creationId xmlns:p14="http://schemas.microsoft.com/office/powerpoint/2010/main" val="4148530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fr-FR" dirty="0"/>
              <a:t>Syndromic surveillance provides information at an earlier stage than laboratory confirmation and therefore has the potential to inform timely actions to reduce the impact of disease in a community. </a:t>
            </a:r>
            <a:endParaRPr lang="en-GB" dirty="0"/>
          </a:p>
        </p:txBody>
      </p:sp>
      <p:sp>
        <p:nvSpPr>
          <p:cNvPr id="4" name="Slide Number Placeholder 3"/>
          <p:cNvSpPr>
            <a:spLocks noGrp="1"/>
          </p:cNvSpPr>
          <p:nvPr>
            <p:ph type="sldNum" sz="quarter" idx="10"/>
          </p:nvPr>
        </p:nvSpPr>
        <p:spPr/>
        <p:txBody>
          <a:bodyPr/>
          <a:lstStyle/>
          <a:p>
            <a:fld id="{AB138ED5-93E9-4F5D-A14D-F1406E35F42D}" type="slidenum">
              <a:rPr lang="en-GB" smtClean="0"/>
              <a:t>35</a:t>
            </a:fld>
            <a:endParaRPr lang="en-GB"/>
          </a:p>
        </p:txBody>
      </p:sp>
    </p:spTree>
    <p:extLst>
      <p:ext uri="{BB962C8B-B14F-4D97-AF65-F5344CB8AC3E}">
        <p14:creationId xmlns:p14="http://schemas.microsoft.com/office/powerpoint/2010/main" val="3472327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example of surveillance data collected in a normal / stable situation (</a:t>
            </a:r>
            <a:r>
              <a:rPr lang="en-GB" dirty="0" err="1"/>
              <a:t>MoH</a:t>
            </a:r>
            <a:r>
              <a:rPr lang="en-GB" dirty="0"/>
              <a:t>). </a:t>
            </a:r>
          </a:p>
        </p:txBody>
      </p:sp>
      <p:sp>
        <p:nvSpPr>
          <p:cNvPr id="4" name="Slide Number Placeholder 3"/>
          <p:cNvSpPr>
            <a:spLocks noGrp="1"/>
          </p:cNvSpPr>
          <p:nvPr>
            <p:ph type="sldNum" sz="quarter" idx="10"/>
          </p:nvPr>
        </p:nvSpPr>
        <p:spPr/>
        <p:txBody>
          <a:bodyPr/>
          <a:lstStyle/>
          <a:p>
            <a:fld id="{AB138ED5-93E9-4F5D-A14D-F1406E35F42D}" type="slidenum">
              <a:rPr lang="en-GB" smtClean="0"/>
              <a:t>36</a:t>
            </a:fld>
            <a:endParaRPr lang="en-GB"/>
          </a:p>
        </p:txBody>
      </p:sp>
    </p:spTree>
    <p:extLst>
      <p:ext uri="{BB962C8B-B14F-4D97-AF65-F5344CB8AC3E}">
        <p14:creationId xmlns:p14="http://schemas.microsoft.com/office/powerpoint/2010/main" val="3070999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57238"/>
            <a:ext cx="6740525" cy="3790950"/>
          </a:xfrm>
        </p:spPr>
      </p:sp>
      <p:sp>
        <p:nvSpPr>
          <p:cNvPr id="3" name="Notes Placeholder 2"/>
          <p:cNvSpPr>
            <a:spLocks noGrp="1"/>
          </p:cNvSpPr>
          <p:nvPr>
            <p:ph type="body" idx="1"/>
          </p:nvPr>
        </p:nvSpPr>
        <p:spPr/>
        <p:txBody>
          <a:bodyPr/>
          <a:lstStyle/>
          <a:p>
            <a:r>
              <a:rPr lang="en-AU" dirty="0"/>
              <a:t>During a crisis situations: Keep it simple! Only key relevant points to be included</a:t>
            </a:r>
          </a:p>
          <a:p>
            <a:endParaRPr lang="en-AU" dirty="0"/>
          </a:p>
          <a:p>
            <a:r>
              <a:rPr lang="en-AU" dirty="0"/>
              <a:t>Reporting: </a:t>
            </a:r>
          </a:p>
          <a:p>
            <a:pPr marL="174982" indent="-174982">
              <a:buFont typeface="Arial" panose="020B0604020202020204" pitchFamily="34" charset="0"/>
              <a:buChar char="•"/>
            </a:pPr>
            <a:r>
              <a:rPr lang="en-AU" dirty="0"/>
              <a:t>paper</a:t>
            </a:r>
            <a:r>
              <a:rPr lang="en-AU" baseline="0" dirty="0"/>
              <a:t> forms in a box </a:t>
            </a:r>
          </a:p>
          <a:p>
            <a:pPr marL="174982" indent="-174982">
              <a:buFont typeface="Arial" panose="020B0604020202020204" pitchFamily="34" charset="0"/>
              <a:buChar char="•"/>
            </a:pPr>
            <a:r>
              <a:rPr lang="en-AU" baseline="0" dirty="0"/>
              <a:t>texting, </a:t>
            </a:r>
          </a:p>
          <a:p>
            <a:pPr marL="174982" indent="-174982">
              <a:buFont typeface="Arial" panose="020B0604020202020204" pitchFamily="34" charset="0"/>
              <a:buChar char="•"/>
            </a:pPr>
            <a:r>
              <a:rPr lang="en-AU" baseline="0" dirty="0"/>
              <a:t>call from surveillance team</a:t>
            </a:r>
          </a:p>
          <a:p>
            <a:pPr marL="0" indent="0">
              <a:buFont typeface="Arial" panose="020B0604020202020204" pitchFamily="34" charset="0"/>
              <a:buNone/>
            </a:pPr>
            <a:endParaRPr lang="en-AU" baseline="0" dirty="0"/>
          </a:p>
          <a:p>
            <a:pPr marL="0" indent="0">
              <a:buFont typeface="Arial" panose="020B0604020202020204" pitchFamily="34" charset="0"/>
              <a:buNone/>
            </a:pPr>
            <a:r>
              <a:rPr lang="en-AU" baseline="0" dirty="0"/>
              <a:t>When the situation stabilizes, the surveillance system will change and mature with time in most contexts especially as improved diagnostic methods are (re)introduced. </a:t>
            </a:r>
          </a:p>
          <a:p>
            <a:pPr marL="0" indent="0">
              <a:buFont typeface="Arial" panose="020B0604020202020204" pitchFamily="34" charset="0"/>
              <a:buNone/>
            </a:pPr>
            <a:endParaRPr lang="en-AU" baseline="0" dirty="0"/>
          </a:p>
          <a:p>
            <a:pPr marL="0" indent="0">
              <a:buFont typeface="Arial" panose="020B0604020202020204" pitchFamily="34" charset="0"/>
              <a:buNone/>
            </a:pPr>
            <a:r>
              <a:rPr lang="en-AU" baseline="0" dirty="0"/>
              <a:t> </a:t>
            </a:r>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37</a:t>
            </a:fld>
            <a:endParaRPr lang="en-AU"/>
          </a:p>
        </p:txBody>
      </p:sp>
    </p:spTree>
    <p:extLst>
      <p:ext uri="{BB962C8B-B14F-4D97-AF65-F5344CB8AC3E}">
        <p14:creationId xmlns:p14="http://schemas.microsoft.com/office/powerpoint/2010/main" val="312148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Picture of mobile medica</a:t>
            </a:r>
            <a:r>
              <a:rPr lang="en-AU" baseline="0" dirty="0"/>
              <a:t>l team in Buner district after the floods</a:t>
            </a:r>
            <a:endParaRPr lang="fr-FR" dirty="0"/>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38</a:t>
            </a:fld>
            <a:endParaRPr lang="en-AU"/>
          </a:p>
        </p:txBody>
      </p:sp>
    </p:spTree>
    <p:extLst>
      <p:ext uri="{BB962C8B-B14F-4D97-AF65-F5344CB8AC3E}">
        <p14:creationId xmlns:p14="http://schemas.microsoft.com/office/powerpoint/2010/main" val="2615965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For info: This slide was discussed during the module ‘’Data collection, analysis and sharing’’ in the first week of the course -&gt; reference can be made to this here</a:t>
            </a:r>
          </a:p>
          <a:p>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39</a:t>
            </a:fld>
            <a:endParaRPr lang="en-US"/>
          </a:p>
        </p:txBody>
      </p:sp>
    </p:spTree>
    <p:extLst>
      <p:ext uri="{BB962C8B-B14F-4D97-AF65-F5344CB8AC3E}">
        <p14:creationId xmlns:p14="http://schemas.microsoft.com/office/powerpoint/2010/main" val="4069303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Photo on top: Cemetery inside a</a:t>
            </a:r>
            <a:r>
              <a:rPr lang="en-AU" baseline="0" dirty="0"/>
              <a:t> Syrian refugee camp in Lesbos, Greece</a:t>
            </a:r>
          </a:p>
          <a:p>
            <a:endParaRPr lang="en-AU" baseline="0" dirty="0"/>
          </a:p>
          <a:p>
            <a:r>
              <a:rPr lang="en-AU" i="1" baseline="0" dirty="0"/>
              <a:t>In the module ‘’Data collection, analysis and sharing’’ examples are discussed about estimating the number of affected people (denominator)  </a:t>
            </a:r>
            <a:endParaRPr lang="fr-FR" i="1" dirty="0"/>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40</a:t>
            </a:fld>
            <a:endParaRPr lang="en-AU"/>
          </a:p>
        </p:txBody>
      </p:sp>
    </p:spTree>
    <p:extLst>
      <p:ext uri="{BB962C8B-B14F-4D97-AF65-F5344CB8AC3E}">
        <p14:creationId xmlns:p14="http://schemas.microsoft.com/office/powerpoint/2010/main" val="418442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57238"/>
            <a:ext cx="6740525" cy="3790950"/>
          </a:xfrm>
        </p:spPr>
      </p:sp>
      <p:sp>
        <p:nvSpPr>
          <p:cNvPr id="3" name="Notes Placeholder 2"/>
          <p:cNvSpPr>
            <a:spLocks noGrp="1"/>
          </p:cNvSpPr>
          <p:nvPr>
            <p:ph type="body" idx="1"/>
          </p:nvPr>
        </p:nvSpPr>
        <p:spPr/>
        <p:txBody>
          <a:bodyPr/>
          <a:lstStyle/>
          <a:p>
            <a:endParaRPr lang="fr-FR" dirty="0"/>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5</a:t>
            </a:fld>
            <a:endParaRPr lang="en-AU"/>
          </a:p>
        </p:txBody>
      </p:sp>
    </p:spTree>
    <p:extLst>
      <p:ext uri="{BB962C8B-B14F-4D97-AF65-F5344CB8AC3E}">
        <p14:creationId xmlns:p14="http://schemas.microsoft.com/office/powerpoint/2010/main" val="2861968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1pPr>
            <a:lvl2pPr>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2pPr>
            <a:lvl3pPr>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3pPr>
            <a:lvl4pPr>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4pPr>
            <a:lvl5pPr>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5pPr>
            <a:lvl6pPr marL="2566401" indent="-233309" defTabSz="466618" eaLnBrk="0" fontAlgn="base" hangingPunct="0">
              <a:spcBef>
                <a:spcPct val="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6pPr>
            <a:lvl7pPr marL="3033019" indent="-233309" defTabSz="466618" eaLnBrk="0" fontAlgn="base" hangingPunct="0">
              <a:spcBef>
                <a:spcPct val="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7pPr>
            <a:lvl8pPr marL="3499637" indent="-233309" defTabSz="466618" eaLnBrk="0" fontAlgn="base" hangingPunct="0">
              <a:spcBef>
                <a:spcPct val="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8pPr>
            <a:lvl9pPr marL="3966256" indent="-233309" defTabSz="466618" eaLnBrk="0" fontAlgn="base" hangingPunct="0">
              <a:spcBef>
                <a:spcPct val="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9pPr>
          </a:lstStyle>
          <a:p>
            <a:pPr>
              <a:buClrTx/>
              <a:buFontTx/>
              <a:buNone/>
            </a:pPr>
            <a:fld id="{D2B9FEC0-8B55-4844-BB3D-3F378A3C9415}" type="slidenum">
              <a:rPr lang="fr-CH" altLang="fr-FR">
                <a:solidFill>
                  <a:srgbClr val="000000"/>
                </a:solidFill>
              </a:rPr>
              <a:pPr>
                <a:buClrTx/>
                <a:buFontTx/>
                <a:buNone/>
              </a:pPr>
              <a:t>41</a:t>
            </a:fld>
            <a:endParaRPr lang="fr-CH" altLang="fr-FR">
              <a:solidFill>
                <a:srgbClr val="000000"/>
              </a:solidFill>
            </a:endParaRPr>
          </a:p>
        </p:txBody>
      </p:sp>
      <p:sp>
        <p:nvSpPr>
          <p:cNvPr id="92163" name="Rectangle 1"/>
          <p:cNvSpPr txBox="1">
            <a:spLocks noGrp="1" noRot="1" noChangeAspect="1" noChangeArrowheads="1" noTextEdit="1"/>
          </p:cNvSpPr>
          <p:nvPr>
            <p:ph type="sldImg"/>
          </p:nvPr>
        </p:nvSpPr>
        <p:spPr>
          <a:xfrm>
            <a:off x="111125" y="757238"/>
            <a:ext cx="6738938" cy="37909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p:cNvSpPr txBox="1">
            <a:spLocks noGrp="1" noChangeArrowheads="1"/>
          </p:cNvSpPr>
          <p:nvPr>
            <p:ph type="body" idx="1"/>
          </p:nvPr>
        </p:nvSpPr>
        <p:spPr>
          <a:xfrm>
            <a:off x="696133" y="4800288"/>
            <a:ext cx="5569058" cy="454764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fr-FR" noProof="0" dirty="0">
                <a:latin typeface="Times New Roman" pitchFamily="16" charset="0"/>
              </a:rPr>
              <a:t>Data of UNHCR for the period 18 July to 08 August show 4’330 deaths reported versus 45’535 bodies being collected. Nb. UNHCR paid the body collectors per body</a:t>
            </a:r>
          </a:p>
          <a:p>
            <a:endParaRPr lang="en-US" altLang="fr-FR" noProof="0" dirty="0">
              <a:latin typeface="Times New Roman" pitchFamily="16" charset="0"/>
            </a:endParaRPr>
          </a:p>
          <a:p>
            <a:r>
              <a:rPr lang="en-US" altLang="fr-FR" noProof="0" dirty="0">
                <a:latin typeface="Times New Roman" pitchFamily="16" charset="0"/>
              </a:rPr>
              <a:t>This is a reminder that much illness and many death occur outside health facilities –and a reminder of the use of passive and active surveillance </a:t>
            </a:r>
          </a:p>
        </p:txBody>
      </p:sp>
    </p:spTree>
    <p:extLst>
      <p:ext uri="{BB962C8B-B14F-4D97-AF65-F5344CB8AC3E}">
        <p14:creationId xmlns:p14="http://schemas.microsoft.com/office/powerpoint/2010/main" val="32061988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Photo: </a:t>
            </a:r>
            <a:r>
              <a:rPr lang="en-AU" dirty="0" err="1"/>
              <a:t>Zatari</a:t>
            </a:r>
            <a:r>
              <a:rPr lang="en-AU" dirty="0"/>
              <a:t> refugee camp Jordan</a:t>
            </a:r>
          </a:p>
          <a:p>
            <a:endParaRPr lang="en-AU" dirty="0"/>
          </a:p>
          <a:p>
            <a:r>
              <a:rPr lang="en-AU" i="1" dirty="0"/>
              <a:t>Case definition sensitivity and specificity are discussed during the module ‘’outbreak investigation and control’’</a:t>
            </a:r>
            <a:endParaRPr lang="fr-FR" i="1" dirty="0"/>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42</a:t>
            </a:fld>
            <a:endParaRPr lang="en-AU"/>
          </a:p>
        </p:txBody>
      </p:sp>
    </p:spTree>
    <p:extLst>
      <p:ext uri="{BB962C8B-B14F-4D97-AF65-F5344CB8AC3E}">
        <p14:creationId xmlns:p14="http://schemas.microsoft.com/office/powerpoint/2010/main" val="1463060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1pPr>
            <a:lvl2pPr>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2pPr>
            <a:lvl3pPr>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3pPr>
            <a:lvl4pPr>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4pPr>
            <a:lvl5pPr>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5pPr>
            <a:lvl6pPr marL="2566401" indent="-233309" defTabSz="466618" eaLnBrk="0" fontAlgn="base" hangingPunct="0">
              <a:spcBef>
                <a:spcPct val="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6pPr>
            <a:lvl7pPr marL="3033019" indent="-233309" defTabSz="466618" eaLnBrk="0" fontAlgn="base" hangingPunct="0">
              <a:spcBef>
                <a:spcPct val="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7pPr>
            <a:lvl8pPr marL="3499637" indent="-233309" defTabSz="466618" eaLnBrk="0" fontAlgn="base" hangingPunct="0">
              <a:spcBef>
                <a:spcPct val="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8pPr>
            <a:lvl9pPr marL="3966256" indent="-233309" defTabSz="466618" eaLnBrk="0" fontAlgn="base" hangingPunct="0">
              <a:spcBef>
                <a:spcPct val="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a:solidFill>
                  <a:schemeClr val="bg1"/>
                </a:solidFill>
                <a:latin typeface="Arial" charset="0"/>
                <a:cs typeface="Arial" charset="0"/>
              </a:defRPr>
            </a:lvl9pPr>
          </a:lstStyle>
          <a:p>
            <a:pPr>
              <a:buClrTx/>
              <a:buFontTx/>
              <a:buNone/>
            </a:pPr>
            <a:fld id="{EA466D39-12D1-48A8-8293-04F85B0429E8}" type="slidenum">
              <a:rPr lang="fr-CH" altLang="fr-FR">
                <a:solidFill>
                  <a:srgbClr val="000000"/>
                </a:solidFill>
              </a:rPr>
              <a:pPr>
                <a:buClrTx/>
                <a:buFontTx/>
                <a:buNone/>
              </a:pPr>
              <a:t>43</a:t>
            </a:fld>
            <a:endParaRPr lang="fr-CH" altLang="fr-FR">
              <a:solidFill>
                <a:srgbClr val="000000"/>
              </a:solidFill>
            </a:endParaRPr>
          </a:p>
        </p:txBody>
      </p:sp>
      <p:sp>
        <p:nvSpPr>
          <p:cNvPr id="16387" name="Rectangle 1"/>
          <p:cNvSpPr txBox="1">
            <a:spLocks noGrp="1" noRot="1" noChangeAspect="1" noChangeArrowheads="1" noTextEdit="1"/>
          </p:cNvSpPr>
          <p:nvPr>
            <p:ph type="sldImg"/>
          </p:nvPr>
        </p:nvSpPr>
        <p:spPr>
          <a:xfrm>
            <a:off x="111125" y="757238"/>
            <a:ext cx="6738938" cy="37909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p:cNvSpPr txBox="1">
            <a:spLocks noGrp="1" noChangeArrowheads="1"/>
          </p:cNvSpPr>
          <p:nvPr>
            <p:ph type="body" idx="1"/>
          </p:nvPr>
        </p:nvSpPr>
        <p:spPr>
          <a:xfrm>
            <a:off x="696133" y="4800288"/>
            <a:ext cx="5569058" cy="454764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latin typeface="Times New Roman" pitchFamily="16" charset="0"/>
            </a:endParaRPr>
          </a:p>
        </p:txBody>
      </p:sp>
    </p:spTree>
    <p:extLst>
      <p:ext uri="{BB962C8B-B14F-4D97-AF65-F5344CB8AC3E}">
        <p14:creationId xmlns:p14="http://schemas.microsoft.com/office/powerpoint/2010/main" val="13222495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5pPr>
            <a:lvl6pPr marL="2566401"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6pPr>
            <a:lvl7pPr marL="3033019"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7pPr>
            <a:lvl8pPr marL="3499637"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8pPr>
            <a:lvl9pPr marL="3966256"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9pPr>
          </a:lstStyle>
          <a:p>
            <a:pPr>
              <a:spcBef>
                <a:spcPct val="0"/>
              </a:spcBef>
              <a:buClrTx/>
              <a:buFontTx/>
              <a:buNone/>
            </a:pPr>
            <a:fld id="{C7EF5792-6606-4A74-AD4B-1AA97068BBEC}" type="slidenum">
              <a:rPr lang="fr-FR" altLang="fr-FR">
                <a:latin typeface="Arial" charset="0"/>
              </a:rPr>
              <a:pPr>
                <a:spcBef>
                  <a:spcPct val="0"/>
                </a:spcBef>
                <a:buClrTx/>
                <a:buFontTx/>
                <a:buNone/>
              </a:pPr>
              <a:t>44</a:t>
            </a:fld>
            <a:endParaRPr lang="fr-FR" altLang="fr-FR">
              <a:latin typeface="Arial" charset="0"/>
            </a:endParaRPr>
          </a:p>
        </p:txBody>
      </p:sp>
      <p:sp>
        <p:nvSpPr>
          <p:cNvPr id="45059" name="Text Box 1"/>
          <p:cNvSpPr txBox="1">
            <a:spLocks noChangeArrowheads="1"/>
          </p:cNvSpPr>
          <p:nvPr/>
        </p:nvSpPr>
        <p:spPr bwMode="auto">
          <a:xfrm>
            <a:off x="3942366" y="9598394"/>
            <a:ext cx="3014080" cy="50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854" tIns="47764" rIns="91854" bIns="47764" anchor="b"/>
          <a:lstStyle>
            <a:lvl1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lgn="r" eaLnBrk="1" hangingPunct="1">
              <a:spcBef>
                <a:spcPct val="0"/>
              </a:spcBef>
              <a:buClrTx/>
              <a:buFontTx/>
              <a:buNone/>
            </a:pPr>
            <a:fld id="{2CD71223-2524-46D0-B80A-4759844DFAE3}" type="slidenum">
              <a:rPr lang="fr-FR" altLang="fr-FR">
                <a:latin typeface="Arial" charset="0"/>
              </a:rPr>
              <a:pPr algn="r" eaLnBrk="1" hangingPunct="1">
                <a:spcBef>
                  <a:spcPct val="0"/>
                </a:spcBef>
                <a:buClrTx/>
                <a:buFontTx/>
                <a:buNone/>
              </a:pPr>
              <a:t>44</a:t>
            </a:fld>
            <a:endParaRPr lang="fr-FR" altLang="fr-FR">
              <a:latin typeface="Arial" charset="0"/>
            </a:endParaRPr>
          </a:p>
        </p:txBody>
      </p:sp>
      <p:sp>
        <p:nvSpPr>
          <p:cNvPr id="45060" name="Rectangle 2"/>
          <p:cNvSpPr>
            <a:spLocks noGrp="1" noRot="1" noChangeAspect="1" noChangeArrowheads="1" noTextEdit="1"/>
          </p:cNvSpPr>
          <p:nvPr>
            <p:ph type="sldImg"/>
          </p:nvPr>
        </p:nvSpPr>
        <p:spPr>
          <a:xfrm>
            <a:off x="111125" y="757238"/>
            <a:ext cx="6738938" cy="3790950"/>
          </a:xfrm>
          <a:solidFill>
            <a:srgbClr val="FFFFFF"/>
          </a:solidFill>
          <a:ln/>
        </p:spPr>
      </p:sp>
      <p:sp>
        <p:nvSpPr>
          <p:cNvPr id="45061" name="Rectangle 3"/>
          <p:cNvSpPr>
            <a:spLocks noGrp="1" noChangeArrowheads="1"/>
          </p:cNvSpPr>
          <p:nvPr>
            <p:ph type="body" idx="1"/>
          </p:nvPr>
        </p:nvSpPr>
        <p:spPr>
          <a:xfrm>
            <a:off x="695808" y="4800005"/>
            <a:ext cx="5569708" cy="45478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fr-FR" altLang="fr-FR" dirty="0"/>
          </a:p>
        </p:txBody>
      </p:sp>
    </p:spTree>
    <p:extLst>
      <p:ext uri="{BB962C8B-B14F-4D97-AF65-F5344CB8AC3E}">
        <p14:creationId xmlns:p14="http://schemas.microsoft.com/office/powerpoint/2010/main" val="3737227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5pPr>
            <a:lvl6pPr marL="2566401"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6pPr>
            <a:lvl7pPr marL="3033019"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7pPr>
            <a:lvl8pPr marL="3499637"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8pPr>
            <a:lvl9pPr marL="3966256"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9pPr>
          </a:lstStyle>
          <a:p>
            <a:pPr>
              <a:spcBef>
                <a:spcPct val="0"/>
              </a:spcBef>
              <a:buClrTx/>
              <a:buFontTx/>
              <a:buNone/>
            </a:pPr>
            <a:fld id="{72F6176C-82F5-41AB-AEEE-DAB26D371D84}" type="slidenum">
              <a:rPr lang="fr-FR" altLang="fr-FR">
                <a:latin typeface="Arial" charset="0"/>
              </a:rPr>
              <a:pPr>
                <a:spcBef>
                  <a:spcPct val="0"/>
                </a:spcBef>
                <a:buClrTx/>
                <a:buFontTx/>
                <a:buNone/>
              </a:pPr>
              <a:t>45</a:t>
            </a:fld>
            <a:endParaRPr lang="fr-FR" altLang="fr-FR">
              <a:latin typeface="Arial" charset="0"/>
            </a:endParaRPr>
          </a:p>
        </p:txBody>
      </p:sp>
      <p:sp>
        <p:nvSpPr>
          <p:cNvPr id="46083" name="Text Box 1"/>
          <p:cNvSpPr txBox="1">
            <a:spLocks noChangeArrowheads="1"/>
          </p:cNvSpPr>
          <p:nvPr/>
        </p:nvSpPr>
        <p:spPr bwMode="auto">
          <a:xfrm>
            <a:off x="3942366" y="9598394"/>
            <a:ext cx="3014080" cy="50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854" tIns="47764" rIns="91854" bIns="47764" anchor="b"/>
          <a:lstStyle>
            <a:lvl1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lgn="r" eaLnBrk="1" hangingPunct="1">
              <a:spcBef>
                <a:spcPct val="0"/>
              </a:spcBef>
              <a:buClrTx/>
              <a:buFontTx/>
              <a:buNone/>
            </a:pPr>
            <a:fld id="{45883EEE-E12B-486D-A897-94BAF75A728A}" type="slidenum">
              <a:rPr lang="fr-FR" altLang="fr-FR">
                <a:latin typeface="Arial" charset="0"/>
              </a:rPr>
              <a:pPr algn="r" eaLnBrk="1" hangingPunct="1">
                <a:spcBef>
                  <a:spcPct val="0"/>
                </a:spcBef>
                <a:buClrTx/>
                <a:buFontTx/>
                <a:buNone/>
              </a:pPr>
              <a:t>45</a:t>
            </a:fld>
            <a:endParaRPr lang="fr-FR" altLang="fr-FR">
              <a:latin typeface="Arial" charset="0"/>
            </a:endParaRPr>
          </a:p>
        </p:txBody>
      </p:sp>
      <p:sp>
        <p:nvSpPr>
          <p:cNvPr id="46084" name="Rectangle 2"/>
          <p:cNvSpPr>
            <a:spLocks noGrp="1" noRot="1" noChangeAspect="1" noChangeArrowheads="1" noTextEdit="1"/>
          </p:cNvSpPr>
          <p:nvPr>
            <p:ph type="sldImg"/>
          </p:nvPr>
        </p:nvSpPr>
        <p:spPr>
          <a:xfrm>
            <a:off x="111125" y="757238"/>
            <a:ext cx="6738938" cy="3790950"/>
          </a:xfrm>
          <a:solidFill>
            <a:srgbClr val="FFFFFF"/>
          </a:solidFill>
          <a:ln/>
        </p:spPr>
      </p:sp>
      <p:sp>
        <p:nvSpPr>
          <p:cNvPr id="46085" name="Rectangle 3"/>
          <p:cNvSpPr>
            <a:spLocks noGrp="1" noChangeArrowheads="1"/>
          </p:cNvSpPr>
          <p:nvPr>
            <p:ph type="body" idx="1"/>
          </p:nvPr>
        </p:nvSpPr>
        <p:spPr>
          <a:xfrm>
            <a:off x="695808" y="4800005"/>
            <a:ext cx="5569708" cy="45478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r>
              <a:rPr lang="fr-FR" altLang="fr-FR" dirty="0"/>
              <a:t>Source EWAR guideline </a:t>
            </a:r>
          </a:p>
        </p:txBody>
      </p:sp>
    </p:spTree>
    <p:extLst>
      <p:ext uri="{BB962C8B-B14F-4D97-AF65-F5344CB8AC3E}">
        <p14:creationId xmlns:p14="http://schemas.microsoft.com/office/powerpoint/2010/main" val="6053066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AU"/>
              <a:t>Intro to Epidemiology</a:t>
            </a:r>
          </a:p>
        </p:txBody>
      </p:sp>
      <p:sp>
        <p:nvSpPr>
          <p:cNvPr id="5" name="Slide Number Placeholder 4"/>
          <p:cNvSpPr>
            <a:spLocks noGrp="1"/>
          </p:cNvSpPr>
          <p:nvPr>
            <p:ph type="sldNum" sz="quarter" idx="5"/>
          </p:nvPr>
        </p:nvSpPr>
        <p:spPr/>
        <p:txBody>
          <a:bodyPr/>
          <a:lstStyle/>
          <a:p>
            <a:pPr>
              <a:defRPr/>
            </a:pPr>
            <a:fld id="{26344D2B-9962-4D0B-861C-68F9A8D3DD64}" type="slidenum">
              <a:rPr lang="en-AU" smtClean="0"/>
              <a:pPr>
                <a:defRPr/>
              </a:pPr>
              <a:t>47</a:t>
            </a:fld>
            <a:endParaRPr lang="en-AU"/>
          </a:p>
        </p:txBody>
      </p:sp>
    </p:spTree>
    <p:extLst>
      <p:ext uri="{BB962C8B-B14F-4D97-AF65-F5344CB8AC3E}">
        <p14:creationId xmlns:p14="http://schemas.microsoft.com/office/powerpoint/2010/main" val="3732254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participants are interested, they can watch the WHO movie about EWARS in a box -&gt; www link </a:t>
            </a:r>
            <a:r>
              <a:rPr lang="en-GB" dirty="0" err="1"/>
              <a:t>youtube</a:t>
            </a:r>
            <a:endParaRPr lang="en-GB" dirty="0"/>
          </a:p>
        </p:txBody>
      </p:sp>
      <p:sp>
        <p:nvSpPr>
          <p:cNvPr id="4" name="Slide Number Placeholder 3"/>
          <p:cNvSpPr>
            <a:spLocks noGrp="1"/>
          </p:cNvSpPr>
          <p:nvPr>
            <p:ph type="sldNum" sz="quarter" idx="10"/>
          </p:nvPr>
        </p:nvSpPr>
        <p:spPr/>
        <p:txBody>
          <a:bodyPr/>
          <a:lstStyle/>
          <a:p>
            <a:fld id="{AB138ED5-93E9-4F5D-A14D-F1406E35F42D}" type="slidenum">
              <a:rPr lang="en-GB" smtClean="0"/>
              <a:t>48</a:t>
            </a:fld>
            <a:endParaRPr lang="en-GB"/>
          </a:p>
        </p:txBody>
      </p:sp>
    </p:spTree>
    <p:extLst>
      <p:ext uri="{BB962C8B-B14F-4D97-AF65-F5344CB8AC3E}">
        <p14:creationId xmlns:p14="http://schemas.microsoft.com/office/powerpoint/2010/main" val="17974987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5pPr>
            <a:lvl6pPr marL="2566401"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6pPr>
            <a:lvl7pPr marL="3033019"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7pPr>
            <a:lvl8pPr marL="3499637"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8pPr>
            <a:lvl9pPr marL="3966256" indent="-233309" defTabSz="466618" eaLnBrk="0" fontAlgn="base" hangingPunct="0">
              <a:spcBef>
                <a:spcPct val="30000"/>
              </a:spcBef>
              <a:spcAft>
                <a:spcPct val="0"/>
              </a:spcAft>
              <a:buClr>
                <a:srgbClr val="000000"/>
              </a:buClr>
              <a:buSzPct val="100000"/>
              <a:buFont typeface="Times New Roman" pitchFamily="16" charset="0"/>
              <a:tabLst>
                <a:tab pos="0" algn="l"/>
                <a:tab pos="466618" algn="l"/>
                <a:tab pos="933237" algn="l"/>
                <a:tab pos="1399855" algn="l"/>
                <a:tab pos="1866473" algn="l"/>
                <a:tab pos="2333092" algn="l"/>
                <a:tab pos="2799710" algn="l"/>
                <a:tab pos="3266328" algn="l"/>
                <a:tab pos="3732947" algn="l"/>
                <a:tab pos="4199565" algn="l"/>
                <a:tab pos="4666183" algn="l"/>
                <a:tab pos="5132802" algn="l"/>
                <a:tab pos="5599420" algn="l"/>
                <a:tab pos="6066038" algn="l"/>
                <a:tab pos="6532656" algn="l"/>
                <a:tab pos="6999275" algn="l"/>
                <a:tab pos="7465893" algn="l"/>
                <a:tab pos="7932511" algn="l"/>
                <a:tab pos="8399130" algn="l"/>
                <a:tab pos="8865748" algn="l"/>
                <a:tab pos="9332366" algn="l"/>
              </a:tabLst>
              <a:defRPr sz="1200">
                <a:solidFill>
                  <a:srgbClr val="000000"/>
                </a:solidFill>
                <a:latin typeface="Times New Roman" pitchFamily="16" charset="0"/>
              </a:defRPr>
            </a:lvl9pPr>
          </a:lstStyle>
          <a:p>
            <a:pPr>
              <a:spcBef>
                <a:spcPct val="0"/>
              </a:spcBef>
              <a:buClrTx/>
              <a:buFontTx/>
              <a:buNone/>
            </a:pPr>
            <a:fld id="{7D7F2A9C-CA66-4C77-8BB2-C54EF2276234}" type="slidenum">
              <a:rPr lang="fr-FR" altLang="fr-FR">
                <a:latin typeface="Arial" charset="0"/>
              </a:rPr>
              <a:pPr>
                <a:spcBef>
                  <a:spcPct val="0"/>
                </a:spcBef>
                <a:buClrTx/>
                <a:buFontTx/>
                <a:buNone/>
              </a:pPr>
              <a:t>49</a:t>
            </a:fld>
            <a:endParaRPr lang="fr-FR" altLang="fr-FR">
              <a:latin typeface="Arial" charset="0"/>
            </a:endParaRPr>
          </a:p>
        </p:txBody>
      </p:sp>
      <p:sp>
        <p:nvSpPr>
          <p:cNvPr id="57347" name="Text Box 1"/>
          <p:cNvSpPr txBox="1">
            <a:spLocks noChangeArrowheads="1"/>
          </p:cNvSpPr>
          <p:nvPr/>
        </p:nvSpPr>
        <p:spPr bwMode="auto">
          <a:xfrm>
            <a:off x="3942366" y="9598394"/>
            <a:ext cx="3014080" cy="50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854" tIns="47764" rIns="91854" bIns="47764" anchor="b"/>
          <a:lstStyle>
            <a:lvl1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itchFamily="16" charset="0"/>
              </a:defRPr>
            </a:lvl9pPr>
          </a:lstStyle>
          <a:p>
            <a:pPr algn="r" eaLnBrk="1" hangingPunct="1">
              <a:spcBef>
                <a:spcPct val="0"/>
              </a:spcBef>
              <a:buClrTx/>
              <a:buFontTx/>
              <a:buNone/>
            </a:pPr>
            <a:fld id="{6A7C14D6-EA6D-4EA4-863B-32B4235884CC}" type="slidenum">
              <a:rPr lang="fr-FR" altLang="fr-FR">
                <a:latin typeface="Arial" charset="0"/>
              </a:rPr>
              <a:pPr algn="r" eaLnBrk="1" hangingPunct="1">
                <a:spcBef>
                  <a:spcPct val="0"/>
                </a:spcBef>
                <a:buClrTx/>
                <a:buFontTx/>
                <a:buNone/>
              </a:pPr>
              <a:t>49</a:t>
            </a:fld>
            <a:endParaRPr lang="fr-FR" altLang="fr-FR">
              <a:latin typeface="Arial" charset="0"/>
            </a:endParaRPr>
          </a:p>
        </p:txBody>
      </p:sp>
      <p:sp>
        <p:nvSpPr>
          <p:cNvPr id="57348" name="Rectangle 2"/>
          <p:cNvSpPr>
            <a:spLocks noGrp="1" noRot="1" noChangeAspect="1" noChangeArrowheads="1" noTextEdit="1"/>
          </p:cNvSpPr>
          <p:nvPr>
            <p:ph type="sldImg"/>
          </p:nvPr>
        </p:nvSpPr>
        <p:spPr>
          <a:xfrm>
            <a:off x="111125" y="757238"/>
            <a:ext cx="6738938" cy="3790950"/>
          </a:xfrm>
          <a:solidFill>
            <a:srgbClr val="FFFFFF"/>
          </a:solidFill>
          <a:ln/>
        </p:spPr>
      </p:sp>
      <p:sp>
        <p:nvSpPr>
          <p:cNvPr id="57349" name="Rectangle 3"/>
          <p:cNvSpPr>
            <a:spLocks noGrp="1" noChangeArrowheads="1"/>
          </p:cNvSpPr>
          <p:nvPr>
            <p:ph type="body" idx="1"/>
          </p:nvPr>
        </p:nvSpPr>
        <p:spPr>
          <a:xfrm>
            <a:off x="695808" y="4800005"/>
            <a:ext cx="5569708" cy="45478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r>
              <a:rPr lang="en-US" altLang="fr-FR" noProof="0" dirty="0"/>
              <a:t>Unknown / changing denominators: e.g. Goma </a:t>
            </a:r>
            <a:r>
              <a:rPr lang="en-US" altLang="fr-FR" noProof="0" dirty="0" err="1"/>
              <a:t>Kibumba</a:t>
            </a:r>
            <a:r>
              <a:rPr lang="en-US" altLang="fr-FR" noProof="0" dirty="0"/>
              <a:t> camp 1994 at first estimated population 250’000 – 350’000; after aerial photography: 180’000</a:t>
            </a:r>
          </a:p>
          <a:p>
            <a:endParaRPr lang="en-US" altLang="fr-FR" noProof="0" dirty="0"/>
          </a:p>
          <a:p>
            <a:r>
              <a:rPr lang="en-GB" altLang="fr-FR" noProof="0" dirty="0"/>
              <a:t>NB. Programmes implemented on the basis of incomplete data can do harm and can waste resources. </a:t>
            </a:r>
          </a:p>
        </p:txBody>
      </p:sp>
    </p:spTree>
    <p:extLst>
      <p:ext uri="{BB962C8B-B14F-4D97-AF65-F5344CB8AC3E}">
        <p14:creationId xmlns:p14="http://schemas.microsoft.com/office/powerpoint/2010/main" val="2068231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AU"/>
              <a:t>Intro to Epidemiology</a:t>
            </a:r>
          </a:p>
        </p:txBody>
      </p:sp>
      <p:sp>
        <p:nvSpPr>
          <p:cNvPr id="5" name="Slide Number Placeholder 4"/>
          <p:cNvSpPr>
            <a:spLocks noGrp="1"/>
          </p:cNvSpPr>
          <p:nvPr>
            <p:ph type="sldNum" sz="quarter" idx="5"/>
          </p:nvPr>
        </p:nvSpPr>
        <p:spPr/>
        <p:txBody>
          <a:bodyPr/>
          <a:lstStyle/>
          <a:p>
            <a:pPr>
              <a:defRPr/>
            </a:pPr>
            <a:fld id="{26344D2B-9962-4D0B-861C-68F9A8D3DD64}" type="slidenum">
              <a:rPr lang="en-AU" smtClean="0"/>
              <a:pPr>
                <a:defRPr/>
              </a:pPr>
              <a:t>50</a:t>
            </a:fld>
            <a:endParaRPr lang="en-AU"/>
          </a:p>
        </p:txBody>
      </p:sp>
    </p:spTree>
    <p:extLst>
      <p:ext uri="{BB962C8B-B14F-4D97-AF65-F5344CB8AC3E}">
        <p14:creationId xmlns:p14="http://schemas.microsoft.com/office/powerpoint/2010/main" val="272889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57238"/>
            <a:ext cx="6740525" cy="3790950"/>
          </a:xfrm>
        </p:spPr>
      </p:sp>
      <p:sp>
        <p:nvSpPr>
          <p:cNvPr id="3" name="Notes Placeholder 2"/>
          <p:cNvSpPr>
            <a:spLocks noGrp="1"/>
          </p:cNvSpPr>
          <p:nvPr>
            <p:ph type="body" idx="1"/>
          </p:nvPr>
        </p:nvSpPr>
        <p:spPr/>
        <p:txBody>
          <a:bodyPr/>
          <a:lstStyle/>
          <a:p>
            <a:r>
              <a:rPr lang="en-AU" b="1" dirty="0"/>
              <a:t>What are some</a:t>
            </a:r>
            <a:r>
              <a:rPr lang="en-AU" b="1" baseline="0" dirty="0"/>
              <a:t> of the purposes for PH Surveillance?</a:t>
            </a:r>
          </a:p>
          <a:p>
            <a:endParaRPr lang="en-AU" b="1" baseline="0" dirty="0"/>
          </a:p>
          <a:p>
            <a:r>
              <a:rPr lang="en-AU" b="0" baseline="0" dirty="0"/>
              <a:t>Can you provide examples?</a:t>
            </a:r>
          </a:p>
          <a:p>
            <a:pPr marL="174982" indent="-174982">
              <a:buFont typeface="Arial" panose="020B0604020202020204" pitchFamily="34" charset="0"/>
              <a:buChar char="•"/>
            </a:pPr>
            <a:endParaRPr lang="en-AU" b="0" dirty="0"/>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6</a:t>
            </a:fld>
            <a:endParaRPr lang="en-AU"/>
          </a:p>
        </p:txBody>
      </p:sp>
    </p:spTree>
    <p:extLst>
      <p:ext uri="{BB962C8B-B14F-4D97-AF65-F5344CB8AC3E}">
        <p14:creationId xmlns:p14="http://schemas.microsoft.com/office/powerpoint/2010/main" val="1557004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57238"/>
            <a:ext cx="6740525" cy="3790950"/>
          </a:xfrm>
        </p:spPr>
      </p:sp>
      <p:sp>
        <p:nvSpPr>
          <p:cNvPr id="3" name="Notes Placeholder 2"/>
          <p:cNvSpPr>
            <a:spLocks noGrp="1"/>
          </p:cNvSpPr>
          <p:nvPr>
            <p:ph type="body" idx="1"/>
          </p:nvPr>
        </p:nvSpPr>
        <p:spPr/>
        <p:txBody>
          <a:bodyPr/>
          <a:lstStyle/>
          <a:p>
            <a:r>
              <a:rPr lang="en-AU" b="0" dirty="0"/>
              <a:t>What is the difference</a:t>
            </a:r>
            <a:r>
              <a:rPr lang="en-AU" b="0" baseline="0" dirty="0"/>
              <a:t> between health surveillance and other data collection activities?</a:t>
            </a:r>
          </a:p>
          <a:p>
            <a:endParaRPr lang="en-AU" b="0" baseline="0" dirty="0"/>
          </a:p>
          <a:p>
            <a:endParaRPr lang="en-AU" b="1" baseline="0" dirty="0"/>
          </a:p>
          <a:p>
            <a:endParaRPr lang="en-AU" b="0" dirty="0"/>
          </a:p>
          <a:p>
            <a:endParaRPr lang="en-AU" b="0" dirty="0"/>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7</a:t>
            </a:fld>
            <a:endParaRPr lang="en-AU"/>
          </a:p>
        </p:txBody>
      </p:sp>
    </p:spTree>
    <p:extLst>
      <p:ext uri="{BB962C8B-B14F-4D97-AF65-F5344CB8AC3E}">
        <p14:creationId xmlns:p14="http://schemas.microsoft.com/office/powerpoint/2010/main" val="1723737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57238"/>
            <a:ext cx="6740525" cy="3790950"/>
          </a:xfrm>
        </p:spPr>
      </p:sp>
      <p:sp>
        <p:nvSpPr>
          <p:cNvPr id="3" name="Notes Placeholder 2"/>
          <p:cNvSpPr>
            <a:spLocks noGrp="1"/>
          </p:cNvSpPr>
          <p:nvPr>
            <p:ph type="body" idx="1"/>
          </p:nvPr>
        </p:nvSpPr>
        <p:spPr/>
        <p:txBody>
          <a:bodyPr/>
          <a:lstStyle/>
          <a:p>
            <a:r>
              <a:rPr lang="en-AU" b="0" baseline="0" dirty="0"/>
              <a:t>In crisis situations there is often displacement of large numbers of people with an increased risk of transmission of communicable diseases, inadequate nutrition and shelter, unsafe water, poor sanitation and a lack of services</a:t>
            </a:r>
          </a:p>
          <a:p>
            <a:endParaRPr lang="en-AU" b="1" baseline="0" dirty="0"/>
          </a:p>
          <a:p>
            <a:endParaRPr lang="en-AU" b="0" dirty="0"/>
          </a:p>
          <a:p>
            <a:endParaRPr lang="en-AU" b="0" dirty="0"/>
          </a:p>
        </p:txBody>
      </p:sp>
      <p:sp>
        <p:nvSpPr>
          <p:cNvPr id="4" name="Header Placeholder 3"/>
          <p:cNvSpPr>
            <a:spLocks noGrp="1"/>
          </p:cNvSpPr>
          <p:nvPr>
            <p:ph type="hdr" sz="quarter" idx="10"/>
          </p:nvPr>
        </p:nvSpPr>
        <p:spPr/>
        <p:txBody>
          <a:bodyPr/>
          <a:lstStyle/>
          <a:p>
            <a:pPr>
              <a:defRPr/>
            </a:pPr>
            <a:r>
              <a:rPr lang="en-AU"/>
              <a:t>Intro to Epidemiology</a:t>
            </a:r>
          </a:p>
        </p:txBody>
      </p:sp>
      <p:sp>
        <p:nvSpPr>
          <p:cNvPr id="5" name="Slide Number Placeholder 4"/>
          <p:cNvSpPr>
            <a:spLocks noGrp="1"/>
          </p:cNvSpPr>
          <p:nvPr>
            <p:ph type="sldNum" sz="quarter" idx="11"/>
          </p:nvPr>
        </p:nvSpPr>
        <p:spPr/>
        <p:txBody>
          <a:bodyPr/>
          <a:lstStyle/>
          <a:p>
            <a:pPr>
              <a:defRPr/>
            </a:pPr>
            <a:fld id="{26344D2B-9962-4D0B-861C-68F9A8D3DD64}" type="slidenum">
              <a:rPr lang="en-AU" smtClean="0"/>
              <a:pPr>
                <a:defRPr/>
              </a:pPr>
              <a:t>8</a:t>
            </a:fld>
            <a:endParaRPr lang="en-AU"/>
          </a:p>
        </p:txBody>
      </p:sp>
    </p:spTree>
    <p:extLst>
      <p:ext uri="{BB962C8B-B14F-4D97-AF65-F5344CB8AC3E}">
        <p14:creationId xmlns:p14="http://schemas.microsoft.com/office/powerpoint/2010/main" val="2775093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US" altLang="fr-FR" dirty="0">
                <a:latin typeface="Calibri" panose="020F0502020204030204" pitchFamily="34" charset="0"/>
              </a:rPr>
              <a:t>Passive surveillance: examples are infectious diseases, injuries, cancers, antibiotic resistance, behavioral risk factors (BRFSS)</a:t>
            </a:r>
          </a:p>
          <a:p>
            <a:pPr defTabSz="933237"/>
            <a:r>
              <a:rPr lang="en-US" altLang="fr-FR" dirty="0">
                <a:latin typeface="Calibri" panose="020F0502020204030204" pitchFamily="34" charset="0"/>
              </a:rPr>
              <a:t>Active surveillance  : examples are </a:t>
            </a:r>
            <a:r>
              <a:rPr lang="en-US" dirty="0">
                <a:latin typeface="Calibri" panose="020F0502020204030204" pitchFamily="34" charset="0"/>
              </a:rPr>
              <a:t>disease targeted for eradication /elimination, during an outbreak investigation </a:t>
            </a:r>
            <a:endParaRPr lang="en-US" altLang="fr-FR"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412FEE7-2154-B049-B0D8-2660E1F15E5B}" type="slidenum">
              <a:rPr lang="en-US" smtClean="0"/>
              <a:t>9</a:t>
            </a:fld>
            <a:endParaRPr lang="en-US"/>
          </a:p>
        </p:txBody>
      </p:sp>
    </p:spTree>
    <p:extLst>
      <p:ext uri="{BB962C8B-B14F-4D97-AF65-F5344CB8AC3E}">
        <p14:creationId xmlns:p14="http://schemas.microsoft.com/office/powerpoint/2010/main" val="3044955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12FEE7-2154-B049-B0D8-2660E1F15E5B}" type="slidenum">
              <a:rPr lang="en-US" smtClean="0"/>
              <a:t>10</a:t>
            </a:fld>
            <a:endParaRPr lang="en-US"/>
          </a:p>
        </p:txBody>
      </p:sp>
    </p:spTree>
    <p:extLst>
      <p:ext uri="{BB962C8B-B14F-4D97-AF65-F5344CB8AC3E}">
        <p14:creationId xmlns:p14="http://schemas.microsoft.com/office/powerpoint/2010/main" val="2696587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6B6C-7B32-4E7A-AEFD-F7D2F8E66D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992D88-2BAB-4184-9127-8A5BE3285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4FEBC0C-3331-4E93-A238-6186654078C6}"/>
              </a:ext>
            </a:extLst>
          </p:cNvPr>
          <p:cNvSpPr>
            <a:spLocks noGrp="1"/>
          </p:cNvSpPr>
          <p:nvPr>
            <p:ph type="dt" sz="half" idx="10"/>
          </p:nvPr>
        </p:nvSpPr>
        <p:spPr/>
        <p:txBody>
          <a:bodyPr/>
          <a:lstStyle/>
          <a:p>
            <a:fld id="{3D882537-7A5F-416A-AA0E-8CF617E56393}" type="datetimeFigureOut">
              <a:rPr lang="en-GB" smtClean="0"/>
              <a:t>30/12/2019</a:t>
            </a:fld>
            <a:endParaRPr lang="en-GB"/>
          </a:p>
        </p:txBody>
      </p:sp>
      <p:sp>
        <p:nvSpPr>
          <p:cNvPr id="5" name="Footer Placeholder 4">
            <a:extLst>
              <a:ext uri="{FF2B5EF4-FFF2-40B4-BE49-F238E27FC236}">
                <a16:creationId xmlns:a16="http://schemas.microsoft.com/office/drawing/2014/main" id="{0A2BA94D-3755-4E00-A2F3-B25F18AF34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D78E61-594F-454E-9924-4C48E6148563}"/>
              </a:ext>
            </a:extLst>
          </p:cNvPr>
          <p:cNvSpPr>
            <a:spLocks noGrp="1"/>
          </p:cNvSpPr>
          <p:nvPr>
            <p:ph type="sldNum" sz="quarter" idx="12"/>
          </p:nvPr>
        </p:nvSpPr>
        <p:spPr/>
        <p:txBody>
          <a:bodyPr/>
          <a:lstStyle/>
          <a:p>
            <a:fld id="{F7C7D706-0E18-4E84-89E5-D735055F6362}" type="slidenum">
              <a:rPr lang="en-GB" smtClean="0"/>
              <a:t>‹#›</a:t>
            </a:fld>
            <a:endParaRPr lang="en-GB"/>
          </a:p>
        </p:txBody>
      </p:sp>
    </p:spTree>
    <p:extLst>
      <p:ext uri="{BB962C8B-B14F-4D97-AF65-F5344CB8AC3E}">
        <p14:creationId xmlns:p14="http://schemas.microsoft.com/office/powerpoint/2010/main" val="3245401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C9EFD-37C6-4E7B-AD70-787B204462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FAEED5-304F-4F70-A002-A29CE69F4E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D12052-38CF-4B62-9D55-F2227617FDA0}"/>
              </a:ext>
            </a:extLst>
          </p:cNvPr>
          <p:cNvSpPr>
            <a:spLocks noGrp="1"/>
          </p:cNvSpPr>
          <p:nvPr>
            <p:ph type="dt" sz="half" idx="10"/>
          </p:nvPr>
        </p:nvSpPr>
        <p:spPr/>
        <p:txBody>
          <a:bodyPr/>
          <a:lstStyle/>
          <a:p>
            <a:fld id="{3D882537-7A5F-416A-AA0E-8CF617E56393}" type="datetimeFigureOut">
              <a:rPr lang="en-GB" smtClean="0"/>
              <a:t>30/12/2019</a:t>
            </a:fld>
            <a:endParaRPr lang="en-GB"/>
          </a:p>
        </p:txBody>
      </p:sp>
      <p:sp>
        <p:nvSpPr>
          <p:cNvPr id="5" name="Footer Placeholder 4">
            <a:extLst>
              <a:ext uri="{FF2B5EF4-FFF2-40B4-BE49-F238E27FC236}">
                <a16:creationId xmlns:a16="http://schemas.microsoft.com/office/drawing/2014/main" id="{86BB43CB-DD6B-4455-822E-3967E813F2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71B5CF-EE0C-46A8-AB43-F888075D97E8}"/>
              </a:ext>
            </a:extLst>
          </p:cNvPr>
          <p:cNvSpPr>
            <a:spLocks noGrp="1"/>
          </p:cNvSpPr>
          <p:nvPr>
            <p:ph type="sldNum" sz="quarter" idx="12"/>
          </p:nvPr>
        </p:nvSpPr>
        <p:spPr/>
        <p:txBody>
          <a:bodyPr/>
          <a:lstStyle/>
          <a:p>
            <a:fld id="{F7C7D706-0E18-4E84-89E5-D735055F6362}" type="slidenum">
              <a:rPr lang="en-GB" smtClean="0"/>
              <a:t>‹#›</a:t>
            </a:fld>
            <a:endParaRPr lang="en-GB"/>
          </a:p>
        </p:txBody>
      </p:sp>
    </p:spTree>
    <p:extLst>
      <p:ext uri="{BB962C8B-B14F-4D97-AF65-F5344CB8AC3E}">
        <p14:creationId xmlns:p14="http://schemas.microsoft.com/office/powerpoint/2010/main" val="192153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EF8F40-BA01-4C24-AD20-5B8A18745B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7C4352-ACB9-4E5F-A0D1-D164245019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C094BE-EAD2-4EED-ACCB-A554A805D51D}"/>
              </a:ext>
            </a:extLst>
          </p:cNvPr>
          <p:cNvSpPr>
            <a:spLocks noGrp="1"/>
          </p:cNvSpPr>
          <p:nvPr>
            <p:ph type="dt" sz="half" idx="10"/>
          </p:nvPr>
        </p:nvSpPr>
        <p:spPr/>
        <p:txBody>
          <a:bodyPr/>
          <a:lstStyle/>
          <a:p>
            <a:fld id="{3D882537-7A5F-416A-AA0E-8CF617E56393}" type="datetimeFigureOut">
              <a:rPr lang="en-GB" smtClean="0"/>
              <a:t>30/12/2019</a:t>
            </a:fld>
            <a:endParaRPr lang="en-GB"/>
          </a:p>
        </p:txBody>
      </p:sp>
      <p:sp>
        <p:nvSpPr>
          <p:cNvPr id="5" name="Footer Placeholder 4">
            <a:extLst>
              <a:ext uri="{FF2B5EF4-FFF2-40B4-BE49-F238E27FC236}">
                <a16:creationId xmlns:a16="http://schemas.microsoft.com/office/drawing/2014/main" id="{10D7C917-83F6-4799-8D31-66EE39D96D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B5DF12-4EA5-4F59-A8FD-04B6EAEA0B3E}"/>
              </a:ext>
            </a:extLst>
          </p:cNvPr>
          <p:cNvSpPr>
            <a:spLocks noGrp="1"/>
          </p:cNvSpPr>
          <p:nvPr>
            <p:ph type="sldNum" sz="quarter" idx="12"/>
          </p:nvPr>
        </p:nvSpPr>
        <p:spPr/>
        <p:txBody>
          <a:bodyPr/>
          <a:lstStyle/>
          <a:p>
            <a:fld id="{F7C7D706-0E18-4E84-89E5-D735055F6362}" type="slidenum">
              <a:rPr lang="en-GB" smtClean="0"/>
              <a:t>‹#›</a:t>
            </a:fld>
            <a:endParaRPr lang="en-GB"/>
          </a:p>
        </p:txBody>
      </p:sp>
    </p:spTree>
    <p:extLst>
      <p:ext uri="{BB962C8B-B14F-4D97-AF65-F5344CB8AC3E}">
        <p14:creationId xmlns:p14="http://schemas.microsoft.com/office/powerpoint/2010/main" val="3574134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1"/>
            <a:ext cx="11347451" cy="1325563"/>
          </a:xfrm>
        </p:spPr>
        <p:txBody>
          <a:bodyPr/>
          <a:lstStyle/>
          <a:p>
            <a:r>
              <a:rPr lang="en-US"/>
              <a:t>Click to edit Master title style</a:t>
            </a:r>
          </a:p>
        </p:txBody>
      </p:sp>
      <p:sp>
        <p:nvSpPr>
          <p:cNvPr id="3" name="Text Placeholder 2"/>
          <p:cNvSpPr>
            <a:spLocks noGrp="1"/>
          </p:cNvSpPr>
          <p:nvPr>
            <p:ph type="body" sz="half" idx="1"/>
          </p:nvPr>
        </p:nvSpPr>
        <p:spPr>
          <a:xfrm>
            <a:off x="402168" y="1676401"/>
            <a:ext cx="5592233"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76401"/>
            <a:ext cx="5592233"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016B755-6236-8D4D-B131-2E6FD29CDA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C4C5D97-9AA4-8841-A2F9-CDB1817C33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1035BF-3C70-AC49-998A-09C58E6B4D83}"/>
              </a:ext>
            </a:extLst>
          </p:cNvPr>
          <p:cNvSpPr>
            <a:spLocks noGrp="1" noChangeArrowheads="1"/>
          </p:cNvSpPr>
          <p:nvPr>
            <p:ph type="sldNum" sz="quarter" idx="12"/>
          </p:nvPr>
        </p:nvSpPr>
        <p:spPr>
          <a:ln/>
        </p:spPr>
        <p:txBody>
          <a:bodyPr/>
          <a:lstStyle>
            <a:lvl1pPr>
              <a:defRPr/>
            </a:lvl1pPr>
          </a:lstStyle>
          <a:p>
            <a:pPr>
              <a:defRPr/>
            </a:pPr>
            <a:fld id="{ED033AE6-8C57-7D46-9EC3-DCBD10E79EE4}" type="slidenum">
              <a:rPr lang="en-US" altLang="en-US"/>
              <a:pPr>
                <a:defRPr/>
              </a:pPr>
              <a:t>‹#›</a:t>
            </a:fld>
            <a:endParaRPr lang="en-US" altLang="en-US"/>
          </a:p>
        </p:txBody>
      </p:sp>
    </p:spTree>
    <p:extLst>
      <p:ext uri="{BB962C8B-B14F-4D97-AF65-F5344CB8AC3E}">
        <p14:creationId xmlns:p14="http://schemas.microsoft.com/office/powerpoint/2010/main" val="3225026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62BF-6800-4597-BAC5-11DA8BBB703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B01B4B-5614-46C4-AF6F-7CEAE986FB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A3B078-A0D1-4EDD-A04A-1F8F302069AD}"/>
              </a:ext>
            </a:extLst>
          </p:cNvPr>
          <p:cNvSpPr>
            <a:spLocks noGrp="1"/>
          </p:cNvSpPr>
          <p:nvPr>
            <p:ph type="dt" sz="half" idx="10"/>
          </p:nvPr>
        </p:nvSpPr>
        <p:spPr/>
        <p:txBody>
          <a:bodyPr/>
          <a:lstStyle/>
          <a:p>
            <a:fld id="{3D882537-7A5F-416A-AA0E-8CF617E56393}" type="datetimeFigureOut">
              <a:rPr lang="en-GB" smtClean="0"/>
              <a:t>30/12/2019</a:t>
            </a:fld>
            <a:endParaRPr lang="en-GB"/>
          </a:p>
        </p:txBody>
      </p:sp>
      <p:sp>
        <p:nvSpPr>
          <p:cNvPr id="5" name="Footer Placeholder 4">
            <a:extLst>
              <a:ext uri="{FF2B5EF4-FFF2-40B4-BE49-F238E27FC236}">
                <a16:creationId xmlns:a16="http://schemas.microsoft.com/office/drawing/2014/main" id="{9B81BDD0-3662-4B90-BB96-873BDD2600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F06323-C2EE-4FCD-A3FD-E6CD933C8E81}"/>
              </a:ext>
            </a:extLst>
          </p:cNvPr>
          <p:cNvSpPr>
            <a:spLocks noGrp="1"/>
          </p:cNvSpPr>
          <p:nvPr>
            <p:ph type="sldNum" sz="quarter" idx="12"/>
          </p:nvPr>
        </p:nvSpPr>
        <p:spPr/>
        <p:txBody>
          <a:bodyPr/>
          <a:lstStyle/>
          <a:p>
            <a:fld id="{F7C7D706-0E18-4E84-89E5-D735055F6362}" type="slidenum">
              <a:rPr lang="en-GB" smtClean="0"/>
              <a:t>‹#›</a:t>
            </a:fld>
            <a:endParaRPr lang="en-GB"/>
          </a:p>
        </p:txBody>
      </p:sp>
    </p:spTree>
    <p:extLst>
      <p:ext uri="{BB962C8B-B14F-4D97-AF65-F5344CB8AC3E}">
        <p14:creationId xmlns:p14="http://schemas.microsoft.com/office/powerpoint/2010/main" val="2069790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C67D-F199-4C30-A1CF-D1616FAA21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BF03101-1983-48D7-B301-69E50FA25B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D8DE11-4CDD-49CE-83F6-C41874D20E52}"/>
              </a:ext>
            </a:extLst>
          </p:cNvPr>
          <p:cNvSpPr>
            <a:spLocks noGrp="1"/>
          </p:cNvSpPr>
          <p:nvPr>
            <p:ph type="dt" sz="half" idx="10"/>
          </p:nvPr>
        </p:nvSpPr>
        <p:spPr/>
        <p:txBody>
          <a:bodyPr/>
          <a:lstStyle/>
          <a:p>
            <a:fld id="{3D882537-7A5F-416A-AA0E-8CF617E56393}" type="datetimeFigureOut">
              <a:rPr lang="en-GB" smtClean="0"/>
              <a:t>30/12/2019</a:t>
            </a:fld>
            <a:endParaRPr lang="en-GB"/>
          </a:p>
        </p:txBody>
      </p:sp>
      <p:sp>
        <p:nvSpPr>
          <p:cNvPr id="5" name="Footer Placeholder 4">
            <a:extLst>
              <a:ext uri="{FF2B5EF4-FFF2-40B4-BE49-F238E27FC236}">
                <a16:creationId xmlns:a16="http://schemas.microsoft.com/office/drawing/2014/main" id="{0A1521FD-9A64-4A8B-836D-770B325D6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1786E7-309D-40A9-8EE1-3CEB948D55C9}"/>
              </a:ext>
            </a:extLst>
          </p:cNvPr>
          <p:cNvSpPr>
            <a:spLocks noGrp="1"/>
          </p:cNvSpPr>
          <p:nvPr>
            <p:ph type="sldNum" sz="quarter" idx="12"/>
          </p:nvPr>
        </p:nvSpPr>
        <p:spPr/>
        <p:txBody>
          <a:bodyPr/>
          <a:lstStyle/>
          <a:p>
            <a:fld id="{F7C7D706-0E18-4E84-89E5-D735055F6362}" type="slidenum">
              <a:rPr lang="en-GB" smtClean="0"/>
              <a:t>‹#›</a:t>
            </a:fld>
            <a:endParaRPr lang="en-GB"/>
          </a:p>
        </p:txBody>
      </p:sp>
    </p:spTree>
    <p:extLst>
      <p:ext uri="{BB962C8B-B14F-4D97-AF65-F5344CB8AC3E}">
        <p14:creationId xmlns:p14="http://schemas.microsoft.com/office/powerpoint/2010/main" val="2074968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17BB-E886-46E7-97C0-625C22533A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73339C-87F0-45AB-AA34-551B497665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373A09-55E9-4C37-B5F2-72A6726C7A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3BB94D-9BE6-494E-AFC4-350FE4C58933}"/>
              </a:ext>
            </a:extLst>
          </p:cNvPr>
          <p:cNvSpPr>
            <a:spLocks noGrp="1"/>
          </p:cNvSpPr>
          <p:nvPr>
            <p:ph type="dt" sz="half" idx="10"/>
          </p:nvPr>
        </p:nvSpPr>
        <p:spPr/>
        <p:txBody>
          <a:bodyPr/>
          <a:lstStyle/>
          <a:p>
            <a:fld id="{3D882537-7A5F-416A-AA0E-8CF617E56393}" type="datetimeFigureOut">
              <a:rPr lang="en-GB" smtClean="0"/>
              <a:t>30/12/2019</a:t>
            </a:fld>
            <a:endParaRPr lang="en-GB"/>
          </a:p>
        </p:txBody>
      </p:sp>
      <p:sp>
        <p:nvSpPr>
          <p:cNvPr id="6" name="Footer Placeholder 5">
            <a:extLst>
              <a:ext uri="{FF2B5EF4-FFF2-40B4-BE49-F238E27FC236}">
                <a16:creationId xmlns:a16="http://schemas.microsoft.com/office/drawing/2014/main" id="{D5FCC12F-B098-447B-AB33-45D44D8ECE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7C42F6-6A96-40F5-B97F-FF8FFADAC407}"/>
              </a:ext>
            </a:extLst>
          </p:cNvPr>
          <p:cNvSpPr>
            <a:spLocks noGrp="1"/>
          </p:cNvSpPr>
          <p:nvPr>
            <p:ph type="sldNum" sz="quarter" idx="12"/>
          </p:nvPr>
        </p:nvSpPr>
        <p:spPr/>
        <p:txBody>
          <a:bodyPr/>
          <a:lstStyle/>
          <a:p>
            <a:fld id="{F7C7D706-0E18-4E84-89E5-D735055F6362}" type="slidenum">
              <a:rPr lang="en-GB" smtClean="0"/>
              <a:t>‹#›</a:t>
            </a:fld>
            <a:endParaRPr lang="en-GB"/>
          </a:p>
        </p:txBody>
      </p:sp>
    </p:spTree>
    <p:extLst>
      <p:ext uri="{BB962C8B-B14F-4D97-AF65-F5344CB8AC3E}">
        <p14:creationId xmlns:p14="http://schemas.microsoft.com/office/powerpoint/2010/main" val="2768990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BFA72-DBBB-49B8-B2E6-BE686F9777C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F2E38E-E719-4011-9B70-BDC744D1A6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851E299-2FDB-4A64-B8B1-B53BECCE324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50835F-BFC6-4805-84EE-B7B844F180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FE2CFCB-8B7D-4EF0-B8CE-E62C1C6B3AD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DE9673-6B7F-44B3-A75C-213BFCA2851B}"/>
              </a:ext>
            </a:extLst>
          </p:cNvPr>
          <p:cNvSpPr>
            <a:spLocks noGrp="1"/>
          </p:cNvSpPr>
          <p:nvPr>
            <p:ph type="dt" sz="half" idx="10"/>
          </p:nvPr>
        </p:nvSpPr>
        <p:spPr/>
        <p:txBody>
          <a:bodyPr/>
          <a:lstStyle/>
          <a:p>
            <a:fld id="{3D882537-7A5F-416A-AA0E-8CF617E56393}" type="datetimeFigureOut">
              <a:rPr lang="en-GB" smtClean="0"/>
              <a:t>30/12/2019</a:t>
            </a:fld>
            <a:endParaRPr lang="en-GB"/>
          </a:p>
        </p:txBody>
      </p:sp>
      <p:sp>
        <p:nvSpPr>
          <p:cNvPr id="8" name="Footer Placeholder 7">
            <a:extLst>
              <a:ext uri="{FF2B5EF4-FFF2-40B4-BE49-F238E27FC236}">
                <a16:creationId xmlns:a16="http://schemas.microsoft.com/office/drawing/2014/main" id="{7D9B345C-CBD4-4928-99C0-E820A2A1E03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64DC57C-7353-4204-819C-C299B85B5F93}"/>
              </a:ext>
            </a:extLst>
          </p:cNvPr>
          <p:cNvSpPr>
            <a:spLocks noGrp="1"/>
          </p:cNvSpPr>
          <p:nvPr>
            <p:ph type="sldNum" sz="quarter" idx="12"/>
          </p:nvPr>
        </p:nvSpPr>
        <p:spPr/>
        <p:txBody>
          <a:bodyPr/>
          <a:lstStyle/>
          <a:p>
            <a:fld id="{F7C7D706-0E18-4E84-89E5-D735055F6362}" type="slidenum">
              <a:rPr lang="en-GB" smtClean="0"/>
              <a:t>‹#›</a:t>
            </a:fld>
            <a:endParaRPr lang="en-GB"/>
          </a:p>
        </p:txBody>
      </p:sp>
    </p:spTree>
    <p:extLst>
      <p:ext uri="{BB962C8B-B14F-4D97-AF65-F5344CB8AC3E}">
        <p14:creationId xmlns:p14="http://schemas.microsoft.com/office/powerpoint/2010/main" val="323333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C860-B4B6-4B4C-9DD8-1925637228A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2453D11-608D-4037-ABDC-C0B3443B662D}"/>
              </a:ext>
            </a:extLst>
          </p:cNvPr>
          <p:cNvSpPr>
            <a:spLocks noGrp="1"/>
          </p:cNvSpPr>
          <p:nvPr>
            <p:ph type="dt" sz="half" idx="10"/>
          </p:nvPr>
        </p:nvSpPr>
        <p:spPr/>
        <p:txBody>
          <a:bodyPr/>
          <a:lstStyle/>
          <a:p>
            <a:fld id="{3D882537-7A5F-416A-AA0E-8CF617E56393}" type="datetimeFigureOut">
              <a:rPr lang="en-GB" smtClean="0"/>
              <a:t>30/12/2019</a:t>
            </a:fld>
            <a:endParaRPr lang="en-GB"/>
          </a:p>
        </p:txBody>
      </p:sp>
      <p:sp>
        <p:nvSpPr>
          <p:cNvPr id="4" name="Footer Placeholder 3">
            <a:extLst>
              <a:ext uri="{FF2B5EF4-FFF2-40B4-BE49-F238E27FC236}">
                <a16:creationId xmlns:a16="http://schemas.microsoft.com/office/drawing/2014/main" id="{5B3AA523-1C84-4A30-A4A0-53824B4DD78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4282945-4B16-4141-8815-15581193238E}"/>
              </a:ext>
            </a:extLst>
          </p:cNvPr>
          <p:cNvSpPr>
            <a:spLocks noGrp="1"/>
          </p:cNvSpPr>
          <p:nvPr>
            <p:ph type="sldNum" sz="quarter" idx="12"/>
          </p:nvPr>
        </p:nvSpPr>
        <p:spPr/>
        <p:txBody>
          <a:bodyPr/>
          <a:lstStyle/>
          <a:p>
            <a:fld id="{F7C7D706-0E18-4E84-89E5-D735055F6362}" type="slidenum">
              <a:rPr lang="en-GB" smtClean="0"/>
              <a:t>‹#›</a:t>
            </a:fld>
            <a:endParaRPr lang="en-GB"/>
          </a:p>
        </p:txBody>
      </p:sp>
    </p:spTree>
    <p:extLst>
      <p:ext uri="{BB962C8B-B14F-4D97-AF65-F5344CB8AC3E}">
        <p14:creationId xmlns:p14="http://schemas.microsoft.com/office/powerpoint/2010/main" val="1148422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D2AF04-AACD-4D25-AE80-B39A932C76F7}"/>
              </a:ext>
            </a:extLst>
          </p:cNvPr>
          <p:cNvSpPr>
            <a:spLocks noGrp="1"/>
          </p:cNvSpPr>
          <p:nvPr>
            <p:ph type="dt" sz="half" idx="10"/>
          </p:nvPr>
        </p:nvSpPr>
        <p:spPr/>
        <p:txBody>
          <a:bodyPr/>
          <a:lstStyle/>
          <a:p>
            <a:fld id="{3D882537-7A5F-416A-AA0E-8CF617E56393}" type="datetimeFigureOut">
              <a:rPr lang="en-GB" smtClean="0"/>
              <a:t>30/12/2019</a:t>
            </a:fld>
            <a:endParaRPr lang="en-GB"/>
          </a:p>
        </p:txBody>
      </p:sp>
      <p:sp>
        <p:nvSpPr>
          <p:cNvPr id="3" name="Footer Placeholder 2">
            <a:extLst>
              <a:ext uri="{FF2B5EF4-FFF2-40B4-BE49-F238E27FC236}">
                <a16:creationId xmlns:a16="http://schemas.microsoft.com/office/drawing/2014/main" id="{C1F5769F-A2DF-4ABE-AC1E-68EEEEBB35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7530C12-50B2-4B53-8F5A-E2D89194D23B}"/>
              </a:ext>
            </a:extLst>
          </p:cNvPr>
          <p:cNvSpPr>
            <a:spLocks noGrp="1"/>
          </p:cNvSpPr>
          <p:nvPr>
            <p:ph type="sldNum" sz="quarter" idx="12"/>
          </p:nvPr>
        </p:nvSpPr>
        <p:spPr/>
        <p:txBody>
          <a:bodyPr/>
          <a:lstStyle/>
          <a:p>
            <a:fld id="{F7C7D706-0E18-4E84-89E5-D735055F6362}" type="slidenum">
              <a:rPr lang="en-GB" smtClean="0"/>
              <a:t>‹#›</a:t>
            </a:fld>
            <a:endParaRPr lang="en-GB"/>
          </a:p>
        </p:txBody>
      </p:sp>
    </p:spTree>
    <p:extLst>
      <p:ext uri="{BB962C8B-B14F-4D97-AF65-F5344CB8AC3E}">
        <p14:creationId xmlns:p14="http://schemas.microsoft.com/office/powerpoint/2010/main" val="987658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6DFD0-EC0A-410B-AF27-8A39AB7E1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43EF51-9B64-4BA6-9549-B740A64B0D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97309F-C4FD-400A-A44F-3FE01F24F8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8BC5E3-9485-4483-873B-82824CC54A16}"/>
              </a:ext>
            </a:extLst>
          </p:cNvPr>
          <p:cNvSpPr>
            <a:spLocks noGrp="1"/>
          </p:cNvSpPr>
          <p:nvPr>
            <p:ph type="dt" sz="half" idx="10"/>
          </p:nvPr>
        </p:nvSpPr>
        <p:spPr/>
        <p:txBody>
          <a:bodyPr/>
          <a:lstStyle/>
          <a:p>
            <a:fld id="{3D882537-7A5F-416A-AA0E-8CF617E56393}" type="datetimeFigureOut">
              <a:rPr lang="en-GB" smtClean="0"/>
              <a:t>30/12/2019</a:t>
            </a:fld>
            <a:endParaRPr lang="en-GB"/>
          </a:p>
        </p:txBody>
      </p:sp>
      <p:sp>
        <p:nvSpPr>
          <p:cNvPr id="6" name="Footer Placeholder 5">
            <a:extLst>
              <a:ext uri="{FF2B5EF4-FFF2-40B4-BE49-F238E27FC236}">
                <a16:creationId xmlns:a16="http://schemas.microsoft.com/office/drawing/2014/main" id="{D969D607-8FD4-4EAF-8509-B93AF8351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84E475-9DFC-4F62-B386-B0EAF7589214}"/>
              </a:ext>
            </a:extLst>
          </p:cNvPr>
          <p:cNvSpPr>
            <a:spLocks noGrp="1"/>
          </p:cNvSpPr>
          <p:nvPr>
            <p:ph type="sldNum" sz="quarter" idx="12"/>
          </p:nvPr>
        </p:nvSpPr>
        <p:spPr/>
        <p:txBody>
          <a:bodyPr/>
          <a:lstStyle/>
          <a:p>
            <a:fld id="{F7C7D706-0E18-4E84-89E5-D735055F6362}" type="slidenum">
              <a:rPr lang="en-GB" smtClean="0"/>
              <a:t>‹#›</a:t>
            </a:fld>
            <a:endParaRPr lang="en-GB"/>
          </a:p>
        </p:txBody>
      </p:sp>
    </p:spTree>
    <p:extLst>
      <p:ext uri="{BB962C8B-B14F-4D97-AF65-F5344CB8AC3E}">
        <p14:creationId xmlns:p14="http://schemas.microsoft.com/office/powerpoint/2010/main" val="3756391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3B9D0-D1D7-400B-B83C-CAD6DF7F6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521D71B-A480-47BA-B006-D5776C60F5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BC5924-E1C9-4CF5-BAA0-C3D7444878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90E23-BABD-4A22-A165-B0921F64A9ED}"/>
              </a:ext>
            </a:extLst>
          </p:cNvPr>
          <p:cNvSpPr>
            <a:spLocks noGrp="1"/>
          </p:cNvSpPr>
          <p:nvPr>
            <p:ph type="dt" sz="half" idx="10"/>
          </p:nvPr>
        </p:nvSpPr>
        <p:spPr/>
        <p:txBody>
          <a:bodyPr/>
          <a:lstStyle/>
          <a:p>
            <a:fld id="{3D882537-7A5F-416A-AA0E-8CF617E56393}" type="datetimeFigureOut">
              <a:rPr lang="en-GB" smtClean="0"/>
              <a:t>30/12/2019</a:t>
            </a:fld>
            <a:endParaRPr lang="en-GB"/>
          </a:p>
        </p:txBody>
      </p:sp>
      <p:sp>
        <p:nvSpPr>
          <p:cNvPr id="6" name="Footer Placeholder 5">
            <a:extLst>
              <a:ext uri="{FF2B5EF4-FFF2-40B4-BE49-F238E27FC236}">
                <a16:creationId xmlns:a16="http://schemas.microsoft.com/office/drawing/2014/main" id="{2303DF08-7A55-42C5-BEB7-981D77FCA7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3BDBDD-C76A-4E66-A27B-AD0176691E26}"/>
              </a:ext>
            </a:extLst>
          </p:cNvPr>
          <p:cNvSpPr>
            <a:spLocks noGrp="1"/>
          </p:cNvSpPr>
          <p:nvPr>
            <p:ph type="sldNum" sz="quarter" idx="12"/>
          </p:nvPr>
        </p:nvSpPr>
        <p:spPr/>
        <p:txBody>
          <a:bodyPr/>
          <a:lstStyle/>
          <a:p>
            <a:fld id="{F7C7D706-0E18-4E84-89E5-D735055F6362}" type="slidenum">
              <a:rPr lang="en-GB" smtClean="0"/>
              <a:t>‹#›</a:t>
            </a:fld>
            <a:endParaRPr lang="en-GB"/>
          </a:p>
        </p:txBody>
      </p:sp>
    </p:spTree>
    <p:extLst>
      <p:ext uri="{BB962C8B-B14F-4D97-AF65-F5344CB8AC3E}">
        <p14:creationId xmlns:p14="http://schemas.microsoft.com/office/powerpoint/2010/main" val="2229995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68F98-0A1F-4535-A34F-35FA3471DD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D18848-BD2B-457B-A78A-560B08C8B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2A0861-1742-4B39-B55F-FE37D37BBA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82537-7A5F-416A-AA0E-8CF617E56393}" type="datetimeFigureOut">
              <a:rPr lang="en-GB" smtClean="0"/>
              <a:t>30/12/2019</a:t>
            </a:fld>
            <a:endParaRPr lang="en-GB"/>
          </a:p>
        </p:txBody>
      </p:sp>
      <p:sp>
        <p:nvSpPr>
          <p:cNvPr id="5" name="Footer Placeholder 4">
            <a:extLst>
              <a:ext uri="{FF2B5EF4-FFF2-40B4-BE49-F238E27FC236}">
                <a16:creationId xmlns:a16="http://schemas.microsoft.com/office/drawing/2014/main" id="{76B65990-37B0-4500-9D10-E605B267E5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B343A4-63B8-4EFF-ADFF-3E125EDCE2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7D706-0E18-4E84-89E5-D735055F6362}" type="slidenum">
              <a:rPr lang="en-GB" smtClean="0"/>
              <a:t>‹#›</a:t>
            </a:fld>
            <a:endParaRPr lang="en-GB"/>
          </a:p>
        </p:txBody>
      </p:sp>
    </p:spTree>
    <p:extLst>
      <p:ext uri="{BB962C8B-B14F-4D97-AF65-F5344CB8AC3E}">
        <p14:creationId xmlns:p14="http://schemas.microsoft.com/office/powerpoint/2010/main" val="3264744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www.youtube.com/watch?v=jW7o0JVi9vg"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0F882F3-B526-EE4B-8728-2D767F45B8E3}"/>
              </a:ext>
            </a:extLst>
          </p:cNvPr>
          <p:cNvSpPr>
            <a:spLocks noGrp="1"/>
          </p:cNvSpPr>
          <p:nvPr>
            <p:ph type="sldNum" sz="quarter" idx="12"/>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fld id="{67D286D4-240E-534E-98B3-7D8F8554BA47}" type="slidenum">
              <a:rPr lang="en-US" altLang="en-US" sz="1400"/>
              <a:pPr>
                <a:defRPr/>
              </a:pPr>
              <a:t>1</a:t>
            </a:fld>
            <a:endParaRPr lang="en-US" altLang="en-US" sz="1400" dirty="0"/>
          </a:p>
        </p:txBody>
      </p:sp>
      <p:pic>
        <p:nvPicPr>
          <p:cNvPr id="17410" name="Picture 4" descr="DSCN0711">
            <a:extLst>
              <a:ext uri="{FF2B5EF4-FFF2-40B4-BE49-F238E27FC236}">
                <a16:creationId xmlns:a16="http://schemas.microsoft.com/office/drawing/2014/main" id="{B49C3F94-72D8-1649-8E61-270EBFA72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464" y="3742209"/>
            <a:ext cx="2228512" cy="15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5">
            <a:extLst>
              <a:ext uri="{FF2B5EF4-FFF2-40B4-BE49-F238E27FC236}">
                <a16:creationId xmlns:a16="http://schemas.microsoft.com/office/drawing/2014/main" id="{C809C227-9100-694D-B2B3-2DBB12BA8386}"/>
              </a:ext>
            </a:extLst>
          </p:cNvPr>
          <p:cNvSpPr>
            <a:spLocks noChangeArrowheads="1"/>
          </p:cNvSpPr>
          <p:nvPr/>
        </p:nvSpPr>
        <p:spPr bwMode="auto">
          <a:xfrm>
            <a:off x="1649412" y="1502539"/>
            <a:ext cx="8893175" cy="1569660"/>
          </a:xfrm>
          <a:prstGeom prst="rect">
            <a:avLst/>
          </a:prstGeom>
          <a:noFill/>
          <a:ln w="9525">
            <a:noFill/>
            <a:miter lim="800000"/>
            <a:headEnd/>
            <a:tailEnd/>
          </a:ln>
          <a:effectLst/>
        </p:spPr>
        <p:txBody>
          <a:bodyPr>
            <a:spAutoFit/>
          </a:bodyPr>
          <a:lstStyle/>
          <a:p>
            <a:pPr algn="ctr">
              <a:defRPr/>
            </a:pPr>
            <a:r>
              <a:rPr lang="en-US" sz="4800" dirty="0">
                <a:ea typeface="ＭＳ Ｐゴシック" charset="0"/>
                <a:cs typeface="ＭＳ Ｐゴシック" charset="0"/>
              </a:rPr>
              <a:t>Health Surveillance and Early Warning Systems</a:t>
            </a:r>
          </a:p>
        </p:txBody>
      </p:sp>
      <p:sp>
        <p:nvSpPr>
          <p:cNvPr id="5" name="Rectangle 4">
            <a:extLst>
              <a:ext uri="{FF2B5EF4-FFF2-40B4-BE49-F238E27FC236}">
                <a16:creationId xmlns:a16="http://schemas.microsoft.com/office/drawing/2014/main" id="{8B32FEA4-7B02-4D57-B953-2F04883BBB1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985D12D5-6BEA-49EB-A010-16C86D08FDEB}"/>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12" name="TextBox 11">
            <a:extLst>
              <a:ext uri="{FF2B5EF4-FFF2-40B4-BE49-F238E27FC236}">
                <a16:creationId xmlns:a16="http://schemas.microsoft.com/office/drawing/2014/main" id="{58859101-9C0C-41C6-AE4E-B88B673BFD39}"/>
              </a:ext>
            </a:extLst>
          </p:cNvPr>
          <p:cNvSpPr txBox="1"/>
          <p:nvPr/>
        </p:nvSpPr>
        <p:spPr>
          <a:xfrm>
            <a:off x="8356306" y="463197"/>
            <a:ext cx="3251788" cy="369332"/>
          </a:xfrm>
          <a:prstGeom prst="rect">
            <a:avLst/>
          </a:prstGeom>
          <a:noFill/>
        </p:spPr>
        <p:txBody>
          <a:bodyPr wrap="none" rtlCol="0">
            <a:spAutoFit/>
          </a:bodyPr>
          <a:lstStyle/>
          <a:p>
            <a:r>
              <a:rPr lang="en-GB" dirty="0">
                <a:highlight>
                  <a:srgbClr val="FFFF00"/>
                </a:highlight>
              </a:rPr>
              <a:t>Logo organization(s) facilitator(s)</a:t>
            </a:r>
          </a:p>
        </p:txBody>
      </p:sp>
      <p:sp>
        <p:nvSpPr>
          <p:cNvPr id="13" name="TextBox 12">
            <a:extLst>
              <a:ext uri="{FF2B5EF4-FFF2-40B4-BE49-F238E27FC236}">
                <a16:creationId xmlns:a16="http://schemas.microsoft.com/office/drawing/2014/main" id="{0EA696D9-2F7F-499A-AFD5-F8AF6D711FC3}"/>
              </a:ext>
            </a:extLst>
          </p:cNvPr>
          <p:cNvSpPr txBox="1"/>
          <p:nvPr/>
        </p:nvSpPr>
        <p:spPr>
          <a:xfrm>
            <a:off x="7884160" y="6075364"/>
            <a:ext cx="3609258" cy="369332"/>
          </a:xfrm>
          <a:prstGeom prst="rect">
            <a:avLst/>
          </a:prstGeom>
          <a:noFill/>
        </p:spPr>
        <p:txBody>
          <a:bodyPr wrap="none" rtlCol="0">
            <a:spAutoFit/>
          </a:bodyPr>
          <a:lstStyle/>
          <a:p>
            <a:r>
              <a:rPr lang="en-GB" dirty="0">
                <a:highlight>
                  <a:srgbClr val="FFFF00"/>
                </a:highlight>
              </a:rPr>
              <a:t>Name and organization facilitator(s)</a:t>
            </a:r>
          </a:p>
        </p:txBody>
      </p:sp>
      <p:pic>
        <p:nvPicPr>
          <p:cNvPr id="14" name="Content Placeholder 4">
            <a:extLst>
              <a:ext uri="{FF2B5EF4-FFF2-40B4-BE49-F238E27FC236}">
                <a16:creationId xmlns:a16="http://schemas.microsoft.com/office/drawing/2014/main" id="{4B73C36F-9696-4FAA-9914-DA3D92C9C3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9200" y="3742208"/>
            <a:ext cx="2309848" cy="1512851"/>
          </a:xfrm>
          <a:prstGeom prst="rect">
            <a:avLst/>
          </a:prstGeom>
        </p:spPr>
      </p:pic>
      <p:pic>
        <p:nvPicPr>
          <p:cNvPr id="11" name="Picture 10">
            <a:extLst>
              <a:ext uri="{FF2B5EF4-FFF2-40B4-BE49-F238E27FC236}">
                <a16:creationId xmlns:a16="http://schemas.microsoft.com/office/drawing/2014/main" id="{9BEB4973-2DD4-48D4-AE9E-9963DA0FCD7F}"/>
              </a:ext>
            </a:extLst>
          </p:cNvPr>
          <p:cNvPicPr>
            <a:picLocks noChangeAspect="1"/>
          </p:cNvPicPr>
          <p:nvPr/>
        </p:nvPicPr>
        <p:blipFill>
          <a:blip r:embed="rId5"/>
          <a:stretch>
            <a:fillRect/>
          </a:stretch>
        </p:blipFill>
        <p:spPr>
          <a:xfrm>
            <a:off x="7771272" y="3748768"/>
            <a:ext cx="2292264" cy="1512852"/>
          </a:xfrm>
          <a:prstGeom prst="rect">
            <a:avLst/>
          </a:prstGeom>
        </p:spPr>
      </p:pic>
      <p:sp>
        <p:nvSpPr>
          <p:cNvPr id="15" name="TextBox 14">
            <a:extLst>
              <a:ext uri="{FF2B5EF4-FFF2-40B4-BE49-F238E27FC236}">
                <a16:creationId xmlns:a16="http://schemas.microsoft.com/office/drawing/2014/main" id="{C75687F2-6358-4F1D-BA2C-C5779B1BF678}"/>
              </a:ext>
            </a:extLst>
          </p:cNvPr>
          <p:cNvSpPr txBox="1"/>
          <p:nvPr/>
        </p:nvSpPr>
        <p:spPr>
          <a:xfrm>
            <a:off x="372914" y="6116729"/>
            <a:ext cx="4119563" cy="655933"/>
          </a:xfrm>
          <a:prstGeom prst="rect">
            <a:avLst/>
          </a:prstGeom>
          <a:noFill/>
        </p:spPr>
        <p:txBody>
          <a:bodyPr wrap="square" rtlCol="0">
            <a:spAutoFit/>
          </a:bodyPr>
          <a:lstStyle/>
          <a:p>
            <a:pPr algn="r"/>
            <a:r>
              <a:rPr lang="en-GB" sz="1200" dirty="0">
                <a:solidFill>
                  <a:srgbClr val="0000FF"/>
                </a:solidFill>
              </a:rPr>
              <a:t>These learning materials were developed with inputs from </a:t>
            </a:r>
          </a:p>
          <a:p>
            <a:pPr algn="r"/>
            <a:r>
              <a:rPr lang="en-GB" sz="1200" dirty="0">
                <a:solidFill>
                  <a:srgbClr val="0000FF"/>
                </a:solidFill>
              </a:rPr>
              <a:t>Tony Stewart, </a:t>
            </a:r>
            <a:r>
              <a:rPr lang="en-GB" sz="1200" dirty="0" err="1">
                <a:solidFill>
                  <a:srgbClr val="0000FF"/>
                </a:solidFill>
              </a:rPr>
              <a:t>Tambri</a:t>
            </a:r>
            <a:r>
              <a:rPr lang="en-GB" sz="1200" dirty="0">
                <a:solidFill>
                  <a:srgbClr val="0000FF"/>
                </a:solidFill>
              </a:rPr>
              <a:t> </a:t>
            </a:r>
            <a:r>
              <a:rPr lang="en-GB" sz="1200" dirty="0" err="1">
                <a:solidFill>
                  <a:srgbClr val="0000FF"/>
                </a:solidFill>
              </a:rPr>
              <a:t>Housen</a:t>
            </a:r>
            <a:r>
              <a:rPr lang="en-GB" sz="1200" dirty="0">
                <a:solidFill>
                  <a:srgbClr val="0000FF"/>
                </a:solidFill>
              </a:rPr>
              <a:t>, Anne </a:t>
            </a:r>
            <a:r>
              <a:rPr lang="en-GB" sz="1200" dirty="0" err="1">
                <a:solidFill>
                  <a:srgbClr val="0000FF"/>
                </a:solidFill>
              </a:rPr>
              <a:t>Golaz</a:t>
            </a:r>
            <a:r>
              <a:rPr lang="en-GB" sz="1200" dirty="0">
                <a:solidFill>
                  <a:srgbClr val="0000FF"/>
                </a:solidFill>
              </a:rPr>
              <a:t>,</a:t>
            </a:r>
          </a:p>
          <a:p>
            <a:pPr algn="r"/>
            <a:r>
              <a:rPr lang="en-GB" sz="1200" dirty="0">
                <a:solidFill>
                  <a:srgbClr val="0000FF"/>
                </a:solidFill>
              </a:rPr>
              <a:t>Gilbert Burnham and Antje van Roeden</a:t>
            </a:r>
          </a:p>
        </p:txBody>
      </p:sp>
    </p:spTree>
    <p:extLst>
      <p:ext uri="{BB962C8B-B14F-4D97-AF65-F5344CB8AC3E}">
        <p14:creationId xmlns:p14="http://schemas.microsoft.com/office/powerpoint/2010/main" val="3753419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7871" y="2866148"/>
            <a:ext cx="3132866" cy="2724876"/>
          </a:xfrm>
        </p:spPr>
        <p:txBody>
          <a:bodyPr>
            <a:normAutofit fontScale="92500"/>
          </a:bodyPr>
          <a:lstStyle/>
          <a:p>
            <a:pPr marL="0" indent="0">
              <a:buNone/>
            </a:pPr>
            <a:r>
              <a:rPr lang="en-US" dirty="0"/>
              <a:t>    </a:t>
            </a:r>
            <a:endParaRPr lang="en-US" dirty="0">
              <a:solidFill>
                <a:srgbClr val="C00000"/>
              </a:solidFill>
            </a:endParaRPr>
          </a:p>
          <a:p>
            <a:pPr marL="0" indent="0" algn="ctr">
              <a:buNone/>
            </a:pPr>
            <a:r>
              <a:rPr lang="en-US" sz="3000" dirty="0"/>
              <a:t>What is the difference between </a:t>
            </a:r>
            <a:r>
              <a:rPr lang="en-US" sz="3000" b="1" dirty="0">
                <a:solidFill>
                  <a:srgbClr val="0000FF"/>
                </a:solidFill>
              </a:rPr>
              <a:t>Exhaustive</a:t>
            </a:r>
            <a:r>
              <a:rPr lang="en-US" sz="3000" dirty="0"/>
              <a:t> and </a:t>
            </a:r>
            <a:r>
              <a:rPr lang="en-US" sz="3000" b="1" dirty="0">
                <a:solidFill>
                  <a:srgbClr val="0000FF"/>
                </a:solidFill>
              </a:rPr>
              <a:t>Sentinel</a:t>
            </a:r>
            <a:r>
              <a:rPr lang="en-US" sz="3000" dirty="0"/>
              <a:t> surveillance</a:t>
            </a:r>
          </a:p>
        </p:txBody>
      </p:sp>
      <p:sp>
        <p:nvSpPr>
          <p:cNvPr id="4" name="TextBox 3"/>
          <p:cNvSpPr txBox="1"/>
          <p:nvPr/>
        </p:nvSpPr>
        <p:spPr>
          <a:xfrm>
            <a:off x="2091302" y="1672316"/>
            <a:ext cx="1326004" cy="1569660"/>
          </a:xfrm>
          <a:prstGeom prst="rect">
            <a:avLst/>
          </a:prstGeom>
          <a:noFill/>
        </p:spPr>
        <p:txBody>
          <a:bodyPr wrap="none" rtlCol="0">
            <a:spAutoFit/>
          </a:bodyPr>
          <a:lstStyle/>
          <a:p>
            <a:r>
              <a:rPr lang="en-US" sz="9600" b="1" dirty="0">
                <a:solidFill>
                  <a:srgbClr val="FF0000"/>
                </a:solidFill>
              </a:rPr>
              <a:t>??</a:t>
            </a:r>
            <a:endParaRPr lang="en-GB" sz="9600" b="1" dirty="0">
              <a:solidFill>
                <a:srgbClr val="FF0000"/>
              </a:solidFill>
            </a:endParaRPr>
          </a:p>
        </p:txBody>
      </p:sp>
      <p:sp>
        <p:nvSpPr>
          <p:cNvPr id="5" name="Slide Number Placeholder 4"/>
          <p:cNvSpPr>
            <a:spLocks noGrp="1"/>
          </p:cNvSpPr>
          <p:nvPr>
            <p:ph type="sldNum" sz="quarter" idx="12"/>
          </p:nvPr>
        </p:nvSpPr>
        <p:spPr/>
        <p:txBody>
          <a:bodyPr/>
          <a:lstStyle/>
          <a:p>
            <a:fld id="{B077871E-C384-5749-ACA0-F605BA7C9783}" type="slidenum">
              <a:rPr lang="en-US" smtClean="0"/>
              <a:t>10</a:t>
            </a:fld>
            <a:endParaRPr lang="en-US" dirty="0"/>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13" name="TextBox 12"/>
          <p:cNvSpPr txBox="1"/>
          <p:nvPr/>
        </p:nvSpPr>
        <p:spPr>
          <a:xfrm>
            <a:off x="8711913" y="1967347"/>
            <a:ext cx="2951019" cy="4216539"/>
          </a:xfrm>
          <a:prstGeom prst="rect">
            <a:avLst/>
          </a:prstGeom>
          <a:noFill/>
          <a:ln>
            <a:solidFill>
              <a:schemeClr val="accent1">
                <a:lumMod val="75000"/>
              </a:schemeClr>
            </a:solidFill>
          </a:ln>
        </p:spPr>
        <p:txBody>
          <a:bodyPr wrap="square" rtlCol="0">
            <a:spAutoFit/>
          </a:bodyPr>
          <a:lstStyle/>
          <a:p>
            <a:r>
              <a:rPr lang="en-GB" sz="2800" b="1" u="sng" dirty="0"/>
              <a:t>Sentinel </a:t>
            </a:r>
          </a:p>
          <a:p>
            <a:pPr marL="342900" indent="-342900">
              <a:buFont typeface="Arial" panose="020B0604020202020204" pitchFamily="34" charset="0"/>
              <a:buChar char="•"/>
            </a:pPr>
            <a:r>
              <a:rPr lang="en-GB" sz="2400" dirty="0"/>
              <a:t>Only a few selected health facilities (aim for good quality, geographic spread)</a:t>
            </a:r>
          </a:p>
          <a:p>
            <a:pPr marL="342900" indent="-342900">
              <a:buFont typeface="Arial" panose="020B0604020202020204" pitchFamily="34" charset="0"/>
              <a:buChar char="•"/>
            </a:pPr>
            <a:r>
              <a:rPr lang="en-GB" sz="2400" dirty="0"/>
              <a:t>Less expensive</a:t>
            </a:r>
          </a:p>
          <a:p>
            <a:pPr marL="342900" indent="-342900">
              <a:buFont typeface="Arial" panose="020B0604020202020204" pitchFamily="34" charset="0"/>
              <a:buChar char="•"/>
            </a:pPr>
            <a:r>
              <a:rPr lang="en-GB" sz="2400" dirty="0"/>
              <a:t>Sufficient to show trends</a:t>
            </a:r>
          </a:p>
          <a:p>
            <a:pPr marL="342900" indent="-342900">
              <a:buFont typeface="Arial" panose="020B0604020202020204" pitchFamily="34" charset="0"/>
              <a:buChar char="•"/>
            </a:pPr>
            <a:r>
              <a:rPr lang="en-GB" sz="2400" dirty="0"/>
              <a:t>May detect outbreaks late</a:t>
            </a:r>
          </a:p>
        </p:txBody>
      </p:sp>
      <p:sp>
        <p:nvSpPr>
          <p:cNvPr id="14" name="TextBox 13"/>
          <p:cNvSpPr txBox="1"/>
          <p:nvPr/>
        </p:nvSpPr>
        <p:spPr>
          <a:xfrm>
            <a:off x="5219775" y="1967347"/>
            <a:ext cx="2929468" cy="3708708"/>
          </a:xfrm>
          <a:prstGeom prst="rect">
            <a:avLst/>
          </a:prstGeom>
          <a:noFill/>
          <a:ln>
            <a:solidFill>
              <a:schemeClr val="accent1">
                <a:lumMod val="75000"/>
              </a:schemeClr>
            </a:solidFill>
          </a:ln>
        </p:spPr>
        <p:txBody>
          <a:bodyPr wrap="square" rtlCol="0">
            <a:spAutoFit/>
          </a:bodyPr>
          <a:lstStyle/>
          <a:p>
            <a:pPr>
              <a:spcBef>
                <a:spcPts val="600"/>
              </a:spcBef>
            </a:pPr>
            <a:r>
              <a:rPr lang="en-US" sz="2800" b="1" u="sng" dirty="0">
                <a:latin typeface="Calibri" panose="020F0502020204030204" pitchFamily="34" charset="0"/>
              </a:rPr>
              <a:t>Comprehensive</a:t>
            </a:r>
          </a:p>
          <a:p>
            <a:pPr marL="342900" indent="-342900">
              <a:spcBef>
                <a:spcPts val="600"/>
              </a:spcBef>
              <a:buFont typeface="Arial" panose="020B0604020202020204" pitchFamily="34" charset="0"/>
              <a:buChar char="•"/>
            </a:pPr>
            <a:r>
              <a:rPr lang="en-US" sz="2400" dirty="0">
                <a:latin typeface="Calibri" panose="020F0502020204030204" pitchFamily="34" charset="0"/>
              </a:rPr>
              <a:t>All health facilities in the region participate</a:t>
            </a:r>
          </a:p>
          <a:p>
            <a:pPr marL="342900" indent="-342900">
              <a:spcBef>
                <a:spcPts val="600"/>
              </a:spcBef>
              <a:buFont typeface="Arial" panose="020B0604020202020204" pitchFamily="34" charset="0"/>
              <a:buChar char="•"/>
            </a:pPr>
            <a:r>
              <a:rPr lang="en-US" sz="2400" dirty="0">
                <a:latin typeface="Calibri" panose="020F0502020204030204" pitchFamily="34" charset="0"/>
              </a:rPr>
              <a:t>More expensive </a:t>
            </a:r>
          </a:p>
          <a:p>
            <a:pPr marL="342900" indent="-342900">
              <a:spcBef>
                <a:spcPts val="600"/>
              </a:spcBef>
              <a:buFont typeface="Arial" panose="020B0604020202020204" pitchFamily="34" charset="0"/>
              <a:buChar char="•"/>
            </a:pPr>
            <a:r>
              <a:rPr lang="en-US" sz="2400" dirty="0">
                <a:latin typeface="Calibri" panose="020F0502020204030204" pitchFamily="34" charset="0"/>
              </a:rPr>
              <a:t>Higher requirement for supervision </a:t>
            </a:r>
          </a:p>
          <a:p>
            <a:endParaRPr lang="en-GB" sz="2400" dirty="0"/>
          </a:p>
        </p:txBody>
      </p:sp>
      <p:sp>
        <p:nvSpPr>
          <p:cNvPr id="15" name="TextBox 14"/>
          <p:cNvSpPr txBox="1"/>
          <p:nvPr/>
        </p:nvSpPr>
        <p:spPr>
          <a:xfrm>
            <a:off x="3817437" y="289393"/>
            <a:ext cx="5119798" cy="769441"/>
          </a:xfrm>
          <a:prstGeom prst="rect">
            <a:avLst/>
          </a:prstGeom>
          <a:noFill/>
        </p:spPr>
        <p:txBody>
          <a:bodyPr wrap="none" rtlCol="0">
            <a:spAutoFit/>
          </a:bodyPr>
          <a:lstStyle/>
          <a:p>
            <a:pPr algn="ctr"/>
            <a:r>
              <a:rPr lang="en-US" altLang="en-US" sz="4400" u="sng" dirty="0"/>
              <a:t>Surveillance network </a:t>
            </a:r>
            <a:endParaRPr lang="en-GB" sz="4400" dirty="0"/>
          </a:p>
        </p:txBody>
      </p:sp>
      <p:sp>
        <p:nvSpPr>
          <p:cNvPr id="2" name="TextBox 1">
            <a:extLst>
              <a:ext uri="{FF2B5EF4-FFF2-40B4-BE49-F238E27FC236}">
                <a16:creationId xmlns:a16="http://schemas.microsoft.com/office/drawing/2014/main" id="{9B53DCD6-6AFF-4DC1-8E2D-AB64B464C645}"/>
              </a:ext>
            </a:extLst>
          </p:cNvPr>
          <p:cNvSpPr txBox="1"/>
          <p:nvPr/>
        </p:nvSpPr>
        <p:spPr>
          <a:xfrm>
            <a:off x="9809018" y="6369635"/>
            <a:ext cx="1287853" cy="338554"/>
          </a:xfrm>
          <a:prstGeom prst="rect">
            <a:avLst/>
          </a:prstGeom>
          <a:noFill/>
        </p:spPr>
        <p:txBody>
          <a:bodyPr wrap="none" rtlCol="0">
            <a:spAutoFit/>
          </a:bodyPr>
          <a:lstStyle/>
          <a:p>
            <a:r>
              <a:rPr lang="en-GB" sz="1600" i="1" dirty="0"/>
              <a:t>Source: WHO</a:t>
            </a:r>
          </a:p>
        </p:txBody>
      </p:sp>
    </p:spTree>
    <p:extLst>
      <p:ext uri="{BB962C8B-B14F-4D97-AF65-F5344CB8AC3E}">
        <p14:creationId xmlns:p14="http://schemas.microsoft.com/office/powerpoint/2010/main" val="12312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30164"/>
            <a:ext cx="78105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Oval 2"/>
          <p:cNvSpPr>
            <a:spLocks noChangeArrowheads="1"/>
          </p:cNvSpPr>
          <p:nvPr/>
        </p:nvSpPr>
        <p:spPr bwMode="auto">
          <a:xfrm>
            <a:off x="1911639" y="5887027"/>
            <a:ext cx="7991475" cy="936625"/>
          </a:xfrm>
          <a:prstGeom prst="ellipse">
            <a:avLst/>
          </a:prstGeom>
          <a:noFill/>
          <a:ln w="25560" cap="sq">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buClr>
                <a:srgbClr val="000000"/>
              </a:buClr>
              <a:buSzPct val="100000"/>
              <a:buFont typeface="Times New Roman" pitchFamily="16" charset="0"/>
              <a:buNone/>
            </a:pPr>
            <a:endParaRPr lang="fr-CH" altLang="fr-FR"/>
          </a:p>
        </p:txBody>
      </p:sp>
      <p:sp>
        <p:nvSpPr>
          <p:cNvPr id="4" name="Rectangle 3">
            <a:extLst>
              <a:ext uri="{FF2B5EF4-FFF2-40B4-BE49-F238E27FC236}">
                <a16:creationId xmlns:a16="http://schemas.microsoft.com/office/drawing/2014/main" id="{299D2093-7EF5-40C6-9064-663A45DD470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9DE425F1-C1F0-4850-9103-ED623D105E1A}"/>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62622063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999" y="1275000"/>
            <a:ext cx="6974146" cy="480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Box 2"/>
          <p:cNvSpPr txBox="1"/>
          <p:nvPr/>
        </p:nvSpPr>
        <p:spPr>
          <a:xfrm>
            <a:off x="7624715" y="4709618"/>
            <a:ext cx="4062978" cy="1569660"/>
          </a:xfrm>
          <a:prstGeom prst="rect">
            <a:avLst/>
          </a:prstGeom>
          <a:noFill/>
        </p:spPr>
        <p:txBody>
          <a:bodyPr wrap="square" rtlCol="0">
            <a:spAutoFit/>
          </a:bodyPr>
          <a:lstStyle/>
          <a:p>
            <a:r>
              <a:rPr lang="en-US" sz="2400" dirty="0">
                <a:solidFill>
                  <a:srgbClr val="0000FF"/>
                </a:solidFill>
              </a:rPr>
              <a:t>A sentinel system </a:t>
            </a:r>
            <a:r>
              <a:rPr lang="en-US" sz="2400" dirty="0"/>
              <a:t>deliberately involves only a limited network of carefully selected reporting sites</a:t>
            </a:r>
            <a:endParaRPr lang="fr-CH" sz="2400" dirty="0"/>
          </a:p>
        </p:txBody>
      </p:sp>
      <p:sp>
        <p:nvSpPr>
          <p:cNvPr id="2" name="TextBox 1">
            <a:extLst>
              <a:ext uri="{FF2B5EF4-FFF2-40B4-BE49-F238E27FC236}">
                <a16:creationId xmlns:a16="http://schemas.microsoft.com/office/drawing/2014/main" id="{33BBBB43-F7E3-4C7C-BCB7-CAD7A07E74D2}"/>
              </a:ext>
            </a:extLst>
          </p:cNvPr>
          <p:cNvSpPr txBox="1"/>
          <p:nvPr/>
        </p:nvSpPr>
        <p:spPr>
          <a:xfrm>
            <a:off x="1793459" y="225344"/>
            <a:ext cx="10029085" cy="954107"/>
          </a:xfrm>
          <a:prstGeom prst="rect">
            <a:avLst/>
          </a:prstGeom>
          <a:noFill/>
        </p:spPr>
        <p:txBody>
          <a:bodyPr wrap="square" rtlCol="0">
            <a:spAutoFit/>
          </a:bodyPr>
          <a:lstStyle/>
          <a:p>
            <a:r>
              <a:rPr lang="en-GB" sz="2800" dirty="0"/>
              <a:t>Sentinel surveillance –Measles cases from 328 WHO sentinel sites in Afghanistan, January-December 2001</a:t>
            </a:r>
          </a:p>
        </p:txBody>
      </p:sp>
      <p:sp>
        <p:nvSpPr>
          <p:cNvPr id="6" name="Rectangle 5">
            <a:extLst>
              <a:ext uri="{FF2B5EF4-FFF2-40B4-BE49-F238E27FC236}">
                <a16:creationId xmlns:a16="http://schemas.microsoft.com/office/drawing/2014/main" id="{1158D80B-EEED-4F15-87CA-C8114B347BE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9FA2BFD9-FB0E-465E-BE42-BB04C7D3F234}"/>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6038317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CD22CA-400A-405A-B2EB-D2E833B94DBA}"/>
              </a:ext>
            </a:extLst>
          </p:cNvPr>
          <p:cNvSpPr txBox="1"/>
          <p:nvPr/>
        </p:nvSpPr>
        <p:spPr>
          <a:xfrm>
            <a:off x="3356346" y="976701"/>
            <a:ext cx="5424627" cy="707886"/>
          </a:xfrm>
          <a:prstGeom prst="rect">
            <a:avLst/>
          </a:prstGeom>
          <a:noFill/>
        </p:spPr>
        <p:txBody>
          <a:bodyPr wrap="none" rtlCol="0">
            <a:spAutoFit/>
          </a:bodyPr>
          <a:lstStyle/>
          <a:p>
            <a:r>
              <a:rPr lang="en-GB" sz="4000" b="1" u="sng" dirty="0">
                <a:solidFill>
                  <a:srgbClr val="0000FF"/>
                </a:solidFill>
              </a:rPr>
              <a:t>Group work: three crises</a:t>
            </a:r>
          </a:p>
        </p:txBody>
      </p:sp>
      <p:sp>
        <p:nvSpPr>
          <p:cNvPr id="3" name="TextBox 2">
            <a:extLst>
              <a:ext uri="{FF2B5EF4-FFF2-40B4-BE49-F238E27FC236}">
                <a16:creationId xmlns:a16="http://schemas.microsoft.com/office/drawing/2014/main" id="{14E58E66-A78C-42EF-9987-B4D42CD80E15}"/>
              </a:ext>
            </a:extLst>
          </p:cNvPr>
          <p:cNvSpPr txBox="1"/>
          <p:nvPr/>
        </p:nvSpPr>
        <p:spPr>
          <a:xfrm>
            <a:off x="2867617" y="2782523"/>
            <a:ext cx="6456768" cy="2123658"/>
          </a:xfrm>
          <a:prstGeom prst="rect">
            <a:avLst/>
          </a:prstGeom>
          <a:noFill/>
        </p:spPr>
        <p:txBody>
          <a:bodyPr wrap="none" rtlCol="0">
            <a:spAutoFit/>
          </a:bodyPr>
          <a:lstStyle/>
          <a:p>
            <a:pPr algn="ctr"/>
            <a:r>
              <a:rPr lang="en-GB" sz="4400" dirty="0"/>
              <a:t>Indian Ocean Tsunami </a:t>
            </a:r>
          </a:p>
          <a:p>
            <a:pPr algn="ctr"/>
            <a:r>
              <a:rPr lang="en-US" sz="4400" dirty="0"/>
              <a:t>Refugee influx South Sudan</a:t>
            </a:r>
          </a:p>
          <a:p>
            <a:pPr algn="ctr"/>
            <a:r>
              <a:rPr lang="en-US" sz="4400" dirty="0"/>
              <a:t>Diphtheria in Cox Bazar</a:t>
            </a:r>
            <a:endParaRPr lang="en-GB" sz="4400" dirty="0"/>
          </a:p>
        </p:txBody>
      </p:sp>
      <p:sp>
        <p:nvSpPr>
          <p:cNvPr id="4" name="TextBox 3">
            <a:extLst>
              <a:ext uri="{FF2B5EF4-FFF2-40B4-BE49-F238E27FC236}">
                <a16:creationId xmlns:a16="http://schemas.microsoft.com/office/drawing/2014/main" id="{5E6B1C90-8153-40FA-B6F3-848E96F7E074}"/>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5" name="Rectangle 4">
            <a:extLst>
              <a:ext uri="{FF2B5EF4-FFF2-40B4-BE49-F238E27FC236}">
                <a16:creationId xmlns:a16="http://schemas.microsoft.com/office/drawing/2014/main" id="{24C4C72C-15C8-4F90-9254-3C0E44DFF7C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E80D6321-B2D8-49C5-A432-6E7FA024E48D}"/>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6" name="TextBox 5">
            <a:extLst>
              <a:ext uri="{FF2B5EF4-FFF2-40B4-BE49-F238E27FC236}">
                <a16:creationId xmlns:a16="http://schemas.microsoft.com/office/drawing/2014/main" id="{199F7F3B-BAA9-4BDF-9B18-B2C1B1CE08C5}"/>
              </a:ext>
            </a:extLst>
          </p:cNvPr>
          <p:cNvSpPr txBox="1"/>
          <p:nvPr/>
        </p:nvSpPr>
        <p:spPr>
          <a:xfrm>
            <a:off x="3085277" y="5764209"/>
            <a:ext cx="6325771" cy="461665"/>
          </a:xfrm>
          <a:prstGeom prst="rect">
            <a:avLst/>
          </a:prstGeom>
          <a:noFill/>
        </p:spPr>
        <p:txBody>
          <a:bodyPr wrap="none" rtlCol="0">
            <a:spAutoFit/>
          </a:bodyPr>
          <a:lstStyle/>
          <a:p>
            <a:r>
              <a:rPr lang="en-GB" sz="2400" dirty="0"/>
              <a:t>Each of the groups will look at one of these crises</a:t>
            </a:r>
          </a:p>
        </p:txBody>
      </p:sp>
    </p:spTree>
    <p:extLst>
      <p:ext uri="{BB962C8B-B14F-4D97-AF65-F5344CB8AC3E}">
        <p14:creationId xmlns:p14="http://schemas.microsoft.com/office/powerpoint/2010/main" val="3696489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B6812C-E7E3-6A4A-808C-DC31E5C78497}"/>
              </a:ext>
            </a:extLst>
          </p:cNvPr>
          <p:cNvSpPr>
            <a:spLocks noGrp="1"/>
          </p:cNvSpPr>
          <p:nvPr>
            <p:ph type="sldNum" sz="quarter" idx="12"/>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fld id="{41BDD49A-ABEE-8547-ACEF-E64847B8B671}" type="slidenum">
              <a:rPr lang="en-US" altLang="en-US" sz="1400"/>
              <a:pPr>
                <a:defRPr/>
              </a:pPr>
              <a:t>14</a:t>
            </a:fld>
            <a:endParaRPr lang="en-US" altLang="en-US" sz="1400"/>
          </a:p>
        </p:txBody>
      </p:sp>
      <p:pic>
        <p:nvPicPr>
          <p:cNvPr id="20483" name="Picture 4" descr="2004_Indian_Ocean_earthquake_-_affected_countries">
            <a:extLst>
              <a:ext uri="{FF2B5EF4-FFF2-40B4-BE49-F238E27FC236}">
                <a16:creationId xmlns:a16="http://schemas.microsoft.com/office/drawing/2014/main" id="{D06B5B5B-ACE6-364E-9880-C07D6F7BD1B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62125" y="978250"/>
            <a:ext cx="8188161" cy="6140767"/>
          </a:xfr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5728A8-0707-4D0C-B969-461A564D046A}"/>
              </a:ext>
            </a:extLst>
          </p:cNvPr>
          <p:cNvSpPr txBox="1"/>
          <p:nvPr/>
        </p:nvSpPr>
        <p:spPr>
          <a:xfrm>
            <a:off x="2046514" y="-54765"/>
            <a:ext cx="11408229" cy="769441"/>
          </a:xfrm>
          <a:prstGeom prst="rect">
            <a:avLst/>
          </a:prstGeom>
          <a:noFill/>
        </p:spPr>
        <p:txBody>
          <a:bodyPr vert="horz" wrap="square" rtlCol="0">
            <a:spAutoFit/>
          </a:bodyPr>
          <a:lstStyle/>
          <a:p>
            <a:r>
              <a:rPr lang="en-GB" sz="4400" u="sng" dirty="0"/>
              <a:t>Crisis 1: Indian Ocean Tsunami (2004)</a:t>
            </a:r>
          </a:p>
        </p:txBody>
      </p:sp>
      <p:sp>
        <p:nvSpPr>
          <p:cNvPr id="7" name="Rectangle 6">
            <a:extLst>
              <a:ext uri="{FF2B5EF4-FFF2-40B4-BE49-F238E27FC236}">
                <a16:creationId xmlns:a16="http://schemas.microsoft.com/office/drawing/2014/main" id="{02F55F8D-6041-4B8C-A4E3-8A4F36C9C44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EC287D84-ADED-4F1C-8E85-7FFAA9560C13}"/>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759660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65E4BDE0-B17D-E848-8581-8F292133BF9F}"/>
              </a:ext>
            </a:extLst>
          </p:cNvPr>
          <p:cNvSpPr>
            <a:spLocks noGrp="1"/>
          </p:cNvSpPr>
          <p:nvPr>
            <p:ph type="sldNum" sz="quarter" idx="12"/>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fld id="{6A9871BA-E4FC-D04E-AB33-D05A2E460C82}" type="slidenum">
              <a:rPr lang="en-US" altLang="en-US" sz="1400"/>
              <a:pPr>
                <a:defRPr/>
              </a:pPr>
              <a:t>15</a:t>
            </a:fld>
            <a:endParaRPr lang="en-US" altLang="en-US" sz="1400"/>
          </a:p>
        </p:txBody>
      </p:sp>
      <p:pic>
        <p:nvPicPr>
          <p:cNvPr id="28674" name="Picture 4" descr="banda_aceh_shoreline_before">
            <a:extLst>
              <a:ext uri="{FF2B5EF4-FFF2-40B4-BE49-F238E27FC236}">
                <a16:creationId xmlns:a16="http://schemas.microsoft.com/office/drawing/2014/main" id="{9F1D6F2C-4608-BC47-92E2-DFC6FE76C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22300"/>
            <a:ext cx="9144000" cy="56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5B85D03-0262-4468-9EFA-126653146AD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7FFBAC56-A2D8-4AE4-8904-40A150150C40}"/>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89234676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FAD6E08C-55C2-DD4D-B827-6ADFA02BE10A}"/>
              </a:ext>
            </a:extLst>
          </p:cNvPr>
          <p:cNvSpPr>
            <a:spLocks noGrp="1"/>
          </p:cNvSpPr>
          <p:nvPr>
            <p:ph type="sldNum" sz="quarter" idx="12"/>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fld id="{BF6CA3D3-26DC-FC4E-AE1B-CB49A669043A}" type="slidenum">
              <a:rPr lang="en-US" altLang="en-US" sz="1400"/>
              <a:pPr>
                <a:defRPr/>
              </a:pPr>
              <a:t>16</a:t>
            </a:fld>
            <a:endParaRPr lang="en-US" altLang="en-US" sz="1400"/>
          </a:p>
        </p:txBody>
      </p:sp>
      <p:pic>
        <p:nvPicPr>
          <p:cNvPr id="30722" name="Picture 4" descr="banda_aceh_shoreline_missing">
            <a:extLst>
              <a:ext uri="{FF2B5EF4-FFF2-40B4-BE49-F238E27FC236}">
                <a16:creationId xmlns:a16="http://schemas.microsoft.com/office/drawing/2014/main" id="{A61BA4A0-DDD7-2349-ACE2-1C1A8E4E3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22300"/>
            <a:ext cx="9144000" cy="56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2E3B82D-9613-4CE7-9AC4-80FE977E209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E8BC3E83-87C2-42EC-A5D0-F8ECD7DE5EE7}"/>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404830675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E7319D7-D655-3641-8807-59B0EF1E7DBD}"/>
              </a:ext>
            </a:extLst>
          </p:cNvPr>
          <p:cNvSpPr>
            <a:spLocks noGrp="1"/>
          </p:cNvSpPr>
          <p:nvPr>
            <p:ph type="sldNum" sz="quarter" idx="12"/>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fld id="{7AD42D01-D3EA-F148-9F5D-369404B75C26}" type="slidenum">
              <a:rPr lang="en-US" altLang="en-US" sz="1400"/>
              <a:pPr>
                <a:defRPr/>
              </a:pPr>
              <a:t>17</a:t>
            </a:fld>
            <a:endParaRPr lang="en-US" altLang="en-US" sz="1400"/>
          </a:p>
        </p:txBody>
      </p:sp>
      <p:sp>
        <p:nvSpPr>
          <p:cNvPr id="270338" name="Rectangle 2">
            <a:extLst>
              <a:ext uri="{FF2B5EF4-FFF2-40B4-BE49-F238E27FC236}">
                <a16:creationId xmlns:a16="http://schemas.microsoft.com/office/drawing/2014/main" id="{82C89A9F-069F-3646-A42D-9816174D19A4}"/>
              </a:ext>
            </a:extLst>
          </p:cNvPr>
          <p:cNvSpPr>
            <a:spLocks noGrp="1" noRot="1" noChangeArrowheads="1"/>
          </p:cNvSpPr>
          <p:nvPr>
            <p:ph type="title"/>
          </p:nvPr>
        </p:nvSpPr>
        <p:spPr>
          <a:xfrm>
            <a:off x="2342468" y="281711"/>
            <a:ext cx="8510588" cy="795338"/>
          </a:xfrm>
          <a:ln>
            <a:solidFill>
              <a:schemeClr val="bg1"/>
            </a:solidFill>
          </a:ln>
        </p:spPr>
        <p:txBody>
          <a:bodyPr>
            <a:normAutofit fontScale="90000"/>
          </a:bodyPr>
          <a:lstStyle/>
          <a:p>
            <a:pPr algn="ctr" eaLnBrk="1" hangingPunct="1">
              <a:defRPr/>
            </a:pPr>
            <a:r>
              <a:rPr lang="en-US" altLang="en-US" u="sng" dirty="0">
                <a:latin typeface="+mn-lt"/>
                <a:ea typeface="ＭＳ Ｐゴシック" panose="020B0600070205080204" pitchFamily="34" charset="-128"/>
              </a:rPr>
              <a:t>Crisis 1: Indian Ocean Tsunami -Scale of Disaster</a:t>
            </a:r>
          </a:p>
        </p:txBody>
      </p:sp>
      <p:sp>
        <p:nvSpPr>
          <p:cNvPr id="270339" name="Rectangle 3">
            <a:extLst>
              <a:ext uri="{FF2B5EF4-FFF2-40B4-BE49-F238E27FC236}">
                <a16:creationId xmlns:a16="http://schemas.microsoft.com/office/drawing/2014/main" id="{3F5D35E1-642D-A947-9207-C193630E83EB}"/>
              </a:ext>
            </a:extLst>
          </p:cNvPr>
          <p:cNvSpPr>
            <a:spLocks noGrp="1" noRot="1" noChangeArrowheads="1"/>
          </p:cNvSpPr>
          <p:nvPr>
            <p:ph type="body" sz="half" idx="1"/>
          </p:nvPr>
        </p:nvSpPr>
        <p:spPr>
          <a:xfrm>
            <a:off x="1120628" y="2176336"/>
            <a:ext cx="6632488" cy="4422775"/>
          </a:xfrm>
        </p:spPr>
        <p:txBody>
          <a:bodyPr/>
          <a:lstStyle/>
          <a:p>
            <a:pPr eaLnBrk="1" hangingPunct="1">
              <a:buFont typeface="Wingdings" pitchFamily="2" charset="2"/>
              <a:buNone/>
              <a:defRPr/>
            </a:pPr>
            <a:r>
              <a:rPr lang="en-AU" altLang="en-US" dirty="0">
                <a:ea typeface="ＭＳ Ｐゴシック" panose="020B0600070205080204" pitchFamily="34" charset="-128"/>
              </a:rPr>
              <a:t>More than 300,000 deaths throughout Asia</a:t>
            </a:r>
            <a:endParaRPr lang="en-US" altLang="en-US" dirty="0">
              <a:ea typeface="ＭＳ Ｐゴシック" panose="020B0600070205080204" pitchFamily="34" charset="-128"/>
            </a:endParaRPr>
          </a:p>
          <a:p>
            <a:pPr eaLnBrk="1" hangingPunct="1">
              <a:buFont typeface="Wingdings" pitchFamily="2" charset="2"/>
              <a:buNone/>
              <a:defRPr/>
            </a:pPr>
            <a:endParaRPr lang="en-AU" altLang="en-US" sz="2400" dirty="0">
              <a:ea typeface="ＭＳ Ｐゴシック" panose="020B0600070205080204" pitchFamily="34" charset="-128"/>
            </a:endParaRPr>
          </a:p>
          <a:p>
            <a:pPr eaLnBrk="1" hangingPunct="1">
              <a:buFont typeface="Wingdings" pitchFamily="2" charset="2"/>
              <a:buNone/>
              <a:defRPr/>
            </a:pPr>
            <a:r>
              <a:rPr lang="en-AU" altLang="en-US" sz="2400" b="1" dirty="0">
                <a:solidFill>
                  <a:srgbClr val="0000FF"/>
                </a:solidFill>
                <a:ea typeface="ＭＳ Ｐゴシック" panose="020B0600070205080204" pitchFamily="34" charset="-128"/>
              </a:rPr>
              <a:t>Estimated figures Indonesia’s Aceh province </a:t>
            </a:r>
            <a:endParaRPr lang="en-US" altLang="en-US" sz="2400" b="1" dirty="0">
              <a:solidFill>
                <a:srgbClr val="0000FF"/>
              </a:solidFill>
              <a:ea typeface="ＭＳ Ｐゴシック" panose="020B0600070205080204" pitchFamily="34" charset="-128"/>
            </a:endParaRPr>
          </a:p>
          <a:p>
            <a:pPr lvl="1">
              <a:defRPr/>
            </a:pPr>
            <a:r>
              <a:rPr lang="en-US" altLang="en-US" dirty="0">
                <a:ea typeface="ＭＳ Ｐゴシック" panose="020B0600070205080204" pitchFamily="34" charset="-128"/>
              </a:rPr>
              <a:t>220,000 people killed </a:t>
            </a:r>
          </a:p>
          <a:p>
            <a:pPr lvl="2">
              <a:buFont typeface="Wingdings" panose="05000000000000000000" pitchFamily="2" charset="2"/>
              <a:buChar char="ü"/>
              <a:defRPr/>
            </a:pPr>
            <a:r>
              <a:rPr lang="en-US" altLang="en-US" sz="2400" dirty="0">
                <a:ea typeface="ＭＳ Ｐゴシック" panose="020B0600070205080204" pitchFamily="34" charset="-128"/>
              </a:rPr>
              <a:t>126,000 buried</a:t>
            </a:r>
          </a:p>
          <a:p>
            <a:pPr lvl="2">
              <a:buFont typeface="Wingdings" panose="05000000000000000000" pitchFamily="2" charset="2"/>
              <a:buChar char="ü"/>
              <a:defRPr/>
            </a:pPr>
            <a:r>
              <a:rPr lang="en-US" altLang="en-US" sz="2400" dirty="0">
                <a:ea typeface="ＭＳ Ｐゴシック" panose="020B0600070205080204" pitchFamily="34" charset="-128"/>
              </a:rPr>
              <a:t>94,000 missing</a:t>
            </a:r>
          </a:p>
          <a:p>
            <a:pPr lvl="1">
              <a:defRPr/>
            </a:pPr>
            <a:r>
              <a:rPr lang="en-US" altLang="en-US" dirty="0">
                <a:ea typeface="ＭＳ Ｐゴシック" panose="020B0600070205080204" pitchFamily="34" charset="-128"/>
              </a:rPr>
              <a:t>440,000 people displaced</a:t>
            </a:r>
          </a:p>
          <a:p>
            <a:pPr lvl="1">
              <a:defRPr/>
            </a:pPr>
            <a:r>
              <a:rPr lang="en-US" altLang="en-US" dirty="0">
                <a:ea typeface="ＭＳ Ｐゴシック" panose="020B0600070205080204" pitchFamily="34" charset="-128"/>
              </a:rPr>
              <a:t>600,000 livelihoods affected </a:t>
            </a:r>
          </a:p>
        </p:txBody>
      </p:sp>
      <p:pic>
        <p:nvPicPr>
          <p:cNvPr id="32772" name="Picture 5" descr="tanjung7">
            <a:extLst>
              <a:ext uri="{FF2B5EF4-FFF2-40B4-BE49-F238E27FC236}">
                <a16:creationId xmlns:a16="http://schemas.microsoft.com/office/drawing/2014/main" id="{5F3B8BA7-F35B-DD4C-9CEB-DA40237CF23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245095" y="1199413"/>
            <a:ext cx="3474209" cy="2606314"/>
          </a:xfrm>
          <a:noFill/>
          <a:extLst>
            <a:ext uri="{909E8E84-426E-40DD-AFC4-6F175D3DCCD1}">
              <a14:hiddenFill xmlns:a14="http://schemas.microsoft.com/office/drawing/2010/main">
                <a:solidFill>
                  <a:srgbClr val="FFFFFF"/>
                </a:solidFill>
              </a14:hiddenFill>
            </a:ext>
          </a:extLst>
        </p:spPr>
      </p:pic>
      <p:pic>
        <p:nvPicPr>
          <p:cNvPr id="6" name="Picture 4" descr="rt_INDONESIA_Aceh_041228_ssh">
            <a:extLst>
              <a:ext uri="{FF2B5EF4-FFF2-40B4-BE49-F238E27FC236}">
                <a16:creationId xmlns:a16="http://schemas.microsoft.com/office/drawing/2014/main" id="{C4325F32-2FC9-4715-9A6E-D4960492E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095" y="3982906"/>
            <a:ext cx="3482856" cy="261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D14C6C9-717E-4665-BA5F-7048A843396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687CBD7B-D475-49EC-A342-0E11907C2B3F}"/>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823885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948D4F1-A33C-6F42-942A-8F4DD471BBA8}"/>
              </a:ext>
            </a:extLst>
          </p:cNvPr>
          <p:cNvSpPr>
            <a:spLocks noGrp="1"/>
          </p:cNvSpPr>
          <p:nvPr>
            <p:ph type="sldNum" sz="quarter" idx="12"/>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fld id="{EB39B882-9B80-C541-85B9-EAEBBA5238AF}" type="slidenum">
              <a:rPr lang="en-US" altLang="en-US" sz="1400"/>
              <a:pPr>
                <a:defRPr/>
              </a:pPr>
              <a:t>18</a:t>
            </a:fld>
            <a:endParaRPr lang="en-US" altLang="en-US" sz="1400"/>
          </a:p>
        </p:txBody>
      </p:sp>
      <p:sp>
        <p:nvSpPr>
          <p:cNvPr id="38914" name="Rectangle 2">
            <a:extLst>
              <a:ext uri="{FF2B5EF4-FFF2-40B4-BE49-F238E27FC236}">
                <a16:creationId xmlns:a16="http://schemas.microsoft.com/office/drawing/2014/main" id="{94E2A6C6-0055-5148-A60E-2242338F841D}"/>
              </a:ext>
            </a:extLst>
          </p:cNvPr>
          <p:cNvSpPr>
            <a:spLocks noGrp="1" noRot="1" noChangeArrowheads="1"/>
          </p:cNvSpPr>
          <p:nvPr>
            <p:ph type="title"/>
          </p:nvPr>
        </p:nvSpPr>
        <p:spPr>
          <a:xfrm>
            <a:off x="1035050" y="136525"/>
            <a:ext cx="11027641" cy="1260610"/>
          </a:xfrm>
        </p:spPr>
        <p:txBody>
          <a:bodyPr>
            <a:noAutofit/>
          </a:bodyPr>
          <a:lstStyle/>
          <a:p>
            <a:pPr algn="ctr"/>
            <a:r>
              <a:rPr lang="en-US" altLang="en-US" u="sng" dirty="0">
                <a:latin typeface="+mn-lt"/>
                <a:ea typeface="ＭＳ Ｐゴシック" panose="020B0600070205080204" pitchFamily="34" charset="-128"/>
              </a:rPr>
              <a:t>Crisis 1:Indian Ocean Tsunami - </a:t>
            </a:r>
            <a:r>
              <a:rPr lang="en-AU" altLang="en-US" u="sng" dirty="0">
                <a:latin typeface="+mn-lt"/>
                <a:ea typeface="ＭＳ Ｐゴシック" panose="020B0600070205080204" pitchFamily="34" charset="-128"/>
              </a:rPr>
              <a:t>Operational challenges</a:t>
            </a:r>
            <a:endParaRPr lang="en-US" altLang="en-US" u="sng" dirty="0">
              <a:latin typeface="+mn-lt"/>
              <a:ea typeface="ＭＳ Ｐゴシック" panose="020B0600070205080204" pitchFamily="34" charset="-128"/>
            </a:endParaRPr>
          </a:p>
        </p:txBody>
      </p:sp>
      <p:sp>
        <p:nvSpPr>
          <p:cNvPr id="296963" name="Rectangle 3">
            <a:extLst>
              <a:ext uri="{FF2B5EF4-FFF2-40B4-BE49-F238E27FC236}">
                <a16:creationId xmlns:a16="http://schemas.microsoft.com/office/drawing/2014/main" id="{923219A8-B97F-A844-A74A-5646757D63AD}"/>
              </a:ext>
            </a:extLst>
          </p:cNvPr>
          <p:cNvSpPr>
            <a:spLocks noGrp="1" noRot="1" noChangeArrowheads="1"/>
          </p:cNvSpPr>
          <p:nvPr>
            <p:ph type="body" idx="1"/>
          </p:nvPr>
        </p:nvSpPr>
        <p:spPr>
          <a:xfrm>
            <a:off x="1981200" y="2257573"/>
            <a:ext cx="8435280" cy="4281339"/>
          </a:xfrm>
        </p:spPr>
        <p:txBody>
          <a:bodyPr/>
          <a:lstStyle/>
          <a:p>
            <a:pPr eaLnBrk="1" hangingPunct="1"/>
            <a:r>
              <a:rPr lang="en-AU" altLang="en-US" dirty="0">
                <a:ea typeface="ＭＳ Ｐゴシック" panose="020B0600070205080204" pitchFamily="34" charset="-128"/>
              </a:rPr>
              <a:t>Unprecedented scale of death and destruction</a:t>
            </a:r>
          </a:p>
          <a:p>
            <a:pPr eaLnBrk="1" hangingPunct="1"/>
            <a:r>
              <a:rPr lang="en-AU" altLang="en-US" dirty="0">
                <a:ea typeface="ＭＳ Ｐゴシック" panose="020B0600070205080204" pitchFamily="34" charset="-128"/>
              </a:rPr>
              <a:t>Near simultaneous impact in 10 countries</a:t>
            </a:r>
          </a:p>
          <a:p>
            <a:pPr eaLnBrk="1" hangingPunct="1"/>
            <a:r>
              <a:rPr lang="en-AU" altLang="en-US" dirty="0">
                <a:ea typeface="ＭＳ Ｐゴシック" panose="020B0600070205080204" pitchFamily="34" charset="-128"/>
              </a:rPr>
              <a:t>Continuing seismic activity</a:t>
            </a:r>
          </a:p>
          <a:p>
            <a:pPr eaLnBrk="1" hangingPunct="1"/>
            <a:r>
              <a:rPr lang="en-AU" altLang="en-US" dirty="0">
                <a:ea typeface="ＭＳ Ｐゴシック" panose="020B0600070205080204" pitchFamily="34" charset="-128"/>
              </a:rPr>
              <a:t>Access and support to remote communities</a:t>
            </a:r>
          </a:p>
          <a:p>
            <a:pPr eaLnBrk="1" hangingPunct="1"/>
            <a:r>
              <a:rPr lang="en-AU" altLang="en-US" dirty="0">
                <a:ea typeface="ＭＳ Ｐゴシック" panose="020B0600070205080204" pitchFamily="34" charset="-128"/>
              </a:rPr>
              <a:t>Ongoing military conflicts</a:t>
            </a:r>
          </a:p>
          <a:p>
            <a:pPr eaLnBrk="1" hangingPunct="1"/>
            <a:r>
              <a:rPr lang="en-AU" altLang="en-US" dirty="0">
                <a:ea typeface="ＭＳ Ｐゴシック" panose="020B0600070205080204" pitchFamily="34" charset="-128"/>
              </a:rPr>
              <a:t>Scale of planning and coordination required</a:t>
            </a:r>
            <a:endParaRPr lang="en-US" altLang="en-US" dirty="0">
              <a:ea typeface="ＭＳ Ｐゴシック" panose="020B0600070205080204" pitchFamily="34" charset="-128"/>
            </a:endParaRPr>
          </a:p>
        </p:txBody>
      </p:sp>
      <p:sp>
        <p:nvSpPr>
          <p:cNvPr id="5" name="Rectangle 4">
            <a:extLst>
              <a:ext uri="{FF2B5EF4-FFF2-40B4-BE49-F238E27FC236}">
                <a16:creationId xmlns:a16="http://schemas.microsoft.com/office/drawing/2014/main" id="{D7EBD639-37CA-4D08-9E6A-FE7BF0439BD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8639C4FF-4DD0-4424-A936-4E8CBEA14E6F}"/>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158980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967976-7BD3-264F-90B2-F7620CDF2EE2}"/>
              </a:ext>
            </a:extLst>
          </p:cNvPr>
          <p:cNvSpPr>
            <a:spLocks noGrp="1"/>
          </p:cNvSpPr>
          <p:nvPr>
            <p:ph type="sldNum" sz="quarter" idx="12"/>
          </p:nvPr>
        </p:nvSpPr>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fld id="{AE8BD913-7CAD-864F-880B-3EAE287C629E}" type="slidenum">
              <a:rPr lang="en-US" altLang="en-US" sz="1400"/>
              <a:pPr>
                <a:defRPr/>
              </a:pPr>
              <a:t>19</a:t>
            </a:fld>
            <a:endParaRPr lang="en-US" altLang="en-US" sz="1400"/>
          </a:p>
        </p:txBody>
      </p:sp>
      <p:sp>
        <p:nvSpPr>
          <p:cNvPr id="272387" name="Rectangle 3">
            <a:extLst>
              <a:ext uri="{FF2B5EF4-FFF2-40B4-BE49-F238E27FC236}">
                <a16:creationId xmlns:a16="http://schemas.microsoft.com/office/drawing/2014/main" id="{C08BADB3-3714-5E44-BC66-C70282F3E57D}"/>
              </a:ext>
            </a:extLst>
          </p:cNvPr>
          <p:cNvSpPr>
            <a:spLocks noGrp="1" noRot="1" noChangeArrowheads="1"/>
          </p:cNvSpPr>
          <p:nvPr>
            <p:ph type="body" idx="1"/>
          </p:nvPr>
        </p:nvSpPr>
        <p:spPr>
          <a:xfrm>
            <a:off x="1565564" y="2141537"/>
            <a:ext cx="9677400" cy="4351338"/>
          </a:xfrm>
        </p:spPr>
        <p:txBody>
          <a:bodyPr/>
          <a:lstStyle/>
          <a:p>
            <a:pPr eaLnBrk="1" hangingPunct="1">
              <a:lnSpc>
                <a:spcPct val="90000"/>
              </a:lnSpc>
            </a:pPr>
            <a:r>
              <a:rPr lang="en-AU" altLang="en-US" dirty="0">
                <a:ea typeface="ＭＳ Ｐゴシック" panose="020B0600070205080204" pitchFamily="34" charset="-128"/>
              </a:rPr>
              <a:t>Health Workers dead or missing; many more unable to report to work</a:t>
            </a:r>
          </a:p>
          <a:p>
            <a:pPr eaLnBrk="1" hangingPunct="1">
              <a:lnSpc>
                <a:spcPct val="90000"/>
              </a:lnSpc>
            </a:pPr>
            <a:r>
              <a:rPr lang="en-AU" altLang="en-US" dirty="0">
                <a:ea typeface="ＭＳ Ｐゴシック" panose="020B0600070205080204" pitchFamily="34" charset="-128"/>
              </a:rPr>
              <a:t>Hospitals and health centres destroyed or damaged </a:t>
            </a:r>
          </a:p>
          <a:p>
            <a:pPr eaLnBrk="1" hangingPunct="1">
              <a:lnSpc>
                <a:spcPct val="90000"/>
              </a:lnSpc>
            </a:pPr>
            <a:r>
              <a:rPr lang="en-AU" altLang="en-US" dirty="0">
                <a:ea typeface="ＭＳ Ｐゴシック" panose="020B0600070205080204" pitchFamily="34" charset="-128"/>
              </a:rPr>
              <a:t>Provincial health office, public health lab, central stores and vaccine stores destroyed</a:t>
            </a:r>
          </a:p>
          <a:p>
            <a:pPr eaLnBrk="1" hangingPunct="1">
              <a:lnSpc>
                <a:spcPct val="90000"/>
              </a:lnSpc>
            </a:pPr>
            <a:r>
              <a:rPr lang="en-AU" altLang="en-US" dirty="0">
                <a:ea typeface="ＭＳ Ｐゴシック" panose="020B0600070205080204" pitchFamily="34" charset="-128"/>
              </a:rPr>
              <a:t>Health training facilities destroyed</a:t>
            </a:r>
          </a:p>
          <a:p>
            <a:pPr eaLnBrk="1" hangingPunct="1">
              <a:lnSpc>
                <a:spcPct val="90000"/>
              </a:lnSpc>
            </a:pPr>
            <a:r>
              <a:rPr lang="en-AU" altLang="en-US" dirty="0">
                <a:ea typeface="ＭＳ Ｐゴシック" panose="020B0600070205080204" pitchFamily="34" charset="-128"/>
              </a:rPr>
              <a:t>Transport and communications severely disrupted</a:t>
            </a:r>
            <a:endParaRPr lang="en-US" altLang="en-US" dirty="0">
              <a:ea typeface="ＭＳ Ｐゴシック" panose="020B0600070205080204" pitchFamily="34" charset="-128"/>
            </a:endParaRPr>
          </a:p>
        </p:txBody>
      </p:sp>
      <p:sp>
        <p:nvSpPr>
          <p:cNvPr id="5" name="Rectangle 4">
            <a:extLst>
              <a:ext uri="{FF2B5EF4-FFF2-40B4-BE49-F238E27FC236}">
                <a16:creationId xmlns:a16="http://schemas.microsoft.com/office/drawing/2014/main" id="{EA9CC006-5BAC-4551-AAD3-653D41DD146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97EEF6F7-7B23-416F-BD26-68B3FA29B15A}"/>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8" name="Rectangle 2">
            <a:extLst>
              <a:ext uri="{FF2B5EF4-FFF2-40B4-BE49-F238E27FC236}">
                <a16:creationId xmlns:a16="http://schemas.microsoft.com/office/drawing/2014/main" id="{42161FF1-AD93-4632-9F5A-70E44B0F912B}"/>
              </a:ext>
            </a:extLst>
          </p:cNvPr>
          <p:cNvSpPr txBox="1">
            <a:spLocks noRot="1" noChangeArrowheads="1"/>
          </p:cNvSpPr>
          <p:nvPr/>
        </p:nvSpPr>
        <p:spPr>
          <a:xfrm>
            <a:off x="1331314" y="365125"/>
            <a:ext cx="9911650" cy="12606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u="sng" dirty="0">
                <a:latin typeface="+mn-lt"/>
                <a:ea typeface="ＭＳ Ｐゴシック" panose="020B0600070205080204" pitchFamily="34" charset="-128"/>
              </a:rPr>
              <a:t>Crisis 1: Indian Ocean Tsunami Effect on Health Sector</a:t>
            </a:r>
          </a:p>
        </p:txBody>
      </p:sp>
    </p:spTree>
    <p:extLst>
      <p:ext uri="{BB962C8B-B14F-4D97-AF65-F5344CB8AC3E}">
        <p14:creationId xmlns:p14="http://schemas.microsoft.com/office/powerpoint/2010/main" val="1060085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9D60-896D-4833-B271-50B2F064693F}"/>
              </a:ext>
            </a:extLst>
          </p:cNvPr>
          <p:cNvSpPr>
            <a:spLocks noGrp="1"/>
          </p:cNvSpPr>
          <p:nvPr>
            <p:ph type="ctrTitle"/>
          </p:nvPr>
        </p:nvSpPr>
        <p:spPr>
          <a:xfrm>
            <a:off x="1406554" y="419864"/>
            <a:ext cx="9144000" cy="699651"/>
          </a:xfrm>
        </p:spPr>
        <p:txBody>
          <a:bodyPr>
            <a:normAutofit/>
          </a:bodyPr>
          <a:lstStyle/>
          <a:p>
            <a:r>
              <a:rPr lang="en-GB" sz="4400" u="sng" dirty="0">
                <a:latin typeface="+mn-lt"/>
              </a:rPr>
              <a:t>Objectives</a:t>
            </a:r>
          </a:p>
        </p:txBody>
      </p:sp>
      <p:sp>
        <p:nvSpPr>
          <p:cNvPr id="6" name="TextBox 5">
            <a:extLst>
              <a:ext uri="{FF2B5EF4-FFF2-40B4-BE49-F238E27FC236}">
                <a16:creationId xmlns:a16="http://schemas.microsoft.com/office/drawing/2014/main" id="{D2B6DEE1-F62D-4749-A25D-26E77D141F1F}"/>
              </a:ext>
            </a:extLst>
          </p:cNvPr>
          <p:cNvSpPr txBox="1"/>
          <p:nvPr/>
        </p:nvSpPr>
        <p:spPr>
          <a:xfrm>
            <a:off x="1851170" y="1661020"/>
            <a:ext cx="9306187" cy="4284250"/>
          </a:xfrm>
          <a:prstGeom prst="rect">
            <a:avLst/>
          </a:prstGeom>
          <a:noFill/>
        </p:spPr>
        <p:txBody>
          <a:bodyPr wrap="square" rtlCol="0">
            <a:spAutoFit/>
          </a:bodyPr>
          <a:lstStyle/>
          <a:p>
            <a:r>
              <a:rPr lang="fr-FR" altLang="fr-FR" sz="2400" b="1" dirty="0">
                <a:solidFill>
                  <a:srgbClr val="0000FF"/>
                </a:solidFill>
                <a:cs typeface="Calibri" panose="020F0502020204030204" pitchFamily="34" charset="0"/>
              </a:rPr>
              <a:t>Be able to </a:t>
            </a:r>
          </a:p>
          <a:p>
            <a:pPr marL="342900" indent="-342900">
              <a:lnSpc>
                <a:spcPct val="120000"/>
              </a:lnSpc>
              <a:buFont typeface="Arial" panose="020B0604020202020204" pitchFamily="34" charset="0"/>
              <a:buChar char="•"/>
            </a:pPr>
            <a:r>
              <a:rPr lang="en-GB" sz="2400" dirty="0"/>
              <a:t>participate in setting-up and implementing a functional health surveillance system in an acute and / or protracted crisis situation</a:t>
            </a:r>
          </a:p>
          <a:p>
            <a:pPr marL="914400" lvl="1" indent="-457200">
              <a:lnSpc>
                <a:spcPct val="120000"/>
              </a:lnSpc>
              <a:buFont typeface="Wingdings" panose="05000000000000000000" pitchFamily="2" charset="2"/>
              <a:buChar char="ü"/>
            </a:pPr>
            <a:r>
              <a:rPr lang="en-GB" sz="2400" dirty="0"/>
              <a:t>explain the purpose and intended use of health surveillance in crisis situations</a:t>
            </a:r>
          </a:p>
          <a:p>
            <a:pPr marL="914400" lvl="1" indent="-457200">
              <a:lnSpc>
                <a:spcPct val="120000"/>
              </a:lnSpc>
              <a:buFont typeface="Wingdings" panose="05000000000000000000" pitchFamily="2" charset="2"/>
              <a:buChar char="ü"/>
            </a:pPr>
            <a:r>
              <a:rPr lang="en-GB" sz="2400" dirty="0"/>
              <a:t>identify diseases/health problems to be included in a health surveillance and early warning system  </a:t>
            </a:r>
          </a:p>
          <a:p>
            <a:pPr marL="914400" lvl="1" indent="-457200">
              <a:lnSpc>
                <a:spcPct val="120000"/>
              </a:lnSpc>
              <a:buFont typeface="Wingdings" panose="05000000000000000000" pitchFamily="2" charset="2"/>
              <a:buChar char="ü"/>
            </a:pPr>
            <a:r>
              <a:rPr lang="en-GB" sz="2400" dirty="0"/>
              <a:t>explain the practical aspects and main features of a health surveillance system in a crises situation</a:t>
            </a:r>
          </a:p>
          <a:p>
            <a:endParaRPr lang="en-GB" dirty="0"/>
          </a:p>
        </p:txBody>
      </p:sp>
      <p:sp>
        <p:nvSpPr>
          <p:cNvPr id="7" name="Rectangle 6">
            <a:extLst>
              <a:ext uri="{FF2B5EF4-FFF2-40B4-BE49-F238E27FC236}">
                <a16:creationId xmlns:a16="http://schemas.microsoft.com/office/drawing/2014/main" id="{7BEAB2D3-92CD-4C9B-8B87-7F9E07FEA38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698EEA74-D81B-492C-AA9C-A3443B8C21F3}"/>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2405639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E89CE6-101F-4636-9AC8-F14815162ED0}"/>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4" name="TextBox 3">
            <a:extLst>
              <a:ext uri="{FF2B5EF4-FFF2-40B4-BE49-F238E27FC236}">
                <a16:creationId xmlns:a16="http://schemas.microsoft.com/office/drawing/2014/main" id="{EF0952CE-5EB6-4ECD-92BD-2D238DA7EC43}"/>
              </a:ext>
            </a:extLst>
          </p:cNvPr>
          <p:cNvSpPr txBox="1"/>
          <p:nvPr/>
        </p:nvSpPr>
        <p:spPr>
          <a:xfrm>
            <a:off x="80371" y="5229200"/>
            <a:ext cx="461665" cy="1440394"/>
          </a:xfrm>
          <a:prstGeom prst="rect">
            <a:avLst/>
          </a:prstGeom>
          <a:noFill/>
        </p:spPr>
        <p:txBody>
          <a:bodyPr vert="vert270" wrap="none" rtlCol="0">
            <a:spAutoFit/>
          </a:bodyPr>
          <a:lstStyle/>
          <a:p>
            <a:r>
              <a:rPr lang="en-US" sz="1800" dirty="0">
                <a:solidFill>
                  <a:schemeClr val="bg1"/>
                </a:solidFill>
              </a:rPr>
              <a:t>H.E.L.P. course</a:t>
            </a:r>
          </a:p>
        </p:txBody>
      </p:sp>
      <p:sp>
        <p:nvSpPr>
          <p:cNvPr id="2" name="TextBox 1">
            <a:extLst>
              <a:ext uri="{FF2B5EF4-FFF2-40B4-BE49-F238E27FC236}">
                <a16:creationId xmlns:a16="http://schemas.microsoft.com/office/drawing/2014/main" id="{C47104F7-49B0-44DF-A864-2345B67EED60}"/>
              </a:ext>
            </a:extLst>
          </p:cNvPr>
          <p:cNvSpPr txBox="1"/>
          <p:nvPr/>
        </p:nvSpPr>
        <p:spPr>
          <a:xfrm>
            <a:off x="2154878" y="320737"/>
            <a:ext cx="9619493" cy="769441"/>
          </a:xfrm>
          <a:prstGeom prst="rect">
            <a:avLst/>
          </a:prstGeom>
          <a:noFill/>
        </p:spPr>
        <p:txBody>
          <a:bodyPr wrap="none" rtlCol="0">
            <a:spAutoFit/>
          </a:bodyPr>
          <a:lstStyle/>
          <a:p>
            <a:r>
              <a:rPr lang="en-GB" sz="4400" u="sng" dirty="0"/>
              <a:t>Crisis 2: Refugee influx South Sudan 2012</a:t>
            </a:r>
          </a:p>
        </p:txBody>
      </p:sp>
      <p:sp>
        <p:nvSpPr>
          <p:cNvPr id="5" name="TextBox 4">
            <a:extLst>
              <a:ext uri="{FF2B5EF4-FFF2-40B4-BE49-F238E27FC236}">
                <a16:creationId xmlns:a16="http://schemas.microsoft.com/office/drawing/2014/main" id="{A98D5331-B35B-4936-B9A5-8D9BA60096AF}"/>
              </a:ext>
            </a:extLst>
          </p:cNvPr>
          <p:cNvSpPr txBox="1"/>
          <p:nvPr/>
        </p:nvSpPr>
        <p:spPr>
          <a:xfrm>
            <a:off x="1212288" y="1794413"/>
            <a:ext cx="5546677" cy="4524315"/>
          </a:xfrm>
          <a:prstGeom prst="rect">
            <a:avLst/>
          </a:prstGeom>
          <a:noFill/>
        </p:spPr>
        <p:txBody>
          <a:bodyPr wrap="square" rtlCol="0">
            <a:spAutoFit/>
          </a:bodyPr>
          <a:lstStyle/>
          <a:p>
            <a:pPr marL="285750" indent="-285750">
              <a:buFont typeface="Arial" panose="020B0604020202020204" pitchFamily="34" charset="0"/>
              <a:buChar char="•"/>
            </a:pPr>
            <a:r>
              <a:rPr lang="en-GB" sz="2400" dirty="0"/>
              <a:t>&gt; 170’000 refugees crossed from Sudan, to escape conflict and food insecurity</a:t>
            </a:r>
          </a:p>
          <a:p>
            <a:pPr marL="285750" indent="-285750">
              <a:buFont typeface="Arial" panose="020B0604020202020204" pitchFamily="34" charset="0"/>
              <a:buChar char="•"/>
            </a:pPr>
            <a:r>
              <a:rPr lang="en-GB" sz="2400" dirty="0"/>
              <a:t>Many walked for weeks and arrived weakened </a:t>
            </a:r>
          </a:p>
          <a:p>
            <a:pPr marL="285750" indent="-285750">
              <a:buFont typeface="Arial" panose="020B0604020202020204" pitchFamily="34" charset="0"/>
              <a:buChar char="•"/>
            </a:pPr>
            <a:r>
              <a:rPr lang="en-GB" sz="2400" dirty="0"/>
              <a:t>4 camps, </a:t>
            </a:r>
            <a:r>
              <a:rPr lang="en-GB" sz="2400" dirty="0" err="1"/>
              <a:t>Yusul</a:t>
            </a:r>
            <a:r>
              <a:rPr lang="en-GB" sz="2400" dirty="0"/>
              <a:t> </a:t>
            </a:r>
            <a:r>
              <a:rPr lang="en-GB" sz="2400" dirty="0" err="1"/>
              <a:t>Batil</a:t>
            </a:r>
            <a:r>
              <a:rPr lang="en-GB" sz="2400" dirty="0"/>
              <a:t> camp 35’000 people</a:t>
            </a:r>
          </a:p>
          <a:p>
            <a:pPr marL="285750" indent="-285750">
              <a:buFont typeface="Arial" panose="020B0604020202020204" pitchFamily="34" charset="0"/>
              <a:buChar char="•"/>
            </a:pPr>
            <a:r>
              <a:rPr lang="en-GB" sz="2400" dirty="0"/>
              <a:t>Huge needs across all sectors</a:t>
            </a:r>
          </a:p>
          <a:p>
            <a:pPr marL="285750" indent="-285750">
              <a:buFont typeface="Arial" panose="020B0604020202020204" pitchFamily="34" charset="0"/>
              <a:buChar char="•"/>
            </a:pPr>
            <a:r>
              <a:rPr lang="en-GB" sz="2400" dirty="0"/>
              <a:t>Local services limited</a:t>
            </a:r>
          </a:p>
          <a:p>
            <a:pPr marL="285750" indent="-285750">
              <a:buFont typeface="Arial" panose="020B0604020202020204" pitchFamily="34" charset="0"/>
              <a:buChar char="•"/>
            </a:pPr>
            <a:r>
              <a:rPr lang="en-GB" sz="2400" dirty="0"/>
              <a:t>Rainy season started; cold nights</a:t>
            </a:r>
          </a:p>
          <a:p>
            <a:pPr marL="742950" lvl="1" indent="-285750">
              <a:buFont typeface="Wingdings" panose="05000000000000000000" pitchFamily="2" charset="2"/>
              <a:buChar char="ü"/>
            </a:pPr>
            <a:r>
              <a:rPr lang="en-GB" sz="2400" dirty="0"/>
              <a:t>Access roads are disintegrating</a:t>
            </a:r>
          </a:p>
          <a:p>
            <a:pPr marL="742950" lvl="1" indent="-285750">
              <a:buFont typeface="Wingdings" panose="05000000000000000000" pitchFamily="2" charset="2"/>
              <a:buChar char="ü"/>
            </a:pPr>
            <a:r>
              <a:rPr lang="en-GB" sz="2400" dirty="0"/>
              <a:t>Humanitarian response struggling to provide basic conditions </a:t>
            </a:r>
          </a:p>
          <a:p>
            <a:pPr marL="742950" lvl="1" indent="-285750">
              <a:buFont typeface="Wingdings" panose="05000000000000000000" pitchFamily="2" charset="2"/>
              <a:buChar char="ü"/>
            </a:pPr>
            <a:endParaRPr lang="en-GB" sz="2400" dirty="0"/>
          </a:p>
        </p:txBody>
      </p:sp>
      <p:pic>
        <p:nvPicPr>
          <p:cNvPr id="7" name="Picture 6">
            <a:extLst>
              <a:ext uri="{FF2B5EF4-FFF2-40B4-BE49-F238E27FC236}">
                <a16:creationId xmlns:a16="http://schemas.microsoft.com/office/drawing/2014/main" id="{23D589DE-7251-42C9-A2B6-523812DE1728}"/>
              </a:ext>
            </a:extLst>
          </p:cNvPr>
          <p:cNvPicPr>
            <a:picLocks noChangeAspect="1"/>
          </p:cNvPicPr>
          <p:nvPr/>
        </p:nvPicPr>
        <p:blipFill>
          <a:blip r:embed="rId3"/>
          <a:stretch>
            <a:fillRect/>
          </a:stretch>
        </p:blipFill>
        <p:spPr>
          <a:xfrm>
            <a:off x="7342603" y="2333684"/>
            <a:ext cx="4769026" cy="2913017"/>
          </a:xfrm>
          <a:prstGeom prst="rect">
            <a:avLst/>
          </a:prstGeom>
        </p:spPr>
      </p:pic>
    </p:spTree>
    <p:extLst>
      <p:ext uri="{BB962C8B-B14F-4D97-AF65-F5344CB8AC3E}">
        <p14:creationId xmlns:p14="http://schemas.microsoft.com/office/powerpoint/2010/main" val="170409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E89CE6-101F-4636-9AC8-F14815162ED0}"/>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4" name="TextBox 3">
            <a:extLst>
              <a:ext uri="{FF2B5EF4-FFF2-40B4-BE49-F238E27FC236}">
                <a16:creationId xmlns:a16="http://schemas.microsoft.com/office/drawing/2014/main" id="{EF0952CE-5EB6-4ECD-92BD-2D238DA7EC43}"/>
              </a:ext>
            </a:extLst>
          </p:cNvPr>
          <p:cNvSpPr txBox="1"/>
          <p:nvPr/>
        </p:nvSpPr>
        <p:spPr>
          <a:xfrm>
            <a:off x="80371" y="5229200"/>
            <a:ext cx="461665" cy="1440394"/>
          </a:xfrm>
          <a:prstGeom prst="rect">
            <a:avLst/>
          </a:prstGeom>
          <a:noFill/>
        </p:spPr>
        <p:txBody>
          <a:bodyPr vert="vert270" wrap="none" rtlCol="0">
            <a:spAutoFit/>
          </a:bodyPr>
          <a:lstStyle/>
          <a:p>
            <a:r>
              <a:rPr lang="en-US" sz="1800" dirty="0">
                <a:solidFill>
                  <a:schemeClr val="bg1"/>
                </a:solidFill>
              </a:rPr>
              <a:t>H.E.L.P. course</a:t>
            </a:r>
          </a:p>
        </p:txBody>
      </p:sp>
      <p:sp>
        <p:nvSpPr>
          <p:cNvPr id="2" name="TextBox 1">
            <a:extLst>
              <a:ext uri="{FF2B5EF4-FFF2-40B4-BE49-F238E27FC236}">
                <a16:creationId xmlns:a16="http://schemas.microsoft.com/office/drawing/2014/main" id="{C47104F7-49B0-44DF-A864-2345B67EED60}"/>
              </a:ext>
            </a:extLst>
          </p:cNvPr>
          <p:cNvSpPr txBox="1"/>
          <p:nvPr/>
        </p:nvSpPr>
        <p:spPr>
          <a:xfrm>
            <a:off x="1290163" y="311398"/>
            <a:ext cx="10231840" cy="769441"/>
          </a:xfrm>
          <a:prstGeom prst="rect">
            <a:avLst/>
          </a:prstGeom>
          <a:noFill/>
        </p:spPr>
        <p:txBody>
          <a:bodyPr wrap="none" rtlCol="0">
            <a:spAutoFit/>
          </a:bodyPr>
          <a:lstStyle/>
          <a:p>
            <a:r>
              <a:rPr lang="en-GB" sz="4400" u="sng" dirty="0"/>
              <a:t>Crisis 2: Refugee influx, South Sudan (2012) </a:t>
            </a:r>
          </a:p>
        </p:txBody>
      </p:sp>
      <p:sp>
        <p:nvSpPr>
          <p:cNvPr id="5" name="TextBox 4">
            <a:extLst>
              <a:ext uri="{FF2B5EF4-FFF2-40B4-BE49-F238E27FC236}">
                <a16:creationId xmlns:a16="http://schemas.microsoft.com/office/drawing/2014/main" id="{A98D5331-B35B-4936-B9A5-8D9BA60096AF}"/>
              </a:ext>
            </a:extLst>
          </p:cNvPr>
          <p:cNvSpPr txBox="1"/>
          <p:nvPr/>
        </p:nvSpPr>
        <p:spPr>
          <a:xfrm>
            <a:off x="1290163" y="2466538"/>
            <a:ext cx="5838683" cy="2954655"/>
          </a:xfrm>
          <a:prstGeom prst="rect">
            <a:avLst/>
          </a:prstGeom>
          <a:noFill/>
        </p:spPr>
        <p:txBody>
          <a:bodyPr wrap="square" rtlCol="0">
            <a:spAutoFit/>
          </a:bodyPr>
          <a:lstStyle/>
          <a:p>
            <a:pPr marL="285750" indent="-285750">
              <a:buFont typeface="Arial" panose="020B0604020202020204" pitchFamily="34" charset="0"/>
              <a:buChar char="•"/>
            </a:pPr>
            <a:r>
              <a:rPr lang="en-GB" sz="2400" dirty="0"/>
              <a:t>CMR: 4 deaths per day /10’000 </a:t>
            </a:r>
          </a:p>
          <a:p>
            <a:pPr marL="285750" indent="-285750">
              <a:buFont typeface="Arial" panose="020B0604020202020204" pitchFamily="34" charset="0"/>
              <a:buChar char="•"/>
            </a:pPr>
            <a:r>
              <a:rPr lang="en-GB" sz="2400" dirty="0"/>
              <a:t>58%  of reported deaths children &lt;5y old</a:t>
            </a:r>
          </a:p>
          <a:p>
            <a:pPr marL="285750" indent="-285750">
              <a:buFont typeface="Arial" panose="020B0604020202020204" pitchFamily="34" charset="0"/>
              <a:buChar char="•"/>
            </a:pPr>
            <a:r>
              <a:rPr lang="en-GB" sz="2400" dirty="0"/>
              <a:t>25% of reported deaths  &gt; 50y old</a:t>
            </a:r>
          </a:p>
          <a:p>
            <a:pPr marL="285750" indent="-285750">
              <a:buFont typeface="Arial" panose="020B0604020202020204" pitchFamily="34" charset="0"/>
              <a:buChar char="•"/>
            </a:pPr>
            <a:r>
              <a:rPr lang="en-GB" sz="2400" dirty="0"/>
              <a:t>Main cause of death reported diarrhoea</a:t>
            </a:r>
          </a:p>
          <a:p>
            <a:pPr marL="285750" indent="-285750">
              <a:buFont typeface="Arial" panose="020B0604020202020204" pitchFamily="34" charset="0"/>
              <a:buChar char="•"/>
            </a:pPr>
            <a:r>
              <a:rPr lang="en-GB" sz="2400" dirty="0"/>
              <a:t>25% &lt;5 y old malnourished; 10.1% severely  </a:t>
            </a:r>
          </a:p>
          <a:p>
            <a:pPr marL="285750" indent="-285750">
              <a:buFont typeface="Arial" panose="020B0604020202020204" pitchFamily="34" charset="0"/>
              <a:buChar char="•"/>
            </a:pPr>
            <a:r>
              <a:rPr lang="en-GB" sz="2400" dirty="0"/>
              <a:t>Since start rainy season consultation for  respiratory tract infections tripled </a:t>
            </a:r>
          </a:p>
          <a:p>
            <a:pPr lvl="1"/>
            <a:endParaRPr lang="en-GB" dirty="0"/>
          </a:p>
        </p:txBody>
      </p:sp>
      <p:pic>
        <p:nvPicPr>
          <p:cNvPr id="7" name="Picture 6">
            <a:extLst>
              <a:ext uri="{FF2B5EF4-FFF2-40B4-BE49-F238E27FC236}">
                <a16:creationId xmlns:a16="http://schemas.microsoft.com/office/drawing/2014/main" id="{3DEE5529-4120-449E-8F61-785EB2AE27CE}"/>
              </a:ext>
            </a:extLst>
          </p:cNvPr>
          <p:cNvPicPr>
            <a:picLocks noChangeAspect="1"/>
          </p:cNvPicPr>
          <p:nvPr/>
        </p:nvPicPr>
        <p:blipFill>
          <a:blip r:embed="rId3"/>
          <a:stretch>
            <a:fillRect/>
          </a:stretch>
        </p:blipFill>
        <p:spPr>
          <a:xfrm>
            <a:off x="7415780" y="2375710"/>
            <a:ext cx="4695849" cy="3136310"/>
          </a:xfrm>
          <a:prstGeom prst="rect">
            <a:avLst/>
          </a:prstGeom>
        </p:spPr>
      </p:pic>
    </p:spTree>
    <p:extLst>
      <p:ext uri="{BB962C8B-B14F-4D97-AF65-F5344CB8AC3E}">
        <p14:creationId xmlns:p14="http://schemas.microsoft.com/office/powerpoint/2010/main" val="875304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3B30-2566-443A-B5C8-10046942A90A}"/>
              </a:ext>
            </a:extLst>
          </p:cNvPr>
          <p:cNvSpPr>
            <a:spLocks noGrp="1"/>
          </p:cNvSpPr>
          <p:nvPr>
            <p:ph type="title"/>
          </p:nvPr>
        </p:nvSpPr>
        <p:spPr>
          <a:xfrm>
            <a:off x="1927428" y="184580"/>
            <a:ext cx="9158248" cy="1325563"/>
          </a:xfrm>
        </p:spPr>
        <p:txBody>
          <a:bodyPr>
            <a:normAutofit fontScale="90000"/>
          </a:bodyPr>
          <a:lstStyle/>
          <a:p>
            <a:pPr algn="ctr"/>
            <a:r>
              <a:rPr lang="en-GB" u="sng" dirty="0">
                <a:latin typeface="+mn-lt"/>
              </a:rPr>
              <a:t>Crisis 3: Diphtheria Cox Bazar – Bangladesh</a:t>
            </a:r>
            <a:br>
              <a:rPr lang="en-GB" u="sng" dirty="0">
                <a:latin typeface="+mn-lt"/>
              </a:rPr>
            </a:br>
            <a:r>
              <a:rPr lang="en-GB" u="sng" dirty="0">
                <a:latin typeface="+mn-lt"/>
              </a:rPr>
              <a:t>Rohingya Camp   </a:t>
            </a:r>
          </a:p>
        </p:txBody>
      </p:sp>
      <p:sp>
        <p:nvSpPr>
          <p:cNvPr id="3" name="TextBox 2">
            <a:extLst>
              <a:ext uri="{FF2B5EF4-FFF2-40B4-BE49-F238E27FC236}">
                <a16:creationId xmlns:a16="http://schemas.microsoft.com/office/drawing/2014/main" id="{E663824A-DCFA-4539-ADF4-EA87044FB4D2}"/>
              </a:ext>
            </a:extLst>
          </p:cNvPr>
          <p:cNvSpPr txBox="1"/>
          <p:nvPr/>
        </p:nvSpPr>
        <p:spPr>
          <a:xfrm>
            <a:off x="1066799" y="2166258"/>
            <a:ext cx="5127172" cy="4339650"/>
          </a:xfrm>
          <a:prstGeom prst="rect">
            <a:avLst/>
          </a:prstGeom>
          <a:noFill/>
        </p:spPr>
        <p:txBody>
          <a:bodyPr wrap="square" rtlCol="0">
            <a:spAutoFit/>
          </a:bodyPr>
          <a:lstStyle/>
          <a:p>
            <a:pPr marL="342900" indent="-342900">
              <a:buFont typeface="Arial" panose="020B0604020202020204" pitchFamily="34" charset="0"/>
              <a:buChar char="•"/>
            </a:pPr>
            <a:r>
              <a:rPr lang="en-GB" sz="2800" dirty="0"/>
              <a:t>One of the fastest and largest mass displacement of the last 25 years</a:t>
            </a:r>
          </a:p>
          <a:p>
            <a:pPr marL="342900" indent="-342900">
              <a:buFont typeface="Arial" panose="020B0604020202020204" pitchFamily="34" charset="0"/>
              <a:buChar char="•"/>
            </a:pPr>
            <a:r>
              <a:rPr lang="en-GB" sz="2800" dirty="0"/>
              <a:t>12 camps /settlements</a:t>
            </a:r>
          </a:p>
          <a:p>
            <a:pPr marL="342900" indent="-342900">
              <a:buFont typeface="Arial" panose="020B0604020202020204" pitchFamily="34" charset="0"/>
              <a:buChar char="•"/>
            </a:pPr>
            <a:r>
              <a:rPr lang="en-GB" sz="2800" dirty="0"/>
              <a:t>&gt; 900’000 refugees</a:t>
            </a:r>
          </a:p>
          <a:p>
            <a:pPr marL="342900" indent="-342900">
              <a:buFont typeface="Arial" panose="020B0604020202020204" pitchFamily="34" charset="0"/>
              <a:buChar char="•"/>
            </a:pPr>
            <a:r>
              <a:rPr lang="en-GB" sz="2800" dirty="0"/>
              <a:t>79’000 with host communities</a:t>
            </a:r>
          </a:p>
          <a:p>
            <a:pPr marL="342900" indent="-342900">
              <a:buFont typeface="Arial" panose="020B0604020202020204" pitchFamily="34" charset="0"/>
              <a:buChar char="•"/>
            </a:pPr>
            <a:r>
              <a:rPr lang="en-GB" sz="2800" dirty="0"/>
              <a:t>Mega camp: 602’000 people</a:t>
            </a:r>
          </a:p>
          <a:p>
            <a:pPr marL="342900" indent="-342900">
              <a:buFont typeface="Arial" panose="020B0604020202020204" pitchFamily="34" charset="0"/>
              <a:buChar char="•"/>
            </a:pPr>
            <a:r>
              <a:rPr lang="en-GB" sz="2800" dirty="0"/>
              <a:t>Estimated total population: 1.3 million</a:t>
            </a:r>
          </a:p>
          <a:p>
            <a:pPr marL="342900" indent="-342900">
              <a:buFont typeface="Arial" panose="020B0604020202020204" pitchFamily="34" charset="0"/>
              <a:buChar char="•"/>
            </a:pPr>
            <a:endParaRPr lang="en-GB" sz="2400" dirty="0"/>
          </a:p>
        </p:txBody>
      </p:sp>
      <p:sp>
        <p:nvSpPr>
          <p:cNvPr id="6" name="Rectangle 5">
            <a:extLst>
              <a:ext uri="{FF2B5EF4-FFF2-40B4-BE49-F238E27FC236}">
                <a16:creationId xmlns:a16="http://schemas.microsoft.com/office/drawing/2014/main" id="{4A92F512-5079-400A-AEDE-10B74E61573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D0F334E7-F892-4173-A4A5-269D911D9505}"/>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pic>
        <p:nvPicPr>
          <p:cNvPr id="8" name="Content Placeholder 6">
            <a:extLst>
              <a:ext uri="{FF2B5EF4-FFF2-40B4-BE49-F238E27FC236}">
                <a16:creationId xmlns:a16="http://schemas.microsoft.com/office/drawing/2014/main" id="{2599D889-6C4A-441A-BDAE-8C90ED003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779622" y="2551927"/>
            <a:ext cx="4877851" cy="3036225"/>
          </a:xfrm>
          <a:prstGeom prst="rect">
            <a:avLst/>
          </a:prstGeom>
        </p:spPr>
      </p:pic>
    </p:spTree>
    <p:extLst>
      <p:ext uri="{BB962C8B-B14F-4D97-AF65-F5344CB8AC3E}">
        <p14:creationId xmlns:p14="http://schemas.microsoft.com/office/powerpoint/2010/main" val="2066982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BB0A1-BB5D-CD46-A219-5616B482E6B9}"/>
              </a:ext>
            </a:extLst>
          </p:cNvPr>
          <p:cNvSpPr>
            <a:spLocks noGrp="1"/>
          </p:cNvSpPr>
          <p:nvPr>
            <p:ph type="title"/>
          </p:nvPr>
        </p:nvSpPr>
        <p:spPr/>
        <p:txBody>
          <a:bodyPr>
            <a:normAutofit/>
          </a:bodyPr>
          <a:lstStyle/>
          <a:p>
            <a:pPr algn="ctr">
              <a:defRPr/>
            </a:pPr>
            <a:r>
              <a:rPr lang="en-US" u="sng" dirty="0">
                <a:latin typeface="+mn-lt"/>
              </a:rPr>
              <a:t>Crisis 3: Diphtheria Cox Bazar</a:t>
            </a:r>
            <a:r>
              <a:rPr lang="en-GB" u="sng" dirty="0">
                <a:latin typeface="+mn-lt"/>
              </a:rPr>
              <a:t>– Bangladesh</a:t>
            </a:r>
            <a:br>
              <a:rPr lang="en-GB" u="sng" dirty="0">
                <a:latin typeface="+mn-lt"/>
              </a:rPr>
            </a:br>
            <a:r>
              <a:rPr lang="en-GB" u="sng" dirty="0">
                <a:latin typeface="+mn-lt"/>
              </a:rPr>
              <a:t>Rohingya Camp</a:t>
            </a:r>
            <a:endParaRPr lang="en-US" u="sng" dirty="0">
              <a:latin typeface="+mn-lt"/>
            </a:endParaRPr>
          </a:p>
        </p:txBody>
      </p:sp>
      <p:sp>
        <p:nvSpPr>
          <p:cNvPr id="5" name="Slide Number Placeholder 4">
            <a:extLst>
              <a:ext uri="{FF2B5EF4-FFF2-40B4-BE49-F238E27FC236}">
                <a16:creationId xmlns:a16="http://schemas.microsoft.com/office/drawing/2014/main" id="{873E7B05-A266-A04D-8CDE-BD5740AB29D4}"/>
              </a:ext>
            </a:extLst>
          </p:cNvPr>
          <p:cNvSpPr>
            <a:spLocks noGrp="1"/>
          </p:cNvSpPr>
          <p:nvPr>
            <p:ph type="sldNum" sz="quarter" idx="12"/>
          </p:nvPr>
        </p:nvSpPr>
        <p:spPr/>
        <p:txBody>
          <a:bodyPr/>
          <a:lstStyle/>
          <a:p>
            <a:pPr>
              <a:defRPr/>
            </a:pPr>
            <a:fld id="{C58F577C-2440-524E-BD02-768D98BFEFD2}" type="slidenum">
              <a:rPr lang="en-US" altLang="en-US" smtClean="0"/>
              <a:pPr>
                <a:defRPr/>
              </a:pPr>
              <a:t>23</a:t>
            </a:fld>
            <a:endParaRPr lang="en-US" altLang="en-US"/>
          </a:p>
        </p:txBody>
      </p:sp>
      <p:pic>
        <p:nvPicPr>
          <p:cNvPr id="66563" name="Content Placeholder 10">
            <a:extLst>
              <a:ext uri="{FF2B5EF4-FFF2-40B4-BE49-F238E27FC236}">
                <a16:creationId xmlns:a16="http://schemas.microsoft.com/office/drawing/2014/main" id="{118868C1-82BE-1B48-B56B-733EB67B1FB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97916" y="2139950"/>
            <a:ext cx="4194175" cy="4216400"/>
          </a:xfrm>
        </p:spPr>
      </p:pic>
      <p:pic>
        <p:nvPicPr>
          <p:cNvPr id="66564" name="Content Placeholder 6">
            <a:extLst>
              <a:ext uri="{FF2B5EF4-FFF2-40B4-BE49-F238E27FC236}">
                <a16:creationId xmlns:a16="http://schemas.microsoft.com/office/drawing/2014/main" id="{0EA83401-F8E4-F14E-9DFB-02E742049BA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513512" y="2600903"/>
            <a:ext cx="4194175" cy="3146425"/>
          </a:xfrm>
        </p:spPr>
      </p:pic>
      <p:sp>
        <p:nvSpPr>
          <p:cNvPr id="6" name="Rectangle 5">
            <a:extLst>
              <a:ext uri="{FF2B5EF4-FFF2-40B4-BE49-F238E27FC236}">
                <a16:creationId xmlns:a16="http://schemas.microsoft.com/office/drawing/2014/main" id="{A9EBB616-3448-415F-BFB4-B80DCA398636}"/>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936051D7-FE1A-46A5-9DD1-8503087A4E46}"/>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250165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5">
            <a:extLst>
              <a:ext uri="{FF2B5EF4-FFF2-40B4-BE49-F238E27FC236}">
                <a16:creationId xmlns:a16="http://schemas.microsoft.com/office/drawing/2014/main" id="{9A97D2E4-7667-AB4E-A306-D4FEB7C70BA4}"/>
              </a:ext>
            </a:extLst>
          </p:cNvPr>
          <p:cNvSpPr>
            <a:spLocks noGrp="1" noChangeArrowheads="1"/>
          </p:cNvSpPr>
          <p:nvPr>
            <p:ph type="title"/>
          </p:nvPr>
        </p:nvSpPr>
        <p:spPr>
          <a:xfrm>
            <a:off x="1505858" y="244474"/>
            <a:ext cx="9699172" cy="1325563"/>
          </a:xfrm>
        </p:spPr>
        <p:txBody>
          <a:bodyPr/>
          <a:lstStyle/>
          <a:p>
            <a:pPr algn="ctr"/>
            <a:r>
              <a:rPr lang="en-US" altLang="en-US" u="sng" dirty="0">
                <a:latin typeface="+mn-lt"/>
                <a:ea typeface="ＭＳ Ｐゴシック" panose="020B0600070205080204" pitchFamily="34" charset="-128"/>
              </a:rPr>
              <a:t>Crisis 3: Diphtheria Cox Bazar -Initial signal and context</a:t>
            </a:r>
          </a:p>
        </p:txBody>
      </p:sp>
      <p:sp>
        <p:nvSpPr>
          <p:cNvPr id="7" name="Content Placeholder 6">
            <a:extLst>
              <a:ext uri="{FF2B5EF4-FFF2-40B4-BE49-F238E27FC236}">
                <a16:creationId xmlns:a16="http://schemas.microsoft.com/office/drawing/2014/main" id="{14058692-2B14-F34F-8514-5FEC4B1A343E}"/>
              </a:ext>
            </a:extLst>
          </p:cNvPr>
          <p:cNvSpPr>
            <a:spLocks noGrp="1" noChangeArrowheads="1"/>
          </p:cNvSpPr>
          <p:nvPr>
            <p:ph idx="1"/>
          </p:nvPr>
        </p:nvSpPr>
        <p:spPr>
          <a:xfrm>
            <a:off x="1346200" y="2005012"/>
            <a:ext cx="10515600" cy="3481388"/>
          </a:xfrm>
        </p:spPr>
        <p:txBody>
          <a:bodyPr/>
          <a:lstStyle/>
          <a:p>
            <a:r>
              <a:rPr lang="en-AU" altLang="en-US" dirty="0">
                <a:ea typeface="ＭＳ Ｐゴシック" panose="020B0600070205080204" pitchFamily="34" charset="-128"/>
              </a:rPr>
              <a:t>Suspected diphtheria cases in Nov 2017 among Rohingya refugees in the camps and surrounding host community </a:t>
            </a:r>
          </a:p>
          <a:p>
            <a:r>
              <a:rPr lang="en-US" altLang="en-US" dirty="0">
                <a:ea typeface="ＭＳ Ｐゴシック" panose="020B0600070205080204" pitchFamily="34" charset="-128"/>
              </a:rPr>
              <a:t>Lack of laboratory facilities for confirmation</a:t>
            </a:r>
          </a:p>
          <a:p>
            <a:r>
              <a:rPr lang="en-US" altLang="en-US" dirty="0">
                <a:ea typeface="ＭＳ Ｐゴシック" panose="020B0600070205080204" pitchFamily="34" charset="-128"/>
              </a:rPr>
              <a:t>Concurrent outbreaks/background of other epidemic prone illnesses</a:t>
            </a:r>
          </a:p>
          <a:p>
            <a:r>
              <a:rPr lang="en-US" altLang="en-US" dirty="0">
                <a:ea typeface="ＭＳ Ｐゴシック" panose="020B0600070205080204" pitchFamily="34" charset="-128"/>
              </a:rPr>
              <a:t>1 hospital, already overwhelmed</a:t>
            </a:r>
          </a:p>
          <a:p>
            <a:r>
              <a:rPr lang="en-US" altLang="en-US" dirty="0">
                <a:ea typeface="ＭＳ Ｐゴシック" panose="020B0600070205080204" pitchFamily="34" charset="-128"/>
              </a:rPr>
              <a:t>MSF, Red Cross and IOM have established field hospitals, all suspect cases to 1 facility</a:t>
            </a:r>
          </a:p>
        </p:txBody>
      </p:sp>
      <p:sp>
        <p:nvSpPr>
          <p:cNvPr id="5" name="Slide Number Placeholder 4">
            <a:extLst>
              <a:ext uri="{FF2B5EF4-FFF2-40B4-BE49-F238E27FC236}">
                <a16:creationId xmlns:a16="http://schemas.microsoft.com/office/drawing/2014/main" id="{9A450096-27AB-9649-BAE0-A05F0842903B}"/>
              </a:ext>
            </a:extLst>
          </p:cNvPr>
          <p:cNvSpPr>
            <a:spLocks noGrp="1"/>
          </p:cNvSpPr>
          <p:nvPr>
            <p:ph type="sldNum" sz="quarter" idx="12"/>
          </p:nvPr>
        </p:nvSpPr>
        <p:spPr/>
        <p:txBody>
          <a:bodyPr/>
          <a:lstStyle/>
          <a:p>
            <a:pPr>
              <a:defRPr/>
            </a:pPr>
            <a:fld id="{C2CFAFEC-DAD6-7B44-AFB8-B677BBB13B95}" type="slidenum">
              <a:rPr lang="en-US" altLang="en-US" smtClean="0"/>
              <a:pPr>
                <a:defRPr/>
              </a:pPr>
              <a:t>24</a:t>
            </a:fld>
            <a:endParaRPr lang="en-US" altLang="en-US"/>
          </a:p>
        </p:txBody>
      </p:sp>
      <p:sp>
        <p:nvSpPr>
          <p:cNvPr id="6" name="Rectangle 5">
            <a:extLst>
              <a:ext uri="{FF2B5EF4-FFF2-40B4-BE49-F238E27FC236}">
                <a16:creationId xmlns:a16="http://schemas.microsoft.com/office/drawing/2014/main" id="{8B358B6E-1AF2-4C86-BB08-6256B242704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0FF7FDD2-4D9F-400A-9772-9CB5543A00F8}"/>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2260829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5DB7-CEB1-4A95-9740-4B8436CD1910}"/>
              </a:ext>
            </a:extLst>
          </p:cNvPr>
          <p:cNvSpPr>
            <a:spLocks noGrp="1"/>
          </p:cNvSpPr>
          <p:nvPr>
            <p:ph type="title"/>
          </p:nvPr>
        </p:nvSpPr>
        <p:spPr>
          <a:xfrm>
            <a:off x="838200" y="315218"/>
            <a:ext cx="5427133" cy="1325563"/>
          </a:xfrm>
        </p:spPr>
        <p:txBody>
          <a:bodyPr>
            <a:normAutofit/>
          </a:bodyPr>
          <a:lstStyle/>
          <a:p>
            <a:r>
              <a:rPr lang="en-GB" sz="3600" b="1" dirty="0">
                <a:solidFill>
                  <a:srgbClr val="0000FF"/>
                </a:solidFill>
                <a:latin typeface="+mn-lt"/>
              </a:rPr>
              <a:t>Group work</a:t>
            </a:r>
            <a:br>
              <a:rPr lang="en-GB" b="1" dirty="0">
                <a:solidFill>
                  <a:srgbClr val="0000FF"/>
                </a:solidFill>
                <a:latin typeface="+mn-lt"/>
              </a:rPr>
            </a:br>
            <a:r>
              <a:rPr lang="en-GB" sz="3600" b="1" dirty="0">
                <a:solidFill>
                  <a:srgbClr val="FF0000"/>
                </a:solidFill>
                <a:latin typeface="+mn-lt"/>
              </a:rPr>
              <a:t>Time allocated: 20 minutes </a:t>
            </a:r>
            <a:endParaRPr lang="en-GB" b="1" dirty="0">
              <a:solidFill>
                <a:srgbClr val="FF0000"/>
              </a:solidFill>
              <a:latin typeface="+mn-lt"/>
            </a:endParaRPr>
          </a:p>
        </p:txBody>
      </p:sp>
      <p:sp>
        <p:nvSpPr>
          <p:cNvPr id="3" name="Content Placeholder 2">
            <a:extLst>
              <a:ext uri="{FF2B5EF4-FFF2-40B4-BE49-F238E27FC236}">
                <a16:creationId xmlns:a16="http://schemas.microsoft.com/office/drawing/2014/main" id="{56AC4A1A-39EA-4ABE-88A7-649CF4970674}"/>
              </a:ext>
            </a:extLst>
          </p:cNvPr>
          <p:cNvSpPr>
            <a:spLocks noGrp="1"/>
          </p:cNvSpPr>
          <p:nvPr>
            <p:ph idx="1"/>
          </p:nvPr>
        </p:nvSpPr>
        <p:spPr>
          <a:xfrm>
            <a:off x="838200" y="3584047"/>
            <a:ext cx="10515600" cy="2728206"/>
          </a:xfrm>
        </p:spPr>
        <p:txBody>
          <a:bodyPr>
            <a:normAutofit lnSpcReduction="10000"/>
          </a:bodyPr>
          <a:lstStyle/>
          <a:p>
            <a:pPr marL="0" indent="0">
              <a:buNone/>
            </a:pPr>
            <a:endParaRPr lang="en-GB" dirty="0"/>
          </a:p>
          <a:p>
            <a:r>
              <a:rPr lang="en-GB" dirty="0"/>
              <a:t>How would you implement a surveillance system? </a:t>
            </a:r>
          </a:p>
          <a:p>
            <a:r>
              <a:rPr lang="en-GB" dirty="0"/>
              <a:t>What diseases would you prioritize in your surveillance system?</a:t>
            </a:r>
          </a:p>
          <a:p>
            <a:r>
              <a:rPr lang="en-GB" dirty="0"/>
              <a:t>Design a form to collect data (one page)</a:t>
            </a:r>
          </a:p>
          <a:p>
            <a:r>
              <a:rPr lang="en-GB" dirty="0"/>
              <a:t>How will you interface with other responders: Government, clinical care providers, community based programmes, etc. </a:t>
            </a:r>
          </a:p>
        </p:txBody>
      </p:sp>
      <p:pic>
        <p:nvPicPr>
          <p:cNvPr id="4" name="Picture 5">
            <a:extLst>
              <a:ext uri="{FF2B5EF4-FFF2-40B4-BE49-F238E27FC236}">
                <a16:creationId xmlns:a16="http://schemas.microsoft.com/office/drawing/2014/main" id="{62B6B9D6-FB7E-4F0B-BF52-DED5A27FE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343" y="808104"/>
            <a:ext cx="2779835" cy="207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AF60533-18BF-400A-92B1-CF10F160D80D}"/>
              </a:ext>
            </a:extLst>
          </p:cNvPr>
          <p:cNvSpPr txBox="1"/>
          <p:nvPr/>
        </p:nvSpPr>
        <p:spPr>
          <a:xfrm>
            <a:off x="838200" y="1846682"/>
            <a:ext cx="7425267" cy="1846659"/>
          </a:xfrm>
          <a:prstGeom prst="rect">
            <a:avLst/>
          </a:prstGeom>
          <a:noFill/>
        </p:spPr>
        <p:txBody>
          <a:bodyPr wrap="square" rtlCol="0">
            <a:spAutoFit/>
          </a:bodyPr>
          <a:lstStyle/>
          <a:p>
            <a:r>
              <a:rPr lang="en-GB" sz="3200" dirty="0"/>
              <a:t>Your team has been dispatched to one of these crises and been assigned to take responsibility for disease surveillance</a:t>
            </a:r>
          </a:p>
          <a:p>
            <a:endParaRPr lang="en-GB" dirty="0"/>
          </a:p>
        </p:txBody>
      </p:sp>
      <p:sp>
        <p:nvSpPr>
          <p:cNvPr id="6" name="Rectangle 5">
            <a:extLst>
              <a:ext uri="{FF2B5EF4-FFF2-40B4-BE49-F238E27FC236}">
                <a16:creationId xmlns:a16="http://schemas.microsoft.com/office/drawing/2014/main" id="{91C1689A-F965-4A04-9632-F680E860990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12A1AD07-0C28-4981-9B09-4C30B7C1351B}"/>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394595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0277" y="364014"/>
            <a:ext cx="9623954" cy="1143000"/>
          </a:xfrm>
        </p:spPr>
        <p:txBody>
          <a:bodyPr>
            <a:normAutofit fontScale="90000"/>
          </a:bodyPr>
          <a:lstStyle/>
          <a:p>
            <a:r>
              <a:rPr lang="en-AU" u="sng" dirty="0">
                <a:latin typeface="+mn-lt"/>
              </a:rPr>
              <a:t>Some key points for disease surveillance data</a:t>
            </a:r>
            <a:endParaRPr lang="fr-FR" u="sng" dirty="0">
              <a:latin typeface="+mn-lt"/>
            </a:endParaRPr>
          </a:p>
        </p:txBody>
      </p:sp>
      <p:sp>
        <p:nvSpPr>
          <p:cNvPr id="3" name="Content Placeholder 2"/>
          <p:cNvSpPr>
            <a:spLocks noGrp="1"/>
          </p:cNvSpPr>
          <p:nvPr>
            <p:ph idx="1"/>
          </p:nvPr>
        </p:nvSpPr>
        <p:spPr>
          <a:xfrm>
            <a:off x="1634403" y="2218779"/>
            <a:ext cx="9623954" cy="2901245"/>
          </a:xfrm>
        </p:spPr>
        <p:txBody>
          <a:bodyPr>
            <a:normAutofit fontScale="85000" lnSpcReduction="10000"/>
          </a:bodyPr>
          <a:lstStyle/>
          <a:p>
            <a:r>
              <a:rPr lang="en-AU" sz="3400" dirty="0"/>
              <a:t>Which diseases are endemic in the affected area?</a:t>
            </a:r>
          </a:p>
          <a:p>
            <a:r>
              <a:rPr lang="en-AU" sz="3400" dirty="0"/>
              <a:t>What seasonal events should you consider?</a:t>
            </a:r>
          </a:p>
          <a:p>
            <a:r>
              <a:rPr lang="en-AU" sz="3400" dirty="0"/>
              <a:t>Which of the communicable diseases has outbreak potential</a:t>
            </a:r>
          </a:p>
          <a:p>
            <a:r>
              <a:rPr lang="en-AU" sz="3400" dirty="0"/>
              <a:t>Which diseases are associated with high mortality </a:t>
            </a:r>
          </a:p>
          <a:p>
            <a:r>
              <a:rPr lang="en-AU" sz="3400" dirty="0"/>
              <a:t>What are the immunisation rates? </a:t>
            </a:r>
          </a:p>
          <a:p>
            <a:r>
              <a:rPr lang="en-AU" sz="3400" dirty="0"/>
              <a:t>Case definitions</a:t>
            </a:r>
            <a:endParaRPr lang="en-AU" dirty="0"/>
          </a:p>
        </p:txBody>
      </p:sp>
      <p:sp>
        <p:nvSpPr>
          <p:cNvPr id="4" name="Rectangle 3">
            <a:extLst>
              <a:ext uri="{FF2B5EF4-FFF2-40B4-BE49-F238E27FC236}">
                <a16:creationId xmlns:a16="http://schemas.microsoft.com/office/drawing/2014/main" id="{5603ABBD-7EA9-492E-8412-EEC022BDC2B6}"/>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D9AC54FB-4F4F-408E-8955-EE1E18710BFD}"/>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2446796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219200" y="218455"/>
            <a:ext cx="10515600" cy="1325563"/>
          </a:xfrm>
        </p:spPr>
        <p:txBody>
          <a:bodyPr>
            <a:normAutofit/>
          </a:bodyPr>
          <a:lstStyle/>
          <a:p>
            <a:pPr algn="ctr" eaLnBrk="1" hangingPunct="1"/>
            <a:r>
              <a:rPr lang="en-GB" altLang="en-US" u="sng" dirty="0">
                <a:latin typeface="+mn-lt"/>
              </a:rPr>
              <a:t>Communicable diseases typical under surveillance in a country</a:t>
            </a:r>
          </a:p>
        </p:txBody>
      </p:sp>
      <p:sp>
        <p:nvSpPr>
          <p:cNvPr id="26627" name="Rectangle 3"/>
          <p:cNvSpPr>
            <a:spLocks noGrp="1" noChangeArrowheads="1"/>
          </p:cNvSpPr>
          <p:nvPr>
            <p:ph type="body" idx="1"/>
          </p:nvPr>
        </p:nvSpPr>
        <p:spPr>
          <a:xfrm>
            <a:off x="1328659" y="2042571"/>
            <a:ext cx="2946400" cy="4400550"/>
          </a:xfrm>
        </p:spPr>
        <p:txBody>
          <a:bodyPr/>
          <a:lstStyle/>
          <a:p>
            <a:pPr eaLnBrk="1" hangingPunct="1"/>
            <a:r>
              <a:rPr lang="en-GB" altLang="en-US" sz="2400" dirty="0"/>
              <a:t>Cholera</a:t>
            </a:r>
          </a:p>
          <a:p>
            <a:pPr eaLnBrk="1" hangingPunct="1"/>
            <a:r>
              <a:rPr lang="en-GB" altLang="en-US" sz="2400" dirty="0"/>
              <a:t>Diarrhoea</a:t>
            </a:r>
          </a:p>
          <a:p>
            <a:pPr eaLnBrk="1" hangingPunct="1"/>
            <a:r>
              <a:rPr lang="en-GB" altLang="en-US" sz="2400" dirty="0"/>
              <a:t>Typhoid fever</a:t>
            </a:r>
          </a:p>
          <a:p>
            <a:pPr eaLnBrk="1" hangingPunct="1"/>
            <a:r>
              <a:rPr lang="en-GB" altLang="en-US" sz="2400" dirty="0"/>
              <a:t>Leprosy</a:t>
            </a:r>
          </a:p>
          <a:p>
            <a:pPr eaLnBrk="1" hangingPunct="1"/>
            <a:r>
              <a:rPr lang="en-GB" altLang="en-US" sz="2400" dirty="0"/>
              <a:t>Tetanus</a:t>
            </a:r>
          </a:p>
          <a:p>
            <a:pPr eaLnBrk="1" hangingPunct="1"/>
            <a:r>
              <a:rPr lang="en-GB" altLang="en-US" sz="2400" dirty="0"/>
              <a:t>Dengue fever</a:t>
            </a:r>
          </a:p>
          <a:p>
            <a:pPr eaLnBrk="1" hangingPunct="1"/>
            <a:r>
              <a:rPr lang="en-GB" altLang="en-US" sz="2400" dirty="0"/>
              <a:t>Diphtheria</a:t>
            </a:r>
          </a:p>
          <a:p>
            <a:pPr eaLnBrk="1" hangingPunct="1"/>
            <a:r>
              <a:rPr lang="en-GB" altLang="en-US" sz="2400" dirty="0"/>
              <a:t>Measles</a:t>
            </a:r>
          </a:p>
          <a:p>
            <a:pPr eaLnBrk="1" hangingPunct="1"/>
            <a:r>
              <a:rPr lang="en-GB" altLang="en-US" sz="2400" dirty="0"/>
              <a:t>AFP</a:t>
            </a:r>
          </a:p>
        </p:txBody>
      </p:sp>
      <p:sp>
        <p:nvSpPr>
          <p:cNvPr id="26628" name="Rectangle 4"/>
          <p:cNvSpPr>
            <a:spLocks noChangeArrowheads="1"/>
          </p:cNvSpPr>
          <p:nvPr/>
        </p:nvSpPr>
        <p:spPr bwMode="auto">
          <a:xfrm>
            <a:off x="4008133" y="1918770"/>
            <a:ext cx="3352800" cy="445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GB" altLang="en-US" sz="2400" dirty="0">
                <a:latin typeface="+mn-lt"/>
              </a:rPr>
              <a:t>Syphilis</a:t>
            </a:r>
          </a:p>
          <a:p>
            <a:pPr eaLnBrk="1" hangingPunct="1"/>
            <a:r>
              <a:rPr lang="en-GB" altLang="en-US" sz="2400" dirty="0">
                <a:latin typeface="+mn-lt"/>
              </a:rPr>
              <a:t>Gonorrhoea</a:t>
            </a:r>
          </a:p>
          <a:p>
            <a:pPr eaLnBrk="1" hangingPunct="1"/>
            <a:r>
              <a:rPr lang="en-GB" altLang="en-US" sz="2400" dirty="0">
                <a:latin typeface="+mn-lt"/>
              </a:rPr>
              <a:t>Pneumonia</a:t>
            </a:r>
          </a:p>
          <a:p>
            <a:pPr eaLnBrk="1" hangingPunct="1"/>
            <a:r>
              <a:rPr lang="en-GB" altLang="en-US" sz="2400" dirty="0">
                <a:latin typeface="+mn-lt"/>
              </a:rPr>
              <a:t>Neonatal tetanus</a:t>
            </a:r>
          </a:p>
          <a:p>
            <a:pPr eaLnBrk="1" hangingPunct="1"/>
            <a:r>
              <a:rPr lang="en-GB" altLang="en-US" sz="2400" dirty="0">
                <a:latin typeface="+mn-lt"/>
              </a:rPr>
              <a:t>Tuberculosis</a:t>
            </a:r>
          </a:p>
          <a:p>
            <a:pPr eaLnBrk="1" hangingPunct="1"/>
            <a:r>
              <a:rPr lang="en-GB" altLang="en-US" sz="2400" dirty="0">
                <a:latin typeface="+mn-lt"/>
              </a:rPr>
              <a:t>Aids</a:t>
            </a:r>
          </a:p>
          <a:p>
            <a:pPr eaLnBrk="1" hangingPunct="1"/>
            <a:r>
              <a:rPr lang="en-GB" altLang="en-US" sz="2400" dirty="0">
                <a:latin typeface="+mn-lt"/>
              </a:rPr>
              <a:t>Viral hepatitis</a:t>
            </a:r>
          </a:p>
          <a:p>
            <a:pPr eaLnBrk="1" hangingPunct="1"/>
            <a:r>
              <a:rPr lang="en-GB" altLang="en-US" sz="2400" dirty="0">
                <a:latin typeface="+mn-lt"/>
              </a:rPr>
              <a:t>Influenza</a:t>
            </a:r>
          </a:p>
          <a:p>
            <a:pPr eaLnBrk="1" hangingPunct="1"/>
            <a:r>
              <a:rPr lang="en-GB" altLang="en-US" sz="2400" dirty="0">
                <a:latin typeface="+mn-lt"/>
              </a:rPr>
              <a:t>Meningitis</a:t>
            </a:r>
          </a:p>
          <a:p>
            <a:pPr eaLnBrk="1" hangingPunct="1"/>
            <a:r>
              <a:rPr lang="en-GB" altLang="en-US" sz="2400" dirty="0">
                <a:latin typeface="+mn-lt"/>
              </a:rPr>
              <a:t>Malaria</a:t>
            </a:r>
          </a:p>
        </p:txBody>
      </p:sp>
      <p:sp>
        <p:nvSpPr>
          <p:cNvPr id="136197" name="AutoShape 5"/>
          <p:cNvSpPr>
            <a:spLocks/>
          </p:cNvSpPr>
          <p:nvPr/>
        </p:nvSpPr>
        <p:spPr bwMode="auto">
          <a:xfrm>
            <a:off x="7056133" y="2197414"/>
            <a:ext cx="609600" cy="3810000"/>
          </a:xfrm>
          <a:prstGeom prst="rightBrace">
            <a:avLst>
              <a:gd name="adj1" fmla="val 52083"/>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a:p>
        </p:txBody>
      </p:sp>
      <p:sp>
        <p:nvSpPr>
          <p:cNvPr id="136198" name="Text Box 6"/>
          <p:cNvSpPr txBox="1">
            <a:spLocks noChangeArrowheads="1"/>
          </p:cNvSpPr>
          <p:nvPr/>
        </p:nvSpPr>
        <p:spPr bwMode="auto">
          <a:xfrm>
            <a:off x="9124144" y="1826800"/>
            <a:ext cx="29464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latin typeface="+mn-lt"/>
              </a:rPr>
              <a:t>Which of these has outbreak potential?</a:t>
            </a:r>
          </a:p>
          <a:p>
            <a:pPr eaLnBrk="1" hangingPunct="1">
              <a:spcBef>
                <a:spcPct val="50000"/>
              </a:spcBef>
            </a:pPr>
            <a:endParaRPr lang="en-US" altLang="en-US" sz="2800" dirty="0">
              <a:latin typeface="+mn-lt"/>
            </a:endParaRPr>
          </a:p>
          <a:p>
            <a:pPr eaLnBrk="1" hangingPunct="1">
              <a:spcBef>
                <a:spcPct val="50000"/>
              </a:spcBef>
            </a:pPr>
            <a:r>
              <a:rPr lang="en-US" altLang="en-US" sz="2800" dirty="0">
                <a:latin typeface="+mn-lt"/>
              </a:rPr>
              <a:t>Which should be under surveillance during the acute  phase of this crisis?</a:t>
            </a:r>
          </a:p>
        </p:txBody>
      </p:sp>
      <p:pic>
        <p:nvPicPr>
          <p:cNvPr id="8" name="Content Placeholder 6">
            <a:extLst>
              <a:ext uri="{FF2B5EF4-FFF2-40B4-BE49-F238E27FC236}">
                <a16:creationId xmlns:a16="http://schemas.microsoft.com/office/drawing/2014/main" id="{DBB53749-18EA-41EB-8186-870DC851C3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1146" y="3422601"/>
            <a:ext cx="1442785" cy="1442785"/>
          </a:xfrm>
          <a:prstGeom prst="rect">
            <a:avLst/>
          </a:prstGeom>
        </p:spPr>
      </p:pic>
      <p:sp>
        <p:nvSpPr>
          <p:cNvPr id="9" name="Rectangle 8">
            <a:extLst>
              <a:ext uri="{FF2B5EF4-FFF2-40B4-BE49-F238E27FC236}">
                <a16:creationId xmlns:a16="http://schemas.microsoft.com/office/drawing/2014/main" id="{56946745-4ADF-4CA3-8B9A-D35B56C638D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0" name="TextBox 9">
            <a:extLst>
              <a:ext uri="{FF2B5EF4-FFF2-40B4-BE49-F238E27FC236}">
                <a16:creationId xmlns:a16="http://schemas.microsoft.com/office/drawing/2014/main" id="{407025EC-6EB3-4F09-A383-3D2168C4F8BA}"/>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226982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49313" y="162359"/>
            <a:ext cx="10515600" cy="1325563"/>
          </a:xfrm>
        </p:spPr>
        <p:txBody>
          <a:bodyPr/>
          <a:lstStyle/>
          <a:p>
            <a:pPr algn="ctr" eaLnBrk="1" hangingPunct="1"/>
            <a:r>
              <a:rPr lang="en-GB" altLang="en-US" u="sng" dirty="0">
                <a:latin typeface="+mn-lt"/>
              </a:rPr>
              <a:t>Priority diseases for surveillance in crises</a:t>
            </a:r>
          </a:p>
        </p:txBody>
      </p:sp>
      <p:sp>
        <p:nvSpPr>
          <p:cNvPr id="28675" name="Rectangle 3"/>
          <p:cNvSpPr>
            <a:spLocks noGrp="1" noChangeArrowheads="1"/>
          </p:cNvSpPr>
          <p:nvPr>
            <p:ph type="body" idx="1"/>
          </p:nvPr>
        </p:nvSpPr>
        <p:spPr>
          <a:xfrm>
            <a:off x="1992313" y="1888862"/>
            <a:ext cx="3589338" cy="4813625"/>
          </a:xfrm>
          <a:noFill/>
        </p:spPr>
        <p:txBody>
          <a:bodyPr>
            <a:spAutoFit/>
          </a:bodyPr>
          <a:lstStyle/>
          <a:p>
            <a:pPr eaLnBrk="1" hangingPunct="1"/>
            <a:r>
              <a:rPr lang="en-GB" altLang="en-US" sz="2600" dirty="0">
                <a:solidFill>
                  <a:srgbClr val="0000FF"/>
                </a:solidFill>
              </a:rPr>
              <a:t>Cholera</a:t>
            </a:r>
          </a:p>
          <a:p>
            <a:pPr eaLnBrk="1" hangingPunct="1"/>
            <a:r>
              <a:rPr lang="en-GB" altLang="en-US" sz="2600" dirty="0">
                <a:solidFill>
                  <a:srgbClr val="0000FF"/>
                </a:solidFill>
              </a:rPr>
              <a:t>Diarrhoea</a:t>
            </a:r>
          </a:p>
          <a:p>
            <a:pPr eaLnBrk="1" hangingPunct="1"/>
            <a:r>
              <a:rPr lang="en-GB" altLang="en-US" sz="2600" dirty="0">
                <a:solidFill>
                  <a:srgbClr val="0000FF"/>
                </a:solidFill>
              </a:rPr>
              <a:t>Typhoid fever</a:t>
            </a:r>
          </a:p>
          <a:p>
            <a:pPr eaLnBrk="1" hangingPunct="1"/>
            <a:r>
              <a:rPr lang="en-GB" altLang="en-US" sz="2600" dirty="0">
                <a:solidFill>
                  <a:schemeClr val="bg1">
                    <a:lumMod val="75000"/>
                  </a:schemeClr>
                </a:solidFill>
              </a:rPr>
              <a:t>Leprosy</a:t>
            </a:r>
          </a:p>
          <a:p>
            <a:pPr eaLnBrk="1" hangingPunct="1"/>
            <a:r>
              <a:rPr lang="en-GB" altLang="en-US" sz="2600" dirty="0">
                <a:solidFill>
                  <a:srgbClr val="0000FF"/>
                </a:solidFill>
              </a:rPr>
              <a:t>Tetanus</a:t>
            </a:r>
          </a:p>
          <a:p>
            <a:pPr eaLnBrk="1" hangingPunct="1"/>
            <a:r>
              <a:rPr lang="en-GB" altLang="en-US" sz="2600" dirty="0">
                <a:solidFill>
                  <a:srgbClr val="0000FF"/>
                </a:solidFill>
              </a:rPr>
              <a:t>Dengue fever</a:t>
            </a:r>
          </a:p>
          <a:p>
            <a:pPr eaLnBrk="1" hangingPunct="1"/>
            <a:r>
              <a:rPr lang="en-GB" altLang="en-US" sz="2600" dirty="0">
                <a:solidFill>
                  <a:schemeClr val="bg1">
                    <a:lumMod val="75000"/>
                  </a:schemeClr>
                </a:solidFill>
              </a:rPr>
              <a:t>Diphtheria?</a:t>
            </a:r>
          </a:p>
          <a:p>
            <a:pPr eaLnBrk="1" hangingPunct="1"/>
            <a:r>
              <a:rPr lang="en-GB" altLang="en-US" sz="2600" dirty="0">
                <a:solidFill>
                  <a:srgbClr val="0000FF"/>
                </a:solidFill>
              </a:rPr>
              <a:t>Measles</a:t>
            </a:r>
          </a:p>
          <a:p>
            <a:pPr eaLnBrk="1" hangingPunct="1"/>
            <a:r>
              <a:rPr lang="en-GB" altLang="en-US" sz="2600" dirty="0">
                <a:solidFill>
                  <a:srgbClr val="0000FF"/>
                </a:solidFill>
              </a:rPr>
              <a:t>AFP</a:t>
            </a:r>
          </a:p>
          <a:p>
            <a:pPr eaLnBrk="1" hangingPunct="1"/>
            <a:r>
              <a:rPr lang="en-GB" altLang="en-US" sz="2600" dirty="0">
                <a:solidFill>
                  <a:srgbClr val="0000FF"/>
                </a:solidFill>
              </a:rPr>
              <a:t>Febrile illness</a:t>
            </a:r>
          </a:p>
        </p:txBody>
      </p:sp>
      <p:sp>
        <p:nvSpPr>
          <p:cNvPr id="28676" name="Rectangle 4"/>
          <p:cNvSpPr>
            <a:spLocks noChangeArrowheads="1"/>
          </p:cNvSpPr>
          <p:nvPr/>
        </p:nvSpPr>
        <p:spPr bwMode="auto">
          <a:xfrm>
            <a:off x="6107113" y="1882016"/>
            <a:ext cx="4092574" cy="481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GB" altLang="en-US" sz="2600" dirty="0">
                <a:solidFill>
                  <a:schemeClr val="bg1">
                    <a:lumMod val="75000"/>
                  </a:schemeClr>
                </a:solidFill>
              </a:rPr>
              <a:t>Syphilis</a:t>
            </a:r>
          </a:p>
          <a:p>
            <a:pPr eaLnBrk="1" hangingPunct="1"/>
            <a:r>
              <a:rPr lang="en-GB" altLang="en-US" sz="2600" dirty="0">
                <a:solidFill>
                  <a:schemeClr val="bg1">
                    <a:lumMod val="75000"/>
                  </a:schemeClr>
                </a:solidFill>
              </a:rPr>
              <a:t>Gonorrhoea</a:t>
            </a:r>
          </a:p>
          <a:p>
            <a:pPr eaLnBrk="1" hangingPunct="1"/>
            <a:r>
              <a:rPr lang="en-GB" altLang="en-US" sz="2600" dirty="0">
                <a:solidFill>
                  <a:srgbClr val="0000FF"/>
                </a:solidFill>
              </a:rPr>
              <a:t>Pneumonia</a:t>
            </a:r>
          </a:p>
          <a:p>
            <a:pPr eaLnBrk="1" hangingPunct="1"/>
            <a:r>
              <a:rPr lang="en-GB" altLang="en-US" sz="2600" dirty="0">
                <a:solidFill>
                  <a:srgbClr val="0000FF"/>
                </a:solidFill>
              </a:rPr>
              <a:t>Neonatal tetanus</a:t>
            </a:r>
          </a:p>
          <a:p>
            <a:pPr eaLnBrk="1" hangingPunct="1"/>
            <a:r>
              <a:rPr lang="en-GB" altLang="en-US" sz="2600" dirty="0">
                <a:solidFill>
                  <a:schemeClr val="bg1">
                    <a:lumMod val="75000"/>
                  </a:schemeClr>
                </a:solidFill>
              </a:rPr>
              <a:t>Tuberculosis</a:t>
            </a:r>
          </a:p>
          <a:p>
            <a:pPr eaLnBrk="1" hangingPunct="1"/>
            <a:r>
              <a:rPr lang="en-GB" altLang="en-US" sz="2600" dirty="0">
                <a:solidFill>
                  <a:schemeClr val="bg1">
                    <a:lumMod val="75000"/>
                  </a:schemeClr>
                </a:solidFill>
              </a:rPr>
              <a:t>Aids</a:t>
            </a:r>
          </a:p>
          <a:p>
            <a:pPr eaLnBrk="1" hangingPunct="1"/>
            <a:r>
              <a:rPr lang="en-GB" altLang="en-US" sz="2600" dirty="0">
                <a:solidFill>
                  <a:srgbClr val="0000FF"/>
                </a:solidFill>
              </a:rPr>
              <a:t>Viral hepatitis</a:t>
            </a:r>
          </a:p>
          <a:p>
            <a:pPr eaLnBrk="1" hangingPunct="1"/>
            <a:r>
              <a:rPr lang="en-GB" altLang="en-US" sz="2600" dirty="0">
                <a:solidFill>
                  <a:srgbClr val="0000FF"/>
                </a:solidFill>
              </a:rPr>
              <a:t>Acute respiratory illness </a:t>
            </a:r>
          </a:p>
          <a:p>
            <a:pPr eaLnBrk="1" hangingPunct="1"/>
            <a:r>
              <a:rPr lang="en-GB" altLang="en-US" sz="2600" dirty="0">
                <a:solidFill>
                  <a:srgbClr val="0000FF"/>
                </a:solidFill>
              </a:rPr>
              <a:t>Meningitis</a:t>
            </a:r>
          </a:p>
          <a:p>
            <a:pPr eaLnBrk="1" hangingPunct="1"/>
            <a:r>
              <a:rPr lang="en-GB" altLang="en-US" sz="2600" dirty="0">
                <a:solidFill>
                  <a:srgbClr val="0000FF"/>
                </a:solidFill>
              </a:rPr>
              <a:t>Malaria</a:t>
            </a:r>
          </a:p>
        </p:txBody>
      </p:sp>
      <p:sp>
        <p:nvSpPr>
          <p:cNvPr id="5" name="Rectangle 4">
            <a:extLst>
              <a:ext uri="{FF2B5EF4-FFF2-40B4-BE49-F238E27FC236}">
                <a16:creationId xmlns:a16="http://schemas.microsoft.com/office/drawing/2014/main" id="{04F053B5-B8A2-48A3-B4BC-2026D8423FD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D2BD3904-0627-4673-BF76-CA31D3C209CF}"/>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964708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Content Placeholder 5">
            <a:extLst>
              <a:ext uri="{FF2B5EF4-FFF2-40B4-BE49-F238E27FC236}">
                <a16:creationId xmlns:a16="http://schemas.microsoft.com/office/drawing/2014/main" id="{7EC3A44B-5522-4E49-9CCF-012EC74F25A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98071" y="798889"/>
            <a:ext cx="8395855" cy="6248456"/>
          </a:xfrm>
        </p:spPr>
      </p:pic>
      <p:sp>
        <p:nvSpPr>
          <p:cNvPr id="4" name="Slide Number Placeholder 3">
            <a:extLst>
              <a:ext uri="{FF2B5EF4-FFF2-40B4-BE49-F238E27FC236}">
                <a16:creationId xmlns:a16="http://schemas.microsoft.com/office/drawing/2014/main" id="{68958FC1-B17C-1046-87FB-5CA3A77AF578}"/>
              </a:ext>
            </a:extLst>
          </p:cNvPr>
          <p:cNvSpPr>
            <a:spLocks noGrp="1"/>
          </p:cNvSpPr>
          <p:nvPr>
            <p:ph type="sldNum" sz="quarter" idx="12"/>
          </p:nvPr>
        </p:nvSpPr>
        <p:spPr/>
        <p:txBody>
          <a:bodyPr/>
          <a:lstStyle/>
          <a:p>
            <a:pPr>
              <a:defRPr/>
            </a:pPr>
            <a:fld id="{28529D64-1030-B34B-9135-E69A1D743B8D}" type="slidenum">
              <a:rPr lang="en-US" altLang="en-US" smtClean="0"/>
              <a:pPr>
                <a:defRPr/>
              </a:pPr>
              <a:t>29</a:t>
            </a:fld>
            <a:endParaRPr lang="en-US" altLang="en-US"/>
          </a:p>
        </p:txBody>
      </p:sp>
      <p:sp>
        <p:nvSpPr>
          <p:cNvPr id="2" name="TextBox 1">
            <a:extLst>
              <a:ext uri="{FF2B5EF4-FFF2-40B4-BE49-F238E27FC236}">
                <a16:creationId xmlns:a16="http://schemas.microsoft.com/office/drawing/2014/main" id="{8F2E3C76-D113-41B8-86BF-6601A4846844}"/>
              </a:ext>
            </a:extLst>
          </p:cNvPr>
          <p:cNvSpPr txBox="1"/>
          <p:nvPr/>
        </p:nvSpPr>
        <p:spPr>
          <a:xfrm>
            <a:off x="5196746" y="0"/>
            <a:ext cx="1798506" cy="584775"/>
          </a:xfrm>
          <a:prstGeom prst="rect">
            <a:avLst/>
          </a:prstGeom>
          <a:noFill/>
        </p:spPr>
        <p:txBody>
          <a:bodyPr wrap="none" rtlCol="0">
            <a:spAutoFit/>
          </a:bodyPr>
          <a:lstStyle/>
          <a:p>
            <a:r>
              <a:rPr lang="en-GB" sz="3200" u="sng" dirty="0"/>
              <a:t>Cox Bazar</a:t>
            </a:r>
          </a:p>
        </p:txBody>
      </p:sp>
      <p:sp>
        <p:nvSpPr>
          <p:cNvPr id="6" name="Rectangle 5">
            <a:extLst>
              <a:ext uri="{FF2B5EF4-FFF2-40B4-BE49-F238E27FC236}">
                <a16:creationId xmlns:a16="http://schemas.microsoft.com/office/drawing/2014/main" id="{A44BEC5C-87C9-4790-B404-823DD5E055B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6DFA2852-D1C1-4B83-99FD-83C965437900}"/>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339646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1ED705-7126-4259-8818-6636CC8462BE}"/>
              </a:ext>
            </a:extLst>
          </p:cNvPr>
          <p:cNvSpPr txBox="1"/>
          <p:nvPr/>
        </p:nvSpPr>
        <p:spPr>
          <a:xfrm>
            <a:off x="1376218" y="1954840"/>
            <a:ext cx="9458037" cy="1815882"/>
          </a:xfrm>
          <a:prstGeom prst="rect">
            <a:avLst/>
          </a:prstGeom>
          <a:noFill/>
        </p:spPr>
        <p:txBody>
          <a:bodyPr wrap="square" rtlCol="0">
            <a:spAutoFit/>
          </a:bodyPr>
          <a:lstStyle/>
          <a:p>
            <a:r>
              <a:rPr lang="en-US" sz="2800" dirty="0"/>
              <a:t>An </a:t>
            </a:r>
            <a:r>
              <a:rPr lang="en-US" sz="2800" dirty="0">
                <a:solidFill>
                  <a:srgbClr val="0000FF"/>
                </a:solidFill>
              </a:rPr>
              <a:t>ongoing, systematic collection, analysis</a:t>
            </a:r>
            <a:r>
              <a:rPr lang="en-US" sz="2800" dirty="0"/>
              <a:t> and </a:t>
            </a:r>
            <a:r>
              <a:rPr lang="en-US" sz="2800" dirty="0">
                <a:solidFill>
                  <a:srgbClr val="0000FF"/>
                </a:solidFill>
              </a:rPr>
              <a:t>interpretation</a:t>
            </a:r>
            <a:r>
              <a:rPr lang="en-US" sz="2800" dirty="0"/>
              <a:t> of </a:t>
            </a:r>
            <a:r>
              <a:rPr lang="en-US" sz="2800" dirty="0">
                <a:solidFill>
                  <a:srgbClr val="0000FF"/>
                </a:solidFill>
              </a:rPr>
              <a:t>health-related data</a:t>
            </a:r>
            <a:r>
              <a:rPr lang="en-US" sz="2800" dirty="0"/>
              <a:t> essential to the planning, implementation, and evaluation of </a:t>
            </a:r>
            <a:r>
              <a:rPr lang="en-US" sz="2800" dirty="0">
                <a:solidFill>
                  <a:srgbClr val="0000FF"/>
                </a:solidFill>
              </a:rPr>
              <a:t>public health practice</a:t>
            </a:r>
            <a:r>
              <a:rPr lang="en-US" sz="2800" dirty="0"/>
              <a:t> </a:t>
            </a:r>
          </a:p>
          <a:p>
            <a:r>
              <a:rPr lang="en-US" sz="2800" dirty="0"/>
              <a:t>								     </a:t>
            </a:r>
            <a:r>
              <a:rPr lang="en-US" sz="2000" i="1" dirty="0"/>
              <a:t>Source: WHO</a:t>
            </a:r>
            <a:endParaRPr lang="en-US" sz="2800" i="1" dirty="0"/>
          </a:p>
        </p:txBody>
      </p:sp>
      <p:sp>
        <p:nvSpPr>
          <p:cNvPr id="3" name="TextBox 2">
            <a:extLst>
              <a:ext uri="{FF2B5EF4-FFF2-40B4-BE49-F238E27FC236}">
                <a16:creationId xmlns:a16="http://schemas.microsoft.com/office/drawing/2014/main" id="{7666A7AA-F5D2-4878-ACA4-D1B2950EDE95}"/>
              </a:ext>
            </a:extLst>
          </p:cNvPr>
          <p:cNvSpPr txBox="1"/>
          <p:nvPr/>
        </p:nvSpPr>
        <p:spPr>
          <a:xfrm>
            <a:off x="1245588" y="3903345"/>
            <a:ext cx="10076873" cy="2954655"/>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t>Continuous process </a:t>
            </a:r>
          </a:p>
          <a:p>
            <a:pPr marL="342900" indent="-342900">
              <a:buFont typeface="Wingdings" panose="05000000000000000000" pitchFamily="2" charset="2"/>
              <a:buChar char="ü"/>
            </a:pPr>
            <a:endParaRPr lang="en-US" sz="2400" dirty="0"/>
          </a:p>
          <a:p>
            <a:pPr marL="342900" indent="-342900">
              <a:buFont typeface="Wingdings" panose="05000000000000000000" pitchFamily="2" charset="2"/>
              <a:buChar char="ü"/>
            </a:pPr>
            <a:r>
              <a:rPr lang="en-US" sz="2400" dirty="0"/>
              <a:t>Closely integrated with the timely dissemination of those data to those who need to know. </a:t>
            </a:r>
          </a:p>
          <a:p>
            <a:pPr marL="342900" indent="-342900">
              <a:buFont typeface="Wingdings" panose="05000000000000000000" pitchFamily="2" charset="2"/>
              <a:buChar char="ü"/>
            </a:pPr>
            <a:endParaRPr lang="en-US" sz="2400" dirty="0"/>
          </a:p>
          <a:p>
            <a:pPr marL="342900" indent="-342900">
              <a:buFont typeface="Wingdings" panose="05000000000000000000" pitchFamily="2" charset="2"/>
              <a:buChar char="ü"/>
            </a:pPr>
            <a:r>
              <a:rPr lang="en-US" sz="2400" dirty="0"/>
              <a:t>The final link in the surveillance cycle is the </a:t>
            </a:r>
            <a:r>
              <a:rPr lang="en-US" sz="2400" b="1" dirty="0">
                <a:solidFill>
                  <a:srgbClr val="FF0000"/>
                </a:solidFill>
              </a:rPr>
              <a:t>use </a:t>
            </a:r>
            <a:r>
              <a:rPr lang="en-US" sz="2400" dirty="0"/>
              <a:t>of these data for appropriate disease prevention and control</a:t>
            </a:r>
            <a:endParaRPr lang="en-GB" sz="2400" dirty="0"/>
          </a:p>
          <a:p>
            <a:endParaRPr lang="en-GB" dirty="0"/>
          </a:p>
        </p:txBody>
      </p:sp>
      <p:sp>
        <p:nvSpPr>
          <p:cNvPr id="4" name="TextBox 3">
            <a:extLst>
              <a:ext uri="{FF2B5EF4-FFF2-40B4-BE49-F238E27FC236}">
                <a16:creationId xmlns:a16="http://schemas.microsoft.com/office/drawing/2014/main" id="{0DD2B27B-5501-44F3-810B-A8718A6686BD}"/>
              </a:ext>
            </a:extLst>
          </p:cNvPr>
          <p:cNvSpPr txBox="1"/>
          <p:nvPr/>
        </p:nvSpPr>
        <p:spPr>
          <a:xfrm>
            <a:off x="3097970" y="415881"/>
            <a:ext cx="6014532" cy="769441"/>
          </a:xfrm>
          <a:prstGeom prst="rect">
            <a:avLst/>
          </a:prstGeom>
          <a:noFill/>
        </p:spPr>
        <p:txBody>
          <a:bodyPr wrap="none" rtlCol="0">
            <a:spAutoFit/>
          </a:bodyPr>
          <a:lstStyle/>
          <a:p>
            <a:r>
              <a:rPr lang="en-GB" sz="4400" u="sng" dirty="0"/>
              <a:t>Public health surveillance</a:t>
            </a:r>
          </a:p>
        </p:txBody>
      </p:sp>
      <p:sp>
        <p:nvSpPr>
          <p:cNvPr id="5" name="Rectangle 4">
            <a:extLst>
              <a:ext uri="{FF2B5EF4-FFF2-40B4-BE49-F238E27FC236}">
                <a16:creationId xmlns:a16="http://schemas.microsoft.com/office/drawing/2014/main" id="{1C9B6BC8-1BA3-4E6E-AE73-18D716340F5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7F227579-51BE-47B9-8BF9-D2F2856A34B1}"/>
              </a:ext>
            </a:extLst>
          </p:cNvPr>
          <p:cNvSpPr txBox="1"/>
          <p:nvPr/>
        </p:nvSpPr>
        <p:spPr>
          <a:xfrm>
            <a:off x="83492" y="5155530"/>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92026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Content Placeholder 5">
            <a:extLst>
              <a:ext uri="{FF2B5EF4-FFF2-40B4-BE49-F238E27FC236}">
                <a16:creationId xmlns:a16="http://schemas.microsoft.com/office/drawing/2014/main" id="{DD8E2A5C-4C43-0A48-9D0E-D15E50D6034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45672" y="669320"/>
            <a:ext cx="8257309" cy="6188680"/>
          </a:xfrm>
        </p:spPr>
      </p:pic>
      <p:sp>
        <p:nvSpPr>
          <p:cNvPr id="4" name="Slide Number Placeholder 3">
            <a:extLst>
              <a:ext uri="{FF2B5EF4-FFF2-40B4-BE49-F238E27FC236}">
                <a16:creationId xmlns:a16="http://schemas.microsoft.com/office/drawing/2014/main" id="{DC68D613-A8D6-E045-BF7D-88F415380C75}"/>
              </a:ext>
            </a:extLst>
          </p:cNvPr>
          <p:cNvSpPr>
            <a:spLocks noGrp="1"/>
          </p:cNvSpPr>
          <p:nvPr>
            <p:ph type="sldNum" sz="quarter" idx="12"/>
          </p:nvPr>
        </p:nvSpPr>
        <p:spPr/>
        <p:txBody>
          <a:bodyPr/>
          <a:lstStyle/>
          <a:p>
            <a:pPr>
              <a:defRPr/>
            </a:pPr>
            <a:fld id="{5D7ECC56-19B3-DD45-A7E9-69D82A51764A}" type="slidenum">
              <a:rPr lang="en-US" altLang="en-US" smtClean="0"/>
              <a:pPr>
                <a:defRPr/>
              </a:pPr>
              <a:t>30</a:t>
            </a:fld>
            <a:endParaRPr lang="en-US" altLang="en-US"/>
          </a:p>
        </p:txBody>
      </p:sp>
      <p:sp>
        <p:nvSpPr>
          <p:cNvPr id="5" name="TextBox 4">
            <a:extLst>
              <a:ext uri="{FF2B5EF4-FFF2-40B4-BE49-F238E27FC236}">
                <a16:creationId xmlns:a16="http://schemas.microsoft.com/office/drawing/2014/main" id="{56D1D990-F200-45AD-98C8-6FF0A08D5830}"/>
              </a:ext>
            </a:extLst>
          </p:cNvPr>
          <p:cNvSpPr txBox="1"/>
          <p:nvPr/>
        </p:nvSpPr>
        <p:spPr>
          <a:xfrm>
            <a:off x="5196747" y="-24533"/>
            <a:ext cx="1798506" cy="584775"/>
          </a:xfrm>
          <a:prstGeom prst="rect">
            <a:avLst/>
          </a:prstGeom>
          <a:noFill/>
        </p:spPr>
        <p:txBody>
          <a:bodyPr wrap="none" rtlCol="0">
            <a:spAutoFit/>
          </a:bodyPr>
          <a:lstStyle/>
          <a:p>
            <a:r>
              <a:rPr lang="en-GB" sz="3200" u="sng" dirty="0"/>
              <a:t>Cox Bazar</a:t>
            </a:r>
          </a:p>
        </p:txBody>
      </p:sp>
      <p:sp>
        <p:nvSpPr>
          <p:cNvPr id="6" name="Rectangle 5">
            <a:extLst>
              <a:ext uri="{FF2B5EF4-FFF2-40B4-BE49-F238E27FC236}">
                <a16:creationId xmlns:a16="http://schemas.microsoft.com/office/drawing/2014/main" id="{BB3FFB86-3416-4ACF-842C-BF7ACC0932E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617F1EDE-6CAC-4F29-A7D9-0D51649BAF39}"/>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376929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801092" y="286474"/>
            <a:ext cx="10010238" cy="1007641"/>
          </a:xfrm>
        </p:spPr>
        <p:txBody>
          <a:bodyPr>
            <a:normAutofit/>
          </a:bodyPr>
          <a:lstStyle/>
          <a:p>
            <a:r>
              <a:rPr lang="en-AU" u="sng" dirty="0">
                <a:latin typeface="+mn-lt"/>
                <a:ea typeface="ＭＳ Ｐゴシック" pitchFamily="34" charset="-128"/>
              </a:rPr>
              <a:t>Principles of health surveillance in crises </a:t>
            </a:r>
            <a:endParaRPr lang="en-US" u="sng" dirty="0">
              <a:latin typeface="+mn-lt"/>
              <a:ea typeface="ＭＳ Ｐゴシック" pitchFamily="34" charset="-128"/>
            </a:endParaRPr>
          </a:p>
        </p:txBody>
      </p:sp>
      <p:sp>
        <p:nvSpPr>
          <p:cNvPr id="3" name="Content Placeholder 2"/>
          <p:cNvSpPr>
            <a:spLocks noGrp="1"/>
          </p:cNvSpPr>
          <p:nvPr>
            <p:ph idx="1"/>
          </p:nvPr>
        </p:nvSpPr>
        <p:spPr>
          <a:xfrm>
            <a:off x="1801092" y="1730593"/>
            <a:ext cx="9503974" cy="4752528"/>
          </a:xfrm>
        </p:spPr>
        <p:txBody>
          <a:bodyPr>
            <a:normAutofit/>
          </a:bodyPr>
          <a:lstStyle/>
          <a:p>
            <a:r>
              <a:rPr lang="en-AU" dirty="0">
                <a:ea typeface="ＭＳ Ｐゴシック" pitchFamily="34" charset="-128"/>
              </a:rPr>
              <a:t>Identify health events with associated high morbidity and mortality (communicable) –early warning </a:t>
            </a:r>
          </a:p>
          <a:p>
            <a:r>
              <a:rPr lang="en-AU" dirty="0">
                <a:ea typeface="ＭＳ Ｐゴシック" pitchFamily="34" charset="-128"/>
              </a:rPr>
              <a:t>Limit data to what can be acted upon (10-12 max)</a:t>
            </a:r>
          </a:p>
          <a:p>
            <a:r>
              <a:rPr lang="en-AU" dirty="0">
                <a:ea typeface="ＭＳ Ｐゴシック" pitchFamily="34" charset="-128"/>
              </a:rPr>
              <a:t>Use existing systems in place; extend the systems if necessary</a:t>
            </a:r>
          </a:p>
          <a:p>
            <a:r>
              <a:rPr lang="en-AU" dirty="0">
                <a:ea typeface="ＭＳ Ｐゴシック" pitchFamily="34" charset="-128"/>
              </a:rPr>
              <a:t>Keep it simple and acceptable</a:t>
            </a:r>
          </a:p>
          <a:p>
            <a:r>
              <a:rPr lang="en-AU" dirty="0">
                <a:ea typeface="ＭＳ Ｐゴシック" pitchFamily="34" charset="-128"/>
              </a:rPr>
              <a:t>Frequency of data reporting</a:t>
            </a:r>
          </a:p>
          <a:p>
            <a:r>
              <a:rPr lang="en-AU" dirty="0">
                <a:ea typeface="ＭＳ Ｐゴシック" pitchFamily="34" charset="-128"/>
              </a:rPr>
              <a:t>Training, clear tasks and responsibilities</a:t>
            </a:r>
          </a:p>
          <a:p>
            <a:r>
              <a:rPr lang="en-AU" dirty="0">
                <a:ea typeface="ＭＳ Ｐゴシック" pitchFamily="34" charset="-128"/>
              </a:rPr>
              <a:t>Quick feedback loop</a:t>
            </a:r>
          </a:p>
          <a:p>
            <a:r>
              <a:rPr lang="en-AU" dirty="0">
                <a:ea typeface="ＭＳ Ｐゴシック" pitchFamily="34" charset="-128"/>
              </a:rPr>
              <a:t>Flexible</a:t>
            </a:r>
          </a:p>
        </p:txBody>
      </p:sp>
      <p:sp>
        <p:nvSpPr>
          <p:cNvPr id="4" name="Rectangle 3">
            <a:extLst>
              <a:ext uri="{FF2B5EF4-FFF2-40B4-BE49-F238E27FC236}">
                <a16:creationId xmlns:a16="http://schemas.microsoft.com/office/drawing/2014/main" id="{EAEC235A-0369-4633-ADB2-5C4B277D7D7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F58D360A-A81D-4685-8F8C-3C443923AEAA}"/>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286673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6783" y="83345"/>
            <a:ext cx="10515600" cy="1325563"/>
          </a:xfrm>
        </p:spPr>
        <p:txBody>
          <a:bodyPr/>
          <a:lstStyle/>
          <a:p>
            <a:pPr algn="ctr"/>
            <a:r>
              <a:rPr lang="en-AU" u="sng" dirty="0">
                <a:latin typeface="+mn-lt"/>
                <a:ea typeface="ＭＳ Ｐゴシック" pitchFamily="34" charset="-128"/>
              </a:rPr>
              <a:t>The Surveillance Cycle</a:t>
            </a:r>
            <a:endParaRPr lang="en-US" u="sng" dirty="0">
              <a:latin typeface="+mn-lt"/>
              <a:ea typeface="ＭＳ Ｐゴシック" pitchFamily="34" charset="-128"/>
            </a:endParaRPr>
          </a:p>
        </p:txBody>
      </p:sp>
      <p:sp>
        <p:nvSpPr>
          <p:cNvPr id="19461" name="TextBox 4"/>
          <p:cNvSpPr txBox="1">
            <a:spLocks noChangeArrowheads="1"/>
          </p:cNvSpPr>
          <p:nvPr/>
        </p:nvSpPr>
        <p:spPr bwMode="auto">
          <a:xfrm>
            <a:off x="4708753" y="1526441"/>
            <a:ext cx="2011660" cy="830997"/>
          </a:xfrm>
          <a:prstGeom prst="rect">
            <a:avLst/>
          </a:prstGeom>
          <a:noFill/>
          <a:ln w="9525">
            <a:noFill/>
            <a:miter lim="800000"/>
            <a:headEnd/>
            <a:tailEnd/>
          </a:ln>
        </p:spPr>
        <p:txBody>
          <a:bodyPr wrap="square">
            <a:spAutoFit/>
          </a:bodyPr>
          <a:lstStyle/>
          <a:p>
            <a:pPr algn="ctr"/>
            <a:r>
              <a:rPr lang="en-AU" sz="2400" b="1" dirty="0">
                <a:solidFill>
                  <a:srgbClr val="FF0000"/>
                </a:solidFill>
              </a:rPr>
              <a:t>Data collection</a:t>
            </a:r>
            <a:endParaRPr lang="en-US" sz="2400" b="1" dirty="0">
              <a:solidFill>
                <a:srgbClr val="FF0000"/>
              </a:solidFill>
            </a:endParaRPr>
          </a:p>
        </p:txBody>
      </p:sp>
      <p:sp>
        <p:nvSpPr>
          <p:cNvPr id="19462" name="TextBox 5"/>
          <p:cNvSpPr txBox="1">
            <a:spLocks noChangeArrowheads="1"/>
          </p:cNvSpPr>
          <p:nvPr/>
        </p:nvSpPr>
        <p:spPr bwMode="auto">
          <a:xfrm>
            <a:off x="1702593" y="3030022"/>
            <a:ext cx="2500312" cy="1200329"/>
          </a:xfrm>
          <a:prstGeom prst="rect">
            <a:avLst/>
          </a:prstGeom>
          <a:noFill/>
          <a:ln w="9525">
            <a:noFill/>
            <a:miter lim="800000"/>
            <a:headEnd/>
            <a:tailEnd/>
          </a:ln>
        </p:spPr>
        <p:txBody>
          <a:bodyPr wrap="square">
            <a:spAutoFit/>
          </a:bodyPr>
          <a:lstStyle/>
          <a:p>
            <a:pPr algn="ctr"/>
            <a:r>
              <a:rPr lang="en-AU" sz="2400" dirty="0"/>
              <a:t>Dissemination &amp; Public health action</a:t>
            </a:r>
            <a:endParaRPr lang="en-US" sz="2400" dirty="0"/>
          </a:p>
        </p:txBody>
      </p:sp>
      <p:sp>
        <p:nvSpPr>
          <p:cNvPr id="19463" name="TextBox 6"/>
          <p:cNvSpPr txBox="1">
            <a:spLocks noChangeArrowheads="1"/>
          </p:cNvSpPr>
          <p:nvPr/>
        </p:nvSpPr>
        <p:spPr bwMode="auto">
          <a:xfrm>
            <a:off x="2208440" y="5110461"/>
            <a:ext cx="2500313" cy="461665"/>
          </a:xfrm>
          <a:prstGeom prst="rect">
            <a:avLst/>
          </a:prstGeom>
          <a:noFill/>
          <a:ln w="9525">
            <a:noFill/>
            <a:miter lim="800000"/>
            <a:headEnd/>
            <a:tailEnd/>
          </a:ln>
        </p:spPr>
        <p:txBody>
          <a:bodyPr>
            <a:spAutoFit/>
          </a:bodyPr>
          <a:lstStyle/>
          <a:p>
            <a:pPr algn="ctr"/>
            <a:r>
              <a:rPr lang="en-AU" sz="2400" dirty="0"/>
              <a:t>Interpretation</a:t>
            </a:r>
            <a:endParaRPr lang="en-US" sz="2400" dirty="0"/>
          </a:p>
        </p:txBody>
      </p:sp>
      <p:sp>
        <p:nvSpPr>
          <p:cNvPr id="19464" name="TextBox 7"/>
          <p:cNvSpPr txBox="1">
            <a:spLocks noChangeArrowheads="1"/>
          </p:cNvSpPr>
          <p:nvPr/>
        </p:nvSpPr>
        <p:spPr bwMode="auto">
          <a:xfrm>
            <a:off x="7453314" y="3214689"/>
            <a:ext cx="1785937" cy="830997"/>
          </a:xfrm>
          <a:prstGeom prst="rect">
            <a:avLst/>
          </a:prstGeom>
          <a:noFill/>
          <a:ln w="9525">
            <a:noFill/>
            <a:miter lim="800000"/>
            <a:headEnd/>
            <a:tailEnd/>
          </a:ln>
        </p:spPr>
        <p:txBody>
          <a:bodyPr>
            <a:spAutoFit/>
          </a:bodyPr>
          <a:lstStyle/>
          <a:p>
            <a:pPr algn="ctr"/>
            <a:r>
              <a:rPr lang="en-AU" sz="2400" dirty="0"/>
              <a:t>Data cleaning</a:t>
            </a:r>
            <a:endParaRPr lang="en-US" sz="2400" dirty="0"/>
          </a:p>
        </p:txBody>
      </p:sp>
      <p:sp>
        <p:nvSpPr>
          <p:cNvPr id="19465" name="TextBox 8"/>
          <p:cNvSpPr txBox="1">
            <a:spLocks noChangeArrowheads="1"/>
          </p:cNvSpPr>
          <p:nvPr/>
        </p:nvSpPr>
        <p:spPr bwMode="auto">
          <a:xfrm>
            <a:off x="6953250" y="4857750"/>
            <a:ext cx="1785938" cy="830997"/>
          </a:xfrm>
          <a:prstGeom prst="rect">
            <a:avLst/>
          </a:prstGeom>
          <a:noFill/>
          <a:ln w="9525">
            <a:noFill/>
            <a:miter lim="800000"/>
            <a:headEnd/>
            <a:tailEnd/>
          </a:ln>
        </p:spPr>
        <p:txBody>
          <a:bodyPr>
            <a:spAutoFit/>
          </a:bodyPr>
          <a:lstStyle/>
          <a:p>
            <a:pPr algn="ctr"/>
            <a:r>
              <a:rPr lang="en-AU" sz="2400" dirty="0"/>
              <a:t>Data analysis</a:t>
            </a:r>
            <a:endParaRPr lang="en-US" sz="2400" dirty="0"/>
          </a:p>
        </p:txBody>
      </p:sp>
      <p:sp>
        <p:nvSpPr>
          <p:cNvPr id="10" name="Circular Arrow 9"/>
          <p:cNvSpPr/>
          <p:nvPr/>
        </p:nvSpPr>
        <p:spPr>
          <a:xfrm>
            <a:off x="4238626" y="2428876"/>
            <a:ext cx="3071813" cy="3000375"/>
          </a:xfrm>
          <a:prstGeom prst="circularArrow">
            <a:avLst/>
          </a:prstGeom>
          <a:solidFill>
            <a:srgbClr val="52768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1" name="Circular Arrow 10"/>
          <p:cNvSpPr/>
          <p:nvPr/>
        </p:nvSpPr>
        <p:spPr>
          <a:xfrm rot="10800000">
            <a:off x="4238626" y="2571751"/>
            <a:ext cx="3071813" cy="3000375"/>
          </a:xfrm>
          <a:prstGeom prst="circularArrow">
            <a:avLst/>
          </a:prstGeom>
          <a:solidFill>
            <a:srgbClr val="52768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2" name="Rectangle 11">
            <a:extLst>
              <a:ext uri="{FF2B5EF4-FFF2-40B4-BE49-F238E27FC236}">
                <a16:creationId xmlns:a16="http://schemas.microsoft.com/office/drawing/2014/main" id="{5EEB936A-160C-4CEC-8C08-E0FD6A08293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3" name="TextBox 12">
            <a:extLst>
              <a:ext uri="{FF2B5EF4-FFF2-40B4-BE49-F238E27FC236}">
                <a16:creationId xmlns:a16="http://schemas.microsoft.com/office/drawing/2014/main" id="{58A79568-F1DC-4A40-A609-F2AAC636EE18}"/>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80837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507"/>
            <a:ext cx="10515600" cy="1325563"/>
          </a:xfrm>
        </p:spPr>
        <p:txBody>
          <a:bodyPr/>
          <a:lstStyle/>
          <a:p>
            <a:pPr algn="ctr"/>
            <a:r>
              <a:rPr lang="en-AU" u="sng" dirty="0">
                <a:latin typeface="+mn-lt"/>
              </a:rPr>
              <a:t>Data collection and reporting</a:t>
            </a:r>
            <a:endParaRPr lang="fr-FR" u="sng" dirty="0">
              <a:latin typeface="+mn-lt"/>
            </a:endParaRPr>
          </a:p>
        </p:txBody>
      </p:sp>
      <p:sp>
        <p:nvSpPr>
          <p:cNvPr id="3" name="Content Placeholder 2"/>
          <p:cNvSpPr>
            <a:spLocks noGrp="1"/>
          </p:cNvSpPr>
          <p:nvPr>
            <p:ph idx="1"/>
          </p:nvPr>
        </p:nvSpPr>
        <p:spPr>
          <a:xfrm>
            <a:off x="1032696" y="1634178"/>
            <a:ext cx="10941590" cy="5052002"/>
          </a:xfrm>
        </p:spPr>
        <p:txBody>
          <a:bodyPr>
            <a:normAutofit fontScale="92500" lnSpcReduction="10000"/>
          </a:bodyPr>
          <a:lstStyle/>
          <a:p>
            <a:r>
              <a:rPr lang="en-AU" dirty="0"/>
              <a:t>Establish a working </a:t>
            </a:r>
            <a:r>
              <a:rPr lang="en-AU" b="1" dirty="0">
                <a:solidFill>
                  <a:srgbClr val="0000FF"/>
                </a:solidFill>
              </a:rPr>
              <a:t>case definition </a:t>
            </a:r>
            <a:r>
              <a:rPr lang="en-AU" dirty="0"/>
              <a:t>for each disease</a:t>
            </a:r>
          </a:p>
          <a:p>
            <a:pPr lvl="1">
              <a:buFont typeface="Wingdings" panose="05000000000000000000" pitchFamily="2" charset="2"/>
              <a:buChar char="ü"/>
            </a:pPr>
            <a:r>
              <a:rPr lang="en-AU" dirty="0"/>
              <a:t>In crises, sensitivity above all (better to have false alerts than to miss outbreaks)</a:t>
            </a:r>
          </a:p>
          <a:p>
            <a:pPr lvl="1">
              <a:buFont typeface="Wingdings" panose="05000000000000000000" pitchFamily="2" charset="2"/>
              <a:buChar char="ü"/>
            </a:pPr>
            <a:r>
              <a:rPr lang="en-AU" dirty="0"/>
              <a:t>Syndromic surveillance for diseases of epidemic potential </a:t>
            </a:r>
          </a:p>
          <a:p>
            <a:r>
              <a:rPr lang="en-AU" dirty="0"/>
              <a:t>Reporting form </a:t>
            </a:r>
          </a:p>
          <a:p>
            <a:pPr lvl="1">
              <a:buFont typeface="Wingdings" panose="05000000000000000000" pitchFamily="2" charset="2"/>
              <a:buChar char="ü"/>
            </a:pPr>
            <a:r>
              <a:rPr lang="en-AU" dirty="0"/>
              <a:t>Initial: age (&lt;5 and </a:t>
            </a:r>
            <a:r>
              <a:rPr lang="fr-CH" dirty="0"/>
              <a:t>≥5)</a:t>
            </a:r>
            <a:r>
              <a:rPr lang="en-AU" dirty="0"/>
              <a:t>, sex, disease, location (residence, health structure), reporter</a:t>
            </a:r>
          </a:p>
          <a:p>
            <a:r>
              <a:rPr lang="en-AU" dirty="0"/>
              <a:t>Clearly allocate roles and responsibilities at all points along the surveillance cycle</a:t>
            </a:r>
          </a:p>
          <a:p>
            <a:r>
              <a:rPr lang="en-AU" dirty="0"/>
              <a:t>Register ONLY ONE (most important) diagnosis per patient</a:t>
            </a:r>
          </a:p>
          <a:p>
            <a:r>
              <a:rPr lang="en-AU" dirty="0"/>
              <a:t>Count only </a:t>
            </a:r>
            <a:r>
              <a:rPr lang="en-AU" i="1" dirty="0"/>
              <a:t>new cases </a:t>
            </a:r>
            <a:r>
              <a:rPr lang="en-AU" dirty="0"/>
              <a:t>not follow-ups</a:t>
            </a:r>
          </a:p>
          <a:p>
            <a:r>
              <a:rPr lang="en-AU" dirty="0"/>
              <a:t>Define frequency and method of reporting </a:t>
            </a:r>
          </a:p>
          <a:p>
            <a:pPr lvl="1">
              <a:buFont typeface="Wingdings" panose="05000000000000000000" pitchFamily="2" charset="2"/>
              <a:buChar char="ü"/>
            </a:pPr>
            <a:r>
              <a:rPr lang="en-AU" dirty="0"/>
              <a:t>Daily/weekly reporting in the acute crisis phase, Weekly when situation stabilizes, Immediately if highly contagious disease; Feedback on the same basis</a:t>
            </a:r>
            <a:endParaRPr lang="fr-FR" dirty="0"/>
          </a:p>
          <a:p>
            <a:r>
              <a:rPr lang="en-AU" dirty="0"/>
              <a:t>Report zero (0) for no case of death or diseases/syndromes listed on the form</a:t>
            </a:r>
          </a:p>
          <a:p>
            <a:endParaRPr lang="en-AU" dirty="0"/>
          </a:p>
          <a:p>
            <a:pPr>
              <a:buFont typeface="Wingdings" panose="05000000000000000000" pitchFamily="2" charset="2"/>
              <a:buChar char="ü"/>
            </a:pPr>
            <a:endParaRPr lang="en-AU" dirty="0"/>
          </a:p>
        </p:txBody>
      </p:sp>
      <p:sp>
        <p:nvSpPr>
          <p:cNvPr id="4" name="Rectangle 3">
            <a:extLst>
              <a:ext uri="{FF2B5EF4-FFF2-40B4-BE49-F238E27FC236}">
                <a16:creationId xmlns:a16="http://schemas.microsoft.com/office/drawing/2014/main" id="{401AC7CA-7A8D-467E-9EBF-37C03AC50E5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C1FE2BBC-62EB-4637-9C30-AD6C25088D26}"/>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04320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B956FCC-9185-4E48-AF79-2195F4A05965}"/>
              </a:ext>
            </a:extLst>
          </p:cNvPr>
          <p:cNvGraphicFramePr>
            <a:graphicFrameLocks noGrp="1"/>
          </p:cNvGraphicFramePr>
          <p:nvPr>
            <p:extLst>
              <p:ext uri="{D42A27DB-BD31-4B8C-83A1-F6EECF244321}">
                <p14:modId xmlns:p14="http://schemas.microsoft.com/office/powerpoint/2010/main" val="206854626"/>
              </p:ext>
            </p:extLst>
          </p:nvPr>
        </p:nvGraphicFramePr>
        <p:xfrm>
          <a:off x="1043710" y="791907"/>
          <a:ext cx="11037453" cy="5782791"/>
        </p:xfrm>
        <a:graphic>
          <a:graphicData uri="http://schemas.openxmlformats.org/drawingml/2006/table">
            <a:tbl>
              <a:tblPr firstRow="1" bandRow="1">
                <a:tableStyleId>{5C22544A-7EE6-4342-B048-85BDC9FD1C3A}</a:tableStyleId>
              </a:tblPr>
              <a:tblGrid>
                <a:gridCol w="2096252">
                  <a:extLst>
                    <a:ext uri="{9D8B030D-6E8A-4147-A177-3AD203B41FA5}">
                      <a16:colId xmlns:a16="http://schemas.microsoft.com/office/drawing/2014/main" val="3450253659"/>
                    </a:ext>
                  </a:extLst>
                </a:gridCol>
                <a:gridCol w="6087165">
                  <a:extLst>
                    <a:ext uri="{9D8B030D-6E8A-4147-A177-3AD203B41FA5}">
                      <a16:colId xmlns:a16="http://schemas.microsoft.com/office/drawing/2014/main" val="1918930009"/>
                    </a:ext>
                  </a:extLst>
                </a:gridCol>
                <a:gridCol w="2854036">
                  <a:extLst>
                    <a:ext uri="{9D8B030D-6E8A-4147-A177-3AD203B41FA5}">
                      <a16:colId xmlns:a16="http://schemas.microsoft.com/office/drawing/2014/main" val="2658720093"/>
                    </a:ext>
                  </a:extLst>
                </a:gridCol>
              </a:tblGrid>
              <a:tr h="351543">
                <a:tc>
                  <a:txBody>
                    <a:bodyPr/>
                    <a:lstStyle/>
                    <a:p>
                      <a:r>
                        <a:rPr lang="en-GB" dirty="0"/>
                        <a:t>Disease</a:t>
                      </a:r>
                    </a:p>
                  </a:txBody>
                  <a:tcPr/>
                </a:tc>
                <a:tc>
                  <a:txBody>
                    <a:bodyPr/>
                    <a:lstStyle/>
                    <a:p>
                      <a:r>
                        <a:rPr lang="en-GB" dirty="0"/>
                        <a:t>Case definition and information </a:t>
                      </a:r>
                    </a:p>
                  </a:txBody>
                  <a:tcPr/>
                </a:tc>
                <a:tc>
                  <a:txBody>
                    <a:bodyPr/>
                    <a:lstStyle/>
                    <a:p>
                      <a:r>
                        <a:rPr lang="en-GB" dirty="0"/>
                        <a:t>Alert criteria</a:t>
                      </a:r>
                    </a:p>
                  </a:txBody>
                  <a:tcPr/>
                </a:tc>
                <a:extLst>
                  <a:ext uri="{0D108BD9-81ED-4DB2-BD59-A6C34878D82A}">
                    <a16:rowId xmlns:a16="http://schemas.microsoft.com/office/drawing/2014/main" val="3320280325"/>
                  </a:ext>
                </a:extLst>
              </a:tr>
              <a:tr h="1275337">
                <a:tc>
                  <a:txBody>
                    <a:bodyPr/>
                    <a:lstStyle/>
                    <a:p>
                      <a:r>
                        <a:rPr lang="en-GB" dirty="0">
                          <a:latin typeface="+mn-lt"/>
                        </a:rPr>
                        <a:t>Suspected measles</a:t>
                      </a:r>
                    </a:p>
                  </a:txBody>
                  <a:tcPr/>
                </a:tc>
                <a:tc>
                  <a:txBody>
                    <a:bodyPr/>
                    <a:lstStyle/>
                    <a:p>
                      <a:pPr algn="l">
                        <a:lnSpc>
                          <a:spcPct val="100000"/>
                        </a:lnSpc>
                        <a:spcBef>
                          <a:spcPts val="0"/>
                        </a:spcBef>
                        <a:spcAft>
                          <a:spcPts val="0"/>
                        </a:spcAft>
                      </a:pPr>
                      <a:r>
                        <a:rPr lang="en-GB" sz="2000" dirty="0">
                          <a:effectLst/>
                          <a:latin typeface="+mn-lt"/>
                          <a:ea typeface="Calibri" panose="020F0502020204030204" pitchFamily="34" charset="0"/>
                          <a:cs typeface="Arial" panose="020B0604020202020204" pitchFamily="34" charset="0"/>
                        </a:rPr>
                        <a:t>Fever≥38</a:t>
                      </a:r>
                      <a:r>
                        <a:rPr lang="en-GB" sz="2000" baseline="30000" dirty="0">
                          <a:effectLst/>
                          <a:latin typeface="+mn-lt"/>
                          <a:ea typeface="Calibri" panose="020F0502020204030204" pitchFamily="34" charset="0"/>
                          <a:cs typeface="Arial" panose="020B0604020202020204" pitchFamily="34" charset="0"/>
                        </a:rPr>
                        <a:t>o</a:t>
                      </a:r>
                      <a:r>
                        <a:rPr lang="en-GB" sz="2000" dirty="0">
                          <a:effectLst/>
                          <a:latin typeface="+mn-lt"/>
                          <a:ea typeface="Calibri" panose="020F0502020204030204" pitchFamily="34" charset="0"/>
                          <a:cs typeface="Arial" panose="020B0604020202020204" pitchFamily="34" charset="0"/>
                        </a:rPr>
                        <a:t>C AND generalized maculopapular rash (non-vesicular)</a:t>
                      </a:r>
                      <a:endParaRPr lang="fr-FR" sz="2000" dirty="0">
                        <a:effectLst/>
                        <a:latin typeface="+mn-lt"/>
                        <a:ea typeface="Times New Roman" panose="02020603050405020304" pitchFamily="18" charset="0"/>
                        <a:cs typeface="Times New Roman" panose="02020603050405020304" pitchFamily="18" charset="0"/>
                      </a:endParaRPr>
                    </a:p>
                    <a:p>
                      <a:pPr algn="l">
                        <a:lnSpc>
                          <a:spcPct val="100000"/>
                        </a:lnSpc>
                        <a:spcBef>
                          <a:spcPts val="0"/>
                        </a:spcBef>
                        <a:spcAft>
                          <a:spcPts val="0"/>
                        </a:spcAft>
                      </a:pPr>
                      <a:r>
                        <a:rPr lang="en-GB" sz="2000" b="0" dirty="0">
                          <a:effectLst/>
                          <a:latin typeface="+mn-lt"/>
                          <a:ea typeface="Calibri" panose="020F0502020204030204" pitchFamily="34" charset="0"/>
                          <a:cs typeface="Arial" panose="020B0604020202020204" pitchFamily="34" charset="0"/>
                        </a:rPr>
                        <a:t>AND </a:t>
                      </a:r>
                      <a:r>
                        <a:rPr lang="en-GB" sz="2000" dirty="0">
                          <a:effectLst/>
                          <a:latin typeface="+mn-lt"/>
                          <a:ea typeface="Calibri" panose="020F0502020204030204" pitchFamily="34" charset="0"/>
                          <a:cs typeface="Arial" panose="020B0604020202020204" pitchFamily="34" charset="0"/>
                        </a:rPr>
                        <a:t>ONE of the following: cough or runny nose (coryza) or red eyes (conjunctivitis)</a:t>
                      </a:r>
                      <a:endParaRPr lang="fr-FR" sz="2000" dirty="0">
                        <a:effectLst/>
                        <a:latin typeface="+mn-lt"/>
                        <a:ea typeface="Times New Roman" panose="02020603050405020304" pitchFamily="18" charset="0"/>
                        <a:cs typeface="Times New Roman" panose="02020603050405020304" pitchFamily="18" charset="0"/>
                      </a:endParaRPr>
                    </a:p>
                  </a:txBody>
                  <a:tcPr/>
                </a:tc>
                <a:tc>
                  <a:txBody>
                    <a:bodyPr/>
                    <a:lstStyle/>
                    <a:p>
                      <a:r>
                        <a:rPr lang="en-GB" dirty="0">
                          <a:latin typeface="+mn-lt"/>
                        </a:rPr>
                        <a:t>One case</a:t>
                      </a:r>
                    </a:p>
                  </a:txBody>
                  <a:tcPr/>
                </a:tc>
                <a:extLst>
                  <a:ext uri="{0D108BD9-81ED-4DB2-BD59-A6C34878D82A}">
                    <a16:rowId xmlns:a16="http://schemas.microsoft.com/office/drawing/2014/main" val="1625791414"/>
                  </a:ext>
                </a:extLst>
              </a:tr>
              <a:tr h="1933484">
                <a:tc>
                  <a:txBody>
                    <a:bodyPr/>
                    <a:lstStyle/>
                    <a:p>
                      <a:r>
                        <a:rPr lang="en-GB" dirty="0">
                          <a:latin typeface="+mn-lt"/>
                        </a:rPr>
                        <a:t>Acute jaundice syndrome</a:t>
                      </a:r>
                    </a:p>
                  </a:txBody>
                  <a:tcPr/>
                </a:tc>
                <a:tc>
                  <a:txBody>
                    <a:bodyPr/>
                    <a:lstStyle/>
                    <a:p>
                      <a:r>
                        <a:rPr lang="en-GB" dirty="0">
                          <a:latin typeface="+mn-lt"/>
                        </a:rPr>
                        <a:t>Acute onset of jaundice (yellowing of whites of eyes or skin or dark urine AND severe illness with or without fever AND the absence of any know precipitating factors </a:t>
                      </a:r>
                    </a:p>
                  </a:txBody>
                  <a:tcPr/>
                </a:tc>
                <a:tc>
                  <a:txBody>
                    <a:bodyPr/>
                    <a:lstStyle/>
                    <a:p>
                      <a:r>
                        <a:rPr lang="en-GB" dirty="0">
                          <a:latin typeface="+mn-lt"/>
                        </a:rPr>
                        <a:t>Five or more cases in on location </a:t>
                      </a:r>
                    </a:p>
                    <a:p>
                      <a:r>
                        <a:rPr lang="en-GB" b="1" dirty="0">
                          <a:latin typeface="+mn-lt"/>
                        </a:rPr>
                        <a:t>Or</a:t>
                      </a:r>
                    </a:p>
                    <a:p>
                      <a:r>
                        <a:rPr lang="en-GB" dirty="0">
                          <a:latin typeface="+mn-lt"/>
                        </a:rPr>
                        <a:t>Double the weekly average number of cases seen in the previous 3 weeks for a particular location </a:t>
                      </a:r>
                    </a:p>
                  </a:txBody>
                  <a:tcPr/>
                </a:tc>
                <a:extLst>
                  <a:ext uri="{0D108BD9-81ED-4DB2-BD59-A6C34878D82A}">
                    <a16:rowId xmlns:a16="http://schemas.microsoft.com/office/drawing/2014/main" val="946802537"/>
                  </a:ext>
                </a:extLst>
              </a:tr>
              <a:tr h="2094711">
                <a:tc>
                  <a:txBody>
                    <a:bodyPr/>
                    <a:lstStyle/>
                    <a:p>
                      <a:r>
                        <a:rPr lang="en-GB" dirty="0">
                          <a:latin typeface="+mn-lt"/>
                        </a:rPr>
                        <a:t>Suspected cholera /AWD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latin typeface="+mn-lt"/>
                        </a:rPr>
                        <a:t>Any person </a:t>
                      </a:r>
                      <a:r>
                        <a:rPr lang="en-GB" sz="1800" kern="1200" noProof="0" dirty="0">
                          <a:solidFill>
                            <a:schemeClr val="dk1"/>
                          </a:solidFill>
                          <a:effectLst/>
                          <a:latin typeface="+mn-lt"/>
                          <a:ea typeface="+mn-ea"/>
                          <a:cs typeface="+mn-cs"/>
                        </a:rPr>
                        <a:t>≥5 years with severe dehydration or death caused by acute diarrhoea (three or more abnormally loose or fluid stools in the past 24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noProof="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noProof="0" dirty="0">
                          <a:solidFill>
                            <a:schemeClr val="dk1"/>
                          </a:solidFill>
                          <a:effectLst/>
                          <a:latin typeface="+mn-lt"/>
                          <a:ea typeface="+mn-ea"/>
                          <a:cs typeface="+mn-cs"/>
                        </a:rPr>
                        <a:t>During a cholera epidemic, any person ≥2 years with acute diarrhoea (three or more abnormally loose or fluid stools in the past 24 hours), with or without dehydration </a:t>
                      </a:r>
                    </a:p>
                  </a:txBody>
                  <a:tcPr/>
                </a:tc>
                <a:tc>
                  <a:txBody>
                    <a:bodyPr/>
                    <a:lstStyle/>
                    <a:p>
                      <a:r>
                        <a:rPr lang="en-GB" dirty="0">
                          <a:latin typeface="+mn-lt"/>
                        </a:rPr>
                        <a:t>One case</a:t>
                      </a:r>
                    </a:p>
                  </a:txBody>
                  <a:tcPr/>
                </a:tc>
                <a:extLst>
                  <a:ext uri="{0D108BD9-81ED-4DB2-BD59-A6C34878D82A}">
                    <a16:rowId xmlns:a16="http://schemas.microsoft.com/office/drawing/2014/main" val="56311237"/>
                  </a:ext>
                </a:extLst>
              </a:tr>
            </a:tbl>
          </a:graphicData>
        </a:graphic>
      </p:graphicFrame>
      <p:sp>
        <p:nvSpPr>
          <p:cNvPr id="3" name="TextBox 2">
            <a:extLst>
              <a:ext uri="{FF2B5EF4-FFF2-40B4-BE49-F238E27FC236}">
                <a16:creationId xmlns:a16="http://schemas.microsoft.com/office/drawing/2014/main" id="{51B79DCE-5E7D-48ED-90E2-476DBCB491BD}"/>
              </a:ext>
            </a:extLst>
          </p:cNvPr>
          <p:cNvSpPr txBox="1"/>
          <p:nvPr/>
        </p:nvSpPr>
        <p:spPr>
          <a:xfrm>
            <a:off x="1861738" y="73892"/>
            <a:ext cx="8693214" cy="584775"/>
          </a:xfrm>
          <a:prstGeom prst="rect">
            <a:avLst/>
          </a:prstGeom>
          <a:noFill/>
        </p:spPr>
        <p:txBody>
          <a:bodyPr wrap="none" rtlCol="0">
            <a:spAutoFit/>
          </a:bodyPr>
          <a:lstStyle/>
          <a:p>
            <a:pPr algn="ctr"/>
            <a:r>
              <a:rPr lang="en-GB" sz="3200" u="sng" dirty="0"/>
              <a:t>Ex. Suggested case definitions and alert thresholds </a:t>
            </a:r>
          </a:p>
        </p:txBody>
      </p:sp>
      <p:sp>
        <p:nvSpPr>
          <p:cNvPr id="4" name="TextBox 3">
            <a:extLst>
              <a:ext uri="{FF2B5EF4-FFF2-40B4-BE49-F238E27FC236}">
                <a16:creationId xmlns:a16="http://schemas.microsoft.com/office/drawing/2014/main" id="{F02C8C94-A40F-4C2F-A215-DC09F73557F1}"/>
              </a:ext>
            </a:extLst>
          </p:cNvPr>
          <p:cNvSpPr txBox="1"/>
          <p:nvPr/>
        </p:nvSpPr>
        <p:spPr>
          <a:xfrm>
            <a:off x="10520218" y="6488668"/>
            <a:ext cx="1441228" cy="369332"/>
          </a:xfrm>
          <a:prstGeom prst="rect">
            <a:avLst/>
          </a:prstGeom>
          <a:noFill/>
        </p:spPr>
        <p:txBody>
          <a:bodyPr wrap="none" rtlCol="0">
            <a:spAutoFit/>
          </a:bodyPr>
          <a:lstStyle/>
          <a:p>
            <a:r>
              <a:rPr lang="en-GB" i="1" dirty="0"/>
              <a:t>Source: WHO</a:t>
            </a:r>
          </a:p>
        </p:txBody>
      </p:sp>
      <p:sp>
        <p:nvSpPr>
          <p:cNvPr id="5" name="Rectangle 4">
            <a:extLst>
              <a:ext uri="{FF2B5EF4-FFF2-40B4-BE49-F238E27FC236}">
                <a16:creationId xmlns:a16="http://schemas.microsoft.com/office/drawing/2014/main" id="{4CB338D9-1200-41E7-AB74-D854E3B2D6A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77A3F1A9-E1D6-46D0-B895-835D594CE941}"/>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4132223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a:latin typeface="Calibri" panose="020F0502020204030204" pitchFamily="34" charset="0"/>
              </a:rPr>
              <a:t>Syndromic surveillance</a:t>
            </a:r>
          </a:p>
        </p:txBody>
      </p:sp>
      <p:sp>
        <p:nvSpPr>
          <p:cNvPr id="3" name="Content Placeholder 2"/>
          <p:cNvSpPr>
            <a:spLocks noGrp="1"/>
          </p:cNvSpPr>
          <p:nvPr>
            <p:ph idx="1"/>
          </p:nvPr>
        </p:nvSpPr>
        <p:spPr>
          <a:xfrm>
            <a:off x="2086708" y="2215882"/>
            <a:ext cx="9097108" cy="2045677"/>
          </a:xfrm>
        </p:spPr>
        <p:txBody>
          <a:bodyPr>
            <a:normAutofit/>
          </a:bodyPr>
          <a:lstStyle/>
          <a:p>
            <a:pPr marL="0" indent="0">
              <a:buNone/>
            </a:pPr>
            <a:r>
              <a:rPr lang="en-US" dirty="0">
                <a:latin typeface="Calibri" panose="020F0502020204030204" pitchFamily="34" charset="0"/>
              </a:rPr>
              <a:t>Is surveillance using health-related data that precede diagnosis and signal a sufficient probability of a case or an outbreak to warrant further public health response       </a:t>
            </a:r>
            <a:r>
              <a:rPr lang="en-US" i="1" dirty="0">
                <a:latin typeface="Calibri" panose="020F0502020204030204" pitchFamily="34" charset="0"/>
              </a:rPr>
              <a:t>                                    </a:t>
            </a:r>
          </a:p>
          <a:p>
            <a:pPr marL="0" indent="0">
              <a:buNone/>
            </a:pPr>
            <a:r>
              <a:rPr lang="en-US" i="1" dirty="0">
                <a:latin typeface="Calibri" panose="020F0502020204030204" pitchFamily="34" charset="0"/>
              </a:rPr>
              <a:t>                                                                                (source: CDC)</a:t>
            </a:r>
          </a:p>
          <a:p>
            <a:pPr lvl="8" algn="r"/>
            <a:r>
              <a:rPr lang="en-US" sz="1600" dirty="0">
                <a:latin typeface="Calibri" panose="020F0502020204030204" pitchFamily="34" charset="0"/>
              </a:rPr>
              <a:t>     </a:t>
            </a:r>
            <a:endParaRPr lang="fr-CH" sz="1600" dirty="0">
              <a:latin typeface="Calibri" panose="020F0502020204030204" pitchFamily="34" charset="0"/>
            </a:endParaRPr>
          </a:p>
        </p:txBody>
      </p:sp>
      <p:sp>
        <p:nvSpPr>
          <p:cNvPr id="4" name="TextBox 3">
            <a:extLst>
              <a:ext uri="{FF2B5EF4-FFF2-40B4-BE49-F238E27FC236}">
                <a16:creationId xmlns:a16="http://schemas.microsoft.com/office/drawing/2014/main" id="{FFEBC812-2280-429B-B54C-07737B6B3767}"/>
              </a:ext>
            </a:extLst>
          </p:cNvPr>
          <p:cNvSpPr txBox="1"/>
          <p:nvPr/>
        </p:nvSpPr>
        <p:spPr>
          <a:xfrm>
            <a:off x="2086708" y="4786753"/>
            <a:ext cx="5194627" cy="1477328"/>
          </a:xfrm>
          <a:prstGeom prst="rect">
            <a:avLst/>
          </a:prstGeom>
          <a:noFill/>
        </p:spPr>
        <p:txBody>
          <a:bodyPr wrap="none" rtlCol="0">
            <a:spAutoFit/>
          </a:bodyPr>
          <a:lstStyle/>
          <a:p>
            <a:r>
              <a:rPr lang="en-US" sz="2400" dirty="0">
                <a:latin typeface="Calibri" panose="020F0502020204030204" pitchFamily="34" charset="0"/>
              </a:rPr>
              <a:t>Examples: </a:t>
            </a:r>
            <a:r>
              <a:rPr lang="fr-CH" sz="2400" dirty="0">
                <a:latin typeface="Calibri" panose="020F0502020204030204" pitchFamily="34" charset="0"/>
              </a:rPr>
              <a:t>	F</a:t>
            </a:r>
            <a:r>
              <a:rPr lang="en-US" sz="2400" dirty="0">
                <a:latin typeface="Calibri" panose="020F0502020204030204" pitchFamily="34" charset="0"/>
              </a:rPr>
              <a:t>ever of unknown origin</a:t>
            </a:r>
          </a:p>
          <a:p>
            <a:r>
              <a:rPr lang="en-US" sz="2400" dirty="0">
                <a:latin typeface="Calibri" panose="020F0502020204030204" pitchFamily="34" charset="0"/>
              </a:rPr>
              <a:t>		Diarrheal syndrome </a:t>
            </a:r>
          </a:p>
          <a:p>
            <a:r>
              <a:rPr lang="en-US" sz="2400" dirty="0">
                <a:latin typeface="Calibri" panose="020F0502020204030204" pitchFamily="34" charset="0"/>
              </a:rPr>
              <a:t>		Acute jaundice syndrome</a:t>
            </a:r>
          </a:p>
          <a:p>
            <a:endParaRPr lang="en-GB" dirty="0"/>
          </a:p>
        </p:txBody>
      </p:sp>
      <p:sp>
        <p:nvSpPr>
          <p:cNvPr id="5" name="Rectangle 4">
            <a:extLst>
              <a:ext uri="{FF2B5EF4-FFF2-40B4-BE49-F238E27FC236}">
                <a16:creationId xmlns:a16="http://schemas.microsoft.com/office/drawing/2014/main" id="{AD1B9E33-147B-4E9A-9D67-5EFE1D7CB09B}"/>
              </a:ext>
            </a:extLst>
          </p:cNvPr>
          <p:cNvSpPr/>
          <p:nvPr/>
        </p:nvSpPr>
        <p:spPr>
          <a:xfrm>
            <a:off x="0" y="35169"/>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Rectangle 5">
            <a:extLst>
              <a:ext uri="{FF2B5EF4-FFF2-40B4-BE49-F238E27FC236}">
                <a16:creationId xmlns:a16="http://schemas.microsoft.com/office/drawing/2014/main" id="{FF003F86-EEE8-4A89-9306-39D3447CD77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51AF0339-F183-4BAA-AD90-F274368640BB}"/>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01119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7" y="0"/>
            <a:ext cx="5723148" cy="706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E93CEB68-0C9B-483C-8AEC-60060A0F95B0}"/>
              </a:ext>
            </a:extLst>
          </p:cNvPr>
          <p:cNvSpPr txBox="1"/>
          <p:nvPr/>
        </p:nvSpPr>
        <p:spPr>
          <a:xfrm>
            <a:off x="9152877" y="2644170"/>
            <a:ext cx="1326004" cy="1569660"/>
          </a:xfrm>
          <a:prstGeom prst="rect">
            <a:avLst/>
          </a:prstGeom>
          <a:noFill/>
        </p:spPr>
        <p:txBody>
          <a:bodyPr wrap="none" rtlCol="0">
            <a:spAutoFit/>
          </a:bodyPr>
          <a:lstStyle/>
          <a:p>
            <a:r>
              <a:rPr lang="en-GB" sz="9600" b="1" dirty="0">
                <a:solidFill>
                  <a:schemeClr val="accent6">
                    <a:lumMod val="75000"/>
                  </a:schemeClr>
                </a:solidFill>
              </a:rPr>
              <a:t>??</a:t>
            </a:r>
          </a:p>
        </p:txBody>
      </p:sp>
      <p:sp>
        <p:nvSpPr>
          <p:cNvPr id="4" name="Rectangle 3">
            <a:extLst>
              <a:ext uri="{FF2B5EF4-FFF2-40B4-BE49-F238E27FC236}">
                <a16:creationId xmlns:a16="http://schemas.microsoft.com/office/drawing/2014/main" id="{74C9A50E-191E-42B7-AE28-AF559A1C922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9A6C7979-5E95-42E1-A9C1-3F03A49E0BBD}"/>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632380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l="27116" t="16536" r="27116" b="12587"/>
          <a:stretch>
            <a:fillRect/>
          </a:stretch>
        </p:blipFill>
        <p:spPr bwMode="auto">
          <a:xfrm>
            <a:off x="3474854" y="-1023"/>
            <a:ext cx="5789498" cy="672509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713C71D4-A8BB-4CD7-B1E5-5731C6FF98D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4" name="TextBox 3">
            <a:extLst>
              <a:ext uri="{FF2B5EF4-FFF2-40B4-BE49-F238E27FC236}">
                <a16:creationId xmlns:a16="http://schemas.microsoft.com/office/drawing/2014/main" id="{8CF24294-4F2C-40CE-B920-6E13BB7CAA74}"/>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572065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282" y="123804"/>
            <a:ext cx="10400251" cy="1143000"/>
          </a:xfrm>
        </p:spPr>
        <p:txBody>
          <a:bodyPr>
            <a:noAutofit/>
          </a:bodyPr>
          <a:lstStyle/>
          <a:p>
            <a:r>
              <a:rPr lang="en-AU" u="sng" dirty="0">
                <a:latin typeface="+mn-lt"/>
              </a:rPr>
              <a:t>Health surveillance data in crisis situations</a:t>
            </a:r>
            <a:endParaRPr lang="fr-FR" u="sng" dirty="0">
              <a:latin typeface="+mn-lt"/>
            </a:endParaRPr>
          </a:p>
        </p:txBody>
      </p:sp>
      <p:sp>
        <p:nvSpPr>
          <p:cNvPr id="3" name="Content Placeholder 2"/>
          <p:cNvSpPr>
            <a:spLocks noGrp="1"/>
          </p:cNvSpPr>
          <p:nvPr>
            <p:ph idx="1"/>
          </p:nvPr>
        </p:nvSpPr>
        <p:spPr>
          <a:xfrm>
            <a:off x="1182149" y="2909094"/>
            <a:ext cx="5071896" cy="2808312"/>
          </a:xfrm>
        </p:spPr>
        <p:txBody>
          <a:bodyPr/>
          <a:lstStyle/>
          <a:p>
            <a:r>
              <a:rPr lang="en-AU" dirty="0"/>
              <a:t>Demographic data</a:t>
            </a:r>
          </a:p>
          <a:p>
            <a:r>
              <a:rPr lang="en-AU" dirty="0"/>
              <a:t>Mortality</a:t>
            </a:r>
          </a:p>
          <a:p>
            <a:r>
              <a:rPr lang="en-AU" dirty="0"/>
              <a:t>Morbidity</a:t>
            </a:r>
          </a:p>
          <a:p>
            <a:r>
              <a:rPr lang="en-AU" dirty="0">
                <a:solidFill>
                  <a:srgbClr val="FF0000"/>
                </a:solidFill>
              </a:rPr>
              <a:t>Basic needs</a:t>
            </a:r>
          </a:p>
          <a:p>
            <a:r>
              <a:rPr lang="en-AU" dirty="0">
                <a:solidFill>
                  <a:srgbClr val="FF0000"/>
                </a:solidFill>
              </a:rPr>
              <a:t>Programme coverage indicators</a:t>
            </a:r>
          </a:p>
          <a:p>
            <a:pPr marL="0" indent="0">
              <a:buNone/>
            </a:pPr>
            <a:endParaRPr lang="fr-FR" dirty="0"/>
          </a:p>
        </p:txBody>
      </p:sp>
      <p:pic>
        <p:nvPicPr>
          <p:cNvPr id="4" name="Picture 3"/>
          <p:cNvPicPr>
            <a:picLocks noChangeAspect="1"/>
          </p:cNvPicPr>
          <p:nvPr/>
        </p:nvPicPr>
        <p:blipFill>
          <a:blip r:embed="rId3"/>
          <a:stretch>
            <a:fillRect/>
          </a:stretch>
        </p:blipFill>
        <p:spPr>
          <a:xfrm>
            <a:off x="6556494" y="1893268"/>
            <a:ext cx="4222570" cy="2808312"/>
          </a:xfrm>
          <a:prstGeom prst="rect">
            <a:avLst/>
          </a:prstGeom>
        </p:spPr>
      </p:pic>
      <p:sp>
        <p:nvSpPr>
          <p:cNvPr id="5" name="TextBox 4"/>
          <p:cNvSpPr txBox="1"/>
          <p:nvPr/>
        </p:nvSpPr>
        <p:spPr>
          <a:xfrm>
            <a:off x="5585818" y="6550223"/>
            <a:ext cx="6606182" cy="307777"/>
          </a:xfrm>
          <a:prstGeom prst="rect">
            <a:avLst/>
          </a:prstGeom>
          <a:noFill/>
        </p:spPr>
        <p:txBody>
          <a:bodyPr wrap="square" rtlCol="0">
            <a:spAutoFit/>
          </a:bodyPr>
          <a:lstStyle/>
          <a:p>
            <a:pPr algn="r"/>
            <a:r>
              <a:rPr lang="fr-FR" sz="1400" dirty="0"/>
              <a:t>Photo </a:t>
            </a:r>
            <a:r>
              <a:rPr lang="fr-FR" sz="1400" dirty="0" err="1"/>
              <a:t>credit:http</a:t>
            </a:r>
            <a:r>
              <a:rPr lang="fr-FR" sz="1400" dirty="0"/>
              <a:t>://www.who.int/features/galleries/photo9large_20100819.jpg?ua=1</a:t>
            </a:r>
          </a:p>
        </p:txBody>
      </p:sp>
      <p:sp>
        <p:nvSpPr>
          <p:cNvPr id="6" name="Rectangle 5">
            <a:extLst>
              <a:ext uri="{FF2B5EF4-FFF2-40B4-BE49-F238E27FC236}">
                <a16:creationId xmlns:a16="http://schemas.microsoft.com/office/drawing/2014/main" id="{2199D99D-0426-4D08-AA7E-F745FC6E4E9C}"/>
              </a:ext>
            </a:extLst>
          </p:cNvPr>
          <p:cNvSpPr/>
          <p:nvPr/>
        </p:nvSpPr>
        <p:spPr>
          <a:xfrm>
            <a:off x="0" y="11723"/>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B35BD41C-E20D-4655-BA0D-AFB42BFEA5C6}"/>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963366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a:latin typeface="+mn-lt"/>
              </a:rPr>
              <a:t>Estimating the number of affected people</a:t>
            </a:r>
            <a:endParaRPr lang="en-GB" u="sng" dirty="0">
              <a:latin typeface="+mn-lt"/>
            </a:endParaRPr>
          </a:p>
        </p:txBody>
      </p:sp>
      <p:sp>
        <p:nvSpPr>
          <p:cNvPr id="3" name="Content Placeholder 2"/>
          <p:cNvSpPr>
            <a:spLocks noGrp="1"/>
          </p:cNvSpPr>
          <p:nvPr>
            <p:ph idx="1"/>
          </p:nvPr>
        </p:nvSpPr>
        <p:spPr>
          <a:xfrm>
            <a:off x="955540" y="1847850"/>
            <a:ext cx="10674927" cy="4351338"/>
          </a:xfrm>
        </p:spPr>
        <p:txBody>
          <a:bodyPr>
            <a:normAutofit fontScale="92500" lnSpcReduction="20000"/>
          </a:bodyPr>
          <a:lstStyle/>
          <a:p>
            <a:pPr marL="0" indent="0">
              <a:buNone/>
            </a:pPr>
            <a:r>
              <a:rPr lang="en-US" b="1" dirty="0">
                <a:solidFill>
                  <a:srgbClr val="0A4FC0"/>
                </a:solidFill>
              </a:rPr>
              <a:t>Sources / methods:</a:t>
            </a:r>
          </a:p>
          <a:p>
            <a:r>
              <a:rPr lang="en-US" dirty="0"/>
              <a:t>Information from country authorities, community leaders, UNHCR, other agencies, repeated sample surveys</a:t>
            </a:r>
          </a:p>
          <a:p>
            <a:pPr lvl="1"/>
            <a:r>
              <a:rPr lang="en-US" dirty="0"/>
              <a:t>Census, Comprehensive count </a:t>
            </a:r>
          </a:p>
          <a:p>
            <a:pPr lvl="2">
              <a:buFont typeface="Wingdings" panose="05000000000000000000" pitchFamily="2" charset="2"/>
              <a:buChar char="ü"/>
            </a:pPr>
            <a:r>
              <a:rPr lang="en-US" dirty="0" err="1"/>
              <a:t>Dadaab</a:t>
            </a:r>
            <a:r>
              <a:rPr lang="en-US" dirty="0"/>
              <a:t> refugee camp survey, Garissa Region, Kenya</a:t>
            </a:r>
          </a:p>
          <a:p>
            <a:pPr lvl="1"/>
            <a:r>
              <a:rPr lang="en-US" dirty="0"/>
              <a:t>Counting people fleeing when they cross the border</a:t>
            </a:r>
          </a:p>
          <a:p>
            <a:pPr lvl="2">
              <a:buFont typeface="Wingdings" panose="05000000000000000000" pitchFamily="2" charset="2"/>
              <a:buChar char="ü"/>
            </a:pPr>
            <a:r>
              <a:rPr lang="en-US" dirty="0"/>
              <a:t>Rohingya</a:t>
            </a:r>
            <a:r>
              <a:rPr lang="en-GB" dirty="0"/>
              <a:t> </a:t>
            </a:r>
            <a:r>
              <a:rPr lang="en-US" dirty="0"/>
              <a:t>fleeing from Myanmar to Bangladesh, 2018</a:t>
            </a:r>
          </a:p>
          <a:p>
            <a:pPr lvl="1"/>
            <a:r>
              <a:rPr lang="en-US" dirty="0"/>
              <a:t>Overflight/areal photography to count households, complemented by other estimates of household size</a:t>
            </a:r>
          </a:p>
          <a:p>
            <a:pPr lvl="2">
              <a:buFont typeface="Wingdings" panose="05000000000000000000" pitchFamily="2" charset="2"/>
              <a:buChar char="ü"/>
            </a:pPr>
            <a:r>
              <a:rPr lang="en-US" dirty="0"/>
              <a:t>Goma 1994</a:t>
            </a:r>
          </a:p>
          <a:p>
            <a:pPr lvl="1"/>
            <a:r>
              <a:rPr lang="en-US" dirty="0"/>
              <a:t>Mapping: Estimate the settlement area in m², complemented by an assessment of population density at different points  </a:t>
            </a:r>
          </a:p>
          <a:p>
            <a:pPr lvl="1"/>
            <a:r>
              <a:rPr lang="en-US" dirty="0"/>
              <a:t>Count of services: Count N</a:t>
            </a:r>
            <a:r>
              <a:rPr lang="en-US" dirty="0">
                <a:sym typeface="Symbol" charset="2"/>
              </a:rPr>
              <a:t> </a:t>
            </a:r>
            <a:r>
              <a:rPr lang="en-US" dirty="0"/>
              <a:t>of services provided to a target population (e.g. N</a:t>
            </a:r>
            <a:r>
              <a:rPr lang="en-US" dirty="0">
                <a:sym typeface="Symbol" charset="2"/>
              </a:rPr>
              <a:t> </a:t>
            </a:r>
            <a:r>
              <a:rPr lang="en-US" dirty="0"/>
              <a:t>of vaccinations given to &lt;5y) -&gt; estimate total population using the target population count as percentage</a:t>
            </a:r>
          </a:p>
        </p:txBody>
      </p:sp>
      <p:sp>
        <p:nvSpPr>
          <p:cNvPr id="4" name="Slide Number Placeholder 3"/>
          <p:cNvSpPr>
            <a:spLocks noGrp="1"/>
          </p:cNvSpPr>
          <p:nvPr>
            <p:ph type="sldNum" sz="quarter" idx="12"/>
          </p:nvPr>
        </p:nvSpPr>
        <p:spPr/>
        <p:txBody>
          <a:bodyPr/>
          <a:lstStyle/>
          <a:p>
            <a:fld id="{B077871E-C384-5749-ACA0-F605BA7C9783}" type="slidenum">
              <a:rPr lang="en-US" smtClean="0"/>
              <a:t>39</a:t>
            </a:fld>
            <a:endParaRPr lang="en-US"/>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222184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ctr"/>
            <a:r>
              <a:rPr lang="en-AU" u="sng" dirty="0">
                <a:latin typeface="+mn-lt"/>
                <a:ea typeface="ＭＳ Ｐゴシック" pitchFamily="34" charset="-128"/>
              </a:rPr>
              <a:t>The Surveillance Cycle</a:t>
            </a:r>
            <a:endParaRPr lang="en-US" u="sng" dirty="0">
              <a:latin typeface="+mn-lt"/>
              <a:ea typeface="ＭＳ Ｐゴシック" pitchFamily="34" charset="-128"/>
            </a:endParaRPr>
          </a:p>
        </p:txBody>
      </p:sp>
      <p:sp>
        <p:nvSpPr>
          <p:cNvPr id="19461" name="TextBox 4"/>
          <p:cNvSpPr txBox="1">
            <a:spLocks noChangeArrowheads="1"/>
          </p:cNvSpPr>
          <p:nvPr/>
        </p:nvSpPr>
        <p:spPr bwMode="auto">
          <a:xfrm>
            <a:off x="4588681" y="2038648"/>
            <a:ext cx="2371700" cy="461665"/>
          </a:xfrm>
          <a:prstGeom prst="rect">
            <a:avLst/>
          </a:prstGeom>
          <a:noFill/>
          <a:ln w="9525">
            <a:noFill/>
            <a:miter lim="800000"/>
            <a:headEnd/>
            <a:tailEnd/>
          </a:ln>
        </p:spPr>
        <p:txBody>
          <a:bodyPr wrap="square">
            <a:spAutoFit/>
          </a:bodyPr>
          <a:lstStyle/>
          <a:p>
            <a:pPr algn="ctr"/>
            <a:r>
              <a:rPr lang="en-AU" sz="2400" b="1" dirty="0">
                <a:solidFill>
                  <a:srgbClr val="FF0000"/>
                </a:solidFill>
              </a:rPr>
              <a:t>Data collection</a:t>
            </a:r>
            <a:endParaRPr lang="en-US" sz="2400" b="1" dirty="0">
              <a:solidFill>
                <a:srgbClr val="FF0000"/>
              </a:solidFill>
            </a:endParaRPr>
          </a:p>
        </p:txBody>
      </p:sp>
      <p:sp>
        <p:nvSpPr>
          <p:cNvPr id="19462" name="TextBox 5"/>
          <p:cNvSpPr txBox="1">
            <a:spLocks noChangeArrowheads="1"/>
          </p:cNvSpPr>
          <p:nvPr/>
        </p:nvSpPr>
        <p:spPr bwMode="auto">
          <a:xfrm>
            <a:off x="1738314" y="3000376"/>
            <a:ext cx="2500313" cy="1200329"/>
          </a:xfrm>
          <a:prstGeom prst="rect">
            <a:avLst/>
          </a:prstGeom>
          <a:noFill/>
          <a:ln w="9525">
            <a:noFill/>
            <a:miter lim="800000"/>
            <a:headEnd/>
            <a:tailEnd/>
          </a:ln>
        </p:spPr>
        <p:txBody>
          <a:bodyPr wrap="square">
            <a:spAutoFit/>
          </a:bodyPr>
          <a:lstStyle/>
          <a:p>
            <a:pPr algn="ctr"/>
            <a:r>
              <a:rPr lang="en-AU" sz="2400" b="1" dirty="0"/>
              <a:t>Dissemination &amp; Public health action</a:t>
            </a:r>
            <a:endParaRPr lang="en-US" sz="2400" b="1" dirty="0"/>
          </a:p>
        </p:txBody>
      </p:sp>
      <p:sp>
        <p:nvSpPr>
          <p:cNvPr id="19463" name="TextBox 6"/>
          <p:cNvSpPr txBox="1">
            <a:spLocks noChangeArrowheads="1"/>
          </p:cNvSpPr>
          <p:nvPr/>
        </p:nvSpPr>
        <p:spPr bwMode="auto">
          <a:xfrm>
            <a:off x="1992314" y="5025896"/>
            <a:ext cx="2500313" cy="461665"/>
          </a:xfrm>
          <a:prstGeom prst="rect">
            <a:avLst/>
          </a:prstGeom>
          <a:noFill/>
          <a:ln w="9525">
            <a:noFill/>
            <a:miter lim="800000"/>
            <a:headEnd/>
            <a:tailEnd/>
          </a:ln>
        </p:spPr>
        <p:txBody>
          <a:bodyPr>
            <a:spAutoFit/>
          </a:bodyPr>
          <a:lstStyle/>
          <a:p>
            <a:pPr algn="ctr"/>
            <a:r>
              <a:rPr lang="en-AU" sz="2400" b="1" dirty="0"/>
              <a:t>Interpretation</a:t>
            </a:r>
            <a:endParaRPr lang="en-US" sz="2400" b="1" dirty="0"/>
          </a:p>
        </p:txBody>
      </p:sp>
      <p:sp>
        <p:nvSpPr>
          <p:cNvPr id="19464" name="TextBox 7"/>
          <p:cNvSpPr txBox="1">
            <a:spLocks noChangeArrowheads="1"/>
          </p:cNvSpPr>
          <p:nvPr/>
        </p:nvSpPr>
        <p:spPr bwMode="auto">
          <a:xfrm>
            <a:off x="7564110" y="3369707"/>
            <a:ext cx="2387103" cy="461665"/>
          </a:xfrm>
          <a:prstGeom prst="rect">
            <a:avLst/>
          </a:prstGeom>
          <a:noFill/>
          <a:ln w="9525">
            <a:noFill/>
            <a:miter lim="800000"/>
            <a:headEnd/>
            <a:tailEnd/>
          </a:ln>
        </p:spPr>
        <p:txBody>
          <a:bodyPr wrap="square">
            <a:spAutoFit/>
          </a:bodyPr>
          <a:lstStyle/>
          <a:p>
            <a:pPr algn="ctr"/>
            <a:r>
              <a:rPr lang="en-AU" sz="2400" b="1" dirty="0"/>
              <a:t>Data cleaning</a:t>
            </a:r>
            <a:endParaRPr lang="en-US" sz="2400" b="1" dirty="0"/>
          </a:p>
        </p:txBody>
      </p:sp>
      <p:sp>
        <p:nvSpPr>
          <p:cNvPr id="19465" name="TextBox 8"/>
          <p:cNvSpPr txBox="1">
            <a:spLocks noChangeArrowheads="1"/>
          </p:cNvSpPr>
          <p:nvPr/>
        </p:nvSpPr>
        <p:spPr bwMode="auto">
          <a:xfrm>
            <a:off x="7209633" y="4841229"/>
            <a:ext cx="1785938" cy="830997"/>
          </a:xfrm>
          <a:prstGeom prst="rect">
            <a:avLst/>
          </a:prstGeom>
          <a:noFill/>
          <a:ln w="9525">
            <a:noFill/>
            <a:miter lim="800000"/>
            <a:headEnd/>
            <a:tailEnd/>
          </a:ln>
        </p:spPr>
        <p:txBody>
          <a:bodyPr>
            <a:spAutoFit/>
          </a:bodyPr>
          <a:lstStyle/>
          <a:p>
            <a:pPr algn="ctr"/>
            <a:r>
              <a:rPr lang="en-AU" sz="2400" b="1" dirty="0"/>
              <a:t>Data analysis</a:t>
            </a:r>
            <a:endParaRPr lang="en-US" sz="2400" b="1" dirty="0"/>
          </a:p>
        </p:txBody>
      </p:sp>
      <p:sp>
        <p:nvSpPr>
          <p:cNvPr id="10" name="Circular Arrow 9"/>
          <p:cNvSpPr/>
          <p:nvPr/>
        </p:nvSpPr>
        <p:spPr>
          <a:xfrm>
            <a:off x="4238626" y="2428876"/>
            <a:ext cx="3071813" cy="3000375"/>
          </a:xfrm>
          <a:prstGeom prst="circularArrow">
            <a:avLst/>
          </a:prstGeom>
          <a:solidFill>
            <a:srgbClr val="52768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1" name="Circular Arrow 10"/>
          <p:cNvSpPr/>
          <p:nvPr/>
        </p:nvSpPr>
        <p:spPr>
          <a:xfrm rot="10800000">
            <a:off x="4238626" y="2571751"/>
            <a:ext cx="3071813" cy="3000375"/>
          </a:xfrm>
          <a:prstGeom prst="circularArrow">
            <a:avLst/>
          </a:prstGeom>
          <a:solidFill>
            <a:srgbClr val="52768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2" name="Rectangle 11">
            <a:extLst>
              <a:ext uri="{FF2B5EF4-FFF2-40B4-BE49-F238E27FC236}">
                <a16:creationId xmlns:a16="http://schemas.microsoft.com/office/drawing/2014/main" id="{31AAF771-DCC8-41E6-A58D-9C4747062306}"/>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3" name="TextBox 12">
            <a:extLst>
              <a:ext uri="{FF2B5EF4-FFF2-40B4-BE49-F238E27FC236}">
                <a16:creationId xmlns:a16="http://schemas.microsoft.com/office/drawing/2014/main" id="{CFF6016A-3EFD-40D5-BB4C-865E3A9C3888}"/>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73881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2689"/>
            <a:ext cx="8229600" cy="934914"/>
          </a:xfrm>
        </p:spPr>
        <p:txBody>
          <a:bodyPr/>
          <a:lstStyle/>
          <a:p>
            <a:pPr algn="ctr"/>
            <a:r>
              <a:rPr lang="en-AU" u="sng" dirty="0">
                <a:latin typeface="+mn-lt"/>
              </a:rPr>
              <a:t>Mortality surveillance </a:t>
            </a:r>
            <a:endParaRPr lang="fr-FR" u="sng" dirty="0">
              <a:latin typeface="+mn-lt"/>
            </a:endParaRPr>
          </a:p>
        </p:txBody>
      </p:sp>
      <p:sp>
        <p:nvSpPr>
          <p:cNvPr id="3" name="Content Placeholder 2"/>
          <p:cNvSpPr>
            <a:spLocks noGrp="1"/>
          </p:cNvSpPr>
          <p:nvPr>
            <p:ph sz="half" idx="1"/>
          </p:nvPr>
        </p:nvSpPr>
        <p:spPr>
          <a:xfrm>
            <a:off x="1365611" y="1602025"/>
            <a:ext cx="8374671" cy="5211192"/>
          </a:xfrm>
        </p:spPr>
        <p:txBody>
          <a:bodyPr>
            <a:normAutofit fontScale="85000" lnSpcReduction="20000"/>
          </a:bodyPr>
          <a:lstStyle/>
          <a:p>
            <a:pPr marL="0" indent="0">
              <a:buNone/>
            </a:pPr>
            <a:r>
              <a:rPr lang="en-AU" sz="3000" b="1" dirty="0">
                <a:solidFill>
                  <a:srgbClr val="0000FF"/>
                </a:solidFill>
              </a:rPr>
              <a:t>Source</a:t>
            </a:r>
          </a:p>
          <a:p>
            <a:r>
              <a:rPr lang="en-AU" sz="2600" dirty="0"/>
              <a:t>Hospital</a:t>
            </a:r>
          </a:p>
          <a:p>
            <a:r>
              <a:rPr lang="en-AU" sz="2600" dirty="0"/>
              <a:t>Body collectors</a:t>
            </a:r>
          </a:p>
          <a:p>
            <a:r>
              <a:rPr lang="en-AU" sz="2600" dirty="0"/>
              <a:t>Cemetery – ‘grave watchers’</a:t>
            </a:r>
          </a:p>
          <a:p>
            <a:r>
              <a:rPr lang="en-AU" sz="2600" dirty="0"/>
              <a:t>Burial shroud distribution</a:t>
            </a:r>
          </a:p>
          <a:p>
            <a:r>
              <a:rPr lang="en-AU" sz="2600" dirty="0"/>
              <a:t>Camp administrators</a:t>
            </a:r>
          </a:p>
          <a:p>
            <a:r>
              <a:rPr lang="en-AU" sz="2600" dirty="0"/>
              <a:t>Community – home visitors, leaders</a:t>
            </a:r>
          </a:p>
          <a:p>
            <a:r>
              <a:rPr lang="en-AU" sz="2600" dirty="0"/>
              <a:t>Drones, over flying</a:t>
            </a:r>
          </a:p>
          <a:p>
            <a:pPr marL="0" indent="0">
              <a:buNone/>
            </a:pPr>
            <a:endParaRPr lang="en-AU" b="1" dirty="0"/>
          </a:p>
          <a:p>
            <a:pPr marL="0" indent="0">
              <a:buNone/>
            </a:pPr>
            <a:r>
              <a:rPr lang="en-AU" sz="3000" b="1" dirty="0">
                <a:solidFill>
                  <a:srgbClr val="0000FF"/>
                </a:solidFill>
              </a:rPr>
              <a:t>Report</a:t>
            </a:r>
          </a:p>
          <a:p>
            <a:pPr>
              <a:buFont typeface="Wingdings" panose="05000000000000000000" pitchFamily="2" charset="2"/>
              <a:buChar char="ü"/>
            </a:pPr>
            <a:r>
              <a:rPr lang="en-AU" sz="2600" dirty="0"/>
              <a:t>Crude mortality rate</a:t>
            </a:r>
          </a:p>
          <a:p>
            <a:pPr>
              <a:buFont typeface="Wingdings" panose="05000000000000000000" pitchFamily="2" charset="2"/>
              <a:buChar char="ü"/>
            </a:pPr>
            <a:r>
              <a:rPr lang="en-AU" sz="2600" dirty="0"/>
              <a:t>U5MR</a:t>
            </a:r>
          </a:p>
          <a:p>
            <a:pPr>
              <a:buFont typeface="Wingdings" panose="05000000000000000000" pitchFamily="2" charset="2"/>
              <a:buChar char="ü"/>
            </a:pPr>
            <a:r>
              <a:rPr lang="en-AU" sz="2600" dirty="0"/>
              <a:t>Cause specific mortality rate</a:t>
            </a:r>
          </a:p>
          <a:p>
            <a:pPr marL="0" indent="0">
              <a:buNone/>
            </a:pPr>
            <a:r>
              <a:rPr lang="en-AU" sz="2600" dirty="0"/>
              <a:t>		</a:t>
            </a:r>
            <a:endParaRPr lang="en-AU" dirty="0"/>
          </a:p>
        </p:txBody>
      </p:sp>
      <p:pic>
        <p:nvPicPr>
          <p:cNvPr id="2050" name="Picture 2" descr="http://i2.wp.com/mvslim.com/wp-content/uploads/2017/03/GTY_Refugee_crisis_23_mm_160217_3x2_1600.jpg?fit=1600%2C10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9799" y="1066736"/>
            <a:ext cx="3548940" cy="2362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ECA4B06D-C5AD-4AEC-9F1D-7CC27DD4D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9799" y="4182618"/>
            <a:ext cx="3548940" cy="23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Box 4">
            <a:extLst>
              <a:ext uri="{FF2B5EF4-FFF2-40B4-BE49-F238E27FC236}">
                <a16:creationId xmlns:a16="http://schemas.microsoft.com/office/drawing/2014/main" id="{F2C9B45A-F4A3-4C0B-948D-800844477ABD}"/>
              </a:ext>
            </a:extLst>
          </p:cNvPr>
          <p:cNvSpPr txBox="1"/>
          <p:nvPr/>
        </p:nvSpPr>
        <p:spPr>
          <a:xfrm>
            <a:off x="9078389" y="6531887"/>
            <a:ext cx="2357377" cy="276999"/>
          </a:xfrm>
          <a:prstGeom prst="rect">
            <a:avLst/>
          </a:prstGeom>
          <a:noFill/>
        </p:spPr>
        <p:txBody>
          <a:bodyPr wrap="none" rtlCol="0">
            <a:spAutoFit/>
          </a:bodyPr>
          <a:lstStyle/>
          <a:p>
            <a:r>
              <a:rPr lang="en-GB" sz="1200" i="1" dirty="0"/>
              <a:t>Goma 1994 –Source: The Guardian</a:t>
            </a:r>
          </a:p>
        </p:txBody>
      </p:sp>
      <p:sp>
        <p:nvSpPr>
          <p:cNvPr id="7" name="TextBox 6">
            <a:extLst>
              <a:ext uri="{FF2B5EF4-FFF2-40B4-BE49-F238E27FC236}">
                <a16:creationId xmlns:a16="http://schemas.microsoft.com/office/drawing/2014/main" id="{267F490D-2CE2-4667-82E1-6862E076EEC9}"/>
              </a:ext>
            </a:extLst>
          </p:cNvPr>
          <p:cNvSpPr txBox="1"/>
          <p:nvPr/>
        </p:nvSpPr>
        <p:spPr>
          <a:xfrm>
            <a:off x="7957698" y="3390310"/>
            <a:ext cx="3478068" cy="276999"/>
          </a:xfrm>
          <a:prstGeom prst="rect">
            <a:avLst/>
          </a:prstGeom>
          <a:noFill/>
        </p:spPr>
        <p:txBody>
          <a:bodyPr wrap="none" rtlCol="0">
            <a:spAutoFit/>
          </a:bodyPr>
          <a:lstStyle/>
          <a:p>
            <a:r>
              <a:rPr lang="en-GB" sz="1200" i="1" dirty="0"/>
              <a:t>Cemetery inside Syrian refugee camp, Lesbos, Greece</a:t>
            </a:r>
          </a:p>
        </p:txBody>
      </p:sp>
      <p:sp>
        <p:nvSpPr>
          <p:cNvPr id="9" name="Rectangle 8">
            <a:extLst>
              <a:ext uri="{FF2B5EF4-FFF2-40B4-BE49-F238E27FC236}">
                <a16:creationId xmlns:a16="http://schemas.microsoft.com/office/drawing/2014/main" id="{7DA59234-1E7A-457B-905F-F6E9CD6F73F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a:extLst>
              <a:ext uri="{FF2B5EF4-FFF2-40B4-BE49-F238E27FC236}">
                <a16:creationId xmlns:a16="http://schemas.microsoft.com/office/drawing/2014/main" id="{F12C3F9F-F4F8-4B76-9863-DE95959EBC11}"/>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71922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813378" y="207562"/>
            <a:ext cx="11018404"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1pPr>
            <a:lvl2pPr>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2pPr>
            <a:lvl3pPr>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3pPr>
            <a:lvl4pPr>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4pPr>
            <a:lvl5pPr>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9pPr>
          </a:lstStyle>
          <a:p>
            <a:pPr algn="ctr" eaLnBrk="1" hangingPunct="1">
              <a:buClrTx/>
              <a:buFontTx/>
              <a:buNone/>
            </a:pPr>
            <a:r>
              <a:rPr lang="en-US" altLang="fr-FR" sz="4400" u="sng" dirty="0">
                <a:solidFill>
                  <a:schemeClr val="tx1"/>
                </a:solidFill>
                <a:latin typeface="+mn-lt"/>
              </a:rPr>
              <a:t>Ex. Mortality surveillance in Goma, Zaire -1994 </a:t>
            </a:r>
          </a:p>
        </p:txBody>
      </p:sp>
      <p:sp>
        <p:nvSpPr>
          <p:cNvPr id="91139" name="Text Box 2"/>
          <p:cNvSpPr txBox="1">
            <a:spLocks noChangeArrowheads="1"/>
          </p:cNvSpPr>
          <p:nvPr/>
        </p:nvSpPr>
        <p:spPr bwMode="auto">
          <a:xfrm>
            <a:off x="1563948" y="1789112"/>
            <a:ext cx="9888245" cy="506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9725">
              <a:buClr>
                <a:srgbClr val="000000"/>
              </a:buClr>
              <a:buSzPct val="100000"/>
              <a:buFont typeface="Times New Roman" pitchFamily="16"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charset="0"/>
                <a:cs typeface="Arial" charset="0"/>
              </a:defRPr>
            </a:lvl1pPr>
            <a:lvl2pPr>
              <a:buClr>
                <a:srgbClr val="000000"/>
              </a:buClr>
              <a:buSzPct val="100000"/>
              <a:buFont typeface="Times New Roman" pitchFamily="16"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charset="0"/>
                <a:cs typeface="Arial" charset="0"/>
              </a:defRPr>
            </a:lvl2pPr>
            <a:lvl3pPr>
              <a:buClr>
                <a:srgbClr val="000000"/>
              </a:buClr>
              <a:buSzPct val="100000"/>
              <a:buFont typeface="Times New Roman" pitchFamily="16"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charset="0"/>
                <a:cs typeface="Arial" charset="0"/>
              </a:defRPr>
            </a:lvl3pPr>
            <a:lvl4pPr>
              <a:buClr>
                <a:srgbClr val="000000"/>
              </a:buClr>
              <a:buSzPct val="100000"/>
              <a:buFont typeface="Times New Roman" pitchFamily="16"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charset="0"/>
                <a:cs typeface="Arial" charset="0"/>
              </a:defRPr>
            </a:lvl4pPr>
            <a:lvl5pPr>
              <a:buClr>
                <a:srgbClr val="000000"/>
              </a:buClr>
              <a:buSzPct val="100000"/>
              <a:buFont typeface="Times New Roman" pitchFamily="16"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charset="0"/>
                <a:cs typeface="Arial"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charset="0"/>
                <a:cs typeface="Arial"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charset="0"/>
                <a:cs typeface="Arial"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charset="0"/>
                <a:cs typeface="Arial"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chemeClr val="bg1"/>
                </a:solidFill>
                <a:latin typeface="Arial" charset="0"/>
                <a:cs typeface="Arial" charset="0"/>
              </a:defRPr>
            </a:lvl9pPr>
          </a:lstStyle>
          <a:p>
            <a:pPr>
              <a:lnSpc>
                <a:spcPct val="80000"/>
              </a:lnSpc>
              <a:spcBef>
                <a:spcPts val="700"/>
              </a:spcBef>
              <a:buClrTx/>
            </a:pPr>
            <a:r>
              <a:rPr lang="en-US" altLang="fr-FR" sz="2800" dirty="0">
                <a:solidFill>
                  <a:srgbClr val="0000FF"/>
                </a:solidFill>
              </a:rPr>
              <a:t>Number of deaths in camps obtained from 3 sources:</a:t>
            </a:r>
          </a:p>
          <a:p>
            <a:pPr>
              <a:lnSpc>
                <a:spcPct val="80000"/>
              </a:lnSpc>
              <a:spcBef>
                <a:spcPts val="700"/>
              </a:spcBef>
              <a:buClrTx/>
            </a:pPr>
            <a:endParaRPr lang="en-US" altLang="fr-FR" sz="2800" dirty="0">
              <a:solidFill>
                <a:srgbClr val="000000"/>
              </a:solidFill>
            </a:endParaRPr>
          </a:p>
          <a:p>
            <a:pPr marL="517525" indent="-514350">
              <a:lnSpc>
                <a:spcPct val="80000"/>
              </a:lnSpc>
              <a:spcBef>
                <a:spcPts val="700"/>
              </a:spcBef>
              <a:buClrTx/>
              <a:buFont typeface="+mj-lt"/>
              <a:buAutoNum type="arabicPeriod"/>
            </a:pPr>
            <a:r>
              <a:rPr lang="en-US" altLang="fr-FR" sz="2800" dirty="0">
                <a:solidFill>
                  <a:srgbClr val="000000"/>
                </a:solidFill>
              </a:rPr>
              <a:t>Daily counts of bodies collected by trucks and tallies of bodies buried in mass graves</a:t>
            </a:r>
          </a:p>
          <a:p>
            <a:pPr marL="517525" indent="-514350">
              <a:lnSpc>
                <a:spcPct val="80000"/>
              </a:lnSpc>
              <a:spcBef>
                <a:spcPts val="700"/>
              </a:spcBef>
              <a:buClrTx/>
              <a:buFont typeface="+mj-lt"/>
              <a:buAutoNum type="arabicPeriod"/>
            </a:pPr>
            <a:endParaRPr lang="en-US" altLang="fr-FR" sz="2800" dirty="0">
              <a:solidFill>
                <a:srgbClr val="000000"/>
              </a:solidFill>
            </a:endParaRPr>
          </a:p>
          <a:p>
            <a:pPr marL="517525" indent="-514350">
              <a:lnSpc>
                <a:spcPct val="80000"/>
              </a:lnSpc>
              <a:spcBef>
                <a:spcPts val="700"/>
              </a:spcBef>
              <a:buClrTx/>
              <a:buFont typeface="+mj-lt"/>
              <a:buAutoNum type="arabicPeriod"/>
            </a:pPr>
            <a:r>
              <a:rPr lang="en-US" altLang="fr-FR" sz="2800" dirty="0">
                <a:solidFill>
                  <a:srgbClr val="000000"/>
                </a:solidFill>
              </a:rPr>
              <a:t>Health facility-based surveillance, first sentinel sites, then comprehensive August 14</a:t>
            </a:r>
          </a:p>
          <a:p>
            <a:pPr marL="517525" indent="-514350">
              <a:lnSpc>
                <a:spcPct val="80000"/>
              </a:lnSpc>
              <a:spcBef>
                <a:spcPts val="700"/>
              </a:spcBef>
              <a:buClrTx/>
              <a:buFont typeface="+mj-lt"/>
              <a:buAutoNum type="arabicPeriod"/>
            </a:pPr>
            <a:endParaRPr lang="en-US" altLang="fr-FR" sz="2800" dirty="0">
              <a:solidFill>
                <a:srgbClr val="000000"/>
              </a:solidFill>
            </a:endParaRPr>
          </a:p>
          <a:p>
            <a:pPr marL="517525" indent="-514350">
              <a:lnSpc>
                <a:spcPct val="80000"/>
              </a:lnSpc>
              <a:spcBef>
                <a:spcPts val="700"/>
              </a:spcBef>
              <a:buClrTx/>
              <a:buFont typeface="+mj-lt"/>
              <a:buAutoNum type="arabicPeriod"/>
            </a:pPr>
            <a:r>
              <a:rPr lang="en-US" altLang="fr-FR" sz="2800" dirty="0">
                <a:solidFill>
                  <a:srgbClr val="000000"/>
                </a:solidFill>
              </a:rPr>
              <a:t>Population-based surveillance: surveys or community health workers (CHWs)</a:t>
            </a:r>
          </a:p>
        </p:txBody>
      </p:sp>
      <p:sp>
        <p:nvSpPr>
          <p:cNvPr id="4" name="Rectangle 3">
            <a:extLst>
              <a:ext uri="{FF2B5EF4-FFF2-40B4-BE49-F238E27FC236}">
                <a16:creationId xmlns:a16="http://schemas.microsoft.com/office/drawing/2014/main" id="{2B4CF92D-40DA-4ECB-897A-CB2D833C242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D1C49F81-CA83-4E6F-A9C6-4E88F6DD03F2}"/>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5261164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133" y="179771"/>
            <a:ext cx="8229600" cy="1143000"/>
          </a:xfrm>
        </p:spPr>
        <p:txBody>
          <a:bodyPr/>
          <a:lstStyle/>
          <a:p>
            <a:pPr algn="ctr"/>
            <a:r>
              <a:rPr lang="en-AU" u="sng" dirty="0">
                <a:latin typeface="+mn-lt"/>
              </a:rPr>
              <a:t>Morbidity (disease) Surveillance</a:t>
            </a:r>
            <a:endParaRPr lang="fr-FR" u="sng" dirty="0">
              <a:latin typeface="+mn-lt"/>
            </a:endParaRPr>
          </a:p>
        </p:txBody>
      </p:sp>
      <p:sp>
        <p:nvSpPr>
          <p:cNvPr id="3" name="Content Placeholder 2"/>
          <p:cNvSpPr>
            <a:spLocks noGrp="1"/>
          </p:cNvSpPr>
          <p:nvPr>
            <p:ph sz="half" idx="1"/>
          </p:nvPr>
        </p:nvSpPr>
        <p:spPr>
          <a:xfrm>
            <a:off x="1248859" y="2163695"/>
            <a:ext cx="5696885" cy="3320617"/>
          </a:xfrm>
        </p:spPr>
        <p:txBody>
          <a:bodyPr>
            <a:normAutofit fontScale="85000" lnSpcReduction="20000"/>
          </a:bodyPr>
          <a:lstStyle/>
          <a:p>
            <a:r>
              <a:rPr lang="en-AU" dirty="0"/>
              <a:t>Have a valid case definition</a:t>
            </a:r>
          </a:p>
          <a:p>
            <a:r>
              <a:rPr lang="en-AU" dirty="0"/>
              <a:t>Be aware of seasonal patterns</a:t>
            </a:r>
          </a:p>
          <a:p>
            <a:r>
              <a:rPr lang="en-AU" dirty="0"/>
              <a:t>Be flexible</a:t>
            </a:r>
          </a:p>
          <a:p>
            <a:r>
              <a:rPr lang="en-AU" dirty="0"/>
              <a:t>Insist on negative reporting</a:t>
            </a:r>
          </a:p>
          <a:p>
            <a:r>
              <a:rPr lang="en-AU" dirty="0"/>
              <a:t>Health centres/clinics</a:t>
            </a:r>
          </a:p>
          <a:p>
            <a:r>
              <a:rPr lang="en-AU" dirty="0"/>
              <a:t>Hospitals</a:t>
            </a:r>
          </a:p>
          <a:p>
            <a:r>
              <a:rPr lang="en-AU" dirty="0"/>
              <a:t>Laboratory</a:t>
            </a:r>
          </a:p>
          <a:p>
            <a:r>
              <a:rPr lang="en-AU" dirty="0"/>
              <a:t>Health visitors (usually only in an outbreak – active case finding)	</a:t>
            </a:r>
          </a:p>
        </p:txBody>
      </p:sp>
      <p:sp>
        <p:nvSpPr>
          <p:cNvPr id="6" name="Content Placeholder 5"/>
          <p:cNvSpPr>
            <a:spLocks noGrp="1"/>
          </p:cNvSpPr>
          <p:nvPr>
            <p:ph sz="half" idx="2"/>
          </p:nvPr>
        </p:nvSpPr>
        <p:spPr>
          <a:xfrm>
            <a:off x="7682147" y="4547849"/>
            <a:ext cx="4038600" cy="1872927"/>
          </a:xfrm>
        </p:spPr>
        <p:txBody>
          <a:bodyPr>
            <a:normAutofit fontScale="85000" lnSpcReduction="20000"/>
          </a:bodyPr>
          <a:lstStyle/>
          <a:p>
            <a:pPr marL="0" indent="0">
              <a:buNone/>
            </a:pPr>
            <a:r>
              <a:rPr lang="en-AU" b="1" dirty="0"/>
              <a:t>   </a:t>
            </a:r>
            <a:r>
              <a:rPr lang="en-AU" b="1" dirty="0">
                <a:solidFill>
                  <a:srgbClr val="0000FF"/>
                </a:solidFill>
              </a:rPr>
              <a:t>Indicators</a:t>
            </a:r>
          </a:p>
          <a:p>
            <a:pPr>
              <a:buFont typeface="Wingdings" panose="05000000000000000000" pitchFamily="2" charset="2"/>
              <a:buChar char="ü"/>
            </a:pPr>
            <a:r>
              <a:rPr lang="en-AU" dirty="0"/>
              <a:t>Incident rate</a:t>
            </a:r>
          </a:p>
          <a:p>
            <a:pPr>
              <a:buFont typeface="Wingdings" panose="05000000000000000000" pitchFamily="2" charset="2"/>
              <a:buChar char="ü"/>
            </a:pPr>
            <a:r>
              <a:rPr lang="en-AU" dirty="0"/>
              <a:t>Attack rate</a:t>
            </a:r>
          </a:p>
          <a:p>
            <a:pPr>
              <a:buFont typeface="Wingdings" panose="05000000000000000000" pitchFamily="2" charset="2"/>
              <a:buChar char="ü"/>
            </a:pPr>
            <a:r>
              <a:rPr lang="en-AU" dirty="0"/>
              <a:t>Case fatality rates</a:t>
            </a:r>
            <a:endParaRPr lang="fr-FR" dirty="0"/>
          </a:p>
        </p:txBody>
      </p:sp>
      <p:pic>
        <p:nvPicPr>
          <p:cNvPr id="5122" name="Picture 2" descr="http://mdm-me.org/wp-content/uploads/2013/05/Zaatari_cmahoudeau_couleur_1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147" y="1828800"/>
            <a:ext cx="3954172" cy="20392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B42660C-21F4-4D8F-A1AF-C98715B0F1A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53BCA8EB-1A55-44A3-B8AD-43176839E5F4}"/>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14432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843079" y="179211"/>
            <a:ext cx="10724444" cy="118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1pPr>
            <a:lvl2pPr>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2pPr>
            <a:lvl3pPr>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3pPr>
            <a:lvl4pPr>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4pPr>
            <a:lvl5pPr>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cs typeface="Arial" charset="0"/>
              </a:defRPr>
            </a:lvl9pPr>
          </a:lstStyle>
          <a:p>
            <a:pPr algn="ctr" eaLnBrk="1" hangingPunct="1">
              <a:buClrTx/>
              <a:buFontTx/>
              <a:buNone/>
            </a:pPr>
            <a:r>
              <a:rPr lang="en-US" altLang="fr-FR" sz="4400" u="sng" dirty="0">
                <a:solidFill>
                  <a:srgbClr val="000000"/>
                </a:solidFill>
                <a:latin typeface="Calibri" panose="020F0502020204030204" pitchFamily="34" charset="0"/>
              </a:rPr>
              <a:t>Health surveillance in acute crisis situations</a:t>
            </a:r>
          </a:p>
        </p:txBody>
      </p:sp>
      <p:sp>
        <p:nvSpPr>
          <p:cNvPr id="15363" name="Text Box 2"/>
          <p:cNvSpPr txBox="1">
            <a:spLocks noChangeArrowheads="1"/>
          </p:cNvSpPr>
          <p:nvPr/>
        </p:nvSpPr>
        <p:spPr bwMode="auto">
          <a:xfrm>
            <a:off x="6757430" y="1883655"/>
            <a:ext cx="4810093" cy="3683060"/>
          </a:xfrm>
          <a:prstGeom prst="rect">
            <a:avLst/>
          </a:prstGeom>
          <a:noFill/>
          <a:ln w="9525">
            <a:solidFill>
              <a:srgbClr val="00206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9725" indent="-339725">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chemeClr val="bg1"/>
                </a:solidFill>
                <a:latin typeface="Arial" charset="0"/>
                <a:cs typeface="Arial" charset="0"/>
              </a:defRPr>
            </a:lvl1pPr>
            <a:lvl2pPr>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chemeClr val="bg1"/>
                </a:solidFill>
                <a:latin typeface="Arial" charset="0"/>
                <a:cs typeface="Arial" charset="0"/>
              </a:defRPr>
            </a:lvl2pPr>
            <a:lvl3pPr>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chemeClr val="bg1"/>
                </a:solidFill>
                <a:latin typeface="Arial" charset="0"/>
                <a:cs typeface="Arial" charset="0"/>
              </a:defRPr>
            </a:lvl3pPr>
            <a:lvl4pPr>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chemeClr val="bg1"/>
                </a:solidFill>
                <a:latin typeface="Arial" charset="0"/>
                <a:cs typeface="Arial" charset="0"/>
              </a:defRPr>
            </a:lvl4pPr>
            <a:lvl5pPr>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chemeClr val="bg1"/>
                </a:solidFill>
                <a:latin typeface="Arial" charset="0"/>
                <a:cs typeface="Arial"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chemeClr val="bg1"/>
                </a:solidFill>
                <a:latin typeface="Arial" charset="0"/>
                <a:cs typeface="Arial"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chemeClr val="bg1"/>
                </a:solidFill>
                <a:latin typeface="Arial" charset="0"/>
                <a:cs typeface="Arial"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chemeClr val="bg1"/>
                </a:solidFill>
                <a:latin typeface="Arial" charset="0"/>
                <a:cs typeface="Arial"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chemeClr val="bg1"/>
                </a:solidFill>
                <a:latin typeface="Arial" charset="0"/>
                <a:cs typeface="Arial" charset="0"/>
              </a:defRPr>
            </a:lvl9pPr>
          </a:lstStyle>
          <a:p>
            <a:pPr marL="0" indent="0">
              <a:spcBef>
                <a:spcPts val="700"/>
              </a:spcBef>
            </a:pPr>
            <a:r>
              <a:rPr lang="en-US" altLang="fr-FR" sz="2400" dirty="0">
                <a:solidFill>
                  <a:srgbClr val="000000"/>
                </a:solidFill>
                <a:latin typeface="Calibri" panose="020F0502020204030204" pitchFamily="34" charset="0"/>
              </a:rPr>
              <a:t>National routine surveillance system may be underperforming, disrupted or non-existent</a:t>
            </a:r>
          </a:p>
          <a:p>
            <a:pPr>
              <a:spcBef>
                <a:spcPts val="700"/>
              </a:spcBef>
              <a:buClrTx/>
            </a:pPr>
            <a:endParaRPr lang="en-US" altLang="fr-FR" sz="2400" dirty="0">
              <a:solidFill>
                <a:srgbClr val="000000"/>
              </a:solidFill>
              <a:latin typeface="Calibri" panose="020F0502020204030204" pitchFamily="34" charset="0"/>
            </a:endParaRPr>
          </a:p>
          <a:p>
            <a:pPr marL="0" indent="0">
              <a:spcBef>
                <a:spcPts val="700"/>
              </a:spcBef>
            </a:pPr>
            <a:r>
              <a:rPr lang="en-US" altLang="fr-FR" sz="2400" dirty="0">
                <a:solidFill>
                  <a:srgbClr val="000000"/>
                </a:solidFill>
                <a:latin typeface="Calibri" panose="020F0502020204030204" pitchFamily="34" charset="0"/>
              </a:rPr>
              <a:t>Overwhelmed by the crisis to adequately meet surveillance information: timeliness and data quality</a:t>
            </a:r>
            <a:endParaRPr lang="fr-FR" altLang="fr-FR" sz="2800" dirty="0">
              <a:solidFill>
                <a:srgbClr val="000000"/>
              </a:solidFill>
            </a:endParaRPr>
          </a:p>
          <a:p>
            <a:pPr>
              <a:spcBef>
                <a:spcPts val="700"/>
              </a:spcBef>
              <a:buClrTx/>
            </a:pPr>
            <a:endParaRPr lang="fr-FR" altLang="fr-FR" sz="2800" dirty="0">
              <a:solidFill>
                <a:srgbClr val="000000"/>
              </a:solidFill>
            </a:endParaRPr>
          </a:p>
        </p:txBody>
      </p:sp>
      <p:sp>
        <p:nvSpPr>
          <p:cNvPr id="2" name="TextBox 1">
            <a:extLst>
              <a:ext uri="{FF2B5EF4-FFF2-40B4-BE49-F238E27FC236}">
                <a16:creationId xmlns:a16="http://schemas.microsoft.com/office/drawing/2014/main" id="{9515B285-C1C3-4598-9AD2-B6AF4F258BE8}"/>
              </a:ext>
            </a:extLst>
          </p:cNvPr>
          <p:cNvSpPr txBox="1"/>
          <p:nvPr/>
        </p:nvSpPr>
        <p:spPr>
          <a:xfrm>
            <a:off x="1287993" y="1883655"/>
            <a:ext cx="4810093" cy="3978525"/>
          </a:xfrm>
          <a:prstGeom prst="rect">
            <a:avLst/>
          </a:prstGeom>
          <a:noFill/>
          <a:ln>
            <a:solidFill>
              <a:srgbClr val="002060"/>
            </a:solidFill>
          </a:ln>
        </p:spPr>
        <p:txBody>
          <a:bodyPr wrap="square" rtlCol="0">
            <a:spAutoFit/>
          </a:bodyPr>
          <a:lstStyle/>
          <a:p>
            <a:pPr>
              <a:lnSpc>
                <a:spcPct val="80000"/>
              </a:lnSpc>
              <a:spcBef>
                <a:spcPts val="700"/>
              </a:spcBef>
            </a:pPr>
            <a:r>
              <a:rPr lang="en-GB" altLang="fr-FR" sz="2400" dirty="0">
                <a:solidFill>
                  <a:srgbClr val="000000"/>
                </a:solidFill>
                <a:latin typeface="Calibri" panose="020F0502020204030204" pitchFamily="34" charset="0"/>
              </a:rPr>
              <a:t>Large numbers of people affected, high population density, inadequate food, water, sanitation and shelter, and lack of infrastructure</a:t>
            </a:r>
          </a:p>
          <a:p>
            <a:pPr>
              <a:lnSpc>
                <a:spcPct val="80000"/>
              </a:lnSpc>
              <a:spcBef>
                <a:spcPts val="700"/>
              </a:spcBef>
              <a:buClrTx/>
            </a:pPr>
            <a:endParaRPr lang="en-GB" altLang="fr-FR" sz="2400" dirty="0">
              <a:solidFill>
                <a:srgbClr val="000000"/>
              </a:solidFill>
              <a:latin typeface="Calibri" panose="020F0502020204030204" pitchFamily="34" charset="0"/>
            </a:endParaRPr>
          </a:p>
          <a:p>
            <a:pPr>
              <a:lnSpc>
                <a:spcPct val="80000"/>
              </a:lnSpc>
              <a:spcBef>
                <a:spcPts val="700"/>
              </a:spcBef>
            </a:pPr>
            <a:r>
              <a:rPr lang="en-GB" altLang="fr-FR" sz="2400" dirty="0">
                <a:solidFill>
                  <a:srgbClr val="000000"/>
                </a:solidFill>
                <a:latin typeface="Calibri" panose="020F0502020204030204" pitchFamily="34" charset="0"/>
              </a:rPr>
              <a:t>Increased risk of transmission of infectious diseases and other health conditions such as malnutrition </a:t>
            </a:r>
          </a:p>
          <a:p>
            <a:pPr>
              <a:lnSpc>
                <a:spcPct val="80000"/>
              </a:lnSpc>
              <a:spcBef>
                <a:spcPts val="700"/>
              </a:spcBef>
              <a:buClrTx/>
            </a:pPr>
            <a:endParaRPr lang="en-GB" altLang="fr-FR" sz="2400" dirty="0">
              <a:solidFill>
                <a:srgbClr val="000000"/>
              </a:solidFill>
              <a:latin typeface="Calibri" panose="020F0502020204030204" pitchFamily="34" charset="0"/>
            </a:endParaRPr>
          </a:p>
          <a:p>
            <a:pPr>
              <a:lnSpc>
                <a:spcPct val="80000"/>
              </a:lnSpc>
              <a:spcBef>
                <a:spcPts val="700"/>
              </a:spcBef>
            </a:pPr>
            <a:r>
              <a:rPr lang="en-GB" altLang="fr-FR" sz="2400" dirty="0">
                <a:solidFill>
                  <a:srgbClr val="000000"/>
                </a:solidFill>
                <a:latin typeface="Calibri" panose="020F0502020204030204" pitchFamily="34" charset="0"/>
              </a:rPr>
              <a:t>Epidemic prone diseases are a major risk for morbidity and mortality</a:t>
            </a:r>
          </a:p>
          <a:p>
            <a:endParaRPr lang="en-GB" dirty="0"/>
          </a:p>
        </p:txBody>
      </p:sp>
      <p:sp>
        <p:nvSpPr>
          <p:cNvPr id="3" name="TextBox 2">
            <a:extLst>
              <a:ext uri="{FF2B5EF4-FFF2-40B4-BE49-F238E27FC236}">
                <a16:creationId xmlns:a16="http://schemas.microsoft.com/office/drawing/2014/main" id="{84F3BBEB-512C-49D9-ABDC-716A5E5A211D}"/>
              </a:ext>
            </a:extLst>
          </p:cNvPr>
          <p:cNvSpPr txBox="1"/>
          <p:nvPr/>
        </p:nvSpPr>
        <p:spPr>
          <a:xfrm>
            <a:off x="1287993" y="5995042"/>
            <a:ext cx="10152588" cy="769441"/>
          </a:xfrm>
          <a:prstGeom prst="rect">
            <a:avLst/>
          </a:prstGeom>
          <a:noFill/>
        </p:spPr>
        <p:txBody>
          <a:bodyPr wrap="none" rtlCol="0">
            <a:spAutoFit/>
          </a:bodyPr>
          <a:lstStyle/>
          <a:p>
            <a:r>
              <a:rPr lang="en-US" altLang="fr-FR" sz="4400" b="1" dirty="0">
                <a:solidFill>
                  <a:srgbClr val="0000FF"/>
                </a:solidFill>
                <a:latin typeface="Calibri" panose="020F0502020204030204" pitchFamily="34" charset="0"/>
              </a:rPr>
              <a:t>-&gt;</a:t>
            </a:r>
            <a:r>
              <a:rPr lang="en-US" altLang="fr-FR" sz="2800" b="1" dirty="0">
                <a:solidFill>
                  <a:srgbClr val="0000FF"/>
                </a:solidFill>
                <a:latin typeface="Calibri" panose="020F0502020204030204" pitchFamily="34" charset="0"/>
              </a:rPr>
              <a:t> Early warning alert and response system (EWARS) to fill the gap</a:t>
            </a:r>
            <a:endParaRPr lang="en-GB" sz="2800" dirty="0">
              <a:solidFill>
                <a:srgbClr val="0000FF"/>
              </a:solidFill>
            </a:endParaRPr>
          </a:p>
        </p:txBody>
      </p:sp>
      <p:sp>
        <p:nvSpPr>
          <p:cNvPr id="6" name="Rectangle 5">
            <a:extLst>
              <a:ext uri="{FF2B5EF4-FFF2-40B4-BE49-F238E27FC236}">
                <a16:creationId xmlns:a16="http://schemas.microsoft.com/office/drawing/2014/main" id="{AE02B1BD-E6FB-4B84-8881-422FBA0CEC4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9A74AAC0-F21F-46BA-9379-E5DA1E464A8B}"/>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0875377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034474" y="301194"/>
            <a:ext cx="1074189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cs typeface="Arial" charset="0"/>
              </a:defRPr>
            </a:lvl1pPr>
            <a:lvl2pPr>
              <a:spcBef>
                <a:spcPts val="7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cs typeface="Arial" charset="0"/>
              </a:defRPr>
            </a:lvl2pPr>
            <a:lvl3pPr>
              <a:spcBef>
                <a:spcPts val="6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cs typeface="Arial" charset="0"/>
              </a:defRPr>
            </a:lvl3pPr>
            <a:lvl4pPr>
              <a:spcBef>
                <a:spcPts val="5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4pPr>
            <a:lvl5pPr>
              <a:spcBef>
                <a:spcPts val="5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9pPr>
          </a:lstStyle>
          <a:p>
            <a:pPr algn="ctr" eaLnBrk="1" hangingPunct="1">
              <a:spcBef>
                <a:spcPct val="0"/>
              </a:spcBef>
              <a:buClrTx/>
              <a:buFontTx/>
              <a:buNone/>
            </a:pPr>
            <a:r>
              <a:rPr lang="en-US" altLang="fr-FR" sz="4400" u="sng" dirty="0">
                <a:solidFill>
                  <a:schemeClr val="tx1"/>
                </a:solidFill>
                <a:latin typeface="+mn-lt"/>
              </a:rPr>
              <a:t>Early warning and response system /network </a:t>
            </a:r>
            <a:r>
              <a:rPr lang="en-US" altLang="fr-FR" sz="4400" dirty="0">
                <a:solidFill>
                  <a:schemeClr val="tx1"/>
                </a:solidFill>
                <a:latin typeface="+mn-lt"/>
              </a:rPr>
              <a:t>EWARS / EWARN</a:t>
            </a:r>
          </a:p>
        </p:txBody>
      </p:sp>
      <p:sp>
        <p:nvSpPr>
          <p:cNvPr id="12291" name="Text Box 2"/>
          <p:cNvSpPr txBox="1">
            <a:spLocks noChangeArrowheads="1"/>
          </p:cNvSpPr>
          <p:nvPr/>
        </p:nvSpPr>
        <p:spPr bwMode="auto">
          <a:xfrm>
            <a:off x="1283853" y="2332037"/>
            <a:ext cx="1018565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8138" indent="-338138">
              <a:spcBef>
                <a:spcPts val="800"/>
              </a:spcBef>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3200">
                <a:solidFill>
                  <a:srgbClr val="000000"/>
                </a:solidFill>
                <a:latin typeface="Arial" charset="0"/>
                <a:cs typeface="Arial" charset="0"/>
              </a:defRPr>
            </a:lvl1pPr>
            <a:lvl2pPr>
              <a:spcBef>
                <a:spcPts val="700"/>
              </a:spcBef>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800">
                <a:solidFill>
                  <a:srgbClr val="000000"/>
                </a:solidFill>
                <a:latin typeface="Arial" charset="0"/>
                <a:cs typeface="Arial" charset="0"/>
              </a:defRPr>
            </a:lvl2pPr>
            <a:lvl3pPr>
              <a:spcBef>
                <a:spcPts val="600"/>
              </a:spcBef>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Arial" charset="0"/>
                <a:cs typeface="Arial" charset="0"/>
              </a:defRPr>
            </a:lvl3pPr>
            <a:lvl4pPr>
              <a:spcBef>
                <a:spcPts val="500"/>
              </a:spcBef>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000">
                <a:solidFill>
                  <a:srgbClr val="000000"/>
                </a:solidFill>
                <a:latin typeface="Arial" charset="0"/>
                <a:cs typeface="Arial" charset="0"/>
              </a:defRPr>
            </a:lvl4pPr>
            <a:lvl5pPr>
              <a:spcBef>
                <a:spcPts val="500"/>
              </a:spcBef>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000">
                <a:solidFill>
                  <a:srgbClr val="000000"/>
                </a:solidFill>
                <a:latin typeface="Arial" charset="0"/>
                <a:cs typeface="Arial"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000">
                <a:solidFill>
                  <a:srgbClr val="000000"/>
                </a:solidFill>
                <a:latin typeface="Arial" charset="0"/>
                <a:cs typeface="Arial"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000">
                <a:solidFill>
                  <a:srgbClr val="000000"/>
                </a:solidFill>
                <a:latin typeface="Arial" charset="0"/>
                <a:cs typeface="Arial"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000">
                <a:solidFill>
                  <a:srgbClr val="000000"/>
                </a:solidFill>
                <a:latin typeface="Arial" charset="0"/>
                <a:cs typeface="Arial"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000">
                <a:solidFill>
                  <a:srgbClr val="000000"/>
                </a:solidFill>
                <a:latin typeface="Arial" charset="0"/>
                <a:cs typeface="Arial" charset="0"/>
              </a:defRPr>
            </a:lvl9pPr>
          </a:lstStyle>
          <a:p>
            <a:pPr>
              <a:lnSpc>
                <a:spcPct val="80000"/>
              </a:lnSpc>
              <a:spcBef>
                <a:spcPts val="600"/>
              </a:spcBef>
              <a:buFont typeface="Arial" charset="0"/>
              <a:buChar char="•"/>
            </a:pPr>
            <a:r>
              <a:rPr lang="en-US" altLang="fr-FR" sz="2800" b="1" dirty="0">
                <a:latin typeface="+mn-lt"/>
              </a:rPr>
              <a:t>A health surveillance system</a:t>
            </a:r>
            <a:r>
              <a:rPr lang="en-US" altLang="fr-FR" sz="2800" dirty="0">
                <a:latin typeface="+mn-lt"/>
              </a:rPr>
              <a:t> </a:t>
            </a:r>
            <a:br>
              <a:rPr lang="en-US" altLang="fr-FR" sz="2400" dirty="0">
                <a:latin typeface="+mn-lt"/>
              </a:rPr>
            </a:br>
            <a:r>
              <a:rPr lang="en-US" altLang="fr-FR" sz="2400" dirty="0">
                <a:latin typeface="+mn-lt"/>
              </a:rPr>
              <a:t>to rapidly detect and promptly respond to signals that might indicate outbreaks and clusters of epidemic-prone diseases</a:t>
            </a:r>
          </a:p>
          <a:p>
            <a:pPr>
              <a:lnSpc>
                <a:spcPct val="80000"/>
              </a:lnSpc>
              <a:spcBef>
                <a:spcPts val="600"/>
              </a:spcBef>
              <a:buClrTx/>
            </a:pPr>
            <a:endParaRPr lang="en-US" altLang="fr-FR" sz="2400" dirty="0">
              <a:latin typeface="+mn-lt"/>
            </a:endParaRPr>
          </a:p>
          <a:p>
            <a:pPr>
              <a:lnSpc>
                <a:spcPct val="80000"/>
              </a:lnSpc>
              <a:spcBef>
                <a:spcPts val="600"/>
              </a:spcBef>
              <a:buFont typeface="Arial" charset="0"/>
              <a:buChar char="•"/>
            </a:pPr>
            <a:r>
              <a:rPr lang="en-US" altLang="fr-FR" sz="2800" b="1" dirty="0">
                <a:solidFill>
                  <a:schemeClr val="tx1"/>
                </a:solidFill>
                <a:latin typeface="+mn-lt"/>
              </a:rPr>
              <a:t>Addition to, not a substitute </a:t>
            </a:r>
            <a:r>
              <a:rPr lang="en-US" altLang="fr-FR" sz="2800" dirty="0">
                <a:latin typeface="+mn-lt"/>
              </a:rPr>
              <a:t>for the national surveillance system</a:t>
            </a:r>
          </a:p>
          <a:p>
            <a:pPr marL="800100" lvl="1" indent="-342900">
              <a:lnSpc>
                <a:spcPct val="80000"/>
              </a:lnSpc>
              <a:spcBef>
                <a:spcPts val="600"/>
              </a:spcBef>
              <a:buFont typeface="Wingdings" panose="05000000000000000000" pitchFamily="2" charset="2"/>
              <a:buChar char="ü"/>
            </a:pPr>
            <a:r>
              <a:rPr lang="en-US" altLang="fr-FR" sz="2400" dirty="0">
                <a:latin typeface="+mn-lt"/>
              </a:rPr>
              <a:t>should not  continue to operate in parallel when the crisis over</a:t>
            </a:r>
          </a:p>
          <a:p>
            <a:pPr marL="800100" lvl="1" indent="-342900">
              <a:lnSpc>
                <a:spcPct val="80000"/>
              </a:lnSpc>
              <a:spcBef>
                <a:spcPts val="600"/>
              </a:spcBef>
              <a:buFont typeface="Wingdings" panose="05000000000000000000" pitchFamily="2" charset="2"/>
              <a:buChar char="ü"/>
            </a:pPr>
            <a:endParaRPr lang="en-US" altLang="fr-FR" sz="2000" dirty="0">
              <a:latin typeface="+mn-lt"/>
            </a:endParaRPr>
          </a:p>
          <a:p>
            <a:pPr>
              <a:lnSpc>
                <a:spcPct val="80000"/>
              </a:lnSpc>
              <a:spcBef>
                <a:spcPts val="600"/>
              </a:spcBef>
              <a:buFont typeface="Arial" charset="0"/>
              <a:buChar char="•"/>
            </a:pPr>
            <a:r>
              <a:rPr lang="en-US" altLang="fr-FR" sz="2800" b="1" dirty="0">
                <a:latin typeface="+mn-lt"/>
              </a:rPr>
              <a:t>Two main components</a:t>
            </a:r>
          </a:p>
          <a:p>
            <a:pPr marL="800100" lvl="1" indent="-342900">
              <a:lnSpc>
                <a:spcPct val="80000"/>
              </a:lnSpc>
              <a:spcBef>
                <a:spcPts val="600"/>
              </a:spcBef>
              <a:buFont typeface="Wingdings" panose="05000000000000000000" pitchFamily="2" charset="2"/>
              <a:buChar char="ü"/>
            </a:pPr>
            <a:r>
              <a:rPr lang="en-US" altLang="fr-FR" sz="2400" b="1" dirty="0">
                <a:solidFill>
                  <a:srgbClr val="0000FF"/>
                </a:solidFill>
                <a:latin typeface="+mn-lt"/>
              </a:rPr>
              <a:t>Immediate alert</a:t>
            </a:r>
            <a:r>
              <a:rPr lang="en-US" altLang="fr-FR" sz="2400" dirty="0">
                <a:latin typeface="+mn-lt"/>
              </a:rPr>
              <a:t>: signals early stage of outbreak</a:t>
            </a:r>
          </a:p>
          <a:p>
            <a:pPr marL="800100" lvl="1" indent="-342900">
              <a:lnSpc>
                <a:spcPct val="80000"/>
              </a:lnSpc>
              <a:spcBef>
                <a:spcPts val="600"/>
              </a:spcBef>
              <a:buFont typeface="Wingdings" panose="05000000000000000000" pitchFamily="2" charset="2"/>
              <a:buChar char="ü"/>
            </a:pPr>
            <a:r>
              <a:rPr lang="en-US" altLang="fr-FR" sz="2400" b="1" dirty="0">
                <a:solidFill>
                  <a:srgbClr val="0000FF"/>
                </a:solidFill>
                <a:latin typeface="+mn-lt"/>
              </a:rPr>
              <a:t>Weekly reporting</a:t>
            </a:r>
            <a:r>
              <a:rPr lang="en-US" altLang="fr-FR" sz="2400" dirty="0">
                <a:latin typeface="+mn-lt"/>
              </a:rPr>
              <a:t>: data aggregated by health facilities</a:t>
            </a:r>
          </a:p>
          <a:p>
            <a:pPr marL="0" indent="0">
              <a:lnSpc>
                <a:spcPct val="80000"/>
              </a:lnSpc>
              <a:spcBef>
                <a:spcPts val="600"/>
              </a:spcBef>
            </a:pPr>
            <a:endParaRPr lang="en-US" altLang="fr-FR" sz="2800" dirty="0">
              <a:latin typeface="+mn-lt"/>
            </a:endParaRPr>
          </a:p>
        </p:txBody>
      </p:sp>
      <p:sp>
        <p:nvSpPr>
          <p:cNvPr id="5" name="Rectangle 4">
            <a:extLst>
              <a:ext uri="{FF2B5EF4-FFF2-40B4-BE49-F238E27FC236}">
                <a16:creationId xmlns:a16="http://schemas.microsoft.com/office/drawing/2014/main" id="{0308B26F-EBC3-4D84-A3B3-0A221949422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0F7F9ACA-51F7-4B33-8862-318FE1D9E764}"/>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275585243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C851B0-6296-48BC-AB4A-3BA6D6EFA111}"/>
              </a:ext>
            </a:extLst>
          </p:cNvPr>
          <p:cNvSpPr/>
          <p:nvPr/>
        </p:nvSpPr>
        <p:spPr>
          <a:xfrm>
            <a:off x="3541856" y="1449771"/>
            <a:ext cx="4893401" cy="9144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Central EWARN Coordinator</a:t>
            </a:r>
          </a:p>
        </p:txBody>
      </p:sp>
      <p:sp>
        <p:nvSpPr>
          <p:cNvPr id="5" name="Rectangle 4">
            <a:extLst>
              <a:ext uri="{FF2B5EF4-FFF2-40B4-BE49-F238E27FC236}">
                <a16:creationId xmlns:a16="http://schemas.microsoft.com/office/drawing/2014/main" id="{B762F56F-B8FE-44DE-9D6D-17254D7D2ECE}"/>
              </a:ext>
            </a:extLst>
          </p:cNvPr>
          <p:cNvSpPr/>
          <p:nvPr/>
        </p:nvSpPr>
        <p:spPr>
          <a:xfrm>
            <a:off x="6058782" y="3112519"/>
            <a:ext cx="3996228" cy="1204530"/>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Intermediate district and provincial reporting levels</a:t>
            </a:r>
          </a:p>
        </p:txBody>
      </p:sp>
      <p:sp>
        <p:nvSpPr>
          <p:cNvPr id="6" name="Rectangle 5">
            <a:extLst>
              <a:ext uri="{FF2B5EF4-FFF2-40B4-BE49-F238E27FC236}">
                <a16:creationId xmlns:a16="http://schemas.microsoft.com/office/drawing/2014/main" id="{A7FA7064-D29C-4A3C-A595-2B28BE9C68EE}"/>
              </a:ext>
            </a:extLst>
          </p:cNvPr>
          <p:cNvSpPr/>
          <p:nvPr/>
        </p:nvSpPr>
        <p:spPr>
          <a:xfrm>
            <a:off x="3003916" y="5138763"/>
            <a:ext cx="4156706" cy="143623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Reporting health facilities in surveillance network</a:t>
            </a:r>
          </a:p>
          <a:p>
            <a:pPr algn="ctr"/>
            <a:r>
              <a:rPr lang="en-GB" sz="2400" dirty="0">
                <a:solidFill>
                  <a:schemeClr val="tx1"/>
                </a:solidFill>
              </a:rPr>
              <a:t>(clinics, hospitals, labs)</a:t>
            </a:r>
          </a:p>
        </p:txBody>
      </p:sp>
      <p:sp>
        <p:nvSpPr>
          <p:cNvPr id="7" name="Rectangle 6">
            <a:extLst>
              <a:ext uri="{FF2B5EF4-FFF2-40B4-BE49-F238E27FC236}">
                <a16:creationId xmlns:a16="http://schemas.microsoft.com/office/drawing/2014/main" id="{85B0238F-4D5E-4901-A1F8-E42A56A874CC}"/>
              </a:ext>
            </a:extLst>
          </p:cNvPr>
          <p:cNvSpPr/>
          <p:nvPr/>
        </p:nvSpPr>
        <p:spPr>
          <a:xfrm>
            <a:off x="7840977" y="5138763"/>
            <a:ext cx="3200400" cy="126206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Community informants</a:t>
            </a:r>
          </a:p>
          <a:p>
            <a:pPr algn="ctr"/>
            <a:r>
              <a:rPr lang="en-GB" sz="2400" dirty="0">
                <a:solidFill>
                  <a:schemeClr val="tx1"/>
                </a:solidFill>
              </a:rPr>
              <a:t>General public</a:t>
            </a:r>
          </a:p>
          <a:p>
            <a:pPr algn="ctr"/>
            <a:r>
              <a:rPr lang="en-GB" sz="2400" dirty="0">
                <a:solidFill>
                  <a:schemeClr val="tx1"/>
                </a:solidFill>
              </a:rPr>
              <a:t>Media rumours</a:t>
            </a:r>
          </a:p>
        </p:txBody>
      </p:sp>
      <p:sp>
        <p:nvSpPr>
          <p:cNvPr id="8" name="Rectangle 7">
            <a:extLst>
              <a:ext uri="{FF2B5EF4-FFF2-40B4-BE49-F238E27FC236}">
                <a16:creationId xmlns:a16="http://schemas.microsoft.com/office/drawing/2014/main" id="{ECA51254-147D-4DF2-9E94-80E8B3DD2B97}"/>
              </a:ext>
            </a:extLst>
          </p:cNvPr>
          <p:cNvSpPr/>
          <p:nvPr/>
        </p:nvSpPr>
        <p:spPr>
          <a:xfrm>
            <a:off x="1796139" y="3143836"/>
            <a:ext cx="3414521" cy="12045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Intermediate district and provincial EWARN reporting levels</a:t>
            </a:r>
          </a:p>
        </p:txBody>
      </p:sp>
      <p:sp>
        <p:nvSpPr>
          <p:cNvPr id="3" name="TextBox 2">
            <a:extLst>
              <a:ext uri="{FF2B5EF4-FFF2-40B4-BE49-F238E27FC236}">
                <a16:creationId xmlns:a16="http://schemas.microsoft.com/office/drawing/2014/main" id="{3473BBCE-E870-47CF-B6D6-CDDD336A8AF0}"/>
              </a:ext>
            </a:extLst>
          </p:cNvPr>
          <p:cNvSpPr txBox="1"/>
          <p:nvPr/>
        </p:nvSpPr>
        <p:spPr>
          <a:xfrm>
            <a:off x="5468045" y="2308192"/>
            <a:ext cx="553998" cy="2860720"/>
          </a:xfrm>
          <a:prstGeom prst="rect">
            <a:avLst/>
          </a:prstGeom>
          <a:noFill/>
        </p:spPr>
        <p:txBody>
          <a:bodyPr vert="vert" wrap="none" rtlCol="0">
            <a:spAutoFit/>
          </a:bodyPr>
          <a:lstStyle/>
          <a:p>
            <a:r>
              <a:rPr lang="en-GB" sz="2400" b="1" dirty="0"/>
              <a:t>….…..……………..………..</a:t>
            </a:r>
          </a:p>
        </p:txBody>
      </p:sp>
      <p:cxnSp>
        <p:nvCxnSpPr>
          <p:cNvPr id="10" name="Straight Arrow Connector 9">
            <a:extLst>
              <a:ext uri="{FF2B5EF4-FFF2-40B4-BE49-F238E27FC236}">
                <a16:creationId xmlns:a16="http://schemas.microsoft.com/office/drawing/2014/main" id="{469F9B49-042A-44A4-A3B5-594C98EB368D}"/>
              </a:ext>
            </a:extLst>
          </p:cNvPr>
          <p:cNvCxnSpPr>
            <a:cxnSpLocks/>
          </p:cNvCxnSpPr>
          <p:nvPr/>
        </p:nvCxnSpPr>
        <p:spPr>
          <a:xfrm flipH="1" flipV="1">
            <a:off x="7182394" y="5747997"/>
            <a:ext cx="611234"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5AE8BAF-A70E-4153-B4E8-03BA686BFE9A}"/>
              </a:ext>
            </a:extLst>
          </p:cNvPr>
          <p:cNvCxnSpPr>
            <a:cxnSpLocks/>
          </p:cNvCxnSpPr>
          <p:nvPr/>
        </p:nvCxnSpPr>
        <p:spPr>
          <a:xfrm flipV="1">
            <a:off x="8195310" y="2348090"/>
            <a:ext cx="0" cy="7411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3291855-C99F-4730-AF0E-0F652DA18A1A}"/>
              </a:ext>
            </a:extLst>
          </p:cNvPr>
          <p:cNvCxnSpPr>
            <a:cxnSpLocks/>
          </p:cNvCxnSpPr>
          <p:nvPr/>
        </p:nvCxnSpPr>
        <p:spPr>
          <a:xfrm flipV="1">
            <a:off x="6515100" y="2348090"/>
            <a:ext cx="0" cy="7411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A7631A8-65A8-4A8B-B3D1-17A3B5FC7C0F}"/>
              </a:ext>
            </a:extLst>
          </p:cNvPr>
          <p:cNvCxnSpPr>
            <a:cxnSpLocks/>
          </p:cNvCxnSpPr>
          <p:nvPr/>
        </p:nvCxnSpPr>
        <p:spPr>
          <a:xfrm flipV="1">
            <a:off x="6515100" y="4293758"/>
            <a:ext cx="0" cy="8232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F83B0AC-65D0-49D6-8D5A-9942EE61F0CA}"/>
              </a:ext>
            </a:extLst>
          </p:cNvPr>
          <p:cNvSpPr txBox="1"/>
          <p:nvPr/>
        </p:nvSpPr>
        <p:spPr>
          <a:xfrm>
            <a:off x="5486245" y="676834"/>
            <a:ext cx="553998" cy="1236160"/>
          </a:xfrm>
          <a:prstGeom prst="rect">
            <a:avLst/>
          </a:prstGeom>
          <a:noFill/>
        </p:spPr>
        <p:txBody>
          <a:bodyPr vert="vert" wrap="square" rtlCol="0">
            <a:spAutoFit/>
          </a:bodyPr>
          <a:lstStyle/>
          <a:p>
            <a:r>
              <a:rPr lang="en-GB" sz="2400" b="1" dirty="0"/>
              <a:t>.………</a:t>
            </a:r>
          </a:p>
        </p:txBody>
      </p:sp>
      <p:cxnSp>
        <p:nvCxnSpPr>
          <p:cNvPr id="26" name="Straight Arrow Connector 25">
            <a:extLst>
              <a:ext uri="{FF2B5EF4-FFF2-40B4-BE49-F238E27FC236}">
                <a16:creationId xmlns:a16="http://schemas.microsoft.com/office/drawing/2014/main" id="{91ABC3C6-1E09-48A9-ABB4-1D109608D864}"/>
              </a:ext>
            </a:extLst>
          </p:cNvPr>
          <p:cNvCxnSpPr>
            <a:cxnSpLocks/>
          </p:cNvCxnSpPr>
          <p:nvPr/>
        </p:nvCxnSpPr>
        <p:spPr>
          <a:xfrm flipV="1">
            <a:off x="3695700" y="4293758"/>
            <a:ext cx="0" cy="8232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730C43A-5A87-4BE4-B6F0-4F699503BEC1}"/>
              </a:ext>
            </a:extLst>
          </p:cNvPr>
          <p:cNvCxnSpPr>
            <a:cxnSpLocks/>
          </p:cNvCxnSpPr>
          <p:nvPr/>
        </p:nvCxnSpPr>
        <p:spPr>
          <a:xfrm flipV="1">
            <a:off x="3695700" y="2348091"/>
            <a:ext cx="0" cy="7644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375E825-2AED-413A-A79F-E32DFADA83E2}"/>
              </a:ext>
            </a:extLst>
          </p:cNvPr>
          <p:cNvCxnSpPr>
            <a:cxnSpLocks/>
          </p:cNvCxnSpPr>
          <p:nvPr/>
        </p:nvCxnSpPr>
        <p:spPr>
          <a:xfrm flipV="1">
            <a:off x="8206740" y="4282328"/>
            <a:ext cx="0" cy="8232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87271C8-F98D-4783-862F-A148407E6B64}"/>
              </a:ext>
            </a:extLst>
          </p:cNvPr>
          <p:cNvSpPr txBox="1"/>
          <p:nvPr/>
        </p:nvSpPr>
        <p:spPr>
          <a:xfrm>
            <a:off x="6365298" y="699184"/>
            <a:ext cx="4387420" cy="523220"/>
          </a:xfrm>
          <a:prstGeom prst="rect">
            <a:avLst/>
          </a:prstGeom>
          <a:noFill/>
        </p:spPr>
        <p:txBody>
          <a:bodyPr wrap="none" rtlCol="0">
            <a:spAutoFit/>
          </a:bodyPr>
          <a:lstStyle/>
          <a:p>
            <a:r>
              <a:rPr lang="en-GB" sz="2800" b="1" u="sng" dirty="0">
                <a:solidFill>
                  <a:srgbClr val="0000FF"/>
                </a:solidFill>
              </a:rPr>
              <a:t>Immediate alert notification</a:t>
            </a:r>
          </a:p>
        </p:txBody>
      </p:sp>
      <p:sp>
        <p:nvSpPr>
          <p:cNvPr id="31" name="TextBox 30">
            <a:extLst>
              <a:ext uri="{FF2B5EF4-FFF2-40B4-BE49-F238E27FC236}">
                <a16:creationId xmlns:a16="http://schemas.microsoft.com/office/drawing/2014/main" id="{AE41A9A2-42EA-47D3-A615-73F9771F9425}"/>
              </a:ext>
            </a:extLst>
          </p:cNvPr>
          <p:cNvSpPr txBox="1"/>
          <p:nvPr/>
        </p:nvSpPr>
        <p:spPr>
          <a:xfrm>
            <a:off x="2021810" y="715731"/>
            <a:ext cx="2766270" cy="523220"/>
          </a:xfrm>
          <a:prstGeom prst="rect">
            <a:avLst/>
          </a:prstGeom>
          <a:noFill/>
        </p:spPr>
        <p:txBody>
          <a:bodyPr wrap="none" rtlCol="0">
            <a:spAutoFit/>
          </a:bodyPr>
          <a:lstStyle/>
          <a:p>
            <a:r>
              <a:rPr lang="en-GB" sz="2800" b="1" u="sng" dirty="0">
                <a:solidFill>
                  <a:srgbClr val="0000FF"/>
                </a:solidFill>
              </a:rPr>
              <a:t>Weekly reporting</a:t>
            </a:r>
          </a:p>
        </p:txBody>
      </p:sp>
      <p:sp>
        <p:nvSpPr>
          <p:cNvPr id="18" name="Rectangle 17">
            <a:extLst>
              <a:ext uri="{FF2B5EF4-FFF2-40B4-BE49-F238E27FC236}">
                <a16:creationId xmlns:a16="http://schemas.microsoft.com/office/drawing/2014/main" id="{76D7BDBA-1644-4D90-BBC5-A8EB3168F34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0" name="TextBox 19">
            <a:extLst>
              <a:ext uri="{FF2B5EF4-FFF2-40B4-BE49-F238E27FC236}">
                <a16:creationId xmlns:a16="http://schemas.microsoft.com/office/drawing/2014/main" id="{BF9AEDEB-1F34-4527-A0C5-088E849770C3}"/>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TextBox 3">
            <a:extLst>
              <a:ext uri="{FF2B5EF4-FFF2-40B4-BE49-F238E27FC236}">
                <a16:creationId xmlns:a16="http://schemas.microsoft.com/office/drawing/2014/main" id="{FA54591B-73B4-4884-A5D5-3F956C3152F8}"/>
              </a:ext>
            </a:extLst>
          </p:cNvPr>
          <p:cNvSpPr txBox="1"/>
          <p:nvPr/>
        </p:nvSpPr>
        <p:spPr>
          <a:xfrm>
            <a:off x="9759717" y="6519446"/>
            <a:ext cx="2152256" cy="338554"/>
          </a:xfrm>
          <a:prstGeom prst="rect">
            <a:avLst/>
          </a:prstGeom>
          <a:noFill/>
        </p:spPr>
        <p:txBody>
          <a:bodyPr wrap="none" rtlCol="0">
            <a:spAutoFit/>
          </a:bodyPr>
          <a:lstStyle/>
          <a:p>
            <a:r>
              <a:rPr lang="en-GB" sz="1600" i="1" dirty="0"/>
              <a:t>Source: EWAR guideline</a:t>
            </a:r>
          </a:p>
        </p:txBody>
      </p:sp>
      <p:sp>
        <p:nvSpPr>
          <p:cNvPr id="9" name="TextBox 8">
            <a:extLst>
              <a:ext uri="{FF2B5EF4-FFF2-40B4-BE49-F238E27FC236}">
                <a16:creationId xmlns:a16="http://schemas.microsoft.com/office/drawing/2014/main" id="{3D61C66D-AF35-454B-950E-1181F64FE27F}"/>
              </a:ext>
            </a:extLst>
          </p:cNvPr>
          <p:cNvSpPr txBox="1"/>
          <p:nvPr/>
        </p:nvSpPr>
        <p:spPr>
          <a:xfrm>
            <a:off x="651810" y="0"/>
            <a:ext cx="2899127" cy="584775"/>
          </a:xfrm>
          <a:prstGeom prst="rect">
            <a:avLst/>
          </a:prstGeom>
          <a:noFill/>
        </p:spPr>
        <p:txBody>
          <a:bodyPr wrap="none" rtlCol="0">
            <a:spAutoFit/>
          </a:bodyPr>
          <a:lstStyle/>
          <a:p>
            <a:r>
              <a:rPr lang="en-GB" sz="3200" u="sng" dirty="0"/>
              <a:t>EWARS/EWARN</a:t>
            </a:r>
          </a:p>
        </p:txBody>
      </p:sp>
    </p:spTree>
    <p:extLst>
      <p:ext uri="{BB962C8B-B14F-4D97-AF65-F5344CB8AC3E}">
        <p14:creationId xmlns:p14="http://schemas.microsoft.com/office/powerpoint/2010/main" val="40435889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B2F1D59-0359-467E-A170-5E957A699476}"/>
              </a:ext>
            </a:extLst>
          </p:cNvPr>
          <p:cNvGraphicFramePr>
            <a:graphicFrameLocks noGrp="1"/>
          </p:cNvGraphicFramePr>
          <p:nvPr>
            <p:ph idx="1"/>
            <p:extLst>
              <p:ext uri="{D42A27DB-BD31-4B8C-83A1-F6EECF244321}">
                <p14:modId xmlns:p14="http://schemas.microsoft.com/office/powerpoint/2010/main" val="3450349764"/>
              </p:ext>
            </p:extLst>
          </p:nvPr>
        </p:nvGraphicFramePr>
        <p:xfrm>
          <a:off x="995218" y="1662229"/>
          <a:ext cx="10515600" cy="48768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663740392"/>
                    </a:ext>
                  </a:extLst>
                </a:gridCol>
                <a:gridCol w="5257800">
                  <a:extLst>
                    <a:ext uri="{9D8B030D-6E8A-4147-A177-3AD203B41FA5}">
                      <a16:colId xmlns:a16="http://schemas.microsoft.com/office/drawing/2014/main" val="639593715"/>
                    </a:ext>
                  </a:extLst>
                </a:gridCol>
              </a:tblGrid>
              <a:tr h="0">
                <a:tc>
                  <a:txBody>
                    <a:bodyPr/>
                    <a:lstStyle/>
                    <a:p>
                      <a:pPr algn="ctr"/>
                      <a:r>
                        <a:rPr lang="en-GB" sz="2400" b="1" dirty="0">
                          <a:solidFill>
                            <a:schemeClr val="tx1"/>
                          </a:solidFill>
                        </a:rPr>
                        <a:t>Type A alert</a:t>
                      </a:r>
                    </a:p>
                    <a:p>
                      <a:pPr algn="ctr"/>
                      <a:r>
                        <a:rPr lang="en-GB" sz="2400" b="1" dirty="0">
                          <a:solidFill>
                            <a:srgbClr val="0000FF"/>
                          </a:solidFill>
                        </a:rPr>
                        <a:t>Of immediate notification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2400" b="1" dirty="0">
                          <a:solidFill>
                            <a:schemeClr val="tx1"/>
                          </a:solidFill>
                        </a:rPr>
                        <a:t>Type B alerts</a:t>
                      </a:r>
                    </a:p>
                    <a:p>
                      <a:pPr algn="ctr"/>
                      <a:r>
                        <a:rPr lang="en-GB" sz="2400" b="1" dirty="0">
                          <a:solidFill>
                            <a:srgbClr val="0000FF"/>
                          </a:solidFill>
                        </a:rPr>
                        <a:t>Of Weekly reporting</a:t>
                      </a:r>
                      <a:endParaRPr lang="en-GB" sz="2400" dirty="0">
                        <a:solidFill>
                          <a:srgbClr val="0000FF"/>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65028781"/>
                  </a:ext>
                </a:extLst>
              </a:tr>
              <a:tr h="370840">
                <a:tc>
                  <a:txBody>
                    <a:bodyPr/>
                    <a:lstStyle/>
                    <a:p>
                      <a:pPr marL="285750" indent="-285750">
                        <a:buFont typeface="Arial" panose="020B0604020202020204" pitchFamily="34" charset="0"/>
                        <a:buChar char="•"/>
                      </a:pPr>
                      <a:r>
                        <a:rPr lang="en-GB" sz="2000" dirty="0"/>
                        <a:t>Acute watery diarrhoea (suspected cholera)</a:t>
                      </a:r>
                    </a:p>
                    <a:p>
                      <a:pPr marL="285750" indent="-285750">
                        <a:buFont typeface="Arial" panose="020B0604020202020204" pitchFamily="34" charset="0"/>
                        <a:buChar char="•"/>
                      </a:pPr>
                      <a:r>
                        <a:rPr lang="en-GB" sz="2000" dirty="0"/>
                        <a:t>AFP (suspected poliomyelitis)</a:t>
                      </a:r>
                    </a:p>
                    <a:p>
                      <a:pPr marL="285750" indent="-285750">
                        <a:buFont typeface="Arial" panose="020B0604020202020204" pitchFamily="34" charset="0"/>
                        <a:buChar char="•"/>
                      </a:pPr>
                      <a:r>
                        <a:rPr lang="en-GB" sz="2000" dirty="0"/>
                        <a:t>Suspected measles</a:t>
                      </a:r>
                    </a:p>
                    <a:p>
                      <a:pPr marL="285750" indent="-285750">
                        <a:buFont typeface="Arial" panose="020B0604020202020204" pitchFamily="34" charset="0"/>
                        <a:buChar char="•"/>
                      </a:pPr>
                      <a:r>
                        <a:rPr lang="en-GB" sz="2000" dirty="0"/>
                        <a:t>Unusual cluster of health events</a:t>
                      </a:r>
                    </a:p>
                    <a:p>
                      <a:pPr marL="285750" indent="-285750">
                        <a:buFont typeface="Arial" panose="020B0604020202020204" pitchFamily="34" charset="0"/>
                        <a:buChar char="•"/>
                      </a:pPr>
                      <a:r>
                        <a:rPr lang="en-GB" sz="2000" dirty="0"/>
                        <a:t>Unusual cluster of deaths</a:t>
                      </a:r>
                    </a:p>
                    <a:p>
                      <a:pPr marL="285750" indent="-285750">
                        <a:buFont typeface="Arial" panose="020B0604020202020204" pitchFamily="34" charset="0"/>
                        <a:buChar char="•"/>
                      </a:pPr>
                      <a:r>
                        <a:rPr lang="en-GB" sz="2000" dirty="0"/>
                        <a:t>Acute bloody diarrhoea (suspected shigellosis) in camps</a:t>
                      </a:r>
                    </a:p>
                    <a:p>
                      <a:endParaRPr lang="en-GB"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GB" sz="2000" dirty="0"/>
                        <a:t>Other acute diarrhoea</a:t>
                      </a:r>
                    </a:p>
                    <a:p>
                      <a:pPr marL="285750" indent="-285750">
                        <a:buFont typeface="Arial" panose="020B0604020202020204" pitchFamily="34" charset="0"/>
                        <a:buChar char="•"/>
                      </a:pPr>
                      <a:r>
                        <a:rPr lang="en-GB" sz="2000" dirty="0"/>
                        <a:t>Acute bloody diarrhoea (suspected shigellosis) not in camps</a:t>
                      </a:r>
                    </a:p>
                    <a:p>
                      <a:pPr marL="285750" indent="-285750">
                        <a:buFont typeface="Arial" panose="020B0604020202020204" pitchFamily="34" charset="0"/>
                        <a:buChar char="•"/>
                      </a:pPr>
                      <a:r>
                        <a:rPr lang="en-GB" sz="2000" dirty="0"/>
                        <a:t>Acute jaundice syndrome (Hepatis A &amp; E)</a:t>
                      </a:r>
                    </a:p>
                    <a:p>
                      <a:pPr marL="285750" indent="-285750">
                        <a:buFont typeface="Arial" panose="020B0604020202020204" pitchFamily="34" charset="0"/>
                        <a:buChar char="•"/>
                      </a:pPr>
                      <a:r>
                        <a:rPr lang="en-GB" sz="2000" dirty="0"/>
                        <a:t>Influenza like illness (ILI)</a:t>
                      </a:r>
                    </a:p>
                    <a:p>
                      <a:pPr marL="285750" indent="-285750">
                        <a:buFont typeface="Arial" panose="020B0604020202020204" pitchFamily="34" charset="0"/>
                        <a:buChar char="•"/>
                      </a:pPr>
                      <a:r>
                        <a:rPr lang="en-GB" sz="2000" dirty="0"/>
                        <a:t>Severe acute respiratory illness (SARI)</a:t>
                      </a:r>
                    </a:p>
                    <a:p>
                      <a:pPr marL="285750" indent="-285750">
                        <a:buFont typeface="Arial" panose="020B0604020202020204" pitchFamily="34" charset="0"/>
                        <a:buChar char="•"/>
                      </a:pPr>
                      <a:r>
                        <a:rPr lang="en-GB" sz="2000" dirty="0"/>
                        <a:t>Suspected meningitis</a:t>
                      </a:r>
                    </a:p>
                    <a:p>
                      <a:pPr marL="285750" indent="-285750">
                        <a:buFont typeface="Arial" panose="020B0604020202020204" pitchFamily="34" charset="0"/>
                        <a:buChar char="•"/>
                      </a:pPr>
                      <a:r>
                        <a:rPr lang="en-GB" sz="2000" dirty="0"/>
                        <a:t>Suspected typhoid fever</a:t>
                      </a:r>
                    </a:p>
                    <a:p>
                      <a:pPr marL="285750" indent="-285750">
                        <a:buFont typeface="Arial" panose="020B0604020202020204" pitchFamily="34" charset="0"/>
                        <a:buChar char="•"/>
                      </a:pPr>
                      <a:r>
                        <a:rPr lang="en-GB" sz="2000" dirty="0"/>
                        <a:t>Cutaneous leishmaniasis</a:t>
                      </a:r>
                    </a:p>
                    <a:p>
                      <a:endParaRPr lang="en-GB" sz="2000" dirty="0"/>
                    </a:p>
                    <a:p>
                      <a:r>
                        <a:rPr lang="en-GB" sz="2000" dirty="0"/>
                        <a:t>It depends on trend analysis of aggregated data from selected health facilities (sentinel surveillance)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1188106"/>
                  </a:ext>
                </a:extLst>
              </a:tr>
            </a:tbl>
          </a:graphicData>
        </a:graphic>
      </p:graphicFrame>
      <p:sp>
        <p:nvSpPr>
          <p:cNvPr id="6" name="Title 1">
            <a:extLst>
              <a:ext uri="{FF2B5EF4-FFF2-40B4-BE49-F238E27FC236}">
                <a16:creationId xmlns:a16="http://schemas.microsoft.com/office/drawing/2014/main" id="{CD670130-4CDA-4884-8743-B23652F4C610}"/>
              </a:ext>
            </a:extLst>
          </p:cNvPr>
          <p:cNvSpPr txBox="1">
            <a:spLocks/>
          </p:cNvSpPr>
          <p:nvPr/>
        </p:nvSpPr>
        <p:spPr>
          <a:xfrm>
            <a:off x="99521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u="sng" dirty="0">
                <a:latin typeface="+mn-lt"/>
              </a:rPr>
              <a:t>Ex. Syria EWARS –types of alert reporting</a:t>
            </a:r>
          </a:p>
        </p:txBody>
      </p:sp>
      <p:sp>
        <p:nvSpPr>
          <p:cNvPr id="7" name="Rectangle 6">
            <a:extLst>
              <a:ext uri="{FF2B5EF4-FFF2-40B4-BE49-F238E27FC236}">
                <a16:creationId xmlns:a16="http://schemas.microsoft.com/office/drawing/2014/main" id="{DFB7D10D-4728-466C-9723-D1BC146BD4D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8600E7A0-982A-439A-B099-7124E1340D8E}"/>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09325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07"/>
            <a:ext cx="9144000" cy="778098"/>
          </a:xfrm>
          <a:solidFill>
            <a:schemeClr val="bg1"/>
          </a:solidFill>
        </p:spPr>
        <p:txBody>
          <a:bodyPr vert="horz" lIns="91440" tIns="45720" rIns="91440" bIns="45720" rtlCol="0" anchor="ctr">
            <a:noAutofit/>
          </a:bodyPr>
          <a:lstStyle/>
          <a:p>
            <a:pPr algn="ctr"/>
            <a:r>
              <a:rPr lang="en-GB" sz="3200" u="sng" dirty="0">
                <a:latin typeface="+mn-lt"/>
              </a:rPr>
              <a:t>Some existing tools for EWAR</a:t>
            </a:r>
            <a:endParaRPr lang="en-US" sz="3200" u="sng" dirty="0">
              <a:latin typeface="+mn-lt"/>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9679497"/>
              </p:ext>
            </p:extLst>
          </p:nvPr>
        </p:nvGraphicFramePr>
        <p:xfrm>
          <a:off x="1524000" y="894130"/>
          <a:ext cx="9144000" cy="5963870"/>
        </p:xfrm>
        <a:graphic>
          <a:graphicData uri="http://schemas.openxmlformats.org/drawingml/2006/table">
            <a:tbl>
              <a:tblPr firstRow="1" bandRow="1">
                <a:tableStyleId>{5C22544A-7EE6-4342-B048-85BDC9FD1C3A}</a:tableStyleId>
              </a:tblPr>
              <a:tblGrid>
                <a:gridCol w="1268993">
                  <a:extLst>
                    <a:ext uri="{9D8B030D-6E8A-4147-A177-3AD203B41FA5}">
                      <a16:colId xmlns:a16="http://schemas.microsoft.com/office/drawing/2014/main" val="20000"/>
                    </a:ext>
                  </a:extLst>
                </a:gridCol>
                <a:gridCol w="2922309">
                  <a:extLst>
                    <a:ext uri="{9D8B030D-6E8A-4147-A177-3AD203B41FA5}">
                      <a16:colId xmlns:a16="http://schemas.microsoft.com/office/drawing/2014/main" val="20001"/>
                    </a:ext>
                  </a:extLst>
                </a:gridCol>
                <a:gridCol w="1559049">
                  <a:extLst>
                    <a:ext uri="{9D8B030D-6E8A-4147-A177-3AD203B41FA5}">
                      <a16:colId xmlns:a16="http://schemas.microsoft.com/office/drawing/2014/main" val="20002"/>
                    </a:ext>
                  </a:extLst>
                </a:gridCol>
                <a:gridCol w="1653316">
                  <a:extLst>
                    <a:ext uri="{9D8B030D-6E8A-4147-A177-3AD203B41FA5}">
                      <a16:colId xmlns:a16="http://schemas.microsoft.com/office/drawing/2014/main" val="20003"/>
                    </a:ext>
                  </a:extLst>
                </a:gridCol>
                <a:gridCol w="1740333">
                  <a:extLst>
                    <a:ext uri="{9D8B030D-6E8A-4147-A177-3AD203B41FA5}">
                      <a16:colId xmlns:a16="http://schemas.microsoft.com/office/drawing/2014/main" val="20004"/>
                    </a:ext>
                  </a:extLst>
                </a:gridCol>
              </a:tblGrid>
              <a:tr h="428344">
                <a:tc>
                  <a:txBody>
                    <a:bodyPr/>
                    <a:lstStyle/>
                    <a:p>
                      <a:pPr algn="l" fontAlgn="ctr"/>
                      <a:r>
                        <a:rPr lang="en-US" sz="1400" b="1" i="0" u="none" strike="noStrike" kern="1200" dirty="0">
                          <a:solidFill>
                            <a:srgbClr val="000000"/>
                          </a:solidFill>
                          <a:effectLst/>
                          <a:latin typeface="Calibri"/>
                          <a:ea typeface="+mn-ea"/>
                          <a:cs typeface="+mn-cs"/>
                        </a:rPr>
                        <a:t>Name </a:t>
                      </a:r>
                      <a:r>
                        <a:rPr lang="en-US" sz="1200" b="1" i="0" u="none" strike="noStrike" kern="1200" dirty="0">
                          <a:solidFill>
                            <a:srgbClr val="000000"/>
                          </a:solidFill>
                          <a:effectLst/>
                          <a:latin typeface="Calibri"/>
                          <a:ea typeface="+mn-ea"/>
                          <a:cs typeface="+mn-cs"/>
                        </a:rPr>
                        <a:t>(ownership)           </a:t>
                      </a:r>
                      <a:endParaRPr lang="en-US" sz="1400" b="1" i="0" u="none" strike="noStrike" kern="1200" dirty="0">
                        <a:solidFill>
                          <a:srgbClr val="000000"/>
                        </a:solidFill>
                        <a:effectLst/>
                        <a:latin typeface="Calibri"/>
                        <a:ea typeface="+mn-ea"/>
                        <a:cs typeface="+mn-cs"/>
                      </a:endParaRPr>
                    </a:p>
                  </a:txBody>
                  <a:tcPr marL="0" marR="0" marT="0" marB="0" anchor="ctr">
                    <a:solidFill>
                      <a:schemeClr val="tx2">
                        <a:lumMod val="20000"/>
                        <a:lumOff val="80000"/>
                      </a:schemeClr>
                    </a:solidFill>
                  </a:tcPr>
                </a:tc>
                <a:tc>
                  <a:txBody>
                    <a:bodyPr/>
                    <a:lstStyle/>
                    <a:p>
                      <a:pPr algn="l" fontAlgn="t"/>
                      <a:r>
                        <a:rPr lang="en-US" sz="1200" b="1" i="0" u="none" strike="noStrike" dirty="0">
                          <a:solidFill>
                            <a:srgbClr val="000000"/>
                          </a:solidFill>
                          <a:effectLst/>
                          <a:latin typeface="Calibri"/>
                        </a:rPr>
                        <a:t>Advantages and disadvantages</a:t>
                      </a:r>
                    </a:p>
                  </a:txBody>
                  <a:tcPr marL="0" marR="0" marT="0" marB="0">
                    <a:solidFill>
                      <a:schemeClr val="tx2">
                        <a:lumMod val="20000"/>
                        <a:lumOff val="80000"/>
                      </a:schemeClr>
                    </a:solidFill>
                  </a:tcPr>
                </a:tc>
                <a:tc>
                  <a:txBody>
                    <a:bodyPr/>
                    <a:lstStyle/>
                    <a:p>
                      <a:pPr algn="l" fontAlgn="t"/>
                      <a:r>
                        <a:rPr lang="en-US" sz="1200" b="1" i="0" u="none" strike="noStrike" dirty="0">
                          <a:solidFill>
                            <a:srgbClr val="000000"/>
                          </a:solidFill>
                          <a:effectLst/>
                          <a:latin typeface="Calibri"/>
                        </a:rPr>
                        <a:t>Description and use setting </a:t>
                      </a:r>
                    </a:p>
                  </a:txBody>
                  <a:tcPr marL="0" marR="0" marT="0" marB="0">
                    <a:solidFill>
                      <a:schemeClr val="tx2">
                        <a:lumMod val="20000"/>
                        <a:lumOff val="80000"/>
                      </a:schemeClr>
                    </a:solidFill>
                  </a:tcPr>
                </a:tc>
                <a:tc>
                  <a:txBody>
                    <a:bodyPr/>
                    <a:lstStyle/>
                    <a:p>
                      <a:pPr algn="l" fontAlgn="t"/>
                      <a:r>
                        <a:rPr lang="en-US" sz="1200" b="1" i="0" u="none" strike="noStrike" kern="1200" dirty="0">
                          <a:solidFill>
                            <a:srgbClr val="000000"/>
                          </a:solidFill>
                          <a:effectLst/>
                          <a:latin typeface="Calibri"/>
                          <a:ea typeface="+mn-ea"/>
                          <a:cs typeface="+mn-cs"/>
                        </a:rPr>
                        <a:t>Objectives of tool</a:t>
                      </a:r>
                    </a:p>
                  </a:txBody>
                  <a:tcPr marL="0" marR="0" marT="0" marB="0">
                    <a:solidFill>
                      <a:schemeClr val="tx2">
                        <a:lumMod val="20000"/>
                        <a:lumOff val="80000"/>
                      </a:schemeClr>
                    </a:solidFill>
                  </a:tcPr>
                </a:tc>
                <a:tc>
                  <a:txBody>
                    <a:bodyPr/>
                    <a:lstStyle/>
                    <a:p>
                      <a:pPr algn="l" fontAlgn="t"/>
                      <a:r>
                        <a:rPr lang="en-US" sz="1200" b="1" i="0" u="none" strike="noStrike" kern="1200" dirty="0">
                          <a:solidFill>
                            <a:srgbClr val="000000"/>
                          </a:solidFill>
                          <a:effectLst/>
                          <a:latin typeface="Calibri"/>
                          <a:ea typeface="+mn-ea"/>
                          <a:cs typeface="+mn-cs"/>
                        </a:rPr>
                        <a:t>Implementation where?</a:t>
                      </a:r>
                    </a:p>
                  </a:txBody>
                  <a:tcPr marL="0" marR="0" marT="0" marB="0">
                    <a:solidFill>
                      <a:schemeClr val="tx2">
                        <a:lumMod val="20000"/>
                        <a:lumOff val="80000"/>
                      </a:schemeClr>
                    </a:solidFill>
                  </a:tcPr>
                </a:tc>
                <a:extLst>
                  <a:ext uri="{0D108BD9-81ED-4DB2-BD59-A6C34878D82A}">
                    <a16:rowId xmlns:a16="http://schemas.microsoft.com/office/drawing/2014/main" val="10000"/>
                  </a:ext>
                </a:extLst>
              </a:tr>
              <a:tr h="1037911">
                <a:tc>
                  <a:txBody>
                    <a:bodyPr/>
                    <a:lstStyle/>
                    <a:p>
                      <a:pPr algn="l" fontAlgn="ctr"/>
                      <a:r>
                        <a:rPr lang="en-US" sz="1400" b="1" i="0" u="none" strike="noStrike" dirty="0">
                          <a:solidFill>
                            <a:srgbClr val="000000"/>
                          </a:solidFill>
                          <a:effectLst/>
                          <a:latin typeface="Calibri"/>
                        </a:rPr>
                        <a:t>ARGUS </a:t>
                      </a:r>
                      <a:r>
                        <a:rPr lang="en-US" sz="1400" b="0" i="0" u="none" strike="noStrike" dirty="0">
                          <a:solidFill>
                            <a:srgbClr val="000000"/>
                          </a:solidFill>
                          <a:effectLst/>
                          <a:latin typeface="Calibri"/>
                        </a:rPr>
                        <a:t>(WHO)</a:t>
                      </a:r>
                      <a:endParaRPr lang="en-US" sz="1400" b="1" i="0" u="none" strike="noStrike" dirty="0">
                        <a:solidFill>
                          <a:srgbClr val="000000"/>
                        </a:solidFill>
                        <a:effectLst/>
                        <a:latin typeface="Calibri"/>
                      </a:endParaRPr>
                    </a:p>
                  </a:txBody>
                  <a:tcPr marL="0" marR="0" marT="0" marB="0"/>
                </a:tc>
                <a:tc>
                  <a:txBody>
                    <a:bodyPr/>
                    <a:lstStyle/>
                    <a:p>
                      <a:pPr algn="l" fontAlgn="t"/>
                      <a:r>
                        <a:rPr lang="en-US" sz="1050" b="0" i="0" u="none" strike="noStrike" dirty="0">
                          <a:solidFill>
                            <a:schemeClr val="tx1"/>
                          </a:solidFill>
                          <a:effectLst/>
                          <a:latin typeface="+mn-lt"/>
                        </a:rPr>
                        <a:t>Takes into account IDSR surveillance objectives and procedures. SMS transmission. In-country server and data storage. Free and open source software.</a:t>
                      </a:r>
                      <a:r>
                        <a:rPr lang="en-US" sz="1050" b="0" i="0" u="none" strike="noStrike" baseline="0" dirty="0">
                          <a:solidFill>
                            <a:schemeClr val="tx1"/>
                          </a:solidFill>
                          <a:effectLst/>
                          <a:latin typeface="+mn-lt"/>
                        </a:rPr>
                        <a:t> No line listing features. </a:t>
                      </a:r>
                      <a:r>
                        <a:rPr lang="en-US" sz="1050" b="1" i="0" u="none" strike="noStrike" baseline="0" dirty="0">
                          <a:solidFill>
                            <a:schemeClr val="tx1"/>
                          </a:solidFill>
                          <a:effectLst/>
                          <a:latin typeface="+mn-lt"/>
                        </a:rPr>
                        <a:t>No laboratory  surveillance integration. </a:t>
                      </a:r>
                    </a:p>
                    <a:p>
                      <a:pPr algn="l" fontAlgn="t"/>
                      <a:endParaRPr lang="en-US" sz="1050" b="0" i="0" u="none" strike="noStrike" dirty="0">
                        <a:solidFill>
                          <a:schemeClr val="tx1"/>
                        </a:solidFill>
                        <a:effectLst/>
                        <a:latin typeface="+mn-lt"/>
                      </a:endParaRPr>
                    </a:p>
                  </a:txBody>
                  <a:tcPr marL="0" marR="0" marT="0" marB="0"/>
                </a:tc>
                <a:tc>
                  <a:txBody>
                    <a:bodyPr/>
                    <a:lstStyle/>
                    <a:p>
                      <a:pPr algn="l" fontAlgn="t"/>
                      <a:r>
                        <a:rPr lang="en-US" sz="1050" b="0" i="0" u="none" strike="noStrike" dirty="0">
                          <a:solidFill>
                            <a:srgbClr val="000000"/>
                          </a:solidFill>
                          <a:effectLst/>
                          <a:latin typeface="Calibri"/>
                        </a:rPr>
                        <a:t>Surveillance and alerting tool supporting implementation of IDSR. </a:t>
                      </a:r>
                    </a:p>
                  </a:txBody>
                  <a:tcPr marL="0" marR="0" marT="0" marB="0"/>
                </a:tc>
                <a:tc>
                  <a:txBody>
                    <a:bodyPr/>
                    <a:lstStyle/>
                    <a:p>
                      <a:pPr algn="l" fontAlgn="t"/>
                      <a:r>
                        <a:rPr lang="en-US" sz="1050" b="0" i="0" u="none" strike="noStrike" dirty="0">
                          <a:solidFill>
                            <a:srgbClr val="000000"/>
                          </a:solidFill>
                          <a:effectLst/>
                          <a:latin typeface="Calibri"/>
                        </a:rPr>
                        <a:t>Implement the Integrated Disease Surveillance and Response (IDSR) technical guidelines</a:t>
                      </a:r>
                    </a:p>
                  </a:txBody>
                  <a:tcPr marL="0" marR="0" marT="0" marB="0"/>
                </a:tc>
                <a:tc>
                  <a:txBody>
                    <a:bodyPr/>
                    <a:lstStyle/>
                    <a:p>
                      <a:pPr algn="l" fontAlgn="t"/>
                      <a:r>
                        <a:rPr lang="en-US" sz="1050" b="0" i="0" u="none" strike="noStrike" dirty="0">
                          <a:solidFill>
                            <a:srgbClr val="000000"/>
                          </a:solidFill>
                          <a:effectLst/>
                          <a:latin typeface="Calibri"/>
                        </a:rPr>
                        <a:t>Pilot in CAR by MSF.</a:t>
                      </a:r>
                      <a:br>
                        <a:rPr lang="en-US" sz="1050" b="0" i="0" u="none" strike="noStrike" dirty="0">
                          <a:solidFill>
                            <a:srgbClr val="000000"/>
                          </a:solidFill>
                          <a:effectLst/>
                          <a:latin typeface="Calibri"/>
                        </a:rPr>
                      </a:br>
                      <a:r>
                        <a:rPr lang="en-US" sz="1050" b="0" i="0" u="none" strike="noStrike" dirty="0">
                          <a:solidFill>
                            <a:srgbClr val="000000"/>
                          </a:solidFill>
                          <a:effectLst/>
                          <a:latin typeface="Calibri"/>
                        </a:rPr>
                        <a:t>Pilot in Togo.</a:t>
                      </a:r>
                      <a:br>
                        <a:rPr lang="en-US" sz="1050" b="0" i="0" u="none" strike="noStrike" dirty="0">
                          <a:solidFill>
                            <a:srgbClr val="000000"/>
                          </a:solidFill>
                          <a:effectLst/>
                          <a:latin typeface="Calibri"/>
                        </a:rPr>
                      </a:br>
                      <a:r>
                        <a:rPr lang="en-US" sz="1050" b="0" i="0" u="none" strike="noStrike" dirty="0">
                          <a:solidFill>
                            <a:srgbClr val="000000"/>
                          </a:solidFill>
                          <a:effectLst/>
                          <a:latin typeface="Calibri"/>
                        </a:rPr>
                        <a:t>Upcoming pilots in Malawi and Nigeria.</a:t>
                      </a:r>
                    </a:p>
                  </a:txBody>
                  <a:tcPr marL="0" marR="0" marT="0" marB="0"/>
                </a:tc>
                <a:extLst>
                  <a:ext uri="{0D108BD9-81ED-4DB2-BD59-A6C34878D82A}">
                    <a16:rowId xmlns:a16="http://schemas.microsoft.com/office/drawing/2014/main" val="10001"/>
                  </a:ext>
                </a:extLst>
              </a:tr>
              <a:tr h="1037911">
                <a:tc>
                  <a:txBody>
                    <a:bodyPr/>
                    <a:lstStyle/>
                    <a:p>
                      <a:pPr algn="l" fontAlgn="t"/>
                      <a:r>
                        <a:rPr lang="en-US" sz="1600" b="1" i="0" u="none" strike="noStrike" dirty="0" err="1">
                          <a:solidFill>
                            <a:srgbClr val="000000"/>
                          </a:solidFill>
                          <a:effectLst/>
                          <a:latin typeface="Calibri"/>
                        </a:rPr>
                        <a:t>eDEWS</a:t>
                      </a:r>
                      <a:br>
                        <a:rPr lang="en-US" sz="1600" b="1" i="0" u="none" strike="noStrike" dirty="0">
                          <a:solidFill>
                            <a:srgbClr val="000000"/>
                          </a:solidFill>
                          <a:effectLst/>
                          <a:latin typeface="Calibri"/>
                        </a:rPr>
                      </a:br>
                      <a:r>
                        <a:rPr lang="en-US" sz="1400" b="0" i="0" u="none" strike="noStrike" dirty="0">
                          <a:solidFill>
                            <a:srgbClr val="000000"/>
                          </a:solidFill>
                          <a:effectLst/>
                          <a:latin typeface="Calibri"/>
                        </a:rPr>
                        <a:t>(Live solutions)</a:t>
                      </a:r>
                      <a:endParaRPr lang="en-US" sz="1400" b="1" i="0" u="none" strike="noStrike" dirty="0">
                        <a:solidFill>
                          <a:srgbClr val="000000"/>
                        </a:solidFill>
                        <a:effectLst/>
                        <a:latin typeface="Calibri"/>
                      </a:endParaRPr>
                    </a:p>
                  </a:txBody>
                  <a:tcPr marL="0" marR="0" marT="0" marB="0"/>
                </a:tc>
                <a:tc>
                  <a:txBody>
                    <a:bodyPr/>
                    <a:lstStyle/>
                    <a:p>
                      <a:pPr marL="0" algn="l" defTabSz="914400" rtl="0" eaLnBrk="1" fontAlgn="t" latinLnBrk="0" hangingPunct="1"/>
                      <a:r>
                        <a:rPr lang="en-US" sz="1050" b="0" i="0" u="none" strike="noStrike" kern="1200" dirty="0">
                          <a:solidFill>
                            <a:schemeClr val="tx1"/>
                          </a:solidFill>
                          <a:effectLst/>
                          <a:latin typeface="+mn-lt"/>
                          <a:ea typeface="+mn-ea"/>
                          <a:cs typeface="+mn-cs"/>
                        </a:rPr>
                        <a:t>Submits routine surveillance data from mobile phones and provides automated feedback to the phone. Difficult to customize. Modification requires IT support. No built-in analysis. </a:t>
                      </a:r>
                      <a:r>
                        <a:rPr lang="en-US" sz="1050" b="1" i="0" u="none" strike="noStrike" kern="1200" dirty="0">
                          <a:solidFill>
                            <a:schemeClr val="tx1"/>
                          </a:solidFill>
                          <a:effectLst/>
                          <a:latin typeface="+mn-lt"/>
                          <a:ea typeface="+mn-ea"/>
                          <a:cs typeface="+mn-cs"/>
                        </a:rPr>
                        <a:t>No laboratory  surveillance integration.</a:t>
                      </a:r>
                      <a:r>
                        <a:rPr lang="en-US" sz="1050" b="1" i="0" u="none" strike="noStrike" kern="1200" baseline="0" dirty="0">
                          <a:solidFill>
                            <a:schemeClr val="tx1"/>
                          </a:solidFill>
                          <a:effectLst/>
                          <a:latin typeface="+mn-lt"/>
                          <a:ea typeface="+mn-ea"/>
                          <a:cs typeface="+mn-cs"/>
                        </a:rPr>
                        <a:t> </a:t>
                      </a:r>
                      <a:endParaRPr lang="en-US" sz="1050" b="1" i="0" u="none" strike="noStrike" kern="1200" dirty="0">
                        <a:solidFill>
                          <a:schemeClr val="tx1"/>
                        </a:solidFill>
                        <a:effectLst/>
                        <a:latin typeface="+mn-lt"/>
                        <a:ea typeface="+mn-ea"/>
                        <a:cs typeface="+mn-cs"/>
                      </a:endParaRPr>
                    </a:p>
                  </a:txBody>
                  <a:tcPr marL="0" marR="0" marT="0" marB="0"/>
                </a:tc>
                <a:tc>
                  <a:txBody>
                    <a:bodyPr/>
                    <a:lstStyle/>
                    <a:p>
                      <a:pPr algn="l" fontAlgn="t"/>
                      <a:r>
                        <a:rPr lang="en-US" sz="1050" b="0" i="0" u="none" strike="noStrike" dirty="0">
                          <a:solidFill>
                            <a:srgbClr val="000000"/>
                          </a:solidFill>
                          <a:effectLst/>
                          <a:latin typeface="Calibri"/>
                        </a:rPr>
                        <a:t>Surveillance, early warning and weekly report generation. </a:t>
                      </a:r>
                    </a:p>
                  </a:txBody>
                  <a:tcPr marL="0" marR="0" marT="0" marB="0"/>
                </a:tc>
                <a:tc>
                  <a:txBody>
                    <a:bodyPr/>
                    <a:lstStyle/>
                    <a:p>
                      <a:pPr algn="l" fontAlgn="t"/>
                      <a:r>
                        <a:rPr lang="en-US" sz="1050" b="0" i="0" u="none" strike="noStrike" dirty="0">
                          <a:solidFill>
                            <a:srgbClr val="000000"/>
                          </a:solidFill>
                          <a:effectLst/>
                          <a:latin typeface="Calibri"/>
                        </a:rPr>
                        <a:t>Minimize morbidity and mortality due to communicable diseases through detection of potential outbreaks at their earliest possible stage.       </a:t>
                      </a:r>
                    </a:p>
                  </a:txBody>
                  <a:tcPr marL="0" marR="0" marT="0" marB="0"/>
                </a:tc>
                <a:tc>
                  <a:txBody>
                    <a:bodyPr/>
                    <a:lstStyle/>
                    <a:p>
                      <a:pPr algn="l" fontAlgn="t"/>
                      <a:r>
                        <a:rPr lang="en-US" sz="1050" b="0" i="0" u="none" strike="noStrike" dirty="0">
                          <a:solidFill>
                            <a:srgbClr val="000000"/>
                          </a:solidFill>
                          <a:effectLst/>
                          <a:latin typeface="Calibri"/>
                        </a:rPr>
                        <a:t>March 2013 (Yemen)</a:t>
                      </a:r>
                      <a:br>
                        <a:rPr lang="en-US" sz="1050" b="0" i="0" u="none" strike="noStrike" dirty="0">
                          <a:solidFill>
                            <a:srgbClr val="000000"/>
                          </a:solidFill>
                          <a:effectLst/>
                          <a:latin typeface="Calibri"/>
                        </a:rPr>
                      </a:br>
                      <a:r>
                        <a:rPr lang="en-US" sz="1050" b="0" i="0" u="none" strike="noStrike" dirty="0">
                          <a:solidFill>
                            <a:srgbClr val="000000"/>
                          </a:solidFill>
                          <a:effectLst/>
                          <a:latin typeface="Calibri"/>
                        </a:rPr>
                        <a:t>WHO/CO Pakistan (1996)</a:t>
                      </a:r>
                      <a:br>
                        <a:rPr lang="en-US" sz="1050" b="0" i="0" u="none" strike="noStrike" dirty="0">
                          <a:solidFill>
                            <a:srgbClr val="000000"/>
                          </a:solidFill>
                          <a:effectLst/>
                          <a:latin typeface="Calibri"/>
                        </a:rPr>
                      </a:br>
                      <a:endParaRPr lang="en-US" sz="1050" b="0" i="0" u="none" strike="noStrike" dirty="0">
                        <a:solidFill>
                          <a:srgbClr val="000000"/>
                        </a:solidFill>
                        <a:effectLst/>
                        <a:latin typeface="Calibri"/>
                      </a:endParaRPr>
                    </a:p>
                  </a:txBody>
                  <a:tcPr marL="0" marR="0" marT="0" marB="0"/>
                </a:tc>
                <a:extLst>
                  <a:ext uri="{0D108BD9-81ED-4DB2-BD59-A6C34878D82A}">
                    <a16:rowId xmlns:a16="http://schemas.microsoft.com/office/drawing/2014/main" val="10002"/>
                  </a:ext>
                </a:extLst>
              </a:tr>
              <a:tr h="1729852">
                <a:tc>
                  <a:txBody>
                    <a:bodyPr/>
                    <a:lstStyle/>
                    <a:p>
                      <a:pPr algn="l" fontAlgn="t"/>
                      <a:endParaRPr lang="en-US" sz="1600" b="1" i="0" u="none" strike="noStrike" dirty="0">
                        <a:solidFill>
                          <a:srgbClr val="000000"/>
                        </a:solidFill>
                        <a:effectLst/>
                        <a:latin typeface="Calibri"/>
                      </a:endParaRPr>
                    </a:p>
                    <a:p>
                      <a:pPr algn="l" fontAlgn="t"/>
                      <a:r>
                        <a:rPr lang="en-US" sz="1600" b="1" i="0" u="none" strike="noStrike" dirty="0">
                          <a:solidFill>
                            <a:srgbClr val="000000"/>
                          </a:solidFill>
                          <a:effectLst/>
                          <a:latin typeface="Calibri"/>
                        </a:rPr>
                        <a:t>EWARS</a:t>
                      </a:r>
                      <a:br>
                        <a:rPr lang="en-US" sz="1600" b="1" i="0" u="none" strike="noStrike" dirty="0">
                          <a:solidFill>
                            <a:srgbClr val="000000"/>
                          </a:solidFill>
                          <a:effectLst/>
                          <a:latin typeface="Calibri"/>
                        </a:rPr>
                      </a:br>
                      <a:r>
                        <a:rPr lang="en-US" sz="1400" b="0" i="0" u="none" strike="noStrike" dirty="0">
                          <a:solidFill>
                            <a:srgbClr val="000000"/>
                          </a:solidFill>
                          <a:effectLst/>
                          <a:latin typeface="Calibri"/>
                        </a:rPr>
                        <a:t>(WHO)</a:t>
                      </a:r>
                      <a:br>
                        <a:rPr lang="en-US" sz="1600" b="1" i="0" u="none" strike="noStrike" dirty="0">
                          <a:solidFill>
                            <a:srgbClr val="000000"/>
                          </a:solidFill>
                          <a:effectLst/>
                          <a:latin typeface="Calibri"/>
                        </a:rPr>
                      </a:br>
                      <a:endParaRPr lang="en-US" sz="1600" b="1" i="0" u="none" strike="noStrike" dirty="0">
                        <a:solidFill>
                          <a:srgbClr val="000000"/>
                        </a:solidFill>
                        <a:effectLst/>
                        <a:latin typeface="Calibri"/>
                      </a:endParaRPr>
                    </a:p>
                  </a:txBody>
                  <a:tcPr marL="0" marR="0" marT="0" marB="0"/>
                </a:tc>
                <a:tc>
                  <a:txBody>
                    <a:bodyPr/>
                    <a:lstStyle/>
                    <a:p>
                      <a:pPr algn="l" fontAlgn="t"/>
                      <a:endParaRPr lang="en-US" sz="1050" b="0" i="0" u="none" strike="noStrike" dirty="0">
                        <a:solidFill>
                          <a:srgbClr val="000000"/>
                        </a:solidFill>
                        <a:effectLst/>
                        <a:latin typeface="Calibri"/>
                      </a:endParaRPr>
                    </a:p>
                    <a:p>
                      <a:pPr algn="l" fontAlgn="t"/>
                      <a:r>
                        <a:rPr lang="en-US" sz="1050" b="0" i="0" u="none" strike="noStrike" dirty="0">
                          <a:solidFill>
                            <a:srgbClr val="000000"/>
                          </a:solidFill>
                          <a:effectLst/>
                          <a:latin typeface="Calibri"/>
                        </a:rPr>
                        <a:t>Simple, robust and cost-effective. </a:t>
                      </a:r>
                    </a:p>
                    <a:p>
                      <a:pPr algn="l" fontAlgn="t"/>
                      <a:r>
                        <a:rPr lang="en-US" sz="1050" b="0" i="0" u="none" strike="noStrike" dirty="0">
                          <a:solidFill>
                            <a:srgbClr val="000000"/>
                          </a:solidFill>
                          <a:effectLst/>
                          <a:latin typeface="Calibri"/>
                        </a:rPr>
                        <a:t>Rapidly deployable in areas where no other system is available.  Requires</a:t>
                      </a:r>
                      <a:r>
                        <a:rPr lang="en-US" sz="1050" b="0" i="0" u="none" strike="noStrike" baseline="0" dirty="0">
                          <a:solidFill>
                            <a:srgbClr val="000000"/>
                          </a:solidFill>
                          <a:effectLst/>
                          <a:latin typeface="Calibri"/>
                        </a:rPr>
                        <a:t> further development regarding fully offline  analysis integration and laboratory surveillance. Non-hierarchical validation process. </a:t>
                      </a:r>
                      <a:endParaRPr lang="en-US" sz="1050" b="0" i="0" u="none" strike="noStrike" dirty="0">
                        <a:solidFill>
                          <a:srgbClr val="000000"/>
                        </a:solidFill>
                        <a:effectLst/>
                        <a:latin typeface="Calibri"/>
                      </a:endParaRPr>
                    </a:p>
                  </a:txBody>
                  <a:tcPr marL="0" marR="0" marT="0" marB="0"/>
                </a:tc>
                <a:tc>
                  <a:txBody>
                    <a:bodyPr/>
                    <a:lstStyle/>
                    <a:p>
                      <a:pPr algn="l" fontAlgn="t"/>
                      <a:r>
                        <a:rPr lang="en-US" sz="1050" b="0" i="0" u="none" strike="noStrike" dirty="0">
                          <a:solidFill>
                            <a:srgbClr val="000000"/>
                          </a:solidFill>
                          <a:effectLst/>
                          <a:latin typeface="Calibri"/>
                        </a:rPr>
                        <a:t>For emergency settings.</a:t>
                      </a:r>
                    </a:p>
                    <a:p>
                      <a:pPr algn="l" fontAlgn="t"/>
                      <a:r>
                        <a:rPr lang="en-US" sz="1050" b="0" i="0" u="none" strike="noStrike" dirty="0">
                          <a:solidFill>
                            <a:srgbClr val="000000"/>
                          </a:solidFill>
                          <a:effectLst/>
                          <a:latin typeface="Calibri"/>
                        </a:rPr>
                        <a:t>Multi user level surveillance, alerting and response tool including situation reporting, M&amp;E. </a:t>
                      </a:r>
                    </a:p>
                  </a:txBody>
                  <a:tcPr marL="0" marR="0" marT="0" marB="0"/>
                </a:tc>
                <a:tc>
                  <a:txBody>
                    <a:bodyPr/>
                    <a:lstStyle/>
                    <a:p>
                      <a:pPr algn="l" fontAlgn="t"/>
                      <a:r>
                        <a:rPr lang="en-US" sz="1050" b="0" i="0" u="none" strike="noStrike" dirty="0">
                          <a:solidFill>
                            <a:srgbClr val="000000"/>
                          </a:solidFill>
                          <a:effectLst/>
                          <a:latin typeface="Calibri"/>
                        </a:rPr>
                        <a:t>To rapidly detect disease outbreaks and respond timely.</a:t>
                      </a:r>
                      <a:br>
                        <a:rPr lang="en-US" sz="1050" b="0" i="0" u="none" strike="noStrike" dirty="0">
                          <a:solidFill>
                            <a:srgbClr val="000000"/>
                          </a:solidFill>
                          <a:effectLst/>
                          <a:latin typeface="Calibri"/>
                        </a:rPr>
                      </a:br>
                      <a:endParaRPr lang="en-US" sz="1050" b="0" i="0" u="none" strike="noStrike" dirty="0">
                        <a:solidFill>
                          <a:srgbClr val="000000"/>
                        </a:solidFill>
                        <a:effectLst/>
                        <a:latin typeface="Calibri"/>
                      </a:endParaRPr>
                    </a:p>
                  </a:txBody>
                  <a:tcPr marL="0" marR="0" marT="0" marB="0"/>
                </a:tc>
                <a:tc>
                  <a:txBody>
                    <a:bodyPr/>
                    <a:lstStyle/>
                    <a:p>
                      <a:pPr algn="l" fontAlgn="t"/>
                      <a:r>
                        <a:rPr lang="en-US" sz="1050" b="0" i="0" u="none" strike="noStrike" dirty="0">
                          <a:solidFill>
                            <a:srgbClr val="000000"/>
                          </a:solidFill>
                          <a:effectLst/>
                          <a:latin typeface="Calibri"/>
                        </a:rPr>
                        <a:t>African Region</a:t>
                      </a:r>
                      <a:br>
                        <a:rPr lang="en-US" sz="1050" b="0" i="0" u="none" strike="noStrike" dirty="0">
                          <a:solidFill>
                            <a:srgbClr val="000000"/>
                          </a:solidFill>
                          <a:effectLst/>
                          <a:latin typeface="Calibri"/>
                        </a:rPr>
                      </a:br>
                      <a:r>
                        <a:rPr lang="en-US" sz="1050" b="0" i="0" u="none" strike="noStrike" dirty="0">
                          <a:solidFill>
                            <a:srgbClr val="000000"/>
                          </a:solidFill>
                          <a:effectLst/>
                          <a:latin typeface="Calibri"/>
                        </a:rPr>
                        <a:t>Western Pacific Region</a:t>
                      </a:r>
                      <a:br>
                        <a:rPr lang="en-US" sz="1050" b="0" i="0" u="none" strike="noStrike" dirty="0">
                          <a:solidFill>
                            <a:srgbClr val="000000"/>
                          </a:solidFill>
                          <a:effectLst/>
                          <a:latin typeface="Calibri"/>
                        </a:rPr>
                      </a:br>
                      <a:r>
                        <a:rPr lang="en-US" sz="1050" b="0" i="0" u="none" strike="noStrike" dirty="0">
                          <a:solidFill>
                            <a:srgbClr val="000000"/>
                          </a:solidFill>
                          <a:effectLst/>
                          <a:latin typeface="Calibri"/>
                        </a:rPr>
                        <a:t>Ethiopia, Fiji, Nigeria, South Sudan and </a:t>
                      </a:r>
                      <a:r>
                        <a:rPr lang="en-US" sz="1050" b="0" i="0" u="none" strike="noStrike" dirty="0" err="1">
                          <a:solidFill>
                            <a:srgbClr val="000000"/>
                          </a:solidFill>
                          <a:effectLst/>
                          <a:latin typeface="Calibri"/>
                        </a:rPr>
                        <a:t>Tschad</a:t>
                      </a:r>
                      <a:r>
                        <a:rPr lang="en-US" sz="1050" b="0" i="0" u="none" strike="noStrike" dirty="0">
                          <a:solidFill>
                            <a:srgbClr val="000000"/>
                          </a:solidFill>
                          <a:effectLst/>
                          <a:latin typeface="Calibri"/>
                        </a:rPr>
                        <a:t> (all 2016). </a:t>
                      </a:r>
                      <a:br>
                        <a:rPr lang="en-US" sz="1050" b="0" i="0" u="none" strike="noStrike" dirty="0">
                          <a:solidFill>
                            <a:srgbClr val="000000"/>
                          </a:solidFill>
                          <a:effectLst/>
                          <a:latin typeface="Calibri"/>
                        </a:rPr>
                      </a:br>
                      <a:r>
                        <a:rPr lang="en-US" sz="1050" b="0" i="0" u="none" strike="noStrike" dirty="0">
                          <a:solidFill>
                            <a:srgbClr val="000000"/>
                          </a:solidFill>
                          <a:effectLst/>
                          <a:latin typeface="Calibri"/>
                        </a:rPr>
                        <a:t>10 priority countries de-fined: Somalia,</a:t>
                      </a:r>
                      <a:br>
                        <a:rPr lang="en-US" sz="1050" b="0" i="0" u="none" strike="noStrike" dirty="0">
                          <a:solidFill>
                            <a:srgbClr val="000000"/>
                          </a:solidFill>
                          <a:effectLst/>
                          <a:latin typeface="Calibri"/>
                        </a:rPr>
                      </a:br>
                      <a:r>
                        <a:rPr lang="en-US" sz="1050" b="0" i="0" u="none" strike="noStrike" dirty="0">
                          <a:solidFill>
                            <a:srgbClr val="000000"/>
                          </a:solidFill>
                          <a:effectLst/>
                          <a:latin typeface="Calibri"/>
                        </a:rPr>
                        <a:t>CAR, Afghanistan, South Sudan, Yemen, Iraq, Sudan, Congo DR, Myanmar, Mali, Syria. </a:t>
                      </a:r>
                    </a:p>
                  </a:txBody>
                  <a:tcPr marL="0" marR="0" marT="0" marB="0"/>
                </a:tc>
                <a:extLst>
                  <a:ext uri="{0D108BD9-81ED-4DB2-BD59-A6C34878D82A}">
                    <a16:rowId xmlns:a16="http://schemas.microsoft.com/office/drawing/2014/main" val="10003"/>
                  </a:ext>
                </a:extLst>
              </a:tr>
              <a:tr h="1729852">
                <a:tc>
                  <a:txBody>
                    <a:bodyPr/>
                    <a:lstStyle/>
                    <a:p>
                      <a:pPr algn="l" fontAlgn="t"/>
                      <a:endParaRPr lang="en-US" sz="1400" b="1" i="0" u="none" strike="noStrike" dirty="0">
                        <a:solidFill>
                          <a:srgbClr val="000000"/>
                        </a:solidFill>
                        <a:effectLst/>
                        <a:latin typeface="Calibri"/>
                      </a:endParaRPr>
                    </a:p>
                    <a:p>
                      <a:pPr algn="l" fontAlgn="t"/>
                      <a:r>
                        <a:rPr lang="en-US" sz="1400" b="1" i="0" u="none" strike="noStrike" dirty="0">
                          <a:solidFill>
                            <a:srgbClr val="000000"/>
                          </a:solidFill>
                          <a:effectLst/>
                          <a:latin typeface="Calibri"/>
                        </a:rPr>
                        <a:t>SPEED</a:t>
                      </a:r>
                      <a:br>
                        <a:rPr lang="en-US" sz="1200" b="0" i="0" u="none" strike="noStrike" dirty="0">
                          <a:solidFill>
                            <a:srgbClr val="000000"/>
                          </a:solidFill>
                          <a:effectLst/>
                          <a:latin typeface="Calibri"/>
                        </a:rPr>
                      </a:br>
                      <a:endParaRPr lang="en-US" sz="1600" b="1" i="0" u="none" strike="noStrike" dirty="0">
                        <a:solidFill>
                          <a:srgbClr val="000000"/>
                        </a:solidFill>
                        <a:effectLst/>
                        <a:latin typeface="Calibri"/>
                      </a:endParaRPr>
                    </a:p>
                  </a:txBody>
                  <a:tcPr marL="0" marR="0" marT="0" marB="0"/>
                </a:tc>
                <a:tc>
                  <a:txBody>
                    <a:bodyPr/>
                    <a:lstStyle/>
                    <a:p>
                      <a:pPr algn="l" fontAlgn="t"/>
                      <a:r>
                        <a:rPr lang="en-US" sz="1050" b="0" i="0" u="none" strike="noStrike" dirty="0">
                          <a:solidFill>
                            <a:srgbClr val="000000"/>
                          </a:solidFill>
                          <a:effectLst/>
                          <a:latin typeface="Calibri"/>
                        </a:rPr>
                        <a:t>Simple to deploy , cost-effective,</a:t>
                      </a:r>
                      <a:r>
                        <a:rPr lang="en-US" sz="1050" b="0" i="0" u="none" strike="noStrike" baseline="0" dirty="0">
                          <a:solidFill>
                            <a:srgbClr val="000000"/>
                          </a:solidFill>
                          <a:effectLst/>
                          <a:latin typeface="Calibri"/>
                        </a:rPr>
                        <a:t> but  used in Philippine national context only. Not feasible for weekly reporting, but weekly aggregation can be done. </a:t>
                      </a:r>
                      <a:r>
                        <a:rPr lang="en-US" sz="1050" b="1" i="0" u="none" strike="noStrike" baseline="0" dirty="0">
                          <a:solidFill>
                            <a:srgbClr val="000000"/>
                          </a:solidFill>
                          <a:effectLst/>
                          <a:latin typeface="+mn-lt"/>
                        </a:rPr>
                        <a:t>No laboratory  surveillance integrated</a:t>
                      </a:r>
                    </a:p>
                    <a:p>
                      <a:pPr algn="l" fontAlgn="t"/>
                      <a:r>
                        <a:rPr lang="en-US" sz="1050" b="0" i="0" u="none" strike="noStrike" baseline="0" dirty="0">
                          <a:solidFill>
                            <a:srgbClr val="000000"/>
                          </a:solidFill>
                          <a:effectLst/>
                          <a:latin typeface="Calibri"/>
                        </a:rPr>
                        <a:t>        </a:t>
                      </a:r>
                      <a:endParaRPr lang="en-US" sz="1050" b="0" i="0" u="none" strike="noStrike" dirty="0">
                        <a:solidFill>
                          <a:srgbClr val="000000"/>
                        </a:solidFill>
                        <a:effectLst/>
                        <a:latin typeface="Calibri"/>
                      </a:endParaRPr>
                    </a:p>
                  </a:txBody>
                  <a:tcPr marL="0" marR="0" marT="0" marB="0"/>
                </a:tc>
                <a:tc>
                  <a:txBody>
                    <a:bodyPr/>
                    <a:lstStyle/>
                    <a:p>
                      <a:pPr algn="l" fontAlgn="t"/>
                      <a:r>
                        <a:rPr lang="en-US" sz="1050" b="0" i="0" u="none" strike="noStrike" dirty="0">
                          <a:solidFill>
                            <a:srgbClr val="000000"/>
                          </a:solidFill>
                          <a:effectLst/>
                          <a:latin typeface="Calibri"/>
                        </a:rPr>
                        <a:t>Multi-syndromic field data collection and early warning  tool in emergency. Complementary to PIDSR routine surveillance system </a:t>
                      </a:r>
                    </a:p>
                  </a:txBody>
                  <a:tcPr marL="0" marR="0" marT="0" marB="0"/>
                </a:tc>
                <a:tc>
                  <a:txBody>
                    <a:bodyPr/>
                    <a:lstStyle/>
                    <a:p>
                      <a:pPr algn="l" fontAlgn="t"/>
                      <a:r>
                        <a:rPr lang="en-US" sz="1050" b="0" i="0" u="none" strike="noStrike" dirty="0">
                          <a:solidFill>
                            <a:srgbClr val="000000"/>
                          </a:solidFill>
                          <a:effectLst/>
                          <a:latin typeface="Calibri"/>
                        </a:rPr>
                        <a:t>Early detection of unusual increases or occurrences in CD+ CD and health conditions,</a:t>
                      </a:r>
                      <a:r>
                        <a:rPr lang="en-US" sz="1050" b="0" i="0" u="none" strike="noStrike" baseline="0" dirty="0">
                          <a:solidFill>
                            <a:srgbClr val="000000"/>
                          </a:solidFill>
                          <a:effectLst/>
                          <a:latin typeface="Calibri"/>
                        </a:rPr>
                        <a:t> </a:t>
                      </a:r>
                      <a:br>
                        <a:rPr lang="en-US" sz="1050" b="0" i="0" u="none" strike="noStrike" dirty="0">
                          <a:solidFill>
                            <a:srgbClr val="000000"/>
                          </a:solidFill>
                          <a:effectLst/>
                          <a:latin typeface="Calibri"/>
                        </a:rPr>
                      </a:br>
                      <a:r>
                        <a:rPr lang="en-US" sz="1050" b="0" i="0" u="none" strike="noStrike" dirty="0">
                          <a:solidFill>
                            <a:srgbClr val="000000"/>
                          </a:solidFill>
                          <a:effectLst/>
                          <a:latin typeface="Calibri"/>
                        </a:rPr>
                        <a:t>Monitor health trends,</a:t>
                      </a:r>
                      <a:r>
                        <a:rPr lang="en-US" sz="1050" b="0" i="0" u="none" strike="noStrike" baseline="0" dirty="0">
                          <a:solidFill>
                            <a:srgbClr val="000000"/>
                          </a:solidFill>
                          <a:effectLst/>
                          <a:latin typeface="Calibri"/>
                        </a:rPr>
                        <a:t> </a:t>
                      </a:r>
                      <a:r>
                        <a:rPr lang="en-US" sz="1050" b="0" i="0" u="none" strike="noStrike" dirty="0">
                          <a:solidFill>
                            <a:srgbClr val="000000"/>
                          </a:solidFill>
                          <a:effectLst/>
                          <a:latin typeface="Calibri"/>
                        </a:rPr>
                        <a:t>enable identification of appropriate response</a:t>
                      </a:r>
                      <a:r>
                        <a:rPr lang="en-US" sz="1050" b="0" i="0" u="none" strike="noStrike" baseline="0" dirty="0">
                          <a:solidFill>
                            <a:srgbClr val="000000"/>
                          </a:solidFill>
                          <a:effectLst/>
                          <a:latin typeface="+mn-lt"/>
                        </a:rPr>
                        <a:t> in extreme emergencies or disasters.</a:t>
                      </a:r>
                      <a:br>
                        <a:rPr lang="en-US" sz="1050" b="0" i="0" u="none" strike="noStrike" dirty="0">
                          <a:solidFill>
                            <a:srgbClr val="000000"/>
                          </a:solidFill>
                          <a:effectLst/>
                          <a:latin typeface="Calibri"/>
                        </a:rPr>
                      </a:br>
                      <a:endParaRPr lang="en-US" sz="1050" b="0" i="0" u="none" strike="noStrike" dirty="0">
                        <a:solidFill>
                          <a:srgbClr val="000000"/>
                        </a:solidFill>
                        <a:effectLst/>
                        <a:latin typeface="Calibri"/>
                      </a:endParaRPr>
                    </a:p>
                  </a:txBody>
                  <a:tcPr marL="0" marR="0" marT="0" marB="0"/>
                </a:tc>
                <a:tc>
                  <a:txBody>
                    <a:bodyPr/>
                    <a:lstStyle/>
                    <a:p>
                      <a:pPr algn="l" fontAlgn="t"/>
                      <a:r>
                        <a:rPr lang="en-GB" sz="1050" b="0" i="0" u="none" strike="noStrike" dirty="0">
                          <a:solidFill>
                            <a:srgbClr val="000000"/>
                          </a:solidFill>
                          <a:effectLst/>
                          <a:latin typeface="Calibri"/>
                        </a:rPr>
                        <a:t>Philippines </a:t>
                      </a:r>
                      <a:endParaRPr lang="en-US" sz="1050" b="0" i="0" u="none" strike="noStrike" dirty="0">
                        <a:solidFill>
                          <a:srgbClr val="000000"/>
                        </a:solidFill>
                        <a:effectLst/>
                        <a:latin typeface="Calibri"/>
                      </a:endParaRPr>
                    </a:p>
                  </a:txBody>
                  <a:tcPr marL="0" marR="0" marT="0" marB="0"/>
                </a:tc>
                <a:extLst>
                  <a:ext uri="{0D108BD9-81ED-4DB2-BD59-A6C34878D82A}">
                    <a16:rowId xmlns:a16="http://schemas.microsoft.com/office/drawing/2014/main" val="10004"/>
                  </a:ext>
                </a:extLst>
              </a:tr>
            </a:tbl>
          </a:graphicData>
        </a:graphic>
      </p:graphicFrame>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640" t="19316" r="26667" b="11063"/>
          <a:stretch/>
        </p:blipFill>
        <p:spPr bwMode="auto">
          <a:xfrm>
            <a:off x="1919537" y="4077073"/>
            <a:ext cx="863303" cy="758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579" t="19146" r="17799" b="48991"/>
          <a:stretch/>
        </p:blipFill>
        <p:spPr bwMode="auto">
          <a:xfrm>
            <a:off x="1919536" y="5517233"/>
            <a:ext cx="836260" cy="771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40" t="15483" r="18344" b="71133"/>
          <a:stretch/>
        </p:blipFill>
        <p:spPr bwMode="auto">
          <a:xfrm>
            <a:off x="1919536" y="2996952"/>
            <a:ext cx="1152128" cy="315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9536" y="1873260"/>
            <a:ext cx="1152128" cy="4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203C61E0-FD60-48CD-829B-4916738F797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0" name="TextBox 9">
            <a:extLst>
              <a:ext uri="{FF2B5EF4-FFF2-40B4-BE49-F238E27FC236}">
                <a16:creationId xmlns:a16="http://schemas.microsoft.com/office/drawing/2014/main" id="{5489E985-9E59-4F5F-9F2F-7307057DE776}"/>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833571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3110"/>
            <a:ext cx="10515600" cy="1325563"/>
          </a:xfrm>
        </p:spPr>
        <p:txBody>
          <a:bodyPr/>
          <a:lstStyle/>
          <a:p>
            <a:pPr algn="ctr"/>
            <a:r>
              <a:rPr lang="en-GB" u="sng" dirty="0">
                <a:latin typeface="+mn-lt"/>
              </a:rPr>
              <a:t>EWARS in a box</a:t>
            </a:r>
          </a:p>
        </p:txBody>
      </p:sp>
      <p:pic>
        <p:nvPicPr>
          <p:cNvPr id="4" name="Picture 3"/>
          <p:cNvPicPr>
            <a:picLocks noChangeAspect="1"/>
          </p:cNvPicPr>
          <p:nvPr/>
        </p:nvPicPr>
        <p:blipFill>
          <a:blip r:embed="rId3"/>
          <a:stretch>
            <a:fillRect/>
          </a:stretch>
        </p:blipFill>
        <p:spPr>
          <a:xfrm>
            <a:off x="1054846" y="1980264"/>
            <a:ext cx="4447414" cy="3731563"/>
          </a:xfrm>
          <a:prstGeom prst="rect">
            <a:avLst/>
          </a:prstGeom>
        </p:spPr>
      </p:pic>
      <p:sp>
        <p:nvSpPr>
          <p:cNvPr id="5" name="TextBox 4"/>
          <p:cNvSpPr txBox="1"/>
          <p:nvPr/>
        </p:nvSpPr>
        <p:spPr>
          <a:xfrm>
            <a:off x="6446335" y="1922070"/>
            <a:ext cx="5374341" cy="3785652"/>
          </a:xfrm>
          <a:prstGeom prst="rect">
            <a:avLst/>
          </a:prstGeom>
          <a:noFill/>
        </p:spPr>
        <p:txBody>
          <a:bodyPr wrap="square" rtlCol="0">
            <a:spAutoFit/>
          </a:bodyPr>
          <a:lstStyle/>
          <a:p>
            <a:r>
              <a:rPr lang="en-GB" sz="2400" dirty="0"/>
              <a:t>The box contains 60 mobile phones, laptops and a local server to collect, report and manage disease data. A solar generator and solar chargers allow the phones and laptops to function without 24-hours electricity. A single kit costs approximately USD 15’000 and can support surveillance for 50 fixed or mobile clinics serving roughly 500’000 people</a:t>
            </a:r>
          </a:p>
        </p:txBody>
      </p:sp>
      <p:sp>
        <p:nvSpPr>
          <p:cNvPr id="7" name="TextBox 6"/>
          <p:cNvSpPr txBox="1"/>
          <p:nvPr/>
        </p:nvSpPr>
        <p:spPr>
          <a:xfrm>
            <a:off x="9534120" y="5746955"/>
            <a:ext cx="1966436" cy="338554"/>
          </a:xfrm>
          <a:prstGeom prst="rect">
            <a:avLst/>
          </a:prstGeom>
          <a:noFill/>
        </p:spPr>
        <p:txBody>
          <a:bodyPr wrap="none" rtlCol="0">
            <a:spAutoFit/>
          </a:bodyPr>
          <a:lstStyle/>
          <a:p>
            <a:r>
              <a:rPr lang="en-GB" sz="1600" i="1" dirty="0"/>
              <a:t>Source: </a:t>
            </a:r>
            <a:r>
              <a:rPr lang="en-GB" sz="1600" i="1" dirty="0" err="1"/>
              <a:t>www.who.int</a:t>
            </a:r>
            <a:endParaRPr lang="en-GB" sz="1600" i="1" dirty="0"/>
          </a:p>
        </p:txBody>
      </p:sp>
      <p:sp>
        <p:nvSpPr>
          <p:cNvPr id="6" name="Rectangle 5">
            <a:extLst>
              <a:ext uri="{FF2B5EF4-FFF2-40B4-BE49-F238E27FC236}">
                <a16:creationId xmlns:a16="http://schemas.microsoft.com/office/drawing/2014/main" id="{0A9E9952-5912-4DCD-AED3-7BD531D0B76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CF074025-5119-46D4-BE56-BE693F6C2D71}"/>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3" name="Rectangle 2">
            <a:extLst>
              <a:ext uri="{FF2B5EF4-FFF2-40B4-BE49-F238E27FC236}">
                <a16:creationId xmlns:a16="http://schemas.microsoft.com/office/drawing/2014/main" id="{FDADD023-17E7-42BC-B013-79893EDADFC5}"/>
              </a:ext>
            </a:extLst>
          </p:cNvPr>
          <p:cNvSpPr/>
          <p:nvPr/>
        </p:nvSpPr>
        <p:spPr>
          <a:xfrm>
            <a:off x="1054846" y="6203418"/>
            <a:ext cx="6096000" cy="646331"/>
          </a:xfrm>
          <a:prstGeom prst="rect">
            <a:avLst/>
          </a:prstGeom>
        </p:spPr>
        <p:txBody>
          <a:bodyPr>
            <a:spAutoFit/>
          </a:bodyPr>
          <a:lstStyle/>
          <a:p>
            <a:r>
              <a:rPr lang="fr-FR" altLang="fr-FR" b="1" dirty="0">
                <a:solidFill>
                  <a:srgbClr val="0000FF"/>
                </a:solidFill>
                <a:hlinkClick r:id="rId4"/>
              </a:rPr>
              <a:t>https://www.youtube.com/watch?v=jW7o0JVi9vg</a:t>
            </a:r>
            <a:endParaRPr lang="fr-FR" altLang="fr-FR" b="1" dirty="0">
              <a:solidFill>
                <a:srgbClr val="0000FF"/>
              </a:solidFill>
            </a:endParaRPr>
          </a:p>
          <a:p>
            <a:pPr algn="ctr"/>
            <a:r>
              <a:rPr lang="en-US" dirty="0"/>
              <a:t>WHO movie 2016 – 5’</a:t>
            </a:r>
          </a:p>
        </p:txBody>
      </p:sp>
    </p:spTree>
    <p:extLst>
      <p:ext uri="{BB962C8B-B14F-4D97-AF65-F5344CB8AC3E}">
        <p14:creationId xmlns:p14="http://schemas.microsoft.com/office/powerpoint/2010/main" val="1696414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1898073" y="316203"/>
            <a:ext cx="82296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cs typeface="Arial" charset="0"/>
              </a:defRPr>
            </a:lvl1pPr>
            <a:lvl2pPr>
              <a:spcBef>
                <a:spcPts val="7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cs typeface="Arial" charset="0"/>
              </a:defRPr>
            </a:lvl2pPr>
            <a:lvl3pPr>
              <a:spcBef>
                <a:spcPts val="6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cs typeface="Arial" charset="0"/>
              </a:defRPr>
            </a:lvl3pPr>
            <a:lvl4pPr>
              <a:spcBef>
                <a:spcPts val="5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4pPr>
            <a:lvl5pPr>
              <a:spcBef>
                <a:spcPts val="500"/>
              </a:spcBef>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9pPr>
          </a:lstStyle>
          <a:p>
            <a:pPr algn="ctr" eaLnBrk="1" hangingPunct="1">
              <a:spcBef>
                <a:spcPct val="0"/>
              </a:spcBef>
              <a:buClrTx/>
              <a:buFontTx/>
              <a:buNone/>
            </a:pPr>
            <a:r>
              <a:rPr lang="en-US" altLang="fr-FR" sz="4400" u="sng" dirty="0">
                <a:solidFill>
                  <a:schemeClr val="tx1"/>
                </a:solidFill>
                <a:latin typeface="+mn-lt"/>
              </a:rPr>
              <a:t>Health surveillance</a:t>
            </a:r>
            <a:r>
              <a:rPr lang="fr-FR" altLang="fr-FR" sz="4400" u="sng" dirty="0">
                <a:solidFill>
                  <a:schemeClr val="tx1"/>
                </a:solidFill>
                <a:latin typeface="+mn-lt"/>
              </a:rPr>
              <a:t>: Challenges </a:t>
            </a:r>
          </a:p>
        </p:txBody>
      </p:sp>
      <p:sp>
        <p:nvSpPr>
          <p:cNvPr id="24579" name="Text Box 2"/>
          <p:cNvSpPr txBox="1">
            <a:spLocks noChangeArrowheads="1"/>
          </p:cNvSpPr>
          <p:nvPr/>
        </p:nvSpPr>
        <p:spPr bwMode="auto">
          <a:xfrm>
            <a:off x="1680307" y="2073524"/>
            <a:ext cx="10008311" cy="381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8138" indent="-338138">
              <a:spcBef>
                <a:spcPts val="800"/>
              </a:spcBef>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3200">
                <a:solidFill>
                  <a:srgbClr val="000000"/>
                </a:solidFill>
                <a:latin typeface="Arial" charset="0"/>
                <a:cs typeface="Arial" charset="0"/>
              </a:defRPr>
            </a:lvl1pPr>
            <a:lvl2pPr>
              <a:spcBef>
                <a:spcPts val="700"/>
              </a:spcBef>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800">
                <a:solidFill>
                  <a:srgbClr val="000000"/>
                </a:solidFill>
                <a:latin typeface="Arial" charset="0"/>
                <a:cs typeface="Arial" charset="0"/>
              </a:defRPr>
            </a:lvl2pPr>
            <a:lvl3pPr>
              <a:spcBef>
                <a:spcPts val="600"/>
              </a:spcBef>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000000"/>
                </a:solidFill>
                <a:latin typeface="Arial" charset="0"/>
                <a:cs typeface="Arial" charset="0"/>
              </a:defRPr>
            </a:lvl3pPr>
            <a:lvl4pPr>
              <a:spcBef>
                <a:spcPts val="500"/>
              </a:spcBef>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000">
                <a:solidFill>
                  <a:srgbClr val="000000"/>
                </a:solidFill>
                <a:latin typeface="Arial" charset="0"/>
                <a:cs typeface="Arial" charset="0"/>
              </a:defRPr>
            </a:lvl4pPr>
            <a:lvl5pPr>
              <a:spcBef>
                <a:spcPts val="500"/>
              </a:spcBef>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000">
                <a:solidFill>
                  <a:srgbClr val="000000"/>
                </a:solidFill>
                <a:latin typeface="Arial" charset="0"/>
                <a:cs typeface="Arial" charset="0"/>
              </a:defRPr>
            </a:lvl5pPr>
            <a:lvl6pPr marL="2514600" indent="-228600" defTabSz="457200" eaLnBrk="0" fontAlgn="base" hangingPunct="0">
              <a:spcBef>
                <a:spcPts val="500"/>
              </a:spcBef>
              <a:spcAft>
                <a:spcPct val="0"/>
              </a:spcAft>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000">
                <a:solidFill>
                  <a:srgbClr val="000000"/>
                </a:solidFill>
                <a:latin typeface="Arial" charset="0"/>
                <a:cs typeface="Arial" charset="0"/>
              </a:defRPr>
            </a:lvl6pPr>
            <a:lvl7pPr marL="2971800" indent="-228600" defTabSz="457200" eaLnBrk="0" fontAlgn="base" hangingPunct="0">
              <a:spcBef>
                <a:spcPts val="500"/>
              </a:spcBef>
              <a:spcAft>
                <a:spcPct val="0"/>
              </a:spcAft>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000">
                <a:solidFill>
                  <a:srgbClr val="000000"/>
                </a:solidFill>
                <a:latin typeface="Arial" charset="0"/>
                <a:cs typeface="Arial" charset="0"/>
              </a:defRPr>
            </a:lvl7pPr>
            <a:lvl8pPr marL="3429000" indent="-228600" defTabSz="457200" eaLnBrk="0" fontAlgn="base" hangingPunct="0">
              <a:spcBef>
                <a:spcPts val="500"/>
              </a:spcBef>
              <a:spcAft>
                <a:spcPct val="0"/>
              </a:spcAft>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000">
                <a:solidFill>
                  <a:srgbClr val="000000"/>
                </a:solidFill>
                <a:latin typeface="Arial" charset="0"/>
                <a:cs typeface="Arial" charset="0"/>
              </a:defRPr>
            </a:lvl8pPr>
            <a:lvl9pPr marL="3886200" indent="-228600" defTabSz="457200" eaLnBrk="0" fontAlgn="base" hangingPunct="0">
              <a:spcBef>
                <a:spcPts val="500"/>
              </a:spcBef>
              <a:spcAft>
                <a:spcPct val="0"/>
              </a:spcAft>
              <a:buClr>
                <a:srgbClr val="000000"/>
              </a:buClr>
              <a:buSzPct val="100000"/>
              <a:buFont typeface="Times New Roman" pitchFamily="16"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000">
                <a:solidFill>
                  <a:srgbClr val="000000"/>
                </a:solidFill>
                <a:latin typeface="Arial" charset="0"/>
                <a:cs typeface="Arial" charset="0"/>
              </a:defRPr>
            </a:lvl9pPr>
          </a:lstStyle>
          <a:p>
            <a:pPr>
              <a:lnSpc>
                <a:spcPct val="80000"/>
              </a:lnSpc>
              <a:spcBef>
                <a:spcPts val="600"/>
              </a:spcBef>
              <a:buFont typeface="Arial" charset="0"/>
              <a:buChar char="•"/>
            </a:pPr>
            <a:r>
              <a:rPr lang="en-GB" altLang="fr-FR" sz="2800" dirty="0">
                <a:latin typeface="+mn-lt"/>
              </a:rPr>
              <a:t>Tip of the iceberg</a:t>
            </a:r>
          </a:p>
          <a:p>
            <a:pPr marL="800100" lvl="1" indent="-342900">
              <a:lnSpc>
                <a:spcPct val="80000"/>
              </a:lnSpc>
              <a:spcBef>
                <a:spcPts val="600"/>
              </a:spcBef>
              <a:buFont typeface="Wingdings" panose="05000000000000000000" pitchFamily="2" charset="2"/>
              <a:buChar char="ü"/>
            </a:pPr>
            <a:r>
              <a:rPr lang="en-GB" altLang="fr-FR" sz="2400" dirty="0">
                <a:latin typeface="+mn-lt"/>
              </a:rPr>
              <a:t>Incomplete reporting</a:t>
            </a:r>
          </a:p>
          <a:p>
            <a:pPr marL="1257300" lvl="2" indent="-342900">
              <a:lnSpc>
                <a:spcPct val="80000"/>
              </a:lnSpc>
              <a:buFont typeface="Calibri" panose="020F0502020204030204" pitchFamily="34" charset="0"/>
              <a:buChar char="⁻"/>
            </a:pPr>
            <a:r>
              <a:rPr lang="en-GB" altLang="fr-FR" dirty="0">
                <a:latin typeface="+mn-lt"/>
              </a:rPr>
              <a:t>Diagnostic quality</a:t>
            </a:r>
          </a:p>
          <a:p>
            <a:pPr marL="1257300" lvl="2" indent="-342900">
              <a:lnSpc>
                <a:spcPct val="80000"/>
              </a:lnSpc>
              <a:buFont typeface="Calibri" panose="020F0502020204030204" pitchFamily="34" charset="0"/>
              <a:buChar char="⁻"/>
            </a:pPr>
            <a:r>
              <a:rPr lang="en-GB" altLang="fr-FR" dirty="0">
                <a:latin typeface="+mn-lt"/>
              </a:rPr>
              <a:t>Underestimation of true incidence due to low health care access / utilization</a:t>
            </a:r>
          </a:p>
          <a:p>
            <a:pPr marL="1257300" lvl="2" indent="-342900">
              <a:lnSpc>
                <a:spcPct val="80000"/>
              </a:lnSpc>
              <a:buFont typeface="Calibri" panose="020F0502020204030204" pitchFamily="34" charset="0"/>
              <a:buChar char="⁻"/>
            </a:pPr>
            <a:r>
              <a:rPr lang="en-GB" altLang="fr-FR" dirty="0">
                <a:latin typeface="+mn-lt"/>
              </a:rPr>
              <a:t>Health workers’ demotivation (e.g. due to poor feedback loop)</a:t>
            </a:r>
          </a:p>
          <a:p>
            <a:pPr>
              <a:lnSpc>
                <a:spcPct val="80000"/>
              </a:lnSpc>
              <a:spcBef>
                <a:spcPts val="600"/>
              </a:spcBef>
              <a:buFont typeface="Arial" charset="0"/>
              <a:buChar char="•"/>
            </a:pPr>
            <a:r>
              <a:rPr lang="en-GB" altLang="fr-FR" sz="2800" dirty="0">
                <a:latin typeface="+mn-lt"/>
              </a:rPr>
              <a:t>Changes in the surveillance system </a:t>
            </a:r>
            <a:r>
              <a:rPr lang="en-GB" altLang="fr-FR" sz="2400" dirty="0">
                <a:latin typeface="+mn-lt"/>
              </a:rPr>
              <a:t>(e.g. changes in case definitions)</a:t>
            </a:r>
            <a:endParaRPr lang="en-GB" altLang="fr-FR" sz="2800" dirty="0">
              <a:latin typeface="+mn-lt"/>
            </a:endParaRPr>
          </a:p>
          <a:p>
            <a:pPr marL="342900" indent="-342900">
              <a:lnSpc>
                <a:spcPct val="80000"/>
              </a:lnSpc>
              <a:spcBef>
                <a:spcPts val="600"/>
              </a:spcBef>
              <a:buFont typeface="Arial" panose="020B0604020202020204" pitchFamily="34" charset="0"/>
              <a:buChar char="•"/>
            </a:pPr>
            <a:r>
              <a:rPr lang="en-GB" altLang="fr-FR" sz="2800" dirty="0">
                <a:latin typeface="+mn-lt"/>
              </a:rPr>
              <a:t>Mobile population</a:t>
            </a:r>
          </a:p>
          <a:p>
            <a:pPr>
              <a:lnSpc>
                <a:spcPct val="80000"/>
              </a:lnSpc>
              <a:spcBef>
                <a:spcPts val="600"/>
              </a:spcBef>
              <a:buFont typeface="Arial" charset="0"/>
              <a:buChar char="•"/>
            </a:pPr>
            <a:r>
              <a:rPr lang="en-GB" altLang="fr-FR" sz="2800" dirty="0">
                <a:latin typeface="+mn-lt"/>
              </a:rPr>
              <a:t>Unknown / changing denominators</a:t>
            </a:r>
          </a:p>
          <a:p>
            <a:pPr>
              <a:lnSpc>
                <a:spcPct val="80000"/>
              </a:lnSpc>
              <a:spcBef>
                <a:spcPts val="600"/>
              </a:spcBef>
              <a:buFont typeface="Arial" charset="0"/>
              <a:buChar char="•"/>
            </a:pPr>
            <a:r>
              <a:rPr lang="en-GB" altLang="fr-FR" sz="2800" dirty="0">
                <a:latin typeface="+mn-lt"/>
              </a:rPr>
              <a:t>Biases</a:t>
            </a:r>
          </a:p>
          <a:p>
            <a:pPr>
              <a:lnSpc>
                <a:spcPct val="80000"/>
              </a:lnSpc>
              <a:spcBef>
                <a:spcPts val="600"/>
              </a:spcBef>
              <a:buFont typeface="Arial" charset="0"/>
              <a:buChar char="•"/>
            </a:pPr>
            <a:endParaRPr lang="en-GB" altLang="fr-FR" sz="2400" dirty="0">
              <a:latin typeface="+mn-lt"/>
            </a:endParaRPr>
          </a:p>
        </p:txBody>
      </p:sp>
      <p:sp>
        <p:nvSpPr>
          <p:cNvPr id="4" name="Rectangle 3">
            <a:extLst>
              <a:ext uri="{FF2B5EF4-FFF2-40B4-BE49-F238E27FC236}">
                <a16:creationId xmlns:a16="http://schemas.microsoft.com/office/drawing/2014/main" id="{891C8B65-BF3E-438C-AD5F-3A67DC103F9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DE1B6994-E1D1-47B9-A619-088583027217}"/>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2787975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706563" y="197644"/>
            <a:ext cx="9144000" cy="838200"/>
          </a:xfrm>
        </p:spPr>
        <p:txBody>
          <a:bodyPr>
            <a:normAutofit fontScale="90000"/>
          </a:bodyPr>
          <a:lstStyle/>
          <a:p>
            <a:pPr eaLnBrk="1" hangingPunct="1"/>
            <a:r>
              <a:rPr lang="en-US" altLang="en-US" u="sng" dirty="0">
                <a:latin typeface="+mn-lt"/>
              </a:rPr>
              <a:t>Who usually conducts disease surveillance?</a:t>
            </a:r>
          </a:p>
        </p:txBody>
      </p:sp>
      <p:grpSp>
        <p:nvGrpSpPr>
          <p:cNvPr id="20483" name="Group 4"/>
          <p:cNvGrpSpPr>
            <a:grpSpLocks/>
          </p:cNvGrpSpPr>
          <p:nvPr/>
        </p:nvGrpSpPr>
        <p:grpSpPr bwMode="auto">
          <a:xfrm>
            <a:off x="3810000" y="5943601"/>
            <a:ext cx="325438" cy="339725"/>
            <a:chOff x="263" y="1719"/>
            <a:chExt cx="205" cy="214"/>
          </a:xfrm>
        </p:grpSpPr>
        <p:sp>
          <p:nvSpPr>
            <p:cNvPr id="20563" name="Freeform 5"/>
            <p:cNvSpPr>
              <a:spLocks/>
            </p:cNvSpPr>
            <p:nvPr/>
          </p:nvSpPr>
          <p:spPr bwMode="auto">
            <a:xfrm>
              <a:off x="263" y="1719"/>
              <a:ext cx="205" cy="214"/>
            </a:xfrm>
            <a:custGeom>
              <a:avLst/>
              <a:gdLst>
                <a:gd name="T0" fmla="*/ 19 w 614"/>
                <a:gd name="T1" fmla="*/ 65 h 643"/>
                <a:gd name="T2" fmla="*/ 0 w 614"/>
                <a:gd name="T3" fmla="*/ 65 h 643"/>
                <a:gd name="T4" fmla="*/ 103 w 614"/>
                <a:gd name="T5" fmla="*/ 0 h 643"/>
                <a:gd name="T6" fmla="*/ 205 w 614"/>
                <a:gd name="T7" fmla="*/ 65 h 643"/>
                <a:gd name="T8" fmla="*/ 196 w 614"/>
                <a:gd name="T9" fmla="*/ 65 h 643"/>
                <a:gd name="T10" fmla="*/ 186 w 614"/>
                <a:gd name="T11" fmla="*/ 65 h 643"/>
                <a:gd name="T12" fmla="*/ 186 w 614"/>
                <a:gd name="T13" fmla="*/ 205 h 643"/>
                <a:gd name="T14" fmla="*/ 19 w 614"/>
                <a:gd name="T15" fmla="*/ 205 h 643"/>
                <a:gd name="T16" fmla="*/ 19 w 614"/>
                <a:gd name="T17" fmla="*/ 65 h 643"/>
                <a:gd name="T18" fmla="*/ 186 w 614"/>
                <a:gd name="T19" fmla="*/ 65 h 643"/>
                <a:gd name="T20" fmla="*/ 196 w 614"/>
                <a:gd name="T21" fmla="*/ 65 h 643"/>
                <a:gd name="T22" fmla="*/ 196 w 614"/>
                <a:gd name="T23" fmla="*/ 214 h 643"/>
                <a:gd name="T24" fmla="*/ 19 w 614"/>
                <a:gd name="T25" fmla="*/ 214 h 643"/>
                <a:gd name="T26" fmla="*/ 19 w 614"/>
                <a:gd name="T27" fmla="*/ 205 h 643"/>
                <a:gd name="T28" fmla="*/ 19 w 614"/>
                <a:gd name="T29" fmla="*/ 65 h 6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4" h="643">
                  <a:moveTo>
                    <a:pt x="56" y="196"/>
                  </a:moveTo>
                  <a:lnTo>
                    <a:pt x="0" y="196"/>
                  </a:lnTo>
                  <a:lnTo>
                    <a:pt x="307" y="0"/>
                  </a:lnTo>
                  <a:lnTo>
                    <a:pt x="614" y="196"/>
                  </a:lnTo>
                  <a:lnTo>
                    <a:pt x="587" y="196"/>
                  </a:lnTo>
                  <a:lnTo>
                    <a:pt x="558" y="196"/>
                  </a:lnTo>
                  <a:lnTo>
                    <a:pt x="558" y="615"/>
                  </a:lnTo>
                  <a:lnTo>
                    <a:pt x="56" y="615"/>
                  </a:lnTo>
                  <a:lnTo>
                    <a:pt x="56" y="196"/>
                  </a:lnTo>
                  <a:lnTo>
                    <a:pt x="558" y="196"/>
                  </a:lnTo>
                  <a:lnTo>
                    <a:pt x="587" y="196"/>
                  </a:lnTo>
                  <a:lnTo>
                    <a:pt x="587" y="643"/>
                  </a:lnTo>
                  <a:lnTo>
                    <a:pt x="56" y="643"/>
                  </a:lnTo>
                  <a:lnTo>
                    <a:pt x="56" y="615"/>
                  </a:lnTo>
                  <a:lnTo>
                    <a:pt x="56" y="196"/>
                  </a:lnTo>
                  <a:close/>
                </a:path>
              </a:pathLst>
            </a:custGeom>
            <a:solidFill>
              <a:srgbClr val="FF0000"/>
            </a:solidFill>
            <a:ln w="0">
              <a:solidFill>
                <a:srgbClr val="000080"/>
              </a:solidFill>
              <a:prstDash val="solid"/>
              <a:round/>
              <a:headEnd/>
              <a:tailEnd/>
            </a:ln>
          </p:spPr>
          <p:txBody>
            <a:bodyPr/>
            <a:lstStyle/>
            <a:p>
              <a:endParaRPr lang="fr-FR" dirty="0"/>
            </a:p>
          </p:txBody>
        </p:sp>
        <p:sp>
          <p:nvSpPr>
            <p:cNvPr id="20564" name="Rectangle 6"/>
            <p:cNvSpPr>
              <a:spLocks noChangeArrowheads="1"/>
            </p:cNvSpPr>
            <p:nvPr/>
          </p:nvSpPr>
          <p:spPr bwMode="auto">
            <a:xfrm>
              <a:off x="282" y="1784"/>
              <a:ext cx="170" cy="139"/>
            </a:xfrm>
            <a:prstGeom prst="rect">
              <a:avLst/>
            </a:prstGeom>
            <a:solidFill>
              <a:srgbClr val="FF0000"/>
            </a:solidFill>
            <a:ln w="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65" name="Rectangle 7"/>
            <p:cNvSpPr>
              <a:spLocks noChangeArrowheads="1"/>
            </p:cNvSpPr>
            <p:nvPr/>
          </p:nvSpPr>
          <p:spPr bwMode="auto">
            <a:xfrm>
              <a:off x="309" y="1817"/>
              <a:ext cx="60" cy="105"/>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66" name="Rectangle 8"/>
            <p:cNvSpPr>
              <a:spLocks noChangeArrowheads="1"/>
            </p:cNvSpPr>
            <p:nvPr/>
          </p:nvSpPr>
          <p:spPr bwMode="auto">
            <a:xfrm>
              <a:off x="395" y="1815"/>
              <a:ext cx="40" cy="50"/>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67" name="Freeform 9"/>
            <p:cNvSpPr>
              <a:spLocks/>
            </p:cNvSpPr>
            <p:nvPr/>
          </p:nvSpPr>
          <p:spPr bwMode="auto">
            <a:xfrm>
              <a:off x="353" y="1866"/>
              <a:ext cx="8" cy="10"/>
            </a:xfrm>
            <a:custGeom>
              <a:avLst/>
              <a:gdLst>
                <a:gd name="T0" fmla="*/ 8 w 23"/>
                <a:gd name="T1" fmla="*/ 5 h 30"/>
                <a:gd name="T2" fmla="*/ 8 w 23"/>
                <a:gd name="T3" fmla="*/ 4 h 30"/>
                <a:gd name="T4" fmla="*/ 7 w 23"/>
                <a:gd name="T5" fmla="*/ 3 h 30"/>
                <a:gd name="T6" fmla="*/ 7 w 23"/>
                <a:gd name="T7" fmla="*/ 2 h 30"/>
                <a:gd name="T8" fmla="*/ 6 w 23"/>
                <a:gd name="T9" fmla="*/ 2 h 30"/>
                <a:gd name="T10" fmla="*/ 6 w 23"/>
                <a:gd name="T11" fmla="*/ 1 h 30"/>
                <a:gd name="T12" fmla="*/ 6 w 23"/>
                <a:gd name="T13" fmla="*/ 0 h 30"/>
                <a:gd name="T14" fmla="*/ 5 w 23"/>
                <a:gd name="T15" fmla="*/ 0 h 30"/>
                <a:gd name="T16" fmla="*/ 4 w 23"/>
                <a:gd name="T17" fmla="*/ 0 h 30"/>
                <a:gd name="T18" fmla="*/ 3 w 23"/>
                <a:gd name="T19" fmla="*/ 0 h 30"/>
                <a:gd name="T20" fmla="*/ 3 w 23"/>
                <a:gd name="T21" fmla="*/ 0 h 30"/>
                <a:gd name="T22" fmla="*/ 2 w 23"/>
                <a:gd name="T23" fmla="*/ 0 h 30"/>
                <a:gd name="T24" fmla="*/ 1 w 23"/>
                <a:gd name="T25" fmla="*/ 1 h 30"/>
                <a:gd name="T26" fmla="*/ 1 w 23"/>
                <a:gd name="T27" fmla="*/ 2 h 30"/>
                <a:gd name="T28" fmla="*/ 0 w 23"/>
                <a:gd name="T29" fmla="*/ 2 h 30"/>
                <a:gd name="T30" fmla="*/ 0 w 23"/>
                <a:gd name="T31" fmla="*/ 3 h 30"/>
                <a:gd name="T32" fmla="*/ 0 w 23"/>
                <a:gd name="T33" fmla="*/ 4 h 30"/>
                <a:gd name="T34" fmla="*/ 0 w 23"/>
                <a:gd name="T35" fmla="*/ 5 h 30"/>
                <a:gd name="T36" fmla="*/ 0 w 23"/>
                <a:gd name="T37" fmla="*/ 6 h 30"/>
                <a:gd name="T38" fmla="*/ 0 w 23"/>
                <a:gd name="T39" fmla="*/ 6 h 30"/>
                <a:gd name="T40" fmla="*/ 0 w 23"/>
                <a:gd name="T41" fmla="*/ 7 h 30"/>
                <a:gd name="T42" fmla="*/ 0 w 23"/>
                <a:gd name="T43" fmla="*/ 8 h 30"/>
                <a:gd name="T44" fmla="*/ 1 w 23"/>
                <a:gd name="T45" fmla="*/ 9 h 30"/>
                <a:gd name="T46" fmla="*/ 1 w 23"/>
                <a:gd name="T47" fmla="*/ 9 h 30"/>
                <a:gd name="T48" fmla="*/ 2 w 23"/>
                <a:gd name="T49" fmla="*/ 10 h 30"/>
                <a:gd name="T50" fmla="*/ 3 w 23"/>
                <a:gd name="T51" fmla="*/ 10 h 30"/>
                <a:gd name="T52" fmla="*/ 3 w 23"/>
                <a:gd name="T53" fmla="*/ 10 h 30"/>
                <a:gd name="T54" fmla="*/ 4 w 23"/>
                <a:gd name="T55" fmla="*/ 10 h 30"/>
                <a:gd name="T56" fmla="*/ 5 w 23"/>
                <a:gd name="T57" fmla="*/ 10 h 30"/>
                <a:gd name="T58" fmla="*/ 6 w 23"/>
                <a:gd name="T59" fmla="*/ 10 h 30"/>
                <a:gd name="T60" fmla="*/ 6 w 23"/>
                <a:gd name="T61" fmla="*/ 9 h 30"/>
                <a:gd name="T62" fmla="*/ 6 w 23"/>
                <a:gd name="T63" fmla="*/ 9 h 30"/>
                <a:gd name="T64" fmla="*/ 7 w 23"/>
                <a:gd name="T65" fmla="*/ 8 h 30"/>
                <a:gd name="T66" fmla="*/ 7 w 23"/>
                <a:gd name="T67" fmla="*/ 7 h 30"/>
                <a:gd name="T68" fmla="*/ 8 w 23"/>
                <a:gd name="T69" fmla="*/ 6 h 30"/>
                <a:gd name="T70" fmla="*/ 8 w 23"/>
                <a:gd name="T71" fmla="*/ 6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 h="30">
                  <a:moveTo>
                    <a:pt x="23" y="15"/>
                  </a:moveTo>
                  <a:lnTo>
                    <a:pt x="23" y="14"/>
                  </a:lnTo>
                  <a:lnTo>
                    <a:pt x="23" y="12"/>
                  </a:lnTo>
                  <a:lnTo>
                    <a:pt x="23" y="11"/>
                  </a:lnTo>
                  <a:lnTo>
                    <a:pt x="22" y="10"/>
                  </a:lnTo>
                  <a:lnTo>
                    <a:pt x="21" y="9"/>
                  </a:lnTo>
                  <a:lnTo>
                    <a:pt x="21" y="8"/>
                  </a:lnTo>
                  <a:lnTo>
                    <a:pt x="21" y="7"/>
                  </a:lnTo>
                  <a:lnTo>
                    <a:pt x="19" y="6"/>
                  </a:lnTo>
                  <a:lnTo>
                    <a:pt x="18" y="5"/>
                  </a:lnTo>
                  <a:lnTo>
                    <a:pt x="18" y="4"/>
                  </a:lnTo>
                  <a:lnTo>
                    <a:pt x="17" y="3"/>
                  </a:lnTo>
                  <a:lnTo>
                    <a:pt x="16" y="1"/>
                  </a:lnTo>
                  <a:lnTo>
                    <a:pt x="15" y="0"/>
                  </a:lnTo>
                  <a:lnTo>
                    <a:pt x="14" y="0"/>
                  </a:lnTo>
                  <a:lnTo>
                    <a:pt x="13" y="0"/>
                  </a:lnTo>
                  <a:lnTo>
                    <a:pt x="12" y="0"/>
                  </a:lnTo>
                  <a:lnTo>
                    <a:pt x="11" y="0"/>
                  </a:lnTo>
                  <a:lnTo>
                    <a:pt x="10" y="0"/>
                  </a:lnTo>
                  <a:lnTo>
                    <a:pt x="8" y="0"/>
                  </a:lnTo>
                  <a:lnTo>
                    <a:pt x="7" y="0"/>
                  </a:lnTo>
                  <a:lnTo>
                    <a:pt x="6" y="1"/>
                  </a:lnTo>
                  <a:lnTo>
                    <a:pt x="5" y="1"/>
                  </a:lnTo>
                  <a:lnTo>
                    <a:pt x="4" y="3"/>
                  </a:lnTo>
                  <a:lnTo>
                    <a:pt x="3" y="4"/>
                  </a:lnTo>
                  <a:lnTo>
                    <a:pt x="3" y="5"/>
                  </a:lnTo>
                  <a:lnTo>
                    <a:pt x="2" y="6"/>
                  </a:lnTo>
                  <a:lnTo>
                    <a:pt x="1" y="7"/>
                  </a:lnTo>
                  <a:lnTo>
                    <a:pt x="1" y="8"/>
                  </a:lnTo>
                  <a:lnTo>
                    <a:pt x="1" y="9"/>
                  </a:lnTo>
                  <a:lnTo>
                    <a:pt x="0" y="10"/>
                  </a:lnTo>
                  <a:lnTo>
                    <a:pt x="0" y="11"/>
                  </a:lnTo>
                  <a:lnTo>
                    <a:pt x="0" y="12"/>
                  </a:lnTo>
                  <a:lnTo>
                    <a:pt x="0" y="14"/>
                  </a:lnTo>
                  <a:lnTo>
                    <a:pt x="0" y="15"/>
                  </a:lnTo>
                  <a:lnTo>
                    <a:pt x="0" y="17"/>
                  </a:lnTo>
                  <a:lnTo>
                    <a:pt x="0" y="18"/>
                  </a:lnTo>
                  <a:lnTo>
                    <a:pt x="0" y="19"/>
                  </a:lnTo>
                  <a:lnTo>
                    <a:pt x="0" y="20"/>
                  </a:lnTo>
                  <a:lnTo>
                    <a:pt x="1" y="22"/>
                  </a:lnTo>
                  <a:lnTo>
                    <a:pt x="1" y="23"/>
                  </a:lnTo>
                  <a:lnTo>
                    <a:pt x="1" y="24"/>
                  </a:lnTo>
                  <a:lnTo>
                    <a:pt x="2" y="24"/>
                  </a:lnTo>
                  <a:lnTo>
                    <a:pt x="3" y="26"/>
                  </a:lnTo>
                  <a:lnTo>
                    <a:pt x="3" y="27"/>
                  </a:lnTo>
                  <a:lnTo>
                    <a:pt x="4" y="28"/>
                  </a:lnTo>
                  <a:lnTo>
                    <a:pt x="5" y="29"/>
                  </a:lnTo>
                  <a:lnTo>
                    <a:pt x="6" y="29"/>
                  </a:lnTo>
                  <a:lnTo>
                    <a:pt x="7" y="30"/>
                  </a:lnTo>
                  <a:lnTo>
                    <a:pt x="8" y="30"/>
                  </a:lnTo>
                  <a:lnTo>
                    <a:pt x="10" y="30"/>
                  </a:lnTo>
                  <a:lnTo>
                    <a:pt x="11" y="30"/>
                  </a:lnTo>
                  <a:lnTo>
                    <a:pt x="12" y="30"/>
                  </a:lnTo>
                  <a:lnTo>
                    <a:pt x="13" y="30"/>
                  </a:lnTo>
                  <a:lnTo>
                    <a:pt x="14" y="30"/>
                  </a:lnTo>
                  <a:lnTo>
                    <a:pt x="15" y="30"/>
                  </a:lnTo>
                  <a:lnTo>
                    <a:pt x="16" y="29"/>
                  </a:lnTo>
                  <a:lnTo>
                    <a:pt x="17" y="28"/>
                  </a:lnTo>
                  <a:lnTo>
                    <a:pt x="18" y="27"/>
                  </a:lnTo>
                  <a:lnTo>
                    <a:pt x="18" y="26"/>
                  </a:lnTo>
                  <a:lnTo>
                    <a:pt x="19" y="24"/>
                  </a:lnTo>
                  <a:lnTo>
                    <a:pt x="21" y="24"/>
                  </a:lnTo>
                  <a:lnTo>
                    <a:pt x="21" y="23"/>
                  </a:lnTo>
                  <a:lnTo>
                    <a:pt x="21" y="22"/>
                  </a:lnTo>
                  <a:lnTo>
                    <a:pt x="22" y="20"/>
                  </a:lnTo>
                  <a:lnTo>
                    <a:pt x="23" y="19"/>
                  </a:lnTo>
                  <a:lnTo>
                    <a:pt x="23" y="18"/>
                  </a:lnTo>
                  <a:lnTo>
                    <a:pt x="23" y="17"/>
                  </a:lnTo>
                  <a:lnTo>
                    <a:pt x="23" y="15"/>
                  </a:lnTo>
                  <a:close/>
                </a:path>
              </a:pathLst>
            </a:custGeom>
            <a:solidFill>
              <a:srgbClr val="FF0000"/>
            </a:solidFill>
            <a:ln w="0">
              <a:solidFill>
                <a:srgbClr val="000040"/>
              </a:solidFill>
              <a:prstDash val="solid"/>
              <a:round/>
              <a:headEnd/>
              <a:tailEnd/>
            </a:ln>
          </p:spPr>
          <p:txBody>
            <a:bodyPr/>
            <a:lstStyle/>
            <a:p>
              <a:endParaRPr lang="fr-FR" dirty="0"/>
            </a:p>
          </p:txBody>
        </p:sp>
        <p:sp>
          <p:nvSpPr>
            <p:cNvPr id="20568" name="Line 10"/>
            <p:cNvSpPr>
              <a:spLocks noChangeShapeType="1"/>
            </p:cNvSpPr>
            <p:nvPr/>
          </p:nvSpPr>
          <p:spPr bwMode="auto">
            <a:xfrm>
              <a:off x="414" y="1815"/>
              <a:ext cx="1" cy="50"/>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20569" name="Line 11"/>
            <p:cNvSpPr>
              <a:spLocks noChangeShapeType="1"/>
            </p:cNvSpPr>
            <p:nvPr/>
          </p:nvSpPr>
          <p:spPr bwMode="auto">
            <a:xfrm>
              <a:off x="395" y="1839"/>
              <a:ext cx="39" cy="1"/>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grpSp>
      <p:grpSp>
        <p:nvGrpSpPr>
          <p:cNvPr id="20484" name="Group 12"/>
          <p:cNvGrpSpPr>
            <a:grpSpLocks/>
          </p:cNvGrpSpPr>
          <p:nvPr/>
        </p:nvGrpSpPr>
        <p:grpSpPr bwMode="auto">
          <a:xfrm>
            <a:off x="7162800" y="5867401"/>
            <a:ext cx="325438" cy="339725"/>
            <a:chOff x="263" y="1719"/>
            <a:chExt cx="205" cy="214"/>
          </a:xfrm>
        </p:grpSpPr>
        <p:sp>
          <p:nvSpPr>
            <p:cNvPr id="20556" name="Freeform 13"/>
            <p:cNvSpPr>
              <a:spLocks/>
            </p:cNvSpPr>
            <p:nvPr/>
          </p:nvSpPr>
          <p:spPr bwMode="auto">
            <a:xfrm>
              <a:off x="263" y="1719"/>
              <a:ext cx="205" cy="214"/>
            </a:xfrm>
            <a:custGeom>
              <a:avLst/>
              <a:gdLst>
                <a:gd name="T0" fmla="*/ 19 w 614"/>
                <a:gd name="T1" fmla="*/ 65 h 643"/>
                <a:gd name="T2" fmla="*/ 0 w 614"/>
                <a:gd name="T3" fmla="*/ 65 h 643"/>
                <a:gd name="T4" fmla="*/ 103 w 614"/>
                <a:gd name="T5" fmla="*/ 0 h 643"/>
                <a:gd name="T6" fmla="*/ 205 w 614"/>
                <a:gd name="T7" fmla="*/ 65 h 643"/>
                <a:gd name="T8" fmla="*/ 196 w 614"/>
                <a:gd name="T9" fmla="*/ 65 h 643"/>
                <a:gd name="T10" fmla="*/ 186 w 614"/>
                <a:gd name="T11" fmla="*/ 65 h 643"/>
                <a:gd name="T12" fmla="*/ 186 w 614"/>
                <a:gd name="T13" fmla="*/ 205 h 643"/>
                <a:gd name="T14" fmla="*/ 19 w 614"/>
                <a:gd name="T15" fmla="*/ 205 h 643"/>
                <a:gd name="T16" fmla="*/ 19 w 614"/>
                <a:gd name="T17" fmla="*/ 65 h 643"/>
                <a:gd name="T18" fmla="*/ 186 w 614"/>
                <a:gd name="T19" fmla="*/ 65 h 643"/>
                <a:gd name="T20" fmla="*/ 196 w 614"/>
                <a:gd name="T21" fmla="*/ 65 h 643"/>
                <a:gd name="T22" fmla="*/ 196 w 614"/>
                <a:gd name="T23" fmla="*/ 214 h 643"/>
                <a:gd name="T24" fmla="*/ 19 w 614"/>
                <a:gd name="T25" fmla="*/ 214 h 643"/>
                <a:gd name="T26" fmla="*/ 19 w 614"/>
                <a:gd name="T27" fmla="*/ 205 h 643"/>
                <a:gd name="T28" fmla="*/ 19 w 614"/>
                <a:gd name="T29" fmla="*/ 65 h 6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4" h="643">
                  <a:moveTo>
                    <a:pt x="56" y="196"/>
                  </a:moveTo>
                  <a:lnTo>
                    <a:pt x="0" y="196"/>
                  </a:lnTo>
                  <a:lnTo>
                    <a:pt x="307" y="0"/>
                  </a:lnTo>
                  <a:lnTo>
                    <a:pt x="614" y="196"/>
                  </a:lnTo>
                  <a:lnTo>
                    <a:pt x="587" y="196"/>
                  </a:lnTo>
                  <a:lnTo>
                    <a:pt x="558" y="196"/>
                  </a:lnTo>
                  <a:lnTo>
                    <a:pt x="558" y="615"/>
                  </a:lnTo>
                  <a:lnTo>
                    <a:pt x="56" y="615"/>
                  </a:lnTo>
                  <a:lnTo>
                    <a:pt x="56" y="196"/>
                  </a:lnTo>
                  <a:lnTo>
                    <a:pt x="558" y="196"/>
                  </a:lnTo>
                  <a:lnTo>
                    <a:pt x="587" y="196"/>
                  </a:lnTo>
                  <a:lnTo>
                    <a:pt x="587" y="643"/>
                  </a:lnTo>
                  <a:lnTo>
                    <a:pt x="56" y="643"/>
                  </a:lnTo>
                  <a:lnTo>
                    <a:pt x="56" y="615"/>
                  </a:lnTo>
                  <a:lnTo>
                    <a:pt x="56" y="196"/>
                  </a:lnTo>
                  <a:close/>
                </a:path>
              </a:pathLst>
            </a:custGeom>
            <a:solidFill>
              <a:srgbClr val="FF0000"/>
            </a:solidFill>
            <a:ln w="0">
              <a:solidFill>
                <a:srgbClr val="000080"/>
              </a:solidFill>
              <a:prstDash val="solid"/>
              <a:round/>
              <a:headEnd/>
              <a:tailEnd/>
            </a:ln>
          </p:spPr>
          <p:txBody>
            <a:bodyPr/>
            <a:lstStyle/>
            <a:p>
              <a:endParaRPr lang="fr-FR" dirty="0"/>
            </a:p>
          </p:txBody>
        </p:sp>
        <p:sp>
          <p:nvSpPr>
            <p:cNvPr id="20557" name="Rectangle 14"/>
            <p:cNvSpPr>
              <a:spLocks noChangeArrowheads="1"/>
            </p:cNvSpPr>
            <p:nvPr/>
          </p:nvSpPr>
          <p:spPr bwMode="auto">
            <a:xfrm>
              <a:off x="282" y="1784"/>
              <a:ext cx="170" cy="139"/>
            </a:xfrm>
            <a:prstGeom prst="rect">
              <a:avLst/>
            </a:prstGeom>
            <a:solidFill>
              <a:srgbClr val="FF0000"/>
            </a:solidFill>
            <a:ln w="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58" name="Rectangle 15"/>
            <p:cNvSpPr>
              <a:spLocks noChangeArrowheads="1"/>
            </p:cNvSpPr>
            <p:nvPr/>
          </p:nvSpPr>
          <p:spPr bwMode="auto">
            <a:xfrm>
              <a:off x="309" y="1817"/>
              <a:ext cx="60" cy="105"/>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59" name="Rectangle 16"/>
            <p:cNvSpPr>
              <a:spLocks noChangeArrowheads="1"/>
            </p:cNvSpPr>
            <p:nvPr/>
          </p:nvSpPr>
          <p:spPr bwMode="auto">
            <a:xfrm>
              <a:off x="395" y="1815"/>
              <a:ext cx="40" cy="50"/>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60" name="Freeform 17"/>
            <p:cNvSpPr>
              <a:spLocks/>
            </p:cNvSpPr>
            <p:nvPr/>
          </p:nvSpPr>
          <p:spPr bwMode="auto">
            <a:xfrm>
              <a:off x="353" y="1866"/>
              <a:ext cx="8" cy="10"/>
            </a:xfrm>
            <a:custGeom>
              <a:avLst/>
              <a:gdLst>
                <a:gd name="T0" fmla="*/ 8 w 23"/>
                <a:gd name="T1" fmla="*/ 5 h 30"/>
                <a:gd name="T2" fmla="*/ 8 w 23"/>
                <a:gd name="T3" fmla="*/ 4 h 30"/>
                <a:gd name="T4" fmla="*/ 7 w 23"/>
                <a:gd name="T5" fmla="*/ 3 h 30"/>
                <a:gd name="T6" fmla="*/ 7 w 23"/>
                <a:gd name="T7" fmla="*/ 2 h 30"/>
                <a:gd name="T8" fmla="*/ 6 w 23"/>
                <a:gd name="T9" fmla="*/ 2 h 30"/>
                <a:gd name="T10" fmla="*/ 6 w 23"/>
                <a:gd name="T11" fmla="*/ 1 h 30"/>
                <a:gd name="T12" fmla="*/ 6 w 23"/>
                <a:gd name="T13" fmla="*/ 0 h 30"/>
                <a:gd name="T14" fmla="*/ 5 w 23"/>
                <a:gd name="T15" fmla="*/ 0 h 30"/>
                <a:gd name="T16" fmla="*/ 4 w 23"/>
                <a:gd name="T17" fmla="*/ 0 h 30"/>
                <a:gd name="T18" fmla="*/ 3 w 23"/>
                <a:gd name="T19" fmla="*/ 0 h 30"/>
                <a:gd name="T20" fmla="*/ 3 w 23"/>
                <a:gd name="T21" fmla="*/ 0 h 30"/>
                <a:gd name="T22" fmla="*/ 2 w 23"/>
                <a:gd name="T23" fmla="*/ 0 h 30"/>
                <a:gd name="T24" fmla="*/ 1 w 23"/>
                <a:gd name="T25" fmla="*/ 1 h 30"/>
                <a:gd name="T26" fmla="*/ 1 w 23"/>
                <a:gd name="T27" fmla="*/ 2 h 30"/>
                <a:gd name="T28" fmla="*/ 0 w 23"/>
                <a:gd name="T29" fmla="*/ 2 h 30"/>
                <a:gd name="T30" fmla="*/ 0 w 23"/>
                <a:gd name="T31" fmla="*/ 3 h 30"/>
                <a:gd name="T32" fmla="*/ 0 w 23"/>
                <a:gd name="T33" fmla="*/ 4 h 30"/>
                <a:gd name="T34" fmla="*/ 0 w 23"/>
                <a:gd name="T35" fmla="*/ 5 h 30"/>
                <a:gd name="T36" fmla="*/ 0 w 23"/>
                <a:gd name="T37" fmla="*/ 6 h 30"/>
                <a:gd name="T38" fmla="*/ 0 w 23"/>
                <a:gd name="T39" fmla="*/ 6 h 30"/>
                <a:gd name="T40" fmla="*/ 0 w 23"/>
                <a:gd name="T41" fmla="*/ 7 h 30"/>
                <a:gd name="T42" fmla="*/ 0 w 23"/>
                <a:gd name="T43" fmla="*/ 8 h 30"/>
                <a:gd name="T44" fmla="*/ 1 w 23"/>
                <a:gd name="T45" fmla="*/ 9 h 30"/>
                <a:gd name="T46" fmla="*/ 1 w 23"/>
                <a:gd name="T47" fmla="*/ 9 h 30"/>
                <a:gd name="T48" fmla="*/ 2 w 23"/>
                <a:gd name="T49" fmla="*/ 10 h 30"/>
                <a:gd name="T50" fmla="*/ 3 w 23"/>
                <a:gd name="T51" fmla="*/ 10 h 30"/>
                <a:gd name="T52" fmla="*/ 3 w 23"/>
                <a:gd name="T53" fmla="*/ 10 h 30"/>
                <a:gd name="T54" fmla="*/ 4 w 23"/>
                <a:gd name="T55" fmla="*/ 10 h 30"/>
                <a:gd name="T56" fmla="*/ 5 w 23"/>
                <a:gd name="T57" fmla="*/ 10 h 30"/>
                <a:gd name="T58" fmla="*/ 6 w 23"/>
                <a:gd name="T59" fmla="*/ 10 h 30"/>
                <a:gd name="T60" fmla="*/ 6 w 23"/>
                <a:gd name="T61" fmla="*/ 9 h 30"/>
                <a:gd name="T62" fmla="*/ 6 w 23"/>
                <a:gd name="T63" fmla="*/ 9 h 30"/>
                <a:gd name="T64" fmla="*/ 7 w 23"/>
                <a:gd name="T65" fmla="*/ 8 h 30"/>
                <a:gd name="T66" fmla="*/ 7 w 23"/>
                <a:gd name="T67" fmla="*/ 7 h 30"/>
                <a:gd name="T68" fmla="*/ 8 w 23"/>
                <a:gd name="T69" fmla="*/ 6 h 30"/>
                <a:gd name="T70" fmla="*/ 8 w 23"/>
                <a:gd name="T71" fmla="*/ 6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 h="30">
                  <a:moveTo>
                    <a:pt x="23" y="15"/>
                  </a:moveTo>
                  <a:lnTo>
                    <a:pt x="23" y="14"/>
                  </a:lnTo>
                  <a:lnTo>
                    <a:pt x="23" y="12"/>
                  </a:lnTo>
                  <a:lnTo>
                    <a:pt x="23" y="11"/>
                  </a:lnTo>
                  <a:lnTo>
                    <a:pt x="22" y="10"/>
                  </a:lnTo>
                  <a:lnTo>
                    <a:pt x="21" y="9"/>
                  </a:lnTo>
                  <a:lnTo>
                    <a:pt x="21" y="8"/>
                  </a:lnTo>
                  <a:lnTo>
                    <a:pt x="21" y="7"/>
                  </a:lnTo>
                  <a:lnTo>
                    <a:pt x="19" y="6"/>
                  </a:lnTo>
                  <a:lnTo>
                    <a:pt x="18" y="5"/>
                  </a:lnTo>
                  <a:lnTo>
                    <a:pt x="18" y="4"/>
                  </a:lnTo>
                  <a:lnTo>
                    <a:pt x="17" y="3"/>
                  </a:lnTo>
                  <a:lnTo>
                    <a:pt x="16" y="1"/>
                  </a:lnTo>
                  <a:lnTo>
                    <a:pt x="15" y="0"/>
                  </a:lnTo>
                  <a:lnTo>
                    <a:pt x="14" y="0"/>
                  </a:lnTo>
                  <a:lnTo>
                    <a:pt x="13" y="0"/>
                  </a:lnTo>
                  <a:lnTo>
                    <a:pt x="12" y="0"/>
                  </a:lnTo>
                  <a:lnTo>
                    <a:pt x="11" y="0"/>
                  </a:lnTo>
                  <a:lnTo>
                    <a:pt x="10" y="0"/>
                  </a:lnTo>
                  <a:lnTo>
                    <a:pt x="8" y="0"/>
                  </a:lnTo>
                  <a:lnTo>
                    <a:pt x="7" y="0"/>
                  </a:lnTo>
                  <a:lnTo>
                    <a:pt x="6" y="1"/>
                  </a:lnTo>
                  <a:lnTo>
                    <a:pt x="5" y="1"/>
                  </a:lnTo>
                  <a:lnTo>
                    <a:pt x="4" y="3"/>
                  </a:lnTo>
                  <a:lnTo>
                    <a:pt x="3" y="4"/>
                  </a:lnTo>
                  <a:lnTo>
                    <a:pt x="3" y="5"/>
                  </a:lnTo>
                  <a:lnTo>
                    <a:pt x="2" y="6"/>
                  </a:lnTo>
                  <a:lnTo>
                    <a:pt x="1" y="7"/>
                  </a:lnTo>
                  <a:lnTo>
                    <a:pt x="1" y="8"/>
                  </a:lnTo>
                  <a:lnTo>
                    <a:pt x="1" y="9"/>
                  </a:lnTo>
                  <a:lnTo>
                    <a:pt x="0" y="10"/>
                  </a:lnTo>
                  <a:lnTo>
                    <a:pt x="0" y="11"/>
                  </a:lnTo>
                  <a:lnTo>
                    <a:pt x="0" y="12"/>
                  </a:lnTo>
                  <a:lnTo>
                    <a:pt x="0" y="14"/>
                  </a:lnTo>
                  <a:lnTo>
                    <a:pt x="0" y="15"/>
                  </a:lnTo>
                  <a:lnTo>
                    <a:pt x="0" y="17"/>
                  </a:lnTo>
                  <a:lnTo>
                    <a:pt x="0" y="18"/>
                  </a:lnTo>
                  <a:lnTo>
                    <a:pt x="0" y="19"/>
                  </a:lnTo>
                  <a:lnTo>
                    <a:pt x="0" y="20"/>
                  </a:lnTo>
                  <a:lnTo>
                    <a:pt x="1" y="22"/>
                  </a:lnTo>
                  <a:lnTo>
                    <a:pt x="1" y="23"/>
                  </a:lnTo>
                  <a:lnTo>
                    <a:pt x="1" y="24"/>
                  </a:lnTo>
                  <a:lnTo>
                    <a:pt x="2" y="24"/>
                  </a:lnTo>
                  <a:lnTo>
                    <a:pt x="3" y="26"/>
                  </a:lnTo>
                  <a:lnTo>
                    <a:pt x="3" y="27"/>
                  </a:lnTo>
                  <a:lnTo>
                    <a:pt x="4" y="28"/>
                  </a:lnTo>
                  <a:lnTo>
                    <a:pt x="5" y="29"/>
                  </a:lnTo>
                  <a:lnTo>
                    <a:pt x="6" y="29"/>
                  </a:lnTo>
                  <a:lnTo>
                    <a:pt x="7" y="30"/>
                  </a:lnTo>
                  <a:lnTo>
                    <a:pt x="8" y="30"/>
                  </a:lnTo>
                  <a:lnTo>
                    <a:pt x="10" y="30"/>
                  </a:lnTo>
                  <a:lnTo>
                    <a:pt x="11" y="30"/>
                  </a:lnTo>
                  <a:lnTo>
                    <a:pt x="12" y="30"/>
                  </a:lnTo>
                  <a:lnTo>
                    <a:pt x="13" y="30"/>
                  </a:lnTo>
                  <a:lnTo>
                    <a:pt x="14" y="30"/>
                  </a:lnTo>
                  <a:lnTo>
                    <a:pt x="15" y="30"/>
                  </a:lnTo>
                  <a:lnTo>
                    <a:pt x="16" y="29"/>
                  </a:lnTo>
                  <a:lnTo>
                    <a:pt x="17" y="28"/>
                  </a:lnTo>
                  <a:lnTo>
                    <a:pt x="18" y="27"/>
                  </a:lnTo>
                  <a:lnTo>
                    <a:pt x="18" y="26"/>
                  </a:lnTo>
                  <a:lnTo>
                    <a:pt x="19" y="24"/>
                  </a:lnTo>
                  <a:lnTo>
                    <a:pt x="21" y="24"/>
                  </a:lnTo>
                  <a:lnTo>
                    <a:pt x="21" y="23"/>
                  </a:lnTo>
                  <a:lnTo>
                    <a:pt x="21" y="22"/>
                  </a:lnTo>
                  <a:lnTo>
                    <a:pt x="22" y="20"/>
                  </a:lnTo>
                  <a:lnTo>
                    <a:pt x="23" y="19"/>
                  </a:lnTo>
                  <a:lnTo>
                    <a:pt x="23" y="18"/>
                  </a:lnTo>
                  <a:lnTo>
                    <a:pt x="23" y="17"/>
                  </a:lnTo>
                  <a:lnTo>
                    <a:pt x="23" y="15"/>
                  </a:lnTo>
                  <a:close/>
                </a:path>
              </a:pathLst>
            </a:custGeom>
            <a:solidFill>
              <a:srgbClr val="FF0000"/>
            </a:solidFill>
            <a:ln w="0">
              <a:solidFill>
                <a:srgbClr val="000040"/>
              </a:solidFill>
              <a:prstDash val="solid"/>
              <a:round/>
              <a:headEnd/>
              <a:tailEnd/>
            </a:ln>
          </p:spPr>
          <p:txBody>
            <a:bodyPr/>
            <a:lstStyle/>
            <a:p>
              <a:endParaRPr lang="fr-FR" dirty="0"/>
            </a:p>
          </p:txBody>
        </p:sp>
        <p:sp>
          <p:nvSpPr>
            <p:cNvPr id="20561" name="Line 18"/>
            <p:cNvSpPr>
              <a:spLocks noChangeShapeType="1"/>
            </p:cNvSpPr>
            <p:nvPr/>
          </p:nvSpPr>
          <p:spPr bwMode="auto">
            <a:xfrm>
              <a:off x="414" y="1815"/>
              <a:ext cx="1" cy="50"/>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20562" name="Line 19"/>
            <p:cNvSpPr>
              <a:spLocks noChangeShapeType="1"/>
            </p:cNvSpPr>
            <p:nvPr/>
          </p:nvSpPr>
          <p:spPr bwMode="auto">
            <a:xfrm>
              <a:off x="395" y="1839"/>
              <a:ext cx="39" cy="1"/>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grpSp>
      <p:grpSp>
        <p:nvGrpSpPr>
          <p:cNvPr id="20485" name="Group 20"/>
          <p:cNvGrpSpPr>
            <a:grpSpLocks/>
          </p:cNvGrpSpPr>
          <p:nvPr/>
        </p:nvGrpSpPr>
        <p:grpSpPr bwMode="auto">
          <a:xfrm>
            <a:off x="5105400" y="5334001"/>
            <a:ext cx="325438" cy="339725"/>
            <a:chOff x="263" y="1719"/>
            <a:chExt cx="205" cy="214"/>
          </a:xfrm>
        </p:grpSpPr>
        <p:sp>
          <p:nvSpPr>
            <p:cNvPr id="20549" name="Freeform 21"/>
            <p:cNvSpPr>
              <a:spLocks/>
            </p:cNvSpPr>
            <p:nvPr/>
          </p:nvSpPr>
          <p:spPr bwMode="auto">
            <a:xfrm>
              <a:off x="263" y="1719"/>
              <a:ext cx="205" cy="214"/>
            </a:xfrm>
            <a:custGeom>
              <a:avLst/>
              <a:gdLst>
                <a:gd name="T0" fmla="*/ 19 w 614"/>
                <a:gd name="T1" fmla="*/ 65 h 643"/>
                <a:gd name="T2" fmla="*/ 0 w 614"/>
                <a:gd name="T3" fmla="*/ 65 h 643"/>
                <a:gd name="T4" fmla="*/ 103 w 614"/>
                <a:gd name="T5" fmla="*/ 0 h 643"/>
                <a:gd name="T6" fmla="*/ 205 w 614"/>
                <a:gd name="T7" fmla="*/ 65 h 643"/>
                <a:gd name="T8" fmla="*/ 196 w 614"/>
                <a:gd name="T9" fmla="*/ 65 h 643"/>
                <a:gd name="T10" fmla="*/ 186 w 614"/>
                <a:gd name="T11" fmla="*/ 65 h 643"/>
                <a:gd name="T12" fmla="*/ 186 w 614"/>
                <a:gd name="T13" fmla="*/ 205 h 643"/>
                <a:gd name="T14" fmla="*/ 19 w 614"/>
                <a:gd name="T15" fmla="*/ 205 h 643"/>
                <a:gd name="T16" fmla="*/ 19 w 614"/>
                <a:gd name="T17" fmla="*/ 65 h 643"/>
                <a:gd name="T18" fmla="*/ 186 w 614"/>
                <a:gd name="T19" fmla="*/ 65 h 643"/>
                <a:gd name="T20" fmla="*/ 196 w 614"/>
                <a:gd name="T21" fmla="*/ 65 h 643"/>
                <a:gd name="T22" fmla="*/ 196 w 614"/>
                <a:gd name="T23" fmla="*/ 214 h 643"/>
                <a:gd name="T24" fmla="*/ 19 w 614"/>
                <a:gd name="T25" fmla="*/ 214 h 643"/>
                <a:gd name="T26" fmla="*/ 19 w 614"/>
                <a:gd name="T27" fmla="*/ 205 h 643"/>
                <a:gd name="T28" fmla="*/ 19 w 614"/>
                <a:gd name="T29" fmla="*/ 65 h 6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4" h="643">
                  <a:moveTo>
                    <a:pt x="56" y="196"/>
                  </a:moveTo>
                  <a:lnTo>
                    <a:pt x="0" y="196"/>
                  </a:lnTo>
                  <a:lnTo>
                    <a:pt x="307" y="0"/>
                  </a:lnTo>
                  <a:lnTo>
                    <a:pt x="614" y="196"/>
                  </a:lnTo>
                  <a:lnTo>
                    <a:pt x="587" y="196"/>
                  </a:lnTo>
                  <a:lnTo>
                    <a:pt x="558" y="196"/>
                  </a:lnTo>
                  <a:lnTo>
                    <a:pt x="558" y="615"/>
                  </a:lnTo>
                  <a:lnTo>
                    <a:pt x="56" y="615"/>
                  </a:lnTo>
                  <a:lnTo>
                    <a:pt x="56" y="196"/>
                  </a:lnTo>
                  <a:lnTo>
                    <a:pt x="558" y="196"/>
                  </a:lnTo>
                  <a:lnTo>
                    <a:pt x="587" y="196"/>
                  </a:lnTo>
                  <a:lnTo>
                    <a:pt x="587" y="643"/>
                  </a:lnTo>
                  <a:lnTo>
                    <a:pt x="56" y="643"/>
                  </a:lnTo>
                  <a:lnTo>
                    <a:pt x="56" y="615"/>
                  </a:lnTo>
                  <a:lnTo>
                    <a:pt x="56" y="196"/>
                  </a:lnTo>
                  <a:close/>
                </a:path>
              </a:pathLst>
            </a:custGeom>
            <a:solidFill>
              <a:srgbClr val="FF0000"/>
            </a:solidFill>
            <a:ln w="0">
              <a:solidFill>
                <a:srgbClr val="000080"/>
              </a:solidFill>
              <a:prstDash val="solid"/>
              <a:round/>
              <a:headEnd/>
              <a:tailEnd/>
            </a:ln>
          </p:spPr>
          <p:txBody>
            <a:bodyPr/>
            <a:lstStyle/>
            <a:p>
              <a:endParaRPr lang="fr-FR" dirty="0"/>
            </a:p>
          </p:txBody>
        </p:sp>
        <p:sp>
          <p:nvSpPr>
            <p:cNvPr id="20550" name="Rectangle 22"/>
            <p:cNvSpPr>
              <a:spLocks noChangeArrowheads="1"/>
            </p:cNvSpPr>
            <p:nvPr/>
          </p:nvSpPr>
          <p:spPr bwMode="auto">
            <a:xfrm>
              <a:off x="282" y="1784"/>
              <a:ext cx="170" cy="139"/>
            </a:xfrm>
            <a:prstGeom prst="rect">
              <a:avLst/>
            </a:prstGeom>
            <a:solidFill>
              <a:srgbClr val="FF0000"/>
            </a:solidFill>
            <a:ln w="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51" name="Rectangle 23"/>
            <p:cNvSpPr>
              <a:spLocks noChangeArrowheads="1"/>
            </p:cNvSpPr>
            <p:nvPr/>
          </p:nvSpPr>
          <p:spPr bwMode="auto">
            <a:xfrm>
              <a:off x="309" y="1817"/>
              <a:ext cx="60" cy="105"/>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52" name="Rectangle 24"/>
            <p:cNvSpPr>
              <a:spLocks noChangeArrowheads="1"/>
            </p:cNvSpPr>
            <p:nvPr/>
          </p:nvSpPr>
          <p:spPr bwMode="auto">
            <a:xfrm>
              <a:off x="395" y="1815"/>
              <a:ext cx="40" cy="50"/>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53" name="Freeform 25"/>
            <p:cNvSpPr>
              <a:spLocks/>
            </p:cNvSpPr>
            <p:nvPr/>
          </p:nvSpPr>
          <p:spPr bwMode="auto">
            <a:xfrm>
              <a:off x="353" y="1866"/>
              <a:ext cx="8" cy="10"/>
            </a:xfrm>
            <a:custGeom>
              <a:avLst/>
              <a:gdLst>
                <a:gd name="T0" fmla="*/ 8 w 23"/>
                <a:gd name="T1" fmla="*/ 5 h 30"/>
                <a:gd name="T2" fmla="*/ 8 w 23"/>
                <a:gd name="T3" fmla="*/ 4 h 30"/>
                <a:gd name="T4" fmla="*/ 7 w 23"/>
                <a:gd name="T5" fmla="*/ 3 h 30"/>
                <a:gd name="T6" fmla="*/ 7 w 23"/>
                <a:gd name="T7" fmla="*/ 2 h 30"/>
                <a:gd name="T8" fmla="*/ 6 w 23"/>
                <a:gd name="T9" fmla="*/ 2 h 30"/>
                <a:gd name="T10" fmla="*/ 6 w 23"/>
                <a:gd name="T11" fmla="*/ 1 h 30"/>
                <a:gd name="T12" fmla="*/ 6 w 23"/>
                <a:gd name="T13" fmla="*/ 0 h 30"/>
                <a:gd name="T14" fmla="*/ 5 w 23"/>
                <a:gd name="T15" fmla="*/ 0 h 30"/>
                <a:gd name="T16" fmla="*/ 4 w 23"/>
                <a:gd name="T17" fmla="*/ 0 h 30"/>
                <a:gd name="T18" fmla="*/ 3 w 23"/>
                <a:gd name="T19" fmla="*/ 0 h 30"/>
                <a:gd name="T20" fmla="*/ 3 w 23"/>
                <a:gd name="T21" fmla="*/ 0 h 30"/>
                <a:gd name="T22" fmla="*/ 2 w 23"/>
                <a:gd name="T23" fmla="*/ 0 h 30"/>
                <a:gd name="T24" fmla="*/ 1 w 23"/>
                <a:gd name="T25" fmla="*/ 1 h 30"/>
                <a:gd name="T26" fmla="*/ 1 w 23"/>
                <a:gd name="T27" fmla="*/ 2 h 30"/>
                <a:gd name="T28" fmla="*/ 0 w 23"/>
                <a:gd name="T29" fmla="*/ 2 h 30"/>
                <a:gd name="T30" fmla="*/ 0 w 23"/>
                <a:gd name="T31" fmla="*/ 3 h 30"/>
                <a:gd name="T32" fmla="*/ 0 w 23"/>
                <a:gd name="T33" fmla="*/ 4 h 30"/>
                <a:gd name="T34" fmla="*/ 0 w 23"/>
                <a:gd name="T35" fmla="*/ 5 h 30"/>
                <a:gd name="T36" fmla="*/ 0 w 23"/>
                <a:gd name="T37" fmla="*/ 6 h 30"/>
                <a:gd name="T38" fmla="*/ 0 w 23"/>
                <a:gd name="T39" fmla="*/ 6 h 30"/>
                <a:gd name="T40" fmla="*/ 0 w 23"/>
                <a:gd name="T41" fmla="*/ 7 h 30"/>
                <a:gd name="T42" fmla="*/ 0 w 23"/>
                <a:gd name="T43" fmla="*/ 8 h 30"/>
                <a:gd name="T44" fmla="*/ 1 w 23"/>
                <a:gd name="T45" fmla="*/ 9 h 30"/>
                <a:gd name="T46" fmla="*/ 1 w 23"/>
                <a:gd name="T47" fmla="*/ 9 h 30"/>
                <a:gd name="T48" fmla="*/ 2 w 23"/>
                <a:gd name="T49" fmla="*/ 10 h 30"/>
                <a:gd name="T50" fmla="*/ 3 w 23"/>
                <a:gd name="T51" fmla="*/ 10 h 30"/>
                <a:gd name="T52" fmla="*/ 3 w 23"/>
                <a:gd name="T53" fmla="*/ 10 h 30"/>
                <a:gd name="T54" fmla="*/ 4 w 23"/>
                <a:gd name="T55" fmla="*/ 10 h 30"/>
                <a:gd name="T56" fmla="*/ 5 w 23"/>
                <a:gd name="T57" fmla="*/ 10 h 30"/>
                <a:gd name="T58" fmla="*/ 6 w 23"/>
                <a:gd name="T59" fmla="*/ 10 h 30"/>
                <a:gd name="T60" fmla="*/ 6 w 23"/>
                <a:gd name="T61" fmla="*/ 9 h 30"/>
                <a:gd name="T62" fmla="*/ 6 w 23"/>
                <a:gd name="T63" fmla="*/ 9 h 30"/>
                <a:gd name="T64" fmla="*/ 7 w 23"/>
                <a:gd name="T65" fmla="*/ 8 h 30"/>
                <a:gd name="T66" fmla="*/ 7 w 23"/>
                <a:gd name="T67" fmla="*/ 7 h 30"/>
                <a:gd name="T68" fmla="*/ 8 w 23"/>
                <a:gd name="T69" fmla="*/ 6 h 30"/>
                <a:gd name="T70" fmla="*/ 8 w 23"/>
                <a:gd name="T71" fmla="*/ 6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 h="30">
                  <a:moveTo>
                    <a:pt x="23" y="15"/>
                  </a:moveTo>
                  <a:lnTo>
                    <a:pt x="23" y="14"/>
                  </a:lnTo>
                  <a:lnTo>
                    <a:pt x="23" y="12"/>
                  </a:lnTo>
                  <a:lnTo>
                    <a:pt x="23" y="11"/>
                  </a:lnTo>
                  <a:lnTo>
                    <a:pt x="22" y="10"/>
                  </a:lnTo>
                  <a:lnTo>
                    <a:pt x="21" y="9"/>
                  </a:lnTo>
                  <a:lnTo>
                    <a:pt x="21" y="8"/>
                  </a:lnTo>
                  <a:lnTo>
                    <a:pt x="21" y="7"/>
                  </a:lnTo>
                  <a:lnTo>
                    <a:pt x="19" y="6"/>
                  </a:lnTo>
                  <a:lnTo>
                    <a:pt x="18" y="5"/>
                  </a:lnTo>
                  <a:lnTo>
                    <a:pt x="18" y="4"/>
                  </a:lnTo>
                  <a:lnTo>
                    <a:pt x="17" y="3"/>
                  </a:lnTo>
                  <a:lnTo>
                    <a:pt x="16" y="1"/>
                  </a:lnTo>
                  <a:lnTo>
                    <a:pt x="15" y="0"/>
                  </a:lnTo>
                  <a:lnTo>
                    <a:pt x="14" y="0"/>
                  </a:lnTo>
                  <a:lnTo>
                    <a:pt x="13" y="0"/>
                  </a:lnTo>
                  <a:lnTo>
                    <a:pt x="12" y="0"/>
                  </a:lnTo>
                  <a:lnTo>
                    <a:pt x="11" y="0"/>
                  </a:lnTo>
                  <a:lnTo>
                    <a:pt x="10" y="0"/>
                  </a:lnTo>
                  <a:lnTo>
                    <a:pt x="8" y="0"/>
                  </a:lnTo>
                  <a:lnTo>
                    <a:pt x="7" y="0"/>
                  </a:lnTo>
                  <a:lnTo>
                    <a:pt x="6" y="1"/>
                  </a:lnTo>
                  <a:lnTo>
                    <a:pt x="5" y="1"/>
                  </a:lnTo>
                  <a:lnTo>
                    <a:pt x="4" y="3"/>
                  </a:lnTo>
                  <a:lnTo>
                    <a:pt x="3" y="4"/>
                  </a:lnTo>
                  <a:lnTo>
                    <a:pt x="3" y="5"/>
                  </a:lnTo>
                  <a:lnTo>
                    <a:pt x="2" y="6"/>
                  </a:lnTo>
                  <a:lnTo>
                    <a:pt x="1" y="7"/>
                  </a:lnTo>
                  <a:lnTo>
                    <a:pt x="1" y="8"/>
                  </a:lnTo>
                  <a:lnTo>
                    <a:pt x="1" y="9"/>
                  </a:lnTo>
                  <a:lnTo>
                    <a:pt x="0" y="10"/>
                  </a:lnTo>
                  <a:lnTo>
                    <a:pt x="0" y="11"/>
                  </a:lnTo>
                  <a:lnTo>
                    <a:pt x="0" y="12"/>
                  </a:lnTo>
                  <a:lnTo>
                    <a:pt x="0" y="14"/>
                  </a:lnTo>
                  <a:lnTo>
                    <a:pt x="0" y="15"/>
                  </a:lnTo>
                  <a:lnTo>
                    <a:pt x="0" y="17"/>
                  </a:lnTo>
                  <a:lnTo>
                    <a:pt x="0" y="18"/>
                  </a:lnTo>
                  <a:lnTo>
                    <a:pt x="0" y="19"/>
                  </a:lnTo>
                  <a:lnTo>
                    <a:pt x="0" y="20"/>
                  </a:lnTo>
                  <a:lnTo>
                    <a:pt x="1" y="22"/>
                  </a:lnTo>
                  <a:lnTo>
                    <a:pt x="1" y="23"/>
                  </a:lnTo>
                  <a:lnTo>
                    <a:pt x="1" y="24"/>
                  </a:lnTo>
                  <a:lnTo>
                    <a:pt x="2" y="24"/>
                  </a:lnTo>
                  <a:lnTo>
                    <a:pt x="3" y="26"/>
                  </a:lnTo>
                  <a:lnTo>
                    <a:pt x="3" y="27"/>
                  </a:lnTo>
                  <a:lnTo>
                    <a:pt x="4" y="28"/>
                  </a:lnTo>
                  <a:lnTo>
                    <a:pt x="5" y="29"/>
                  </a:lnTo>
                  <a:lnTo>
                    <a:pt x="6" y="29"/>
                  </a:lnTo>
                  <a:lnTo>
                    <a:pt x="7" y="30"/>
                  </a:lnTo>
                  <a:lnTo>
                    <a:pt x="8" y="30"/>
                  </a:lnTo>
                  <a:lnTo>
                    <a:pt x="10" y="30"/>
                  </a:lnTo>
                  <a:lnTo>
                    <a:pt x="11" y="30"/>
                  </a:lnTo>
                  <a:lnTo>
                    <a:pt x="12" y="30"/>
                  </a:lnTo>
                  <a:lnTo>
                    <a:pt x="13" y="30"/>
                  </a:lnTo>
                  <a:lnTo>
                    <a:pt x="14" y="30"/>
                  </a:lnTo>
                  <a:lnTo>
                    <a:pt x="15" y="30"/>
                  </a:lnTo>
                  <a:lnTo>
                    <a:pt x="16" y="29"/>
                  </a:lnTo>
                  <a:lnTo>
                    <a:pt x="17" y="28"/>
                  </a:lnTo>
                  <a:lnTo>
                    <a:pt x="18" y="27"/>
                  </a:lnTo>
                  <a:lnTo>
                    <a:pt x="18" y="26"/>
                  </a:lnTo>
                  <a:lnTo>
                    <a:pt x="19" y="24"/>
                  </a:lnTo>
                  <a:lnTo>
                    <a:pt x="21" y="24"/>
                  </a:lnTo>
                  <a:lnTo>
                    <a:pt x="21" y="23"/>
                  </a:lnTo>
                  <a:lnTo>
                    <a:pt x="21" y="22"/>
                  </a:lnTo>
                  <a:lnTo>
                    <a:pt x="22" y="20"/>
                  </a:lnTo>
                  <a:lnTo>
                    <a:pt x="23" y="19"/>
                  </a:lnTo>
                  <a:lnTo>
                    <a:pt x="23" y="18"/>
                  </a:lnTo>
                  <a:lnTo>
                    <a:pt x="23" y="17"/>
                  </a:lnTo>
                  <a:lnTo>
                    <a:pt x="23" y="15"/>
                  </a:lnTo>
                  <a:close/>
                </a:path>
              </a:pathLst>
            </a:custGeom>
            <a:solidFill>
              <a:srgbClr val="FF0000"/>
            </a:solidFill>
            <a:ln w="0">
              <a:solidFill>
                <a:srgbClr val="000040"/>
              </a:solidFill>
              <a:prstDash val="solid"/>
              <a:round/>
              <a:headEnd/>
              <a:tailEnd/>
            </a:ln>
          </p:spPr>
          <p:txBody>
            <a:bodyPr/>
            <a:lstStyle/>
            <a:p>
              <a:endParaRPr lang="fr-FR" dirty="0"/>
            </a:p>
          </p:txBody>
        </p:sp>
        <p:sp>
          <p:nvSpPr>
            <p:cNvPr id="20554" name="Line 26"/>
            <p:cNvSpPr>
              <a:spLocks noChangeShapeType="1"/>
            </p:cNvSpPr>
            <p:nvPr/>
          </p:nvSpPr>
          <p:spPr bwMode="auto">
            <a:xfrm>
              <a:off x="414" y="1815"/>
              <a:ext cx="1" cy="50"/>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20555" name="Line 27"/>
            <p:cNvSpPr>
              <a:spLocks noChangeShapeType="1"/>
            </p:cNvSpPr>
            <p:nvPr/>
          </p:nvSpPr>
          <p:spPr bwMode="auto">
            <a:xfrm>
              <a:off x="395" y="1839"/>
              <a:ext cx="39" cy="1"/>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grpSp>
      <p:grpSp>
        <p:nvGrpSpPr>
          <p:cNvPr id="20486" name="Group 28"/>
          <p:cNvGrpSpPr>
            <a:grpSpLocks/>
          </p:cNvGrpSpPr>
          <p:nvPr/>
        </p:nvGrpSpPr>
        <p:grpSpPr bwMode="auto">
          <a:xfrm>
            <a:off x="7543800" y="5181601"/>
            <a:ext cx="325438" cy="339725"/>
            <a:chOff x="263" y="1719"/>
            <a:chExt cx="205" cy="214"/>
          </a:xfrm>
        </p:grpSpPr>
        <p:sp>
          <p:nvSpPr>
            <p:cNvPr id="20542" name="Freeform 29"/>
            <p:cNvSpPr>
              <a:spLocks/>
            </p:cNvSpPr>
            <p:nvPr/>
          </p:nvSpPr>
          <p:spPr bwMode="auto">
            <a:xfrm>
              <a:off x="263" y="1719"/>
              <a:ext cx="205" cy="214"/>
            </a:xfrm>
            <a:custGeom>
              <a:avLst/>
              <a:gdLst>
                <a:gd name="T0" fmla="*/ 19 w 614"/>
                <a:gd name="T1" fmla="*/ 65 h 643"/>
                <a:gd name="T2" fmla="*/ 0 w 614"/>
                <a:gd name="T3" fmla="*/ 65 h 643"/>
                <a:gd name="T4" fmla="*/ 103 w 614"/>
                <a:gd name="T5" fmla="*/ 0 h 643"/>
                <a:gd name="T6" fmla="*/ 205 w 614"/>
                <a:gd name="T7" fmla="*/ 65 h 643"/>
                <a:gd name="T8" fmla="*/ 196 w 614"/>
                <a:gd name="T9" fmla="*/ 65 h 643"/>
                <a:gd name="T10" fmla="*/ 186 w 614"/>
                <a:gd name="T11" fmla="*/ 65 h 643"/>
                <a:gd name="T12" fmla="*/ 186 w 614"/>
                <a:gd name="T13" fmla="*/ 205 h 643"/>
                <a:gd name="T14" fmla="*/ 19 w 614"/>
                <a:gd name="T15" fmla="*/ 205 h 643"/>
                <a:gd name="T16" fmla="*/ 19 w 614"/>
                <a:gd name="T17" fmla="*/ 65 h 643"/>
                <a:gd name="T18" fmla="*/ 186 w 614"/>
                <a:gd name="T19" fmla="*/ 65 h 643"/>
                <a:gd name="T20" fmla="*/ 196 w 614"/>
                <a:gd name="T21" fmla="*/ 65 h 643"/>
                <a:gd name="T22" fmla="*/ 196 w 614"/>
                <a:gd name="T23" fmla="*/ 214 h 643"/>
                <a:gd name="T24" fmla="*/ 19 w 614"/>
                <a:gd name="T25" fmla="*/ 214 h 643"/>
                <a:gd name="T26" fmla="*/ 19 w 614"/>
                <a:gd name="T27" fmla="*/ 205 h 643"/>
                <a:gd name="T28" fmla="*/ 19 w 614"/>
                <a:gd name="T29" fmla="*/ 65 h 6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4" h="643">
                  <a:moveTo>
                    <a:pt x="56" y="196"/>
                  </a:moveTo>
                  <a:lnTo>
                    <a:pt x="0" y="196"/>
                  </a:lnTo>
                  <a:lnTo>
                    <a:pt x="307" y="0"/>
                  </a:lnTo>
                  <a:lnTo>
                    <a:pt x="614" y="196"/>
                  </a:lnTo>
                  <a:lnTo>
                    <a:pt x="587" y="196"/>
                  </a:lnTo>
                  <a:lnTo>
                    <a:pt x="558" y="196"/>
                  </a:lnTo>
                  <a:lnTo>
                    <a:pt x="558" y="615"/>
                  </a:lnTo>
                  <a:lnTo>
                    <a:pt x="56" y="615"/>
                  </a:lnTo>
                  <a:lnTo>
                    <a:pt x="56" y="196"/>
                  </a:lnTo>
                  <a:lnTo>
                    <a:pt x="558" y="196"/>
                  </a:lnTo>
                  <a:lnTo>
                    <a:pt x="587" y="196"/>
                  </a:lnTo>
                  <a:lnTo>
                    <a:pt x="587" y="643"/>
                  </a:lnTo>
                  <a:lnTo>
                    <a:pt x="56" y="643"/>
                  </a:lnTo>
                  <a:lnTo>
                    <a:pt x="56" y="615"/>
                  </a:lnTo>
                  <a:lnTo>
                    <a:pt x="56" y="196"/>
                  </a:lnTo>
                  <a:close/>
                </a:path>
              </a:pathLst>
            </a:custGeom>
            <a:solidFill>
              <a:srgbClr val="FF0000"/>
            </a:solidFill>
            <a:ln w="0">
              <a:solidFill>
                <a:srgbClr val="000080"/>
              </a:solidFill>
              <a:prstDash val="solid"/>
              <a:round/>
              <a:headEnd/>
              <a:tailEnd/>
            </a:ln>
          </p:spPr>
          <p:txBody>
            <a:bodyPr/>
            <a:lstStyle/>
            <a:p>
              <a:endParaRPr lang="fr-FR" dirty="0"/>
            </a:p>
          </p:txBody>
        </p:sp>
        <p:sp>
          <p:nvSpPr>
            <p:cNvPr id="20543" name="Rectangle 30"/>
            <p:cNvSpPr>
              <a:spLocks noChangeArrowheads="1"/>
            </p:cNvSpPr>
            <p:nvPr/>
          </p:nvSpPr>
          <p:spPr bwMode="auto">
            <a:xfrm>
              <a:off x="282" y="1784"/>
              <a:ext cx="170" cy="139"/>
            </a:xfrm>
            <a:prstGeom prst="rect">
              <a:avLst/>
            </a:prstGeom>
            <a:solidFill>
              <a:srgbClr val="FF0000"/>
            </a:solidFill>
            <a:ln w="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44" name="Rectangle 31"/>
            <p:cNvSpPr>
              <a:spLocks noChangeArrowheads="1"/>
            </p:cNvSpPr>
            <p:nvPr/>
          </p:nvSpPr>
          <p:spPr bwMode="auto">
            <a:xfrm>
              <a:off x="309" y="1817"/>
              <a:ext cx="60" cy="105"/>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45" name="Rectangle 32"/>
            <p:cNvSpPr>
              <a:spLocks noChangeArrowheads="1"/>
            </p:cNvSpPr>
            <p:nvPr/>
          </p:nvSpPr>
          <p:spPr bwMode="auto">
            <a:xfrm>
              <a:off x="395" y="1815"/>
              <a:ext cx="40" cy="50"/>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46" name="Freeform 33"/>
            <p:cNvSpPr>
              <a:spLocks/>
            </p:cNvSpPr>
            <p:nvPr/>
          </p:nvSpPr>
          <p:spPr bwMode="auto">
            <a:xfrm>
              <a:off x="353" y="1866"/>
              <a:ext cx="8" cy="10"/>
            </a:xfrm>
            <a:custGeom>
              <a:avLst/>
              <a:gdLst>
                <a:gd name="T0" fmla="*/ 8 w 23"/>
                <a:gd name="T1" fmla="*/ 5 h 30"/>
                <a:gd name="T2" fmla="*/ 8 w 23"/>
                <a:gd name="T3" fmla="*/ 4 h 30"/>
                <a:gd name="T4" fmla="*/ 7 w 23"/>
                <a:gd name="T5" fmla="*/ 3 h 30"/>
                <a:gd name="T6" fmla="*/ 7 w 23"/>
                <a:gd name="T7" fmla="*/ 2 h 30"/>
                <a:gd name="T8" fmla="*/ 6 w 23"/>
                <a:gd name="T9" fmla="*/ 2 h 30"/>
                <a:gd name="T10" fmla="*/ 6 w 23"/>
                <a:gd name="T11" fmla="*/ 1 h 30"/>
                <a:gd name="T12" fmla="*/ 6 w 23"/>
                <a:gd name="T13" fmla="*/ 0 h 30"/>
                <a:gd name="T14" fmla="*/ 5 w 23"/>
                <a:gd name="T15" fmla="*/ 0 h 30"/>
                <a:gd name="T16" fmla="*/ 4 w 23"/>
                <a:gd name="T17" fmla="*/ 0 h 30"/>
                <a:gd name="T18" fmla="*/ 3 w 23"/>
                <a:gd name="T19" fmla="*/ 0 h 30"/>
                <a:gd name="T20" fmla="*/ 3 w 23"/>
                <a:gd name="T21" fmla="*/ 0 h 30"/>
                <a:gd name="T22" fmla="*/ 2 w 23"/>
                <a:gd name="T23" fmla="*/ 0 h 30"/>
                <a:gd name="T24" fmla="*/ 1 w 23"/>
                <a:gd name="T25" fmla="*/ 1 h 30"/>
                <a:gd name="T26" fmla="*/ 1 w 23"/>
                <a:gd name="T27" fmla="*/ 2 h 30"/>
                <a:gd name="T28" fmla="*/ 0 w 23"/>
                <a:gd name="T29" fmla="*/ 2 h 30"/>
                <a:gd name="T30" fmla="*/ 0 w 23"/>
                <a:gd name="T31" fmla="*/ 3 h 30"/>
                <a:gd name="T32" fmla="*/ 0 w 23"/>
                <a:gd name="T33" fmla="*/ 4 h 30"/>
                <a:gd name="T34" fmla="*/ 0 w 23"/>
                <a:gd name="T35" fmla="*/ 5 h 30"/>
                <a:gd name="T36" fmla="*/ 0 w 23"/>
                <a:gd name="T37" fmla="*/ 6 h 30"/>
                <a:gd name="T38" fmla="*/ 0 w 23"/>
                <a:gd name="T39" fmla="*/ 6 h 30"/>
                <a:gd name="T40" fmla="*/ 0 w 23"/>
                <a:gd name="T41" fmla="*/ 7 h 30"/>
                <a:gd name="T42" fmla="*/ 0 w 23"/>
                <a:gd name="T43" fmla="*/ 8 h 30"/>
                <a:gd name="T44" fmla="*/ 1 w 23"/>
                <a:gd name="T45" fmla="*/ 9 h 30"/>
                <a:gd name="T46" fmla="*/ 1 w 23"/>
                <a:gd name="T47" fmla="*/ 9 h 30"/>
                <a:gd name="T48" fmla="*/ 2 w 23"/>
                <a:gd name="T49" fmla="*/ 10 h 30"/>
                <a:gd name="T50" fmla="*/ 3 w 23"/>
                <a:gd name="T51" fmla="*/ 10 h 30"/>
                <a:gd name="T52" fmla="*/ 3 w 23"/>
                <a:gd name="T53" fmla="*/ 10 h 30"/>
                <a:gd name="T54" fmla="*/ 4 w 23"/>
                <a:gd name="T55" fmla="*/ 10 h 30"/>
                <a:gd name="T56" fmla="*/ 5 w 23"/>
                <a:gd name="T57" fmla="*/ 10 h 30"/>
                <a:gd name="T58" fmla="*/ 6 w 23"/>
                <a:gd name="T59" fmla="*/ 10 h 30"/>
                <a:gd name="T60" fmla="*/ 6 w 23"/>
                <a:gd name="T61" fmla="*/ 9 h 30"/>
                <a:gd name="T62" fmla="*/ 6 w 23"/>
                <a:gd name="T63" fmla="*/ 9 h 30"/>
                <a:gd name="T64" fmla="*/ 7 w 23"/>
                <a:gd name="T65" fmla="*/ 8 h 30"/>
                <a:gd name="T66" fmla="*/ 7 w 23"/>
                <a:gd name="T67" fmla="*/ 7 h 30"/>
                <a:gd name="T68" fmla="*/ 8 w 23"/>
                <a:gd name="T69" fmla="*/ 6 h 30"/>
                <a:gd name="T70" fmla="*/ 8 w 23"/>
                <a:gd name="T71" fmla="*/ 6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 h="30">
                  <a:moveTo>
                    <a:pt x="23" y="15"/>
                  </a:moveTo>
                  <a:lnTo>
                    <a:pt x="23" y="14"/>
                  </a:lnTo>
                  <a:lnTo>
                    <a:pt x="23" y="12"/>
                  </a:lnTo>
                  <a:lnTo>
                    <a:pt x="23" y="11"/>
                  </a:lnTo>
                  <a:lnTo>
                    <a:pt x="22" y="10"/>
                  </a:lnTo>
                  <a:lnTo>
                    <a:pt x="21" y="9"/>
                  </a:lnTo>
                  <a:lnTo>
                    <a:pt x="21" y="8"/>
                  </a:lnTo>
                  <a:lnTo>
                    <a:pt x="21" y="7"/>
                  </a:lnTo>
                  <a:lnTo>
                    <a:pt x="19" y="6"/>
                  </a:lnTo>
                  <a:lnTo>
                    <a:pt x="18" y="5"/>
                  </a:lnTo>
                  <a:lnTo>
                    <a:pt x="18" y="4"/>
                  </a:lnTo>
                  <a:lnTo>
                    <a:pt x="17" y="3"/>
                  </a:lnTo>
                  <a:lnTo>
                    <a:pt x="16" y="1"/>
                  </a:lnTo>
                  <a:lnTo>
                    <a:pt x="15" y="0"/>
                  </a:lnTo>
                  <a:lnTo>
                    <a:pt x="14" y="0"/>
                  </a:lnTo>
                  <a:lnTo>
                    <a:pt x="13" y="0"/>
                  </a:lnTo>
                  <a:lnTo>
                    <a:pt x="12" y="0"/>
                  </a:lnTo>
                  <a:lnTo>
                    <a:pt x="11" y="0"/>
                  </a:lnTo>
                  <a:lnTo>
                    <a:pt x="10" y="0"/>
                  </a:lnTo>
                  <a:lnTo>
                    <a:pt x="8" y="0"/>
                  </a:lnTo>
                  <a:lnTo>
                    <a:pt x="7" y="0"/>
                  </a:lnTo>
                  <a:lnTo>
                    <a:pt x="6" y="1"/>
                  </a:lnTo>
                  <a:lnTo>
                    <a:pt x="5" y="1"/>
                  </a:lnTo>
                  <a:lnTo>
                    <a:pt x="4" y="3"/>
                  </a:lnTo>
                  <a:lnTo>
                    <a:pt x="3" y="4"/>
                  </a:lnTo>
                  <a:lnTo>
                    <a:pt x="3" y="5"/>
                  </a:lnTo>
                  <a:lnTo>
                    <a:pt x="2" y="6"/>
                  </a:lnTo>
                  <a:lnTo>
                    <a:pt x="1" y="7"/>
                  </a:lnTo>
                  <a:lnTo>
                    <a:pt x="1" y="8"/>
                  </a:lnTo>
                  <a:lnTo>
                    <a:pt x="1" y="9"/>
                  </a:lnTo>
                  <a:lnTo>
                    <a:pt x="0" y="10"/>
                  </a:lnTo>
                  <a:lnTo>
                    <a:pt x="0" y="11"/>
                  </a:lnTo>
                  <a:lnTo>
                    <a:pt x="0" y="12"/>
                  </a:lnTo>
                  <a:lnTo>
                    <a:pt x="0" y="14"/>
                  </a:lnTo>
                  <a:lnTo>
                    <a:pt x="0" y="15"/>
                  </a:lnTo>
                  <a:lnTo>
                    <a:pt x="0" y="17"/>
                  </a:lnTo>
                  <a:lnTo>
                    <a:pt x="0" y="18"/>
                  </a:lnTo>
                  <a:lnTo>
                    <a:pt x="0" y="19"/>
                  </a:lnTo>
                  <a:lnTo>
                    <a:pt x="0" y="20"/>
                  </a:lnTo>
                  <a:lnTo>
                    <a:pt x="1" y="22"/>
                  </a:lnTo>
                  <a:lnTo>
                    <a:pt x="1" y="23"/>
                  </a:lnTo>
                  <a:lnTo>
                    <a:pt x="1" y="24"/>
                  </a:lnTo>
                  <a:lnTo>
                    <a:pt x="2" y="24"/>
                  </a:lnTo>
                  <a:lnTo>
                    <a:pt x="3" y="26"/>
                  </a:lnTo>
                  <a:lnTo>
                    <a:pt x="3" y="27"/>
                  </a:lnTo>
                  <a:lnTo>
                    <a:pt x="4" y="28"/>
                  </a:lnTo>
                  <a:lnTo>
                    <a:pt x="5" y="29"/>
                  </a:lnTo>
                  <a:lnTo>
                    <a:pt x="6" y="29"/>
                  </a:lnTo>
                  <a:lnTo>
                    <a:pt x="7" y="30"/>
                  </a:lnTo>
                  <a:lnTo>
                    <a:pt x="8" y="30"/>
                  </a:lnTo>
                  <a:lnTo>
                    <a:pt x="10" y="30"/>
                  </a:lnTo>
                  <a:lnTo>
                    <a:pt x="11" y="30"/>
                  </a:lnTo>
                  <a:lnTo>
                    <a:pt x="12" y="30"/>
                  </a:lnTo>
                  <a:lnTo>
                    <a:pt x="13" y="30"/>
                  </a:lnTo>
                  <a:lnTo>
                    <a:pt x="14" y="30"/>
                  </a:lnTo>
                  <a:lnTo>
                    <a:pt x="15" y="30"/>
                  </a:lnTo>
                  <a:lnTo>
                    <a:pt x="16" y="29"/>
                  </a:lnTo>
                  <a:lnTo>
                    <a:pt x="17" y="28"/>
                  </a:lnTo>
                  <a:lnTo>
                    <a:pt x="18" y="27"/>
                  </a:lnTo>
                  <a:lnTo>
                    <a:pt x="18" y="26"/>
                  </a:lnTo>
                  <a:lnTo>
                    <a:pt x="19" y="24"/>
                  </a:lnTo>
                  <a:lnTo>
                    <a:pt x="21" y="24"/>
                  </a:lnTo>
                  <a:lnTo>
                    <a:pt x="21" y="23"/>
                  </a:lnTo>
                  <a:lnTo>
                    <a:pt x="21" y="22"/>
                  </a:lnTo>
                  <a:lnTo>
                    <a:pt x="22" y="20"/>
                  </a:lnTo>
                  <a:lnTo>
                    <a:pt x="23" y="19"/>
                  </a:lnTo>
                  <a:lnTo>
                    <a:pt x="23" y="18"/>
                  </a:lnTo>
                  <a:lnTo>
                    <a:pt x="23" y="17"/>
                  </a:lnTo>
                  <a:lnTo>
                    <a:pt x="23" y="15"/>
                  </a:lnTo>
                  <a:close/>
                </a:path>
              </a:pathLst>
            </a:custGeom>
            <a:solidFill>
              <a:srgbClr val="FF0000"/>
            </a:solidFill>
            <a:ln w="0">
              <a:solidFill>
                <a:srgbClr val="000040"/>
              </a:solidFill>
              <a:prstDash val="solid"/>
              <a:round/>
              <a:headEnd/>
              <a:tailEnd/>
            </a:ln>
          </p:spPr>
          <p:txBody>
            <a:bodyPr/>
            <a:lstStyle/>
            <a:p>
              <a:endParaRPr lang="fr-FR" dirty="0"/>
            </a:p>
          </p:txBody>
        </p:sp>
        <p:sp>
          <p:nvSpPr>
            <p:cNvPr id="20547" name="Line 34"/>
            <p:cNvSpPr>
              <a:spLocks noChangeShapeType="1"/>
            </p:cNvSpPr>
            <p:nvPr/>
          </p:nvSpPr>
          <p:spPr bwMode="auto">
            <a:xfrm>
              <a:off x="414" y="1815"/>
              <a:ext cx="1" cy="50"/>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20548" name="Line 35"/>
            <p:cNvSpPr>
              <a:spLocks noChangeShapeType="1"/>
            </p:cNvSpPr>
            <p:nvPr/>
          </p:nvSpPr>
          <p:spPr bwMode="auto">
            <a:xfrm>
              <a:off x="395" y="1839"/>
              <a:ext cx="39" cy="1"/>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grpSp>
      <p:grpSp>
        <p:nvGrpSpPr>
          <p:cNvPr id="20487" name="Group 36"/>
          <p:cNvGrpSpPr>
            <a:grpSpLocks/>
          </p:cNvGrpSpPr>
          <p:nvPr/>
        </p:nvGrpSpPr>
        <p:grpSpPr bwMode="auto">
          <a:xfrm>
            <a:off x="8001000" y="6019801"/>
            <a:ext cx="325438" cy="339725"/>
            <a:chOff x="263" y="1719"/>
            <a:chExt cx="205" cy="214"/>
          </a:xfrm>
        </p:grpSpPr>
        <p:sp>
          <p:nvSpPr>
            <p:cNvPr id="20535" name="Freeform 37"/>
            <p:cNvSpPr>
              <a:spLocks/>
            </p:cNvSpPr>
            <p:nvPr/>
          </p:nvSpPr>
          <p:spPr bwMode="auto">
            <a:xfrm>
              <a:off x="263" y="1719"/>
              <a:ext cx="205" cy="214"/>
            </a:xfrm>
            <a:custGeom>
              <a:avLst/>
              <a:gdLst>
                <a:gd name="T0" fmla="*/ 19 w 614"/>
                <a:gd name="T1" fmla="*/ 65 h 643"/>
                <a:gd name="T2" fmla="*/ 0 w 614"/>
                <a:gd name="T3" fmla="*/ 65 h 643"/>
                <a:gd name="T4" fmla="*/ 103 w 614"/>
                <a:gd name="T5" fmla="*/ 0 h 643"/>
                <a:gd name="T6" fmla="*/ 205 w 614"/>
                <a:gd name="T7" fmla="*/ 65 h 643"/>
                <a:gd name="T8" fmla="*/ 196 w 614"/>
                <a:gd name="T9" fmla="*/ 65 h 643"/>
                <a:gd name="T10" fmla="*/ 186 w 614"/>
                <a:gd name="T11" fmla="*/ 65 h 643"/>
                <a:gd name="T12" fmla="*/ 186 w 614"/>
                <a:gd name="T13" fmla="*/ 205 h 643"/>
                <a:gd name="T14" fmla="*/ 19 w 614"/>
                <a:gd name="T15" fmla="*/ 205 h 643"/>
                <a:gd name="T16" fmla="*/ 19 w 614"/>
                <a:gd name="T17" fmla="*/ 65 h 643"/>
                <a:gd name="T18" fmla="*/ 186 w 614"/>
                <a:gd name="T19" fmla="*/ 65 h 643"/>
                <a:gd name="T20" fmla="*/ 196 w 614"/>
                <a:gd name="T21" fmla="*/ 65 h 643"/>
                <a:gd name="T22" fmla="*/ 196 w 614"/>
                <a:gd name="T23" fmla="*/ 214 h 643"/>
                <a:gd name="T24" fmla="*/ 19 w 614"/>
                <a:gd name="T25" fmla="*/ 214 h 643"/>
                <a:gd name="T26" fmla="*/ 19 w 614"/>
                <a:gd name="T27" fmla="*/ 205 h 643"/>
                <a:gd name="T28" fmla="*/ 19 w 614"/>
                <a:gd name="T29" fmla="*/ 65 h 6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4" h="643">
                  <a:moveTo>
                    <a:pt x="56" y="196"/>
                  </a:moveTo>
                  <a:lnTo>
                    <a:pt x="0" y="196"/>
                  </a:lnTo>
                  <a:lnTo>
                    <a:pt x="307" y="0"/>
                  </a:lnTo>
                  <a:lnTo>
                    <a:pt x="614" y="196"/>
                  </a:lnTo>
                  <a:lnTo>
                    <a:pt x="587" y="196"/>
                  </a:lnTo>
                  <a:lnTo>
                    <a:pt x="558" y="196"/>
                  </a:lnTo>
                  <a:lnTo>
                    <a:pt x="558" y="615"/>
                  </a:lnTo>
                  <a:lnTo>
                    <a:pt x="56" y="615"/>
                  </a:lnTo>
                  <a:lnTo>
                    <a:pt x="56" y="196"/>
                  </a:lnTo>
                  <a:lnTo>
                    <a:pt x="558" y="196"/>
                  </a:lnTo>
                  <a:lnTo>
                    <a:pt x="587" y="196"/>
                  </a:lnTo>
                  <a:lnTo>
                    <a:pt x="587" y="643"/>
                  </a:lnTo>
                  <a:lnTo>
                    <a:pt x="56" y="643"/>
                  </a:lnTo>
                  <a:lnTo>
                    <a:pt x="56" y="615"/>
                  </a:lnTo>
                  <a:lnTo>
                    <a:pt x="56" y="196"/>
                  </a:lnTo>
                  <a:close/>
                </a:path>
              </a:pathLst>
            </a:custGeom>
            <a:solidFill>
              <a:srgbClr val="FF0000"/>
            </a:solidFill>
            <a:ln w="0">
              <a:solidFill>
                <a:srgbClr val="000080"/>
              </a:solidFill>
              <a:prstDash val="solid"/>
              <a:round/>
              <a:headEnd/>
              <a:tailEnd/>
            </a:ln>
          </p:spPr>
          <p:txBody>
            <a:bodyPr/>
            <a:lstStyle/>
            <a:p>
              <a:endParaRPr lang="fr-FR" dirty="0"/>
            </a:p>
          </p:txBody>
        </p:sp>
        <p:sp>
          <p:nvSpPr>
            <p:cNvPr id="20536" name="Rectangle 38"/>
            <p:cNvSpPr>
              <a:spLocks noChangeArrowheads="1"/>
            </p:cNvSpPr>
            <p:nvPr/>
          </p:nvSpPr>
          <p:spPr bwMode="auto">
            <a:xfrm>
              <a:off x="282" y="1784"/>
              <a:ext cx="170" cy="139"/>
            </a:xfrm>
            <a:prstGeom prst="rect">
              <a:avLst/>
            </a:prstGeom>
            <a:solidFill>
              <a:srgbClr val="FF0000"/>
            </a:solidFill>
            <a:ln w="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37" name="Rectangle 39"/>
            <p:cNvSpPr>
              <a:spLocks noChangeArrowheads="1"/>
            </p:cNvSpPr>
            <p:nvPr/>
          </p:nvSpPr>
          <p:spPr bwMode="auto">
            <a:xfrm>
              <a:off x="309" y="1817"/>
              <a:ext cx="60" cy="105"/>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38" name="Rectangle 40"/>
            <p:cNvSpPr>
              <a:spLocks noChangeArrowheads="1"/>
            </p:cNvSpPr>
            <p:nvPr/>
          </p:nvSpPr>
          <p:spPr bwMode="auto">
            <a:xfrm>
              <a:off x="395" y="1815"/>
              <a:ext cx="40" cy="50"/>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39" name="Freeform 41"/>
            <p:cNvSpPr>
              <a:spLocks/>
            </p:cNvSpPr>
            <p:nvPr/>
          </p:nvSpPr>
          <p:spPr bwMode="auto">
            <a:xfrm>
              <a:off x="353" y="1866"/>
              <a:ext cx="8" cy="10"/>
            </a:xfrm>
            <a:custGeom>
              <a:avLst/>
              <a:gdLst>
                <a:gd name="T0" fmla="*/ 8 w 23"/>
                <a:gd name="T1" fmla="*/ 5 h 30"/>
                <a:gd name="T2" fmla="*/ 8 w 23"/>
                <a:gd name="T3" fmla="*/ 4 h 30"/>
                <a:gd name="T4" fmla="*/ 7 w 23"/>
                <a:gd name="T5" fmla="*/ 3 h 30"/>
                <a:gd name="T6" fmla="*/ 7 w 23"/>
                <a:gd name="T7" fmla="*/ 2 h 30"/>
                <a:gd name="T8" fmla="*/ 6 w 23"/>
                <a:gd name="T9" fmla="*/ 2 h 30"/>
                <a:gd name="T10" fmla="*/ 6 w 23"/>
                <a:gd name="T11" fmla="*/ 1 h 30"/>
                <a:gd name="T12" fmla="*/ 6 w 23"/>
                <a:gd name="T13" fmla="*/ 0 h 30"/>
                <a:gd name="T14" fmla="*/ 5 w 23"/>
                <a:gd name="T15" fmla="*/ 0 h 30"/>
                <a:gd name="T16" fmla="*/ 4 w 23"/>
                <a:gd name="T17" fmla="*/ 0 h 30"/>
                <a:gd name="T18" fmla="*/ 3 w 23"/>
                <a:gd name="T19" fmla="*/ 0 h 30"/>
                <a:gd name="T20" fmla="*/ 3 w 23"/>
                <a:gd name="T21" fmla="*/ 0 h 30"/>
                <a:gd name="T22" fmla="*/ 2 w 23"/>
                <a:gd name="T23" fmla="*/ 0 h 30"/>
                <a:gd name="T24" fmla="*/ 1 w 23"/>
                <a:gd name="T25" fmla="*/ 1 h 30"/>
                <a:gd name="T26" fmla="*/ 1 w 23"/>
                <a:gd name="T27" fmla="*/ 2 h 30"/>
                <a:gd name="T28" fmla="*/ 0 w 23"/>
                <a:gd name="T29" fmla="*/ 2 h 30"/>
                <a:gd name="T30" fmla="*/ 0 w 23"/>
                <a:gd name="T31" fmla="*/ 3 h 30"/>
                <a:gd name="T32" fmla="*/ 0 w 23"/>
                <a:gd name="T33" fmla="*/ 4 h 30"/>
                <a:gd name="T34" fmla="*/ 0 w 23"/>
                <a:gd name="T35" fmla="*/ 5 h 30"/>
                <a:gd name="T36" fmla="*/ 0 w 23"/>
                <a:gd name="T37" fmla="*/ 6 h 30"/>
                <a:gd name="T38" fmla="*/ 0 w 23"/>
                <a:gd name="T39" fmla="*/ 6 h 30"/>
                <a:gd name="T40" fmla="*/ 0 w 23"/>
                <a:gd name="T41" fmla="*/ 7 h 30"/>
                <a:gd name="T42" fmla="*/ 0 w 23"/>
                <a:gd name="T43" fmla="*/ 8 h 30"/>
                <a:gd name="T44" fmla="*/ 1 w 23"/>
                <a:gd name="T45" fmla="*/ 9 h 30"/>
                <a:gd name="T46" fmla="*/ 1 w 23"/>
                <a:gd name="T47" fmla="*/ 9 h 30"/>
                <a:gd name="T48" fmla="*/ 2 w 23"/>
                <a:gd name="T49" fmla="*/ 10 h 30"/>
                <a:gd name="T50" fmla="*/ 3 w 23"/>
                <a:gd name="T51" fmla="*/ 10 h 30"/>
                <a:gd name="T52" fmla="*/ 3 w 23"/>
                <a:gd name="T53" fmla="*/ 10 h 30"/>
                <a:gd name="T54" fmla="*/ 4 w 23"/>
                <a:gd name="T55" fmla="*/ 10 h 30"/>
                <a:gd name="T56" fmla="*/ 5 w 23"/>
                <a:gd name="T57" fmla="*/ 10 h 30"/>
                <a:gd name="T58" fmla="*/ 6 w 23"/>
                <a:gd name="T59" fmla="*/ 10 h 30"/>
                <a:gd name="T60" fmla="*/ 6 w 23"/>
                <a:gd name="T61" fmla="*/ 9 h 30"/>
                <a:gd name="T62" fmla="*/ 6 w 23"/>
                <a:gd name="T63" fmla="*/ 9 h 30"/>
                <a:gd name="T64" fmla="*/ 7 w 23"/>
                <a:gd name="T65" fmla="*/ 8 h 30"/>
                <a:gd name="T66" fmla="*/ 7 w 23"/>
                <a:gd name="T67" fmla="*/ 7 h 30"/>
                <a:gd name="T68" fmla="*/ 8 w 23"/>
                <a:gd name="T69" fmla="*/ 6 h 30"/>
                <a:gd name="T70" fmla="*/ 8 w 23"/>
                <a:gd name="T71" fmla="*/ 6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 h="30">
                  <a:moveTo>
                    <a:pt x="23" y="15"/>
                  </a:moveTo>
                  <a:lnTo>
                    <a:pt x="23" y="14"/>
                  </a:lnTo>
                  <a:lnTo>
                    <a:pt x="23" y="12"/>
                  </a:lnTo>
                  <a:lnTo>
                    <a:pt x="23" y="11"/>
                  </a:lnTo>
                  <a:lnTo>
                    <a:pt x="22" y="10"/>
                  </a:lnTo>
                  <a:lnTo>
                    <a:pt x="21" y="9"/>
                  </a:lnTo>
                  <a:lnTo>
                    <a:pt x="21" y="8"/>
                  </a:lnTo>
                  <a:lnTo>
                    <a:pt x="21" y="7"/>
                  </a:lnTo>
                  <a:lnTo>
                    <a:pt x="19" y="6"/>
                  </a:lnTo>
                  <a:lnTo>
                    <a:pt x="18" y="5"/>
                  </a:lnTo>
                  <a:lnTo>
                    <a:pt x="18" y="4"/>
                  </a:lnTo>
                  <a:lnTo>
                    <a:pt x="17" y="3"/>
                  </a:lnTo>
                  <a:lnTo>
                    <a:pt x="16" y="1"/>
                  </a:lnTo>
                  <a:lnTo>
                    <a:pt x="15" y="0"/>
                  </a:lnTo>
                  <a:lnTo>
                    <a:pt x="14" y="0"/>
                  </a:lnTo>
                  <a:lnTo>
                    <a:pt x="13" y="0"/>
                  </a:lnTo>
                  <a:lnTo>
                    <a:pt x="12" y="0"/>
                  </a:lnTo>
                  <a:lnTo>
                    <a:pt x="11" y="0"/>
                  </a:lnTo>
                  <a:lnTo>
                    <a:pt x="10" y="0"/>
                  </a:lnTo>
                  <a:lnTo>
                    <a:pt x="8" y="0"/>
                  </a:lnTo>
                  <a:lnTo>
                    <a:pt x="7" y="0"/>
                  </a:lnTo>
                  <a:lnTo>
                    <a:pt x="6" y="1"/>
                  </a:lnTo>
                  <a:lnTo>
                    <a:pt x="5" y="1"/>
                  </a:lnTo>
                  <a:lnTo>
                    <a:pt x="4" y="3"/>
                  </a:lnTo>
                  <a:lnTo>
                    <a:pt x="3" y="4"/>
                  </a:lnTo>
                  <a:lnTo>
                    <a:pt x="3" y="5"/>
                  </a:lnTo>
                  <a:lnTo>
                    <a:pt x="2" y="6"/>
                  </a:lnTo>
                  <a:lnTo>
                    <a:pt x="1" y="7"/>
                  </a:lnTo>
                  <a:lnTo>
                    <a:pt x="1" y="8"/>
                  </a:lnTo>
                  <a:lnTo>
                    <a:pt x="1" y="9"/>
                  </a:lnTo>
                  <a:lnTo>
                    <a:pt x="0" y="10"/>
                  </a:lnTo>
                  <a:lnTo>
                    <a:pt x="0" y="11"/>
                  </a:lnTo>
                  <a:lnTo>
                    <a:pt x="0" y="12"/>
                  </a:lnTo>
                  <a:lnTo>
                    <a:pt x="0" y="14"/>
                  </a:lnTo>
                  <a:lnTo>
                    <a:pt x="0" y="15"/>
                  </a:lnTo>
                  <a:lnTo>
                    <a:pt x="0" y="17"/>
                  </a:lnTo>
                  <a:lnTo>
                    <a:pt x="0" y="18"/>
                  </a:lnTo>
                  <a:lnTo>
                    <a:pt x="0" y="19"/>
                  </a:lnTo>
                  <a:lnTo>
                    <a:pt x="0" y="20"/>
                  </a:lnTo>
                  <a:lnTo>
                    <a:pt x="1" y="22"/>
                  </a:lnTo>
                  <a:lnTo>
                    <a:pt x="1" y="23"/>
                  </a:lnTo>
                  <a:lnTo>
                    <a:pt x="1" y="24"/>
                  </a:lnTo>
                  <a:lnTo>
                    <a:pt x="2" y="24"/>
                  </a:lnTo>
                  <a:lnTo>
                    <a:pt x="3" y="26"/>
                  </a:lnTo>
                  <a:lnTo>
                    <a:pt x="3" y="27"/>
                  </a:lnTo>
                  <a:lnTo>
                    <a:pt x="4" y="28"/>
                  </a:lnTo>
                  <a:lnTo>
                    <a:pt x="5" y="29"/>
                  </a:lnTo>
                  <a:lnTo>
                    <a:pt x="6" y="29"/>
                  </a:lnTo>
                  <a:lnTo>
                    <a:pt x="7" y="30"/>
                  </a:lnTo>
                  <a:lnTo>
                    <a:pt x="8" y="30"/>
                  </a:lnTo>
                  <a:lnTo>
                    <a:pt x="10" y="30"/>
                  </a:lnTo>
                  <a:lnTo>
                    <a:pt x="11" y="30"/>
                  </a:lnTo>
                  <a:lnTo>
                    <a:pt x="12" y="30"/>
                  </a:lnTo>
                  <a:lnTo>
                    <a:pt x="13" y="30"/>
                  </a:lnTo>
                  <a:lnTo>
                    <a:pt x="14" y="30"/>
                  </a:lnTo>
                  <a:lnTo>
                    <a:pt x="15" y="30"/>
                  </a:lnTo>
                  <a:lnTo>
                    <a:pt x="16" y="29"/>
                  </a:lnTo>
                  <a:lnTo>
                    <a:pt x="17" y="28"/>
                  </a:lnTo>
                  <a:lnTo>
                    <a:pt x="18" y="27"/>
                  </a:lnTo>
                  <a:lnTo>
                    <a:pt x="18" y="26"/>
                  </a:lnTo>
                  <a:lnTo>
                    <a:pt x="19" y="24"/>
                  </a:lnTo>
                  <a:lnTo>
                    <a:pt x="21" y="24"/>
                  </a:lnTo>
                  <a:lnTo>
                    <a:pt x="21" y="23"/>
                  </a:lnTo>
                  <a:lnTo>
                    <a:pt x="21" y="22"/>
                  </a:lnTo>
                  <a:lnTo>
                    <a:pt x="22" y="20"/>
                  </a:lnTo>
                  <a:lnTo>
                    <a:pt x="23" y="19"/>
                  </a:lnTo>
                  <a:lnTo>
                    <a:pt x="23" y="18"/>
                  </a:lnTo>
                  <a:lnTo>
                    <a:pt x="23" y="17"/>
                  </a:lnTo>
                  <a:lnTo>
                    <a:pt x="23" y="15"/>
                  </a:lnTo>
                  <a:close/>
                </a:path>
              </a:pathLst>
            </a:custGeom>
            <a:solidFill>
              <a:srgbClr val="FF0000"/>
            </a:solidFill>
            <a:ln w="0">
              <a:solidFill>
                <a:srgbClr val="000040"/>
              </a:solidFill>
              <a:prstDash val="solid"/>
              <a:round/>
              <a:headEnd/>
              <a:tailEnd/>
            </a:ln>
          </p:spPr>
          <p:txBody>
            <a:bodyPr/>
            <a:lstStyle/>
            <a:p>
              <a:endParaRPr lang="fr-FR" dirty="0"/>
            </a:p>
          </p:txBody>
        </p:sp>
        <p:sp>
          <p:nvSpPr>
            <p:cNvPr id="20540" name="Line 42"/>
            <p:cNvSpPr>
              <a:spLocks noChangeShapeType="1"/>
            </p:cNvSpPr>
            <p:nvPr/>
          </p:nvSpPr>
          <p:spPr bwMode="auto">
            <a:xfrm>
              <a:off x="414" y="1815"/>
              <a:ext cx="1" cy="50"/>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20541" name="Line 43"/>
            <p:cNvSpPr>
              <a:spLocks noChangeShapeType="1"/>
            </p:cNvSpPr>
            <p:nvPr/>
          </p:nvSpPr>
          <p:spPr bwMode="auto">
            <a:xfrm>
              <a:off x="395" y="1839"/>
              <a:ext cx="39" cy="1"/>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grpSp>
      <p:grpSp>
        <p:nvGrpSpPr>
          <p:cNvPr id="20488" name="Group 44"/>
          <p:cNvGrpSpPr>
            <a:grpSpLocks/>
          </p:cNvGrpSpPr>
          <p:nvPr/>
        </p:nvGrpSpPr>
        <p:grpSpPr bwMode="auto">
          <a:xfrm>
            <a:off x="6248400" y="5257801"/>
            <a:ext cx="325438" cy="339725"/>
            <a:chOff x="263" y="1719"/>
            <a:chExt cx="205" cy="214"/>
          </a:xfrm>
        </p:grpSpPr>
        <p:sp>
          <p:nvSpPr>
            <p:cNvPr id="20528" name="Freeform 45"/>
            <p:cNvSpPr>
              <a:spLocks/>
            </p:cNvSpPr>
            <p:nvPr/>
          </p:nvSpPr>
          <p:spPr bwMode="auto">
            <a:xfrm>
              <a:off x="263" y="1719"/>
              <a:ext cx="205" cy="214"/>
            </a:xfrm>
            <a:custGeom>
              <a:avLst/>
              <a:gdLst>
                <a:gd name="T0" fmla="*/ 19 w 614"/>
                <a:gd name="T1" fmla="*/ 65 h 643"/>
                <a:gd name="T2" fmla="*/ 0 w 614"/>
                <a:gd name="T3" fmla="*/ 65 h 643"/>
                <a:gd name="T4" fmla="*/ 103 w 614"/>
                <a:gd name="T5" fmla="*/ 0 h 643"/>
                <a:gd name="T6" fmla="*/ 205 w 614"/>
                <a:gd name="T7" fmla="*/ 65 h 643"/>
                <a:gd name="T8" fmla="*/ 196 w 614"/>
                <a:gd name="T9" fmla="*/ 65 h 643"/>
                <a:gd name="T10" fmla="*/ 186 w 614"/>
                <a:gd name="T11" fmla="*/ 65 h 643"/>
                <a:gd name="T12" fmla="*/ 186 w 614"/>
                <a:gd name="T13" fmla="*/ 205 h 643"/>
                <a:gd name="T14" fmla="*/ 19 w 614"/>
                <a:gd name="T15" fmla="*/ 205 h 643"/>
                <a:gd name="T16" fmla="*/ 19 w 614"/>
                <a:gd name="T17" fmla="*/ 65 h 643"/>
                <a:gd name="T18" fmla="*/ 186 w 614"/>
                <a:gd name="T19" fmla="*/ 65 h 643"/>
                <a:gd name="T20" fmla="*/ 196 w 614"/>
                <a:gd name="T21" fmla="*/ 65 h 643"/>
                <a:gd name="T22" fmla="*/ 196 w 614"/>
                <a:gd name="T23" fmla="*/ 214 h 643"/>
                <a:gd name="T24" fmla="*/ 19 w 614"/>
                <a:gd name="T25" fmla="*/ 214 h 643"/>
                <a:gd name="T26" fmla="*/ 19 w 614"/>
                <a:gd name="T27" fmla="*/ 205 h 643"/>
                <a:gd name="T28" fmla="*/ 19 w 614"/>
                <a:gd name="T29" fmla="*/ 65 h 6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4" h="643">
                  <a:moveTo>
                    <a:pt x="56" y="196"/>
                  </a:moveTo>
                  <a:lnTo>
                    <a:pt x="0" y="196"/>
                  </a:lnTo>
                  <a:lnTo>
                    <a:pt x="307" y="0"/>
                  </a:lnTo>
                  <a:lnTo>
                    <a:pt x="614" y="196"/>
                  </a:lnTo>
                  <a:lnTo>
                    <a:pt x="587" y="196"/>
                  </a:lnTo>
                  <a:lnTo>
                    <a:pt x="558" y="196"/>
                  </a:lnTo>
                  <a:lnTo>
                    <a:pt x="558" y="615"/>
                  </a:lnTo>
                  <a:lnTo>
                    <a:pt x="56" y="615"/>
                  </a:lnTo>
                  <a:lnTo>
                    <a:pt x="56" y="196"/>
                  </a:lnTo>
                  <a:lnTo>
                    <a:pt x="558" y="196"/>
                  </a:lnTo>
                  <a:lnTo>
                    <a:pt x="587" y="196"/>
                  </a:lnTo>
                  <a:lnTo>
                    <a:pt x="587" y="643"/>
                  </a:lnTo>
                  <a:lnTo>
                    <a:pt x="56" y="643"/>
                  </a:lnTo>
                  <a:lnTo>
                    <a:pt x="56" y="615"/>
                  </a:lnTo>
                  <a:lnTo>
                    <a:pt x="56" y="196"/>
                  </a:lnTo>
                  <a:close/>
                </a:path>
              </a:pathLst>
            </a:custGeom>
            <a:solidFill>
              <a:srgbClr val="FF0000"/>
            </a:solidFill>
            <a:ln w="0">
              <a:solidFill>
                <a:srgbClr val="000080"/>
              </a:solidFill>
              <a:prstDash val="solid"/>
              <a:round/>
              <a:headEnd/>
              <a:tailEnd/>
            </a:ln>
          </p:spPr>
          <p:txBody>
            <a:bodyPr/>
            <a:lstStyle/>
            <a:p>
              <a:endParaRPr lang="fr-FR" dirty="0"/>
            </a:p>
          </p:txBody>
        </p:sp>
        <p:sp>
          <p:nvSpPr>
            <p:cNvPr id="20529" name="Rectangle 46"/>
            <p:cNvSpPr>
              <a:spLocks noChangeArrowheads="1"/>
            </p:cNvSpPr>
            <p:nvPr/>
          </p:nvSpPr>
          <p:spPr bwMode="auto">
            <a:xfrm>
              <a:off x="282" y="1784"/>
              <a:ext cx="170" cy="139"/>
            </a:xfrm>
            <a:prstGeom prst="rect">
              <a:avLst/>
            </a:prstGeom>
            <a:solidFill>
              <a:srgbClr val="FF0000"/>
            </a:solidFill>
            <a:ln w="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30" name="Rectangle 47"/>
            <p:cNvSpPr>
              <a:spLocks noChangeArrowheads="1"/>
            </p:cNvSpPr>
            <p:nvPr/>
          </p:nvSpPr>
          <p:spPr bwMode="auto">
            <a:xfrm>
              <a:off x="309" y="1817"/>
              <a:ext cx="60" cy="105"/>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31" name="Rectangle 48"/>
            <p:cNvSpPr>
              <a:spLocks noChangeArrowheads="1"/>
            </p:cNvSpPr>
            <p:nvPr/>
          </p:nvSpPr>
          <p:spPr bwMode="auto">
            <a:xfrm>
              <a:off x="395" y="1815"/>
              <a:ext cx="40" cy="50"/>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32" name="Freeform 49"/>
            <p:cNvSpPr>
              <a:spLocks/>
            </p:cNvSpPr>
            <p:nvPr/>
          </p:nvSpPr>
          <p:spPr bwMode="auto">
            <a:xfrm>
              <a:off x="353" y="1866"/>
              <a:ext cx="8" cy="10"/>
            </a:xfrm>
            <a:custGeom>
              <a:avLst/>
              <a:gdLst>
                <a:gd name="T0" fmla="*/ 8 w 23"/>
                <a:gd name="T1" fmla="*/ 5 h 30"/>
                <a:gd name="T2" fmla="*/ 8 w 23"/>
                <a:gd name="T3" fmla="*/ 4 h 30"/>
                <a:gd name="T4" fmla="*/ 7 w 23"/>
                <a:gd name="T5" fmla="*/ 3 h 30"/>
                <a:gd name="T6" fmla="*/ 7 w 23"/>
                <a:gd name="T7" fmla="*/ 2 h 30"/>
                <a:gd name="T8" fmla="*/ 6 w 23"/>
                <a:gd name="T9" fmla="*/ 2 h 30"/>
                <a:gd name="T10" fmla="*/ 6 w 23"/>
                <a:gd name="T11" fmla="*/ 1 h 30"/>
                <a:gd name="T12" fmla="*/ 6 w 23"/>
                <a:gd name="T13" fmla="*/ 0 h 30"/>
                <a:gd name="T14" fmla="*/ 5 w 23"/>
                <a:gd name="T15" fmla="*/ 0 h 30"/>
                <a:gd name="T16" fmla="*/ 4 w 23"/>
                <a:gd name="T17" fmla="*/ 0 h 30"/>
                <a:gd name="T18" fmla="*/ 3 w 23"/>
                <a:gd name="T19" fmla="*/ 0 h 30"/>
                <a:gd name="T20" fmla="*/ 3 w 23"/>
                <a:gd name="T21" fmla="*/ 0 h 30"/>
                <a:gd name="T22" fmla="*/ 2 w 23"/>
                <a:gd name="T23" fmla="*/ 0 h 30"/>
                <a:gd name="T24" fmla="*/ 1 w 23"/>
                <a:gd name="T25" fmla="*/ 1 h 30"/>
                <a:gd name="T26" fmla="*/ 1 w 23"/>
                <a:gd name="T27" fmla="*/ 2 h 30"/>
                <a:gd name="T28" fmla="*/ 0 w 23"/>
                <a:gd name="T29" fmla="*/ 2 h 30"/>
                <a:gd name="T30" fmla="*/ 0 w 23"/>
                <a:gd name="T31" fmla="*/ 3 h 30"/>
                <a:gd name="T32" fmla="*/ 0 w 23"/>
                <a:gd name="T33" fmla="*/ 4 h 30"/>
                <a:gd name="T34" fmla="*/ 0 w 23"/>
                <a:gd name="T35" fmla="*/ 5 h 30"/>
                <a:gd name="T36" fmla="*/ 0 w 23"/>
                <a:gd name="T37" fmla="*/ 6 h 30"/>
                <a:gd name="T38" fmla="*/ 0 w 23"/>
                <a:gd name="T39" fmla="*/ 6 h 30"/>
                <a:gd name="T40" fmla="*/ 0 w 23"/>
                <a:gd name="T41" fmla="*/ 7 h 30"/>
                <a:gd name="T42" fmla="*/ 0 w 23"/>
                <a:gd name="T43" fmla="*/ 8 h 30"/>
                <a:gd name="T44" fmla="*/ 1 w 23"/>
                <a:gd name="T45" fmla="*/ 9 h 30"/>
                <a:gd name="T46" fmla="*/ 1 w 23"/>
                <a:gd name="T47" fmla="*/ 9 h 30"/>
                <a:gd name="T48" fmla="*/ 2 w 23"/>
                <a:gd name="T49" fmla="*/ 10 h 30"/>
                <a:gd name="T50" fmla="*/ 3 w 23"/>
                <a:gd name="T51" fmla="*/ 10 h 30"/>
                <a:gd name="T52" fmla="*/ 3 w 23"/>
                <a:gd name="T53" fmla="*/ 10 h 30"/>
                <a:gd name="T54" fmla="*/ 4 w 23"/>
                <a:gd name="T55" fmla="*/ 10 h 30"/>
                <a:gd name="T56" fmla="*/ 5 w 23"/>
                <a:gd name="T57" fmla="*/ 10 h 30"/>
                <a:gd name="T58" fmla="*/ 6 w 23"/>
                <a:gd name="T59" fmla="*/ 10 h 30"/>
                <a:gd name="T60" fmla="*/ 6 w 23"/>
                <a:gd name="T61" fmla="*/ 9 h 30"/>
                <a:gd name="T62" fmla="*/ 6 w 23"/>
                <a:gd name="T63" fmla="*/ 9 h 30"/>
                <a:gd name="T64" fmla="*/ 7 w 23"/>
                <a:gd name="T65" fmla="*/ 8 h 30"/>
                <a:gd name="T66" fmla="*/ 7 w 23"/>
                <a:gd name="T67" fmla="*/ 7 h 30"/>
                <a:gd name="T68" fmla="*/ 8 w 23"/>
                <a:gd name="T69" fmla="*/ 6 h 30"/>
                <a:gd name="T70" fmla="*/ 8 w 23"/>
                <a:gd name="T71" fmla="*/ 6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 h="30">
                  <a:moveTo>
                    <a:pt x="23" y="15"/>
                  </a:moveTo>
                  <a:lnTo>
                    <a:pt x="23" y="14"/>
                  </a:lnTo>
                  <a:lnTo>
                    <a:pt x="23" y="12"/>
                  </a:lnTo>
                  <a:lnTo>
                    <a:pt x="23" y="11"/>
                  </a:lnTo>
                  <a:lnTo>
                    <a:pt x="22" y="10"/>
                  </a:lnTo>
                  <a:lnTo>
                    <a:pt x="21" y="9"/>
                  </a:lnTo>
                  <a:lnTo>
                    <a:pt x="21" y="8"/>
                  </a:lnTo>
                  <a:lnTo>
                    <a:pt x="21" y="7"/>
                  </a:lnTo>
                  <a:lnTo>
                    <a:pt x="19" y="6"/>
                  </a:lnTo>
                  <a:lnTo>
                    <a:pt x="18" y="5"/>
                  </a:lnTo>
                  <a:lnTo>
                    <a:pt x="18" y="4"/>
                  </a:lnTo>
                  <a:lnTo>
                    <a:pt x="17" y="3"/>
                  </a:lnTo>
                  <a:lnTo>
                    <a:pt x="16" y="1"/>
                  </a:lnTo>
                  <a:lnTo>
                    <a:pt x="15" y="0"/>
                  </a:lnTo>
                  <a:lnTo>
                    <a:pt x="14" y="0"/>
                  </a:lnTo>
                  <a:lnTo>
                    <a:pt x="13" y="0"/>
                  </a:lnTo>
                  <a:lnTo>
                    <a:pt x="12" y="0"/>
                  </a:lnTo>
                  <a:lnTo>
                    <a:pt x="11" y="0"/>
                  </a:lnTo>
                  <a:lnTo>
                    <a:pt x="10" y="0"/>
                  </a:lnTo>
                  <a:lnTo>
                    <a:pt x="8" y="0"/>
                  </a:lnTo>
                  <a:lnTo>
                    <a:pt x="7" y="0"/>
                  </a:lnTo>
                  <a:lnTo>
                    <a:pt x="6" y="1"/>
                  </a:lnTo>
                  <a:lnTo>
                    <a:pt x="5" y="1"/>
                  </a:lnTo>
                  <a:lnTo>
                    <a:pt x="4" y="3"/>
                  </a:lnTo>
                  <a:lnTo>
                    <a:pt x="3" y="4"/>
                  </a:lnTo>
                  <a:lnTo>
                    <a:pt x="3" y="5"/>
                  </a:lnTo>
                  <a:lnTo>
                    <a:pt x="2" y="6"/>
                  </a:lnTo>
                  <a:lnTo>
                    <a:pt x="1" y="7"/>
                  </a:lnTo>
                  <a:lnTo>
                    <a:pt x="1" y="8"/>
                  </a:lnTo>
                  <a:lnTo>
                    <a:pt x="1" y="9"/>
                  </a:lnTo>
                  <a:lnTo>
                    <a:pt x="0" y="10"/>
                  </a:lnTo>
                  <a:lnTo>
                    <a:pt x="0" y="11"/>
                  </a:lnTo>
                  <a:lnTo>
                    <a:pt x="0" y="12"/>
                  </a:lnTo>
                  <a:lnTo>
                    <a:pt x="0" y="14"/>
                  </a:lnTo>
                  <a:lnTo>
                    <a:pt x="0" y="15"/>
                  </a:lnTo>
                  <a:lnTo>
                    <a:pt x="0" y="17"/>
                  </a:lnTo>
                  <a:lnTo>
                    <a:pt x="0" y="18"/>
                  </a:lnTo>
                  <a:lnTo>
                    <a:pt x="0" y="19"/>
                  </a:lnTo>
                  <a:lnTo>
                    <a:pt x="0" y="20"/>
                  </a:lnTo>
                  <a:lnTo>
                    <a:pt x="1" y="22"/>
                  </a:lnTo>
                  <a:lnTo>
                    <a:pt x="1" y="23"/>
                  </a:lnTo>
                  <a:lnTo>
                    <a:pt x="1" y="24"/>
                  </a:lnTo>
                  <a:lnTo>
                    <a:pt x="2" y="24"/>
                  </a:lnTo>
                  <a:lnTo>
                    <a:pt x="3" y="26"/>
                  </a:lnTo>
                  <a:lnTo>
                    <a:pt x="3" y="27"/>
                  </a:lnTo>
                  <a:lnTo>
                    <a:pt x="4" y="28"/>
                  </a:lnTo>
                  <a:lnTo>
                    <a:pt x="5" y="29"/>
                  </a:lnTo>
                  <a:lnTo>
                    <a:pt x="6" y="29"/>
                  </a:lnTo>
                  <a:lnTo>
                    <a:pt x="7" y="30"/>
                  </a:lnTo>
                  <a:lnTo>
                    <a:pt x="8" y="30"/>
                  </a:lnTo>
                  <a:lnTo>
                    <a:pt x="10" y="30"/>
                  </a:lnTo>
                  <a:lnTo>
                    <a:pt x="11" y="30"/>
                  </a:lnTo>
                  <a:lnTo>
                    <a:pt x="12" y="30"/>
                  </a:lnTo>
                  <a:lnTo>
                    <a:pt x="13" y="30"/>
                  </a:lnTo>
                  <a:lnTo>
                    <a:pt x="14" y="30"/>
                  </a:lnTo>
                  <a:lnTo>
                    <a:pt x="15" y="30"/>
                  </a:lnTo>
                  <a:lnTo>
                    <a:pt x="16" y="29"/>
                  </a:lnTo>
                  <a:lnTo>
                    <a:pt x="17" y="28"/>
                  </a:lnTo>
                  <a:lnTo>
                    <a:pt x="18" y="27"/>
                  </a:lnTo>
                  <a:lnTo>
                    <a:pt x="18" y="26"/>
                  </a:lnTo>
                  <a:lnTo>
                    <a:pt x="19" y="24"/>
                  </a:lnTo>
                  <a:lnTo>
                    <a:pt x="21" y="24"/>
                  </a:lnTo>
                  <a:lnTo>
                    <a:pt x="21" y="23"/>
                  </a:lnTo>
                  <a:lnTo>
                    <a:pt x="21" y="22"/>
                  </a:lnTo>
                  <a:lnTo>
                    <a:pt x="22" y="20"/>
                  </a:lnTo>
                  <a:lnTo>
                    <a:pt x="23" y="19"/>
                  </a:lnTo>
                  <a:lnTo>
                    <a:pt x="23" y="18"/>
                  </a:lnTo>
                  <a:lnTo>
                    <a:pt x="23" y="17"/>
                  </a:lnTo>
                  <a:lnTo>
                    <a:pt x="23" y="15"/>
                  </a:lnTo>
                  <a:close/>
                </a:path>
              </a:pathLst>
            </a:custGeom>
            <a:solidFill>
              <a:srgbClr val="FF0000"/>
            </a:solidFill>
            <a:ln w="0">
              <a:solidFill>
                <a:srgbClr val="000040"/>
              </a:solidFill>
              <a:prstDash val="solid"/>
              <a:round/>
              <a:headEnd/>
              <a:tailEnd/>
            </a:ln>
          </p:spPr>
          <p:txBody>
            <a:bodyPr/>
            <a:lstStyle/>
            <a:p>
              <a:endParaRPr lang="fr-FR" dirty="0"/>
            </a:p>
          </p:txBody>
        </p:sp>
        <p:sp>
          <p:nvSpPr>
            <p:cNvPr id="20533" name="Line 50"/>
            <p:cNvSpPr>
              <a:spLocks noChangeShapeType="1"/>
            </p:cNvSpPr>
            <p:nvPr/>
          </p:nvSpPr>
          <p:spPr bwMode="auto">
            <a:xfrm>
              <a:off x="414" y="1815"/>
              <a:ext cx="1" cy="50"/>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20534" name="Line 51"/>
            <p:cNvSpPr>
              <a:spLocks noChangeShapeType="1"/>
            </p:cNvSpPr>
            <p:nvPr/>
          </p:nvSpPr>
          <p:spPr bwMode="auto">
            <a:xfrm>
              <a:off x="395" y="1839"/>
              <a:ext cx="39" cy="1"/>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grpSp>
      <p:grpSp>
        <p:nvGrpSpPr>
          <p:cNvPr id="20489" name="Group 52"/>
          <p:cNvGrpSpPr>
            <a:grpSpLocks/>
          </p:cNvGrpSpPr>
          <p:nvPr/>
        </p:nvGrpSpPr>
        <p:grpSpPr bwMode="auto">
          <a:xfrm>
            <a:off x="4343400" y="5334001"/>
            <a:ext cx="325438" cy="339725"/>
            <a:chOff x="263" y="1719"/>
            <a:chExt cx="205" cy="214"/>
          </a:xfrm>
        </p:grpSpPr>
        <p:sp>
          <p:nvSpPr>
            <p:cNvPr id="20521" name="Freeform 53"/>
            <p:cNvSpPr>
              <a:spLocks/>
            </p:cNvSpPr>
            <p:nvPr/>
          </p:nvSpPr>
          <p:spPr bwMode="auto">
            <a:xfrm>
              <a:off x="263" y="1719"/>
              <a:ext cx="205" cy="214"/>
            </a:xfrm>
            <a:custGeom>
              <a:avLst/>
              <a:gdLst>
                <a:gd name="T0" fmla="*/ 19 w 614"/>
                <a:gd name="T1" fmla="*/ 65 h 643"/>
                <a:gd name="T2" fmla="*/ 0 w 614"/>
                <a:gd name="T3" fmla="*/ 65 h 643"/>
                <a:gd name="T4" fmla="*/ 103 w 614"/>
                <a:gd name="T5" fmla="*/ 0 h 643"/>
                <a:gd name="T6" fmla="*/ 205 w 614"/>
                <a:gd name="T7" fmla="*/ 65 h 643"/>
                <a:gd name="T8" fmla="*/ 196 w 614"/>
                <a:gd name="T9" fmla="*/ 65 h 643"/>
                <a:gd name="T10" fmla="*/ 186 w 614"/>
                <a:gd name="T11" fmla="*/ 65 h 643"/>
                <a:gd name="T12" fmla="*/ 186 w 614"/>
                <a:gd name="T13" fmla="*/ 205 h 643"/>
                <a:gd name="T14" fmla="*/ 19 w 614"/>
                <a:gd name="T15" fmla="*/ 205 h 643"/>
                <a:gd name="T16" fmla="*/ 19 w 614"/>
                <a:gd name="T17" fmla="*/ 65 h 643"/>
                <a:gd name="T18" fmla="*/ 186 w 614"/>
                <a:gd name="T19" fmla="*/ 65 h 643"/>
                <a:gd name="T20" fmla="*/ 196 w 614"/>
                <a:gd name="T21" fmla="*/ 65 h 643"/>
                <a:gd name="T22" fmla="*/ 196 w 614"/>
                <a:gd name="T23" fmla="*/ 214 h 643"/>
                <a:gd name="T24" fmla="*/ 19 w 614"/>
                <a:gd name="T25" fmla="*/ 214 h 643"/>
                <a:gd name="T26" fmla="*/ 19 w 614"/>
                <a:gd name="T27" fmla="*/ 205 h 643"/>
                <a:gd name="T28" fmla="*/ 19 w 614"/>
                <a:gd name="T29" fmla="*/ 65 h 6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4" h="643">
                  <a:moveTo>
                    <a:pt x="56" y="196"/>
                  </a:moveTo>
                  <a:lnTo>
                    <a:pt x="0" y="196"/>
                  </a:lnTo>
                  <a:lnTo>
                    <a:pt x="307" y="0"/>
                  </a:lnTo>
                  <a:lnTo>
                    <a:pt x="614" y="196"/>
                  </a:lnTo>
                  <a:lnTo>
                    <a:pt x="587" y="196"/>
                  </a:lnTo>
                  <a:lnTo>
                    <a:pt x="558" y="196"/>
                  </a:lnTo>
                  <a:lnTo>
                    <a:pt x="558" y="615"/>
                  </a:lnTo>
                  <a:lnTo>
                    <a:pt x="56" y="615"/>
                  </a:lnTo>
                  <a:lnTo>
                    <a:pt x="56" y="196"/>
                  </a:lnTo>
                  <a:lnTo>
                    <a:pt x="558" y="196"/>
                  </a:lnTo>
                  <a:lnTo>
                    <a:pt x="587" y="196"/>
                  </a:lnTo>
                  <a:lnTo>
                    <a:pt x="587" y="643"/>
                  </a:lnTo>
                  <a:lnTo>
                    <a:pt x="56" y="643"/>
                  </a:lnTo>
                  <a:lnTo>
                    <a:pt x="56" y="615"/>
                  </a:lnTo>
                  <a:lnTo>
                    <a:pt x="56" y="196"/>
                  </a:lnTo>
                  <a:close/>
                </a:path>
              </a:pathLst>
            </a:custGeom>
            <a:solidFill>
              <a:srgbClr val="FF0000"/>
            </a:solidFill>
            <a:ln w="0">
              <a:solidFill>
                <a:srgbClr val="000080"/>
              </a:solidFill>
              <a:prstDash val="solid"/>
              <a:round/>
              <a:headEnd/>
              <a:tailEnd/>
            </a:ln>
          </p:spPr>
          <p:txBody>
            <a:bodyPr/>
            <a:lstStyle/>
            <a:p>
              <a:endParaRPr lang="fr-FR" dirty="0"/>
            </a:p>
          </p:txBody>
        </p:sp>
        <p:sp>
          <p:nvSpPr>
            <p:cNvPr id="20522" name="Rectangle 54"/>
            <p:cNvSpPr>
              <a:spLocks noChangeArrowheads="1"/>
            </p:cNvSpPr>
            <p:nvPr/>
          </p:nvSpPr>
          <p:spPr bwMode="auto">
            <a:xfrm>
              <a:off x="282" y="1784"/>
              <a:ext cx="170" cy="139"/>
            </a:xfrm>
            <a:prstGeom prst="rect">
              <a:avLst/>
            </a:prstGeom>
            <a:solidFill>
              <a:srgbClr val="FF0000"/>
            </a:solidFill>
            <a:ln w="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23" name="Rectangle 55"/>
            <p:cNvSpPr>
              <a:spLocks noChangeArrowheads="1"/>
            </p:cNvSpPr>
            <p:nvPr/>
          </p:nvSpPr>
          <p:spPr bwMode="auto">
            <a:xfrm>
              <a:off x="309" y="1817"/>
              <a:ext cx="60" cy="105"/>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24" name="Rectangle 56"/>
            <p:cNvSpPr>
              <a:spLocks noChangeArrowheads="1"/>
            </p:cNvSpPr>
            <p:nvPr/>
          </p:nvSpPr>
          <p:spPr bwMode="auto">
            <a:xfrm>
              <a:off x="395" y="1815"/>
              <a:ext cx="40" cy="50"/>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25" name="Freeform 57"/>
            <p:cNvSpPr>
              <a:spLocks/>
            </p:cNvSpPr>
            <p:nvPr/>
          </p:nvSpPr>
          <p:spPr bwMode="auto">
            <a:xfrm>
              <a:off x="353" y="1866"/>
              <a:ext cx="8" cy="10"/>
            </a:xfrm>
            <a:custGeom>
              <a:avLst/>
              <a:gdLst>
                <a:gd name="T0" fmla="*/ 8 w 23"/>
                <a:gd name="T1" fmla="*/ 5 h 30"/>
                <a:gd name="T2" fmla="*/ 8 w 23"/>
                <a:gd name="T3" fmla="*/ 4 h 30"/>
                <a:gd name="T4" fmla="*/ 7 w 23"/>
                <a:gd name="T5" fmla="*/ 3 h 30"/>
                <a:gd name="T6" fmla="*/ 7 w 23"/>
                <a:gd name="T7" fmla="*/ 2 h 30"/>
                <a:gd name="T8" fmla="*/ 6 w 23"/>
                <a:gd name="T9" fmla="*/ 2 h 30"/>
                <a:gd name="T10" fmla="*/ 6 w 23"/>
                <a:gd name="T11" fmla="*/ 1 h 30"/>
                <a:gd name="T12" fmla="*/ 6 w 23"/>
                <a:gd name="T13" fmla="*/ 0 h 30"/>
                <a:gd name="T14" fmla="*/ 5 w 23"/>
                <a:gd name="T15" fmla="*/ 0 h 30"/>
                <a:gd name="T16" fmla="*/ 4 w 23"/>
                <a:gd name="T17" fmla="*/ 0 h 30"/>
                <a:gd name="T18" fmla="*/ 3 w 23"/>
                <a:gd name="T19" fmla="*/ 0 h 30"/>
                <a:gd name="T20" fmla="*/ 3 w 23"/>
                <a:gd name="T21" fmla="*/ 0 h 30"/>
                <a:gd name="T22" fmla="*/ 2 w 23"/>
                <a:gd name="T23" fmla="*/ 0 h 30"/>
                <a:gd name="T24" fmla="*/ 1 w 23"/>
                <a:gd name="T25" fmla="*/ 1 h 30"/>
                <a:gd name="T26" fmla="*/ 1 w 23"/>
                <a:gd name="T27" fmla="*/ 2 h 30"/>
                <a:gd name="T28" fmla="*/ 0 w 23"/>
                <a:gd name="T29" fmla="*/ 2 h 30"/>
                <a:gd name="T30" fmla="*/ 0 w 23"/>
                <a:gd name="T31" fmla="*/ 3 h 30"/>
                <a:gd name="T32" fmla="*/ 0 w 23"/>
                <a:gd name="T33" fmla="*/ 4 h 30"/>
                <a:gd name="T34" fmla="*/ 0 w 23"/>
                <a:gd name="T35" fmla="*/ 5 h 30"/>
                <a:gd name="T36" fmla="*/ 0 w 23"/>
                <a:gd name="T37" fmla="*/ 6 h 30"/>
                <a:gd name="T38" fmla="*/ 0 w 23"/>
                <a:gd name="T39" fmla="*/ 6 h 30"/>
                <a:gd name="T40" fmla="*/ 0 w 23"/>
                <a:gd name="T41" fmla="*/ 7 h 30"/>
                <a:gd name="T42" fmla="*/ 0 w 23"/>
                <a:gd name="T43" fmla="*/ 8 h 30"/>
                <a:gd name="T44" fmla="*/ 1 w 23"/>
                <a:gd name="T45" fmla="*/ 9 h 30"/>
                <a:gd name="T46" fmla="*/ 1 w 23"/>
                <a:gd name="T47" fmla="*/ 9 h 30"/>
                <a:gd name="T48" fmla="*/ 2 w 23"/>
                <a:gd name="T49" fmla="*/ 10 h 30"/>
                <a:gd name="T50" fmla="*/ 3 w 23"/>
                <a:gd name="T51" fmla="*/ 10 h 30"/>
                <a:gd name="T52" fmla="*/ 3 w 23"/>
                <a:gd name="T53" fmla="*/ 10 h 30"/>
                <a:gd name="T54" fmla="*/ 4 w 23"/>
                <a:gd name="T55" fmla="*/ 10 h 30"/>
                <a:gd name="T56" fmla="*/ 5 w 23"/>
                <a:gd name="T57" fmla="*/ 10 h 30"/>
                <a:gd name="T58" fmla="*/ 6 w 23"/>
                <a:gd name="T59" fmla="*/ 10 h 30"/>
                <a:gd name="T60" fmla="*/ 6 w 23"/>
                <a:gd name="T61" fmla="*/ 9 h 30"/>
                <a:gd name="T62" fmla="*/ 6 w 23"/>
                <a:gd name="T63" fmla="*/ 9 h 30"/>
                <a:gd name="T64" fmla="*/ 7 w 23"/>
                <a:gd name="T65" fmla="*/ 8 h 30"/>
                <a:gd name="T66" fmla="*/ 7 w 23"/>
                <a:gd name="T67" fmla="*/ 7 h 30"/>
                <a:gd name="T68" fmla="*/ 8 w 23"/>
                <a:gd name="T69" fmla="*/ 6 h 30"/>
                <a:gd name="T70" fmla="*/ 8 w 23"/>
                <a:gd name="T71" fmla="*/ 6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 h="30">
                  <a:moveTo>
                    <a:pt x="23" y="15"/>
                  </a:moveTo>
                  <a:lnTo>
                    <a:pt x="23" y="14"/>
                  </a:lnTo>
                  <a:lnTo>
                    <a:pt x="23" y="12"/>
                  </a:lnTo>
                  <a:lnTo>
                    <a:pt x="23" y="11"/>
                  </a:lnTo>
                  <a:lnTo>
                    <a:pt x="22" y="10"/>
                  </a:lnTo>
                  <a:lnTo>
                    <a:pt x="21" y="9"/>
                  </a:lnTo>
                  <a:lnTo>
                    <a:pt x="21" y="8"/>
                  </a:lnTo>
                  <a:lnTo>
                    <a:pt x="21" y="7"/>
                  </a:lnTo>
                  <a:lnTo>
                    <a:pt x="19" y="6"/>
                  </a:lnTo>
                  <a:lnTo>
                    <a:pt x="18" y="5"/>
                  </a:lnTo>
                  <a:lnTo>
                    <a:pt x="18" y="4"/>
                  </a:lnTo>
                  <a:lnTo>
                    <a:pt x="17" y="3"/>
                  </a:lnTo>
                  <a:lnTo>
                    <a:pt x="16" y="1"/>
                  </a:lnTo>
                  <a:lnTo>
                    <a:pt x="15" y="0"/>
                  </a:lnTo>
                  <a:lnTo>
                    <a:pt x="14" y="0"/>
                  </a:lnTo>
                  <a:lnTo>
                    <a:pt x="13" y="0"/>
                  </a:lnTo>
                  <a:lnTo>
                    <a:pt x="12" y="0"/>
                  </a:lnTo>
                  <a:lnTo>
                    <a:pt x="11" y="0"/>
                  </a:lnTo>
                  <a:lnTo>
                    <a:pt x="10" y="0"/>
                  </a:lnTo>
                  <a:lnTo>
                    <a:pt x="8" y="0"/>
                  </a:lnTo>
                  <a:lnTo>
                    <a:pt x="7" y="0"/>
                  </a:lnTo>
                  <a:lnTo>
                    <a:pt x="6" y="1"/>
                  </a:lnTo>
                  <a:lnTo>
                    <a:pt x="5" y="1"/>
                  </a:lnTo>
                  <a:lnTo>
                    <a:pt x="4" y="3"/>
                  </a:lnTo>
                  <a:lnTo>
                    <a:pt x="3" y="4"/>
                  </a:lnTo>
                  <a:lnTo>
                    <a:pt x="3" y="5"/>
                  </a:lnTo>
                  <a:lnTo>
                    <a:pt x="2" y="6"/>
                  </a:lnTo>
                  <a:lnTo>
                    <a:pt x="1" y="7"/>
                  </a:lnTo>
                  <a:lnTo>
                    <a:pt x="1" y="8"/>
                  </a:lnTo>
                  <a:lnTo>
                    <a:pt x="1" y="9"/>
                  </a:lnTo>
                  <a:lnTo>
                    <a:pt x="0" y="10"/>
                  </a:lnTo>
                  <a:lnTo>
                    <a:pt x="0" y="11"/>
                  </a:lnTo>
                  <a:lnTo>
                    <a:pt x="0" y="12"/>
                  </a:lnTo>
                  <a:lnTo>
                    <a:pt x="0" y="14"/>
                  </a:lnTo>
                  <a:lnTo>
                    <a:pt x="0" y="15"/>
                  </a:lnTo>
                  <a:lnTo>
                    <a:pt x="0" y="17"/>
                  </a:lnTo>
                  <a:lnTo>
                    <a:pt x="0" y="18"/>
                  </a:lnTo>
                  <a:lnTo>
                    <a:pt x="0" y="19"/>
                  </a:lnTo>
                  <a:lnTo>
                    <a:pt x="0" y="20"/>
                  </a:lnTo>
                  <a:lnTo>
                    <a:pt x="1" y="22"/>
                  </a:lnTo>
                  <a:lnTo>
                    <a:pt x="1" y="23"/>
                  </a:lnTo>
                  <a:lnTo>
                    <a:pt x="1" y="24"/>
                  </a:lnTo>
                  <a:lnTo>
                    <a:pt x="2" y="24"/>
                  </a:lnTo>
                  <a:lnTo>
                    <a:pt x="3" y="26"/>
                  </a:lnTo>
                  <a:lnTo>
                    <a:pt x="3" y="27"/>
                  </a:lnTo>
                  <a:lnTo>
                    <a:pt x="4" y="28"/>
                  </a:lnTo>
                  <a:lnTo>
                    <a:pt x="5" y="29"/>
                  </a:lnTo>
                  <a:lnTo>
                    <a:pt x="6" y="29"/>
                  </a:lnTo>
                  <a:lnTo>
                    <a:pt x="7" y="30"/>
                  </a:lnTo>
                  <a:lnTo>
                    <a:pt x="8" y="30"/>
                  </a:lnTo>
                  <a:lnTo>
                    <a:pt x="10" y="30"/>
                  </a:lnTo>
                  <a:lnTo>
                    <a:pt x="11" y="30"/>
                  </a:lnTo>
                  <a:lnTo>
                    <a:pt x="12" y="30"/>
                  </a:lnTo>
                  <a:lnTo>
                    <a:pt x="13" y="30"/>
                  </a:lnTo>
                  <a:lnTo>
                    <a:pt x="14" y="30"/>
                  </a:lnTo>
                  <a:lnTo>
                    <a:pt x="15" y="30"/>
                  </a:lnTo>
                  <a:lnTo>
                    <a:pt x="16" y="29"/>
                  </a:lnTo>
                  <a:lnTo>
                    <a:pt x="17" y="28"/>
                  </a:lnTo>
                  <a:lnTo>
                    <a:pt x="18" y="27"/>
                  </a:lnTo>
                  <a:lnTo>
                    <a:pt x="18" y="26"/>
                  </a:lnTo>
                  <a:lnTo>
                    <a:pt x="19" y="24"/>
                  </a:lnTo>
                  <a:lnTo>
                    <a:pt x="21" y="24"/>
                  </a:lnTo>
                  <a:lnTo>
                    <a:pt x="21" y="23"/>
                  </a:lnTo>
                  <a:lnTo>
                    <a:pt x="21" y="22"/>
                  </a:lnTo>
                  <a:lnTo>
                    <a:pt x="22" y="20"/>
                  </a:lnTo>
                  <a:lnTo>
                    <a:pt x="23" y="19"/>
                  </a:lnTo>
                  <a:lnTo>
                    <a:pt x="23" y="18"/>
                  </a:lnTo>
                  <a:lnTo>
                    <a:pt x="23" y="17"/>
                  </a:lnTo>
                  <a:lnTo>
                    <a:pt x="23" y="15"/>
                  </a:lnTo>
                  <a:close/>
                </a:path>
              </a:pathLst>
            </a:custGeom>
            <a:solidFill>
              <a:srgbClr val="FF0000"/>
            </a:solidFill>
            <a:ln w="0">
              <a:solidFill>
                <a:srgbClr val="000040"/>
              </a:solidFill>
              <a:prstDash val="solid"/>
              <a:round/>
              <a:headEnd/>
              <a:tailEnd/>
            </a:ln>
          </p:spPr>
          <p:txBody>
            <a:bodyPr/>
            <a:lstStyle/>
            <a:p>
              <a:endParaRPr lang="fr-FR" dirty="0"/>
            </a:p>
          </p:txBody>
        </p:sp>
        <p:sp>
          <p:nvSpPr>
            <p:cNvPr id="20526" name="Line 58"/>
            <p:cNvSpPr>
              <a:spLocks noChangeShapeType="1"/>
            </p:cNvSpPr>
            <p:nvPr/>
          </p:nvSpPr>
          <p:spPr bwMode="auto">
            <a:xfrm>
              <a:off x="414" y="1815"/>
              <a:ext cx="1" cy="50"/>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20527" name="Line 59"/>
            <p:cNvSpPr>
              <a:spLocks noChangeShapeType="1"/>
            </p:cNvSpPr>
            <p:nvPr/>
          </p:nvSpPr>
          <p:spPr bwMode="auto">
            <a:xfrm>
              <a:off x="395" y="1839"/>
              <a:ext cx="39" cy="1"/>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grpSp>
      <p:grpSp>
        <p:nvGrpSpPr>
          <p:cNvPr id="20490" name="Group 60"/>
          <p:cNvGrpSpPr>
            <a:grpSpLocks/>
          </p:cNvGrpSpPr>
          <p:nvPr/>
        </p:nvGrpSpPr>
        <p:grpSpPr bwMode="auto">
          <a:xfrm>
            <a:off x="3276600" y="5257801"/>
            <a:ext cx="325438" cy="339725"/>
            <a:chOff x="263" y="1719"/>
            <a:chExt cx="205" cy="214"/>
          </a:xfrm>
        </p:grpSpPr>
        <p:sp>
          <p:nvSpPr>
            <p:cNvPr id="20514" name="Freeform 61"/>
            <p:cNvSpPr>
              <a:spLocks/>
            </p:cNvSpPr>
            <p:nvPr/>
          </p:nvSpPr>
          <p:spPr bwMode="auto">
            <a:xfrm>
              <a:off x="263" y="1719"/>
              <a:ext cx="205" cy="214"/>
            </a:xfrm>
            <a:custGeom>
              <a:avLst/>
              <a:gdLst>
                <a:gd name="T0" fmla="*/ 19 w 614"/>
                <a:gd name="T1" fmla="*/ 65 h 643"/>
                <a:gd name="T2" fmla="*/ 0 w 614"/>
                <a:gd name="T3" fmla="*/ 65 h 643"/>
                <a:gd name="T4" fmla="*/ 103 w 614"/>
                <a:gd name="T5" fmla="*/ 0 h 643"/>
                <a:gd name="T6" fmla="*/ 205 w 614"/>
                <a:gd name="T7" fmla="*/ 65 h 643"/>
                <a:gd name="T8" fmla="*/ 196 w 614"/>
                <a:gd name="T9" fmla="*/ 65 h 643"/>
                <a:gd name="T10" fmla="*/ 186 w 614"/>
                <a:gd name="T11" fmla="*/ 65 h 643"/>
                <a:gd name="T12" fmla="*/ 186 w 614"/>
                <a:gd name="T13" fmla="*/ 205 h 643"/>
                <a:gd name="T14" fmla="*/ 19 w 614"/>
                <a:gd name="T15" fmla="*/ 205 h 643"/>
                <a:gd name="T16" fmla="*/ 19 w 614"/>
                <a:gd name="T17" fmla="*/ 65 h 643"/>
                <a:gd name="T18" fmla="*/ 186 w 614"/>
                <a:gd name="T19" fmla="*/ 65 h 643"/>
                <a:gd name="T20" fmla="*/ 196 w 614"/>
                <a:gd name="T21" fmla="*/ 65 h 643"/>
                <a:gd name="T22" fmla="*/ 196 w 614"/>
                <a:gd name="T23" fmla="*/ 214 h 643"/>
                <a:gd name="T24" fmla="*/ 19 w 614"/>
                <a:gd name="T25" fmla="*/ 214 h 643"/>
                <a:gd name="T26" fmla="*/ 19 w 614"/>
                <a:gd name="T27" fmla="*/ 205 h 643"/>
                <a:gd name="T28" fmla="*/ 19 w 614"/>
                <a:gd name="T29" fmla="*/ 65 h 6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4" h="643">
                  <a:moveTo>
                    <a:pt x="56" y="196"/>
                  </a:moveTo>
                  <a:lnTo>
                    <a:pt x="0" y="196"/>
                  </a:lnTo>
                  <a:lnTo>
                    <a:pt x="307" y="0"/>
                  </a:lnTo>
                  <a:lnTo>
                    <a:pt x="614" y="196"/>
                  </a:lnTo>
                  <a:lnTo>
                    <a:pt x="587" y="196"/>
                  </a:lnTo>
                  <a:lnTo>
                    <a:pt x="558" y="196"/>
                  </a:lnTo>
                  <a:lnTo>
                    <a:pt x="558" y="615"/>
                  </a:lnTo>
                  <a:lnTo>
                    <a:pt x="56" y="615"/>
                  </a:lnTo>
                  <a:lnTo>
                    <a:pt x="56" y="196"/>
                  </a:lnTo>
                  <a:lnTo>
                    <a:pt x="558" y="196"/>
                  </a:lnTo>
                  <a:lnTo>
                    <a:pt x="587" y="196"/>
                  </a:lnTo>
                  <a:lnTo>
                    <a:pt x="587" y="643"/>
                  </a:lnTo>
                  <a:lnTo>
                    <a:pt x="56" y="643"/>
                  </a:lnTo>
                  <a:lnTo>
                    <a:pt x="56" y="615"/>
                  </a:lnTo>
                  <a:lnTo>
                    <a:pt x="56" y="196"/>
                  </a:lnTo>
                  <a:close/>
                </a:path>
              </a:pathLst>
            </a:custGeom>
            <a:solidFill>
              <a:srgbClr val="FF0000"/>
            </a:solidFill>
            <a:ln w="0">
              <a:solidFill>
                <a:srgbClr val="000080"/>
              </a:solidFill>
              <a:prstDash val="solid"/>
              <a:round/>
              <a:headEnd/>
              <a:tailEnd/>
            </a:ln>
          </p:spPr>
          <p:txBody>
            <a:bodyPr/>
            <a:lstStyle/>
            <a:p>
              <a:endParaRPr lang="fr-FR" dirty="0"/>
            </a:p>
          </p:txBody>
        </p:sp>
        <p:sp>
          <p:nvSpPr>
            <p:cNvPr id="20515" name="Rectangle 62"/>
            <p:cNvSpPr>
              <a:spLocks noChangeArrowheads="1"/>
            </p:cNvSpPr>
            <p:nvPr/>
          </p:nvSpPr>
          <p:spPr bwMode="auto">
            <a:xfrm>
              <a:off x="282" y="1784"/>
              <a:ext cx="170" cy="139"/>
            </a:xfrm>
            <a:prstGeom prst="rect">
              <a:avLst/>
            </a:prstGeom>
            <a:solidFill>
              <a:srgbClr val="FF0000"/>
            </a:solidFill>
            <a:ln w="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16" name="Rectangle 63"/>
            <p:cNvSpPr>
              <a:spLocks noChangeArrowheads="1"/>
            </p:cNvSpPr>
            <p:nvPr/>
          </p:nvSpPr>
          <p:spPr bwMode="auto">
            <a:xfrm>
              <a:off x="309" y="1817"/>
              <a:ext cx="60" cy="105"/>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17" name="Rectangle 64"/>
            <p:cNvSpPr>
              <a:spLocks noChangeArrowheads="1"/>
            </p:cNvSpPr>
            <p:nvPr/>
          </p:nvSpPr>
          <p:spPr bwMode="auto">
            <a:xfrm>
              <a:off x="395" y="1815"/>
              <a:ext cx="40" cy="50"/>
            </a:xfrm>
            <a:prstGeom prst="rect">
              <a:avLst/>
            </a:prstGeom>
            <a:solidFill>
              <a:srgbClr val="FF0000"/>
            </a:solidFill>
            <a:ln w="0">
              <a:solidFill>
                <a:srgbClr val="00004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20518" name="Freeform 65"/>
            <p:cNvSpPr>
              <a:spLocks/>
            </p:cNvSpPr>
            <p:nvPr/>
          </p:nvSpPr>
          <p:spPr bwMode="auto">
            <a:xfrm>
              <a:off x="353" y="1866"/>
              <a:ext cx="8" cy="10"/>
            </a:xfrm>
            <a:custGeom>
              <a:avLst/>
              <a:gdLst>
                <a:gd name="T0" fmla="*/ 8 w 23"/>
                <a:gd name="T1" fmla="*/ 5 h 30"/>
                <a:gd name="T2" fmla="*/ 8 w 23"/>
                <a:gd name="T3" fmla="*/ 4 h 30"/>
                <a:gd name="T4" fmla="*/ 7 w 23"/>
                <a:gd name="T5" fmla="*/ 3 h 30"/>
                <a:gd name="T6" fmla="*/ 7 w 23"/>
                <a:gd name="T7" fmla="*/ 2 h 30"/>
                <a:gd name="T8" fmla="*/ 6 w 23"/>
                <a:gd name="T9" fmla="*/ 2 h 30"/>
                <a:gd name="T10" fmla="*/ 6 w 23"/>
                <a:gd name="T11" fmla="*/ 1 h 30"/>
                <a:gd name="T12" fmla="*/ 6 w 23"/>
                <a:gd name="T13" fmla="*/ 0 h 30"/>
                <a:gd name="T14" fmla="*/ 5 w 23"/>
                <a:gd name="T15" fmla="*/ 0 h 30"/>
                <a:gd name="T16" fmla="*/ 4 w 23"/>
                <a:gd name="T17" fmla="*/ 0 h 30"/>
                <a:gd name="T18" fmla="*/ 3 w 23"/>
                <a:gd name="T19" fmla="*/ 0 h 30"/>
                <a:gd name="T20" fmla="*/ 3 w 23"/>
                <a:gd name="T21" fmla="*/ 0 h 30"/>
                <a:gd name="T22" fmla="*/ 2 w 23"/>
                <a:gd name="T23" fmla="*/ 0 h 30"/>
                <a:gd name="T24" fmla="*/ 1 w 23"/>
                <a:gd name="T25" fmla="*/ 1 h 30"/>
                <a:gd name="T26" fmla="*/ 1 w 23"/>
                <a:gd name="T27" fmla="*/ 2 h 30"/>
                <a:gd name="T28" fmla="*/ 0 w 23"/>
                <a:gd name="T29" fmla="*/ 2 h 30"/>
                <a:gd name="T30" fmla="*/ 0 w 23"/>
                <a:gd name="T31" fmla="*/ 3 h 30"/>
                <a:gd name="T32" fmla="*/ 0 w 23"/>
                <a:gd name="T33" fmla="*/ 4 h 30"/>
                <a:gd name="T34" fmla="*/ 0 w 23"/>
                <a:gd name="T35" fmla="*/ 5 h 30"/>
                <a:gd name="T36" fmla="*/ 0 w 23"/>
                <a:gd name="T37" fmla="*/ 6 h 30"/>
                <a:gd name="T38" fmla="*/ 0 w 23"/>
                <a:gd name="T39" fmla="*/ 6 h 30"/>
                <a:gd name="T40" fmla="*/ 0 w 23"/>
                <a:gd name="T41" fmla="*/ 7 h 30"/>
                <a:gd name="T42" fmla="*/ 0 w 23"/>
                <a:gd name="T43" fmla="*/ 8 h 30"/>
                <a:gd name="T44" fmla="*/ 1 w 23"/>
                <a:gd name="T45" fmla="*/ 9 h 30"/>
                <a:gd name="T46" fmla="*/ 1 w 23"/>
                <a:gd name="T47" fmla="*/ 9 h 30"/>
                <a:gd name="T48" fmla="*/ 2 w 23"/>
                <a:gd name="T49" fmla="*/ 10 h 30"/>
                <a:gd name="T50" fmla="*/ 3 w 23"/>
                <a:gd name="T51" fmla="*/ 10 h 30"/>
                <a:gd name="T52" fmla="*/ 3 w 23"/>
                <a:gd name="T53" fmla="*/ 10 h 30"/>
                <a:gd name="T54" fmla="*/ 4 w 23"/>
                <a:gd name="T55" fmla="*/ 10 h 30"/>
                <a:gd name="T56" fmla="*/ 5 w 23"/>
                <a:gd name="T57" fmla="*/ 10 h 30"/>
                <a:gd name="T58" fmla="*/ 6 w 23"/>
                <a:gd name="T59" fmla="*/ 10 h 30"/>
                <a:gd name="T60" fmla="*/ 6 w 23"/>
                <a:gd name="T61" fmla="*/ 9 h 30"/>
                <a:gd name="T62" fmla="*/ 6 w 23"/>
                <a:gd name="T63" fmla="*/ 9 h 30"/>
                <a:gd name="T64" fmla="*/ 7 w 23"/>
                <a:gd name="T65" fmla="*/ 8 h 30"/>
                <a:gd name="T66" fmla="*/ 7 w 23"/>
                <a:gd name="T67" fmla="*/ 7 h 30"/>
                <a:gd name="T68" fmla="*/ 8 w 23"/>
                <a:gd name="T69" fmla="*/ 6 h 30"/>
                <a:gd name="T70" fmla="*/ 8 w 23"/>
                <a:gd name="T71" fmla="*/ 6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 h="30">
                  <a:moveTo>
                    <a:pt x="23" y="15"/>
                  </a:moveTo>
                  <a:lnTo>
                    <a:pt x="23" y="14"/>
                  </a:lnTo>
                  <a:lnTo>
                    <a:pt x="23" y="12"/>
                  </a:lnTo>
                  <a:lnTo>
                    <a:pt x="23" y="11"/>
                  </a:lnTo>
                  <a:lnTo>
                    <a:pt x="22" y="10"/>
                  </a:lnTo>
                  <a:lnTo>
                    <a:pt x="21" y="9"/>
                  </a:lnTo>
                  <a:lnTo>
                    <a:pt x="21" y="8"/>
                  </a:lnTo>
                  <a:lnTo>
                    <a:pt x="21" y="7"/>
                  </a:lnTo>
                  <a:lnTo>
                    <a:pt x="19" y="6"/>
                  </a:lnTo>
                  <a:lnTo>
                    <a:pt x="18" y="5"/>
                  </a:lnTo>
                  <a:lnTo>
                    <a:pt x="18" y="4"/>
                  </a:lnTo>
                  <a:lnTo>
                    <a:pt x="17" y="3"/>
                  </a:lnTo>
                  <a:lnTo>
                    <a:pt x="16" y="1"/>
                  </a:lnTo>
                  <a:lnTo>
                    <a:pt x="15" y="0"/>
                  </a:lnTo>
                  <a:lnTo>
                    <a:pt x="14" y="0"/>
                  </a:lnTo>
                  <a:lnTo>
                    <a:pt x="13" y="0"/>
                  </a:lnTo>
                  <a:lnTo>
                    <a:pt x="12" y="0"/>
                  </a:lnTo>
                  <a:lnTo>
                    <a:pt x="11" y="0"/>
                  </a:lnTo>
                  <a:lnTo>
                    <a:pt x="10" y="0"/>
                  </a:lnTo>
                  <a:lnTo>
                    <a:pt x="8" y="0"/>
                  </a:lnTo>
                  <a:lnTo>
                    <a:pt x="7" y="0"/>
                  </a:lnTo>
                  <a:lnTo>
                    <a:pt x="6" y="1"/>
                  </a:lnTo>
                  <a:lnTo>
                    <a:pt x="5" y="1"/>
                  </a:lnTo>
                  <a:lnTo>
                    <a:pt x="4" y="3"/>
                  </a:lnTo>
                  <a:lnTo>
                    <a:pt x="3" y="4"/>
                  </a:lnTo>
                  <a:lnTo>
                    <a:pt x="3" y="5"/>
                  </a:lnTo>
                  <a:lnTo>
                    <a:pt x="2" y="6"/>
                  </a:lnTo>
                  <a:lnTo>
                    <a:pt x="1" y="7"/>
                  </a:lnTo>
                  <a:lnTo>
                    <a:pt x="1" y="8"/>
                  </a:lnTo>
                  <a:lnTo>
                    <a:pt x="1" y="9"/>
                  </a:lnTo>
                  <a:lnTo>
                    <a:pt x="0" y="10"/>
                  </a:lnTo>
                  <a:lnTo>
                    <a:pt x="0" y="11"/>
                  </a:lnTo>
                  <a:lnTo>
                    <a:pt x="0" y="12"/>
                  </a:lnTo>
                  <a:lnTo>
                    <a:pt x="0" y="14"/>
                  </a:lnTo>
                  <a:lnTo>
                    <a:pt x="0" y="15"/>
                  </a:lnTo>
                  <a:lnTo>
                    <a:pt x="0" y="17"/>
                  </a:lnTo>
                  <a:lnTo>
                    <a:pt x="0" y="18"/>
                  </a:lnTo>
                  <a:lnTo>
                    <a:pt x="0" y="19"/>
                  </a:lnTo>
                  <a:lnTo>
                    <a:pt x="0" y="20"/>
                  </a:lnTo>
                  <a:lnTo>
                    <a:pt x="1" y="22"/>
                  </a:lnTo>
                  <a:lnTo>
                    <a:pt x="1" y="23"/>
                  </a:lnTo>
                  <a:lnTo>
                    <a:pt x="1" y="24"/>
                  </a:lnTo>
                  <a:lnTo>
                    <a:pt x="2" y="24"/>
                  </a:lnTo>
                  <a:lnTo>
                    <a:pt x="3" y="26"/>
                  </a:lnTo>
                  <a:lnTo>
                    <a:pt x="3" y="27"/>
                  </a:lnTo>
                  <a:lnTo>
                    <a:pt x="4" y="28"/>
                  </a:lnTo>
                  <a:lnTo>
                    <a:pt x="5" y="29"/>
                  </a:lnTo>
                  <a:lnTo>
                    <a:pt x="6" y="29"/>
                  </a:lnTo>
                  <a:lnTo>
                    <a:pt x="7" y="30"/>
                  </a:lnTo>
                  <a:lnTo>
                    <a:pt x="8" y="30"/>
                  </a:lnTo>
                  <a:lnTo>
                    <a:pt x="10" y="30"/>
                  </a:lnTo>
                  <a:lnTo>
                    <a:pt x="11" y="30"/>
                  </a:lnTo>
                  <a:lnTo>
                    <a:pt x="12" y="30"/>
                  </a:lnTo>
                  <a:lnTo>
                    <a:pt x="13" y="30"/>
                  </a:lnTo>
                  <a:lnTo>
                    <a:pt x="14" y="30"/>
                  </a:lnTo>
                  <a:lnTo>
                    <a:pt x="15" y="30"/>
                  </a:lnTo>
                  <a:lnTo>
                    <a:pt x="16" y="29"/>
                  </a:lnTo>
                  <a:lnTo>
                    <a:pt x="17" y="28"/>
                  </a:lnTo>
                  <a:lnTo>
                    <a:pt x="18" y="27"/>
                  </a:lnTo>
                  <a:lnTo>
                    <a:pt x="18" y="26"/>
                  </a:lnTo>
                  <a:lnTo>
                    <a:pt x="19" y="24"/>
                  </a:lnTo>
                  <a:lnTo>
                    <a:pt x="21" y="24"/>
                  </a:lnTo>
                  <a:lnTo>
                    <a:pt x="21" y="23"/>
                  </a:lnTo>
                  <a:lnTo>
                    <a:pt x="21" y="22"/>
                  </a:lnTo>
                  <a:lnTo>
                    <a:pt x="22" y="20"/>
                  </a:lnTo>
                  <a:lnTo>
                    <a:pt x="23" y="19"/>
                  </a:lnTo>
                  <a:lnTo>
                    <a:pt x="23" y="18"/>
                  </a:lnTo>
                  <a:lnTo>
                    <a:pt x="23" y="17"/>
                  </a:lnTo>
                  <a:lnTo>
                    <a:pt x="23" y="15"/>
                  </a:lnTo>
                  <a:close/>
                </a:path>
              </a:pathLst>
            </a:custGeom>
            <a:solidFill>
              <a:srgbClr val="FF0000"/>
            </a:solidFill>
            <a:ln w="0">
              <a:solidFill>
                <a:srgbClr val="000040"/>
              </a:solidFill>
              <a:prstDash val="solid"/>
              <a:round/>
              <a:headEnd/>
              <a:tailEnd/>
            </a:ln>
          </p:spPr>
          <p:txBody>
            <a:bodyPr/>
            <a:lstStyle/>
            <a:p>
              <a:endParaRPr lang="fr-FR" dirty="0"/>
            </a:p>
          </p:txBody>
        </p:sp>
        <p:sp>
          <p:nvSpPr>
            <p:cNvPr id="20519" name="Line 66"/>
            <p:cNvSpPr>
              <a:spLocks noChangeShapeType="1"/>
            </p:cNvSpPr>
            <p:nvPr/>
          </p:nvSpPr>
          <p:spPr bwMode="auto">
            <a:xfrm>
              <a:off x="414" y="1815"/>
              <a:ext cx="1" cy="50"/>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20520" name="Line 67"/>
            <p:cNvSpPr>
              <a:spLocks noChangeShapeType="1"/>
            </p:cNvSpPr>
            <p:nvPr/>
          </p:nvSpPr>
          <p:spPr bwMode="auto">
            <a:xfrm>
              <a:off x="395" y="1839"/>
              <a:ext cx="39" cy="1"/>
            </a:xfrm>
            <a:prstGeom prst="line">
              <a:avLst/>
            </a:prstGeom>
            <a:noFill/>
            <a:ln w="6350">
              <a:solidFill>
                <a:srgbClr val="000040"/>
              </a:solidFill>
              <a:round/>
              <a:headEnd/>
              <a:tailEnd/>
            </a:ln>
            <a:extLst>
              <a:ext uri="{909E8E84-426E-40DD-AFC4-6F175D3DCCD1}">
                <a14:hiddenFill xmlns:a14="http://schemas.microsoft.com/office/drawing/2010/main">
                  <a:noFill/>
                </a14:hiddenFill>
              </a:ext>
            </a:extLst>
          </p:spPr>
          <p:txBody>
            <a:bodyPr/>
            <a:lstStyle/>
            <a:p>
              <a:endParaRPr lang="fr-FR" dirty="0"/>
            </a:p>
          </p:txBody>
        </p:sp>
      </p:grpSp>
      <p:sp>
        <p:nvSpPr>
          <p:cNvPr id="127044" name="Text Box 68"/>
          <p:cNvSpPr txBox="1">
            <a:spLocks noChangeArrowheads="1"/>
          </p:cNvSpPr>
          <p:nvPr/>
        </p:nvSpPr>
        <p:spPr bwMode="auto">
          <a:xfrm>
            <a:off x="4033838" y="4343400"/>
            <a:ext cx="3352800" cy="7078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t>Health facilities (health centers, hospitals, labs)</a:t>
            </a:r>
          </a:p>
        </p:txBody>
      </p:sp>
      <p:sp>
        <p:nvSpPr>
          <p:cNvPr id="127045" name="Line 69"/>
          <p:cNvSpPr>
            <a:spLocks noChangeShapeType="1"/>
          </p:cNvSpPr>
          <p:nvPr/>
        </p:nvSpPr>
        <p:spPr bwMode="auto">
          <a:xfrm flipV="1">
            <a:off x="5710238" y="3886200"/>
            <a:ext cx="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27048" name="Text Box 72"/>
          <p:cNvSpPr txBox="1">
            <a:spLocks noChangeArrowheads="1"/>
          </p:cNvSpPr>
          <p:nvPr/>
        </p:nvSpPr>
        <p:spPr bwMode="auto">
          <a:xfrm>
            <a:off x="4014788" y="3490913"/>
            <a:ext cx="33528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t>District Health Level</a:t>
            </a:r>
          </a:p>
        </p:txBody>
      </p:sp>
      <p:sp>
        <p:nvSpPr>
          <p:cNvPr id="127049" name="Line 73"/>
          <p:cNvSpPr>
            <a:spLocks noChangeShapeType="1"/>
          </p:cNvSpPr>
          <p:nvPr/>
        </p:nvSpPr>
        <p:spPr bwMode="auto">
          <a:xfrm flipV="1">
            <a:off x="5710238" y="2162175"/>
            <a:ext cx="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27050" name="Line 74"/>
          <p:cNvSpPr>
            <a:spLocks noChangeShapeType="1"/>
          </p:cNvSpPr>
          <p:nvPr/>
        </p:nvSpPr>
        <p:spPr bwMode="auto">
          <a:xfrm flipV="1">
            <a:off x="5691188" y="3048000"/>
            <a:ext cx="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27051" name="Text Box 75"/>
          <p:cNvSpPr txBox="1">
            <a:spLocks noChangeArrowheads="1"/>
          </p:cNvSpPr>
          <p:nvPr/>
        </p:nvSpPr>
        <p:spPr bwMode="auto">
          <a:xfrm>
            <a:off x="4038600" y="1676400"/>
            <a:ext cx="33528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t>Ministry of Health</a:t>
            </a:r>
          </a:p>
        </p:txBody>
      </p:sp>
      <p:sp>
        <p:nvSpPr>
          <p:cNvPr id="127052" name="Text Box 76"/>
          <p:cNvSpPr txBox="1">
            <a:spLocks noChangeArrowheads="1"/>
          </p:cNvSpPr>
          <p:nvPr/>
        </p:nvSpPr>
        <p:spPr bwMode="auto">
          <a:xfrm>
            <a:off x="4033838" y="2638425"/>
            <a:ext cx="33528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t>Provincial Health Level</a:t>
            </a:r>
          </a:p>
        </p:txBody>
      </p:sp>
      <p:sp>
        <p:nvSpPr>
          <p:cNvPr id="20498" name="Line 77"/>
          <p:cNvSpPr>
            <a:spLocks noChangeShapeType="1"/>
          </p:cNvSpPr>
          <p:nvPr/>
        </p:nvSpPr>
        <p:spPr bwMode="auto">
          <a:xfrm flipV="1">
            <a:off x="3810000" y="5105400"/>
            <a:ext cx="609600" cy="228600"/>
          </a:xfrm>
          <a:prstGeom prst="line">
            <a:avLst/>
          </a:prstGeom>
          <a:noFill/>
          <a:ln w="9525">
            <a:solidFill>
              <a:schemeClr val="tx1"/>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0499" name="Line 78"/>
          <p:cNvSpPr>
            <a:spLocks noChangeShapeType="1"/>
          </p:cNvSpPr>
          <p:nvPr/>
        </p:nvSpPr>
        <p:spPr bwMode="auto">
          <a:xfrm flipH="1" flipV="1">
            <a:off x="6781800" y="5105400"/>
            <a:ext cx="457200" cy="533400"/>
          </a:xfrm>
          <a:prstGeom prst="line">
            <a:avLst/>
          </a:prstGeom>
          <a:noFill/>
          <a:ln w="9525">
            <a:solidFill>
              <a:schemeClr val="tx1"/>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0500" name="Line 79"/>
          <p:cNvSpPr>
            <a:spLocks noChangeShapeType="1"/>
          </p:cNvSpPr>
          <p:nvPr/>
        </p:nvSpPr>
        <p:spPr bwMode="auto">
          <a:xfrm flipV="1">
            <a:off x="5562600" y="5181600"/>
            <a:ext cx="228600" cy="304800"/>
          </a:xfrm>
          <a:prstGeom prst="line">
            <a:avLst/>
          </a:prstGeom>
          <a:noFill/>
          <a:ln w="9525">
            <a:solidFill>
              <a:schemeClr val="tx1"/>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grpSp>
        <p:nvGrpSpPr>
          <p:cNvPr id="127061" name="Group 85"/>
          <p:cNvGrpSpPr>
            <a:grpSpLocks/>
          </p:cNvGrpSpPr>
          <p:nvPr/>
        </p:nvGrpSpPr>
        <p:grpSpPr bwMode="auto">
          <a:xfrm>
            <a:off x="7353300" y="1828800"/>
            <a:ext cx="414338" cy="2743200"/>
            <a:chOff x="3915" y="1488"/>
            <a:chExt cx="261" cy="1728"/>
          </a:xfrm>
        </p:grpSpPr>
        <p:sp>
          <p:nvSpPr>
            <p:cNvPr id="20509" name="Line 80"/>
            <p:cNvSpPr>
              <a:spLocks noChangeShapeType="1"/>
            </p:cNvSpPr>
            <p:nvPr/>
          </p:nvSpPr>
          <p:spPr bwMode="auto">
            <a:xfrm>
              <a:off x="3936" y="1488"/>
              <a:ext cx="24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0510" name="Line 81"/>
            <p:cNvSpPr>
              <a:spLocks noChangeShapeType="1"/>
            </p:cNvSpPr>
            <p:nvPr/>
          </p:nvSpPr>
          <p:spPr bwMode="auto">
            <a:xfrm>
              <a:off x="4176" y="1488"/>
              <a:ext cx="0"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0511" name="Line 82"/>
            <p:cNvSpPr>
              <a:spLocks noChangeShapeType="1"/>
            </p:cNvSpPr>
            <p:nvPr/>
          </p:nvSpPr>
          <p:spPr bwMode="auto">
            <a:xfrm flipH="1">
              <a:off x="3936" y="3216"/>
              <a:ext cx="24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0512" name="Line 83"/>
            <p:cNvSpPr>
              <a:spLocks noChangeShapeType="1"/>
            </p:cNvSpPr>
            <p:nvPr/>
          </p:nvSpPr>
          <p:spPr bwMode="auto">
            <a:xfrm flipH="1">
              <a:off x="3915" y="2640"/>
              <a:ext cx="24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0513" name="Line 84"/>
            <p:cNvSpPr>
              <a:spLocks noChangeShapeType="1"/>
            </p:cNvSpPr>
            <p:nvPr/>
          </p:nvSpPr>
          <p:spPr bwMode="auto">
            <a:xfrm flipH="1">
              <a:off x="3924" y="2112"/>
              <a:ext cx="24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grpSp>
      <p:sp>
        <p:nvSpPr>
          <p:cNvPr id="127062" name="Text Box 86"/>
          <p:cNvSpPr txBox="1">
            <a:spLocks noChangeArrowheads="1"/>
          </p:cNvSpPr>
          <p:nvPr/>
        </p:nvSpPr>
        <p:spPr bwMode="auto">
          <a:xfrm>
            <a:off x="7877175" y="2590800"/>
            <a:ext cx="2362200" cy="71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t>National Feedback &amp; Policy</a:t>
            </a:r>
          </a:p>
        </p:txBody>
      </p:sp>
      <p:sp>
        <p:nvSpPr>
          <p:cNvPr id="127065" name="Text Box 89"/>
          <p:cNvSpPr txBox="1">
            <a:spLocks noChangeArrowheads="1"/>
          </p:cNvSpPr>
          <p:nvPr/>
        </p:nvSpPr>
        <p:spPr bwMode="auto">
          <a:xfrm>
            <a:off x="973682" y="2962472"/>
            <a:ext cx="2533650" cy="13234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FF0000"/>
                </a:solidFill>
              </a:rPr>
              <a:t>Data analysis should take place at all levels to enable timely action</a:t>
            </a:r>
            <a:r>
              <a:rPr lang="en-US" altLang="en-US" dirty="0">
                <a:solidFill>
                  <a:srgbClr val="FF0000"/>
                </a:solidFill>
              </a:rPr>
              <a:t>. </a:t>
            </a:r>
          </a:p>
        </p:txBody>
      </p:sp>
      <p:sp>
        <p:nvSpPr>
          <p:cNvPr id="127066" name="AutoShape 90"/>
          <p:cNvSpPr>
            <a:spLocks noChangeArrowheads="1"/>
          </p:cNvSpPr>
          <p:nvPr/>
        </p:nvSpPr>
        <p:spPr bwMode="auto">
          <a:xfrm>
            <a:off x="2057400" y="4419600"/>
            <a:ext cx="609600" cy="1295400"/>
          </a:xfrm>
          <a:prstGeom prst="curvedRightArrow">
            <a:avLst>
              <a:gd name="adj1" fmla="val 42500"/>
              <a:gd name="adj2" fmla="val 85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127067" name="AutoShape 91"/>
          <p:cNvSpPr>
            <a:spLocks/>
          </p:cNvSpPr>
          <p:nvPr/>
        </p:nvSpPr>
        <p:spPr bwMode="auto">
          <a:xfrm>
            <a:off x="3657600" y="2895600"/>
            <a:ext cx="381000" cy="1905000"/>
          </a:xfrm>
          <a:prstGeom prst="leftBrace">
            <a:avLst>
              <a:gd name="adj1" fmla="val 41667"/>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127068" name="Text Box 92"/>
          <p:cNvSpPr txBox="1">
            <a:spLocks noChangeArrowheads="1"/>
          </p:cNvSpPr>
          <p:nvPr/>
        </p:nvSpPr>
        <p:spPr bwMode="auto">
          <a:xfrm>
            <a:off x="2133600" y="48006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a:t>Results</a:t>
            </a:r>
          </a:p>
        </p:txBody>
      </p:sp>
      <p:sp>
        <p:nvSpPr>
          <p:cNvPr id="127069" name="AutoShape 93"/>
          <p:cNvSpPr>
            <a:spLocks noChangeArrowheads="1"/>
          </p:cNvSpPr>
          <p:nvPr/>
        </p:nvSpPr>
        <p:spPr bwMode="auto">
          <a:xfrm rot="437934" flipH="1">
            <a:off x="9220200" y="3352800"/>
            <a:ext cx="762000" cy="2971800"/>
          </a:xfrm>
          <a:prstGeom prst="curvedRightArrow">
            <a:avLst>
              <a:gd name="adj1" fmla="val 78000"/>
              <a:gd name="adj2" fmla="val 156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AU" altLang="fr-FR" dirty="0"/>
          </a:p>
        </p:txBody>
      </p:sp>
      <p:sp>
        <p:nvSpPr>
          <p:cNvPr id="127070" name="Text Box 94"/>
          <p:cNvSpPr txBox="1">
            <a:spLocks noChangeArrowheads="1"/>
          </p:cNvSpPr>
          <p:nvPr/>
        </p:nvSpPr>
        <p:spPr bwMode="auto">
          <a:xfrm>
            <a:off x="8896350" y="4495801"/>
            <a:ext cx="129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a:t>Results</a:t>
            </a:r>
          </a:p>
        </p:txBody>
      </p:sp>
      <p:sp>
        <p:nvSpPr>
          <p:cNvPr id="2" name="TextBox 1"/>
          <p:cNvSpPr txBox="1"/>
          <p:nvPr/>
        </p:nvSpPr>
        <p:spPr>
          <a:xfrm>
            <a:off x="6781800" y="6556962"/>
            <a:ext cx="5358553" cy="338554"/>
          </a:xfrm>
          <a:prstGeom prst="rect">
            <a:avLst/>
          </a:prstGeom>
          <a:noFill/>
        </p:spPr>
        <p:txBody>
          <a:bodyPr wrap="square" rtlCol="0">
            <a:spAutoFit/>
          </a:bodyPr>
          <a:lstStyle/>
          <a:p>
            <a:pPr algn="r"/>
            <a:r>
              <a:rPr lang="en-US" altLang="en-US" sz="1600" dirty="0">
                <a:solidFill>
                  <a:schemeClr val="tx1"/>
                </a:solidFill>
              </a:rPr>
              <a:t>Adapted from Hari </a:t>
            </a:r>
            <a:r>
              <a:rPr lang="en-US" altLang="en-US" sz="1600" dirty="0" err="1">
                <a:solidFill>
                  <a:schemeClr val="tx1"/>
                </a:solidFill>
              </a:rPr>
              <a:t>Purnomo</a:t>
            </a:r>
            <a:r>
              <a:rPr lang="en-US" altLang="en-US" sz="1600" dirty="0">
                <a:solidFill>
                  <a:schemeClr val="tx1"/>
                </a:solidFill>
              </a:rPr>
              <a:t> (University of </a:t>
            </a:r>
            <a:r>
              <a:rPr lang="en-US" altLang="en-US" sz="1600" dirty="0" err="1">
                <a:solidFill>
                  <a:schemeClr val="tx1"/>
                </a:solidFill>
              </a:rPr>
              <a:t>Gadja</a:t>
            </a:r>
            <a:r>
              <a:rPr lang="en-US" altLang="en-US" sz="1600" dirty="0">
                <a:solidFill>
                  <a:schemeClr val="tx1"/>
                </a:solidFill>
              </a:rPr>
              <a:t> </a:t>
            </a:r>
            <a:r>
              <a:rPr lang="en-US" altLang="en-US" sz="1600" dirty="0" err="1">
                <a:solidFill>
                  <a:schemeClr val="tx1"/>
                </a:solidFill>
              </a:rPr>
              <a:t>Mada</a:t>
            </a:r>
            <a:r>
              <a:rPr lang="en-US" altLang="en-US" sz="1600" dirty="0">
                <a:solidFill>
                  <a:schemeClr val="tx1"/>
                </a:solidFill>
              </a:rPr>
              <a:t>)</a:t>
            </a:r>
            <a:endParaRPr lang="fr-FR" sz="1600" dirty="0">
              <a:solidFill>
                <a:schemeClr val="tx1"/>
              </a:solidFill>
            </a:endParaRPr>
          </a:p>
        </p:txBody>
      </p:sp>
      <p:sp>
        <p:nvSpPr>
          <p:cNvPr id="91" name="Rectangle 90">
            <a:extLst>
              <a:ext uri="{FF2B5EF4-FFF2-40B4-BE49-F238E27FC236}">
                <a16:creationId xmlns:a16="http://schemas.microsoft.com/office/drawing/2014/main" id="{F14E1432-9529-45E1-85D3-42A2422AA2D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2" name="TextBox 91">
            <a:extLst>
              <a:ext uri="{FF2B5EF4-FFF2-40B4-BE49-F238E27FC236}">
                <a16:creationId xmlns:a16="http://schemas.microsoft.com/office/drawing/2014/main" id="{970C26EE-023C-4A1E-A347-16A30F78B356}"/>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909596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0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0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704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70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70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70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705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270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706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70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706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70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706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706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7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44" grpId="0" animBg="1"/>
      <p:bldP spid="127045" grpId="0" animBg="1"/>
      <p:bldP spid="127048" grpId="0" animBg="1"/>
      <p:bldP spid="127049" grpId="0" animBg="1"/>
      <p:bldP spid="127050" grpId="0" animBg="1"/>
      <p:bldP spid="127051" grpId="0" animBg="1"/>
      <p:bldP spid="127052" grpId="0" animBg="1"/>
      <p:bldP spid="127062" grpId="0" animBg="1"/>
      <p:bldP spid="127065" grpId="0" animBg="1"/>
      <p:bldP spid="127066" grpId="0" animBg="1"/>
      <p:bldP spid="127067" grpId="0" animBg="1"/>
      <p:bldP spid="127068" grpId="0"/>
      <p:bldP spid="127069" grpId="0" animBg="1"/>
      <p:bldP spid="12707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82882" y="309706"/>
            <a:ext cx="9839035" cy="1325563"/>
          </a:xfrm>
        </p:spPr>
        <p:txBody>
          <a:bodyPr/>
          <a:lstStyle/>
          <a:p>
            <a:pPr algn="ctr" eaLnBrk="1" hangingPunct="1"/>
            <a:r>
              <a:rPr lang="en-US" altLang="en-US" u="sng" dirty="0">
                <a:latin typeface="+mn-lt"/>
              </a:rPr>
              <a:t>Take home: Surveillance in crisis situations </a:t>
            </a:r>
          </a:p>
        </p:txBody>
      </p:sp>
      <p:sp>
        <p:nvSpPr>
          <p:cNvPr id="47107" name="Rectangle 3"/>
          <p:cNvSpPr>
            <a:spLocks noGrp="1" noChangeArrowheads="1"/>
          </p:cNvSpPr>
          <p:nvPr>
            <p:ph type="body" idx="1"/>
          </p:nvPr>
        </p:nvSpPr>
        <p:spPr>
          <a:xfrm>
            <a:off x="1752600" y="2239674"/>
            <a:ext cx="8686800" cy="3837853"/>
          </a:xfrm>
        </p:spPr>
        <p:txBody>
          <a:bodyPr>
            <a:normAutofit fontScale="92500" lnSpcReduction="20000"/>
          </a:bodyPr>
          <a:lstStyle/>
          <a:p>
            <a:pPr eaLnBrk="1" hangingPunct="1"/>
            <a:r>
              <a:rPr lang="en-US" altLang="en-US" dirty="0"/>
              <a:t>How is the population likely </a:t>
            </a:r>
            <a:r>
              <a:rPr lang="en-US" altLang="en-US"/>
              <a:t>to change?</a:t>
            </a:r>
          </a:p>
          <a:p>
            <a:pPr eaLnBrk="1" hangingPunct="1"/>
            <a:r>
              <a:rPr lang="en-US" altLang="en-US" dirty="0"/>
              <a:t>What are the current/future risks?</a:t>
            </a:r>
          </a:p>
          <a:p>
            <a:pPr eaLnBrk="1" hangingPunct="1"/>
            <a:r>
              <a:rPr lang="en-US" altLang="en-US" dirty="0"/>
              <a:t>Which diseases/syndromes should be in the system?</a:t>
            </a:r>
          </a:p>
          <a:p>
            <a:pPr eaLnBrk="1" hangingPunct="1"/>
            <a:r>
              <a:rPr lang="en-US" altLang="en-US" dirty="0"/>
              <a:t>What are the case definitions?</a:t>
            </a:r>
          </a:p>
          <a:p>
            <a:pPr eaLnBrk="1" hangingPunct="1"/>
            <a:r>
              <a:rPr lang="en-US" altLang="en-US" dirty="0"/>
              <a:t>What information will be collected?</a:t>
            </a:r>
          </a:p>
          <a:p>
            <a:pPr eaLnBrk="1" hangingPunct="1"/>
            <a:r>
              <a:rPr lang="en-US" altLang="en-US" dirty="0"/>
              <a:t>Who will collect information?</a:t>
            </a:r>
          </a:p>
          <a:p>
            <a:pPr eaLnBrk="1" hangingPunct="1"/>
            <a:r>
              <a:rPr lang="en-US" altLang="en-US" dirty="0"/>
              <a:t>How will data be collated/analyzed?</a:t>
            </a:r>
          </a:p>
          <a:p>
            <a:pPr eaLnBrk="1" hangingPunct="1"/>
            <a:r>
              <a:rPr lang="en-US" altLang="en-US" dirty="0"/>
              <a:t>What is the frequency/method of reporting?</a:t>
            </a:r>
          </a:p>
          <a:p>
            <a:pPr eaLnBrk="1" hangingPunct="1"/>
            <a:r>
              <a:rPr lang="en-US" altLang="en-US" dirty="0"/>
              <a:t>How will it be used and fed back to stakeholders?</a:t>
            </a:r>
          </a:p>
        </p:txBody>
      </p:sp>
      <p:sp>
        <p:nvSpPr>
          <p:cNvPr id="4" name="Rectangle 3">
            <a:extLst>
              <a:ext uri="{FF2B5EF4-FFF2-40B4-BE49-F238E27FC236}">
                <a16:creationId xmlns:a16="http://schemas.microsoft.com/office/drawing/2014/main" id="{65BE2176-A839-428B-BD33-781680A34B5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9A9A829B-F5C6-4A7C-BF03-DC43B96925CF}"/>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761632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73" y="1329269"/>
            <a:ext cx="3097688" cy="4490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7A704303-AE40-4FD9-8A76-69FD4FEE5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184" y="1919111"/>
            <a:ext cx="3456848" cy="4272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33269619-E1E5-478B-9270-D65BC36CEC3F}"/>
              </a:ext>
            </a:extLst>
          </p:cNvPr>
          <p:cNvSpPr txBox="1"/>
          <p:nvPr/>
        </p:nvSpPr>
        <p:spPr>
          <a:xfrm>
            <a:off x="4367691" y="241940"/>
            <a:ext cx="2701893" cy="769441"/>
          </a:xfrm>
          <a:prstGeom prst="rect">
            <a:avLst/>
          </a:prstGeom>
          <a:noFill/>
        </p:spPr>
        <p:txBody>
          <a:bodyPr wrap="none" rtlCol="0">
            <a:spAutoFit/>
          </a:bodyPr>
          <a:lstStyle/>
          <a:p>
            <a:r>
              <a:rPr lang="en-GB" sz="4400" u="sng" dirty="0"/>
              <a:t>References</a:t>
            </a:r>
          </a:p>
        </p:txBody>
      </p:sp>
      <p:sp>
        <p:nvSpPr>
          <p:cNvPr id="6" name="Rectangle 5">
            <a:extLst>
              <a:ext uri="{FF2B5EF4-FFF2-40B4-BE49-F238E27FC236}">
                <a16:creationId xmlns:a16="http://schemas.microsoft.com/office/drawing/2014/main" id="{C97BF8C7-3CC9-4B5E-8B39-50DCA901655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B463702A-B223-4AF0-B4FB-DA359A251430}"/>
              </a:ext>
            </a:extLst>
          </p:cNvPr>
          <p:cNvSpPr txBox="1"/>
          <p:nvPr/>
        </p:nvSpPr>
        <p:spPr>
          <a:xfrm>
            <a:off x="55650" y="5274845"/>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2" name="TextBox 1">
            <a:extLst>
              <a:ext uri="{FF2B5EF4-FFF2-40B4-BE49-F238E27FC236}">
                <a16:creationId xmlns:a16="http://schemas.microsoft.com/office/drawing/2014/main" id="{1DA5C3F5-30E6-4C74-BF19-3D7D0AFDADCE}"/>
              </a:ext>
            </a:extLst>
          </p:cNvPr>
          <p:cNvSpPr txBox="1"/>
          <p:nvPr/>
        </p:nvSpPr>
        <p:spPr>
          <a:xfrm>
            <a:off x="7454885" y="1329269"/>
            <a:ext cx="3284682" cy="369332"/>
          </a:xfrm>
          <a:prstGeom prst="rect">
            <a:avLst/>
          </a:prstGeom>
          <a:noFill/>
        </p:spPr>
        <p:txBody>
          <a:bodyPr wrap="none" rtlCol="0">
            <a:spAutoFit/>
          </a:bodyPr>
          <a:lstStyle/>
          <a:p>
            <a:r>
              <a:rPr lang="en-GB" dirty="0"/>
              <a:t>EWAR weekly reports (WHO), </a:t>
            </a:r>
            <a:r>
              <a:rPr lang="en-GB" dirty="0" err="1"/>
              <a:t>e.g</a:t>
            </a:r>
            <a:endParaRPr lang="en-GB" dirty="0"/>
          </a:p>
        </p:txBody>
      </p:sp>
    </p:spTree>
    <p:extLst>
      <p:ext uri="{BB962C8B-B14F-4D97-AF65-F5344CB8AC3E}">
        <p14:creationId xmlns:p14="http://schemas.microsoft.com/office/powerpoint/2010/main" val="1637069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6DB6B4-368C-4518-BCB6-134ACE3E850E}"/>
              </a:ext>
            </a:extLst>
          </p:cNvPr>
          <p:cNvSpPr txBox="1"/>
          <p:nvPr/>
        </p:nvSpPr>
        <p:spPr>
          <a:xfrm>
            <a:off x="3838222" y="440267"/>
            <a:ext cx="4222503" cy="830997"/>
          </a:xfrm>
          <a:prstGeom prst="rect">
            <a:avLst/>
          </a:prstGeom>
          <a:noFill/>
        </p:spPr>
        <p:txBody>
          <a:bodyPr wrap="none" rtlCol="0">
            <a:spAutoFit/>
          </a:bodyPr>
          <a:lstStyle/>
          <a:p>
            <a:r>
              <a:rPr lang="en-GB" sz="4800" u="sng" dirty="0"/>
              <a:t>Further reading </a:t>
            </a:r>
          </a:p>
        </p:txBody>
      </p:sp>
      <p:sp>
        <p:nvSpPr>
          <p:cNvPr id="3" name="Rectangle 2">
            <a:extLst>
              <a:ext uri="{FF2B5EF4-FFF2-40B4-BE49-F238E27FC236}">
                <a16:creationId xmlns:a16="http://schemas.microsoft.com/office/drawing/2014/main" id="{1DD8B001-00B8-4F99-A4A4-FED856106EC4}"/>
              </a:ext>
            </a:extLst>
          </p:cNvPr>
          <p:cNvSpPr/>
          <p:nvPr/>
        </p:nvSpPr>
        <p:spPr>
          <a:xfrm>
            <a:off x="897467" y="1897080"/>
            <a:ext cx="10397066" cy="4370427"/>
          </a:xfrm>
          <a:prstGeom prst="rect">
            <a:avLst/>
          </a:prstGeom>
        </p:spPr>
        <p:txBody>
          <a:bodyPr wrap="square">
            <a:spAutoFit/>
          </a:bodyPr>
          <a:lstStyle/>
          <a:p>
            <a:pPr marL="285750" indent="-285750">
              <a:buFont typeface="Arial" panose="020B0604020202020204" pitchFamily="34" charset="0"/>
              <a:buChar char="•"/>
            </a:pPr>
            <a:r>
              <a:rPr lang="en-AU" sz="2000" dirty="0">
                <a:solidFill>
                  <a:srgbClr val="000000"/>
                </a:solidFill>
              </a:rPr>
              <a:t>Stone, Erin et al. “Community Event-Based Surveillance for Ebola Virus Disease in Sierra Leone: Implementation of a National-Level System During a Crisis.” </a:t>
            </a:r>
            <a:r>
              <a:rPr lang="en-AU" sz="2000" i="1" dirty="0" err="1">
                <a:solidFill>
                  <a:srgbClr val="000000"/>
                </a:solidFill>
              </a:rPr>
              <a:t>PLoS</a:t>
            </a:r>
            <a:r>
              <a:rPr lang="en-AU" sz="2000" i="1" dirty="0">
                <a:solidFill>
                  <a:srgbClr val="000000"/>
                </a:solidFill>
              </a:rPr>
              <a:t> Currents</a:t>
            </a:r>
            <a:r>
              <a:rPr lang="en-AU" sz="2000" dirty="0">
                <a:solidFill>
                  <a:srgbClr val="000000"/>
                </a:solidFill>
              </a:rPr>
              <a:t> 8 (2016): ecurrents.outbreaks.d119c71125b5cce312b9700d744c56d8. </a:t>
            </a:r>
            <a:r>
              <a:rPr lang="en-AU" sz="2000" i="1" dirty="0">
                <a:solidFill>
                  <a:srgbClr val="000000"/>
                </a:solidFill>
              </a:rPr>
              <a:t>PMC</a:t>
            </a:r>
            <a:r>
              <a:rPr lang="en-AU" sz="2000" dirty="0">
                <a:solidFill>
                  <a:srgbClr val="000000"/>
                </a:solidFill>
              </a:rPr>
              <a:t>. Web. 20 Feb. 2017</a:t>
            </a:r>
          </a:p>
          <a:p>
            <a:pPr marL="285750" indent="-285750">
              <a:buFont typeface="Arial" panose="020B0604020202020204" pitchFamily="34" charset="0"/>
              <a:buChar char="•"/>
            </a:pPr>
            <a:r>
              <a:rPr lang="en-AU" sz="2000" dirty="0">
                <a:solidFill>
                  <a:srgbClr val="000000"/>
                </a:solidFill>
              </a:rPr>
              <a:t>Mariner, Jeffrey C. et al. “Experiences in Participatory Surveillance and Community-Based Reporting Systems for H5N1 Highly Pathogenic Avian Influenza: A Case Study Approach.” </a:t>
            </a:r>
            <a:r>
              <a:rPr lang="en-AU" sz="2000" i="1" dirty="0" err="1">
                <a:solidFill>
                  <a:srgbClr val="000000"/>
                </a:solidFill>
              </a:rPr>
              <a:t>Ecohealth</a:t>
            </a:r>
            <a:r>
              <a:rPr lang="en-AU" sz="2000" dirty="0">
                <a:solidFill>
                  <a:srgbClr val="000000"/>
                </a:solidFill>
              </a:rPr>
              <a:t> 11.1 (2014): 22–35. </a:t>
            </a:r>
            <a:r>
              <a:rPr lang="en-AU" sz="2000" i="1" dirty="0">
                <a:solidFill>
                  <a:srgbClr val="000000"/>
                </a:solidFill>
              </a:rPr>
              <a:t>PMC</a:t>
            </a:r>
            <a:r>
              <a:rPr lang="en-AU" sz="2000" dirty="0">
                <a:solidFill>
                  <a:srgbClr val="000000"/>
                </a:solidFill>
              </a:rPr>
              <a:t>. Web. 20 Feb. 2017</a:t>
            </a:r>
          </a:p>
          <a:p>
            <a:pPr marL="285750" indent="-285750">
              <a:buFont typeface="Arial" panose="020B0604020202020204" pitchFamily="34" charset="0"/>
              <a:buChar char="•"/>
            </a:pPr>
            <a:r>
              <a:rPr lang="en-AU" sz="2000" dirty="0">
                <a:solidFill>
                  <a:srgbClr val="000000"/>
                </a:solidFill>
              </a:rPr>
              <a:t>Sarah Bowden, et al. ‘’Implementation and utilization of community-based mortality surveillance: A case study from Chad.’’ Conflict and health 2012, 6: 11</a:t>
            </a:r>
          </a:p>
          <a:p>
            <a:pPr marL="285750" indent="-285750">
              <a:buFont typeface="Arial" panose="020B0604020202020204" pitchFamily="34" charset="0"/>
              <a:buChar char="•"/>
            </a:pPr>
            <a:r>
              <a:rPr lang="en-AU" sz="2000" dirty="0">
                <a:solidFill>
                  <a:srgbClr val="000000"/>
                </a:solidFill>
              </a:rPr>
              <a:t>Francesco Checchi et al. ‘’Evaluation of the Disease Early Warning system in crisis-affected areas of Pakistan. Final report 2011. WHO – LSHTM</a:t>
            </a:r>
          </a:p>
          <a:p>
            <a:pPr marL="285750" indent="-285750">
              <a:buFont typeface="Arial" panose="020B0604020202020204" pitchFamily="34" charset="0"/>
              <a:buChar char="•"/>
            </a:pPr>
            <a:r>
              <a:rPr lang="en-AU" sz="2000" dirty="0">
                <a:solidFill>
                  <a:srgbClr val="000000"/>
                </a:solidFill>
              </a:rPr>
              <a:t>Oleg O. </a:t>
            </a:r>
            <a:r>
              <a:rPr lang="en-AU" sz="2000" dirty="0" err="1">
                <a:solidFill>
                  <a:srgbClr val="000000"/>
                </a:solidFill>
              </a:rPr>
              <a:t>Bilukha</a:t>
            </a:r>
            <a:r>
              <a:rPr lang="en-AU" sz="2000" dirty="0">
                <a:solidFill>
                  <a:srgbClr val="000000"/>
                </a:solidFill>
              </a:rPr>
              <a:t> et al. ‘’Fatal and non-fatal injuries due to intentional explosions in Nepal, 2008-2011: analysis of surveillance data’’. Conflict and health 2013, 7: 5 </a:t>
            </a:r>
          </a:p>
          <a:p>
            <a:pPr marL="285750" indent="-285750">
              <a:buFont typeface="Arial" panose="020B0604020202020204" pitchFamily="34" charset="0"/>
              <a:buChar char="•"/>
            </a:pPr>
            <a:endParaRPr lang="en-AU" sz="2000" dirty="0">
              <a:solidFill>
                <a:srgbClr val="000000"/>
              </a:solidFill>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279577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9988" y="144074"/>
            <a:ext cx="9169866" cy="1325563"/>
          </a:xfrm>
        </p:spPr>
        <p:txBody>
          <a:bodyPr/>
          <a:lstStyle/>
          <a:p>
            <a:pPr algn="ctr"/>
            <a:r>
              <a:rPr lang="en-AU" u="sng" dirty="0">
                <a:latin typeface="+mn-lt"/>
              </a:rPr>
              <a:t>Purpose of PHS in crisis situations </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369526" y="5380073"/>
            <a:ext cx="1068278" cy="1068278"/>
          </a:xfrm>
        </p:spPr>
      </p:pic>
      <p:pic>
        <p:nvPicPr>
          <p:cNvPr id="1026" name="Picture 2" descr="http://d.ibtimes.co.uk/en/full/1437494/nepal-earthquak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810" y="1598097"/>
            <a:ext cx="5490379" cy="36618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6181" y="5652602"/>
            <a:ext cx="8229600" cy="523220"/>
          </a:xfrm>
          <a:prstGeom prst="rect">
            <a:avLst/>
          </a:prstGeom>
          <a:noFill/>
        </p:spPr>
        <p:txBody>
          <a:bodyPr wrap="square" rtlCol="0">
            <a:spAutoFit/>
          </a:bodyPr>
          <a:lstStyle/>
          <a:p>
            <a:pPr algn="ctr">
              <a:spcBef>
                <a:spcPts val="0"/>
              </a:spcBef>
            </a:pPr>
            <a:r>
              <a:rPr lang="en-AU" sz="2800" dirty="0">
                <a:solidFill>
                  <a:srgbClr val="0000FF"/>
                </a:solidFill>
              </a:rPr>
              <a:t>Reduce Mortality and Morbidity in a population</a:t>
            </a:r>
            <a:endParaRPr lang="fr-FR" sz="2800" dirty="0">
              <a:solidFill>
                <a:srgbClr val="0000FF"/>
              </a:solidFill>
            </a:endParaRPr>
          </a:p>
        </p:txBody>
      </p:sp>
      <p:sp>
        <p:nvSpPr>
          <p:cNvPr id="9" name="TextBox 8"/>
          <p:cNvSpPr txBox="1"/>
          <p:nvPr/>
        </p:nvSpPr>
        <p:spPr>
          <a:xfrm>
            <a:off x="3669426" y="6568522"/>
            <a:ext cx="8581929" cy="338554"/>
          </a:xfrm>
          <a:prstGeom prst="rect">
            <a:avLst/>
          </a:prstGeom>
          <a:noFill/>
        </p:spPr>
        <p:txBody>
          <a:bodyPr wrap="square" rtlCol="0">
            <a:spAutoFit/>
          </a:bodyPr>
          <a:lstStyle/>
          <a:p>
            <a:pPr algn="r"/>
            <a:r>
              <a:rPr lang="en-AU" sz="1600" dirty="0">
                <a:solidFill>
                  <a:schemeClr val="tx1"/>
                </a:solidFill>
              </a:rPr>
              <a:t>Photo credit: http://d.ibtimes.co.uk/en/full/1437494/nepal-earthquake.jpg</a:t>
            </a:r>
            <a:endParaRPr lang="fr-FR" sz="1600" dirty="0">
              <a:solidFill>
                <a:schemeClr val="tx1"/>
              </a:solidFill>
            </a:endParaRPr>
          </a:p>
        </p:txBody>
      </p:sp>
      <p:sp>
        <p:nvSpPr>
          <p:cNvPr id="8" name="Rectangle 7">
            <a:extLst>
              <a:ext uri="{FF2B5EF4-FFF2-40B4-BE49-F238E27FC236}">
                <a16:creationId xmlns:a16="http://schemas.microsoft.com/office/drawing/2014/main" id="{634961EB-5E38-429B-8751-0BF389A55FD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0" name="TextBox 9">
            <a:extLst>
              <a:ext uri="{FF2B5EF4-FFF2-40B4-BE49-F238E27FC236}">
                <a16:creationId xmlns:a16="http://schemas.microsoft.com/office/drawing/2014/main" id="{73845CC8-BD52-4EA3-84F7-8CD874669279}"/>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342543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005" y="586387"/>
            <a:ext cx="9531991" cy="1325563"/>
          </a:xfrm>
        </p:spPr>
        <p:txBody>
          <a:bodyPr/>
          <a:lstStyle/>
          <a:p>
            <a:pPr algn="ctr"/>
            <a:r>
              <a:rPr lang="en-AU" u="sng" dirty="0">
                <a:latin typeface="+mn-lt"/>
              </a:rPr>
              <a:t>Role of health surveillance in crises </a:t>
            </a:r>
          </a:p>
        </p:txBody>
      </p:sp>
      <p:sp>
        <p:nvSpPr>
          <p:cNvPr id="8" name="TextBox 7"/>
          <p:cNvSpPr txBox="1"/>
          <p:nvPr/>
        </p:nvSpPr>
        <p:spPr>
          <a:xfrm>
            <a:off x="1442006" y="2441900"/>
            <a:ext cx="9531991" cy="2677656"/>
          </a:xfrm>
          <a:prstGeom prst="rect">
            <a:avLst/>
          </a:prstGeom>
          <a:noFill/>
        </p:spPr>
        <p:txBody>
          <a:bodyPr wrap="square" rtlCol="0">
            <a:spAutoFit/>
          </a:bodyPr>
          <a:lstStyle/>
          <a:p>
            <a:pPr marL="285750" indent="-285750">
              <a:buFont typeface="Arial" panose="020B0604020202020204" pitchFamily="34" charset="0"/>
              <a:buChar char="•"/>
            </a:pPr>
            <a:r>
              <a:rPr lang="en-AU" sz="2800" dirty="0">
                <a:solidFill>
                  <a:schemeClr val="tx1"/>
                </a:solidFill>
              </a:rPr>
              <a:t>Timely detection of health events threatening public health (outbreaks)</a:t>
            </a:r>
          </a:p>
          <a:p>
            <a:pPr marL="285750" indent="-285750">
              <a:buFont typeface="Arial" panose="020B0604020202020204" pitchFamily="34" charset="0"/>
              <a:buChar char="•"/>
            </a:pPr>
            <a:r>
              <a:rPr lang="en-AU" sz="2800" dirty="0"/>
              <a:t>Monitor health trends for appropriate public health action </a:t>
            </a:r>
            <a:endParaRPr lang="en-AU" sz="2800" dirty="0">
              <a:solidFill>
                <a:schemeClr val="tx1"/>
              </a:solidFill>
            </a:endParaRPr>
          </a:p>
          <a:p>
            <a:pPr marL="285750" indent="-285750">
              <a:buFont typeface="Arial" panose="020B0604020202020204" pitchFamily="34" charset="0"/>
              <a:buChar char="•"/>
            </a:pPr>
            <a:r>
              <a:rPr lang="en-AU" sz="2800" dirty="0">
                <a:solidFill>
                  <a:schemeClr val="tx1"/>
                </a:solidFill>
              </a:rPr>
              <a:t>Monitor programme performance</a:t>
            </a:r>
          </a:p>
          <a:p>
            <a:pPr marL="285750" indent="-285750">
              <a:buFont typeface="Arial" panose="020B0604020202020204" pitchFamily="34" charset="0"/>
              <a:buChar char="•"/>
            </a:pPr>
            <a:r>
              <a:rPr lang="en-AU" sz="2800" dirty="0">
                <a:solidFill>
                  <a:schemeClr val="tx1"/>
                </a:solidFill>
              </a:rPr>
              <a:t>Monitor workload at health facilities to optimise allocation of resources</a:t>
            </a:r>
          </a:p>
        </p:txBody>
      </p:sp>
      <p:sp>
        <p:nvSpPr>
          <p:cNvPr id="4" name="Rectangle 3">
            <a:extLst>
              <a:ext uri="{FF2B5EF4-FFF2-40B4-BE49-F238E27FC236}">
                <a16:creationId xmlns:a16="http://schemas.microsoft.com/office/drawing/2014/main" id="{5B3571D1-5C21-4C83-B9B7-7F8B1F1001E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BF3EB4FD-5223-41C1-8803-F15925246704}"/>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821247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7386" y="661193"/>
            <a:ext cx="9361487" cy="1325563"/>
          </a:xfrm>
        </p:spPr>
        <p:txBody>
          <a:bodyPr>
            <a:normAutofit/>
          </a:bodyPr>
          <a:lstStyle/>
          <a:p>
            <a:r>
              <a:rPr lang="en-AU" sz="3600" dirty="0">
                <a:latin typeface="+mn-lt"/>
              </a:rPr>
              <a:t>Why is health surveillance imperative in acute and protracted crises? </a:t>
            </a:r>
          </a:p>
        </p:txBody>
      </p:sp>
      <p:sp>
        <p:nvSpPr>
          <p:cNvPr id="8" name="TextBox 7"/>
          <p:cNvSpPr txBox="1"/>
          <p:nvPr/>
        </p:nvSpPr>
        <p:spPr>
          <a:xfrm>
            <a:off x="1853966" y="2557201"/>
            <a:ext cx="9361487" cy="2677656"/>
          </a:xfrm>
          <a:prstGeom prst="rect">
            <a:avLst/>
          </a:prstGeom>
          <a:noFill/>
        </p:spPr>
        <p:txBody>
          <a:bodyPr wrap="square" rtlCol="0">
            <a:spAutoFit/>
          </a:bodyPr>
          <a:lstStyle/>
          <a:p>
            <a:pPr marL="285750" indent="-285750">
              <a:buFont typeface="Arial" panose="020B0604020202020204" pitchFamily="34" charset="0"/>
              <a:buChar char="•"/>
            </a:pPr>
            <a:r>
              <a:rPr lang="en-AU" sz="2800" dirty="0"/>
              <a:t>High </a:t>
            </a:r>
            <a:r>
              <a:rPr lang="en-AU" sz="2800" dirty="0">
                <a:solidFill>
                  <a:schemeClr val="tx1"/>
                </a:solidFill>
              </a:rPr>
              <a:t>vulnerability of affected populations to </a:t>
            </a:r>
            <a:r>
              <a:rPr lang="en-AU" sz="2800" b="1" dirty="0">
                <a:solidFill>
                  <a:schemeClr val="tx1"/>
                </a:solidFill>
              </a:rPr>
              <a:t>risks</a:t>
            </a:r>
            <a:r>
              <a:rPr lang="en-AU" sz="2800" dirty="0">
                <a:solidFill>
                  <a:schemeClr val="tx1"/>
                </a:solidFill>
              </a:rPr>
              <a:t> of epidemics, malnutrition and other acute health problems</a:t>
            </a:r>
          </a:p>
          <a:p>
            <a:pPr marL="285750" indent="-285750">
              <a:buFont typeface="Arial" panose="020B0604020202020204" pitchFamily="34" charset="0"/>
              <a:buChar char="•"/>
            </a:pPr>
            <a:r>
              <a:rPr lang="en-AU" sz="2800" b="1" dirty="0">
                <a:solidFill>
                  <a:schemeClr val="tx1"/>
                </a:solidFill>
              </a:rPr>
              <a:t>Sudden changes </a:t>
            </a:r>
            <a:r>
              <a:rPr lang="en-AU" sz="2800" dirty="0">
                <a:solidFill>
                  <a:schemeClr val="tx1"/>
                </a:solidFill>
              </a:rPr>
              <a:t>that can occur (in the population and health conditions)</a:t>
            </a:r>
          </a:p>
          <a:p>
            <a:pPr marL="285750" indent="-285750">
              <a:buFont typeface="Arial" panose="020B0604020202020204" pitchFamily="34" charset="0"/>
              <a:buChar char="•"/>
            </a:pPr>
            <a:r>
              <a:rPr lang="en-AU" sz="2800" dirty="0">
                <a:solidFill>
                  <a:schemeClr val="tx1"/>
                </a:solidFill>
              </a:rPr>
              <a:t>Need for data on which to base </a:t>
            </a:r>
            <a:r>
              <a:rPr lang="en-AU" sz="2800" b="1" dirty="0">
                <a:solidFill>
                  <a:schemeClr val="tx1"/>
                </a:solidFill>
              </a:rPr>
              <a:t>information </a:t>
            </a:r>
            <a:r>
              <a:rPr lang="en-AU" sz="2800" dirty="0">
                <a:solidFill>
                  <a:schemeClr val="tx1"/>
                </a:solidFill>
              </a:rPr>
              <a:t>about the situation and potential need for interventions</a:t>
            </a:r>
          </a:p>
        </p:txBody>
      </p:sp>
      <p:sp>
        <p:nvSpPr>
          <p:cNvPr id="6" name="Rectangle 5">
            <a:extLst>
              <a:ext uri="{FF2B5EF4-FFF2-40B4-BE49-F238E27FC236}">
                <a16:creationId xmlns:a16="http://schemas.microsoft.com/office/drawing/2014/main" id="{4B3D7423-088D-4C81-97B3-FECCDBAAEF1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pic>
        <p:nvPicPr>
          <p:cNvPr id="7" name="Content Placeholder 6">
            <a:extLst>
              <a:ext uri="{FF2B5EF4-FFF2-40B4-BE49-F238E27FC236}">
                <a16:creationId xmlns:a16="http://schemas.microsoft.com/office/drawing/2014/main" id="{4448CD6C-7EA5-418B-A17F-CFD6373BB4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601" y="602581"/>
            <a:ext cx="1442785" cy="1442785"/>
          </a:xfrm>
          <a:prstGeom prst="rect">
            <a:avLst/>
          </a:prstGeom>
        </p:spPr>
      </p:pic>
      <p:sp>
        <p:nvSpPr>
          <p:cNvPr id="9" name="TextBox 8">
            <a:extLst>
              <a:ext uri="{FF2B5EF4-FFF2-40B4-BE49-F238E27FC236}">
                <a16:creationId xmlns:a16="http://schemas.microsoft.com/office/drawing/2014/main" id="{078C13D8-EC28-4C05-94F8-6104F011C004}"/>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846873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587" y="2853215"/>
            <a:ext cx="3717308" cy="2724876"/>
          </a:xfrm>
        </p:spPr>
        <p:txBody>
          <a:bodyPr>
            <a:normAutofit/>
          </a:bodyPr>
          <a:lstStyle/>
          <a:p>
            <a:pPr marL="0" indent="0">
              <a:buNone/>
            </a:pPr>
            <a:r>
              <a:rPr lang="en-US" dirty="0"/>
              <a:t>    </a:t>
            </a:r>
            <a:endParaRPr lang="en-US" dirty="0">
              <a:solidFill>
                <a:srgbClr val="C00000"/>
              </a:solidFill>
            </a:endParaRPr>
          </a:p>
          <a:p>
            <a:pPr marL="0" indent="0" algn="ctr">
              <a:buNone/>
            </a:pPr>
            <a:r>
              <a:rPr lang="en-US" dirty="0"/>
              <a:t>What is the difference between </a:t>
            </a:r>
            <a:r>
              <a:rPr lang="en-US" b="1" dirty="0">
                <a:solidFill>
                  <a:srgbClr val="0000FF"/>
                </a:solidFill>
              </a:rPr>
              <a:t>Passive </a:t>
            </a:r>
            <a:r>
              <a:rPr lang="en-US" dirty="0"/>
              <a:t>and</a:t>
            </a:r>
            <a:r>
              <a:rPr lang="en-US" b="1" dirty="0">
                <a:solidFill>
                  <a:srgbClr val="0A4FC0"/>
                </a:solidFill>
              </a:rPr>
              <a:t> </a:t>
            </a:r>
            <a:r>
              <a:rPr lang="en-US" b="1" dirty="0">
                <a:solidFill>
                  <a:srgbClr val="0000FF"/>
                </a:solidFill>
              </a:rPr>
              <a:t>Active </a:t>
            </a:r>
            <a:r>
              <a:rPr lang="en-US" dirty="0"/>
              <a:t>health surveillance</a:t>
            </a:r>
          </a:p>
        </p:txBody>
      </p:sp>
      <p:sp>
        <p:nvSpPr>
          <p:cNvPr id="4" name="TextBox 3"/>
          <p:cNvSpPr txBox="1"/>
          <p:nvPr/>
        </p:nvSpPr>
        <p:spPr>
          <a:xfrm>
            <a:off x="1833956" y="1560646"/>
            <a:ext cx="1326004" cy="1569660"/>
          </a:xfrm>
          <a:prstGeom prst="rect">
            <a:avLst/>
          </a:prstGeom>
          <a:noFill/>
        </p:spPr>
        <p:txBody>
          <a:bodyPr wrap="none" rtlCol="0">
            <a:spAutoFit/>
          </a:bodyPr>
          <a:lstStyle/>
          <a:p>
            <a:r>
              <a:rPr lang="en-US" sz="9600" b="1" dirty="0">
                <a:solidFill>
                  <a:srgbClr val="FF0000"/>
                </a:solidFill>
              </a:rPr>
              <a:t>??</a:t>
            </a:r>
            <a:endParaRPr lang="en-GB" sz="9600" b="1" dirty="0">
              <a:solidFill>
                <a:srgbClr val="FF0000"/>
              </a:solidFill>
            </a:endParaRPr>
          </a:p>
        </p:txBody>
      </p:sp>
      <p:sp>
        <p:nvSpPr>
          <p:cNvPr id="5" name="Slide Number Placeholder 4"/>
          <p:cNvSpPr>
            <a:spLocks noGrp="1"/>
          </p:cNvSpPr>
          <p:nvPr>
            <p:ph type="sldNum" sz="quarter" idx="12"/>
          </p:nvPr>
        </p:nvSpPr>
        <p:spPr/>
        <p:txBody>
          <a:bodyPr/>
          <a:lstStyle/>
          <a:p>
            <a:fld id="{B077871E-C384-5749-ACA0-F605BA7C9783}" type="slidenum">
              <a:rPr lang="en-US" smtClean="0"/>
              <a:t>9</a:t>
            </a:fld>
            <a:endParaRPr lang="en-US" dirty="0"/>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13" name="TextBox 12"/>
          <p:cNvSpPr txBox="1"/>
          <p:nvPr/>
        </p:nvSpPr>
        <p:spPr>
          <a:xfrm>
            <a:off x="8822385" y="1645265"/>
            <a:ext cx="2929468" cy="4154984"/>
          </a:xfrm>
          <a:prstGeom prst="rect">
            <a:avLst/>
          </a:prstGeom>
          <a:noFill/>
          <a:ln>
            <a:solidFill>
              <a:schemeClr val="accent1">
                <a:lumMod val="75000"/>
              </a:schemeClr>
            </a:solidFill>
          </a:ln>
        </p:spPr>
        <p:txBody>
          <a:bodyPr wrap="square" rtlCol="0">
            <a:spAutoFit/>
          </a:bodyPr>
          <a:lstStyle/>
          <a:p>
            <a:r>
              <a:rPr lang="en-US" sz="2400" b="1" u="sng" dirty="0"/>
              <a:t>Active surveillance</a:t>
            </a:r>
          </a:p>
          <a:p>
            <a:r>
              <a:rPr lang="en-US" sz="2400" dirty="0">
                <a:latin typeface="Calibri" panose="020F0502020204030204" pitchFamily="34" charset="0"/>
              </a:rPr>
              <a:t>involves visiting health facilities, talking to health-care providers and reviewing medical records to identify suspected cases of disease under surveillance</a:t>
            </a:r>
          </a:p>
          <a:p>
            <a:r>
              <a:rPr lang="en-US" sz="2400" b="1" dirty="0"/>
              <a:t> </a:t>
            </a:r>
            <a:endParaRPr lang="en-US" sz="2400" dirty="0"/>
          </a:p>
        </p:txBody>
      </p:sp>
      <p:sp>
        <p:nvSpPr>
          <p:cNvPr id="14" name="TextBox 13"/>
          <p:cNvSpPr txBox="1"/>
          <p:nvPr/>
        </p:nvSpPr>
        <p:spPr>
          <a:xfrm>
            <a:off x="5299034" y="1645265"/>
            <a:ext cx="2929467" cy="4893647"/>
          </a:xfrm>
          <a:prstGeom prst="rect">
            <a:avLst/>
          </a:prstGeom>
          <a:noFill/>
          <a:ln>
            <a:solidFill>
              <a:schemeClr val="accent1">
                <a:lumMod val="75000"/>
              </a:schemeClr>
            </a:solidFill>
          </a:ln>
        </p:spPr>
        <p:txBody>
          <a:bodyPr wrap="square" rtlCol="0">
            <a:spAutoFit/>
          </a:bodyPr>
          <a:lstStyle/>
          <a:p>
            <a:r>
              <a:rPr lang="en-US" sz="2400" b="1" u="sng" dirty="0"/>
              <a:t>Passive surveillance</a:t>
            </a:r>
          </a:p>
          <a:p>
            <a:r>
              <a:rPr lang="en-US" sz="2400" dirty="0">
                <a:latin typeface="Calibri" panose="020F0502020204030204" pitchFamily="34" charset="0"/>
              </a:rPr>
              <a:t>Regular reporting of disease data by all services that see patients and are part of a reporting network. It involves passive notification and reports are generated and sent by local staff</a:t>
            </a:r>
          </a:p>
          <a:p>
            <a:r>
              <a:rPr lang="en-US" sz="2400" dirty="0">
                <a:latin typeface="Calibri" panose="020F0502020204030204" pitchFamily="34" charset="0"/>
              </a:rPr>
              <a:t>There is no active search for cases.</a:t>
            </a:r>
            <a:endParaRPr lang="en-US" sz="2400" dirty="0"/>
          </a:p>
        </p:txBody>
      </p:sp>
      <p:sp>
        <p:nvSpPr>
          <p:cNvPr id="15" name="TextBox 14"/>
          <p:cNvSpPr txBox="1"/>
          <p:nvPr/>
        </p:nvSpPr>
        <p:spPr>
          <a:xfrm>
            <a:off x="2874192" y="229539"/>
            <a:ext cx="6532302" cy="769441"/>
          </a:xfrm>
          <a:prstGeom prst="rect">
            <a:avLst/>
          </a:prstGeom>
          <a:noFill/>
        </p:spPr>
        <p:txBody>
          <a:bodyPr wrap="none" rtlCol="0">
            <a:spAutoFit/>
          </a:bodyPr>
          <a:lstStyle/>
          <a:p>
            <a:pPr algn="ctr"/>
            <a:r>
              <a:rPr lang="en-GB" sz="4400" u="sng" dirty="0"/>
              <a:t>Types of health surveillance</a:t>
            </a:r>
          </a:p>
        </p:txBody>
      </p:sp>
      <p:sp>
        <p:nvSpPr>
          <p:cNvPr id="2" name="TextBox 1">
            <a:extLst>
              <a:ext uri="{FF2B5EF4-FFF2-40B4-BE49-F238E27FC236}">
                <a16:creationId xmlns:a16="http://schemas.microsoft.com/office/drawing/2014/main" id="{27270773-4AA1-4875-A0E0-8CE73946B00F}"/>
              </a:ext>
            </a:extLst>
          </p:cNvPr>
          <p:cNvSpPr txBox="1"/>
          <p:nvPr/>
        </p:nvSpPr>
        <p:spPr>
          <a:xfrm>
            <a:off x="9643192" y="6356350"/>
            <a:ext cx="1287853" cy="338554"/>
          </a:xfrm>
          <a:prstGeom prst="rect">
            <a:avLst/>
          </a:prstGeom>
          <a:noFill/>
        </p:spPr>
        <p:txBody>
          <a:bodyPr wrap="none" rtlCol="0">
            <a:spAutoFit/>
          </a:bodyPr>
          <a:lstStyle/>
          <a:p>
            <a:r>
              <a:rPr lang="en-GB" sz="1600" i="1" dirty="0"/>
              <a:t>Source: WHO</a:t>
            </a:r>
          </a:p>
        </p:txBody>
      </p:sp>
    </p:spTree>
    <p:extLst>
      <p:ext uri="{BB962C8B-B14F-4D97-AF65-F5344CB8AC3E}">
        <p14:creationId xmlns:p14="http://schemas.microsoft.com/office/powerpoint/2010/main" val="37361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1932</TotalTime>
  <Words>4319</Words>
  <Application>Microsoft Office PowerPoint</Application>
  <PresentationFormat>Widescreen</PresentationFormat>
  <Paragraphs>658</Paragraphs>
  <Slides>52</Slides>
  <Notes>48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ＭＳ Ｐゴシック</vt:lpstr>
      <vt:lpstr>Arial</vt:lpstr>
      <vt:lpstr>Calibri</vt:lpstr>
      <vt:lpstr>Calibri Light</vt:lpstr>
      <vt:lpstr>Symbol</vt:lpstr>
      <vt:lpstr>Times New Roman</vt:lpstr>
      <vt:lpstr>Wingdings</vt:lpstr>
      <vt:lpstr>Office Theme</vt:lpstr>
      <vt:lpstr>PowerPoint Presentation</vt:lpstr>
      <vt:lpstr>Objectives</vt:lpstr>
      <vt:lpstr>PowerPoint Presentation</vt:lpstr>
      <vt:lpstr>The Surveillance Cycle</vt:lpstr>
      <vt:lpstr>Who usually conducts disease surveillance?</vt:lpstr>
      <vt:lpstr>Purpose of PHS in crisis situations </vt:lpstr>
      <vt:lpstr>Role of health surveillance in crises </vt:lpstr>
      <vt:lpstr>Why is health surveillance imperative in acute and protracted crises?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Crisis 1: Indian Ocean Tsunami -Scale of Disaster</vt:lpstr>
      <vt:lpstr>Crisis 1:Indian Ocean Tsunami - Operational challenges</vt:lpstr>
      <vt:lpstr>PowerPoint Presentation</vt:lpstr>
      <vt:lpstr>PowerPoint Presentation</vt:lpstr>
      <vt:lpstr>PowerPoint Presentation</vt:lpstr>
      <vt:lpstr>Crisis 3: Diphtheria Cox Bazar – Bangladesh Rohingya Camp   </vt:lpstr>
      <vt:lpstr>Crisis 3: Diphtheria Cox Bazar– Bangladesh Rohingya Camp</vt:lpstr>
      <vt:lpstr>Crisis 3: Diphtheria Cox Bazar -Initial signal and context</vt:lpstr>
      <vt:lpstr>Group work Time allocated: 20 minutes </vt:lpstr>
      <vt:lpstr>Some key points for disease surveillance data</vt:lpstr>
      <vt:lpstr>Communicable diseases typical under surveillance in a country</vt:lpstr>
      <vt:lpstr>Priority diseases for surveillance in crises</vt:lpstr>
      <vt:lpstr>PowerPoint Presentation</vt:lpstr>
      <vt:lpstr>PowerPoint Presentation</vt:lpstr>
      <vt:lpstr>Principles of health surveillance in crises </vt:lpstr>
      <vt:lpstr>The Surveillance Cycle</vt:lpstr>
      <vt:lpstr>Data collection and reporting</vt:lpstr>
      <vt:lpstr>PowerPoint Presentation</vt:lpstr>
      <vt:lpstr>Syndromic surveillance</vt:lpstr>
      <vt:lpstr>PowerPoint Presentation</vt:lpstr>
      <vt:lpstr>PowerPoint Presentation</vt:lpstr>
      <vt:lpstr>Health surveillance data in crisis situations</vt:lpstr>
      <vt:lpstr>Estimating the number of affected people</vt:lpstr>
      <vt:lpstr>Mortality surveillance </vt:lpstr>
      <vt:lpstr>PowerPoint Presentation</vt:lpstr>
      <vt:lpstr>Morbidity (disease) Surveillance</vt:lpstr>
      <vt:lpstr>PowerPoint Presentation</vt:lpstr>
      <vt:lpstr>PowerPoint Presentation</vt:lpstr>
      <vt:lpstr>PowerPoint Presentation</vt:lpstr>
      <vt:lpstr>PowerPoint Presentation</vt:lpstr>
      <vt:lpstr>Some existing tools for EWAR</vt:lpstr>
      <vt:lpstr>EWARS in a box</vt:lpstr>
      <vt:lpstr>PowerPoint Presentation</vt:lpstr>
      <vt:lpstr>Take home: Surveillance in crisis situations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Antje Van Roeden</dc:creator>
  <cp:lastModifiedBy>Antje Van Roeden</cp:lastModifiedBy>
  <cp:revision>178</cp:revision>
  <cp:lastPrinted>2019-11-11T13:36:38Z</cp:lastPrinted>
  <dcterms:created xsi:type="dcterms:W3CDTF">2019-10-28T15:24:33Z</dcterms:created>
  <dcterms:modified xsi:type="dcterms:W3CDTF">2019-12-30T08:59:39Z</dcterms:modified>
</cp:coreProperties>
</file>