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259" r:id="rId4"/>
    <p:sldId id="329" r:id="rId5"/>
    <p:sldId id="263" r:id="rId6"/>
    <p:sldId id="330" r:id="rId7"/>
    <p:sldId id="260" r:id="rId8"/>
    <p:sldId id="331" r:id="rId9"/>
    <p:sldId id="332" r:id="rId10"/>
    <p:sldId id="333" r:id="rId11"/>
    <p:sldId id="334" r:id="rId1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6902" autoAdjust="0"/>
  </p:normalViewPr>
  <p:slideViewPr>
    <p:cSldViewPr snapToGrid="0">
      <p:cViewPr varScale="1">
        <p:scale>
          <a:sx n="36" d="100"/>
          <a:sy n="36" d="100"/>
        </p:scale>
        <p:origin x="1334" y="38"/>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6658F0-1800-4ECA-A4E8-64E1030D23ED}" type="datetimeFigureOut">
              <a:rPr lang="en-GB" smtClean="0"/>
              <a:t>28/12/2019</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A734A3-EC63-408C-878C-A819D0F32C4D}" type="slidenum">
              <a:rPr lang="en-GB" smtClean="0"/>
              <a:t>‹#›</a:t>
            </a:fld>
            <a:endParaRPr lang="en-GB"/>
          </a:p>
        </p:txBody>
      </p:sp>
    </p:spTree>
    <p:extLst>
      <p:ext uri="{BB962C8B-B14F-4D97-AF65-F5344CB8AC3E}">
        <p14:creationId xmlns:p14="http://schemas.microsoft.com/office/powerpoint/2010/main" val="24698589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1</a:t>
            </a:fld>
            <a:endParaRPr lang="en-GB"/>
          </a:p>
        </p:txBody>
      </p:sp>
    </p:spTree>
    <p:extLst>
      <p:ext uri="{BB962C8B-B14F-4D97-AF65-F5344CB8AC3E}">
        <p14:creationId xmlns:p14="http://schemas.microsoft.com/office/powerpoint/2010/main" val="26233275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Each group does a web search to find information about one of the organizations /institutions included in the panel</a:t>
            </a:r>
          </a:p>
        </p:txBody>
      </p:sp>
      <p:sp>
        <p:nvSpPr>
          <p:cNvPr id="4" name="Slide Number Placeholder 3"/>
          <p:cNvSpPr>
            <a:spLocks noGrp="1"/>
          </p:cNvSpPr>
          <p:nvPr>
            <p:ph type="sldNum" sz="quarter" idx="10"/>
          </p:nvPr>
        </p:nvSpPr>
        <p:spPr/>
        <p:txBody>
          <a:bodyPr/>
          <a:lstStyle/>
          <a:p>
            <a:fld id="{51A734A3-EC63-408C-878C-A819D0F32C4D}" type="slidenum">
              <a:rPr lang="en-GB" smtClean="0"/>
              <a:t>11</a:t>
            </a:fld>
            <a:endParaRPr lang="en-GB"/>
          </a:p>
        </p:txBody>
      </p:sp>
    </p:spTree>
    <p:extLst>
      <p:ext uri="{BB962C8B-B14F-4D97-AF65-F5344CB8AC3E}">
        <p14:creationId xmlns:p14="http://schemas.microsoft.com/office/powerpoint/2010/main" val="12040659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slide is used during the module Setting the Scene: Q/A in plenary -&gt; see next slide</a:t>
            </a:r>
          </a:p>
        </p:txBody>
      </p:sp>
      <p:sp>
        <p:nvSpPr>
          <p:cNvPr id="4" name="Slide Number Placeholder 3"/>
          <p:cNvSpPr>
            <a:spLocks noGrp="1"/>
          </p:cNvSpPr>
          <p:nvPr>
            <p:ph type="sldNum" sz="quarter" idx="10"/>
          </p:nvPr>
        </p:nvSpPr>
        <p:spPr/>
        <p:txBody>
          <a:bodyPr/>
          <a:lstStyle/>
          <a:p>
            <a:fld id="{51A734A3-EC63-408C-878C-A819D0F32C4D}" type="slidenum">
              <a:rPr lang="en-GB" smtClean="0"/>
              <a:t>3</a:t>
            </a:fld>
            <a:endParaRPr lang="en-GB"/>
          </a:p>
        </p:txBody>
      </p:sp>
    </p:spTree>
    <p:extLst>
      <p:ext uri="{BB962C8B-B14F-4D97-AF65-F5344CB8AC3E}">
        <p14:creationId xmlns:p14="http://schemas.microsoft.com/office/powerpoint/2010/main" val="23291116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learners have identified different stakeholders during the module ‘Setting the Scene’ -&gt; this slide was shown after this</a:t>
            </a:r>
            <a:endParaRPr lang="fr-CH"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4</a:t>
            </a:fld>
            <a:endParaRPr lang="en-GB"/>
          </a:p>
        </p:txBody>
      </p:sp>
    </p:spTree>
    <p:extLst>
      <p:ext uri="{BB962C8B-B14F-4D97-AF65-F5344CB8AC3E}">
        <p14:creationId xmlns:p14="http://schemas.microsoft.com/office/powerpoint/2010/main" val="2368631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3237">
              <a:defRPr/>
            </a:pPr>
            <a:r>
              <a:rPr lang="en-US" dirty="0"/>
              <a:t>This slide has been discussed during the module ‘Setting the Scene’</a:t>
            </a:r>
            <a:endParaRPr lang="fr-CH" dirty="0"/>
          </a:p>
          <a:p>
            <a:endParaRPr lang="fr-CH" dirty="0"/>
          </a:p>
        </p:txBody>
      </p:sp>
      <p:sp>
        <p:nvSpPr>
          <p:cNvPr id="4" name="Slide Number Placeholder 3"/>
          <p:cNvSpPr>
            <a:spLocks noGrp="1"/>
          </p:cNvSpPr>
          <p:nvPr>
            <p:ph type="sldNum" sz="quarter" idx="10"/>
          </p:nvPr>
        </p:nvSpPr>
        <p:spPr/>
        <p:txBody>
          <a:bodyPr/>
          <a:lstStyle/>
          <a:p>
            <a:fld id="{AA5D30B7-F877-4FC6-B32C-20D5FE21BCAE}" type="slidenum">
              <a:rPr lang="fr-CH">
                <a:solidFill>
                  <a:prstClr val="black"/>
                </a:solidFill>
              </a:rPr>
              <a:pPr/>
              <a:t>5</a:t>
            </a:fld>
            <a:endParaRPr lang="fr-CH">
              <a:solidFill>
                <a:prstClr val="black"/>
              </a:solidFill>
            </a:endParaRPr>
          </a:p>
        </p:txBody>
      </p:sp>
    </p:spTree>
    <p:extLst>
      <p:ext uri="{BB962C8B-B14F-4D97-AF65-F5344CB8AC3E}">
        <p14:creationId xmlns:p14="http://schemas.microsoft.com/office/powerpoint/2010/main" val="1840428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This is one way of looking at the different stakeholders </a:t>
            </a:r>
          </a:p>
          <a:p>
            <a:r>
              <a:rPr lang="en-GB" dirty="0"/>
              <a:t>Bring out examples for some of these elements, e.g. </a:t>
            </a:r>
          </a:p>
          <a:p>
            <a:r>
              <a:rPr lang="en-GB" dirty="0"/>
              <a:t>-Mandate + legal framework: ICRC has an mandate that has been given to the institution by the States signatory to the Geneva conventions. NGOs have generally chosen themselves a mission </a:t>
            </a:r>
          </a:p>
          <a:p>
            <a:r>
              <a:rPr lang="en-GB" dirty="0"/>
              <a:t>-Legal framework: ICRC –international humanitarian law; UNHCR –refugee law; </a:t>
            </a:r>
          </a:p>
          <a:p>
            <a:r>
              <a:rPr lang="en-GB" dirty="0"/>
              <a:t>-Expertise: UNICEF, UNFPA – MSF, </a:t>
            </a:r>
            <a:r>
              <a:rPr lang="en-GB" dirty="0" err="1"/>
              <a:t>HelpAged</a:t>
            </a:r>
            <a:r>
              <a:rPr lang="en-GB" dirty="0"/>
              <a:t>. </a:t>
            </a:r>
          </a:p>
          <a:p>
            <a:r>
              <a:rPr lang="en-GB" dirty="0"/>
              <a:t>-Principles for action / strategies: For the ICRC confidentiality is one of key principles while Amnesty International choses to speak out</a:t>
            </a:r>
          </a:p>
          <a:p>
            <a:r>
              <a:rPr lang="en-GB" dirty="0"/>
              <a:t>Etc.  </a:t>
            </a:r>
          </a:p>
          <a:p>
            <a:r>
              <a:rPr lang="en-GB" dirty="0"/>
              <a:t>You will use this framework to look more in-depth into some of the stakeholders / the organizations that will be present here for the panel discussion later in the week</a:t>
            </a:r>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6</a:t>
            </a:fld>
            <a:endParaRPr lang="en-GB"/>
          </a:p>
        </p:txBody>
      </p:sp>
    </p:spTree>
    <p:extLst>
      <p:ext uri="{BB962C8B-B14F-4D97-AF65-F5344CB8AC3E}">
        <p14:creationId xmlns:p14="http://schemas.microsoft.com/office/powerpoint/2010/main" val="22943452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834A570B-63CE-0E47-8FD3-2D4412A42268}" type="slidenum">
              <a:rPr lang="en-GB" smtClean="0"/>
              <a:t>7</a:t>
            </a:fld>
            <a:endParaRPr lang="en-GB"/>
          </a:p>
        </p:txBody>
      </p:sp>
    </p:spTree>
    <p:extLst>
      <p:ext uri="{BB962C8B-B14F-4D97-AF65-F5344CB8AC3E}">
        <p14:creationId xmlns:p14="http://schemas.microsoft.com/office/powerpoint/2010/main" val="292968267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b="1" noProof="0" dirty="0"/>
              <a:t>Communication stage:</a:t>
            </a:r>
            <a:r>
              <a:rPr lang="en-GB" noProof="0" dirty="0"/>
              <a:t> Stakeholders /Organizations sharing information with one another, with no specific requirement to take the exchanged information into account in their own work. </a:t>
            </a:r>
          </a:p>
          <a:p>
            <a:pPr marL="171450" indent="-171450">
              <a:buFont typeface="Arial" panose="020B0604020202020204" pitchFamily="34" charset="0"/>
              <a:buChar char="•"/>
            </a:pPr>
            <a:r>
              <a:rPr lang="en-GB" b="1" noProof="0" dirty="0"/>
              <a:t>Cooperative coordination</a:t>
            </a:r>
            <a:r>
              <a:rPr lang="en-GB" noProof="0" dirty="0"/>
              <a:t>: Can involve a variety of activities, from agreeing to follow common guidelines/standards to gathering information through joint assessments or evaluations, moving the location of programmes, or changing their content to reduce gaps and duplications. These activities generally concern the ‘where’, ‘what’ and ‘how’ of humanitarian response, although they normally focus on one or two of these areas and do not attempt to regulate or affect all three. Still leaves actors with a high degree of autonomy</a:t>
            </a:r>
          </a:p>
          <a:p>
            <a:pPr marL="171450" indent="-171450">
              <a:buFont typeface="Arial" panose="020B0604020202020204" pitchFamily="34" charset="0"/>
              <a:buChar char="•"/>
            </a:pPr>
            <a:r>
              <a:rPr lang="en-GB" b="1" noProof="0" dirty="0"/>
              <a:t>Collaborative activities</a:t>
            </a:r>
            <a:r>
              <a:rPr lang="en-GB" noProof="0" dirty="0"/>
              <a:t> are formalised, and generally involves organisations aligning strategies and work plans so that, while maintaining their own independence, they carry out activities together. </a:t>
            </a:r>
          </a:p>
          <a:p>
            <a:pPr marL="0" indent="0">
              <a:buFont typeface="Arial" panose="020B0604020202020204" pitchFamily="34" charset="0"/>
              <a:buNone/>
            </a:pPr>
            <a:r>
              <a:rPr lang="en-GB" noProof="0" dirty="0"/>
              <a:t>Of course, there are limitations to any attempt to categorise relationships that are diverse and continuously evolving. These three categories represent ‘ideal types’; the reality is messier</a:t>
            </a:r>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8</a:t>
            </a:fld>
            <a:endParaRPr lang="en-GB"/>
          </a:p>
        </p:txBody>
      </p:sp>
    </p:spTree>
    <p:extLst>
      <p:ext uri="{BB962C8B-B14F-4D97-AF65-F5344CB8AC3E}">
        <p14:creationId xmlns:p14="http://schemas.microsoft.com/office/powerpoint/2010/main" val="23370714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CERF = Central Emergency Response Fund</a:t>
            </a:r>
          </a:p>
          <a:p>
            <a:r>
              <a:rPr lang="en-GB" dirty="0"/>
              <a:t>CHFs   = Common Humanitarian</a:t>
            </a:r>
            <a:r>
              <a:rPr lang="en-GB" baseline="0" dirty="0"/>
              <a:t> Response Funds</a:t>
            </a:r>
          </a:p>
          <a:p>
            <a:r>
              <a:rPr lang="en-GB" baseline="0" dirty="0"/>
              <a:t>ERFs  = Common Humanitarian response funds</a:t>
            </a:r>
          </a:p>
          <a:p>
            <a:endParaRPr lang="en-GB" baseline="0" dirty="0"/>
          </a:p>
          <a:p>
            <a:r>
              <a:rPr lang="en-GB" baseline="0" dirty="0"/>
              <a:t>Seville agreement –</a:t>
            </a:r>
            <a:r>
              <a:rPr lang="en-GB" b="1" baseline="0" dirty="0"/>
              <a:t>lead role </a:t>
            </a:r>
            <a:r>
              <a:rPr lang="en-GB" baseline="0" dirty="0"/>
              <a:t>= assignment of specific areas of competence to each component whatever the situation, e.g. the Federation Secretariat has a lead role in the development of national societies, whereas ICRC has a specific role in the dissemination of IHL. </a:t>
            </a:r>
            <a:r>
              <a:rPr lang="en-GB" b="1" baseline="0" dirty="0"/>
              <a:t>Lead agency: </a:t>
            </a:r>
            <a:r>
              <a:rPr lang="en-GB" b="0" baseline="0" dirty="0"/>
              <a:t>means that in a specific situation one of the components is given responsibility of directing and coordinating all the Movement’s international relief activities</a:t>
            </a:r>
            <a:endParaRPr lang="en-GB"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9</a:t>
            </a:fld>
            <a:endParaRPr lang="en-GB"/>
          </a:p>
        </p:txBody>
      </p:sp>
    </p:spTree>
    <p:extLst>
      <p:ext uri="{BB962C8B-B14F-4D97-AF65-F5344CB8AC3E}">
        <p14:creationId xmlns:p14="http://schemas.microsoft.com/office/powerpoint/2010/main" val="8452152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t>
            </a:r>
            <a:r>
              <a:rPr lang="en-GB" i="1" dirty="0"/>
              <a:t>’The UN Humanitarian</a:t>
            </a:r>
            <a:r>
              <a:rPr lang="en-GB" i="1" baseline="0" dirty="0"/>
              <a:t> Reform of 2005 introduced new elements to improve capacity, predictability, accountability, leadership and partnership. The most visible aspects of the reform is the creation of the Cluster Approach. Clusters are groups of humanitarian organizations (UN / non-UN) working in the main sector of humanitarian action, e.g. shelter and health’’ Source: OCHA website. There are in total 11 clusters</a:t>
            </a:r>
          </a:p>
          <a:p>
            <a:r>
              <a:rPr lang="en-GB" i="0" baseline="0" dirty="0"/>
              <a:t>Not all organizations fall under the cluster lead, e.g. ICRC, MSF</a:t>
            </a:r>
            <a:endParaRPr lang="en-GB" i="0" dirty="0"/>
          </a:p>
          <a:p>
            <a:endParaRPr lang="en-GB" dirty="0"/>
          </a:p>
        </p:txBody>
      </p:sp>
      <p:sp>
        <p:nvSpPr>
          <p:cNvPr id="4" name="Slide Number Placeholder 3"/>
          <p:cNvSpPr>
            <a:spLocks noGrp="1"/>
          </p:cNvSpPr>
          <p:nvPr>
            <p:ph type="sldNum" sz="quarter" idx="10"/>
          </p:nvPr>
        </p:nvSpPr>
        <p:spPr/>
        <p:txBody>
          <a:bodyPr/>
          <a:lstStyle/>
          <a:p>
            <a:fld id="{51A734A3-EC63-408C-878C-A819D0F32C4D}" type="slidenum">
              <a:rPr lang="en-GB" smtClean="0"/>
              <a:t>10</a:t>
            </a:fld>
            <a:endParaRPr lang="en-GB"/>
          </a:p>
        </p:txBody>
      </p:sp>
    </p:spTree>
    <p:extLst>
      <p:ext uri="{BB962C8B-B14F-4D97-AF65-F5344CB8AC3E}">
        <p14:creationId xmlns:p14="http://schemas.microsoft.com/office/powerpoint/2010/main" val="8637435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66E7-8812-4480-B065-9B9B6CABF136}"/>
              </a:ext>
            </a:extLst>
          </p:cNvPr>
          <p:cNvSpPr>
            <a:spLocks noGrp="1"/>
          </p:cNvSpPr>
          <p:nvPr>
            <p:ph type="ctrTitle"/>
          </p:nvPr>
        </p:nvSpPr>
        <p:spPr>
          <a:xfrm>
            <a:off x="1524000" y="1122363"/>
            <a:ext cx="9144000" cy="2387600"/>
          </a:xfrm>
        </p:spPr>
        <p:txBody>
          <a:bodyPr anchor="b">
            <a:normAutofit/>
          </a:bodyPr>
          <a:lstStyle>
            <a:lvl1pPr algn="ctr">
              <a:defRPr sz="4400">
                <a:latin typeface="+mn-lt"/>
              </a:defRPr>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BCFD0E28-4055-4A63-871A-5B95FBC9AE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endParaRPr lang="en-GB" dirty="0"/>
          </a:p>
        </p:txBody>
      </p:sp>
      <p:sp>
        <p:nvSpPr>
          <p:cNvPr id="4" name="Date Placeholder 3">
            <a:extLst>
              <a:ext uri="{FF2B5EF4-FFF2-40B4-BE49-F238E27FC236}">
                <a16:creationId xmlns:a16="http://schemas.microsoft.com/office/drawing/2014/main" id="{18A31937-E340-47A1-ABC7-840394F5B9EC}"/>
              </a:ext>
            </a:extLst>
          </p:cNvPr>
          <p:cNvSpPr>
            <a:spLocks noGrp="1"/>
          </p:cNvSpPr>
          <p:nvPr>
            <p:ph type="dt" sz="half" idx="10"/>
          </p:nvPr>
        </p:nvSpPr>
        <p:spPr/>
        <p:txBody>
          <a:bodyPr/>
          <a:lstStyle/>
          <a:p>
            <a:fld id="{AA7C30DC-B6DF-4307-B076-F9666C3E9903}" type="datetime1">
              <a:rPr lang="en-GB" smtClean="0"/>
              <a:t>28/12/2019</a:t>
            </a:fld>
            <a:endParaRPr lang="en-GB"/>
          </a:p>
        </p:txBody>
      </p:sp>
      <p:sp>
        <p:nvSpPr>
          <p:cNvPr id="5" name="Footer Placeholder 4">
            <a:extLst>
              <a:ext uri="{FF2B5EF4-FFF2-40B4-BE49-F238E27FC236}">
                <a16:creationId xmlns:a16="http://schemas.microsoft.com/office/drawing/2014/main" id="{B2F52C81-59C8-451D-B37E-48035E6639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CE1615B-24A8-4C3C-BDD8-53F882ACE156}"/>
              </a:ext>
            </a:extLst>
          </p:cNvPr>
          <p:cNvSpPr>
            <a:spLocks noGrp="1"/>
          </p:cNvSpPr>
          <p:nvPr>
            <p:ph type="sldNum" sz="quarter" idx="12"/>
          </p:nvPr>
        </p:nvSpPr>
        <p:spPr/>
        <p:txBody>
          <a:bodyPr/>
          <a:lstStyle/>
          <a:p>
            <a:fld id="{CD6B2AEB-5293-4EC7-A30F-1DB20CF78EBF}" type="slidenum">
              <a:rPr lang="en-GB" smtClean="0"/>
              <a:t>‹#›</a:t>
            </a:fld>
            <a:endParaRPr lang="en-GB"/>
          </a:p>
        </p:txBody>
      </p:sp>
      <p:sp>
        <p:nvSpPr>
          <p:cNvPr id="7" name="Rectangle 6">
            <a:extLst>
              <a:ext uri="{FF2B5EF4-FFF2-40B4-BE49-F238E27FC236}">
                <a16:creationId xmlns:a16="http://schemas.microsoft.com/office/drawing/2014/main" id="{BBBA3331-C564-4F85-A4A4-07DF1109E66F}"/>
              </a:ext>
            </a:extLst>
          </p:cNvPr>
          <p:cNvSpPr/>
          <p:nvPr userDrawn="1"/>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8" name="TextBox 7">
            <a:extLst>
              <a:ext uri="{FF2B5EF4-FFF2-40B4-BE49-F238E27FC236}">
                <a16:creationId xmlns:a16="http://schemas.microsoft.com/office/drawing/2014/main" id="{D1867D0B-34A3-44AD-BE0A-B98FA2DB1B95}"/>
              </a:ext>
            </a:extLst>
          </p:cNvPr>
          <p:cNvSpPr txBox="1"/>
          <p:nvPr userDrawn="1"/>
        </p:nvSpPr>
        <p:spPr>
          <a:xfrm>
            <a:off x="83492" y="5132084"/>
            <a:ext cx="461665" cy="1440394"/>
          </a:xfrm>
          <a:prstGeom prst="rect">
            <a:avLst/>
          </a:prstGeom>
          <a:noFill/>
        </p:spPr>
        <p:txBody>
          <a:bodyPr vert="vert270" wrap="none" rtlCol="0">
            <a:spAutoFit/>
          </a:bodyPr>
          <a:lstStyle/>
          <a:p>
            <a:r>
              <a:rPr lang="en-US" dirty="0">
                <a:solidFill>
                  <a:schemeClr val="bg1"/>
                </a:solidFill>
              </a:rPr>
              <a:t>H.E.L.P. course</a:t>
            </a:r>
          </a:p>
        </p:txBody>
      </p:sp>
    </p:spTree>
    <p:extLst>
      <p:ext uri="{BB962C8B-B14F-4D97-AF65-F5344CB8AC3E}">
        <p14:creationId xmlns:p14="http://schemas.microsoft.com/office/powerpoint/2010/main" val="18782534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05800C-8804-4563-91E0-EE015483D2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228B256-C570-4B98-A9B0-CB78FAE5E1F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F6D92A-7863-4778-979D-DF63659CA774}"/>
              </a:ext>
            </a:extLst>
          </p:cNvPr>
          <p:cNvSpPr>
            <a:spLocks noGrp="1"/>
          </p:cNvSpPr>
          <p:nvPr>
            <p:ph type="dt" sz="half" idx="10"/>
          </p:nvPr>
        </p:nvSpPr>
        <p:spPr/>
        <p:txBody>
          <a:bodyPr/>
          <a:lstStyle/>
          <a:p>
            <a:fld id="{C7890A1D-8C56-4A65-B7D1-4B0BEA87ABE7}" type="datetime1">
              <a:rPr lang="en-GB" smtClean="0"/>
              <a:t>28/12/2019</a:t>
            </a:fld>
            <a:endParaRPr lang="en-GB"/>
          </a:p>
        </p:txBody>
      </p:sp>
      <p:sp>
        <p:nvSpPr>
          <p:cNvPr id="5" name="Footer Placeholder 4">
            <a:extLst>
              <a:ext uri="{FF2B5EF4-FFF2-40B4-BE49-F238E27FC236}">
                <a16:creationId xmlns:a16="http://schemas.microsoft.com/office/drawing/2014/main" id="{19970FE9-779D-45DE-8895-C31F662EC0C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B07A0DC-0CA6-449D-A67D-FB2E46EA3E3B}"/>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2243798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0E2FD22-6069-4FD0-8EE7-C84539E3D12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B98EEA-167A-479F-8467-21BB28EC2A4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E1E6A52-0B58-4E34-B88C-C16F726DC0DF}"/>
              </a:ext>
            </a:extLst>
          </p:cNvPr>
          <p:cNvSpPr>
            <a:spLocks noGrp="1"/>
          </p:cNvSpPr>
          <p:nvPr>
            <p:ph type="dt" sz="half" idx="10"/>
          </p:nvPr>
        </p:nvSpPr>
        <p:spPr/>
        <p:txBody>
          <a:bodyPr/>
          <a:lstStyle/>
          <a:p>
            <a:fld id="{B404F729-FD42-4F07-89A8-F7C023DC5CB4}" type="datetime1">
              <a:rPr lang="en-GB" smtClean="0"/>
              <a:t>28/12/2019</a:t>
            </a:fld>
            <a:endParaRPr lang="en-GB"/>
          </a:p>
        </p:txBody>
      </p:sp>
      <p:sp>
        <p:nvSpPr>
          <p:cNvPr id="5" name="Footer Placeholder 4">
            <a:extLst>
              <a:ext uri="{FF2B5EF4-FFF2-40B4-BE49-F238E27FC236}">
                <a16:creationId xmlns:a16="http://schemas.microsoft.com/office/drawing/2014/main" id="{7967E36F-C08A-453B-A38C-9DEA57CA63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B6942EC-D8D3-4933-A9DE-1F486BBF1F62}"/>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523311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A8B28D-5DDA-4913-B9B0-9A7CC1FC9231}"/>
              </a:ext>
            </a:extLst>
          </p:cNvPr>
          <p:cNvSpPr>
            <a:spLocks noGrp="1"/>
          </p:cNvSpPr>
          <p:nvPr>
            <p:ph type="title"/>
          </p:nvPr>
        </p:nvSpPr>
        <p:spPr/>
        <p:txBody>
          <a:bodyPr/>
          <a:lstStyle>
            <a:lvl1pPr>
              <a:defRPr u="sng">
                <a:latin typeface="+mn-lt"/>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7CEFB92C-0FF6-44A3-824C-138E7CD02E89}"/>
              </a:ext>
            </a:extLst>
          </p:cNvPr>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E6FBC87F-DE21-41D5-A5C8-A924138B4BDE}"/>
              </a:ext>
            </a:extLst>
          </p:cNvPr>
          <p:cNvSpPr>
            <a:spLocks noGrp="1"/>
          </p:cNvSpPr>
          <p:nvPr>
            <p:ph type="dt" sz="half" idx="10"/>
          </p:nvPr>
        </p:nvSpPr>
        <p:spPr/>
        <p:txBody>
          <a:bodyPr/>
          <a:lstStyle/>
          <a:p>
            <a:fld id="{48CC9E68-3EEC-4D52-9613-8133F3733AA2}" type="datetime1">
              <a:rPr lang="en-GB" smtClean="0"/>
              <a:t>28/12/2019</a:t>
            </a:fld>
            <a:endParaRPr lang="en-GB"/>
          </a:p>
        </p:txBody>
      </p:sp>
      <p:sp>
        <p:nvSpPr>
          <p:cNvPr id="5" name="Footer Placeholder 4">
            <a:extLst>
              <a:ext uri="{FF2B5EF4-FFF2-40B4-BE49-F238E27FC236}">
                <a16:creationId xmlns:a16="http://schemas.microsoft.com/office/drawing/2014/main" id="{EA7410A7-7D91-4ACA-A788-61260FFCB11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A31A5D-1036-4652-99BF-262CDC7F51F5}"/>
              </a:ext>
            </a:extLst>
          </p:cNvPr>
          <p:cNvSpPr>
            <a:spLocks noGrp="1"/>
          </p:cNvSpPr>
          <p:nvPr>
            <p:ph type="sldNum" sz="quarter" idx="12"/>
          </p:nvPr>
        </p:nvSpPr>
        <p:spPr/>
        <p:txBody>
          <a:bodyPr/>
          <a:lstStyle/>
          <a:p>
            <a:fld id="{CD6B2AEB-5293-4EC7-A30F-1DB20CF78EBF}" type="slidenum">
              <a:rPr lang="en-GB" smtClean="0"/>
              <a:t>‹#›</a:t>
            </a:fld>
            <a:endParaRPr lang="en-GB"/>
          </a:p>
        </p:txBody>
      </p:sp>
      <p:sp>
        <p:nvSpPr>
          <p:cNvPr id="7" name="Rectangle 6">
            <a:extLst>
              <a:ext uri="{FF2B5EF4-FFF2-40B4-BE49-F238E27FC236}">
                <a16:creationId xmlns:a16="http://schemas.microsoft.com/office/drawing/2014/main" id="{109EF9B6-9EDB-4A5F-909C-B681AE8EA65C}"/>
              </a:ext>
            </a:extLst>
          </p:cNvPr>
          <p:cNvSpPr/>
          <p:nvPr userDrawn="1"/>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8" name="TextBox 7">
            <a:extLst>
              <a:ext uri="{FF2B5EF4-FFF2-40B4-BE49-F238E27FC236}">
                <a16:creationId xmlns:a16="http://schemas.microsoft.com/office/drawing/2014/main" id="{8F747B63-CC70-4175-8D46-B8B77EA70F52}"/>
              </a:ext>
            </a:extLst>
          </p:cNvPr>
          <p:cNvSpPr txBox="1"/>
          <p:nvPr userDrawn="1"/>
        </p:nvSpPr>
        <p:spPr>
          <a:xfrm>
            <a:off x="83492" y="5132084"/>
            <a:ext cx="461665" cy="1440394"/>
          </a:xfrm>
          <a:prstGeom prst="rect">
            <a:avLst/>
          </a:prstGeom>
          <a:noFill/>
        </p:spPr>
        <p:txBody>
          <a:bodyPr vert="vert270" wrap="none" rtlCol="0">
            <a:spAutoFit/>
          </a:bodyPr>
          <a:lstStyle/>
          <a:p>
            <a:r>
              <a:rPr lang="en-US" dirty="0">
                <a:solidFill>
                  <a:schemeClr val="bg1"/>
                </a:solidFill>
              </a:rPr>
              <a:t>H.E.L.P. course</a:t>
            </a:r>
          </a:p>
        </p:txBody>
      </p:sp>
    </p:spTree>
    <p:extLst>
      <p:ext uri="{BB962C8B-B14F-4D97-AF65-F5344CB8AC3E}">
        <p14:creationId xmlns:p14="http://schemas.microsoft.com/office/powerpoint/2010/main" val="8577923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27C1A5-65EA-4498-9A64-C01BD1F1A99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9B85373-B447-4744-B1CF-3CACBACB83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96E2F0-0C3C-4C32-81FF-E75B65D5F6BC}"/>
              </a:ext>
            </a:extLst>
          </p:cNvPr>
          <p:cNvSpPr>
            <a:spLocks noGrp="1"/>
          </p:cNvSpPr>
          <p:nvPr>
            <p:ph type="dt" sz="half" idx="10"/>
          </p:nvPr>
        </p:nvSpPr>
        <p:spPr/>
        <p:txBody>
          <a:bodyPr/>
          <a:lstStyle/>
          <a:p>
            <a:fld id="{0EBAC3EB-3B3C-42F4-9151-9026006FC2C5}" type="datetime1">
              <a:rPr lang="en-GB" smtClean="0"/>
              <a:t>28/12/2019</a:t>
            </a:fld>
            <a:endParaRPr lang="en-GB"/>
          </a:p>
        </p:txBody>
      </p:sp>
      <p:sp>
        <p:nvSpPr>
          <p:cNvPr id="5" name="Footer Placeholder 4">
            <a:extLst>
              <a:ext uri="{FF2B5EF4-FFF2-40B4-BE49-F238E27FC236}">
                <a16:creationId xmlns:a16="http://schemas.microsoft.com/office/drawing/2014/main" id="{15B8AB89-5F5E-445B-A0EE-202246D9EDE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56F7F18-3C59-4157-AC61-B8F0D3EAE459}"/>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19272304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5D087-702A-4323-BCA7-4C7CA970516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5109178-7339-4DCC-B106-FA725E9DD76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8EAD119-37B9-49F1-B8FE-D40DA1633E9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62F5B7-92D2-4409-8DE5-7FA8DC6BBADD}"/>
              </a:ext>
            </a:extLst>
          </p:cNvPr>
          <p:cNvSpPr>
            <a:spLocks noGrp="1"/>
          </p:cNvSpPr>
          <p:nvPr>
            <p:ph type="dt" sz="half" idx="10"/>
          </p:nvPr>
        </p:nvSpPr>
        <p:spPr/>
        <p:txBody>
          <a:bodyPr/>
          <a:lstStyle/>
          <a:p>
            <a:fld id="{7388C9EC-BA5B-450D-A32E-0C5583C94028}" type="datetime1">
              <a:rPr lang="en-GB" smtClean="0"/>
              <a:t>28/12/2019</a:t>
            </a:fld>
            <a:endParaRPr lang="en-GB"/>
          </a:p>
        </p:txBody>
      </p:sp>
      <p:sp>
        <p:nvSpPr>
          <p:cNvPr id="6" name="Footer Placeholder 5">
            <a:extLst>
              <a:ext uri="{FF2B5EF4-FFF2-40B4-BE49-F238E27FC236}">
                <a16:creationId xmlns:a16="http://schemas.microsoft.com/office/drawing/2014/main" id="{DD344EEE-6EC5-4F8F-868D-9AF100928DC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FF2D734-D63B-4077-AE90-04A15C9FA985}"/>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545010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297F-64D9-478B-97B4-180754BEF570}"/>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C1E38D4-CAF2-48B5-B1FA-A74C75F3F99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D50E09E-E43F-4227-940F-020E3321BE44}"/>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FC71B50-5401-490B-8B70-378FAE01CD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4D4C288-5A90-400C-9E64-571C8486B18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F50E486-050E-4D65-B5FB-B4F453E57F26}"/>
              </a:ext>
            </a:extLst>
          </p:cNvPr>
          <p:cNvSpPr>
            <a:spLocks noGrp="1"/>
          </p:cNvSpPr>
          <p:nvPr>
            <p:ph type="dt" sz="half" idx="10"/>
          </p:nvPr>
        </p:nvSpPr>
        <p:spPr/>
        <p:txBody>
          <a:bodyPr/>
          <a:lstStyle/>
          <a:p>
            <a:fld id="{C552FA74-E218-401F-9B99-892FA8E7043E}" type="datetime1">
              <a:rPr lang="en-GB" smtClean="0"/>
              <a:t>28/12/2019</a:t>
            </a:fld>
            <a:endParaRPr lang="en-GB"/>
          </a:p>
        </p:txBody>
      </p:sp>
      <p:sp>
        <p:nvSpPr>
          <p:cNvPr id="8" name="Footer Placeholder 7">
            <a:extLst>
              <a:ext uri="{FF2B5EF4-FFF2-40B4-BE49-F238E27FC236}">
                <a16:creationId xmlns:a16="http://schemas.microsoft.com/office/drawing/2014/main" id="{1D530A87-980B-479E-9270-DA5DD1C3C9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6301F6D6-00DE-4791-9347-FD7EC1FDDF98}"/>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0451291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919EA-D8D5-4D6A-989D-5C6D9A0C0C2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43C395E0-89AA-4077-82DC-AD7D1997F8FC}"/>
              </a:ext>
            </a:extLst>
          </p:cNvPr>
          <p:cNvSpPr>
            <a:spLocks noGrp="1"/>
          </p:cNvSpPr>
          <p:nvPr>
            <p:ph type="dt" sz="half" idx="10"/>
          </p:nvPr>
        </p:nvSpPr>
        <p:spPr/>
        <p:txBody>
          <a:bodyPr/>
          <a:lstStyle/>
          <a:p>
            <a:fld id="{B6CF4438-119F-4802-9311-2D3E5D0905A6}" type="datetime1">
              <a:rPr lang="en-GB" smtClean="0"/>
              <a:t>28/12/2019</a:t>
            </a:fld>
            <a:endParaRPr lang="en-GB"/>
          </a:p>
        </p:txBody>
      </p:sp>
      <p:sp>
        <p:nvSpPr>
          <p:cNvPr id="4" name="Footer Placeholder 3">
            <a:extLst>
              <a:ext uri="{FF2B5EF4-FFF2-40B4-BE49-F238E27FC236}">
                <a16:creationId xmlns:a16="http://schemas.microsoft.com/office/drawing/2014/main" id="{99B69CB5-D576-450C-B314-983D1518DCB9}"/>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FD0B1B4-ECC3-4516-95FE-D9F54DFBB923}"/>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707949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32D5065-B64C-4DA6-A012-D176E0ED6918}"/>
              </a:ext>
            </a:extLst>
          </p:cNvPr>
          <p:cNvSpPr>
            <a:spLocks noGrp="1"/>
          </p:cNvSpPr>
          <p:nvPr>
            <p:ph type="dt" sz="half" idx="10"/>
          </p:nvPr>
        </p:nvSpPr>
        <p:spPr/>
        <p:txBody>
          <a:bodyPr/>
          <a:lstStyle/>
          <a:p>
            <a:fld id="{CE8F8E12-9D8D-4CEC-A417-0FC8D3D1A0C1}" type="datetime1">
              <a:rPr lang="en-GB" smtClean="0"/>
              <a:t>28/12/2019</a:t>
            </a:fld>
            <a:endParaRPr lang="en-GB"/>
          </a:p>
        </p:txBody>
      </p:sp>
      <p:sp>
        <p:nvSpPr>
          <p:cNvPr id="3" name="Footer Placeholder 2">
            <a:extLst>
              <a:ext uri="{FF2B5EF4-FFF2-40B4-BE49-F238E27FC236}">
                <a16:creationId xmlns:a16="http://schemas.microsoft.com/office/drawing/2014/main" id="{9DF4A1BA-F896-4794-8E05-F998D6871A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3BDCF97-F925-4BF8-9EC9-E461F74BA6B2}"/>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46965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828B0B-7B14-437F-B52C-2ACB0BCB9E7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F53F9496-9C97-41D7-B63C-DA30E62272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D2B52A09-E25F-4DE1-B296-D78ACFE4AD2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6F91315-0462-4BB7-A34C-DD94CD7A3C6F}"/>
              </a:ext>
            </a:extLst>
          </p:cNvPr>
          <p:cNvSpPr>
            <a:spLocks noGrp="1"/>
          </p:cNvSpPr>
          <p:nvPr>
            <p:ph type="dt" sz="half" idx="10"/>
          </p:nvPr>
        </p:nvSpPr>
        <p:spPr/>
        <p:txBody>
          <a:bodyPr/>
          <a:lstStyle/>
          <a:p>
            <a:fld id="{F4B04EE4-19FB-481D-A9C9-329B56163D5E}" type="datetime1">
              <a:rPr lang="en-GB" smtClean="0"/>
              <a:t>28/12/2019</a:t>
            </a:fld>
            <a:endParaRPr lang="en-GB"/>
          </a:p>
        </p:txBody>
      </p:sp>
      <p:sp>
        <p:nvSpPr>
          <p:cNvPr id="6" name="Footer Placeholder 5">
            <a:extLst>
              <a:ext uri="{FF2B5EF4-FFF2-40B4-BE49-F238E27FC236}">
                <a16:creationId xmlns:a16="http://schemas.microsoft.com/office/drawing/2014/main" id="{79ECC523-3182-4FD4-B792-F19EF453F2F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A148849-0370-4D25-9ACE-3F12101B4CEA}"/>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20470192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033F9-3F05-46D1-A7A4-6D4C7FAAFA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C16F5392-68EC-4244-9F23-2B86E771653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B0C4CAD-DE3F-41A1-96D7-4B0C81DFC61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96FA147-8D51-45ED-A554-EA5C23FA4375}"/>
              </a:ext>
            </a:extLst>
          </p:cNvPr>
          <p:cNvSpPr>
            <a:spLocks noGrp="1"/>
          </p:cNvSpPr>
          <p:nvPr>
            <p:ph type="dt" sz="half" idx="10"/>
          </p:nvPr>
        </p:nvSpPr>
        <p:spPr/>
        <p:txBody>
          <a:bodyPr/>
          <a:lstStyle/>
          <a:p>
            <a:fld id="{75A560CB-26E1-4303-8865-5038DE31A476}" type="datetime1">
              <a:rPr lang="en-GB" smtClean="0"/>
              <a:t>28/12/2019</a:t>
            </a:fld>
            <a:endParaRPr lang="en-GB"/>
          </a:p>
        </p:txBody>
      </p:sp>
      <p:sp>
        <p:nvSpPr>
          <p:cNvPr id="6" name="Footer Placeholder 5">
            <a:extLst>
              <a:ext uri="{FF2B5EF4-FFF2-40B4-BE49-F238E27FC236}">
                <a16:creationId xmlns:a16="http://schemas.microsoft.com/office/drawing/2014/main" id="{DD4AD1B4-9DFB-4000-8760-819DA495090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C8423D3-36E8-4047-9955-C216674B2D0D}"/>
              </a:ext>
            </a:extLst>
          </p:cNvPr>
          <p:cNvSpPr>
            <a:spLocks noGrp="1"/>
          </p:cNvSpPr>
          <p:nvPr>
            <p:ph type="sldNum" sz="quarter" idx="12"/>
          </p:nvPr>
        </p:nvSpPr>
        <p:spPr/>
        <p:txBody>
          <a:bodyPr/>
          <a:lstStyle/>
          <a:p>
            <a:fld id="{CD6B2AEB-5293-4EC7-A30F-1DB20CF78EBF}" type="slidenum">
              <a:rPr lang="en-GB" smtClean="0"/>
              <a:t>‹#›</a:t>
            </a:fld>
            <a:endParaRPr lang="en-GB"/>
          </a:p>
        </p:txBody>
      </p:sp>
    </p:spTree>
    <p:extLst>
      <p:ext uri="{BB962C8B-B14F-4D97-AF65-F5344CB8AC3E}">
        <p14:creationId xmlns:p14="http://schemas.microsoft.com/office/powerpoint/2010/main" val="30331228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BEF37C-6B78-4740-865B-F0B415FF6AD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91014F8-EF8A-419B-85E9-3D99F28D9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179E8B-33ED-41EE-AFBA-C57B8C25E6A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772A98-9864-4DCF-89C1-47B5E6F8563C}" type="datetime1">
              <a:rPr lang="en-GB" smtClean="0"/>
              <a:t>28/12/2019</a:t>
            </a:fld>
            <a:endParaRPr lang="en-GB"/>
          </a:p>
        </p:txBody>
      </p:sp>
      <p:sp>
        <p:nvSpPr>
          <p:cNvPr id="5" name="Footer Placeholder 4">
            <a:extLst>
              <a:ext uri="{FF2B5EF4-FFF2-40B4-BE49-F238E27FC236}">
                <a16:creationId xmlns:a16="http://schemas.microsoft.com/office/drawing/2014/main" id="{322337B9-B118-4413-B37B-A7689E15902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243938D-957B-4F27-811D-E5C3931DC9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B2AEB-5293-4EC7-A30F-1DB20CF78EBF}" type="slidenum">
              <a:rPr lang="en-GB" smtClean="0"/>
              <a:t>‹#›</a:t>
            </a:fld>
            <a:endParaRPr lang="en-GB"/>
          </a:p>
        </p:txBody>
      </p:sp>
    </p:spTree>
    <p:extLst>
      <p:ext uri="{BB962C8B-B14F-4D97-AF65-F5344CB8AC3E}">
        <p14:creationId xmlns:p14="http://schemas.microsoft.com/office/powerpoint/2010/main" val="25519578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a:extLst>
              <a:ext uri="{FF2B5EF4-FFF2-40B4-BE49-F238E27FC236}">
                <a16:creationId xmlns:a16="http://schemas.microsoft.com/office/drawing/2014/main" id="{42425CAA-3824-448F-878F-8C9CD000C386}"/>
              </a:ext>
            </a:extLst>
          </p:cNvPr>
          <p:cNvSpPr>
            <a:spLocks noGrp="1"/>
          </p:cNvSpPr>
          <p:nvPr>
            <p:ph idx="1"/>
          </p:nvPr>
        </p:nvSpPr>
        <p:spPr>
          <a:xfrm>
            <a:off x="1208650" y="1617078"/>
            <a:ext cx="10515600" cy="1523217"/>
          </a:xfrm>
        </p:spPr>
        <p:txBody>
          <a:bodyPr>
            <a:normAutofit/>
          </a:bodyPr>
          <a:lstStyle/>
          <a:p>
            <a:pPr marL="0" indent="0" algn="ctr">
              <a:buNone/>
            </a:pPr>
            <a:r>
              <a:rPr lang="en-GB" sz="4400" dirty="0"/>
              <a:t>Actors in Humanitarian Interventions / Coordination</a:t>
            </a:r>
          </a:p>
        </p:txBody>
      </p:sp>
      <p:sp>
        <p:nvSpPr>
          <p:cNvPr id="7" name="TextBox 6">
            <a:extLst>
              <a:ext uri="{FF2B5EF4-FFF2-40B4-BE49-F238E27FC236}">
                <a16:creationId xmlns:a16="http://schemas.microsoft.com/office/drawing/2014/main" id="{EA4CBD0A-35FB-4102-88DD-78A756F423FB}"/>
              </a:ext>
            </a:extLst>
          </p:cNvPr>
          <p:cNvSpPr txBox="1"/>
          <p:nvPr/>
        </p:nvSpPr>
        <p:spPr>
          <a:xfrm>
            <a:off x="8610600" y="503700"/>
            <a:ext cx="3251788" cy="369332"/>
          </a:xfrm>
          <a:prstGeom prst="rect">
            <a:avLst/>
          </a:prstGeom>
          <a:noFill/>
        </p:spPr>
        <p:txBody>
          <a:bodyPr wrap="none" rtlCol="0">
            <a:spAutoFit/>
          </a:bodyPr>
          <a:lstStyle/>
          <a:p>
            <a:r>
              <a:rPr lang="en-GB" dirty="0">
                <a:highlight>
                  <a:srgbClr val="FFFF00"/>
                </a:highlight>
              </a:rPr>
              <a:t>Logo organization(s) facilitator(s)</a:t>
            </a:r>
          </a:p>
        </p:txBody>
      </p:sp>
      <p:sp>
        <p:nvSpPr>
          <p:cNvPr id="8" name="TextBox 7">
            <a:extLst>
              <a:ext uri="{FF2B5EF4-FFF2-40B4-BE49-F238E27FC236}">
                <a16:creationId xmlns:a16="http://schemas.microsoft.com/office/drawing/2014/main" id="{CEC28825-EAB6-4F7D-B6F3-34C0D393A88A}"/>
              </a:ext>
            </a:extLst>
          </p:cNvPr>
          <p:cNvSpPr txBox="1"/>
          <p:nvPr/>
        </p:nvSpPr>
        <p:spPr>
          <a:xfrm>
            <a:off x="7884160" y="6075364"/>
            <a:ext cx="3840090" cy="369332"/>
          </a:xfrm>
          <a:prstGeom prst="rect">
            <a:avLst/>
          </a:prstGeom>
          <a:noFill/>
        </p:spPr>
        <p:txBody>
          <a:bodyPr wrap="none" rtlCol="0">
            <a:spAutoFit/>
          </a:bodyPr>
          <a:lstStyle/>
          <a:p>
            <a:r>
              <a:rPr lang="en-GB" dirty="0">
                <a:highlight>
                  <a:srgbClr val="FFFF00"/>
                </a:highlight>
              </a:rPr>
              <a:t>Name(s) and organization facilitator(s)</a:t>
            </a:r>
          </a:p>
        </p:txBody>
      </p:sp>
      <p:sp>
        <p:nvSpPr>
          <p:cNvPr id="9" name="TextBox 8">
            <a:extLst>
              <a:ext uri="{FF2B5EF4-FFF2-40B4-BE49-F238E27FC236}">
                <a16:creationId xmlns:a16="http://schemas.microsoft.com/office/drawing/2014/main" id="{716A30E9-9CDA-4440-8B23-028918F598AB}"/>
              </a:ext>
            </a:extLst>
          </p:cNvPr>
          <p:cNvSpPr txBox="1"/>
          <p:nvPr/>
        </p:nvSpPr>
        <p:spPr>
          <a:xfrm>
            <a:off x="980714" y="5844531"/>
            <a:ext cx="3327127" cy="461665"/>
          </a:xfrm>
          <a:prstGeom prst="rect">
            <a:avLst/>
          </a:prstGeom>
          <a:noFill/>
        </p:spPr>
        <p:txBody>
          <a:bodyPr wrap="square" rtlCol="0">
            <a:spAutoFit/>
          </a:bodyPr>
          <a:lstStyle/>
          <a:p>
            <a:pPr algn="r"/>
            <a:r>
              <a:rPr lang="en-GB" sz="1200" dirty="0">
                <a:solidFill>
                  <a:srgbClr val="0070C0"/>
                </a:solidFill>
              </a:rPr>
              <a:t>These learning materials have been developed by</a:t>
            </a:r>
          </a:p>
          <a:p>
            <a:pPr algn="r"/>
            <a:r>
              <a:rPr lang="en-GB" sz="1200" dirty="0">
                <a:solidFill>
                  <a:srgbClr val="0070C0"/>
                </a:solidFill>
              </a:rPr>
              <a:t>Antje van </a:t>
            </a:r>
            <a:r>
              <a:rPr lang="en-GB" sz="1200" dirty="0" err="1">
                <a:solidFill>
                  <a:srgbClr val="0070C0"/>
                </a:solidFill>
              </a:rPr>
              <a:t>Roeden</a:t>
            </a:r>
            <a:r>
              <a:rPr lang="en-GB" sz="1200" dirty="0">
                <a:solidFill>
                  <a:srgbClr val="0070C0"/>
                </a:solidFill>
              </a:rPr>
              <a:t>  and Stephane du </a:t>
            </a:r>
            <a:r>
              <a:rPr lang="en-GB" sz="1200" dirty="0" err="1">
                <a:solidFill>
                  <a:srgbClr val="0070C0"/>
                </a:solidFill>
              </a:rPr>
              <a:t>Mortier</a:t>
            </a:r>
            <a:r>
              <a:rPr lang="en-GB" sz="1200">
                <a:solidFill>
                  <a:srgbClr val="0070C0"/>
                </a:solidFill>
              </a:rPr>
              <a:t> (</a:t>
            </a:r>
            <a:r>
              <a:rPr lang="en-GB" sz="1200" dirty="0">
                <a:solidFill>
                  <a:srgbClr val="0070C0"/>
                </a:solidFill>
              </a:rPr>
              <a:t>ICRC)</a:t>
            </a:r>
          </a:p>
        </p:txBody>
      </p:sp>
      <p:pic>
        <p:nvPicPr>
          <p:cNvPr id="10" name="Picture 2" descr="DSCN0545">
            <a:extLst>
              <a:ext uri="{FF2B5EF4-FFF2-40B4-BE49-F238E27FC236}">
                <a16:creationId xmlns:a16="http://schemas.microsoft.com/office/drawing/2014/main" id="{079CF857-3AA6-46B5-8897-A73D7DA3027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8901" y="3138436"/>
            <a:ext cx="2856059" cy="21370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B0394182-E851-4F58-8046-56502B0B202A}"/>
              </a:ext>
            </a:extLst>
          </p:cNvPr>
          <p:cNvSpPr>
            <a:spLocks noGrp="1"/>
          </p:cNvSpPr>
          <p:nvPr>
            <p:ph type="sldNum" sz="quarter" idx="12"/>
          </p:nvPr>
        </p:nvSpPr>
        <p:spPr/>
        <p:txBody>
          <a:bodyPr/>
          <a:lstStyle/>
          <a:p>
            <a:fld id="{CD6B2AEB-5293-4EC7-A30F-1DB20CF78EBF}" type="slidenum">
              <a:rPr lang="en-GB" smtClean="0"/>
              <a:t>1</a:t>
            </a:fld>
            <a:endParaRPr lang="en-GB"/>
          </a:p>
        </p:txBody>
      </p:sp>
    </p:spTree>
    <p:extLst>
      <p:ext uri="{BB962C8B-B14F-4D97-AF65-F5344CB8AC3E}">
        <p14:creationId xmlns:p14="http://schemas.microsoft.com/office/powerpoint/2010/main" val="42770103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0B9DD92-00A8-4869-B926-EAA827C383BF}"/>
              </a:ext>
            </a:extLst>
          </p:cNvPr>
          <p:cNvPicPr>
            <a:picLocks noChangeAspect="1"/>
          </p:cNvPicPr>
          <p:nvPr/>
        </p:nvPicPr>
        <p:blipFill>
          <a:blip r:embed="rId3"/>
          <a:stretch>
            <a:fillRect/>
          </a:stretch>
        </p:blipFill>
        <p:spPr>
          <a:xfrm>
            <a:off x="4966454" y="365125"/>
            <a:ext cx="6967700" cy="6362205"/>
          </a:xfrm>
          <a:prstGeom prst="rect">
            <a:avLst/>
          </a:prstGeom>
        </p:spPr>
      </p:pic>
      <p:sp>
        <p:nvSpPr>
          <p:cNvPr id="5" name="Title 1">
            <a:extLst>
              <a:ext uri="{FF2B5EF4-FFF2-40B4-BE49-F238E27FC236}">
                <a16:creationId xmlns:a16="http://schemas.microsoft.com/office/drawing/2014/main" id="{08F7FDD3-D54B-4F11-9C2B-5ED139AE7B32}"/>
              </a:ext>
            </a:extLst>
          </p:cNvPr>
          <p:cNvSpPr>
            <a:spLocks noGrp="1"/>
          </p:cNvSpPr>
          <p:nvPr>
            <p:ph type="title"/>
          </p:nvPr>
        </p:nvSpPr>
        <p:spPr>
          <a:xfrm>
            <a:off x="838200" y="365125"/>
            <a:ext cx="10515600" cy="1325563"/>
          </a:xfrm>
        </p:spPr>
        <p:txBody>
          <a:bodyPr/>
          <a:lstStyle/>
          <a:p>
            <a:r>
              <a:rPr lang="en-GB" u="sng" dirty="0">
                <a:latin typeface="+mn-lt"/>
              </a:rPr>
              <a:t>Cluster approach</a:t>
            </a:r>
          </a:p>
        </p:txBody>
      </p:sp>
      <p:sp>
        <p:nvSpPr>
          <p:cNvPr id="2" name="Slide Number Placeholder 1">
            <a:extLst>
              <a:ext uri="{FF2B5EF4-FFF2-40B4-BE49-F238E27FC236}">
                <a16:creationId xmlns:a16="http://schemas.microsoft.com/office/drawing/2014/main" id="{6CBD04FC-2C9D-4E93-93EC-6CA3AFB3C8D9}"/>
              </a:ext>
            </a:extLst>
          </p:cNvPr>
          <p:cNvSpPr>
            <a:spLocks noGrp="1"/>
          </p:cNvSpPr>
          <p:nvPr>
            <p:ph type="sldNum" sz="quarter" idx="12"/>
          </p:nvPr>
        </p:nvSpPr>
        <p:spPr/>
        <p:txBody>
          <a:bodyPr/>
          <a:lstStyle/>
          <a:p>
            <a:fld id="{CD6B2AEB-5293-4EC7-A30F-1DB20CF78EBF}" type="slidenum">
              <a:rPr lang="en-GB" smtClean="0"/>
              <a:t>10</a:t>
            </a:fld>
            <a:endParaRPr lang="en-GB"/>
          </a:p>
        </p:txBody>
      </p:sp>
    </p:spTree>
    <p:extLst>
      <p:ext uri="{BB962C8B-B14F-4D97-AF65-F5344CB8AC3E}">
        <p14:creationId xmlns:p14="http://schemas.microsoft.com/office/powerpoint/2010/main" val="5115001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35353FB-C58E-4285-8EC9-CF7C63F09337}"/>
              </a:ext>
            </a:extLst>
          </p:cNvPr>
          <p:cNvSpPr>
            <a:spLocks noGrp="1"/>
          </p:cNvSpPr>
          <p:nvPr>
            <p:ph type="title"/>
          </p:nvPr>
        </p:nvSpPr>
        <p:spPr>
          <a:xfrm>
            <a:off x="1062681" y="365175"/>
            <a:ext cx="10108902" cy="1325563"/>
          </a:xfrm>
        </p:spPr>
        <p:txBody>
          <a:bodyPr/>
          <a:lstStyle/>
          <a:p>
            <a:r>
              <a:rPr lang="en-GB" b="1" u="sng" dirty="0">
                <a:solidFill>
                  <a:srgbClr val="0000FF"/>
                </a:solidFill>
                <a:latin typeface="+mn-lt"/>
              </a:rPr>
              <a:t>Panel discussion</a:t>
            </a:r>
            <a:r>
              <a:rPr lang="en-GB" b="1" dirty="0">
                <a:solidFill>
                  <a:srgbClr val="0000FF"/>
                </a:solidFill>
                <a:latin typeface="+mn-lt"/>
              </a:rPr>
              <a:t>         </a:t>
            </a:r>
            <a:r>
              <a:rPr lang="en-GB" b="1" dirty="0">
                <a:solidFill>
                  <a:srgbClr val="002060"/>
                </a:solidFill>
                <a:highlight>
                  <a:srgbClr val="FFFF00"/>
                </a:highlight>
                <a:latin typeface="+mn-lt"/>
              </a:rPr>
              <a:t>Date: ……..</a:t>
            </a:r>
            <a:r>
              <a:rPr lang="en-GB" b="1" dirty="0">
                <a:solidFill>
                  <a:srgbClr val="0000FF"/>
                </a:solidFill>
                <a:highlight>
                  <a:srgbClr val="FFFF00"/>
                </a:highlight>
                <a:latin typeface="+mn-lt"/>
              </a:rPr>
              <a:t>       </a:t>
            </a:r>
            <a:endParaRPr lang="en-GB" dirty="0">
              <a:highlight>
                <a:srgbClr val="FFFF00"/>
              </a:highlight>
              <a:latin typeface="+mn-lt"/>
            </a:endParaRPr>
          </a:p>
        </p:txBody>
      </p:sp>
      <p:sp>
        <p:nvSpPr>
          <p:cNvPr id="5" name="Content Placeholder 2">
            <a:extLst>
              <a:ext uri="{FF2B5EF4-FFF2-40B4-BE49-F238E27FC236}">
                <a16:creationId xmlns:a16="http://schemas.microsoft.com/office/drawing/2014/main" id="{1D98B16F-CFA9-4391-B0C0-A80056F00EE9}"/>
              </a:ext>
            </a:extLst>
          </p:cNvPr>
          <p:cNvSpPr>
            <a:spLocks noGrp="1"/>
          </p:cNvSpPr>
          <p:nvPr>
            <p:ph idx="1"/>
          </p:nvPr>
        </p:nvSpPr>
        <p:spPr>
          <a:xfrm>
            <a:off x="1062681" y="2260242"/>
            <a:ext cx="10291119" cy="3473293"/>
          </a:xfrm>
        </p:spPr>
        <p:txBody>
          <a:bodyPr>
            <a:normAutofit fontScale="92500" lnSpcReduction="20000"/>
          </a:bodyPr>
          <a:lstStyle/>
          <a:p>
            <a:pPr marL="0" indent="0">
              <a:buNone/>
            </a:pPr>
            <a:r>
              <a:rPr lang="en-GB" dirty="0"/>
              <a:t>Purpose: To bring out similarities and differences between the actors, how they work together and what coordination mechanisms are in use. </a:t>
            </a:r>
          </a:p>
          <a:p>
            <a:pPr marL="0" indent="0">
              <a:buNone/>
            </a:pPr>
            <a:endParaRPr lang="en-GB" dirty="0"/>
          </a:p>
          <a:p>
            <a:pPr marL="0" indent="0">
              <a:buNone/>
            </a:pPr>
            <a:r>
              <a:rPr lang="en-GB" dirty="0"/>
              <a:t>Represented in the panel are </a:t>
            </a:r>
            <a:r>
              <a:rPr lang="en-GB" dirty="0">
                <a:highlight>
                  <a:srgbClr val="FFFF00"/>
                </a:highlight>
              </a:rPr>
              <a:t>names organizations/institutions (4-5)</a:t>
            </a:r>
            <a:endParaRPr lang="en-GB" b="1" dirty="0">
              <a:highlight>
                <a:srgbClr val="FFFF00"/>
              </a:highlight>
            </a:endParaRPr>
          </a:p>
          <a:p>
            <a:pPr marL="0" indent="0">
              <a:buNone/>
            </a:pPr>
            <a:endParaRPr lang="en-GB" dirty="0"/>
          </a:p>
          <a:p>
            <a:pPr marL="0" indent="0">
              <a:buNone/>
            </a:pPr>
            <a:r>
              <a:rPr lang="en-GB" sz="3200" b="1" dirty="0">
                <a:solidFill>
                  <a:srgbClr val="0000FF"/>
                </a:solidFill>
              </a:rPr>
              <a:t>Groupwork </a:t>
            </a:r>
          </a:p>
          <a:p>
            <a:pPr marL="0" indent="0">
              <a:buNone/>
            </a:pPr>
            <a:r>
              <a:rPr lang="en-GB" dirty="0"/>
              <a:t>Preparation by you using the stakeholder analysis framework 1</a:t>
            </a:r>
          </a:p>
          <a:p>
            <a:pPr marL="0" indent="0">
              <a:buNone/>
            </a:pPr>
            <a:r>
              <a:rPr lang="en-GB" dirty="0"/>
              <a:t>You have 2 minutes to present the organization /institution before the panel discussion starts</a:t>
            </a:r>
          </a:p>
        </p:txBody>
      </p:sp>
      <p:sp>
        <p:nvSpPr>
          <p:cNvPr id="2" name="Slide Number Placeholder 1">
            <a:extLst>
              <a:ext uri="{FF2B5EF4-FFF2-40B4-BE49-F238E27FC236}">
                <a16:creationId xmlns:a16="http://schemas.microsoft.com/office/drawing/2014/main" id="{397D73C6-3C27-4A32-B2EC-E17823E293FD}"/>
              </a:ext>
            </a:extLst>
          </p:cNvPr>
          <p:cNvSpPr>
            <a:spLocks noGrp="1"/>
          </p:cNvSpPr>
          <p:nvPr>
            <p:ph type="sldNum" sz="quarter" idx="12"/>
          </p:nvPr>
        </p:nvSpPr>
        <p:spPr/>
        <p:txBody>
          <a:bodyPr/>
          <a:lstStyle/>
          <a:p>
            <a:fld id="{CD6B2AEB-5293-4EC7-A30F-1DB20CF78EBF}" type="slidenum">
              <a:rPr lang="en-GB" smtClean="0"/>
              <a:t>11</a:t>
            </a:fld>
            <a:endParaRPr lang="en-GB"/>
          </a:p>
        </p:txBody>
      </p:sp>
    </p:spTree>
    <p:extLst>
      <p:ext uri="{BB962C8B-B14F-4D97-AF65-F5344CB8AC3E}">
        <p14:creationId xmlns:p14="http://schemas.microsoft.com/office/powerpoint/2010/main" val="15012262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83D30C-D239-473B-9B18-72ADC9464852}"/>
              </a:ext>
            </a:extLst>
          </p:cNvPr>
          <p:cNvSpPr>
            <a:spLocks noGrp="1"/>
          </p:cNvSpPr>
          <p:nvPr>
            <p:ph type="title"/>
          </p:nvPr>
        </p:nvSpPr>
        <p:spPr>
          <a:xfrm>
            <a:off x="838200" y="365125"/>
            <a:ext cx="10515600" cy="1325563"/>
          </a:xfrm>
        </p:spPr>
        <p:txBody>
          <a:bodyPr/>
          <a:lstStyle/>
          <a:p>
            <a:pPr algn="ctr"/>
            <a:r>
              <a:rPr lang="en-GB" u="sng" dirty="0"/>
              <a:t>Objectives</a:t>
            </a:r>
          </a:p>
        </p:txBody>
      </p:sp>
      <p:sp>
        <p:nvSpPr>
          <p:cNvPr id="5" name="Content Placeholder 2">
            <a:extLst>
              <a:ext uri="{FF2B5EF4-FFF2-40B4-BE49-F238E27FC236}">
                <a16:creationId xmlns:a16="http://schemas.microsoft.com/office/drawing/2014/main" id="{CA1C1DE3-4A87-49B3-BB73-B287BA74A50A}"/>
              </a:ext>
            </a:extLst>
          </p:cNvPr>
          <p:cNvSpPr>
            <a:spLocks noGrp="1"/>
          </p:cNvSpPr>
          <p:nvPr>
            <p:ph idx="1"/>
          </p:nvPr>
        </p:nvSpPr>
        <p:spPr>
          <a:xfrm>
            <a:off x="1222023" y="2491492"/>
            <a:ext cx="10515600" cy="2520774"/>
          </a:xfrm>
        </p:spPr>
        <p:txBody>
          <a:bodyPr/>
          <a:lstStyle/>
          <a:p>
            <a:pPr marL="0" indent="0">
              <a:buNone/>
            </a:pPr>
            <a:r>
              <a:rPr lang="en-US" b="1" dirty="0">
                <a:solidFill>
                  <a:srgbClr val="0000FF"/>
                </a:solidFill>
              </a:rPr>
              <a:t>Be able to</a:t>
            </a:r>
          </a:p>
          <a:p>
            <a:r>
              <a:rPr lang="en-US" dirty="0"/>
              <a:t>identify similarities and differences between actors involved in humanitarian interventions</a:t>
            </a:r>
          </a:p>
          <a:p>
            <a:r>
              <a:rPr lang="en-US" dirty="0"/>
              <a:t>identify your role and responsibilities within the prevailing coordination system in an acute / protracted crisis</a:t>
            </a:r>
            <a:endParaRPr lang="en-GB" dirty="0"/>
          </a:p>
        </p:txBody>
      </p:sp>
      <p:sp>
        <p:nvSpPr>
          <p:cNvPr id="2" name="Slide Number Placeholder 1">
            <a:extLst>
              <a:ext uri="{FF2B5EF4-FFF2-40B4-BE49-F238E27FC236}">
                <a16:creationId xmlns:a16="http://schemas.microsoft.com/office/drawing/2014/main" id="{49F6E6E4-CA3A-4D04-B0EC-B3EAE83AB947}"/>
              </a:ext>
            </a:extLst>
          </p:cNvPr>
          <p:cNvSpPr>
            <a:spLocks noGrp="1"/>
          </p:cNvSpPr>
          <p:nvPr>
            <p:ph type="sldNum" sz="quarter" idx="12"/>
          </p:nvPr>
        </p:nvSpPr>
        <p:spPr/>
        <p:txBody>
          <a:bodyPr/>
          <a:lstStyle/>
          <a:p>
            <a:fld id="{CD6B2AEB-5293-4EC7-A30F-1DB20CF78EBF}" type="slidenum">
              <a:rPr lang="en-GB" smtClean="0"/>
              <a:t>2</a:t>
            </a:fld>
            <a:endParaRPr lang="en-GB"/>
          </a:p>
        </p:txBody>
      </p:sp>
    </p:spTree>
    <p:extLst>
      <p:ext uri="{BB962C8B-B14F-4D97-AF65-F5344CB8AC3E}">
        <p14:creationId xmlns:p14="http://schemas.microsoft.com/office/powerpoint/2010/main" val="2819767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85EAF04-1629-4C97-9546-8A09FFC67884}"/>
              </a:ext>
            </a:extLst>
          </p:cNvPr>
          <p:cNvSpPr txBox="1"/>
          <p:nvPr/>
        </p:nvSpPr>
        <p:spPr>
          <a:xfrm>
            <a:off x="2015004" y="537638"/>
            <a:ext cx="8585620" cy="769441"/>
          </a:xfrm>
          <a:prstGeom prst="rect">
            <a:avLst/>
          </a:prstGeom>
          <a:noFill/>
        </p:spPr>
        <p:txBody>
          <a:bodyPr wrap="none" rtlCol="0">
            <a:spAutoFit/>
          </a:bodyPr>
          <a:lstStyle/>
          <a:p>
            <a:r>
              <a:rPr lang="en-GB" sz="4400" u="sng" dirty="0"/>
              <a:t>Actors in humanitarian interventions</a:t>
            </a:r>
          </a:p>
        </p:txBody>
      </p:sp>
      <p:sp>
        <p:nvSpPr>
          <p:cNvPr id="5" name="TextBox 4">
            <a:extLst>
              <a:ext uri="{FF2B5EF4-FFF2-40B4-BE49-F238E27FC236}">
                <a16:creationId xmlns:a16="http://schemas.microsoft.com/office/drawing/2014/main" id="{D5D02DD4-35B3-497A-B9F1-E742E1F24D35}"/>
              </a:ext>
            </a:extLst>
          </p:cNvPr>
          <p:cNvSpPr txBox="1"/>
          <p:nvPr/>
        </p:nvSpPr>
        <p:spPr>
          <a:xfrm>
            <a:off x="2959724" y="2348259"/>
            <a:ext cx="8394076" cy="2431435"/>
          </a:xfrm>
          <a:prstGeom prst="rect">
            <a:avLst/>
          </a:prstGeom>
          <a:noFill/>
        </p:spPr>
        <p:txBody>
          <a:bodyPr wrap="square" rtlCol="0">
            <a:spAutoFit/>
          </a:bodyPr>
          <a:lstStyle/>
          <a:p>
            <a:endParaRPr lang="en-US" sz="2400" dirty="0"/>
          </a:p>
          <a:p>
            <a:pPr algn="ctr"/>
            <a:r>
              <a:rPr lang="en-US" sz="3200" dirty="0"/>
              <a:t>Main actors in involved in humanitarian interventions: who are they?</a:t>
            </a:r>
          </a:p>
          <a:p>
            <a:endParaRPr lang="en-US" sz="3200" dirty="0"/>
          </a:p>
          <a:p>
            <a:pPr algn="ctr"/>
            <a:r>
              <a:rPr lang="en-US" sz="3200" dirty="0"/>
              <a:t>How can they be grouped?</a:t>
            </a:r>
          </a:p>
        </p:txBody>
      </p:sp>
      <p:sp>
        <p:nvSpPr>
          <p:cNvPr id="6" name="TextBox 5">
            <a:extLst>
              <a:ext uri="{FF2B5EF4-FFF2-40B4-BE49-F238E27FC236}">
                <a16:creationId xmlns:a16="http://schemas.microsoft.com/office/drawing/2014/main" id="{D491668E-BBC0-4DE3-AABD-D23FBC342E17}"/>
              </a:ext>
            </a:extLst>
          </p:cNvPr>
          <p:cNvSpPr txBox="1"/>
          <p:nvPr/>
        </p:nvSpPr>
        <p:spPr>
          <a:xfrm>
            <a:off x="1868053" y="3012142"/>
            <a:ext cx="1326004" cy="1569660"/>
          </a:xfrm>
          <a:prstGeom prst="rect">
            <a:avLst/>
          </a:prstGeom>
          <a:noFill/>
        </p:spPr>
        <p:txBody>
          <a:bodyPr wrap="none" rtlCol="0">
            <a:spAutoFit/>
          </a:bodyPr>
          <a:lstStyle/>
          <a:p>
            <a:r>
              <a:rPr lang="en-US" sz="9600" b="1" dirty="0">
                <a:solidFill>
                  <a:srgbClr val="FF0000"/>
                </a:solidFill>
              </a:rPr>
              <a:t>??</a:t>
            </a:r>
            <a:endParaRPr lang="fr-CH" sz="9600" b="1" dirty="0">
              <a:solidFill>
                <a:srgbClr val="FF0000"/>
              </a:solidFill>
            </a:endParaRPr>
          </a:p>
        </p:txBody>
      </p:sp>
      <p:sp>
        <p:nvSpPr>
          <p:cNvPr id="2" name="Slide Number Placeholder 1">
            <a:extLst>
              <a:ext uri="{FF2B5EF4-FFF2-40B4-BE49-F238E27FC236}">
                <a16:creationId xmlns:a16="http://schemas.microsoft.com/office/drawing/2014/main" id="{62953524-BB78-4F8E-B2B1-44B9F74B025D}"/>
              </a:ext>
            </a:extLst>
          </p:cNvPr>
          <p:cNvSpPr>
            <a:spLocks noGrp="1"/>
          </p:cNvSpPr>
          <p:nvPr>
            <p:ph type="sldNum" sz="quarter" idx="12"/>
          </p:nvPr>
        </p:nvSpPr>
        <p:spPr/>
        <p:txBody>
          <a:bodyPr/>
          <a:lstStyle/>
          <a:p>
            <a:fld id="{CD6B2AEB-5293-4EC7-A30F-1DB20CF78EBF}" type="slidenum">
              <a:rPr lang="en-GB" smtClean="0"/>
              <a:t>3</a:t>
            </a:fld>
            <a:endParaRPr lang="en-GB"/>
          </a:p>
        </p:txBody>
      </p:sp>
    </p:spTree>
    <p:extLst>
      <p:ext uri="{BB962C8B-B14F-4D97-AF65-F5344CB8AC3E}">
        <p14:creationId xmlns:p14="http://schemas.microsoft.com/office/powerpoint/2010/main" val="2165688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CAD9426-B65C-41AA-AC52-220B754E6880}"/>
              </a:ext>
            </a:extLst>
          </p:cNvPr>
          <p:cNvSpPr>
            <a:spLocks noGrp="1"/>
          </p:cNvSpPr>
          <p:nvPr>
            <p:ph type="title"/>
          </p:nvPr>
        </p:nvSpPr>
        <p:spPr>
          <a:xfrm>
            <a:off x="1062983" y="-15436"/>
            <a:ext cx="10515600" cy="1325563"/>
          </a:xfrm>
        </p:spPr>
        <p:txBody>
          <a:bodyPr>
            <a:normAutofit/>
          </a:bodyPr>
          <a:lstStyle/>
          <a:p>
            <a:pPr algn="ctr"/>
            <a:r>
              <a:rPr lang="en-US" u="sng" dirty="0">
                <a:latin typeface="+mn-lt"/>
              </a:rPr>
              <a:t>Actors humanitarian interventions</a:t>
            </a:r>
            <a:endParaRPr lang="fr-CH" dirty="0">
              <a:latin typeface="+mn-lt"/>
            </a:endParaRPr>
          </a:p>
        </p:txBody>
      </p:sp>
      <p:sp>
        <p:nvSpPr>
          <p:cNvPr id="5" name="Rectangle 4">
            <a:extLst>
              <a:ext uri="{FF2B5EF4-FFF2-40B4-BE49-F238E27FC236}">
                <a16:creationId xmlns:a16="http://schemas.microsoft.com/office/drawing/2014/main" id="{B0D479A7-3283-4048-8721-0F18B8B68130}"/>
              </a:ext>
            </a:extLst>
          </p:cNvPr>
          <p:cNvSpPr/>
          <p:nvPr/>
        </p:nvSpPr>
        <p:spPr>
          <a:xfrm>
            <a:off x="1696286" y="1870208"/>
            <a:ext cx="2749663" cy="369332"/>
          </a:xfrm>
          <a:prstGeom prst="rect">
            <a:avLst/>
          </a:prstGeom>
        </p:spPr>
        <p:txBody>
          <a:bodyPr wrap="none">
            <a:spAutoFit/>
          </a:bodyPr>
          <a:lstStyle/>
          <a:p>
            <a:r>
              <a:rPr lang="en-US" dirty="0"/>
              <a:t>Affected civilian population</a:t>
            </a:r>
          </a:p>
        </p:txBody>
      </p:sp>
      <p:cxnSp>
        <p:nvCxnSpPr>
          <p:cNvPr id="6" name="Straight Connector 5">
            <a:extLst>
              <a:ext uri="{FF2B5EF4-FFF2-40B4-BE49-F238E27FC236}">
                <a16:creationId xmlns:a16="http://schemas.microsoft.com/office/drawing/2014/main" id="{986E5ECB-2C1B-42AF-AF21-41A3A508FFB4}"/>
              </a:ext>
            </a:extLst>
          </p:cNvPr>
          <p:cNvCxnSpPr/>
          <p:nvPr/>
        </p:nvCxnSpPr>
        <p:spPr>
          <a:xfrm>
            <a:off x="1721429" y="2285894"/>
            <a:ext cx="304996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2D529B4D-0F2B-43FC-A60E-CFBD9CAD142E}"/>
              </a:ext>
            </a:extLst>
          </p:cNvPr>
          <p:cNvCxnSpPr/>
          <p:nvPr/>
        </p:nvCxnSpPr>
        <p:spPr>
          <a:xfrm flipH="1" flipV="1">
            <a:off x="4771392" y="2290156"/>
            <a:ext cx="1036944" cy="524526"/>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8258A206-A03E-4233-A995-3B827B3FD3EF}"/>
              </a:ext>
            </a:extLst>
          </p:cNvPr>
          <p:cNvCxnSpPr/>
          <p:nvPr/>
        </p:nvCxnSpPr>
        <p:spPr>
          <a:xfrm flipV="1">
            <a:off x="6239435" y="2285894"/>
            <a:ext cx="824753" cy="52267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FAA9D915-4853-49CC-AE70-1837B11C5FF1}"/>
              </a:ext>
            </a:extLst>
          </p:cNvPr>
          <p:cNvSpPr/>
          <p:nvPr/>
        </p:nvSpPr>
        <p:spPr>
          <a:xfrm>
            <a:off x="7042926" y="1894958"/>
            <a:ext cx="5078313" cy="369332"/>
          </a:xfrm>
          <a:prstGeom prst="rect">
            <a:avLst/>
          </a:prstGeom>
        </p:spPr>
        <p:txBody>
          <a:bodyPr wrap="none">
            <a:spAutoFit/>
          </a:bodyPr>
          <a:lstStyle/>
          <a:p>
            <a:r>
              <a:rPr lang="en-US" dirty="0"/>
              <a:t>UN agencies, e.g. UNHCR, WFP, WHO, UNICEF, OCHA</a:t>
            </a:r>
          </a:p>
        </p:txBody>
      </p:sp>
      <p:sp>
        <p:nvSpPr>
          <p:cNvPr id="12" name="Rectangle 11">
            <a:extLst>
              <a:ext uri="{FF2B5EF4-FFF2-40B4-BE49-F238E27FC236}">
                <a16:creationId xmlns:a16="http://schemas.microsoft.com/office/drawing/2014/main" id="{284208B3-275C-42FB-AA72-7E72989EAAC4}"/>
              </a:ext>
            </a:extLst>
          </p:cNvPr>
          <p:cNvSpPr/>
          <p:nvPr/>
        </p:nvSpPr>
        <p:spPr>
          <a:xfrm>
            <a:off x="7064188" y="2368503"/>
            <a:ext cx="3990558" cy="646331"/>
          </a:xfrm>
          <a:prstGeom prst="rect">
            <a:avLst/>
          </a:prstGeom>
        </p:spPr>
        <p:txBody>
          <a:bodyPr wrap="square">
            <a:spAutoFit/>
          </a:bodyPr>
          <a:lstStyle/>
          <a:p>
            <a:r>
              <a:rPr lang="en-US" dirty="0"/>
              <a:t>Red Cross and Red Crescent Movement (ICRC, IFRC, National Societies)</a:t>
            </a:r>
          </a:p>
        </p:txBody>
      </p:sp>
      <p:cxnSp>
        <p:nvCxnSpPr>
          <p:cNvPr id="13" name="Straight Connector 12">
            <a:extLst>
              <a:ext uri="{FF2B5EF4-FFF2-40B4-BE49-F238E27FC236}">
                <a16:creationId xmlns:a16="http://schemas.microsoft.com/office/drawing/2014/main" id="{38DD1132-E999-4902-BB1B-AF859FE77942}"/>
              </a:ext>
            </a:extLst>
          </p:cNvPr>
          <p:cNvCxnSpPr/>
          <p:nvPr/>
        </p:nvCxnSpPr>
        <p:spPr>
          <a:xfrm>
            <a:off x="7064188" y="2298602"/>
            <a:ext cx="3003177"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6648CC6-FE78-4CF7-9EBB-829D7425FB79}"/>
              </a:ext>
            </a:extLst>
          </p:cNvPr>
          <p:cNvCxnSpPr/>
          <p:nvPr/>
        </p:nvCxnSpPr>
        <p:spPr>
          <a:xfrm flipV="1">
            <a:off x="7180729" y="2977590"/>
            <a:ext cx="3487271" cy="1564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1C459616-DF8D-44A6-8D0F-A6D361E02582}"/>
              </a:ext>
            </a:extLst>
          </p:cNvPr>
          <p:cNvCxnSpPr/>
          <p:nvPr/>
        </p:nvCxnSpPr>
        <p:spPr>
          <a:xfrm flipV="1">
            <a:off x="6472518" y="2995869"/>
            <a:ext cx="708211" cy="439272"/>
          </a:xfrm>
          <a:prstGeom prst="line">
            <a:avLst/>
          </a:prstGeom>
        </p:spPr>
        <p:style>
          <a:lnRef idx="1">
            <a:schemeClr val="accent1"/>
          </a:lnRef>
          <a:fillRef idx="0">
            <a:schemeClr val="accent1"/>
          </a:fillRef>
          <a:effectRef idx="0">
            <a:schemeClr val="accent1"/>
          </a:effectRef>
          <a:fontRef idx="minor">
            <a:schemeClr val="tx1"/>
          </a:fontRef>
        </p:style>
      </p:cxnSp>
      <p:pic>
        <p:nvPicPr>
          <p:cNvPr id="16" name="Picture 15">
            <a:extLst>
              <a:ext uri="{FF2B5EF4-FFF2-40B4-BE49-F238E27FC236}">
                <a16:creationId xmlns:a16="http://schemas.microsoft.com/office/drawing/2014/main" id="{89942BC1-1707-44D1-92EF-B803A4B8F34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19342" y="3569847"/>
            <a:ext cx="449567" cy="1279536"/>
          </a:xfrm>
          <a:prstGeom prst="rect">
            <a:avLst/>
          </a:prstGeom>
        </p:spPr>
      </p:pic>
      <p:sp>
        <p:nvSpPr>
          <p:cNvPr id="17" name="Rectangle 16">
            <a:extLst>
              <a:ext uri="{FF2B5EF4-FFF2-40B4-BE49-F238E27FC236}">
                <a16:creationId xmlns:a16="http://schemas.microsoft.com/office/drawing/2014/main" id="{2D554068-7303-4630-9A4A-1A2426DD9DBB}"/>
              </a:ext>
            </a:extLst>
          </p:cNvPr>
          <p:cNvSpPr/>
          <p:nvPr/>
        </p:nvSpPr>
        <p:spPr>
          <a:xfrm>
            <a:off x="7117198" y="3517782"/>
            <a:ext cx="3216714" cy="369332"/>
          </a:xfrm>
          <a:prstGeom prst="rect">
            <a:avLst/>
          </a:prstGeom>
        </p:spPr>
        <p:txBody>
          <a:bodyPr wrap="none">
            <a:spAutoFit/>
          </a:bodyPr>
          <a:lstStyle/>
          <a:p>
            <a:r>
              <a:rPr lang="en-US" dirty="0"/>
              <a:t>International and national NGOs</a:t>
            </a:r>
          </a:p>
        </p:txBody>
      </p:sp>
      <p:cxnSp>
        <p:nvCxnSpPr>
          <p:cNvPr id="18" name="Straight Connector 17">
            <a:extLst>
              <a:ext uri="{FF2B5EF4-FFF2-40B4-BE49-F238E27FC236}">
                <a16:creationId xmlns:a16="http://schemas.microsoft.com/office/drawing/2014/main" id="{02140BDF-8266-4606-AB39-D193A41C6451}"/>
              </a:ext>
            </a:extLst>
          </p:cNvPr>
          <p:cNvCxnSpPr>
            <a:cxnSpLocks/>
          </p:cNvCxnSpPr>
          <p:nvPr/>
        </p:nvCxnSpPr>
        <p:spPr>
          <a:xfrm flipH="1" flipV="1">
            <a:off x="6733309" y="3986495"/>
            <a:ext cx="3948804" cy="12283"/>
          </a:xfrm>
          <a:prstGeom prst="line">
            <a:avLst/>
          </a:prstGeom>
        </p:spPr>
        <p:style>
          <a:lnRef idx="1">
            <a:schemeClr val="accent1"/>
          </a:lnRef>
          <a:fillRef idx="0">
            <a:schemeClr val="accent1"/>
          </a:fillRef>
          <a:effectRef idx="0">
            <a:schemeClr val="accent1"/>
          </a:effectRef>
          <a:fontRef idx="minor">
            <a:schemeClr val="tx1"/>
          </a:fontRef>
        </p:style>
      </p:cxnSp>
      <p:sp>
        <p:nvSpPr>
          <p:cNvPr id="19" name="Rectangle 18">
            <a:extLst>
              <a:ext uri="{FF2B5EF4-FFF2-40B4-BE49-F238E27FC236}">
                <a16:creationId xmlns:a16="http://schemas.microsoft.com/office/drawing/2014/main" id="{F5D6A150-7A96-4496-A090-5C4891ECF167}"/>
              </a:ext>
            </a:extLst>
          </p:cNvPr>
          <p:cNvSpPr/>
          <p:nvPr/>
        </p:nvSpPr>
        <p:spPr>
          <a:xfrm>
            <a:off x="7492123" y="4901256"/>
            <a:ext cx="1468031" cy="369332"/>
          </a:xfrm>
          <a:prstGeom prst="rect">
            <a:avLst/>
          </a:prstGeom>
        </p:spPr>
        <p:txBody>
          <a:bodyPr wrap="none">
            <a:spAutoFit/>
          </a:bodyPr>
          <a:lstStyle/>
          <a:p>
            <a:r>
              <a:rPr lang="en-US" dirty="0"/>
              <a:t>Private sector</a:t>
            </a:r>
          </a:p>
        </p:txBody>
      </p:sp>
      <p:cxnSp>
        <p:nvCxnSpPr>
          <p:cNvPr id="20" name="Straight Connector 19">
            <a:extLst>
              <a:ext uri="{FF2B5EF4-FFF2-40B4-BE49-F238E27FC236}">
                <a16:creationId xmlns:a16="http://schemas.microsoft.com/office/drawing/2014/main" id="{79D418EB-C9DD-4559-B0A1-59828E57D2F3}"/>
              </a:ext>
            </a:extLst>
          </p:cNvPr>
          <p:cNvCxnSpPr/>
          <p:nvPr/>
        </p:nvCxnSpPr>
        <p:spPr>
          <a:xfrm flipV="1">
            <a:off x="7387517" y="5320007"/>
            <a:ext cx="3433482" cy="33962"/>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E5FA2A37-D411-422A-B4BF-ED590F2783DC}"/>
              </a:ext>
            </a:extLst>
          </p:cNvPr>
          <p:cNvCxnSpPr>
            <a:cxnSpLocks/>
          </p:cNvCxnSpPr>
          <p:nvPr/>
        </p:nvCxnSpPr>
        <p:spPr>
          <a:xfrm>
            <a:off x="6473515" y="4785322"/>
            <a:ext cx="914002" cy="568136"/>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F896B49F-E658-4F04-9BC4-8BF1626A2FF8}"/>
              </a:ext>
            </a:extLst>
          </p:cNvPr>
          <p:cNvCxnSpPr/>
          <p:nvPr/>
        </p:nvCxnSpPr>
        <p:spPr>
          <a:xfrm>
            <a:off x="6912287" y="6033253"/>
            <a:ext cx="3648137" cy="8965"/>
          </a:xfrm>
          <a:prstGeom prst="line">
            <a:avLst/>
          </a:prstGeom>
        </p:spPr>
        <p:style>
          <a:lnRef idx="1">
            <a:schemeClr val="accent1"/>
          </a:lnRef>
          <a:fillRef idx="0">
            <a:schemeClr val="accent1"/>
          </a:fillRef>
          <a:effectRef idx="0">
            <a:schemeClr val="accent1"/>
          </a:effectRef>
          <a:fontRef idx="minor">
            <a:schemeClr val="tx1"/>
          </a:fontRef>
        </p:style>
      </p:cxnSp>
      <p:sp>
        <p:nvSpPr>
          <p:cNvPr id="23" name="Rectangle 22">
            <a:extLst>
              <a:ext uri="{FF2B5EF4-FFF2-40B4-BE49-F238E27FC236}">
                <a16:creationId xmlns:a16="http://schemas.microsoft.com/office/drawing/2014/main" id="{8A07ADCD-9482-44AB-A418-EDFC2A26B8CD}"/>
              </a:ext>
            </a:extLst>
          </p:cNvPr>
          <p:cNvSpPr/>
          <p:nvPr/>
        </p:nvSpPr>
        <p:spPr>
          <a:xfrm>
            <a:off x="7197205" y="5615977"/>
            <a:ext cx="858761" cy="369332"/>
          </a:xfrm>
          <a:prstGeom prst="rect">
            <a:avLst/>
          </a:prstGeom>
        </p:spPr>
        <p:txBody>
          <a:bodyPr wrap="none">
            <a:spAutoFit/>
          </a:bodyPr>
          <a:lstStyle/>
          <a:p>
            <a:r>
              <a:rPr lang="en-US" dirty="0"/>
              <a:t>Donors</a:t>
            </a:r>
          </a:p>
        </p:txBody>
      </p:sp>
      <p:cxnSp>
        <p:nvCxnSpPr>
          <p:cNvPr id="24" name="Straight Connector 23">
            <a:extLst>
              <a:ext uri="{FF2B5EF4-FFF2-40B4-BE49-F238E27FC236}">
                <a16:creationId xmlns:a16="http://schemas.microsoft.com/office/drawing/2014/main" id="{21A3CB40-6A75-47A5-807F-88C72AEB3ECA}"/>
              </a:ext>
            </a:extLst>
          </p:cNvPr>
          <p:cNvCxnSpPr/>
          <p:nvPr/>
        </p:nvCxnSpPr>
        <p:spPr>
          <a:xfrm>
            <a:off x="6320783" y="5298147"/>
            <a:ext cx="591504" cy="73510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CE02BFDD-1E49-41A6-AC2F-CA5403B9E889}"/>
              </a:ext>
            </a:extLst>
          </p:cNvPr>
          <p:cNvCxnSpPr/>
          <p:nvPr/>
        </p:nvCxnSpPr>
        <p:spPr>
          <a:xfrm>
            <a:off x="6062327" y="5298147"/>
            <a:ext cx="0" cy="1452283"/>
          </a:xfrm>
          <a:prstGeom prst="line">
            <a:avLst/>
          </a:prstGeom>
        </p:spPr>
        <p:style>
          <a:lnRef idx="1">
            <a:schemeClr val="accent1"/>
          </a:lnRef>
          <a:fillRef idx="0">
            <a:schemeClr val="accent1"/>
          </a:fillRef>
          <a:effectRef idx="0">
            <a:schemeClr val="accent1"/>
          </a:effectRef>
          <a:fontRef idx="minor">
            <a:schemeClr val="tx1"/>
          </a:fontRef>
        </p:style>
      </p:cxnSp>
      <p:sp>
        <p:nvSpPr>
          <p:cNvPr id="26" name="Rectangle 25">
            <a:extLst>
              <a:ext uri="{FF2B5EF4-FFF2-40B4-BE49-F238E27FC236}">
                <a16:creationId xmlns:a16="http://schemas.microsoft.com/office/drawing/2014/main" id="{3D5475C6-91DB-4830-A149-FE762FE381E6}"/>
              </a:ext>
            </a:extLst>
          </p:cNvPr>
          <p:cNvSpPr/>
          <p:nvPr/>
        </p:nvSpPr>
        <p:spPr>
          <a:xfrm>
            <a:off x="4771391" y="6371970"/>
            <a:ext cx="1172116" cy="369332"/>
          </a:xfrm>
          <a:prstGeom prst="rect">
            <a:avLst/>
          </a:prstGeom>
        </p:spPr>
        <p:txBody>
          <a:bodyPr wrap="none">
            <a:spAutoFit/>
          </a:bodyPr>
          <a:lstStyle/>
          <a:p>
            <a:r>
              <a:rPr lang="en-US" dirty="0"/>
              <a:t>The media</a:t>
            </a:r>
          </a:p>
        </p:txBody>
      </p:sp>
      <p:cxnSp>
        <p:nvCxnSpPr>
          <p:cNvPr id="27" name="Straight Connector 26">
            <a:extLst>
              <a:ext uri="{FF2B5EF4-FFF2-40B4-BE49-F238E27FC236}">
                <a16:creationId xmlns:a16="http://schemas.microsoft.com/office/drawing/2014/main" id="{B8ACF287-C229-4E66-BC7C-D193B49A357C}"/>
              </a:ext>
            </a:extLst>
          </p:cNvPr>
          <p:cNvCxnSpPr/>
          <p:nvPr/>
        </p:nvCxnSpPr>
        <p:spPr>
          <a:xfrm>
            <a:off x="4771392" y="6750430"/>
            <a:ext cx="129093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EAC43692-EB9C-4E3E-9E7F-B338782D06A2}"/>
              </a:ext>
            </a:extLst>
          </p:cNvPr>
          <p:cNvCxnSpPr>
            <a:cxnSpLocks/>
          </p:cNvCxnSpPr>
          <p:nvPr/>
        </p:nvCxnSpPr>
        <p:spPr>
          <a:xfrm flipH="1">
            <a:off x="5012055" y="5377264"/>
            <a:ext cx="664797" cy="8333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4AA5AD1D-4478-4A67-A8A6-FACF23AA2F72}"/>
              </a:ext>
            </a:extLst>
          </p:cNvPr>
          <p:cNvCxnSpPr/>
          <p:nvPr/>
        </p:nvCxnSpPr>
        <p:spPr>
          <a:xfrm flipH="1" flipV="1">
            <a:off x="1278135" y="6201689"/>
            <a:ext cx="3747248" cy="8965"/>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40F943DE-1E33-4E82-931C-1117B589158F}"/>
              </a:ext>
            </a:extLst>
          </p:cNvPr>
          <p:cNvSpPr/>
          <p:nvPr/>
        </p:nvSpPr>
        <p:spPr>
          <a:xfrm>
            <a:off x="1485182" y="5791372"/>
            <a:ext cx="2181816" cy="369332"/>
          </a:xfrm>
          <a:prstGeom prst="rect">
            <a:avLst/>
          </a:prstGeom>
        </p:spPr>
        <p:txBody>
          <a:bodyPr wrap="none">
            <a:spAutoFit/>
          </a:bodyPr>
          <a:lstStyle/>
          <a:p>
            <a:r>
              <a:rPr lang="en-US" dirty="0"/>
              <a:t>Religious institutions </a:t>
            </a:r>
          </a:p>
        </p:txBody>
      </p:sp>
      <p:sp>
        <p:nvSpPr>
          <p:cNvPr id="31" name="Rectangle 30">
            <a:extLst>
              <a:ext uri="{FF2B5EF4-FFF2-40B4-BE49-F238E27FC236}">
                <a16:creationId xmlns:a16="http://schemas.microsoft.com/office/drawing/2014/main" id="{A6C56872-2A37-437C-A64B-84B75CBDF11E}"/>
              </a:ext>
            </a:extLst>
          </p:cNvPr>
          <p:cNvSpPr/>
          <p:nvPr/>
        </p:nvSpPr>
        <p:spPr>
          <a:xfrm>
            <a:off x="670534" y="4503252"/>
            <a:ext cx="4699804" cy="923330"/>
          </a:xfrm>
          <a:prstGeom prst="rect">
            <a:avLst/>
          </a:prstGeom>
        </p:spPr>
        <p:txBody>
          <a:bodyPr wrap="square">
            <a:spAutoFit/>
          </a:bodyPr>
          <a:lstStyle/>
          <a:p>
            <a:r>
              <a:rPr lang="en-US" dirty="0"/>
              <a:t>Arms carriers, e.g. national armed forces, opposition groups, international armed forces , peace keeping forces</a:t>
            </a:r>
          </a:p>
        </p:txBody>
      </p:sp>
      <p:cxnSp>
        <p:nvCxnSpPr>
          <p:cNvPr id="32" name="Straight Connector 31">
            <a:extLst>
              <a:ext uri="{FF2B5EF4-FFF2-40B4-BE49-F238E27FC236}">
                <a16:creationId xmlns:a16="http://schemas.microsoft.com/office/drawing/2014/main" id="{5463FB7E-3160-4817-9146-61CC296198FF}"/>
              </a:ext>
            </a:extLst>
          </p:cNvPr>
          <p:cNvCxnSpPr/>
          <p:nvPr/>
        </p:nvCxnSpPr>
        <p:spPr>
          <a:xfrm>
            <a:off x="1399147" y="5396918"/>
            <a:ext cx="37024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CAB28056-F892-4AA9-88DB-8E3416AFBC07}"/>
              </a:ext>
            </a:extLst>
          </p:cNvPr>
          <p:cNvCxnSpPr>
            <a:cxnSpLocks/>
          </p:cNvCxnSpPr>
          <p:nvPr/>
        </p:nvCxnSpPr>
        <p:spPr>
          <a:xfrm flipH="1">
            <a:off x="5116240" y="4708004"/>
            <a:ext cx="627016" cy="693987"/>
          </a:xfrm>
          <a:prstGeom prst="line">
            <a:avLst/>
          </a:prstGeom>
        </p:spPr>
        <p:style>
          <a:lnRef idx="1">
            <a:schemeClr val="accent1"/>
          </a:lnRef>
          <a:fillRef idx="0">
            <a:schemeClr val="accent1"/>
          </a:fillRef>
          <a:effectRef idx="0">
            <a:schemeClr val="accent1"/>
          </a:effectRef>
          <a:fontRef idx="minor">
            <a:schemeClr val="tx1"/>
          </a:fontRef>
        </p:style>
      </p:cxnSp>
      <p:sp>
        <p:nvSpPr>
          <p:cNvPr id="34" name="Rectangle 33">
            <a:extLst>
              <a:ext uri="{FF2B5EF4-FFF2-40B4-BE49-F238E27FC236}">
                <a16:creationId xmlns:a16="http://schemas.microsoft.com/office/drawing/2014/main" id="{0A6C4417-9D49-43CB-B49C-8C6392FEB569}"/>
              </a:ext>
            </a:extLst>
          </p:cNvPr>
          <p:cNvSpPr/>
          <p:nvPr/>
        </p:nvSpPr>
        <p:spPr>
          <a:xfrm>
            <a:off x="731802" y="3354253"/>
            <a:ext cx="5519900" cy="923330"/>
          </a:xfrm>
          <a:prstGeom prst="rect">
            <a:avLst/>
          </a:prstGeom>
        </p:spPr>
        <p:txBody>
          <a:bodyPr wrap="square">
            <a:spAutoFit/>
          </a:bodyPr>
          <a:lstStyle/>
          <a:p>
            <a:r>
              <a:rPr lang="en-US" dirty="0"/>
              <a:t>Actors implicated in the political management of conflicts, e.g. UN security council, States involved in negotiations</a:t>
            </a:r>
          </a:p>
        </p:txBody>
      </p:sp>
      <p:cxnSp>
        <p:nvCxnSpPr>
          <p:cNvPr id="36" name="Straight Connector 35">
            <a:extLst>
              <a:ext uri="{FF2B5EF4-FFF2-40B4-BE49-F238E27FC236}">
                <a16:creationId xmlns:a16="http://schemas.microsoft.com/office/drawing/2014/main" id="{19467AFA-8336-4ECC-9BE3-D52D620DCA4E}"/>
              </a:ext>
            </a:extLst>
          </p:cNvPr>
          <p:cNvCxnSpPr/>
          <p:nvPr/>
        </p:nvCxnSpPr>
        <p:spPr>
          <a:xfrm>
            <a:off x="2411505" y="3014834"/>
            <a:ext cx="216049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F2FB2019-2C58-4194-A1CF-6057A73ABE10}"/>
              </a:ext>
            </a:extLst>
          </p:cNvPr>
          <p:cNvCxnSpPr/>
          <p:nvPr/>
        </p:nvCxnSpPr>
        <p:spPr>
          <a:xfrm flipH="1" flipV="1">
            <a:off x="4581631" y="3014834"/>
            <a:ext cx="887505" cy="439272"/>
          </a:xfrm>
          <a:prstGeom prst="line">
            <a:avLst/>
          </a:prstGeom>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DFDC6887-8633-4452-92DE-66BB2F946F84}"/>
              </a:ext>
            </a:extLst>
          </p:cNvPr>
          <p:cNvSpPr/>
          <p:nvPr/>
        </p:nvSpPr>
        <p:spPr>
          <a:xfrm>
            <a:off x="1362635" y="2619715"/>
            <a:ext cx="2947410" cy="369332"/>
          </a:xfrm>
          <a:prstGeom prst="rect">
            <a:avLst/>
          </a:prstGeom>
        </p:spPr>
        <p:txBody>
          <a:bodyPr wrap="none">
            <a:spAutoFit/>
          </a:bodyPr>
          <a:lstStyle/>
          <a:p>
            <a:r>
              <a:rPr lang="en-US" dirty="0"/>
              <a:t>National and local authorities</a:t>
            </a:r>
          </a:p>
        </p:txBody>
      </p:sp>
      <p:cxnSp>
        <p:nvCxnSpPr>
          <p:cNvPr id="40" name="Straight Connector 39">
            <a:extLst>
              <a:ext uri="{FF2B5EF4-FFF2-40B4-BE49-F238E27FC236}">
                <a16:creationId xmlns:a16="http://schemas.microsoft.com/office/drawing/2014/main" id="{0A27E532-BE7A-4500-99C7-9A954991C698}"/>
              </a:ext>
            </a:extLst>
          </p:cNvPr>
          <p:cNvCxnSpPr/>
          <p:nvPr/>
        </p:nvCxnSpPr>
        <p:spPr>
          <a:xfrm flipH="1">
            <a:off x="7042926" y="4676976"/>
            <a:ext cx="3460377" cy="89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Rectangle 40">
            <a:extLst>
              <a:ext uri="{FF2B5EF4-FFF2-40B4-BE49-F238E27FC236}">
                <a16:creationId xmlns:a16="http://schemas.microsoft.com/office/drawing/2014/main" id="{04108589-18D8-4881-932F-64C0E7324EF8}"/>
              </a:ext>
            </a:extLst>
          </p:cNvPr>
          <p:cNvSpPr/>
          <p:nvPr/>
        </p:nvSpPr>
        <p:spPr>
          <a:xfrm>
            <a:off x="7492123" y="4256338"/>
            <a:ext cx="2641670" cy="369332"/>
          </a:xfrm>
          <a:prstGeom prst="rect">
            <a:avLst/>
          </a:prstGeom>
        </p:spPr>
        <p:txBody>
          <a:bodyPr wrap="square">
            <a:spAutoFit/>
          </a:bodyPr>
          <a:lstStyle/>
          <a:p>
            <a:r>
              <a:rPr lang="en-US" dirty="0"/>
              <a:t>Diaspora groups</a:t>
            </a:r>
          </a:p>
        </p:txBody>
      </p:sp>
      <p:cxnSp>
        <p:nvCxnSpPr>
          <p:cNvPr id="42" name="Straight Connector 41">
            <a:extLst>
              <a:ext uri="{FF2B5EF4-FFF2-40B4-BE49-F238E27FC236}">
                <a16:creationId xmlns:a16="http://schemas.microsoft.com/office/drawing/2014/main" id="{AE91DB72-733F-40A8-9AD5-514A363D00D5}"/>
              </a:ext>
            </a:extLst>
          </p:cNvPr>
          <p:cNvCxnSpPr>
            <a:cxnSpLocks/>
          </p:cNvCxnSpPr>
          <p:nvPr/>
        </p:nvCxnSpPr>
        <p:spPr>
          <a:xfrm>
            <a:off x="6544995" y="4441004"/>
            <a:ext cx="497931" cy="252115"/>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614C64F-238C-4272-98DA-4998B404B5DF}"/>
              </a:ext>
            </a:extLst>
          </p:cNvPr>
          <p:cNvCxnSpPr/>
          <p:nvPr/>
        </p:nvCxnSpPr>
        <p:spPr>
          <a:xfrm flipH="1">
            <a:off x="2008759" y="4097255"/>
            <a:ext cx="3460377" cy="8965"/>
          </a:xfrm>
          <a:prstGeom prst="line">
            <a:avLst/>
          </a:prstGeom>
        </p:spPr>
        <p:style>
          <a:lnRef idx="1">
            <a:schemeClr val="accent1"/>
          </a:lnRef>
          <a:fillRef idx="0">
            <a:schemeClr val="accent1"/>
          </a:fillRef>
          <a:effectRef idx="0">
            <a:schemeClr val="accent1"/>
          </a:effectRef>
          <a:fontRef idx="minor">
            <a:schemeClr val="tx1"/>
          </a:fontRef>
        </p:style>
      </p:cxnSp>
      <p:sp>
        <p:nvSpPr>
          <p:cNvPr id="2" name="Slide Number Placeholder 1">
            <a:extLst>
              <a:ext uri="{FF2B5EF4-FFF2-40B4-BE49-F238E27FC236}">
                <a16:creationId xmlns:a16="http://schemas.microsoft.com/office/drawing/2014/main" id="{4927C9C1-A169-4123-934E-2F6A4E69C2BF}"/>
              </a:ext>
            </a:extLst>
          </p:cNvPr>
          <p:cNvSpPr>
            <a:spLocks noGrp="1"/>
          </p:cNvSpPr>
          <p:nvPr>
            <p:ph type="sldNum" sz="quarter" idx="12"/>
          </p:nvPr>
        </p:nvSpPr>
        <p:spPr/>
        <p:txBody>
          <a:bodyPr/>
          <a:lstStyle/>
          <a:p>
            <a:fld id="{CD6B2AEB-5293-4EC7-A30F-1DB20CF78EBF}" type="slidenum">
              <a:rPr lang="en-GB" smtClean="0"/>
              <a:t>4</a:t>
            </a:fld>
            <a:endParaRPr lang="en-GB"/>
          </a:p>
        </p:txBody>
      </p:sp>
    </p:spTree>
    <p:extLst>
      <p:ext uri="{BB962C8B-B14F-4D97-AF65-F5344CB8AC3E}">
        <p14:creationId xmlns:p14="http://schemas.microsoft.com/office/powerpoint/2010/main" val="29051043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val 8"/>
          <p:cNvSpPr/>
          <p:nvPr/>
        </p:nvSpPr>
        <p:spPr>
          <a:xfrm>
            <a:off x="8478438" y="2306953"/>
            <a:ext cx="2719782" cy="2467245"/>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0" name="Oval 9"/>
          <p:cNvSpPr/>
          <p:nvPr/>
        </p:nvSpPr>
        <p:spPr>
          <a:xfrm>
            <a:off x="4135839" y="142753"/>
            <a:ext cx="5613439" cy="3911774"/>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1" name="Oval 10"/>
          <p:cNvSpPr/>
          <p:nvPr/>
        </p:nvSpPr>
        <p:spPr>
          <a:xfrm>
            <a:off x="4180042" y="3679409"/>
            <a:ext cx="4959176" cy="3194866"/>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2" name="Oval 11"/>
          <p:cNvSpPr/>
          <p:nvPr/>
        </p:nvSpPr>
        <p:spPr>
          <a:xfrm>
            <a:off x="6833140" y="3661315"/>
            <a:ext cx="4959176" cy="3160849"/>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3" name="Oval 12"/>
          <p:cNvSpPr/>
          <p:nvPr/>
        </p:nvSpPr>
        <p:spPr>
          <a:xfrm>
            <a:off x="6983814" y="206876"/>
            <a:ext cx="5016842" cy="3800586"/>
          </a:xfrm>
          <a:prstGeom prst="ellipse">
            <a:avLst/>
          </a:prstGeom>
          <a:noFill/>
          <a:ln>
            <a:solidFill>
              <a:schemeClr val="accent4">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4" name="Oval 13"/>
          <p:cNvSpPr/>
          <p:nvPr/>
        </p:nvSpPr>
        <p:spPr>
          <a:xfrm>
            <a:off x="4896414" y="1683367"/>
            <a:ext cx="2663967" cy="2637051"/>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7" name="Oval 16"/>
          <p:cNvSpPr/>
          <p:nvPr/>
        </p:nvSpPr>
        <p:spPr>
          <a:xfrm>
            <a:off x="4839336" y="2959100"/>
            <a:ext cx="2875196" cy="2587331"/>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19" name="Oval 18"/>
          <p:cNvSpPr/>
          <p:nvPr/>
        </p:nvSpPr>
        <p:spPr>
          <a:xfrm>
            <a:off x="6557191" y="3660734"/>
            <a:ext cx="2685329" cy="2587912"/>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0" name="Oval 19"/>
          <p:cNvSpPr/>
          <p:nvPr/>
        </p:nvSpPr>
        <p:spPr>
          <a:xfrm>
            <a:off x="8037095" y="2969611"/>
            <a:ext cx="3079530" cy="2747726"/>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1" name="Oval 20"/>
          <p:cNvSpPr/>
          <p:nvPr/>
        </p:nvSpPr>
        <p:spPr>
          <a:xfrm>
            <a:off x="6570366" y="1324890"/>
            <a:ext cx="2563716" cy="2597738"/>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2" name="Oval 21"/>
          <p:cNvSpPr/>
          <p:nvPr/>
        </p:nvSpPr>
        <p:spPr>
          <a:xfrm>
            <a:off x="7749285" y="1560155"/>
            <a:ext cx="2719782" cy="2467245"/>
          </a:xfrm>
          <a:prstGeom prst="ellipse">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a:solidFill>
                <a:schemeClr val="bg2"/>
              </a:solidFill>
            </a:endParaRPr>
          </a:p>
        </p:txBody>
      </p:sp>
      <p:sp>
        <p:nvSpPr>
          <p:cNvPr id="23" name="Oval 22"/>
          <p:cNvSpPr/>
          <p:nvPr/>
        </p:nvSpPr>
        <p:spPr>
          <a:xfrm>
            <a:off x="7040578" y="3196279"/>
            <a:ext cx="1766298" cy="1447055"/>
          </a:xfrm>
          <a:prstGeom prst="ellipse">
            <a:avLst/>
          </a:prstGeom>
          <a:solidFill>
            <a:schemeClr val="accent5">
              <a:lumMod val="75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solidFill>
                  <a:schemeClr val="bg2"/>
                </a:solidFill>
              </a:rPr>
              <a:t>Affected communities</a:t>
            </a:r>
            <a:endParaRPr lang="fr-CH" sz="1400" dirty="0">
              <a:solidFill>
                <a:schemeClr val="bg2"/>
              </a:solidFill>
            </a:endParaRPr>
          </a:p>
        </p:txBody>
      </p:sp>
      <p:sp>
        <p:nvSpPr>
          <p:cNvPr id="24" name="Oval 23"/>
          <p:cNvSpPr/>
          <p:nvPr/>
        </p:nvSpPr>
        <p:spPr>
          <a:xfrm>
            <a:off x="6985481" y="1450839"/>
            <a:ext cx="1649556" cy="1134626"/>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The international Red cross and Red Crescent Movement</a:t>
            </a:r>
            <a:endParaRPr lang="fr-CH" sz="1200" dirty="0">
              <a:solidFill>
                <a:schemeClr val="bg2"/>
              </a:solidFill>
            </a:endParaRPr>
          </a:p>
        </p:txBody>
      </p:sp>
      <p:sp>
        <p:nvSpPr>
          <p:cNvPr id="25" name="Oval 24"/>
          <p:cNvSpPr/>
          <p:nvPr/>
        </p:nvSpPr>
        <p:spPr>
          <a:xfrm>
            <a:off x="9229133" y="1923233"/>
            <a:ext cx="980926" cy="7143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Donors</a:t>
            </a:r>
            <a:endParaRPr lang="fr-CH" sz="1200" dirty="0">
              <a:solidFill>
                <a:schemeClr val="bg2"/>
              </a:solidFill>
            </a:endParaRPr>
          </a:p>
        </p:txBody>
      </p:sp>
      <p:sp>
        <p:nvSpPr>
          <p:cNvPr id="26" name="Oval 25"/>
          <p:cNvSpPr/>
          <p:nvPr/>
        </p:nvSpPr>
        <p:spPr>
          <a:xfrm>
            <a:off x="9432062" y="3030904"/>
            <a:ext cx="1526702" cy="961548"/>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Host governments</a:t>
            </a:r>
            <a:endParaRPr lang="fr-CH" sz="1200" dirty="0">
              <a:solidFill>
                <a:schemeClr val="bg2"/>
              </a:solidFill>
            </a:endParaRPr>
          </a:p>
        </p:txBody>
      </p:sp>
      <p:sp>
        <p:nvSpPr>
          <p:cNvPr id="27" name="Oval 26"/>
          <p:cNvSpPr/>
          <p:nvPr/>
        </p:nvSpPr>
        <p:spPr>
          <a:xfrm>
            <a:off x="9016744" y="4299961"/>
            <a:ext cx="1942020" cy="113862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Humanitarian arms of regional intergovernmental </a:t>
            </a:r>
            <a:r>
              <a:rPr lang="en-US" sz="1200" dirty="0" err="1">
                <a:solidFill>
                  <a:schemeClr val="bg2"/>
                </a:solidFill>
              </a:rPr>
              <a:t>organisations</a:t>
            </a:r>
            <a:endParaRPr lang="fr-CH" sz="1200" dirty="0">
              <a:solidFill>
                <a:schemeClr val="bg2"/>
              </a:solidFill>
            </a:endParaRPr>
          </a:p>
        </p:txBody>
      </p:sp>
      <p:sp>
        <p:nvSpPr>
          <p:cNvPr id="28" name="Oval 27"/>
          <p:cNvSpPr/>
          <p:nvPr/>
        </p:nvSpPr>
        <p:spPr>
          <a:xfrm>
            <a:off x="7300501" y="5306991"/>
            <a:ext cx="1115152" cy="736970"/>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National NGOs</a:t>
            </a:r>
            <a:endParaRPr lang="fr-CH" sz="1200" dirty="0">
              <a:solidFill>
                <a:schemeClr val="bg2"/>
              </a:solidFill>
            </a:endParaRPr>
          </a:p>
        </p:txBody>
      </p:sp>
      <p:sp>
        <p:nvSpPr>
          <p:cNvPr id="29" name="Oval 28"/>
          <p:cNvSpPr/>
          <p:nvPr/>
        </p:nvSpPr>
        <p:spPr>
          <a:xfrm>
            <a:off x="4814819" y="4091743"/>
            <a:ext cx="1595179" cy="953665"/>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UN humanitarian agencies</a:t>
            </a:r>
            <a:endParaRPr lang="fr-CH" sz="1200" dirty="0">
              <a:solidFill>
                <a:schemeClr val="bg2"/>
              </a:solidFill>
            </a:endParaRPr>
          </a:p>
        </p:txBody>
      </p:sp>
      <p:sp>
        <p:nvSpPr>
          <p:cNvPr id="30" name="Oval 29"/>
          <p:cNvSpPr/>
          <p:nvPr/>
        </p:nvSpPr>
        <p:spPr>
          <a:xfrm>
            <a:off x="4839336" y="2146738"/>
            <a:ext cx="1490086" cy="109151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International</a:t>
            </a:r>
          </a:p>
          <a:p>
            <a:pPr algn="ctr"/>
            <a:r>
              <a:rPr lang="en-US" sz="1200" dirty="0">
                <a:solidFill>
                  <a:schemeClr val="bg2"/>
                </a:solidFill>
              </a:rPr>
              <a:t>NGOs</a:t>
            </a:r>
            <a:endParaRPr lang="fr-CH" sz="1200" dirty="0">
              <a:solidFill>
                <a:schemeClr val="bg2"/>
              </a:solidFill>
            </a:endParaRPr>
          </a:p>
        </p:txBody>
      </p:sp>
      <p:sp>
        <p:nvSpPr>
          <p:cNvPr id="31" name="Oval 30"/>
          <p:cNvSpPr/>
          <p:nvPr/>
        </p:nvSpPr>
        <p:spPr>
          <a:xfrm>
            <a:off x="9990222" y="654858"/>
            <a:ext cx="1195401"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Diaspora</a:t>
            </a:r>
            <a:r>
              <a:rPr lang="fr-CH" sz="1200" dirty="0">
                <a:solidFill>
                  <a:schemeClr val="bg2"/>
                </a:solidFill>
              </a:rPr>
              <a:t> groups</a:t>
            </a:r>
            <a:endParaRPr lang="en-US" sz="1200" dirty="0">
              <a:solidFill>
                <a:schemeClr val="bg2"/>
              </a:solidFill>
            </a:endParaRPr>
          </a:p>
        </p:txBody>
      </p:sp>
      <p:sp>
        <p:nvSpPr>
          <p:cNvPr id="32" name="Oval 31"/>
          <p:cNvSpPr/>
          <p:nvPr/>
        </p:nvSpPr>
        <p:spPr>
          <a:xfrm>
            <a:off x="10148754" y="5717337"/>
            <a:ext cx="1054443"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Private- sector</a:t>
            </a:r>
          </a:p>
          <a:p>
            <a:pPr algn="ctr"/>
            <a:r>
              <a:rPr lang="en-US" sz="1200" dirty="0">
                <a:solidFill>
                  <a:schemeClr val="bg2"/>
                </a:solidFill>
              </a:rPr>
              <a:t>entities</a:t>
            </a:r>
            <a:endParaRPr lang="fr-CH" sz="1200" dirty="0">
              <a:solidFill>
                <a:schemeClr val="bg2"/>
              </a:solidFill>
            </a:endParaRPr>
          </a:p>
        </p:txBody>
      </p:sp>
      <p:sp>
        <p:nvSpPr>
          <p:cNvPr id="33" name="Oval 32"/>
          <p:cNvSpPr/>
          <p:nvPr/>
        </p:nvSpPr>
        <p:spPr>
          <a:xfrm>
            <a:off x="4719885" y="5657620"/>
            <a:ext cx="1389690" cy="915413"/>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Religious institutions</a:t>
            </a:r>
            <a:endParaRPr lang="fr-CH" sz="1200" dirty="0">
              <a:solidFill>
                <a:schemeClr val="bg2"/>
              </a:solidFill>
            </a:endParaRPr>
          </a:p>
        </p:txBody>
      </p:sp>
      <p:sp>
        <p:nvSpPr>
          <p:cNvPr id="34" name="Oval 33"/>
          <p:cNvSpPr/>
          <p:nvPr/>
        </p:nvSpPr>
        <p:spPr>
          <a:xfrm>
            <a:off x="4719885" y="685618"/>
            <a:ext cx="1054443" cy="795981"/>
          </a:xfrm>
          <a:prstGeom prst="ellipse">
            <a:avLst/>
          </a:prstGeom>
          <a:solidFill>
            <a:schemeClr val="accent5">
              <a:lumMod val="75000"/>
            </a:schemeClr>
          </a:solidFill>
          <a:ln w="28575">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bg2"/>
                </a:solidFill>
              </a:rPr>
              <a:t>Military</a:t>
            </a:r>
          </a:p>
          <a:p>
            <a:pPr algn="ctr"/>
            <a:r>
              <a:rPr lang="en-US" sz="1200" dirty="0">
                <a:solidFill>
                  <a:schemeClr val="bg2"/>
                </a:solidFill>
              </a:rPr>
              <a:t>forces</a:t>
            </a:r>
          </a:p>
        </p:txBody>
      </p:sp>
      <p:sp>
        <p:nvSpPr>
          <p:cNvPr id="35" name="Oval 34"/>
          <p:cNvSpPr/>
          <p:nvPr/>
        </p:nvSpPr>
        <p:spPr>
          <a:xfrm>
            <a:off x="1520147" y="271849"/>
            <a:ext cx="255373" cy="255373"/>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2400">
              <a:solidFill>
                <a:schemeClr val="bg2"/>
              </a:solidFill>
            </a:endParaRPr>
          </a:p>
        </p:txBody>
      </p:sp>
      <p:sp>
        <p:nvSpPr>
          <p:cNvPr id="36" name="TextBox 35"/>
          <p:cNvSpPr txBox="1"/>
          <p:nvPr/>
        </p:nvSpPr>
        <p:spPr>
          <a:xfrm>
            <a:off x="1748760" y="199480"/>
            <a:ext cx="2042984" cy="2308324"/>
          </a:xfrm>
          <a:prstGeom prst="rect">
            <a:avLst/>
          </a:prstGeom>
          <a:noFill/>
        </p:spPr>
        <p:txBody>
          <a:bodyPr wrap="square" rtlCol="0">
            <a:spAutoFit/>
          </a:bodyPr>
          <a:lstStyle/>
          <a:p>
            <a:pPr algn="l"/>
            <a:r>
              <a:rPr lang="en-US" sz="2400" dirty="0"/>
              <a:t>Organizational entities for which aid provision is their primary mandate</a:t>
            </a:r>
            <a:endParaRPr lang="fr-CH" sz="2400" dirty="0"/>
          </a:p>
        </p:txBody>
      </p:sp>
      <p:sp>
        <p:nvSpPr>
          <p:cNvPr id="37" name="Oval 36"/>
          <p:cNvSpPr/>
          <p:nvPr/>
        </p:nvSpPr>
        <p:spPr>
          <a:xfrm>
            <a:off x="1391940" y="2660659"/>
            <a:ext cx="255373" cy="255373"/>
          </a:xfrm>
          <a:prstGeom prst="ellipse">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2400">
              <a:solidFill>
                <a:schemeClr val="bg2"/>
              </a:solidFill>
            </a:endParaRPr>
          </a:p>
        </p:txBody>
      </p:sp>
      <p:sp>
        <p:nvSpPr>
          <p:cNvPr id="38" name="TextBox 37"/>
          <p:cNvSpPr txBox="1"/>
          <p:nvPr/>
        </p:nvSpPr>
        <p:spPr>
          <a:xfrm>
            <a:off x="1625214" y="2558859"/>
            <a:ext cx="2042984" cy="3416320"/>
          </a:xfrm>
          <a:prstGeom prst="rect">
            <a:avLst/>
          </a:prstGeom>
          <a:noFill/>
        </p:spPr>
        <p:txBody>
          <a:bodyPr wrap="square" rtlCol="0">
            <a:spAutoFit/>
          </a:bodyPr>
          <a:lstStyle/>
          <a:p>
            <a:pPr algn="l"/>
            <a:r>
              <a:rPr lang="en-US" sz="2400" dirty="0"/>
              <a:t>Groups that play a critical role in humanitarian response but humanitarian action is not their core function</a:t>
            </a:r>
            <a:endParaRPr lang="fr-CH" sz="2400" dirty="0"/>
          </a:p>
        </p:txBody>
      </p:sp>
      <p:sp>
        <p:nvSpPr>
          <p:cNvPr id="39" name="TextBox 38"/>
          <p:cNvSpPr txBox="1"/>
          <p:nvPr/>
        </p:nvSpPr>
        <p:spPr>
          <a:xfrm>
            <a:off x="851972" y="6130576"/>
            <a:ext cx="3249887" cy="646331"/>
          </a:xfrm>
          <a:prstGeom prst="rect">
            <a:avLst/>
          </a:prstGeom>
          <a:noFill/>
        </p:spPr>
        <p:txBody>
          <a:bodyPr wrap="square" rtlCol="0">
            <a:spAutoFit/>
          </a:bodyPr>
          <a:lstStyle/>
          <a:p>
            <a:r>
              <a:rPr lang="en-US" i="1" dirty="0">
                <a:solidFill>
                  <a:schemeClr val="bg1">
                    <a:lumMod val="10000"/>
                  </a:schemeClr>
                </a:solidFill>
              </a:rPr>
              <a:t>Source: ALNAP, State of the Humanitarian System, 2015                     </a:t>
            </a:r>
            <a:endParaRPr lang="en-GB" i="1" dirty="0">
              <a:solidFill>
                <a:schemeClr val="bg1">
                  <a:lumMod val="10000"/>
                </a:schemeClr>
              </a:solidFill>
            </a:endParaRPr>
          </a:p>
        </p:txBody>
      </p:sp>
      <p:sp>
        <p:nvSpPr>
          <p:cNvPr id="2" name="Slide Number Placeholder 1"/>
          <p:cNvSpPr>
            <a:spLocks noGrp="1"/>
          </p:cNvSpPr>
          <p:nvPr>
            <p:ph type="sldNum" sz="quarter" idx="12"/>
          </p:nvPr>
        </p:nvSpPr>
        <p:spPr/>
        <p:txBody>
          <a:bodyPr/>
          <a:lstStyle/>
          <a:p>
            <a:fld id="{8CC4FCE3-3984-484D-8147-94AB9B0F2189}" type="slidenum">
              <a:rPr lang="fr-CH" smtClean="0"/>
              <a:t>5</a:t>
            </a:fld>
            <a:endParaRPr lang="fr-CH"/>
          </a:p>
        </p:txBody>
      </p:sp>
      <p:sp>
        <p:nvSpPr>
          <p:cNvPr id="42" name="Rectangle 41"/>
          <p:cNvSpPr/>
          <p:nvPr/>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r>
              <a:rPr lang="fr-CH" dirty="0"/>
              <a:t>   H.E.L.P. course</a:t>
            </a:r>
          </a:p>
        </p:txBody>
      </p:sp>
    </p:spTree>
    <p:extLst>
      <p:ext uri="{BB962C8B-B14F-4D97-AF65-F5344CB8AC3E}">
        <p14:creationId xmlns:p14="http://schemas.microsoft.com/office/powerpoint/2010/main" val="13010866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A005E481-500C-44D7-AD17-02705CB90465}"/>
              </a:ext>
            </a:extLst>
          </p:cNvPr>
          <p:cNvSpPr txBox="1">
            <a:spLocks/>
          </p:cNvSpPr>
          <p:nvPr/>
        </p:nvSpPr>
        <p:spPr>
          <a:xfrm>
            <a:off x="1887536" y="136368"/>
            <a:ext cx="7772400" cy="1143000"/>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dirty="0"/>
              <a:t>  </a:t>
            </a:r>
            <a:r>
              <a:rPr lang="en-US" altLang="en-US" u="sng" dirty="0">
                <a:latin typeface="+mn-lt"/>
              </a:rPr>
              <a:t>Stakeholder analysis</a:t>
            </a:r>
          </a:p>
        </p:txBody>
      </p:sp>
      <p:sp>
        <p:nvSpPr>
          <p:cNvPr id="5" name="Oval 2">
            <a:extLst>
              <a:ext uri="{FF2B5EF4-FFF2-40B4-BE49-F238E27FC236}">
                <a16:creationId xmlns:a16="http://schemas.microsoft.com/office/drawing/2014/main" id="{4F7465D8-9EF0-49C2-8911-66EEC1FFF8A6}"/>
              </a:ext>
            </a:extLst>
          </p:cNvPr>
          <p:cNvSpPr>
            <a:spLocks noChangeArrowheads="1"/>
          </p:cNvSpPr>
          <p:nvPr/>
        </p:nvSpPr>
        <p:spPr bwMode="auto">
          <a:xfrm>
            <a:off x="2819398" y="2441418"/>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000" dirty="0">
                <a:latin typeface="+mn-lt"/>
              </a:rPr>
              <a:t>Expertise &amp; Resources</a:t>
            </a:r>
          </a:p>
        </p:txBody>
      </p:sp>
      <p:cxnSp>
        <p:nvCxnSpPr>
          <p:cNvPr id="6" name="Straight Arrow Connector 26">
            <a:extLst>
              <a:ext uri="{FF2B5EF4-FFF2-40B4-BE49-F238E27FC236}">
                <a16:creationId xmlns:a16="http://schemas.microsoft.com/office/drawing/2014/main" id="{DA39A634-45FA-413F-99C9-359D6CE2582A}"/>
              </a:ext>
            </a:extLst>
          </p:cNvPr>
          <p:cNvCxnSpPr>
            <a:cxnSpLocks noChangeShapeType="1"/>
          </p:cNvCxnSpPr>
          <p:nvPr/>
        </p:nvCxnSpPr>
        <p:spPr bwMode="auto">
          <a:xfrm flipH="1" flipV="1">
            <a:off x="4824411" y="3104994"/>
            <a:ext cx="500062" cy="252413"/>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7" name="Oval 6">
            <a:extLst>
              <a:ext uri="{FF2B5EF4-FFF2-40B4-BE49-F238E27FC236}">
                <a16:creationId xmlns:a16="http://schemas.microsoft.com/office/drawing/2014/main" id="{2664BF43-B90A-4116-98CA-44EA8CA2AB43}"/>
              </a:ext>
            </a:extLst>
          </p:cNvPr>
          <p:cNvSpPr>
            <a:spLocks noChangeArrowheads="1"/>
          </p:cNvSpPr>
          <p:nvPr/>
        </p:nvSpPr>
        <p:spPr bwMode="auto">
          <a:xfrm>
            <a:off x="5195887" y="1576231"/>
            <a:ext cx="1800225" cy="1143000"/>
          </a:xfrm>
          <a:prstGeom prst="ellipse">
            <a:avLst/>
          </a:prstGeom>
          <a:solidFill>
            <a:schemeClr val="accent1">
              <a:lumMod val="20000"/>
              <a:lumOff val="80000"/>
            </a:schemeClr>
          </a:solidFill>
          <a:ln w="9525">
            <a:solidFill>
              <a:schemeClr val="tx1"/>
            </a:solidFill>
            <a:round/>
            <a:headEnd/>
            <a:tailEnd/>
          </a:ln>
        </p:spPr>
        <p:txBody>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endParaRPr lang="en-US" altLang="en-US" sz="1800" dirty="0"/>
          </a:p>
          <a:p>
            <a:pPr algn="ctr">
              <a:spcBef>
                <a:spcPct val="0"/>
              </a:spcBef>
              <a:buFontTx/>
              <a:buNone/>
            </a:pPr>
            <a:r>
              <a:rPr lang="en-US" altLang="en-US" sz="2000" dirty="0">
                <a:latin typeface="+mn-lt"/>
              </a:rPr>
              <a:t>Mission</a:t>
            </a:r>
          </a:p>
        </p:txBody>
      </p:sp>
      <p:cxnSp>
        <p:nvCxnSpPr>
          <p:cNvPr id="8" name="Straight Arrow Connector 4">
            <a:extLst>
              <a:ext uri="{FF2B5EF4-FFF2-40B4-BE49-F238E27FC236}">
                <a16:creationId xmlns:a16="http://schemas.microsoft.com/office/drawing/2014/main" id="{BF1AF9A0-3ED0-4130-8683-93EEDB9F8F23}"/>
              </a:ext>
            </a:extLst>
          </p:cNvPr>
          <p:cNvCxnSpPr>
            <a:cxnSpLocks noChangeShapeType="1"/>
          </p:cNvCxnSpPr>
          <p:nvPr/>
        </p:nvCxnSpPr>
        <p:spPr bwMode="auto">
          <a:xfrm flipV="1">
            <a:off x="6132511" y="2728756"/>
            <a:ext cx="0" cy="3603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9" name="Oval 14">
            <a:extLst>
              <a:ext uri="{FF2B5EF4-FFF2-40B4-BE49-F238E27FC236}">
                <a16:creationId xmlns:a16="http://schemas.microsoft.com/office/drawing/2014/main" id="{F79F2377-6660-477D-BC23-C84090AF061F}"/>
              </a:ext>
            </a:extLst>
          </p:cNvPr>
          <p:cNvSpPr>
            <a:spLocks noChangeArrowheads="1"/>
          </p:cNvSpPr>
          <p:nvPr/>
        </p:nvSpPr>
        <p:spPr bwMode="auto">
          <a:xfrm>
            <a:off x="7566023" y="2484281"/>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000" dirty="0">
                <a:latin typeface="+mn-lt"/>
              </a:rPr>
              <a:t>Mandate</a:t>
            </a:r>
          </a:p>
        </p:txBody>
      </p:sp>
      <p:cxnSp>
        <p:nvCxnSpPr>
          <p:cNvPr id="10" name="Straight Arrow Connector 15">
            <a:extLst>
              <a:ext uri="{FF2B5EF4-FFF2-40B4-BE49-F238E27FC236}">
                <a16:creationId xmlns:a16="http://schemas.microsoft.com/office/drawing/2014/main" id="{6FAA2608-2177-4400-AE94-43021D980166}"/>
              </a:ext>
            </a:extLst>
          </p:cNvPr>
          <p:cNvCxnSpPr>
            <a:cxnSpLocks noChangeShapeType="1"/>
          </p:cNvCxnSpPr>
          <p:nvPr/>
        </p:nvCxnSpPr>
        <p:spPr bwMode="auto">
          <a:xfrm flipV="1">
            <a:off x="6992937" y="3198657"/>
            <a:ext cx="434975" cy="192087"/>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1" name="Hexagon 4">
            <a:extLst>
              <a:ext uri="{FF2B5EF4-FFF2-40B4-BE49-F238E27FC236}">
                <a16:creationId xmlns:a16="http://schemas.microsoft.com/office/drawing/2014/main" id="{9574F46C-FD4E-43A0-B6E0-8A0C4AE773AC}"/>
              </a:ext>
            </a:extLst>
          </p:cNvPr>
          <p:cNvSpPr>
            <a:spLocks noChangeArrowheads="1"/>
          </p:cNvSpPr>
          <p:nvPr/>
        </p:nvSpPr>
        <p:spPr bwMode="auto">
          <a:xfrm>
            <a:off x="5289549" y="3198656"/>
            <a:ext cx="1801813" cy="692150"/>
          </a:xfrm>
          <a:prstGeom prst="hexagon">
            <a:avLst>
              <a:gd name="adj" fmla="val 25020"/>
              <a:gd name="vf" fmla="val 115470"/>
            </a:avLst>
          </a:prstGeom>
          <a:solidFill>
            <a:srgbClr val="72A3E5"/>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800" dirty="0">
                <a:latin typeface="+mn-lt"/>
              </a:rPr>
              <a:t>Actor</a:t>
            </a:r>
          </a:p>
        </p:txBody>
      </p:sp>
      <p:sp>
        <p:nvSpPr>
          <p:cNvPr id="12" name="Oval 11">
            <a:extLst>
              <a:ext uri="{FF2B5EF4-FFF2-40B4-BE49-F238E27FC236}">
                <a16:creationId xmlns:a16="http://schemas.microsoft.com/office/drawing/2014/main" id="{9A78C7F8-7D7C-4471-BF67-1230A7578925}"/>
              </a:ext>
            </a:extLst>
          </p:cNvPr>
          <p:cNvSpPr>
            <a:spLocks noChangeArrowheads="1"/>
          </p:cNvSpPr>
          <p:nvPr/>
        </p:nvSpPr>
        <p:spPr bwMode="auto">
          <a:xfrm>
            <a:off x="2819398" y="3881281"/>
            <a:ext cx="1944688" cy="1162050"/>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000" dirty="0">
                <a:latin typeface="+mn-lt"/>
              </a:rPr>
              <a:t>Policies </a:t>
            </a:r>
          </a:p>
          <a:p>
            <a:pPr algn="ctr">
              <a:spcBef>
                <a:spcPct val="0"/>
              </a:spcBef>
              <a:buFontTx/>
              <a:buNone/>
            </a:pPr>
            <a:r>
              <a:rPr lang="en-US" altLang="en-US" sz="2000" dirty="0">
                <a:latin typeface="+mn-lt"/>
              </a:rPr>
              <a:t>&amp; </a:t>
            </a:r>
          </a:p>
          <a:p>
            <a:pPr algn="ctr">
              <a:spcBef>
                <a:spcPct val="0"/>
              </a:spcBef>
              <a:buFontTx/>
              <a:buNone/>
            </a:pPr>
            <a:r>
              <a:rPr lang="en-US" altLang="en-US" sz="2000" dirty="0">
                <a:latin typeface="+mn-lt"/>
              </a:rPr>
              <a:t>Procedures</a:t>
            </a:r>
          </a:p>
        </p:txBody>
      </p:sp>
      <p:cxnSp>
        <p:nvCxnSpPr>
          <p:cNvPr id="13" name="Straight Arrow Connector 28">
            <a:extLst>
              <a:ext uri="{FF2B5EF4-FFF2-40B4-BE49-F238E27FC236}">
                <a16:creationId xmlns:a16="http://schemas.microsoft.com/office/drawing/2014/main" id="{AC6D0247-D18E-4321-8696-3FF538E42802}"/>
              </a:ext>
            </a:extLst>
          </p:cNvPr>
          <p:cNvCxnSpPr>
            <a:cxnSpLocks noChangeShapeType="1"/>
          </p:cNvCxnSpPr>
          <p:nvPr/>
        </p:nvCxnSpPr>
        <p:spPr bwMode="auto">
          <a:xfrm flipH="1">
            <a:off x="4689474" y="3911444"/>
            <a:ext cx="633413" cy="282575"/>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cxnSp>
        <p:nvCxnSpPr>
          <p:cNvPr id="14" name="Straight Arrow Connector 20">
            <a:extLst>
              <a:ext uri="{FF2B5EF4-FFF2-40B4-BE49-F238E27FC236}">
                <a16:creationId xmlns:a16="http://schemas.microsoft.com/office/drawing/2014/main" id="{27C4F257-F071-4474-8EC6-291D3B1FF0B3}"/>
              </a:ext>
            </a:extLst>
          </p:cNvPr>
          <p:cNvCxnSpPr>
            <a:cxnSpLocks noChangeShapeType="1"/>
          </p:cNvCxnSpPr>
          <p:nvPr/>
        </p:nvCxnSpPr>
        <p:spPr bwMode="auto">
          <a:xfrm flipH="1">
            <a:off x="6132512" y="3952718"/>
            <a:ext cx="3175" cy="431800"/>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5" name="Oval 12">
            <a:extLst>
              <a:ext uri="{FF2B5EF4-FFF2-40B4-BE49-F238E27FC236}">
                <a16:creationId xmlns:a16="http://schemas.microsoft.com/office/drawing/2014/main" id="{F665D3C2-86E5-470B-BADE-FFD83A0F9A10}"/>
              </a:ext>
            </a:extLst>
          </p:cNvPr>
          <p:cNvSpPr>
            <a:spLocks noChangeArrowheads="1"/>
          </p:cNvSpPr>
          <p:nvPr/>
        </p:nvSpPr>
        <p:spPr bwMode="auto">
          <a:xfrm>
            <a:off x="5146673" y="4487707"/>
            <a:ext cx="1944688" cy="1163637"/>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000" dirty="0">
                <a:latin typeface="+mn-lt"/>
              </a:rPr>
              <a:t>Principles for action</a:t>
            </a:r>
          </a:p>
          <a:p>
            <a:pPr algn="ctr">
              <a:spcBef>
                <a:spcPct val="0"/>
              </a:spcBef>
              <a:buFontTx/>
              <a:buNone/>
            </a:pPr>
            <a:r>
              <a:rPr lang="en-US" altLang="en-US" sz="2000" dirty="0">
                <a:latin typeface="+mn-lt"/>
              </a:rPr>
              <a:t>Strategies</a:t>
            </a:r>
          </a:p>
        </p:txBody>
      </p:sp>
      <p:sp>
        <p:nvSpPr>
          <p:cNvPr id="16" name="Oval 13">
            <a:extLst>
              <a:ext uri="{FF2B5EF4-FFF2-40B4-BE49-F238E27FC236}">
                <a16:creationId xmlns:a16="http://schemas.microsoft.com/office/drawing/2014/main" id="{B70066C8-913E-4BE4-BC2C-04C3F6F67B70}"/>
              </a:ext>
            </a:extLst>
          </p:cNvPr>
          <p:cNvSpPr>
            <a:spLocks noChangeArrowheads="1"/>
          </p:cNvSpPr>
          <p:nvPr/>
        </p:nvSpPr>
        <p:spPr bwMode="auto">
          <a:xfrm>
            <a:off x="7585073" y="3967006"/>
            <a:ext cx="1944688" cy="1192212"/>
          </a:xfrm>
          <a:prstGeom prst="ellipse">
            <a:avLst/>
          </a:prstGeom>
          <a:solidFill>
            <a:schemeClr val="accent1">
              <a:lumMod val="20000"/>
              <a:lumOff val="80000"/>
            </a:schemeClr>
          </a:solidFill>
          <a:ln w="9525">
            <a:solidFill>
              <a:schemeClr val="tx1"/>
            </a:solidFill>
            <a:round/>
            <a:headEnd/>
            <a:tailEnd/>
          </a:ln>
        </p:spPr>
        <p:txBody>
          <a:bodyPr anchor="ct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gn="ctr">
              <a:spcBef>
                <a:spcPct val="0"/>
              </a:spcBef>
              <a:buFontTx/>
              <a:buNone/>
            </a:pPr>
            <a:r>
              <a:rPr lang="en-US" altLang="en-US" sz="2000" dirty="0">
                <a:latin typeface="+mn-lt"/>
              </a:rPr>
              <a:t>Legal framework</a:t>
            </a:r>
          </a:p>
        </p:txBody>
      </p:sp>
      <p:cxnSp>
        <p:nvCxnSpPr>
          <p:cNvPr id="17" name="Straight Arrow Connector 17">
            <a:extLst>
              <a:ext uri="{FF2B5EF4-FFF2-40B4-BE49-F238E27FC236}">
                <a16:creationId xmlns:a16="http://schemas.microsoft.com/office/drawing/2014/main" id="{A71EB7C2-BD41-4C72-A6B4-A5C3F62AD483}"/>
              </a:ext>
            </a:extLst>
          </p:cNvPr>
          <p:cNvCxnSpPr>
            <a:cxnSpLocks noChangeShapeType="1"/>
          </p:cNvCxnSpPr>
          <p:nvPr/>
        </p:nvCxnSpPr>
        <p:spPr bwMode="auto">
          <a:xfrm>
            <a:off x="7007223" y="3967006"/>
            <a:ext cx="577850" cy="246062"/>
          </a:xfrm>
          <a:prstGeom prst="straightConnector1">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cxnSp>
      <p:sp>
        <p:nvSpPr>
          <p:cNvPr id="18" name="TextBox 1">
            <a:extLst>
              <a:ext uri="{FF2B5EF4-FFF2-40B4-BE49-F238E27FC236}">
                <a16:creationId xmlns:a16="http://schemas.microsoft.com/office/drawing/2014/main" id="{A9A3DA86-D0FD-477E-93FF-1576A1AC3FBE}"/>
              </a:ext>
            </a:extLst>
          </p:cNvPr>
          <p:cNvSpPr txBox="1">
            <a:spLocks noChangeArrowheads="1"/>
          </p:cNvSpPr>
          <p:nvPr/>
        </p:nvSpPr>
        <p:spPr bwMode="auto">
          <a:xfrm>
            <a:off x="802262" y="5925983"/>
            <a:ext cx="551734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spcBef>
                <a:spcPct val="0"/>
              </a:spcBef>
              <a:buFontTx/>
              <a:buNone/>
            </a:pPr>
            <a:r>
              <a:rPr lang="en-US" altLang="en-US" sz="2400" dirty="0">
                <a:solidFill>
                  <a:srgbClr val="0000FF"/>
                </a:solidFill>
                <a:latin typeface="+mn-lt"/>
              </a:rPr>
              <a:t>NB: Affected populations are a stakeholder</a:t>
            </a:r>
            <a:endParaRPr lang="en-GB" altLang="en-US" sz="2400" dirty="0">
              <a:solidFill>
                <a:srgbClr val="0000FF"/>
              </a:solidFill>
              <a:latin typeface="+mn-lt"/>
            </a:endParaRPr>
          </a:p>
        </p:txBody>
      </p:sp>
      <p:sp>
        <p:nvSpPr>
          <p:cNvPr id="19" name="TextBox 18">
            <a:extLst>
              <a:ext uri="{FF2B5EF4-FFF2-40B4-BE49-F238E27FC236}">
                <a16:creationId xmlns:a16="http://schemas.microsoft.com/office/drawing/2014/main" id="{C2C078DE-AFB7-4D33-8752-45C7AACBAF2C}"/>
              </a:ext>
            </a:extLst>
          </p:cNvPr>
          <p:cNvSpPr txBox="1"/>
          <p:nvPr/>
        </p:nvSpPr>
        <p:spPr>
          <a:xfrm>
            <a:off x="6971086" y="6393778"/>
            <a:ext cx="5117350" cy="369332"/>
          </a:xfrm>
          <a:prstGeom prst="rect">
            <a:avLst/>
          </a:prstGeom>
          <a:noFill/>
        </p:spPr>
        <p:txBody>
          <a:bodyPr wrap="square" rtlCol="0">
            <a:spAutoFit/>
          </a:bodyPr>
          <a:lstStyle/>
          <a:p>
            <a:r>
              <a:rPr lang="en-GB" i="1" dirty="0"/>
              <a:t>Source: Pierre Perrin –Guerre et Santé </a:t>
            </a:r>
            <a:r>
              <a:rPr lang="en-GB" i="1" dirty="0" err="1"/>
              <a:t>Publique</a:t>
            </a:r>
            <a:r>
              <a:rPr lang="en-GB" i="1" dirty="0"/>
              <a:t>, 2017</a:t>
            </a:r>
          </a:p>
        </p:txBody>
      </p:sp>
      <p:sp>
        <p:nvSpPr>
          <p:cNvPr id="2" name="Slide Number Placeholder 1">
            <a:extLst>
              <a:ext uri="{FF2B5EF4-FFF2-40B4-BE49-F238E27FC236}">
                <a16:creationId xmlns:a16="http://schemas.microsoft.com/office/drawing/2014/main" id="{DE2A8073-2F5B-4276-9166-7F85FAB6A2F4}"/>
              </a:ext>
            </a:extLst>
          </p:cNvPr>
          <p:cNvSpPr>
            <a:spLocks noGrp="1"/>
          </p:cNvSpPr>
          <p:nvPr>
            <p:ph type="sldNum" sz="quarter" idx="12"/>
          </p:nvPr>
        </p:nvSpPr>
        <p:spPr/>
        <p:txBody>
          <a:bodyPr/>
          <a:lstStyle/>
          <a:p>
            <a:fld id="{CD6B2AEB-5293-4EC7-A30F-1DB20CF78EBF}" type="slidenum">
              <a:rPr lang="en-GB" smtClean="0"/>
              <a:t>6</a:t>
            </a:fld>
            <a:endParaRPr lang="en-GB"/>
          </a:p>
        </p:txBody>
      </p:sp>
    </p:spTree>
    <p:extLst>
      <p:ext uri="{BB962C8B-B14F-4D97-AF65-F5344CB8AC3E}">
        <p14:creationId xmlns:p14="http://schemas.microsoft.com/office/powerpoint/2010/main" val="30386010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628650" cy="6858000"/>
          </a:xfrm>
          <a:prstGeom prst="rect">
            <a:avLst/>
          </a:prstGeom>
          <a:solidFill>
            <a:srgbClr val="005BA4"/>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0" anchor="ctr"/>
          <a:lstStyle/>
          <a:p>
            <a:pPr algn="ctr"/>
            <a:endParaRPr lang="en-US" dirty="0"/>
          </a:p>
          <a:p>
            <a:pPr algn="ctr"/>
            <a:endParaRPr lang="fr-CH" dirty="0"/>
          </a:p>
        </p:txBody>
      </p:sp>
      <p:sp>
        <p:nvSpPr>
          <p:cNvPr id="3" name="TextBox 2"/>
          <p:cNvSpPr txBox="1"/>
          <p:nvPr/>
        </p:nvSpPr>
        <p:spPr>
          <a:xfrm>
            <a:off x="83492" y="5131827"/>
            <a:ext cx="461665" cy="1440651"/>
          </a:xfrm>
          <a:prstGeom prst="rect">
            <a:avLst/>
          </a:prstGeom>
          <a:noFill/>
        </p:spPr>
        <p:txBody>
          <a:bodyPr vert="vert270" wrap="none" rtlCol="0">
            <a:spAutoFit/>
          </a:bodyPr>
          <a:lstStyle/>
          <a:p>
            <a:r>
              <a:rPr lang="en-US" dirty="0">
                <a:solidFill>
                  <a:schemeClr val="bg1"/>
                </a:solidFill>
              </a:rPr>
              <a:t>H.E.L.P. course</a:t>
            </a:r>
          </a:p>
        </p:txBody>
      </p:sp>
      <p:sp>
        <p:nvSpPr>
          <p:cNvPr id="4" name="Rounded Rectangle 3"/>
          <p:cNvSpPr/>
          <p:nvPr/>
        </p:nvSpPr>
        <p:spPr>
          <a:xfrm>
            <a:off x="1652589" y="90488"/>
            <a:ext cx="8899525" cy="514350"/>
          </a:xfrm>
          <a:prstGeom prst="roundRect">
            <a:avLst/>
          </a:prstGeom>
          <a:noFill/>
          <a:ln w="508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5" name="Rounded Rectangle 4"/>
          <p:cNvSpPr/>
          <p:nvPr/>
        </p:nvSpPr>
        <p:spPr>
          <a:xfrm>
            <a:off x="1652588" y="90488"/>
            <a:ext cx="2463800" cy="514350"/>
          </a:xfrm>
          <a:prstGeom prst="roundRect">
            <a:avLst/>
          </a:prstGeom>
          <a:solidFill>
            <a:schemeClr val="accent1">
              <a:lumMod val="40000"/>
              <a:lumOff val="60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2000" b="1" dirty="0">
                <a:solidFill>
                  <a:srgbClr val="5448F2"/>
                </a:solidFill>
              </a:rPr>
              <a:t>Stakeholder analysis</a:t>
            </a:r>
          </a:p>
        </p:txBody>
      </p:sp>
      <p:sp>
        <p:nvSpPr>
          <p:cNvPr id="6" name="TextBox 8"/>
          <p:cNvSpPr txBox="1">
            <a:spLocks noChangeArrowheads="1"/>
          </p:cNvSpPr>
          <p:nvPr/>
        </p:nvSpPr>
        <p:spPr bwMode="auto">
          <a:xfrm>
            <a:off x="4151314" y="107951"/>
            <a:ext cx="60928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spcBef>
                <a:spcPct val="0"/>
              </a:spcBef>
              <a:buFontTx/>
              <a:buNone/>
            </a:pPr>
            <a:r>
              <a:rPr lang="en-US" altLang="en-US" sz="2400" dirty="0">
                <a:latin typeface="+mn-lt"/>
              </a:rPr>
              <a:t>This map is developed for: </a:t>
            </a:r>
          </a:p>
        </p:txBody>
      </p:sp>
      <p:sp>
        <p:nvSpPr>
          <p:cNvPr id="7" name="Rectangle 6"/>
          <p:cNvSpPr/>
          <p:nvPr/>
        </p:nvSpPr>
        <p:spPr>
          <a:xfrm>
            <a:off x="1652589" y="604839"/>
            <a:ext cx="8899525" cy="5151437"/>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8" name="Rectangle 7"/>
          <p:cNvSpPr/>
          <p:nvPr/>
        </p:nvSpPr>
        <p:spPr>
          <a:xfrm>
            <a:off x="1652589" y="5803900"/>
            <a:ext cx="8899525" cy="979488"/>
          </a:xfrm>
          <a:prstGeom prst="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9" name="Oval 8"/>
          <p:cNvSpPr/>
          <p:nvPr/>
        </p:nvSpPr>
        <p:spPr>
          <a:xfrm>
            <a:off x="5507038" y="2855914"/>
            <a:ext cx="1193800" cy="1184275"/>
          </a:xfrm>
          <a:prstGeom prst="ellipse">
            <a:avLst/>
          </a:prstGeom>
          <a:solidFill>
            <a:schemeClr val="accent5"/>
          </a:solidFill>
          <a:ln w="28575"/>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10" name="Rectangle 9"/>
          <p:cNvSpPr/>
          <p:nvPr/>
        </p:nvSpPr>
        <p:spPr>
          <a:xfrm>
            <a:off x="1652588" y="604838"/>
            <a:ext cx="4449762" cy="2832100"/>
          </a:xfrm>
          <a:prstGeom prst="rect">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11" name="Rectangle 10"/>
          <p:cNvSpPr/>
          <p:nvPr/>
        </p:nvSpPr>
        <p:spPr>
          <a:xfrm>
            <a:off x="6102351" y="604838"/>
            <a:ext cx="4449763" cy="2832100"/>
          </a:xfrm>
          <a:prstGeom prst="rect">
            <a:avLst/>
          </a:prstGeom>
          <a:noFill/>
          <a:ln w="2540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pic>
        <p:nvPicPr>
          <p:cNvPr id="12" name="Picture 9"/>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562600" y="2911475"/>
            <a:ext cx="1079500" cy="1079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 name="Straight Connector 12"/>
          <p:cNvCxnSpPr/>
          <p:nvPr/>
        </p:nvCxnSpPr>
        <p:spPr>
          <a:xfrm flipV="1">
            <a:off x="6642101" y="604838"/>
            <a:ext cx="3910013" cy="257651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H="1" flipV="1">
            <a:off x="1652588" y="604839"/>
            <a:ext cx="3910012" cy="2636837"/>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743075" y="3573464"/>
            <a:ext cx="3760788" cy="1231106"/>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Know ?</a:t>
            </a:r>
          </a:p>
          <a:p>
            <a:pPr>
              <a:defRPr/>
            </a:pPr>
            <a:r>
              <a:rPr lang="en-US" sz="1400" dirty="0">
                <a:solidFill>
                  <a:schemeClr val="bg2">
                    <a:lumMod val="75000"/>
                  </a:schemeClr>
                </a:solidFill>
                <a:ea typeface="ＭＳ Ｐゴシック" panose="020B0600070205080204" pitchFamily="34" charset="-128"/>
              </a:rPr>
              <a:t> 	</a:t>
            </a:r>
            <a:r>
              <a:rPr lang="en-US" sz="1400" i="1" dirty="0">
                <a:solidFill>
                  <a:srgbClr val="002060"/>
                </a:solidFill>
                <a:ea typeface="ＭＳ Ｐゴシック" panose="020B0600070205080204" pitchFamily="34" charset="-128"/>
              </a:rPr>
              <a:t>Technically</a:t>
            </a:r>
          </a:p>
          <a:p>
            <a:pPr>
              <a:defRPr/>
            </a:pPr>
            <a:r>
              <a:rPr lang="en-US" sz="1400" i="1" dirty="0">
                <a:solidFill>
                  <a:srgbClr val="002060"/>
                </a:solidFill>
                <a:ea typeface="ＭＳ Ｐゴシック" panose="020B0600070205080204" pitchFamily="34" charset="-128"/>
              </a:rPr>
              <a:t>	Health system, security situation</a:t>
            </a:r>
          </a:p>
          <a:p>
            <a:pPr>
              <a:defRPr/>
            </a:pPr>
            <a:r>
              <a:rPr lang="en-US" sz="1400" i="1" dirty="0">
                <a:solidFill>
                  <a:srgbClr val="002060"/>
                </a:solidFill>
                <a:ea typeface="ＭＳ Ｐゴシック" panose="020B0600070205080204" pitchFamily="34" charset="-128"/>
              </a:rPr>
              <a:t>	Authorities, Red Cross, NGOs</a:t>
            </a:r>
          </a:p>
          <a:p>
            <a:pPr>
              <a:defRPr/>
            </a:pPr>
            <a:r>
              <a:rPr lang="en-US" sz="1400" i="1" dirty="0">
                <a:solidFill>
                  <a:srgbClr val="002060"/>
                </a:solidFill>
                <a:ea typeface="ＭＳ Ｐゴシック" panose="020B0600070205080204" pitchFamily="34" charset="-128"/>
              </a:rPr>
              <a:t>	Community</a:t>
            </a:r>
          </a:p>
        </p:txBody>
      </p:sp>
      <p:sp>
        <p:nvSpPr>
          <p:cNvPr id="16" name="TextBox 15"/>
          <p:cNvSpPr txBox="1"/>
          <p:nvPr/>
        </p:nvSpPr>
        <p:spPr>
          <a:xfrm>
            <a:off x="6892925" y="3524251"/>
            <a:ext cx="3760788" cy="1231106"/>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sz="1400" dirty="0">
                <a:solidFill>
                  <a:schemeClr val="bg2">
                    <a:lumMod val="75000"/>
                  </a:schemeClr>
                </a:solidFill>
                <a:ea typeface="ＭＳ Ｐゴシック" panose="020B0600070205080204" pitchFamily="34" charset="-128"/>
              </a:rPr>
              <a:t> </a:t>
            </a:r>
            <a:r>
              <a:rPr lang="en-US" b="1" dirty="0">
                <a:ea typeface="ＭＳ Ｐゴシック" panose="020B0600070205080204" pitchFamily="34" charset="-128"/>
              </a:rPr>
              <a:t>Do ?</a:t>
            </a:r>
          </a:p>
          <a:p>
            <a:pPr>
              <a:defRPr/>
            </a:pPr>
            <a:r>
              <a:rPr lang="en-US" sz="1400" dirty="0">
                <a:solidFill>
                  <a:schemeClr val="bg2">
                    <a:lumMod val="75000"/>
                  </a:schemeClr>
                </a:solidFill>
                <a:ea typeface="ＭＳ Ｐゴシック" panose="020B0600070205080204" pitchFamily="34" charset="-128"/>
              </a:rPr>
              <a:t>          </a:t>
            </a:r>
            <a:r>
              <a:rPr lang="en-GB" sz="1400" i="1" dirty="0">
                <a:solidFill>
                  <a:srgbClr val="002060"/>
                </a:solidFill>
                <a:ea typeface="ＭＳ Ｐゴシック" panose="020B0600070205080204" pitchFamily="34" charset="-128"/>
              </a:rPr>
              <a:t>Behaviour </a:t>
            </a:r>
            <a:r>
              <a:rPr lang="en-US" sz="1400" i="1" dirty="0">
                <a:solidFill>
                  <a:srgbClr val="002060"/>
                </a:solidFill>
                <a:ea typeface="ＭＳ Ｐゴシック" panose="020B0600070205080204" pitchFamily="34" charset="-128"/>
              </a:rPr>
              <a:t>towards others</a:t>
            </a:r>
          </a:p>
          <a:p>
            <a:pPr>
              <a:defRPr/>
            </a:pPr>
            <a:r>
              <a:rPr lang="en-US" sz="1400" i="1" dirty="0">
                <a:solidFill>
                  <a:srgbClr val="002060"/>
                </a:solidFill>
                <a:ea typeface="ＭＳ Ｐゴシック" panose="020B0600070205080204" pitchFamily="34" charset="-128"/>
              </a:rPr>
              <a:t>	Affected populations </a:t>
            </a:r>
          </a:p>
          <a:p>
            <a:pPr>
              <a:defRPr/>
            </a:pPr>
            <a:r>
              <a:rPr lang="en-US" sz="1400" i="1" dirty="0">
                <a:solidFill>
                  <a:srgbClr val="002060"/>
                </a:solidFill>
                <a:ea typeface="ＭＳ Ｐゴシック" panose="020B0600070205080204" pitchFamily="34" charset="-128"/>
              </a:rPr>
              <a:t>	Health authorities and system</a:t>
            </a:r>
          </a:p>
          <a:p>
            <a:pPr>
              <a:defRPr/>
            </a:pPr>
            <a:r>
              <a:rPr lang="en-US" sz="1400" i="1" dirty="0">
                <a:solidFill>
                  <a:srgbClr val="002060"/>
                </a:solidFill>
                <a:ea typeface="ＭＳ Ｐゴシック" panose="020B0600070205080204" pitchFamily="34" charset="-128"/>
              </a:rPr>
              <a:t>	NGOs, Red Cross </a:t>
            </a:r>
          </a:p>
        </p:txBody>
      </p:sp>
      <p:sp>
        <p:nvSpPr>
          <p:cNvPr id="17" name="TextBox 16"/>
          <p:cNvSpPr txBox="1"/>
          <p:nvPr/>
        </p:nvSpPr>
        <p:spPr>
          <a:xfrm>
            <a:off x="1847056" y="2374664"/>
            <a:ext cx="3760788" cy="584775"/>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Hear ?</a:t>
            </a:r>
          </a:p>
          <a:p>
            <a:pPr>
              <a:defRPr/>
            </a:pPr>
            <a:r>
              <a:rPr lang="en-US" sz="1400" i="1" dirty="0">
                <a:solidFill>
                  <a:schemeClr val="bg2">
                    <a:lumMod val="75000"/>
                  </a:schemeClr>
                </a:solidFill>
                <a:ea typeface="ＭＳ Ｐゴシック" panose="020B0600070205080204" pitchFamily="34" charset="-128"/>
              </a:rPr>
              <a:t>    </a:t>
            </a:r>
            <a:r>
              <a:rPr lang="en-US" sz="1400" i="1" dirty="0">
                <a:solidFill>
                  <a:srgbClr val="002060"/>
                </a:solidFill>
                <a:ea typeface="ＭＳ Ｐゴシック" panose="020B0600070205080204" pitchFamily="34" charset="-128"/>
              </a:rPr>
              <a:t>What influences her/him</a:t>
            </a:r>
          </a:p>
        </p:txBody>
      </p:sp>
      <p:sp>
        <p:nvSpPr>
          <p:cNvPr id="18" name="TextBox 17"/>
          <p:cNvSpPr txBox="1"/>
          <p:nvPr/>
        </p:nvSpPr>
        <p:spPr>
          <a:xfrm>
            <a:off x="2279650" y="692151"/>
            <a:ext cx="3989388" cy="1015663"/>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Think and feel?</a:t>
            </a:r>
          </a:p>
          <a:p>
            <a:pPr>
              <a:defRPr/>
            </a:pPr>
            <a:r>
              <a:rPr lang="en-US" sz="1400" dirty="0">
                <a:solidFill>
                  <a:schemeClr val="bg2">
                    <a:lumMod val="75000"/>
                  </a:schemeClr>
                </a:solidFill>
                <a:ea typeface="ＭＳ Ｐゴシック" panose="020B0600070205080204" pitchFamily="34" charset="-128"/>
              </a:rPr>
              <a:t>	 </a:t>
            </a:r>
            <a:r>
              <a:rPr lang="en-US" sz="1400" i="1" dirty="0">
                <a:solidFill>
                  <a:srgbClr val="002060"/>
                </a:solidFill>
                <a:ea typeface="ＭＳ Ｐゴシック" panose="020B0600070205080204" pitchFamily="34" charset="-128"/>
              </a:rPr>
              <a:t>What really counts</a:t>
            </a:r>
          </a:p>
          <a:p>
            <a:pPr>
              <a:defRPr/>
            </a:pPr>
            <a:r>
              <a:rPr lang="en-US" sz="1400" i="1" dirty="0">
                <a:solidFill>
                  <a:srgbClr val="002060"/>
                </a:solidFill>
                <a:ea typeface="ＭＳ Ｐゴシック" panose="020B0600070205080204" pitchFamily="34" charset="-128"/>
              </a:rPr>
              <a:t>	 Major pre-occupations</a:t>
            </a:r>
          </a:p>
          <a:p>
            <a:pPr>
              <a:defRPr/>
            </a:pPr>
            <a:r>
              <a:rPr lang="en-US" sz="1400" i="1" dirty="0">
                <a:solidFill>
                  <a:srgbClr val="002060"/>
                </a:solidFill>
                <a:ea typeface="ＭＳ Ｐゴシック" panose="020B0600070205080204" pitchFamily="34" charset="-128"/>
              </a:rPr>
              <a:t>	 Worries, aspirations</a:t>
            </a:r>
          </a:p>
        </p:txBody>
      </p:sp>
      <p:sp>
        <p:nvSpPr>
          <p:cNvPr id="19" name="TextBox 18"/>
          <p:cNvSpPr txBox="1"/>
          <p:nvPr/>
        </p:nvSpPr>
        <p:spPr>
          <a:xfrm>
            <a:off x="6102350" y="800100"/>
            <a:ext cx="3760788" cy="1015663"/>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See ?</a:t>
            </a:r>
          </a:p>
          <a:p>
            <a:pPr>
              <a:defRPr/>
            </a:pPr>
            <a:r>
              <a:rPr lang="en-US" sz="1400" dirty="0">
                <a:solidFill>
                  <a:schemeClr val="bg2">
                    <a:lumMod val="75000"/>
                  </a:schemeClr>
                </a:solidFill>
                <a:ea typeface="ＭＳ Ｐゴシック" panose="020B0600070205080204" pitchFamily="34" charset="-128"/>
              </a:rPr>
              <a:t>	</a:t>
            </a:r>
            <a:r>
              <a:rPr lang="en-US" sz="1400" i="1" dirty="0">
                <a:solidFill>
                  <a:srgbClr val="002060"/>
                </a:solidFill>
                <a:ea typeface="ＭＳ Ｐゴシック" panose="020B0600070205080204" pitchFamily="34" charset="-128"/>
              </a:rPr>
              <a:t>Environment</a:t>
            </a:r>
          </a:p>
          <a:p>
            <a:pPr>
              <a:defRPr/>
            </a:pPr>
            <a:r>
              <a:rPr lang="en-US" sz="1400" i="1" dirty="0">
                <a:solidFill>
                  <a:srgbClr val="002060"/>
                </a:solidFill>
                <a:ea typeface="ＭＳ Ｐゴシック" panose="020B0600070205080204" pitchFamily="34" charset="-128"/>
              </a:rPr>
              <a:t>	Friend</a:t>
            </a:r>
          </a:p>
          <a:p>
            <a:pPr>
              <a:defRPr/>
            </a:pPr>
            <a:r>
              <a:rPr lang="en-US" sz="1400" i="1" dirty="0">
                <a:solidFill>
                  <a:srgbClr val="002060"/>
                </a:solidFill>
                <a:ea typeface="ＭＳ Ｐゴシック" panose="020B0600070205080204" pitchFamily="34" charset="-128"/>
              </a:rPr>
              <a:t>	What the market offers</a:t>
            </a:r>
          </a:p>
        </p:txBody>
      </p:sp>
      <p:cxnSp>
        <p:nvCxnSpPr>
          <p:cNvPr id="20" name="Straight Connector 19"/>
          <p:cNvCxnSpPr/>
          <p:nvPr/>
        </p:nvCxnSpPr>
        <p:spPr>
          <a:xfrm flipH="1" flipV="1">
            <a:off x="6372226" y="3990975"/>
            <a:ext cx="2544763" cy="1765300"/>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224213" y="3929063"/>
            <a:ext cx="2608262" cy="1827212"/>
          </a:xfrm>
          <a:prstGeom prst="line">
            <a:avLst/>
          </a:prstGeom>
          <a:ln w="25400">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4695825" y="4776789"/>
            <a:ext cx="3760788" cy="1231106"/>
          </a:xfrm>
          <a:prstGeom prst="rect">
            <a:avLst/>
          </a:prstGeom>
          <a:noFill/>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Want ?</a:t>
            </a:r>
          </a:p>
          <a:p>
            <a:pPr>
              <a:defRPr/>
            </a:pPr>
            <a:r>
              <a:rPr lang="en-US" sz="1400" b="1" dirty="0">
                <a:solidFill>
                  <a:schemeClr val="bg2">
                    <a:lumMod val="75000"/>
                  </a:schemeClr>
                </a:solidFill>
                <a:ea typeface="ＭＳ Ｐゴシック" panose="020B0600070205080204" pitchFamily="34" charset="-128"/>
              </a:rPr>
              <a:t>	</a:t>
            </a:r>
            <a:r>
              <a:rPr lang="en-US" sz="1400" dirty="0">
                <a:solidFill>
                  <a:srgbClr val="002060"/>
                </a:solidFill>
                <a:ea typeface="ＭＳ Ｐゴシック" panose="020B0600070205080204" pitchFamily="34" charset="-128"/>
              </a:rPr>
              <a:t>Priority needs</a:t>
            </a:r>
          </a:p>
          <a:p>
            <a:pPr>
              <a:defRPr/>
            </a:pPr>
            <a:r>
              <a:rPr lang="en-US" sz="1400" dirty="0">
                <a:solidFill>
                  <a:srgbClr val="002060"/>
                </a:solidFill>
                <a:ea typeface="ＭＳ Ｐゴシック" panose="020B0600070205080204" pitchFamily="34" charset="-128"/>
              </a:rPr>
              <a:t>	Previous achievements</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3" name="Rectangle 22"/>
          <p:cNvSpPr/>
          <p:nvPr/>
        </p:nvSpPr>
        <p:spPr>
          <a:xfrm>
            <a:off x="4254500" y="5756275"/>
            <a:ext cx="3729038" cy="979488"/>
          </a:xfrm>
          <a:prstGeom prst="rect">
            <a:avLst/>
          </a:prstGeom>
          <a:noFill/>
          <a:ln w="25400">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CH"/>
          </a:p>
        </p:txBody>
      </p:sp>
      <p:sp>
        <p:nvSpPr>
          <p:cNvPr id="24" name="TextBox 23"/>
          <p:cNvSpPr txBox="1"/>
          <p:nvPr/>
        </p:nvSpPr>
        <p:spPr>
          <a:xfrm>
            <a:off x="2492376" y="5719763"/>
            <a:ext cx="1624013" cy="1015663"/>
          </a:xfrm>
          <a:prstGeom prst="rect">
            <a:avLst/>
          </a:prstGeom>
          <a:noFill/>
        </p:spPr>
        <p:txBody>
          <a:bodyPr>
            <a:spAutoFit/>
          </a:bodyPr>
          <a:lstStyle/>
          <a:p>
            <a:pPr>
              <a:defRPr/>
            </a:pPr>
            <a:r>
              <a:rPr lang="fr-CH" b="1" dirty="0">
                <a:ea typeface="ＭＳ Ｐゴシック" panose="020B0600070205080204" pitchFamily="34" charset="-128"/>
              </a:rPr>
              <a:t>Pain</a:t>
            </a:r>
          </a:p>
          <a:p>
            <a:pPr>
              <a:defRPr/>
            </a:pPr>
            <a:r>
              <a:rPr lang="en-US" sz="1400" dirty="0">
                <a:solidFill>
                  <a:schemeClr val="bg2">
                    <a:lumMod val="75000"/>
                  </a:schemeClr>
                </a:solidFill>
                <a:ea typeface="ＭＳ Ｐゴシック" panose="020B0600070205080204" pitchFamily="34" charset="-128"/>
              </a:rPr>
              <a:t>F</a:t>
            </a:r>
            <a:r>
              <a:rPr lang="en-US" sz="1400" dirty="0">
                <a:solidFill>
                  <a:srgbClr val="002060"/>
                </a:solidFill>
                <a:ea typeface="ＭＳ Ｐゴシック" panose="020B0600070205080204" pitchFamily="34" charset="-128"/>
              </a:rPr>
              <a:t>ears</a:t>
            </a:r>
          </a:p>
          <a:p>
            <a:pPr>
              <a:defRPr/>
            </a:pPr>
            <a:r>
              <a:rPr lang="fr-CH" sz="1400" dirty="0">
                <a:solidFill>
                  <a:srgbClr val="002060"/>
                </a:solidFill>
                <a:ea typeface="ＭＳ Ｐゴシック" panose="020B0600070205080204" pitchFamily="34" charset="-128"/>
              </a:rPr>
              <a:t>Frustrations</a:t>
            </a:r>
          </a:p>
          <a:p>
            <a:pPr>
              <a:defRPr/>
            </a:pPr>
            <a:r>
              <a:rPr lang="fr-CH" sz="1400" dirty="0">
                <a:solidFill>
                  <a:srgbClr val="002060"/>
                </a:solidFill>
                <a:ea typeface="ＭＳ Ｐゴシック" panose="020B0600070205080204" pitchFamily="34" charset="-128"/>
              </a:rPr>
              <a:t>Obstacles</a:t>
            </a:r>
          </a:p>
        </p:txBody>
      </p:sp>
      <p:sp>
        <p:nvSpPr>
          <p:cNvPr id="25" name="TextBox 24"/>
          <p:cNvSpPr txBox="1"/>
          <p:nvPr/>
        </p:nvSpPr>
        <p:spPr>
          <a:xfrm>
            <a:off x="8659813" y="5729288"/>
            <a:ext cx="1624012" cy="1015663"/>
          </a:xfrm>
          <a:prstGeom prst="rect">
            <a:avLst/>
          </a:prstGeom>
          <a:noFill/>
        </p:spPr>
        <p:txBody>
          <a:bodyPr>
            <a:spAutoFit/>
          </a:bodyPr>
          <a:lstStyle/>
          <a:p>
            <a:pPr>
              <a:defRPr/>
            </a:pPr>
            <a:r>
              <a:rPr lang="fr-CH" b="1" dirty="0">
                <a:ea typeface="ＭＳ Ｐゴシック" panose="020B0600070205080204" pitchFamily="34" charset="-128"/>
              </a:rPr>
              <a:t>Gain</a:t>
            </a:r>
          </a:p>
          <a:p>
            <a:pPr>
              <a:defRPr/>
            </a:pPr>
            <a:r>
              <a:rPr lang="en-US" sz="1400" dirty="0">
                <a:solidFill>
                  <a:srgbClr val="002060"/>
                </a:solidFill>
                <a:ea typeface="ＭＳ Ｐゴシック" panose="020B0600070205080204" pitchFamily="34" charset="-128"/>
              </a:rPr>
              <a:t>Wants / needs</a:t>
            </a:r>
          </a:p>
          <a:p>
            <a:pPr>
              <a:defRPr/>
            </a:pPr>
            <a:r>
              <a:rPr lang="en-US" sz="1400" dirty="0">
                <a:solidFill>
                  <a:srgbClr val="002060"/>
                </a:solidFill>
                <a:ea typeface="ＭＳ Ｐゴシック" panose="020B0600070205080204" pitchFamily="34" charset="-128"/>
              </a:rPr>
              <a:t>Dreams / hopes</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6" name="TextBox 25"/>
          <p:cNvSpPr txBox="1"/>
          <p:nvPr/>
        </p:nvSpPr>
        <p:spPr>
          <a:xfrm>
            <a:off x="5375276" y="5740400"/>
            <a:ext cx="2087563" cy="1015663"/>
          </a:xfrm>
          <a:prstGeom prst="rect">
            <a:avLst/>
          </a:prstGeom>
          <a:noFill/>
        </p:spPr>
        <p:txBody>
          <a:bodyPr>
            <a:spAutoFit/>
          </a:bodyPr>
          <a:lstStyle/>
          <a:p>
            <a:pPr>
              <a:defRPr/>
            </a:pPr>
            <a:r>
              <a:rPr lang="en-US" b="1" dirty="0">
                <a:ea typeface="ＭＳ Ｐゴシック" panose="020B0600070205080204" pitchFamily="34" charset="-128"/>
              </a:rPr>
              <a:t>Strengths</a:t>
            </a:r>
          </a:p>
          <a:p>
            <a:pPr>
              <a:defRPr/>
            </a:pPr>
            <a:r>
              <a:rPr lang="en-US" sz="1400" dirty="0">
                <a:solidFill>
                  <a:srgbClr val="002060"/>
                </a:solidFill>
                <a:ea typeface="ＭＳ Ｐゴシック" panose="020B0600070205080204" pitchFamily="34" charset="-128"/>
              </a:rPr>
              <a:t>Expertise, experience </a:t>
            </a:r>
          </a:p>
          <a:p>
            <a:pPr>
              <a:defRPr/>
            </a:pPr>
            <a:r>
              <a:rPr lang="en-US" sz="1400" dirty="0">
                <a:solidFill>
                  <a:srgbClr val="002060"/>
                </a:solidFill>
                <a:ea typeface="ＭＳ Ｐゴシック" panose="020B0600070205080204" pitchFamily="34" charset="-128"/>
              </a:rPr>
              <a:t>Successes</a:t>
            </a:r>
          </a:p>
          <a:p>
            <a:pPr>
              <a:defRPr/>
            </a:pPr>
            <a:r>
              <a:rPr lang="en-US" sz="1400" dirty="0">
                <a:solidFill>
                  <a:srgbClr val="002060"/>
                </a:solidFill>
                <a:ea typeface="ＭＳ Ｐゴシック" panose="020B0600070205080204" pitchFamily="34" charset="-128"/>
              </a:rPr>
              <a:t>Lessons learnt</a:t>
            </a:r>
          </a:p>
        </p:txBody>
      </p:sp>
      <p:sp>
        <p:nvSpPr>
          <p:cNvPr id="27" name="TextBox 26"/>
          <p:cNvSpPr txBox="1"/>
          <p:nvPr/>
        </p:nvSpPr>
        <p:spPr>
          <a:xfrm>
            <a:off x="7685089" y="2420938"/>
            <a:ext cx="3760787" cy="1015663"/>
          </a:xfrm>
          <a:prstGeom prst="rect">
            <a:avLst/>
          </a:prstGeom>
          <a:noFill/>
          <a:ln w="25400">
            <a:noFill/>
          </a:ln>
        </p:spPr>
        <p:txBody>
          <a:bodyPr>
            <a:spAutoFit/>
          </a:bodyPr>
          <a:lstStyle/>
          <a:p>
            <a:pPr>
              <a:defRPr/>
            </a:pPr>
            <a:r>
              <a:rPr lang="en-US" sz="1400" dirty="0">
                <a:solidFill>
                  <a:srgbClr val="002060"/>
                </a:solidFill>
                <a:ea typeface="ＭＳ Ｐゴシック" panose="020B0600070205080204" pitchFamily="34" charset="-128"/>
              </a:rPr>
              <a:t>What does (s)he </a:t>
            </a:r>
            <a:r>
              <a:rPr lang="en-US" b="1" dirty="0">
                <a:ea typeface="ＭＳ Ｐゴシック" panose="020B0600070205080204" pitchFamily="34" charset="-128"/>
              </a:rPr>
              <a:t>Say ?</a:t>
            </a:r>
          </a:p>
          <a:p>
            <a:pPr>
              <a:defRPr/>
            </a:pPr>
            <a:r>
              <a:rPr lang="en-US" sz="1400" dirty="0">
                <a:solidFill>
                  <a:schemeClr val="bg2">
                    <a:lumMod val="75000"/>
                  </a:schemeClr>
                </a:solidFill>
                <a:ea typeface="ＭＳ Ｐゴシック" panose="020B0600070205080204" pitchFamily="34" charset="-128"/>
              </a:rPr>
              <a:t>	</a:t>
            </a:r>
            <a:r>
              <a:rPr lang="en-US" sz="1400" i="1" dirty="0">
                <a:solidFill>
                  <a:srgbClr val="002060"/>
                </a:solidFill>
                <a:ea typeface="ＭＳ Ｐゴシック" panose="020B0600070205080204" pitchFamily="34" charset="-128"/>
              </a:rPr>
              <a:t>Attitude in public</a:t>
            </a:r>
          </a:p>
          <a:p>
            <a:pPr>
              <a:defRPr/>
            </a:pPr>
            <a:r>
              <a:rPr lang="en-US" sz="1400" i="1" dirty="0">
                <a:solidFill>
                  <a:srgbClr val="002060"/>
                </a:solidFill>
                <a:ea typeface="ＭＳ Ｐゴシック" panose="020B0600070205080204" pitchFamily="34" charset="-128"/>
              </a:rPr>
              <a:t>	Appearance</a:t>
            </a:r>
          </a:p>
          <a:p>
            <a:pPr>
              <a:defRPr/>
            </a:pPr>
            <a:endParaRPr lang="fr-CH" sz="1400" dirty="0">
              <a:solidFill>
                <a:schemeClr val="bg2">
                  <a:lumMod val="75000"/>
                </a:schemeClr>
              </a:solidFill>
              <a:latin typeface="Arial" panose="020B0604020202020204" pitchFamily="34" charset="0"/>
              <a:ea typeface="ＭＳ Ｐゴシック" panose="020B0600070205080204" pitchFamily="34" charset="-128"/>
            </a:endParaRPr>
          </a:p>
        </p:txBody>
      </p:sp>
      <p:sp>
        <p:nvSpPr>
          <p:cNvPr id="28" name="Slide Number Placeholder 27"/>
          <p:cNvSpPr>
            <a:spLocks noGrp="1"/>
          </p:cNvSpPr>
          <p:nvPr>
            <p:ph type="sldNum" sz="quarter" idx="12"/>
          </p:nvPr>
        </p:nvSpPr>
        <p:spPr/>
        <p:txBody>
          <a:bodyPr/>
          <a:lstStyle/>
          <a:p>
            <a:fld id="{05C408E3-1C0B-45E5-B572-56F424382D1E}" type="slidenum">
              <a:rPr lang="fr-CH" smtClean="0"/>
              <a:t>7</a:t>
            </a:fld>
            <a:endParaRPr lang="fr-CH"/>
          </a:p>
        </p:txBody>
      </p:sp>
    </p:spTree>
    <p:extLst>
      <p:ext uri="{BB962C8B-B14F-4D97-AF65-F5344CB8AC3E}">
        <p14:creationId xmlns:p14="http://schemas.microsoft.com/office/powerpoint/2010/main" val="1859023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60997AE-8503-447E-A527-D6D09CF5DE0A}"/>
              </a:ext>
            </a:extLst>
          </p:cNvPr>
          <p:cNvSpPr>
            <a:spLocks noGrp="1"/>
          </p:cNvSpPr>
          <p:nvPr>
            <p:ph type="title"/>
          </p:nvPr>
        </p:nvSpPr>
        <p:spPr>
          <a:xfrm>
            <a:off x="931595" y="126710"/>
            <a:ext cx="10515600" cy="1325563"/>
          </a:xfrm>
        </p:spPr>
        <p:txBody>
          <a:bodyPr/>
          <a:lstStyle/>
          <a:p>
            <a:pPr algn="ctr"/>
            <a:r>
              <a:rPr lang="en-GB" u="sng" dirty="0">
                <a:latin typeface="+mn-lt"/>
              </a:rPr>
              <a:t>Spectrum of coordination </a:t>
            </a:r>
          </a:p>
        </p:txBody>
      </p:sp>
      <p:sp>
        <p:nvSpPr>
          <p:cNvPr id="5" name="Arc 4">
            <a:extLst>
              <a:ext uri="{FF2B5EF4-FFF2-40B4-BE49-F238E27FC236}">
                <a16:creationId xmlns:a16="http://schemas.microsoft.com/office/drawing/2014/main" id="{243CCB31-9C2D-41EA-BDF6-C88E1564236D}"/>
              </a:ext>
            </a:extLst>
          </p:cNvPr>
          <p:cNvSpPr/>
          <p:nvPr/>
        </p:nvSpPr>
        <p:spPr>
          <a:xfrm>
            <a:off x="-32833" y="1474912"/>
            <a:ext cx="12070878" cy="5472753"/>
          </a:xfrm>
          <a:prstGeom prst="arc">
            <a:avLst>
              <a:gd name="adj1" fmla="val 11934963"/>
              <a:gd name="adj2" fmla="val 21356755"/>
            </a:avLst>
          </a:prstGeom>
          <a:ln>
            <a:solidFill>
              <a:schemeClr val="accent5">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6" name="Oval 5">
            <a:extLst>
              <a:ext uri="{FF2B5EF4-FFF2-40B4-BE49-F238E27FC236}">
                <a16:creationId xmlns:a16="http://schemas.microsoft.com/office/drawing/2014/main" id="{F881A305-98ED-4854-A756-34E71D8AFAE7}"/>
              </a:ext>
            </a:extLst>
          </p:cNvPr>
          <p:cNvSpPr/>
          <p:nvPr/>
        </p:nvSpPr>
        <p:spPr>
          <a:xfrm>
            <a:off x="931595" y="4670253"/>
            <a:ext cx="3061381" cy="178402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1. Complete autonomy</a:t>
            </a:r>
          </a:p>
        </p:txBody>
      </p:sp>
      <p:sp>
        <p:nvSpPr>
          <p:cNvPr id="7" name="Oval 6">
            <a:extLst>
              <a:ext uri="{FF2B5EF4-FFF2-40B4-BE49-F238E27FC236}">
                <a16:creationId xmlns:a16="http://schemas.microsoft.com/office/drawing/2014/main" id="{8A4ED75E-29CD-48A2-91C8-B0BB91D44210}"/>
              </a:ext>
            </a:extLst>
          </p:cNvPr>
          <p:cNvSpPr/>
          <p:nvPr/>
        </p:nvSpPr>
        <p:spPr>
          <a:xfrm>
            <a:off x="1768025" y="2896062"/>
            <a:ext cx="3408208" cy="17840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2.Communication</a:t>
            </a:r>
          </a:p>
        </p:txBody>
      </p:sp>
      <p:sp>
        <p:nvSpPr>
          <p:cNvPr id="8" name="Oval 7">
            <a:extLst>
              <a:ext uri="{FF2B5EF4-FFF2-40B4-BE49-F238E27FC236}">
                <a16:creationId xmlns:a16="http://schemas.microsoft.com/office/drawing/2014/main" id="{56202637-3207-4A60-986B-64EA9E1536D7}"/>
              </a:ext>
            </a:extLst>
          </p:cNvPr>
          <p:cNvSpPr/>
          <p:nvPr/>
        </p:nvSpPr>
        <p:spPr>
          <a:xfrm>
            <a:off x="4309554" y="1679477"/>
            <a:ext cx="3061381" cy="1749523"/>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3. Cooperative coordination</a:t>
            </a:r>
          </a:p>
        </p:txBody>
      </p:sp>
      <p:sp>
        <p:nvSpPr>
          <p:cNvPr id="9" name="Oval 8">
            <a:extLst>
              <a:ext uri="{FF2B5EF4-FFF2-40B4-BE49-F238E27FC236}">
                <a16:creationId xmlns:a16="http://schemas.microsoft.com/office/drawing/2014/main" id="{3B97BD64-8B9D-4079-B544-1191343F780A}"/>
              </a:ext>
            </a:extLst>
          </p:cNvPr>
          <p:cNvSpPr/>
          <p:nvPr/>
        </p:nvSpPr>
        <p:spPr>
          <a:xfrm>
            <a:off x="7015768" y="2594523"/>
            <a:ext cx="3061381" cy="1784024"/>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4. Collaborative activities</a:t>
            </a:r>
          </a:p>
        </p:txBody>
      </p:sp>
      <p:sp>
        <p:nvSpPr>
          <p:cNvPr id="10" name="Oval 9">
            <a:extLst>
              <a:ext uri="{FF2B5EF4-FFF2-40B4-BE49-F238E27FC236}">
                <a16:creationId xmlns:a16="http://schemas.microsoft.com/office/drawing/2014/main" id="{338CD0E0-23BF-44AB-857E-DBD6D91523D2}"/>
              </a:ext>
            </a:extLst>
          </p:cNvPr>
          <p:cNvSpPr/>
          <p:nvPr/>
        </p:nvSpPr>
        <p:spPr>
          <a:xfrm>
            <a:off x="9442809" y="3788075"/>
            <a:ext cx="2599065" cy="1784025"/>
          </a:xfrm>
          <a:prstGeom prst="ellips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solidFill>
                  <a:schemeClr val="tx1"/>
                </a:solidFill>
              </a:rPr>
              <a:t>5. Merger</a:t>
            </a:r>
          </a:p>
        </p:txBody>
      </p:sp>
      <p:sp>
        <p:nvSpPr>
          <p:cNvPr id="11" name="TextBox 10">
            <a:extLst>
              <a:ext uri="{FF2B5EF4-FFF2-40B4-BE49-F238E27FC236}">
                <a16:creationId xmlns:a16="http://schemas.microsoft.com/office/drawing/2014/main" id="{0567A562-7116-4A1E-ACD5-D209F78A6244}"/>
              </a:ext>
            </a:extLst>
          </p:cNvPr>
          <p:cNvSpPr txBox="1"/>
          <p:nvPr/>
        </p:nvSpPr>
        <p:spPr>
          <a:xfrm>
            <a:off x="6189395" y="6488668"/>
            <a:ext cx="6002605" cy="369332"/>
          </a:xfrm>
          <a:prstGeom prst="rect">
            <a:avLst/>
          </a:prstGeom>
          <a:noFill/>
        </p:spPr>
        <p:txBody>
          <a:bodyPr wrap="none" rtlCol="0">
            <a:spAutoFit/>
          </a:bodyPr>
          <a:lstStyle/>
          <a:p>
            <a:r>
              <a:rPr lang="en-GB" i="1" dirty="0"/>
              <a:t>Source: Background paper ALNAP 30</a:t>
            </a:r>
            <a:r>
              <a:rPr lang="en-GB" i="1" baseline="30000" dirty="0"/>
              <a:t>th</a:t>
            </a:r>
            <a:r>
              <a:rPr lang="en-GB" i="1" dirty="0"/>
              <a:t> Annual Meeting, 2015</a:t>
            </a:r>
          </a:p>
        </p:txBody>
      </p:sp>
      <p:sp>
        <p:nvSpPr>
          <p:cNvPr id="2" name="Slide Number Placeholder 1">
            <a:extLst>
              <a:ext uri="{FF2B5EF4-FFF2-40B4-BE49-F238E27FC236}">
                <a16:creationId xmlns:a16="http://schemas.microsoft.com/office/drawing/2014/main" id="{E005EA9F-BB93-4515-B760-95A879B5579D}"/>
              </a:ext>
            </a:extLst>
          </p:cNvPr>
          <p:cNvSpPr>
            <a:spLocks noGrp="1"/>
          </p:cNvSpPr>
          <p:nvPr>
            <p:ph type="sldNum" sz="quarter" idx="12"/>
          </p:nvPr>
        </p:nvSpPr>
        <p:spPr/>
        <p:txBody>
          <a:bodyPr/>
          <a:lstStyle/>
          <a:p>
            <a:fld id="{CD6B2AEB-5293-4EC7-A30F-1DB20CF78EBF}" type="slidenum">
              <a:rPr lang="en-GB" smtClean="0"/>
              <a:t>8</a:t>
            </a:fld>
            <a:endParaRPr lang="en-GB"/>
          </a:p>
        </p:txBody>
      </p:sp>
    </p:spTree>
    <p:extLst>
      <p:ext uri="{BB962C8B-B14F-4D97-AF65-F5344CB8AC3E}">
        <p14:creationId xmlns:p14="http://schemas.microsoft.com/office/powerpoint/2010/main" val="1462873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A49B659-5BAF-4D62-A5C6-2F9F9748F029}"/>
              </a:ext>
            </a:extLst>
          </p:cNvPr>
          <p:cNvSpPr txBox="1"/>
          <p:nvPr/>
        </p:nvSpPr>
        <p:spPr>
          <a:xfrm>
            <a:off x="1508166" y="0"/>
            <a:ext cx="8756180" cy="769441"/>
          </a:xfrm>
          <a:prstGeom prst="rect">
            <a:avLst/>
          </a:prstGeom>
          <a:noFill/>
        </p:spPr>
        <p:txBody>
          <a:bodyPr wrap="none" rtlCol="0">
            <a:spAutoFit/>
          </a:bodyPr>
          <a:lstStyle/>
          <a:p>
            <a:r>
              <a:rPr lang="en-GB" sz="4400" u="sng" dirty="0"/>
              <a:t>Examples of coordination mechanism</a:t>
            </a:r>
          </a:p>
        </p:txBody>
      </p:sp>
      <p:sp>
        <p:nvSpPr>
          <p:cNvPr id="5" name="TextBox 4">
            <a:extLst>
              <a:ext uri="{FF2B5EF4-FFF2-40B4-BE49-F238E27FC236}">
                <a16:creationId xmlns:a16="http://schemas.microsoft.com/office/drawing/2014/main" id="{DF185F70-EF68-41E1-94F8-579940D99FD1}"/>
              </a:ext>
            </a:extLst>
          </p:cNvPr>
          <p:cNvSpPr txBox="1"/>
          <p:nvPr/>
        </p:nvSpPr>
        <p:spPr>
          <a:xfrm>
            <a:off x="1508166" y="900970"/>
            <a:ext cx="9630890" cy="3847207"/>
          </a:xfrm>
          <a:prstGeom prst="rect">
            <a:avLst/>
          </a:prstGeom>
          <a:noFill/>
        </p:spPr>
        <p:txBody>
          <a:bodyPr wrap="square" rtlCol="0">
            <a:spAutoFit/>
          </a:bodyPr>
          <a:lstStyle/>
          <a:p>
            <a:pPr marL="342900" indent="-342900">
              <a:buFont typeface="Arial" charset="0"/>
              <a:buChar char="•"/>
            </a:pPr>
            <a:r>
              <a:rPr lang="en-GB" sz="2400" dirty="0"/>
              <a:t>National / Regional specific coordination mechanisms</a:t>
            </a:r>
          </a:p>
          <a:p>
            <a:pPr marL="342900" indent="-342900">
              <a:buFont typeface="Arial" charset="0"/>
              <a:buChar char="•"/>
            </a:pPr>
            <a:r>
              <a:rPr lang="en-GB" sz="2400" dirty="0"/>
              <a:t>Cluster Approach (Result of UN Humanitarian Reform, 2005</a:t>
            </a:r>
          </a:p>
          <a:p>
            <a:pPr marL="342900" indent="-342900">
              <a:buFont typeface="Arial" charset="0"/>
              <a:buChar char="•"/>
            </a:pPr>
            <a:endParaRPr lang="en-GB" sz="2400" dirty="0"/>
          </a:p>
          <a:p>
            <a:pPr marL="342900" indent="-342900">
              <a:buFont typeface="Arial" charset="0"/>
              <a:buChar char="•"/>
            </a:pPr>
            <a:r>
              <a:rPr lang="en-GB" sz="2400" dirty="0"/>
              <a:t>OCHA</a:t>
            </a:r>
          </a:p>
          <a:p>
            <a:pPr marL="800100" lvl="1" indent="-342900">
              <a:buFont typeface="Courier New" charset="0"/>
              <a:buChar char="o"/>
            </a:pPr>
            <a:r>
              <a:rPr lang="en-GB" sz="2000" i="1" dirty="0"/>
              <a:t>Part of the UN Secretariat responsible for bringing humanitarian actors to ensure a coherent approach to emergencies   </a:t>
            </a:r>
          </a:p>
          <a:p>
            <a:pPr marL="800100" lvl="1" indent="-342900">
              <a:buFont typeface="Courier New" charset="0"/>
              <a:buChar char="o"/>
            </a:pPr>
            <a:r>
              <a:rPr lang="en-GB" sz="2000" i="1" dirty="0"/>
              <a:t>Three types of pooled funds managed by OCHA: CERF, CHFs, and ERFs</a:t>
            </a:r>
          </a:p>
          <a:p>
            <a:pPr marL="342900" indent="-342900">
              <a:buFont typeface="Arial" charset="0"/>
              <a:buChar char="•"/>
            </a:pPr>
            <a:r>
              <a:rPr lang="en-GB" sz="2400" dirty="0"/>
              <a:t>IASC (Inter-Agency Standing Committee)</a:t>
            </a:r>
          </a:p>
          <a:p>
            <a:pPr marL="800100" lvl="1" indent="-342900">
              <a:buFont typeface="Courier New" charset="0"/>
              <a:buChar char="o"/>
            </a:pPr>
            <a:r>
              <a:rPr lang="en-GB" sz="2000" i="1" dirty="0"/>
              <a:t>Forum for coordination, policy development and decision-making involving key UN and non-UN  humanitarian partners</a:t>
            </a:r>
          </a:p>
          <a:p>
            <a:pPr marL="342900" indent="-342900">
              <a:buFont typeface="Arial" charset="0"/>
              <a:buChar char="•"/>
            </a:pPr>
            <a:r>
              <a:rPr lang="en-GB" sz="2400" dirty="0"/>
              <a:t>ICVA (International council of voluntary agencies)</a:t>
            </a:r>
          </a:p>
        </p:txBody>
      </p:sp>
      <p:sp>
        <p:nvSpPr>
          <p:cNvPr id="6" name="TextBox 5">
            <a:extLst>
              <a:ext uri="{FF2B5EF4-FFF2-40B4-BE49-F238E27FC236}">
                <a16:creationId xmlns:a16="http://schemas.microsoft.com/office/drawing/2014/main" id="{F531D775-5D08-4666-8ED7-EA1D9B674832}"/>
              </a:ext>
            </a:extLst>
          </p:cNvPr>
          <p:cNvSpPr txBox="1"/>
          <p:nvPr/>
        </p:nvSpPr>
        <p:spPr>
          <a:xfrm>
            <a:off x="1508166" y="4652130"/>
            <a:ext cx="10177897" cy="1877437"/>
          </a:xfrm>
          <a:prstGeom prst="rect">
            <a:avLst/>
          </a:prstGeom>
          <a:noFill/>
        </p:spPr>
        <p:txBody>
          <a:bodyPr wrap="square" rtlCol="0">
            <a:spAutoFit/>
          </a:bodyPr>
          <a:lstStyle/>
          <a:p>
            <a:endParaRPr lang="en-GB" sz="2400" dirty="0"/>
          </a:p>
          <a:p>
            <a:pPr marL="285750" indent="-285750">
              <a:buFont typeface="Arial" charset="0"/>
              <a:buChar char="•"/>
            </a:pPr>
            <a:r>
              <a:rPr lang="en-GB" sz="2400" dirty="0"/>
              <a:t>Agreements between WHO and UNICEF for a variety of health problems (diarrhoeal diseases, malnutrition, ….)</a:t>
            </a:r>
          </a:p>
          <a:p>
            <a:pPr marL="285750" indent="-285750">
              <a:buFont typeface="Arial" charset="0"/>
              <a:buChar char="•"/>
            </a:pPr>
            <a:r>
              <a:rPr lang="en-GB" sz="2400" dirty="0"/>
              <a:t>Seville agreement (1997), </a:t>
            </a:r>
          </a:p>
          <a:p>
            <a:pPr marL="800100" lvl="1" indent="-342900">
              <a:buFont typeface="Courier New" charset="0"/>
              <a:buChar char="o"/>
            </a:pPr>
            <a:r>
              <a:rPr lang="en-GB" sz="2000" i="1" dirty="0"/>
              <a:t>Framework for cooperation for the international RC/RC Movement</a:t>
            </a:r>
          </a:p>
        </p:txBody>
      </p:sp>
      <p:sp>
        <p:nvSpPr>
          <p:cNvPr id="2" name="Slide Number Placeholder 1">
            <a:extLst>
              <a:ext uri="{FF2B5EF4-FFF2-40B4-BE49-F238E27FC236}">
                <a16:creationId xmlns:a16="http://schemas.microsoft.com/office/drawing/2014/main" id="{383354B3-8BD4-494A-B4C4-88B7B3D1F856}"/>
              </a:ext>
            </a:extLst>
          </p:cNvPr>
          <p:cNvSpPr>
            <a:spLocks noGrp="1"/>
          </p:cNvSpPr>
          <p:nvPr>
            <p:ph type="sldNum" sz="quarter" idx="12"/>
          </p:nvPr>
        </p:nvSpPr>
        <p:spPr/>
        <p:txBody>
          <a:bodyPr/>
          <a:lstStyle/>
          <a:p>
            <a:fld id="{CD6B2AEB-5293-4EC7-A30F-1DB20CF78EBF}" type="slidenum">
              <a:rPr lang="en-GB" smtClean="0"/>
              <a:t>9</a:t>
            </a:fld>
            <a:endParaRPr lang="en-GB"/>
          </a:p>
        </p:txBody>
      </p:sp>
    </p:spTree>
    <p:extLst>
      <p:ext uri="{BB962C8B-B14F-4D97-AF65-F5344CB8AC3E}">
        <p14:creationId xmlns:p14="http://schemas.microsoft.com/office/powerpoint/2010/main" val="31948164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TotalTime>
  <Words>1225</Words>
  <Application>Microsoft Office PowerPoint</Application>
  <PresentationFormat>Widescreen</PresentationFormat>
  <Paragraphs>175</Paragraphs>
  <Slides>11</Slides>
  <Notes>10</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ＭＳ Ｐゴシック</vt:lpstr>
      <vt:lpstr>Arial</vt:lpstr>
      <vt:lpstr>Calibri</vt:lpstr>
      <vt:lpstr>Calibri Light</vt:lpstr>
      <vt:lpstr>Courier New</vt:lpstr>
      <vt:lpstr>Office Theme</vt:lpstr>
      <vt:lpstr>PowerPoint Presentation</vt:lpstr>
      <vt:lpstr>Objectives</vt:lpstr>
      <vt:lpstr>PowerPoint Presentation</vt:lpstr>
      <vt:lpstr>Actors humanitarian interventions</vt:lpstr>
      <vt:lpstr>PowerPoint Presentation</vt:lpstr>
      <vt:lpstr>PowerPoint Presentation</vt:lpstr>
      <vt:lpstr>PowerPoint Presentation</vt:lpstr>
      <vt:lpstr>Spectrum of coordination </vt:lpstr>
      <vt:lpstr>PowerPoint Presentation</vt:lpstr>
      <vt:lpstr>Cluster approach</vt:lpstr>
      <vt:lpstr>Panel discussion         Date: ……..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Antje Van Roeden</dc:creator>
  <cp:lastModifiedBy>Antje Van Roeden</cp:lastModifiedBy>
  <cp:revision>18</cp:revision>
  <dcterms:created xsi:type="dcterms:W3CDTF">2019-11-18T21:10:25Z</dcterms:created>
  <dcterms:modified xsi:type="dcterms:W3CDTF">2019-12-28T12:51:59Z</dcterms:modified>
</cp:coreProperties>
</file>