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6"/>
  </p:notesMasterIdLst>
  <p:sldIdLst>
    <p:sldId id="256" r:id="rId6"/>
    <p:sldId id="295" r:id="rId7"/>
    <p:sldId id="292" r:id="rId8"/>
    <p:sldId id="279" r:id="rId9"/>
    <p:sldId id="320" r:id="rId10"/>
    <p:sldId id="420" r:id="rId11"/>
    <p:sldId id="341" r:id="rId12"/>
    <p:sldId id="261" r:id="rId13"/>
    <p:sldId id="338" r:id="rId14"/>
    <p:sldId id="335" r:id="rId15"/>
    <p:sldId id="334" r:id="rId16"/>
    <p:sldId id="418" r:id="rId17"/>
    <p:sldId id="328" r:id="rId18"/>
    <p:sldId id="327" r:id="rId19"/>
    <p:sldId id="316" r:id="rId20"/>
    <p:sldId id="336" r:id="rId21"/>
    <p:sldId id="333" r:id="rId22"/>
    <p:sldId id="330" r:id="rId23"/>
    <p:sldId id="332" r:id="rId24"/>
    <p:sldId id="331" r:id="rId25"/>
    <p:sldId id="325" r:id="rId26"/>
    <p:sldId id="258" r:id="rId27"/>
    <p:sldId id="419" r:id="rId28"/>
    <p:sldId id="337" r:id="rId29"/>
    <p:sldId id="284" r:id="rId30"/>
    <p:sldId id="313" r:id="rId31"/>
    <p:sldId id="421" r:id="rId32"/>
    <p:sldId id="347" r:id="rId33"/>
    <p:sldId id="349" r:id="rId34"/>
    <p:sldId id="277" r:id="rId35"/>
    <p:sldId id="344" r:id="rId36"/>
    <p:sldId id="285" r:id="rId37"/>
    <p:sldId id="260" r:id="rId38"/>
    <p:sldId id="262" r:id="rId39"/>
    <p:sldId id="343" r:id="rId40"/>
    <p:sldId id="351" r:id="rId41"/>
    <p:sldId id="274" r:id="rId42"/>
    <p:sldId id="283" r:id="rId43"/>
    <p:sldId id="278" r:id="rId44"/>
    <p:sldId id="324" r:id="rId45"/>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66"/>
    <a:srgbClr val="FEF5CD"/>
    <a:srgbClr val="FEEAC2"/>
    <a:srgbClr val="008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88079" autoAdjust="0"/>
  </p:normalViewPr>
  <p:slideViewPr>
    <p:cSldViewPr snapToGrid="0">
      <p:cViewPr varScale="1">
        <p:scale>
          <a:sx n="101" d="100"/>
          <a:sy n="101" d="100"/>
        </p:scale>
        <p:origin x="954"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D80E5-FABB-432B-BF5B-9CF09F5687A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CH"/>
        </a:p>
      </dgm:t>
    </dgm:pt>
    <dgm:pt modelId="{B13F7550-2F2E-4335-8396-0F289CEA0ABA}">
      <dgm:prSet phldrT="[Text]"/>
      <dgm:spPr/>
      <dgm:t>
        <a:bodyPr/>
        <a:lstStyle/>
        <a:p>
          <a:r>
            <a:rPr lang="en-US" dirty="0">
              <a:solidFill>
                <a:schemeClr val="tx1"/>
              </a:solidFill>
            </a:rPr>
            <a:t>YOU</a:t>
          </a:r>
          <a:endParaRPr lang="fr-CH" dirty="0">
            <a:solidFill>
              <a:schemeClr val="tx1"/>
            </a:solidFill>
          </a:endParaRPr>
        </a:p>
      </dgm:t>
    </dgm:pt>
    <dgm:pt modelId="{3FDAC9A1-D9D2-4F34-87B1-1FE70D87DBC7}" type="parTrans" cxnId="{4725E30F-B939-4728-8371-3F7F77DE73C1}">
      <dgm:prSet/>
      <dgm:spPr/>
      <dgm:t>
        <a:bodyPr/>
        <a:lstStyle/>
        <a:p>
          <a:endParaRPr lang="fr-CH"/>
        </a:p>
      </dgm:t>
    </dgm:pt>
    <dgm:pt modelId="{1D745FFA-AD36-4912-AD80-4A581C860896}" type="sibTrans" cxnId="{4725E30F-B939-4728-8371-3F7F77DE73C1}">
      <dgm:prSet/>
      <dgm:spPr/>
      <dgm:t>
        <a:bodyPr/>
        <a:lstStyle/>
        <a:p>
          <a:endParaRPr lang="fr-CH"/>
        </a:p>
      </dgm:t>
    </dgm:pt>
    <dgm:pt modelId="{BF899D0A-CDD5-46F4-91D5-DA80D3FF91D3}">
      <dgm:prSet phldrT="[Text]" custT="1"/>
      <dgm:spPr/>
      <dgm:t>
        <a:bodyPr/>
        <a:lstStyle/>
        <a:p>
          <a:r>
            <a:rPr lang="en-GB" sz="1400" noProof="0" dirty="0">
              <a:solidFill>
                <a:schemeClr val="tx1"/>
              </a:solidFill>
            </a:rPr>
            <a:t>LEADERSHIP </a:t>
          </a:r>
        </a:p>
        <a:p>
          <a:r>
            <a:rPr lang="en-GB" sz="1400" noProof="0" dirty="0">
              <a:solidFill>
                <a:schemeClr val="tx1"/>
              </a:solidFill>
            </a:rPr>
            <a:t>Policies of your own organisation  </a:t>
          </a:r>
        </a:p>
      </dgm:t>
    </dgm:pt>
    <dgm:pt modelId="{6FE2EB8D-5085-489D-A0AA-3BEA98B7484E}" type="parTrans" cxnId="{1DBF4727-C729-43A1-92BE-6CBA6480F1D0}">
      <dgm:prSet/>
      <dgm:spPr/>
      <dgm:t>
        <a:bodyPr/>
        <a:lstStyle/>
        <a:p>
          <a:endParaRPr lang="fr-CH"/>
        </a:p>
      </dgm:t>
    </dgm:pt>
    <dgm:pt modelId="{52EC453E-97C6-4F64-9D9D-43B3EFBC2055}" type="sibTrans" cxnId="{1DBF4727-C729-43A1-92BE-6CBA6480F1D0}">
      <dgm:prSet/>
      <dgm:spPr/>
      <dgm:t>
        <a:bodyPr/>
        <a:lstStyle/>
        <a:p>
          <a:endParaRPr lang="fr-CH"/>
        </a:p>
      </dgm:t>
    </dgm:pt>
    <dgm:pt modelId="{350B8935-4811-439D-958F-F74110D28CE1}">
      <dgm:prSet phldrT="[Text]" custT="1"/>
      <dgm:spPr/>
      <dgm:t>
        <a:bodyPr/>
        <a:lstStyle/>
        <a:p>
          <a:endParaRPr lang="en-US" sz="1400" dirty="0">
            <a:solidFill>
              <a:schemeClr val="tx1"/>
            </a:solidFill>
          </a:endParaRPr>
        </a:p>
        <a:p>
          <a:r>
            <a:rPr lang="en-US" sz="1400" dirty="0">
              <a:solidFill>
                <a:schemeClr val="tx1"/>
              </a:solidFill>
            </a:rPr>
            <a:t>COMMUNICATORS Support from your colleagues from the communication unit </a:t>
          </a:r>
          <a:endParaRPr lang="fr-CH" sz="1200" dirty="0">
            <a:solidFill>
              <a:schemeClr val="tx1"/>
            </a:solidFill>
          </a:endParaRPr>
        </a:p>
      </dgm:t>
    </dgm:pt>
    <dgm:pt modelId="{097FBD78-C4AB-477F-A161-F05C207CC6D7}" type="parTrans" cxnId="{DFF0B708-50F2-44E8-B9AB-37E3E45B4D0E}">
      <dgm:prSet/>
      <dgm:spPr/>
      <dgm:t>
        <a:bodyPr/>
        <a:lstStyle/>
        <a:p>
          <a:endParaRPr lang="fr-CH"/>
        </a:p>
      </dgm:t>
    </dgm:pt>
    <dgm:pt modelId="{BC614137-9E1B-46BE-A324-F7466D2C7B94}" type="sibTrans" cxnId="{DFF0B708-50F2-44E8-B9AB-37E3E45B4D0E}">
      <dgm:prSet/>
      <dgm:spPr/>
      <dgm:t>
        <a:bodyPr/>
        <a:lstStyle/>
        <a:p>
          <a:endParaRPr lang="fr-CH"/>
        </a:p>
      </dgm:t>
    </dgm:pt>
    <dgm:pt modelId="{FD0190CB-FE64-4459-91C9-AA0EA057B630}">
      <dgm:prSet phldrT="[Text]" custT="1"/>
      <dgm:spPr/>
      <dgm:t>
        <a:bodyPr/>
        <a:lstStyle/>
        <a:p>
          <a:r>
            <a:rPr lang="en-US" sz="1400" dirty="0">
              <a:solidFill>
                <a:schemeClr val="tx1"/>
              </a:solidFill>
            </a:rPr>
            <a:t>AFFECTED PEOPLE that you serve </a:t>
          </a:r>
        </a:p>
        <a:p>
          <a:r>
            <a:rPr lang="en-US" sz="1400" dirty="0">
              <a:solidFill>
                <a:schemeClr val="tx1"/>
              </a:solidFill>
            </a:rPr>
            <a:t>PATIENTS</a:t>
          </a:r>
          <a:endParaRPr lang="fr-CH" sz="1400" dirty="0">
            <a:solidFill>
              <a:schemeClr val="tx1"/>
            </a:solidFill>
          </a:endParaRPr>
        </a:p>
      </dgm:t>
    </dgm:pt>
    <dgm:pt modelId="{E0FD97D3-894A-4A9D-925F-7A20A793CDDA}" type="parTrans" cxnId="{76C13298-E900-47FA-91CC-D7C3FD2E7785}">
      <dgm:prSet/>
      <dgm:spPr/>
      <dgm:t>
        <a:bodyPr/>
        <a:lstStyle/>
        <a:p>
          <a:endParaRPr lang="fr-CH"/>
        </a:p>
      </dgm:t>
    </dgm:pt>
    <dgm:pt modelId="{B1FF1CDE-1EDE-4578-9F14-80FC9BF1F1FD}" type="sibTrans" cxnId="{76C13298-E900-47FA-91CC-D7C3FD2E7785}">
      <dgm:prSet/>
      <dgm:spPr/>
      <dgm:t>
        <a:bodyPr/>
        <a:lstStyle/>
        <a:p>
          <a:endParaRPr lang="fr-CH"/>
        </a:p>
      </dgm:t>
    </dgm:pt>
    <dgm:pt modelId="{4A7D2C2B-4E42-46A5-96EE-52B589E4FE37}">
      <dgm:prSet phldrT="[Text]" custT="1"/>
      <dgm:spPr/>
      <dgm:t>
        <a:bodyPr/>
        <a:lstStyle/>
        <a:p>
          <a:r>
            <a:rPr lang="en-US" sz="1400" dirty="0">
              <a:solidFill>
                <a:schemeClr val="tx1"/>
              </a:solidFill>
            </a:rPr>
            <a:t>JOURNALISTS </a:t>
          </a:r>
        </a:p>
        <a:p>
          <a:r>
            <a:rPr lang="en-US" sz="1400" dirty="0">
              <a:solidFill>
                <a:schemeClr val="tx1"/>
              </a:solidFill>
            </a:rPr>
            <a:t>Media and social media </a:t>
          </a:r>
          <a:endParaRPr lang="fr-CH" sz="1400" dirty="0">
            <a:solidFill>
              <a:schemeClr val="tx1"/>
            </a:solidFill>
          </a:endParaRPr>
        </a:p>
      </dgm:t>
    </dgm:pt>
    <dgm:pt modelId="{527BBFF3-9F3E-43C2-A065-9B147582BF12}" type="parTrans" cxnId="{E0736FAE-5CD5-4E41-8326-705E231C2CC0}">
      <dgm:prSet/>
      <dgm:spPr/>
      <dgm:t>
        <a:bodyPr/>
        <a:lstStyle/>
        <a:p>
          <a:endParaRPr lang="fr-CH"/>
        </a:p>
      </dgm:t>
    </dgm:pt>
    <dgm:pt modelId="{92B31C82-02DD-4389-AD5C-F00276018C85}" type="sibTrans" cxnId="{E0736FAE-5CD5-4E41-8326-705E231C2CC0}">
      <dgm:prSet/>
      <dgm:spPr/>
      <dgm:t>
        <a:bodyPr/>
        <a:lstStyle/>
        <a:p>
          <a:endParaRPr lang="fr-CH"/>
        </a:p>
      </dgm:t>
    </dgm:pt>
    <dgm:pt modelId="{7E95107C-9449-41BB-B82C-7682A6217B5D}" type="pres">
      <dgm:prSet presAssocID="{C48D80E5-FABB-432B-BF5B-9CF09F5687A1}" presName="Name0" presStyleCnt="0">
        <dgm:presLayoutVars>
          <dgm:chMax val="1"/>
          <dgm:dir/>
          <dgm:animLvl val="ctr"/>
          <dgm:resizeHandles val="exact"/>
        </dgm:presLayoutVars>
      </dgm:prSet>
      <dgm:spPr/>
    </dgm:pt>
    <dgm:pt modelId="{E40D7E1E-75D0-4843-B9D9-473E97674C8B}" type="pres">
      <dgm:prSet presAssocID="{B13F7550-2F2E-4335-8396-0F289CEA0ABA}" presName="centerShape" presStyleLbl="node0" presStyleIdx="0" presStyleCnt="1" custLinFactNeighborX="-1585" custLinFactNeighborY="0"/>
      <dgm:spPr/>
    </dgm:pt>
    <dgm:pt modelId="{C9476D22-9786-4F64-8195-378F92579BE7}" type="pres">
      <dgm:prSet presAssocID="{BF899D0A-CDD5-46F4-91D5-DA80D3FF91D3}" presName="node" presStyleLbl="node1" presStyleIdx="0" presStyleCnt="4" custScaleX="112515">
        <dgm:presLayoutVars>
          <dgm:bulletEnabled val="1"/>
        </dgm:presLayoutVars>
      </dgm:prSet>
      <dgm:spPr/>
    </dgm:pt>
    <dgm:pt modelId="{475053BD-DD87-4E10-90BA-81F6BC0E4B37}" type="pres">
      <dgm:prSet presAssocID="{BF899D0A-CDD5-46F4-91D5-DA80D3FF91D3}" presName="dummy" presStyleCnt="0"/>
      <dgm:spPr/>
    </dgm:pt>
    <dgm:pt modelId="{0A9A7C5B-D85C-4A75-B1FD-D56763C85A02}" type="pres">
      <dgm:prSet presAssocID="{52EC453E-97C6-4F64-9D9D-43B3EFBC2055}" presName="sibTrans" presStyleLbl="sibTrans2D1" presStyleIdx="0" presStyleCnt="4"/>
      <dgm:spPr/>
    </dgm:pt>
    <dgm:pt modelId="{5CAC548F-4910-427A-ADB0-ECF7EB0D5555}" type="pres">
      <dgm:prSet presAssocID="{350B8935-4811-439D-958F-F74110D28CE1}" presName="node" presStyleLbl="node1" presStyleIdx="1" presStyleCnt="4" custScaleX="118574" custScaleY="112078" custRadScaleRad="98948" custRadScaleInc="-1311">
        <dgm:presLayoutVars>
          <dgm:bulletEnabled val="1"/>
        </dgm:presLayoutVars>
      </dgm:prSet>
      <dgm:spPr/>
    </dgm:pt>
    <dgm:pt modelId="{E332FFBC-C2DF-4E77-9AEC-4166CEA7864B}" type="pres">
      <dgm:prSet presAssocID="{350B8935-4811-439D-958F-F74110D28CE1}" presName="dummy" presStyleCnt="0"/>
      <dgm:spPr/>
    </dgm:pt>
    <dgm:pt modelId="{40C2867E-FF6C-4FF5-9A6E-4385342BB6B7}" type="pres">
      <dgm:prSet presAssocID="{BC614137-9E1B-46BE-A324-F7466D2C7B94}" presName="sibTrans" presStyleLbl="sibTrans2D1" presStyleIdx="1" presStyleCnt="4"/>
      <dgm:spPr/>
    </dgm:pt>
    <dgm:pt modelId="{22E433F0-A63B-4F2D-B552-49D4686B484B}" type="pres">
      <dgm:prSet presAssocID="{FD0190CB-FE64-4459-91C9-AA0EA057B630}" presName="node" presStyleLbl="node1" presStyleIdx="2" presStyleCnt="4" custScaleX="112515" custRadScaleRad="95169">
        <dgm:presLayoutVars>
          <dgm:bulletEnabled val="1"/>
        </dgm:presLayoutVars>
      </dgm:prSet>
      <dgm:spPr/>
    </dgm:pt>
    <dgm:pt modelId="{1E0581FD-8781-4854-A3CA-5FB0722898AD}" type="pres">
      <dgm:prSet presAssocID="{FD0190CB-FE64-4459-91C9-AA0EA057B630}" presName="dummy" presStyleCnt="0"/>
      <dgm:spPr/>
    </dgm:pt>
    <dgm:pt modelId="{10F25DC2-DF80-4D27-ACEB-E98F251D4E0A}" type="pres">
      <dgm:prSet presAssocID="{B1FF1CDE-1EDE-4578-9F14-80FC9BF1F1FD}" presName="sibTrans" presStyleLbl="sibTrans2D1" presStyleIdx="2" presStyleCnt="4"/>
      <dgm:spPr/>
    </dgm:pt>
    <dgm:pt modelId="{405C6348-074B-4A7E-B326-D77E81C73CB6}" type="pres">
      <dgm:prSet presAssocID="{4A7D2C2B-4E42-46A5-96EE-52B589E4FE37}" presName="node" presStyleLbl="node1" presStyleIdx="3" presStyleCnt="4" custScaleX="110415">
        <dgm:presLayoutVars>
          <dgm:bulletEnabled val="1"/>
        </dgm:presLayoutVars>
      </dgm:prSet>
      <dgm:spPr/>
    </dgm:pt>
    <dgm:pt modelId="{624F8A35-EFAD-4AC7-A367-1B2BA5ED88A3}" type="pres">
      <dgm:prSet presAssocID="{4A7D2C2B-4E42-46A5-96EE-52B589E4FE37}" presName="dummy" presStyleCnt="0"/>
      <dgm:spPr/>
    </dgm:pt>
    <dgm:pt modelId="{F8205F09-849F-42F4-BC9A-E36E2E5E698F}" type="pres">
      <dgm:prSet presAssocID="{92B31C82-02DD-4389-AD5C-F00276018C85}" presName="sibTrans" presStyleLbl="sibTrans2D1" presStyleIdx="3" presStyleCnt="4" custLinFactNeighborX="-1997" custLinFactNeighborY="0"/>
      <dgm:spPr/>
    </dgm:pt>
  </dgm:ptLst>
  <dgm:cxnLst>
    <dgm:cxn modelId="{DFF0B708-50F2-44E8-B9AB-37E3E45B4D0E}" srcId="{B13F7550-2F2E-4335-8396-0F289CEA0ABA}" destId="{350B8935-4811-439D-958F-F74110D28CE1}" srcOrd="1" destOrd="0" parTransId="{097FBD78-C4AB-477F-A161-F05C207CC6D7}" sibTransId="{BC614137-9E1B-46BE-A324-F7466D2C7B94}"/>
    <dgm:cxn modelId="{4725E30F-B939-4728-8371-3F7F77DE73C1}" srcId="{C48D80E5-FABB-432B-BF5B-9CF09F5687A1}" destId="{B13F7550-2F2E-4335-8396-0F289CEA0ABA}" srcOrd="0" destOrd="0" parTransId="{3FDAC9A1-D9D2-4F34-87B1-1FE70D87DBC7}" sibTransId="{1D745FFA-AD36-4912-AD80-4A581C860896}"/>
    <dgm:cxn modelId="{1DBF4727-C729-43A1-92BE-6CBA6480F1D0}" srcId="{B13F7550-2F2E-4335-8396-0F289CEA0ABA}" destId="{BF899D0A-CDD5-46F4-91D5-DA80D3FF91D3}" srcOrd="0" destOrd="0" parTransId="{6FE2EB8D-5085-489D-A0AA-3BEA98B7484E}" sibTransId="{52EC453E-97C6-4F64-9D9D-43B3EFBC2055}"/>
    <dgm:cxn modelId="{E137D02B-CB6B-4338-9B5C-24B260C8634F}" type="presOf" srcId="{FD0190CB-FE64-4459-91C9-AA0EA057B630}" destId="{22E433F0-A63B-4F2D-B552-49D4686B484B}" srcOrd="0" destOrd="0" presId="urn:microsoft.com/office/officeart/2005/8/layout/radial6"/>
    <dgm:cxn modelId="{53299189-0CAA-4F8B-9C60-F69FE743029A}" type="presOf" srcId="{4A7D2C2B-4E42-46A5-96EE-52B589E4FE37}" destId="{405C6348-074B-4A7E-B326-D77E81C73CB6}" srcOrd="0" destOrd="0" presId="urn:microsoft.com/office/officeart/2005/8/layout/radial6"/>
    <dgm:cxn modelId="{76C13298-E900-47FA-91CC-D7C3FD2E7785}" srcId="{B13F7550-2F2E-4335-8396-0F289CEA0ABA}" destId="{FD0190CB-FE64-4459-91C9-AA0EA057B630}" srcOrd="2" destOrd="0" parTransId="{E0FD97D3-894A-4A9D-925F-7A20A793CDDA}" sibTransId="{B1FF1CDE-1EDE-4578-9F14-80FC9BF1F1FD}"/>
    <dgm:cxn modelId="{E0736FAE-5CD5-4E41-8326-705E231C2CC0}" srcId="{B13F7550-2F2E-4335-8396-0F289CEA0ABA}" destId="{4A7D2C2B-4E42-46A5-96EE-52B589E4FE37}" srcOrd="3" destOrd="0" parTransId="{527BBFF3-9F3E-43C2-A065-9B147582BF12}" sibTransId="{92B31C82-02DD-4389-AD5C-F00276018C85}"/>
    <dgm:cxn modelId="{79ABA2B6-AD80-49DF-B539-91FD2DD67B10}" type="presOf" srcId="{B1FF1CDE-1EDE-4578-9F14-80FC9BF1F1FD}" destId="{10F25DC2-DF80-4D27-ACEB-E98F251D4E0A}" srcOrd="0" destOrd="0" presId="urn:microsoft.com/office/officeart/2005/8/layout/radial6"/>
    <dgm:cxn modelId="{A195B7BD-6E9E-4FC2-9A8E-6830A27D7075}" type="presOf" srcId="{52EC453E-97C6-4F64-9D9D-43B3EFBC2055}" destId="{0A9A7C5B-D85C-4A75-B1FD-D56763C85A02}" srcOrd="0" destOrd="0" presId="urn:microsoft.com/office/officeart/2005/8/layout/radial6"/>
    <dgm:cxn modelId="{56513EC2-E922-43CE-A955-1BDC68A62116}" type="presOf" srcId="{C48D80E5-FABB-432B-BF5B-9CF09F5687A1}" destId="{7E95107C-9449-41BB-B82C-7682A6217B5D}" srcOrd="0" destOrd="0" presId="urn:microsoft.com/office/officeart/2005/8/layout/radial6"/>
    <dgm:cxn modelId="{A7A6B1C2-5ECA-4F82-8AE0-8D46EF21562F}" type="presOf" srcId="{BC614137-9E1B-46BE-A324-F7466D2C7B94}" destId="{40C2867E-FF6C-4FF5-9A6E-4385342BB6B7}" srcOrd="0" destOrd="0" presId="urn:microsoft.com/office/officeart/2005/8/layout/radial6"/>
    <dgm:cxn modelId="{042E3BCB-7D79-4B70-8235-104BC5127F01}" type="presOf" srcId="{92B31C82-02DD-4389-AD5C-F00276018C85}" destId="{F8205F09-849F-42F4-BC9A-E36E2E5E698F}" srcOrd="0" destOrd="0" presId="urn:microsoft.com/office/officeart/2005/8/layout/radial6"/>
    <dgm:cxn modelId="{68CB03CD-74B5-4EE8-A1A0-7253AE9B90FC}" type="presOf" srcId="{B13F7550-2F2E-4335-8396-0F289CEA0ABA}" destId="{E40D7E1E-75D0-4843-B9D9-473E97674C8B}" srcOrd="0" destOrd="0" presId="urn:microsoft.com/office/officeart/2005/8/layout/radial6"/>
    <dgm:cxn modelId="{6F9171F4-5959-4964-A6D0-9D0565BEED05}" type="presOf" srcId="{350B8935-4811-439D-958F-F74110D28CE1}" destId="{5CAC548F-4910-427A-ADB0-ECF7EB0D5555}" srcOrd="0" destOrd="0" presId="urn:microsoft.com/office/officeart/2005/8/layout/radial6"/>
    <dgm:cxn modelId="{20C2B9F5-D1A6-4B5A-9512-F8C4B29BEB10}" type="presOf" srcId="{BF899D0A-CDD5-46F4-91D5-DA80D3FF91D3}" destId="{C9476D22-9786-4F64-8195-378F92579BE7}" srcOrd="0" destOrd="0" presId="urn:microsoft.com/office/officeart/2005/8/layout/radial6"/>
    <dgm:cxn modelId="{7489F28A-B1B3-42B4-8DAA-893C2A49E2D8}" type="presParOf" srcId="{7E95107C-9449-41BB-B82C-7682A6217B5D}" destId="{E40D7E1E-75D0-4843-B9D9-473E97674C8B}" srcOrd="0" destOrd="0" presId="urn:microsoft.com/office/officeart/2005/8/layout/radial6"/>
    <dgm:cxn modelId="{6110A9E5-D424-4DBA-8D2A-A7BAB8127313}" type="presParOf" srcId="{7E95107C-9449-41BB-B82C-7682A6217B5D}" destId="{C9476D22-9786-4F64-8195-378F92579BE7}" srcOrd="1" destOrd="0" presId="urn:microsoft.com/office/officeart/2005/8/layout/radial6"/>
    <dgm:cxn modelId="{ED84978E-DEDE-407A-836C-2CEE794FCE75}" type="presParOf" srcId="{7E95107C-9449-41BB-B82C-7682A6217B5D}" destId="{475053BD-DD87-4E10-90BA-81F6BC0E4B37}" srcOrd="2" destOrd="0" presId="urn:microsoft.com/office/officeart/2005/8/layout/radial6"/>
    <dgm:cxn modelId="{62B328A4-78B3-4303-A28B-074D99B21C1F}" type="presParOf" srcId="{7E95107C-9449-41BB-B82C-7682A6217B5D}" destId="{0A9A7C5B-D85C-4A75-B1FD-D56763C85A02}" srcOrd="3" destOrd="0" presId="urn:microsoft.com/office/officeart/2005/8/layout/radial6"/>
    <dgm:cxn modelId="{BEF45125-69F9-40DE-A120-BA8DA040DFF1}" type="presParOf" srcId="{7E95107C-9449-41BB-B82C-7682A6217B5D}" destId="{5CAC548F-4910-427A-ADB0-ECF7EB0D5555}" srcOrd="4" destOrd="0" presId="urn:microsoft.com/office/officeart/2005/8/layout/radial6"/>
    <dgm:cxn modelId="{8BE62CC5-C1C0-4ADC-9A41-93E1046D7FB6}" type="presParOf" srcId="{7E95107C-9449-41BB-B82C-7682A6217B5D}" destId="{E332FFBC-C2DF-4E77-9AEC-4166CEA7864B}" srcOrd="5" destOrd="0" presId="urn:microsoft.com/office/officeart/2005/8/layout/radial6"/>
    <dgm:cxn modelId="{1C127048-0D6A-4979-853B-66B2FEB17E63}" type="presParOf" srcId="{7E95107C-9449-41BB-B82C-7682A6217B5D}" destId="{40C2867E-FF6C-4FF5-9A6E-4385342BB6B7}" srcOrd="6" destOrd="0" presId="urn:microsoft.com/office/officeart/2005/8/layout/radial6"/>
    <dgm:cxn modelId="{5D65123C-8840-4224-AB81-78147AFF2B16}" type="presParOf" srcId="{7E95107C-9449-41BB-B82C-7682A6217B5D}" destId="{22E433F0-A63B-4F2D-B552-49D4686B484B}" srcOrd="7" destOrd="0" presId="urn:microsoft.com/office/officeart/2005/8/layout/radial6"/>
    <dgm:cxn modelId="{E6AE462E-63BD-46BB-AAC5-5EDD26D731DE}" type="presParOf" srcId="{7E95107C-9449-41BB-B82C-7682A6217B5D}" destId="{1E0581FD-8781-4854-A3CA-5FB0722898AD}" srcOrd="8" destOrd="0" presId="urn:microsoft.com/office/officeart/2005/8/layout/radial6"/>
    <dgm:cxn modelId="{08D12CEC-E9A8-454C-BC68-72BB473DCE72}" type="presParOf" srcId="{7E95107C-9449-41BB-B82C-7682A6217B5D}" destId="{10F25DC2-DF80-4D27-ACEB-E98F251D4E0A}" srcOrd="9" destOrd="0" presId="urn:microsoft.com/office/officeart/2005/8/layout/radial6"/>
    <dgm:cxn modelId="{07CD66B4-E52B-4D68-B481-E534D2DCD914}" type="presParOf" srcId="{7E95107C-9449-41BB-B82C-7682A6217B5D}" destId="{405C6348-074B-4A7E-B326-D77E81C73CB6}" srcOrd="10" destOrd="0" presId="urn:microsoft.com/office/officeart/2005/8/layout/radial6"/>
    <dgm:cxn modelId="{5C65C7D5-5C7B-4298-A302-09AE5D3C366C}" type="presParOf" srcId="{7E95107C-9449-41BB-B82C-7682A6217B5D}" destId="{624F8A35-EFAD-4AC7-A367-1B2BA5ED88A3}" srcOrd="11" destOrd="0" presId="urn:microsoft.com/office/officeart/2005/8/layout/radial6"/>
    <dgm:cxn modelId="{BF6140B2-25B7-4A47-BDEB-72CE6B15C0B1}" type="presParOf" srcId="{7E95107C-9449-41BB-B82C-7682A6217B5D}" destId="{F8205F09-849F-42F4-BC9A-E36E2E5E698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05F09-849F-42F4-BC9A-E36E2E5E698F}">
      <dsp:nvSpPr>
        <dsp:cNvPr id="0" name=""/>
        <dsp:cNvSpPr/>
      </dsp:nvSpPr>
      <dsp:spPr>
        <a:xfrm>
          <a:off x="1135978" y="767220"/>
          <a:ext cx="5131062" cy="5131062"/>
        </a:xfrm>
        <a:prstGeom prst="blockArc">
          <a:avLst>
            <a:gd name="adj1" fmla="val 108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F25DC2-DF80-4D27-ACEB-E98F251D4E0A}">
      <dsp:nvSpPr>
        <dsp:cNvPr id="0" name=""/>
        <dsp:cNvSpPr/>
      </dsp:nvSpPr>
      <dsp:spPr>
        <a:xfrm>
          <a:off x="1235519" y="646155"/>
          <a:ext cx="5131062" cy="5131062"/>
        </a:xfrm>
        <a:prstGeom prst="blockArc">
          <a:avLst>
            <a:gd name="adj1" fmla="val 5395986"/>
            <a:gd name="adj2" fmla="val 1063386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C2867E-FF6C-4FF5-9A6E-4385342BB6B7}">
      <dsp:nvSpPr>
        <dsp:cNvPr id="0" name=""/>
        <dsp:cNvSpPr/>
      </dsp:nvSpPr>
      <dsp:spPr>
        <a:xfrm>
          <a:off x="1214179" y="646271"/>
          <a:ext cx="5131062" cy="5131062"/>
        </a:xfrm>
        <a:prstGeom prst="blockArc">
          <a:avLst>
            <a:gd name="adj1" fmla="val 142608"/>
            <a:gd name="adj2" fmla="val 5366712"/>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A7C5B-D85C-4A75-B1FD-D56763C85A02}">
      <dsp:nvSpPr>
        <dsp:cNvPr id="0" name=""/>
        <dsp:cNvSpPr/>
      </dsp:nvSpPr>
      <dsp:spPr>
        <a:xfrm>
          <a:off x="1212080" y="767081"/>
          <a:ext cx="5131062" cy="5131062"/>
        </a:xfrm>
        <a:prstGeom prst="blockArc">
          <a:avLst>
            <a:gd name="adj1" fmla="val 16236168"/>
            <a:gd name="adj2" fmla="val 21576841"/>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D7E1E-75D0-4843-B9D9-473E97674C8B}">
      <dsp:nvSpPr>
        <dsp:cNvPr id="0" name=""/>
        <dsp:cNvSpPr/>
      </dsp:nvSpPr>
      <dsp:spPr>
        <a:xfrm>
          <a:off x="2543996" y="2152212"/>
          <a:ext cx="2361078" cy="23610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1"/>
              </a:solidFill>
            </a:rPr>
            <a:t>YOU</a:t>
          </a:r>
          <a:endParaRPr lang="fr-CH" sz="6500" kern="1200" dirty="0">
            <a:solidFill>
              <a:schemeClr val="tx1"/>
            </a:solidFill>
          </a:endParaRPr>
        </a:p>
      </dsp:txBody>
      <dsp:txXfrm>
        <a:off x="2889768" y="2497984"/>
        <a:ext cx="1669534" cy="1669534"/>
      </dsp:txXfrm>
    </dsp:sp>
    <dsp:sp modelId="{C9476D22-9786-4F64-8195-378F92579BE7}">
      <dsp:nvSpPr>
        <dsp:cNvPr id="0" name=""/>
        <dsp:cNvSpPr/>
      </dsp:nvSpPr>
      <dsp:spPr>
        <a:xfrm>
          <a:off x="2874178" y="342"/>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dirty="0">
              <a:solidFill>
                <a:schemeClr val="tx1"/>
              </a:solidFill>
            </a:rPr>
            <a:t>LEADERSHIP </a:t>
          </a:r>
        </a:p>
        <a:p>
          <a:pPr marL="0" lvl="0" indent="0" algn="ctr" defTabSz="622300">
            <a:lnSpc>
              <a:spcPct val="90000"/>
            </a:lnSpc>
            <a:spcBef>
              <a:spcPct val="0"/>
            </a:spcBef>
            <a:spcAft>
              <a:spcPct val="35000"/>
            </a:spcAft>
            <a:buNone/>
          </a:pPr>
          <a:r>
            <a:rPr lang="en-GB" sz="1400" kern="1200" noProof="0" dirty="0">
              <a:solidFill>
                <a:schemeClr val="tx1"/>
              </a:solidFill>
            </a:rPr>
            <a:t>Policies of your own organisation  </a:t>
          </a:r>
        </a:p>
      </dsp:txBody>
      <dsp:txXfrm>
        <a:off x="3146510" y="242382"/>
        <a:ext cx="1314932" cy="1168674"/>
      </dsp:txXfrm>
    </dsp:sp>
    <dsp:sp modelId="{5CAC548F-4910-427A-ADB0-ECF7EB0D5555}">
      <dsp:nvSpPr>
        <dsp:cNvPr id="0" name=""/>
        <dsp:cNvSpPr/>
      </dsp:nvSpPr>
      <dsp:spPr>
        <a:xfrm>
          <a:off x="5303718" y="2389543"/>
          <a:ext cx="1959737" cy="18523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1"/>
            </a:solidFill>
          </a:endParaRPr>
        </a:p>
        <a:p>
          <a:pPr marL="0" lvl="0" indent="0" algn="ctr" defTabSz="622300">
            <a:lnSpc>
              <a:spcPct val="90000"/>
            </a:lnSpc>
            <a:spcBef>
              <a:spcPct val="0"/>
            </a:spcBef>
            <a:spcAft>
              <a:spcPct val="35000"/>
            </a:spcAft>
            <a:buNone/>
          </a:pPr>
          <a:r>
            <a:rPr lang="en-US" sz="1400" kern="1200" dirty="0">
              <a:solidFill>
                <a:schemeClr val="tx1"/>
              </a:solidFill>
            </a:rPr>
            <a:t>COMMUNICATORS Support from your colleagues from the communication unit </a:t>
          </a:r>
          <a:endParaRPr lang="fr-CH" sz="1200" kern="1200" dirty="0">
            <a:solidFill>
              <a:schemeClr val="tx1"/>
            </a:solidFill>
          </a:endParaRPr>
        </a:p>
      </dsp:txBody>
      <dsp:txXfrm>
        <a:off x="5590715" y="2660817"/>
        <a:ext cx="1385743" cy="1309826"/>
      </dsp:txXfrm>
    </dsp:sp>
    <dsp:sp modelId="{22E433F0-A63B-4F2D-B552-49D4686B484B}">
      <dsp:nvSpPr>
        <dsp:cNvPr id="0" name=""/>
        <dsp:cNvSpPr/>
      </dsp:nvSpPr>
      <dsp:spPr>
        <a:xfrm>
          <a:off x="2874178" y="4891339"/>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AFFECTED PEOPLE that you serve </a:t>
          </a:r>
        </a:p>
        <a:p>
          <a:pPr marL="0" lvl="0" indent="0" algn="ctr" defTabSz="622300">
            <a:lnSpc>
              <a:spcPct val="90000"/>
            </a:lnSpc>
            <a:spcBef>
              <a:spcPct val="0"/>
            </a:spcBef>
            <a:spcAft>
              <a:spcPct val="35000"/>
            </a:spcAft>
            <a:buNone/>
          </a:pPr>
          <a:r>
            <a:rPr lang="en-US" sz="1400" kern="1200" dirty="0">
              <a:solidFill>
                <a:schemeClr val="tx1"/>
              </a:solidFill>
            </a:rPr>
            <a:t>PATIENTS</a:t>
          </a:r>
          <a:endParaRPr lang="fr-CH" sz="1400" kern="1200" dirty="0">
            <a:solidFill>
              <a:schemeClr val="tx1"/>
            </a:solidFill>
          </a:endParaRPr>
        </a:p>
      </dsp:txBody>
      <dsp:txXfrm>
        <a:off x="3146510" y="5133379"/>
        <a:ext cx="1314932" cy="1168674"/>
      </dsp:txXfrm>
    </dsp:sp>
    <dsp:sp modelId="{405C6348-074B-4A7E-B326-D77E81C73CB6}">
      <dsp:nvSpPr>
        <dsp:cNvPr id="0" name=""/>
        <dsp:cNvSpPr/>
      </dsp:nvSpPr>
      <dsp:spPr>
        <a:xfrm>
          <a:off x="385500" y="2506374"/>
          <a:ext cx="1824889"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JOURNALISTS </a:t>
          </a:r>
        </a:p>
        <a:p>
          <a:pPr marL="0" lvl="0" indent="0" algn="ctr" defTabSz="622300">
            <a:lnSpc>
              <a:spcPct val="90000"/>
            </a:lnSpc>
            <a:spcBef>
              <a:spcPct val="0"/>
            </a:spcBef>
            <a:spcAft>
              <a:spcPct val="35000"/>
            </a:spcAft>
            <a:buNone/>
          </a:pPr>
          <a:r>
            <a:rPr lang="en-US" sz="1400" kern="1200" dirty="0">
              <a:solidFill>
                <a:schemeClr val="tx1"/>
              </a:solidFill>
            </a:rPr>
            <a:t>Media and social media </a:t>
          </a:r>
          <a:endParaRPr lang="fr-CH" sz="1400" kern="1200" dirty="0">
            <a:solidFill>
              <a:schemeClr val="tx1"/>
            </a:solidFill>
          </a:endParaRPr>
        </a:p>
      </dsp:txBody>
      <dsp:txXfrm>
        <a:off x="652749" y="2748414"/>
        <a:ext cx="1290391" cy="116867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0D6AAFD-6CA6-417D-92CC-8AEE60244822}" type="datetimeFigureOut">
              <a:rPr lang="fr-CH" smtClean="0"/>
              <a:t>14.02.2020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A23FC84-1DE7-455B-9805-438902049C6C}" type="slidenum">
              <a:rPr lang="fr-CH" smtClean="0"/>
              <a:t>‹#›</a:t>
            </a:fld>
            <a:endParaRPr lang="fr-CH"/>
          </a:p>
        </p:txBody>
      </p:sp>
    </p:spTree>
    <p:extLst>
      <p:ext uri="{BB962C8B-B14F-4D97-AF65-F5344CB8AC3E}">
        <p14:creationId xmlns:p14="http://schemas.microsoft.com/office/powerpoint/2010/main" val="24829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23FC84-1DE7-455B-9805-438902049C6C}" type="slidenum">
              <a:rPr lang="fr-CH" smtClean="0"/>
              <a:t>1</a:t>
            </a:fld>
            <a:endParaRPr lang="fr-CH"/>
          </a:p>
        </p:txBody>
      </p:sp>
    </p:spTree>
    <p:extLst>
      <p:ext uri="{BB962C8B-B14F-4D97-AF65-F5344CB8AC3E}">
        <p14:creationId xmlns:p14="http://schemas.microsoft.com/office/powerpoint/2010/main" val="103842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product on Health : Example of a Tweet written by the ICRC Head of Delegation in Nigeria just after a Medevac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10</a:t>
            </a:fld>
            <a:endParaRPr lang="fr-CH"/>
          </a:p>
        </p:txBody>
      </p:sp>
    </p:spTree>
    <p:extLst>
      <p:ext uri="{BB962C8B-B14F-4D97-AF65-F5344CB8AC3E}">
        <p14:creationId xmlns:p14="http://schemas.microsoft.com/office/powerpoint/2010/main" val="161327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product on Health : Example of a Video with a testimony of an ICRC physiotherapist working in the field in South Sudan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11</a:t>
            </a:fld>
            <a:endParaRPr lang="fr-CH"/>
          </a:p>
        </p:txBody>
      </p:sp>
    </p:spTree>
    <p:extLst>
      <p:ext uri="{BB962C8B-B14F-4D97-AF65-F5344CB8AC3E}">
        <p14:creationId xmlns:p14="http://schemas.microsoft.com/office/powerpoint/2010/main" val="23895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Question 3 has a link to the module ‘’Data collection, analysis and sharing’’ earlier in the course, during which we touch on the so called ‘’data dilemma’’</a:t>
            </a:r>
          </a:p>
        </p:txBody>
      </p:sp>
      <p:sp>
        <p:nvSpPr>
          <p:cNvPr id="4" name="Slide Number Placeholder 3"/>
          <p:cNvSpPr>
            <a:spLocks noGrp="1"/>
          </p:cNvSpPr>
          <p:nvPr>
            <p:ph type="sldNum" sz="quarter" idx="10"/>
          </p:nvPr>
        </p:nvSpPr>
        <p:spPr/>
        <p:txBody>
          <a:bodyPr/>
          <a:lstStyle/>
          <a:p>
            <a:fld id="{1A23FC84-1DE7-455B-9805-438902049C6C}" type="slidenum">
              <a:rPr lang="fr-CH" smtClean="0"/>
              <a:t>12</a:t>
            </a:fld>
            <a:endParaRPr lang="fr-CH"/>
          </a:p>
        </p:txBody>
      </p:sp>
    </p:spTree>
    <p:extLst>
      <p:ext uri="{BB962C8B-B14F-4D97-AF65-F5344CB8AC3E}">
        <p14:creationId xmlns:p14="http://schemas.microsoft.com/office/powerpoint/2010/main" val="185724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is part of a Health Care in Danger campaign </a:t>
            </a:r>
          </a:p>
        </p:txBody>
      </p:sp>
      <p:sp>
        <p:nvSpPr>
          <p:cNvPr id="4" name="Slide Number Placeholder 3"/>
          <p:cNvSpPr>
            <a:spLocks noGrp="1"/>
          </p:cNvSpPr>
          <p:nvPr>
            <p:ph type="sldNum" sz="quarter" idx="10"/>
          </p:nvPr>
        </p:nvSpPr>
        <p:spPr/>
        <p:txBody>
          <a:bodyPr/>
          <a:lstStyle/>
          <a:p>
            <a:fld id="{1A23FC84-1DE7-455B-9805-438902049C6C}" type="slidenum">
              <a:rPr lang="fr-CH" smtClean="0"/>
              <a:t>13</a:t>
            </a:fld>
            <a:endParaRPr lang="fr-CH"/>
          </a:p>
        </p:txBody>
      </p:sp>
    </p:spTree>
    <p:extLst>
      <p:ext uri="{BB962C8B-B14F-4D97-AF65-F5344CB8AC3E}">
        <p14:creationId xmlns:p14="http://schemas.microsoft.com/office/powerpoint/2010/main" val="30829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an ICRC audience  </a:t>
            </a:r>
            <a:endParaRPr lang="fr-CH" dirty="0"/>
          </a:p>
        </p:txBody>
      </p:sp>
      <p:sp>
        <p:nvSpPr>
          <p:cNvPr id="4" name="Slide Number Placeholder 3"/>
          <p:cNvSpPr>
            <a:spLocks noGrp="1"/>
          </p:cNvSpPr>
          <p:nvPr>
            <p:ph type="sldNum" sz="quarter" idx="10"/>
          </p:nvPr>
        </p:nvSpPr>
        <p:spPr/>
        <p:txBody>
          <a:bodyPr/>
          <a:lstStyle/>
          <a:p>
            <a:pPr>
              <a:defRPr/>
            </a:pPr>
            <a:fld id="{7F1F2A9F-C5C7-4619-8AB6-568CCE45CBC1}" type="slidenum">
              <a:rPr lang="en-GB" smtClean="0">
                <a:solidFill>
                  <a:srgbClr val="000000"/>
                </a:solidFill>
              </a:rPr>
              <a:pPr>
                <a:defRPr/>
              </a:pPr>
              <a:t>14</a:t>
            </a:fld>
            <a:endParaRPr lang="en-GB">
              <a:solidFill>
                <a:srgbClr val="000000"/>
              </a:solidFill>
            </a:endParaRPr>
          </a:p>
        </p:txBody>
      </p:sp>
    </p:spTree>
    <p:extLst>
      <p:ext uri="{BB962C8B-B14F-4D97-AF65-F5344CB8AC3E}">
        <p14:creationId xmlns:p14="http://schemas.microsoft.com/office/powerpoint/2010/main" val="29154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essential, can be skipped if not enough time. </a:t>
            </a:r>
          </a:p>
          <a:p>
            <a:pPr lvl="0"/>
            <a:r>
              <a:rPr lang="en-CA" dirty="0"/>
              <a:t>Used to explain that images have a strong impact and have always been used to communicate</a:t>
            </a:r>
          </a:p>
          <a:p>
            <a:pPr lvl="0"/>
            <a:r>
              <a:rPr lang="en-US" sz="1200" b="1" kern="1200" dirty="0">
                <a:solidFill>
                  <a:schemeClr val="tx1"/>
                </a:solidFill>
                <a:effectLst/>
                <a:latin typeface="+mn-lt"/>
                <a:ea typeface="+mn-ea"/>
                <a:cs typeface="+mn-cs"/>
              </a:rPr>
              <a:t>Humanity, empathy</a:t>
            </a:r>
            <a:r>
              <a:rPr lang="en-US" sz="1200" kern="1200" dirty="0">
                <a:solidFill>
                  <a:schemeClr val="tx1"/>
                </a:solidFill>
                <a:effectLst/>
                <a:latin typeface="+mn-lt"/>
                <a:ea typeface="+mn-ea"/>
                <a:cs typeface="+mn-cs"/>
              </a:rPr>
              <a:t>; always put people at the center of the story</a:t>
            </a:r>
            <a:endParaRPr lang="fr-CH"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Respect dignity and privacy</a:t>
            </a:r>
            <a:r>
              <a:rPr lang="en-US" sz="1200" kern="1200" dirty="0">
                <a:solidFill>
                  <a:schemeClr val="tx1"/>
                </a:solidFill>
                <a:effectLst/>
                <a:latin typeface="+mn-lt"/>
                <a:ea typeface="+mn-ea"/>
                <a:cs typeface="+mn-cs"/>
              </a:rPr>
              <a:t>; always portray people in a dignified manner.</a:t>
            </a:r>
            <a:endParaRPr lang="fr-CH"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10"/>
          </p:nvPr>
        </p:nvSpPr>
        <p:spPr/>
        <p:txBody>
          <a:bodyPr/>
          <a:lstStyle/>
          <a:p>
            <a:fld id="{1A23FC84-1DE7-455B-9805-438902049C6C}" type="slidenum">
              <a:rPr lang="fr-CH" smtClean="0"/>
              <a:t>15</a:t>
            </a:fld>
            <a:endParaRPr lang="fr-CH"/>
          </a:p>
        </p:txBody>
      </p:sp>
    </p:spTree>
    <p:extLst>
      <p:ext uri="{BB962C8B-B14F-4D97-AF65-F5344CB8AC3E}">
        <p14:creationId xmlns:p14="http://schemas.microsoft.com/office/powerpoint/2010/main" val="416364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allow to engage in two ways communication with a larger audience. Joyful human stories raise a lot of interest. </a:t>
            </a:r>
          </a:p>
          <a:p>
            <a:pPr lvl="0"/>
            <a:r>
              <a:rPr lang="en-US" sz="1200" b="1" kern="1200" dirty="0">
                <a:solidFill>
                  <a:schemeClr val="tx1"/>
                </a:solidFill>
                <a:effectLst/>
                <a:latin typeface="+mn-lt"/>
                <a:ea typeface="+mn-ea"/>
                <a:cs typeface="+mn-cs"/>
              </a:rPr>
              <a:t>Humanity, empathy</a:t>
            </a:r>
            <a:r>
              <a:rPr lang="en-US" sz="1200" kern="1200" dirty="0">
                <a:solidFill>
                  <a:schemeClr val="tx1"/>
                </a:solidFill>
                <a:effectLst/>
                <a:latin typeface="+mn-lt"/>
                <a:ea typeface="+mn-ea"/>
                <a:cs typeface="+mn-cs"/>
              </a:rPr>
              <a:t>; always put people at the center of the story</a:t>
            </a:r>
            <a:endParaRPr lang="fr-CH"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Respect dignity and privacy</a:t>
            </a:r>
            <a:r>
              <a:rPr lang="en-US" sz="1200" kern="1200" dirty="0">
                <a:solidFill>
                  <a:schemeClr val="tx1"/>
                </a:solidFill>
                <a:effectLst/>
                <a:latin typeface="+mn-lt"/>
                <a:ea typeface="+mn-ea"/>
                <a:cs typeface="+mn-cs"/>
              </a:rPr>
              <a:t>; always portray people in a dignified manner.</a:t>
            </a:r>
            <a:endParaRPr lang="fr-CH" sz="1200" kern="1200" dirty="0">
              <a:solidFill>
                <a:schemeClr val="tx1"/>
              </a:solidFill>
              <a:effectLst/>
              <a:latin typeface="+mn-lt"/>
              <a:ea typeface="+mn-ea"/>
              <a:cs typeface="+mn-cs"/>
            </a:endParaRPr>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16</a:t>
            </a:fld>
            <a:endParaRPr lang="fr-CH"/>
          </a:p>
        </p:txBody>
      </p:sp>
    </p:spTree>
    <p:extLst>
      <p:ext uri="{BB962C8B-B14F-4D97-AF65-F5344CB8AC3E}">
        <p14:creationId xmlns:p14="http://schemas.microsoft.com/office/powerpoint/2010/main" val="111125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Just in case, to illustrate an example in Syria in 2016 </a:t>
            </a:r>
          </a:p>
        </p:txBody>
      </p:sp>
      <p:sp>
        <p:nvSpPr>
          <p:cNvPr id="4" name="Slide Number Placeholder 3"/>
          <p:cNvSpPr>
            <a:spLocks noGrp="1"/>
          </p:cNvSpPr>
          <p:nvPr>
            <p:ph type="sldNum" sz="quarter" idx="10"/>
          </p:nvPr>
        </p:nvSpPr>
        <p:spPr/>
        <p:txBody>
          <a:bodyPr/>
          <a:lstStyle/>
          <a:p>
            <a:fld id="{1A23FC84-1DE7-455B-9805-438902049C6C}" type="slidenum">
              <a:rPr lang="fr-CH" smtClean="0"/>
              <a:t>17</a:t>
            </a:fld>
            <a:endParaRPr lang="fr-CH"/>
          </a:p>
        </p:txBody>
      </p:sp>
    </p:spTree>
    <p:extLst>
      <p:ext uri="{BB962C8B-B14F-4D97-AF65-F5344CB8AC3E}">
        <p14:creationId xmlns:p14="http://schemas.microsoft.com/office/powerpoint/2010/main" val="1295628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Pause. Give enough time for the participants to have a self reflection about it, before giving some elements of response with the next slide </a:t>
            </a:r>
          </a:p>
        </p:txBody>
      </p:sp>
      <p:sp>
        <p:nvSpPr>
          <p:cNvPr id="4" name="Slide Number Placeholder 3"/>
          <p:cNvSpPr>
            <a:spLocks noGrp="1"/>
          </p:cNvSpPr>
          <p:nvPr>
            <p:ph type="sldNum" sz="quarter" idx="10"/>
          </p:nvPr>
        </p:nvSpPr>
        <p:spPr/>
        <p:txBody>
          <a:bodyPr/>
          <a:lstStyle/>
          <a:p>
            <a:fld id="{1A23FC84-1DE7-455B-9805-438902049C6C}" type="slidenum">
              <a:rPr lang="fr-CH" smtClean="0"/>
              <a:t>18</a:t>
            </a:fld>
            <a:endParaRPr lang="fr-CH"/>
          </a:p>
        </p:txBody>
      </p:sp>
    </p:spTree>
    <p:extLst>
      <p:ext uri="{BB962C8B-B14F-4D97-AF65-F5344CB8AC3E}">
        <p14:creationId xmlns:p14="http://schemas.microsoft.com/office/powerpoint/2010/main" val="397677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media and fellow colleagues communicators need Health Staff to give interviews for example </a:t>
            </a:r>
          </a:p>
        </p:txBody>
      </p:sp>
      <p:sp>
        <p:nvSpPr>
          <p:cNvPr id="4" name="Slide Number Placeholder 3"/>
          <p:cNvSpPr>
            <a:spLocks noGrp="1"/>
          </p:cNvSpPr>
          <p:nvPr>
            <p:ph type="sldNum" sz="quarter" idx="10"/>
          </p:nvPr>
        </p:nvSpPr>
        <p:spPr/>
        <p:txBody>
          <a:bodyPr/>
          <a:lstStyle/>
          <a:p>
            <a:fld id="{1A23FC84-1DE7-455B-9805-438902049C6C}" type="slidenum">
              <a:rPr lang="fr-CH" smtClean="0"/>
              <a:t>19</a:t>
            </a:fld>
            <a:endParaRPr lang="fr-CH"/>
          </a:p>
        </p:txBody>
      </p:sp>
    </p:spTree>
    <p:extLst>
      <p:ext uri="{BB962C8B-B14F-4D97-AF65-F5344CB8AC3E}">
        <p14:creationId xmlns:p14="http://schemas.microsoft.com/office/powerpoint/2010/main" val="247281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2</a:t>
            </a:fld>
            <a:endParaRPr lang="fr-CH"/>
          </a:p>
        </p:txBody>
      </p:sp>
    </p:spTree>
    <p:extLst>
      <p:ext uri="{BB962C8B-B14F-4D97-AF65-F5344CB8AC3E}">
        <p14:creationId xmlns:p14="http://schemas.microsoft.com/office/powerpoint/2010/main" val="19890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 case as additional resource: Another example of a video with an interview of an ICRC surgeon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20</a:t>
            </a:fld>
            <a:endParaRPr lang="fr-CH"/>
          </a:p>
        </p:txBody>
      </p:sp>
    </p:spTree>
    <p:extLst>
      <p:ext uri="{BB962C8B-B14F-4D97-AF65-F5344CB8AC3E}">
        <p14:creationId xmlns:p14="http://schemas.microsoft.com/office/powerpoint/2010/main" val="6000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responses are coming on the next two slides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21</a:t>
            </a:fld>
            <a:endParaRPr lang="fr-CH"/>
          </a:p>
        </p:txBody>
      </p:sp>
    </p:spTree>
    <p:extLst>
      <p:ext uri="{BB962C8B-B14F-4D97-AF65-F5344CB8AC3E}">
        <p14:creationId xmlns:p14="http://schemas.microsoft.com/office/powerpoint/2010/main" val="24745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of responses for the exercise: Interacting with Media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22</a:t>
            </a:fld>
            <a:endParaRPr lang="fr-CH"/>
          </a:p>
        </p:txBody>
      </p:sp>
    </p:spTree>
    <p:extLst>
      <p:ext uri="{BB962C8B-B14F-4D97-AF65-F5344CB8AC3E}">
        <p14:creationId xmlns:p14="http://schemas.microsoft.com/office/powerpoint/2010/main" val="374034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Elements of responses for the exercise: Interacting with Media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23</a:t>
            </a:fld>
            <a:endParaRPr lang="fr-CH"/>
          </a:p>
        </p:txBody>
      </p:sp>
    </p:spTree>
    <p:extLst>
      <p:ext uri="{BB962C8B-B14F-4D97-AF65-F5344CB8AC3E}">
        <p14:creationId xmlns:p14="http://schemas.microsoft.com/office/powerpoint/2010/main" val="3541580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resources available for those who want to learn more about it </a:t>
            </a:r>
          </a:p>
        </p:txBody>
      </p:sp>
      <p:sp>
        <p:nvSpPr>
          <p:cNvPr id="4" name="Slide Number Placeholder 3"/>
          <p:cNvSpPr>
            <a:spLocks noGrp="1"/>
          </p:cNvSpPr>
          <p:nvPr>
            <p:ph type="sldNum" sz="quarter" idx="10"/>
          </p:nvPr>
        </p:nvSpPr>
        <p:spPr/>
        <p:txBody>
          <a:bodyPr/>
          <a:lstStyle/>
          <a:p>
            <a:fld id="{1A23FC84-1DE7-455B-9805-438902049C6C}" type="slidenum">
              <a:rPr lang="fr-CH" smtClean="0"/>
              <a:t>24</a:t>
            </a:fld>
            <a:endParaRPr lang="fr-CH"/>
          </a:p>
        </p:txBody>
      </p:sp>
    </p:spTree>
    <p:extLst>
      <p:ext uri="{BB962C8B-B14F-4D97-AF65-F5344CB8AC3E}">
        <p14:creationId xmlns:p14="http://schemas.microsoft.com/office/powerpoint/2010/main" val="91150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Elements to take in considerations whenever anybody is requested for an interview. </a:t>
            </a:r>
          </a:p>
        </p:txBody>
      </p:sp>
      <p:sp>
        <p:nvSpPr>
          <p:cNvPr id="4" name="Slide Number Placeholder 3"/>
          <p:cNvSpPr>
            <a:spLocks noGrp="1"/>
          </p:cNvSpPr>
          <p:nvPr>
            <p:ph type="sldNum" sz="quarter" idx="10"/>
          </p:nvPr>
        </p:nvSpPr>
        <p:spPr/>
        <p:txBody>
          <a:bodyPr/>
          <a:lstStyle/>
          <a:p>
            <a:fld id="{1A23FC84-1DE7-455B-9805-438902049C6C}" type="slidenum">
              <a:rPr lang="fr-CH" smtClean="0"/>
              <a:t>25</a:t>
            </a:fld>
            <a:endParaRPr lang="fr-CH"/>
          </a:p>
        </p:txBody>
      </p:sp>
    </p:spTree>
    <p:extLst>
      <p:ext uri="{BB962C8B-B14F-4D97-AF65-F5344CB8AC3E}">
        <p14:creationId xmlns:p14="http://schemas.microsoft.com/office/powerpoint/2010/main" val="1654185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Take away – Key learning points for interviews </a:t>
            </a:r>
          </a:p>
          <a:p>
            <a:pPr lvl="0"/>
            <a:r>
              <a:rPr lang="en-US" b="0" dirty="0"/>
              <a:t>Know your audience: The two memes illustrate the word “Health” in the language sign </a:t>
            </a:r>
            <a:endParaRPr lang="fr-CH" b="0" dirty="0"/>
          </a:p>
        </p:txBody>
      </p:sp>
      <p:sp>
        <p:nvSpPr>
          <p:cNvPr id="4" name="Slide Number Placeholder 3"/>
          <p:cNvSpPr>
            <a:spLocks noGrp="1"/>
          </p:cNvSpPr>
          <p:nvPr>
            <p:ph type="sldNum" sz="quarter" idx="10"/>
          </p:nvPr>
        </p:nvSpPr>
        <p:spPr/>
        <p:txBody>
          <a:bodyPr/>
          <a:lstStyle/>
          <a:p>
            <a:fld id="{1A23FC84-1DE7-455B-9805-438902049C6C}" type="slidenum">
              <a:rPr lang="fr-CH" smtClean="0"/>
              <a:t>26</a:t>
            </a:fld>
            <a:endParaRPr lang="fr-CH"/>
          </a:p>
        </p:txBody>
      </p:sp>
    </p:spTree>
    <p:extLst>
      <p:ext uri="{BB962C8B-B14F-4D97-AF65-F5344CB8AC3E}">
        <p14:creationId xmlns:p14="http://schemas.microsoft.com/office/powerpoint/2010/main" val="181797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Optional: In complement to the tips for interviews with Media, the brochure “</a:t>
            </a:r>
            <a:r>
              <a:rPr lang="en-GB" sz="1200" i="1" kern="1200" dirty="0">
                <a:solidFill>
                  <a:schemeClr val="tx1"/>
                </a:solidFill>
                <a:effectLst/>
                <a:latin typeface="+mn-lt"/>
                <a:ea typeface="+mn-ea"/>
                <a:cs typeface="+mn-cs"/>
              </a:rPr>
              <a:t>Health Care in Danger, the responsibilities of health- care personnel</a:t>
            </a:r>
            <a:r>
              <a:rPr lang="en-GB" sz="1200" kern="1200" dirty="0">
                <a:solidFill>
                  <a:schemeClr val="tx1"/>
                </a:solidFill>
                <a:effectLst/>
                <a:latin typeface="+mn-lt"/>
                <a:ea typeface="+mn-ea"/>
                <a:cs typeface="+mn-cs"/>
              </a:rPr>
              <a:t>” has got an interesting chapter : </a:t>
            </a:r>
            <a:r>
              <a:rPr lang="en-GB" sz="1200" b="1" kern="1200" dirty="0">
                <a:solidFill>
                  <a:schemeClr val="tx1"/>
                </a:solidFill>
                <a:effectLst/>
                <a:latin typeface="+mn-lt"/>
                <a:ea typeface="+mn-ea"/>
                <a:cs typeface="+mn-cs"/>
              </a:rPr>
              <a:t>Media p. 94 &amp; 95. </a:t>
            </a:r>
            <a:r>
              <a:rPr lang="en-GB" sz="1200" b="0" kern="1200" dirty="0">
                <a:solidFill>
                  <a:schemeClr val="tx1"/>
                </a:solidFill>
                <a:effectLst/>
                <a:latin typeface="+mn-lt"/>
                <a:ea typeface="+mn-ea"/>
                <a:cs typeface="+mn-cs"/>
              </a:rPr>
              <a:t>This document is available on line in PDF </a:t>
            </a:r>
            <a:endParaRPr lang="fr-CH" b="0" dirty="0"/>
          </a:p>
        </p:txBody>
      </p:sp>
      <p:sp>
        <p:nvSpPr>
          <p:cNvPr id="4" name="Slide Number Placeholder 3"/>
          <p:cNvSpPr>
            <a:spLocks noGrp="1"/>
          </p:cNvSpPr>
          <p:nvPr>
            <p:ph type="sldNum" sz="quarter" idx="10"/>
          </p:nvPr>
        </p:nvSpPr>
        <p:spPr/>
        <p:txBody>
          <a:bodyPr/>
          <a:lstStyle/>
          <a:p>
            <a:fld id="{1A23FC84-1DE7-455B-9805-438902049C6C}" type="slidenum">
              <a:rPr lang="fr-CH" smtClean="0"/>
              <a:t>27</a:t>
            </a:fld>
            <a:endParaRPr lang="fr-CH"/>
          </a:p>
        </p:txBody>
      </p:sp>
    </p:spTree>
    <p:extLst>
      <p:ext uri="{BB962C8B-B14F-4D97-AF65-F5344CB8AC3E}">
        <p14:creationId xmlns:p14="http://schemas.microsoft.com/office/powerpoint/2010/main" val="193912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8C150-EA5F-4672-AE8E-5E5D46BA0248}" type="slidenum">
              <a:rPr lang="en-GB"/>
              <a:pPr/>
              <a:t>29</a:t>
            </a:fld>
            <a:endParaRPr lang="en-GB"/>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dirty="0" err="1"/>
              <a:t>Click</a:t>
            </a:r>
            <a:r>
              <a:rPr lang="es-ES" dirty="0"/>
              <a:t> </a:t>
            </a:r>
            <a:r>
              <a:rPr lang="es-ES" dirty="0" err="1"/>
              <a:t>on</a:t>
            </a:r>
            <a:r>
              <a:rPr lang="es-ES" dirty="0"/>
              <a:t> </a:t>
            </a:r>
            <a:r>
              <a:rPr lang="es-ES" dirty="0" err="1"/>
              <a:t>this</a:t>
            </a:r>
            <a:r>
              <a:rPr lang="es-ES" dirty="0"/>
              <a:t> link </a:t>
            </a:r>
            <a:r>
              <a:rPr lang="es-ES" dirty="0" err="1"/>
              <a:t>to</a:t>
            </a:r>
            <a:r>
              <a:rPr lang="es-ES" dirty="0"/>
              <a:t> show </a:t>
            </a:r>
            <a:r>
              <a:rPr lang="es-ES" dirty="0" err="1"/>
              <a:t>the</a:t>
            </a:r>
            <a:r>
              <a:rPr lang="es-ES" dirty="0"/>
              <a:t> video : </a:t>
            </a:r>
            <a:r>
              <a:rPr lang="fr-CH" dirty="0"/>
              <a:t>https://www.youtube.com/watch?v=pEzeRGgH0lQ</a:t>
            </a:r>
          </a:p>
          <a:p>
            <a:endParaRPr lang="es-ES" dirty="0"/>
          </a:p>
        </p:txBody>
      </p:sp>
    </p:spTree>
    <p:extLst>
      <p:ext uri="{BB962C8B-B14F-4D97-AF65-F5344CB8AC3E}">
        <p14:creationId xmlns:p14="http://schemas.microsoft.com/office/powerpoint/2010/main" val="361693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SOURCE: World Humanitarian Summit – COMMUNITY CONSULATIONS</a:t>
            </a:r>
            <a:endParaRPr lang="en-GB" dirty="0"/>
          </a:p>
          <a:p>
            <a:r>
              <a:rPr lang="en-GB" dirty="0"/>
              <a:t>https://consultations.worldhumanitariansummit.org/bitcache/069aa44b39f84506ac6e6712fd2ce4fccde2cf9b?vid=579670&amp;disposition=inline&amp;op=view</a:t>
            </a:r>
          </a:p>
          <a:p>
            <a:endParaRPr lang="en-GB" dirty="0"/>
          </a:p>
          <a:p>
            <a:r>
              <a:rPr lang="en-GB" dirty="0"/>
              <a:t>In preparation for the World Humanitarian Summit (WHS), the WHS</a:t>
            </a:r>
            <a:r>
              <a:rPr lang="en-GB" baseline="0" dirty="0"/>
              <a:t> </a:t>
            </a:r>
            <a:r>
              <a:rPr lang="en-GB" dirty="0"/>
              <a:t>secretariat commissioned Ipsos to conduct community consultations</a:t>
            </a:r>
            <a:r>
              <a:rPr lang="en-GB" baseline="0" dirty="0"/>
              <a:t> </a:t>
            </a:r>
            <a:r>
              <a:rPr lang="en-GB" dirty="0"/>
              <a:t>with crisis-affected communities in multiple focus countries. The</a:t>
            </a:r>
            <a:r>
              <a:rPr lang="en-GB" baseline="0" dirty="0"/>
              <a:t> </a:t>
            </a:r>
            <a:r>
              <a:rPr lang="en-GB" dirty="0"/>
              <a:t>countries chosen for the consultations were Afghanistan, Guinea, South</a:t>
            </a:r>
            <a:r>
              <a:rPr lang="en-GB" baseline="0" dirty="0"/>
              <a:t> </a:t>
            </a:r>
            <a:r>
              <a:rPr lang="en-GB" dirty="0"/>
              <a:t>Sudan, Syria, and Ukraine, representing a diverse range of geographic</a:t>
            </a:r>
            <a:r>
              <a:rPr lang="en-GB" baseline="0" dirty="0"/>
              <a:t> </a:t>
            </a:r>
            <a:r>
              <a:rPr lang="en-GB" dirty="0"/>
              <a:t>regions, humanitarian contexts, and actors. </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30</a:t>
            </a:fld>
            <a:endParaRPr lang="fr-CH"/>
          </a:p>
        </p:txBody>
      </p:sp>
    </p:spTree>
    <p:extLst>
      <p:ext uri="{BB962C8B-B14F-4D97-AF65-F5344CB8AC3E}">
        <p14:creationId xmlns:p14="http://schemas.microsoft.com/office/powerpoint/2010/main" val="28873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3</a:t>
            </a:fld>
            <a:endParaRPr lang="fr-CH"/>
          </a:p>
        </p:txBody>
      </p:sp>
    </p:spTree>
    <p:extLst>
      <p:ext uri="{BB962C8B-B14F-4D97-AF65-F5344CB8AC3E}">
        <p14:creationId xmlns:p14="http://schemas.microsoft.com/office/powerpoint/2010/main" val="400569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to information is a right and is just as vital as food and shelter.</a:t>
            </a:r>
          </a:p>
          <a:p>
            <a:endParaRPr lang="en-GB" u="sng" dirty="0"/>
          </a:p>
          <a:p>
            <a:r>
              <a:rPr lang="en-GB" u="sng" dirty="0"/>
              <a:t>While improving the institutional approach to engaging with and being accountable to affected people (AAP) is an ethical responsibility, the need to adapt and improve our AAP approach is also dictated by a changing humanitarian landscape:</a:t>
            </a:r>
          </a:p>
          <a:p>
            <a:endParaRPr lang="en-US" baseline="0" dirty="0"/>
          </a:p>
          <a:p>
            <a:pPr marL="233309" indent="-233309">
              <a:buAutoNum type="arabicPeriod"/>
            </a:pPr>
            <a:r>
              <a:rPr lang="en-US" b="1" baseline="0" dirty="0"/>
              <a:t>Changing humanitarian landscape and technological disruption </a:t>
            </a:r>
            <a:r>
              <a:rPr lang="en-US" baseline="0" dirty="0"/>
              <a:t>– for example, people may not need our satellite phones. They may have their own mobile phones and their most immediate need may be energy to charge their phones and connectivity to get online.</a:t>
            </a:r>
            <a:endParaRPr lang="en-GB" baseline="0" dirty="0"/>
          </a:p>
          <a:p>
            <a:pPr marL="233309" indent="-233309">
              <a:buAutoNum type="arabicPeriod"/>
            </a:pPr>
            <a:r>
              <a:rPr lang="en-US" b="1" baseline="0" dirty="0"/>
              <a:t>People’s increasing and more visible demand for interaction, transparency and accountability </a:t>
            </a:r>
            <a:r>
              <a:rPr lang="en-US" baseline="0" dirty="0"/>
              <a:t>from governments, the media and also </a:t>
            </a:r>
            <a:r>
              <a:rPr lang="en-US" baseline="0" dirty="0" err="1"/>
              <a:t>organisations</a:t>
            </a:r>
            <a:r>
              <a:rPr lang="en-US" baseline="0" dirty="0"/>
              <a:t> like us.</a:t>
            </a:r>
          </a:p>
          <a:p>
            <a:endParaRPr lang="en-US" dirty="0"/>
          </a:p>
          <a:p>
            <a:r>
              <a:rPr lang="en-GB" dirty="0"/>
              <a:t>The complexity of today’s armed conflicts and the sensitivity and insecurity characterizing the contexts in which humanitarian organizations operate force us to adapt and consider new approaches and ways of working. At the same time, new technologies, allowing people around the world to better organize their own response and engage more effectively with each other, governments, media and humanitarian organisations, have changed people’s ability to voice their needs and expectations. This connectivity further empowers affected people to demand greater interaction, transparency and accountability from all stakeholders, including the ICRC. This means that institutionally, and within the specific contextual limitations, we need to become more accessible and responsive to affected people.</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31</a:t>
            </a:fld>
            <a:endParaRPr lang="fr-CH"/>
          </a:p>
        </p:txBody>
      </p:sp>
    </p:spTree>
    <p:extLst>
      <p:ext uri="{BB962C8B-B14F-4D97-AF65-F5344CB8AC3E}">
        <p14:creationId xmlns:p14="http://schemas.microsoft.com/office/powerpoint/2010/main" val="230884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Info-as-Aid</a:t>
            </a:r>
          </a:p>
          <a:p>
            <a:r>
              <a:rPr lang="en-US" b="1" dirty="0"/>
              <a:t>Water points </a:t>
            </a:r>
            <a:r>
              <a:rPr lang="en-US" dirty="0"/>
              <a:t>in Aleppo, Syria. Map geolocating the nearest drinking water points. Shared through social media, feedback from the communities helped correct locations if needed.</a:t>
            </a:r>
          </a:p>
          <a:p>
            <a:r>
              <a:rPr lang="en-US" b="1" dirty="0"/>
              <a:t>Leishmaniasis campaign</a:t>
            </a:r>
            <a:r>
              <a:rPr lang="en-US" dirty="0"/>
              <a:t>. Using social media to raise awareness about the disease, the symptoms to look out for and where to get treated.</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32</a:t>
            </a:fld>
            <a:endParaRPr lang="fr-CH"/>
          </a:p>
        </p:txBody>
      </p:sp>
    </p:spTree>
    <p:extLst>
      <p:ext uri="{BB962C8B-B14F-4D97-AF65-F5344CB8AC3E}">
        <p14:creationId xmlns:p14="http://schemas.microsoft.com/office/powerpoint/2010/main" val="541572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ICRC’s “official” definition</a:t>
            </a:r>
            <a:r>
              <a:rPr lang="en-GB" baseline="0" dirty="0"/>
              <a:t> – note we are dividing it in two parts:</a:t>
            </a:r>
          </a:p>
          <a:p>
            <a:pPr marL="233309" indent="-233309">
              <a:buAutoNum type="arabicPeriod"/>
            </a:pPr>
            <a:r>
              <a:rPr lang="en-GB" baseline="0" dirty="0"/>
              <a:t>Provision of information-as-a-aid</a:t>
            </a:r>
          </a:p>
          <a:p>
            <a:pPr marL="233309" indent="-233309">
              <a:buAutoNum type="arabicPeriod"/>
            </a:pPr>
            <a:r>
              <a:rPr lang="en-GB" baseline="0" dirty="0"/>
              <a:t>Two way communication for listening and feedback</a:t>
            </a:r>
          </a:p>
          <a:p>
            <a:pPr marL="233309" indent="-233309">
              <a:buAutoNum type="arabicPeriod"/>
            </a:pPr>
            <a:endParaRPr lang="en-US" baseline="0" dirty="0"/>
          </a:p>
          <a:p>
            <a:r>
              <a:rPr lang="en-US" dirty="0"/>
              <a:t>Community engagement can critically help the ICRC to better understand the environment in which operates as well as improve its acceptance, proximity and access to communities, and its reputation. </a:t>
            </a:r>
          </a:p>
          <a:p>
            <a:r>
              <a:rPr lang="en-US" dirty="0"/>
              <a:t>Community engagement is an </a:t>
            </a:r>
            <a:r>
              <a:rPr lang="en-US" b="1" i="1" dirty="0"/>
              <a:t>attitude</a:t>
            </a:r>
            <a:r>
              <a:rPr lang="en-US" dirty="0"/>
              <a:t>, a key component to programming - </a:t>
            </a:r>
            <a:r>
              <a:rPr lang="en-US" u="sng" dirty="0"/>
              <a:t>not a distinct nor a ‘new’ activity </a:t>
            </a:r>
            <a:r>
              <a:rPr lang="en-US" dirty="0"/>
              <a:t>- that puts communities at the center of protection and assistance activities.</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33</a:t>
            </a:fld>
            <a:endParaRPr lang="fr-CH"/>
          </a:p>
        </p:txBody>
      </p:sp>
    </p:spTree>
    <p:extLst>
      <p:ext uri="{BB962C8B-B14F-4D97-AF65-F5344CB8AC3E}">
        <p14:creationId xmlns:p14="http://schemas.microsoft.com/office/powerpoint/2010/main" val="364131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23FC84-1DE7-455B-9805-438902049C6C}" type="slidenum">
              <a:rPr lang="fr-CH" smtClean="0"/>
              <a:t>34</a:t>
            </a:fld>
            <a:endParaRPr lang="fr-CH"/>
          </a:p>
        </p:txBody>
      </p:sp>
    </p:spTree>
    <p:extLst>
      <p:ext uri="{BB962C8B-B14F-4D97-AF65-F5344CB8AC3E}">
        <p14:creationId xmlns:p14="http://schemas.microsoft.com/office/powerpoint/2010/main" val="257489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i="1" dirty="0">
                <a:solidFill>
                  <a:prstClr val="black"/>
                </a:solidFill>
                <a:ea typeface="Calibri" panose="020F0502020204030204" pitchFamily="34" charset="0"/>
                <a:cs typeface="Arial" panose="020B0604020202020204" pitchFamily="34" charset="0"/>
              </a:rPr>
              <a:t>Why? </a:t>
            </a:r>
            <a:r>
              <a:rPr lang="en-US" dirty="0">
                <a:solidFill>
                  <a:prstClr val="black"/>
                </a:solidFill>
                <a:ea typeface="Calibri" panose="020F0502020204030204" pitchFamily="34" charset="0"/>
                <a:cs typeface="Arial" panose="020B0604020202020204" pitchFamily="34" charset="0"/>
              </a:rPr>
              <a:t>To better know and measure people’s </a:t>
            </a:r>
            <a:r>
              <a:rPr lang="en-US" b="1" dirty="0">
                <a:solidFill>
                  <a:srgbClr val="EC6737"/>
                </a:solidFill>
                <a:ea typeface="Calibri" panose="020F0502020204030204" pitchFamily="34" charset="0"/>
                <a:cs typeface="Arial" panose="020B0604020202020204" pitchFamily="34" charset="0"/>
              </a:rPr>
              <a:t>perceptions and expectations </a:t>
            </a:r>
            <a:r>
              <a:rPr lang="en-US" dirty="0">
                <a:solidFill>
                  <a:prstClr val="black"/>
                </a:solidFill>
                <a:ea typeface="Calibri" panose="020F0502020204030204" pitchFamily="34" charset="0"/>
                <a:cs typeface="Arial" panose="020B0604020202020204" pitchFamily="34" charset="0"/>
              </a:rPr>
              <a:t>of the ICRC, with a view to building </a:t>
            </a:r>
            <a:r>
              <a:rPr lang="en-US" b="1" dirty="0">
                <a:solidFill>
                  <a:srgbClr val="EC6737"/>
                </a:solidFill>
                <a:ea typeface="Calibri" panose="020F0502020204030204" pitchFamily="34" charset="0"/>
                <a:cs typeface="Arial" panose="020B0604020202020204" pitchFamily="34" charset="0"/>
              </a:rPr>
              <a:t>trust and acceptance</a:t>
            </a:r>
            <a:r>
              <a:rPr lang="en-US" dirty="0">
                <a:solidFill>
                  <a:prstClr val="black"/>
                </a:solidFill>
                <a:ea typeface="Calibri" panose="020F0502020204030204" pitchFamily="34" charset="0"/>
                <a:cs typeface="Arial" panose="020B0604020202020204" pitchFamily="34" charset="0"/>
              </a:rPr>
              <a:t>, enabling better </a:t>
            </a:r>
            <a:r>
              <a:rPr lang="en-US" b="1" dirty="0">
                <a:solidFill>
                  <a:srgbClr val="EC6737"/>
                </a:solidFill>
                <a:ea typeface="Calibri" panose="020F0502020204030204" pitchFamily="34" charset="0"/>
                <a:cs typeface="Arial" panose="020B0604020202020204" pitchFamily="34" charset="0"/>
              </a:rPr>
              <a:t>access and security</a:t>
            </a:r>
            <a:r>
              <a:rPr lang="en-US" dirty="0">
                <a:solidFill>
                  <a:prstClr val="black"/>
                </a:solidFill>
                <a:ea typeface="Calibri" panose="020F0502020204030204" pitchFamily="34" charset="0"/>
                <a:cs typeface="Arial" panose="020B0604020202020204" pitchFamily="34" charset="0"/>
              </a:rPr>
              <a:t>, and improving operational </a:t>
            </a:r>
            <a:r>
              <a:rPr lang="en-US" b="1" dirty="0">
                <a:solidFill>
                  <a:srgbClr val="EC6737"/>
                </a:solidFill>
                <a:ea typeface="Calibri" panose="020F0502020204030204" pitchFamily="34" charset="0"/>
                <a:cs typeface="Arial" panose="020B0604020202020204" pitchFamily="34" charset="0"/>
              </a:rPr>
              <a:t>effectiveness and accountability</a:t>
            </a:r>
            <a:r>
              <a:rPr lang="en-US" b="1" dirty="0">
                <a:solidFill>
                  <a:prstClr val="black"/>
                </a:solidFill>
                <a:ea typeface="Calibri" panose="020F0502020204030204" pitchFamily="34" charset="0"/>
                <a:cs typeface="Arial" panose="020B0604020202020204" pitchFamily="34" charset="0"/>
              </a:rPr>
              <a:t> </a:t>
            </a:r>
            <a:r>
              <a:rPr lang="en-US" dirty="0">
                <a:solidFill>
                  <a:prstClr val="black"/>
                </a:solidFill>
                <a:ea typeface="Calibri" panose="020F0502020204030204" pitchFamily="34" charset="0"/>
                <a:cs typeface="Arial" panose="020B0604020202020204" pitchFamily="34" charset="0"/>
              </a:rPr>
              <a:t>to the affected populations</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37</a:t>
            </a:fld>
            <a:endParaRPr lang="fr-CH"/>
          </a:p>
        </p:txBody>
      </p:sp>
    </p:spTree>
    <p:extLst>
      <p:ext uri="{BB962C8B-B14F-4D97-AF65-F5344CB8AC3E}">
        <p14:creationId xmlns:p14="http://schemas.microsoft.com/office/powerpoint/2010/main" val="321343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answer to why community engagement is important </a:t>
            </a:r>
          </a:p>
        </p:txBody>
      </p:sp>
      <p:sp>
        <p:nvSpPr>
          <p:cNvPr id="4" name="Slide Number Placeholder 3"/>
          <p:cNvSpPr>
            <a:spLocks noGrp="1"/>
          </p:cNvSpPr>
          <p:nvPr>
            <p:ph type="sldNum" sz="quarter" idx="10"/>
          </p:nvPr>
        </p:nvSpPr>
        <p:spPr/>
        <p:txBody>
          <a:bodyPr/>
          <a:lstStyle/>
          <a:p>
            <a:fld id="{1A23FC84-1DE7-455B-9805-438902049C6C}" type="slidenum">
              <a:rPr lang="fr-CH" smtClean="0"/>
              <a:t>38</a:t>
            </a:fld>
            <a:endParaRPr lang="fr-CH"/>
          </a:p>
        </p:txBody>
      </p:sp>
    </p:spTree>
    <p:extLst>
      <p:ext uri="{BB962C8B-B14F-4D97-AF65-F5344CB8AC3E}">
        <p14:creationId xmlns:p14="http://schemas.microsoft.com/office/powerpoint/2010/main" val="276229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publications are available on the ICRC website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39</a:t>
            </a:fld>
            <a:endParaRPr lang="fr-CH"/>
          </a:p>
        </p:txBody>
      </p:sp>
    </p:spTree>
    <p:extLst>
      <p:ext uri="{BB962C8B-B14F-4D97-AF65-F5344CB8AC3E}">
        <p14:creationId xmlns:p14="http://schemas.microsoft.com/office/powerpoint/2010/main" val="126652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 is about 80 % listening and 20 % broadcasting ! </a:t>
            </a:r>
          </a:p>
          <a:p>
            <a:r>
              <a:rPr lang="en-GB" dirty="0"/>
              <a:t>Communication aims at facilitating and reinforcing the impact of the humanitarian action.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40</a:t>
            </a:fld>
            <a:endParaRPr lang="en-GB"/>
          </a:p>
        </p:txBody>
      </p:sp>
    </p:spTree>
    <p:extLst>
      <p:ext uri="{BB962C8B-B14F-4D97-AF65-F5344CB8AC3E}">
        <p14:creationId xmlns:p14="http://schemas.microsoft.com/office/powerpoint/2010/main" val="384949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4</a:t>
            </a:fld>
            <a:endParaRPr lang="fr-CH"/>
          </a:p>
        </p:txBody>
      </p:sp>
    </p:spTree>
    <p:extLst>
      <p:ext uri="{BB962C8B-B14F-4D97-AF65-F5344CB8AC3E}">
        <p14:creationId xmlns:p14="http://schemas.microsoft.com/office/powerpoint/2010/main" val="7590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5</a:t>
            </a:fld>
            <a:endParaRPr lang="en-GB"/>
          </a:p>
        </p:txBody>
      </p:sp>
    </p:spTree>
    <p:extLst>
      <p:ext uri="{BB962C8B-B14F-4D97-AF65-F5344CB8AC3E}">
        <p14:creationId xmlns:p14="http://schemas.microsoft.com/office/powerpoint/2010/main" val="427579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6</a:t>
            </a:fld>
            <a:endParaRPr lang="en-GB"/>
          </a:p>
        </p:txBody>
      </p:sp>
    </p:spTree>
    <p:extLst>
      <p:ext uri="{BB962C8B-B14F-4D97-AF65-F5344CB8AC3E}">
        <p14:creationId xmlns:p14="http://schemas.microsoft.com/office/powerpoint/2010/main" val="217893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for a humanitarian organisation </a:t>
            </a:r>
            <a:r>
              <a:rPr lang="en-GB" dirty="0">
                <a:solidFill>
                  <a:srgbClr val="FF0000"/>
                </a:solidFill>
              </a:rPr>
              <a:t>involves(d)</a:t>
            </a:r>
            <a:r>
              <a:rPr lang="en-GB" dirty="0"/>
              <a:t> knowing how to navigate within these 4 dimensions:</a:t>
            </a:r>
          </a:p>
          <a:p>
            <a:endParaRPr lang="en-GB" dirty="0"/>
          </a:p>
          <a:p>
            <a:r>
              <a:rPr lang="en-GB" dirty="0"/>
              <a:t>Above : Each organisation has got its own core values and policies, it is important for you to understand them and live them. </a:t>
            </a:r>
          </a:p>
          <a:p>
            <a:r>
              <a:rPr lang="en-GB" dirty="0"/>
              <a:t>On the left side: Under the guidance of your fellow colleagues communicators, you are encouraged to be an ambassador and to communicate on your own capacity (being active on social media for example or even being interviewed by media because you are a credible source of information). </a:t>
            </a:r>
          </a:p>
          <a:p>
            <a:r>
              <a:rPr lang="en-GB" dirty="0"/>
              <a:t>On the right side: You receive a professional support from your fellow colleagues communicators to help you having impact.</a:t>
            </a:r>
          </a:p>
          <a:p>
            <a:r>
              <a:rPr lang="en-GB" dirty="0"/>
              <a:t>                     As health specialist, you have a role to play in providing relevant updated information and data to your communication colleagues.  </a:t>
            </a:r>
          </a:p>
          <a:p>
            <a:r>
              <a:rPr lang="en-GB" dirty="0"/>
              <a:t>Below: You communicate and engage with the people and communities you serve (Community engagement).  </a:t>
            </a:r>
          </a:p>
        </p:txBody>
      </p:sp>
      <p:sp>
        <p:nvSpPr>
          <p:cNvPr id="4" name="Slide Number Placeholder 3"/>
          <p:cNvSpPr>
            <a:spLocks noGrp="1"/>
          </p:cNvSpPr>
          <p:nvPr>
            <p:ph type="sldNum" sz="quarter" idx="10"/>
          </p:nvPr>
        </p:nvSpPr>
        <p:spPr/>
        <p:txBody>
          <a:bodyPr/>
          <a:lstStyle/>
          <a:p>
            <a:fld id="{1A23FC84-1DE7-455B-9805-438902049C6C}" type="slidenum">
              <a:rPr lang="fr-CH" smtClean="0"/>
              <a:t>7</a:t>
            </a:fld>
            <a:endParaRPr lang="fr-CH"/>
          </a:p>
        </p:txBody>
      </p:sp>
    </p:spTree>
    <p:extLst>
      <p:ext uri="{BB962C8B-B14F-4D97-AF65-F5344CB8AC3E}">
        <p14:creationId xmlns:p14="http://schemas.microsoft.com/office/powerpoint/2010/main" val="24303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8</a:t>
            </a:fld>
            <a:endParaRPr lang="fr-CH"/>
          </a:p>
        </p:txBody>
      </p:sp>
    </p:spTree>
    <p:extLst>
      <p:ext uri="{BB962C8B-B14F-4D97-AF65-F5344CB8AC3E}">
        <p14:creationId xmlns:p14="http://schemas.microsoft.com/office/powerpoint/2010/main" val="198842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product on Health : Example of a Press release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9</a:t>
            </a:fld>
            <a:endParaRPr lang="fr-CH"/>
          </a:p>
        </p:txBody>
      </p:sp>
    </p:spTree>
    <p:extLst>
      <p:ext uri="{BB962C8B-B14F-4D97-AF65-F5344CB8AC3E}">
        <p14:creationId xmlns:p14="http://schemas.microsoft.com/office/powerpoint/2010/main" val="271664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FDBA44-1E97-4D5F-9E72-37C8C48C2238}" type="datetime1">
              <a:rPr lang="fr-CH" smtClean="0"/>
              <a:t>14.02.2020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64136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5692C5FA-9646-4A81-A708-C2E9EB2B3C17}" type="datetime1">
              <a:rPr lang="fr-CH" smtClean="0"/>
              <a:t>14.02.2020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73018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91E94CB-253D-49BD-A137-88B8C6171A91}" type="datetime1">
              <a:rPr lang="fr-CH" smtClean="0"/>
              <a:t>14.02.2020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25424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1D663A1-62EF-4004-9257-6FF049E988AF}" type="datetime1">
              <a:rPr lang="fr-CH" smtClean="0"/>
              <a:t>14.02.2020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98273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0DB87-0686-405D-8F6C-17B4AF39D91C}" type="datetime1">
              <a:rPr lang="fr-CH" smtClean="0"/>
              <a:t>14.02.2020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76321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B72957DA-FABF-4BDA-ADFA-6DBDD90904DC}" type="datetime1">
              <a:rPr lang="fr-CH" smtClean="0"/>
              <a:t>14.02.2020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270443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BC5FBE80-9DDF-4328-9C30-143C5E9632C1}" type="datetime1">
              <a:rPr lang="fr-CH" smtClean="0"/>
              <a:t>14.02.2020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98120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C364FDE7-23D5-4169-B926-300489A11601}" type="datetime1">
              <a:rPr lang="fr-CH" smtClean="0"/>
              <a:t>14.02.2020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54603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A23D4-D41A-4846-AC2C-DF506645CC26}" type="datetime1">
              <a:rPr lang="fr-CH" smtClean="0"/>
              <a:t>14.02.2020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400660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37719-AE6D-4BA0-A9DD-866566DCAC15}" type="datetime1">
              <a:rPr lang="fr-CH" smtClean="0"/>
              <a:t>14.02.2020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381129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38F8D-622A-472D-9185-5AB270053D68}" type="datetime1">
              <a:rPr lang="fr-CH" smtClean="0"/>
              <a:t>14.02.2020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339758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BB7F0-7D01-48E9-807F-C53D0EC45604}" type="datetime1">
              <a:rPr lang="fr-CH" smtClean="0"/>
              <a:t>14.02.2020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BEFE2-BF3E-4E80-AC9C-5EAE482F3668}" type="slidenum">
              <a:rPr lang="fr-CH" smtClean="0"/>
              <a:t>‹#›</a:t>
            </a:fld>
            <a:endParaRPr lang="fr-CH"/>
          </a:p>
        </p:txBody>
      </p:sp>
    </p:spTree>
    <p:extLst>
      <p:ext uri="{BB962C8B-B14F-4D97-AF65-F5344CB8AC3E}">
        <p14:creationId xmlns:p14="http://schemas.microsoft.com/office/powerpoint/2010/main" val="1062615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icrcnewsroom.org/open.asp?ID=2639&amp;title=My_Children_Were_Sho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rCo0ygcLNE"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collab.ext.icrc.org/sites/TS_ASSIST/_layouts/15/DocIdRedir.aspx?ID=TSASSIST-19-164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s://healthcareindanger.org/wp-content/uploads/2015/09/icrc-002-4104-the-responsibilities-health-care-personne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pEzeRGgH0lQ" TargetMode="External"/><Relationship Id="rId5" Type="http://schemas.openxmlformats.org/officeDocument/2006/relationships/hyperlink" Target="https://www.youtube.com/watch?v=pEzeRGgH0lQ"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tm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hyperlink" Target="https://collab.ext.icrc.org/sites/TS_ASSIST/healthcourses/REVISION/Session_Communication_Media_SocialMedia-AffectedPeople/ToolboxLearners2-ICRC-IFRC-OCHA-social-media-guide_2017%2009.pdf"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crc.org/en/resource-centre/result?r%5b0%5d=document_type:%22News+release%22&amp;sort=date+des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6013" y="1286931"/>
            <a:ext cx="8872994" cy="1657350"/>
          </a:xfrm>
        </p:spPr>
        <p:txBody>
          <a:bodyPr>
            <a:noAutofit/>
          </a:bodyPr>
          <a:lstStyle/>
          <a:p>
            <a:r>
              <a:rPr lang="en-US" b="1" dirty="0">
                <a:latin typeface="Arial" panose="020B0604020202020204" pitchFamily="34" charset="0"/>
                <a:cs typeface="Arial" panose="020B0604020202020204" pitchFamily="34" charset="0"/>
              </a:rPr>
              <a:t> </a:t>
            </a:r>
            <a:r>
              <a:rPr lang="en-US" sz="4400" dirty="0">
                <a:latin typeface="+mn-lt"/>
                <a:cs typeface="Arial" panose="020B0604020202020204" pitchFamily="34" charset="0"/>
              </a:rPr>
              <a:t>Communication </a:t>
            </a:r>
            <a:br>
              <a:rPr lang="en-US" sz="4400" dirty="0">
                <a:latin typeface="+mn-lt"/>
                <a:cs typeface="Arial" panose="020B0604020202020204" pitchFamily="34" charset="0"/>
              </a:rPr>
            </a:br>
            <a:r>
              <a:rPr lang="en-US" sz="4400" dirty="0">
                <a:latin typeface="+mn-lt"/>
                <a:cs typeface="Arial" panose="020B0604020202020204" pitchFamily="34" charset="0"/>
              </a:rPr>
              <a:t>with media, through social media, with affected populations </a:t>
            </a:r>
            <a:br>
              <a:rPr lang="en-US" b="1" dirty="0">
                <a:latin typeface="Arial" panose="020B0604020202020204" pitchFamily="34" charset="0"/>
                <a:cs typeface="Arial" panose="020B0604020202020204" pitchFamily="34" charset="0"/>
              </a:rPr>
            </a:br>
            <a:endParaRPr lang="fr-CH" sz="20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extLst/>
          </p:nvPr>
        </p:nvSpPr>
        <p:spPr>
          <a:xfrm>
            <a:off x="876219" y="6063856"/>
            <a:ext cx="3487192" cy="504825"/>
          </a:xfrm>
        </p:spPr>
        <p:txBody>
          <a:bodyPr vert="horz" lIns="91440" tIns="45720" rIns="91440" bIns="45720" rtlCol="0" anchor="t">
            <a:normAutofit/>
          </a:bodyPr>
          <a:lstStyle/>
          <a:p>
            <a:pPr algn="r"/>
            <a:r>
              <a:rPr lang="en-US" sz="1200" dirty="0">
                <a:solidFill>
                  <a:srgbClr val="0033CC"/>
                </a:solidFill>
                <a:cs typeface="Arial" panose="020B0604020202020204" pitchFamily="34" charset="0"/>
              </a:rPr>
              <a:t>These learning materials have been developed by Pascal Jequier, Richelle </a:t>
            </a:r>
            <a:r>
              <a:rPr lang="en-US" sz="1200" dirty="0" err="1">
                <a:solidFill>
                  <a:srgbClr val="0033CC"/>
                </a:solidFill>
                <a:cs typeface="Arial" panose="020B0604020202020204" pitchFamily="34" charset="0"/>
              </a:rPr>
              <a:t>Esquerra</a:t>
            </a:r>
            <a:r>
              <a:rPr lang="en-US" sz="1200" dirty="0">
                <a:solidFill>
                  <a:srgbClr val="0033CC"/>
                </a:solidFill>
                <a:cs typeface="Arial" panose="020B0604020202020204" pitchFamily="34" charset="0"/>
              </a:rPr>
              <a:t> and Tina Bouffet </a:t>
            </a:r>
            <a:r>
              <a:rPr lang="en-US" sz="1200" dirty="0">
                <a:solidFill>
                  <a:srgbClr val="0033CC"/>
                </a:solidFill>
                <a:highlight>
                  <a:srgbClr val="FFFF00"/>
                </a:highlight>
                <a:cs typeface="Arial" panose="020B0604020202020204" pitchFamily="34" charset="0"/>
              </a:rPr>
              <a:t>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16" y="2655695"/>
            <a:ext cx="2491910" cy="3336528"/>
          </a:xfrm>
          <a:prstGeom prst="rect">
            <a:avLst/>
          </a:prstGeom>
        </p:spPr>
      </p:pic>
      <p:sp>
        <p:nvSpPr>
          <p:cNvPr id="5" name="Rectangle 4">
            <a:extLst>
              <a:ext uri="{FF2B5EF4-FFF2-40B4-BE49-F238E27FC236}">
                <a16:creationId xmlns:a16="http://schemas.microsoft.com/office/drawing/2014/main" id="{7C75F407-A511-4C30-8C2C-2F928C409BB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C26827-6ACC-437A-B693-47CB9BA8C171}"/>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TextBox 6">
            <a:extLst>
              <a:ext uri="{FF2B5EF4-FFF2-40B4-BE49-F238E27FC236}">
                <a16:creationId xmlns:a16="http://schemas.microsoft.com/office/drawing/2014/main" id="{D2460639-55D0-48FF-8FBB-A6CC7795516D}"/>
              </a:ext>
            </a:extLst>
          </p:cNvPr>
          <p:cNvSpPr txBox="1"/>
          <p:nvPr/>
        </p:nvSpPr>
        <p:spPr>
          <a:xfrm>
            <a:off x="8596913" y="144481"/>
            <a:ext cx="3595087" cy="400110"/>
          </a:xfrm>
          <a:prstGeom prst="rect">
            <a:avLst/>
          </a:prstGeom>
          <a:noFill/>
        </p:spPr>
        <p:txBody>
          <a:bodyPr wrap="none" rtlCol="0">
            <a:spAutoFit/>
          </a:bodyPr>
          <a:lstStyle/>
          <a:p>
            <a:r>
              <a:rPr lang="en-GB" sz="2000" dirty="0">
                <a:highlight>
                  <a:srgbClr val="FFFF00"/>
                </a:highlight>
              </a:rPr>
              <a:t>Logo organization(s) facilitator(s)</a:t>
            </a:r>
          </a:p>
        </p:txBody>
      </p:sp>
      <p:sp>
        <p:nvSpPr>
          <p:cNvPr id="8" name="TextBox 7">
            <a:extLst>
              <a:ext uri="{FF2B5EF4-FFF2-40B4-BE49-F238E27FC236}">
                <a16:creationId xmlns:a16="http://schemas.microsoft.com/office/drawing/2014/main" id="{1899D0EF-7274-47C7-9CC3-ED744703FB5B}"/>
              </a:ext>
            </a:extLst>
          </p:cNvPr>
          <p:cNvSpPr txBox="1"/>
          <p:nvPr/>
        </p:nvSpPr>
        <p:spPr>
          <a:xfrm>
            <a:off x="7137176" y="6159586"/>
            <a:ext cx="4834016" cy="461665"/>
          </a:xfrm>
          <a:prstGeom prst="rect">
            <a:avLst/>
          </a:prstGeom>
          <a:noFill/>
        </p:spPr>
        <p:txBody>
          <a:bodyPr wrap="none" rtlCol="0">
            <a:spAutoFit/>
          </a:bodyPr>
          <a:lstStyle/>
          <a:p>
            <a:r>
              <a:rPr lang="en-GB" sz="2400" dirty="0">
                <a:highlight>
                  <a:srgbClr val="FFFF00"/>
                </a:highlight>
              </a:rPr>
              <a:t>Facilitator’s name(s) + organization(s)</a:t>
            </a:r>
          </a:p>
        </p:txBody>
      </p:sp>
      <p:sp>
        <p:nvSpPr>
          <p:cNvPr id="9" name="Slide Number Placeholder 8">
            <a:extLst>
              <a:ext uri="{FF2B5EF4-FFF2-40B4-BE49-F238E27FC236}">
                <a16:creationId xmlns:a16="http://schemas.microsoft.com/office/drawing/2014/main" id="{A367CDB9-475C-4F32-875B-9AF7655D82D4}"/>
              </a:ext>
            </a:extLst>
          </p:cNvPr>
          <p:cNvSpPr>
            <a:spLocks noGrp="1"/>
          </p:cNvSpPr>
          <p:nvPr>
            <p:ph type="sldNum" sz="quarter" idx="12"/>
          </p:nvPr>
        </p:nvSpPr>
        <p:spPr/>
        <p:txBody>
          <a:bodyPr/>
          <a:lstStyle/>
          <a:p>
            <a:fld id="{B5FBEFE2-BF3E-4E80-AC9C-5EAE482F3668}" type="slidenum">
              <a:rPr lang="fr-CH" smtClean="0"/>
              <a:t>1</a:t>
            </a:fld>
            <a:endParaRPr lang="fr-CH"/>
          </a:p>
        </p:txBody>
      </p:sp>
    </p:spTree>
    <p:extLst>
      <p:ext uri="{BB962C8B-B14F-4D97-AF65-F5344CB8AC3E}">
        <p14:creationId xmlns:p14="http://schemas.microsoft.com/office/powerpoint/2010/main" val="390836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7971" y="336550"/>
            <a:ext cx="10515600" cy="1325563"/>
          </a:xfrm>
        </p:spPr>
        <p:txBody>
          <a:bodyPr/>
          <a:lstStyle/>
          <a:p>
            <a:r>
              <a:rPr lang="en-US" u="sng" dirty="0">
                <a:latin typeface="+mn-lt"/>
                <a:cs typeface="Arial" panose="020B0604020202020204" pitchFamily="34" charset="0"/>
              </a:rPr>
              <a:t>Tweet from the field</a:t>
            </a:r>
            <a:endParaRPr lang="fr-CH" u="sng" dirty="0">
              <a:latin typeface="+mn-lt"/>
              <a:cs typeface="Arial" panose="020B0604020202020204" pitchFamily="34" charset="0"/>
            </a:endParaRPr>
          </a:p>
        </p:txBody>
      </p:sp>
      <p:pic>
        <p:nvPicPr>
          <p:cNvPr id="7" name="Picture 6"/>
          <p:cNvPicPr>
            <a:picLocks noChangeAspect="1"/>
          </p:cNvPicPr>
          <p:nvPr/>
        </p:nvPicPr>
        <p:blipFill>
          <a:blip r:embed="rId3"/>
          <a:stretch>
            <a:fillRect/>
          </a:stretch>
        </p:blipFill>
        <p:spPr>
          <a:xfrm>
            <a:off x="6788814" y="460166"/>
            <a:ext cx="4774536" cy="5937667"/>
          </a:xfrm>
          <a:prstGeom prst="rect">
            <a:avLst/>
          </a:prstGeom>
        </p:spPr>
      </p:pic>
      <p:sp>
        <p:nvSpPr>
          <p:cNvPr id="4" name="Rectangle 3">
            <a:extLst>
              <a:ext uri="{FF2B5EF4-FFF2-40B4-BE49-F238E27FC236}">
                <a16:creationId xmlns:a16="http://schemas.microsoft.com/office/drawing/2014/main" id="{F479780D-F0F2-4164-88E2-487BFF89DAC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A2F2C91-1BDA-4C41-860A-171542DE5F2A}"/>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pic>
        <p:nvPicPr>
          <p:cNvPr id="3" name="Picture 2">
            <a:extLst>
              <a:ext uri="{FF2B5EF4-FFF2-40B4-BE49-F238E27FC236}">
                <a16:creationId xmlns:a16="http://schemas.microsoft.com/office/drawing/2014/main" id="{621A4813-4EFD-4933-BC65-7953C3B09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660" y="2072598"/>
            <a:ext cx="4538340" cy="3632730"/>
          </a:xfrm>
          <a:prstGeom prst="rect">
            <a:avLst/>
          </a:prstGeom>
        </p:spPr>
      </p:pic>
      <p:sp>
        <p:nvSpPr>
          <p:cNvPr id="2" name="Slide Number Placeholder 1">
            <a:extLst>
              <a:ext uri="{FF2B5EF4-FFF2-40B4-BE49-F238E27FC236}">
                <a16:creationId xmlns:a16="http://schemas.microsoft.com/office/drawing/2014/main" id="{00413DBC-162D-4BC0-B162-E50B43947852}"/>
              </a:ext>
            </a:extLst>
          </p:cNvPr>
          <p:cNvSpPr>
            <a:spLocks noGrp="1"/>
          </p:cNvSpPr>
          <p:nvPr>
            <p:ph type="sldNum" sz="quarter" idx="12"/>
          </p:nvPr>
        </p:nvSpPr>
        <p:spPr/>
        <p:txBody>
          <a:bodyPr/>
          <a:lstStyle/>
          <a:p>
            <a:fld id="{B5FBEFE2-BF3E-4E80-AC9C-5EAE482F3668}" type="slidenum">
              <a:rPr lang="fr-CH" smtClean="0"/>
              <a:t>10</a:t>
            </a:fld>
            <a:endParaRPr lang="fr-CH"/>
          </a:p>
        </p:txBody>
      </p:sp>
    </p:spTree>
    <p:extLst>
      <p:ext uri="{BB962C8B-B14F-4D97-AF65-F5344CB8AC3E}">
        <p14:creationId xmlns:p14="http://schemas.microsoft.com/office/powerpoint/2010/main" val="234715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a:latin typeface="+mn-lt"/>
                <a:cs typeface="Arial" panose="020B0604020202020204" pitchFamily="34" charset="0"/>
              </a:rPr>
              <a:t>Video from the field</a:t>
            </a:r>
            <a:endParaRPr lang="fr-CH" u="sng" dirty="0">
              <a:latin typeface="+mn-lt"/>
              <a:cs typeface="Arial" panose="020B0604020202020204" pitchFamily="34" charset="0"/>
            </a:endParaRPr>
          </a:p>
        </p:txBody>
      </p:sp>
      <p:sp>
        <p:nvSpPr>
          <p:cNvPr id="6" name="Content Placeholder 5"/>
          <p:cNvSpPr>
            <a:spLocks noGrp="1"/>
          </p:cNvSpPr>
          <p:nvPr>
            <p:ph idx="1"/>
          </p:nvPr>
        </p:nvSpPr>
        <p:spPr>
          <a:xfrm>
            <a:off x="6795379" y="1524614"/>
            <a:ext cx="5217040" cy="3685720"/>
          </a:xfrm>
        </p:spPr>
        <p:txBody>
          <a:bodyPr>
            <a:normAutofit/>
          </a:bodyPr>
          <a:lstStyle/>
          <a:p>
            <a:pPr marL="457200" lvl="1" indent="0">
              <a:buNone/>
            </a:pPr>
            <a:r>
              <a:rPr lang="en-US" sz="2600" dirty="0">
                <a:cs typeface="Arial" panose="020B0604020202020204" pitchFamily="34" charset="0"/>
              </a:rPr>
              <a:t>“</a:t>
            </a:r>
            <a:r>
              <a:rPr lang="en-US" sz="2600" i="1" dirty="0">
                <a:cs typeface="Arial" panose="020B0604020202020204" pitchFamily="34" charset="0"/>
              </a:rPr>
              <a:t>What you see a lot is bullet wounds, big injuries, mostly in the legs</a:t>
            </a:r>
            <a:r>
              <a:rPr lang="en-US" sz="2600" dirty="0">
                <a:cs typeface="Arial" panose="020B0604020202020204" pitchFamily="34" charset="0"/>
              </a:rPr>
              <a:t>,” said Guido Serge </a:t>
            </a:r>
            <a:r>
              <a:rPr lang="en-US" sz="2600" dirty="0" err="1">
                <a:cs typeface="Arial" panose="020B0604020202020204" pitchFamily="34" charset="0"/>
              </a:rPr>
              <a:t>Verslout</a:t>
            </a:r>
            <a:r>
              <a:rPr lang="en-US" sz="2600" dirty="0">
                <a:cs typeface="Arial" panose="020B0604020202020204" pitchFamily="34" charset="0"/>
              </a:rPr>
              <a:t>, an ICRC physiotherapist based in </a:t>
            </a:r>
            <a:r>
              <a:rPr lang="en-US" sz="2600" dirty="0" err="1">
                <a:cs typeface="Arial" panose="020B0604020202020204" pitchFamily="34" charset="0"/>
              </a:rPr>
              <a:t>Ganyliel</a:t>
            </a:r>
            <a:r>
              <a:rPr lang="en-US" sz="2600" dirty="0">
                <a:cs typeface="Arial" panose="020B0604020202020204" pitchFamily="34" charset="0"/>
              </a:rPr>
              <a:t>. </a:t>
            </a:r>
          </a:p>
          <a:p>
            <a:pPr marL="457200" lvl="1" indent="0">
              <a:buNone/>
            </a:pPr>
            <a:r>
              <a:rPr lang="en-US" sz="2600" dirty="0">
                <a:cs typeface="Arial" panose="020B0604020202020204" pitchFamily="34" charset="0"/>
              </a:rPr>
              <a:t>“</a:t>
            </a:r>
            <a:r>
              <a:rPr lang="en-US" sz="2600" i="1" dirty="0">
                <a:cs typeface="Arial" panose="020B0604020202020204" pitchFamily="34" charset="0"/>
              </a:rPr>
              <a:t>Most of the wounds…were already infected…We had to do a lot of debridement to clean the wounds, heal the fractures</a:t>
            </a:r>
            <a:r>
              <a:rPr lang="en-US" sz="2600" dirty="0">
                <a:cs typeface="Arial" panose="020B0604020202020204" pitchFamily="34" charset="0"/>
              </a:rPr>
              <a:t>.”</a:t>
            </a:r>
          </a:p>
          <a:p>
            <a:endParaRPr lang="en-US" sz="2600"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56049" y="1824371"/>
            <a:ext cx="5217040" cy="4032294"/>
          </a:xfrm>
          <a:prstGeom prst="rect">
            <a:avLst/>
          </a:prstGeom>
        </p:spPr>
      </p:pic>
      <p:sp>
        <p:nvSpPr>
          <p:cNvPr id="7" name="Rectangle 6">
            <a:extLst>
              <a:ext uri="{FF2B5EF4-FFF2-40B4-BE49-F238E27FC236}">
                <a16:creationId xmlns:a16="http://schemas.microsoft.com/office/drawing/2014/main" id="{D4D37A1E-5FBF-4DE5-8F69-2D1DE844891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CAEF68-2F5B-42CB-81EE-C49F12219DE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TextBox 2">
            <a:extLst>
              <a:ext uri="{FF2B5EF4-FFF2-40B4-BE49-F238E27FC236}">
                <a16:creationId xmlns:a16="http://schemas.microsoft.com/office/drawing/2014/main" id="{EC166765-2E53-4632-AC04-8FCFDC3EA714}"/>
              </a:ext>
            </a:extLst>
          </p:cNvPr>
          <p:cNvSpPr txBox="1"/>
          <p:nvPr/>
        </p:nvSpPr>
        <p:spPr>
          <a:xfrm>
            <a:off x="7177177" y="5210334"/>
            <a:ext cx="4594271" cy="646331"/>
          </a:xfrm>
          <a:prstGeom prst="rect">
            <a:avLst/>
          </a:prstGeom>
          <a:noFill/>
        </p:spPr>
        <p:txBody>
          <a:bodyPr wrap="none" rtlCol="0">
            <a:spAutoFit/>
          </a:bodyPr>
          <a:lstStyle/>
          <a:p>
            <a:r>
              <a:rPr lang="en-US" dirty="0">
                <a:cs typeface="Arial" panose="020B0604020202020204" pitchFamily="34" charset="0"/>
                <a:hlinkClick r:id="rId4"/>
              </a:rPr>
              <a:t>Video Newsroom - South Sudan </a:t>
            </a:r>
            <a:r>
              <a:rPr lang="en-US" dirty="0">
                <a:cs typeface="Arial" panose="020B0604020202020204" pitchFamily="34" charset="0"/>
              </a:rPr>
              <a:t>– ICRC website</a:t>
            </a:r>
          </a:p>
          <a:p>
            <a:endParaRPr lang="en-GB" dirty="0"/>
          </a:p>
        </p:txBody>
      </p:sp>
      <p:sp>
        <p:nvSpPr>
          <p:cNvPr id="4" name="Slide Number Placeholder 3">
            <a:extLst>
              <a:ext uri="{FF2B5EF4-FFF2-40B4-BE49-F238E27FC236}">
                <a16:creationId xmlns:a16="http://schemas.microsoft.com/office/drawing/2014/main" id="{4BFA6BC2-89BE-46E1-A49C-031AA51AC27D}"/>
              </a:ext>
            </a:extLst>
          </p:cNvPr>
          <p:cNvSpPr>
            <a:spLocks noGrp="1"/>
          </p:cNvSpPr>
          <p:nvPr>
            <p:ph type="sldNum" sz="quarter" idx="12"/>
          </p:nvPr>
        </p:nvSpPr>
        <p:spPr/>
        <p:txBody>
          <a:bodyPr/>
          <a:lstStyle/>
          <a:p>
            <a:fld id="{B5FBEFE2-BF3E-4E80-AC9C-5EAE482F3668}" type="slidenum">
              <a:rPr lang="fr-CH" smtClean="0"/>
              <a:t>11</a:t>
            </a:fld>
            <a:endParaRPr lang="fr-CH"/>
          </a:p>
        </p:txBody>
      </p:sp>
    </p:spTree>
    <p:extLst>
      <p:ext uri="{BB962C8B-B14F-4D97-AF65-F5344CB8AC3E}">
        <p14:creationId xmlns:p14="http://schemas.microsoft.com/office/powerpoint/2010/main" val="265620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5CD">
            <a:alpha val="60000"/>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Title 4"/>
          <p:cNvSpPr txBox="1">
            <a:spLocks/>
          </p:cNvSpPr>
          <p:nvPr/>
        </p:nvSpPr>
        <p:spPr>
          <a:xfrm>
            <a:off x="1143000" y="38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u="sng"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12</a:t>
            </a:fld>
            <a:endParaRPr lang="fr-CH">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F0CF2AE-B8D0-4CF6-B074-2B2238377827}"/>
              </a:ext>
            </a:extLst>
          </p:cNvPr>
          <p:cNvSpPr/>
          <p:nvPr/>
        </p:nvSpPr>
        <p:spPr>
          <a:xfrm>
            <a:off x="946298" y="136525"/>
            <a:ext cx="11245701" cy="769441"/>
          </a:xfrm>
          <a:prstGeom prst="rect">
            <a:avLst/>
          </a:prstGeom>
        </p:spPr>
        <p:txBody>
          <a:bodyPr wrap="square">
            <a:spAutoFit/>
          </a:bodyPr>
          <a:lstStyle/>
          <a:p>
            <a:r>
              <a:rPr lang="en-US" sz="4400" u="sng" dirty="0">
                <a:solidFill>
                  <a:prstClr val="black"/>
                </a:solidFill>
                <a:ea typeface="+mj-ea"/>
                <a:cs typeface="+mj-cs"/>
              </a:rPr>
              <a:t>Humanitarian Crisis and Public communication</a:t>
            </a:r>
            <a:endParaRPr lang="fr-CH" dirty="0"/>
          </a:p>
        </p:txBody>
      </p:sp>
      <p:sp>
        <p:nvSpPr>
          <p:cNvPr id="10" name="Content Placeholder 2">
            <a:extLst>
              <a:ext uri="{FF2B5EF4-FFF2-40B4-BE49-F238E27FC236}">
                <a16:creationId xmlns:a16="http://schemas.microsoft.com/office/drawing/2014/main" id="{31B08A47-4CCD-4896-83AD-FDA57F540E01}"/>
              </a:ext>
            </a:extLst>
          </p:cNvPr>
          <p:cNvSpPr txBox="1">
            <a:spLocks/>
          </p:cNvSpPr>
          <p:nvPr/>
        </p:nvSpPr>
        <p:spPr>
          <a:xfrm>
            <a:off x="1174898" y="1424763"/>
            <a:ext cx="10547497" cy="52967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solidFill>
                  <a:srgbClr val="0033CC"/>
                </a:solidFill>
                <a:latin typeface="Arial" panose="020B0604020202020204" pitchFamily="34" charset="0"/>
                <a:cs typeface="Arial" panose="020B0604020202020204" pitchFamily="34" charset="0"/>
              </a:rPr>
              <a:t>Group work</a:t>
            </a:r>
            <a:r>
              <a:rPr lang="en-GB" dirty="0">
                <a:solidFill>
                  <a:srgbClr val="0033CC"/>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US" dirty="0">
              <a:ea typeface="Times New Roman" charset="0"/>
              <a:cs typeface="Times New Roman" charset="0"/>
            </a:endParaRPr>
          </a:p>
          <a:p>
            <a:pPr marL="514350" indent="-514350" algn="ctr">
              <a:buFont typeface="+mj-lt"/>
              <a:buAutoNum type="arabicPeriod"/>
            </a:pPr>
            <a:r>
              <a:rPr lang="en-US" dirty="0">
                <a:ea typeface="Times New Roman" charset="0"/>
                <a:cs typeface="Times New Roman" charset="0"/>
              </a:rPr>
              <a:t>What can be the positive and negative outcomes of a large media coverage of a humanitarian crisis?</a:t>
            </a:r>
          </a:p>
          <a:p>
            <a:pPr marL="0" indent="0" algn="ctr">
              <a:buFont typeface="Arial" panose="020B0604020202020204" pitchFamily="34" charset="0"/>
              <a:buNone/>
            </a:pPr>
            <a:r>
              <a:rPr lang="en-US" dirty="0">
                <a:ea typeface="Times New Roman" charset="0"/>
                <a:cs typeface="Times New Roman" charset="0"/>
              </a:rPr>
              <a:t>What does it change ? What may be the consequences ?</a:t>
            </a:r>
          </a:p>
          <a:p>
            <a:pPr marL="0" indent="0" algn="ctr">
              <a:buFont typeface="Arial" panose="020B0604020202020204" pitchFamily="34" charset="0"/>
              <a:buNone/>
            </a:pPr>
            <a:endParaRPr lang="en-GB" dirty="0">
              <a:cs typeface="Arial" panose="020B0604020202020204" pitchFamily="34" charset="0"/>
            </a:endParaRPr>
          </a:p>
          <a:p>
            <a:pPr marL="0" indent="0" algn="ctr">
              <a:buFont typeface="Arial" panose="020B0604020202020204" pitchFamily="34" charset="0"/>
              <a:buNone/>
            </a:pPr>
            <a:r>
              <a:rPr lang="en-GB" dirty="0">
                <a:cs typeface="Arial" panose="020B0604020202020204" pitchFamily="34" charset="0"/>
              </a:rPr>
              <a:t>2.   Identify reasons why your organization should communicate publicly </a:t>
            </a:r>
          </a:p>
          <a:p>
            <a:pPr marL="0" indent="0" algn="ctr">
              <a:buFont typeface="Arial" panose="020B0604020202020204" pitchFamily="34" charset="0"/>
              <a:buNone/>
            </a:pPr>
            <a:endParaRPr lang="en-US" dirty="0">
              <a:ea typeface="Times New Roman" charset="0"/>
              <a:cs typeface="Times New Roman" charset="0"/>
            </a:endParaRPr>
          </a:p>
          <a:p>
            <a:pPr marL="0" indent="0" algn="ctr">
              <a:buFont typeface="Arial" panose="020B0604020202020204" pitchFamily="34" charset="0"/>
              <a:buNone/>
            </a:pPr>
            <a:r>
              <a:rPr lang="en-US" dirty="0">
                <a:ea typeface="Times New Roman" charset="0"/>
                <a:cs typeface="Times New Roman" charset="0"/>
              </a:rPr>
              <a:t>3.  Give examples of potentially sensitive data/information that may cause  problems if a humanitarian organization communicates publicly </a:t>
            </a:r>
          </a:p>
          <a:p>
            <a:pPr marL="0" indent="0" algn="ctr">
              <a:buFont typeface="Arial" panose="020B0604020202020204" pitchFamily="34" charset="0"/>
              <a:buNone/>
            </a:pPr>
            <a:r>
              <a:rPr lang="en-US" dirty="0">
                <a:ea typeface="Times New Roman" charset="0"/>
                <a:cs typeface="Times New Roman" charset="0"/>
              </a:rPr>
              <a:t> </a:t>
            </a:r>
          </a:p>
          <a:p>
            <a:pPr marL="0" indent="0" algn="ctr">
              <a:buFont typeface="Arial" panose="020B0604020202020204" pitchFamily="34" charset="0"/>
              <a:buNone/>
            </a:pPr>
            <a:r>
              <a:rPr lang="en-US" b="1" dirty="0">
                <a:solidFill>
                  <a:srgbClr val="FF0000"/>
                </a:solidFill>
                <a:latin typeface="Arial" panose="020B0604020202020204" pitchFamily="34" charset="0"/>
                <a:cs typeface="Arial" panose="020B0604020202020204" pitchFamily="34" charset="0"/>
              </a:rPr>
              <a:t>15 minutes</a:t>
            </a:r>
          </a:p>
          <a:p>
            <a:pPr marL="0" indent="0" algn="ctr">
              <a:buNone/>
            </a:pPr>
            <a:r>
              <a:rPr lang="en-US" dirty="0"/>
              <a:t>-&gt;  Benefits &amp; risks need to be considered </a:t>
            </a:r>
            <a:endParaRPr lang="en-GB" dirty="0"/>
          </a:p>
          <a:p>
            <a:pPr marL="0" indent="0" algn="ctr">
              <a:buFont typeface="Arial" panose="020B0604020202020204" pitchFamily="34" charset="0"/>
              <a:buNone/>
            </a:pPr>
            <a:endParaRPr lang="en-US" dirty="0">
              <a:latin typeface="Times New Roman" charset="0"/>
              <a:ea typeface="Times New Roman" charset="0"/>
              <a:cs typeface="Times New Roman" charset="0"/>
            </a:endParaRPr>
          </a:p>
          <a:p>
            <a:pPr marL="0" indent="0" algn="ctr">
              <a:buFont typeface="Arial" panose="020B0604020202020204" pitchFamily="34" charset="0"/>
              <a:buNone/>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450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84"/>
            <a:ext cx="10515600" cy="1325563"/>
          </a:xfrm>
        </p:spPr>
        <p:txBody>
          <a:bodyPr/>
          <a:lstStyle/>
          <a:p>
            <a:r>
              <a:rPr lang="en-US" u="sng" dirty="0">
                <a:latin typeface="+mn-lt"/>
                <a:cs typeface="Arial" panose="020B0604020202020204" pitchFamily="34" charset="0"/>
              </a:rPr>
              <a:t>Why is it important to communicate?</a:t>
            </a:r>
            <a:endParaRPr lang="fr-CH" u="sng" dirty="0">
              <a:latin typeface="+mn-lt"/>
              <a:cs typeface="Arial" panose="020B0604020202020204" pitchFamily="34" charset="0"/>
            </a:endParaRPr>
          </a:p>
        </p:txBody>
      </p:sp>
      <p:sp>
        <p:nvSpPr>
          <p:cNvPr id="3" name="Content Placeholder 2"/>
          <p:cNvSpPr>
            <a:spLocks noGrp="1"/>
          </p:cNvSpPr>
          <p:nvPr>
            <p:ph idx="1"/>
          </p:nvPr>
        </p:nvSpPr>
        <p:spPr>
          <a:xfrm>
            <a:off x="838199" y="1543792"/>
            <a:ext cx="11191505" cy="5072558"/>
          </a:xfrm>
        </p:spPr>
        <p:txBody>
          <a:bodyPr>
            <a:normAutofit fontScale="77500" lnSpcReduction="20000"/>
          </a:bodyPr>
          <a:lstStyle/>
          <a:p>
            <a:pPr marL="0" indent="0">
              <a:buNone/>
            </a:pPr>
            <a:r>
              <a:rPr lang="en-US" sz="3100" dirty="0">
                <a:cs typeface="Arial" panose="020B0604020202020204" pitchFamily="34" charset="0"/>
              </a:rPr>
              <a:t>Communication is critical for:</a:t>
            </a:r>
          </a:p>
          <a:p>
            <a:pPr marL="971550" lvl="1" indent="-514350">
              <a:buFont typeface="+mj-lt"/>
              <a:buAutoNum type="arabicPeriod"/>
            </a:pPr>
            <a:r>
              <a:rPr lang="en-US" sz="3100" dirty="0">
                <a:cs typeface="Arial" panose="020B0604020202020204" pitchFamily="34" charset="0"/>
              </a:rPr>
              <a:t>access, </a:t>
            </a:r>
          </a:p>
          <a:p>
            <a:pPr marL="971550" lvl="1" indent="-514350">
              <a:buFont typeface="+mj-lt"/>
              <a:buAutoNum type="arabicPeriod"/>
            </a:pPr>
            <a:r>
              <a:rPr lang="en-US" sz="3100" dirty="0">
                <a:cs typeface="Arial" panose="020B0604020202020204" pitchFamily="34" charset="0"/>
              </a:rPr>
              <a:t>security, </a:t>
            </a:r>
          </a:p>
          <a:p>
            <a:pPr marL="971550" lvl="1" indent="-514350">
              <a:buFont typeface="+mj-lt"/>
              <a:buAutoNum type="arabicPeriod"/>
            </a:pPr>
            <a:r>
              <a:rPr lang="en-US" sz="3100" dirty="0">
                <a:cs typeface="Arial" panose="020B0604020202020204" pitchFamily="34" charset="0"/>
              </a:rPr>
              <a:t>acceptance, </a:t>
            </a:r>
          </a:p>
          <a:p>
            <a:pPr marL="971550" lvl="1" indent="-514350">
              <a:buFont typeface="+mj-lt"/>
              <a:buAutoNum type="arabicPeriod"/>
            </a:pPr>
            <a:r>
              <a:rPr lang="en-US" sz="3100" dirty="0">
                <a:cs typeface="Arial" panose="020B0604020202020204" pitchFamily="34" charset="0"/>
              </a:rPr>
              <a:t>support, including financial </a:t>
            </a:r>
          </a:p>
          <a:p>
            <a:pPr marL="0" indent="0">
              <a:buNone/>
            </a:pPr>
            <a:endParaRPr lang="en-US" sz="3100" dirty="0">
              <a:cs typeface="Arial" panose="020B0604020202020204" pitchFamily="34" charset="0"/>
            </a:endParaRPr>
          </a:p>
          <a:p>
            <a:pPr marL="0" indent="0">
              <a:buNone/>
            </a:pPr>
            <a:r>
              <a:rPr lang="en-US" sz="3100" dirty="0">
                <a:cs typeface="Arial" panose="020B0604020202020204" pitchFamily="34" charset="0"/>
              </a:rPr>
              <a:t>Need to</a:t>
            </a:r>
          </a:p>
          <a:p>
            <a:pPr marL="971550" lvl="1" indent="-514350">
              <a:buFont typeface="+mj-lt"/>
              <a:buAutoNum type="arabicPeriod"/>
            </a:pPr>
            <a:r>
              <a:rPr lang="en-US" sz="3100" dirty="0">
                <a:cs typeface="Arial" panose="020B0604020202020204" pitchFamily="34" charset="0"/>
              </a:rPr>
              <a:t>raise awareness, </a:t>
            </a:r>
          </a:p>
          <a:p>
            <a:pPr marL="971550" lvl="1" indent="-514350">
              <a:buFont typeface="+mj-lt"/>
              <a:buAutoNum type="arabicPeriod"/>
            </a:pPr>
            <a:r>
              <a:rPr lang="en-US" sz="3100" dirty="0">
                <a:cs typeface="Arial" panose="020B0604020202020204" pitchFamily="34" charset="0"/>
              </a:rPr>
              <a:t>influence, </a:t>
            </a:r>
          </a:p>
          <a:p>
            <a:pPr marL="971550" lvl="1" indent="-514350">
              <a:buFont typeface="+mj-lt"/>
              <a:buAutoNum type="arabicPeriod"/>
            </a:pPr>
            <a:r>
              <a:rPr lang="en-US" sz="3100" dirty="0">
                <a:cs typeface="Arial" panose="020B0604020202020204" pitchFamily="34" charset="0"/>
              </a:rPr>
              <a:t>mobilize, </a:t>
            </a:r>
          </a:p>
          <a:p>
            <a:pPr marL="971550" lvl="1" indent="-514350">
              <a:buFont typeface="+mj-lt"/>
              <a:buAutoNum type="arabicPeriod"/>
            </a:pPr>
            <a:r>
              <a:rPr lang="en-US" sz="3100" dirty="0">
                <a:cs typeface="Arial" panose="020B0604020202020204" pitchFamily="34" charset="0"/>
              </a:rPr>
              <a:t>call for action !  </a:t>
            </a:r>
          </a:p>
          <a:p>
            <a:endParaRPr lang="en-US" sz="3100" dirty="0">
              <a:cs typeface="Arial" panose="020B0604020202020204" pitchFamily="34" charset="0"/>
            </a:endParaRPr>
          </a:p>
          <a:p>
            <a:pPr marL="0" indent="0">
              <a:buNone/>
            </a:pPr>
            <a:r>
              <a:rPr lang="en-US" sz="3100" dirty="0">
                <a:cs typeface="Arial" panose="020B0604020202020204" pitchFamily="34" charset="0"/>
              </a:rPr>
              <a:t>Management of perception and reputation:</a:t>
            </a:r>
          </a:p>
          <a:p>
            <a:r>
              <a:rPr lang="en-US" sz="3100" dirty="0">
                <a:cs typeface="Arial" panose="020B0604020202020204" pitchFamily="34" charset="0"/>
              </a:rPr>
              <a:t>Response to manipulation, propaganda, controversies </a:t>
            </a:r>
          </a:p>
          <a:p>
            <a:pPr marL="0" indent="0">
              <a:buNone/>
            </a:pPr>
            <a:endParaRPr lang="en-US" sz="3100" dirty="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0" indent="0">
              <a:buNone/>
            </a:pPr>
            <a:endParaRPr lang="fr-CH"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865963" y="1680357"/>
            <a:ext cx="5972355" cy="3348817"/>
          </a:xfrm>
          <a:prstGeom prst="rect">
            <a:avLst/>
          </a:prstGeom>
        </p:spPr>
      </p:pic>
      <p:sp>
        <p:nvSpPr>
          <p:cNvPr id="5" name="Rectangle 4">
            <a:extLst>
              <a:ext uri="{FF2B5EF4-FFF2-40B4-BE49-F238E27FC236}">
                <a16:creationId xmlns:a16="http://schemas.microsoft.com/office/drawing/2014/main" id="{F37E2073-C431-4184-8008-A52599B9102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68117F-AFC2-4924-9FA6-2460B874B3D5}"/>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Rectangle 6">
            <a:extLst>
              <a:ext uri="{FF2B5EF4-FFF2-40B4-BE49-F238E27FC236}">
                <a16:creationId xmlns:a16="http://schemas.microsoft.com/office/drawing/2014/main" id="{DEA7BF3D-EDB2-413B-80B2-0AD2DF0DBA89}"/>
              </a:ext>
            </a:extLst>
          </p:cNvPr>
          <p:cNvSpPr/>
          <p:nvPr/>
        </p:nvSpPr>
        <p:spPr>
          <a:xfrm>
            <a:off x="9639114" y="5029174"/>
            <a:ext cx="2469394" cy="369332"/>
          </a:xfrm>
          <a:prstGeom prst="rect">
            <a:avLst/>
          </a:prstGeom>
        </p:spPr>
        <p:txBody>
          <a:bodyPr wrap="none">
            <a:spAutoFit/>
          </a:bodyPr>
          <a:lstStyle/>
          <a:p>
            <a:r>
              <a:rPr lang="en-CA" dirty="0"/>
              <a:t>https://www.icrc.org/en</a:t>
            </a:r>
          </a:p>
        </p:txBody>
      </p:sp>
      <p:sp>
        <p:nvSpPr>
          <p:cNvPr id="8" name="Slide Number Placeholder 7">
            <a:extLst>
              <a:ext uri="{FF2B5EF4-FFF2-40B4-BE49-F238E27FC236}">
                <a16:creationId xmlns:a16="http://schemas.microsoft.com/office/drawing/2014/main" id="{0A8DA45E-4C4E-45E2-A153-6875704EF566}"/>
              </a:ext>
            </a:extLst>
          </p:cNvPr>
          <p:cNvSpPr>
            <a:spLocks noGrp="1"/>
          </p:cNvSpPr>
          <p:nvPr>
            <p:ph type="sldNum" sz="quarter" idx="12"/>
          </p:nvPr>
        </p:nvSpPr>
        <p:spPr/>
        <p:txBody>
          <a:bodyPr/>
          <a:lstStyle/>
          <a:p>
            <a:fld id="{B5FBEFE2-BF3E-4E80-AC9C-5EAE482F3668}" type="slidenum">
              <a:rPr lang="fr-CH" smtClean="0"/>
              <a:t>13</a:t>
            </a:fld>
            <a:endParaRPr lang="fr-CH"/>
          </a:p>
        </p:txBody>
      </p:sp>
    </p:spTree>
    <p:extLst>
      <p:ext uri="{BB962C8B-B14F-4D97-AF65-F5344CB8AC3E}">
        <p14:creationId xmlns:p14="http://schemas.microsoft.com/office/powerpoint/2010/main" val="245720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0926" y="770467"/>
          <a:ext cx="8905686" cy="3147291"/>
        </p:xfrm>
        <a:graphic>
          <a:graphicData uri="http://schemas.openxmlformats.org/drawingml/2006/table">
            <a:tbl>
              <a:tblPr firstRow="1" bandRow="1">
                <a:tableStyleId>{5C22544A-7EE6-4342-B048-85BDC9FD1C3A}</a:tableStyleId>
              </a:tblPr>
              <a:tblGrid>
                <a:gridCol w="8905686">
                  <a:extLst>
                    <a:ext uri="{9D8B030D-6E8A-4147-A177-3AD203B41FA5}">
                      <a16:colId xmlns:a16="http://schemas.microsoft.com/office/drawing/2014/main" val="20000"/>
                    </a:ext>
                  </a:extLst>
                </a:gridCol>
              </a:tblGrid>
              <a:tr h="3147291">
                <a:tc>
                  <a:txBody>
                    <a:bodyPr/>
                    <a:lstStyle/>
                    <a:p>
                      <a:endParaRPr lang="fr-CH" dirty="0"/>
                    </a:p>
                  </a:txBody>
                  <a:tcPr>
                    <a:solidFill>
                      <a:srgbClr val="FFFF00"/>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2710926" y="770466"/>
            <a:ext cx="9196796" cy="6001643"/>
          </a:xfrm>
          <a:prstGeom prst="rect">
            <a:avLst/>
          </a:prstGeom>
          <a:noFill/>
        </p:spPr>
        <p:txBody>
          <a:bodyPr wrap="square" rtlCol="0">
            <a:spAutoFit/>
          </a:bodyPr>
          <a:lstStyle/>
          <a:p>
            <a:pPr marL="457200" indent="-457200" fontAlgn="base">
              <a:spcBef>
                <a:spcPct val="0"/>
              </a:spcBef>
              <a:spcAft>
                <a:spcPct val="0"/>
              </a:spcAft>
              <a:buFont typeface="+mj-lt"/>
              <a:buAutoNum type="arabicPeriod"/>
            </a:pPr>
            <a:r>
              <a:rPr lang="en-US" sz="2400" dirty="0">
                <a:solidFill>
                  <a:srgbClr val="000000"/>
                </a:solidFill>
                <a:cs typeface="Arial" panose="020B0604020202020204" pitchFamily="34" charset="0"/>
              </a:rPr>
              <a:t>B</a:t>
            </a:r>
            <a:r>
              <a:rPr lang="en-GB" sz="2400" dirty="0" err="1">
                <a:solidFill>
                  <a:srgbClr val="000000"/>
                </a:solidFill>
                <a:cs typeface="Arial" panose="020B0604020202020204" pitchFamily="34" charset="0"/>
              </a:rPr>
              <a:t>uild</a:t>
            </a:r>
            <a:r>
              <a:rPr lang="en-GB" sz="2400" dirty="0">
                <a:solidFill>
                  <a:srgbClr val="000000"/>
                </a:solidFill>
                <a:cs typeface="Arial" panose="020B0604020202020204" pitchFamily="34" charset="0"/>
              </a:rPr>
              <a:t> </a:t>
            </a:r>
            <a:r>
              <a:rPr lang="en-GB" sz="2400" u="sng" dirty="0">
                <a:solidFill>
                  <a:srgbClr val="000000"/>
                </a:solidFill>
                <a:cs typeface="Arial" panose="020B0604020202020204" pitchFamily="34" charset="0"/>
              </a:rPr>
              <a:t>trust </a:t>
            </a:r>
            <a:r>
              <a:rPr lang="en-GB" sz="2400" dirty="0">
                <a:solidFill>
                  <a:srgbClr val="000000"/>
                </a:solidFill>
                <a:cs typeface="Arial" panose="020B0604020202020204" pitchFamily="34" charset="0"/>
              </a:rPr>
              <a:t>in the ICRC to facilitate its humanitarian action</a:t>
            </a:r>
          </a:p>
          <a:p>
            <a:pPr marL="457200" indent="-457200" fontAlgn="base">
              <a:spcBef>
                <a:spcPct val="0"/>
              </a:spcBef>
              <a:spcAft>
                <a:spcPct val="0"/>
              </a:spcAft>
              <a:buFont typeface="+mj-lt"/>
              <a:buAutoNum type="arabicPeriod"/>
            </a:pPr>
            <a:endParaRPr lang="en-GB" sz="2400"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Enhance the International Red Cross and Red Crescent </a:t>
            </a:r>
            <a:r>
              <a:rPr lang="en-GB" sz="2400" u="sng" dirty="0">
                <a:solidFill>
                  <a:srgbClr val="000000"/>
                </a:solidFill>
                <a:cs typeface="Arial" panose="020B0604020202020204" pitchFamily="34" charset="0"/>
              </a:rPr>
              <a:t>Movement’s public profile</a:t>
            </a:r>
          </a:p>
          <a:p>
            <a:pPr fontAlgn="base">
              <a:spcBef>
                <a:spcPct val="0"/>
              </a:spcBef>
              <a:spcAft>
                <a:spcPct val="0"/>
              </a:spcAft>
            </a:pPr>
            <a:endParaRPr lang="en-GB" sz="2400"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Communicate to </a:t>
            </a:r>
            <a:r>
              <a:rPr lang="en-GB" sz="2400" u="sng" dirty="0">
                <a:solidFill>
                  <a:srgbClr val="000000"/>
                </a:solidFill>
                <a:cs typeface="Arial" panose="020B0604020202020204" pitchFamily="34" charset="0"/>
              </a:rPr>
              <a:t>influence</a:t>
            </a:r>
            <a:r>
              <a:rPr lang="en-GB" sz="2400" dirty="0">
                <a:solidFill>
                  <a:srgbClr val="000000"/>
                </a:solidFill>
                <a:cs typeface="Arial" panose="020B0604020202020204" pitchFamily="34" charset="0"/>
              </a:rPr>
              <a:t> behaviour and policies </a:t>
            </a:r>
            <a:endParaRPr lang="en-GB" sz="2400" b="1"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endParaRPr lang="en-GB" sz="2400" b="1"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u="sng" dirty="0">
                <a:solidFill>
                  <a:srgbClr val="000000"/>
                </a:solidFill>
                <a:cs typeface="Arial" panose="020B0604020202020204" pitchFamily="34" charset="0"/>
              </a:rPr>
              <a:t>Empower people </a:t>
            </a:r>
            <a:r>
              <a:rPr lang="en-GB" sz="2400" dirty="0">
                <a:solidFill>
                  <a:srgbClr val="000000"/>
                </a:solidFill>
                <a:cs typeface="Arial" panose="020B0604020202020204" pitchFamily="34" charset="0"/>
              </a:rPr>
              <a:t>through information</a:t>
            </a:r>
          </a:p>
          <a:p>
            <a:pPr fontAlgn="base">
              <a:spcBef>
                <a:spcPct val="0"/>
              </a:spcBef>
              <a:spcAft>
                <a:spcPct val="0"/>
              </a:spcAft>
            </a:pPr>
            <a:endParaRPr lang="en-US" sz="24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sz="2400" dirty="0">
                <a:solidFill>
                  <a:srgbClr val="000000"/>
                </a:solidFill>
                <a:latin typeface="Arial" panose="020B0604020202020204" pitchFamily="34" charset="0"/>
                <a:cs typeface="Arial" panose="020B0604020202020204" pitchFamily="34" charset="0"/>
              </a:rPr>
              <a:t>5. </a:t>
            </a:r>
            <a:r>
              <a:rPr lang="en-US" sz="2400" dirty="0">
                <a:solidFill>
                  <a:srgbClr val="000000"/>
                </a:solidFill>
                <a:cs typeface="Arial" panose="020B0604020202020204" pitchFamily="34" charset="0"/>
              </a:rPr>
              <a:t>Focus on </a:t>
            </a:r>
            <a:r>
              <a:rPr lang="en-US" sz="2400" u="sng" dirty="0">
                <a:solidFill>
                  <a:srgbClr val="000000"/>
                </a:solidFill>
                <a:cs typeface="Arial" panose="020B0604020202020204" pitchFamily="34" charset="0"/>
              </a:rPr>
              <a:t>people and </a:t>
            </a:r>
            <a:r>
              <a:rPr lang="en-US" sz="2400" u="sng" dirty="0">
                <a:cs typeface="Arial" panose="020B0604020202020204" pitchFamily="34" charset="0"/>
              </a:rPr>
              <a:t>the laws </a:t>
            </a:r>
            <a:r>
              <a:rPr lang="en-US" sz="2400" dirty="0">
                <a:cs typeface="Arial" panose="020B0604020202020204" pitchFamily="34" charset="0"/>
              </a:rPr>
              <a:t>protecting </a:t>
            </a:r>
            <a:r>
              <a:rPr lang="en-US" sz="2400" dirty="0">
                <a:solidFill>
                  <a:srgbClr val="000000"/>
                </a:solidFill>
                <a:cs typeface="Arial" panose="020B0604020202020204" pitchFamily="34" charset="0"/>
              </a:rPr>
              <a:t>them</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6. Broaden the ICRC's </a:t>
            </a:r>
            <a:r>
              <a:rPr lang="en-US" sz="2400" u="sng" dirty="0">
                <a:solidFill>
                  <a:srgbClr val="000000"/>
                </a:solidFill>
                <a:cs typeface="Arial" panose="020B0604020202020204" pitchFamily="34" charset="0"/>
              </a:rPr>
              <a:t>public support </a:t>
            </a:r>
            <a:r>
              <a:rPr lang="en-US" sz="2400" dirty="0">
                <a:solidFill>
                  <a:srgbClr val="000000"/>
                </a:solidFill>
                <a:cs typeface="Arial" panose="020B0604020202020204" pitchFamily="34" charset="0"/>
              </a:rPr>
              <a:t>base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7. Incorporate communication in all </a:t>
            </a:r>
            <a:r>
              <a:rPr lang="en-US" sz="2400" u="sng" dirty="0">
                <a:solidFill>
                  <a:srgbClr val="000000"/>
                </a:solidFill>
                <a:cs typeface="Arial" panose="020B0604020202020204" pitchFamily="34" charset="0"/>
              </a:rPr>
              <a:t>ICRC strategies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8. Communicate for </a:t>
            </a:r>
            <a:r>
              <a:rPr lang="en-US" sz="2400" u="sng" dirty="0">
                <a:solidFill>
                  <a:srgbClr val="000000"/>
                </a:solidFill>
                <a:cs typeface="Arial" panose="020B0604020202020204" pitchFamily="34" charset="0"/>
              </a:rPr>
              <a:t>impact and ethically </a:t>
            </a:r>
          </a:p>
        </p:txBody>
      </p:sp>
      <p:sp>
        <p:nvSpPr>
          <p:cNvPr id="5" name="Rectangle 2"/>
          <p:cNvSpPr txBox="1">
            <a:spLocks noChangeArrowheads="1"/>
          </p:cNvSpPr>
          <p:nvPr/>
        </p:nvSpPr>
        <p:spPr bwMode="auto">
          <a:xfrm>
            <a:off x="703951" y="-197179"/>
            <a:ext cx="10784097" cy="105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5000">
                <a:solidFill>
                  <a:srgbClr val="008A8C"/>
                </a:solidFill>
                <a:latin typeface="+mj-lt"/>
                <a:ea typeface="+mj-ea"/>
                <a:cs typeface="+mj-cs"/>
              </a:defRPr>
            </a:lvl1pPr>
            <a:lvl2pPr algn="l" rtl="0" eaLnBrk="1" fontAlgn="base" hangingPunct="1">
              <a:spcBef>
                <a:spcPct val="0"/>
              </a:spcBef>
              <a:spcAft>
                <a:spcPct val="0"/>
              </a:spcAft>
              <a:defRPr sz="4000">
                <a:solidFill>
                  <a:srgbClr val="008A8C"/>
                </a:solidFill>
                <a:latin typeface="Arial" charset="0"/>
                <a:cs typeface="Arial" charset="0"/>
              </a:defRPr>
            </a:lvl2pPr>
            <a:lvl3pPr algn="l" rtl="0" eaLnBrk="1" fontAlgn="base" hangingPunct="1">
              <a:spcBef>
                <a:spcPct val="0"/>
              </a:spcBef>
              <a:spcAft>
                <a:spcPct val="0"/>
              </a:spcAft>
              <a:defRPr sz="4000">
                <a:solidFill>
                  <a:srgbClr val="008A8C"/>
                </a:solidFill>
                <a:latin typeface="Arial" charset="0"/>
                <a:cs typeface="Arial" charset="0"/>
              </a:defRPr>
            </a:lvl3pPr>
            <a:lvl4pPr algn="l" rtl="0" eaLnBrk="1" fontAlgn="base" hangingPunct="1">
              <a:spcBef>
                <a:spcPct val="0"/>
              </a:spcBef>
              <a:spcAft>
                <a:spcPct val="0"/>
              </a:spcAft>
              <a:defRPr sz="4000">
                <a:solidFill>
                  <a:srgbClr val="008A8C"/>
                </a:solidFill>
                <a:latin typeface="Arial" charset="0"/>
                <a:cs typeface="Arial" charset="0"/>
              </a:defRPr>
            </a:lvl4pPr>
            <a:lvl5pPr algn="l" rtl="0" eaLnBrk="1" fontAlgn="base" hangingPunct="1">
              <a:spcBef>
                <a:spcPct val="0"/>
              </a:spcBef>
              <a:spcAft>
                <a:spcPct val="0"/>
              </a:spcAft>
              <a:defRPr sz="4000">
                <a:solidFill>
                  <a:srgbClr val="008A8C"/>
                </a:solidFill>
                <a:latin typeface="Arial" charset="0"/>
                <a:cs typeface="Arial" charset="0"/>
              </a:defRPr>
            </a:lvl5pPr>
            <a:lvl6pPr marL="457200" algn="l" rtl="0" eaLnBrk="1" fontAlgn="base" hangingPunct="1">
              <a:spcBef>
                <a:spcPct val="0"/>
              </a:spcBef>
              <a:spcAft>
                <a:spcPct val="0"/>
              </a:spcAft>
              <a:defRPr sz="4000">
                <a:solidFill>
                  <a:srgbClr val="008A8C"/>
                </a:solidFill>
                <a:latin typeface="Arial" charset="0"/>
                <a:cs typeface="Arial" charset="0"/>
              </a:defRPr>
            </a:lvl6pPr>
            <a:lvl7pPr marL="914400" algn="l" rtl="0" eaLnBrk="1" fontAlgn="base" hangingPunct="1">
              <a:spcBef>
                <a:spcPct val="0"/>
              </a:spcBef>
              <a:spcAft>
                <a:spcPct val="0"/>
              </a:spcAft>
              <a:defRPr sz="4000">
                <a:solidFill>
                  <a:srgbClr val="008A8C"/>
                </a:solidFill>
                <a:latin typeface="Arial" charset="0"/>
                <a:cs typeface="Arial" charset="0"/>
              </a:defRPr>
            </a:lvl7pPr>
            <a:lvl8pPr marL="1371600" algn="l" rtl="0" eaLnBrk="1" fontAlgn="base" hangingPunct="1">
              <a:spcBef>
                <a:spcPct val="0"/>
              </a:spcBef>
              <a:spcAft>
                <a:spcPct val="0"/>
              </a:spcAft>
              <a:defRPr sz="4000">
                <a:solidFill>
                  <a:srgbClr val="008A8C"/>
                </a:solidFill>
                <a:latin typeface="Arial" charset="0"/>
                <a:cs typeface="Arial" charset="0"/>
              </a:defRPr>
            </a:lvl8pPr>
            <a:lvl9pPr marL="1828800" algn="l" rtl="0" eaLnBrk="1" fontAlgn="base" hangingPunct="1">
              <a:spcBef>
                <a:spcPct val="0"/>
              </a:spcBef>
              <a:spcAft>
                <a:spcPct val="0"/>
              </a:spcAft>
              <a:defRPr sz="4000">
                <a:solidFill>
                  <a:srgbClr val="008A8C"/>
                </a:solidFill>
                <a:latin typeface="Arial" charset="0"/>
                <a:cs typeface="Arial" charset="0"/>
              </a:defRPr>
            </a:lvl9pPr>
          </a:lstStyle>
          <a:p>
            <a:r>
              <a:rPr lang="en-GB" sz="3400" kern="0" dirty="0">
                <a:solidFill>
                  <a:schemeClr val="tx1"/>
                </a:solidFill>
                <a:latin typeface="Arial" panose="020B0604020202020204" pitchFamily="34" charset="0"/>
                <a:cs typeface="Arial" panose="020B0604020202020204" pitchFamily="34" charset="0"/>
              </a:rPr>
              <a:t>Example: </a:t>
            </a:r>
            <a:r>
              <a:rPr lang="en-GB" sz="3400" u="sng" kern="0" dirty="0">
                <a:solidFill>
                  <a:schemeClr val="tx1"/>
                </a:solidFill>
                <a:latin typeface="Arial" panose="020B0604020202020204" pitchFamily="34" charset="0"/>
                <a:cs typeface="Arial" panose="020B0604020202020204" pitchFamily="34" charset="0"/>
              </a:rPr>
              <a:t>ICRC communication policy/Doctrine 7:  </a:t>
            </a:r>
          </a:p>
        </p:txBody>
      </p:sp>
      <p:cxnSp>
        <p:nvCxnSpPr>
          <p:cNvPr id="7" name="Straight Connector 6"/>
          <p:cNvCxnSpPr/>
          <p:nvPr/>
        </p:nvCxnSpPr>
        <p:spPr>
          <a:xfrm>
            <a:off x="2927648" y="1124744"/>
            <a:ext cx="698477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nvPr>
        </p:nvGraphicFramePr>
        <p:xfrm>
          <a:off x="1613647" y="770468"/>
          <a:ext cx="1097280" cy="314729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3147290">
                <a:tc>
                  <a:txBody>
                    <a:bodyPr/>
                    <a:lstStyle/>
                    <a:p>
                      <a:pPr algn="l"/>
                      <a:r>
                        <a:rPr lang="en-US" dirty="0">
                          <a:solidFill>
                            <a:srgbClr val="FFFF00"/>
                          </a:solidFill>
                        </a:rPr>
                        <a:t>Why</a:t>
                      </a:r>
                    </a:p>
                    <a:p>
                      <a:pPr algn="l"/>
                      <a:r>
                        <a:rPr lang="en-US" dirty="0">
                          <a:solidFill>
                            <a:srgbClr val="FFFF00"/>
                          </a:solidFill>
                        </a:rPr>
                        <a:t>4</a:t>
                      </a:r>
                      <a:r>
                        <a:rPr lang="en-US" baseline="0" dirty="0">
                          <a:solidFill>
                            <a:srgbClr val="FFFF00"/>
                          </a:solidFill>
                        </a:rPr>
                        <a:t> Goals</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nvPr>
        </p:nvGraphicFramePr>
        <p:xfrm>
          <a:off x="1613647" y="4010272"/>
          <a:ext cx="1097279" cy="552397"/>
        </p:xfrm>
        <a:graphic>
          <a:graphicData uri="http://schemas.openxmlformats.org/drawingml/2006/table">
            <a:tbl>
              <a:tblPr firstRow="1" bandRow="1">
                <a:tableStyleId>{5C22544A-7EE6-4342-B048-85BDC9FD1C3A}</a:tableStyleId>
              </a:tblPr>
              <a:tblGrid>
                <a:gridCol w="1097279">
                  <a:extLst>
                    <a:ext uri="{9D8B030D-6E8A-4147-A177-3AD203B41FA5}">
                      <a16:colId xmlns:a16="http://schemas.microsoft.com/office/drawing/2014/main" val="20000"/>
                    </a:ext>
                  </a:extLst>
                </a:gridCol>
              </a:tblGrid>
              <a:tr h="552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What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nvPr>
        </p:nvGraphicFramePr>
        <p:xfrm>
          <a:off x="1613647" y="4795416"/>
          <a:ext cx="1078753" cy="482281"/>
        </p:xfrm>
        <a:graphic>
          <a:graphicData uri="http://schemas.openxmlformats.org/drawingml/2006/table">
            <a:tbl>
              <a:tblPr firstRow="1" bandRow="1">
                <a:tableStyleId>{5C22544A-7EE6-4342-B048-85BDC9FD1C3A}</a:tableStyleId>
              </a:tblPr>
              <a:tblGrid>
                <a:gridCol w="1078753">
                  <a:extLst>
                    <a:ext uri="{9D8B030D-6E8A-4147-A177-3AD203B41FA5}">
                      <a16:colId xmlns:a16="http://schemas.microsoft.com/office/drawing/2014/main" val="20000"/>
                    </a:ext>
                  </a:extLst>
                </a:gridCol>
              </a:tblGrid>
              <a:tr h="482281">
                <a:tc>
                  <a:txBody>
                    <a:bodyPr/>
                    <a:lstStyle/>
                    <a:p>
                      <a:r>
                        <a:rPr lang="en-US" dirty="0">
                          <a:solidFill>
                            <a:srgbClr val="FFFF00"/>
                          </a:solidFill>
                        </a:rPr>
                        <a:t>To</a:t>
                      </a:r>
                      <a:r>
                        <a:rPr lang="en-US" baseline="0" dirty="0">
                          <a:solidFill>
                            <a:srgbClr val="FFFF00"/>
                          </a:solidFill>
                        </a:rPr>
                        <a:t> whom</a:t>
                      </a:r>
                      <a:endParaRPr lang="en-US"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nvPr>
        </p:nvGraphicFramePr>
        <p:xfrm>
          <a:off x="1613647" y="5440327"/>
          <a:ext cx="1097280" cy="1309147"/>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1309147">
                <a:tc>
                  <a:txBody>
                    <a:bodyPr/>
                    <a:lstStyle/>
                    <a:p>
                      <a:r>
                        <a:rPr lang="en-US" dirty="0">
                          <a:solidFill>
                            <a:srgbClr val="FFFF00"/>
                          </a:solidFill>
                        </a:rPr>
                        <a:t>How to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sp>
        <p:nvSpPr>
          <p:cNvPr id="12" name="Rectangle 11">
            <a:extLst>
              <a:ext uri="{FF2B5EF4-FFF2-40B4-BE49-F238E27FC236}">
                <a16:creationId xmlns:a16="http://schemas.microsoft.com/office/drawing/2014/main" id="{A209AB23-B3C5-49BB-8257-1CCAED04FB7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4FBFB64-EAA2-46CC-83A0-2A7B2B94C02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Slide Number Placeholder 3">
            <a:extLst>
              <a:ext uri="{FF2B5EF4-FFF2-40B4-BE49-F238E27FC236}">
                <a16:creationId xmlns:a16="http://schemas.microsoft.com/office/drawing/2014/main" id="{510FC647-FC60-4F94-9F45-56842C6003CE}"/>
              </a:ext>
            </a:extLst>
          </p:cNvPr>
          <p:cNvSpPr>
            <a:spLocks noGrp="1"/>
          </p:cNvSpPr>
          <p:nvPr>
            <p:ph type="sldNum" sz="quarter" idx="12"/>
          </p:nvPr>
        </p:nvSpPr>
        <p:spPr/>
        <p:txBody>
          <a:bodyPr/>
          <a:lstStyle/>
          <a:p>
            <a:fld id="{B5FBEFE2-BF3E-4E80-AC9C-5EAE482F3668}" type="slidenum">
              <a:rPr lang="fr-CH" smtClean="0"/>
              <a:t>14</a:t>
            </a:fld>
            <a:endParaRPr lang="fr-CH"/>
          </a:p>
        </p:txBody>
      </p:sp>
    </p:spTree>
    <p:extLst>
      <p:ext uri="{BB962C8B-B14F-4D97-AF65-F5344CB8AC3E}">
        <p14:creationId xmlns:p14="http://schemas.microsoft.com/office/powerpoint/2010/main" val="26709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1" y="317500"/>
            <a:ext cx="10654243" cy="1325563"/>
          </a:xfrm>
        </p:spPr>
        <p:txBody>
          <a:bodyPr>
            <a:noAutofit/>
          </a:bodyPr>
          <a:lstStyle/>
          <a:p>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endParaRPr lang="fr-CH"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16680" y="3754999"/>
            <a:ext cx="2379695" cy="2930751"/>
          </a:xfrm>
        </p:spPr>
        <p:txBody>
          <a:bodyPr>
            <a:normAutofit/>
          </a:bodyPr>
          <a:lstStyle/>
          <a:p>
            <a:pPr marL="3657600" lvl="8" indent="0">
              <a:buNone/>
            </a:pPr>
            <a:endParaRPr lang="en-US" sz="21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lvl="0" indent="0">
              <a:buNone/>
            </a:pPr>
            <a:r>
              <a:rPr lang="en-US" sz="1400" dirty="0">
                <a:solidFill>
                  <a:prstClr val="black"/>
                </a:solidFill>
                <a:latin typeface="Arial" panose="020B0604020202020204" pitchFamily="34" charset="0"/>
                <a:cs typeface="Arial" panose="020B0604020202020204" pitchFamily="34" charset="0"/>
              </a:rPr>
              <a:t>Alberto Cairo in Afghanistan 	</a:t>
            </a:r>
          </a:p>
          <a:p>
            <a:pPr marL="0" lvl="0" indent="0">
              <a:buNone/>
            </a:pPr>
            <a:r>
              <a:rPr lang="en-US" sz="1400" dirty="0">
                <a:solidFill>
                  <a:prstClr val="black"/>
                </a:solidFill>
                <a:latin typeface="Arial" panose="020B0604020202020204" pitchFamily="34" charset="0"/>
                <a:cs typeface="Arial" panose="020B0604020202020204" pitchFamily="34" charset="0"/>
              </a:rPr>
              <a:t>Photo by James </a:t>
            </a:r>
            <a:r>
              <a:rPr lang="en-US" sz="1400" dirty="0" err="1">
                <a:solidFill>
                  <a:prstClr val="black"/>
                </a:solidFill>
                <a:latin typeface="Arial" panose="020B0604020202020204" pitchFamily="34" charset="0"/>
                <a:cs typeface="Arial" panose="020B0604020202020204" pitchFamily="34" charset="0"/>
              </a:rPr>
              <a:t>Nachtwey</a:t>
            </a:r>
            <a:endParaRPr lang="fr-CH" sz="1400" dirty="0">
              <a:latin typeface="Arial" panose="020B0604020202020204" pitchFamily="34" charset="0"/>
              <a:cs typeface="Arial" panose="020B0604020202020204" pitchFamily="34" charset="0"/>
            </a:endParaRPr>
          </a:p>
        </p:txBody>
      </p:sp>
      <p:sp>
        <p:nvSpPr>
          <p:cNvPr id="4" name="Rectangle 3"/>
          <p:cNvSpPr/>
          <p:nvPr/>
        </p:nvSpPr>
        <p:spPr>
          <a:xfrm>
            <a:off x="2613803" y="172250"/>
            <a:ext cx="10271945" cy="769441"/>
          </a:xfrm>
          <a:prstGeom prst="rect">
            <a:avLst/>
          </a:prstGeom>
        </p:spPr>
        <p:txBody>
          <a:bodyPr wrap="square">
            <a:spAutoFit/>
          </a:bodyPr>
          <a:lstStyle/>
          <a:p>
            <a:r>
              <a:rPr lang="en-US" sz="4400" u="sng" dirty="0">
                <a:cs typeface="Arial" panose="020B0604020202020204" pitchFamily="34" charset="0"/>
              </a:rPr>
              <a:t>Power of images and emotion </a:t>
            </a:r>
            <a:endParaRPr lang="fr-CH" sz="4400" u="sng" dirty="0">
              <a:cs typeface="Arial" panose="020B0604020202020204" pitchFamily="34" charset="0"/>
            </a:endParaRPr>
          </a:p>
        </p:txBody>
      </p:sp>
      <p:sp>
        <p:nvSpPr>
          <p:cNvPr id="6" name="Subtitle 2"/>
          <p:cNvSpPr txBox="1">
            <a:spLocks/>
          </p:cNvSpPr>
          <p:nvPr/>
        </p:nvSpPr>
        <p:spPr>
          <a:xfrm>
            <a:off x="6096000" y="2009536"/>
            <a:ext cx="6000750" cy="308686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lvl="8" indent="0">
              <a:buFont typeface="Arial" panose="020B0604020202020204" pitchFamily="34" charset="0"/>
              <a:buNone/>
            </a:pPr>
            <a:endParaRPr lang="en-US" sz="2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lnSpc>
                <a:spcPct val="100000"/>
              </a:lnSpc>
              <a:spcBef>
                <a:spcPts val="0"/>
              </a:spcBef>
              <a:buNone/>
            </a:pPr>
            <a:r>
              <a:rPr lang="en-GB" sz="9600" i="1" dirty="0">
                <a:solidFill>
                  <a:prstClr val="black"/>
                </a:solidFill>
                <a:cs typeface="Arial" panose="020B0604020202020204" pitchFamily="34" charset="0"/>
              </a:rPr>
              <a:t>‘Through the experience of covering wars, I’ve come to realize that nothing in society exists in a vacuum, that solutions begin with shared awareness, that consciousness evolves into a sense of conscience, and that once our collective conscience becomes engaged, solutions – though they may take time and resources and a lot of hard work – become not only possible but inevitable.’</a:t>
            </a:r>
            <a:endParaRPr lang="fr-CH" sz="9600" dirty="0">
              <a:solidFill>
                <a:prstClr val="black"/>
              </a:solidFill>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r>
              <a:rPr lang="en-US" sz="1000" dirty="0">
                <a:solidFill>
                  <a:prstClr val="black"/>
                </a:solidFill>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solidFill>
                  <a:prstClr val="black"/>
                </a:solidFill>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2279"/>
          <a:stretch/>
        </p:blipFill>
        <p:spPr>
          <a:xfrm>
            <a:off x="802679" y="1143466"/>
            <a:ext cx="4672642" cy="5795456"/>
          </a:xfrm>
          <a:prstGeom prst="rect">
            <a:avLst/>
          </a:prstGeom>
        </p:spPr>
      </p:pic>
      <p:sp>
        <p:nvSpPr>
          <p:cNvPr id="8" name="Rectangle 7">
            <a:extLst>
              <a:ext uri="{FF2B5EF4-FFF2-40B4-BE49-F238E27FC236}">
                <a16:creationId xmlns:a16="http://schemas.microsoft.com/office/drawing/2014/main" id="{A9FE5415-F775-4AB1-98AF-E89F37FFB54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FEAA636-7472-4BB8-AF96-2FB5BC46C476}"/>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5" name="Slide Number Placeholder 4">
            <a:extLst>
              <a:ext uri="{FF2B5EF4-FFF2-40B4-BE49-F238E27FC236}">
                <a16:creationId xmlns:a16="http://schemas.microsoft.com/office/drawing/2014/main" id="{F4B99E0C-0DE7-4487-A61C-3ADA2791A42B}"/>
              </a:ext>
            </a:extLst>
          </p:cNvPr>
          <p:cNvSpPr>
            <a:spLocks noGrp="1"/>
          </p:cNvSpPr>
          <p:nvPr>
            <p:ph type="sldNum" sz="quarter" idx="12"/>
          </p:nvPr>
        </p:nvSpPr>
        <p:spPr/>
        <p:txBody>
          <a:bodyPr/>
          <a:lstStyle/>
          <a:p>
            <a:fld id="{B5FBEFE2-BF3E-4E80-AC9C-5EAE482F3668}" type="slidenum">
              <a:rPr lang="fr-CH" smtClean="0"/>
              <a:t>15</a:t>
            </a:fld>
            <a:endParaRPr lang="fr-CH"/>
          </a:p>
        </p:txBody>
      </p:sp>
    </p:spTree>
    <p:extLst>
      <p:ext uri="{BB962C8B-B14F-4D97-AF65-F5344CB8AC3E}">
        <p14:creationId xmlns:p14="http://schemas.microsoft.com/office/powerpoint/2010/main" val="31602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948"/>
            <a:ext cx="12192000" cy="1325563"/>
          </a:xfrm>
        </p:spPr>
        <p:txBody>
          <a:bodyPr>
            <a:normAutofit/>
          </a:bodyPr>
          <a:lstStyle/>
          <a:p>
            <a:pPr algn="ctr"/>
            <a:r>
              <a:rPr lang="en-US" u="sng" dirty="0">
                <a:latin typeface="+mn-lt"/>
                <a:cs typeface="Arial" panose="020B0604020202020204" pitchFamily="34" charset="0"/>
              </a:rPr>
              <a:t>Digital content in a nutshell</a:t>
            </a:r>
            <a:r>
              <a:rPr lang="en-US" u="sng" dirty="0">
                <a:latin typeface="Arial" panose="020B0604020202020204" pitchFamily="34" charset="0"/>
                <a:cs typeface="Arial" panose="020B0604020202020204" pitchFamily="34" charset="0"/>
              </a:rPr>
              <a:t>: </a:t>
            </a:r>
            <a:br>
              <a:rPr lang="en-US" dirty="0">
                <a:solidFill>
                  <a:srgbClr val="C00000"/>
                </a:solidFill>
                <a:latin typeface="Arial" panose="020B0604020202020204" pitchFamily="34" charset="0"/>
                <a:cs typeface="Arial" panose="020B0604020202020204" pitchFamily="34" charset="0"/>
              </a:rPr>
            </a:br>
            <a:r>
              <a:rPr lang="en-US" sz="3200" dirty="0">
                <a:latin typeface="+mn-lt"/>
                <a:cs typeface="Arial" panose="020B0604020202020204" pitchFamily="34" charset="0"/>
              </a:rPr>
              <a:t>People want to share stories that mean something</a:t>
            </a:r>
            <a:endParaRPr lang="fr-CH" dirty="0">
              <a:latin typeface="+mn-lt"/>
              <a:cs typeface="Arial" panose="020B0604020202020204" pitchFamily="34" charset="0"/>
            </a:endParaRPr>
          </a:p>
        </p:txBody>
      </p:sp>
      <p:pic>
        <p:nvPicPr>
          <p:cNvPr id="4" name="Picture 3"/>
          <p:cNvPicPr>
            <a:picLocks noChangeAspect="1"/>
          </p:cNvPicPr>
          <p:nvPr/>
        </p:nvPicPr>
        <p:blipFill rotWithShape="1">
          <a:blip r:embed="rId3"/>
          <a:srcRect r="600"/>
          <a:stretch/>
        </p:blipFill>
        <p:spPr>
          <a:xfrm>
            <a:off x="1017916" y="1595459"/>
            <a:ext cx="10339743" cy="5145402"/>
          </a:xfrm>
          <a:prstGeom prst="rect">
            <a:avLst/>
          </a:prstGeom>
        </p:spPr>
      </p:pic>
      <p:sp>
        <p:nvSpPr>
          <p:cNvPr id="5" name="Rectangle 4">
            <a:extLst>
              <a:ext uri="{FF2B5EF4-FFF2-40B4-BE49-F238E27FC236}">
                <a16:creationId xmlns:a16="http://schemas.microsoft.com/office/drawing/2014/main" id="{C6BD770A-2D1D-4BB7-B054-8A31029508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286907B-E3EA-4F3C-B382-A51E8E1FBA16}"/>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2F57D2EF-DD4E-46D8-B85A-57A932FA3B7D}"/>
              </a:ext>
            </a:extLst>
          </p:cNvPr>
          <p:cNvSpPr>
            <a:spLocks noGrp="1"/>
          </p:cNvSpPr>
          <p:nvPr>
            <p:ph type="sldNum" sz="quarter" idx="12"/>
          </p:nvPr>
        </p:nvSpPr>
        <p:spPr/>
        <p:txBody>
          <a:bodyPr/>
          <a:lstStyle/>
          <a:p>
            <a:fld id="{B5FBEFE2-BF3E-4E80-AC9C-5EAE482F3668}" type="slidenum">
              <a:rPr lang="fr-CH" smtClean="0"/>
              <a:t>16</a:t>
            </a:fld>
            <a:endParaRPr lang="fr-CH"/>
          </a:p>
        </p:txBody>
      </p:sp>
    </p:spTree>
    <p:extLst>
      <p:ext uri="{BB962C8B-B14F-4D97-AF65-F5344CB8AC3E}">
        <p14:creationId xmlns:p14="http://schemas.microsoft.com/office/powerpoint/2010/main" val="18537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9330" y="0"/>
            <a:ext cx="3613519" cy="6695334"/>
          </a:xfrm>
          <a:prstGeom prst="rect">
            <a:avLst/>
          </a:prstGeom>
        </p:spPr>
      </p:pic>
      <p:pic>
        <p:nvPicPr>
          <p:cNvPr id="3" name="Picture 2"/>
          <p:cNvPicPr>
            <a:picLocks noChangeAspect="1"/>
          </p:cNvPicPr>
          <p:nvPr/>
        </p:nvPicPr>
        <p:blipFill>
          <a:blip r:embed="rId4"/>
          <a:stretch>
            <a:fillRect/>
          </a:stretch>
        </p:blipFill>
        <p:spPr>
          <a:xfrm>
            <a:off x="1142999" y="1798225"/>
            <a:ext cx="4299717" cy="4897109"/>
          </a:xfrm>
          <a:prstGeom prst="rect">
            <a:avLst/>
          </a:prstGeom>
        </p:spPr>
      </p:pic>
      <p:sp>
        <p:nvSpPr>
          <p:cNvPr id="4" name="Title 3"/>
          <p:cNvSpPr>
            <a:spLocks noGrp="1"/>
          </p:cNvSpPr>
          <p:nvPr>
            <p:ph type="title"/>
          </p:nvPr>
        </p:nvSpPr>
        <p:spPr>
          <a:xfrm>
            <a:off x="941895" y="91748"/>
            <a:ext cx="5545667" cy="1125008"/>
          </a:xfrm>
        </p:spPr>
        <p:txBody>
          <a:bodyPr>
            <a:normAutofit fontScale="90000"/>
          </a:bodyPr>
          <a:lstStyle/>
          <a:p>
            <a:r>
              <a:rPr lang="en-US" u="sng" dirty="0">
                <a:latin typeface="+mn-lt"/>
              </a:rPr>
              <a:t>Health care in danger, Syria 2016</a:t>
            </a:r>
            <a:endParaRPr lang="fr-CH" u="sng" dirty="0">
              <a:latin typeface="+mn-lt"/>
            </a:endParaRPr>
          </a:p>
        </p:txBody>
      </p:sp>
      <p:sp>
        <p:nvSpPr>
          <p:cNvPr id="5" name="Rectangle 4">
            <a:extLst>
              <a:ext uri="{FF2B5EF4-FFF2-40B4-BE49-F238E27FC236}">
                <a16:creationId xmlns:a16="http://schemas.microsoft.com/office/drawing/2014/main" id="{C4C022E9-2234-486F-B6FE-D6BF6270BD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E78132-3AFD-485C-B929-F188505AFB5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Slide Number Placeholder 6">
            <a:extLst>
              <a:ext uri="{FF2B5EF4-FFF2-40B4-BE49-F238E27FC236}">
                <a16:creationId xmlns:a16="http://schemas.microsoft.com/office/drawing/2014/main" id="{69979645-C2F6-424B-8A55-C36BBD21A6EB}"/>
              </a:ext>
            </a:extLst>
          </p:cNvPr>
          <p:cNvSpPr>
            <a:spLocks noGrp="1"/>
          </p:cNvSpPr>
          <p:nvPr>
            <p:ph type="sldNum" sz="quarter" idx="12"/>
          </p:nvPr>
        </p:nvSpPr>
        <p:spPr/>
        <p:txBody>
          <a:bodyPr/>
          <a:lstStyle/>
          <a:p>
            <a:fld id="{B5FBEFE2-BF3E-4E80-AC9C-5EAE482F3668}" type="slidenum">
              <a:rPr lang="fr-CH" smtClean="0"/>
              <a:t>17</a:t>
            </a:fld>
            <a:endParaRPr lang="fr-CH"/>
          </a:p>
        </p:txBody>
      </p:sp>
    </p:spTree>
    <p:extLst>
      <p:ext uri="{BB962C8B-B14F-4D97-AF65-F5344CB8AC3E}">
        <p14:creationId xmlns:p14="http://schemas.microsoft.com/office/powerpoint/2010/main" val="158451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16" y="428243"/>
            <a:ext cx="8997405" cy="1459393"/>
          </a:xfrm>
        </p:spPr>
        <p:txBody>
          <a:bodyPr>
            <a:noAutofit/>
          </a:bodyPr>
          <a:lstStyle/>
          <a:p>
            <a:r>
              <a:rPr lang="en-US" sz="4400" dirty="0">
                <a:latin typeface="+mn-lt"/>
                <a:cs typeface="Arial" panose="020B0604020202020204" pitchFamily="34" charset="0"/>
              </a:rPr>
              <a:t>Health staff interacting with the media</a:t>
            </a:r>
            <a:br>
              <a:rPr lang="en-US" sz="4400" dirty="0">
                <a:latin typeface="+mn-lt"/>
                <a:cs typeface="Arial" panose="020B0604020202020204" pitchFamily="34" charset="0"/>
              </a:rPr>
            </a:br>
            <a:r>
              <a:rPr lang="en-US" sz="4400" dirty="0">
                <a:latin typeface="+mn-lt"/>
                <a:cs typeface="Arial" panose="020B0604020202020204" pitchFamily="34" charset="0"/>
              </a:rPr>
              <a:t>                                 Why you?</a:t>
            </a:r>
            <a:r>
              <a:rPr lang="en-US" sz="4400" b="1" dirty="0">
                <a:latin typeface="+mn-lt"/>
                <a:cs typeface="Arial" panose="020B0604020202020204" pitchFamily="34" charset="0"/>
              </a:rPr>
              <a:t>            </a:t>
            </a:r>
            <a:endParaRPr lang="fr-CH" sz="4000" b="1" dirty="0">
              <a:solidFill>
                <a:srgbClr val="FF0000"/>
              </a:solidFill>
              <a:latin typeface="+mn-lt"/>
              <a:cs typeface="Arial" panose="020B0604020202020204" pitchFamily="34" charset="0"/>
            </a:endParaRPr>
          </a:p>
        </p:txBody>
      </p:sp>
      <p:sp>
        <p:nvSpPr>
          <p:cNvPr id="5" name="Rectangle 4">
            <a:extLst>
              <a:ext uri="{FF2B5EF4-FFF2-40B4-BE49-F238E27FC236}">
                <a16:creationId xmlns:a16="http://schemas.microsoft.com/office/drawing/2014/main" id="{F4B7BED9-15C6-4F23-AAFA-E5C903CA40F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2CAA51-3282-432B-A4DF-A69D37CF17D1}"/>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8" name="TextBox 7">
            <a:extLst>
              <a:ext uri="{FF2B5EF4-FFF2-40B4-BE49-F238E27FC236}">
                <a16:creationId xmlns:a16="http://schemas.microsoft.com/office/drawing/2014/main" id="{9A51F136-E1F2-4B05-82C3-D62738880AB1}"/>
              </a:ext>
            </a:extLst>
          </p:cNvPr>
          <p:cNvSpPr txBox="1"/>
          <p:nvPr/>
        </p:nvSpPr>
        <p:spPr>
          <a:xfrm>
            <a:off x="10525646" y="361568"/>
            <a:ext cx="1438275" cy="1846659"/>
          </a:xfrm>
          <a:prstGeom prst="rect">
            <a:avLst/>
          </a:prstGeom>
          <a:noFill/>
        </p:spPr>
        <p:txBody>
          <a:bodyPr wrap="square" rtlCol="0">
            <a:spAutoFit/>
          </a:bodyPr>
          <a:lstStyle/>
          <a:p>
            <a:r>
              <a:rPr lang="en-US" sz="9600" b="1" dirty="0">
                <a:solidFill>
                  <a:srgbClr val="FF0000"/>
                </a:solidFill>
              </a:rPr>
              <a:t>??</a:t>
            </a:r>
            <a:r>
              <a:rPr lang="en-US" sz="9600" dirty="0">
                <a:solidFill>
                  <a:srgbClr val="FF0000"/>
                </a:solidFill>
              </a:rPr>
              <a:t>​</a:t>
            </a:r>
          </a:p>
          <a:p>
            <a:endParaRPr lang="en-CA" dirty="0"/>
          </a:p>
        </p:txBody>
      </p:sp>
      <p:pic>
        <p:nvPicPr>
          <p:cNvPr id="11" name="Picture 10">
            <a:extLst>
              <a:ext uri="{FF2B5EF4-FFF2-40B4-BE49-F238E27FC236}">
                <a16:creationId xmlns:a16="http://schemas.microsoft.com/office/drawing/2014/main" id="{F07775E1-0CFE-4E7D-8649-8BD809302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617" y="2415802"/>
            <a:ext cx="5686426" cy="3980498"/>
          </a:xfrm>
          <a:prstGeom prst="rect">
            <a:avLst/>
          </a:prstGeom>
        </p:spPr>
      </p:pic>
      <p:sp>
        <p:nvSpPr>
          <p:cNvPr id="3" name="Slide Number Placeholder 2">
            <a:extLst>
              <a:ext uri="{FF2B5EF4-FFF2-40B4-BE49-F238E27FC236}">
                <a16:creationId xmlns:a16="http://schemas.microsoft.com/office/drawing/2014/main" id="{2FB6EFB0-72C3-4EB0-A4DD-E66C1A4F8138}"/>
              </a:ext>
            </a:extLst>
          </p:cNvPr>
          <p:cNvSpPr>
            <a:spLocks noGrp="1"/>
          </p:cNvSpPr>
          <p:nvPr>
            <p:ph type="sldNum" sz="quarter" idx="12"/>
          </p:nvPr>
        </p:nvSpPr>
        <p:spPr/>
        <p:txBody>
          <a:bodyPr/>
          <a:lstStyle/>
          <a:p>
            <a:fld id="{B5FBEFE2-BF3E-4E80-AC9C-5EAE482F3668}" type="slidenum">
              <a:rPr lang="fr-CH" smtClean="0"/>
              <a:t>18</a:t>
            </a:fld>
            <a:endParaRPr lang="fr-CH"/>
          </a:p>
        </p:txBody>
      </p:sp>
    </p:spTree>
    <p:extLst>
      <p:ext uri="{BB962C8B-B14F-4D97-AF65-F5344CB8AC3E}">
        <p14:creationId xmlns:p14="http://schemas.microsoft.com/office/powerpoint/2010/main" val="324937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38835" y="3225181"/>
            <a:ext cx="8918678" cy="3496294"/>
          </a:xfrm>
        </p:spPr>
        <p:txBody>
          <a:bodyPr>
            <a:normAutofit/>
          </a:bodyPr>
          <a:lstStyle/>
          <a:p>
            <a:pPr marL="0" indent="0">
              <a:buNone/>
            </a:pPr>
            <a:endParaRPr lang="en-US" sz="4400" dirty="0">
              <a:latin typeface="Arial" panose="020B0604020202020204" pitchFamily="34" charset="0"/>
              <a:cs typeface="Arial" panose="020B0604020202020204" pitchFamily="34" charset="0"/>
            </a:endParaRPr>
          </a:p>
          <a:p>
            <a:pPr marL="0" indent="0" algn="ctr">
              <a:buNone/>
            </a:pPr>
            <a:r>
              <a:rPr lang="en-US" dirty="0">
                <a:cs typeface="Arial" panose="020B0604020202020204" pitchFamily="34" charset="0"/>
              </a:rPr>
              <a:t>You have a story to tell: </a:t>
            </a:r>
          </a:p>
          <a:p>
            <a:pPr marL="0" indent="0" algn="ctr">
              <a:buNone/>
            </a:pPr>
            <a:r>
              <a:rPr lang="en-US" dirty="0">
                <a:cs typeface="Arial" panose="020B0604020202020204" pitchFamily="34" charset="0"/>
                <a:sym typeface="Wingdings" panose="05000000000000000000" pitchFamily="2" charset="2"/>
              </a:rPr>
              <a:t>   </a:t>
            </a:r>
            <a:r>
              <a:rPr lang="en-US" dirty="0">
                <a:cs typeface="Arial" panose="020B0604020202020204" pitchFamily="34" charset="0"/>
              </a:rPr>
              <a:t>proximity with the people </a:t>
            </a:r>
          </a:p>
          <a:p>
            <a:pPr marL="0" indent="0" algn="ctr">
              <a:buNone/>
            </a:pPr>
            <a:endParaRPr lang="en-US" dirty="0">
              <a:cs typeface="Arial" panose="020B0604020202020204" pitchFamily="34" charset="0"/>
            </a:endParaRPr>
          </a:p>
          <a:p>
            <a:pPr marL="0" indent="0" algn="ctr">
              <a:buNone/>
            </a:pPr>
            <a:r>
              <a:rPr lang="en-US" dirty="0">
                <a:cs typeface="Arial" panose="020B0604020202020204" pitchFamily="34" charset="0"/>
              </a:rPr>
              <a:t>You are the voice of the expert: </a:t>
            </a:r>
          </a:p>
          <a:p>
            <a:pPr marL="0" indent="0" algn="ctr">
              <a:buNone/>
            </a:pPr>
            <a:r>
              <a:rPr lang="en-US" dirty="0">
                <a:cs typeface="Arial" panose="020B0604020202020204" pitchFamily="34" charset="0"/>
                <a:sym typeface="Wingdings" panose="05000000000000000000" pitchFamily="2" charset="2"/>
              </a:rPr>
              <a:t>  </a:t>
            </a:r>
            <a:r>
              <a:rPr lang="en-US" dirty="0">
                <a:cs typeface="Arial" panose="020B0604020202020204" pitchFamily="34" charset="0"/>
              </a:rPr>
              <a:t>trusted source of information, credibility</a:t>
            </a:r>
            <a:endParaRPr lang="fr-CH" dirty="0">
              <a:cs typeface="Arial" panose="020B0604020202020204" pitchFamily="34" charset="0"/>
            </a:endParaRPr>
          </a:p>
          <a:p>
            <a:endParaRPr lang="fr-CH" sz="2400" dirty="0">
              <a:latin typeface="Arial" panose="020B0604020202020204" pitchFamily="34" charset="0"/>
              <a:cs typeface="Arial" panose="020B0604020202020204" pitchFamily="34" charset="0"/>
            </a:endParaRPr>
          </a:p>
        </p:txBody>
      </p:sp>
      <p:sp>
        <p:nvSpPr>
          <p:cNvPr id="3" name="Title 1"/>
          <p:cNvSpPr>
            <a:spLocks noGrp="1"/>
          </p:cNvSpPr>
          <p:nvPr>
            <p:ph type="title"/>
          </p:nvPr>
        </p:nvSpPr>
        <p:spPr>
          <a:xfrm>
            <a:off x="1140374" y="-306768"/>
            <a:ext cx="10515600" cy="1325563"/>
          </a:xfrm>
        </p:spPr>
        <p:txBody>
          <a:bodyPr>
            <a:normAutofit/>
          </a:bodyPr>
          <a:lstStyle/>
          <a:p>
            <a:pPr algn="ctr"/>
            <a:r>
              <a:rPr lang="en-US" u="sng" dirty="0">
                <a:latin typeface="+mn-lt"/>
                <a:cs typeface="Arial" panose="020B0604020202020204" pitchFamily="34" charset="0"/>
              </a:rPr>
              <a:t>Why you?</a:t>
            </a:r>
            <a:endParaRPr lang="fr-CH" u="sng" dirty="0">
              <a:latin typeface="+mn-lt"/>
              <a:cs typeface="Arial" panose="020B0604020202020204" pitchFamily="34" charset="0"/>
            </a:endParaRPr>
          </a:p>
        </p:txBody>
      </p:sp>
      <p:sp>
        <p:nvSpPr>
          <p:cNvPr id="4" name="Rectangle 3">
            <a:extLst>
              <a:ext uri="{FF2B5EF4-FFF2-40B4-BE49-F238E27FC236}">
                <a16:creationId xmlns:a16="http://schemas.microsoft.com/office/drawing/2014/main" id="{707863AD-C9DB-4FF1-A57A-AA2EB964A41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9B0450-D466-450F-A01A-9422F009E24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pic>
        <p:nvPicPr>
          <p:cNvPr id="7" name="Picture 6">
            <a:extLst>
              <a:ext uri="{FF2B5EF4-FFF2-40B4-BE49-F238E27FC236}">
                <a16:creationId xmlns:a16="http://schemas.microsoft.com/office/drawing/2014/main" id="{B041D277-CB70-4A48-AE09-21E35F4F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1126628"/>
            <a:ext cx="3461848" cy="2423292"/>
          </a:xfrm>
          <a:prstGeom prst="rect">
            <a:avLst/>
          </a:prstGeom>
        </p:spPr>
      </p:pic>
      <p:sp>
        <p:nvSpPr>
          <p:cNvPr id="2" name="Slide Number Placeholder 1">
            <a:extLst>
              <a:ext uri="{FF2B5EF4-FFF2-40B4-BE49-F238E27FC236}">
                <a16:creationId xmlns:a16="http://schemas.microsoft.com/office/drawing/2014/main" id="{72DAF663-743F-4DBA-852B-E18AEECBFD3F}"/>
              </a:ext>
            </a:extLst>
          </p:cNvPr>
          <p:cNvSpPr>
            <a:spLocks noGrp="1"/>
          </p:cNvSpPr>
          <p:nvPr>
            <p:ph type="sldNum" sz="quarter" idx="12"/>
          </p:nvPr>
        </p:nvSpPr>
        <p:spPr/>
        <p:txBody>
          <a:bodyPr/>
          <a:lstStyle/>
          <a:p>
            <a:fld id="{B5FBEFE2-BF3E-4E80-AC9C-5EAE482F3668}" type="slidenum">
              <a:rPr lang="fr-CH" smtClean="0"/>
              <a:t>19</a:t>
            </a:fld>
            <a:endParaRPr lang="fr-CH" dirty="0"/>
          </a:p>
        </p:txBody>
      </p:sp>
    </p:spTree>
    <p:extLst>
      <p:ext uri="{BB962C8B-B14F-4D97-AF65-F5344CB8AC3E}">
        <p14:creationId xmlns:p14="http://schemas.microsoft.com/office/powerpoint/2010/main" val="1490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6502"/>
                    </a14:imgEffect>
                    <a14:imgEffect>
                      <a14:saturation sat="176000"/>
                    </a14:imgEffect>
                  </a14:imgLayer>
                </a14:imgProps>
              </a:ext>
            </a:extLst>
          </a:blip>
          <a:stretch>
            <a:fillRect/>
          </a:stretch>
        </p:blipFill>
        <p:spPr>
          <a:xfrm>
            <a:off x="6483236" y="293355"/>
            <a:ext cx="4615956" cy="3024004"/>
          </a:xfrm>
          <a:prstGeom prst="rect">
            <a:avLst/>
          </a:prstGeom>
          <a:noFill/>
        </p:spPr>
      </p:pic>
      <p:sp>
        <p:nvSpPr>
          <p:cNvPr id="2" name="Title 1"/>
          <p:cNvSpPr>
            <a:spLocks noGrp="1"/>
          </p:cNvSpPr>
          <p:nvPr>
            <p:ph type="title"/>
          </p:nvPr>
        </p:nvSpPr>
        <p:spPr>
          <a:xfrm>
            <a:off x="1166442" y="611938"/>
            <a:ext cx="3672258" cy="1325563"/>
          </a:xfrm>
        </p:spPr>
        <p:txBody>
          <a:bodyPr/>
          <a:lstStyle/>
          <a:p>
            <a:r>
              <a:rPr lang="en-US" u="sng" dirty="0">
                <a:latin typeface="+mn-lt"/>
                <a:cs typeface="Arial" panose="020B0604020202020204" pitchFamily="34" charset="0"/>
              </a:rPr>
              <a:t>Objectives </a:t>
            </a:r>
            <a:endParaRPr lang="fr-CH" u="sng" dirty="0">
              <a:latin typeface="+mn-lt"/>
              <a:cs typeface="Arial" panose="020B0604020202020204" pitchFamily="34" charset="0"/>
            </a:endParaRPr>
          </a:p>
        </p:txBody>
      </p:sp>
      <p:sp>
        <p:nvSpPr>
          <p:cNvPr id="3" name="Content Placeholder 2"/>
          <p:cNvSpPr>
            <a:spLocks noGrp="1"/>
          </p:cNvSpPr>
          <p:nvPr>
            <p:ph idx="1"/>
          </p:nvPr>
        </p:nvSpPr>
        <p:spPr>
          <a:xfrm>
            <a:off x="1092808" y="2847975"/>
            <a:ext cx="10444533" cy="2658226"/>
          </a:xfrm>
        </p:spPr>
        <p:txBody>
          <a:bodyPr>
            <a:normAutofit fontScale="25000" lnSpcReduction="20000"/>
          </a:bodyPr>
          <a:lstStyle/>
          <a:p>
            <a:pPr marL="0" indent="0">
              <a:lnSpc>
                <a:spcPct val="170000"/>
              </a:lnSpc>
              <a:spcBef>
                <a:spcPts val="0"/>
              </a:spcBef>
              <a:buNone/>
            </a:pPr>
            <a:r>
              <a:rPr lang="en-US" sz="11200" b="1" dirty="0">
                <a:solidFill>
                  <a:srgbClr val="0000FF"/>
                </a:solidFill>
                <a:cs typeface="Arial" panose="020B0604020202020204" pitchFamily="34" charset="0"/>
              </a:rPr>
              <a:t>Be able to</a:t>
            </a:r>
          </a:p>
          <a:p>
            <a:pPr>
              <a:lnSpc>
                <a:spcPct val="170000"/>
              </a:lnSpc>
              <a:spcBef>
                <a:spcPts val="0"/>
              </a:spcBef>
            </a:pPr>
            <a:r>
              <a:rPr lang="en-US" sz="11200" dirty="0">
                <a:cs typeface="Arial" panose="020B0604020202020204" pitchFamily="34" charset="0"/>
              </a:rPr>
              <a:t>examine the opportunities and risks of sharing information publicly </a:t>
            </a:r>
          </a:p>
          <a:p>
            <a:pPr>
              <a:lnSpc>
                <a:spcPct val="170000"/>
              </a:lnSpc>
              <a:spcBef>
                <a:spcPts val="0"/>
              </a:spcBef>
            </a:pPr>
            <a:r>
              <a:rPr lang="en-GB" sz="11200" dirty="0"/>
              <a:t>discuss the relevance and benefits of active community engagement in acute and protracted crisis situations </a:t>
            </a:r>
            <a:endParaRPr lang="en-US" sz="11200" dirty="0">
              <a:cs typeface="Arial" panose="020B0604020202020204" pitchFamily="34" charset="0"/>
            </a:endParaRPr>
          </a:p>
          <a:p>
            <a:pPr marL="0" indent="0">
              <a:lnSpc>
                <a:spcPct val="170000"/>
              </a:lnSpc>
              <a:spcBef>
                <a:spcPts val="0"/>
              </a:spcBef>
              <a:buNone/>
            </a:pPr>
            <a:endParaRPr lang="en-US" sz="11200" b="1" dirty="0">
              <a:solidFill>
                <a:srgbClr val="0000FF"/>
              </a:solidFill>
              <a:cs typeface="Arial" panose="020B0604020202020204" pitchFamily="34" charset="0"/>
            </a:endParaRPr>
          </a:p>
          <a:p>
            <a:pPr>
              <a:spcBef>
                <a:spcPts val="0"/>
              </a:spcBef>
            </a:pPr>
            <a:endParaRPr lang="en-US" sz="11200" dirty="0">
              <a:cs typeface="Arial" panose="020B0604020202020204" pitchFamily="34" charset="0"/>
            </a:endParaRPr>
          </a:p>
          <a:p>
            <a:pPr marL="0" indent="0">
              <a:buNone/>
            </a:pPr>
            <a:r>
              <a:rPr lang="en-US" sz="11200" dirty="0">
                <a:cs typeface="Arial" panose="020B0604020202020204" pitchFamily="34" charset="0"/>
              </a:rPr>
              <a:t> </a:t>
            </a:r>
            <a:endParaRPr lang="fr-CH" sz="11200" dirty="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marL="0" indent="0">
              <a:buNone/>
            </a:pPr>
            <a:endParaRPr lang="fr-CH"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89FB55-81FE-4438-913D-A6D4C837307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F0731B-F1F9-440C-9B92-DC1D3B01FE4A}"/>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Slide Number Placeholder 3">
            <a:extLst>
              <a:ext uri="{FF2B5EF4-FFF2-40B4-BE49-F238E27FC236}">
                <a16:creationId xmlns:a16="http://schemas.microsoft.com/office/drawing/2014/main" id="{A78FEC02-F7E1-49B9-B768-078D0DEAAE7A}"/>
              </a:ext>
            </a:extLst>
          </p:cNvPr>
          <p:cNvSpPr>
            <a:spLocks noGrp="1"/>
          </p:cNvSpPr>
          <p:nvPr>
            <p:ph type="sldNum" sz="quarter" idx="12"/>
          </p:nvPr>
        </p:nvSpPr>
        <p:spPr/>
        <p:txBody>
          <a:bodyPr/>
          <a:lstStyle/>
          <a:p>
            <a:fld id="{B5FBEFE2-BF3E-4E80-AC9C-5EAE482F3668}" type="slidenum">
              <a:rPr lang="fr-CH" smtClean="0"/>
              <a:t>2</a:t>
            </a:fld>
            <a:endParaRPr lang="fr-CH"/>
          </a:p>
        </p:txBody>
      </p:sp>
    </p:spTree>
    <p:extLst>
      <p:ext uri="{BB962C8B-B14F-4D97-AF65-F5344CB8AC3E}">
        <p14:creationId xmlns:p14="http://schemas.microsoft.com/office/powerpoint/2010/main" val="3748403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3595" y="83389"/>
            <a:ext cx="10064810" cy="1600200"/>
          </a:xfrm>
        </p:spPr>
        <p:txBody>
          <a:bodyPr>
            <a:normAutofit/>
          </a:bodyPr>
          <a:lstStyle/>
          <a:p>
            <a:pPr algn="ctr"/>
            <a:r>
              <a:rPr lang="en-US" sz="4400" u="sng" dirty="0">
                <a:latin typeface="Calibri Body"/>
              </a:rPr>
              <a:t>Interacting with the media</a:t>
            </a:r>
            <a:br>
              <a:rPr lang="en-US" sz="4400" u="sng" dirty="0">
                <a:latin typeface="Calibri Body"/>
              </a:rPr>
            </a:br>
            <a:r>
              <a:rPr lang="en-US" sz="4400" u="sng" dirty="0">
                <a:latin typeface="Calibri Body"/>
              </a:rPr>
              <a:t>Example from the field </a:t>
            </a:r>
            <a:endParaRPr lang="fr-CH" sz="4400" u="sng" dirty="0">
              <a:latin typeface="Calibri Body"/>
            </a:endParaRPr>
          </a:p>
        </p:txBody>
      </p:sp>
      <p:sp>
        <p:nvSpPr>
          <p:cNvPr id="4" name="Text Placeholder 3"/>
          <p:cNvSpPr>
            <a:spLocks noGrp="1"/>
          </p:cNvSpPr>
          <p:nvPr>
            <p:ph type="body" sz="half" idx="2"/>
          </p:nvPr>
        </p:nvSpPr>
        <p:spPr>
          <a:xfrm>
            <a:off x="839788" y="1966134"/>
            <a:ext cx="4448204" cy="3902854"/>
          </a:xfrm>
        </p:spPr>
        <p:txBody>
          <a:bodyPr>
            <a:normAutofit fontScale="92500" lnSpcReduction="10000"/>
          </a:bodyPr>
          <a:lstStyle/>
          <a:p>
            <a:endParaRPr lang="fr-CH" dirty="0"/>
          </a:p>
          <a:p>
            <a:r>
              <a:rPr lang="en-US" sz="1900" b="1" dirty="0"/>
              <a:t>Yemen 2015: interview with general surgeon</a:t>
            </a:r>
            <a:endParaRPr lang="fr-CH" sz="1900" b="1" dirty="0"/>
          </a:p>
          <a:p>
            <a:endParaRPr lang="fr-CH" sz="1900" dirty="0"/>
          </a:p>
          <a:p>
            <a:r>
              <a:rPr lang="en-US" sz="1900" dirty="0"/>
              <a:t>An ICRC surgical team sails by boat from Djibouti to Aden in Yemen, to help treat people wounded due to the recent conflict. </a:t>
            </a:r>
            <a:br>
              <a:rPr lang="en-US" sz="1900" dirty="0"/>
            </a:br>
            <a:endParaRPr lang="en-US" sz="1900" dirty="0"/>
          </a:p>
          <a:p>
            <a:r>
              <a:rPr lang="en-US" sz="1900" dirty="0"/>
              <a:t>Marco </a:t>
            </a:r>
            <a:r>
              <a:rPr lang="en-US" sz="1900" dirty="0" err="1"/>
              <a:t>Baldan</a:t>
            </a:r>
            <a:r>
              <a:rPr lang="en-US" sz="1900" dirty="0"/>
              <a:t>, the general surgeon, talks about the difficulties the team will face delivering urgently needed medical assistance in Yemen. Also on board are Elin </a:t>
            </a:r>
            <a:r>
              <a:rPr lang="en-US" sz="1900" dirty="0" err="1"/>
              <a:t>Oddsdottir</a:t>
            </a:r>
            <a:r>
              <a:rPr lang="en-US" sz="1900" dirty="0"/>
              <a:t>, operating theatre nurse, Ana </a:t>
            </a:r>
            <a:r>
              <a:rPr lang="en-US" sz="1900" dirty="0" err="1"/>
              <a:t>Lufinha</a:t>
            </a:r>
            <a:r>
              <a:rPr lang="en-US" sz="1900" dirty="0"/>
              <a:t>, </a:t>
            </a:r>
            <a:r>
              <a:rPr lang="en-US" sz="1900" dirty="0" err="1"/>
              <a:t>anaesthesiologist</a:t>
            </a:r>
            <a:r>
              <a:rPr lang="en-US" sz="1900" dirty="0"/>
              <a:t> and </a:t>
            </a:r>
            <a:r>
              <a:rPr lang="en-US" sz="1900" dirty="0" err="1"/>
              <a:t>Birgitte</a:t>
            </a:r>
            <a:r>
              <a:rPr lang="en-US" sz="1900" dirty="0"/>
              <a:t> Gundersen, post-op nurse.</a:t>
            </a:r>
          </a:p>
          <a:p>
            <a:endParaRPr lang="fr-CH" dirty="0"/>
          </a:p>
        </p:txBody>
      </p:sp>
      <p:sp>
        <p:nvSpPr>
          <p:cNvPr id="6" name="Content Placeholder 5"/>
          <p:cNvSpPr>
            <a:spLocks noGrp="1"/>
          </p:cNvSpPr>
          <p:nvPr>
            <p:ph idx="1"/>
          </p:nvPr>
        </p:nvSpPr>
        <p:spPr>
          <a:xfrm>
            <a:off x="5735279" y="992037"/>
            <a:ext cx="6172200" cy="3902854"/>
          </a:xfrm>
        </p:spPr>
        <p:txBody>
          <a:bodyPr/>
          <a:lstStyle/>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r>
              <a:rPr lang="fr-CH" sz="2400" dirty="0">
                <a:hlinkClick r:id="rId3"/>
              </a:rPr>
              <a:t>https://www.youtube.com/watch?v=vrCo0ygcLNE</a:t>
            </a:r>
            <a:endParaRPr lang="fr-CH" sz="2400" dirty="0"/>
          </a:p>
          <a:p>
            <a:pPr marL="0" indent="0">
              <a:buNone/>
            </a:pPr>
            <a:endParaRPr lang="en-US" dirty="0"/>
          </a:p>
        </p:txBody>
      </p:sp>
      <p:sp>
        <p:nvSpPr>
          <p:cNvPr id="5" name="Rectangle 4">
            <a:extLst>
              <a:ext uri="{FF2B5EF4-FFF2-40B4-BE49-F238E27FC236}">
                <a16:creationId xmlns:a16="http://schemas.microsoft.com/office/drawing/2014/main" id="{8D912D23-5FEE-4BA3-840A-AE63C2824A0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7FC6DBB-3213-4227-99CC-2E9D6A19D7D2}"/>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FCAAC5B0-448B-403C-A215-FF8DDA1EC54A}"/>
              </a:ext>
            </a:extLst>
          </p:cNvPr>
          <p:cNvSpPr>
            <a:spLocks noGrp="1"/>
          </p:cNvSpPr>
          <p:nvPr>
            <p:ph type="sldNum" sz="quarter" idx="12"/>
          </p:nvPr>
        </p:nvSpPr>
        <p:spPr/>
        <p:txBody>
          <a:bodyPr/>
          <a:lstStyle/>
          <a:p>
            <a:fld id="{B5FBEFE2-BF3E-4E80-AC9C-5EAE482F3668}" type="slidenum">
              <a:rPr lang="fr-CH" smtClean="0"/>
              <a:t>20</a:t>
            </a:fld>
            <a:endParaRPr lang="fr-CH"/>
          </a:p>
        </p:txBody>
      </p:sp>
    </p:spTree>
    <p:extLst>
      <p:ext uri="{BB962C8B-B14F-4D97-AF65-F5344CB8AC3E}">
        <p14:creationId xmlns:p14="http://schemas.microsoft.com/office/powerpoint/2010/main" val="86243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5CD">
            <a:alpha val="4980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157" y="-14779"/>
            <a:ext cx="11031747" cy="1325563"/>
          </a:xfrm>
        </p:spPr>
        <p:txBody>
          <a:bodyPr/>
          <a:lstStyle/>
          <a:p>
            <a:pPr algn="ctr"/>
            <a:r>
              <a:rPr lang="en-US" u="sng" dirty="0">
                <a:latin typeface="+mn-lt"/>
                <a:cs typeface="Arial" panose="020B0604020202020204" pitchFamily="34" charset="0"/>
              </a:rPr>
              <a:t>Interacting with media </a:t>
            </a:r>
            <a:endParaRPr lang="fr-CH" u="sng" dirty="0">
              <a:latin typeface="+mn-lt"/>
              <a:cs typeface="Arial" panose="020B0604020202020204" pitchFamily="34" charset="0"/>
            </a:endParaRPr>
          </a:p>
        </p:txBody>
      </p:sp>
      <p:sp>
        <p:nvSpPr>
          <p:cNvPr id="3" name="Content Placeholder 2"/>
          <p:cNvSpPr>
            <a:spLocks noGrp="1"/>
          </p:cNvSpPr>
          <p:nvPr>
            <p:ph idx="1"/>
          </p:nvPr>
        </p:nvSpPr>
        <p:spPr>
          <a:xfrm>
            <a:off x="1544042" y="2634672"/>
            <a:ext cx="10196915" cy="3143960"/>
          </a:xfrm>
        </p:spPr>
        <p:txBody>
          <a:bodyPr>
            <a:normAutofit lnSpcReduction="10000"/>
          </a:bodyPr>
          <a:lstStyle/>
          <a:p>
            <a:pPr marL="0" indent="0">
              <a:buNone/>
            </a:pPr>
            <a:r>
              <a:rPr lang="en-US" dirty="0">
                <a:cs typeface="Arial" panose="020B0604020202020204" pitchFamily="34" charset="0"/>
              </a:rPr>
              <a:t>You are working in a hospital which has just been shelled. Patients have been wounded and part of the building has been destroyed. </a:t>
            </a:r>
            <a:endParaRPr lang="fr-CH" dirty="0">
              <a:cs typeface="Arial" panose="020B0604020202020204" pitchFamily="34" charset="0"/>
            </a:endParaRPr>
          </a:p>
          <a:p>
            <a:pPr marL="0" indent="0">
              <a:buNone/>
            </a:pPr>
            <a:r>
              <a:rPr lang="en-US" dirty="0">
                <a:cs typeface="Arial" panose="020B0604020202020204" pitchFamily="34" charset="0"/>
              </a:rPr>
              <a:t>This serious incident raises attention. People start to film with their smartphones, patients and hospital staff are interviewed all around, journalists are calling.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What should you do in this confused situation?  </a:t>
            </a:r>
            <a:endParaRPr lang="fr-CH" dirty="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AEE3FB3-0326-4C74-AF7D-AB23495C49D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90FF6C-5247-4294-89A8-D984D58716A0}"/>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6" name="TextBox 5">
            <a:extLst>
              <a:ext uri="{FF2B5EF4-FFF2-40B4-BE49-F238E27FC236}">
                <a16:creationId xmlns:a16="http://schemas.microsoft.com/office/drawing/2014/main" id="{95AF5774-AB79-445F-BDE5-0F94A48AE367}"/>
              </a:ext>
            </a:extLst>
          </p:cNvPr>
          <p:cNvSpPr txBox="1"/>
          <p:nvPr/>
        </p:nvSpPr>
        <p:spPr>
          <a:xfrm>
            <a:off x="1544042" y="1670919"/>
            <a:ext cx="1955087" cy="523220"/>
          </a:xfrm>
          <a:prstGeom prst="rect">
            <a:avLst/>
          </a:prstGeom>
          <a:noFill/>
        </p:spPr>
        <p:txBody>
          <a:bodyPr wrap="none" rtlCol="0">
            <a:spAutoFit/>
          </a:bodyPr>
          <a:lstStyle/>
          <a:p>
            <a:r>
              <a:rPr lang="en-US" sz="2800" b="1" dirty="0">
                <a:solidFill>
                  <a:srgbClr val="0033CC"/>
                </a:solidFill>
                <a:cs typeface="Arial" panose="020B0604020202020204" pitchFamily="34" charset="0"/>
              </a:rPr>
              <a:t>Group work</a:t>
            </a:r>
            <a:endParaRPr lang="en-GB" sz="2800" b="1" dirty="0">
              <a:solidFill>
                <a:srgbClr val="0033CC"/>
              </a:solidFill>
            </a:endParaRPr>
          </a:p>
        </p:txBody>
      </p:sp>
      <p:sp>
        <p:nvSpPr>
          <p:cNvPr id="7" name="TextBox 6">
            <a:extLst>
              <a:ext uri="{FF2B5EF4-FFF2-40B4-BE49-F238E27FC236}">
                <a16:creationId xmlns:a16="http://schemas.microsoft.com/office/drawing/2014/main" id="{FE47085E-9A3A-4A41-BC4C-E86661FCAE37}"/>
              </a:ext>
            </a:extLst>
          </p:cNvPr>
          <p:cNvSpPr txBox="1"/>
          <p:nvPr/>
        </p:nvSpPr>
        <p:spPr>
          <a:xfrm>
            <a:off x="1544042" y="5778632"/>
            <a:ext cx="1658274" cy="523220"/>
          </a:xfrm>
          <a:prstGeom prst="rect">
            <a:avLst/>
          </a:prstGeom>
          <a:noFill/>
        </p:spPr>
        <p:txBody>
          <a:bodyPr wrap="none" rtlCol="0">
            <a:spAutoFit/>
          </a:bodyPr>
          <a:lstStyle/>
          <a:p>
            <a:r>
              <a:rPr lang="en-GB" sz="2800" b="1" dirty="0">
                <a:solidFill>
                  <a:srgbClr val="FF0000"/>
                </a:solidFill>
              </a:rPr>
              <a:t>5 minutes</a:t>
            </a:r>
          </a:p>
        </p:txBody>
      </p:sp>
      <p:pic>
        <p:nvPicPr>
          <p:cNvPr id="9" name="Picture 8">
            <a:extLst>
              <a:ext uri="{FF2B5EF4-FFF2-40B4-BE49-F238E27FC236}">
                <a16:creationId xmlns:a16="http://schemas.microsoft.com/office/drawing/2014/main" id="{D1D16F97-8586-44D7-B554-EBD8B5510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95" y="1045212"/>
            <a:ext cx="3339054" cy="1590026"/>
          </a:xfrm>
          <a:prstGeom prst="rect">
            <a:avLst/>
          </a:prstGeom>
        </p:spPr>
      </p:pic>
      <p:pic>
        <p:nvPicPr>
          <p:cNvPr id="11" name="Picture 10">
            <a:extLst>
              <a:ext uri="{FF2B5EF4-FFF2-40B4-BE49-F238E27FC236}">
                <a16:creationId xmlns:a16="http://schemas.microsoft.com/office/drawing/2014/main" id="{166CA13D-11ED-4B1E-82F2-C560325C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3" y="824851"/>
            <a:ext cx="3675332" cy="1720056"/>
          </a:xfrm>
          <a:prstGeom prst="rect">
            <a:avLst/>
          </a:prstGeom>
        </p:spPr>
      </p:pic>
      <p:pic>
        <p:nvPicPr>
          <p:cNvPr id="12" name="Picture 11">
            <a:extLst>
              <a:ext uri="{FF2B5EF4-FFF2-40B4-BE49-F238E27FC236}">
                <a16:creationId xmlns:a16="http://schemas.microsoft.com/office/drawing/2014/main" id="{B9C5F398-32A7-40C1-B3E4-1E6CF8494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3177" y="4279528"/>
            <a:ext cx="3675331" cy="2455121"/>
          </a:xfrm>
          <a:prstGeom prst="rect">
            <a:avLst/>
          </a:prstGeom>
        </p:spPr>
      </p:pic>
      <p:sp>
        <p:nvSpPr>
          <p:cNvPr id="8" name="Slide Number Placeholder 7">
            <a:extLst>
              <a:ext uri="{FF2B5EF4-FFF2-40B4-BE49-F238E27FC236}">
                <a16:creationId xmlns:a16="http://schemas.microsoft.com/office/drawing/2014/main" id="{FA4F5AC1-A07E-43D1-9C5F-4444C1C24084}"/>
              </a:ext>
            </a:extLst>
          </p:cNvPr>
          <p:cNvSpPr>
            <a:spLocks noGrp="1"/>
          </p:cNvSpPr>
          <p:nvPr>
            <p:ph type="sldNum" sz="quarter" idx="12"/>
          </p:nvPr>
        </p:nvSpPr>
        <p:spPr/>
        <p:txBody>
          <a:bodyPr/>
          <a:lstStyle/>
          <a:p>
            <a:fld id="{B5FBEFE2-BF3E-4E80-AC9C-5EAE482F3668}" type="slidenum">
              <a:rPr lang="fr-CH" smtClean="0"/>
              <a:t>21</a:t>
            </a:fld>
            <a:endParaRPr lang="fr-CH"/>
          </a:p>
        </p:txBody>
      </p:sp>
    </p:spTree>
    <p:extLst>
      <p:ext uri="{BB962C8B-B14F-4D97-AF65-F5344CB8AC3E}">
        <p14:creationId xmlns:p14="http://schemas.microsoft.com/office/powerpoint/2010/main" val="279390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en-US" u="sng" dirty="0">
                <a:solidFill>
                  <a:prstClr val="black"/>
                </a:solidFill>
                <a:latin typeface="+mn-lt"/>
                <a:cs typeface="Arial" panose="020B0604020202020204" pitchFamily="34" charset="0"/>
              </a:rPr>
              <a:t>Know your priorities</a:t>
            </a:r>
            <a:endParaRPr lang="fr-CH" u="sng" dirty="0">
              <a:latin typeface="+mn-lt"/>
              <a:cs typeface="Arial" panose="020B0604020202020204" pitchFamily="34" charset="0"/>
            </a:endParaRPr>
          </a:p>
        </p:txBody>
      </p:sp>
      <p:sp>
        <p:nvSpPr>
          <p:cNvPr id="3" name="Content Placeholder 2"/>
          <p:cNvSpPr>
            <a:spLocks noGrp="1"/>
          </p:cNvSpPr>
          <p:nvPr>
            <p:ph idx="1"/>
          </p:nvPr>
        </p:nvSpPr>
        <p:spPr>
          <a:xfrm>
            <a:off x="981074" y="1877819"/>
            <a:ext cx="10781145" cy="4878340"/>
          </a:xfrm>
        </p:spPr>
        <p:txBody>
          <a:bodyPr>
            <a:normAutofit/>
          </a:bodyPr>
          <a:lstStyle/>
          <a:p>
            <a:pPr lvl="0"/>
            <a:r>
              <a:rPr lang="en-US" dirty="0">
                <a:solidFill>
                  <a:prstClr val="black"/>
                </a:solidFill>
                <a:latin typeface="Calibri" panose="020F0502020204030204" pitchFamily="34" charset="0"/>
                <a:cs typeface="Calibri" panose="020F0502020204030204" pitchFamily="34" charset="0"/>
              </a:rPr>
              <a:t>Patients come first BUT you need also to find time for communications (with the media, communities, etc.)</a:t>
            </a:r>
          </a:p>
          <a:p>
            <a:r>
              <a:rPr lang="en-US" dirty="0">
                <a:latin typeface="Calibri" panose="020F0502020204030204" pitchFamily="34" charset="0"/>
                <a:cs typeface="Calibri" panose="020F0502020204030204" pitchFamily="34" charset="0"/>
              </a:rPr>
              <a:t>Coordinate with the communication staff of your organization </a:t>
            </a:r>
          </a:p>
          <a:p>
            <a:r>
              <a:rPr lang="en-US" dirty="0">
                <a:latin typeface="Calibri" panose="020F0502020204030204" pitchFamily="34" charset="0"/>
                <a:cs typeface="Calibri" panose="020F0502020204030204" pitchFamily="34" charset="0"/>
              </a:rPr>
              <a:t>Be aware of the media policy / communication plan of your organization. </a:t>
            </a:r>
          </a:p>
          <a:p>
            <a:r>
              <a:rPr lang="en-US" dirty="0">
                <a:latin typeface="Calibri" panose="020F0502020204030204" pitchFamily="34" charset="0"/>
                <a:cs typeface="Calibri" panose="020F0502020204030204" pitchFamily="34" charset="0"/>
              </a:rPr>
              <a:t>Know who is the contact person for media/public communication, or choose someone who will act as a focal point for the media. </a:t>
            </a:r>
          </a:p>
          <a:p>
            <a:r>
              <a:rPr lang="en-US" dirty="0">
                <a:latin typeface="Calibri" panose="020F0502020204030204" pitchFamily="34" charset="0"/>
                <a:cs typeface="Calibri" panose="020F0502020204030204" pitchFamily="34" charset="0"/>
              </a:rPr>
              <a:t>Size media opportunities to address key messages and call for action  whenever it is feasible! </a:t>
            </a: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22</a:t>
            </a:fld>
            <a:endParaRPr lang="fr-CH"/>
          </a:p>
        </p:txBody>
      </p:sp>
    </p:spTree>
    <p:extLst>
      <p:ext uri="{BB962C8B-B14F-4D97-AF65-F5344CB8AC3E}">
        <p14:creationId xmlns:p14="http://schemas.microsoft.com/office/powerpoint/2010/main" val="70444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en-US" u="sng" dirty="0">
                <a:latin typeface="+mn-lt"/>
                <a:cs typeface="Arial" panose="020B0604020202020204" pitchFamily="34" charset="0"/>
              </a:rPr>
              <a:t>Principled &amp; ethical communication</a:t>
            </a:r>
            <a:endParaRPr lang="fr-CH" u="sng" dirty="0">
              <a:latin typeface="+mn-lt"/>
              <a:cs typeface="Arial" panose="020B0604020202020204" pitchFamily="34" charset="0"/>
            </a:endParaRPr>
          </a:p>
        </p:txBody>
      </p:sp>
      <p:sp>
        <p:nvSpPr>
          <p:cNvPr id="3" name="Content Placeholder 2"/>
          <p:cNvSpPr>
            <a:spLocks noGrp="1"/>
          </p:cNvSpPr>
          <p:nvPr>
            <p:ph idx="1"/>
          </p:nvPr>
        </p:nvSpPr>
        <p:spPr>
          <a:xfrm>
            <a:off x="1247774" y="2123714"/>
            <a:ext cx="10781145" cy="3522856"/>
          </a:xfrm>
        </p:spPr>
        <p:txBody>
          <a:bodyPr>
            <a:normAutofit/>
          </a:bodyPr>
          <a:lstStyle/>
          <a:p>
            <a:pPr marL="0" lvl="0" indent="0">
              <a:buNone/>
            </a:pPr>
            <a:r>
              <a:rPr lang="en-US" b="1" dirty="0">
                <a:solidFill>
                  <a:srgbClr val="0000FF"/>
                </a:solidFill>
                <a:latin typeface="Calibri" panose="020F0502020204030204" pitchFamily="34" charset="0"/>
                <a:cs typeface="Calibri" panose="020F0502020204030204" pitchFamily="34" charset="0"/>
              </a:rPr>
              <a:t>Always portray people in a dignified manner</a:t>
            </a:r>
          </a:p>
          <a:p>
            <a:r>
              <a:rPr lang="en-US" dirty="0">
                <a:latin typeface="Calibri" panose="020F0502020204030204" pitchFamily="34" charset="0"/>
                <a:cs typeface="Calibri" panose="020F0502020204030204" pitchFamily="34" charset="0"/>
              </a:rPr>
              <a:t>Protect their privacy</a:t>
            </a:r>
          </a:p>
          <a:p>
            <a:r>
              <a:rPr lang="en-US" dirty="0">
                <a:latin typeface="Calibri" panose="020F0502020204030204" pitchFamily="34" charset="0"/>
                <a:cs typeface="Calibri" panose="020F0502020204030204" pitchFamily="34" charset="0"/>
              </a:rPr>
              <a:t>Respect their well being</a:t>
            </a:r>
          </a:p>
          <a:p>
            <a:r>
              <a:rPr lang="en-US" dirty="0">
                <a:latin typeface="Calibri" panose="020F0502020204030204" pitchFamily="34" charset="0"/>
                <a:cs typeface="Calibri" panose="020F0502020204030204" pitchFamily="34" charset="0"/>
              </a:rPr>
              <a:t>Do no harm, best interest of the affected people</a:t>
            </a:r>
          </a:p>
          <a:p>
            <a:r>
              <a:rPr lang="en-US" dirty="0">
                <a:latin typeface="Calibri" panose="020F0502020204030204" pitchFamily="34" charset="0"/>
                <a:cs typeface="Calibri" panose="020F0502020204030204" pitchFamily="34" charset="0"/>
              </a:rPr>
              <a:t>Informed consent: Ask for permission before taking pictures, filming, interviewing, thoroughly inform the person(s) about the use of the material</a:t>
            </a:r>
          </a:p>
          <a:p>
            <a:pPr marL="0" indent="0">
              <a:buNone/>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23</a:t>
            </a:fld>
            <a:endParaRPr lang="fr-CH"/>
          </a:p>
        </p:txBody>
      </p:sp>
    </p:spTree>
    <p:extLst>
      <p:ext uri="{BB962C8B-B14F-4D97-AF65-F5344CB8AC3E}">
        <p14:creationId xmlns:p14="http://schemas.microsoft.com/office/powerpoint/2010/main" val="263017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468"/>
            <a:ext cx="10515600" cy="739280"/>
          </a:xfrm>
        </p:spPr>
        <p:txBody>
          <a:bodyPr/>
          <a:lstStyle/>
          <a:p>
            <a:pPr algn="ctr"/>
            <a:r>
              <a:rPr lang="en-US" u="sng" dirty="0">
                <a:latin typeface="Calibri" panose="020F0502020204030204" pitchFamily="34" charset="0"/>
                <a:cs typeface="Calibri" panose="020F0502020204030204" pitchFamily="34" charset="0"/>
              </a:rPr>
              <a:t>Guidelines</a:t>
            </a:r>
            <a:endParaRPr lang="fr-CH"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243734"/>
            <a:ext cx="10515600" cy="1356962"/>
          </a:xfrm>
        </p:spPr>
        <p:txBody>
          <a:bodyPr/>
          <a:lstStyle/>
          <a:p>
            <a:pPr marL="0" indent="0">
              <a:buNone/>
            </a:pPr>
            <a:r>
              <a:rPr lang="en-US" dirty="0">
                <a:cs typeface="Arial" panose="020B0604020202020204" pitchFamily="34" charset="0"/>
              </a:rPr>
              <a:t>Many organizations have adopted guidelines when it comes to taking photos, publishing information on social media, identifying children in photos, etc.</a:t>
            </a:r>
            <a:endParaRPr lang="fr-CH" dirty="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447" y="2796180"/>
            <a:ext cx="3080370" cy="350511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822" y="2803186"/>
            <a:ext cx="3814120" cy="368968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8947" y="3109378"/>
            <a:ext cx="2932388" cy="3030680"/>
          </a:xfrm>
          <a:prstGeom prst="rect">
            <a:avLst/>
          </a:prstGeom>
        </p:spPr>
      </p:pic>
      <p:sp>
        <p:nvSpPr>
          <p:cNvPr id="8" name="Rectangle 7">
            <a:extLst>
              <a:ext uri="{FF2B5EF4-FFF2-40B4-BE49-F238E27FC236}">
                <a16:creationId xmlns:a16="http://schemas.microsoft.com/office/drawing/2014/main" id="{45E33AAC-5A0B-4FD6-BF04-1466AAD3325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17C495-EAE9-4ED2-8260-AE9521F2AB2C}"/>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5" name="Slide Number Placeholder 4">
            <a:extLst>
              <a:ext uri="{FF2B5EF4-FFF2-40B4-BE49-F238E27FC236}">
                <a16:creationId xmlns:a16="http://schemas.microsoft.com/office/drawing/2014/main" id="{C00E67FB-9FD1-431A-996B-C9ABC3DCBB30}"/>
              </a:ext>
            </a:extLst>
          </p:cNvPr>
          <p:cNvSpPr>
            <a:spLocks noGrp="1"/>
          </p:cNvSpPr>
          <p:nvPr>
            <p:ph type="sldNum" sz="quarter" idx="12"/>
          </p:nvPr>
        </p:nvSpPr>
        <p:spPr/>
        <p:txBody>
          <a:bodyPr/>
          <a:lstStyle/>
          <a:p>
            <a:fld id="{B5FBEFE2-BF3E-4E80-AC9C-5EAE482F3668}" type="slidenum">
              <a:rPr lang="fr-CH" smtClean="0"/>
              <a:t>24</a:t>
            </a:fld>
            <a:endParaRPr lang="fr-CH"/>
          </a:p>
        </p:txBody>
      </p:sp>
    </p:spTree>
    <p:extLst>
      <p:ext uri="{BB962C8B-B14F-4D97-AF65-F5344CB8AC3E}">
        <p14:creationId xmlns:p14="http://schemas.microsoft.com/office/powerpoint/2010/main" val="112940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102" y="132213"/>
            <a:ext cx="11000874" cy="677612"/>
          </a:xfrm>
        </p:spPr>
        <p:txBody>
          <a:bodyPr>
            <a:noAutofit/>
          </a:bodyPr>
          <a:lstStyle/>
          <a:p>
            <a:pPr algn="ctr"/>
            <a:r>
              <a:rPr lang="en-US" u="sng" dirty="0">
                <a:latin typeface="Arial" panose="020B0604020202020204" pitchFamily="34" charset="0"/>
                <a:cs typeface="Arial" panose="020B0604020202020204" pitchFamily="34" charset="0"/>
                <a:hlinkClick r:id="rId3"/>
              </a:rPr>
              <a:t>Tips for interviews with Media </a:t>
            </a:r>
            <a:endParaRPr lang="fr-CH"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75907" y="1371021"/>
            <a:ext cx="11000875" cy="5277853"/>
          </a:xfrm>
        </p:spPr>
        <p:txBody>
          <a:bodyPr>
            <a:normAutofit fontScale="92500"/>
          </a:bodyPr>
          <a:lstStyle/>
          <a:p>
            <a:r>
              <a:rPr lang="en-US" sz="2600" b="1" dirty="0">
                <a:solidFill>
                  <a:srgbClr val="0033CC"/>
                </a:solidFill>
                <a:cs typeface="Arial" panose="020B0604020202020204" pitchFamily="34" charset="0"/>
              </a:rPr>
              <a:t>Preparation is key</a:t>
            </a:r>
            <a:r>
              <a:rPr lang="en-US" sz="2600" dirty="0">
                <a:cs typeface="Arial" panose="020B0604020202020204" pitchFamily="34" charset="0"/>
              </a:rPr>
              <a:t>: know your audience, your priorities and your messages.</a:t>
            </a:r>
            <a:endParaRPr lang="en-US" sz="2600" b="1" dirty="0">
              <a:cs typeface="Arial" panose="020B0604020202020204" pitchFamily="34" charset="0"/>
            </a:endParaRPr>
          </a:p>
          <a:p>
            <a:r>
              <a:rPr lang="en-US" sz="2600" dirty="0">
                <a:cs typeface="Arial" panose="020B0604020202020204" pitchFamily="34" charset="0"/>
              </a:rPr>
              <a:t>Try to get some info about the angle and objective of the reporting. </a:t>
            </a:r>
            <a:r>
              <a:rPr lang="en-US" sz="2600" b="1" dirty="0">
                <a:solidFill>
                  <a:srgbClr val="0033CC"/>
                </a:solidFill>
                <a:cs typeface="Arial" panose="020B0604020202020204" pitchFamily="34" charset="0"/>
              </a:rPr>
              <a:t>Avoid off-the-record interviews</a:t>
            </a:r>
            <a:r>
              <a:rPr lang="en-US" sz="2600" dirty="0">
                <a:solidFill>
                  <a:srgbClr val="0033CC"/>
                </a:solidFill>
                <a:cs typeface="Arial" panose="020B0604020202020204" pitchFamily="34" charset="0"/>
              </a:rPr>
              <a:t>.</a:t>
            </a:r>
            <a:endParaRPr lang="fr-CH" sz="2600" dirty="0">
              <a:solidFill>
                <a:srgbClr val="0033CC"/>
              </a:solidFill>
              <a:cs typeface="Arial" panose="020B0604020202020204" pitchFamily="34" charset="0"/>
            </a:endParaRPr>
          </a:p>
          <a:p>
            <a:r>
              <a:rPr lang="en-US" sz="2600" dirty="0">
                <a:cs typeface="Arial" panose="020B0604020202020204" pitchFamily="34" charset="0"/>
              </a:rPr>
              <a:t>Use </a:t>
            </a:r>
            <a:r>
              <a:rPr lang="en-US" sz="2600" b="1" dirty="0">
                <a:solidFill>
                  <a:srgbClr val="0033CC"/>
                </a:solidFill>
                <a:cs typeface="Arial" panose="020B0604020202020204" pitchFamily="34" charset="0"/>
              </a:rPr>
              <a:t>key messages, speaking points</a:t>
            </a:r>
            <a:r>
              <a:rPr lang="en-US" sz="2600" dirty="0">
                <a:cs typeface="Arial" panose="020B0604020202020204" pitchFamily="34" charset="0"/>
              </a:rPr>
              <a:t>, or </a:t>
            </a:r>
            <a:r>
              <a:rPr lang="en-US" sz="2600" b="1" dirty="0">
                <a:solidFill>
                  <a:srgbClr val="0033CC"/>
                </a:solidFill>
                <a:cs typeface="Arial" panose="020B0604020202020204" pitchFamily="34" charset="0"/>
              </a:rPr>
              <a:t>press lines </a:t>
            </a:r>
            <a:r>
              <a:rPr lang="en-US" sz="2600" dirty="0">
                <a:cs typeface="Arial" panose="020B0604020202020204" pitchFamily="34" charset="0"/>
              </a:rPr>
              <a:t>to manage difficult questions.</a:t>
            </a:r>
          </a:p>
          <a:p>
            <a:r>
              <a:rPr lang="en-US" sz="2600" b="1" dirty="0">
                <a:solidFill>
                  <a:srgbClr val="0033CC"/>
                </a:solidFill>
                <a:cs typeface="Arial" panose="020B0604020202020204" pitchFamily="34" charset="0"/>
              </a:rPr>
              <a:t>Humanity, empathy</a:t>
            </a:r>
            <a:r>
              <a:rPr lang="en-US" sz="2600" dirty="0">
                <a:cs typeface="Arial" panose="020B0604020202020204" pitchFamily="34" charset="0"/>
              </a:rPr>
              <a:t>; always put people at the center of the story, give some context.</a:t>
            </a:r>
          </a:p>
          <a:p>
            <a:r>
              <a:rPr lang="en-US" sz="2600" b="1" dirty="0">
                <a:solidFill>
                  <a:srgbClr val="0033CC"/>
                </a:solidFill>
                <a:cs typeface="Arial" panose="020B0604020202020204" pitchFamily="34" charset="0"/>
              </a:rPr>
              <a:t>Respect dignity and privacy</a:t>
            </a:r>
            <a:r>
              <a:rPr lang="en-US" sz="2600" dirty="0">
                <a:cs typeface="Arial" panose="020B0604020202020204" pitchFamily="34" charset="0"/>
              </a:rPr>
              <a:t>; always portray people in a dignified manner.</a:t>
            </a:r>
            <a:endParaRPr lang="fr-CH" sz="2600" dirty="0">
              <a:cs typeface="Arial" panose="020B0604020202020204" pitchFamily="34" charset="0"/>
            </a:endParaRPr>
          </a:p>
          <a:p>
            <a:r>
              <a:rPr lang="en-US" sz="2600" dirty="0">
                <a:cs typeface="Arial" panose="020B0604020202020204" pitchFamily="34" charset="0"/>
              </a:rPr>
              <a:t>Be </a:t>
            </a:r>
            <a:r>
              <a:rPr lang="en-US" sz="2600" b="1" dirty="0">
                <a:solidFill>
                  <a:srgbClr val="0033CC"/>
                </a:solidFill>
                <a:cs typeface="Arial" panose="020B0604020202020204" pitchFamily="34" charset="0"/>
              </a:rPr>
              <a:t>cautious when using figures</a:t>
            </a:r>
            <a:r>
              <a:rPr lang="en-US" sz="2600" dirty="0">
                <a:cs typeface="Arial" panose="020B0604020202020204" pitchFamily="34" charset="0"/>
              </a:rPr>
              <a:t>, check them thoroughly.</a:t>
            </a:r>
            <a:endParaRPr lang="fr-CH" sz="2600" dirty="0">
              <a:cs typeface="Arial" panose="020B0604020202020204" pitchFamily="34" charset="0"/>
            </a:endParaRPr>
          </a:p>
          <a:p>
            <a:r>
              <a:rPr lang="en-US" sz="2600" dirty="0">
                <a:cs typeface="Arial" panose="020B0604020202020204" pitchFamily="34" charset="0"/>
              </a:rPr>
              <a:t>Avoid assigning responsibilities, pointing fingers. </a:t>
            </a:r>
            <a:r>
              <a:rPr lang="en-US" sz="2600" b="1" dirty="0">
                <a:cs typeface="Arial" panose="020B0604020202020204" pitchFamily="34" charset="0"/>
              </a:rPr>
              <a:t>No denunciation</a:t>
            </a:r>
            <a:r>
              <a:rPr lang="en-US" sz="2600" dirty="0">
                <a:cs typeface="Arial" panose="020B0604020202020204" pitchFamily="34" charset="0"/>
              </a:rPr>
              <a:t>.</a:t>
            </a:r>
            <a:endParaRPr lang="fr-CH" sz="2600" dirty="0">
              <a:cs typeface="Arial" panose="020B0604020202020204" pitchFamily="34" charset="0"/>
            </a:endParaRPr>
          </a:p>
          <a:p>
            <a:r>
              <a:rPr lang="en-US" sz="2600" dirty="0">
                <a:cs typeface="Arial" panose="020B0604020202020204" pitchFamily="34" charset="0"/>
              </a:rPr>
              <a:t>Be </a:t>
            </a:r>
            <a:r>
              <a:rPr lang="en-US" sz="2600" b="1" dirty="0">
                <a:solidFill>
                  <a:srgbClr val="0033CC"/>
                </a:solidFill>
                <a:cs typeface="Arial" panose="020B0604020202020204" pitchFamily="34" charset="0"/>
              </a:rPr>
              <a:t>to the point</a:t>
            </a:r>
            <a:r>
              <a:rPr lang="en-US" sz="2600" dirty="0">
                <a:cs typeface="Arial" panose="020B0604020202020204" pitchFamily="34" charset="0"/>
              </a:rPr>
              <a:t>.</a:t>
            </a:r>
          </a:p>
          <a:p>
            <a:r>
              <a:rPr lang="en-US" sz="2600" dirty="0">
                <a:cs typeface="Arial" panose="020B0604020202020204" pitchFamily="34" charset="0"/>
              </a:rPr>
              <a:t>Respect </a:t>
            </a:r>
            <a:r>
              <a:rPr lang="en-US" sz="2600" b="1" dirty="0">
                <a:solidFill>
                  <a:srgbClr val="0033CC"/>
                </a:solidFill>
                <a:cs typeface="Arial" panose="020B0604020202020204" pitchFamily="34" charset="0"/>
              </a:rPr>
              <a:t>medical ethics</a:t>
            </a:r>
            <a:r>
              <a:rPr lang="en-US" sz="2600" dirty="0">
                <a:cs typeface="Arial" panose="020B0604020202020204" pitchFamily="34" charset="0"/>
              </a:rPr>
              <a:t>.</a:t>
            </a:r>
          </a:p>
          <a:p>
            <a:r>
              <a:rPr lang="en-US" sz="2600" b="1" dirty="0">
                <a:solidFill>
                  <a:srgbClr val="0033CC"/>
                </a:solidFill>
                <a:cs typeface="Arial" panose="020B0604020202020204" pitchFamily="34" charset="0"/>
                <a:hlinkClick r:id="rId3"/>
              </a:rPr>
              <a:t>Follow the Guidelines</a:t>
            </a:r>
            <a:r>
              <a:rPr lang="en-US" sz="2600" b="1" dirty="0">
                <a:solidFill>
                  <a:srgbClr val="0033CC"/>
                </a:solidFill>
                <a:cs typeface="Arial" panose="020B0604020202020204" pitchFamily="34" charset="0"/>
              </a:rPr>
              <a:t> </a:t>
            </a:r>
            <a:r>
              <a:rPr lang="en-US" sz="2600" dirty="0">
                <a:cs typeface="Arial" panose="020B0604020202020204" pitchFamily="34" charset="0"/>
              </a:rPr>
              <a:t>(social media, image, data protection, etc.) and coordinate with Communication specialists.</a:t>
            </a:r>
            <a:endParaRPr lang="fr-CH" sz="2600" dirty="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AC07BAA-F3B9-4B87-B121-7D4C514D668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43DA98-F0E3-496B-9338-F7F1A5C51844}"/>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6" name="Slide Number Placeholder 5">
            <a:extLst>
              <a:ext uri="{FF2B5EF4-FFF2-40B4-BE49-F238E27FC236}">
                <a16:creationId xmlns:a16="http://schemas.microsoft.com/office/drawing/2014/main" id="{C8F02325-BDF4-4DF3-9FDC-FFAEA088D17D}"/>
              </a:ext>
            </a:extLst>
          </p:cNvPr>
          <p:cNvSpPr>
            <a:spLocks noGrp="1"/>
          </p:cNvSpPr>
          <p:nvPr>
            <p:ph type="sldNum" sz="quarter" idx="12"/>
          </p:nvPr>
        </p:nvSpPr>
        <p:spPr/>
        <p:txBody>
          <a:bodyPr/>
          <a:lstStyle/>
          <a:p>
            <a:fld id="{B5FBEFE2-BF3E-4E80-AC9C-5EAE482F3668}" type="slidenum">
              <a:rPr lang="fr-CH" smtClean="0"/>
              <a:t>25</a:t>
            </a:fld>
            <a:endParaRPr lang="fr-CH"/>
          </a:p>
        </p:txBody>
      </p:sp>
    </p:spTree>
    <p:extLst>
      <p:ext uri="{BB962C8B-B14F-4D97-AF65-F5344CB8AC3E}">
        <p14:creationId xmlns:p14="http://schemas.microsoft.com/office/powerpoint/2010/main" val="109182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9329" y="17552"/>
            <a:ext cx="7904716" cy="1325563"/>
          </a:xfrm>
        </p:spPr>
        <p:txBody>
          <a:bodyPr>
            <a:normAutofit/>
          </a:bodyPr>
          <a:lstStyle/>
          <a:p>
            <a:r>
              <a:rPr lang="en-US" u="sng" dirty="0">
                <a:latin typeface="+mn-lt"/>
                <a:cs typeface="Arial" panose="020B0604020202020204" pitchFamily="34" charset="0"/>
              </a:rPr>
              <a:t>Interview with Media </a:t>
            </a:r>
            <a:r>
              <a:rPr lang="en-US" dirty="0">
                <a:latin typeface="Arial" panose="020B0604020202020204" pitchFamily="34" charset="0"/>
                <a:cs typeface="Arial" panose="020B0604020202020204" pitchFamily="34" charset="0"/>
              </a:rPr>
              <a:t> </a:t>
            </a:r>
            <a:endParaRPr lang="fr-CH"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1137684" y="1516470"/>
            <a:ext cx="10216116" cy="5323978"/>
          </a:xfrm>
        </p:spPr>
        <p:txBody>
          <a:bodyPr>
            <a:normAutofit fontScale="85000" lnSpcReduction="20000"/>
          </a:bodyPr>
          <a:lstStyle/>
          <a:p>
            <a:pPr marL="0" indent="0">
              <a:buNone/>
            </a:pPr>
            <a:r>
              <a:rPr lang="en-US" sz="4000" b="1" dirty="0">
                <a:latin typeface="Calibri" panose="020F0502020204030204" pitchFamily="34" charset="0"/>
                <a:cs typeface="Calibri" panose="020F0502020204030204" pitchFamily="34" charset="0"/>
              </a:rPr>
              <a:t>Preparation is key !</a:t>
            </a: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r>
              <a:rPr lang="en-US" sz="4000" dirty="0">
                <a:latin typeface="Calibri" panose="020F0502020204030204" pitchFamily="34" charset="0"/>
                <a:cs typeface="Calibri" panose="020F0502020204030204" pitchFamily="34" charset="0"/>
              </a:rPr>
              <a:t>Coordinate with communication specialists</a:t>
            </a:r>
          </a:p>
          <a:p>
            <a:pPr marL="0" indent="0">
              <a:buNone/>
            </a:pPr>
            <a:endParaRPr lang="en-US" sz="4000" dirty="0">
              <a:latin typeface="Calibri" panose="020F0502020204030204" pitchFamily="34" charset="0"/>
              <a:cs typeface="Calibri" panose="020F0502020204030204" pitchFamily="34" charset="0"/>
            </a:endParaRPr>
          </a:p>
          <a:p>
            <a:pPr marL="0" indent="0">
              <a:buNone/>
            </a:pPr>
            <a:r>
              <a:rPr lang="en-US" sz="4000" dirty="0">
                <a:latin typeface="Calibri" panose="020F0502020204030204" pitchFamily="34" charset="0"/>
                <a:cs typeface="Calibri" panose="020F0502020204030204" pitchFamily="34" charset="0"/>
              </a:rPr>
              <a:t>Know your : </a:t>
            </a:r>
          </a:p>
          <a:p>
            <a:pPr marL="0" indent="0">
              <a:buNone/>
            </a:pPr>
            <a:endParaRPr lang="en-US" sz="4000" dirty="0">
              <a:latin typeface="Calibri" panose="020F0502020204030204" pitchFamily="34" charset="0"/>
              <a:cs typeface="Calibri" panose="020F0502020204030204" pitchFamily="34" charset="0"/>
            </a:endParaRPr>
          </a:p>
          <a:p>
            <a:pPr marL="971550" lvl="1" indent="-514350">
              <a:buFont typeface="+mj-lt"/>
              <a:buAutoNum type="arabicPeriod"/>
            </a:pPr>
            <a:r>
              <a:rPr lang="en-US" sz="4000" dirty="0">
                <a:latin typeface="Calibri" panose="020F0502020204030204" pitchFamily="34" charset="0"/>
                <a:cs typeface="Calibri" panose="020F0502020204030204" pitchFamily="34" charset="0"/>
              </a:rPr>
              <a:t>priorities</a:t>
            </a:r>
          </a:p>
          <a:p>
            <a:pPr marL="971550" lvl="1" indent="-514350">
              <a:buFont typeface="+mj-lt"/>
              <a:buAutoNum type="arabicPeriod"/>
            </a:pPr>
            <a:r>
              <a:rPr lang="en-US" sz="4000" dirty="0">
                <a:latin typeface="Calibri" panose="020F0502020204030204" pitchFamily="34" charset="0"/>
                <a:cs typeface="Calibri" panose="020F0502020204030204" pitchFamily="34" charset="0"/>
              </a:rPr>
              <a:t>audience</a:t>
            </a:r>
          </a:p>
          <a:p>
            <a:pPr marL="971550" lvl="1" indent="-514350">
              <a:buFont typeface="+mj-lt"/>
              <a:buAutoNum type="arabicPeriod"/>
            </a:pPr>
            <a:r>
              <a:rPr lang="en-US" sz="4000" dirty="0">
                <a:latin typeface="Calibri" panose="020F0502020204030204" pitchFamily="34" charset="0"/>
                <a:cs typeface="Calibri" panose="020F0502020204030204" pitchFamily="34" charset="0"/>
              </a:rPr>
              <a:t>key messages</a:t>
            </a:r>
          </a:p>
          <a:p>
            <a:pPr marL="0" indent="0">
              <a:buNone/>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26</a:t>
            </a:fld>
            <a:endParaRPr lang="fr-CH"/>
          </a:p>
        </p:txBody>
      </p:sp>
      <p:pic>
        <p:nvPicPr>
          <p:cNvPr id="12" name="Picture 11">
            <a:extLst>
              <a:ext uri="{FF2B5EF4-FFF2-40B4-BE49-F238E27FC236}">
                <a16:creationId xmlns:a16="http://schemas.microsoft.com/office/drawing/2014/main" id="{2B8A7891-83D0-4A66-B3FB-FD0768D4E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536" y="1116419"/>
            <a:ext cx="3940747" cy="2189304"/>
          </a:xfrm>
          <a:prstGeom prst="rect">
            <a:avLst/>
          </a:prstGeom>
        </p:spPr>
      </p:pic>
      <p:pic>
        <p:nvPicPr>
          <p:cNvPr id="14" name="Picture 13">
            <a:extLst>
              <a:ext uri="{FF2B5EF4-FFF2-40B4-BE49-F238E27FC236}">
                <a16:creationId xmlns:a16="http://schemas.microsoft.com/office/drawing/2014/main" id="{F0990DD4-8EF6-4805-99EC-6B800D2A6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176" y="4115059"/>
            <a:ext cx="4029738" cy="2257556"/>
          </a:xfrm>
          <a:prstGeom prst="rect">
            <a:avLst/>
          </a:prstGeom>
        </p:spPr>
      </p:pic>
    </p:spTree>
    <p:extLst>
      <p:ext uri="{BB962C8B-B14F-4D97-AF65-F5344CB8AC3E}">
        <p14:creationId xmlns:p14="http://schemas.microsoft.com/office/powerpoint/2010/main" val="14016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25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225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2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817254" y="132212"/>
            <a:ext cx="9729704" cy="1325563"/>
          </a:xfrm>
        </p:spPr>
        <p:txBody>
          <a:bodyPr>
            <a:normAutofit fontScale="90000"/>
          </a:bodyPr>
          <a:lstStyle/>
          <a:p>
            <a:r>
              <a:rPr lang="en-US" u="sng" dirty="0">
                <a:latin typeface="+mn-lt"/>
                <a:cs typeface="Arial" panose="020B0604020202020204" pitchFamily="34" charset="0"/>
              </a:rPr>
              <a:t>Guidance: Some points to guide you when dealing with the media are given below. </a:t>
            </a:r>
            <a:endParaRPr lang="fr-CH"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CC77C85F-39D2-4AF1-9CAC-4186115BCE67}"/>
              </a:ext>
            </a:extLst>
          </p:cNvPr>
          <p:cNvPicPr>
            <a:picLocks noGrp="1" noChangeAspect="1"/>
          </p:cNvPicPr>
          <p:nvPr>
            <p:ph sz="half" idx="1"/>
          </p:nvPr>
        </p:nvPicPr>
        <p:blipFill>
          <a:blip r:embed="rId3"/>
          <a:stretch>
            <a:fillRect/>
          </a:stretch>
        </p:blipFill>
        <p:spPr>
          <a:xfrm>
            <a:off x="1937603" y="1416213"/>
            <a:ext cx="4022321" cy="2496613"/>
          </a:xfrm>
          <a:prstGeom prst="rect">
            <a:avLst/>
          </a:prstGeom>
        </p:spPr>
      </p:pic>
      <p:pic>
        <p:nvPicPr>
          <p:cNvPr id="8" name="Content Placeholder 7">
            <a:hlinkClick r:id="rId4"/>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756977" y="2061712"/>
            <a:ext cx="2739540" cy="4109311"/>
          </a:xfrm>
        </p:spPr>
      </p:pic>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27</a:t>
            </a:fld>
            <a:endParaRPr lang="fr-CH"/>
          </a:p>
        </p:txBody>
      </p:sp>
      <p:pic>
        <p:nvPicPr>
          <p:cNvPr id="9" name="Picture 8">
            <a:extLst>
              <a:ext uri="{FF2B5EF4-FFF2-40B4-BE49-F238E27FC236}">
                <a16:creationId xmlns:a16="http://schemas.microsoft.com/office/drawing/2014/main" id="{4D4E3810-17DF-497F-AD4A-16638ACEE6FD}"/>
              </a:ext>
            </a:extLst>
          </p:cNvPr>
          <p:cNvPicPr>
            <a:picLocks noChangeAspect="1"/>
          </p:cNvPicPr>
          <p:nvPr/>
        </p:nvPicPr>
        <p:blipFill>
          <a:blip r:embed="rId6"/>
          <a:stretch>
            <a:fillRect/>
          </a:stretch>
        </p:blipFill>
        <p:spPr>
          <a:xfrm>
            <a:off x="1882462" y="3847770"/>
            <a:ext cx="3514877" cy="2864362"/>
          </a:xfrm>
          <a:prstGeom prst="rect">
            <a:avLst/>
          </a:prstGeom>
        </p:spPr>
      </p:pic>
    </p:spTree>
    <p:extLst>
      <p:ext uri="{BB962C8B-B14F-4D97-AF65-F5344CB8AC3E}">
        <p14:creationId xmlns:p14="http://schemas.microsoft.com/office/powerpoint/2010/main" val="1413211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896" y="1335641"/>
            <a:ext cx="8931453" cy="2690812"/>
          </a:xfrm>
        </p:spPr>
        <p:txBody>
          <a:bodyPr>
            <a:normAutofit fontScale="90000"/>
          </a:bodyPr>
          <a:lstStyle/>
          <a:p>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en-US" sz="4000" dirty="0">
                <a:latin typeface="+mn-lt"/>
                <a:cs typeface="Arial" panose="020B0604020202020204" pitchFamily="34" charset="0"/>
              </a:rPr>
              <a:t>What is information as aid?</a:t>
            </a:r>
            <a:br>
              <a:rPr lang="en-US" sz="4000" dirty="0">
                <a:latin typeface="+mn-lt"/>
                <a:cs typeface="Arial" panose="020B0604020202020204" pitchFamily="34" charset="0"/>
              </a:rPr>
            </a:br>
            <a:r>
              <a:rPr lang="en-US" sz="4000" dirty="0">
                <a:latin typeface="+mn-lt"/>
                <a:cs typeface="Arial" panose="020B0604020202020204" pitchFamily="34" charset="0"/>
              </a:rPr>
              <a:t>What is two-way communication?</a:t>
            </a:r>
            <a:br>
              <a:rPr lang="en-US" sz="4000" dirty="0">
                <a:latin typeface="+mn-lt"/>
                <a:cs typeface="Arial" panose="020B0604020202020204" pitchFamily="34" charset="0"/>
              </a:rPr>
            </a:br>
            <a:endParaRPr lang="fr-CH" sz="4000" dirty="0">
              <a:solidFill>
                <a:schemeClr val="bg1">
                  <a:lumMod val="85000"/>
                </a:schemeClr>
              </a:solidFill>
              <a:latin typeface="+mn-lt"/>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D1FFB1ED-2B03-4CA6-98C7-642F5539ABF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E74828-1E8A-4AFA-A43C-5F8BA79DE52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6" name="TextBox 5">
            <a:extLst>
              <a:ext uri="{FF2B5EF4-FFF2-40B4-BE49-F238E27FC236}">
                <a16:creationId xmlns:a16="http://schemas.microsoft.com/office/drawing/2014/main" id="{09CDB17F-E932-4E02-AF96-BB5E53EA7E20}"/>
              </a:ext>
            </a:extLst>
          </p:cNvPr>
          <p:cNvSpPr txBox="1"/>
          <p:nvPr/>
        </p:nvSpPr>
        <p:spPr>
          <a:xfrm>
            <a:off x="1150758" y="2343150"/>
            <a:ext cx="1438275" cy="1846659"/>
          </a:xfrm>
          <a:prstGeom prst="rect">
            <a:avLst/>
          </a:prstGeom>
          <a:noFill/>
        </p:spPr>
        <p:txBody>
          <a:bodyPr wrap="square" rtlCol="0">
            <a:spAutoFit/>
          </a:bodyPr>
          <a:lstStyle/>
          <a:p>
            <a:r>
              <a:rPr lang="en-US" sz="9600" b="1" dirty="0">
                <a:solidFill>
                  <a:srgbClr val="FF0000"/>
                </a:solidFill>
              </a:rPr>
              <a:t>??</a:t>
            </a:r>
            <a:r>
              <a:rPr lang="en-US" sz="9600" dirty="0">
                <a:solidFill>
                  <a:srgbClr val="FF0000"/>
                </a:solidFill>
              </a:rPr>
              <a:t>​</a:t>
            </a:r>
          </a:p>
          <a:p>
            <a:endParaRPr lang="en-CA" dirty="0"/>
          </a:p>
        </p:txBody>
      </p:sp>
      <p:sp>
        <p:nvSpPr>
          <p:cNvPr id="3" name="Slide Number Placeholder 2">
            <a:extLst>
              <a:ext uri="{FF2B5EF4-FFF2-40B4-BE49-F238E27FC236}">
                <a16:creationId xmlns:a16="http://schemas.microsoft.com/office/drawing/2014/main" id="{98A58B94-FE31-43C8-AEF1-9811B9E4DAA7}"/>
              </a:ext>
            </a:extLst>
          </p:cNvPr>
          <p:cNvSpPr>
            <a:spLocks noGrp="1"/>
          </p:cNvSpPr>
          <p:nvPr>
            <p:ph type="sldNum" sz="quarter" idx="12"/>
          </p:nvPr>
        </p:nvSpPr>
        <p:spPr/>
        <p:txBody>
          <a:bodyPr/>
          <a:lstStyle/>
          <a:p>
            <a:fld id="{B5FBEFE2-BF3E-4E80-AC9C-5EAE482F3668}" type="slidenum">
              <a:rPr lang="fr-CH" smtClean="0"/>
              <a:t>28</a:t>
            </a:fld>
            <a:endParaRPr lang="fr-CH"/>
          </a:p>
        </p:txBody>
      </p:sp>
    </p:spTree>
    <p:extLst>
      <p:ext uri="{BB962C8B-B14F-4D97-AF65-F5344CB8AC3E}">
        <p14:creationId xmlns:p14="http://schemas.microsoft.com/office/powerpoint/2010/main" val="2032711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zeRGgH0lQ"/>
          <p:cNvPicPr>
            <a:picLocks noRot="1" noChangeAspect="1"/>
          </p:cNvPicPr>
          <p:nvPr>
            <a:videoFile r:link="rId1"/>
          </p:nvPr>
        </p:nvPicPr>
        <p:blipFill>
          <a:blip r:embed="rId4"/>
          <a:stretch>
            <a:fillRect/>
          </a:stretch>
        </p:blipFill>
        <p:spPr>
          <a:xfrm>
            <a:off x="3302157" y="1600753"/>
            <a:ext cx="6236221" cy="4664748"/>
          </a:xfrm>
          <a:prstGeom prst="rect">
            <a:avLst/>
          </a:prstGeom>
        </p:spPr>
      </p:pic>
      <p:sp>
        <p:nvSpPr>
          <p:cNvPr id="2" name="Rectangle 1">
            <a:extLst>
              <a:ext uri="{FF2B5EF4-FFF2-40B4-BE49-F238E27FC236}">
                <a16:creationId xmlns:a16="http://schemas.microsoft.com/office/drawing/2014/main" id="{15E5BE68-1157-46B3-B8DB-F950D77EB895}"/>
              </a:ext>
            </a:extLst>
          </p:cNvPr>
          <p:cNvSpPr/>
          <p:nvPr/>
        </p:nvSpPr>
        <p:spPr>
          <a:xfrm>
            <a:off x="4022518" y="6387812"/>
            <a:ext cx="5077143" cy="369332"/>
          </a:xfrm>
          <a:prstGeom prst="rect">
            <a:avLst/>
          </a:prstGeom>
        </p:spPr>
        <p:txBody>
          <a:bodyPr wrap="square">
            <a:spAutoFit/>
          </a:bodyPr>
          <a:lstStyle/>
          <a:p>
            <a:r>
              <a:rPr lang="fr-CH" dirty="0">
                <a:hlinkClick r:id="rId5"/>
              </a:rPr>
              <a:t>https://www.youtube.com/watch?v=pEzeRGgH0lQ</a:t>
            </a:r>
            <a:endParaRPr lang="fr-CH" dirty="0"/>
          </a:p>
        </p:txBody>
      </p:sp>
      <p:sp>
        <p:nvSpPr>
          <p:cNvPr id="5" name="Rectangle 4">
            <a:extLst>
              <a:ext uri="{FF2B5EF4-FFF2-40B4-BE49-F238E27FC236}">
                <a16:creationId xmlns:a16="http://schemas.microsoft.com/office/drawing/2014/main" id="{8264091F-2CCF-4C37-8565-A7CEB07C724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98355B-FA53-4741-8A5C-D6D619579B4D}"/>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TextBox 2">
            <a:extLst>
              <a:ext uri="{FF2B5EF4-FFF2-40B4-BE49-F238E27FC236}">
                <a16:creationId xmlns:a16="http://schemas.microsoft.com/office/drawing/2014/main" id="{C93F1DF4-C765-4F3D-AAB5-11BD7A7A4AC5}"/>
              </a:ext>
            </a:extLst>
          </p:cNvPr>
          <p:cNvSpPr txBox="1"/>
          <p:nvPr/>
        </p:nvSpPr>
        <p:spPr>
          <a:xfrm>
            <a:off x="545157" y="200212"/>
            <a:ext cx="11666728" cy="1200329"/>
          </a:xfrm>
          <a:prstGeom prst="rect">
            <a:avLst/>
          </a:prstGeom>
          <a:noFill/>
        </p:spPr>
        <p:txBody>
          <a:bodyPr wrap="square" rtlCol="0">
            <a:spAutoFit/>
          </a:bodyPr>
          <a:lstStyle/>
          <a:p>
            <a:pPr algn="ctr"/>
            <a:r>
              <a:rPr lang="en-GB" sz="3600" dirty="0">
                <a:hlinkClick r:id="rId5"/>
              </a:rPr>
              <a:t>Video</a:t>
            </a:r>
          </a:p>
          <a:p>
            <a:pPr algn="ctr"/>
            <a:r>
              <a:rPr lang="en-GB" sz="3600" u="sng" dirty="0">
                <a:hlinkClick r:id="rId5"/>
              </a:rPr>
              <a:t>Engaging with people affected by conflict and violence</a:t>
            </a:r>
            <a:endParaRPr lang="en-GB" sz="3600" u="sng" dirty="0"/>
          </a:p>
        </p:txBody>
      </p:sp>
      <p:sp>
        <p:nvSpPr>
          <p:cNvPr id="7" name="Slide Number Placeholder 6">
            <a:extLst>
              <a:ext uri="{FF2B5EF4-FFF2-40B4-BE49-F238E27FC236}">
                <a16:creationId xmlns:a16="http://schemas.microsoft.com/office/drawing/2014/main" id="{89D534D5-839B-4C85-A1D7-B8C4761EC49C}"/>
              </a:ext>
            </a:extLst>
          </p:cNvPr>
          <p:cNvSpPr>
            <a:spLocks noGrp="1"/>
          </p:cNvSpPr>
          <p:nvPr>
            <p:ph type="sldNum" sz="quarter" idx="12"/>
          </p:nvPr>
        </p:nvSpPr>
        <p:spPr>
          <a:xfrm>
            <a:off x="8546805" y="6368104"/>
            <a:ext cx="2743200" cy="365125"/>
          </a:xfrm>
        </p:spPr>
        <p:txBody>
          <a:bodyPr/>
          <a:lstStyle/>
          <a:p>
            <a:fld id="{B5FBEFE2-BF3E-4E80-AC9C-5EAE482F3668}" type="slidenum">
              <a:rPr lang="fr-CH" smtClean="0"/>
              <a:t>29</a:t>
            </a:fld>
            <a:endParaRPr lang="fr-CH" dirty="0"/>
          </a:p>
        </p:txBody>
      </p:sp>
    </p:spTree>
    <p:extLst>
      <p:ext uri="{BB962C8B-B14F-4D97-AF65-F5344CB8AC3E}">
        <p14:creationId xmlns:p14="http://schemas.microsoft.com/office/powerpoint/2010/main" val="29081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88" y="-5935"/>
            <a:ext cx="9864092" cy="1530543"/>
          </a:xfrm>
        </p:spPr>
        <p:txBody>
          <a:bodyPr>
            <a:normAutofit fontScale="90000"/>
          </a:bodyPr>
          <a:lstStyle/>
          <a:p>
            <a:pPr lvl="0"/>
            <a:br>
              <a:rPr lang="en-GB" dirty="0">
                <a:solidFill>
                  <a:prstClr val="black"/>
                </a:solidFill>
                <a:latin typeface="Arial" panose="020B0604020202020204" pitchFamily="34" charset="0"/>
                <a:cs typeface="Arial" panose="020B0604020202020204" pitchFamily="34" charset="0"/>
              </a:rPr>
            </a:br>
            <a:br>
              <a:rPr lang="en-GB" dirty="0">
                <a:solidFill>
                  <a:prstClr val="black"/>
                </a:solidFill>
                <a:latin typeface="Arial" panose="020B0604020202020204" pitchFamily="34" charset="0"/>
                <a:cs typeface="Arial" panose="020B0604020202020204" pitchFamily="34" charset="0"/>
              </a:rPr>
            </a:br>
            <a:r>
              <a:rPr lang="en-GB" b="1" u="sng" dirty="0">
                <a:solidFill>
                  <a:prstClr val="black"/>
                </a:solidFill>
                <a:latin typeface="+mn-lt"/>
                <a:cs typeface="Arial" panose="020B0604020202020204" pitchFamily="34" charset="0"/>
              </a:rPr>
              <a:t>The role of the media in humanitarian crisis</a:t>
            </a:r>
            <a:br>
              <a:rPr lang="en-GB" dirty="0">
                <a:solidFill>
                  <a:prstClr val="black"/>
                </a:solidFill>
                <a:latin typeface="+mn-lt"/>
                <a:cs typeface="Arial" panose="020B0604020202020204" pitchFamily="34" charset="0"/>
              </a:rPr>
            </a:br>
            <a:r>
              <a:rPr lang="en-GB" dirty="0">
                <a:solidFill>
                  <a:prstClr val="black"/>
                </a:solidFill>
                <a:latin typeface="+mn-lt"/>
                <a:cs typeface="Calibri" panose="020F0502020204030204" pitchFamily="34" charset="0"/>
              </a:rPr>
              <a:t>WHY is it important to communicate publicly?  </a:t>
            </a:r>
            <a:br>
              <a:rPr lang="en-GB" dirty="0">
                <a:solidFill>
                  <a:prstClr val="black"/>
                </a:solidFill>
                <a:latin typeface="+mn-lt"/>
                <a:cs typeface="Arial" panose="020B0604020202020204" pitchFamily="34" charset="0"/>
              </a:rPr>
            </a:br>
            <a:br>
              <a:rPr lang="en-GB" dirty="0">
                <a:solidFill>
                  <a:prstClr val="black"/>
                </a:solidFill>
                <a:latin typeface="+mn-lt"/>
                <a:cs typeface="Arial" panose="020B0604020202020204" pitchFamily="34" charset="0"/>
              </a:rPr>
            </a:br>
            <a:endParaRPr lang="fr-CH" dirty="0">
              <a:latin typeface="+mn-lt"/>
              <a:cs typeface="Arial" panose="020B0604020202020204" pitchFamily="34" charset="0"/>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28649" y="1809104"/>
            <a:ext cx="7589521" cy="5045896"/>
          </a:xfrm>
        </p:spPr>
      </p:pic>
      <p:sp>
        <p:nvSpPr>
          <p:cNvPr id="6" name="Text Placeholder 5"/>
          <p:cNvSpPr>
            <a:spLocks noGrp="1"/>
          </p:cNvSpPr>
          <p:nvPr>
            <p:ph type="body" sz="half" idx="4294967295"/>
          </p:nvPr>
        </p:nvSpPr>
        <p:spPr>
          <a:xfrm>
            <a:off x="8558500" y="2078966"/>
            <a:ext cx="3633501" cy="4492401"/>
          </a:xfrm>
        </p:spPr>
        <p:txBody>
          <a:bodyPr>
            <a:normAutofit fontScale="92500" lnSpcReduction="20000"/>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sz="2600" dirty="0">
                <a:cs typeface="Arial" panose="020B0604020202020204" pitchFamily="34" charset="0"/>
              </a:rPr>
              <a:t>Lebanon, 2014: </a:t>
            </a:r>
          </a:p>
          <a:p>
            <a:pPr marL="0" indent="0">
              <a:buNone/>
            </a:pPr>
            <a:r>
              <a:rPr lang="en-US" sz="2600" dirty="0">
                <a:cs typeface="Arial" panose="020B0604020202020204" pitchFamily="34" charset="0"/>
              </a:rPr>
              <a:t>Tripoli, Weapon Traumatology Training Center. </a:t>
            </a:r>
          </a:p>
          <a:p>
            <a:pPr marL="0" indent="0">
              <a:buNone/>
            </a:pPr>
            <a:r>
              <a:rPr lang="en-US" sz="2600" dirty="0">
                <a:cs typeface="Arial" panose="020B0604020202020204" pitchFamily="34" charset="0"/>
              </a:rPr>
              <a:t>A six-year-old girl holds on to her mother's hand as she recovers from surgery. </a:t>
            </a:r>
          </a:p>
          <a:p>
            <a:pPr marL="0" indent="0">
              <a:buNone/>
            </a:pPr>
            <a:r>
              <a:rPr lang="en-US" sz="2100" dirty="0">
                <a:latin typeface="+mj-lt"/>
                <a:cs typeface="Arial" panose="020B0604020202020204" pitchFamily="34" charset="0"/>
              </a:rPr>
              <a:t>Copyright: ICRC </a:t>
            </a:r>
          </a:p>
          <a:p>
            <a:endParaRPr lang="fr-CH"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66CBC5-22AD-4A7B-BA13-47F8D340CD0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626B073-9C05-4ECD-B389-895746A5C9BF}"/>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84ED41EF-1A02-4B02-AEF6-BEBB28C4BC47}"/>
              </a:ext>
            </a:extLst>
          </p:cNvPr>
          <p:cNvSpPr>
            <a:spLocks noGrp="1"/>
          </p:cNvSpPr>
          <p:nvPr>
            <p:ph type="sldNum" sz="quarter" idx="12"/>
          </p:nvPr>
        </p:nvSpPr>
        <p:spPr/>
        <p:txBody>
          <a:bodyPr/>
          <a:lstStyle/>
          <a:p>
            <a:fld id="{B5FBEFE2-BF3E-4E80-AC9C-5EAE482F3668}" type="slidenum">
              <a:rPr lang="fr-CH" smtClean="0"/>
              <a:t>3</a:t>
            </a:fld>
            <a:endParaRPr lang="fr-CH"/>
          </a:p>
        </p:txBody>
      </p:sp>
    </p:spTree>
    <p:extLst>
      <p:ext uri="{BB962C8B-B14F-4D97-AF65-F5344CB8AC3E}">
        <p14:creationId xmlns:p14="http://schemas.microsoft.com/office/powerpoint/2010/main" val="251349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 r="35952" b="13982"/>
          <a:stretch/>
        </p:blipFill>
        <p:spPr>
          <a:xfrm>
            <a:off x="1169495" y="1106122"/>
            <a:ext cx="4128559" cy="27723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 r="9697" b="14488"/>
          <a:stretch/>
        </p:blipFill>
        <p:spPr>
          <a:xfrm>
            <a:off x="5503807" y="1109101"/>
            <a:ext cx="2924503" cy="27693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304" b="13450"/>
          <a:stretch/>
        </p:blipFill>
        <p:spPr>
          <a:xfrm>
            <a:off x="8651818" y="1109101"/>
            <a:ext cx="2806006" cy="2769360"/>
          </a:xfrm>
          <a:prstGeom prst="rect">
            <a:avLst/>
          </a:prstGeom>
        </p:spPr>
      </p:pic>
      <p:pic>
        <p:nvPicPr>
          <p:cNvPr id="7" name="Picture 6"/>
          <p:cNvPicPr>
            <a:picLocks noChangeAspect="1"/>
          </p:cNvPicPr>
          <p:nvPr/>
        </p:nvPicPr>
        <p:blipFill rotWithShape="1">
          <a:blip r:embed="rId6"/>
          <a:srcRect t="5005" r="25346" b="4956"/>
          <a:stretch/>
        </p:blipFill>
        <p:spPr>
          <a:xfrm>
            <a:off x="1169495" y="4046223"/>
            <a:ext cx="4128559" cy="2541270"/>
          </a:xfrm>
          <a:prstGeom prst="rect">
            <a:avLst/>
          </a:prstGeom>
        </p:spPr>
      </p:pic>
      <p:pic>
        <p:nvPicPr>
          <p:cNvPr id="8" name="Content Placeholder 3"/>
          <p:cNvPicPr>
            <a:picLocks noChangeAspect="1"/>
          </p:cNvPicPr>
          <p:nvPr/>
        </p:nvPicPr>
        <p:blipFill rotWithShape="1">
          <a:blip r:embed="rId7"/>
          <a:srcRect l="3168" r="5410" b="2223"/>
          <a:stretch/>
        </p:blipFill>
        <p:spPr>
          <a:xfrm>
            <a:off x="5503807" y="4046222"/>
            <a:ext cx="2924503" cy="2545297"/>
          </a:xfrm>
          <a:prstGeom prst="rect">
            <a:avLst/>
          </a:prstGeom>
        </p:spPr>
      </p:pic>
      <p:sp>
        <p:nvSpPr>
          <p:cNvPr id="11" name="Title 1">
            <a:extLst>
              <a:ext uri="{FF2B5EF4-FFF2-40B4-BE49-F238E27FC236}">
                <a16:creationId xmlns:a16="http://schemas.microsoft.com/office/drawing/2014/main" id="{F730112A-E38D-418F-BE0D-4D9B0AC97E1C}"/>
              </a:ext>
            </a:extLst>
          </p:cNvPr>
          <p:cNvSpPr txBox="1">
            <a:spLocks/>
          </p:cNvSpPr>
          <p:nvPr/>
        </p:nvSpPr>
        <p:spPr>
          <a:xfrm>
            <a:off x="2505075" y="106791"/>
            <a:ext cx="614674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endParaRPr lang="en-US" sz="3200" b="1" cap="all" spc="6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93BDDF6-2BF8-4A3C-AA91-8F4A8D4E10A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E3EF5D-A069-429A-BCAC-C91345844AAF}"/>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55C4C226-D5CB-4C6E-ABCB-D40EF76FF778}"/>
              </a:ext>
            </a:extLst>
          </p:cNvPr>
          <p:cNvSpPr>
            <a:spLocks noGrp="1"/>
          </p:cNvSpPr>
          <p:nvPr>
            <p:ph type="sldNum" sz="quarter" idx="12"/>
          </p:nvPr>
        </p:nvSpPr>
        <p:spPr/>
        <p:txBody>
          <a:bodyPr/>
          <a:lstStyle/>
          <a:p>
            <a:fld id="{B5FBEFE2-BF3E-4E80-AC9C-5EAE482F3668}" type="slidenum">
              <a:rPr lang="fr-CH" smtClean="0"/>
              <a:t>30</a:t>
            </a:fld>
            <a:endParaRPr lang="fr-CH"/>
          </a:p>
        </p:txBody>
      </p:sp>
    </p:spTree>
    <p:extLst>
      <p:ext uri="{BB962C8B-B14F-4D97-AF65-F5344CB8AC3E}">
        <p14:creationId xmlns:p14="http://schemas.microsoft.com/office/powerpoint/2010/main" val="279844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47845" y="1888389"/>
            <a:ext cx="8850725" cy="4477109"/>
            <a:chOff x="960296" y="448056"/>
            <a:chExt cx="10222816" cy="5777324"/>
          </a:xfrm>
        </p:grpSpPr>
        <p:pic>
          <p:nvPicPr>
            <p:cNvPr id="5"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1666" r="96" b="1"/>
            <a:stretch/>
          </p:blipFill>
          <p:spPr bwMode="auto">
            <a:xfrm>
              <a:off x="960296" y="448056"/>
              <a:ext cx="10222816" cy="577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742013" y="2112263"/>
              <a:ext cx="2441099" cy="2855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9" name="Title 1">
            <a:extLst>
              <a:ext uri="{FF2B5EF4-FFF2-40B4-BE49-F238E27FC236}">
                <a16:creationId xmlns:a16="http://schemas.microsoft.com/office/drawing/2014/main" id="{51764F09-2EFC-47E1-841E-7944310D3779}"/>
              </a:ext>
            </a:extLst>
          </p:cNvPr>
          <p:cNvSpPr txBox="1">
            <a:spLocks/>
          </p:cNvSpPr>
          <p:nvPr/>
        </p:nvSpPr>
        <p:spPr>
          <a:xfrm>
            <a:off x="2338377" y="213120"/>
            <a:ext cx="7515245" cy="114948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en-US" u="sng" dirty="0">
                <a:solidFill>
                  <a:schemeClr val="tx1"/>
                </a:solidFill>
                <a:latin typeface="+mn-lt"/>
                <a:cs typeface="Arial" panose="020B0604020202020204" pitchFamily="34" charset="0"/>
              </a:rPr>
              <a:t>INFO-as-Aid</a:t>
            </a:r>
            <a:r>
              <a:rPr lang="en-US" dirty="0">
                <a:solidFill>
                  <a:schemeClr val="tx1"/>
                </a:solidFill>
                <a:latin typeface="+mn-lt"/>
                <a:cs typeface="Arial" panose="020B0604020202020204" pitchFamily="34" charset="0"/>
              </a:rPr>
              <a:t>: </a:t>
            </a:r>
          </a:p>
          <a:p>
            <a:pPr algn="ctr"/>
            <a:r>
              <a:rPr lang="en-US" sz="3600" dirty="0">
                <a:solidFill>
                  <a:schemeClr val="tx1"/>
                </a:solidFill>
                <a:latin typeface="+mn-lt"/>
                <a:cs typeface="Arial" panose="020B0604020202020204" pitchFamily="34" charset="0"/>
              </a:rPr>
              <a:t>Examples from the field</a:t>
            </a:r>
          </a:p>
        </p:txBody>
      </p:sp>
      <p:sp>
        <p:nvSpPr>
          <p:cNvPr id="10" name="Rectangle 9">
            <a:extLst>
              <a:ext uri="{FF2B5EF4-FFF2-40B4-BE49-F238E27FC236}">
                <a16:creationId xmlns:a16="http://schemas.microsoft.com/office/drawing/2014/main" id="{39692A1D-E63C-4714-8FF2-9E1141C259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258E77-DD27-4FA9-9DAD-3BFE91F3714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296DF37F-02E4-4643-B257-B488EDDF6D9A}"/>
              </a:ext>
            </a:extLst>
          </p:cNvPr>
          <p:cNvSpPr>
            <a:spLocks noGrp="1"/>
          </p:cNvSpPr>
          <p:nvPr>
            <p:ph type="sldNum" sz="quarter" idx="12"/>
          </p:nvPr>
        </p:nvSpPr>
        <p:spPr/>
        <p:txBody>
          <a:bodyPr/>
          <a:lstStyle/>
          <a:p>
            <a:fld id="{B5FBEFE2-BF3E-4E80-AC9C-5EAE482F3668}" type="slidenum">
              <a:rPr lang="fr-CH" smtClean="0"/>
              <a:t>31</a:t>
            </a:fld>
            <a:endParaRPr lang="fr-CH"/>
          </a:p>
        </p:txBody>
      </p:sp>
    </p:spTree>
    <p:extLst>
      <p:ext uri="{BB962C8B-B14F-4D97-AF65-F5344CB8AC3E}">
        <p14:creationId xmlns:p14="http://schemas.microsoft.com/office/powerpoint/2010/main" val="2131420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47" y="5077454"/>
            <a:ext cx="3579661" cy="1647196"/>
          </a:xfrm>
          <a:prstGeom prst="rect">
            <a:avLst/>
          </a:prstGeom>
        </p:spPr>
      </p:pic>
      <p:pic>
        <p:nvPicPr>
          <p:cNvPr id="5" name="Picture 4" descr="مع استمرار أزمة #المياه في #حلب، ستساعدكم... - اللجنة الدولية للصليب الأحمر في سورية - Google Chrome"/>
          <p:cNvPicPr>
            <a:picLocks noChangeAspect="1"/>
          </p:cNvPicPr>
          <p:nvPr/>
        </p:nvPicPr>
        <p:blipFill rotWithShape="1">
          <a:blip r:embed="rId4">
            <a:extLst>
              <a:ext uri="{28A0092B-C50C-407E-A947-70E740481C1C}">
                <a14:useLocalDpi xmlns:a14="http://schemas.microsoft.com/office/drawing/2010/main" val="0"/>
              </a:ext>
            </a:extLst>
          </a:blip>
          <a:srcRect l="24216" t="18120" r="45332" b="2034"/>
          <a:stretch/>
        </p:blipFill>
        <p:spPr>
          <a:xfrm>
            <a:off x="731446" y="54851"/>
            <a:ext cx="3579662" cy="5088007"/>
          </a:xfrm>
          <a:prstGeom prst="rect">
            <a:avLst/>
          </a:prstGeom>
        </p:spPr>
      </p:pic>
      <p:pic>
        <p:nvPicPr>
          <p:cNvPr id="8" name="Picture 7">
            <a:extLst>
              <a:ext uri="{FF2B5EF4-FFF2-40B4-BE49-F238E27FC236}">
                <a16:creationId xmlns:a16="http://schemas.microsoft.com/office/drawing/2014/main" id="{70FA642A-60C3-4FD9-8116-F4D305071661}"/>
              </a:ext>
            </a:extLst>
          </p:cNvPr>
          <p:cNvPicPr>
            <a:picLocks noChangeAspect="1"/>
          </p:cNvPicPr>
          <p:nvPr/>
        </p:nvPicPr>
        <p:blipFill>
          <a:blip r:embed="rId5"/>
          <a:stretch>
            <a:fillRect/>
          </a:stretch>
        </p:blipFill>
        <p:spPr>
          <a:xfrm>
            <a:off x="4906876" y="1956282"/>
            <a:ext cx="6654871" cy="4286295"/>
          </a:xfrm>
          <a:prstGeom prst="rect">
            <a:avLst/>
          </a:prstGeom>
        </p:spPr>
      </p:pic>
      <p:sp>
        <p:nvSpPr>
          <p:cNvPr id="10" name="Title 1">
            <a:extLst>
              <a:ext uri="{FF2B5EF4-FFF2-40B4-BE49-F238E27FC236}">
                <a16:creationId xmlns:a16="http://schemas.microsoft.com/office/drawing/2014/main" id="{4C99F7ED-6D3B-4149-B625-508672405845}"/>
              </a:ext>
            </a:extLst>
          </p:cNvPr>
          <p:cNvSpPr txBox="1">
            <a:spLocks/>
          </p:cNvSpPr>
          <p:nvPr/>
        </p:nvSpPr>
        <p:spPr>
          <a:xfrm>
            <a:off x="5337829" y="443973"/>
            <a:ext cx="7568546" cy="9993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cap="all" dirty="0" err="1">
                <a:solidFill>
                  <a:schemeClr val="tx1"/>
                </a:solidFill>
                <a:latin typeface="+mn-lt"/>
                <a:cs typeface="Arial" panose="020B0604020202020204" pitchFamily="34" charset="0"/>
              </a:rPr>
              <a:t>InFO</a:t>
            </a:r>
            <a:r>
              <a:rPr lang="en-US" u="sng" cap="all" dirty="0">
                <a:solidFill>
                  <a:schemeClr val="tx1"/>
                </a:solidFill>
                <a:latin typeface="+mn-lt"/>
                <a:cs typeface="Arial" panose="020B0604020202020204" pitchFamily="34" charset="0"/>
              </a:rPr>
              <a:t>-</a:t>
            </a:r>
            <a:r>
              <a:rPr lang="en-US" u="sng" dirty="0">
                <a:solidFill>
                  <a:schemeClr val="tx1"/>
                </a:solidFill>
                <a:latin typeface="+mn-lt"/>
                <a:cs typeface="Arial" panose="020B0604020202020204" pitchFamily="34" charset="0"/>
              </a:rPr>
              <a:t>as-</a:t>
            </a:r>
            <a:r>
              <a:rPr lang="en-US" u="sng" cap="all" dirty="0">
                <a:solidFill>
                  <a:schemeClr val="tx1"/>
                </a:solidFill>
                <a:latin typeface="+mn-lt"/>
                <a:cs typeface="Arial" panose="020B0604020202020204" pitchFamily="34" charset="0"/>
              </a:rPr>
              <a:t>AID</a:t>
            </a:r>
            <a:r>
              <a:rPr lang="en-US" sz="3200" u="sng" cap="all" dirty="0">
                <a:solidFill>
                  <a:schemeClr val="tx1"/>
                </a:solidFill>
                <a:latin typeface="+mn-lt"/>
                <a:cs typeface="Arial" panose="020B0604020202020204" pitchFamily="34" charset="0"/>
              </a:rPr>
              <a:t>: </a:t>
            </a:r>
          </a:p>
          <a:p>
            <a:r>
              <a:rPr lang="en-US" sz="3200" dirty="0">
                <a:solidFill>
                  <a:schemeClr val="tx1"/>
                </a:solidFill>
                <a:latin typeface="+mn-lt"/>
                <a:cs typeface="Arial" panose="020B0604020202020204" pitchFamily="34" charset="0"/>
              </a:rPr>
              <a:t>Examples from the field -Syria</a:t>
            </a:r>
          </a:p>
        </p:txBody>
      </p:sp>
      <p:sp>
        <p:nvSpPr>
          <p:cNvPr id="6" name="Rectangle 5">
            <a:extLst>
              <a:ext uri="{FF2B5EF4-FFF2-40B4-BE49-F238E27FC236}">
                <a16:creationId xmlns:a16="http://schemas.microsoft.com/office/drawing/2014/main" id="{B6DC7DF7-A2B7-4A08-A8E4-B6F1E6AE607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ECCF06-F8FE-4B9F-AB80-BAE0575B20BF}"/>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48942017-63B3-4648-BA57-B356863865B1}"/>
              </a:ext>
            </a:extLst>
          </p:cNvPr>
          <p:cNvSpPr>
            <a:spLocks noGrp="1"/>
          </p:cNvSpPr>
          <p:nvPr>
            <p:ph type="sldNum" sz="quarter" idx="12"/>
          </p:nvPr>
        </p:nvSpPr>
        <p:spPr/>
        <p:txBody>
          <a:bodyPr/>
          <a:lstStyle/>
          <a:p>
            <a:fld id="{B5FBEFE2-BF3E-4E80-AC9C-5EAE482F3668}" type="slidenum">
              <a:rPr lang="fr-CH" smtClean="0"/>
              <a:t>32</a:t>
            </a:fld>
            <a:endParaRPr lang="fr-CH"/>
          </a:p>
        </p:txBody>
      </p:sp>
    </p:spTree>
    <p:extLst>
      <p:ext uri="{BB962C8B-B14F-4D97-AF65-F5344CB8AC3E}">
        <p14:creationId xmlns:p14="http://schemas.microsoft.com/office/powerpoint/2010/main" val="122747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1397035" y="2776855"/>
            <a:ext cx="10139359" cy="3795623"/>
          </a:xfrm>
        </p:spPr>
        <p:txBody>
          <a:bodyPr>
            <a:normAutofit lnSpcReduction="10000"/>
          </a:bodyPr>
          <a:lstStyle/>
          <a:p>
            <a:pPr marL="0" indent="0" algn="just">
              <a:lnSpc>
                <a:spcPct val="100000"/>
              </a:lnSpc>
              <a:spcBef>
                <a:spcPts val="0"/>
              </a:spcBef>
              <a:buNone/>
            </a:pPr>
            <a:r>
              <a:rPr lang="en-GB" sz="2400" dirty="0">
                <a:solidFill>
                  <a:schemeClr val="tx1"/>
                </a:solidFill>
                <a:latin typeface="Arial" panose="020B0604020202020204" pitchFamily="34" charset="0"/>
                <a:cs typeface="Arial" panose="020B0604020202020204" pitchFamily="34" charset="0"/>
              </a:rPr>
              <a:t>“Community engagement is the process of, and commitment to, providing</a:t>
            </a:r>
            <a:r>
              <a:rPr lang="en-GB" sz="2400" dirty="0">
                <a:solidFill>
                  <a:srgbClr val="FF0000"/>
                </a:solidFill>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life-saving, useful and actionable information</a:t>
            </a:r>
            <a:r>
              <a:rPr lang="en-GB" sz="2400" dirty="0">
                <a:solidFill>
                  <a:schemeClr val="tx1"/>
                </a:solidFill>
                <a:latin typeface="Arial" panose="020B0604020202020204" pitchFamily="34" charset="0"/>
                <a:cs typeface="Arial" panose="020B0604020202020204" pitchFamily="34" charset="0"/>
              </a:rPr>
              <a:t> to communities (information-as-aid). It is also the process of using and/or establishing </a:t>
            </a:r>
            <a:r>
              <a:rPr lang="en-GB" sz="2400" b="1" dirty="0">
                <a:solidFill>
                  <a:srgbClr val="FF0000"/>
                </a:solidFill>
                <a:latin typeface="Arial" panose="020B0604020202020204" pitchFamily="34" charset="0"/>
                <a:cs typeface="Arial" panose="020B0604020202020204" pitchFamily="34" charset="0"/>
              </a:rPr>
              <a:t>two-way communication</a:t>
            </a:r>
            <a:r>
              <a:rPr lang="en-GB" sz="2400" b="1" dirty="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channels </a:t>
            </a:r>
            <a:r>
              <a:rPr lang="en-GB" sz="2400" b="1" dirty="0">
                <a:solidFill>
                  <a:srgbClr val="FF0000"/>
                </a:solidFill>
                <a:latin typeface="Arial" panose="020B0604020202020204" pitchFamily="34" charset="0"/>
                <a:cs typeface="Arial" panose="020B0604020202020204" pitchFamily="34" charset="0"/>
              </a:rPr>
              <a:t>to listen</a:t>
            </a: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to community needs, concerns, feedback and complaints ensuring that the community can actively </a:t>
            </a:r>
            <a:r>
              <a:rPr lang="en-GB" sz="2400" b="1" dirty="0">
                <a:solidFill>
                  <a:srgbClr val="FF0000"/>
                </a:solidFill>
                <a:latin typeface="Arial" panose="020B0604020202020204" pitchFamily="34" charset="0"/>
                <a:cs typeface="Arial" panose="020B0604020202020204" pitchFamily="34" charset="0"/>
              </a:rPr>
              <a:t>participate and guide ICRC’s humanitarian action</a:t>
            </a:r>
            <a:r>
              <a:rPr lang="en-GB" sz="2400" dirty="0">
                <a:solidFill>
                  <a:schemeClr val="tx1"/>
                </a:solidFill>
                <a:latin typeface="Arial" panose="020B0604020202020204" pitchFamily="34" charset="0"/>
                <a:cs typeface="Arial" panose="020B0604020202020204" pitchFamily="34" charset="0"/>
              </a:rPr>
              <a:t>.”</a:t>
            </a: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r>
              <a:rPr lang="en-GB" sz="1200" b="1" dirty="0">
                <a:solidFill>
                  <a:schemeClr val="bg1">
                    <a:lumMod val="50000"/>
                  </a:schemeClr>
                </a:solidFill>
                <a:cs typeface="Arial" panose="020B0604020202020204" pitchFamily="34" charset="0"/>
              </a:rPr>
              <a:t>Source: ICRC </a:t>
            </a:r>
          </a:p>
          <a:p>
            <a:pPr marL="457200" lvl="1" indent="0">
              <a:lnSpc>
                <a:spcPct val="100000"/>
              </a:lnSpc>
              <a:spcBef>
                <a:spcPts val="0"/>
              </a:spcBef>
              <a:buNone/>
            </a:pPr>
            <a:r>
              <a:rPr lang="en-GB" sz="1200" b="1" dirty="0">
                <a:solidFill>
                  <a:schemeClr val="bg1">
                    <a:lumMod val="50000"/>
                  </a:schemeClr>
                </a:solidFill>
                <a:cs typeface="Arial" panose="020B0604020202020204" pitchFamily="34" charset="0"/>
              </a:rPr>
              <a:t>Guiding Principle on Community Engagement </a:t>
            </a:r>
            <a:r>
              <a:rPr lang="en-GB" sz="1200" dirty="0">
                <a:solidFill>
                  <a:schemeClr val="bg1">
                    <a:lumMod val="50000"/>
                  </a:schemeClr>
                </a:solidFill>
                <a:cs typeface="Arial" panose="020B0604020202020204" pitchFamily="34" charset="0"/>
              </a:rPr>
              <a:t>(2016)		   </a:t>
            </a:r>
          </a:p>
          <a:p>
            <a:pPr marL="457200" lvl="1" indent="0">
              <a:lnSpc>
                <a:spcPct val="100000"/>
              </a:lnSpc>
              <a:spcBef>
                <a:spcPts val="0"/>
              </a:spcBef>
              <a:buNone/>
            </a:pPr>
            <a:r>
              <a:rPr lang="en-GB" sz="1200" dirty="0">
                <a:solidFill>
                  <a:schemeClr val="bg1">
                    <a:lumMod val="50000"/>
                  </a:schemeClr>
                </a:solidFill>
                <a:cs typeface="Arial" panose="020B0604020202020204" pitchFamily="34" charset="0"/>
              </a:rPr>
              <a:t>Based on </a:t>
            </a:r>
            <a:r>
              <a:rPr lang="en-GB" sz="1200" b="1" dirty="0">
                <a:solidFill>
                  <a:schemeClr val="bg1">
                    <a:lumMod val="50000"/>
                  </a:schemeClr>
                </a:solidFill>
                <a:cs typeface="Arial" panose="020B0604020202020204" pitchFamily="34" charset="0"/>
              </a:rPr>
              <a:t>External Communication Doctrine </a:t>
            </a:r>
            <a:r>
              <a:rPr lang="en-GB" sz="1200" dirty="0">
                <a:solidFill>
                  <a:schemeClr val="bg1">
                    <a:lumMod val="50000"/>
                  </a:schemeClr>
                </a:solidFill>
                <a:cs typeface="Arial" panose="020B0604020202020204" pitchFamily="34" charset="0"/>
              </a:rPr>
              <a:t>(Doctrine 7) (2015)		</a:t>
            </a:r>
          </a:p>
          <a:p>
            <a:pPr marL="457200" lvl="1" indent="0">
              <a:lnSpc>
                <a:spcPct val="100000"/>
              </a:lnSpc>
              <a:spcBef>
                <a:spcPts val="0"/>
              </a:spcBef>
              <a:buNone/>
            </a:pPr>
            <a:r>
              <a:rPr lang="en-GB" sz="1200" dirty="0">
                <a:solidFill>
                  <a:schemeClr val="bg1">
                    <a:lumMod val="50000"/>
                  </a:schemeClr>
                </a:solidFill>
                <a:cs typeface="Arial" panose="020B0604020202020204" pitchFamily="34" charset="0"/>
              </a:rPr>
              <a:t>Principle 4: Empowering people through information</a:t>
            </a:r>
            <a:r>
              <a:rPr lang="en-GB" sz="900" dirty="0">
                <a:solidFill>
                  <a:schemeClr val="bg1">
                    <a:lumMod val="50000"/>
                  </a:schemeClr>
                </a:solidFill>
                <a:cs typeface="Arial" panose="020B0604020202020204" pitchFamily="34" charset="0"/>
              </a:rPr>
              <a:t>		</a:t>
            </a:r>
            <a:r>
              <a:rPr lang="en-GB" sz="900" dirty="0">
                <a:solidFill>
                  <a:schemeClr val="bg1">
                    <a:lumMod val="50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4D28552-0398-4A29-B8F3-0B0B25E46CD9}"/>
              </a:ext>
            </a:extLst>
          </p:cNvPr>
          <p:cNvSpPr/>
          <p:nvPr/>
        </p:nvSpPr>
        <p:spPr>
          <a:xfrm>
            <a:off x="1549685" y="319357"/>
            <a:ext cx="9092629" cy="1600438"/>
          </a:xfrm>
          <a:prstGeom prst="rect">
            <a:avLst/>
          </a:prstGeom>
        </p:spPr>
        <p:txBody>
          <a:bodyPr wrap="square">
            <a:spAutoFit/>
          </a:bodyPr>
          <a:lstStyle/>
          <a:p>
            <a:pPr algn="ctr"/>
            <a:r>
              <a:rPr lang="en-US" sz="4400" u="sng" dirty="0">
                <a:cs typeface="Arial" panose="020B0604020202020204" pitchFamily="34" charset="0"/>
              </a:rPr>
              <a:t>COMMUNITY ENGAGEMENT </a:t>
            </a:r>
            <a:br>
              <a:rPr lang="en-US" b="1" dirty="0">
                <a:cs typeface="Arial" panose="020B0604020202020204" pitchFamily="34" charset="0"/>
              </a:rPr>
            </a:br>
            <a:br>
              <a:rPr lang="en-US" dirty="0">
                <a:cs typeface="Arial" panose="020B0604020202020204" pitchFamily="34" charset="0"/>
              </a:rPr>
            </a:br>
            <a:r>
              <a:rPr lang="en-US" sz="3600" dirty="0">
                <a:solidFill>
                  <a:srgbClr val="0033CC"/>
                </a:solidFill>
                <a:cs typeface="Arial" panose="020B0604020202020204" pitchFamily="34" charset="0"/>
              </a:rPr>
              <a:t>Accountability to affected people</a:t>
            </a:r>
            <a:endParaRPr lang="fr-CH" sz="3600" dirty="0">
              <a:solidFill>
                <a:srgbClr val="0033CC"/>
              </a:solidFill>
              <a:cs typeface="Arial" panose="020B0604020202020204" pitchFamily="34" charset="0"/>
            </a:endParaRPr>
          </a:p>
        </p:txBody>
      </p:sp>
      <p:sp>
        <p:nvSpPr>
          <p:cNvPr id="5" name="Rectangle 4">
            <a:extLst>
              <a:ext uri="{FF2B5EF4-FFF2-40B4-BE49-F238E27FC236}">
                <a16:creationId xmlns:a16="http://schemas.microsoft.com/office/drawing/2014/main" id="{3CFA7235-72BB-48FD-BFAF-71B4CF351B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BB5271-C3CB-4611-8C60-D910218A5F90}"/>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F849FE9D-F04C-4334-99D2-5FEF25D7BF26}"/>
              </a:ext>
            </a:extLst>
          </p:cNvPr>
          <p:cNvSpPr>
            <a:spLocks noGrp="1"/>
          </p:cNvSpPr>
          <p:nvPr>
            <p:ph type="sldNum" sz="quarter" idx="12"/>
          </p:nvPr>
        </p:nvSpPr>
        <p:spPr/>
        <p:txBody>
          <a:bodyPr/>
          <a:lstStyle/>
          <a:p>
            <a:fld id="{B5FBEFE2-BF3E-4E80-AC9C-5EAE482F3668}" type="slidenum">
              <a:rPr lang="fr-CH" smtClean="0"/>
              <a:t>33</a:t>
            </a:fld>
            <a:endParaRPr lang="fr-CH"/>
          </a:p>
        </p:txBody>
      </p:sp>
    </p:spTree>
    <p:extLst>
      <p:ext uri="{BB962C8B-B14F-4D97-AF65-F5344CB8AC3E}">
        <p14:creationId xmlns:p14="http://schemas.microsoft.com/office/powerpoint/2010/main" val="989064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7141" y="1564243"/>
            <a:ext cx="9060244" cy="5293757"/>
          </a:xfrm>
          <a:prstGeom prst="rect">
            <a:avLst/>
          </a:prstGeom>
          <a:noFill/>
        </p:spPr>
        <p:txBody>
          <a:bodyPr wrap="square" rtlCol="0">
            <a:spAutoFit/>
          </a:bodyPr>
          <a:lstStyle/>
          <a:p>
            <a:r>
              <a:rPr lang="en-GB" sz="1800" b="1" dirty="0">
                <a:solidFill>
                  <a:srgbClr val="FF0000"/>
                </a:solidFill>
                <a:latin typeface="Arial" panose="020B0604020202020204" pitchFamily="34" charset="0"/>
                <a:cs typeface="Arial" panose="020B0604020202020204" pitchFamily="34" charset="0"/>
              </a:rPr>
              <a:t>Participation and feedback</a:t>
            </a:r>
          </a:p>
          <a:p>
            <a:r>
              <a:rPr lang="en-GB" sz="1600" dirty="0">
                <a:latin typeface="Arial" panose="020B0604020202020204" pitchFamily="34" charset="0"/>
                <a:cs typeface="Arial" panose="020B0604020202020204" pitchFamily="34" charset="0"/>
              </a:rPr>
              <a:t>Communicate clearly to communities about who we are and what we are doing. Provide opportunities for participation and listen, respond and act on feedback, questions and complaints. </a:t>
            </a:r>
          </a:p>
          <a:p>
            <a:endParaRPr lang="en-GB" sz="1800" b="1" dirty="0">
              <a:solidFill>
                <a:srgbClr val="FF0000"/>
              </a:solidFill>
              <a:latin typeface="Arial" panose="020B0604020202020204" pitchFamily="34" charset="0"/>
              <a:cs typeface="Arial" panose="020B0604020202020204" pitchFamily="34" charset="0"/>
            </a:endParaRPr>
          </a:p>
          <a:p>
            <a:endParaRPr lang="en-GB" sz="1100" b="1" dirty="0">
              <a:solidFill>
                <a:srgbClr val="FF0000"/>
              </a:solidFill>
              <a:latin typeface="Arial" panose="020B0604020202020204" pitchFamily="34" charset="0"/>
              <a:cs typeface="Arial" panose="020B0604020202020204" pitchFamily="34" charset="0"/>
            </a:endParaRPr>
          </a:p>
          <a:p>
            <a:r>
              <a:rPr lang="en-GB" sz="1800" b="1" dirty="0">
                <a:solidFill>
                  <a:srgbClr val="FF0000"/>
                </a:solidFill>
                <a:latin typeface="Arial" panose="020B0604020202020204" pitchFamily="34" charset="0"/>
                <a:cs typeface="Arial" panose="020B0604020202020204" pitchFamily="34" charset="0"/>
              </a:rPr>
              <a:t>Information as aid</a:t>
            </a:r>
          </a:p>
          <a:p>
            <a:r>
              <a:rPr lang="en-GB" sz="1600" dirty="0">
                <a:latin typeface="Arial" panose="020B0604020202020204" pitchFamily="34" charset="0"/>
                <a:cs typeface="Arial" panose="020B0604020202020204" pitchFamily="34" charset="0"/>
              </a:rPr>
              <a:t>Share timely, actionable and potentially life saving information with communities quickly, efficiently and at scale. </a:t>
            </a:r>
          </a:p>
          <a:p>
            <a:endParaRPr lang="en-GB" sz="18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300" b="1" dirty="0">
              <a:solidFill>
                <a:srgbClr val="FF0000"/>
              </a:solidFill>
              <a:latin typeface="Arial" panose="020B0604020202020204" pitchFamily="34" charset="0"/>
              <a:cs typeface="Arial" panose="020B0604020202020204" pitchFamily="34" charset="0"/>
            </a:endParaRPr>
          </a:p>
          <a:p>
            <a:r>
              <a:rPr lang="en-GB" sz="1800" b="1" dirty="0">
                <a:solidFill>
                  <a:srgbClr val="FF0000"/>
                </a:solidFill>
                <a:latin typeface="Arial" panose="020B0604020202020204" pitchFamily="34" charset="0"/>
                <a:cs typeface="Arial" panose="020B0604020202020204" pitchFamily="34" charset="0"/>
              </a:rPr>
              <a:t>Behaviour and social change communication</a:t>
            </a:r>
          </a:p>
          <a:p>
            <a:r>
              <a:rPr lang="en-GB" sz="1600" dirty="0">
                <a:latin typeface="Arial" panose="020B0604020202020204" pitchFamily="34" charset="0"/>
                <a:cs typeface="Arial" panose="020B0604020202020204" pitchFamily="34" charset="0"/>
              </a:rPr>
              <a:t>Understand people’s behaviours and use innovative and participatory communication approaches to support communities adopt safer and healthier practices. </a:t>
            </a:r>
          </a:p>
          <a:p>
            <a:endParaRPr lang="en-GB" sz="1800" i="1" dirty="0">
              <a:solidFill>
                <a:srgbClr val="EC6737"/>
              </a:solidFill>
              <a:latin typeface="Arial" panose="020B0604020202020204" pitchFamily="34" charset="0"/>
              <a:cs typeface="Arial" panose="020B0604020202020204" pitchFamily="34" charset="0"/>
            </a:endParaRPr>
          </a:p>
          <a:p>
            <a:endParaRPr lang="en-GB" sz="2800" i="1" dirty="0">
              <a:solidFill>
                <a:srgbClr val="EC6737"/>
              </a:solidFill>
              <a:latin typeface="Arial" panose="020B0604020202020204" pitchFamily="34" charset="0"/>
              <a:cs typeface="Arial" panose="020B0604020202020204" pitchFamily="34" charset="0"/>
            </a:endParaRPr>
          </a:p>
          <a:p>
            <a:r>
              <a:rPr lang="en-GB" sz="1800" b="1" dirty="0">
                <a:solidFill>
                  <a:srgbClr val="FF0000"/>
                </a:solidFill>
                <a:latin typeface="Arial" panose="020B0604020202020204" pitchFamily="34" charset="0"/>
                <a:cs typeface="Arial" panose="020B0604020202020204" pitchFamily="34" charset="0"/>
              </a:rPr>
              <a:t>Evidence-based advocacy</a:t>
            </a:r>
          </a:p>
          <a:p>
            <a:r>
              <a:rPr lang="en-GB" sz="1600" dirty="0">
                <a:latin typeface="Arial" panose="020B0604020202020204" pitchFamily="34" charset="0"/>
                <a:cs typeface="Arial" panose="020B0604020202020204" pitchFamily="34" charset="0"/>
              </a:rPr>
              <a:t>Support communities to speak out about the issues that affect them - or speak up on their behalf if that’s not possible - to influence decision-makers to take action. </a:t>
            </a:r>
          </a:p>
          <a:p>
            <a:endParaRPr lang="en-GB" sz="1800" dirty="0">
              <a:solidFill>
                <a:srgbClr val="FF0000"/>
              </a:solidFill>
              <a:latin typeface="Arial" panose="020B0604020202020204" pitchFamily="34" charset="0"/>
              <a:cs typeface="Arial" panose="020B0604020202020204" pitchFamily="34" charset="0"/>
            </a:endParaRPr>
          </a:p>
        </p:txBody>
      </p:sp>
      <p:pic>
        <p:nvPicPr>
          <p:cNvPr id="6" name="Google Shape;275;p46"/>
          <p:cNvPicPr preferRelativeResize="0">
            <a:picLocks/>
          </p:cNvPicPr>
          <p:nvPr/>
        </p:nvPicPr>
        <p:blipFill rotWithShape="1">
          <a:blip r:embed="rId3">
            <a:alphaModFix/>
          </a:blip>
          <a:srcRect l="35800" t="21743" r="54750" b="17333"/>
          <a:stretch/>
        </p:blipFill>
        <p:spPr>
          <a:xfrm>
            <a:off x="848851" y="1311799"/>
            <a:ext cx="1538290" cy="5478732"/>
          </a:xfrm>
          <a:prstGeom prst="rect">
            <a:avLst/>
          </a:prstGeom>
          <a:noFill/>
          <a:ln>
            <a:noFill/>
          </a:ln>
        </p:spPr>
      </p:pic>
      <p:sp>
        <p:nvSpPr>
          <p:cNvPr id="7" name="Title 1">
            <a:extLst>
              <a:ext uri="{FF2B5EF4-FFF2-40B4-BE49-F238E27FC236}">
                <a16:creationId xmlns:a16="http://schemas.microsoft.com/office/drawing/2014/main" id="{3F480BCD-08D3-4CAA-B8CE-71FAA23FFDB7}"/>
              </a:ext>
            </a:extLst>
          </p:cNvPr>
          <p:cNvSpPr txBox="1">
            <a:spLocks/>
          </p:cNvSpPr>
          <p:nvPr/>
        </p:nvSpPr>
        <p:spPr>
          <a:xfrm>
            <a:off x="1465185" y="187302"/>
            <a:ext cx="9982200" cy="9993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dirty="0">
                <a:solidFill>
                  <a:schemeClr val="tx1"/>
                </a:solidFill>
                <a:latin typeface="Calibri" panose="020F0502020204030204" pitchFamily="34" charset="0"/>
                <a:cs typeface="Calibri" panose="020F0502020204030204" pitchFamily="34" charset="0"/>
              </a:rPr>
              <a:t>The 4 components of community engagement</a:t>
            </a:r>
          </a:p>
        </p:txBody>
      </p:sp>
      <p:sp>
        <p:nvSpPr>
          <p:cNvPr id="8" name="Rectangle 7">
            <a:extLst>
              <a:ext uri="{FF2B5EF4-FFF2-40B4-BE49-F238E27FC236}">
                <a16:creationId xmlns:a16="http://schemas.microsoft.com/office/drawing/2014/main" id="{7BEE4BE5-00B0-40E3-8581-0150990BFF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09FC31-0C6E-491F-B2AF-3BFE898A2F5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EF9210F6-43EB-4FF1-BA31-86EB6AEA9BE5}"/>
              </a:ext>
            </a:extLst>
          </p:cNvPr>
          <p:cNvSpPr>
            <a:spLocks noGrp="1"/>
          </p:cNvSpPr>
          <p:nvPr>
            <p:ph type="sldNum" sz="quarter" idx="12"/>
          </p:nvPr>
        </p:nvSpPr>
        <p:spPr/>
        <p:txBody>
          <a:bodyPr/>
          <a:lstStyle/>
          <a:p>
            <a:fld id="{B5FBEFE2-BF3E-4E80-AC9C-5EAE482F3668}" type="slidenum">
              <a:rPr lang="fr-CH" smtClean="0"/>
              <a:t>34</a:t>
            </a:fld>
            <a:endParaRPr lang="fr-CH"/>
          </a:p>
        </p:txBody>
      </p:sp>
    </p:spTree>
    <p:extLst>
      <p:ext uri="{BB962C8B-B14F-4D97-AF65-F5344CB8AC3E}">
        <p14:creationId xmlns:p14="http://schemas.microsoft.com/office/powerpoint/2010/main" val="417933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0" t="-394"/>
          <a:stretch/>
        </p:blipFill>
        <p:spPr>
          <a:xfrm>
            <a:off x="793234" y="1304931"/>
            <a:ext cx="10945731" cy="3423219"/>
          </a:xfrm>
          <a:prstGeom prst="rect">
            <a:avLst/>
          </a:prstGeom>
        </p:spPr>
      </p:pic>
      <p:sp>
        <p:nvSpPr>
          <p:cNvPr id="2" name="Rectangle 1"/>
          <p:cNvSpPr/>
          <p:nvPr/>
        </p:nvSpPr>
        <p:spPr>
          <a:xfrm>
            <a:off x="793234" y="1304931"/>
            <a:ext cx="6732633" cy="47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le 1"/>
          <p:cNvSpPr txBox="1">
            <a:spLocks/>
          </p:cNvSpPr>
          <p:nvPr/>
        </p:nvSpPr>
        <p:spPr>
          <a:xfrm>
            <a:off x="1553351" y="545118"/>
            <a:ext cx="5695173"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dirty="0">
                <a:solidFill>
                  <a:schemeClr val="tx1"/>
                </a:solidFill>
                <a:latin typeface="Calibri" panose="020F0502020204030204" pitchFamily="34" charset="0"/>
                <a:cs typeface="Calibri" panose="020F0502020204030204" pitchFamily="34" charset="0"/>
              </a:rPr>
              <a:t>In a nutshell…</a:t>
            </a:r>
          </a:p>
        </p:txBody>
      </p:sp>
      <p:sp>
        <p:nvSpPr>
          <p:cNvPr id="7" name="Rectangle 6">
            <a:extLst>
              <a:ext uri="{FF2B5EF4-FFF2-40B4-BE49-F238E27FC236}">
                <a16:creationId xmlns:a16="http://schemas.microsoft.com/office/drawing/2014/main" id="{B068FE4A-C451-444B-9EFF-1E8CC259C7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81F969-EB66-4409-BB8D-CD19F97B755F}"/>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7AB1E21C-7C58-469B-AA4A-786FE9F2E50F}"/>
              </a:ext>
            </a:extLst>
          </p:cNvPr>
          <p:cNvSpPr>
            <a:spLocks noGrp="1"/>
          </p:cNvSpPr>
          <p:nvPr>
            <p:ph type="sldNum" sz="quarter" idx="12"/>
          </p:nvPr>
        </p:nvSpPr>
        <p:spPr/>
        <p:txBody>
          <a:bodyPr/>
          <a:lstStyle/>
          <a:p>
            <a:fld id="{B5FBEFE2-BF3E-4E80-AC9C-5EAE482F3668}" type="slidenum">
              <a:rPr lang="fr-CH" smtClean="0"/>
              <a:t>35</a:t>
            </a:fld>
            <a:endParaRPr lang="fr-CH"/>
          </a:p>
        </p:txBody>
      </p:sp>
    </p:spTree>
    <p:extLst>
      <p:ext uri="{BB962C8B-B14F-4D97-AF65-F5344CB8AC3E}">
        <p14:creationId xmlns:p14="http://schemas.microsoft.com/office/powerpoint/2010/main" val="441898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2347" y="1430891"/>
            <a:ext cx="7947416" cy="2690812"/>
          </a:xfrm>
        </p:spPr>
        <p:txBody>
          <a:bodyPr>
            <a:normAutofit/>
          </a:bodyPr>
          <a:lstStyle/>
          <a:p>
            <a:r>
              <a:rPr lang="en-US" sz="4000" dirty="0">
                <a:latin typeface="+mn-lt"/>
                <a:cs typeface="Arial" panose="020B0604020202020204" pitchFamily="34" charset="0"/>
              </a:rPr>
              <a:t>Why is community engagement important? </a:t>
            </a:r>
            <a:br>
              <a:rPr lang="en-US" sz="4000" b="1" dirty="0">
                <a:latin typeface="Arial" panose="020B0604020202020204" pitchFamily="34" charset="0"/>
                <a:cs typeface="Arial" panose="020B0604020202020204" pitchFamily="34" charset="0"/>
              </a:rPr>
            </a:br>
            <a:endParaRPr lang="fr-CH" sz="4000" dirty="0">
              <a:solidFill>
                <a:schemeClr val="bg1">
                  <a:lumMod val="85000"/>
                </a:schemeClr>
              </a:solidFill>
              <a:latin typeface="Arial" panose="020B0604020202020204" pitchFamily="34" charset="0"/>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5464E049-03F7-4D42-B708-DECDF2C9DA1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A25BA3-4804-4C9B-B9C2-BC40F1EC4B47}"/>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TextBox 6">
            <a:extLst>
              <a:ext uri="{FF2B5EF4-FFF2-40B4-BE49-F238E27FC236}">
                <a16:creationId xmlns:a16="http://schemas.microsoft.com/office/drawing/2014/main" id="{EC7C7586-1A19-47F5-8A5F-239606E39F10}"/>
              </a:ext>
            </a:extLst>
          </p:cNvPr>
          <p:cNvSpPr txBox="1"/>
          <p:nvPr/>
        </p:nvSpPr>
        <p:spPr>
          <a:xfrm>
            <a:off x="747712" y="2058591"/>
            <a:ext cx="1438275" cy="1846659"/>
          </a:xfrm>
          <a:prstGeom prst="rect">
            <a:avLst/>
          </a:prstGeom>
          <a:noFill/>
        </p:spPr>
        <p:txBody>
          <a:bodyPr wrap="square" rtlCol="0">
            <a:spAutoFit/>
          </a:bodyPr>
          <a:lstStyle/>
          <a:p>
            <a:r>
              <a:rPr lang="en-US" sz="9600" b="1" dirty="0">
                <a:solidFill>
                  <a:srgbClr val="FF0000"/>
                </a:solidFill>
              </a:rPr>
              <a:t>??</a:t>
            </a:r>
            <a:r>
              <a:rPr lang="en-US" sz="9600" dirty="0">
                <a:solidFill>
                  <a:srgbClr val="FF0000"/>
                </a:solidFill>
              </a:rPr>
              <a:t>​</a:t>
            </a:r>
          </a:p>
          <a:p>
            <a:endParaRPr lang="en-CA" dirty="0"/>
          </a:p>
        </p:txBody>
      </p:sp>
      <p:sp>
        <p:nvSpPr>
          <p:cNvPr id="3" name="Slide Number Placeholder 2">
            <a:extLst>
              <a:ext uri="{FF2B5EF4-FFF2-40B4-BE49-F238E27FC236}">
                <a16:creationId xmlns:a16="http://schemas.microsoft.com/office/drawing/2014/main" id="{E9AE4725-01D1-489B-85D5-682079102A10}"/>
              </a:ext>
            </a:extLst>
          </p:cNvPr>
          <p:cNvSpPr>
            <a:spLocks noGrp="1"/>
          </p:cNvSpPr>
          <p:nvPr>
            <p:ph type="sldNum" sz="quarter" idx="12"/>
          </p:nvPr>
        </p:nvSpPr>
        <p:spPr/>
        <p:txBody>
          <a:bodyPr/>
          <a:lstStyle/>
          <a:p>
            <a:fld id="{B5FBEFE2-BF3E-4E80-AC9C-5EAE482F3668}" type="slidenum">
              <a:rPr lang="fr-CH" smtClean="0"/>
              <a:t>36</a:t>
            </a:fld>
            <a:endParaRPr lang="fr-CH"/>
          </a:p>
        </p:txBody>
      </p:sp>
    </p:spTree>
    <p:extLst>
      <p:ext uri="{BB962C8B-B14F-4D97-AF65-F5344CB8AC3E}">
        <p14:creationId xmlns:p14="http://schemas.microsoft.com/office/powerpoint/2010/main" val="35943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625550" y="2075543"/>
            <a:ext cx="10610298" cy="3980240"/>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900"/>
              </a:spcAft>
              <a:buFont typeface="Arial" pitchFamily="34" charset="0"/>
              <a:buChar char="•"/>
              <a:defRPr sz="3200" kern="1200">
                <a:solidFill>
                  <a:schemeClr val="accent5"/>
                </a:solidFill>
                <a:latin typeface="+mn-lt"/>
                <a:ea typeface="+mn-ea"/>
                <a:cs typeface="+mn-cs"/>
              </a:defRPr>
            </a:lvl1pPr>
            <a:lvl2pPr marL="742950" indent="-285750" algn="l" defTabSz="914400" rtl="0" eaLnBrk="1" latinLnBrk="0" hangingPunct="1">
              <a:spcBef>
                <a:spcPts val="0"/>
              </a:spcBef>
              <a:spcAft>
                <a:spcPts val="900"/>
              </a:spcAft>
              <a:buFont typeface="Arial" pitchFamily="34" charset="0"/>
              <a:buChar char="–"/>
              <a:defRPr sz="2800" kern="1200">
                <a:solidFill>
                  <a:schemeClr val="accent5"/>
                </a:solidFill>
                <a:latin typeface="+mn-lt"/>
                <a:ea typeface="+mn-ea"/>
                <a:cs typeface="+mn-cs"/>
              </a:defRPr>
            </a:lvl2pPr>
            <a:lvl3pPr marL="1143000" indent="-228600" algn="l" defTabSz="914400" rtl="0" eaLnBrk="1" latinLnBrk="0" hangingPunct="1">
              <a:spcBef>
                <a:spcPts val="0"/>
              </a:spcBef>
              <a:spcAft>
                <a:spcPts val="900"/>
              </a:spcAft>
              <a:buFont typeface="Arial" pitchFamily="34" charset="0"/>
              <a:buChar char="•"/>
              <a:defRPr sz="2400" kern="1200">
                <a:solidFill>
                  <a:schemeClr val="accent5"/>
                </a:solidFill>
                <a:latin typeface="+mn-lt"/>
                <a:ea typeface="+mn-ea"/>
                <a:cs typeface="+mn-cs"/>
              </a:defRPr>
            </a:lvl3pPr>
            <a:lvl4pPr marL="16002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400" b="1" dirty="0">
                <a:solidFill>
                  <a:schemeClr val="tx1"/>
                </a:solidFill>
                <a:cs typeface="Arial" panose="020B0604020202020204" pitchFamily="34" charset="0"/>
              </a:rPr>
              <a:t>Perceptions: </a:t>
            </a:r>
            <a:r>
              <a:rPr lang="en-US" sz="2400" dirty="0">
                <a:solidFill>
                  <a:schemeClr val="tx1"/>
                </a:solidFill>
                <a:cs typeface="Arial" panose="020B0604020202020204" pitchFamily="34" charset="0"/>
              </a:rPr>
              <a:t>How much is your organization </a:t>
            </a:r>
            <a:r>
              <a:rPr lang="en-US" sz="2400" b="1" dirty="0">
                <a:solidFill>
                  <a:srgbClr val="FF0000"/>
                </a:solidFill>
                <a:cs typeface="Arial" panose="020B0604020202020204" pitchFamily="34" charset="0"/>
              </a:rPr>
              <a:t>trusted</a:t>
            </a:r>
            <a:r>
              <a:rPr lang="en-US" sz="2400" dirty="0">
                <a:solidFill>
                  <a:schemeClr val="tx1"/>
                </a:solidFill>
                <a:cs typeface="Arial" panose="020B0604020202020204" pitchFamily="34" charset="0"/>
              </a:rPr>
              <a:t>? How easily </a:t>
            </a:r>
            <a:r>
              <a:rPr lang="en-US" sz="2400" b="1" dirty="0">
                <a:solidFill>
                  <a:srgbClr val="FF0000"/>
                </a:solidFill>
                <a:cs typeface="Arial" panose="020B0604020202020204" pitchFamily="34" charset="0"/>
              </a:rPr>
              <a:t>accessible</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are we?</a:t>
            </a: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Satisfaction:</a:t>
            </a:r>
            <a:r>
              <a:rPr lang="en-US" sz="2400" dirty="0">
                <a:solidFill>
                  <a:schemeClr val="tx1"/>
                </a:solidFill>
                <a:cs typeface="Arial" panose="020B0604020202020204" pitchFamily="34" charset="0"/>
              </a:rPr>
              <a:t> Are people satisfied with the </a:t>
            </a:r>
            <a:r>
              <a:rPr lang="en-US" sz="2400" b="1" dirty="0">
                <a:solidFill>
                  <a:srgbClr val="FF0000"/>
                </a:solidFill>
                <a:cs typeface="Arial" panose="020B0604020202020204" pitchFamily="34" charset="0"/>
              </a:rPr>
              <a:t>quality</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of our work?</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Listening &amp; feedback: </a:t>
            </a:r>
            <a:r>
              <a:rPr lang="en-US" sz="2400" dirty="0">
                <a:solidFill>
                  <a:schemeClr val="tx1"/>
                </a:solidFill>
                <a:cs typeface="Arial" panose="020B0604020202020204" pitchFamily="34" charset="0"/>
              </a:rPr>
              <a:t>Do people feel that they are being </a:t>
            </a:r>
            <a:r>
              <a:rPr lang="en-US" sz="2400" b="1" dirty="0">
                <a:solidFill>
                  <a:srgbClr val="FF0000"/>
                </a:solidFill>
                <a:cs typeface="Arial" panose="020B0604020202020204" pitchFamily="34" charset="0"/>
              </a:rPr>
              <a:t>listened</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to?</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Information needs: </a:t>
            </a:r>
            <a:r>
              <a:rPr lang="en-US" sz="2400" dirty="0">
                <a:solidFill>
                  <a:schemeClr val="tx1"/>
                </a:solidFill>
                <a:cs typeface="Arial" panose="020B0604020202020204" pitchFamily="34" charset="0"/>
              </a:rPr>
              <a:t>Are people </a:t>
            </a:r>
            <a:r>
              <a:rPr lang="en-US" sz="2400" b="1" dirty="0">
                <a:solidFill>
                  <a:srgbClr val="FF0000"/>
                </a:solidFill>
                <a:cs typeface="Arial" panose="020B0604020202020204" pitchFamily="34" charset="0"/>
              </a:rPr>
              <a:t>informed</a:t>
            </a:r>
            <a:r>
              <a:rPr lang="en-US" sz="2400" b="1" dirty="0">
                <a:solidFill>
                  <a:srgbClr val="EC6737"/>
                </a:solidFill>
                <a:cs typeface="Arial" panose="020B0604020202020204" pitchFamily="34" charset="0"/>
              </a:rPr>
              <a:t> </a:t>
            </a:r>
            <a:r>
              <a:rPr lang="en-US" sz="2400" dirty="0">
                <a:solidFill>
                  <a:schemeClr val="tx1"/>
                </a:solidFill>
                <a:cs typeface="Arial" panose="020B0604020202020204" pitchFamily="34" charset="0"/>
              </a:rPr>
              <a:t>about vital services?</a:t>
            </a:r>
            <a:endParaRPr lang="en-US" sz="2400" b="1" dirty="0">
              <a:solidFill>
                <a:schemeClr val="tx1"/>
              </a:solidFill>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578" y="3136314"/>
            <a:ext cx="648403" cy="6484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08" y="2075543"/>
            <a:ext cx="829172" cy="8291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50" y="4168699"/>
            <a:ext cx="765800" cy="765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50" y="5318481"/>
            <a:ext cx="660291" cy="660291"/>
          </a:xfrm>
          <a:prstGeom prst="rect">
            <a:avLst/>
          </a:prstGeom>
        </p:spPr>
      </p:pic>
      <p:sp>
        <p:nvSpPr>
          <p:cNvPr id="11" name="Title 1"/>
          <p:cNvSpPr txBox="1">
            <a:spLocks/>
          </p:cNvSpPr>
          <p:nvPr/>
        </p:nvSpPr>
        <p:spPr>
          <a:xfrm>
            <a:off x="1871381" y="302551"/>
            <a:ext cx="9323077"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dirty="0">
                <a:solidFill>
                  <a:schemeClr val="tx1"/>
                </a:solidFill>
                <a:latin typeface="+mn-lt"/>
                <a:cs typeface="Arial" panose="020B0604020202020204" pitchFamily="34" charset="0"/>
              </a:rPr>
              <a:t>Mapping &amp; managing expectations</a:t>
            </a:r>
          </a:p>
        </p:txBody>
      </p:sp>
      <p:sp>
        <p:nvSpPr>
          <p:cNvPr id="9" name="Rectangle 8">
            <a:extLst>
              <a:ext uri="{FF2B5EF4-FFF2-40B4-BE49-F238E27FC236}">
                <a16:creationId xmlns:a16="http://schemas.microsoft.com/office/drawing/2014/main" id="{F48BF028-6FA4-4F44-A549-696B05809B6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AA64F8-5C90-4DB8-9EDE-DE8F0B724ECC}"/>
              </a:ext>
            </a:extLst>
          </p:cNvPr>
          <p:cNvSpPr txBox="1"/>
          <p:nvPr/>
        </p:nvSpPr>
        <p:spPr>
          <a:xfrm>
            <a:off x="83492" y="4316989"/>
            <a:ext cx="461665" cy="2255489"/>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 2019</a:t>
            </a:r>
          </a:p>
        </p:txBody>
      </p:sp>
      <p:sp>
        <p:nvSpPr>
          <p:cNvPr id="2" name="Slide Number Placeholder 1">
            <a:extLst>
              <a:ext uri="{FF2B5EF4-FFF2-40B4-BE49-F238E27FC236}">
                <a16:creationId xmlns:a16="http://schemas.microsoft.com/office/drawing/2014/main" id="{F67A36FF-5A74-4D9E-A8F6-483465940EA6}"/>
              </a:ext>
            </a:extLst>
          </p:cNvPr>
          <p:cNvSpPr>
            <a:spLocks noGrp="1"/>
          </p:cNvSpPr>
          <p:nvPr>
            <p:ph type="sldNum" sz="quarter" idx="12"/>
          </p:nvPr>
        </p:nvSpPr>
        <p:spPr/>
        <p:txBody>
          <a:bodyPr/>
          <a:lstStyle/>
          <a:p>
            <a:fld id="{B5FBEFE2-BF3E-4E80-AC9C-5EAE482F3668}" type="slidenum">
              <a:rPr lang="fr-CH" smtClean="0"/>
              <a:t>37</a:t>
            </a:fld>
            <a:endParaRPr lang="fr-CH"/>
          </a:p>
        </p:txBody>
      </p:sp>
    </p:spTree>
    <p:extLst>
      <p:ext uri="{BB962C8B-B14F-4D97-AF65-F5344CB8AC3E}">
        <p14:creationId xmlns:p14="http://schemas.microsoft.com/office/powerpoint/2010/main" val="41178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89DB7-76BC-45A5-8CA2-075D2BB42DE3}"/>
              </a:ext>
            </a:extLst>
          </p:cNvPr>
          <p:cNvSpPr/>
          <p:nvPr/>
        </p:nvSpPr>
        <p:spPr>
          <a:xfrm>
            <a:off x="1339702" y="1167856"/>
            <a:ext cx="10419907" cy="5530599"/>
          </a:xfrm>
          <a:prstGeom prst="roundRect">
            <a:avLst/>
          </a:prstGeom>
          <a:solidFill>
            <a:schemeClr val="accent4">
              <a:lumMod val="40000"/>
              <a:lumOff val="60000"/>
            </a:schemeClr>
          </a:solidFill>
          <a:ln w="76200">
            <a:solidFill>
              <a:schemeClr val="accent4">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1892596" y="1327401"/>
            <a:ext cx="9867013" cy="5211511"/>
          </a:xfrm>
        </p:spPr>
        <p:txBody>
          <a:bodyPr>
            <a:noAutofit/>
          </a:bodyPr>
          <a:lstStyle/>
          <a:p>
            <a:pPr marL="457200" indent="-457200">
              <a:spcAft>
                <a:spcPts val="600"/>
              </a:spcAft>
              <a:buFont typeface="+mj-lt"/>
              <a:buAutoNum type="arabicPeriod"/>
            </a:pPr>
            <a:r>
              <a:rPr lang="en-GB" b="1" dirty="0">
                <a:cs typeface="Arial" panose="020B0604020202020204" pitchFamily="34" charset="0"/>
              </a:rPr>
              <a:t>Leads to better, more effective programming and operations</a:t>
            </a:r>
          </a:p>
          <a:p>
            <a:pPr marL="457200" indent="-457200">
              <a:spcAft>
                <a:spcPts val="600"/>
              </a:spcAft>
              <a:buFont typeface="+mj-lt"/>
              <a:buAutoNum type="arabicPeriod"/>
            </a:pPr>
            <a:r>
              <a:rPr lang="en-GB" b="1" dirty="0">
                <a:cs typeface="Arial" panose="020B0604020202020204" pitchFamily="34" charset="0"/>
              </a:rPr>
              <a:t>Builds trust and acceptance</a:t>
            </a:r>
          </a:p>
          <a:p>
            <a:pPr marL="457200" indent="-457200">
              <a:spcAft>
                <a:spcPts val="600"/>
              </a:spcAft>
              <a:buFont typeface="+mj-lt"/>
              <a:buAutoNum type="arabicPeriod"/>
            </a:pPr>
            <a:r>
              <a:rPr lang="en-GB" b="1" dirty="0">
                <a:cs typeface="Arial" panose="020B0604020202020204" pitchFamily="34" charset="0"/>
              </a:rPr>
              <a:t>Manages feedback and complaints</a:t>
            </a:r>
          </a:p>
          <a:p>
            <a:pPr marL="457200" indent="-457200">
              <a:spcAft>
                <a:spcPts val="600"/>
              </a:spcAft>
              <a:buFont typeface="+mj-lt"/>
              <a:buAutoNum type="arabicPeriod"/>
            </a:pPr>
            <a:r>
              <a:rPr lang="en-GB" b="1" dirty="0">
                <a:cs typeface="Arial" panose="020B0604020202020204" pitchFamily="34" charset="0"/>
              </a:rPr>
              <a:t>Helps to save lives</a:t>
            </a:r>
          </a:p>
          <a:p>
            <a:pPr marL="457200" indent="-457200">
              <a:spcAft>
                <a:spcPts val="600"/>
              </a:spcAft>
              <a:buFont typeface="+mj-lt"/>
              <a:buAutoNum type="arabicPeriod"/>
            </a:pPr>
            <a:r>
              <a:rPr lang="en-GB" b="1" dirty="0">
                <a:cs typeface="Arial" panose="020B0604020202020204" pitchFamily="34" charset="0"/>
              </a:rPr>
              <a:t>Empowers people and builds community resilience</a:t>
            </a:r>
          </a:p>
          <a:p>
            <a:pPr marL="457200" indent="-457200">
              <a:spcAft>
                <a:spcPts val="600"/>
              </a:spcAft>
              <a:buFont typeface="+mj-lt"/>
              <a:buAutoNum type="arabicPeriod"/>
            </a:pPr>
            <a:r>
              <a:rPr lang="en-GB" b="1" dirty="0">
                <a:cs typeface="Arial" panose="020B0604020202020204" pitchFamily="34" charset="0"/>
              </a:rPr>
              <a:t>Supports positive behaviour and social change</a:t>
            </a:r>
          </a:p>
          <a:p>
            <a:pPr marL="457200" indent="-457200">
              <a:spcAft>
                <a:spcPts val="600"/>
              </a:spcAft>
              <a:buFont typeface="+mj-lt"/>
              <a:buAutoNum type="arabicPeriod"/>
            </a:pPr>
            <a:r>
              <a:rPr lang="en-GB" b="1" dirty="0">
                <a:cs typeface="Arial" panose="020B0604020202020204" pitchFamily="34" charset="0"/>
              </a:rPr>
              <a:t>Recognises community as experts and partners</a:t>
            </a:r>
          </a:p>
          <a:p>
            <a:pPr marL="457200" indent="-457200">
              <a:spcAft>
                <a:spcPts val="600"/>
              </a:spcAft>
              <a:buFont typeface="+mj-lt"/>
              <a:buAutoNum type="arabicPeriod"/>
            </a:pPr>
            <a:r>
              <a:rPr lang="en-GB" b="1" dirty="0">
                <a:cs typeface="Arial" panose="020B0604020202020204" pitchFamily="34" charset="0"/>
              </a:rPr>
              <a:t>Supports do no harm programming</a:t>
            </a:r>
          </a:p>
          <a:p>
            <a:pPr marL="457200" indent="-457200">
              <a:spcAft>
                <a:spcPts val="600"/>
              </a:spcAft>
              <a:buFont typeface="+mj-lt"/>
              <a:buAutoNum type="arabicPeriod"/>
            </a:pPr>
            <a:r>
              <a:rPr lang="en-GB" b="1" dirty="0">
                <a:cs typeface="Arial" panose="020B0604020202020204" pitchFamily="34" charset="0"/>
              </a:rPr>
              <a:t>Helps manage community expectations</a:t>
            </a:r>
          </a:p>
        </p:txBody>
      </p:sp>
      <p:sp>
        <p:nvSpPr>
          <p:cNvPr id="7" name="Rectangle 6">
            <a:extLst>
              <a:ext uri="{FF2B5EF4-FFF2-40B4-BE49-F238E27FC236}">
                <a16:creationId xmlns:a16="http://schemas.microsoft.com/office/drawing/2014/main" id="{11A0CB25-0067-4CF0-9788-EFFECBCF826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798DEA4-FAF3-4F54-9B91-314BD00D8955}"/>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TextBox 2">
            <a:extLst>
              <a:ext uri="{FF2B5EF4-FFF2-40B4-BE49-F238E27FC236}">
                <a16:creationId xmlns:a16="http://schemas.microsoft.com/office/drawing/2014/main" id="{FD9ED505-E962-45FD-A759-7B399B3D44F9}"/>
              </a:ext>
            </a:extLst>
          </p:cNvPr>
          <p:cNvSpPr txBox="1"/>
          <p:nvPr/>
        </p:nvSpPr>
        <p:spPr>
          <a:xfrm>
            <a:off x="754912" y="274632"/>
            <a:ext cx="11437088" cy="707886"/>
          </a:xfrm>
          <a:prstGeom prst="rect">
            <a:avLst/>
          </a:prstGeom>
          <a:noFill/>
        </p:spPr>
        <p:txBody>
          <a:bodyPr wrap="square" rtlCol="0">
            <a:spAutoFit/>
          </a:bodyPr>
          <a:lstStyle/>
          <a:p>
            <a:r>
              <a:rPr lang="en-GB" sz="4000" u="sng" dirty="0"/>
              <a:t>Community engagement is important because: </a:t>
            </a:r>
          </a:p>
        </p:txBody>
      </p:sp>
      <p:sp>
        <p:nvSpPr>
          <p:cNvPr id="4" name="Slide Number Placeholder 3">
            <a:extLst>
              <a:ext uri="{FF2B5EF4-FFF2-40B4-BE49-F238E27FC236}">
                <a16:creationId xmlns:a16="http://schemas.microsoft.com/office/drawing/2014/main" id="{C9C440EB-74A0-460D-BE9A-631B6A31007B}"/>
              </a:ext>
            </a:extLst>
          </p:cNvPr>
          <p:cNvSpPr>
            <a:spLocks noGrp="1"/>
          </p:cNvSpPr>
          <p:nvPr>
            <p:ph type="sldNum" sz="quarter" idx="12"/>
          </p:nvPr>
        </p:nvSpPr>
        <p:spPr/>
        <p:txBody>
          <a:bodyPr/>
          <a:lstStyle/>
          <a:p>
            <a:fld id="{B5FBEFE2-BF3E-4E80-AC9C-5EAE482F3668}" type="slidenum">
              <a:rPr lang="fr-CH" smtClean="0"/>
              <a:t>38</a:t>
            </a:fld>
            <a:endParaRPr lang="fr-CH"/>
          </a:p>
        </p:txBody>
      </p:sp>
    </p:spTree>
    <p:extLst>
      <p:ext uri="{BB962C8B-B14F-4D97-AF65-F5344CB8AC3E}">
        <p14:creationId xmlns:p14="http://schemas.microsoft.com/office/powerpoint/2010/main" val="3908498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579496" y="2660613"/>
            <a:ext cx="2602229" cy="3521654"/>
          </a:xfrm>
          <a:prstGeom prst="rect">
            <a:avLst/>
          </a:prstGeom>
          <a:effectLst>
            <a:outerShdw blurRad="127000" dist="127000" dir="8100000" algn="tr" rotWithShape="0">
              <a:prstClr val="black">
                <a:alpha val="28000"/>
              </a:prstClr>
            </a:outerShdw>
          </a:effectLst>
        </p:spPr>
      </p:pic>
      <p:pic>
        <p:nvPicPr>
          <p:cNvPr id="11" name="Picture 10"/>
          <p:cNvPicPr>
            <a:picLocks noChangeAspect="1"/>
          </p:cNvPicPr>
          <p:nvPr/>
        </p:nvPicPr>
        <p:blipFill>
          <a:blip r:embed="rId4"/>
          <a:stretch>
            <a:fillRect/>
          </a:stretch>
        </p:blipFill>
        <p:spPr>
          <a:xfrm>
            <a:off x="926466" y="2660613"/>
            <a:ext cx="2482317" cy="3520836"/>
          </a:xfrm>
          <a:prstGeom prst="rect">
            <a:avLst/>
          </a:prstGeom>
          <a:effectLst>
            <a:outerShdw blurRad="127000" dist="127000" dir="8100000" algn="tr" rotWithShape="0">
              <a:prstClr val="black">
                <a:alpha val="28000"/>
              </a:prstClr>
            </a:outerShdw>
          </a:effectLst>
        </p:spPr>
      </p:pic>
      <p:pic>
        <p:nvPicPr>
          <p:cNvPr id="4" name="Picture 3">
            <a:hlinkClick r:id="rId5"/>
            <a:extLst>
              <a:ext uri="{FF2B5EF4-FFF2-40B4-BE49-F238E27FC236}">
                <a16:creationId xmlns:a16="http://schemas.microsoft.com/office/drawing/2014/main" id="{FDDF106C-C252-4C1B-804C-7C49E5F21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2438" y="2660612"/>
            <a:ext cx="2725808" cy="3520836"/>
          </a:xfrm>
          <a:prstGeom prst="rect">
            <a:avLst/>
          </a:prstGeom>
          <a:effectLst>
            <a:outerShdw blurRad="127000" dist="127000" dir="8100000" algn="tr" rotWithShape="0">
              <a:prstClr val="black">
                <a:alpha val="28000"/>
              </a:prstClr>
            </a:outerShdw>
          </a:effectLst>
        </p:spPr>
      </p:pic>
      <p:pic>
        <p:nvPicPr>
          <p:cNvPr id="2" name="Picture 1">
            <a:extLst>
              <a:ext uri="{FF2B5EF4-FFF2-40B4-BE49-F238E27FC236}">
                <a16:creationId xmlns:a16="http://schemas.microsoft.com/office/drawing/2014/main" id="{F56B81E5-C6BA-4FE8-B2B6-11EA4BD063C3}"/>
              </a:ext>
            </a:extLst>
          </p:cNvPr>
          <p:cNvPicPr>
            <a:picLocks noChangeAspect="1"/>
          </p:cNvPicPr>
          <p:nvPr/>
        </p:nvPicPr>
        <p:blipFill>
          <a:blip r:embed="rId7"/>
          <a:stretch>
            <a:fillRect/>
          </a:stretch>
        </p:blipFill>
        <p:spPr>
          <a:xfrm>
            <a:off x="9248959" y="2660612"/>
            <a:ext cx="2437205" cy="3520836"/>
          </a:xfrm>
          <a:prstGeom prst="rect">
            <a:avLst/>
          </a:prstGeom>
          <a:effectLst>
            <a:outerShdw blurRad="127000" dist="127000" dir="8100000" algn="tr" rotWithShape="0">
              <a:prstClr val="black">
                <a:alpha val="28000"/>
              </a:prstClr>
            </a:outerShdw>
          </a:effectLst>
        </p:spPr>
      </p:pic>
      <p:sp>
        <p:nvSpPr>
          <p:cNvPr id="7" name="Title 1">
            <a:extLst>
              <a:ext uri="{FF2B5EF4-FFF2-40B4-BE49-F238E27FC236}">
                <a16:creationId xmlns:a16="http://schemas.microsoft.com/office/drawing/2014/main" id="{8CDB56D9-8509-4E8F-8E75-53A225E376D8}"/>
              </a:ext>
            </a:extLst>
          </p:cNvPr>
          <p:cNvSpPr txBox="1">
            <a:spLocks/>
          </p:cNvSpPr>
          <p:nvPr/>
        </p:nvSpPr>
        <p:spPr>
          <a:xfrm>
            <a:off x="1479467" y="489699"/>
            <a:ext cx="600993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sz="4000" u="sng" dirty="0">
                <a:solidFill>
                  <a:schemeClr val="tx1"/>
                </a:solidFill>
                <a:latin typeface="+mn-lt"/>
                <a:cs typeface="Arial" panose="020B0604020202020204" pitchFamily="34" charset="0"/>
              </a:rPr>
              <a:t>Publications available</a:t>
            </a:r>
          </a:p>
        </p:txBody>
      </p:sp>
      <p:sp>
        <p:nvSpPr>
          <p:cNvPr id="8" name="Rectangle 7">
            <a:extLst>
              <a:ext uri="{FF2B5EF4-FFF2-40B4-BE49-F238E27FC236}">
                <a16:creationId xmlns:a16="http://schemas.microsoft.com/office/drawing/2014/main" id="{78161BC9-3FD5-4987-910F-C9EE8785189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1E4BF9-8BFF-44FF-923B-CCDE1EDAB65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pic>
        <p:nvPicPr>
          <p:cNvPr id="6" name="Picture 5">
            <a:extLst>
              <a:ext uri="{FF2B5EF4-FFF2-40B4-BE49-F238E27FC236}">
                <a16:creationId xmlns:a16="http://schemas.microsoft.com/office/drawing/2014/main" id="{3B239446-F341-4B7A-B0A8-8CD7211DF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4173" y="489699"/>
            <a:ext cx="4429572" cy="1679343"/>
          </a:xfrm>
          <a:prstGeom prst="rect">
            <a:avLst/>
          </a:prstGeom>
        </p:spPr>
      </p:pic>
      <p:sp>
        <p:nvSpPr>
          <p:cNvPr id="3" name="Slide Number Placeholder 2">
            <a:extLst>
              <a:ext uri="{FF2B5EF4-FFF2-40B4-BE49-F238E27FC236}">
                <a16:creationId xmlns:a16="http://schemas.microsoft.com/office/drawing/2014/main" id="{345F6330-5CFC-4A1D-B171-3A3F2CF75F32}"/>
              </a:ext>
            </a:extLst>
          </p:cNvPr>
          <p:cNvSpPr>
            <a:spLocks noGrp="1"/>
          </p:cNvSpPr>
          <p:nvPr>
            <p:ph type="sldNum" sz="quarter" idx="12"/>
          </p:nvPr>
        </p:nvSpPr>
        <p:spPr/>
        <p:txBody>
          <a:bodyPr/>
          <a:lstStyle/>
          <a:p>
            <a:fld id="{B5FBEFE2-BF3E-4E80-AC9C-5EAE482F3668}" type="slidenum">
              <a:rPr lang="fr-CH" smtClean="0"/>
              <a:t>39</a:t>
            </a:fld>
            <a:endParaRPr lang="fr-CH"/>
          </a:p>
        </p:txBody>
      </p:sp>
    </p:spTree>
    <p:extLst>
      <p:ext uri="{BB962C8B-B14F-4D97-AF65-F5344CB8AC3E}">
        <p14:creationId xmlns:p14="http://schemas.microsoft.com/office/powerpoint/2010/main" val="20384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latin typeface="+mn-lt"/>
                <a:cs typeface="Arial" panose="020B0604020202020204" pitchFamily="34" charset="0"/>
              </a:rPr>
              <a:t>Today’s environment</a:t>
            </a:r>
          </a:p>
        </p:txBody>
      </p:sp>
      <p:sp>
        <p:nvSpPr>
          <p:cNvPr id="3" name="Content Placeholder 2"/>
          <p:cNvSpPr>
            <a:spLocks noGrp="1"/>
          </p:cNvSpPr>
          <p:nvPr>
            <p:ph idx="1"/>
          </p:nvPr>
        </p:nvSpPr>
        <p:spPr>
          <a:xfrm>
            <a:off x="1338532" y="2264272"/>
            <a:ext cx="9624743" cy="2782181"/>
          </a:xfrm>
        </p:spPr>
        <p:txBody>
          <a:bodyPr>
            <a:normAutofit/>
          </a:bodyPr>
          <a:lstStyle/>
          <a:p>
            <a:r>
              <a:rPr lang="en-US" dirty="0">
                <a:cs typeface="Arial" panose="020B0604020202020204" pitchFamily="34" charset="0"/>
              </a:rPr>
              <a:t>Interconnected world </a:t>
            </a:r>
          </a:p>
          <a:p>
            <a:r>
              <a:rPr lang="en-US" dirty="0">
                <a:cs typeface="Arial" panose="020B0604020202020204" pitchFamily="34" charset="0"/>
              </a:rPr>
              <a:t>Instant sharing of information</a:t>
            </a:r>
            <a:r>
              <a:rPr lang="en-US" dirty="0">
                <a:cs typeface="Arial" panose="020B0604020202020204" pitchFamily="34" charset="0"/>
                <a:sym typeface="Wingdings" panose="05000000000000000000" pitchFamily="2" charset="2"/>
              </a:rPr>
              <a:t></a:t>
            </a:r>
            <a:r>
              <a:rPr lang="en-US" dirty="0">
                <a:cs typeface="Arial" panose="020B0604020202020204" pitchFamily="34" charset="0"/>
              </a:rPr>
              <a:t> who is a trusted source? </a:t>
            </a:r>
          </a:p>
          <a:p>
            <a:r>
              <a:rPr lang="en-US" dirty="0">
                <a:cs typeface="Arial" panose="020B0604020202020204" pitchFamily="34" charset="0"/>
              </a:rPr>
              <a:t>Power of images</a:t>
            </a:r>
            <a:endParaRPr lang="fr-CH" dirty="0">
              <a:cs typeface="Arial" panose="020B0604020202020204" pitchFamily="34" charset="0"/>
            </a:endParaRPr>
          </a:p>
          <a:p>
            <a:r>
              <a:rPr lang="en-US" dirty="0">
                <a:cs typeface="Arial" panose="020B0604020202020204" pitchFamily="34" charset="0"/>
              </a:rPr>
              <a:t>Competition for headlines, digital media, social media </a:t>
            </a:r>
          </a:p>
          <a:p>
            <a:r>
              <a:rPr lang="en-US" dirty="0">
                <a:cs typeface="Arial" panose="020B0604020202020204" pitchFamily="34" charset="0"/>
              </a:rPr>
              <a:t>Public scrutiny</a:t>
            </a:r>
            <a:r>
              <a:rPr lang="en-US" dirty="0">
                <a:cs typeface="Arial" panose="020B0604020202020204" pitchFamily="34" charset="0"/>
                <a:sym typeface="Wingdings" panose="05000000000000000000" pitchFamily="2" charset="2"/>
              </a:rPr>
              <a:t></a:t>
            </a:r>
            <a:r>
              <a:rPr lang="en-US" dirty="0">
                <a:cs typeface="Arial" panose="020B0604020202020204" pitchFamily="34" charset="0"/>
              </a:rPr>
              <a:t> pressure for transparency, accountability </a:t>
            </a:r>
          </a:p>
          <a:p>
            <a:pPr marL="0" indent="0">
              <a:buNone/>
            </a:pPr>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0DE955E-D964-41C7-903B-FD6C7057A98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CE76A0E-8F0C-450E-A085-11F287F7D227}"/>
              </a:ext>
            </a:extLst>
          </p:cNvPr>
          <p:cNvSpPr txBox="1"/>
          <p:nvPr/>
        </p:nvSpPr>
        <p:spPr>
          <a:xfrm>
            <a:off x="83492" y="4316989"/>
            <a:ext cx="461665" cy="2255489"/>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 2019</a:t>
            </a:r>
          </a:p>
        </p:txBody>
      </p:sp>
      <p:sp>
        <p:nvSpPr>
          <p:cNvPr id="6" name="Slide Number Placeholder 5">
            <a:extLst>
              <a:ext uri="{FF2B5EF4-FFF2-40B4-BE49-F238E27FC236}">
                <a16:creationId xmlns:a16="http://schemas.microsoft.com/office/drawing/2014/main" id="{108C0CC2-ACE7-4316-9DC1-A60FC70C0CC4}"/>
              </a:ext>
            </a:extLst>
          </p:cNvPr>
          <p:cNvSpPr>
            <a:spLocks noGrp="1"/>
          </p:cNvSpPr>
          <p:nvPr>
            <p:ph type="sldNum" sz="quarter" idx="12"/>
          </p:nvPr>
        </p:nvSpPr>
        <p:spPr/>
        <p:txBody>
          <a:bodyPr/>
          <a:lstStyle/>
          <a:p>
            <a:fld id="{B5FBEFE2-BF3E-4E80-AC9C-5EAE482F3668}" type="slidenum">
              <a:rPr lang="fr-CH" smtClean="0"/>
              <a:t>4</a:t>
            </a:fld>
            <a:endParaRPr lang="fr-CH"/>
          </a:p>
        </p:txBody>
      </p:sp>
    </p:spTree>
    <p:extLst>
      <p:ext uri="{BB962C8B-B14F-4D97-AF65-F5344CB8AC3E}">
        <p14:creationId xmlns:p14="http://schemas.microsoft.com/office/powerpoint/2010/main" val="365420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1404"/>
            <a:ext cx="10847449" cy="1062609"/>
          </a:xfrm>
        </p:spPr>
        <p:txBody>
          <a:bodyPr>
            <a:normAutofit fontScale="90000"/>
          </a:bodyPr>
          <a:lstStyle/>
          <a:p>
            <a:pPr algn="ctr"/>
            <a:r>
              <a:rPr lang="en-GB" noProof="0" dirty="0">
                <a:latin typeface="+mn-lt"/>
                <a:cs typeface="Arial" panose="020B0604020202020204" pitchFamily="34" charset="0"/>
              </a:rPr>
              <a:t>Thank you for your attention and participation!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30" r="12291"/>
          <a:stretch/>
        </p:blipFill>
        <p:spPr>
          <a:xfrm>
            <a:off x="6267450" y="1229828"/>
            <a:ext cx="4057650" cy="5397318"/>
          </a:xfrm>
          <a:prstGeom prst="rect">
            <a:avLst/>
          </a:prstGeom>
        </p:spPr>
      </p:pic>
      <p:sp>
        <p:nvSpPr>
          <p:cNvPr id="7" name="Rectangle 6">
            <a:extLst>
              <a:ext uri="{FF2B5EF4-FFF2-40B4-BE49-F238E27FC236}">
                <a16:creationId xmlns:a16="http://schemas.microsoft.com/office/drawing/2014/main" id="{D91D8478-72BC-4064-9C98-67CCD93DDF7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C6C6045-5281-4E56-983F-35441A3946B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10" name="Rectangle: Rounded Corners 9">
            <a:extLst>
              <a:ext uri="{FF2B5EF4-FFF2-40B4-BE49-F238E27FC236}">
                <a16:creationId xmlns:a16="http://schemas.microsoft.com/office/drawing/2014/main" id="{3B049DB6-F886-4B47-89E3-D6AE4F1CEC2B}"/>
              </a:ext>
            </a:extLst>
          </p:cNvPr>
          <p:cNvSpPr/>
          <p:nvPr/>
        </p:nvSpPr>
        <p:spPr>
          <a:xfrm>
            <a:off x="806535" y="1229828"/>
            <a:ext cx="5288609" cy="3528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rial" panose="020B0604020202020204" pitchFamily="34" charset="0"/>
                <a:cs typeface="Arial" panose="020B0604020202020204" pitchFamily="34" charset="0"/>
              </a:rPr>
              <a:t>Remember…</a:t>
            </a:r>
          </a:p>
          <a:p>
            <a:pPr algn="ctr"/>
            <a:endParaRPr lang="en-US" sz="4000" dirty="0">
              <a:latin typeface="Arial" panose="020B0604020202020204" pitchFamily="34" charset="0"/>
              <a:cs typeface="Arial" panose="020B0604020202020204" pitchFamily="34" charset="0"/>
            </a:endParaRPr>
          </a:p>
          <a:p>
            <a:pPr algn="ctr"/>
            <a:r>
              <a:rPr lang="en-US" sz="4400" dirty="0">
                <a:latin typeface="Arial" panose="020B0604020202020204" pitchFamily="34" charset="0"/>
                <a:cs typeface="Arial" panose="020B0604020202020204" pitchFamily="34" charset="0"/>
              </a:rPr>
              <a:t>How we </a:t>
            </a:r>
            <a:r>
              <a:rPr lang="en-US" sz="4400" b="1" dirty="0">
                <a:latin typeface="Arial" panose="020B0604020202020204" pitchFamily="34" charset="0"/>
                <a:cs typeface="Arial" panose="020B0604020202020204" pitchFamily="34" charset="0"/>
              </a:rPr>
              <a:t>listen</a:t>
            </a:r>
            <a:r>
              <a:rPr lang="en-US" sz="4400" u="sng" dirty="0">
                <a:latin typeface="Arial" panose="020B0604020202020204" pitchFamily="34" charset="0"/>
                <a:cs typeface="Arial" panose="020B0604020202020204" pitchFamily="34" charset="0"/>
              </a:rPr>
              <a:t> </a:t>
            </a:r>
          </a:p>
          <a:p>
            <a:pPr algn="ctr"/>
            <a:r>
              <a:rPr lang="en-US" sz="4400" dirty="0">
                <a:latin typeface="Arial" panose="020B0604020202020204" pitchFamily="34" charset="0"/>
                <a:cs typeface="Arial" panose="020B0604020202020204" pitchFamily="34" charset="0"/>
              </a:rPr>
              <a:t>and what we </a:t>
            </a:r>
            <a:r>
              <a:rPr lang="en-US" sz="4400" b="1" dirty="0">
                <a:latin typeface="Arial" panose="020B0604020202020204" pitchFamily="34" charset="0"/>
                <a:cs typeface="Arial" panose="020B0604020202020204" pitchFamily="34" charset="0"/>
              </a:rPr>
              <a:t>say</a:t>
            </a:r>
          </a:p>
          <a:p>
            <a:pPr algn="ctr"/>
            <a:r>
              <a:rPr lang="en-US" sz="4400" dirty="0">
                <a:latin typeface="Arial" panose="020B0604020202020204" pitchFamily="34" charset="0"/>
                <a:cs typeface="Arial" panose="020B0604020202020204" pitchFamily="34" charset="0"/>
              </a:rPr>
              <a:t> helps what we </a:t>
            </a:r>
            <a:r>
              <a:rPr lang="en-US" sz="4400" b="1" dirty="0">
                <a:latin typeface="Arial" panose="020B0604020202020204" pitchFamily="34" charset="0"/>
                <a:cs typeface="Arial" panose="020B0604020202020204" pitchFamily="34" charset="0"/>
              </a:rPr>
              <a:t>do!</a:t>
            </a:r>
            <a:r>
              <a:rPr lang="en-US" sz="4400" u="sng"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2B59E5BB-0627-444E-BFF3-F03CF40BAC2D}"/>
              </a:ext>
            </a:extLst>
          </p:cNvPr>
          <p:cNvSpPr>
            <a:spLocks noGrp="1"/>
          </p:cNvSpPr>
          <p:nvPr>
            <p:ph type="sldNum" sz="quarter" idx="12"/>
          </p:nvPr>
        </p:nvSpPr>
        <p:spPr/>
        <p:txBody>
          <a:bodyPr/>
          <a:lstStyle/>
          <a:p>
            <a:fld id="{B5FBEFE2-BF3E-4E80-AC9C-5EAE482F3668}" type="slidenum">
              <a:rPr lang="fr-CH" smtClean="0"/>
              <a:t>40</a:t>
            </a:fld>
            <a:endParaRPr lang="fr-CH"/>
          </a:p>
        </p:txBody>
      </p:sp>
      <p:pic>
        <p:nvPicPr>
          <p:cNvPr id="6" name="Picture 5">
            <a:extLst>
              <a:ext uri="{FF2B5EF4-FFF2-40B4-BE49-F238E27FC236}">
                <a16:creationId xmlns:a16="http://schemas.microsoft.com/office/drawing/2014/main" id="{65ECCC8A-1C8B-4F53-9C16-3326F8BDC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577" y="5601052"/>
            <a:ext cx="1885423" cy="1256948"/>
          </a:xfrm>
          <a:prstGeom prst="rect">
            <a:avLst/>
          </a:prstGeom>
        </p:spPr>
      </p:pic>
    </p:spTree>
    <p:extLst>
      <p:ext uri="{BB962C8B-B14F-4D97-AF65-F5344CB8AC3E}">
        <p14:creationId xmlns:p14="http://schemas.microsoft.com/office/powerpoint/2010/main" val="237101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2139109" y="1258181"/>
            <a:ext cx="3553785"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Speed</a:t>
            </a:r>
          </a:p>
          <a:p>
            <a:endParaRPr lang="en-US" kern="0" dirty="0">
              <a:solidFill>
                <a:schemeClr val="tx1"/>
              </a:solidFill>
            </a:endParaRPr>
          </a:p>
          <a:p>
            <a:r>
              <a:rPr lang="en-US" kern="0" dirty="0">
                <a:solidFill>
                  <a:schemeClr val="tx1"/>
                </a:solidFill>
              </a:rPr>
              <a:t>Global</a:t>
            </a:r>
          </a:p>
          <a:p>
            <a:endParaRPr lang="en-US" kern="0" dirty="0">
              <a:solidFill>
                <a:schemeClr val="tx1"/>
              </a:solidFill>
            </a:endParaRPr>
          </a:p>
          <a:p>
            <a:r>
              <a:rPr lang="en-US" kern="0" dirty="0">
                <a:solidFill>
                  <a:schemeClr val="tx1"/>
                </a:solidFill>
              </a:rPr>
              <a:t>Infobesity</a:t>
            </a:r>
          </a:p>
          <a:p>
            <a:endParaRPr lang="en-US" kern="0" dirty="0">
              <a:solidFill>
                <a:schemeClr val="tx1"/>
              </a:solidFill>
            </a:endParaRPr>
          </a:p>
          <a:p>
            <a:r>
              <a:rPr lang="en-US" kern="0" dirty="0">
                <a:solidFill>
                  <a:schemeClr val="tx1"/>
                </a:solidFill>
              </a:rPr>
              <a:t>Trust</a:t>
            </a:r>
          </a:p>
          <a:p>
            <a:endParaRPr lang="en-US" kern="0" dirty="0">
              <a:solidFill>
                <a:schemeClr val="tx1"/>
              </a:solidFill>
            </a:endParaRPr>
          </a:p>
          <a:p>
            <a:r>
              <a:rPr lang="en-US" kern="0" dirty="0">
                <a:solidFill>
                  <a:schemeClr val="tx1"/>
                </a:solidFill>
              </a:rPr>
              <a:t>Echo-chambers – info bubbles</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Content Placeholder 2">
            <a:extLst>
              <a:ext uri="{FF2B5EF4-FFF2-40B4-BE49-F238E27FC236}">
                <a16:creationId xmlns:a16="http://schemas.microsoft.com/office/drawing/2014/main" id="{5244DEC3-FD85-4F35-AFB2-42ECA9D4EC08}"/>
              </a:ext>
            </a:extLst>
          </p:cNvPr>
          <p:cNvSpPr txBox="1">
            <a:spLocks/>
          </p:cNvSpPr>
          <p:nvPr/>
        </p:nvSpPr>
        <p:spPr>
          <a:xfrm>
            <a:off x="7203354" y="1258181"/>
            <a:ext cx="4002359" cy="5232559"/>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Transparency </a:t>
            </a:r>
          </a:p>
          <a:p>
            <a:endParaRPr lang="en-US" kern="0" dirty="0">
              <a:solidFill>
                <a:schemeClr val="tx1"/>
              </a:solidFill>
            </a:endParaRPr>
          </a:p>
          <a:p>
            <a:r>
              <a:rPr lang="en-US" kern="0" dirty="0">
                <a:solidFill>
                  <a:schemeClr val="tx1"/>
                </a:solidFill>
              </a:rPr>
              <a:t>Accountability</a:t>
            </a:r>
          </a:p>
          <a:p>
            <a:endParaRPr lang="en-US" kern="0" dirty="0">
              <a:solidFill>
                <a:schemeClr val="tx1"/>
              </a:solidFill>
            </a:endParaRPr>
          </a:p>
          <a:p>
            <a:r>
              <a:rPr lang="en-US" kern="0" dirty="0">
                <a:solidFill>
                  <a:schemeClr val="tx1"/>
                </a:solidFill>
              </a:rPr>
              <a:t>Disintermediation</a:t>
            </a:r>
          </a:p>
          <a:p>
            <a:endParaRPr lang="en-US" kern="0" dirty="0">
              <a:solidFill>
                <a:schemeClr val="tx1"/>
              </a:solidFill>
            </a:endParaRPr>
          </a:p>
          <a:p>
            <a:r>
              <a:rPr lang="en-US" kern="0" dirty="0">
                <a:solidFill>
                  <a:schemeClr val="tx1"/>
                </a:solidFill>
              </a:rPr>
              <a:t>Feeling hopeless</a:t>
            </a:r>
          </a:p>
          <a:p>
            <a:endParaRPr lang="en-US" kern="0" dirty="0">
              <a:solidFill>
                <a:schemeClr val="tx1"/>
              </a:solidFill>
            </a:endParaRPr>
          </a:p>
          <a:p>
            <a:r>
              <a:rPr lang="en-US" kern="0" dirty="0">
                <a:solidFill>
                  <a:schemeClr val="tx1"/>
                </a:solidFill>
              </a:rPr>
              <a:t>Social recognition </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5</a:t>
            </a:fld>
            <a:endParaRPr lang="fr-CH"/>
          </a:p>
        </p:txBody>
      </p:sp>
    </p:spTree>
    <p:extLst>
      <p:ext uri="{BB962C8B-B14F-4D97-AF65-F5344CB8AC3E}">
        <p14:creationId xmlns:p14="http://schemas.microsoft.com/office/powerpoint/2010/main" val="245950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1041991" y="1258181"/>
            <a:ext cx="6281297"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pPr marL="0" indent="0">
              <a:buNone/>
            </a:pPr>
            <a:r>
              <a:rPr lang="en-US" kern="0" dirty="0">
                <a:solidFill>
                  <a:schemeClr val="tx1"/>
                </a:solidFill>
              </a:rPr>
              <a:t>TRUST PROFESSIONALS</a:t>
            </a:r>
          </a:p>
          <a:p>
            <a:pPr marL="0" indent="0">
              <a:buNone/>
            </a:pPr>
            <a:r>
              <a:rPr lang="en-US" kern="0" dirty="0">
                <a:solidFill>
                  <a:schemeClr val="tx1"/>
                </a:solidFill>
              </a:rPr>
              <a:t>Accountability  </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6</a:t>
            </a:fld>
            <a:endParaRPr lang="fr-CH"/>
          </a:p>
        </p:txBody>
      </p:sp>
      <p:pic>
        <p:nvPicPr>
          <p:cNvPr id="9" name="Picture 8">
            <a:extLst>
              <a:ext uri="{FF2B5EF4-FFF2-40B4-BE49-F238E27FC236}">
                <a16:creationId xmlns:a16="http://schemas.microsoft.com/office/drawing/2014/main" id="{033BA99E-79F2-4F62-BBB7-C684074A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79" y="1047267"/>
            <a:ext cx="5081379" cy="5674208"/>
          </a:xfrm>
          <a:prstGeom prst="rect">
            <a:avLst/>
          </a:prstGeom>
        </p:spPr>
      </p:pic>
    </p:spTree>
    <p:extLst>
      <p:ext uri="{BB962C8B-B14F-4D97-AF65-F5344CB8AC3E}">
        <p14:creationId xmlns:p14="http://schemas.microsoft.com/office/powerpoint/2010/main" val="97981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5A0E-791D-4FDB-9D1E-F9607DF29834}"/>
              </a:ext>
            </a:extLst>
          </p:cNvPr>
          <p:cNvSpPr>
            <a:spLocks noGrp="1"/>
          </p:cNvSpPr>
          <p:nvPr>
            <p:ph type="title"/>
          </p:nvPr>
        </p:nvSpPr>
        <p:spPr>
          <a:xfrm>
            <a:off x="852281" y="2492219"/>
            <a:ext cx="3980569" cy="2495363"/>
          </a:xfrm>
        </p:spPr>
        <p:txBody>
          <a:bodyPr>
            <a:normAutofit/>
          </a:bodyPr>
          <a:lstStyle/>
          <a:p>
            <a:pPr algn="ctr"/>
            <a:r>
              <a:rPr lang="en-US" sz="2800" dirty="0">
                <a:latin typeface="+mn-lt"/>
                <a:cs typeface="Arial" panose="020B0604020202020204" pitchFamily="34" charset="0"/>
              </a:rPr>
              <a:t>What is your role? </a:t>
            </a:r>
            <a:br>
              <a:rPr lang="en-US" sz="2800" dirty="0">
                <a:latin typeface="+mn-lt"/>
                <a:cs typeface="Arial" panose="020B0604020202020204" pitchFamily="34" charset="0"/>
              </a:rPr>
            </a:br>
            <a:r>
              <a:rPr lang="en-US" sz="2800" dirty="0">
                <a:latin typeface="+mn-lt"/>
                <a:cs typeface="Arial" panose="020B0604020202020204" pitchFamily="34" charset="0"/>
              </a:rPr>
              <a:t>What should you do as a health professional?  </a:t>
            </a:r>
            <a:endParaRPr lang="fr-CH" sz="2800" dirty="0">
              <a:latin typeface="+mn-lt"/>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62E2DD85-49F6-409A-B443-1ABD341FD664}"/>
              </a:ext>
            </a:extLst>
          </p:cNvPr>
          <p:cNvGraphicFramePr>
            <a:graphicFrameLocks noGrp="1"/>
          </p:cNvGraphicFramePr>
          <p:nvPr>
            <p:ph idx="1"/>
            <p:extLst>
              <p:ext uri="{D42A27DB-BD31-4B8C-83A1-F6EECF244321}">
                <p14:modId xmlns:p14="http://schemas.microsoft.com/office/powerpoint/2010/main" val="3286035833"/>
              </p:ext>
            </p:extLst>
          </p:nvPr>
        </p:nvGraphicFramePr>
        <p:xfrm>
          <a:off x="4832850" y="96248"/>
          <a:ext cx="7675378" cy="666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3E1C12E-4FAB-4E25-8785-58DB02186ED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B26F7C-918B-4D4B-9C2C-E453A7AD955A}"/>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8" name="TextBox 7">
            <a:extLst>
              <a:ext uri="{FF2B5EF4-FFF2-40B4-BE49-F238E27FC236}">
                <a16:creationId xmlns:a16="http://schemas.microsoft.com/office/drawing/2014/main" id="{0094D0C7-282A-459A-BEBF-57AC1939C187}"/>
              </a:ext>
            </a:extLst>
          </p:cNvPr>
          <p:cNvSpPr txBox="1"/>
          <p:nvPr/>
        </p:nvSpPr>
        <p:spPr>
          <a:xfrm>
            <a:off x="2219378" y="1271441"/>
            <a:ext cx="1438275" cy="1846659"/>
          </a:xfrm>
          <a:prstGeom prst="rect">
            <a:avLst/>
          </a:prstGeom>
          <a:noFill/>
        </p:spPr>
        <p:txBody>
          <a:bodyPr wrap="square" rtlCol="0">
            <a:spAutoFit/>
          </a:bodyPr>
          <a:lstStyle/>
          <a:p>
            <a:r>
              <a:rPr lang="en-US" sz="9600" b="1" dirty="0">
                <a:solidFill>
                  <a:srgbClr val="FF0000"/>
                </a:solidFill>
              </a:rPr>
              <a:t>??</a:t>
            </a:r>
            <a:r>
              <a:rPr lang="en-US" sz="9600" dirty="0">
                <a:solidFill>
                  <a:srgbClr val="FF0000"/>
                </a:solidFill>
              </a:rPr>
              <a:t>​</a:t>
            </a:r>
          </a:p>
          <a:p>
            <a:endParaRPr lang="en-CA" dirty="0"/>
          </a:p>
        </p:txBody>
      </p:sp>
      <p:sp>
        <p:nvSpPr>
          <p:cNvPr id="3" name="Slide Number Placeholder 2">
            <a:extLst>
              <a:ext uri="{FF2B5EF4-FFF2-40B4-BE49-F238E27FC236}">
                <a16:creationId xmlns:a16="http://schemas.microsoft.com/office/drawing/2014/main" id="{0F7544D0-4F18-4337-BAC6-FC31F5BDA3CE}"/>
              </a:ext>
            </a:extLst>
          </p:cNvPr>
          <p:cNvSpPr>
            <a:spLocks noGrp="1"/>
          </p:cNvSpPr>
          <p:nvPr>
            <p:ph type="sldNum" sz="quarter" idx="12"/>
          </p:nvPr>
        </p:nvSpPr>
        <p:spPr/>
        <p:txBody>
          <a:bodyPr/>
          <a:lstStyle/>
          <a:p>
            <a:fld id="{B5FBEFE2-BF3E-4E80-AC9C-5EAE482F3668}" type="slidenum">
              <a:rPr lang="fr-CH" smtClean="0"/>
              <a:t>7</a:t>
            </a:fld>
            <a:endParaRPr lang="fr-CH"/>
          </a:p>
        </p:txBody>
      </p:sp>
      <p:pic>
        <p:nvPicPr>
          <p:cNvPr id="9" name="Picture 8">
            <a:extLst>
              <a:ext uri="{FF2B5EF4-FFF2-40B4-BE49-F238E27FC236}">
                <a16:creationId xmlns:a16="http://schemas.microsoft.com/office/drawing/2014/main" id="{6E965F45-9E40-4BA6-BF99-820D15321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940" y="4339672"/>
            <a:ext cx="2343150" cy="1905000"/>
          </a:xfrm>
          <a:prstGeom prst="rect">
            <a:avLst/>
          </a:prstGeom>
        </p:spPr>
      </p:pic>
    </p:spTree>
    <p:extLst>
      <p:ext uri="{BB962C8B-B14F-4D97-AF65-F5344CB8AC3E}">
        <p14:creationId xmlns:p14="http://schemas.microsoft.com/office/powerpoint/2010/main" val="136209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CD">
            <a:alpha val="50196"/>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Title 4"/>
          <p:cNvSpPr txBox="1">
            <a:spLocks/>
          </p:cNvSpPr>
          <p:nvPr/>
        </p:nvSpPr>
        <p:spPr>
          <a:xfrm>
            <a:off x="958431" y="5201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cs typeface="Arial" panose="020B0604020202020204" pitchFamily="34" charset="0"/>
              </a:rPr>
              <a:t>Your experience with Media </a:t>
            </a:r>
          </a:p>
        </p:txBody>
      </p:sp>
      <p:sp>
        <p:nvSpPr>
          <p:cNvPr id="5" name="Content Placeholder 3"/>
          <p:cNvSpPr txBox="1">
            <a:spLocks/>
          </p:cNvSpPr>
          <p:nvPr/>
        </p:nvSpPr>
        <p:spPr>
          <a:xfrm>
            <a:off x="1047750" y="1879089"/>
            <a:ext cx="10515600" cy="487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Arial" panose="020B0604020202020204" pitchFamily="34" charset="0"/>
                <a:cs typeface="Arial" panose="020B0604020202020204" pitchFamily="34" charset="0"/>
              </a:rPr>
              <a:t>Share your own experiences with the media, i.e. when approached by journalists, etc.</a:t>
            </a:r>
          </a:p>
          <a:p>
            <a:pPr marL="0" indent="0" algn="ctr">
              <a:buNone/>
            </a:pPr>
            <a:endParaRPr lang="en-GB" b="1" dirty="0">
              <a:solidFill>
                <a:srgbClr val="0070C0"/>
              </a:solidFill>
              <a:latin typeface="Arial" panose="020B0604020202020204" pitchFamily="34" charset="0"/>
              <a:cs typeface="Arial" panose="020B0604020202020204" pitchFamily="34" charset="0"/>
            </a:endParaRPr>
          </a:p>
          <a:p>
            <a:pPr marL="0" indent="0" algn="ctr">
              <a:buNone/>
            </a:pPr>
            <a:r>
              <a:rPr lang="en-GB" b="1" dirty="0">
                <a:solidFill>
                  <a:srgbClr val="0000FF"/>
                </a:solidFill>
                <a:latin typeface="Arial" panose="020B0604020202020204" pitchFamily="34" charset="0"/>
                <a:cs typeface="Arial" panose="020B0604020202020204" pitchFamily="34" charset="0"/>
              </a:rPr>
              <a:t>Group work</a:t>
            </a:r>
            <a:r>
              <a:rPr lang="en-GB" dirty="0">
                <a:solidFill>
                  <a:srgbClr val="0000FF"/>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Brainstorm about the pros and cons of communicating publicly as health professionals about what you do (through media interviews, Tweets, Facebook, Instagram, etc.)</a:t>
            </a:r>
          </a:p>
          <a:p>
            <a:pPr marL="0" indent="0" algn="ctr">
              <a:buNone/>
            </a:pPr>
            <a:r>
              <a:rPr lang="en-US" b="1" dirty="0">
                <a:solidFill>
                  <a:srgbClr val="FF0000"/>
                </a:solidFill>
                <a:latin typeface="Arial" panose="020B0604020202020204" pitchFamily="34" charset="0"/>
                <a:cs typeface="Arial" panose="020B0604020202020204" pitchFamily="34" charset="0"/>
              </a:rPr>
              <a:t>10 minutes</a:t>
            </a:r>
          </a:p>
          <a:p>
            <a:pPr marL="0" indent="0" algn="ctr">
              <a:buNone/>
            </a:pPr>
            <a:r>
              <a:rPr lang="en-US" dirty="0">
                <a:latin typeface="Arial" panose="020B0604020202020204" pitchFamily="34" charset="0"/>
                <a:cs typeface="Arial" panose="020B0604020202020204" pitchFamily="34" charset="0"/>
              </a:rPr>
              <a:t>  </a:t>
            </a: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8</a:t>
            </a:fld>
            <a:endParaRPr lang="fr-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23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a:latin typeface="+mn-lt"/>
                <a:cs typeface="Arial" panose="020B0604020202020204" pitchFamily="34" charset="0"/>
              </a:rPr>
              <a:t>Press release </a:t>
            </a:r>
            <a:endParaRPr lang="fr-CH" u="sng" dirty="0">
              <a:latin typeface="+mn-lt"/>
              <a:cs typeface="Arial" panose="020B0604020202020204" pitchFamily="34" charset="0"/>
            </a:endParaRPr>
          </a:p>
        </p:txBody>
      </p:sp>
      <p:pic>
        <p:nvPicPr>
          <p:cNvPr id="3" name="Picture 2">
            <a:extLst>
              <a:ext uri="{FF2B5EF4-FFF2-40B4-BE49-F238E27FC236}">
                <a16:creationId xmlns:a16="http://schemas.microsoft.com/office/drawing/2014/main" id="{9B8BB710-CF34-43BE-8DED-36EE4C5699BD}"/>
              </a:ext>
            </a:extLst>
          </p:cNvPr>
          <p:cNvPicPr>
            <a:picLocks noChangeAspect="1"/>
          </p:cNvPicPr>
          <p:nvPr/>
        </p:nvPicPr>
        <p:blipFill>
          <a:blip r:embed="rId3"/>
          <a:stretch>
            <a:fillRect/>
          </a:stretch>
        </p:blipFill>
        <p:spPr>
          <a:xfrm>
            <a:off x="6798342" y="0"/>
            <a:ext cx="3916704" cy="6858000"/>
          </a:xfrm>
          <a:prstGeom prst="rect">
            <a:avLst/>
          </a:prstGeom>
        </p:spPr>
      </p:pic>
      <p:sp>
        <p:nvSpPr>
          <p:cNvPr id="4" name="Rectangle 3">
            <a:extLst>
              <a:ext uri="{FF2B5EF4-FFF2-40B4-BE49-F238E27FC236}">
                <a16:creationId xmlns:a16="http://schemas.microsoft.com/office/drawing/2014/main" id="{66CD908F-8289-4F26-A31B-8CC267F5F1B6}"/>
              </a:ext>
            </a:extLst>
          </p:cNvPr>
          <p:cNvSpPr/>
          <p:nvPr/>
        </p:nvSpPr>
        <p:spPr>
          <a:xfrm>
            <a:off x="838200" y="2228671"/>
            <a:ext cx="4720119" cy="1200329"/>
          </a:xfrm>
          <a:prstGeom prst="rect">
            <a:avLst/>
          </a:prstGeom>
        </p:spPr>
        <p:txBody>
          <a:bodyPr wrap="square">
            <a:spAutoFit/>
          </a:bodyPr>
          <a:lstStyle/>
          <a:p>
            <a:r>
              <a:rPr lang="en-US" b="1" dirty="0">
                <a:solidFill>
                  <a:srgbClr val="333333"/>
                </a:solidFill>
                <a:cs typeface="Arial" panose="020B0604020202020204" pitchFamily="34" charset="0"/>
              </a:rPr>
              <a:t>Syria: Field hospital opens for displaced people in Al </a:t>
            </a:r>
            <a:r>
              <a:rPr lang="en-US" b="1" dirty="0" err="1">
                <a:solidFill>
                  <a:srgbClr val="333333"/>
                </a:solidFill>
                <a:cs typeface="Arial" panose="020B0604020202020204" pitchFamily="34" charset="0"/>
              </a:rPr>
              <a:t>Hol</a:t>
            </a:r>
            <a:r>
              <a:rPr lang="en-US" b="1" dirty="0">
                <a:solidFill>
                  <a:srgbClr val="333333"/>
                </a:solidFill>
                <a:cs typeface="Arial" panose="020B0604020202020204" pitchFamily="34" charset="0"/>
              </a:rPr>
              <a:t> camp</a:t>
            </a:r>
          </a:p>
          <a:p>
            <a:pPr>
              <a:buFont typeface="Arial" panose="020B0604020202020204" pitchFamily="34" charset="0"/>
              <a:buChar char="•"/>
            </a:pPr>
            <a:r>
              <a:rPr lang="en-US" dirty="0">
                <a:solidFill>
                  <a:srgbClr val="FFFFFF"/>
                </a:solidFill>
                <a:cs typeface="Arial" panose="020B0604020202020204" pitchFamily="34" charset="0"/>
                <a:hlinkClick r:id="rId4"/>
              </a:rPr>
              <a:t>News release</a:t>
            </a:r>
            <a:endParaRPr lang="en-US" dirty="0">
              <a:solidFill>
                <a:srgbClr val="333333"/>
              </a:solidFill>
              <a:cs typeface="Arial" panose="020B0604020202020204" pitchFamily="34" charset="0"/>
            </a:endParaRPr>
          </a:p>
          <a:p>
            <a:r>
              <a:rPr lang="en-US" cap="all" dirty="0">
                <a:solidFill>
                  <a:srgbClr val="8D8070"/>
                </a:solidFill>
                <a:cs typeface="Arial" panose="020B0604020202020204" pitchFamily="34" charset="0"/>
              </a:rPr>
              <a:t> 29 May 2019</a:t>
            </a:r>
            <a:endParaRPr lang="en-US" b="0" i="0" u="none" strike="noStrike" dirty="0">
              <a:solidFill>
                <a:srgbClr val="333333"/>
              </a:solidFill>
              <a:effectLst/>
              <a:cs typeface="Arial" panose="020B0604020202020204" pitchFamily="34" charset="0"/>
            </a:endParaRPr>
          </a:p>
        </p:txBody>
      </p:sp>
      <p:sp>
        <p:nvSpPr>
          <p:cNvPr id="7" name="Rectangle 6">
            <a:extLst>
              <a:ext uri="{FF2B5EF4-FFF2-40B4-BE49-F238E27FC236}">
                <a16:creationId xmlns:a16="http://schemas.microsoft.com/office/drawing/2014/main" id="{D67FF69E-F5BF-4013-A685-B090E84F14B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C74693-E485-449E-94FA-FE37D1AD0844}"/>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1DE47EC2-DAF2-461C-BF82-C3241F2D762C}"/>
              </a:ext>
            </a:extLst>
          </p:cNvPr>
          <p:cNvSpPr>
            <a:spLocks noGrp="1"/>
          </p:cNvSpPr>
          <p:nvPr>
            <p:ph type="sldNum" sz="quarter" idx="12"/>
          </p:nvPr>
        </p:nvSpPr>
        <p:spPr/>
        <p:txBody>
          <a:bodyPr/>
          <a:lstStyle/>
          <a:p>
            <a:fld id="{B5FBEFE2-BF3E-4E80-AC9C-5EAE482F3668}" type="slidenum">
              <a:rPr lang="fr-CH" smtClean="0"/>
              <a:t>9</a:t>
            </a:fld>
            <a:endParaRPr lang="fr-CH"/>
          </a:p>
        </p:txBody>
      </p:sp>
    </p:spTree>
    <p:extLst>
      <p:ext uri="{BB962C8B-B14F-4D97-AF65-F5344CB8AC3E}">
        <p14:creationId xmlns:p14="http://schemas.microsoft.com/office/powerpoint/2010/main" val="810505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eriod_x0020_start xmlns="a8a2af44-4b8d-404b-a8bd-4186350a523c">2017-05-25T22:00:00+00:00</Period_x0020_start>
    <TaxCatchAll xmlns="a8a2af44-4b8d-404b-a8bd-4186350a523c">
      <Value>80</Value>
      <Value>219</Value>
      <Value>694</Value>
      <Value>693</Value>
      <Value>692</Value>
      <Value>287</Value>
      <Value>23</Value>
      <Value>192</Value>
      <Value>4</Value>
      <Value>54</Value>
      <Value>2</Value>
      <Value>510</Value>
    </TaxCatchAll>
    <IsIntranet xmlns="a8a2af44-4b8d-404b-a8bd-4186350a523c">false</IsIntranet>
    <RatingCount xmlns="http://schemas.microsoft.com/sharepoint/v3" xsi:nil="true"/>
    <AverageRating xmlns="http://schemas.microsoft.com/sharepoint/v3" xsi:nil="true"/>
    <Period_x0020_end xmlns="a8a2af44-4b8d-404b-a8bd-4186350a523c" xsi:nil="true"/>
    <_dlc_DocId xmlns="a8a2af44-4b8d-404b-a8bd-4186350a523c">TSASSIST-19-1649</_dlc_DocId>
    <_dlc_DocIdUrl xmlns="a8a2af44-4b8d-404b-a8bd-4186350a523c">
      <Url>https://collab.ext.icrc.org/sites/TS_ASSIST/_layouts/15/DocIdRedir.aspx?ID=TSASSIST-19-1649</Url>
      <Description>TSASSIST-19-1649</Description>
    </_dlc_DocIdUrl>
    <ICRCIMP_RMTransfer xmlns="71402401-ee9a-4cfa-82a8-ebbd88d5d766">
      <Url xsi:nil="true"/>
      <Description xsi:nil="true"/>
    </ICRCIMP_RMTransfer>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CRCIMP_OrganizationalAccronym_H xmlns="71402401-ee9a-4cfa-82a8-ebbd88d5d766">
      <Terms xmlns="http://schemas.microsoft.com/office/infopath/2007/PartnerControls"/>
    </ICRCIMP_OrganizationalAccronym_H>
    <ICRCIMP_BusinessFunction_H xmlns="71402401-ee9a-4cfa-82a8-ebbd88d5d766">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bbdf53c4-7481-4b4c-b1ae-3b6b7a07b3fe</TermId>
        </TermInfo>
      </Terms>
    </ICRCIMP_BusinessFunction_H>
    <ICRCIMP_RMUnitInCharge_H xmlns="71402401-ee9a-4cfa-82a8-ebbd88d5d766">
      <Terms xmlns="http://schemas.microsoft.com/office/infopath/2007/PartnerControls"/>
    </ICRCIMP_RMUnitInCharge_H>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RMIdentifier xmlns="71402401-ee9a-4cfa-82a8-ebbd88d5d766" xsi:nil="true"/>
    <ICRCIMP_IsFocus xmlns="71402401-ee9a-4cfa-82a8-ebbd88d5d766">false</ICRCIMP_IsFocus>
    <ICRCIMP_Keyword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58caa96e-5176-4821-b6de-d1d04d57df11</TermId>
        </TermInfo>
        <TermInfo xmlns="http://schemas.microsoft.com/office/infopath/2007/PartnerControls">
          <TermName xmlns="http://schemas.microsoft.com/office/infopath/2007/PartnerControls">Communication</TermName>
          <TermId xmlns="http://schemas.microsoft.com/office/infopath/2007/PartnerControls">e4c04698-5581-49d5-96dc-750da792d139</TermId>
        </TermInfo>
        <TermInfo xmlns="http://schemas.microsoft.com/office/infopath/2007/PartnerControls">
          <TermName xmlns="http://schemas.microsoft.com/office/infopath/2007/PartnerControls">Public communication</TermName>
          <TermId xmlns="http://schemas.microsoft.com/office/infopath/2007/PartnerControls">56f3a9a1-74de-4191-b468-4598dc928d1b</TermId>
        </TermInfo>
        <TermInfo xmlns="http://schemas.microsoft.com/office/infopath/2007/PartnerControls">
          <TermName xmlns="http://schemas.microsoft.com/office/infopath/2007/PartnerControls">Crisis communication</TermName>
          <TermId xmlns="http://schemas.microsoft.com/office/infopath/2007/PartnerControls">f93e8d11-97ea-40fc-9637-38b3d6a6f2b0</TermId>
        </TermInfo>
        <TermInfo xmlns="http://schemas.microsoft.com/office/infopath/2007/PartnerControls">
          <TermName xmlns="http://schemas.microsoft.com/office/infopath/2007/PartnerControls">Health</TermName>
          <TermId xmlns="http://schemas.microsoft.com/office/infopath/2007/PartnerControls">5b068848-2082-48fe-85f4-7970bf417eeb</TermId>
        </TermInfo>
        <TermInfo xmlns="http://schemas.microsoft.com/office/infopath/2007/PartnerControls">
          <TermName xmlns="http://schemas.microsoft.com/office/infopath/2007/PartnerControls">Social media</TermName>
          <TermId xmlns="http://schemas.microsoft.com/office/infopath/2007/PartnerControls">c89cdccf-b14c-4a1f-a9b8-9ea69b4f3b76</TermId>
        </TermInfo>
        <TermInfo xmlns="http://schemas.microsoft.com/office/infopath/2007/PartnerControls">
          <TermName xmlns="http://schemas.microsoft.com/office/infopath/2007/PartnerControls">Media relations</TermName>
          <TermId xmlns="http://schemas.microsoft.com/office/infopath/2007/PartnerControls">f5558c05-a9e4-4b56-83ff-042d1ac925e2</TermId>
        </TermInfo>
      </Terms>
    </ICRCIMP_Keyword_H>
    <ICRCIMP_IsRecord xmlns="71402401-ee9a-4cfa-82a8-ebbd88d5d766">false</ICRCIMP_IsRecord>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Health Care in Danger</TermName>
          <TermId xmlns="http://schemas.microsoft.com/office/infopath/2007/PartnerControls">be474453-95b6-4895-b920-6ea8a1477e34</TermId>
        </TermInfo>
      </Terms>
    </pe3ed4b1638e49a0a22b56e84a30773f>
    <h205814a13eb4c68bb83316f6dea6ef2 xmlns="71402401-ee9a-4cfa-82a8-ebbd88d5d766">
      <Terms xmlns="http://schemas.microsoft.com/office/infopath/2007/PartnerControls"/>
    </h205814a13eb4c68bb83316f6dea6ef2>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DB8E103-84ED-453C-835C-7222575A7C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E20FCD-64C4-4435-927D-8C1EE2B89C61}">
  <ds:schemaRefs>
    <ds:schemaRef ds:uri="http://schemas.microsoft.com/office/2006/documentManagement/types"/>
    <ds:schemaRef ds:uri="775538c5-eb89-48ba-a372-0acd5d6f1291"/>
    <ds:schemaRef ds:uri="http://purl.org/dc/dcmitype/"/>
    <ds:schemaRef ds:uri="a8a2af44-4b8d-404b-a8bd-4186350a523c"/>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71402401-ee9a-4cfa-82a8-ebbd88d5d766"/>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D1082113-F4E4-4E3A-93DB-35B905512FF9}">
  <ds:schemaRefs>
    <ds:schemaRef ds:uri="http://schemas.microsoft.com/sharepoint/v3/contenttype/forms"/>
  </ds:schemaRefs>
</ds:datastoreItem>
</file>

<file path=customXml/itemProps4.xml><?xml version="1.0" encoding="utf-8"?>
<ds:datastoreItem xmlns:ds="http://schemas.openxmlformats.org/officeDocument/2006/customXml" ds:itemID="{EE2C369F-BD25-4D2C-80B4-55511AB3583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3746</TotalTime>
  <Words>3081</Words>
  <Application>Microsoft Office PowerPoint</Application>
  <PresentationFormat>Widescreen</PresentationFormat>
  <Paragraphs>466</Paragraphs>
  <Slides>40</Slides>
  <Notes>37</Notes>
  <HiddenSlides>7</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Body</vt:lpstr>
      <vt:lpstr>Calibri Light</vt:lpstr>
      <vt:lpstr>Calibry Body</vt:lpstr>
      <vt:lpstr>Century Gothic</vt:lpstr>
      <vt:lpstr>Times New Roman</vt:lpstr>
      <vt:lpstr>Wingdings</vt:lpstr>
      <vt:lpstr>Office Theme</vt:lpstr>
      <vt:lpstr> Communication  with media, through social media, with affected populations  </vt:lpstr>
      <vt:lpstr>Objectives </vt:lpstr>
      <vt:lpstr>  The role of the media in humanitarian crisis WHY is it important to communicate publicly?    </vt:lpstr>
      <vt:lpstr>Today’s environment</vt:lpstr>
      <vt:lpstr>Current environment</vt:lpstr>
      <vt:lpstr>Current environment</vt:lpstr>
      <vt:lpstr>What is your role?  What should you do as a health professional?  </vt:lpstr>
      <vt:lpstr>PowerPoint Presentation</vt:lpstr>
      <vt:lpstr>Press release </vt:lpstr>
      <vt:lpstr>Tweet from the field</vt:lpstr>
      <vt:lpstr>Video from the field</vt:lpstr>
      <vt:lpstr>PowerPoint Presentation</vt:lpstr>
      <vt:lpstr>Why is it important to communicate?</vt:lpstr>
      <vt:lpstr>PowerPoint Presentation</vt:lpstr>
      <vt:lpstr>  </vt:lpstr>
      <vt:lpstr>Digital content in a nutshell:  People want to share stories that mean something</vt:lpstr>
      <vt:lpstr>Health care in danger, Syria 2016</vt:lpstr>
      <vt:lpstr>Health staff interacting with the media                                  Why you?            </vt:lpstr>
      <vt:lpstr>Why you?</vt:lpstr>
      <vt:lpstr>Interacting with the media Example from the field </vt:lpstr>
      <vt:lpstr>Interacting with media </vt:lpstr>
      <vt:lpstr>Know your priorities</vt:lpstr>
      <vt:lpstr>Principled &amp; ethical communication</vt:lpstr>
      <vt:lpstr>Guidelines</vt:lpstr>
      <vt:lpstr>Tips for interviews with Media </vt:lpstr>
      <vt:lpstr>Interview with Media  </vt:lpstr>
      <vt:lpstr>Guidance: Some points to guide you when dealing with the media are given below. </vt:lpstr>
      <vt:lpstr>  What is information as aid? What is two-way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community engagement important?  </vt:lpstr>
      <vt:lpstr>PowerPoint Presentation</vt:lpstr>
      <vt:lpstr>PowerPoint Presentation</vt:lpstr>
      <vt:lpstr>PowerPoint Presentation</vt:lpstr>
      <vt:lpstr>Thank you for your attention and participation!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HELP Course module, about how to communicate publicly in crisis settings, with examples.  Provides tips for health staff</dc:title>
  <dc:creator>Pascal Jequier</dc:creator>
  <cp:lastModifiedBy>Monica Arpagaus</cp:lastModifiedBy>
  <cp:revision>239</cp:revision>
  <cp:lastPrinted>2019-12-20T14:01:40Z</cp:lastPrinted>
  <dcterms:created xsi:type="dcterms:W3CDTF">2016-05-03T07:37:00Z</dcterms:created>
  <dcterms:modified xsi:type="dcterms:W3CDTF">2020-02-14T14:23:18Z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f5fb19af-9d8e-4a5f-83ce-6f63fd3889f6</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80;#Health Care in Danger|be474453-95b6-4895-b920-6ea8a1477e34</vt:lpwstr>
  </property>
  <property fmtid="{D5CDD505-2E9C-101B-9397-08002B2CF9AE}" pid="11" name="ICRCIMP_BusinessFunction">
    <vt:lpwstr>219;#Communication|bbdf53c4-7481-4b4c-b1ae-3b6b7a07b3fe</vt:lpwstr>
  </property>
  <property fmtid="{D5CDD505-2E9C-101B-9397-08002B2CF9AE}" pid="12" name="ICRCIMP_Keyword">
    <vt:lpwstr>23;#Assistance|58caa96e-5176-4821-b6de-d1d04d57df11;#287;#Communication|e4c04698-5581-49d5-96dc-750da792d139;#510;#Public communication|56f3a9a1-74de-4191-b468-4598dc928d1b;#692;#Crisis communication|f93e8d11-97ea-40fc-9637-38b3d6a6f2b0;#192;#Health|5b068</vt:lpwstr>
  </property>
  <property fmtid="{D5CDD505-2E9C-101B-9397-08002B2CF9AE}" pid="13" name="ICRCIMP_Topic_H">
    <vt:lpwstr>- No key issue|32056555-74b8-4174-9beb-b0d6d010855f</vt:lpwstr>
  </property>
  <property fmtid="{D5CDD505-2E9C-101B-9397-08002B2CF9AE}" pid="14" name="ecm_RecordRestrictions">
    <vt:lpwstr/>
  </property>
  <property fmtid="{D5CDD505-2E9C-101B-9397-08002B2CF9AE}" pid="15" name="ICRCIMP_KeyIssue">
    <vt:lpwstr/>
  </property>
</Properties>
</file>