
<file path=[Content_Types].xml><?xml version="1.0" encoding="utf-8"?>
<Types xmlns="http://schemas.openxmlformats.org/package/2006/content-types">
  <Default Extension="png" ContentType="image/png"/>
  <Default Extension="bin" ContentType="audio/unknown"/>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3"/>
  </p:notesMasterIdLst>
  <p:handoutMasterIdLst>
    <p:handoutMasterId r:id="rId54"/>
  </p:handoutMasterIdLst>
  <p:sldIdLst>
    <p:sldId id="257" r:id="rId6"/>
    <p:sldId id="1475" r:id="rId7"/>
    <p:sldId id="258" r:id="rId8"/>
    <p:sldId id="259" r:id="rId9"/>
    <p:sldId id="261" r:id="rId10"/>
    <p:sldId id="264" r:id="rId11"/>
    <p:sldId id="262" r:id="rId12"/>
    <p:sldId id="263" r:id="rId13"/>
    <p:sldId id="301" r:id="rId14"/>
    <p:sldId id="265" r:id="rId15"/>
    <p:sldId id="266" r:id="rId16"/>
    <p:sldId id="356" r:id="rId17"/>
    <p:sldId id="267" r:id="rId18"/>
    <p:sldId id="268" r:id="rId19"/>
    <p:sldId id="269" r:id="rId20"/>
    <p:sldId id="270" r:id="rId21"/>
    <p:sldId id="271" r:id="rId22"/>
    <p:sldId id="272" r:id="rId23"/>
    <p:sldId id="273" r:id="rId24"/>
    <p:sldId id="274" r:id="rId25"/>
    <p:sldId id="314" r:id="rId26"/>
    <p:sldId id="276" r:id="rId27"/>
    <p:sldId id="275" r:id="rId28"/>
    <p:sldId id="309" r:id="rId29"/>
    <p:sldId id="277" r:id="rId30"/>
    <p:sldId id="278" r:id="rId31"/>
    <p:sldId id="279" r:id="rId32"/>
    <p:sldId id="280" r:id="rId33"/>
    <p:sldId id="281" r:id="rId34"/>
    <p:sldId id="282" r:id="rId35"/>
    <p:sldId id="283" r:id="rId36"/>
    <p:sldId id="284" r:id="rId37"/>
    <p:sldId id="285" r:id="rId38"/>
    <p:sldId id="298" r:id="rId39"/>
    <p:sldId id="286" r:id="rId40"/>
    <p:sldId id="287" r:id="rId41"/>
    <p:sldId id="288" r:id="rId42"/>
    <p:sldId id="289" r:id="rId43"/>
    <p:sldId id="290" r:id="rId44"/>
    <p:sldId id="291" r:id="rId45"/>
    <p:sldId id="292" r:id="rId46"/>
    <p:sldId id="293" r:id="rId47"/>
    <p:sldId id="294" r:id="rId48"/>
    <p:sldId id="295" r:id="rId49"/>
    <p:sldId id="296" r:id="rId50"/>
    <p:sldId id="300" r:id="rId51"/>
    <p:sldId id="1476" r:id="rId52"/>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CD"/>
    <a:srgbClr val="0000FF"/>
    <a:srgbClr val="FFFFFF"/>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58097" autoAdjust="0"/>
  </p:normalViewPr>
  <p:slideViewPr>
    <p:cSldViewPr snapToGrid="0" showGuides="1">
      <p:cViewPr varScale="1">
        <p:scale>
          <a:sx n="66" d="100"/>
          <a:sy n="66" d="100"/>
        </p:scale>
        <p:origin x="1512" y="66"/>
      </p:cViewPr>
      <p:guideLst>
        <p:guide orient="horz" pos="2160"/>
        <p:guide pos="3840"/>
      </p:guideLst>
    </p:cSldViewPr>
  </p:slideViewPr>
  <p:outlineViewPr>
    <p:cViewPr>
      <p:scale>
        <a:sx n="33" d="100"/>
        <a:sy n="33" d="100"/>
      </p:scale>
      <p:origin x="0" y="-4704"/>
    </p:cViewPr>
  </p:outlineViewPr>
  <p:notesTextViewPr>
    <p:cViewPr>
      <p:scale>
        <a:sx n="1" d="1"/>
        <a:sy n="1" d="1"/>
      </p:scale>
      <p:origin x="0" y="0"/>
    </p:cViewPr>
  </p:notesTextViewPr>
  <p:sorterViewPr>
    <p:cViewPr varScale="1">
      <p:scale>
        <a:sx n="1" d="1"/>
        <a:sy n="1" d="1"/>
      </p:scale>
      <p:origin x="0" y="-1528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2"/>
          </a:xfrm>
          <a:prstGeom prst="rect">
            <a:avLst/>
          </a:prstGeom>
        </p:spPr>
        <p:txBody>
          <a:bodyPr vert="horz" lIns="93324" tIns="46662" rIns="93324" bIns="46662" rtlCol="0"/>
          <a:lstStyle>
            <a:lvl1pPr algn="l">
              <a:defRPr sz="1200"/>
            </a:lvl1pPr>
          </a:lstStyle>
          <a:p>
            <a:endParaRPr lang="en-GB"/>
          </a:p>
        </p:txBody>
      </p:sp>
      <p:sp>
        <p:nvSpPr>
          <p:cNvPr id="3" name="Date Placeholder 2"/>
          <p:cNvSpPr>
            <a:spLocks noGrp="1"/>
          </p:cNvSpPr>
          <p:nvPr>
            <p:ph type="dt" sz="quarter" idx="1"/>
          </p:nvPr>
        </p:nvSpPr>
        <p:spPr>
          <a:xfrm>
            <a:off x="3978133" y="0"/>
            <a:ext cx="3043343" cy="467072"/>
          </a:xfrm>
          <a:prstGeom prst="rect">
            <a:avLst/>
          </a:prstGeom>
        </p:spPr>
        <p:txBody>
          <a:bodyPr vert="horz" lIns="93324" tIns="46662" rIns="93324" bIns="46662" rtlCol="0"/>
          <a:lstStyle>
            <a:lvl1pPr algn="r">
              <a:defRPr sz="1200"/>
            </a:lvl1pPr>
          </a:lstStyle>
          <a:p>
            <a:fld id="{394D67DE-D524-477F-A21D-595D2C03362C}" type="datetimeFigureOut">
              <a:rPr lang="en-GB" smtClean="0"/>
              <a:t>27/10/2020</a:t>
            </a:fld>
            <a:endParaRPr lang="en-GB"/>
          </a:p>
        </p:txBody>
      </p:sp>
      <p:sp>
        <p:nvSpPr>
          <p:cNvPr id="4" name="Footer Placeholder 3"/>
          <p:cNvSpPr>
            <a:spLocks noGrp="1"/>
          </p:cNvSpPr>
          <p:nvPr>
            <p:ph type="ftr" sz="quarter" idx="2"/>
          </p:nvPr>
        </p:nvSpPr>
        <p:spPr>
          <a:xfrm>
            <a:off x="1" y="8842031"/>
            <a:ext cx="3043343" cy="467071"/>
          </a:xfrm>
          <a:prstGeom prst="rect">
            <a:avLst/>
          </a:prstGeom>
        </p:spPr>
        <p:txBody>
          <a:bodyPr vert="horz" lIns="93324" tIns="46662" rIns="93324" bIns="46662" rtlCol="0" anchor="b"/>
          <a:lstStyle>
            <a:lvl1pPr algn="l">
              <a:defRPr sz="1200"/>
            </a:lvl1pPr>
          </a:lstStyle>
          <a:p>
            <a:endParaRPr lang="en-GB"/>
          </a:p>
        </p:txBody>
      </p:sp>
      <p:sp>
        <p:nvSpPr>
          <p:cNvPr id="5" name="Slide Number Placeholder 4"/>
          <p:cNvSpPr>
            <a:spLocks noGrp="1"/>
          </p:cNvSpPr>
          <p:nvPr>
            <p:ph type="sldNum" sz="quarter" idx="3"/>
          </p:nvPr>
        </p:nvSpPr>
        <p:spPr>
          <a:xfrm>
            <a:off x="3978133" y="8842031"/>
            <a:ext cx="3043343" cy="467071"/>
          </a:xfrm>
          <a:prstGeom prst="rect">
            <a:avLst/>
          </a:prstGeom>
        </p:spPr>
        <p:txBody>
          <a:bodyPr vert="horz" lIns="93324" tIns="46662" rIns="93324" bIns="46662" rtlCol="0" anchor="b"/>
          <a:lstStyle>
            <a:lvl1pPr algn="r">
              <a:defRPr sz="1200"/>
            </a:lvl1pPr>
          </a:lstStyle>
          <a:p>
            <a:fld id="{3782387C-3733-40BB-9AFF-181AB8756D94}" type="slidenum">
              <a:rPr lang="en-GB" smtClean="0"/>
              <a:t>‹#›</a:t>
            </a:fld>
            <a:endParaRPr lang="en-GB"/>
          </a:p>
        </p:txBody>
      </p:sp>
    </p:spTree>
    <p:extLst>
      <p:ext uri="{BB962C8B-B14F-4D97-AF65-F5344CB8AC3E}">
        <p14:creationId xmlns:p14="http://schemas.microsoft.com/office/powerpoint/2010/main" val="1234629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3" y="0"/>
            <a:ext cx="3043343" cy="467072"/>
          </a:xfrm>
          <a:prstGeom prst="rect">
            <a:avLst/>
          </a:prstGeom>
        </p:spPr>
        <p:txBody>
          <a:bodyPr vert="horz" lIns="93324" tIns="46662" rIns="93324" bIns="46662" rtlCol="0"/>
          <a:lstStyle>
            <a:lvl1pPr algn="r">
              <a:defRPr sz="1200"/>
            </a:lvl1pPr>
          </a:lstStyle>
          <a:p>
            <a:fld id="{D294B595-28F0-4ADE-B118-809BEE86647A}" type="datetimeFigureOut">
              <a:rPr lang="fr-CH" smtClean="0"/>
              <a:t>27.10.2020</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1" y="4480005"/>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1" y="8842031"/>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24" tIns="46662" rIns="93324" bIns="46662" rtlCol="0" anchor="b"/>
          <a:lstStyle>
            <a:lvl1pPr algn="r">
              <a:defRPr sz="1200"/>
            </a:lvl1pPr>
          </a:lstStyle>
          <a:p>
            <a:fld id="{BC56A1BF-1CC1-4BBD-88CF-BFED76E52D9D}" type="slidenum">
              <a:rPr lang="fr-CH" smtClean="0"/>
              <a:t>‹#›</a:t>
            </a:fld>
            <a:endParaRPr lang="fr-CH"/>
          </a:p>
        </p:txBody>
      </p:sp>
    </p:spTree>
    <p:extLst>
      <p:ext uri="{BB962C8B-B14F-4D97-AF65-F5344CB8AC3E}">
        <p14:creationId xmlns:p14="http://schemas.microsoft.com/office/powerpoint/2010/main" val="1018879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oi.org/10.17226/XXXXX"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t>1</a:t>
            </a:fld>
            <a:endParaRPr lang="fr-CH"/>
          </a:p>
        </p:txBody>
      </p:sp>
    </p:spTree>
    <p:extLst>
      <p:ext uri="{BB962C8B-B14F-4D97-AF65-F5344CB8AC3E}">
        <p14:creationId xmlns:p14="http://schemas.microsoft.com/office/powerpoint/2010/main" val="354599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Increased morbidity and mortality during crisis</a:t>
            </a:r>
            <a:r>
              <a:rPr lang="en-US" baseline="0" dirty="0"/>
              <a:t> situations is often increased due to the fact that the existing system is not able to maintain the routine essential services</a:t>
            </a:r>
            <a:endParaRPr lang="en-GB"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11</a:t>
            </a:fld>
            <a:endParaRPr lang="fr-CH"/>
          </a:p>
        </p:txBody>
      </p:sp>
    </p:spTree>
    <p:extLst>
      <p:ext uri="{BB962C8B-B14F-4D97-AF65-F5344CB8AC3E}">
        <p14:creationId xmlns:p14="http://schemas.microsoft.com/office/powerpoint/2010/main" val="3031451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Examples Nigeria: WITH PARTIAL INFO MAP of the country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solidFill>
                  <a:schemeClr val="tx1"/>
                </a:solidFill>
              </a:rPr>
              <a:t>Monitoring of areas of accessibility and security and active programing: </a:t>
            </a:r>
          </a:p>
          <a:p>
            <a:pPr marL="0" indent="0">
              <a:buNone/>
            </a:pPr>
            <a:endParaRPr lang="en-US" dirty="0"/>
          </a:p>
        </p:txBody>
      </p:sp>
      <p:sp>
        <p:nvSpPr>
          <p:cNvPr id="4" name="Slide Number Placeholder 3"/>
          <p:cNvSpPr>
            <a:spLocks noGrp="1"/>
          </p:cNvSpPr>
          <p:nvPr>
            <p:ph type="sldNum" sz="quarter" idx="10"/>
          </p:nvPr>
        </p:nvSpPr>
        <p:spPr/>
        <p:txBody>
          <a:bodyPr/>
          <a:lstStyle/>
          <a:p>
            <a:fld id="{352CB27C-7546-46C2-81E5-E013FC432927}" type="slidenum">
              <a:rPr lang="en-GB" smtClean="0"/>
              <a:t>12</a:t>
            </a:fld>
            <a:endParaRPr lang="en-GB" dirty="0"/>
          </a:p>
        </p:txBody>
      </p:sp>
    </p:spTree>
    <p:extLst>
      <p:ext uri="{BB962C8B-B14F-4D97-AF65-F5344CB8AC3E}">
        <p14:creationId xmlns:p14="http://schemas.microsoft.com/office/powerpoint/2010/main" val="2269328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in plenary -&gt; bring out different elements -&gt; the next slide gives an overview of the needs to ensure that appropriate health services can be provided</a:t>
            </a:r>
          </a:p>
        </p:txBody>
      </p:sp>
      <p:sp>
        <p:nvSpPr>
          <p:cNvPr id="4" name="Slide Number Placeholder 3"/>
          <p:cNvSpPr>
            <a:spLocks noGrp="1"/>
          </p:cNvSpPr>
          <p:nvPr>
            <p:ph type="sldNum" sz="quarter" idx="10"/>
          </p:nvPr>
        </p:nvSpPr>
        <p:spPr/>
        <p:txBody>
          <a:bodyPr/>
          <a:lstStyle/>
          <a:p>
            <a:fld id="{BC56A1BF-1CC1-4BBD-88CF-BFED76E52D9D}" type="slidenum">
              <a:rPr lang="fr-CH" smtClean="0"/>
              <a:t>13</a:t>
            </a:fld>
            <a:endParaRPr lang="fr-CH"/>
          </a:p>
        </p:txBody>
      </p:sp>
    </p:spTree>
    <p:extLst>
      <p:ext uri="{BB962C8B-B14F-4D97-AF65-F5344CB8AC3E}">
        <p14:creationId xmlns:p14="http://schemas.microsoft.com/office/powerpoint/2010/main" val="1576821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This</a:t>
            </a:r>
            <a:r>
              <a:rPr lang="en-US" baseline="0" dirty="0"/>
              <a:t> is an analytical framework. </a:t>
            </a:r>
            <a:r>
              <a:rPr lang="en-US" dirty="0"/>
              <a:t>You can look at this for the whole health system in a country/area</a:t>
            </a:r>
            <a:r>
              <a:rPr lang="en-US" baseline="0" dirty="0"/>
              <a:t> but also for individual services/projects</a:t>
            </a:r>
            <a:endParaRPr lang="en-GB"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14</a:t>
            </a:fld>
            <a:endParaRPr lang="fr-CH"/>
          </a:p>
        </p:txBody>
      </p:sp>
    </p:spTree>
    <p:extLst>
      <p:ext uri="{BB962C8B-B14F-4D97-AF65-F5344CB8AC3E}">
        <p14:creationId xmlns:p14="http://schemas.microsoft.com/office/powerpoint/2010/main" val="366310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15</a:t>
            </a:fld>
            <a:endParaRPr lang="fr-CH"/>
          </a:p>
        </p:txBody>
      </p:sp>
    </p:spTree>
    <p:extLst>
      <p:ext uri="{BB962C8B-B14F-4D97-AF65-F5344CB8AC3E}">
        <p14:creationId xmlns:p14="http://schemas.microsoft.com/office/powerpoint/2010/main" val="2782776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In crisis situations, coordination takes an even stronger place than in non-crisis situations. </a:t>
            </a:r>
          </a:p>
          <a:p>
            <a:pPr defTabSz="933237">
              <a:defRPr/>
            </a:pPr>
            <a:r>
              <a:rPr lang="en-US" dirty="0"/>
              <a:t>The Cluster approach is discussed as part of the module Actors in Humanitarian Interventions / Coordination -&gt; normally before the Health Services module.</a:t>
            </a:r>
          </a:p>
          <a:p>
            <a:pPr defTabSz="933237">
              <a:defRPr/>
            </a:pPr>
            <a:r>
              <a:rPr lang="en-US" dirty="0"/>
              <a:t>Note that the Clusters not </a:t>
            </a:r>
            <a:r>
              <a:rPr lang="en-US" dirty="0" err="1"/>
              <a:t>activiated</a:t>
            </a:r>
            <a:r>
              <a:rPr lang="en-US" dirty="0"/>
              <a:t> during all crises (e.g. not during natural disasters in Indonesia in 2019)</a:t>
            </a:r>
          </a:p>
          <a:p>
            <a:pPr defTabSz="933237">
              <a:defRPr/>
            </a:pPr>
            <a:endParaRPr lang="en-US" dirty="0"/>
          </a:p>
          <a:p>
            <a:pPr defTabSz="933237">
              <a:defRPr/>
            </a:pPr>
            <a:r>
              <a:rPr lang="en-US" dirty="0"/>
              <a:t>Cluster</a:t>
            </a:r>
            <a:r>
              <a:rPr lang="en-US" baseline="0" dirty="0"/>
              <a:t> + cluster lead -e.g. health c-WHO, nutrition c-UNICEF, wash c-UNICEF, shelter c–IFRC/UNHCR, Food security c–WFP &amp; FAO, Logistics c -WFP, Camp coordination &amp; Camp Management c-UNHCR &amp; IOM, Protection c -UNHCR, Emergency tele </a:t>
            </a:r>
            <a:r>
              <a:rPr lang="en-US" baseline="0" dirty="0" err="1"/>
              <a:t>comm</a:t>
            </a:r>
            <a:r>
              <a:rPr lang="en-US" baseline="0" dirty="0"/>
              <a:t> c -WFP  Education c- UNICEF/SCF, Early recovery c -UNDP etc. Learners have been asked to explore the cluster system as pre-session work (preparation for H.E.L.P. session on actors in humanitarian interventions/ Coordination </a:t>
            </a:r>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16</a:t>
            </a:fld>
            <a:endParaRPr lang="fr-CH"/>
          </a:p>
        </p:txBody>
      </p:sp>
    </p:spTree>
    <p:extLst>
      <p:ext uri="{BB962C8B-B14F-4D97-AF65-F5344CB8AC3E}">
        <p14:creationId xmlns:p14="http://schemas.microsoft.com/office/powerpoint/2010/main" val="4044739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assess the different levels of health care in a context and the different building blocks needed for proper functioning of these services, you can bring these different </a:t>
            </a:r>
            <a:r>
              <a:rPr lang="en-GB" dirty="0" err="1"/>
              <a:t>elemets</a:t>
            </a:r>
            <a:r>
              <a:rPr lang="en-GB" dirty="0"/>
              <a:t> together and see where constraints/problems are that affect the provision of good quality services. </a:t>
            </a:r>
          </a:p>
          <a:p>
            <a:r>
              <a:rPr lang="en-GB" dirty="0"/>
              <a:t>In case of a major crisis, for instance during an armed conflict, the system may collapse (almost) completely.  </a:t>
            </a:r>
          </a:p>
        </p:txBody>
      </p:sp>
      <p:sp>
        <p:nvSpPr>
          <p:cNvPr id="4" name="Slide Number Placeholder 3"/>
          <p:cNvSpPr>
            <a:spLocks noGrp="1"/>
          </p:cNvSpPr>
          <p:nvPr>
            <p:ph type="sldNum" sz="quarter" idx="10"/>
          </p:nvPr>
        </p:nvSpPr>
        <p:spPr/>
        <p:txBody>
          <a:bodyPr/>
          <a:lstStyle/>
          <a:p>
            <a:fld id="{BC56A1BF-1CC1-4BBD-88CF-BFED76E52D9D}" type="slidenum">
              <a:rPr lang="fr-CH" smtClean="0"/>
              <a:t>17</a:t>
            </a:fld>
            <a:endParaRPr lang="fr-CH"/>
          </a:p>
        </p:txBody>
      </p:sp>
    </p:spTree>
    <p:extLst>
      <p:ext uri="{BB962C8B-B14F-4D97-AF65-F5344CB8AC3E}">
        <p14:creationId xmlns:p14="http://schemas.microsoft.com/office/powerpoint/2010/main" val="3905704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aseline="0" dirty="0"/>
              <a:t>Refer to the platforms and that we are now moving to crisis/disaster situations. </a:t>
            </a:r>
            <a:r>
              <a:rPr lang="en-US" dirty="0"/>
              <a:t>Essential health services in crisis situations refer to service delivery planning and maintenance.</a:t>
            </a:r>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18</a:t>
            </a:fld>
            <a:endParaRPr lang="fr-CH"/>
          </a:p>
        </p:txBody>
      </p:sp>
    </p:spTree>
    <p:extLst>
      <p:ext uri="{BB962C8B-B14F-4D97-AF65-F5344CB8AC3E}">
        <p14:creationId xmlns:p14="http://schemas.microsoft.com/office/powerpoint/2010/main" val="2239931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Secondary data give you already first information about the population in a country, e.g. In South Sudan the proportion of children is high while in Syria there is a higher proportion of elderly. </a:t>
            </a:r>
          </a:p>
          <a:p>
            <a:r>
              <a:rPr lang="en-US" dirty="0"/>
              <a:t>This will have an influence on the health interventions / services that are needed. </a:t>
            </a:r>
          </a:p>
          <a:p>
            <a:endParaRPr lang="en-US" dirty="0"/>
          </a:p>
          <a:p>
            <a:endParaRPr lang="en-US" dirty="0"/>
          </a:p>
          <a:p>
            <a:pPr lvl="1"/>
            <a:r>
              <a:rPr lang="en-US" dirty="0"/>
              <a:t>Syria Boys: 0-4</a:t>
            </a:r>
            <a:r>
              <a:rPr lang="en-US" baseline="0" dirty="0"/>
              <a:t> y 5.8% ; 5-9 y 6.3% ; 10-14 y 6.3% -&gt; 18.4%</a:t>
            </a:r>
            <a:endParaRPr lang="en-US" dirty="0"/>
          </a:p>
          <a:p>
            <a:pPr lvl="1"/>
            <a:r>
              <a:rPr lang="en-US" dirty="0"/>
              <a:t>Syria refugees in Lebanon–boys: 0-4 year = 10%,</a:t>
            </a:r>
            <a:r>
              <a:rPr lang="en-US" baseline="0" dirty="0"/>
              <a:t> 5-9 y = 8.6%, 10-14 y = 6.2% -&gt; 24.8%</a:t>
            </a:r>
          </a:p>
          <a:p>
            <a:pPr lvl="1"/>
            <a:r>
              <a:rPr lang="en-US" baseline="0" dirty="0"/>
              <a:t>South Sudan boys: 0-4 y 8%; 5-9 y 7%; 10-14 y 6.2% = 21.2%</a:t>
            </a:r>
            <a:endParaRPr lang="en-US" dirty="0"/>
          </a:p>
          <a:p>
            <a:pPr lvl="1"/>
            <a:r>
              <a:rPr lang="en-US" dirty="0"/>
              <a:t>In high fertility populations</a:t>
            </a:r>
            <a:r>
              <a:rPr lang="en-US" baseline="0" dirty="0"/>
              <a:t> the number of children &lt;5y to may be 15% and &lt;18y between 40-45%; young children require a disproportional share of health services</a:t>
            </a:r>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19</a:t>
            </a:fld>
            <a:endParaRPr lang="fr-CH"/>
          </a:p>
        </p:txBody>
      </p:sp>
    </p:spTree>
    <p:extLst>
      <p:ext uri="{BB962C8B-B14F-4D97-AF65-F5344CB8AC3E}">
        <p14:creationId xmlns:p14="http://schemas.microsoft.com/office/powerpoint/2010/main" val="1003073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population pyramid of the Syrian refugees in Lebanon in 2016 showed a gap for the (young) adult men. When you take the total camp population to get an indication of the services that are needed this may have an influence, e.g. the proportion of women at child bearing age will be higher than expected </a:t>
            </a:r>
            <a:r>
              <a:rPr lang="en-GB" dirty="0" err="1"/>
              <a:t>whn</a:t>
            </a:r>
            <a:r>
              <a:rPr lang="en-GB" dirty="0"/>
              <a:t> you only look at the total population.</a:t>
            </a:r>
          </a:p>
        </p:txBody>
      </p:sp>
      <p:sp>
        <p:nvSpPr>
          <p:cNvPr id="4" name="Slide Number Placeholder 3"/>
          <p:cNvSpPr>
            <a:spLocks noGrp="1"/>
          </p:cNvSpPr>
          <p:nvPr>
            <p:ph type="sldNum" sz="quarter" idx="10"/>
          </p:nvPr>
        </p:nvSpPr>
        <p:spPr/>
        <p:txBody>
          <a:bodyPr/>
          <a:lstStyle/>
          <a:p>
            <a:fld id="{BC56A1BF-1CC1-4BBD-88CF-BFED76E52D9D}" type="slidenum">
              <a:rPr lang="fr-CH" smtClean="0"/>
              <a:t>20</a:t>
            </a:fld>
            <a:endParaRPr lang="fr-CH"/>
          </a:p>
        </p:txBody>
      </p:sp>
    </p:spTree>
    <p:extLst>
      <p:ext uri="{BB962C8B-B14F-4D97-AF65-F5344CB8AC3E}">
        <p14:creationId xmlns:p14="http://schemas.microsoft.com/office/powerpoint/2010/main" val="3851943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services –top of the health pyramid. In addition to preventative and curative care there is also rehabilitation and palliative care</a:t>
            </a:r>
          </a:p>
          <a:p>
            <a:r>
              <a:rPr lang="en-US" dirty="0"/>
              <a:t>Health</a:t>
            </a:r>
            <a:r>
              <a:rPr lang="en-US" baseline="0" dirty="0"/>
              <a:t> – health sector – health services </a:t>
            </a:r>
          </a:p>
          <a:p>
            <a:r>
              <a:rPr lang="en-US" baseline="0" dirty="0"/>
              <a:t>Health sector; </a:t>
            </a:r>
            <a:r>
              <a:rPr lang="en-US" baseline="0" dirty="0" err="1"/>
              <a:t>MoH</a:t>
            </a:r>
            <a:r>
              <a:rPr lang="en-US" baseline="0" dirty="0"/>
              <a:t> + all structures focusing on health care provision; includes legal aspects and monitoring</a:t>
            </a:r>
          </a:p>
          <a:p>
            <a:r>
              <a:rPr lang="en-US" baseline="0" dirty="0"/>
              <a:t>Health services: regularly services –health promotion, preventive, curative, palliative, rehabilitation.</a:t>
            </a:r>
          </a:p>
          <a:p>
            <a:r>
              <a:rPr lang="en-US" baseline="0" dirty="0"/>
              <a:t>Provision for / in case of emergencies: normal cases, additional cases, …. , risk </a:t>
            </a:r>
            <a:r>
              <a:rPr lang="en-US" baseline="0" dirty="0" err="1"/>
              <a:t>managemet</a:t>
            </a:r>
            <a:endParaRPr lang="en-US" baseline="0" dirty="0"/>
          </a:p>
          <a:p>
            <a:r>
              <a:rPr lang="en-US" baseline="0" dirty="0">
                <a:highlight>
                  <a:srgbClr val="FFFF00"/>
                </a:highlight>
              </a:rPr>
              <a:t>Health emergency preparedness</a:t>
            </a:r>
            <a:endParaRPr lang="en-GB" dirty="0">
              <a:highlight>
                <a:srgbClr val="FFFF00"/>
              </a:highlight>
            </a:endParaRPr>
          </a:p>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t>3</a:t>
            </a:fld>
            <a:endParaRPr lang="fr-CH"/>
          </a:p>
        </p:txBody>
      </p:sp>
    </p:spTree>
    <p:extLst>
      <p:ext uri="{BB962C8B-B14F-4D97-AF65-F5344CB8AC3E}">
        <p14:creationId xmlns:p14="http://schemas.microsoft.com/office/powerpoint/2010/main" val="390427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WHO website, you find information about diseases. This example brings out different points, e.g. 56.1% of the population in Syria lived in urban settings, while for South Sudan this was 18%. The mortality data show that in South Sudan 9% of deaths were attributed to cardiovascular diseases while in Syria this was 28 %. The main causes of mortality for Syria were due to injuries (48%) while in South Sudan the highest proportion of deaths was caused by communicable diseases, maternal and perinatal and nutritional conditions (63%). This gives you a first indication about the situation.</a:t>
            </a:r>
          </a:p>
        </p:txBody>
      </p:sp>
      <p:sp>
        <p:nvSpPr>
          <p:cNvPr id="4" name="Slide Number Placeholder 3"/>
          <p:cNvSpPr>
            <a:spLocks noGrp="1"/>
          </p:cNvSpPr>
          <p:nvPr>
            <p:ph type="sldNum" sz="quarter" idx="10"/>
          </p:nvPr>
        </p:nvSpPr>
        <p:spPr/>
        <p:txBody>
          <a:bodyPr/>
          <a:lstStyle/>
          <a:p>
            <a:fld id="{BC56A1BF-1CC1-4BBD-88CF-BFED76E52D9D}" type="slidenum">
              <a:rPr lang="fr-CH" smtClean="0"/>
              <a:t>21</a:t>
            </a:fld>
            <a:endParaRPr lang="fr-CH"/>
          </a:p>
        </p:txBody>
      </p:sp>
    </p:spTree>
    <p:extLst>
      <p:ext uri="{BB962C8B-B14F-4D97-AF65-F5344CB8AC3E}">
        <p14:creationId xmlns:p14="http://schemas.microsoft.com/office/powerpoint/2010/main" val="830334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22</a:t>
            </a:fld>
            <a:endParaRPr lang="fr-CH"/>
          </a:p>
        </p:txBody>
      </p:sp>
    </p:spTree>
    <p:extLst>
      <p:ext uri="{BB962C8B-B14F-4D97-AF65-F5344CB8AC3E}">
        <p14:creationId xmlns:p14="http://schemas.microsoft.com/office/powerpoint/2010/main" val="351476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DALYs for a disease or health condition are calculated as the sum of the Years of Life Lost (YLL) due to premature mortality in the population and the Years Lost due to Disability (YLD) for people living with the health condition or its consequences: </a:t>
            </a:r>
            <a:r>
              <a:rPr lang="en-US" b="1" dirty="0"/>
              <a:t>Calculation: DALY = YLL + YLD</a:t>
            </a:r>
          </a:p>
          <a:p>
            <a:r>
              <a:rPr lang="en-US" dirty="0"/>
              <a:t>NB horizontal: scale not same for</a:t>
            </a:r>
            <a:r>
              <a:rPr lang="en-US" baseline="0" dirty="0"/>
              <a:t> both countries</a:t>
            </a:r>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23</a:t>
            </a:fld>
            <a:endParaRPr lang="fr-CH"/>
          </a:p>
        </p:txBody>
      </p:sp>
    </p:spTree>
    <p:extLst>
      <p:ext uri="{BB962C8B-B14F-4D97-AF65-F5344CB8AC3E}">
        <p14:creationId xmlns:p14="http://schemas.microsoft.com/office/powerpoint/2010/main" val="4270391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find here information about the cause specific DALYS lost for the total population (all age groups, men and women) in Sudan in 2016. </a:t>
            </a:r>
          </a:p>
          <a:p>
            <a:endParaRPr lang="en-GB" dirty="0"/>
          </a:p>
          <a:p>
            <a:pPr fontAlgn="base"/>
            <a:r>
              <a:rPr lang="en-US" dirty="0"/>
              <a:t>DALYs for a disease or health condition are calculated as the sum of the Years of Life Lost (YLL) due to premature mortality in the population and the Years Lost due to Disability (YLD) for people living with the health condition or its consequences: </a:t>
            </a:r>
            <a:r>
              <a:rPr lang="en-US" b="1" dirty="0"/>
              <a:t>Calculation: DALY = YLL + YLD</a:t>
            </a:r>
          </a:p>
          <a:p>
            <a:r>
              <a:rPr lang="en-US"/>
              <a:t>NB horizontal: scale not same for</a:t>
            </a:r>
            <a:r>
              <a:rPr lang="en-US" baseline="0"/>
              <a:t> both countries</a:t>
            </a:r>
            <a:endParaRPr lang="en-US"/>
          </a:p>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24</a:t>
            </a:fld>
            <a:endParaRPr lang="fr-CH"/>
          </a:p>
        </p:txBody>
      </p:sp>
    </p:spTree>
    <p:extLst>
      <p:ext uri="{BB962C8B-B14F-4D97-AF65-F5344CB8AC3E}">
        <p14:creationId xmlns:p14="http://schemas.microsoft.com/office/powerpoint/2010/main" val="3987179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For certain diseases, the burden varies per region in the world. An example of this is meningococcal meningitis which is observed worldwide but the highest burden of the disease is in the meningitis belt of sub-Saharan Africa, stretching from Senegal in the west to Ethiopia in the east. </a:t>
            </a:r>
          </a:p>
          <a:p>
            <a:r>
              <a:rPr lang="en-US" sz="1200" b="0" i="0" u="none" strike="noStrike" kern="1200" dirty="0">
                <a:solidFill>
                  <a:schemeClr val="tx1"/>
                </a:solidFill>
                <a:effectLst/>
                <a:latin typeface="+mn-lt"/>
                <a:ea typeface="+mn-ea"/>
                <a:cs typeface="+mn-cs"/>
              </a:rPr>
              <a:t>Around 30 000 cases are still reported each year from that area (source WHO), a point to consider from the onset of a crisis in this region. </a:t>
            </a:r>
            <a:endParaRPr lang="en-GB" b="0" dirty="0"/>
          </a:p>
        </p:txBody>
      </p:sp>
      <p:sp>
        <p:nvSpPr>
          <p:cNvPr id="4" name="Slide Number Placeholder 3"/>
          <p:cNvSpPr>
            <a:spLocks noGrp="1"/>
          </p:cNvSpPr>
          <p:nvPr>
            <p:ph type="sldNum" sz="quarter" idx="10"/>
          </p:nvPr>
        </p:nvSpPr>
        <p:spPr/>
        <p:txBody>
          <a:bodyPr/>
          <a:lstStyle/>
          <a:p>
            <a:fld id="{BC56A1BF-1CC1-4BBD-88CF-BFED76E52D9D}" type="slidenum">
              <a:rPr lang="fr-CH" smtClean="0"/>
              <a:t>25</a:t>
            </a:fld>
            <a:endParaRPr lang="fr-CH"/>
          </a:p>
        </p:txBody>
      </p:sp>
    </p:spTree>
    <p:extLst>
      <p:ext uri="{BB962C8B-B14F-4D97-AF65-F5344CB8AC3E}">
        <p14:creationId xmlns:p14="http://schemas.microsoft.com/office/powerpoint/2010/main" val="3275483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discussed already during the module ‘Setting the Scene’, certain crisis types result in other health impacts than others. Do you remember?</a:t>
            </a:r>
          </a:p>
        </p:txBody>
      </p:sp>
      <p:sp>
        <p:nvSpPr>
          <p:cNvPr id="4" name="Slide Number Placeholder 3"/>
          <p:cNvSpPr>
            <a:spLocks noGrp="1"/>
          </p:cNvSpPr>
          <p:nvPr>
            <p:ph type="sldNum" sz="quarter" idx="10"/>
          </p:nvPr>
        </p:nvSpPr>
        <p:spPr/>
        <p:txBody>
          <a:bodyPr/>
          <a:lstStyle/>
          <a:p>
            <a:fld id="{BC56A1BF-1CC1-4BBD-88CF-BFED76E52D9D}" type="slidenum">
              <a:rPr lang="fr-CH" smtClean="0"/>
              <a:t>26</a:t>
            </a:fld>
            <a:endParaRPr lang="fr-CH"/>
          </a:p>
        </p:txBody>
      </p:sp>
    </p:spTree>
    <p:extLst>
      <p:ext uri="{BB962C8B-B14F-4D97-AF65-F5344CB8AC3E}">
        <p14:creationId xmlns:p14="http://schemas.microsoft.com/office/powerpoint/2010/main" val="1138160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in plenary -&gt; see next slide which gives a brief summary</a:t>
            </a:r>
          </a:p>
        </p:txBody>
      </p:sp>
      <p:sp>
        <p:nvSpPr>
          <p:cNvPr id="4" name="Slide Number Placeholder 3"/>
          <p:cNvSpPr>
            <a:spLocks noGrp="1"/>
          </p:cNvSpPr>
          <p:nvPr>
            <p:ph type="sldNum" sz="quarter" idx="10"/>
          </p:nvPr>
        </p:nvSpPr>
        <p:spPr/>
        <p:txBody>
          <a:bodyPr/>
          <a:lstStyle/>
          <a:p>
            <a:fld id="{BC56A1BF-1CC1-4BBD-88CF-BFED76E52D9D}" type="slidenum">
              <a:rPr lang="fr-CH" smtClean="0"/>
              <a:t>27</a:t>
            </a:fld>
            <a:endParaRPr lang="fr-CH"/>
          </a:p>
        </p:txBody>
      </p:sp>
    </p:spTree>
    <p:extLst>
      <p:ext uri="{BB962C8B-B14F-4D97-AF65-F5344CB8AC3E}">
        <p14:creationId xmlns:p14="http://schemas.microsoft.com/office/powerpoint/2010/main" val="1453828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noProof="0" dirty="0"/>
              <a:t>Keep in mind the type of crisis and where you are. Generally you will see an increased prevalence /worsening of diseases that are present in the context, compounded by problems that are directly linked to the crisis</a:t>
            </a:r>
          </a:p>
          <a:p>
            <a:pPr marL="171450" indent="-171450">
              <a:buFont typeface="Arial" panose="020B0604020202020204" pitchFamily="34" charset="0"/>
              <a:buChar char="•"/>
            </a:pPr>
            <a:r>
              <a:rPr lang="en-GB" noProof="0" dirty="0"/>
              <a:t>Important that national prioritized diseases and health programmes are addressed </a:t>
            </a:r>
          </a:p>
          <a:p>
            <a:pPr marL="171450" indent="-171450">
              <a:buFont typeface="Arial" panose="020B0604020202020204" pitchFamily="34" charset="0"/>
              <a:buChar char="•"/>
            </a:pPr>
            <a:r>
              <a:rPr lang="en-GB" noProof="0" dirty="0"/>
              <a:t>Avoid vertical disease programme approaches which undermine harmonization and efficiency of health services provision</a:t>
            </a:r>
          </a:p>
          <a:p>
            <a:pPr marL="171450" indent="-171450">
              <a:buFont typeface="Arial" panose="020B0604020202020204" pitchFamily="34" charset="0"/>
              <a:buChar char="•"/>
            </a:pPr>
            <a:r>
              <a:rPr lang="en-GB" noProof="0" dirty="0"/>
              <a:t>This can be achieved through packages of services which integrate the different health services provided under the disease programmes </a:t>
            </a:r>
          </a:p>
          <a:p>
            <a:pPr marL="171450" indent="-171450">
              <a:buFont typeface="Arial" panose="020B0604020202020204" pitchFamily="34" charset="0"/>
              <a:buChar char="•"/>
            </a:pPr>
            <a:endParaRPr lang="fr-CH"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C56A1BF-1CC1-4BBD-88CF-BFED76E52D9D}" type="slidenum">
              <a:rPr lang="fr-CH" smtClean="0"/>
              <a:t>28</a:t>
            </a:fld>
            <a:endParaRPr lang="fr-CH"/>
          </a:p>
        </p:txBody>
      </p:sp>
    </p:spTree>
    <p:extLst>
      <p:ext uri="{BB962C8B-B14F-4D97-AF65-F5344CB8AC3E}">
        <p14:creationId xmlns:p14="http://schemas.microsoft.com/office/powerpoint/2010/main" val="942495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29</a:t>
            </a:fld>
            <a:endParaRPr lang="fr-CH"/>
          </a:p>
        </p:txBody>
      </p:sp>
    </p:spTree>
    <p:extLst>
      <p:ext uri="{BB962C8B-B14F-4D97-AF65-F5344CB8AC3E}">
        <p14:creationId xmlns:p14="http://schemas.microsoft.com/office/powerpoint/2010/main" val="3765849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Question in plenary -&gt; get out answers from the participants. </a:t>
            </a:r>
          </a:p>
          <a:p>
            <a:pPr defTabSz="933237">
              <a:defRPr/>
            </a:pPr>
            <a:endParaRPr lang="en-US" dirty="0"/>
          </a:p>
          <a:p>
            <a:pPr defTabSz="933237">
              <a:defRPr/>
            </a:pPr>
            <a:r>
              <a:rPr lang="en-US" dirty="0"/>
              <a:t>Data show that the average </a:t>
            </a:r>
            <a:r>
              <a:rPr lang="en-US" dirty="0" err="1"/>
              <a:t>Nbr</a:t>
            </a:r>
            <a:r>
              <a:rPr lang="en-US" dirty="0"/>
              <a:t>. of out-patient consultation per year in the general population vary: Colombia 1.7, Netherlands</a:t>
            </a:r>
            <a:r>
              <a:rPr lang="en-US" baseline="0" dirty="0"/>
              <a:t> 8, South Korea 16</a:t>
            </a:r>
            <a:r>
              <a:rPr lang="en-US" dirty="0"/>
              <a:t>  (WHO). </a:t>
            </a:r>
          </a:p>
          <a:p>
            <a:pPr defTabSz="933237">
              <a:defRPr/>
            </a:pPr>
            <a:r>
              <a:rPr lang="en-US" dirty="0"/>
              <a:t>The following slide gives an overview of the rough calculations that can be made -&gt; see speaking notes there for explanation how it comes to the 1% - 1% ….</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30</a:t>
            </a:fld>
            <a:endParaRPr lang="fr-CH"/>
          </a:p>
        </p:txBody>
      </p:sp>
    </p:spTree>
    <p:extLst>
      <p:ext uri="{BB962C8B-B14F-4D97-AF65-F5344CB8AC3E}">
        <p14:creationId xmlns:p14="http://schemas.microsoft.com/office/powerpoint/2010/main" val="34749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should keep in mind that treating diseases without considering other public health measures will mean that people get into a vicious circle. </a:t>
            </a:r>
          </a:p>
          <a:p>
            <a:r>
              <a:rPr lang="en-GB" dirty="0"/>
              <a:t>E.g. diarrhoeal diseases -&gt; going back home to an environment with poor water and sanitation -&gt; back in the clinic with diarrhoea. </a:t>
            </a:r>
          </a:p>
        </p:txBody>
      </p:sp>
      <p:sp>
        <p:nvSpPr>
          <p:cNvPr id="4" name="Slide Number Placeholder 3"/>
          <p:cNvSpPr>
            <a:spLocks noGrp="1"/>
          </p:cNvSpPr>
          <p:nvPr>
            <p:ph type="sldNum" sz="quarter" idx="10"/>
          </p:nvPr>
        </p:nvSpPr>
        <p:spPr/>
        <p:txBody>
          <a:bodyPr/>
          <a:lstStyle/>
          <a:p>
            <a:fld id="{BC56A1BF-1CC1-4BBD-88CF-BFED76E52D9D}" type="slidenum">
              <a:rPr lang="fr-CH" smtClean="0"/>
              <a:t>4</a:t>
            </a:fld>
            <a:endParaRPr lang="fr-CH"/>
          </a:p>
        </p:txBody>
      </p:sp>
    </p:spTree>
    <p:extLst>
      <p:ext uri="{BB962C8B-B14F-4D97-AF65-F5344CB8AC3E}">
        <p14:creationId xmlns:p14="http://schemas.microsoft.com/office/powerpoint/2010/main" val="1742476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2008/9:</a:t>
            </a:r>
            <a:r>
              <a:rPr lang="en-US" baseline="0" dirty="0"/>
              <a:t> 2 studies refugee camps -&gt; average utilization out-patient 2.2 consultations/y (variation –Africa 1.8, Asia 3.5; women &gt; men). Other studies similar -&gt; can derive roughly %: putting at 4 consultation /y in acute crisis -&gt; 10’000 people: 40’000 consultations/y -&gt; divide by 400 days -&gt; 100/day -&gt; 100/10'000 = 1%. Is high based estimate -&gt; will decrease when situation stabilizes and preventive measures have positive effect on morbidity. Hospital admission rate: rough estimate  40/1000 / year, or 1/10.000 day -&gt; corresponds to 1% of daily consultation. When estimate average length of hospitalization 10 days need for one hospital bed for 1000 people. Depending on situation distribution workload per service will vary (kids, WW, .......).  </a:t>
            </a:r>
            <a:r>
              <a:rPr lang="en-US" i="1" baseline="0" dirty="0"/>
              <a:t>Source: Pierre Perrin: Santé </a:t>
            </a:r>
            <a:r>
              <a:rPr lang="en-US" i="1" baseline="0" dirty="0" err="1"/>
              <a:t>Publique</a:t>
            </a:r>
            <a:r>
              <a:rPr lang="en-US" i="1" baseline="0" dirty="0"/>
              <a:t> et </a:t>
            </a:r>
            <a:r>
              <a:rPr lang="en-US" i="1" baseline="0" dirty="0" err="1"/>
              <a:t>Sécurité</a:t>
            </a:r>
            <a:r>
              <a:rPr lang="en-US" i="1" baseline="0" dirty="0"/>
              <a:t> </a:t>
            </a:r>
            <a:r>
              <a:rPr lang="en-US" i="1" baseline="0" dirty="0" err="1"/>
              <a:t>Humaine</a:t>
            </a:r>
            <a:r>
              <a:rPr lang="en-US" i="1" baseline="0" dirty="0"/>
              <a:t> </a:t>
            </a:r>
            <a:r>
              <a:rPr lang="en-US" i="1" baseline="0" dirty="0" err="1"/>
              <a:t>dans</a:t>
            </a:r>
            <a:r>
              <a:rPr lang="en-US" i="1" baseline="0" dirty="0"/>
              <a:t> les </a:t>
            </a:r>
            <a:r>
              <a:rPr lang="en-US" i="1" baseline="0" dirty="0" err="1"/>
              <a:t>Conflits</a:t>
            </a:r>
            <a:r>
              <a:rPr lang="en-US" i="1" baseline="0" dirty="0"/>
              <a:t> Armée (2015)</a:t>
            </a:r>
            <a:endParaRPr lang="en-US" baseline="0" dirty="0"/>
          </a:p>
          <a:p>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31</a:t>
            </a:fld>
            <a:endParaRPr lang="fr-CH"/>
          </a:p>
        </p:txBody>
      </p:sp>
    </p:spTree>
    <p:extLst>
      <p:ext uri="{BB962C8B-B14F-4D97-AF65-F5344CB8AC3E}">
        <p14:creationId xmlns:p14="http://schemas.microsoft.com/office/powerpoint/2010/main" val="2188204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Explain the exercise and put the next slide in view when the participants are doing the groupwork, so that they are clear about their tasks</a:t>
            </a:r>
          </a:p>
          <a:p>
            <a:endParaRPr lang="en-US" dirty="0"/>
          </a:p>
          <a:p>
            <a:r>
              <a:rPr lang="en-US" dirty="0"/>
              <a:t>Where possible,</a:t>
            </a:r>
            <a:r>
              <a:rPr lang="en-US" baseline="0" dirty="0"/>
              <a:t> support existing services (infra-structure, expertise, resources; re-open services that were closed). </a:t>
            </a:r>
          </a:p>
          <a:p>
            <a:r>
              <a:rPr lang="en-US" baseline="0" dirty="0"/>
              <a:t>When services overwhelmed, part of population no access to existing services, security reasons, ........</a:t>
            </a:r>
          </a:p>
          <a:p>
            <a:r>
              <a:rPr lang="en-US" baseline="0" dirty="0"/>
              <a:t>When additional/new services needed, ensure these are integrated in the existing health system (e.g. professional norms and standards, sharing data, not draining staff existing services).  Fixed vs mobile services. Ensure minimal standards for foreign medical team are met.</a:t>
            </a:r>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33</a:t>
            </a:fld>
            <a:endParaRPr lang="fr-CH"/>
          </a:p>
        </p:txBody>
      </p:sp>
    </p:spTree>
    <p:extLst>
      <p:ext uri="{BB962C8B-B14F-4D97-AF65-F5344CB8AC3E}">
        <p14:creationId xmlns:p14="http://schemas.microsoft.com/office/powerpoint/2010/main" val="459564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34</a:t>
            </a:fld>
            <a:endParaRPr lang="fr-CH"/>
          </a:p>
        </p:txBody>
      </p:sp>
    </p:spTree>
    <p:extLst>
      <p:ext uri="{BB962C8B-B14F-4D97-AF65-F5344CB8AC3E}">
        <p14:creationId xmlns:p14="http://schemas.microsoft.com/office/powerpoint/2010/main" val="1532490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Should meet the essential</a:t>
            </a:r>
            <a:r>
              <a:rPr lang="en-GB" baseline="0" dirty="0"/>
              <a:t> </a:t>
            </a:r>
            <a:r>
              <a:rPr lang="en-GB" dirty="0"/>
              <a:t>package of health services; those linked</a:t>
            </a:r>
            <a:r>
              <a:rPr lang="en-GB" baseline="0" dirty="0"/>
              <a:t> to the national prescription guidelines; local </a:t>
            </a:r>
          </a:p>
          <a:p>
            <a:pPr marL="228600" indent="-228600">
              <a:buAutoNum type="arabicPeriod"/>
            </a:pPr>
            <a:r>
              <a:rPr lang="en-GB" dirty="0"/>
              <a:t>Pre-qualified drugs (good manufacturing licenses);</a:t>
            </a:r>
            <a:r>
              <a:rPr lang="en-GB" baseline="0" dirty="0"/>
              <a:t> good storage; be aware of the risk that good drugs may be replaced by sub-standard or fake drugs</a:t>
            </a:r>
          </a:p>
          <a:p>
            <a:pPr marL="228600" indent="-228600">
              <a:buAutoNum type="arabicPeriod"/>
            </a:pPr>
            <a:r>
              <a:rPr lang="en-GB" baseline="0" dirty="0"/>
              <a:t>Depends on availability, quality assurance</a:t>
            </a:r>
            <a:r>
              <a:rPr lang="en-GB" dirty="0"/>
              <a:t> and cost + import licenses</a:t>
            </a:r>
          </a:p>
          <a:p>
            <a:pPr marL="228600" indent="-228600">
              <a:buAutoNum type="arabicPeriod"/>
            </a:pPr>
            <a:r>
              <a:rPr lang="en-GB" baseline="0" dirty="0"/>
              <a:t> Acute crisis: push with existing kits -&gt; move to supplies adapted health centre case mix: (line items) = pull</a:t>
            </a:r>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35</a:t>
            </a:fld>
            <a:endParaRPr lang="fr-CH"/>
          </a:p>
        </p:txBody>
      </p:sp>
    </p:spTree>
    <p:extLst>
      <p:ext uri="{BB962C8B-B14F-4D97-AF65-F5344CB8AC3E}">
        <p14:creationId xmlns:p14="http://schemas.microsoft.com/office/powerpoint/2010/main" val="1444167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There may be an essential medicine package in the</a:t>
            </a:r>
            <a:r>
              <a:rPr lang="en-US" baseline="0" dirty="0"/>
              <a:t> country. Country specific supplies will be linked to the specific situation. Where possible these should be used. At global level work is done for these medical kits (MISP, NCDs). Certain content kits is not accepted by countries, e.g. Greece considers content not up to standard (e.g. for palliative care), anti-psychotic drugs in NCD kit may cause problems, malaria tablets in kits in zones where the disease is not present -&gt; authorities may ask to remove items. </a:t>
            </a:r>
            <a:r>
              <a:rPr lang="en-US" dirty="0"/>
              <a:t>Leaflets</a:t>
            </a:r>
            <a:r>
              <a:rPr lang="en-US" baseline="0" dirty="0"/>
              <a:t> that come with the kits may not be in your national language and some drugs may be un-know.</a:t>
            </a:r>
            <a:endParaRPr lang="en-GB"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36</a:t>
            </a:fld>
            <a:endParaRPr lang="fr-CH"/>
          </a:p>
        </p:txBody>
      </p:sp>
    </p:spTree>
    <p:extLst>
      <p:ext uri="{BB962C8B-B14F-4D97-AF65-F5344CB8AC3E}">
        <p14:creationId xmlns:p14="http://schemas.microsoft.com/office/powerpoint/2010/main" val="2598005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movie is embedded in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available separate on the H.E.L.P. course facilitators’ platform and through https://www.icrc.org/en/document/afghanistan-healing-wounds-war</a:t>
            </a:r>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37</a:t>
            </a:fld>
            <a:endParaRPr lang="fr-CH"/>
          </a:p>
        </p:txBody>
      </p:sp>
    </p:spTree>
    <p:extLst>
      <p:ext uri="{BB962C8B-B14F-4D97-AF65-F5344CB8AC3E}">
        <p14:creationId xmlns:p14="http://schemas.microsoft.com/office/powerpoint/2010/main" val="2538595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Farzana: pre-hospital care -&gt; hospital care /amputation -&gt; physical rehabilitation. </a:t>
            </a:r>
          </a:p>
          <a:p>
            <a:r>
              <a:rPr lang="en-GB" dirty="0"/>
              <a:t>Over time, Farzana will need replacement / adaptations of her prosthesis</a:t>
            </a:r>
          </a:p>
          <a:p>
            <a:r>
              <a:rPr lang="en-GB" dirty="0"/>
              <a:t>She may need psychological support</a:t>
            </a:r>
          </a:p>
          <a:p>
            <a:r>
              <a:rPr lang="en-GB" dirty="0"/>
              <a:t>There may be a moment that she gets a problem with her stump which may require an intervention </a:t>
            </a:r>
          </a:p>
          <a:p>
            <a:r>
              <a:rPr lang="en-GB" dirty="0"/>
              <a:t>Socio-economic integration is essential too. </a:t>
            </a:r>
          </a:p>
          <a:p>
            <a:endParaRPr lang="en-GB" dirty="0"/>
          </a:p>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38</a:t>
            </a:fld>
            <a:endParaRPr lang="fr-CH"/>
          </a:p>
        </p:txBody>
      </p:sp>
    </p:spTree>
    <p:extLst>
      <p:ext uri="{BB962C8B-B14F-4D97-AF65-F5344CB8AC3E}">
        <p14:creationId xmlns:p14="http://schemas.microsoft.com/office/powerpoint/2010/main" val="1287163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39</a:t>
            </a:fld>
            <a:endParaRPr lang="fr-CH"/>
          </a:p>
        </p:txBody>
      </p:sp>
    </p:spTree>
    <p:extLst>
      <p:ext uri="{BB962C8B-B14F-4D97-AF65-F5344CB8AC3E}">
        <p14:creationId xmlns:p14="http://schemas.microsoft.com/office/powerpoint/2010/main" val="1846318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Continuum of care implies a continuum over time and between different levels of health care</a:t>
            </a:r>
          </a:p>
          <a:p>
            <a:pPr defTabSz="933237">
              <a:defRPr/>
            </a:pPr>
            <a:r>
              <a:rPr lang="en-US" dirty="0"/>
              <a:t>Examples:</a:t>
            </a:r>
            <a:r>
              <a:rPr lang="en-US" baseline="0" dirty="0"/>
              <a:t> diabetes, paraplegia, tuberculosis, pregnancy…… </a:t>
            </a:r>
          </a:p>
          <a:p>
            <a:pPr defTabSz="933237">
              <a:defRPr/>
            </a:pPr>
            <a:r>
              <a:rPr lang="en-US" baseline="0" dirty="0"/>
              <a:t>When long term consequences are not considered this may be ‘’costly’’, e.g. no proper antenatal care may result in a disabled child or maternal death, a not properly managed diabetes may result in ulcers -&gt; amputation.  </a:t>
            </a:r>
            <a:endParaRPr lang="en-GB"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40</a:t>
            </a:fld>
            <a:endParaRPr lang="fr-CH"/>
          </a:p>
        </p:txBody>
      </p:sp>
    </p:spTree>
    <p:extLst>
      <p:ext uri="{BB962C8B-B14F-4D97-AF65-F5344CB8AC3E}">
        <p14:creationId xmlns:p14="http://schemas.microsoft.com/office/powerpoint/2010/main" val="2202731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NB.</a:t>
            </a:r>
            <a:r>
              <a:rPr lang="en-US" baseline="0" dirty="0"/>
              <a:t> Don’t forget to make the invisible people visible</a:t>
            </a:r>
            <a:endParaRPr lang="en-GB"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41</a:t>
            </a:fld>
            <a:endParaRPr lang="fr-CH"/>
          </a:p>
        </p:txBody>
      </p:sp>
    </p:spTree>
    <p:extLst>
      <p:ext uri="{BB962C8B-B14F-4D97-AF65-F5344CB8AC3E}">
        <p14:creationId xmlns:p14="http://schemas.microsoft.com/office/powerpoint/2010/main" val="945275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exercise is meant to bring out the difference between countries from the users perspective. </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5</a:t>
            </a:fld>
            <a:endParaRPr lang="fr-CH"/>
          </a:p>
        </p:txBody>
      </p:sp>
    </p:spTree>
    <p:extLst>
      <p:ext uri="{BB962C8B-B14F-4D97-AF65-F5344CB8AC3E}">
        <p14:creationId xmlns:p14="http://schemas.microsoft.com/office/powerpoint/2010/main" val="988980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approach that you could use to group these.</a:t>
            </a:r>
            <a:r>
              <a:rPr lang="en-US" baseline="0" dirty="0"/>
              <a:t> </a:t>
            </a:r>
          </a:p>
          <a:p>
            <a:r>
              <a:rPr lang="en-US" dirty="0"/>
              <a:t>Committee</a:t>
            </a:r>
            <a:r>
              <a:rPr lang="en-US" baseline="0" dirty="0"/>
              <a:t> on Economic, Social and Cultural Rights (CESCR) General Comment </a:t>
            </a:r>
          </a:p>
          <a:p>
            <a:r>
              <a:rPr lang="en-US" baseline="0" dirty="0"/>
              <a:t>No. 14: The Right to the Highest Attainable Standard of Health </a:t>
            </a:r>
            <a:endParaRPr lang="en-GB" dirty="0"/>
          </a:p>
          <a:p>
            <a:endParaRPr lang="fr-CH" dirty="0"/>
          </a:p>
          <a:p>
            <a:r>
              <a:rPr lang="en-GB" noProof="0" dirty="0"/>
              <a:t>Accessibility –different</a:t>
            </a:r>
            <a:r>
              <a:rPr lang="en-GB" baseline="0" noProof="0" dirty="0"/>
              <a:t> factors, e.g. cultural, affordability, geographic, security, …… </a:t>
            </a:r>
            <a:endParaRPr lang="en-GB" noProof="0" dirty="0"/>
          </a:p>
        </p:txBody>
      </p:sp>
      <p:sp>
        <p:nvSpPr>
          <p:cNvPr id="4" name="Slide Number Placeholder 3"/>
          <p:cNvSpPr>
            <a:spLocks noGrp="1"/>
          </p:cNvSpPr>
          <p:nvPr>
            <p:ph type="sldNum" sz="quarter" idx="10"/>
          </p:nvPr>
        </p:nvSpPr>
        <p:spPr/>
        <p:txBody>
          <a:bodyPr/>
          <a:lstStyle/>
          <a:p>
            <a:fld id="{BC56A1BF-1CC1-4BBD-88CF-BFED76E52D9D}" type="slidenum">
              <a:rPr lang="fr-CH" smtClean="0"/>
              <a:t>43</a:t>
            </a:fld>
            <a:endParaRPr lang="fr-CH"/>
          </a:p>
        </p:txBody>
      </p:sp>
    </p:spTree>
    <p:extLst>
      <p:ext uri="{BB962C8B-B14F-4D97-AF65-F5344CB8AC3E}">
        <p14:creationId xmlns:p14="http://schemas.microsoft.com/office/powerpoint/2010/main" val="258096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FCV = fragile, conflict and violence</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44</a:t>
            </a:fld>
            <a:endParaRPr lang="fr-CH"/>
          </a:p>
        </p:txBody>
      </p:sp>
    </p:spTree>
    <p:extLst>
      <p:ext uri="{BB962C8B-B14F-4D97-AF65-F5344CB8AC3E}">
        <p14:creationId xmlns:p14="http://schemas.microsoft.com/office/powerpoint/2010/main" val="38288008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Globally, poor-quality health care causes harm to human health, with between 5.7 and 8.4 million deaths occurring annually in low- and middle-income countries due to inadequate care. It can be expected that this applies even more so to countries affected by extreme adversity.  Resilient health services require quality as a foundation. The success and value of UHC depends on its ability to provide quality services to all people, everywhere. </a:t>
            </a:r>
            <a:r>
              <a:rPr lang="en-GB" sz="1200" kern="1200" dirty="0">
                <a:solidFill>
                  <a:schemeClr val="tx1"/>
                </a:solidFill>
                <a:effectLst/>
                <a:latin typeface="+mn-lt"/>
                <a:ea typeface="+mn-ea"/>
                <a:cs typeface="+mn-cs"/>
              </a:rPr>
              <a:t>National Academies of Sciences, Engineering and Medicine. 2018. Crossing the Global Quality Chasm: Improving Health Care Worldwide. Washington, DC:  The National Academies Press. </a:t>
            </a:r>
            <a:r>
              <a:rPr lang="en-GB" sz="1200" kern="1200" dirty="0" err="1">
                <a:solidFill>
                  <a:schemeClr val="tx1"/>
                </a:solidFill>
                <a:effectLst/>
                <a:latin typeface="+mn-lt"/>
                <a:ea typeface="+mn-ea"/>
                <a:cs typeface="+mn-cs"/>
              </a:rPr>
              <a:t>Doi</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https://doi.org/10.17226/XXXXX</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a:p>
            <a:r>
              <a:rPr lang="en-US" dirty="0"/>
              <a:t>Hospital infections affect 14 out of every 100 patients admitted, much higher in LMIC, no data on emergency settings</a:t>
            </a:r>
          </a:p>
          <a:p>
            <a:r>
              <a:rPr lang="en-US" dirty="0"/>
              <a:t>“Access to an improved water source within 500m” 58% of facilities in AFRO (23 country sample), probably much worse in FCVs </a:t>
            </a:r>
          </a:p>
          <a:p>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45</a:t>
            </a:fld>
            <a:endParaRPr lang="fr-CH"/>
          </a:p>
        </p:txBody>
      </p:sp>
    </p:spTree>
    <p:extLst>
      <p:ext uri="{BB962C8B-B14F-4D97-AF65-F5344CB8AC3E}">
        <p14:creationId xmlns:p14="http://schemas.microsoft.com/office/powerpoint/2010/main" val="23180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Health cluster partners recognized the importance of quality of care in humanitarian settings -&gt; Establishment of Quality Improvement Task Team (QITT) was established in March 2019.</a:t>
            </a:r>
          </a:p>
          <a:p>
            <a:pPr marL="171450" indent="-171450">
              <a:buFont typeface="Arial" panose="020B0604020202020204" pitchFamily="34" charset="0"/>
              <a:buChar char="•"/>
            </a:pPr>
            <a:r>
              <a:rPr lang="en-US" dirty="0"/>
              <a:t>A variety of humanitarian actors are investing in quality of care tools (tools to assess quality issues and to improve quality); WHO with health cluster partners are in a in process of developing a standardized tool for these assessment (Currently focusing on primary level)</a:t>
            </a:r>
          </a:p>
          <a:p>
            <a:pPr marL="171450" indent="-171450">
              <a:buFont typeface="Arial" panose="020B0604020202020204" pitchFamily="34" charset="0"/>
              <a:buChar char="•"/>
            </a:pPr>
            <a:r>
              <a:rPr lang="en-US" dirty="0"/>
              <a:t>Pre-qualification criteria for deployment teams + international recognized certification;  https://www.who.int/hac/techguidance/preparedness/emergency_medical_teams/en/</a:t>
            </a:r>
          </a:p>
        </p:txBody>
      </p:sp>
      <p:sp>
        <p:nvSpPr>
          <p:cNvPr id="4" name="Slide Number Placeholder 3"/>
          <p:cNvSpPr>
            <a:spLocks noGrp="1"/>
          </p:cNvSpPr>
          <p:nvPr>
            <p:ph type="sldNum" sz="quarter" idx="10"/>
          </p:nvPr>
        </p:nvSpPr>
        <p:spPr/>
        <p:txBody>
          <a:bodyPr/>
          <a:lstStyle/>
          <a:p>
            <a:fld id="{BC56A1BF-1CC1-4BBD-88CF-BFED76E52D9D}" type="slidenum">
              <a:rPr lang="fr-CH" smtClean="0"/>
              <a:t>46</a:t>
            </a:fld>
            <a:endParaRPr lang="fr-CH"/>
          </a:p>
        </p:txBody>
      </p:sp>
    </p:spTree>
    <p:extLst>
      <p:ext uri="{BB962C8B-B14F-4D97-AF65-F5344CB8AC3E}">
        <p14:creationId xmlns:p14="http://schemas.microsoft.com/office/powerpoint/2010/main" val="210367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There are different institution</a:t>
            </a:r>
            <a:r>
              <a:rPr lang="en-US" baseline="0" dirty="0"/>
              <a:t>s at different levels. </a:t>
            </a:r>
          </a:p>
          <a:p>
            <a:pPr defTabSz="933237">
              <a:defRPr/>
            </a:pPr>
            <a:r>
              <a:rPr lang="en-US" baseline="0" dirty="0"/>
              <a:t>Also called service delivery platforms. </a:t>
            </a:r>
          </a:p>
          <a:p>
            <a:pPr defTabSz="933237">
              <a:defRPr/>
            </a:pPr>
            <a:r>
              <a:rPr lang="en-US" baseline="0" dirty="0"/>
              <a:t>The levels may vary per context. </a:t>
            </a:r>
          </a:p>
          <a:p>
            <a:pPr defTabSz="933237">
              <a:defRPr/>
            </a:pPr>
            <a:r>
              <a:rPr lang="en-US" baseline="0" dirty="0"/>
              <a:t>Some of these platforms may be mobile (both in crisis and non-crisis situations). </a:t>
            </a:r>
          </a:p>
          <a:p>
            <a:pPr defTabSz="933237">
              <a:defRPr/>
            </a:pPr>
            <a:r>
              <a:rPr lang="en-US" baseline="0" dirty="0"/>
              <a:t>Crisis-specific service delivery platforms?</a:t>
            </a:r>
            <a:endParaRPr lang="en-GB"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6</a:t>
            </a:fld>
            <a:endParaRPr lang="fr-CH"/>
          </a:p>
        </p:txBody>
      </p:sp>
    </p:spTree>
    <p:extLst>
      <p:ext uri="{BB962C8B-B14F-4D97-AF65-F5344CB8AC3E}">
        <p14:creationId xmlns:p14="http://schemas.microsoft.com/office/powerpoint/2010/main" val="3017284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An example. DCP3 =</a:t>
            </a:r>
            <a:r>
              <a:rPr lang="en-US" baseline="0" dirty="0"/>
              <a:t> disease control priorities, </a:t>
            </a:r>
          </a:p>
          <a:p>
            <a:pPr defTabSz="933237">
              <a:defRPr/>
            </a:pPr>
            <a:r>
              <a:rPr lang="en-US" baseline="0" dirty="0"/>
              <a:t>Costed packages of health services</a:t>
            </a:r>
          </a:p>
          <a:p>
            <a:pPr defTabSz="933237">
              <a:defRPr/>
            </a:pPr>
            <a:r>
              <a:rPr lang="en-US" baseline="0" dirty="0"/>
              <a:t>UHC intervention menu</a:t>
            </a:r>
          </a:p>
          <a:p>
            <a:pPr defTabSz="933237">
              <a:defRPr/>
            </a:pPr>
            <a:r>
              <a:rPr lang="en-US" baseline="0" dirty="0"/>
              <a:t>Population and individual health services</a:t>
            </a:r>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7</a:t>
            </a:fld>
            <a:endParaRPr lang="fr-CH"/>
          </a:p>
        </p:txBody>
      </p:sp>
    </p:spTree>
    <p:extLst>
      <p:ext uri="{BB962C8B-B14F-4D97-AF65-F5344CB8AC3E}">
        <p14:creationId xmlns:p14="http://schemas.microsoft.com/office/powerpoint/2010/main" val="336535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example: Nigeria</a:t>
            </a:r>
          </a:p>
          <a:p>
            <a:r>
              <a:rPr lang="en-US" dirty="0"/>
              <a:t>Focusses on pre-hospital care</a:t>
            </a:r>
          </a:p>
        </p:txBody>
      </p:sp>
      <p:sp>
        <p:nvSpPr>
          <p:cNvPr id="4" name="Slide Number Placeholder 3"/>
          <p:cNvSpPr>
            <a:spLocks noGrp="1"/>
          </p:cNvSpPr>
          <p:nvPr>
            <p:ph type="sldNum" sz="quarter" idx="10"/>
          </p:nvPr>
        </p:nvSpPr>
        <p:spPr/>
        <p:txBody>
          <a:bodyPr/>
          <a:lstStyle/>
          <a:p>
            <a:fld id="{BC56A1BF-1CC1-4BBD-88CF-BFED76E52D9D}" type="slidenum">
              <a:rPr lang="fr-CH" smtClean="0"/>
              <a:t>8</a:t>
            </a:fld>
            <a:endParaRPr lang="fr-CH"/>
          </a:p>
        </p:txBody>
      </p:sp>
    </p:spTree>
    <p:extLst>
      <p:ext uri="{BB962C8B-B14F-4D97-AF65-F5344CB8AC3E}">
        <p14:creationId xmlns:p14="http://schemas.microsoft.com/office/powerpoint/2010/main" val="3480640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PHC is a whole-of-society approach to health that aims equitably to maximize the level and distribution of health and well-being by focusing on people’s needs and preferences (both as individuals and communities) as early as possible along the continuum from health promotion and disease prevention to treatment, rehabilitation and palliative care, and as close as feasible to people’s everyday environment. </a:t>
            </a:r>
          </a:p>
          <a:p>
            <a:r>
              <a:rPr lang="en-US" sz="1200" b="0" i="0" u="none" strike="noStrike" kern="1200" baseline="0" dirty="0">
                <a:solidFill>
                  <a:schemeClr val="tx1"/>
                </a:solidFill>
                <a:latin typeface="+mn-lt"/>
                <a:ea typeface="+mn-ea"/>
                <a:cs typeface="+mn-cs"/>
              </a:rPr>
              <a:t>PHC has three inter-related and synergistic components:</a:t>
            </a:r>
          </a:p>
          <a:p>
            <a:r>
              <a:rPr lang="en-US" sz="1200" b="0" i="0" u="none" strike="noStrike" kern="1200" baseline="0" dirty="0">
                <a:solidFill>
                  <a:schemeClr val="tx1"/>
                </a:solidFill>
                <a:latin typeface="+mn-lt"/>
                <a:ea typeface="+mn-ea"/>
                <a:cs typeface="+mn-cs"/>
              </a:rPr>
              <a:t>1. Meeting people’s health needs through comprehensive promotive, protective, preventive, curative, rehabilitative, and palliative care throughout the life course, strategically prioritizing key health care services aimed at individuals and families through primary care and the population through public health functions as the central elements of integrated health services; </a:t>
            </a:r>
          </a:p>
          <a:p>
            <a:r>
              <a:rPr lang="en-US" sz="1200" b="0" i="0" u="none" strike="noStrike" kern="1200" baseline="0" dirty="0">
                <a:solidFill>
                  <a:schemeClr val="tx1"/>
                </a:solidFill>
                <a:latin typeface="+mn-lt"/>
                <a:ea typeface="+mn-ea"/>
                <a:cs typeface="+mn-cs"/>
              </a:rPr>
              <a:t>2. Systematically addressing the broader determinants of health (including social, economic and environmental factors, as well as individual characteristics and </a:t>
            </a:r>
            <a:r>
              <a:rPr lang="en-US" sz="1200" b="0" i="0" u="none" strike="noStrike" kern="1200" baseline="0" dirty="0" err="1">
                <a:solidFill>
                  <a:schemeClr val="tx1"/>
                </a:solidFill>
                <a:latin typeface="+mn-lt"/>
                <a:ea typeface="+mn-ea"/>
                <a:cs typeface="+mn-cs"/>
              </a:rPr>
              <a:t>behaviour</a:t>
            </a:r>
            <a:r>
              <a:rPr lang="en-US" sz="1200" b="0" i="0" u="none" strike="noStrike" kern="1200" baseline="0" dirty="0">
                <a:solidFill>
                  <a:schemeClr val="tx1"/>
                </a:solidFill>
                <a:latin typeface="+mn-lt"/>
                <a:ea typeface="+mn-ea"/>
                <a:cs typeface="+mn-cs"/>
              </a:rPr>
              <a:t>) through evidence-informed policies and actions across all sectors; and</a:t>
            </a:r>
          </a:p>
          <a:p>
            <a:r>
              <a:rPr lang="en-US" sz="1200" b="0" i="0" u="none" strike="noStrike" kern="1200" baseline="0" dirty="0">
                <a:solidFill>
                  <a:schemeClr val="tx1"/>
                </a:solidFill>
                <a:latin typeface="+mn-lt"/>
                <a:ea typeface="+mn-ea"/>
                <a:cs typeface="+mn-cs"/>
              </a:rPr>
              <a:t>3. Empowering individuals, families, and communities to optimize their health, as advocates for policies that promote and protect health and well-being, as co-developers of health and social services, and as self-</a:t>
            </a:r>
            <a:r>
              <a:rPr lang="en-US" sz="1200" b="0" i="0" u="none" strike="noStrike" kern="1200" baseline="0" dirty="0" err="1">
                <a:solidFill>
                  <a:schemeClr val="tx1"/>
                </a:solidFill>
                <a:latin typeface="+mn-lt"/>
                <a:ea typeface="+mn-ea"/>
                <a:cs typeface="+mn-cs"/>
              </a:rPr>
              <a:t>carers</a:t>
            </a:r>
            <a:r>
              <a:rPr lang="en-US" sz="1200" b="0" i="0" u="none" strike="noStrike" kern="1200" baseline="0" dirty="0">
                <a:solidFill>
                  <a:schemeClr val="tx1"/>
                </a:solidFill>
                <a:latin typeface="+mn-lt"/>
                <a:ea typeface="+mn-ea"/>
                <a:cs typeface="+mn-cs"/>
              </a:rPr>
              <a:t> and caregivers.</a:t>
            </a:r>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9</a:t>
            </a:fld>
            <a:endParaRPr lang="fr-CH"/>
          </a:p>
        </p:txBody>
      </p:sp>
    </p:spTree>
    <p:extLst>
      <p:ext uri="{BB962C8B-B14F-4D97-AF65-F5344CB8AC3E}">
        <p14:creationId xmlns:p14="http://schemas.microsoft.com/office/powerpoint/2010/main" val="3634427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conditions that can easily be treated at home (e.g. common cold, headache, scratch) </a:t>
            </a:r>
          </a:p>
          <a:p>
            <a:r>
              <a:rPr lang="en-US" dirty="0"/>
              <a:t>Others require care at the health center level (e.g. malaria, pneumonia, hypertension, diabetes)</a:t>
            </a:r>
          </a:p>
          <a:p>
            <a:r>
              <a:rPr lang="en-US" dirty="0"/>
              <a:t>And than there are those that will need hospital care (e.g. complicated delivery /CS, other types of surgery, severe malaria, heart attacks, …….)</a:t>
            </a:r>
          </a:p>
          <a:p>
            <a:endParaRPr lang="en-US" dirty="0"/>
          </a:p>
          <a:p>
            <a:r>
              <a:rPr lang="en-US" dirty="0"/>
              <a:t>The resources needed for treatment increase  with the level of the services -&gt; lowest at the level of home treatment -&gt; health center -&gt; hospital</a:t>
            </a:r>
          </a:p>
        </p:txBody>
      </p:sp>
      <p:sp>
        <p:nvSpPr>
          <p:cNvPr id="4" name="Slide Number Placeholder 3"/>
          <p:cNvSpPr>
            <a:spLocks noGrp="1"/>
          </p:cNvSpPr>
          <p:nvPr>
            <p:ph type="sldNum" sz="quarter" idx="10"/>
          </p:nvPr>
        </p:nvSpPr>
        <p:spPr/>
        <p:txBody>
          <a:bodyPr/>
          <a:lstStyle/>
          <a:p>
            <a:fld id="{BC56A1BF-1CC1-4BBD-88CF-BFED76E52D9D}" type="slidenum">
              <a:rPr lang="fr-CH" smtClean="0"/>
              <a:t>10</a:t>
            </a:fld>
            <a:endParaRPr lang="fr-CH"/>
          </a:p>
        </p:txBody>
      </p:sp>
    </p:spTree>
    <p:extLst>
      <p:ext uri="{BB962C8B-B14F-4D97-AF65-F5344CB8AC3E}">
        <p14:creationId xmlns:p14="http://schemas.microsoft.com/office/powerpoint/2010/main" val="3574100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C0BB3765-2FEB-4FA1-A63D-CCC7BA78ADEA}" type="datetime1">
              <a:rPr lang="fr-CH" smtClean="0"/>
              <a:t>27.10.2020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63215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3DB91FE1-24B4-4B8E-9C12-377ED74E4457}" type="datetime1">
              <a:rPr lang="fr-CH" smtClean="0"/>
              <a:t>27.10.2020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305136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CF0830B0-DDBD-46A4-851C-9A55D0D957F8}" type="datetime1">
              <a:rPr lang="fr-CH" smtClean="0"/>
              <a:t>27.10.2020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55686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DE77A97C-C3A3-4A19-BA24-A5FD626D2174}" type="datetime1">
              <a:rPr lang="fr-CH" smtClean="0"/>
              <a:t>27.10.2020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95566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B4AE70-1766-4C0E-B73C-A01572D387C8}" type="datetime1">
              <a:rPr lang="fr-CH" smtClean="0"/>
              <a:t>27.10.2020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1826170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488A43C1-2610-4121-97E0-8261E1160B60}" type="datetime1">
              <a:rPr lang="fr-CH" smtClean="0"/>
              <a:t>27.10.2020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88537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444A891F-A1D8-4E64-B9E9-8CB673DAB0E1}" type="datetime1">
              <a:rPr lang="fr-CH" smtClean="0"/>
              <a:t>27.10.2020</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173529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3B458D24-DA26-494B-BCA2-13358CA4B198}" type="datetime1">
              <a:rPr lang="fr-CH" smtClean="0"/>
              <a:t>27.10.2020</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23211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6501E-86AE-40B6-A673-ADBB6F04B146}" type="datetime1">
              <a:rPr lang="fr-CH" smtClean="0"/>
              <a:t>27.10.2020</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8535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389665-375D-4F64-9823-E35FE3B5A737}" type="datetime1">
              <a:rPr lang="fr-CH" smtClean="0"/>
              <a:t>27.10.2020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40186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499AC1-469E-4906-95B1-7BD1E17C7453}" type="datetime1">
              <a:rPr lang="fr-CH" smtClean="0"/>
              <a:t>27.10.2020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338307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ECC09-F133-40F4-BA89-0A6F84398034}" type="datetime1">
              <a:rPr lang="fr-CH" smtClean="0"/>
              <a:t>27.10.2020</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65948-8B76-4A50-B7DB-B45DBE1BD062}" type="slidenum">
              <a:rPr lang="fr-CH" smtClean="0"/>
              <a:t>‹#›</a:t>
            </a:fld>
            <a:endParaRPr lang="fr-CH"/>
          </a:p>
        </p:txBody>
      </p:sp>
    </p:spTree>
    <p:extLst>
      <p:ext uri="{BB962C8B-B14F-4D97-AF65-F5344CB8AC3E}">
        <p14:creationId xmlns:p14="http://schemas.microsoft.com/office/powerpoint/2010/main" val="2990355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audio" Target="../media/audio1.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who.int/docs/default-source/primary-health/vision.pdf?sfvrsn=c3119034_2"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 name="Subtitle 1"/>
          <p:cNvSpPr>
            <a:spLocks noGrp="1"/>
          </p:cNvSpPr>
          <p:nvPr>
            <p:ph type="subTitle" idx="1"/>
          </p:nvPr>
        </p:nvSpPr>
        <p:spPr>
          <a:xfrm>
            <a:off x="1605826" y="1391002"/>
            <a:ext cx="9144000" cy="1655762"/>
          </a:xfrm>
        </p:spPr>
        <p:txBody>
          <a:bodyPr>
            <a:normAutofit/>
          </a:bodyPr>
          <a:lstStyle/>
          <a:p>
            <a:r>
              <a:rPr lang="en-US" sz="5400" dirty="0"/>
              <a:t>Health Care Services</a:t>
            </a:r>
            <a:endParaRPr lang="fr-CH" sz="5400"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14" name="Slide Number Placeholder 13"/>
          <p:cNvSpPr>
            <a:spLocks noGrp="1"/>
          </p:cNvSpPr>
          <p:nvPr>
            <p:ph type="sldNum" sz="quarter" idx="12"/>
          </p:nvPr>
        </p:nvSpPr>
        <p:spPr/>
        <p:txBody>
          <a:bodyPr/>
          <a:lstStyle/>
          <a:p>
            <a:fld id="{8CC4FCE3-3984-484D-8147-94AB9B0F2189}" type="slidenum">
              <a:rPr lang="fr-CH" smtClean="0"/>
              <a:t>1</a:t>
            </a:fld>
            <a:endParaRPr lang="fr-CH"/>
          </a:p>
        </p:txBody>
      </p:sp>
      <p:sp>
        <p:nvSpPr>
          <p:cNvPr id="8" name="TextBox 7"/>
          <p:cNvSpPr txBox="1"/>
          <p:nvPr/>
        </p:nvSpPr>
        <p:spPr>
          <a:xfrm>
            <a:off x="6956442" y="5221653"/>
            <a:ext cx="4397358" cy="830997"/>
          </a:xfrm>
          <a:prstGeom prst="rect">
            <a:avLst/>
          </a:prstGeom>
          <a:noFill/>
        </p:spPr>
        <p:txBody>
          <a:bodyPr wrap="none" rtlCol="0">
            <a:spAutoFit/>
          </a:bodyPr>
          <a:lstStyle/>
          <a:p>
            <a:r>
              <a:rPr lang="en-US" sz="2400" dirty="0">
                <a:solidFill>
                  <a:srgbClr val="FF0000"/>
                </a:solidFill>
                <a:highlight>
                  <a:srgbClr val="FFFF00"/>
                </a:highlight>
              </a:rPr>
              <a:t>Name + organization facilitator(s) </a:t>
            </a:r>
          </a:p>
          <a:p>
            <a:endParaRPr lang="en-GB" sz="2400" dirty="0">
              <a:solidFill>
                <a:srgbClr val="FF0000"/>
              </a:solidFill>
            </a:endParaRPr>
          </a:p>
        </p:txBody>
      </p:sp>
      <p:pic>
        <p:nvPicPr>
          <p:cNvPr id="9" name="Picture 73" descr="E:\sd-n-00211-35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004" y="2819513"/>
            <a:ext cx="2332038" cy="156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2" descr="C:\My Documents\My Pictures\valaithotam sri.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23" y="2804829"/>
            <a:ext cx="2332037" cy="155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descr="E:\ao-n-00399-07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9870" y="2819527"/>
            <a:ext cx="2112963" cy="156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7" descr="E:\sl-n-00033-25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7238" y="2801949"/>
            <a:ext cx="2166938" cy="154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3015043-D263-4E04-A6E0-BBB7BBF584AF}"/>
              </a:ext>
            </a:extLst>
          </p:cNvPr>
          <p:cNvSpPr txBox="1"/>
          <p:nvPr/>
        </p:nvSpPr>
        <p:spPr>
          <a:xfrm>
            <a:off x="756376" y="6138802"/>
            <a:ext cx="5257800" cy="800219"/>
          </a:xfrm>
          <a:prstGeom prst="rect">
            <a:avLst/>
          </a:prstGeom>
          <a:noFill/>
        </p:spPr>
        <p:txBody>
          <a:bodyPr wrap="square" rtlCol="0">
            <a:spAutoFit/>
          </a:bodyPr>
          <a:lstStyle/>
          <a:p>
            <a:pPr algn="r"/>
            <a:r>
              <a:rPr lang="en-US" sz="1400" dirty="0">
                <a:solidFill>
                  <a:srgbClr val="0000FF"/>
                </a:solidFill>
              </a:rPr>
              <a:t>These learning materials have been developed by </a:t>
            </a:r>
          </a:p>
          <a:p>
            <a:r>
              <a:rPr lang="en-US" sz="1400" dirty="0">
                <a:solidFill>
                  <a:srgbClr val="0000FF"/>
                </a:solidFill>
              </a:rPr>
              <a:t>Dirk </a:t>
            </a:r>
            <a:r>
              <a:rPr lang="en-US" sz="1400" dirty="0" err="1">
                <a:solidFill>
                  <a:srgbClr val="0000FF"/>
                </a:solidFill>
              </a:rPr>
              <a:t>Horemans</a:t>
            </a:r>
            <a:r>
              <a:rPr lang="en-US" sz="1400" dirty="0">
                <a:solidFill>
                  <a:srgbClr val="0000FF"/>
                </a:solidFill>
              </a:rPr>
              <a:t> (WHO), Ben Lane (WHO) and Antje van Roeden (ICRC)</a:t>
            </a:r>
          </a:p>
          <a:p>
            <a:endParaRPr lang="en-GB" dirty="0"/>
          </a:p>
        </p:txBody>
      </p:sp>
      <p:sp>
        <p:nvSpPr>
          <p:cNvPr id="6" name="TextBox 5">
            <a:extLst>
              <a:ext uri="{FF2B5EF4-FFF2-40B4-BE49-F238E27FC236}">
                <a16:creationId xmlns:a16="http://schemas.microsoft.com/office/drawing/2014/main" id="{FA24F9B5-68C1-40DD-9281-83CCB20C1396}"/>
              </a:ext>
            </a:extLst>
          </p:cNvPr>
          <p:cNvSpPr txBox="1"/>
          <p:nvPr/>
        </p:nvSpPr>
        <p:spPr>
          <a:xfrm>
            <a:off x="8939870" y="687242"/>
            <a:ext cx="3020955" cy="369332"/>
          </a:xfrm>
          <a:prstGeom prst="rect">
            <a:avLst/>
          </a:prstGeom>
          <a:noFill/>
        </p:spPr>
        <p:txBody>
          <a:bodyPr wrap="none" rtlCol="0">
            <a:spAutoFit/>
          </a:bodyPr>
          <a:lstStyle/>
          <a:p>
            <a:r>
              <a:rPr lang="en-GB" dirty="0">
                <a:solidFill>
                  <a:srgbClr val="FF0000"/>
                </a:solidFill>
                <a:highlight>
                  <a:srgbClr val="FFFF00"/>
                </a:highlight>
              </a:rPr>
              <a:t>Logo organization facilitator(s</a:t>
            </a:r>
            <a:r>
              <a:rPr lang="en-GB" dirty="0">
                <a:highlight>
                  <a:srgbClr val="FFFF00"/>
                </a:highlight>
              </a:rPr>
              <a:t>)</a:t>
            </a:r>
          </a:p>
        </p:txBody>
      </p:sp>
    </p:spTree>
    <p:extLst>
      <p:ext uri="{BB962C8B-B14F-4D97-AF65-F5344CB8AC3E}">
        <p14:creationId xmlns:p14="http://schemas.microsoft.com/office/powerpoint/2010/main" val="102579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12" name="TextBox 11"/>
          <p:cNvSpPr txBox="1"/>
          <p:nvPr/>
        </p:nvSpPr>
        <p:spPr>
          <a:xfrm>
            <a:off x="2449286" y="122740"/>
            <a:ext cx="7908383" cy="769441"/>
          </a:xfrm>
          <a:prstGeom prst="rect">
            <a:avLst/>
          </a:prstGeom>
          <a:noFill/>
        </p:spPr>
        <p:txBody>
          <a:bodyPr wrap="none" rtlCol="0">
            <a:spAutoFit/>
          </a:bodyPr>
          <a:lstStyle/>
          <a:p>
            <a:r>
              <a:rPr lang="en-US" sz="4400" u="sng" dirty="0">
                <a:cs typeface="Times New Roman" panose="02020603050405020304" pitchFamily="18" charset="0"/>
              </a:rPr>
              <a:t>Health Needs and Health Services</a:t>
            </a:r>
            <a:endParaRPr lang="fr-CH" sz="4400" u="sng" dirty="0">
              <a:cs typeface="Times New Roman" panose="02020603050405020304" pitchFamily="18" charset="0"/>
            </a:endParaRPr>
          </a:p>
        </p:txBody>
      </p:sp>
      <p:sp>
        <p:nvSpPr>
          <p:cNvPr id="13" name="Isosceles Triangle 12"/>
          <p:cNvSpPr/>
          <p:nvPr/>
        </p:nvSpPr>
        <p:spPr>
          <a:xfrm>
            <a:off x="1273630" y="1362801"/>
            <a:ext cx="4654186" cy="4061793"/>
          </a:xfrm>
          <a:prstGeom prst="triangle">
            <a:avLst/>
          </a:prstGeom>
          <a:solidFill>
            <a:schemeClr val="accent1">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Isosceles Triangle 13"/>
          <p:cNvSpPr/>
          <p:nvPr/>
        </p:nvSpPr>
        <p:spPr>
          <a:xfrm rot="10800000">
            <a:off x="6353056" y="1362801"/>
            <a:ext cx="5394414" cy="4375985"/>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TextBox 14"/>
          <p:cNvSpPr txBox="1"/>
          <p:nvPr/>
        </p:nvSpPr>
        <p:spPr>
          <a:xfrm>
            <a:off x="2625360" y="1950888"/>
            <a:ext cx="1994264" cy="1200329"/>
          </a:xfrm>
          <a:prstGeom prst="rect">
            <a:avLst/>
          </a:prstGeom>
          <a:noFill/>
        </p:spPr>
        <p:txBody>
          <a:bodyPr wrap="square" rtlCol="0">
            <a:spAutoFit/>
          </a:bodyPr>
          <a:lstStyle/>
          <a:p>
            <a:pPr algn="ctr"/>
            <a:r>
              <a:rPr lang="en-US" sz="2400" dirty="0">
                <a:cs typeface="Times New Roman" panose="02020603050405020304" pitchFamily="18" charset="0"/>
              </a:rPr>
              <a:t>Conditions requiring a hospital</a:t>
            </a:r>
            <a:endParaRPr lang="fr-CH" sz="2400" dirty="0">
              <a:cs typeface="Times New Roman" panose="02020603050405020304" pitchFamily="18" charset="0"/>
            </a:endParaRPr>
          </a:p>
        </p:txBody>
      </p:sp>
      <p:sp>
        <p:nvSpPr>
          <p:cNvPr id="16" name="TextBox 15"/>
          <p:cNvSpPr txBox="1"/>
          <p:nvPr/>
        </p:nvSpPr>
        <p:spPr>
          <a:xfrm>
            <a:off x="2175511" y="3393697"/>
            <a:ext cx="2834642" cy="830997"/>
          </a:xfrm>
          <a:prstGeom prst="rect">
            <a:avLst/>
          </a:prstGeom>
          <a:noFill/>
        </p:spPr>
        <p:txBody>
          <a:bodyPr wrap="square" rtlCol="0">
            <a:spAutoFit/>
          </a:bodyPr>
          <a:lstStyle/>
          <a:p>
            <a:pPr algn="ctr"/>
            <a:r>
              <a:rPr lang="en-US" sz="2400" dirty="0">
                <a:cs typeface="Times New Roman" panose="02020603050405020304" pitchFamily="18" charset="0"/>
              </a:rPr>
              <a:t>Conditions requiring a health center</a:t>
            </a:r>
            <a:endParaRPr lang="fr-CH" sz="2400" dirty="0">
              <a:cs typeface="Times New Roman" panose="02020603050405020304" pitchFamily="18" charset="0"/>
            </a:endParaRPr>
          </a:p>
        </p:txBody>
      </p:sp>
      <p:sp>
        <p:nvSpPr>
          <p:cNvPr id="17" name="TextBox 16"/>
          <p:cNvSpPr txBox="1"/>
          <p:nvPr/>
        </p:nvSpPr>
        <p:spPr>
          <a:xfrm>
            <a:off x="1597509" y="4705420"/>
            <a:ext cx="3990645" cy="461665"/>
          </a:xfrm>
          <a:prstGeom prst="rect">
            <a:avLst/>
          </a:prstGeom>
          <a:noFill/>
        </p:spPr>
        <p:txBody>
          <a:bodyPr wrap="square" rtlCol="0">
            <a:spAutoFit/>
          </a:bodyPr>
          <a:lstStyle/>
          <a:p>
            <a:pPr algn="ctr"/>
            <a:r>
              <a:rPr lang="en-US" sz="2400" dirty="0">
                <a:cs typeface="Times New Roman" panose="02020603050405020304" pitchFamily="18" charset="0"/>
              </a:rPr>
              <a:t>Conditions treatable at home</a:t>
            </a:r>
            <a:endParaRPr lang="fr-CH" sz="2400" dirty="0">
              <a:cs typeface="Times New Roman" panose="02020603050405020304" pitchFamily="18" charset="0"/>
            </a:endParaRPr>
          </a:p>
        </p:txBody>
      </p:sp>
      <p:sp>
        <p:nvSpPr>
          <p:cNvPr id="18" name="TextBox 17"/>
          <p:cNvSpPr txBox="1"/>
          <p:nvPr/>
        </p:nvSpPr>
        <p:spPr>
          <a:xfrm>
            <a:off x="7897465" y="1535138"/>
            <a:ext cx="1994264" cy="830997"/>
          </a:xfrm>
          <a:prstGeom prst="rect">
            <a:avLst/>
          </a:prstGeom>
          <a:noFill/>
        </p:spPr>
        <p:txBody>
          <a:bodyPr wrap="square" rtlCol="0">
            <a:spAutoFit/>
          </a:bodyPr>
          <a:lstStyle/>
          <a:p>
            <a:pPr algn="ctr"/>
            <a:r>
              <a:rPr lang="en-US" sz="2400" dirty="0">
                <a:cs typeface="Times New Roman" panose="02020603050405020304" pitchFamily="18" charset="0"/>
              </a:rPr>
              <a:t>Resources for a hospital</a:t>
            </a:r>
            <a:endParaRPr lang="fr-CH" sz="2400" dirty="0">
              <a:cs typeface="Times New Roman" panose="02020603050405020304" pitchFamily="18" charset="0"/>
            </a:endParaRPr>
          </a:p>
        </p:txBody>
      </p:sp>
      <p:sp>
        <p:nvSpPr>
          <p:cNvPr id="19" name="TextBox 18"/>
          <p:cNvSpPr txBox="1"/>
          <p:nvPr/>
        </p:nvSpPr>
        <p:spPr>
          <a:xfrm>
            <a:off x="7761275" y="2656726"/>
            <a:ext cx="2338492" cy="830997"/>
          </a:xfrm>
          <a:prstGeom prst="rect">
            <a:avLst/>
          </a:prstGeom>
          <a:noFill/>
        </p:spPr>
        <p:txBody>
          <a:bodyPr wrap="square" rtlCol="0">
            <a:spAutoFit/>
          </a:bodyPr>
          <a:lstStyle/>
          <a:p>
            <a:pPr algn="ctr"/>
            <a:r>
              <a:rPr lang="en-US" sz="2400" dirty="0">
                <a:cs typeface="Times New Roman" panose="02020603050405020304" pitchFamily="18" charset="0"/>
              </a:rPr>
              <a:t>Resources for a health center</a:t>
            </a:r>
            <a:endParaRPr lang="fr-CH" sz="2400" dirty="0">
              <a:cs typeface="Times New Roman" panose="02020603050405020304" pitchFamily="18" charset="0"/>
            </a:endParaRPr>
          </a:p>
        </p:txBody>
      </p:sp>
      <p:sp>
        <p:nvSpPr>
          <p:cNvPr id="20" name="TextBox 19"/>
          <p:cNvSpPr txBox="1"/>
          <p:nvPr/>
        </p:nvSpPr>
        <p:spPr>
          <a:xfrm>
            <a:off x="7605729" y="3755369"/>
            <a:ext cx="2889068" cy="830997"/>
          </a:xfrm>
          <a:prstGeom prst="rect">
            <a:avLst/>
          </a:prstGeom>
          <a:noFill/>
        </p:spPr>
        <p:txBody>
          <a:bodyPr wrap="square" rtlCol="0">
            <a:spAutoFit/>
          </a:bodyPr>
          <a:lstStyle/>
          <a:p>
            <a:pPr algn="ctr"/>
            <a:r>
              <a:rPr lang="en-US" sz="2400" dirty="0">
                <a:cs typeface="Times New Roman" panose="02020603050405020304" pitchFamily="18" charset="0"/>
              </a:rPr>
              <a:t>Health resources for home treatment </a:t>
            </a:r>
            <a:endParaRPr lang="fr-CH" sz="2400" dirty="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865948-8B76-4A50-B7DB-B45DBE1BD062}" type="slidenum">
              <a:rPr lang="fr-CH" smtClean="0"/>
              <a:t>10</a:t>
            </a:fld>
            <a:endParaRPr lang="fr-CH"/>
          </a:p>
        </p:txBody>
      </p:sp>
    </p:spTree>
    <p:extLst>
      <p:ext uri="{BB962C8B-B14F-4D97-AF65-F5344CB8AC3E}">
        <p14:creationId xmlns:p14="http://schemas.microsoft.com/office/powerpoint/2010/main" val="3053193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sosceles Triangle 24">
            <a:extLst>
              <a:ext uri="{FF2B5EF4-FFF2-40B4-BE49-F238E27FC236}">
                <a16:creationId xmlns:a16="http://schemas.microsoft.com/office/drawing/2014/main" id="{C69C2426-7EE4-4268-92CD-07266BDD8BFE}"/>
              </a:ext>
            </a:extLst>
          </p:cNvPr>
          <p:cNvSpPr/>
          <p:nvPr/>
        </p:nvSpPr>
        <p:spPr>
          <a:xfrm>
            <a:off x="6813185" y="1382647"/>
            <a:ext cx="4341478" cy="4027238"/>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extBox 3"/>
          <p:cNvSpPr txBox="1"/>
          <p:nvPr/>
        </p:nvSpPr>
        <p:spPr>
          <a:xfrm>
            <a:off x="1712894" y="29272"/>
            <a:ext cx="8287846" cy="769441"/>
          </a:xfrm>
          <a:prstGeom prst="rect">
            <a:avLst/>
          </a:prstGeom>
          <a:noFill/>
        </p:spPr>
        <p:txBody>
          <a:bodyPr wrap="none" rtlCol="0">
            <a:spAutoFit/>
          </a:bodyPr>
          <a:lstStyle/>
          <a:p>
            <a:r>
              <a:rPr lang="en-US" sz="4400" u="sng" dirty="0">
                <a:cs typeface="Times New Roman" panose="02020603050405020304" pitchFamily="18" charset="0"/>
              </a:rPr>
              <a:t>Health Services in Crisis Situations</a:t>
            </a:r>
            <a:endParaRPr lang="en-US" sz="4400" u="sng" dirty="0">
              <a:solidFill>
                <a:srgbClr val="FF0000"/>
              </a:solidFill>
              <a:cs typeface="Times New Roman" panose="02020603050405020304" pitchFamily="18" charset="0"/>
            </a:endParaRPr>
          </a:p>
        </p:txBody>
      </p:sp>
      <p:sp>
        <p:nvSpPr>
          <p:cNvPr id="5" name="Isosceles Triangle 4"/>
          <p:cNvSpPr/>
          <p:nvPr/>
        </p:nvSpPr>
        <p:spPr>
          <a:xfrm>
            <a:off x="1069763" y="1016147"/>
            <a:ext cx="5342635" cy="4605720"/>
          </a:xfrm>
          <a:prstGeom prst="triangl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Isosceles Triangle 5"/>
          <p:cNvSpPr/>
          <p:nvPr/>
        </p:nvSpPr>
        <p:spPr>
          <a:xfrm>
            <a:off x="1585942" y="1418166"/>
            <a:ext cx="4341478" cy="4027238"/>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TextBox 7"/>
          <p:cNvSpPr txBox="1"/>
          <p:nvPr/>
        </p:nvSpPr>
        <p:spPr>
          <a:xfrm>
            <a:off x="2768694" y="2118678"/>
            <a:ext cx="1994264" cy="1200329"/>
          </a:xfrm>
          <a:prstGeom prst="rect">
            <a:avLst/>
          </a:prstGeom>
          <a:noFill/>
        </p:spPr>
        <p:txBody>
          <a:bodyPr wrap="square" rtlCol="0">
            <a:spAutoFit/>
          </a:bodyPr>
          <a:lstStyle/>
          <a:p>
            <a:pPr algn="ctr"/>
            <a:r>
              <a:rPr lang="en-US" sz="2400" dirty="0">
                <a:cs typeface="Times New Roman" panose="02020603050405020304" pitchFamily="18" charset="0"/>
              </a:rPr>
              <a:t>Conditions requiring a hospital</a:t>
            </a:r>
            <a:endParaRPr lang="fr-CH" sz="2400" dirty="0">
              <a:cs typeface="Times New Roman" panose="02020603050405020304" pitchFamily="18" charset="0"/>
            </a:endParaRPr>
          </a:p>
        </p:txBody>
      </p:sp>
      <p:sp>
        <p:nvSpPr>
          <p:cNvPr id="9" name="TextBox 8"/>
          <p:cNvSpPr txBox="1"/>
          <p:nvPr/>
        </p:nvSpPr>
        <p:spPr>
          <a:xfrm>
            <a:off x="2323760" y="3473522"/>
            <a:ext cx="2834642" cy="830997"/>
          </a:xfrm>
          <a:prstGeom prst="rect">
            <a:avLst/>
          </a:prstGeom>
          <a:noFill/>
        </p:spPr>
        <p:txBody>
          <a:bodyPr wrap="square" rtlCol="0">
            <a:spAutoFit/>
          </a:bodyPr>
          <a:lstStyle/>
          <a:p>
            <a:pPr algn="ctr"/>
            <a:r>
              <a:rPr lang="en-US" sz="2400" dirty="0">
                <a:cs typeface="Times New Roman" panose="02020603050405020304" pitchFamily="18" charset="0"/>
              </a:rPr>
              <a:t>Conditions requiring a health center</a:t>
            </a:r>
            <a:endParaRPr lang="fr-CH" sz="2400" dirty="0">
              <a:cs typeface="Times New Roman" panose="02020603050405020304" pitchFamily="18" charset="0"/>
            </a:endParaRPr>
          </a:p>
        </p:txBody>
      </p:sp>
      <p:sp>
        <p:nvSpPr>
          <p:cNvPr id="10" name="TextBox 9"/>
          <p:cNvSpPr txBox="1"/>
          <p:nvPr/>
        </p:nvSpPr>
        <p:spPr>
          <a:xfrm>
            <a:off x="2348505" y="4406546"/>
            <a:ext cx="2834642" cy="830997"/>
          </a:xfrm>
          <a:prstGeom prst="rect">
            <a:avLst/>
          </a:prstGeom>
          <a:noFill/>
        </p:spPr>
        <p:txBody>
          <a:bodyPr wrap="square" rtlCol="0">
            <a:spAutoFit/>
          </a:bodyPr>
          <a:lstStyle/>
          <a:p>
            <a:pPr algn="ctr"/>
            <a:r>
              <a:rPr lang="en-US" sz="2400" dirty="0">
                <a:cs typeface="Times New Roman" panose="02020603050405020304" pitchFamily="18" charset="0"/>
              </a:rPr>
              <a:t>Conditions treatable at home</a:t>
            </a:r>
            <a:endParaRPr lang="fr-CH" sz="2400" dirty="0">
              <a:cs typeface="Times New Roman" panose="02020603050405020304" pitchFamily="18" charset="0"/>
            </a:endParaRPr>
          </a:p>
        </p:txBody>
      </p:sp>
      <p:sp>
        <p:nvSpPr>
          <p:cNvPr id="11" name="TextBox 10"/>
          <p:cNvSpPr txBox="1"/>
          <p:nvPr/>
        </p:nvSpPr>
        <p:spPr>
          <a:xfrm>
            <a:off x="8025340" y="1945477"/>
            <a:ext cx="1994264" cy="830997"/>
          </a:xfrm>
          <a:prstGeom prst="rect">
            <a:avLst/>
          </a:prstGeom>
          <a:noFill/>
        </p:spPr>
        <p:txBody>
          <a:bodyPr wrap="square" rtlCol="0">
            <a:spAutoFit/>
          </a:bodyPr>
          <a:lstStyle/>
          <a:p>
            <a:pPr algn="ctr"/>
            <a:r>
              <a:rPr lang="en-US" sz="2400" dirty="0">
                <a:cs typeface="Times New Roman" panose="02020603050405020304" pitchFamily="18" charset="0"/>
              </a:rPr>
              <a:t>Resources for a hospital</a:t>
            </a:r>
            <a:endParaRPr lang="fr-CH" sz="2400" dirty="0">
              <a:cs typeface="Times New Roman" panose="02020603050405020304" pitchFamily="18" charset="0"/>
            </a:endParaRPr>
          </a:p>
        </p:txBody>
      </p:sp>
      <p:sp>
        <p:nvSpPr>
          <p:cNvPr id="12" name="TextBox 11"/>
          <p:cNvSpPr txBox="1"/>
          <p:nvPr/>
        </p:nvSpPr>
        <p:spPr>
          <a:xfrm>
            <a:off x="7791146" y="3339643"/>
            <a:ext cx="2283227" cy="830997"/>
          </a:xfrm>
          <a:prstGeom prst="rect">
            <a:avLst/>
          </a:prstGeom>
          <a:noFill/>
        </p:spPr>
        <p:txBody>
          <a:bodyPr wrap="square" rtlCol="0">
            <a:spAutoFit/>
          </a:bodyPr>
          <a:lstStyle/>
          <a:p>
            <a:pPr algn="ctr"/>
            <a:r>
              <a:rPr lang="en-US" sz="2400" dirty="0">
                <a:cs typeface="Times New Roman" panose="02020603050405020304" pitchFamily="18" charset="0"/>
              </a:rPr>
              <a:t>Resources for a health center</a:t>
            </a:r>
            <a:endParaRPr lang="fr-CH" sz="2400" dirty="0">
              <a:cs typeface="Times New Roman" panose="02020603050405020304" pitchFamily="18" charset="0"/>
            </a:endParaRPr>
          </a:p>
        </p:txBody>
      </p:sp>
      <p:sp>
        <p:nvSpPr>
          <p:cNvPr id="13" name="TextBox 12"/>
          <p:cNvSpPr txBox="1"/>
          <p:nvPr/>
        </p:nvSpPr>
        <p:spPr>
          <a:xfrm>
            <a:off x="7630323" y="4419591"/>
            <a:ext cx="2707202" cy="830997"/>
          </a:xfrm>
          <a:prstGeom prst="rect">
            <a:avLst/>
          </a:prstGeom>
          <a:noFill/>
        </p:spPr>
        <p:txBody>
          <a:bodyPr wrap="square" rtlCol="0">
            <a:spAutoFit/>
          </a:bodyPr>
          <a:lstStyle/>
          <a:p>
            <a:pPr algn="ctr"/>
            <a:r>
              <a:rPr lang="en-US" sz="2400" dirty="0">
                <a:cs typeface="Times New Roman" panose="02020603050405020304" pitchFamily="18" charset="0"/>
              </a:rPr>
              <a:t>Health resources for home treatment </a:t>
            </a:r>
            <a:endParaRPr lang="fr-CH" sz="2400" dirty="0">
              <a:cs typeface="Times New Roman" panose="02020603050405020304" pitchFamily="18" charset="0"/>
            </a:endParaRPr>
          </a:p>
        </p:txBody>
      </p:sp>
      <p:sp>
        <p:nvSpPr>
          <p:cNvPr id="14" name="Up Arrow 13"/>
          <p:cNvSpPr/>
          <p:nvPr/>
        </p:nvSpPr>
        <p:spPr>
          <a:xfrm>
            <a:off x="3635246" y="1226400"/>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Up Arrow 14"/>
          <p:cNvSpPr/>
          <p:nvPr/>
        </p:nvSpPr>
        <p:spPr>
          <a:xfrm rot="3544788">
            <a:off x="4762237" y="3156177"/>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Up Arrow 15"/>
          <p:cNvSpPr/>
          <p:nvPr/>
        </p:nvSpPr>
        <p:spPr>
          <a:xfrm rot="18690346">
            <a:off x="2456322" y="3141039"/>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Up Arrow 16"/>
          <p:cNvSpPr/>
          <p:nvPr/>
        </p:nvSpPr>
        <p:spPr>
          <a:xfrm rot="10800000">
            <a:off x="3636170" y="5339570"/>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Up Arrow 17"/>
          <p:cNvSpPr/>
          <p:nvPr/>
        </p:nvSpPr>
        <p:spPr>
          <a:xfrm rot="10800000">
            <a:off x="8871151" y="1061643"/>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9" name="Up Arrow 18"/>
          <p:cNvSpPr/>
          <p:nvPr/>
        </p:nvSpPr>
        <p:spPr>
          <a:xfrm rot="15144877">
            <a:off x="10101403" y="3221916"/>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0" name="Up Arrow 19"/>
          <p:cNvSpPr/>
          <p:nvPr/>
        </p:nvSpPr>
        <p:spPr>
          <a:xfrm rot="6239539">
            <a:off x="7561064" y="3284458"/>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Up Arrow 20"/>
          <p:cNvSpPr/>
          <p:nvPr/>
        </p:nvSpPr>
        <p:spPr>
          <a:xfrm>
            <a:off x="8871150" y="5500466"/>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TextBox 21"/>
          <p:cNvSpPr txBox="1"/>
          <p:nvPr/>
        </p:nvSpPr>
        <p:spPr>
          <a:xfrm>
            <a:off x="2006395" y="5712133"/>
            <a:ext cx="3512500" cy="461665"/>
          </a:xfrm>
          <a:prstGeom prst="rect">
            <a:avLst/>
          </a:prstGeom>
          <a:noFill/>
        </p:spPr>
        <p:txBody>
          <a:bodyPr wrap="none" rtlCol="0">
            <a:spAutoFit/>
          </a:bodyPr>
          <a:lstStyle/>
          <a:p>
            <a:r>
              <a:rPr lang="en-US" sz="2400" dirty="0">
                <a:cs typeface="Times New Roman" panose="02020603050405020304" pitchFamily="18" charset="0"/>
              </a:rPr>
              <a:t>Needs at all levels increase</a:t>
            </a:r>
            <a:endParaRPr lang="fr-CH" sz="2400" dirty="0">
              <a:cs typeface="Times New Roman" panose="02020603050405020304" pitchFamily="18" charset="0"/>
            </a:endParaRPr>
          </a:p>
        </p:txBody>
      </p:sp>
      <p:sp>
        <p:nvSpPr>
          <p:cNvPr id="23" name="TextBox 22"/>
          <p:cNvSpPr txBox="1"/>
          <p:nvPr/>
        </p:nvSpPr>
        <p:spPr>
          <a:xfrm>
            <a:off x="6469542" y="5723765"/>
            <a:ext cx="492717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a:cs typeface="Times New Roman" panose="02020603050405020304" pitchFamily="18" charset="0"/>
              </a:rPr>
              <a:t>Service capacity often shrinks </a:t>
            </a:r>
            <a:endParaRPr lang="fr-CH" sz="2400" dirty="0">
              <a:cs typeface="Times New Roman" panose="02020603050405020304" pitchFamily="18" charset="0"/>
            </a:endParaRPr>
          </a:p>
        </p:txBody>
      </p:sp>
      <p:sp>
        <p:nvSpPr>
          <p:cNvPr id="24" name="Slide Number Placeholder 23"/>
          <p:cNvSpPr>
            <a:spLocks noGrp="1"/>
          </p:cNvSpPr>
          <p:nvPr>
            <p:ph type="sldNum" sz="quarter" idx="12"/>
          </p:nvPr>
        </p:nvSpPr>
        <p:spPr/>
        <p:txBody>
          <a:bodyPr/>
          <a:lstStyle/>
          <a:p>
            <a:fld id="{00865948-8B76-4A50-B7DB-B45DBE1BD062}" type="slidenum">
              <a:rPr lang="fr-CH" smtClean="0"/>
              <a:t>11</a:t>
            </a:fld>
            <a:endParaRPr lang="fr-CH"/>
          </a:p>
        </p:txBody>
      </p:sp>
    </p:spTree>
    <p:extLst>
      <p:ext uri="{BB962C8B-B14F-4D97-AF65-F5344CB8AC3E}">
        <p14:creationId xmlns:p14="http://schemas.microsoft.com/office/powerpoint/2010/main" val="1333407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9E4DE0-E678-4B83-8944-5F7EFD595B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37125" y="1143000"/>
            <a:ext cx="5734980" cy="5509935"/>
          </a:xfrm>
          <a:prstGeom prst="rect">
            <a:avLst/>
          </a:prstGeom>
          <a:noFill/>
        </p:spPr>
      </p:pic>
      <p:sp>
        <p:nvSpPr>
          <p:cNvPr id="2" name="Title 1"/>
          <p:cNvSpPr>
            <a:spLocks noGrp="1"/>
          </p:cNvSpPr>
          <p:nvPr>
            <p:ph type="title"/>
          </p:nvPr>
        </p:nvSpPr>
        <p:spPr>
          <a:xfrm>
            <a:off x="1394792" y="0"/>
            <a:ext cx="9093696" cy="1143000"/>
          </a:xfrm>
        </p:spPr>
        <p:txBody>
          <a:bodyPr>
            <a:normAutofit fontScale="90000"/>
          </a:bodyPr>
          <a:lstStyle/>
          <a:p>
            <a:pPr algn="ctr"/>
            <a:r>
              <a:rPr lang="en-US" u="sng" dirty="0"/>
              <a:t>Humanitarian settings adapted </a:t>
            </a:r>
            <a:br>
              <a:rPr lang="en-US" u="sng" dirty="0"/>
            </a:br>
            <a:r>
              <a:rPr lang="en-US" u="sng" dirty="0"/>
              <a:t>“Essential Packages of Health Services”</a:t>
            </a:r>
            <a:endParaRPr lang="en-GB" dirty="0"/>
          </a:p>
        </p:txBody>
      </p:sp>
      <p:sp>
        <p:nvSpPr>
          <p:cNvPr id="3" name="Subtitle 2">
            <a:extLst>
              <a:ext uri="{FF2B5EF4-FFF2-40B4-BE49-F238E27FC236}">
                <a16:creationId xmlns:a16="http://schemas.microsoft.com/office/drawing/2014/main" id="{3828AF55-3319-495E-BD2A-23E595F977BE}"/>
              </a:ext>
            </a:extLst>
          </p:cNvPr>
          <p:cNvSpPr txBox="1">
            <a:spLocks/>
          </p:cNvSpPr>
          <p:nvPr/>
        </p:nvSpPr>
        <p:spPr>
          <a:xfrm>
            <a:off x="1754832" y="1340768"/>
            <a:ext cx="8733656" cy="449048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lumMod val="50000"/>
                    <a:lumOff val="50000"/>
                  </a:schemeClr>
                </a:solidFill>
                <a:latin typeface="Segoe Condensed" panose="020B0606040200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lumMod val="50000"/>
                    <a:lumOff val="50000"/>
                  </a:schemeClr>
                </a:solidFill>
                <a:latin typeface="Segoe Condensed" panose="020B0606040200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lumMod val="50000"/>
                    <a:lumOff val="50000"/>
                  </a:schemeClr>
                </a:solidFill>
                <a:latin typeface="Segoe Condensed" panose="020B0606040200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500"/>
              </a:lnSpc>
              <a:buNone/>
            </a:pPr>
            <a:endParaRPr lang="en-CA" sz="1600" b="0" dirty="0">
              <a:ea typeface="+mj-ea"/>
              <a:cs typeface="+mj-cs"/>
            </a:endParaRPr>
          </a:p>
        </p:txBody>
      </p:sp>
      <p:sp>
        <p:nvSpPr>
          <p:cNvPr id="4" name="Subtitle 2">
            <a:extLst>
              <a:ext uri="{FF2B5EF4-FFF2-40B4-BE49-F238E27FC236}">
                <a16:creationId xmlns:a16="http://schemas.microsoft.com/office/drawing/2014/main" id="{7F2E5516-D64A-40EF-BAE6-AD80252F0D40}"/>
              </a:ext>
            </a:extLst>
          </p:cNvPr>
          <p:cNvSpPr txBox="1">
            <a:spLocks/>
          </p:cNvSpPr>
          <p:nvPr/>
        </p:nvSpPr>
        <p:spPr>
          <a:xfrm>
            <a:off x="898072" y="1538536"/>
            <a:ext cx="5439054" cy="503394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lumMod val="50000"/>
                    <a:lumOff val="50000"/>
                  </a:schemeClr>
                </a:solidFill>
                <a:latin typeface="Segoe Condensed" panose="020B0606040200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lumMod val="50000"/>
                    <a:lumOff val="50000"/>
                  </a:schemeClr>
                </a:solidFill>
                <a:latin typeface="Segoe Condensed" panose="020B0606040200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lumMod val="50000"/>
                    <a:lumOff val="50000"/>
                  </a:schemeClr>
                </a:solidFill>
                <a:latin typeface="Segoe Condensed" panose="020B0606040200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500"/>
              </a:lnSpc>
              <a:buNone/>
            </a:pPr>
            <a:r>
              <a:rPr lang="en-CA" sz="2200" dirty="0">
                <a:solidFill>
                  <a:schemeClr val="tx1"/>
                </a:solidFill>
                <a:ea typeface="+mj-ea"/>
                <a:cs typeface="+mj-cs"/>
              </a:rPr>
              <a:t>Defining context specific packages at district level</a:t>
            </a:r>
          </a:p>
          <a:p>
            <a:pPr marL="0" indent="0">
              <a:lnSpc>
                <a:spcPts val="2500"/>
              </a:lnSpc>
              <a:buNone/>
            </a:pPr>
            <a:endParaRPr lang="en-CA" sz="2200" b="0" dirty="0">
              <a:solidFill>
                <a:schemeClr val="tx1"/>
              </a:solidFill>
              <a:ea typeface="+mj-ea"/>
              <a:cs typeface="+mj-cs"/>
            </a:endParaRPr>
          </a:p>
          <a:p>
            <a:pPr lvl="1">
              <a:lnSpc>
                <a:spcPts val="2500"/>
              </a:lnSpc>
            </a:pPr>
            <a:r>
              <a:rPr lang="en-US" sz="2200" b="0" dirty="0">
                <a:solidFill>
                  <a:schemeClr val="tx1"/>
                </a:solidFill>
                <a:ea typeface="+mj-ea"/>
                <a:cs typeface="+mj-cs"/>
              </a:rPr>
              <a:t>Access and security</a:t>
            </a:r>
          </a:p>
          <a:p>
            <a:pPr lvl="1">
              <a:lnSpc>
                <a:spcPts val="2500"/>
              </a:lnSpc>
            </a:pPr>
            <a:r>
              <a:rPr lang="en-US" sz="2200" b="0" dirty="0">
                <a:solidFill>
                  <a:schemeClr val="tx1"/>
                </a:solidFill>
                <a:ea typeface="+mj-ea"/>
                <a:cs typeface="+mj-cs"/>
              </a:rPr>
              <a:t>Functionality of facilities (infrastructure, HWF, resources,  ….)</a:t>
            </a:r>
          </a:p>
          <a:p>
            <a:pPr lvl="1">
              <a:lnSpc>
                <a:spcPts val="2500"/>
              </a:lnSpc>
              <a:buFont typeface="Symbol" panose="05050102010706020507" pitchFamily="18" charset="2"/>
              <a:buChar char="Þ"/>
            </a:pPr>
            <a:r>
              <a:rPr lang="en-US" sz="2200" dirty="0">
                <a:solidFill>
                  <a:schemeClr val="tx1"/>
                </a:solidFill>
                <a:ea typeface="+mj-ea"/>
                <a:cs typeface="+mj-cs"/>
              </a:rPr>
              <a:t>Available/functional service delivery platforms</a:t>
            </a:r>
          </a:p>
          <a:p>
            <a:pPr marL="457200" lvl="1" indent="0">
              <a:lnSpc>
                <a:spcPts val="2500"/>
              </a:lnSpc>
              <a:buNone/>
            </a:pPr>
            <a:endParaRPr lang="en-US" sz="2200" dirty="0">
              <a:solidFill>
                <a:schemeClr val="tx1"/>
              </a:solidFill>
              <a:ea typeface="+mj-ea"/>
              <a:cs typeface="+mj-cs"/>
            </a:endParaRPr>
          </a:p>
          <a:p>
            <a:pPr lvl="1">
              <a:lnSpc>
                <a:spcPts val="2500"/>
              </a:lnSpc>
            </a:pPr>
            <a:r>
              <a:rPr lang="en-US" sz="2200" b="0" dirty="0">
                <a:solidFill>
                  <a:schemeClr val="tx1"/>
                </a:solidFill>
                <a:ea typeface="+mj-ea"/>
                <a:cs typeface="+mj-cs"/>
              </a:rPr>
              <a:t>Population</a:t>
            </a:r>
          </a:p>
          <a:p>
            <a:pPr lvl="1">
              <a:lnSpc>
                <a:spcPts val="2500"/>
              </a:lnSpc>
            </a:pPr>
            <a:r>
              <a:rPr lang="en-US" sz="2200" b="0" dirty="0">
                <a:solidFill>
                  <a:schemeClr val="tx1"/>
                </a:solidFill>
                <a:ea typeface="+mj-ea"/>
                <a:cs typeface="+mj-cs"/>
              </a:rPr>
              <a:t>Disease burden</a:t>
            </a:r>
          </a:p>
          <a:p>
            <a:pPr lvl="1">
              <a:lnSpc>
                <a:spcPts val="2500"/>
              </a:lnSpc>
            </a:pPr>
            <a:r>
              <a:rPr lang="en-US" sz="2200" b="0" dirty="0">
                <a:solidFill>
                  <a:schemeClr val="tx1"/>
                </a:solidFill>
                <a:ea typeface="+mj-ea"/>
                <a:cs typeface="+mj-cs"/>
              </a:rPr>
              <a:t>Existing national EPHS</a:t>
            </a:r>
          </a:p>
          <a:p>
            <a:pPr lvl="1">
              <a:lnSpc>
                <a:spcPts val="2500"/>
              </a:lnSpc>
              <a:buFont typeface="Symbol" panose="05050102010706020507" pitchFamily="18" charset="2"/>
              <a:buChar char="Þ"/>
            </a:pPr>
            <a:r>
              <a:rPr lang="en-US" sz="2200" dirty="0">
                <a:solidFill>
                  <a:schemeClr val="tx1"/>
                </a:solidFill>
                <a:ea typeface="+mj-ea"/>
                <a:cs typeface="+mj-cs"/>
              </a:rPr>
              <a:t>Needs</a:t>
            </a:r>
          </a:p>
          <a:p>
            <a:pPr marL="914400" lvl="2" indent="0">
              <a:lnSpc>
                <a:spcPts val="2500"/>
              </a:lnSpc>
              <a:buNone/>
            </a:pPr>
            <a:endParaRPr lang="en-US" sz="1800" b="0" dirty="0">
              <a:solidFill>
                <a:schemeClr val="tx1"/>
              </a:solidFill>
              <a:ea typeface="+mj-ea"/>
              <a:cs typeface="+mj-cs"/>
            </a:endParaRPr>
          </a:p>
          <a:p>
            <a:pPr lvl="1">
              <a:lnSpc>
                <a:spcPts val="2500"/>
              </a:lnSpc>
              <a:buFont typeface="Arial" panose="020B0604020202020204" pitchFamily="34" charset="0"/>
              <a:buChar char="•"/>
            </a:pPr>
            <a:endParaRPr lang="en-CA" sz="2000" b="0" dirty="0">
              <a:solidFill>
                <a:schemeClr val="tx1"/>
              </a:solidFill>
              <a:ea typeface="+mj-ea"/>
              <a:cs typeface="+mj-cs"/>
            </a:endParaRPr>
          </a:p>
          <a:p>
            <a:pPr lvl="1">
              <a:lnSpc>
                <a:spcPts val="2500"/>
              </a:lnSpc>
              <a:buFont typeface="Arial" panose="020B0604020202020204" pitchFamily="34" charset="0"/>
              <a:buChar char="•"/>
            </a:pPr>
            <a:endParaRPr lang="en-CA" sz="2000" b="0" dirty="0">
              <a:solidFill>
                <a:schemeClr val="tx1"/>
              </a:solidFill>
              <a:ea typeface="+mj-ea"/>
              <a:cs typeface="+mj-cs"/>
            </a:endParaRPr>
          </a:p>
          <a:p>
            <a:pPr marL="457200" lvl="1" indent="0">
              <a:lnSpc>
                <a:spcPts val="2500"/>
              </a:lnSpc>
              <a:buNone/>
            </a:pPr>
            <a:r>
              <a:rPr lang="en-CA" sz="1800" dirty="0">
                <a:ea typeface="+mj-ea"/>
                <a:cs typeface="+mj-cs"/>
              </a:rPr>
              <a:t> </a:t>
            </a:r>
          </a:p>
          <a:p>
            <a:pPr marL="0" indent="0">
              <a:lnSpc>
                <a:spcPts val="2500"/>
              </a:lnSpc>
              <a:buNone/>
            </a:pPr>
            <a:endParaRPr lang="en-CA" sz="1600" b="0" dirty="0">
              <a:ea typeface="+mj-ea"/>
              <a:cs typeface="+mj-cs"/>
            </a:endParaRPr>
          </a:p>
        </p:txBody>
      </p:sp>
      <p:sp>
        <p:nvSpPr>
          <p:cNvPr id="5" name="TextBox 4">
            <a:extLst>
              <a:ext uri="{FF2B5EF4-FFF2-40B4-BE49-F238E27FC236}">
                <a16:creationId xmlns:a16="http://schemas.microsoft.com/office/drawing/2014/main" id="{F6E45726-8398-4DE7-8411-CB10CB0F5650}"/>
              </a:ext>
            </a:extLst>
          </p:cNvPr>
          <p:cNvSpPr txBox="1"/>
          <p:nvPr/>
        </p:nvSpPr>
        <p:spPr>
          <a:xfrm>
            <a:off x="6829137" y="1226468"/>
            <a:ext cx="2232248" cy="523220"/>
          </a:xfrm>
          <a:prstGeom prst="rect">
            <a:avLst/>
          </a:prstGeom>
          <a:noFill/>
        </p:spPr>
        <p:txBody>
          <a:bodyPr wrap="square" rtlCol="0">
            <a:spAutoFit/>
          </a:bodyPr>
          <a:lstStyle/>
          <a:p>
            <a:r>
              <a:rPr lang="en-CA" sz="1400" dirty="0">
                <a:solidFill>
                  <a:schemeClr val="tx1">
                    <a:lumMod val="50000"/>
                    <a:lumOff val="50000"/>
                  </a:schemeClr>
                </a:solidFill>
                <a:latin typeface="Segoe Condensed" panose="020B0606040200020203"/>
              </a:rPr>
              <a:t>(MAP WITH PARTIAL AND EVOLVING INFORMATION)</a:t>
            </a:r>
            <a:endParaRPr lang="en-US" sz="1400" dirty="0">
              <a:solidFill>
                <a:schemeClr val="tx1">
                  <a:lumMod val="50000"/>
                  <a:lumOff val="50000"/>
                </a:schemeClr>
              </a:solidFill>
              <a:latin typeface="Segoe Condensed" panose="020B0606040200020203"/>
            </a:endParaRPr>
          </a:p>
        </p:txBody>
      </p:sp>
      <p:sp>
        <p:nvSpPr>
          <p:cNvPr id="7" name="Rectangle 6">
            <a:extLst>
              <a:ext uri="{FF2B5EF4-FFF2-40B4-BE49-F238E27FC236}">
                <a16:creationId xmlns:a16="http://schemas.microsoft.com/office/drawing/2014/main" id="{DE019DFC-1AED-4864-BC0E-AE5C4F22499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A7AA4083-2E6C-4418-9504-1EB23497DEF6}"/>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929089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extBox 3"/>
          <p:cNvSpPr txBox="1"/>
          <p:nvPr/>
        </p:nvSpPr>
        <p:spPr>
          <a:xfrm>
            <a:off x="1829743" y="1810340"/>
            <a:ext cx="9494730" cy="2800767"/>
          </a:xfrm>
          <a:prstGeom prst="rect">
            <a:avLst/>
          </a:prstGeom>
          <a:noFill/>
        </p:spPr>
        <p:txBody>
          <a:bodyPr wrap="square" rtlCol="0">
            <a:spAutoFit/>
          </a:bodyPr>
          <a:lstStyle/>
          <a:p>
            <a:pPr algn="ctr"/>
            <a:r>
              <a:rPr lang="en-US" sz="4400" dirty="0"/>
              <a:t>What do you need</a:t>
            </a:r>
          </a:p>
          <a:p>
            <a:pPr algn="ctr"/>
            <a:r>
              <a:rPr lang="en-US" sz="4400" dirty="0"/>
              <a:t>to ensure appropriate health care services </a:t>
            </a:r>
          </a:p>
          <a:p>
            <a:pPr algn="ctr"/>
            <a:r>
              <a:rPr lang="en-US" sz="4400" dirty="0"/>
              <a:t>can be provided?</a:t>
            </a:r>
          </a:p>
        </p:txBody>
      </p:sp>
      <p:sp>
        <p:nvSpPr>
          <p:cNvPr id="5" name="TextBox 4"/>
          <p:cNvSpPr txBox="1"/>
          <p:nvPr/>
        </p:nvSpPr>
        <p:spPr>
          <a:xfrm>
            <a:off x="1033875" y="2104272"/>
            <a:ext cx="1326004" cy="1569660"/>
          </a:xfrm>
          <a:prstGeom prst="rect">
            <a:avLst/>
          </a:prstGeom>
          <a:noFill/>
        </p:spPr>
        <p:txBody>
          <a:bodyPr wrap="none" rtlCol="0">
            <a:spAutoFit/>
          </a:bodyPr>
          <a:lstStyle/>
          <a:p>
            <a:r>
              <a:rPr lang="en-US" sz="9600" b="1" dirty="0">
                <a:solidFill>
                  <a:srgbClr val="FF0000"/>
                </a:solidFill>
              </a:rPr>
              <a:t>??</a:t>
            </a:r>
          </a:p>
        </p:txBody>
      </p:sp>
      <p:sp>
        <p:nvSpPr>
          <p:cNvPr id="6" name="Slide Number Placeholder 5"/>
          <p:cNvSpPr>
            <a:spLocks noGrp="1"/>
          </p:cNvSpPr>
          <p:nvPr>
            <p:ph type="sldNum" sz="quarter" idx="12"/>
          </p:nvPr>
        </p:nvSpPr>
        <p:spPr/>
        <p:txBody>
          <a:bodyPr/>
          <a:lstStyle/>
          <a:p>
            <a:fld id="{00865948-8B76-4A50-B7DB-B45DBE1BD062}" type="slidenum">
              <a:rPr lang="fr-CH" smtClean="0"/>
              <a:t>13</a:t>
            </a:fld>
            <a:endParaRPr lang="fr-CH"/>
          </a:p>
        </p:txBody>
      </p:sp>
    </p:spTree>
    <p:extLst>
      <p:ext uri="{BB962C8B-B14F-4D97-AF65-F5344CB8AC3E}">
        <p14:creationId xmlns:p14="http://schemas.microsoft.com/office/powerpoint/2010/main" val="2243296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1"/>
          <p:cNvSpPr txBox="1">
            <a:spLocks/>
          </p:cNvSpPr>
          <p:nvPr/>
        </p:nvSpPr>
        <p:spPr>
          <a:xfrm>
            <a:off x="936004" y="252941"/>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u="sng" dirty="0">
                <a:latin typeface="+mn-lt"/>
              </a:rPr>
              <a:t>Building blocks for health services </a:t>
            </a:r>
            <a:br>
              <a:rPr lang="en-GB" u="sng" dirty="0">
                <a:latin typeface="+mn-lt"/>
              </a:rPr>
            </a:br>
            <a:endParaRPr lang="en-US" u="sng" dirty="0">
              <a:latin typeface="+mn-lt"/>
            </a:endParaRPr>
          </a:p>
        </p:txBody>
      </p:sp>
      <p:sp>
        <p:nvSpPr>
          <p:cNvPr id="5" name="Content Placeholder 2"/>
          <p:cNvSpPr txBox="1">
            <a:spLocks/>
          </p:cNvSpPr>
          <p:nvPr/>
        </p:nvSpPr>
        <p:spPr>
          <a:xfrm>
            <a:off x="1168553" y="1578504"/>
            <a:ext cx="105156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Health facilities/Infrastructure</a:t>
            </a:r>
          </a:p>
          <a:p>
            <a:r>
              <a:rPr lang="en-GB" sz="2400" dirty="0"/>
              <a:t>Health workforce (competencies, quantity, mix)</a:t>
            </a:r>
          </a:p>
          <a:p>
            <a:r>
              <a:rPr lang="en-US" sz="2400" dirty="0"/>
              <a:t>Equipment</a:t>
            </a:r>
            <a:endParaRPr lang="en-GB" sz="2400" dirty="0"/>
          </a:p>
          <a:p>
            <a:r>
              <a:rPr lang="en-GB" sz="2400" dirty="0"/>
              <a:t>Medical and non-medical supplies (provision + supply line; essential drug)</a:t>
            </a:r>
          </a:p>
          <a:p>
            <a:r>
              <a:rPr lang="en-GB" sz="2400" dirty="0"/>
              <a:t>Financing</a:t>
            </a:r>
          </a:p>
          <a:p>
            <a:r>
              <a:rPr lang="en-GB" sz="2400" dirty="0"/>
              <a:t>Service delivery (process, quality -international standards)</a:t>
            </a:r>
          </a:p>
          <a:p>
            <a:r>
              <a:rPr lang="en-GB" sz="2400" dirty="0"/>
              <a:t>Health information management system</a:t>
            </a:r>
          </a:p>
          <a:p>
            <a:r>
              <a:rPr lang="en-GB" sz="2400" dirty="0"/>
              <a:t>Leadership, governance </a:t>
            </a:r>
          </a:p>
          <a:p>
            <a:r>
              <a:rPr lang="en-GB" sz="2400" dirty="0"/>
              <a:t>Coordination</a:t>
            </a:r>
          </a:p>
          <a:p>
            <a:r>
              <a:rPr lang="en-GB" sz="2400" dirty="0"/>
              <a:t>Communities </a:t>
            </a:r>
          </a:p>
          <a:p>
            <a:pPr marL="457200" lvl="1" indent="0">
              <a:buNone/>
            </a:pPr>
            <a:r>
              <a:rPr lang="en-US" sz="1600" i="1" dirty="0"/>
              <a:t>                                                                                                       Based on the WHO’s Framework for a System Approach </a:t>
            </a:r>
            <a:endParaRPr lang="en-GB" sz="1600" i="1" dirty="0"/>
          </a:p>
          <a:p>
            <a:pPr marL="0" indent="0" algn="r">
              <a:buFont typeface="Arial" panose="020B0604020202020204" pitchFamily="34" charset="0"/>
              <a:buNone/>
            </a:pPr>
            <a:endParaRPr lang="en-GB" sz="1800" i="1" dirty="0"/>
          </a:p>
          <a:p>
            <a:pPr marL="0" indent="0" algn="r">
              <a:buFont typeface="Arial" panose="020B0604020202020204" pitchFamily="34" charset="0"/>
              <a:buNone/>
            </a:pPr>
            <a:endParaRPr lang="en-GB" sz="1800" i="1" dirty="0"/>
          </a:p>
          <a:p>
            <a:pPr marL="0" indent="0" algn="r">
              <a:buFont typeface="Arial" panose="020B0604020202020204" pitchFamily="34" charset="0"/>
              <a:buNone/>
            </a:pPr>
            <a:endParaRPr lang="en-GB" sz="1800" i="1" dirty="0"/>
          </a:p>
          <a:p>
            <a:endParaRPr lang="en-GB" sz="1800" dirty="0">
              <a:solidFill>
                <a:srgbClr val="FF0000"/>
              </a:solidFill>
            </a:endParaRPr>
          </a:p>
        </p:txBody>
      </p:sp>
      <p:sp>
        <p:nvSpPr>
          <p:cNvPr id="6" name="Slide Number Placeholder 5"/>
          <p:cNvSpPr>
            <a:spLocks noGrp="1"/>
          </p:cNvSpPr>
          <p:nvPr>
            <p:ph type="sldNum" sz="quarter" idx="12"/>
          </p:nvPr>
        </p:nvSpPr>
        <p:spPr/>
        <p:txBody>
          <a:bodyPr/>
          <a:lstStyle/>
          <a:p>
            <a:fld id="{00865948-8B76-4A50-B7DB-B45DBE1BD062}" type="slidenum">
              <a:rPr lang="fr-CH" smtClean="0"/>
              <a:t>14</a:t>
            </a:fld>
            <a:endParaRPr lang="fr-CH"/>
          </a:p>
        </p:txBody>
      </p:sp>
    </p:spTree>
    <p:extLst>
      <p:ext uri="{BB962C8B-B14F-4D97-AF65-F5344CB8AC3E}">
        <p14:creationId xmlns:p14="http://schemas.microsoft.com/office/powerpoint/2010/main" val="2971904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Governance and Leadership</a:t>
            </a:r>
          </a:p>
        </p:txBody>
      </p:sp>
      <p:sp>
        <p:nvSpPr>
          <p:cNvPr id="5" name="Content Placeholder 2"/>
          <p:cNvSpPr txBox="1">
            <a:spLocks/>
          </p:cNvSpPr>
          <p:nvPr/>
        </p:nvSpPr>
        <p:spPr>
          <a:xfrm>
            <a:off x="838200" y="2367737"/>
            <a:ext cx="10515600" cy="271429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t>The first responsibility lies with the national authorities</a:t>
            </a:r>
          </a:p>
          <a:p>
            <a:pPr marL="0" indent="0" algn="ctr">
              <a:buFont typeface="Arial" panose="020B0604020202020204" pitchFamily="34" charset="0"/>
              <a:buNone/>
            </a:pPr>
            <a:endParaRPr lang="en-US" sz="3200" dirty="0"/>
          </a:p>
          <a:p>
            <a:pPr marL="0" indent="0" algn="ctr">
              <a:buNone/>
            </a:pPr>
            <a:r>
              <a:rPr lang="en-US" sz="3200" dirty="0"/>
              <a:t>In times of a crisis, national authorities may not have the capacity to manage everything on their own and may be supported </a:t>
            </a:r>
            <a:r>
              <a:rPr lang="en-GB" sz="3200" dirty="0"/>
              <a:t>by international agencies and community based organizations</a:t>
            </a:r>
          </a:p>
          <a:p>
            <a:pPr marL="342900" indent="-342900">
              <a:buFont typeface="Arial" charset="0"/>
              <a:buChar char="•"/>
            </a:pPr>
            <a:endParaRPr lang="en-GB" sz="3200" dirty="0"/>
          </a:p>
          <a:p>
            <a:pPr marL="0" indent="0" algn="ctr">
              <a:buFont typeface="Arial" panose="020B0604020202020204" pitchFamily="34" charset="0"/>
              <a:buNone/>
            </a:pPr>
            <a:endParaRPr lang="en-US" sz="3200" dirty="0"/>
          </a:p>
          <a:p>
            <a:pPr marL="0" indent="0" algn="ctr">
              <a:buFont typeface="Arial" panose="020B0604020202020204" pitchFamily="34" charset="0"/>
              <a:buNone/>
            </a:pPr>
            <a:endParaRPr lang="en-US" sz="3200" dirty="0"/>
          </a:p>
        </p:txBody>
      </p:sp>
      <p:sp>
        <p:nvSpPr>
          <p:cNvPr id="6" name="Slide Number Placeholder 5"/>
          <p:cNvSpPr>
            <a:spLocks noGrp="1"/>
          </p:cNvSpPr>
          <p:nvPr>
            <p:ph type="sldNum" sz="quarter" idx="12"/>
          </p:nvPr>
        </p:nvSpPr>
        <p:spPr/>
        <p:txBody>
          <a:bodyPr/>
          <a:lstStyle/>
          <a:p>
            <a:fld id="{00865948-8B76-4A50-B7DB-B45DBE1BD062}" type="slidenum">
              <a:rPr lang="fr-CH" smtClean="0"/>
              <a:t>15</a:t>
            </a:fld>
            <a:endParaRPr lang="fr-CH"/>
          </a:p>
        </p:txBody>
      </p:sp>
    </p:spTree>
    <p:extLst>
      <p:ext uri="{BB962C8B-B14F-4D97-AF65-F5344CB8AC3E}">
        <p14:creationId xmlns:p14="http://schemas.microsoft.com/office/powerpoint/2010/main" val="2924472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Coordination</a:t>
            </a:r>
          </a:p>
        </p:txBody>
      </p:sp>
      <p:sp>
        <p:nvSpPr>
          <p:cNvPr id="5" name="Content Placeholder 2"/>
          <p:cNvSpPr txBox="1">
            <a:spLocks/>
          </p:cNvSpPr>
          <p:nvPr/>
        </p:nvSpPr>
        <p:spPr>
          <a:xfrm>
            <a:off x="1079938" y="1847850"/>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a:p>
            <a:pPr marL="0" indent="0" algn="ctr">
              <a:buFont typeface="Arial" panose="020B0604020202020204" pitchFamily="34" charset="0"/>
              <a:buNone/>
            </a:pPr>
            <a:r>
              <a:rPr lang="en-US" dirty="0"/>
              <a:t>The humanitarian response in crisis situations is often marked by chaos and duplication and gaps in services</a:t>
            </a:r>
          </a:p>
          <a:p>
            <a:pPr algn="ctr"/>
            <a:endParaRPr lang="en-US" dirty="0"/>
          </a:p>
          <a:p>
            <a:pPr marL="0" indent="0" algn="ctr">
              <a:buFont typeface="Arial" panose="020B0604020202020204" pitchFamily="34" charset="0"/>
              <a:buNone/>
            </a:pPr>
            <a:r>
              <a:rPr lang="en-US" dirty="0"/>
              <a:t>The Cluster system was created in 2005 to bring those who intervene during humanitarian crisis together by sector to strengthen inter-agency coordination and enhance the desired impact, e.g. Health Cluster with WHO as lead agency </a:t>
            </a:r>
          </a:p>
        </p:txBody>
      </p:sp>
      <p:sp>
        <p:nvSpPr>
          <p:cNvPr id="6" name="Slide Number Placeholder 5"/>
          <p:cNvSpPr>
            <a:spLocks noGrp="1"/>
          </p:cNvSpPr>
          <p:nvPr>
            <p:ph type="sldNum" sz="quarter" idx="12"/>
          </p:nvPr>
        </p:nvSpPr>
        <p:spPr/>
        <p:txBody>
          <a:bodyPr/>
          <a:lstStyle/>
          <a:p>
            <a:fld id="{00865948-8B76-4A50-B7DB-B45DBE1BD062}" type="slidenum">
              <a:rPr lang="fr-CH" smtClean="0"/>
              <a:t>16</a:t>
            </a:fld>
            <a:endParaRPr lang="fr-CH"/>
          </a:p>
        </p:txBody>
      </p:sp>
    </p:spTree>
    <p:extLst>
      <p:ext uri="{BB962C8B-B14F-4D97-AF65-F5344CB8AC3E}">
        <p14:creationId xmlns:p14="http://schemas.microsoft.com/office/powerpoint/2010/main" val="2959177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Rectangle 3"/>
          <p:cNvSpPr/>
          <p:nvPr/>
        </p:nvSpPr>
        <p:spPr>
          <a:xfrm>
            <a:off x="1769262" y="975418"/>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HEALTH WORK FORCE</a:t>
            </a:r>
          </a:p>
        </p:txBody>
      </p:sp>
      <p:sp>
        <p:nvSpPr>
          <p:cNvPr id="5" name="TextBox 4"/>
          <p:cNvSpPr txBox="1"/>
          <p:nvPr/>
        </p:nvSpPr>
        <p:spPr>
          <a:xfrm>
            <a:off x="4325288" y="48641"/>
            <a:ext cx="3827137" cy="769441"/>
          </a:xfrm>
          <a:prstGeom prst="rect">
            <a:avLst/>
          </a:prstGeom>
          <a:noFill/>
        </p:spPr>
        <p:txBody>
          <a:bodyPr wrap="none" rtlCol="0">
            <a:spAutoFit/>
          </a:bodyPr>
          <a:lstStyle/>
          <a:p>
            <a:pPr algn="ctr"/>
            <a:r>
              <a:rPr lang="en-US" sz="4400" u="sng" dirty="0"/>
              <a:t>Health Services</a:t>
            </a:r>
            <a:endParaRPr lang="fr-CH" sz="4400" u="sng" dirty="0"/>
          </a:p>
        </p:txBody>
      </p:sp>
      <p:sp>
        <p:nvSpPr>
          <p:cNvPr id="6" name="Rectangle 5"/>
          <p:cNvSpPr/>
          <p:nvPr/>
        </p:nvSpPr>
        <p:spPr>
          <a:xfrm>
            <a:off x="4500033" y="982120"/>
            <a:ext cx="3403600" cy="53678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Isosceles Triangle 6"/>
          <p:cNvSpPr/>
          <p:nvPr/>
        </p:nvSpPr>
        <p:spPr>
          <a:xfrm>
            <a:off x="4500033" y="941024"/>
            <a:ext cx="3403599" cy="5367867"/>
          </a:xfrm>
          <a:prstGeom prst="triangle">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8" name="Straight Connector 7"/>
          <p:cNvCxnSpPr/>
          <p:nvPr/>
        </p:nvCxnSpPr>
        <p:spPr>
          <a:xfrm>
            <a:off x="4974166" y="4936055"/>
            <a:ext cx="2497667"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9" name="Straight Connector 8"/>
          <p:cNvCxnSpPr/>
          <p:nvPr/>
        </p:nvCxnSpPr>
        <p:spPr>
          <a:xfrm>
            <a:off x="5528733" y="3115721"/>
            <a:ext cx="1401233" cy="0"/>
          </a:xfrm>
          <a:prstGeom prst="line">
            <a:avLst/>
          </a:prstGeom>
          <a:ln w="28575">
            <a:prstDash val="solid"/>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6096000" y="5435587"/>
            <a:ext cx="308098" cy="646331"/>
          </a:xfrm>
          <a:prstGeom prst="rect">
            <a:avLst/>
          </a:prstGeom>
          <a:noFill/>
        </p:spPr>
        <p:txBody>
          <a:bodyPr wrap="none" rtlCol="0">
            <a:spAutoFit/>
          </a:bodyPr>
          <a:lstStyle/>
          <a:p>
            <a:r>
              <a:rPr lang="en-US" sz="3600" b="1" dirty="0"/>
              <a:t>I</a:t>
            </a:r>
            <a:endParaRPr lang="fr-CH" sz="3600" b="1" dirty="0"/>
          </a:p>
        </p:txBody>
      </p:sp>
      <p:sp>
        <p:nvSpPr>
          <p:cNvPr id="11" name="TextBox 10"/>
          <p:cNvSpPr txBox="1"/>
          <p:nvPr/>
        </p:nvSpPr>
        <p:spPr>
          <a:xfrm>
            <a:off x="6027746" y="3795056"/>
            <a:ext cx="377026" cy="523220"/>
          </a:xfrm>
          <a:prstGeom prst="rect">
            <a:avLst/>
          </a:prstGeom>
          <a:noFill/>
        </p:spPr>
        <p:txBody>
          <a:bodyPr wrap="none" rtlCol="0">
            <a:spAutoFit/>
          </a:bodyPr>
          <a:lstStyle/>
          <a:p>
            <a:r>
              <a:rPr lang="en-US" sz="2800" b="1" dirty="0"/>
              <a:t>II</a:t>
            </a:r>
            <a:endParaRPr lang="fr-CH" sz="2800" b="1" dirty="0"/>
          </a:p>
        </p:txBody>
      </p:sp>
      <p:sp>
        <p:nvSpPr>
          <p:cNvPr id="12" name="TextBox 11"/>
          <p:cNvSpPr txBox="1"/>
          <p:nvPr/>
        </p:nvSpPr>
        <p:spPr>
          <a:xfrm>
            <a:off x="5945992" y="1974722"/>
            <a:ext cx="429926" cy="461665"/>
          </a:xfrm>
          <a:prstGeom prst="rect">
            <a:avLst/>
          </a:prstGeom>
          <a:noFill/>
        </p:spPr>
        <p:txBody>
          <a:bodyPr wrap="none" rtlCol="0">
            <a:spAutoFit/>
          </a:bodyPr>
          <a:lstStyle/>
          <a:p>
            <a:r>
              <a:rPr lang="en-US" sz="2400" b="1" dirty="0"/>
              <a:t>III</a:t>
            </a:r>
            <a:endParaRPr lang="fr-CH" sz="2400" b="1" dirty="0"/>
          </a:p>
        </p:txBody>
      </p:sp>
      <p:sp>
        <p:nvSpPr>
          <p:cNvPr id="13" name="Oval 12"/>
          <p:cNvSpPr/>
          <p:nvPr/>
        </p:nvSpPr>
        <p:spPr>
          <a:xfrm>
            <a:off x="6029461" y="2531492"/>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4" name="Oval 13"/>
          <p:cNvSpPr/>
          <p:nvPr/>
        </p:nvSpPr>
        <p:spPr>
          <a:xfrm>
            <a:off x="6029461" y="3305470"/>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5" name="Oval 14"/>
          <p:cNvSpPr/>
          <p:nvPr/>
        </p:nvSpPr>
        <p:spPr>
          <a:xfrm>
            <a:off x="5606128" y="3572675"/>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6" name="Oval 15"/>
          <p:cNvSpPr/>
          <p:nvPr/>
        </p:nvSpPr>
        <p:spPr>
          <a:xfrm>
            <a:off x="6452794" y="3568457"/>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7" name="Oval 16"/>
          <p:cNvSpPr/>
          <p:nvPr/>
        </p:nvSpPr>
        <p:spPr>
          <a:xfrm>
            <a:off x="5355561" y="4483320"/>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8" name="Oval 17"/>
          <p:cNvSpPr/>
          <p:nvPr/>
        </p:nvSpPr>
        <p:spPr>
          <a:xfrm>
            <a:off x="6584287" y="4362859"/>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9" name="Oval 18"/>
          <p:cNvSpPr/>
          <p:nvPr/>
        </p:nvSpPr>
        <p:spPr>
          <a:xfrm>
            <a:off x="5092574" y="5114771"/>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0" name="Oval 19"/>
          <p:cNvSpPr/>
          <p:nvPr/>
        </p:nvSpPr>
        <p:spPr>
          <a:xfrm>
            <a:off x="4974166" y="5554462"/>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1" name="Oval 20"/>
          <p:cNvSpPr/>
          <p:nvPr/>
        </p:nvSpPr>
        <p:spPr>
          <a:xfrm>
            <a:off x="4829587" y="5994153"/>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2" name="Oval 21"/>
          <p:cNvSpPr/>
          <p:nvPr/>
        </p:nvSpPr>
        <p:spPr>
          <a:xfrm>
            <a:off x="5606127" y="5071766"/>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3" name="Oval 22"/>
          <p:cNvSpPr/>
          <p:nvPr/>
        </p:nvSpPr>
        <p:spPr>
          <a:xfrm>
            <a:off x="5397239" y="5496794"/>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4" name="Oval 23"/>
          <p:cNvSpPr/>
          <p:nvPr/>
        </p:nvSpPr>
        <p:spPr>
          <a:xfrm>
            <a:off x="5443015" y="6025679"/>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5" name="Oval 24"/>
          <p:cNvSpPr/>
          <p:nvPr/>
        </p:nvSpPr>
        <p:spPr>
          <a:xfrm>
            <a:off x="6798472" y="5046411"/>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6" name="Oval 25"/>
          <p:cNvSpPr/>
          <p:nvPr/>
        </p:nvSpPr>
        <p:spPr>
          <a:xfrm>
            <a:off x="7124699" y="5435587"/>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7" name="Oval 26"/>
          <p:cNvSpPr/>
          <p:nvPr/>
        </p:nvSpPr>
        <p:spPr>
          <a:xfrm>
            <a:off x="6666978" y="5651869"/>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8" name="Oval 27"/>
          <p:cNvSpPr/>
          <p:nvPr/>
        </p:nvSpPr>
        <p:spPr>
          <a:xfrm>
            <a:off x="7256192" y="6008673"/>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9" name="Rectangle 28"/>
          <p:cNvSpPr/>
          <p:nvPr/>
        </p:nvSpPr>
        <p:spPr>
          <a:xfrm>
            <a:off x="1778000" y="3316720"/>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(NON-)MEDICAL SUPPLIES</a:t>
            </a:r>
            <a:endParaRPr lang="fr-CH" sz="2400" dirty="0">
              <a:solidFill>
                <a:schemeClr val="tx1"/>
              </a:solidFill>
            </a:endParaRPr>
          </a:p>
        </p:txBody>
      </p:sp>
      <p:sp>
        <p:nvSpPr>
          <p:cNvPr id="30" name="Rectangle 29"/>
          <p:cNvSpPr/>
          <p:nvPr/>
        </p:nvSpPr>
        <p:spPr>
          <a:xfrm>
            <a:off x="1784620" y="5670006"/>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SERVICE DELIVERY </a:t>
            </a:r>
            <a:endParaRPr lang="fr-CH" sz="2400" dirty="0"/>
          </a:p>
        </p:txBody>
      </p:sp>
      <p:sp>
        <p:nvSpPr>
          <p:cNvPr id="31" name="Rectangle 30"/>
          <p:cNvSpPr/>
          <p:nvPr/>
        </p:nvSpPr>
        <p:spPr>
          <a:xfrm>
            <a:off x="7897010" y="1045394"/>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LEADERSHIP, GOVERNANCE  </a:t>
            </a:r>
            <a:endParaRPr lang="fr-CH" sz="2400" dirty="0">
              <a:solidFill>
                <a:schemeClr val="tx1"/>
              </a:solidFill>
            </a:endParaRPr>
          </a:p>
        </p:txBody>
      </p:sp>
      <p:sp>
        <p:nvSpPr>
          <p:cNvPr id="32" name="Rectangle 31"/>
          <p:cNvSpPr/>
          <p:nvPr/>
        </p:nvSpPr>
        <p:spPr>
          <a:xfrm>
            <a:off x="7903632" y="3407430"/>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HMIS</a:t>
            </a:r>
            <a:endParaRPr lang="fr-CH" sz="2400" dirty="0">
              <a:solidFill>
                <a:schemeClr val="tx1"/>
              </a:solidFill>
            </a:endParaRPr>
          </a:p>
        </p:txBody>
      </p:sp>
      <p:sp>
        <p:nvSpPr>
          <p:cNvPr id="33" name="Rectangle 32"/>
          <p:cNvSpPr/>
          <p:nvPr/>
        </p:nvSpPr>
        <p:spPr>
          <a:xfrm>
            <a:off x="7903632" y="2162671"/>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FINANCING</a:t>
            </a:r>
            <a:endParaRPr lang="fr-CH" sz="2400" dirty="0">
              <a:solidFill>
                <a:schemeClr val="tx1"/>
              </a:solidFill>
            </a:endParaRPr>
          </a:p>
        </p:txBody>
      </p:sp>
      <p:sp>
        <p:nvSpPr>
          <p:cNvPr id="34" name="TextBox 33"/>
          <p:cNvSpPr txBox="1"/>
          <p:nvPr/>
        </p:nvSpPr>
        <p:spPr>
          <a:xfrm>
            <a:off x="4171721" y="6442518"/>
            <a:ext cx="4284827" cy="461665"/>
          </a:xfrm>
          <a:prstGeom prst="rect">
            <a:avLst/>
          </a:prstGeom>
          <a:noFill/>
        </p:spPr>
        <p:txBody>
          <a:bodyPr wrap="none" rtlCol="0">
            <a:spAutoFit/>
          </a:bodyPr>
          <a:lstStyle/>
          <a:p>
            <a:r>
              <a:rPr lang="en-US" sz="2400" dirty="0">
                <a:solidFill>
                  <a:srgbClr val="C00000"/>
                </a:solidFill>
              </a:rPr>
              <a:t>Large Scale Humanitarian Impact</a:t>
            </a:r>
            <a:endParaRPr lang="fr-CH" sz="2400" dirty="0">
              <a:solidFill>
                <a:srgbClr val="C00000"/>
              </a:solidFill>
            </a:endParaRPr>
          </a:p>
        </p:txBody>
      </p:sp>
      <p:sp>
        <p:nvSpPr>
          <p:cNvPr id="35" name="Rectangle 34"/>
          <p:cNvSpPr/>
          <p:nvPr/>
        </p:nvSpPr>
        <p:spPr>
          <a:xfrm>
            <a:off x="1777998" y="2165849"/>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HEALTH FACILITIES INFRASTRUCTURE</a:t>
            </a:r>
          </a:p>
        </p:txBody>
      </p:sp>
      <p:sp>
        <p:nvSpPr>
          <p:cNvPr id="36" name="Rectangle 35"/>
          <p:cNvSpPr/>
          <p:nvPr/>
        </p:nvSpPr>
        <p:spPr>
          <a:xfrm>
            <a:off x="1769263" y="4494352"/>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EQUIPMENT </a:t>
            </a:r>
            <a:endParaRPr lang="fr-CH" sz="2400" dirty="0">
              <a:solidFill>
                <a:schemeClr val="tx1"/>
              </a:solidFill>
            </a:endParaRPr>
          </a:p>
        </p:txBody>
      </p:sp>
      <p:sp>
        <p:nvSpPr>
          <p:cNvPr id="37" name="Rectangle 36"/>
          <p:cNvSpPr/>
          <p:nvPr/>
        </p:nvSpPr>
        <p:spPr>
          <a:xfrm>
            <a:off x="7912369" y="5670006"/>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400" dirty="0">
                <a:solidFill>
                  <a:schemeClr val="tx1"/>
                </a:solidFill>
              </a:rPr>
              <a:t>COORDINATION</a:t>
            </a:r>
          </a:p>
        </p:txBody>
      </p:sp>
      <p:sp>
        <p:nvSpPr>
          <p:cNvPr id="38" name="TextBox 37"/>
          <p:cNvSpPr txBox="1"/>
          <p:nvPr/>
        </p:nvSpPr>
        <p:spPr>
          <a:xfrm>
            <a:off x="4974166" y="1593169"/>
            <a:ext cx="184731" cy="369332"/>
          </a:xfrm>
          <a:prstGeom prst="rect">
            <a:avLst/>
          </a:prstGeom>
          <a:noFill/>
        </p:spPr>
        <p:txBody>
          <a:bodyPr wrap="none" rtlCol="0">
            <a:spAutoFit/>
          </a:bodyPr>
          <a:lstStyle/>
          <a:p>
            <a:endParaRPr lang="en-GB" dirty="0"/>
          </a:p>
        </p:txBody>
      </p:sp>
      <p:grpSp>
        <p:nvGrpSpPr>
          <p:cNvPr id="40" name="Group 104"/>
          <p:cNvGrpSpPr>
            <a:grpSpLocks/>
          </p:cNvGrpSpPr>
          <p:nvPr/>
        </p:nvGrpSpPr>
        <p:grpSpPr bwMode="auto">
          <a:xfrm>
            <a:off x="3074989" y="1484313"/>
            <a:ext cx="6477000" cy="4576763"/>
            <a:chOff x="977" y="1415"/>
            <a:chExt cx="4080" cy="2883"/>
          </a:xfrm>
        </p:grpSpPr>
        <p:graphicFrame>
          <p:nvGraphicFramePr>
            <p:cNvPr id="41" name="Object 105"/>
            <p:cNvGraphicFramePr>
              <a:graphicFrameLocks noChangeAspect="1"/>
            </p:cNvGraphicFramePr>
            <p:nvPr/>
          </p:nvGraphicFramePr>
          <p:xfrm>
            <a:off x="977" y="1415"/>
            <a:ext cx="4080" cy="2883"/>
          </p:xfrm>
          <a:graphic>
            <a:graphicData uri="http://schemas.openxmlformats.org/presentationml/2006/ole">
              <mc:AlternateContent xmlns:mc="http://schemas.openxmlformats.org/markup-compatibility/2006">
                <mc:Choice xmlns:v="urn:schemas-microsoft-com:vml" Requires="v">
                  <p:oleObj spid="_x0000_s1026" name="Drawing" r:id="rId5" imgW="1595404" imgH="1126215" progId="FLW3Drawing">
                    <p:embed/>
                  </p:oleObj>
                </mc:Choice>
                <mc:Fallback>
                  <p:oleObj name="Drawing" r:id="rId5" imgW="1595404" imgH="1126215" progId="FLW3Drawing">
                    <p:embed/>
                    <p:pic>
                      <p:nvPicPr>
                        <p:cNvPr id="41" name="Object 1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 y="1415"/>
                          <a:ext cx="4080" cy="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2" name="Text Box 106"/>
            <p:cNvSpPr txBox="1">
              <a:spLocks noChangeArrowheads="1"/>
            </p:cNvSpPr>
            <p:nvPr/>
          </p:nvSpPr>
          <p:spPr bwMode="auto">
            <a:xfrm>
              <a:off x="1632" y="2784"/>
              <a:ext cx="22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CH" altLang="en-US" sz="2000" dirty="0"/>
                <a:t>The impact of </a:t>
              </a:r>
              <a:r>
                <a:rPr lang="fr-CH" altLang="en-US" sz="2000" dirty="0" err="1"/>
                <a:t>armed</a:t>
              </a:r>
              <a:r>
                <a:rPr lang="fr-CH" altLang="en-US" sz="2000" dirty="0"/>
                <a:t> </a:t>
              </a:r>
              <a:r>
                <a:rPr lang="fr-CH" altLang="en-US" sz="2000" dirty="0" err="1"/>
                <a:t>conflicts</a:t>
              </a:r>
              <a:endParaRPr lang="en-GB" altLang="en-US" sz="2000" dirty="0"/>
            </a:p>
          </p:txBody>
        </p:sp>
      </p:grpSp>
      <p:sp>
        <p:nvSpPr>
          <p:cNvPr id="43" name="Explosion 1 42"/>
          <p:cNvSpPr/>
          <p:nvPr/>
        </p:nvSpPr>
        <p:spPr>
          <a:xfrm>
            <a:off x="1363133" y="1473187"/>
            <a:ext cx="1007534" cy="776933"/>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4" name="Explosion 1 43"/>
          <p:cNvSpPr/>
          <p:nvPr/>
        </p:nvSpPr>
        <p:spPr>
          <a:xfrm>
            <a:off x="1226211" y="3714772"/>
            <a:ext cx="1007534" cy="776933"/>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5" name="Explosion 1 44"/>
          <p:cNvSpPr/>
          <p:nvPr/>
        </p:nvSpPr>
        <p:spPr>
          <a:xfrm>
            <a:off x="10256311" y="2507555"/>
            <a:ext cx="1007534" cy="776933"/>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9" name="Slide Number Placeholder 38"/>
          <p:cNvSpPr>
            <a:spLocks noGrp="1"/>
          </p:cNvSpPr>
          <p:nvPr>
            <p:ph type="sldNum" sz="quarter" idx="12"/>
          </p:nvPr>
        </p:nvSpPr>
        <p:spPr/>
        <p:txBody>
          <a:bodyPr/>
          <a:lstStyle/>
          <a:p>
            <a:fld id="{00865948-8B76-4A50-B7DB-B45DBE1BD062}" type="slidenum">
              <a:rPr lang="fr-CH" smtClean="0"/>
              <a:t>17</a:t>
            </a:fld>
            <a:endParaRPr lang="fr-CH" dirty="0"/>
          </a:p>
        </p:txBody>
      </p:sp>
      <p:sp>
        <p:nvSpPr>
          <p:cNvPr id="46" name="Rectangle 45"/>
          <p:cNvSpPr/>
          <p:nvPr/>
        </p:nvSpPr>
        <p:spPr>
          <a:xfrm>
            <a:off x="7922382" y="4531063"/>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COMMUNITIES</a:t>
            </a:r>
            <a:endParaRPr lang="fr-CH" sz="2400" dirty="0">
              <a:solidFill>
                <a:schemeClr val="tx1"/>
              </a:solidFill>
            </a:endParaRPr>
          </a:p>
        </p:txBody>
      </p:sp>
    </p:spTree>
    <p:extLst>
      <p:ext uri="{BB962C8B-B14F-4D97-AF65-F5344CB8AC3E}">
        <p14:creationId xmlns:p14="http://schemas.microsoft.com/office/powerpoint/2010/main" val="145371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2"/>
          <p:cNvSpPr txBox="1">
            <a:spLocks/>
          </p:cNvSpPr>
          <p:nvPr/>
        </p:nvSpPr>
        <p:spPr>
          <a:xfrm>
            <a:off x="391886" y="198964"/>
            <a:ext cx="1180311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Essential Health Services in crisis situations</a:t>
            </a:r>
          </a:p>
        </p:txBody>
      </p:sp>
      <p:sp>
        <p:nvSpPr>
          <p:cNvPr id="5" name="Content Placeholder 3"/>
          <p:cNvSpPr txBox="1">
            <a:spLocks/>
          </p:cNvSpPr>
          <p:nvPr/>
        </p:nvSpPr>
        <p:spPr>
          <a:xfrm>
            <a:off x="930869" y="1967329"/>
            <a:ext cx="10961914"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Package of services for your environment </a:t>
            </a:r>
            <a:endParaRPr lang="en-GB" dirty="0"/>
          </a:p>
          <a:p>
            <a:pPr marL="0" indent="0" algn="ctr">
              <a:buFont typeface="Arial" panose="020B0604020202020204" pitchFamily="34" charset="0"/>
              <a:buNone/>
            </a:pPr>
            <a:r>
              <a:rPr lang="en-GB" dirty="0"/>
              <a:t>Interests of individual patients may conflict with those of public health </a:t>
            </a:r>
          </a:p>
          <a:p>
            <a:pPr marL="0" indent="0" algn="ctr">
              <a:buFont typeface="Arial" panose="020B0604020202020204" pitchFamily="34" charset="0"/>
              <a:buNone/>
            </a:pPr>
            <a:r>
              <a:rPr lang="en-GB" dirty="0"/>
              <a:t>At a moment in time/over time</a:t>
            </a:r>
          </a:p>
          <a:p>
            <a:pPr marL="0" indent="0" algn="ctr">
              <a:buFont typeface="Arial" panose="020B0604020202020204" pitchFamily="34" charset="0"/>
              <a:buNone/>
            </a:pPr>
            <a:endParaRPr lang="en-GB" dirty="0"/>
          </a:p>
          <a:p>
            <a:pPr marL="0" indent="0" algn="ctr">
              <a:buFont typeface="Arial" panose="020B0604020202020204" pitchFamily="34" charset="0"/>
              <a:buNone/>
            </a:pPr>
            <a:r>
              <a:rPr lang="en-GB" dirty="0"/>
              <a:t>Influenced by: </a:t>
            </a:r>
          </a:p>
          <a:p>
            <a:pPr marL="0" indent="0" algn="ctr">
              <a:buFont typeface="Arial" panose="020B0604020202020204" pitchFamily="34" charset="0"/>
              <a:buNone/>
            </a:pPr>
            <a:r>
              <a:rPr lang="en-GB" dirty="0"/>
              <a:t>Demographic pattern</a:t>
            </a:r>
          </a:p>
          <a:p>
            <a:pPr marL="0" indent="0" algn="ctr">
              <a:buFont typeface="Arial" panose="020B0604020202020204" pitchFamily="34" charset="0"/>
              <a:buNone/>
            </a:pPr>
            <a:r>
              <a:rPr lang="en-GB" dirty="0"/>
              <a:t>Epidemiological pattern /Burden of disease</a:t>
            </a:r>
          </a:p>
          <a:p>
            <a:pPr marL="0" indent="0" algn="ctr">
              <a:buFont typeface="Arial" panose="020B0604020202020204" pitchFamily="34" charset="0"/>
              <a:buNone/>
            </a:pPr>
            <a:r>
              <a:rPr lang="en-GB" dirty="0"/>
              <a:t>Pre-existing health care services in the context</a:t>
            </a:r>
          </a:p>
          <a:p>
            <a:pPr marL="0" indent="0" algn="ctr">
              <a:buFont typeface="Arial" panose="020B0604020202020204" pitchFamily="34" charset="0"/>
              <a:buNone/>
            </a:pPr>
            <a:r>
              <a:rPr lang="en-GB" dirty="0"/>
              <a:t>Crisis situation</a:t>
            </a:r>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6" name="Slide Number Placeholder 5"/>
          <p:cNvSpPr>
            <a:spLocks noGrp="1"/>
          </p:cNvSpPr>
          <p:nvPr>
            <p:ph type="sldNum" sz="quarter" idx="12"/>
          </p:nvPr>
        </p:nvSpPr>
        <p:spPr/>
        <p:txBody>
          <a:bodyPr/>
          <a:lstStyle/>
          <a:p>
            <a:fld id="{00865948-8B76-4A50-B7DB-B45DBE1BD062}" type="slidenum">
              <a:rPr lang="fr-CH" smtClean="0"/>
              <a:t>18</a:t>
            </a:fld>
            <a:endParaRPr lang="fr-CH"/>
          </a:p>
        </p:txBody>
      </p:sp>
    </p:spTree>
    <p:extLst>
      <p:ext uri="{BB962C8B-B14F-4D97-AF65-F5344CB8AC3E}">
        <p14:creationId xmlns:p14="http://schemas.microsoft.com/office/powerpoint/2010/main" val="3332281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4"/>
          <p:cNvSpPr txBox="1">
            <a:spLocks/>
          </p:cNvSpPr>
          <p:nvPr/>
        </p:nvSpPr>
        <p:spPr>
          <a:xfrm>
            <a:off x="979074" y="2169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Population pyramid</a:t>
            </a:r>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074" y="1325563"/>
            <a:ext cx="4640749" cy="4836195"/>
          </a:xfrm>
          <a:prstGeom prst="rect">
            <a:avLst/>
          </a:prstGeom>
        </p:spPr>
      </p:pic>
      <p:pic>
        <p:nvPicPr>
          <p:cNvPr id="6"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0886" y="1325563"/>
            <a:ext cx="4583364" cy="4836195"/>
          </a:xfrm>
          <a:prstGeom prst="rect">
            <a:avLst/>
          </a:prstGeom>
        </p:spPr>
      </p:pic>
      <p:sp>
        <p:nvSpPr>
          <p:cNvPr id="7" name="Slide Number Placeholder 6"/>
          <p:cNvSpPr>
            <a:spLocks noGrp="1"/>
          </p:cNvSpPr>
          <p:nvPr>
            <p:ph type="sldNum" sz="quarter" idx="12"/>
          </p:nvPr>
        </p:nvSpPr>
        <p:spPr/>
        <p:txBody>
          <a:bodyPr/>
          <a:lstStyle/>
          <a:p>
            <a:fld id="{00865948-8B76-4A50-B7DB-B45DBE1BD062}" type="slidenum">
              <a:rPr lang="fr-CH" smtClean="0"/>
              <a:t>19</a:t>
            </a:fld>
            <a:endParaRPr lang="fr-CH"/>
          </a:p>
        </p:txBody>
      </p:sp>
    </p:spTree>
    <p:extLst>
      <p:ext uri="{BB962C8B-B14F-4D97-AF65-F5344CB8AC3E}">
        <p14:creationId xmlns:p14="http://schemas.microsoft.com/office/powerpoint/2010/main" val="785979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CAB5-45AE-4084-AC6F-115B68147975}"/>
              </a:ext>
            </a:extLst>
          </p:cNvPr>
          <p:cNvSpPr>
            <a:spLocks noGrp="1"/>
          </p:cNvSpPr>
          <p:nvPr>
            <p:ph type="title"/>
          </p:nvPr>
        </p:nvSpPr>
        <p:spPr/>
        <p:txBody>
          <a:bodyPr/>
          <a:lstStyle/>
          <a:p>
            <a:pPr algn="ctr"/>
            <a:r>
              <a:rPr lang="en-US" u="sng" dirty="0">
                <a:latin typeface="+mn-lt"/>
              </a:rPr>
              <a:t>Objectives </a:t>
            </a:r>
            <a:endParaRPr lang="fr-CH" u="sng" dirty="0">
              <a:latin typeface="+mn-lt"/>
            </a:endParaRPr>
          </a:p>
        </p:txBody>
      </p:sp>
      <p:sp>
        <p:nvSpPr>
          <p:cNvPr id="3" name="Content Placeholder 2">
            <a:extLst>
              <a:ext uri="{FF2B5EF4-FFF2-40B4-BE49-F238E27FC236}">
                <a16:creationId xmlns:a16="http://schemas.microsoft.com/office/drawing/2014/main" id="{C576FC37-61C0-4FF3-8EBB-FBBBBD2B46DD}"/>
              </a:ext>
            </a:extLst>
          </p:cNvPr>
          <p:cNvSpPr>
            <a:spLocks noGrp="1"/>
          </p:cNvSpPr>
          <p:nvPr>
            <p:ph idx="1"/>
          </p:nvPr>
        </p:nvSpPr>
        <p:spPr>
          <a:xfrm>
            <a:off x="1156699" y="1847850"/>
            <a:ext cx="10515600" cy="4351338"/>
          </a:xfrm>
        </p:spPr>
        <p:txBody>
          <a:bodyPr/>
          <a:lstStyle/>
          <a:p>
            <a:pPr marL="0" indent="0">
              <a:buNone/>
            </a:pPr>
            <a:r>
              <a:rPr lang="en-GB" b="1" i="1" dirty="0">
                <a:solidFill>
                  <a:srgbClr val="0000FF"/>
                </a:solidFill>
              </a:rPr>
              <a:t>Be able to</a:t>
            </a:r>
          </a:p>
          <a:p>
            <a:r>
              <a:rPr lang="en-GB" dirty="0"/>
              <a:t>assess to what extent the health services in acute and protracted crisis situations are able to meet the needs of the population, and identify an appropriate response when there is an imbalance between the needs and the services</a:t>
            </a:r>
            <a:endParaRPr lang="fr-CH" dirty="0"/>
          </a:p>
          <a:p>
            <a:r>
              <a:rPr lang="en-GB" dirty="0"/>
              <a:t>examine people’s health care seeking behaviour and explain what barriers there may to access health services </a:t>
            </a:r>
            <a:endParaRPr lang="fr-CH" dirty="0"/>
          </a:p>
        </p:txBody>
      </p:sp>
      <p:sp>
        <p:nvSpPr>
          <p:cNvPr id="4" name="Slide Number Placeholder 3">
            <a:extLst>
              <a:ext uri="{FF2B5EF4-FFF2-40B4-BE49-F238E27FC236}">
                <a16:creationId xmlns:a16="http://schemas.microsoft.com/office/drawing/2014/main" id="{27E45DC6-37A9-4F87-99F1-78E6869F133C}"/>
              </a:ext>
            </a:extLst>
          </p:cNvPr>
          <p:cNvSpPr>
            <a:spLocks noGrp="1"/>
          </p:cNvSpPr>
          <p:nvPr>
            <p:ph type="sldNum" sz="quarter" idx="12"/>
          </p:nvPr>
        </p:nvSpPr>
        <p:spPr/>
        <p:txBody>
          <a:bodyPr/>
          <a:lstStyle/>
          <a:p>
            <a:fld id="{00865948-8B76-4A50-B7DB-B45DBE1BD062}" type="slidenum">
              <a:rPr lang="fr-CH" smtClean="0"/>
              <a:t>2</a:t>
            </a:fld>
            <a:endParaRPr lang="fr-CH"/>
          </a:p>
        </p:txBody>
      </p:sp>
      <p:sp>
        <p:nvSpPr>
          <p:cNvPr id="5" name="Rectangle 4">
            <a:extLst>
              <a:ext uri="{FF2B5EF4-FFF2-40B4-BE49-F238E27FC236}">
                <a16:creationId xmlns:a16="http://schemas.microsoft.com/office/drawing/2014/main" id="{C97F034A-4433-4055-9F28-4E72CAB9184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2FE4B96A-202B-4450-B3C1-5AE51CE46351}"/>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19160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215" y="372535"/>
            <a:ext cx="7201452" cy="6348940"/>
          </a:xfrm>
          <a:prstGeom prst="rect">
            <a:avLst/>
          </a:prstGeom>
        </p:spPr>
      </p:pic>
      <p:sp>
        <p:nvSpPr>
          <p:cNvPr id="3" name="Rectangle 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4" name="TextBox 3"/>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5" name="Slide Number Placeholder 4"/>
          <p:cNvSpPr>
            <a:spLocks noGrp="1"/>
          </p:cNvSpPr>
          <p:nvPr>
            <p:ph type="sldNum" sz="quarter" idx="12"/>
          </p:nvPr>
        </p:nvSpPr>
        <p:spPr/>
        <p:txBody>
          <a:bodyPr/>
          <a:lstStyle/>
          <a:p>
            <a:fld id="{00865948-8B76-4A50-B7DB-B45DBE1BD062}" type="slidenum">
              <a:rPr lang="fr-CH" smtClean="0"/>
              <a:t>20</a:t>
            </a:fld>
            <a:endParaRPr lang="fr-CH"/>
          </a:p>
        </p:txBody>
      </p:sp>
    </p:spTree>
    <p:extLst>
      <p:ext uri="{BB962C8B-B14F-4D97-AF65-F5344CB8AC3E}">
        <p14:creationId xmlns:p14="http://schemas.microsoft.com/office/powerpoint/2010/main" val="4141428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7128" y="2210920"/>
            <a:ext cx="4873588" cy="4647080"/>
          </a:xfrm>
          <a:prstGeom prst="rect">
            <a:avLst/>
          </a:prstGeo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40885" y="2124918"/>
            <a:ext cx="5112915" cy="4729353"/>
          </a:xfrm>
          <a:prstGeom prst="rect">
            <a:avLst/>
          </a:prstGeom>
        </p:spPr>
      </p:pic>
      <p:sp>
        <p:nvSpPr>
          <p:cNvPr id="6" name="TextBox 5"/>
          <p:cNvSpPr txBox="1"/>
          <p:nvPr/>
        </p:nvSpPr>
        <p:spPr>
          <a:xfrm>
            <a:off x="837128" y="1287590"/>
            <a:ext cx="2320507" cy="923330"/>
          </a:xfrm>
          <a:prstGeom prst="rect">
            <a:avLst/>
          </a:prstGeom>
          <a:noFill/>
        </p:spPr>
        <p:txBody>
          <a:bodyPr wrap="none" rtlCol="0">
            <a:spAutoFit/>
          </a:bodyPr>
          <a:lstStyle/>
          <a:p>
            <a:r>
              <a:rPr lang="en-US" b="1" dirty="0"/>
              <a:t>South Sudan: </a:t>
            </a:r>
          </a:p>
          <a:p>
            <a:r>
              <a:rPr lang="en-US" b="1" dirty="0"/>
              <a:t>Population 10 838 000</a:t>
            </a:r>
          </a:p>
          <a:p>
            <a:r>
              <a:rPr lang="en-US" b="1" dirty="0"/>
              <a:t>Income group: Low</a:t>
            </a:r>
          </a:p>
        </p:txBody>
      </p:sp>
      <p:sp>
        <p:nvSpPr>
          <p:cNvPr id="9" name="TextBox 8"/>
          <p:cNvSpPr txBox="1"/>
          <p:nvPr/>
        </p:nvSpPr>
        <p:spPr>
          <a:xfrm>
            <a:off x="6291684" y="1287590"/>
            <a:ext cx="2726324" cy="923330"/>
          </a:xfrm>
          <a:prstGeom prst="rect">
            <a:avLst/>
          </a:prstGeom>
          <a:noFill/>
        </p:spPr>
        <p:txBody>
          <a:bodyPr wrap="none" rtlCol="0">
            <a:spAutoFit/>
          </a:bodyPr>
          <a:lstStyle/>
          <a:p>
            <a:r>
              <a:rPr lang="en-US" b="1" dirty="0"/>
              <a:t>Syrian Arabic Republic</a:t>
            </a:r>
          </a:p>
          <a:p>
            <a:r>
              <a:rPr lang="en-US" b="1" dirty="0"/>
              <a:t>Population 21 890 000</a:t>
            </a:r>
          </a:p>
          <a:p>
            <a:r>
              <a:rPr lang="en-US" b="1" dirty="0"/>
              <a:t>Income group: Low middle</a:t>
            </a:r>
          </a:p>
        </p:txBody>
      </p:sp>
      <p:sp>
        <p:nvSpPr>
          <p:cNvPr id="2" name="Slide Number Placeholder 1"/>
          <p:cNvSpPr>
            <a:spLocks noGrp="1"/>
          </p:cNvSpPr>
          <p:nvPr>
            <p:ph type="sldNum" sz="quarter" idx="12"/>
          </p:nvPr>
        </p:nvSpPr>
        <p:spPr/>
        <p:txBody>
          <a:bodyPr/>
          <a:lstStyle/>
          <a:p>
            <a:fld id="{B077871E-C384-5749-ACA0-F605BA7C9783}" type="slidenum">
              <a:rPr lang="en-US" smtClean="0"/>
              <a:t>21</a:t>
            </a:fld>
            <a:endParaRPr lang="en-US"/>
          </a:p>
        </p:txBody>
      </p:sp>
      <p:sp>
        <p:nvSpPr>
          <p:cNvPr id="3" name="TextBox 2"/>
          <p:cNvSpPr txBox="1"/>
          <p:nvPr/>
        </p:nvSpPr>
        <p:spPr>
          <a:xfrm>
            <a:off x="2207636" y="-30288"/>
            <a:ext cx="7966925" cy="1046440"/>
          </a:xfrm>
          <a:prstGeom prst="rect">
            <a:avLst/>
          </a:prstGeom>
          <a:noFill/>
        </p:spPr>
        <p:txBody>
          <a:bodyPr wrap="none" rtlCol="0">
            <a:spAutoFit/>
          </a:bodyPr>
          <a:lstStyle/>
          <a:p>
            <a:r>
              <a:rPr lang="en-US" sz="4400" u="sng" dirty="0"/>
              <a:t>WHO – NCD country profile 2014</a:t>
            </a:r>
          </a:p>
          <a:p>
            <a:endParaRPr lang="en-US" dirty="0"/>
          </a:p>
        </p:txBody>
      </p:sp>
      <p:sp>
        <p:nvSpPr>
          <p:cNvPr id="10" name="Rectangle 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900812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23" y="23446"/>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extBox 3"/>
          <p:cNvSpPr txBox="1"/>
          <p:nvPr/>
        </p:nvSpPr>
        <p:spPr>
          <a:xfrm>
            <a:off x="1511559" y="96196"/>
            <a:ext cx="10300995" cy="769441"/>
          </a:xfrm>
          <a:prstGeom prst="rect">
            <a:avLst/>
          </a:prstGeom>
          <a:noFill/>
        </p:spPr>
        <p:txBody>
          <a:bodyPr wrap="square" rtlCol="0">
            <a:spAutoFit/>
          </a:bodyPr>
          <a:lstStyle/>
          <a:p>
            <a:r>
              <a:rPr lang="en-GB" sz="4400" u="sng" dirty="0"/>
              <a:t>Proportional Causes of Death in Children &lt;5</a:t>
            </a:r>
            <a:endParaRPr lang="en-US" sz="4400" u="sng" dirty="0"/>
          </a:p>
        </p:txBody>
      </p:sp>
      <p:sp>
        <p:nvSpPr>
          <p:cNvPr id="5" name="TextBox 4"/>
          <p:cNvSpPr txBox="1"/>
          <p:nvPr/>
        </p:nvSpPr>
        <p:spPr>
          <a:xfrm>
            <a:off x="1775520" y="1052737"/>
            <a:ext cx="3816424" cy="461665"/>
          </a:xfrm>
          <a:prstGeom prst="rect">
            <a:avLst/>
          </a:prstGeom>
          <a:noFill/>
        </p:spPr>
        <p:txBody>
          <a:bodyPr wrap="square" rtlCol="0">
            <a:spAutoFit/>
          </a:bodyPr>
          <a:lstStyle/>
          <a:p>
            <a:pPr algn="ctr"/>
            <a:r>
              <a:rPr lang="en-GB" sz="2400" b="1" dirty="0">
                <a:solidFill>
                  <a:srgbClr val="0070C0"/>
                </a:solidFill>
              </a:rPr>
              <a:t>South Sudan</a:t>
            </a:r>
            <a:endParaRPr lang="en-US" sz="2400" b="1" dirty="0">
              <a:solidFill>
                <a:srgbClr val="0070C0"/>
              </a:solidFill>
            </a:endParaRPr>
          </a:p>
        </p:txBody>
      </p:sp>
      <p:sp>
        <p:nvSpPr>
          <p:cNvPr id="6" name="TextBox 5"/>
          <p:cNvSpPr txBox="1"/>
          <p:nvPr/>
        </p:nvSpPr>
        <p:spPr>
          <a:xfrm>
            <a:off x="6456040" y="980729"/>
            <a:ext cx="3816424" cy="461665"/>
          </a:xfrm>
          <a:prstGeom prst="rect">
            <a:avLst/>
          </a:prstGeom>
          <a:noFill/>
        </p:spPr>
        <p:txBody>
          <a:bodyPr wrap="square" rtlCol="0">
            <a:spAutoFit/>
          </a:bodyPr>
          <a:lstStyle/>
          <a:p>
            <a:pPr algn="ctr"/>
            <a:r>
              <a:rPr lang="en-GB" sz="2400" b="1" dirty="0">
                <a:solidFill>
                  <a:srgbClr val="0070C0"/>
                </a:solidFill>
              </a:rPr>
              <a:t>Syria</a:t>
            </a:r>
            <a:endParaRPr lang="en-US" sz="2400" b="1" dirty="0">
              <a:solidFill>
                <a:srgbClr val="0070C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5" y="1629494"/>
            <a:ext cx="4392488" cy="467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29494"/>
            <a:ext cx="4499992" cy="467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8"/>
          <p:cNvSpPr>
            <a:spLocks noGrp="1"/>
          </p:cNvSpPr>
          <p:nvPr>
            <p:ph type="sldNum" sz="quarter" idx="12"/>
          </p:nvPr>
        </p:nvSpPr>
        <p:spPr/>
        <p:txBody>
          <a:bodyPr/>
          <a:lstStyle/>
          <a:p>
            <a:fld id="{00865948-8B76-4A50-B7DB-B45DBE1BD062}" type="slidenum">
              <a:rPr lang="fr-CH" smtClean="0"/>
              <a:t>22</a:t>
            </a:fld>
            <a:endParaRPr lang="fr-CH"/>
          </a:p>
        </p:txBody>
      </p:sp>
      <p:sp>
        <p:nvSpPr>
          <p:cNvPr id="10" name="TextBox 9">
            <a:extLst>
              <a:ext uri="{FF2B5EF4-FFF2-40B4-BE49-F238E27FC236}">
                <a16:creationId xmlns:a16="http://schemas.microsoft.com/office/drawing/2014/main" id="{4578C979-14D0-4A39-8022-F59D1077623A}"/>
              </a:ext>
            </a:extLst>
          </p:cNvPr>
          <p:cNvSpPr txBox="1"/>
          <p:nvPr/>
        </p:nvSpPr>
        <p:spPr>
          <a:xfrm>
            <a:off x="10329929" y="980728"/>
            <a:ext cx="806631" cy="461665"/>
          </a:xfrm>
          <a:prstGeom prst="rect">
            <a:avLst/>
          </a:prstGeom>
          <a:noFill/>
        </p:spPr>
        <p:txBody>
          <a:bodyPr wrap="none" rtlCol="0">
            <a:spAutoFit/>
          </a:bodyPr>
          <a:lstStyle/>
          <a:p>
            <a:r>
              <a:rPr lang="en-US" sz="2400" b="1" dirty="0"/>
              <a:t>2016</a:t>
            </a:r>
            <a:endParaRPr lang="fr-CH" sz="2400" b="1" dirty="0"/>
          </a:p>
        </p:txBody>
      </p:sp>
    </p:spTree>
    <p:extLst>
      <p:ext uri="{BB962C8B-B14F-4D97-AF65-F5344CB8AC3E}">
        <p14:creationId xmlns:p14="http://schemas.microsoft.com/office/powerpoint/2010/main" val="2603337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974" y="1268760"/>
            <a:ext cx="4297515" cy="528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512" y="1268760"/>
            <a:ext cx="4191000" cy="528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07100" y="-106361"/>
            <a:ext cx="6956565" cy="769441"/>
          </a:xfrm>
          <a:prstGeom prst="rect">
            <a:avLst/>
          </a:prstGeom>
          <a:noFill/>
        </p:spPr>
        <p:txBody>
          <a:bodyPr wrap="square" rtlCol="0">
            <a:spAutoFit/>
          </a:bodyPr>
          <a:lstStyle/>
          <a:p>
            <a:r>
              <a:rPr lang="en-GB" sz="4400" u="sng" dirty="0"/>
              <a:t>Disease Burden Comparison</a:t>
            </a:r>
            <a:endParaRPr lang="en-US" sz="4400" u="sng" dirty="0"/>
          </a:p>
        </p:txBody>
      </p:sp>
      <p:sp>
        <p:nvSpPr>
          <p:cNvPr id="5" name="TextBox 4"/>
          <p:cNvSpPr txBox="1"/>
          <p:nvPr/>
        </p:nvSpPr>
        <p:spPr>
          <a:xfrm>
            <a:off x="1847528" y="663080"/>
            <a:ext cx="3816424" cy="461665"/>
          </a:xfrm>
          <a:prstGeom prst="rect">
            <a:avLst/>
          </a:prstGeom>
          <a:noFill/>
        </p:spPr>
        <p:txBody>
          <a:bodyPr wrap="square" rtlCol="0">
            <a:spAutoFit/>
          </a:bodyPr>
          <a:lstStyle/>
          <a:p>
            <a:pPr algn="ctr"/>
            <a:r>
              <a:rPr lang="en-GB" sz="2400" b="1" dirty="0">
                <a:solidFill>
                  <a:srgbClr val="0070C0"/>
                </a:solidFill>
              </a:rPr>
              <a:t>South Sudan</a:t>
            </a:r>
            <a:endParaRPr lang="en-US" sz="2400" b="1" dirty="0">
              <a:solidFill>
                <a:srgbClr val="0070C0"/>
              </a:solidFill>
            </a:endParaRPr>
          </a:p>
        </p:txBody>
      </p:sp>
      <p:sp>
        <p:nvSpPr>
          <p:cNvPr id="6" name="TextBox 5"/>
          <p:cNvSpPr txBox="1"/>
          <p:nvPr/>
        </p:nvSpPr>
        <p:spPr>
          <a:xfrm>
            <a:off x="6456040" y="663080"/>
            <a:ext cx="3816424" cy="461665"/>
          </a:xfrm>
          <a:prstGeom prst="rect">
            <a:avLst/>
          </a:prstGeom>
          <a:noFill/>
        </p:spPr>
        <p:txBody>
          <a:bodyPr wrap="square" rtlCol="0">
            <a:spAutoFit/>
          </a:bodyPr>
          <a:lstStyle/>
          <a:p>
            <a:pPr algn="ctr"/>
            <a:r>
              <a:rPr lang="en-GB" sz="2400" b="1" dirty="0">
                <a:solidFill>
                  <a:srgbClr val="0070C0"/>
                </a:solidFill>
              </a:rPr>
              <a:t>Syria</a:t>
            </a:r>
            <a:endParaRPr lang="en-US" sz="2400" b="1" dirty="0">
              <a:solidFill>
                <a:srgbClr val="0070C0"/>
              </a:solidFill>
            </a:endParaRPr>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9" name="Slide Number Placeholder 8"/>
          <p:cNvSpPr>
            <a:spLocks noGrp="1"/>
          </p:cNvSpPr>
          <p:nvPr>
            <p:ph type="sldNum" sz="quarter" idx="12"/>
          </p:nvPr>
        </p:nvSpPr>
        <p:spPr/>
        <p:txBody>
          <a:bodyPr/>
          <a:lstStyle/>
          <a:p>
            <a:fld id="{00865948-8B76-4A50-B7DB-B45DBE1BD062}" type="slidenum">
              <a:rPr lang="fr-CH" smtClean="0"/>
              <a:t>23</a:t>
            </a:fld>
            <a:endParaRPr lang="fr-CH"/>
          </a:p>
        </p:txBody>
      </p:sp>
      <p:sp>
        <p:nvSpPr>
          <p:cNvPr id="10" name="TextBox 9">
            <a:extLst>
              <a:ext uri="{FF2B5EF4-FFF2-40B4-BE49-F238E27FC236}">
                <a16:creationId xmlns:a16="http://schemas.microsoft.com/office/drawing/2014/main" id="{D303CEC0-7D20-4C6E-AC5C-840E6A42857D}"/>
              </a:ext>
            </a:extLst>
          </p:cNvPr>
          <p:cNvSpPr txBox="1"/>
          <p:nvPr/>
        </p:nvSpPr>
        <p:spPr>
          <a:xfrm>
            <a:off x="10738180" y="709246"/>
            <a:ext cx="652743" cy="369332"/>
          </a:xfrm>
          <a:prstGeom prst="rect">
            <a:avLst/>
          </a:prstGeom>
          <a:noFill/>
        </p:spPr>
        <p:txBody>
          <a:bodyPr wrap="square" rtlCol="0">
            <a:spAutoFit/>
          </a:bodyPr>
          <a:lstStyle/>
          <a:p>
            <a:r>
              <a:rPr lang="en-GB" b="1" dirty="0"/>
              <a:t>2016</a:t>
            </a:r>
          </a:p>
        </p:txBody>
      </p:sp>
    </p:spTree>
    <p:extLst>
      <p:ext uri="{BB962C8B-B14F-4D97-AF65-F5344CB8AC3E}">
        <p14:creationId xmlns:p14="http://schemas.microsoft.com/office/powerpoint/2010/main" val="227496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766" y="91731"/>
            <a:ext cx="11439233" cy="6240435"/>
          </a:xfrm>
          <a:prstGeom prst="rect">
            <a:avLst/>
          </a:prstGeom>
        </p:spPr>
      </p:pic>
      <p:sp>
        <p:nvSpPr>
          <p:cNvPr id="4" name="TextBox 3"/>
          <p:cNvSpPr txBox="1"/>
          <p:nvPr/>
        </p:nvSpPr>
        <p:spPr>
          <a:xfrm>
            <a:off x="7162800" y="6488668"/>
            <a:ext cx="4917949" cy="369332"/>
          </a:xfrm>
          <a:prstGeom prst="rect">
            <a:avLst/>
          </a:prstGeom>
          <a:noFill/>
        </p:spPr>
        <p:txBody>
          <a:bodyPr wrap="none" rtlCol="0">
            <a:spAutoFit/>
          </a:bodyPr>
          <a:lstStyle/>
          <a:p>
            <a:r>
              <a:rPr lang="en-US" dirty="0"/>
              <a:t>Source: Institute for Health Metrics </a:t>
            </a:r>
            <a:r>
              <a:rPr lang="en-US"/>
              <a:t>and Evaluation</a:t>
            </a:r>
          </a:p>
        </p:txBody>
      </p:sp>
      <p:sp>
        <p:nvSpPr>
          <p:cNvPr id="5" name="Rectangle 4">
            <a:extLst>
              <a:ext uri="{FF2B5EF4-FFF2-40B4-BE49-F238E27FC236}">
                <a16:creationId xmlns:a16="http://schemas.microsoft.com/office/drawing/2014/main" id="{BD4B9330-0D2A-408D-B09C-439CFF49C63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BA08B24A-24D4-4F1D-BD1B-7CAE65459F20}"/>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720821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4"/>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Meningitis belt Africa</a:t>
            </a:r>
          </a:p>
        </p:txBody>
      </p:sp>
      <p:pic>
        <p:nvPicPr>
          <p:cNvPr id="5"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788" y="1825625"/>
            <a:ext cx="6376423" cy="4351338"/>
          </a:xfrm>
          <a:prstGeom prst="rect">
            <a:avLst/>
          </a:prstGeom>
        </p:spPr>
      </p:pic>
      <p:sp>
        <p:nvSpPr>
          <p:cNvPr id="6" name="Slide Number Placeholder 5"/>
          <p:cNvSpPr>
            <a:spLocks noGrp="1"/>
          </p:cNvSpPr>
          <p:nvPr>
            <p:ph type="sldNum" sz="quarter" idx="12"/>
          </p:nvPr>
        </p:nvSpPr>
        <p:spPr/>
        <p:txBody>
          <a:bodyPr/>
          <a:lstStyle/>
          <a:p>
            <a:fld id="{00865948-8B76-4A50-B7DB-B45DBE1BD062}" type="slidenum">
              <a:rPr lang="fr-CH" smtClean="0"/>
              <a:t>25</a:t>
            </a:fld>
            <a:endParaRPr lang="fr-CH"/>
          </a:p>
        </p:txBody>
      </p:sp>
    </p:spTree>
    <p:extLst>
      <p:ext uri="{BB962C8B-B14F-4D97-AF65-F5344CB8AC3E}">
        <p14:creationId xmlns:p14="http://schemas.microsoft.com/office/powerpoint/2010/main" val="3701530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extBox 3"/>
          <p:cNvSpPr txBox="1"/>
          <p:nvPr/>
        </p:nvSpPr>
        <p:spPr>
          <a:xfrm>
            <a:off x="619045" y="228600"/>
            <a:ext cx="11133048" cy="769441"/>
          </a:xfrm>
          <a:prstGeom prst="rect">
            <a:avLst/>
          </a:prstGeom>
          <a:noFill/>
        </p:spPr>
        <p:txBody>
          <a:bodyPr wrap="none" rtlCol="0">
            <a:spAutoFit/>
          </a:bodyPr>
          <a:lstStyle/>
          <a:p>
            <a:r>
              <a:rPr lang="en-US" sz="4400" u="sng" dirty="0"/>
              <a:t>Public health impact of selected crisis situations</a:t>
            </a:r>
            <a:endParaRPr lang="fr-CH" sz="4400" u="sng" dirty="0"/>
          </a:p>
        </p:txBody>
      </p:sp>
      <p:graphicFrame>
        <p:nvGraphicFramePr>
          <p:cNvPr id="5" name="Table 4"/>
          <p:cNvGraphicFramePr>
            <a:graphicFrameLocks noGrp="1"/>
          </p:cNvGraphicFramePr>
          <p:nvPr>
            <p:extLst>
              <p:ext uri="{D42A27DB-BD31-4B8C-83A1-F6EECF244321}">
                <p14:modId xmlns:p14="http://schemas.microsoft.com/office/powerpoint/2010/main" val="129384150"/>
              </p:ext>
            </p:extLst>
          </p:nvPr>
        </p:nvGraphicFramePr>
        <p:xfrm>
          <a:off x="1261534" y="1389516"/>
          <a:ext cx="10068115" cy="4545752"/>
        </p:xfrm>
        <a:graphic>
          <a:graphicData uri="http://schemas.openxmlformats.org/drawingml/2006/table">
            <a:tbl>
              <a:tblPr firstRow="1" bandRow="1">
                <a:tableStyleId>{5C22544A-7EE6-4342-B048-85BDC9FD1C3A}</a:tableStyleId>
              </a:tblPr>
              <a:tblGrid>
                <a:gridCol w="2013623">
                  <a:extLst>
                    <a:ext uri="{9D8B030D-6E8A-4147-A177-3AD203B41FA5}">
                      <a16:colId xmlns:a16="http://schemas.microsoft.com/office/drawing/2014/main" val="20000"/>
                    </a:ext>
                  </a:extLst>
                </a:gridCol>
                <a:gridCol w="2013623">
                  <a:extLst>
                    <a:ext uri="{9D8B030D-6E8A-4147-A177-3AD203B41FA5}">
                      <a16:colId xmlns:a16="http://schemas.microsoft.com/office/drawing/2014/main" val="20001"/>
                    </a:ext>
                  </a:extLst>
                </a:gridCol>
                <a:gridCol w="2013623">
                  <a:extLst>
                    <a:ext uri="{9D8B030D-6E8A-4147-A177-3AD203B41FA5}">
                      <a16:colId xmlns:a16="http://schemas.microsoft.com/office/drawing/2014/main" val="20002"/>
                    </a:ext>
                  </a:extLst>
                </a:gridCol>
                <a:gridCol w="2013623">
                  <a:extLst>
                    <a:ext uri="{9D8B030D-6E8A-4147-A177-3AD203B41FA5}">
                      <a16:colId xmlns:a16="http://schemas.microsoft.com/office/drawing/2014/main" val="20003"/>
                    </a:ext>
                  </a:extLst>
                </a:gridCol>
                <a:gridCol w="2013623">
                  <a:extLst>
                    <a:ext uri="{9D8B030D-6E8A-4147-A177-3AD203B41FA5}">
                      <a16:colId xmlns:a16="http://schemas.microsoft.com/office/drawing/2014/main" val="20004"/>
                    </a:ext>
                  </a:extLst>
                </a:gridCol>
              </a:tblGrid>
              <a:tr h="711488">
                <a:tc>
                  <a:txBody>
                    <a:bodyPr/>
                    <a:lstStyle/>
                    <a:p>
                      <a:pPr algn="ctr"/>
                      <a:r>
                        <a:rPr lang="en-US" sz="2000" dirty="0">
                          <a:solidFill>
                            <a:srgbClr val="002060"/>
                          </a:solidFill>
                        </a:rPr>
                        <a:t>Effect</a:t>
                      </a:r>
                      <a:endParaRPr lang="fr-CH" sz="2000" dirty="0">
                        <a:solidFill>
                          <a:srgbClr val="002060"/>
                        </a:solidFill>
                      </a:endParaRPr>
                    </a:p>
                  </a:txBody>
                  <a:tcPr>
                    <a:solidFill>
                      <a:schemeClr val="accent2">
                        <a:lumMod val="60000"/>
                        <a:lumOff val="40000"/>
                      </a:schemeClr>
                    </a:solidFill>
                  </a:tcPr>
                </a:tc>
                <a:tc>
                  <a:txBody>
                    <a:bodyPr/>
                    <a:lstStyle/>
                    <a:p>
                      <a:pPr algn="ctr"/>
                      <a:r>
                        <a:rPr lang="en-US" sz="2000" dirty="0">
                          <a:solidFill>
                            <a:srgbClr val="002060"/>
                          </a:solidFill>
                        </a:rPr>
                        <a:t>Armed</a:t>
                      </a:r>
                      <a:r>
                        <a:rPr lang="en-US" sz="2000" baseline="0" dirty="0">
                          <a:solidFill>
                            <a:srgbClr val="002060"/>
                          </a:solidFill>
                        </a:rPr>
                        <a:t> conflict</a:t>
                      </a:r>
                      <a:r>
                        <a:rPr lang="en-US" sz="2000" dirty="0">
                          <a:solidFill>
                            <a:srgbClr val="002060"/>
                          </a:solidFill>
                        </a:rPr>
                        <a:t>s </a:t>
                      </a:r>
                      <a:endParaRPr lang="fr-CH" sz="2000" dirty="0">
                        <a:solidFill>
                          <a:srgbClr val="002060"/>
                        </a:solidFill>
                      </a:endParaRPr>
                    </a:p>
                  </a:txBody>
                  <a:tcPr>
                    <a:solidFill>
                      <a:schemeClr val="accent2">
                        <a:lumMod val="60000"/>
                        <a:lumOff val="40000"/>
                      </a:schemeClr>
                    </a:solidFill>
                  </a:tcPr>
                </a:tc>
                <a:tc>
                  <a:txBody>
                    <a:bodyPr/>
                    <a:lstStyle/>
                    <a:p>
                      <a:pPr algn="ctr"/>
                      <a:r>
                        <a:rPr lang="en-US" sz="2000" dirty="0">
                          <a:solidFill>
                            <a:srgbClr val="002060"/>
                          </a:solidFill>
                        </a:rPr>
                        <a:t>Earthquakes</a:t>
                      </a:r>
                      <a:endParaRPr lang="fr-CH" sz="2000" dirty="0">
                        <a:solidFill>
                          <a:srgbClr val="002060"/>
                        </a:solidFill>
                      </a:endParaRPr>
                    </a:p>
                  </a:txBody>
                  <a:tcPr>
                    <a:solidFill>
                      <a:schemeClr val="accent2">
                        <a:lumMod val="60000"/>
                        <a:lumOff val="40000"/>
                      </a:schemeClr>
                    </a:solidFill>
                  </a:tcPr>
                </a:tc>
                <a:tc>
                  <a:txBody>
                    <a:bodyPr/>
                    <a:lstStyle/>
                    <a:p>
                      <a:pPr algn="ctr"/>
                      <a:r>
                        <a:rPr lang="en-US" sz="2000" dirty="0">
                          <a:solidFill>
                            <a:srgbClr val="002060"/>
                          </a:solidFill>
                        </a:rPr>
                        <a:t>Floods</a:t>
                      </a:r>
                      <a:endParaRPr lang="fr-CH" sz="2000" dirty="0">
                        <a:solidFill>
                          <a:srgbClr val="002060"/>
                        </a:solidFill>
                      </a:endParaRPr>
                    </a:p>
                  </a:txBody>
                  <a:tcPr>
                    <a:solidFill>
                      <a:schemeClr val="accent2">
                        <a:lumMod val="60000"/>
                        <a:lumOff val="40000"/>
                      </a:schemeClr>
                    </a:solidFill>
                  </a:tcPr>
                </a:tc>
                <a:tc>
                  <a:txBody>
                    <a:bodyPr/>
                    <a:lstStyle/>
                    <a:p>
                      <a:pPr algn="ctr"/>
                      <a:r>
                        <a:rPr lang="en-US" sz="2000" dirty="0">
                          <a:solidFill>
                            <a:srgbClr val="002060"/>
                          </a:solidFill>
                        </a:rPr>
                        <a:t>Flash floods/ tsunamis</a:t>
                      </a:r>
                      <a:endParaRPr lang="fr-CH" sz="2000" dirty="0">
                        <a:solidFill>
                          <a:srgbClr val="002060"/>
                        </a:solidFill>
                      </a:endParaRPr>
                    </a:p>
                  </a:txBody>
                  <a:tcPr>
                    <a:solidFill>
                      <a:schemeClr val="accent2">
                        <a:lumMod val="60000"/>
                        <a:lumOff val="40000"/>
                      </a:schemeClr>
                    </a:solidFill>
                  </a:tcPr>
                </a:tc>
                <a:extLst>
                  <a:ext uri="{0D108BD9-81ED-4DB2-BD59-A6C34878D82A}">
                    <a16:rowId xmlns:a16="http://schemas.microsoft.com/office/drawing/2014/main" val="10000"/>
                  </a:ext>
                </a:extLst>
              </a:tr>
              <a:tr h="569447">
                <a:tc>
                  <a:txBody>
                    <a:bodyPr/>
                    <a:lstStyle/>
                    <a:p>
                      <a:pPr algn="ctr"/>
                      <a:r>
                        <a:rPr lang="en-US" sz="2000" b="1" dirty="0"/>
                        <a:t>Deaths</a:t>
                      </a:r>
                      <a:endParaRPr lang="fr-CH" sz="2000" b="1"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extLst>
                  <a:ext uri="{0D108BD9-81ED-4DB2-BD59-A6C34878D82A}">
                    <a16:rowId xmlns:a16="http://schemas.microsoft.com/office/drawing/2014/main" val="10001"/>
                  </a:ext>
                </a:extLst>
              </a:tr>
              <a:tr h="569447">
                <a:tc>
                  <a:txBody>
                    <a:bodyPr/>
                    <a:lstStyle/>
                    <a:p>
                      <a:pPr algn="ctr"/>
                      <a:r>
                        <a:rPr lang="en-US" sz="2000" b="1" dirty="0"/>
                        <a:t>Severe</a:t>
                      </a:r>
                      <a:r>
                        <a:rPr lang="en-US" sz="2000" b="1" baseline="0" dirty="0"/>
                        <a:t> injuries</a:t>
                      </a:r>
                      <a:endParaRPr lang="fr-CH" sz="2000" b="1"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extLst>
                  <a:ext uri="{0D108BD9-81ED-4DB2-BD59-A6C34878D82A}">
                    <a16:rowId xmlns:a16="http://schemas.microsoft.com/office/drawing/2014/main" val="10002"/>
                  </a:ext>
                </a:extLst>
              </a:tr>
              <a:tr h="1020830">
                <a:tc>
                  <a:txBody>
                    <a:bodyPr/>
                    <a:lstStyle/>
                    <a:p>
                      <a:pPr algn="ctr"/>
                      <a:r>
                        <a:rPr lang="en-US" sz="2000" b="1" dirty="0"/>
                        <a:t>Increased risk</a:t>
                      </a:r>
                      <a:r>
                        <a:rPr lang="en-US" sz="2000" b="1" baseline="0" dirty="0"/>
                        <a:t> of communicable diseases</a:t>
                      </a:r>
                      <a:endParaRPr lang="fr-CH" sz="2000" b="1"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extLst>
                  <a:ext uri="{0D108BD9-81ED-4DB2-BD59-A6C34878D82A}">
                    <a16:rowId xmlns:a16="http://schemas.microsoft.com/office/drawing/2014/main" val="10003"/>
                  </a:ext>
                </a:extLst>
              </a:tr>
              <a:tr h="569447">
                <a:tc>
                  <a:txBody>
                    <a:bodyPr/>
                    <a:lstStyle/>
                    <a:p>
                      <a:pPr algn="ctr"/>
                      <a:r>
                        <a:rPr lang="en-US" sz="2000" b="1" dirty="0"/>
                        <a:t>Food scarcity</a:t>
                      </a:r>
                      <a:endParaRPr lang="fr-CH" sz="2000" b="1"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extLst>
                  <a:ext uri="{0D108BD9-81ED-4DB2-BD59-A6C34878D82A}">
                    <a16:rowId xmlns:a16="http://schemas.microsoft.com/office/drawing/2014/main" val="10004"/>
                  </a:ext>
                </a:extLst>
              </a:tr>
              <a:tr h="1105093">
                <a:tc>
                  <a:txBody>
                    <a:bodyPr/>
                    <a:lstStyle/>
                    <a:p>
                      <a:pPr algn="ctr"/>
                      <a:r>
                        <a:rPr lang="en-US" sz="2000" b="1" dirty="0"/>
                        <a:t>Major</a:t>
                      </a:r>
                      <a:r>
                        <a:rPr lang="en-US" sz="2000" b="1" baseline="0" dirty="0"/>
                        <a:t> population displacements</a:t>
                      </a:r>
                      <a:endParaRPr lang="fr-CH" sz="2000" b="1" dirty="0"/>
                    </a:p>
                  </a:txBody>
                  <a:tcPr/>
                </a:tc>
                <a:tc>
                  <a:txBody>
                    <a:bodyPr/>
                    <a:lstStyle/>
                    <a:p>
                      <a:endParaRPr lang="fr-CH" sz="2000" dirty="0"/>
                    </a:p>
                  </a:txBody>
                  <a:tcPr/>
                </a:tc>
                <a:tc>
                  <a:txBody>
                    <a:bodyPr/>
                    <a:lstStyle/>
                    <a:p>
                      <a:endParaRPr lang="fr-CH"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sz="2000" dirty="0"/>
                    </a:p>
                  </a:txBody>
                  <a:tcPr/>
                </a:tc>
                <a:tc>
                  <a:txBody>
                    <a:bodyPr/>
                    <a:lstStyle/>
                    <a:p>
                      <a:endParaRPr lang="fr-CH" sz="2000" dirty="0"/>
                    </a:p>
                  </a:txBody>
                  <a:tcPr/>
                </a:tc>
                <a:extLst>
                  <a:ext uri="{0D108BD9-81ED-4DB2-BD59-A6C34878D82A}">
                    <a16:rowId xmlns:a16="http://schemas.microsoft.com/office/drawing/2014/main" val="10005"/>
                  </a:ext>
                </a:extLst>
              </a:tr>
            </a:tbl>
          </a:graphicData>
        </a:graphic>
      </p:graphicFrame>
      <p:sp>
        <p:nvSpPr>
          <p:cNvPr id="6" name="TextBox 5"/>
          <p:cNvSpPr txBox="1"/>
          <p:nvPr/>
        </p:nvSpPr>
        <p:spPr>
          <a:xfrm>
            <a:off x="1371486" y="5983267"/>
            <a:ext cx="7254102" cy="338554"/>
          </a:xfrm>
          <a:prstGeom prst="rect">
            <a:avLst/>
          </a:prstGeom>
          <a:noFill/>
        </p:spPr>
        <p:txBody>
          <a:bodyPr wrap="none" rtlCol="0">
            <a:spAutoFit/>
          </a:bodyPr>
          <a:lstStyle/>
          <a:p>
            <a:r>
              <a:rPr lang="en-US" sz="1600" i="1" dirty="0"/>
              <a:t>*Depends on post-crisis/disaster displacement and living conditions of the population</a:t>
            </a:r>
            <a:endParaRPr lang="fr-CH" sz="1600" i="1" dirty="0"/>
          </a:p>
        </p:txBody>
      </p:sp>
      <p:sp>
        <p:nvSpPr>
          <p:cNvPr id="7" name="TextBox 6"/>
          <p:cNvSpPr txBox="1"/>
          <p:nvPr/>
        </p:nvSpPr>
        <p:spPr>
          <a:xfrm>
            <a:off x="6726565" y="6394983"/>
            <a:ext cx="4780861" cy="369332"/>
          </a:xfrm>
          <a:prstGeom prst="rect">
            <a:avLst/>
          </a:prstGeom>
          <a:noFill/>
        </p:spPr>
        <p:txBody>
          <a:bodyPr wrap="none" rtlCol="0">
            <a:spAutoFit/>
          </a:bodyPr>
          <a:lstStyle/>
          <a:p>
            <a:pPr algn="r"/>
            <a:r>
              <a:rPr lang="en-US" dirty="0">
                <a:solidFill>
                  <a:schemeClr val="tx1">
                    <a:lumMod val="50000"/>
                    <a:lumOff val="50000"/>
                  </a:schemeClr>
                </a:solidFill>
              </a:rPr>
              <a:t>Source: Pan American Health Organization, 2000</a:t>
            </a:r>
            <a:endParaRPr lang="fr-CH" dirty="0">
              <a:solidFill>
                <a:schemeClr val="tx1">
                  <a:lumMod val="50000"/>
                  <a:lumOff val="50000"/>
                </a:schemeClr>
              </a:solidFill>
            </a:endParaRPr>
          </a:p>
        </p:txBody>
      </p:sp>
      <p:sp>
        <p:nvSpPr>
          <p:cNvPr id="8" name="TextBox 7"/>
          <p:cNvSpPr txBox="1"/>
          <p:nvPr/>
        </p:nvSpPr>
        <p:spPr>
          <a:xfrm>
            <a:off x="3675342" y="2178204"/>
            <a:ext cx="890693" cy="461665"/>
          </a:xfrm>
          <a:prstGeom prst="rect">
            <a:avLst/>
          </a:prstGeom>
          <a:noFill/>
        </p:spPr>
        <p:txBody>
          <a:bodyPr wrap="none" rtlCol="0">
            <a:spAutoFit/>
          </a:bodyPr>
          <a:lstStyle/>
          <a:p>
            <a:r>
              <a:rPr lang="en-US" sz="2400" dirty="0"/>
              <a:t>Many</a:t>
            </a:r>
            <a:endParaRPr lang="fr-CH" sz="2400" dirty="0"/>
          </a:p>
        </p:txBody>
      </p:sp>
      <p:sp>
        <p:nvSpPr>
          <p:cNvPr id="9" name="TextBox 8"/>
          <p:cNvSpPr txBox="1"/>
          <p:nvPr/>
        </p:nvSpPr>
        <p:spPr>
          <a:xfrm>
            <a:off x="5903774" y="2239881"/>
            <a:ext cx="890693" cy="461665"/>
          </a:xfrm>
          <a:prstGeom prst="rect">
            <a:avLst/>
          </a:prstGeom>
          <a:noFill/>
        </p:spPr>
        <p:txBody>
          <a:bodyPr wrap="none" rtlCol="0">
            <a:spAutoFit/>
          </a:bodyPr>
          <a:lstStyle/>
          <a:p>
            <a:r>
              <a:rPr lang="en-US" sz="2400" dirty="0"/>
              <a:t>Many</a:t>
            </a:r>
            <a:endParaRPr lang="fr-CH" sz="2400" dirty="0"/>
          </a:p>
        </p:txBody>
      </p:sp>
      <p:sp>
        <p:nvSpPr>
          <p:cNvPr id="10" name="TextBox 9"/>
          <p:cNvSpPr txBox="1"/>
          <p:nvPr/>
        </p:nvSpPr>
        <p:spPr>
          <a:xfrm>
            <a:off x="7932321" y="2163792"/>
            <a:ext cx="693267" cy="461665"/>
          </a:xfrm>
          <a:prstGeom prst="rect">
            <a:avLst/>
          </a:prstGeom>
          <a:noFill/>
        </p:spPr>
        <p:txBody>
          <a:bodyPr wrap="none" rtlCol="0">
            <a:spAutoFit/>
          </a:bodyPr>
          <a:lstStyle/>
          <a:p>
            <a:r>
              <a:rPr lang="en-US" sz="2400" dirty="0"/>
              <a:t>Few</a:t>
            </a:r>
            <a:endParaRPr lang="fr-CH" sz="2400" dirty="0"/>
          </a:p>
        </p:txBody>
      </p:sp>
      <p:sp>
        <p:nvSpPr>
          <p:cNvPr id="11" name="TextBox 10"/>
          <p:cNvSpPr txBox="1"/>
          <p:nvPr/>
        </p:nvSpPr>
        <p:spPr>
          <a:xfrm>
            <a:off x="9693305" y="2163791"/>
            <a:ext cx="890693" cy="461665"/>
          </a:xfrm>
          <a:prstGeom prst="rect">
            <a:avLst/>
          </a:prstGeom>
          <a:noFill/>
        </p:spPr>
        <p:txBody>
          <a:bodyPr wrap="none" rtlCol="0">
            <a:spAutoFit/>
          </a:bodyPr>
          <a:lstStyle/>
          <a:p>
            <a:r>
              <a:rPr lang="en-US" sz="2400" dirty="0"/>
              <a:t>Many</a:t>
            </a:r>
            <a:endParaRPr lang="fr-CH" sz="2400" dirty="0"/>
          </a:p>
        </p:txBody>
      </p:sp>
      <p:sp>
        <p:nvSpPr>
          <p:cNvPr id="12" name="TextBox 11"/>
          <p:cNvSpPr txBox="1"/>
          <p:nvPr/>
        </p:nvSpPr>
        <p:spPr>
          <a:xfrm>
            <a:off x="3624239" y="2752513"/>
            <a:ext cx="941796" cy="461665"/>
          </a:xfrm>
          <a:prstGeom prst="rect">
            <a:avLst/>
          </a:prstGeom>
          <a:noFill/>
        </p:spPr>
        <p:txBody>
          <a:bodyPr wrap="none" rtlCol="0">
            <a:spAutoFit/>
          </a:bodyPr>
          <a:lstStyle/>
          <a:p>
            <a:r>
              <a:rPr lang="en-US" sz="2400" dirty="0"/>
              <a:t>Varies</a:t>
            </a:r>
            <a:endParaRPr lang="fr-CH" sz="2400" dirty="0"/>
          </a:p>
        </p:txBody>
      </p:sp>
      <p:sp>
        <p:nvSpPr>
          <p:cNvPr id="13" name="TextBox 12"/>
          <p:cNvSpPr txBox="1"/>
          <p:nvPr/>
        </p:nvSpPr>
        <p:spPr>
          <a:xfrm>
            <a:off x="5903775" y="2776028"/>
            <a:ext cx="890693" cy="461665"/>
          </a:xfrm>
          <a:prstGeom prst="rect">
            <a:avLst/>
          </a:prstGeom>
          <a:noFill/>
        </p:spPr>
        <p:txBody>
          <a:bodyPr wrap="none" rtlCol="0">
            <a:spAutoFit/>
          </a:bodyPr>
          <a:lstStyle/>
          <a:p>
            <a:r>
              <a:rPr lang="en-US" sz="2400" dirty="0"/>
              <a:t>Many</a:t>
            </a:r>
            <a:endParaRPr lang="fr-CH" sz="2400" dirty="0"/>
          </a:p>
        </p:txBody>
      </p:sp>
      <p:sp>
        <p:nvSpPr>
          <p:cNvPr id="14" name="TextBox 13"/>
          <p:cNvSpPr txBox="1"/>
          <p:nvPr/>
        </p:nvSpPr>
        <p:spPr>
          <a:xfrm>
            <a:off x="7979569" y="2744075"/>
            <a:ext cx="693267" cy="461665"/>
          </a:xfrm>
          <a:prstGeom prst="rect">
            <a:avLst/>
          </a:prstGeom>
          <a:noFill/>
        </p:spPr>
        <p:txBody>
          <a:bodyPr wrap="none" rtlCol="0">
            <a:spAutoFit/>
          </a:bodyPr>
          <a:lstStyle/>
          <a:p>
            <a:r>
              <a:rPr lang="en-US" sz="2400" dirty="0"/>
              <a:t>Few</a:t>
            </a:r>
            <a:endParaRPr lang="fr-CH" sz="2400" dirty="0"/>
          </a:p>
        </p:txBody>
      </p:sp>
      <p:sp>
        <p:nvSpPr>
          <p:cNvPr id="15" name="TextBox 14"/>
          <p:cNvSpPr txBox="1"/>
          <p:nvPr/>
        </p:nvSpPr>
        <p:spPr>
          <a:xfrm>
            <a:off x="9826493" y="2701546"/>
            <a:ext cx="693267" cy="461665"/>
          </a:xfrm>
          <a:prstGeom prst="rect">
            <a:avLst/>
          </a:prstGeom>
          <a:noFill/>
        </p:spPr>
        <p:txBody>
          <a:bodyPr wrap="none" rtlCol="0">
            <a:spAutoFit/>
          </a:bodyPr>
          <a:lstStyle/>
          <a:p>
            <a:r>
              <a:rPr lang="en-US" sz="2400" dirty="0"/>
              <a:t>Few</a:t>
            </a:r>
            <a:endParaRPr lang="fr-CH" sz="2400" dirty="0"/>
          </a:p>
        </p:txBody>
      </p:sp>
      <p:sp>
        <p:nvSpPr>
          <p:cNvPr id="16" name="TextBox 15"/>
          <p:cNvSpPr txBox="1"/>
          <p:nvPr/>
        </p:nvSpPr>
        <p:spPr>
          <a:xfrm>
            <a:off x="3783736" y="3527072"/>
            <a:ext cx="753732" cy="461665"/>
          </a:xfrm>
          <a:prstGeom prst="rect">
            <a:avLst/>
          </a:prstGeom>
          <a:noFill/>
        </p:spPr>
        <p:txBody>
          <a:bodyPr wrap="none" rtlCol="0">
            <a:spAutoFit/>
          </a:bodyPr>
          <a:lstStyle/>
          <a:p>
            <a:r>
              <a:rPr lang="en-US" sz="2400" dirty="0"/>
              <a:t>High</a:t>
            </a:r>
            <a:endParaRPr lang="fr-CH" sz="2400" dirty="0"/>
          </a:p>
        </p:txBody>
      </p:sp>
      <p:sp>
        <p:nvSpPr>
          <p:cNvPr id="17" name="TextBox 16"/>
          <p:cNvSpPr txBox="1"/>
          <p:nvPr/>
        </p:nvSpPr>
        <p:spPr>
          <a:xfrm>
            <a:off x="5747748" y="3527072"/>
            <a:ext cx="1095685" cy="461665"/>
          </a:xfrm>
          <a:prstGeom prst="rect">
            <a:avLst/>
          </a:prstGeom>
          <a:noFill/>
        </p:spPr>
        <p:txBody>
          <a:bodyPr wrap="none" rtlCol="0">
            <a:spAutoFit/>
          </a:bodyPr>
          <a:lstStyle/>
          <a:p>
            <a:r>
              <a:rPr lang="en-US" sz="2400" dirty="0"/>
              <a:t>Varies*</a:t>
            </a:r>
            <a:endParaRPr lang="fr-CH" sz="2400" dirty="0"/>
          </a:p>
        </p:txBody>
      </p:sp>
      <p:sp>
        <p:nvSpPr>
          <p:cNvPr id="18" name="TextBox 17"/>
          <p:cNvSpPr txBox="1"/>
          <p:nvPr/>
        </p:nvSpPr>
        <p:spPr>
          <a:xfrm>
            <a:off x="7778359" y="3527071"/>
            <a:ext cx="1095685" cy="461665"/>
          </a:xfrm>
          <a:prstGeom prst="rect">
            <a:avLst/>
          </a:prstGeom>
          <a:noFill/>
        </p:spPr>
        <p:txBody>
          <a:bodyPr wrap="none" rtlCol="0">
            <a:spAutoFit/>
          </a:bodyPr>
          <a:lstStyle/>
          <a:p>
            <a:r>
              <a:rPr lang="en-US" sz="2400" dirty="0"/>
              <a:t>Varies*</a:t>
            </a:r>
            <a:endParaRPr lang="fr-CH" sz="2400" dirty="0"/>
          </a:p>
        </p:txBody>
      </p:sp>
      <p:sp>
        <p:nvSpPr>
          <p:cNvPr id="19" name="TextBox 18"/>
          <p:cNvSpPr txBox="1"/>
          <p:nvPr/>
        </p:nvSpPr>
        <p:spPr>
          <a:xfrm>
            <a:off x="9625285" y="3556047"/>
            <a:ext cx="1095685" cy="461665"/>
          </a:xfrm>
          <a:prstGeom prst="rect">
            <a:avLst/>
          </a:prstGeom>
          <a:noFill/>
        </p:spPr>
        <p:txBody>
          <a:bodyPr wrap="none" rtlCol="0">
            <a:spAutoFit/>
          </a:bodyPr>
          <a:lstStyle/>
          <a:p>
            <a:r>
              <a:rPr lang="en-US" sz="2400" dirty="0"/>
              <a:t>Varies*</a:t>
            </a:r>
            <a:endParaRPr lang="fr-CH" sz="2400" dirty="0"/>
          </a:p>
        </p:txBody>
      </p:sp>
      <p:sp>
        <p:nvSpPr>
          <p:cNvPr id="20" name="TextBox 19"/>
          <p:cNvSpPr txBox="1"/>
          <p:nvPr/>
        </p:nvSpPr>
        <p:spPr>
          <a:xfrm>
            <a:off x="3541410" y="4294109"/>
            <a:ext cx="1324402" cy="461665"/>
          </a:xfrm>
          <a:prstGeom prst="rect">
            <a:avLst/>
          </a:prstGeom>
          <a:noFill/>
        </p:spPr>
        <p:txBody>
          <a:bodyPr wrap="none" rtlCol="0">
            <a:spAutoFit/>
          </a:bodyPr>
          <a:lstStyle/>
          <a:p>
            <a:r>
              <a:rPr lang="en-US" sz="2400" dirty="0"/>
              <a:t>Common</a:t>
            </a:r>
            <a:endParaRPr lang="fr-CH" sz="2400" dirty="0"/>
          </a:p>
        </p:txBody>
      </p:sp>
      <p:sp>
        <p:nvSpPr>
          <p:cNvPr id="21" name="TextBox 20"/>
          <p:cNvSpPr txBox="1"/>
          <p:nvPr/>
        </p:nvSpPr>
        <p:spPr>
          <a:xfrm>
            <a:off x="3541410" y="5130127"/>
            <a:ext cx="1324402" cy="461665"/>
          </a:xfrm>
          <a:prstGeom prst="rect">
            <a:avLst/>
          </a:prstGeom>
          <a:noFill/>
        </p:spPr>
        <p:txBody>
          <a:bodyPr wrap="none" rtlCol="0">
            <a:spAutoFit/>
          </a:bodyPr>
          <a:lstStyle/>
          <a:p>
            <a:r>
              <a:rPr lang="en-US" sz="2400" dirty="0"/>
              <a:t>Common</a:t>
            </a:r>
            <a:endParaRPr lang="fr-CH" sz="2400" dirty="0"/>
          </a:p>
        </p:txBody>
      </p:sp>
      <p:sp>
        <p:nvSpPr>
          <p:cNvPr id="22" name="TextBox 21"/>
          <p:cNvSpPr txBox="1"/>
          <p:nvPr/>
        </p:nvSpPr>
        <p:spPr>
          <a:xfrm>
            <a:off x="7661790" y="5114688"/>
            <a:ext cx="1324402" cy="461665"/>
          </a:xfrm>
          <a:prstGeom prst="rect">
            <a:avLst/>
          </a:prstGeom>
          <a:noFill/>
        </p:spPr>
        <p:txBody>
          <a:bodyPr wrap="none" rtlCol="0">
            <a:spAutoFit/>
          </a:bodyPr>
          <a:lstStyle/>
          <a:p>
            <a:r>
              <a:rPr lang="en-US" sz="2400" dirty="0"/>
              <a:t>Common</a:t>
            </a:r>
            <a:endParaRPr lang="fr-CH" sz="2400" dirty="0"/>
          </a:p>
        </p:txBody>
      </p:sp>
      <p:sp>
        <p:nvSpPr>
          <p:cNvPr id="23" name="TextBox 22"/>
          <p:cNvSpPr txBox="1"/>
          <p:nvPr/>
        </p:nvSpPr>
        <p:spPr>
          <a:xfrm>
            <a:off x="9532410" y="4267861"/>
            <a:ext cx="1324402" cy="461665"/>
          </a:xfrm>
          <a:prstGeom prst="rect">
            <a:avLst/>
          </a:prstGeom>
          <a:noFill/>
        </p:spPr>
        <p:txBody>
          <a:bodyPr wrap="none" rtlCol="0">
            <a:spAutoFit/>
          </a:bodyPr>
          <a:lstStyle/>
          <a:p>
            <a:r>
              <a:rPr lang="en-US" sz="2400" dirty="0"/>
              <a:t>Common</a:t>
            </a:r>
            <a:endParaRPr lang="fr-CH" sz="2400" dirty="0"/>
          </a:p>
        </p:txBody>
      </p:sp>
      <p:sp>
        <p:nvSpPr>
          <p:cNvPr id="24" name="TextBox 23"/>
          <p:cNvSpPr txBox="1"/>
          <p:nvPr/>
        </p:nvSpPr>
        <p:spPr>
          <a:xfrm>
            <a:off x="5862718" y="4274225"/>
            <a:ext cx="756104" cy="461665"/>
          </a:xfrm>
          <a:prstGeom prst="rect">
            <a:avLst/>
          </a:prstGeom>
          <a:noFill/>
        </p:spPr>
        <p:txBody>
          <a:bodyPr wrap="none" rtlCol="0">
            <a:spAutoFit/>
          </a:bodyPr>
          <a:lstStyle/>
          <a:p>
            <a:r>
              <a:rPr lang="en-US" sz="2400" dirty="0"/>
              <a:t>Rare</a:t>
            </a:r>
            <a:endParaRPr lang="fr-CH" sz="2400" dirty="0"/>
          </a:p>
        </p:txBody>
      </p:sp>
      <p:sp>
        <p:nvSpPr>
          <p:cNvPr id="25" name="TextBox 24"/>
          <p:cNvSpPr txBox="1"/>
          <p:nvPr/>
        </p:nvSpPr>
        <p:spPr>
          <a:xfrm>
            <a:off x="7798309" y="4294108"/>
            <a:ext cx="941796" cy="461665"/>
          </a:xfrm>
          <a:prstGeom prst="rect">
            <a:avLst/>
          </a:prstGeom>
          <a:noFill/>
        </p:spPr>
        <p:txBody>
          <a:bodyPr wrap="none" rtlCol="0">
            <a:spAutoFit/>
          </a:bodyPr>
          <a:lstStyle/>
          <a:p>
            <a:r>
              <a:rPr lang="en-US" sz="2400" dirty="0"/>
              <a:t>Varies</a:t>
            </a:r>
            <a:endParaRPr lang="fr-CH" sz="2400" dirty="0"/>
          </a:p>
        </p:txBody>
      </p:sp>
      <p:sp>
        <p:nvSpPr>
          <p:cNvPr id="26" name="TextBox 25"/>
          <p:cNvSpPr txBox="1"/>
          <p:nvPr/>
        </p:nvSpPr>
        <p:spPr>
          <a:xfrm>
            <a:off x="9667754" y="5170899"/>
            <a:ext cx="941796" cy="461665"/>
          </a:xfrm>
          <a:prstGeom prst="rect">
            <a:avLst/>
          </a:prstGeom>
          <a:noFill/>
        </p:spPr>
        <p:txBody>
          <a:bodyPr wrap="none" rtlCol="0">
            <a:spAutoFit/>
          </a:bodyPr>
          <a:lstStyle/>
          <a:p>
            <a:r>
              <a:rPr lang="en-US" sz="2400" dirty="0"/>
              <a:t>Varies</a:t>
            </a:r>
            <a:endParaRPr lang="fr-CH" sz="2400" dirty="0"/>
          </a:p>
        </p:txBody>
      </p:sp>
      <p:sp>
        <p:nvSpPr>
          <p:cNvPr id="27" name="TextBox 26"/>
          <p:cNvSpPr txBox="1"/>
          <p:nvPr/>
        </p:nvSpPr>
        <p:spPr>
          <a:xfrm>
            <a:off x="5308117" y="4737276"/>
            <a:ext cx="1945785" cy="1569660"/>
          </a:xfrm>
          <a:prstGeom prst="rect">
            <a:avLst/>
          </a:prstGeom>
          <a:noFill/>
        </p:spPr>
        <p:txBody>
          <a:bodyPr wrap="square" rtlCol="0">
            <a:spAutoFit/>
          </a:bodyPr>
          <a:lstStyle/>
          <a:p>
            <a:pPr algn="ctr"/>
            <a:r>
              <a:rPr lang="en-US" sz="2400" dirty="0"/>
              <a:t>Rare </a:t>
            </a:r>
            <a:r>
              <a:rPr lang="en-US" dirty="0"/>
              <a:t>(may occur in heavily damaged urban areas)</a:t>
            </a:r>
            <a:endParaRPr lang="fr-CH" dirty="0"/>
          </a:p>
          <a:p>
            <a:endParaRPr lang="fr-CH" dirty="0"/>
          </a:p>
        </p:txBody>
      </p:sp>
      <p:sp>
        <p:nvSpPr>
          <p:cNvPr id="28" name="Slide Number Placeholder 27"/>
          <p:cNvSpPr>
            <a:spLocks noGrp="1"/>
          </p:cNvSpPr>
          <p:nvPr>
            <p:ph type="sldNum" sz="quarter" idx="12"/>
          </p:nvPr>
        </p:nvSpPr>
        <p:spPr/>
        <p:txBody>
          <a:bodyPr/>
          <a:lstStyle/>
          <a:p>
            <a:fld id="{00865948-8B76-4A50-B7DB-B45DBE1BD062}" type="slidenum">
              <a:rPr lang="fr-CH" smtClean="0"/>
              <a:t>26</a:t>
            </a:fld>
            <a:endParaRPr lang="fr-CH"/>
          </a:p>
        </p:txBody>
      </p:sp>
    </p:spTree>
    <p:extLst>
      <p:ext uri="{BB962C8B-B14F-4D97-AF65-F5344CB8AC3E}">
        <p14:creationId xmlns:p14="http://schemas.microsoft.com/office/powerpoint/2010/main" val="313322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1"/>
          <p:cNvSpPr txBox="1">
            <a:spLocks/>
          </p:cNvSpPr>
          <p:nvPr/>
        </p:nvSpPr>
        <p:spPr>
          <a:xfrm>
            <a:off x="2563573" y="2438783"/>
            <a:ext cx="8061727" cy="2761301"/>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latin typeface="+mn-lt"/>
              </a:rPr>
            </a:br>
            <a:r>
              <a:rPr lang="en-US" sz="13300" dirty="0">
                <a:latin typeface="+mn-lt"/>
              </a:rPr>
              <a:t>Which health issues </a:t>
            </a:r>
          </a:p>
          <a:p>
            <a:pPr algn="ctr"/>
            <a:r>
              <a:rPr lang="en-US" sz="13300" dirty="0">
                <a:latin typeface="+mn-lt"/>
              </a:rPr>
              <a:t>are key in crisis situations</a:t>
            </a:r>
            <a:br>
              <a:rPr lang="en-US" sz="13300" dirty="0">
                <a:latin typeface="+mn-lt"/>
              </a:rPr>
            </a:br>
            <a:br>
              <a:rPr lang="en-US" sz="13300" dirty="0">
                <a:latin typeface="+mn-lt"/>
              </a:rPr>
            </a:br>
            <a:r>
              <a:rPr lang="en-US" sz="13300" dirty="0">
                <a:latin typeface="+mn-lt"/>
              </a:rPr>
              <a:t> </a:t>
            </a:r>
          </a:p>
        </p:txBody>
      </p:sp>
      <p:sp>
        <p:nvSpPr>
          <p:cNvPr id="5" name="TextBox 4"/>
          <p:cNvSpPr txBox="1"/>
          <p:nvPr/>
        </p:nvSpPr>
        <p:spPr>
          <a:xfrm>
            <a:off x="1207229" y="2249774"/>
            <a:ext cx="1524000" cy="1569660"/>
          </a:xfrm>
          <a:prstGeom prst="rect">
            <a:avLst/>
          </a:prstGeom>
          <a:noFill/>
        </p:spPr>
        <p:txBody>
          <a:bodyPr wrap="square" rtlCol="0">
            <a:spAutoFit/>
          </a:bodyPr>
          <a:lstStyle/>
          <a:p>
            <a:r>
              <a:rPr lang="en-US" sz="9600" b="1" dirty="0">
                <a:solidFill>
                  <a:srgbClr val="FF0000"/>
                </a:solidFill>
              </a:rPr>
              <a:t>??</a:t>
            </a:r>
          </a:p>
        </p:txBody>
      </p:sp>
      <p:sp>
        <p:nvSpPr>
          <p:cNvPr id="6" name="Slide Number Placeholder 5"/>
          <p:cNvSpPr>
            <a:spLocks noGrp="1"/>
          </p:cNvSpPr>
          <p:nvPr>
            <p:ph type="sldNum" sz="quarter" idx="12"/>
          </p:nvPr>
        </p:nvSpPr>
        <p:spPr/>
        <p:txBody>
          <a:bodyPr/>
          <a:lstStyle/>
          <a:p>
            <a:fld id="{00865948-8B76-4A50-B7DB-B45DBE1BD062}" type="slidenum">
              <a:rPr lang="fr-CH" smtClean="0"/>
              <a:t>27</a:t>
            </a:fld>
            <a:endParaRPr lang="fr-CH"/>
          </a:p>
        </p:txBody>
      </p:sp>
    </p:spTree>
    <p:extLst>
      <p:ext uri="{BB962C8B-B14F-4D97-AF65-F5344CB8AC3E}">
        <p14:creationId xmlns:p14="http://schemas.microsoft.com/office/powerpoint/2010/main" val="440604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1"/>
          <p:cNvSpPr txBox="1">
            <a:spLocks/>
          </p:cNvSpPr>
          <p:nvPr/>
        </p:nvSpPr>
        <p:spPr>
          <a:xfrm>
            <a:off x="838199" y="178858"/>
            <a:ext cx="1087887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u="sng" dirty="0">
                <a:latin typeface="+mn-lt"/>
                <a:ea typeface="Times New Roman" charset="0"/>
                <a:cs typeface="Times New Roman" charset="0"/>
              </a:rPr>
              <a:t>Common key Health Issues in Crisis Situations </a:t>
            </a:r>
          </a:p>
        </p:txBody>
      </p:sp>
      <p:sp>
        <p:nvSpPr>
          <p:cNvPr id="5" name="Content Placeholder 2"/>
          <p:cNvSpPr txBox="1">
            <a:spLocks/>
          </p:cNvSpPr>
          <p:nvPr/>
        </p:nvSpPr>
        <p:spPr>
          <a:xfrm>
            <a:off x="1047750" y="1240454"/>
            <a:ext cx="10515600" cy="53320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pPr>
            <a:r>
              <a:rPr lang="en-US" altLang="en-US" dirty="0"/>
              <a:t>Communicable diseases</a:t>
            </a:r>
          </a:p>
          <a:p>
            <a:pPr lvl="1">
              <a:buFont typeface="Wingdings" charset="2"/>
              <a:buChar char="ü"/>
            </a:pPr>
            <a:r>
              <a:rPr lang="en-US" altLang="en-US" dirty="0"/>
              <a:t>Measles, diarrheas, respiratory tract infections, skin infections, malaria, HIV </a:t>
            </a:r>
          </a:p>
          <a:p>
            <a:pPr>
              <a:buFont typeface="Arial" charset="0"/>
              <a:buChar char="•"/>
            </a:pPr>
            <a:r>
              <a:rPr lang="en-US" altLang="en-US" dirty="0"/>
              <a:t>Non-communicable diseases</a:t>
            </a:r>
          </a:p>
          <a:p>
            <a:pPr lvl="1">
              <a:buFont typeface="Wingdings" charset="2"/>
              <a:buChar char="ü"/>
            </a:pPr>
            <a:r>
              <a:rPr lang="en-US" altLang="en-US" dirty="0"/>
              <a:t>Cardiovascular, respiratory, diabetes, cancers, ….</a:t>
            </a:r>
          </a:p>
          <a:p>
            <a:pPr lvl="1">
              <a:buFont typeface="Wingdings" charset="2"/>
              <a:buChar char="ü"/>
            </a:pPr>
            <a:r>
              <a:rPr lang="en-US" altLang="en-US" dirty="0"/>
              <a:t>Mental health, psychiatric diseases </a:t>
            </a:r>
          </a:p>
          <a:p>
            <a:pPr>
              <a:buFont typeface="Arial" charset="0"/>
              <a:buChar char="•"/>
            </a:pPr>
            <a:r>
              <a:rPr lang="en-US" altLang="en-US" dirty="0"/>
              <a:t>Child health (IMCI)</a:t>
            </a:r>
          </a:p>
          <a:p>
            <a:pPr>
              <a:buFont typeface="Arial" charset="0"/>
              <a:buChar char="•"/>
            </a:pPr>
            <a:r>
              <a:rPr lang="en-US" altLang="en-US" dirty="0"/>
              <a:t>Sexual and Reproductive health, including sexual violence</a:t>
            </a:r>
          </a:p>
          <a:p>
            <a:pPr>
              <a:buFont typeface="Arial" charset="0"/>
              <a:buChar char="•"/>
            </a:pPr>
            <a:r>
              <a:rPr lang="en-US" altLang="en-US" dirty="0"/>
              <a:t>Injury </a:t>
            </a:r>
          </a:p>
          <a:p>
            <a:pPr lvl="1">
              <a:buFont typeface="Wingdings" charset="2"/>
              <a:buChar char="ü"/>
            </a:pPr>
            <a:r>
              <a:rPr lang="en-US" altLang="en-US" dirty="0"/>
              <a:t>Fractures, weapon wounded, ……</a:t>
            </a:r>
          </a:p>
          <a:p>
            <a:pPr>
              <a:buFont typeface="Arial" charset="0"/>
              <a:buChar char="•"/>
            </a:pPr>
            <a:r>
              <a:rPr lang="en-US" altLang="en-US" dirty="0"/>
              <a:t>Disability</a:t>
            </a:r>
          </a:p>
          <a:p>
            <a:pPr>
              <a:buFont typeface="Arial" charset="0"/>
              <a:buChar char="•"/>
            </a:pPr>
            <a:r>
              <a:rPr lang="en-US" altLang="en-US" dirty="0"/>
              <a:t>Acute malnutrition and micro-nutrient deficiencies </a:t>
            </a:r>
          </a:p>
        </p:txBody>
      </p:sp>
      <p:sp>
        <p:nvSpPr>
          <p:cNvPr id="6" name="Slide Number Placeholder 5"/>
          <p:cNvSpPr>
            <a:spLocks noGrp="1"/>
          </p:cNvSpPr>
          <p:nvPr>
            <p:ph type="sldNum" sz="quarter" idx="12"/>
          </p:nvPr>
        </p:nvSpPr>
        <p:spPr/>
        <p:txBody>
          <a:bodyPr/>
          <a:lstStyle/>
          <a:p>
            <a:fld id="{00865948-8B76-4A50-B7DB-B45DBE1BD062}" type="slidenum">
              <a:rPr lang="fr-CH" smtClean="0"/>
              <a:t>28</a:t>
            </a:fld>
            <a:endParaRPr lang="fr-CH"/>
          </a:p>
        </p:txBody>
      </p:sp>
    </p:spTree>
    <p:extLst>
      <p:ext uri="{BB962C8B-B14F-4D97-AF65-F5344CB8AC3E}">
        <p14:creationId xmlns:p14="http://schemas.microsoft.com/office/powerpoint/2010/main" val="2060824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1"/>
          <p:cNvSpPr txBox="1">
            <a:spLocks/>
          </p:cNvSpPr>
          <p:nvPr/>
        </p:nvSpPr>
        <p:spPr>
          <a:xfrm>
            <a:off x="838200" y="35111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What is Needed and How Much?</a:t>
            </a:r>
          </a:p>
        </p:txBody>
      </p:sp>
      <p:sp>
        <p:nvSpPr>
          <p:cNvPr id="5" name="Content Placeholder 2"/>
          <p:cNvSpPr txBox="1">
            <a:spLocks/>
          </p:cNvSpPr>
          <p:nvPr/>
        </p:nvSpPr>
        <p:spPr>
          <a:xfrm>
            <a:off x="1373570" y="1904972"/>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Influenced by a variety of things</a:t>
            </a:r>
            <a:r>
              <a:rPr lang="en-US" dirty="0"/>
              <a:t>:</a:t>
            </a:r>
          </a:p>
          <a:p>
            <a:pPr marL="0" indent="0">
              <a:buFont typeface="Arial" panose="020B0604020202020204" pitchFamily="34" charset="0"/>
              <a:buNone/>
            </a:pPr>
            <a:endParaRPr lang="en-US" dirty="0"/>
          </a:p>
          <a:p>
            <a:r>
              <a:rPr lang="en-US" dirty="0"/>
              <a:t>Demographic pyramid, e.g. proportion of children</a:t>
            </a:r>
          </a:p>
          <a:p>
            <a:r>
              <a:rPr lang="en-US" dirty="0"/>
              <a:t>Population health status </a:t>
            </a:r>
          </a:p>
          <a:p>
            <a:pPr lvl="2">
              <a:buFont typeface="Wingdings" charset="2"/>
              <a:buChar char="ü"/>
            </a:pPr>
            <a:r>
              <a:rPr lang="en-US" sz="2800" dirty="0"/>
              <a:t>Epidemiological pattern, e.g. endemic diseases, diseases with epidemic potential, wounds, disability, stress </a:t>
            </a:r>
          </a:p>
          <a:p>
            <a:pPr>
              <a:buFont typeface="Arial" charset="0"/>
              <a:buChar char="•"/>
            </a:pPr>
            <a:r>
              <a:rPr lang="en-US" dirty="0"/>
              <a:t>Type of crisis</a:t>
            </a:r>
          </a:p>
          <a:p>
            <a:pPr>
              <a:buFont typeface="Arial" charset="0"/>
              <a:buChar char="•"/>
            </a:pPr>
            <a:r>
              <a:rPr lang="en-US" dirty="0"/>
              <a:t>Health seeking behavior / health service utilization</a:t>
            </a:r>
          </a:p>
        </p:txBody>
      </p:sp>
      <p:sp>
        <p:nvSpPr>
          <p:cNvPr id="6" name="Slide Number Placeholder 5"/>
          <p:cNvSpPr>
            <a:spLocks noGrp="1"/>
          </p:cNvSpPr>
          <p:nvPr>
            <p:ph type="sldNum" sz="quarter" idx="12"/>
          </p:nvPr>
        </p:nvSpPr>
        <p:spPr/>
        <p:txBody>
          <a:bodyPr/>
          <a:lstStyle/>
          <a:p>
            <a:fld id="{00865948-8B76-4A50-B7DB-B45DBE1BD062}" type="slidenum">
              <a:rPr lang="fr-CH" smtClean="0"/>
              <a:t>29</a:t>
            </a:fld>
            <a:endParaRPr lang="fr-CH"/>
          </a:p>
        </p:txBody>
      </p:sp>
    </p:spTree>
    <p:extLst>
      <p:ext uri="{BB962C8B-B14F-4D97-AF65-F5344CB8AC3E}">
        <p14:creationId xmlns:p14="http://schemas.microsoft.com/office/powerpoint/2010/main" val="778697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14" name="Slide Number Placeholder 13"/>
          <p:cNvSpPr>
            <a:spLocks noGrp="1"/>
          </p:cNvSpPr>
          <p:nvPr>
            <p:ph type="sldNum" sz="quarter" idx="12"/>
          </p:nvPr>
        </p:nvSpPr>
        <p:spPr/>
        <p:txBody>
          <a:bodyPr/>
          <a:lstStyle/>
          <a:p>
            <a:fld id="{8CC4FCE3-3984-484D-8147-94AB9B0F2189}" type="slidenum">
              <a:rPr lang="fr-CH" smtClean="0"/>
              <a:t>3</a:t>
            </a:fld>
            <a:endParaRPr lang="fr-CH" dirty="0"/>
          </a:p>
        </p:txBody>
      </p:sp>
      <p:sp>
        <p:nvSpPr>
          <p:cNvPr id="15" name="Titre 1"/>
          <p:cNvSpPr txBox="1">
            <a:spLocks/>
          </p:cNvSpPr>
          <p:nvPr/>
        </p:nvSpPr>
        <p:spPr>
          <a:xfrm>
            <a:off x="4787992" y="44625"/>
            <a:ext cx="5700496" cy="8266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u="sng" dirty="0">
                <a:latin typeface="+mn-lt"/>
              </a:rPr>
              <a:t>Health Pyramid </a:t>
            </a:r>
            <a:endParaRPr lang="en-US" sz="4400" u="sng" dirty="0">
              <a:latin typeface="+mn-lt"/>
            </a:endParaRPr>
          </a:p>
        </p:txBody>
      </p:sp>
      <p:sp>
        <p:nvSpPr>
          <p:cNvPr id="16" name="Cube 15"/>
          <p:cNvSpPr>
            <a:spLocks/>
          </p:cNvSpPr>
          <p:nvPr/>
        </p:nvSpPr>
        <p:spPr bwMode="auto">
          <a:xfrm>
            <a:off x="2576759" y="3833865"/>
            <a:ext cx="7751149" cy="2288013"/>
          </a:xfrm>
          <a:prstGeom prst="cube">
            <a:avLst>
              <a:gd name="adj" fmla="val 67102"/>
            </a:avLst>
          </a:prstGeom>
          <a:solidFill>
            <a:srgbClr val="E3C7AB"/>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n-US" dirty="0">
                <a:solidFill>
                  <a:schemeClr val="tx2"/>
                </a:solidFill>
                <a:latin typeface="Calibri" panose="020F0502020204030204" pitchFamily="34" charset="0"/>
              </a:rPr>
              <a:t>               Security</a:t>
            </a:r>
          </a:p>
        </p:txBody>
      </p:sp>
      <p:sp>
        <p:nvSpPr>
          <p:cNvPr id="18" name="Rectangle 17"/>
          <p:cNvSpPr>
            <a:spLocks noChangeArrowheads="1"/>
          </p:cNvSpPr>
          <p:nvPr/>
        </p:nvSpPr>
        <p:spPr bwMode="auto">
          <a:xfrm>
            <a:off x="2359734" y="5232147"/>
            <a:ext cx="6904619" cy="400459"/>
          </a:xfrm>
          <a:prstGeom prst="rect">
            <a:avLst/>
          </a:prstGeom>
          <a:noFill/>
          <a:ln w="9525" algn="ctr">
            <a:noFill/>
            <a:round/>
            <a:headEnd/>
            <a:tailEnd/>
          </a:ln>
        </p:spPr>
        <p:txBody>
          <a:bodyPr lIns="0" tIns="0" rIns="0" bIns="0" anchor="t"/>
          <a:lstStyle/>
          <a:p>
            <a:pPr marL="0" lvl="1" algn="ctr" eaLnBrk="0" hangingPunct="0"/>
            <a:endParaRPr lang="en-US" sz="1600" i="1" dirty="0">
              <a:latin typeface="Calibri" panose="020F0502020204030204" pitchFamily="34" charset="0"/>
            </a:endParaRPr>
          </a:p>
        </p:txBody>
      </p:sp>
      <p:sp>
        <p:nvSpPr>
          <p:cNvPr id="19" name="Cube 18"/>
          <p:cNvSpPr>
            <a:spLocks/>
          </p:cNvSpPr>
          <p:nvPr/>
        </p:nvSpPr>
        <p:spPr bwMode="auto">
          <a:xfrm>
            <a:off x="3995838" y="3476376"/>
            <a:ext cx="2700000" cy="1518281"/>
          </a:xfrm>
          <a:prstGeom prst="cube">
            <a:avLst>
              <a:gd name="adj" fmla="val 40056"/>
            </a:avLst>
          </a:prstGeom>
          <a:solidFill>
            <a:srgbClr val="C2D69B"/>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n-US" dirty="0">
                <a:latin typeface="Calibri" panose="020F0502020204030204" pitchFamily="34" charset="0"/>
              </a:rPr>
              <a:t>Nutrition and Food Security</a:t>
            </a:r>
          </a:p>
        </p:txBody>
      </p:sp>
      <p:sp>
        <p:nvSpPr>
          <p:cNvPr id="20" name="Cube 19"/>
          <p:cNvSpPr>
            <a:spLocks/>
          </p:cNvSpPr>
          <p:nvPr/>
        </p:nvSpPr>
        <p:spPr bwMode="auto">
          <a:xfrm>
            <a:off x="6218094" y="3459591"/>
            <a:ext cx="2700000" cy="1518281"/>
          </a:xfrm>
          <a:prstGeom prst="cube">
            <a:avLst>
              <a:gd name="adj" fmla="val 41991"/>
            </a:avLst>
          </a:prstGeom>
          <a:solidFill>
            <a:srgbClr val="95B3D7"/>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en-US" dirty="0">
                <a:latin typeface="Calibri" panose="020F0502020204030204" pitchFamily="34" charset="0"/>
              </a:rPr>
              <a:t>Water, Sanitation,</a:t>
            </a:r>
          </a:p>
          <a:p>
            <a:pPr algn="ctr" eaLnBrk="0" hangingPunct="0">
              <a:defRPr/>
            </a:pPr>
            <a:r>
              <a:rPr lang="en-US" dirty="0">
                <a:latin typeface="Calibri" panose="020F0502020204030204" pitchFamily="34" charset="0"/>
              </a:rPr>
              <a:t>Hygiene, Environment</a:t>
            </a:r>
          </a:p>
        </p:txBody>
      </p:sp>
      <p:sp>
        <p:nvSpPr>
          <p:cNvPr id="21" name="Cube 20"/>
          <p:cNvSpPr>
            <a:spLocks/>
          </p:cNvSpPr>
          <p:nvPr/>
        </p:nvSpPr>
        <p:spPr bwMode="auto">
          <a:xfrm>
            <a:off x="4819542" y="2667503"/>
            <a:ext cx="3420000" cy="1252779"/>
          </a:xfrm>
          <a:prstGeom prst="cube">
            <a:avLst>
              <a:gd name="adj" fmla="val 35371"/>
            </a:avLst>
          </a:prstGeom>
          <a:solidFill>
            <a:srgbClr val="B2A1C7"/>
          </a:solidFill>
          <a:ln w="9525" algn="ctr">
            <a:solidFill>
              <a:srgbClr val="FFC9FF"/>
            </a:solidFill>
            <a:round/>
            <a:headEnd/>
            <a:tailEnd/>
          </a:ln>
        </p:spPr>
        <p:txBody>
          <a:bodyPr anchor="ctr"/>
          <a:lstStyle/>
          <a:p>
            <a:pPr algn="ctr" eaLnBrk="0" hangingPunct="0"/>
            <a:r>
              <a:rPr lang="en-US" dirty="0">
                <a:latin typeface="Calibri" panose="020F0502020204030204" pitchFamily="34" charset="0"/>
              </a:rPr>
              <a:t>Preventive health care</a:t>
            </a:r>
          </a:p>
        </p:txBody>
      </p:sp>
      <p:sp>
        <p:nvSpPr>
          <p:cNvPr id="22" name="Cube 21"/>
          <p:cNvSpPr>
            <a:spLocks noChangeAspect="1"/>
          </p:cNvSpPr>
          <p:nvPr/>
        </p:nvSpPr>
        <p:spPr bwMode="auto">
          <a:xfrm>
            <a:off x="5533718" y="1925499"/>
            <a:ext cx="1872000" cy="1061608"/>
          </a:xfrm>
          <a:prstGeom prst="cube">
            <a:avLst>
              <a:gd name="adj" fmla="val 25158"/>
            </a:avLst>
          </a:prstGeom>
          <a:solidFill>
            <a:srgbClr val="EA9594"/>
          </a:solidFill>
          <a:ln w="9525" algn="ctr">
            <a:solidFill>
              <a:schemeClr val="tx1"/>
            </a:solidFill>
            <a:round/>
            <a:headEnd/>
            <a:tailEnd/>
          </a:ln>
        </p:spPr>
        <p:txBody>
          <a:bodyPr anchor="ctr"/>
          <a:lstStyle/>
          <a:p>
            <a:pPr algn="ctr" eaLnBrk="0" hangingPunct="0"/>
            <a:r>
              <a:rPr lang="en-US" dirty="0">
                <a:latin typeface="Calibri" panose="020F0502020204030204" pitchFamily="34" charset="0"/>
              </a:rPr>
              <a:t>Curative health care</a:t>
            </a:r>
          </a:p>
        </p:txBody>
      </p:sp>
    </p:spTree>
    <p:extLst>
      <p:ext uri="{BB962C8B-B14F-4D97-AF65-F5344CB8AC3E}">
        <p14:creationId xmlns:p14="http://schemas.microsoft.com/office/powerpoint/2010/main" val="288407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extBox 3"/>
          <p:cNvSpPr txBox="1"/>
          <p:nvPr/>
        </p:nvSpPr>
        <p:spPr>
          <a:xfrm>
            <a:off x="1213898" y="1917447"/>
            <a:ext cx="10130787" cy="3477875"/>
          </a:xfrm>
          <a:prstGeom prst="rect">
            <a:avLst/>
          </a:prstGeom>
          <a:noFill/>
        </p:spPr>
        <p:txBody>
          <a:bodyPr wrap="none" rtlCol="0">
            <a:spAutoFit/>
          </a:bodyPr>
          <a:lstStyle/>
          <a:p>
            <a:pPr algn="ctr"/>
            <a:r>
              <a:rPr lang="en-US" sz="4400" dirty="0"/>
              <a:t>How many medical consultations</a:t>
            </a:r>
          </a:p>
          <a:p>
            <a:pPr algn="ctr"/>
            <a:r>
              <a:rPr lang="en-US" sz="4400" dirty="0"/>
              <a:t>How many hospital admissions</a:t>
            </a:r>
          </a:p>
          <a:p>
            <a:pPr algn="ctr"/>
            <a:endParaRPr lang="en-US" sz="4400" dirty="0"/>
          </a:p>
          <a:p>
            <a:pPr algn="ctr"/>
            <a:r>
              <a:rPr lang="en-US" sz="4400" dirty="0"/>
              <a:t>What would be the rough estimate per day</a:t>
            </a:r>
          </a:p>
          <a:p>
            <a:pPr algn="ctr"/>
            <a:endParaRPr lang="en-US" sz="4400" dirty="0"/>
          </a:p>
        </p:txBody>
      </p:sp>
      <p:sp>
        <p:nvSpPr>
          <p:cNvPr id="5" name="TextBox 4"/>
          <p:cNvSpPr txBox="1"/>
          <p:nvPr/>
        </p:nvSpPr>
        <p:spPr>
          <a:xfrm>
            <a:off x="751904" y="2086724"/>
            <a:ext cx="1326004" cy="1569660"/>
          </a:xfrm>
          <a:prstGeom prst="rect">
            <a:avLst/>
          </a:prstGeom>
          <a:noFill/>
        </p:spPr>
        <p:txBody>
          <a:bodyPr wrap="none" rtlCol="0">
            <a:spAutoFit/>
          </a:bodyPr>
          <a:lstStyle/>
          <a:p>
            <a:r>
              <a:rPr lang="en-US" sz="9600" b="1" dirty="0">
                <a:solidFill>
                  <a:srgbClr val="FF0000"/>
                </a:solidFill>
              </a:rPr>
              <a:t>??</a:t>
            </a:r>
          </a:p>
        </p:txBody>
      </p:sp>
      <p:sp>
        <p:nvSpPr>
          <p:cNvPr id="6" name="Slide Number Placeholder 5"/>
          <p:cNvSpPr>
            <a:spLocks noGrp="1"/>
          </p:cNvSpPr>
          <p:nvPr>
            <p:ph type="sldNum" sz="quarter" idx="12"/>
          </p:nvPr>
        </p:nvSpPr>
        <p:spPr/>
        <p:txBody>
          <a:bodyPr/>
          <a:lstStyle/>
          <a:p>
            <a:fld id="{00865948-8B76-4A50-B7DB-B45DBE1BD062}" type="slidenum">
              <a:rPr lang="fr-CH" smtClean="0"/>
              <a:t>30</a:t>
            </a:fld>
            <a:endParaRPr lang="fr-CH"/>
          </a:p>
        </p:txBody>
      </p:sp>
    </p:spTree>
    <p:extLst>
      <p:ext uri="{BB962C8B-B14F-4D97-AF65-F5344CB8AC3E}">
        <p14:creationId xmlns:p14="http://schemas.microsoft.com/office/powerpoint/2010/main" val="3605180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3"/>
          <p:cNvSpPr txBox="1">
            <a:spLocks/>
          </p:cNvSpPr>
          <p:nvPr/>
        </p:nvSpPr>
        <p:spPr>
          <a:xfrm>
            <a:off x="1108302" y="124210"/>
            <a:ext cx="1086802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ea typeface="Times New Roman" charset="0"/>
                <a:cs typeface="Times New Roman" charset="0"/>
              </a:rPr>
              <a:t>Rough quantification of daily medical needs</a:t>
            </a:r>
          </a:p>
        </p:txBody>
      </p:sp>
      <p:sp>
        <p:nvSpPr>
          <p:cNvPr id="5" name="Oval 4"/>
          <p:cNvSpPr/>
          <p:nvPr/>
        </p:nvSpPr>
        <p:spPr>
          <a:xfrm>
            <a:off x="1215197" y="1836586"/>
            <a:ext cx="2671010" cy="23942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ea typeface="Times New Roman" charset="0"/>
                <a:cs typeface="Times New Roman" charset="0"/>
              </a:rPr>
              <a:t>Population</a:t>
            </a:r>
          </a:p>
        </p:txBody>
      </p:sp>
      <p:sp>
        <p:nvSpPr>
          <p:cNvPr id="6" name="Oval 5"/>
          <p:cNvSpPr/>
          <p:nvPr/>
        </p:nvSpPr>
        <p:spPr>
          <a:xfrm>
            <a:off x="5425782" y="2474258"/>
            <a:ext cx="1252703" cy="122368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ea typeface="Times New Roman" charset="0"/>
                <a:cs typeface="Times New Roman" charset="0"/>
              </a:rPr>
              <a:t>1%</a:t>
            </a:r>
          </a:p>
        </p:txBody>
      </p:sp>
      <p:sp>
        <p:nvSpPr>
          <p:cNvPr id="7" name="Oval 6"/>
          <p:cNvSpPr/>
          <p:nvPr/>
        </p:nvSpPr>
        <p:spPr>
          <a:xfrm>
            <a:off x="9024389" y="2787446"/>
            <a:ext cx="709545" cy="631592"/>
          </a:xfrm>
          <a:prstGeom prst="ellipse">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Times New Roman" charset="0"/>
                <a:cs typeface="Times New Roman" charset="0"/>
              </a:rPr>
              <a:t>1%</a:t>
            </a:r>
          </a:p>
        </p:txBody>
      </p:sp>
      <p:sp>
        <p:nvSpPr>
          <p:cNvPr id="8" name="Rectangle 7"/>
          <p:cNvSpPr/>
          <p:nvPr/>
        </p:nvSpPr>
        <p:spPr>
          <a:xfrm>
            <a:off x="4443721" y="4084754"/>
            <a:ext cx="3101361" cy="11564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ea typeface="Times New Roman" charset="0"/>
                <a:cs typeface="Times New Roman" charset="0"/>
              </a:rPr>
              <a:t>1% of population needs out-patient consultation</a:t>
            </a:r>
          </a:p>
        </p:txBody>
      </p:sp>
      <p:sp>
        <p:nvSpPr>
          <p:cNvPr id="9" name="Rectangle 8"/>
          <p:cNvSpPr/>
          <p:nvPr/>
        </p:nvSpPr>
        <p:spPr>
          <a:xfrm>
            <a:off x="8137606" y="4063210"/>
            <a:ext cx="3101361" cy="11564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ea typeface="Times New Roman" charset="0"/>
                <a:cs typeface="Times New Roman" charset="0"/>
              </a:rPr>
              <a:t>1% of those who consult need hospitalization</a:t>
            </a:r>
          </a:p>
        </p:txBody>
      </p:sp>
      <p:sp>
        <p:nvSpPr>
          <p:cNvPr id="10" name="TextBox 9"/>
          <p:cNvSpPr txBox="1"/>
          <p:nvPr/>
        </p:nvSpPr>
        <p:spPr>
          <a:xfrm>
            <a:off x="5245142" y="5916229"/>
            <a:ext cx="6194003" cy="461665"/>
          </a:xfrm>
          <a:prstGeom prst="rect">
            <a:avLst/>
          </a:prstGeom>
          <a:noFill/>
        </p:spPr>
        <p:txBody>
          <a:bodyPr wrap="none" rtlCol="0">
            <a:spAutoFit/>
          </a:bodyPr>
          <a:lstStyle/>
          <a:p>
            <a:r>
              <a:rPr lang="en-US" sz="2400" dirty="0">
                <a:ea typeface="Times New Roman" charset="0"/>
                <a:cs typeface="Times New Roman" charset="0"/>
              </a:rPr>
              <a:t>Based on a consultation rate of 4 / person / year</a:t>
            </a:r>
          </a:p>
        </p:txBody>
      </p:sp>
      <p:sp>
        <p:nvSpPr>
          <p:cNvPr id="11" name="Slide Number Placeholder 10"/>
          <p:cNvSpPr>
            <a:spLocks noGrp="1"/>
          </p:cNvSpPr>
          <p:nvPr>
            <p:ph type="sldNum" sz="quarter" idx="12"/>
          </p:nvPr>
        </p:nvSpPr>
        <p:spPr/>
        <p:txBody>
          <a:bodyPr/>
          <a:lstStyle/>
          <a:p>
            <a:fld id="{00865948-8B76-4A50-B7DB-B45DBE1BD062}" type="slidenum">
              <a:rPr lang="fr-CH" smtClean="0"/>
              <a:t>31</a:t>
            </a:fld>
            <a:endParaRPr lang="fr-CH" dirty="0"/>
          </a:p>
        </p:txBody>
      </p:sp>
    </p:spTree>
    <p:extLst>
      <p:ext uri="{BB962C8B-B14F-4D97-AF65-F5344CB8AC3E}">
        <p14:creationId xmlns:p14="http://schemas.microsoft.com/office/powerpoint/2010/main" val="2153832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3"/>
          <p:cNvSpPr txBox="1">
            <a:spLocks/>
          </p:cNvSpPr>
          <p:nvPr/>
        </p:nvSpPr>
        <p:spPr>
          <a:xfrm>
            <a:off x="838200" y="132899"/>
            <a:ext cx="1100545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ea typeface="Times New Roman" charset="0"/>
                <a:cs typeface="Times New Roman" charset="0"/>
              </a:rPr>
              <a:t>Estimate daily requirements 10’000 persons</a:t>
            </a:r>
          </a:p>
        </p:txBody>
      </p:sp>
      <p:sp>
        <p:nvSpPr>
          <p:cNvPr id="5" name="Content Placeholder 25"/>
          <p:cNvSpPr txBox="1">
            <a:spLocks/>
          </p:cNvSpPr>
          <p:nvPr/>
        </p:nvSpPr>
        <p:spPr>
          <a:xfrm>
            <a:off x="1083128" y="1731737"/>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ea typeface="Times New Roman" charset="0"/>
                <a:cs typeface="Times New Roman" charset="0"/>
              </a:rPr>
              <a:t>100 medical consultations </a:t>
            </a:r>
          </a:p>
          <a:p>
            <a:pPr algn="ctr"/>
            <a:r>
              <a:rPr lang="en-US" dirty="0">
                <a:ea typeface="Times New Roman" charset="0"/>
                <a:cs typeface="Times New Roman" charset="0"/>
              </a:rPr>
              <a:t>1 in-patient admission</a:t>
            </a:r>
          </a:p>
          <a:p>
            <a:pPr lvl="1" algn="ctr">
              <a:buFont typeface="Wingdings" charset="2"/>
              <a:buChar char="Ø"/>
            </a:pPr>
            <a:r>
              <a:rPr lang="en-US" sz="2800" dirty="0">
                <a:ea typeface="Times New Roman" charset="0"/>
                <a:cs typeface="Times New Roman" charset="0"/>
              </a:rPr>
              <a:t>With average hospital stay of 10 days -&gt; 10 hospital beds</a:t>
            </a:r>
          </a:p>
          <a:p>
            <a:pPr marL="457200" lvl="1" indent="0">
              <a:buFont typeface="Arial" panose="020B0604020202020204" pitchFamily="34" charset="0"/>
              <a:buNone/>
            </a:pPr>
            <a:endParaRPr lang="en-US" sz="2800" dirty="0"/>
          </a:p>
          <a:p>
            <a:r>
              <a:rPr lang="en-US" dirty="0"/>
              <a:t>A doctor or other person consulting can rarely see more that 50 patients/day and maintain quality of diagnosis and treatment</a:t>
            </a:r>
          </a:p>
          <a:p>
            <a:r>
              <a:rPr lang="en-US" dirty="0"/>
              <a:t>When estimating staffing requirement, don’t forget that staff need time off and training time </a:t>
            </a:r>
          </a:p>
        </p:txBody>
      </p:sp>
      <p:sp>
        <p:nvSpPr>
          <p:cNvPr id="6" name="Slide Number Placeholder 5"/>
          <p:cNvSpPr>
            <a:spLocks noGrp="1"/>
          </p:cNvSpPr>
          <p:nvPr>
            <p:ph type="sldNum" sz="quarter" idx="12"/>
          </p:nvPr>
        </p:nvSpPr>
        <p:spPr/>
        <p:txBody>
          <a:bodyPr/>
          <a:lstStyle/>
          <a:p>
            <a:fld id="{00865948-8B76-4A50-B7DB-B45DBE1BD062}" type="slidenum">
              <a:rPr lang="fr-CH" smtClean="0"/>
              <a:t>32</a:t>
            </a:fld>
            <a:endParaRPr lang="fr-CH"/>
          </a:p>
        </p:txBody>
      </p:sp>
    </p:spTree>
    <p:extLst>
      <p:ext uri="{BB962C8B-B14F-4D97-AF65-F5344CB8AC3E}">
        <p14:creationId xmlns:p14="http://schemas.microsoft.com/office/powerpoint/2010/main" val="367907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Content Placeholder 2"/>
          <p:cNvSpPr txBox="1">
            <a:spLocks/>
          </p:cNvSpPr>
          <p:nvPr/>
        </p:nvSpPr>
        <p:spPr>
          <a:xfrm>
            <a:off x="1393196" y="363621"/>
            <a:ext cx="9683271" cy="2815513"/>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7400" b="1" dirty="0">
                <a:solidFill>
                  <a:srgbClr val="0000FF"/>
                </a:solidFill>
              </a:rPr>
              <a:t>Group work </a:t>
            </a:r>
          </a:p>
          <a:p>
            <a:pPr marL="0" indent="0">
              <a:buFont typeface="Arial" panose="020B0604020202020204" pitchFamily="34" charset="0"/>
              <a:buNone/>
            </a:pPr>
            <a:r>
              <a:rPr lang="en-US" sz="5900" dirty="0"/>
              <a:t>A low income country has received an influx of 25’000 refugees in one of the districts and the numbers are still increasing. Most are clustered in two areas around the main city </a:t>
            </a:r>
          </a:p>
          <a:p>
            <a:pPr marL="0" indent="0">
              <a:buFont typeface="Arial" panose="020B0604020202020204" pitchFamily="34" charset="0"/>
              <a:buNone/>
            </a:pPr>
            <a:r>
              <a:rPr lang="en-US" sz="5900" dirty="0"/>
              <a:t>The existing health care services are unable to cope with the extra work load. Therefore, the decision has been made by your organization to set up three additional primary care facilities and a community health workers network.    </a:t>
            </a:r>
          </a:p>
        </p:txBody>
      </p:sp>
      <p:sp>
        <p:nvSpPr>
          <p:cNvPr id="6" name="Slide Number Placeholder 5"/>
          <p:cNvSpPr>
            <a:spLocks noGrp="1"/>
          </p:cNvSpPr>
          <p:nvPr>
            <p:ph type="sldNum" sz="quarter" idx="12"/>
          </p:nvPr>
        </p:nvSpPr>
        <p:spPr/>
        <p:txBody>
          <a:bodyPr/>
          <a:lstStyle/>
          <a:p>
            <a:fld id="{00865948-8B76-4A50-B7DB-B45DBE1BD062}" type="slidenum">
              <a:rPr lang="fr-CH" smtClean="0"/>
              <a:t>33</a:t>
            </a:fld>
            <a:endParaRPr lang="fr-CH"/>
          </a:p>
        </p:txBody>
      </p:sp>
      <p:sp>
        <p:nvSpPr>
          <p:cNvPr id="9" name="TextBox 8"/>
          <p:cNvSpPr txBox="1"/>
          <p:nvPr/>
        </p:nvSpPr>
        <p:spPr>
          <a:xfrm>
            <a:off x="1393196" y="3892034"/>
            <a:ext cx="10237936" cy="2646878"/>
          </a:xfrm>
          <a:prstGeom prst="rect">
            <a:avLst/>
          </a:prstGeom>
          <a:noFill/>
          <a:ln>
            <a:solidFill>
              <a:schemeClr val="bg1"/>
            </a:solidFill>
          </a:ln>
        </p:spPr>
        <p:txBody>
          <a:bodyPr wrap="square" rtlCol="0">
            <a:spAutoFit/>
          </a:bodyPr>
          <a:lstStyle/>
          <a:p>
            <a:r>
              <a:rPr lang="en-GB" sz="2800" dirty="0"/>
              <a:t>How will you meet the needs for the health work force expansion, i.e.   </a:t>
            </a:r>
          </a:p>
          <a:p>
            <a:pPr marL="342900" indent="-342900">
              <a:buFontTx/>
              <a:buChar char="-"/>
            </a:pPr>
            <a:r>
              <a:rPr lang="en-GB" sz="2400" dirty="0"/>
              <a:t>Professional staff in the primary care facility </a:t>
            </a:r>
          </a:p>
          <a:p>
            <a:pPr marL="342900" indent="-342900">
              <a:buFontTx/>
              <a:buChar char="-"/>
            </a:pPr>
            <a:r>
              <a:rPr lang="en-GB" sz="2400" dirty="0"/>
              <a:t>The community health workers  </a:t>
            </a:r>
          </a:p>
          <a:p>
            <a:endParaRPr lang="en-GB" sz="2400" dirty="0"/>
          </a:p>
          <a:p>
            <a:r>
              <a:rPr lang="en-GB" sz="2400" b="1" dirty="0"/>
              <a:t>3 groups look into the professional staff, 2 at the CHWs -&gt; see questions </a:t>
            </a:r>
          </a:p>
          <a:p>
            <a:r>
              <a:rPr lang="en-GB" sz="2400" b="1" dirty="0">
                <a:solidFill>
                  <a:srgbClr val="FF0000"/>
                </a:solidFill>
              </a:rPr>
              <a:t>Time allocated: 20 minutes</a:t>
            </a:r>
            <a:endParaRPr lang="en-GB" sz="2400" b="1" dirty="0"/>
          </a:p>
          <a:p>
            <a:endParaRPr lang="en-GB" dirty="0"/>
          </a:p>
        </p:txBody>
      </p:sp>
    </p:spTree>
    <p:extLst>
      <p:ext uri="{BB962C8B-B14F-4D97-AF65-F5344CB8AC3E}">
        <p14:creationId xmlns:p14="http://schemas.microsoft.com/office/powerpoint/2010/main" val="1897556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865948-8B76-4A50-B7DB-B45DBE1BD062}" type="slidenum">
              <a:rPr lang="fr-CH" smtClean="0"/>
              <a:t>34</a:t>
            </a:fld>
            <a:endParaRPr lang="fr-CH"/>
          </a:p>
        </p:txBody>
      </p:sp>
      <p:sp>
        <p:nvSpPr>
          <p:cNvPr id="3" name="TextBox 2"/>
          <p:cNvSpPr txBox="1"/>
          <p:nvPr/>
        </p:nvSpPr>
        <p:spPr>
          <a:xfrm>
            <a:off x="1212110" y="3612932"/>
            <a:ext cx="10450033" cy="3108543"/>
          </a:xfrm>
          <a:prstGeom prst="rect">
            <a:avLst/>
          </a:prstGeom>
          <a:noFill/>
          <a:ln>
            <a:solidFill>
              <a:srgbClr val="0070C0"/>
            </a:solidFill>
          </a:ln>
        </p:spPr>
        <p:txBody>
          <a:bodyPr wrap="square" rtlCol="0">
            <a:spAutoFit/>
          </a:bodyPr>
          <a:lstStyle/>
          <a:p>
            <a:r>
              <a:rPr lang="en-GB" sz="2400" b="1" dirty="0"/>
              <a:t>Professional staff in the three health care facilities</a:t>
            </a:r>
          </a:p>
          <a:p>
            <a:pPr marL="342900" indent="-342900">
              <a:buFont typeface="+mj-lt"/>
              <a:buAutoNum type="arabicPeriod"/>
            </a:pPr>
            <a:r>
              <a:rPr lang="en-GB" sz="2400" dirty="0"/>
              <a:t>What would be your staff requirements to attend these out-patients</a:t>
            </a:r>
          </a:p>
          <a:p>
            <a:pPr marL="342900" indent="-342900">
              <a:buFont typeface="+mj-lt"/>
              <a:buAutoNum type="arabicPeriod"/>
            </a:pPr>
            <a:r>
              <a:rPr lang="en-GB" sz="2400" dirty="0"/>
              <a:t>Which health staff mix do you need to provide the defined essential package of services</a:t>
            </a:r>
          </a:p>
          <a:p>
            <a:pPr marL="342900" indent="-342900">
              <a:buFont typeface="+mj-lt"/>
              <a:buAutoNum type="arabicPeriod"/>
            </a:pPr>
            <a:r>
              <a:rPr lang="en-GB" sz="2400" dirty="0"/>
              <a:t>How many from each type?  What qualifications should they have?</a:t>
            </a:r>
          </a:p>
          <a:p>
            <a:pPr marL="342900" indent="-342900">
              <a:buFont typeface="+mj-lt"/>
              <a:buAutoNum type="arabicPeriod"/>
            </a:pPr>
            <a:r>
              <a:rPr lang="en-GB" sz="2400" dirty="0"/>
              <a:t>How will they be recruited and retained?</a:t>
            </a:r>
          </a:p>
          <a:p>
            <a:pPr marL="342900" indent="-342900">
              <a:buFont typeface="+mj-lt"/>
              <a:buAutoNum type="arabicPeriod"/>
            </a:pPr>
            <a:r>
              <a:rPr lang="en-GB" sz="2400" dirty="0"/>
              <a:t>What about hiring refugee health workers? What are some possible implications?</a:t>
            </a:r>
          </a:p>
        </p:txBody>
      </p:sp>
      <p:sp>
        <p:nvSpPr>
          <p:cNvPr id="5" name="TextBox 4"/>
          <p:cNvSpPr txBox="1"/>
          <p:nvPr/>
        </p:nvSpPr>
        <p:spPr>
          <a:xfrm>
            <a:off x="1212111" y="225283"/>
            <a:ext cx="10450033" cy="3046988"/>
          </a:xfrm>
          <a:prstGeom prst="rect">
            <a:avLst/>
          </a:prstGeom>
          <a:noFill/>
          <a:ln>
            <a:solidFill>
              <a:srgbClr val="0000FF"/>
            </a:solidFill>
          </a:ln>
        </p:spPr>
        <p:txBody>
          <a:bodyPr wrap="square" rtlCol="0">
            <a:spAutoFit/>
          </a:bodyPr>
          <a:lstStyle/>
          <a:p>
            <a:r>
              <a:rPr lang="en-GB" sz="2400" b="1" dirty="0"/>
              <a:t>Community health workers</a:t>
            </a:r>
          </a:p>
          <a:p>
            <a:pPr marL="457200" indent="-457200">
              <a:buFont typeface="+mj-lt"/>
              <a:buAutoNum type="arabicPeriod"/>
            </a:pPr>
            <a:r>
              <a:rPr lang="en-GB" sz="2400" dirty="0"/>
              <a:t>What will be their function? </a:t>
            </a:r>
          </a:p>
          <a:p>
            <a:pPr marL="457200" indent="-457200">
              <a:buFont typeface="+mj-lt"/>
              <a:buAutoNum type="arabicPeriod"/>
            </a:pPr>
            <a:r>
              <a:rPr lang="en-GB" sz="2400" dirty="0"/>
              <a:t>What medical conditions will they be allowed to treat?</a:t>
            </a:r>
          </a:p>
          <a:p>
            <a:pPr marL="457200" indent="-457200">
              <a:buFont typeface="+mj-lt"/>
              <a:buAutoNum type="arabicPeriod"/>
            </a:pPr>
            <a:r>
              <a:rPr lang="en-GB" sz="2400" dirty="0"/>
              <a:t>How many CHW will you need? How will they be selected? Will they receive a salary?</a:t>
            </a:r>
          </a:p>
          <a:p>
            <a:pPr marL="457200" indent="-457200">
              <a:buFont typeface="+mj-lt"/>
              <a:buAutoNum type="arabicPeriod"/>
            </a:pPr>
            <a:r>
              <a:rPr lang="en-GB" sz="2400" dirty="0"/>
              <a:t>What training will you provide and how will this be done?</a:t>
            </a:r>
          </a:p>
          <a:p>
            <a:pPr marL="457200" indent="-457200">
              <a:buFont typeface="+mj-lt"/>
              <a:buAutoNum type="arabicPeriod"/>
            </a:pPr>
            <a:r>
              <a:rPr lang="en-GB" sz="2400" dirty="0"/>
              <a:t>How will they be supervised and by whom?</a:t>
            </a:r>
          </a:p>
          <a:p>
            <a:pPr marL="457200" indent="-457200">
              <a:buFont typeface="+mj-lt"/>
              <a:buAutoNum type="arabicPeriod"/>
            </a:pPr>
            <a:r>
              <a:rPr lang="en-GB" sz="2400" dirty="0"/>
              <a:t>What would be their relationship with the primary care facility?  </a:t>
            </a:r>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345843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extBox 3"/>
          <p:cNvSpPr txBox="1"/>
          <p:nvPr/>
        </p:nvSpPr>
        <p:spPr>
          <a:xfrm>
            <a:off x="2486837" y="1259695"/>
            <a:ext cx="9230242" cy="4154984"/>
          </a:xfrm>
          <a:prstGeom prst="rect">
            <a:avLst/>
          </a:prstGeom>
          <a:noFill/>
        </p:spPr>
        <p:txBody>
          <a:bodyPr wrap="square" rtlCol="0">
            <a:spAutoFit/>
          </a:bodyPr>
          <a:lstStyle/>
          <a:p>
            <a:pPr algn="ctr"/>
            <a:r>
              <a:rPr lang="en-US" sz="4400" b="1" dirty="0"/>
              <a:t>How to go about medical supplies</a:t>
            </a:r>
          </a:p>
          <a:p>
            <a:pPr algn="ctr"/>
            <a:endParaRPr lang="en-US" sz="4400" dirty="0"/>
          </a:p>
          <a:p>
            <a:pPr algn="ctr"/>
            <a:r>
              <a:rPr lang="en-US" sz="4400" dirty="0"/>
              <a:t>Which drugs do you need?</a:t>
            </a:r>
          </a:p>
          <a:p>
            <a:pPr algn="ctr"/>
            <a:r>
              <a:rPr lang="en-US" sz="4400" dirty="0"/>
              <a:t>How do you ensure quality of drugs?</a:t>
            </a:r>
          </a:p>
          <a:p>
            <a:pPr algn="ctr"/>
            <a:r>
              <a:rPr lang="en-US" sz="4400" dirty="0"/>
              <a:t>Will you import? </a:t>
            </a:r>
          </a:p>
          <a:p>
            <a:pPr algn="ctr"/>
            <a:r>
              <a:rPr lang="en-US" sz="4400" dirty="0"/>
              <a:t>How will you distribute (push-pull)?</a:t>
            </a:r>
          </a:p>
        </p:txBody>
      </p:sp>
      <p:sp>
        <p:nvSpPr>
          <p:cNvPr id="5" name="TextBox 4"/>
          <p:cNvSpPr txBox="1"/>
          <p:nvPr/>
        </p:nvSpPr>
        <p:spPr>
          <a:xfrm>
            <a:off x="1024663" y="3062719"/>
            <a:ext cx="1326004" cy="1569660"/>
          </a:xfrm>
          <a:prstGeom prst="rect">
            <a:avLst/>
          </a:prstGeom>
          <a:noFill/>
        </p:spPr>
        <p:txBody>
          <a:bodyPr wrap="none" rtlCol="0">
            <a:spAutoFit/>
          </a:bodyPr>
          <a:lstStyle/>
          <a:p>
            <a:r>
              <a:rPr lang="en-US" sz="9600" b="1" dirty="0">
                <a:solidFill>
                  <a:srgbClr val="FF0000"/>
                </a:solidFill>
              </a:rPr>
              <a:t>??</a:t>
            </a:r>
          </a:p>
        </p:txBody>
      </p:sp>
      <p:sp>
        <p:nvSpPr>
          <p:cNvPr id="6" name="Slide Number Placeholder 5"/>
          <p:cNvSpPr>
            <a:spLocks noGrp="1"/>
          </p:cNvSpPr>
          <p:nvPr>
            <p:ph type="sldNum" sz="quarter" idx="12"/>
          </p:nvPr>
        </p:nvSpPr>
        <p:spPr/>
        <p:txBody>
          <a:bodyPr/>
          <a:lstStyle/>
          <a:p>
            <a:fld id="{00865948-8B76-4A50-B7DB-B45DBE1BD062}" type="slidenum">
              <a:rPr lang="fr-CH" smtClean="0"/>
              <a:t>35</a:t>
            </a:fld>
            <a:endParaRPr lang="fr-CH"/>
          </a:p>
        </p:txBody>
      </p:sp>
    </p:spTree>
    <p:extLst>
      <p:ext uri="{BB962C8B-B14F-4D97-AF65-F5344CB8AC3E}">
        <p14:creationId xmlns:p14="http://schemas.microsoft.com/office/powerpoint/2010/main" val="639845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1"/>
          <p:cNvSpPr txBox="1">
            <a:spLocks/>
          </p:cNvSpPr>
          <p:nvPr/>
        </p:nvSpPr>
        <p:spPr>
          <a:xfrm>
            <a:off x="838199" y="195795"/>
            <a:ext cx="1096477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latin typeface="+mn-lt"/>
                <a:ea typeface="Times New Roman" charset="0"/>
                <a:cs typeface="Times New Roman" charset="0"/>
              </a:rPr>
              <a:t>Medical supplies –kits for acute crisis situations</a:t>
            </a:r>
          </a:p>
        </p:txBody>
      </p:sp>
      <p:sp>
        <p:nvSpPr>
          <p:cNvPr id="5" name="Content Placeholder 2"/>
          <p:cNvSpPr txBox="1">
            <a:spLocks/>
          </p:cNvSpPr>
          <p:nvPr/>
        </p:nvSpPr>
        <p:spPr>
          <a:xfrm>
            <a:off x="1062788" y="1444625"/>
            <a:ext cx="10515600" cy="435133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Examples: </a:t>
            </a:r>
          </a:p>
          <a:p>
            <a:r>
              <a:rPr lang="en-US" dirty="0"/>
              <a:t>Interagency Emergency Health Kit 2015 for 10’000 people/3 months</a:t>
            </a:r>
          </a:p>
          <a:p>
            <a:r>
              <a:rPr lang="en-US" dirty="0"/>
              <a:t>Non-communicable diseases kit 2016 for 10’000 people/3 months</a:t>
            </a:r>
          </a:p>
          <a:p>
            <a:r>
              <a:rPr lang="en-US" dirty="0"/>
              <a:t>Severe malnutrition with Medical Complications kit for 50 children (&lt; 5 y)</a:t>
            </a:r>
          </a:p>
          <a:p>
            <a:r>
              <a:rPr lang="en-US" dirty="0"/>
              <a:t>Cholera kits</a:t>
            </a:r>
          </a:p>
          <a:p>
            <a:r>
              <a:rPr lang="en-US" dirty="0"/>
              <a:t>Reproductive health kits </a:t>
            </a:r>
          </a:p>
          <a:p>
            <a:r>
              <a:rPr lang="en-US" dirty="0"/>
              <a:t>First aid kit, War Wounded kit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Is a </a:t>
            </a:r>
            <a:r>
              <a:rPr lang="en-US" b="1" dirty="0">
                <a:solidFill>
                  <a:srgbClr val="0070C0"/>
                </a:solidFill>
              </a:rPr>
              <a:t>push system</a:t>
            </a:r>
            <a:r>
              <a:rPr lang="en-US" dirty="0"/>
              <a:t>, when situation more stabilized -&gt; change to a </a:t>
            </a:r>
            <a:r>
              <a:rPr lang="en-US" b="1" dirty="0">
                <a:solidFill>
                  <a:srgbClr val="0070C0"/>
                </a:solidFill>
              </a:rPr>
              <a:t>pull system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6" name="Slide Number Placeholder 5"/>
          <p:cNvSpPr>
            <a:spLocks noGrp="1"/>
          </p:cNvSpPr>
          <p:nvPr>
            <p:ph type="sldNum" sz="quarter" idx="12"/>
          </p:nvPr>
        </p:nvSpPr>
        <p:spPr/>
        <p:txBody>
          <a:bodyPr/>
          <a:lstStyle/>
          <a:p>
            <a:fld id="{00865948-8B76-4A50-B7DB-B45DBE1BD062}" type="slidenum">
              <a:rPr lang="fr-CH" smtClean="0"/>
              <a:t>36</a:t>
            </a:fld>
            <a:endParaRPr lang="fr-CH"/>
          </a:p>
        </p:txBody>
      </p:sp>
    </p:spTree>
    <p:extLst>
      <p:ext uri="{BB962C8B-B14F-4D97-AF65-F5344CB8AC3E}">
        <p14:creationId xmlns:p14="http://schemas.microsoft.com/office/powerpoint/2010/main" val="2066084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1"/>
          <p:cNvSpPr txBox="1">
            <a:spLocks/>
          </p:cNvSpPr>
          <p:nvPr/>
        </p:nvSpPr>
        <p:spPr>
          <a:xfrm>
            <a:off x="1348097" y="8359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Continuum of care</a:t>
            </a:r>
          </a:p>
        </p:txBody>
      </p:sp>
      <p:sp>
        <p:nvSpPr>
          <p:cNvPr id="5" name="Content Placeholder 2"/>
          <p:cNvSpPr txBox="1">
            <a:spLocks/>
          </p:cNvSpPr>
          <p:nvPr/>
        </p:nvSpPr>
        <p:spPr>
          <a:xfrm>
            <a:off x="6679563" y="5705629"/>
            <a:ext cx="4834742" cy="1068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solidFill>
                <a:srgbClr val="FF0000"/>
              </a:solidFill>
            </a:endParaRPr>
          </a:p>
          <a:p>
            <a:pPr marL="0" indent="0" algn="ctr">
              <a:buFont typeface="Arial" panose="020B0604020202020204" pitchFamily="34" charset="0"/>
              <a:buNone/>
            </a:pPr>
            <a:r>
              <a:rPr lang="en-US" sz="2000" i="1" dirty="0"/>
              <a:t>Farzana movie 3.27 minutes</a:t>
            </a:r>
          </a:p>
        </p:txBody>
      </p:sp>
      <p:sp>
        <p:nvSpPr>
          <p:cNvPr id="6" name="Slide Number Placeholder 5"/>
          <p:cNvSpPr>
            <a:spLocks noGrp="1"/>
          </p:cNvSpPr>
          <p:nvPr>
            <p:ph type="sldNum" sz="quarter" idx="12"/>
          </p:nvPr>
        </p:nvSpPr>
        <p:spPr/>
        <p:txBody>
          <a:bodyPr/>
          <a:lstStyle/>
          <a:p>
            <a:fld id="{00865948-8B76-4A50-B7DB-B45DBE1BD062}" type="slidenum">
              <a:rPr lang="fr-CH" smtClean="0"/>
              <a:t>37</a:t>
            </a:fld>
            <a:endParaRPr lang="fr-CH"/>
          </a:p>
        </p:txBody>
      </p:sp>
      <p:pic>
        <p:nvPicPr>
          <p:cNvPr id="7" name="Afghanistan_Healing wounds of war_Farzana_ICRC-2013">
            <a:hlinkClick r:id="" action="ppaction://media"/>
            <a:extLst>
              <a:ext uri="{FF2B5EF4-FFF2-40B4-BE49-F238E27FC236}">
                <a16:creationId xmlns:a16="http://schemas.microsoft.com/office/drawing/2014/main" id="{BF24353A-C0C2-4735-A770-0860840541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5678" y="1051522"/>
            <a:ext cx="8704613" cy="4896345"/>
          </a:xfrm>
          <a:prstGeom prst="rect">
            <a:avLst/>
          </a:prstGeom>
        </p:spPr>
      </p:pic>
    </p:spTree>
    <p:extLst>
      <p:ext uri="{BB962C8B-B14F-4D97-AF65-F5344CB8AC3E}">
        <p14:creationId xmlns:p14="http://schemas.microsoft.com/office/powerpoint/2010/main" val="400286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4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extBox 3"/>
          <p:cNvSpPr txBox="1"/>
          <p:nvPr/>
        </p:nvSpPr>
        <p:spPr>
          <a:xfrm>
            <a:off x="2713753" y="2345635"/>
            <a:ext cx="8530733" cy="1446550"/>
          </a:xfrm>
          <a:prstGeom prst="rect">
            <a:avLst/>
          </a:prstGeom>
          <a:noFill/>
        </p:spPr>
        <p:txBody>
          <a:bodyPr wrap="none" rtlCol="0">
            <a:spAutoFit/>
          </a:bodyPr>
          <a:lstStyle/>
          <a:p>
            <a:r>
              <a:rPr lang="en-US" sz="4400" dirty="0"/>
              <a:t>What does continuum of care mean </a:t>
            </a:r>
          </a:p>
          <a:p>
            <a:pPr algn="ctr"/>
            <a:r>
              <a:rPr lang="en-US" sz="4400" dirty="0"/>
              <a:t>in the example of Farzana</a:t>
            </a:r>
          </a:p>
        </p:txBody>
      </p:sp>
      <p:sp>
        <p:nvSpPr>
          <p:cNvPr id="5" name="TextBox 4"/>
          <p:cNvSpPr txBox="1"/>
          <p:nvPr/>
        </p:nvSpPr>
        <p:spPr>
          <a:xfrm>
            <a:off x="1152132" y="2222525"/>
            <a:ext cx="1326004" cy="1569660"/>
          </a:xfrm>
          <a:prstGeom prst="rect">
            <a:avLst/>
          </a:prstGeom>
          <a:noFill/>
        </p:spPr>
        <p:txBody>
          <a:bodyPr wrap="none" rtlCol="0">
            <a:spAutoFit/>
          </a:bodyPr>
          <a:lstStyle/>
          <a:p>
            <a:r>
              <a:rPr lang="en-US" sz="9600" b="1" dirty="0">
                <a:solidFill>
                  <a:srgbClr val="FF0000"/>
                </a:solidFill>
              </a:rPr>
              <a:t>??</a:t>
            </a:r>
          </a:p>
        </p:txBody>
      </p:sp>
      <p:sp>
        <p:nvSpPr>
          <p:cNvPr id="6" name="Slide Number Placeholder 5"/>
          <p:cNvSpPr>
            <a:spLocks noGrp="1"/>
          </p:cNvSpPr>
          <p:nvPr>
            <p:ph type="sldNum" sz="quarter" idx="12"/>
          </p:nvPr>
        </p:nvSpPr>
        <p:spPr/>
        <p:txBody>
          <a:bodyPr/>
          <a:lstStyle/>
          <a:p>
            <a:fld id="{00865948-8B76-4A50-B7DB-B45DBE1BD062}" type="slidenum">
              <a:rPr lang="fr-CH" smtClean="0"/>
              <a:t>38</a:t>
            </a:fld>
            <a:endParaRPr lang="fr-CH"/>
          </a:p>
        </p:txBody>
      </p:sp>
    </p:spTree>
    <p:extLst>
      <p:ext uri="{BB962C8B-B14F-4D97-AF65-F5344CB8AC3E}">
        <p14:creationId xmlns:p14="http://schemas.microsoft.com/office/powerpoint/2010/main" val="1372937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23" name="TextBox 22"/>
          <p:cNvSpPr txBox="1"/>
          <p:nvPr/>
        </p:nvSpPr>
        <p:spPr>
          <a:xfrm>
            <a:off x="2997207" y="75900"/>
            <a:ext cx="5865965" cy="769441"/>
          </a:xfrm>
          <a:prstGeom prst="rect">
            <a:avLst/>
          </a:prstGeom>
          <a:noFill/>
        </p:spPr>
        <p:txBody>
          <a:bodyPr wrap="none" rtlCol="0">
            <a:spAutoFit/>
          </a:bodyPr>
          <a:lstStyle/>
          <a:p>
            <a:r>
              <a:rPr lang="en-US" sz="4400" u="sng" dirty="0"/>
              <a:t>The Health Care Pyramid</a:t>
            </a:r>
            <a:endParaRPr lang="fr-CH" sz="4400" u="sng" dirty="0"/>
          </a:p>
        </p:txBody>
      </p:sp>
      <p:sp>
        <p:nvSpPr>
          <p:cNvPr id="24" name="Isosceles Triangle 23"/>
          <p:cNvSpPr/>
          <p:nvPr/>
        </p:nvSpPr>
        <p:spPr>
          <a:xfrm>
            <a:off x="1398842" y="1127232"/>
            <a:ext cx="5910468" cy="5163869"/>
          </a:xfrm>
          <a:prstGeom prst="triangl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5" name="Straight Connector 24"/>
          <p:cNvCxnSpPr/>
          <p:nvPr/>
        </p:nvCxnSpPr>
        <p:spPr>
          <a:xfrm>
            <a:off x="2296490" y="5233659"/>
            <a:ext cx="41402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86567" y="4558316"/>
            <a:ext cx="356235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934758" y="3786609"/>
            <a:ext cx="282998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391570" y="5321849"/>
            <a:ext cx="1745734" cy="461665"/>
          </a:xfrm>
          <a:prstGeom prst="rect">
            <a:avLst/>
          </a:prstGeom>
          <a:noFill/>
        </p:spPr>
        <p:txBody>
          <a:bodyPr wrap="none" rtlCol="0">
            <a:spAutoFit/>
          </a:bodyPr>
          <a:lstStyle/>
          <a:p>
            <a:r>
              <a:rPr lang="en-US" sz="2400" dirty="0"/>
              <a:t>Health posts</a:t>
            </a:r>
            <a:endParaRPr lang="fr-CH" sz="2400" dirty="0"/>
          </a:p>
        </p:txBody>
      </p:sp>
      <p:sp>
        <p:nvSpPr>
          <p:cNvPr id="29" name="TextBox 28"/>
          <p:cNvSpPr txBox="1"/>
          <p:nvPr/>
        </p:nvSpPr>
        <p:spPr>
          <a:xfrm>
            <a:off x="3264018" y="4653832"/>
            <a:ext cx="2005164" cy="461665"/>
          </a:xfrm>
          <a:prstGeom prst="rect">
            <a:avLst/>
          </a:prstGeom>
          <a:noFill/>
        </p:spPr>
        <p:txBody>
          <a:bodyPr wrap="none" rtlCol="0">
            <a:spAutoFit/>
          </a:bodyPr>
          <a:lstStyle/>
          <a:p>
            <a:r>
              <a:rPr lang="en-GB" sz="2400" dirty="0"/>
              <a:t>Health centres</a:t>
            </a:r>
          </a:p>
        </p:txBody>
      </p:sp>
      <p:sp>
        <p:nvSpPr>
          <p:cNvPr id="30" name="TextBox 29"/>
          <p:cNvSpPr txBox="1"/>
          <p:nvPr/>
        </p:nvSpPr>
        <p:spPr>
          <a:xfrm>
            <a:off x="3250766" y="3942216"/>
            <a:ext cx="2234651" cy="461665"/>
          </a:xfrm>
          <a:prstGeom prst="rect">
            <a:avLst/>
          </a:prstGeom>
          <a:noFill/>
        </p:spPr>
        <p:txBody>
          <a:bodyPr wrap="none" rtlCol="0">
            <a:spAutoFit/>
          </a:bodyPr>
          <a:lstStyle/>
          <a:p>
            <a:r>
              <a:rPr lang="en-US" sz="2400" dirty="0"/>
              <a:t>Level 1 hospitals</a:t>
            </a:r>
            <a:endParaRPr lang="fr-CH" sz="2400" dirty="0"/>
          </a:p>
        </p:txBody>
      </p:sp>
      <p:sp>
        <p:nvSpPr>
          <p:cNvPr id="31" name="TextBox 30"/>
          <p:cNvSpPr txBox="1"/>
          <p:nvPr/>
        </p:nvSpPr>
        <p:spPr>
          <a:xfrm>
            <a:off x="3288866" y="2360790"/>
            <a:ext cx="2198487" cy="1200329"/>
          </a:xfrm>
          <a:prstGeom prst="rect">
            <a:avLst/>
          </a:prstGeom>
          <a:noFill/>
        </p:spPr>
        <p:txBody>
          <a:bodyPr wrap="none" rtlCol="0">
            <a:spAutoFit/>
          </a:bodyPr>
          <a:lstStyle/>
          <a:p>
            <a:pPr algn="ctr"/>
            <a:r>
              <a:rPr lang="en-US" sz="2400" dirty="0"/>
              <a:t>Major </a:t>
            </a:r>
          </a:p>
          <a:p>
            <a:pPr algn="ctr"/>
            <a:r>
              <a:rPr lang="en-US" sz="2400" dirty="0"/>
              <a:t>Hospitals /</a:t>
            </a:r>
          </a:p>
          <a:p>
            <a:pPr algn="ctr"/>
            <a:r>
              <a:rPr lang="en-US" sz="2400" dirty="0"/>
              <a:t>Specialized Care</a:t>
            </a:r>
            <a:endParaRPr lang="fr-CH" sz="2400" dirty="0"/>
          </a:p>
        </p:txBody>
      </p:sp>
      <p:cxnSp>
        <p:nvCxnSpPr>
          <p:cNvPr id="32" name="Straight Connector 31"/>
          <p:cNvCxnSpPr/>
          <p:nvPr/>
        </p:nvCxnSpPr>
        <p:spPr>
          <a:xfrm>
            <a:off x="7494195" y="1308283"/>
            <a:ext cx="51721" cy="4809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516835" y="3760353"/>
            <a:ext cx="3471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530087" y="4575710"/>
            <a:ext cx="3471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020694" y="4869178"/>
            <a:ext cx="3191933" cy="1384995"/>
          </a:xfrm>
          <a:prstGeom prst="rect">
            <a:avLst/>
          </a:prstGeom>
          <a:noFill/>
        </p:spPr>
        <p:txBody>
          <a:bodyPr wrap="square" rtlCol="0">
            <a:spAutoFit/>
          </a:bodyPr>
          <a:lstStyle/>
          <a:p>
            <a:pPr algn="ctr"/>
            <a:r>
              <a:rPr lang="en-US" sz="2800" dirty="0"/>
              <a:t>1</a:t>
            </a:r>
            <a:r>
              <a:rPr lang="en-US" sz="2800" baseline="30000" dirty="0"/>
              <a:t>st</a:t>
            </a:r>
            <a:r>
              <a:rPr lang="en-US" sz="2800" dirty="0"/>
              <a:t> level of care: Primary health care facilities</a:t>
            </a:r>
            <a:endParaRPr lang="fr-CH" sz="2800" dirty="0"/>
          </a:p>
        </p:txBody>
      </p:sp>
      <p:sp>
        <p:nvSpPr>
          <p:cNvPr id="36" name="TextBox 35"/>
          <p:cNvSpPr txBox="1"/>
          <p:nvPr/>
        </p:nvSpPr>
        <p:spPr>
          <a:xfrm>
            <a:off x="7993912" y="3617461"/>
            <a:ext cx="3191933" cy="954107"/>
          </a:xfrm>
          <a:prstGeom prst="rect">
            <a:avLst/>
          </a:prstGeom>
          <a:noFill/>
        </p:spPr>
        <p:txBody>
          <a:bodyPr wrap="square" rtlCol="0">
            <a:spAutoFit/>
          </a:bodyPr>
          <a:lstStyle/>
          <a:p>
            <a:pPr algn="ctr"/>
            <a:r>
              <a:rPr lang="en-US" sz="2800" dirty="0"/>
              <a:t>2</a:t>
            </a:r>
            <a:r>
              <a:rPr lang="en-US" sz="2800" baseline="30000" dirty="0"/>
              <a:t>nd</a:t>
            </a:r>
            <a:r>
              <a:rPr lang="en-US" sz="2800" dirty="0"/>
              <a:t> level of care: District hospitals</a:t>
            </a:r>
            <a:endParaRPr lang="fr-CH" sz="2800" dirty="0"/>
          </a:p>
        </p:txBody>
      </p:sp>
      <p:sp>
        <p:nvSpPr>
          <p:cNvPr id="37" name="TextBox 36"/>
          <p:cNvSpPr txBox="1"/>
          <p:nvPr/>
        </p:nvSpPr>
        <p:spPr>
          <a:xfrm>
            <a:off x="7993912" y="2275955"/>
            <a:ext cx="3191933" cy="954107"/>
          </a:xfrm>
          <a:prstGeom prst="rect">
            <a:avLst/>
          </a:prstGeom>
          <a:noFill/>
        </p:spPr>
        <p:txBody>
          <a:bodyPr wrap="square" rtlCol="0">
            <a:spAutoFit/>
          </a:bodyPr>
          <a:lstStyle/>
          <a:p>
            <a:pPr algn="ctr"/>
            <a:r>
              <a:rPr lang="en-US" sz="2800" dirty="0"/>
              <a:t>3</a:t>
            </a:r>
            <a:r>
              <a:rPr lang="en-US" sz="2800" baseline="30000" dirty="0"/>
              <a:t>rd</a:t>
            </a:r>
            <a:r>
              <a:rPr lang="en-US" sz="2800" dirty="0"/>
              <a:t>  level of care: Referral hospitals</a:t>
            </a:r>
            <a:endParaRPr lang="fr-CH" sz="2800" dirty="0"/>
          </a:p>
        </p:txBody>
      </p:sp>
      <p:cxnSp>
        <p:nvCxnSpPr>
          <p:cNvPr id="38" name="Straight Connector 37"/>
          <p:cNvCxnSpPr/>
          <p:nvPr/>
        </p:nvCxnSpPr>
        <p:spPr>
          <a:xfrm flipV="1">
            <a:off x="1900767" y="5881359"/>
            <a:ext cx="4916923" cy="2625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457830" y="5887214"/>
            <a:ext cx="1636987" cy="461665"/>
          </a:xfrm>
          <a:prstGeom prst="rect">
            <a:avLst/>
          </a:prstGeom>
          <a:noFill/>
        </p:spPr>
        <p:txBody>
          <a:bodyPr wrap="none" rtlCol="0">
            <a:spAutoFit/>
          </a:bodyPr>
          <a:lstStyle/>
          <a:p>
            <a:r>
              <a:rPr lang="en-US" sz="2400" dirty="0"/>
              <a:t>Community</a:t>
            </a:r>
          </a:p>
        </p:txBody>
      </p:sp>
      <p:cxnSp>
        <p:nvCxnSpPr>
          <p:cNvPr id="40" name="Straight Arrow Connector 39"/>
          <p:cNvCxnSpPr/>
          <p:nvPr/>
        </p:nvCxnSpPr>
        <p:spPr>
          <a:xfrm flipH="1">
            <a:off x="1215287" y="1308283"/>
            <a:ext cx="2675465" cy="4710128"/>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7988524">
            <a:off x="668759" y="3464377"/>
            <a:ext cx="3103172" cy="461665"/>
          </a:xfrm>
          <a:prstGeom prst="rect">
            <a:avLst/>
          </a:prstGeom>
          <a:noFill/>
        </p:spPr>
        <p:txBody>
          <a:bodyPr wrap="square" rtlCol="0">
            <a:spAutoFit/>
          </a:bodyPr>
          <a:lstStyle/>
          <a:p>
            <a:pPr algn="ctr"/>
            <a:r>
              <a:rPr lang="en-US" sz="2400" dirty="0"/>
              <a:t>Referral</a:t>
            </a:r>
            <a:endParaRPr lang="en-GB" sz="2400" dirty="0"/>
          </a:p>
        </p:txBody>
      </p:sp>
      <p:sp>
        <p:nvSpPr>
          <p:cNvPr id="4" name="Slide Number Placeholder 3"/>
          <p:cNvSpPr>
            <a:spLocks noGrp="1"/>
          </p:cNvSpPr>
          <p:nvPr>
            <p:ph type="sldNum" sz="quarter" idx="12"/>
          </p:nvPr>
        </p:nvSpPr>
        <p:spPr/>
        <p:txBody>
          <a:bodyPr/>
          <a:lstStyle/>
          <a:p>
            <a:fld id="{00865948-8B76-4A50-B7DB-B45DBE1BD062}" type="slidenum">
              <a:rPr lang="fr-CH" smtClean="0"/>
              <a:t>39</a:t>
            </a:fld>
            <a:endParaRPr lang="fr-CH"/>
          </a:p>
        </p:txBody>
      </p:sp>
    </p:spTree>
    <p:extLst>
      <p:ext uri="{BB962C8B-B14F-4D97-AF65-F5344CB8AC3E}">
        <p14:creationId xmlns:p14="http://schemas.microsoft.com/office/powerpoint/2010/main" val="2686226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rved Up Arrow 1"/>
          <p:cNvSpPr/>
          <p:nvPr/>
        </p:nvSpPr>
        <p:spPr>
          <a:xfrm flipH="1">
            <a:off x="4431936" y="5677614"/>
            <a:ext cx="3565921" cy="65314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3" name="TextBox 2"/>
          <p:cNvSpPr txBox="1"/>
          <p:nvPr/>
        </p:nvSpPr>
        <p:spPr>
          <a:xfrm>
            <a:off x="870856" y="47943"/>
            <a:ext cx="10450287" cy="1446550"/>
          </a:xfrm>
          <a:prstGeom prst="rect">
            <a:avLst/>
          </a:prstGeom>
          <a:noFill/>
        </p:spPr>
        <p:txBody>
          <a:bodyPr wrap="square" rtlCol="0">
            <a:spAutoFit/>
          </a:bodyPr>
          <a:lstStyle/>
          <a:p>
            <a:pPr algn="ctr"/>
            <a:r>
              <a:rPr lang="en-US" sz="4400" u="sng" dirty="0">
                <a:cs typeface="Times New Roman" panose="02020603050405020304" pitchFamily="18" charset="0"/>
              </a:rPr>
              <a:t>Curative Services without Public Health Measures</a:t>
            </a:r>
            <a:endParaRPr lang="fr-CH" sz="4400" u="sng" dirty="0">
              <a:cs typeface="Times New Roman" panose="02020603050405020304" pitchFamily="18" charset="0"/>
            </a:endParaRPr>
          </a:p>
        </p:txBody>
      </p:sp>
      <p:sp>
        <p:nvSpPr>
          <p:cNvPr id="4" name="Rounded Rectangle 3"/>
          <p:cNvSpPr/>
          <p:nvPr/>
        </p:nvSpPr>
        <p:spPr>
          <a:xfrm>
            <a:off x="1266127" y="1976846"/>
            <a:ext cx="3605348" cy="35705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TextBox 4"/>
          <p:cNvSpPr txBox="1"/>
          <p:nvPr/>
        </p:nvSpPr>
        <p:spPr>
          <a:xfrm>
            <a:off x="1889678" y="2152029"/>
            <a:ext cx="2534605" cy="3416320"/>
          </a:xfrm>
          <a:prstGeom prst="rect">
            <a:avLst/>
          </a:prstGeom>
          <a:noFill/>
        </p:spPr>
        <p:txBody>
          <a:bodyPr wrap="none" rtlCol="0">
            <a:spAutoFit/>
          </a:bodyPr>
          <a:lstStyle/>
          <a:p>
            <a:r>
              <a:rPr lang="en-US" sz="2400" dirty="0">
                <a:cs typeface="Times New Roman" panose="02020603050405020304" pitchFamily="18" charset="0"/>
              </a:rPr>
              <a:t>Diarrhea</a:t>
            </a:r>
          </a:p>
          <a:p>
            <a:r>
              <a:rPr lang="en-US" sz="2400" dirty="0">
                <a:cs typeface="Times New Roman" panose="02020603050405020304" pitchFamily="18" charset="0"/>
              </a:rPr>
              <a:t>Malnutrition</a:t>
            </a:r>
          </a:p>
          <a:p>
            <a:r>
              <a:rPr lang="en-US" sz="2400" dirty="0">
                <a:cs typeface="Times New Roman" panose="02020603050405020304" pitchFamily="18" charset="0"/>
              </a:rPr>
              <a:t>Malaria</a:t>
            </a:r>
          </a:p>
          <a:p>
            <a:r>
              <a:rPr lang="en-US" sz="2400" dirty="0">
                <a:cs typeface="Times New Roman" panose="02020603050405020304" pitchFamily="18" charset="0"/>
              </a:rPr>
              <a:t>Pneumonia</a:t>
            </a:r>
          </a:p>
          <a:p>
            <a:r>
              <a:rPr lang="en-US" sz="2400" dirty="0">
                <a:cs typeface="Times New Roman" panose="02020603050405020304" pitchFamily="18" charset="0"/>
              </a:rPr>
              <a:t>Scabies</a:t>
            </a:r>
          </a:p>
          <a:p>
            <a:r>
              <a:rPr lang="en-US" sz="2400" dirty="0">
                <a:cs typeface="Times New Roman" panose="02020603050405020304" pitchFamily="18" charset="0"/>
              </a:rPr>
              <a:t>Intestinal parasites</a:t>
            </a:r>
          </a:p>
          <a:p>
            <a:r>
              <a:rPr lang="en-US" sz="2400" dirty="0">
                <a:cs typeface="Times New Roman" panose="02020603050405020304" pitchFamily="18" charset="0"/>
              </a:rPr>
              <a:t>Diabetes</a:t>
            </a:r>
          </a:p>
          <a:p>
            <a:r>
              <a:rPr lang="en-US" sz="2400" dirty="0">
                <a:cs typeface="Times New Roman" panose="02020603050405020304" pitchFamily="18" charset="0"/>
              </a:rPr>
              <a:t>Hypertension </a:t>
            </a:r>
          </a:p>
          <a:p>
            <a:r>
              <a:rPr lang="en-US" sz="2400" dirty="0">
                <a:cs typeface="Times New Roman" panose="02020603050405020304" pitchFamily="18" charset="0"/>
              </a:rPr>
              <a:t>Tuberculosis</a:t>
            </a:r>
          </a:p>
        </p:txBody>
      </p:sp>
      <p:sp>
        <p:nvSpPr>
          <p:cNvPr id="6" name="Rounded Rectangle 5"/>
          <p:cNvSpPr/>
          <p:nvPr/>
        </p:nvSpPr>
        <p:spPr>
          <a:xfrm>
            <a:off x="7706115" y="1976846"/>
            <a:ext cx="3801291" cy="35705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TextBox 6"/>
          <p:cNvSpPr txBox="1"/>
          <p:nvPr/>
        </p:nvSpPr>
        <p:spPr>
          <a:xfrm>
            <a:off x="8373210" y="2238609"/>
            <a:ext cx="3152401" cy="3046988"/>
          </a:xfrm>
          <a:prstGeom prst="rect">
            <a:avLst/>
          </a:prstGeom>
          <a:noFill/>
        </p:spPr>
        <p:txBody>
          <a:bodyPr wrap="none" rtlCol="0">
            <a:spAutoFit/>
          </a:bodyPr>
          <a:lstStyle/>
          <a:p>
            <a:r>
              <a:rPr lang="en-US" sz="2400" dirty="0">
                <a:cs typeface="Times New Roman" panose="02020603050405020304" pitchFamily="18" charset="0"/>
              </a:rPr>
              <a:t>Insufficient water</a:t>
            </a:r>
          </a:p>
          <a:p>
            <a:r>
              <a:rPr lang="en-US" sz="2400" dirty="0">
                <a:cs typeface="Times New Roman" panose="02020603050405020304" pitchFamily="18" charset="0"/>
              </a:rPr>
              <a:t>Polluted water</a:t>
            </a:r>
          </a:p>
          <a:p>
            <a:r>
              <a:rPr lang="en-US" sz="2400" dirty="0">
                <a:cs typeface="Times New Roman" panose="02020603050405020304" pitchFamily="18" charset="0"/>
              </a:rPr>
              <a:t>Inadequate diet</a:t>
            </a:r>
          </a:p>
          <a:p>
            <a:r>
              <a:rPr lang="en-US" sz="2400" dirty="0">
                <a:cs typeface="Times New Roman" panose="02020603050405020304" pitchFamily="18" charset="0"/>
              </a:rPr>
              <a:t>Unhealthy environment</a:t>
            </a:r>
          </a:p>
          <a:p>
            <a:r>
              <a:rPr lang="en-US" sz="2400" dirty="0">
                <a:cs typeface="Times New Roman" panose="02020603050405020304" pitchFamily="18" charset="0"/>
              </a:rPr>
              <a:t>Overcrowding</a:t>
            </a:r>
          </a:p>
          <a:p>
            <a:r>
              <a:rPr lang="en-US" sz="2400" dirty="0">
                <a:cs typeface="Times New Roman" panose="02020603050405020304" pitchFamily="18" charset="0"/>
              </a:rPr>
              <a:t>Insecurity</a:t>
            </a:r>
          </a:p>
          <a:p>
            <a:r>
              <a:rPr lang="en-US" sz="2400" dirty="0">
                <a:cs typeface="Times New Roman" panose="02020603050405020304" pitchFamily="18" charset="0"/>
              </a:rPr>
              <a:t>Heat or cold</a:t>
            </a:r>
          </a:p>
          <a:p>
            <a:r>
              <a:rPr lang="en-US" sz="2400" dirty="0">
                <a:cs typeface="Times New Roman" panose="02020603050405020304" pitchFamily="18" charset="0"/>
              </a:rPr>
              <a:t>Poor air quality</a:t>
            </a:r>
          </a:p>
        </p:txBody>
      </p:sp>
      <p:sp>
        <p:nvSpPr>
          <p:cNvPr id="8" name="Curved Down Arrow 7"/>
          <p:cNvSpPr/>
          <p:nvPr/>
        </p:nvSpPr>
        <p:spPr>
          <a:xfrm>
            <a:off x="3791612" y="1471012"/>
            <a:ext cx="1489166" cy="5399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9" name="TextBox 8"/>
          <p:cNvSpPr txBox="1"/>
          <p:nvPr/>
        </p:nvSpPr>
        <p:spPr>
          <a:xfrm>
            <a:off x="5273045" y="1850654"/>
            <a:ext cx="2080698" cy="461665"/>
          </a:xfrm>
          <a:prstGeom prst="rect">
            <a:avLst/>
          </a:prstGeom>
          <a:noFill/>
        </p:spPr>
        <p:txBody>
          <a:bodyPr wrap="none" rtlCol="0">
            <a:spAutoFit/>
          </a:bodyPr>
          <a:lstStyle/>
          <a:p>
            <a:r>
              <a:rPr lang="en-US" sz="2400" dirty="0">
                <a:cs typeface="Times New Roman" panose="02020603050405020304" pitchFamily="18" charset="0"/>
              </a:rPr>
              <a:t>Health services</a:t>
            </a:r>
            <a:endParaRPr lang="fr-CH" sz="2400" dirty="0">
              <a:cs typeface="Times New Roman" panose="02020603050405020304" pitchFamily="18" charset="0"/>
            </a:endParaRPr>
          </a:p>
        </p:txBody>
      </p:sp>
      <p:sp>
        <p:nvSpPr>
          <p:cNvPr id="10" name="Curved Down Arrow 9"/>
          <p:cNvSpPr/>
          <p:nvPr/>
        </p:nvSpPr>
        <p:spPr>
          <a:xfrm>
            <a:off x="7253274" y="1437190"/>
            <a:ext cx="1489166" cy="5399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11" name="Oval 10"/>
          <p:cNvSpPr/>
          <p:nvPr/>
        </p:nvSpPr>
        <p:spPr>
          <a:xfrm>
            <a:off x="4035453" y="2621280"/>
            <a:ext cx="2664822" cy="679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cs typeface="Times New Roman" panose="02020603050405020304" pitchFamily="18" charset="0"/>
              </a:rPr>
              <a:t>Diseases</a:t>
            </a:r>
            <a:endParaRPr lang="fr-CH" sz="2400" dirty="0">
              <a:cs typeface="Times New Roman" panose="02020603050405020304" pitchFamily="18" charset="0"/>
            </a:endParaRPr>
          </a:p>
        </p:txBody>
      </p:sp>
      <p:sp>
        <p:nvSpPr>
          <p:cNvPr id="12" name="Oval 11"/>
          <p:cNvSpPr/>
          <p:nvPr/>
        </p:nvSpPr>
        <p:spPr>
          <a:xfrm>
            <a:off x="5375685" y="4213937"/>
            <a:ext cx="2817871" cy="7023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cs typeface="Times New Roman" panose="02020603050405020304" pitchFamily="18" charset="0"/>
              </a:rPr>
              <a:t>Circumstances</a:t>
            </a:r>
            <a:endParaRPr lang="fr-CH" sz="2400" dirty="0">
              <a:cs typeface="Times New Roman" panose="02020603050405020304" pitchFamily="18" charset="0"/>
            </a:endParaRPr>
          </a:p>
        </p:txBody>
      </p:sp>
      <p:sp>
        <p:nvSpPr>
          <p:cNvPr id="13" name="TextBox 12"/>
          <p:cNvSpPr txBox="1"/>
          <p:nvPr/>
        </p:nvSpPr>
        <p:spPr>
          <a:xfrm>
            <a:off x="5225596" y="5860136"/>
            <a:ext cx="2175596" cy="461665"/>
          </a:xfrm>
          <a:prstGeom prst="rect">
            <a:avLst/>
          </a:prstGeom>
          <a:noFill/>
        </p:spPr>
        <p:txBody>
          <a:bodyPr wrap="none" rtlCol="0">
            <a:spAutoFit/>
          </a:bodyPr>
          <a:lstStyle/>
          <a:p>
            <a:r>
              <a:rPr lang="en-US" sz="2400" dirty="0">
                <a:cs typeface="Times New Roman" panose="02020603050405020304" pitchFamily="18" charset="0"/>
              </a:rPr>
              <a:t>Disease Returns</a:t>
            </a:r>
            <a:endParaRPr lang="fr-CH" sz="2400" dirty="0">
              <a:cs typeface="Times New Roman" panose="02020603050405020304" pitchFamily="18" charset="0"/>
            </a:endParaRPr>
          </a:p>
        </p:txBody>
      </p:sp>
      <p:sp>
        <p:nvSpPr>
          <p:cNvPr id="14" name="Rectangle 1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5" name="TextBox 14"/>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16" name="Slide Number Placeholder 15"/>
          <p:cNvSpPr>
            <a:spLocks noGrp="1"/>
          </p:cNvSpPr>
          <p:nvPr>
            <p:ph type="sldNum" sz="quarter" idx="12"/>
          </p:nvPr>
        </p:nvSpPr>
        <p:spPr/>
        <p:txBody>
          <a:bodyPr/>
          <a:lstStyle/>
          <a:p>
            <a:fld id="{00865948-8B76-4A50-B7DB-B45DBE1BD062}" type="slidenum">
              <a:rPr lang="fr-CH" smtClean="0"/>
              <a:t>4</a:t>
            </a:fld>
            <a:endParaRPr lang="fr-CH"/>
          </a:p>
        </p:txBody>
      </p:sp>
    </p:spTree>
    <p:extLst>
      <p:ext uri="{BB962C8B-B14F-4D97-AF65-F5344CB8AC3E}">
        <p14:creationId xmlns:p14="http://schemas.microsoft.com/office/powerpoint/2010/main" val="160365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extBox 3"/>
          <p:cNvSpPr txBox="1"/>
          <p:nvPr/>
        </p:nvSpPr>
        <p:spPr>
          <a:xfrm rot="16200000">
            <a:off x="1485058" y="3298286"/>
            <a:ext cx="2600350" cy="523220"/>
          </a:xfrm>
          <a:prstGeom prst="rect">
            <a:avLst/>
          </a:prstGeom>
          <a:noFill/>
        </p:spPr>
        <p:txBody>
          <a:bodyPr wrap="square" rtlCol="0">
            <a:spAutoFit/>
          </a:bodyPr>
          <a:lstStyle/>
          <a:p>
            <a:r>
              <a:rPr lang="en-US" sz="2800" dirty="0"/>
              <a:t>Levels of care</a:t>
            </a:r>
            <a:r>
              <a:rPr lang="en-US" sz="2400" dirty="0"/>
              <a:t> </a:t>
            </a:r>
            <a:endParaRPr lang="en-GB" sz="2400" dirty="0"/>
          </a:p>
        </p:txBody>
      </p:sp>
      <p:cxnSp>
        <p:nvCxnSpPr>
          <p:cNvPr id="5" name="Straight Arrow Connector 4"/>
          <p:cNvCxnSpPr/>
          <p:nvPr/>
        </p:nvCxnSpPr>
        <p:spPr>
          <a:xfrm flipV="1">
            <a:off x="3452641" y="1933904"/>
            <a:ext cx="0" cy="3657888"/>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452641" y="5591792"/>
            <a:ext cx="6936055" cy="0"/>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672652" y="5667386"/>
            <a:ext cx="987771" cy="523220"/>
          </a:xfrm>
          <a:prstGeom prst="rect">
            <a:avLst/>
          </a:prstGeom>
          <a:noFill/>
        </p:spPr>
        <p:txBody>
          <a:bodyPr wrap="none" rtlCol="0">
            <a:spAutoFit/>
          </a:bodyPr>
          <a:lstStyle/>
          <a:p>
            <a:r>
              <a:rPr lang="en-US" sz="2800" dirty="0"/>
              <a:t>Time </a:t>
            </a:r>
            <a:endParaRPr lang="en-GB" sz="2800" dirty="0"/>
          </a:p>
        </p:txBody>
      </p:sp>
      <p:sp>
        <p:nvSpPr>
          <p:cNvPr id="8" name="Isosceles Triangle 7"/>
          <p:cNvSpPr/>
          <p:nvPr/>
        </p:nvSpPr>
        <p:spPr>
          <a:xfrm>
            <a:off x="3779866" y="4301696"/>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a:off x="4247967" y="3588183"/>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a:off x="6202951" y="3527264"/>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a:off x="4722643" y="4324043"/>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a:off x="5843988" y="4284666"/>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a:off x="6686427" y="2801114"/>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a:off x="8822121" y="2811983"/>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p:cNvSpPr/>
          <p:nvPr/>
        </p:nvSpPr>
        <p:spPr>
          <a:xfrm>
            <a:off x="7038240" y="4307554"/>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p:cNvCxnSpPr/>
          <p:nvPr/>
        </p:nvCxnSpPr>
        <p:spPr>
          <a:xfrm flipV="1">
            <a:off x="1313793" y="1949673"/>
            <a:ext cx="0" cy="3615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54437" y="1949673"/>
            <a:ext cx="0" cy="3615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Isosceles Triangle 17"/>
          <p:cNvSpPr/>
          <p:nvPr/>
        </p:nvSpPr>
        <p:spPr>
          <a:xfrm>
            <a:off x="8459792" y="4307554"/>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a:off x="8459792" y="3559895"/>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a:off x="9596618" y="4259321"/>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34"/>
          <p:cNvSpPr/>
          <p:nvPr/>
        </p:nvSpPr>
        <p:spPr>
          <a:xfrm>
            <a:off x="9354880" y="2543969"/>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p:cNvSpPr txBox="1">
            <a:spLocks/>
          </p:cNvSpPr>
          <p:nvPr/>
        </p:nvSpPr>
        <p:spPr>
          <a:xfrm>
            <a:off x="827926" y="14887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Continuum of care</a:t>
            </a:r>
          </a:p>
        </p:txBody>
      </p:sp>
      <p:sp>
        <p:nvSpPr>
          <p:cNvPr id="23" name="Slide Number Placeholder 22"/>
          <p:cNvSpPr>
            <a:spLocks noGrp="1"/>
          </p:cNvSpPr>
          <p:nvPr>
            <p:ph type="sldNum" sz="quarter" idx="12"/>
          </p:nvPr>
        </p:nvSpPr>
        <p:spPr/>
        <p:txBody>
          <a:bodyPr/>
          <a:lstStyle/>
          <a:p>
            <a:fld id="{00865948-8B76-4A50-B7DB-B45DBE1BD062}" type="slidenum">
              <a:rPr lang="fr-CH" smtClean="0"/>
              <a:t>40</a:t>
            </a:fld>
            <a:endParaRPr lang="fr-CH"/>
          </a:p>
        </p:txBody>
      </p:sp>
    </p:spTree>
    <p:extLst>
      <p:ext uri="{BB962C8B-B14F-4D97-AF65-F5344CB8AC3E}">
        <p14:creationId xmlns:p14="http://schemas.microsoft.com/office/powerpoint/2010/main" val="3215299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Continuum of Care</a:t>
            </a:r>
            <a:endParaRPr lang="en-GB" u="sng" dirty="0">
              <a:latin typeface="+mn-lt"/>
            </a:endParaRPr>
          </a:p>
        </p:txBody>
      </p:sp>
      <p:sp>
        <p:nvSpPr>
          <p:cNvPr id="5" name="Content Placeholder 2"/>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t>Linked to an integrated system that assures a person secure and timely access to effective, comprehensive and impartial health services with a functioning referral and counter-referral system  </a:t>
            </a:r>
          </a:p>
          <a:p>
            <a:pPr marL="0" indent="0" algn="ctr">
              <a:buFont typeface="Arial" panose="020B0604020202020204" pitchFamily="34" charset="0"/>
              <a:buNone/>
            </a:pPr>
            <a:endParaRPr lang="en-GB" dirty="0"/>
          </a:p>
          <a:p>
            <a:pPr marL="0" indent="0" algn="ctr">
              <a:buFont typeface="Arial" panose="020B0604020202020204" pitchFamily="34" charset="0"/>
              <a:buNone/>
            </a:pPr>
            <a:r>
              <a:rPr lang="en-GB" dirty="0"/>
              <a:t>Implies knowing the needs of the beneficiary for each step of the resolution of an episode of illness </a:t>
            </a:r>
          </a:p>
          <a:p>
            <a:pPr marL="0" indent="0" algn="ctr">
              <a:buFont typeface="Arial" panose="020B0604020202020204" pitchFamily="34" charset="0"/>
              <a:buNone/>
            </a:pPr>
            <a:endParaRPr lang="en-GB" dirty="0"/>
          </a:p>
          <a:p>
            <a:pPr marL="0" indent="0" algn="ctr">
              <a:buFont typeface="Arial" panose="020B0604020202020204" pitchFamily="34" charset="0"/>
              <a:buNone/>
            </a:pPr>
            <a:r>
              <a:rPr lang="en-GB" dirty="0"/>
              <a:t>Requires a good understanding of the services in place, especially health ones, to recognize the gaps</a:t>
            </a:r>
          </a:p>
          <a:p>
            <a:pPr marL="0" indent="0" algn="ctr">
              <a:buFont typeface="Arial" panose="020B0604020202020204" pitchFamily="34" charset="0"/>
              <a:buNone/>
            </a:pPr>
            <a:endParaRPr lang="en-GB" dirty="0"/>
          </a:p>
          <a:p>
            <a:pPr marL="0" indent="0">
              <a:buFont typeface="Arial" panose="020B0604020202020204" pitchFamily="34" charset="0"/>
              <a:buNone/>
            </a:pPr>
            <a:endParaRPr lang="en-GB" dirty="0">
              <a:solidFill>
                <a:srgbClr val="FF0000"/>
              </a:solidFill>
            </a:endParaRPr>
          </a:p>
        </p:txBody>
      </p:sp>
      <p:sp>
        <p:nvSpPr>
          <p:cNvPr id="6" name="Slide Number Placeholder 5"/>
          <p:cNvSpPr>
            <a:spLocks noGrp="1"/>
          </p:cNvSpPr>
          <p:nvPr>
            <p:ph type="sldNum" sz="quarter" idx="12"/>
          </p:nvPr>
        </p:nvSpPr>
        <p:spPr/>
        <p:txBody>
          <a:bodyPr/>
          <a:lstStyle/>
          <a:p>
            <a:fld id="{00865948-8B76-4A50-B7DB-B45DBE1BD062}" type="slidenum">
              <a:rPr lang="fr-CH" smtClean="0"/>
              <a:t>41</a:t>
            </a:fld>
            <a:endParaRPr lang="fr-CH"/>
          </a:p>
        </p:txBody>
      </p:sp>
    </p:spTree>
    <p:extLst>
      <p:ext uri="{BB962C8B-B14F-4D97-AF65-F5344CB8AC3E}">
        <p14:creationId xmlns:p14="http://schemas.microsoft.com/office/powerpoint/2010/main" val="2072078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Content Placeholder 2"/>
          <p:cNvSpPr txBox="1">
            <a:spLocks/>
          </p:cNvSpPr>
          <p:nvPr/>
        </p:nvSpPr>
        <p:spPr>
          <a:xfrm>
            <a:off x="2783115" y="2017486"/>
            <a:ext cx="8857342" cy="3114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a:p>
            <a:pPr marL="0" indent="0" algn="ctr">
              <a:buFont typeface="Arial" panose="020B0604020202020204" pitchFamily="34" charset="0"/>
              <a:buNone/>
            </a:pPr>
            <a:r>
              <a:rPr lang="en-GB" sz="3600" dirty="0"/>
              <a:t>What may be reasons why people would not use existing health services</a:t>
            </a:r>
          </a:p>
          <a:p>
            <a:pPr marL="0" indent="0" algn="ctr">
              <a:buFont typeface="Arial" panose="020B0604020202020204" pitchFamily="34" charset="0"/>
              <a:buNone/>
            </a:pPr>
            <a:endParaRPr lang="en-US" sz="3600" dirty="0"/>
          </a:p>
          <a:p>
            <a:pPr marL="0" indent="0" algn="ctr">
              <a:buFont typeface="Arial" panose="020B0604020202020204" pitchFamily="34" charset="0"/>
              <a:buNone/>
            </a:pPr>
            <a:r>
              <a:rPr lang="en-US" sz="3600" dirty="0"/>
              <a:t>Can you distinguish different groups of reasons</a:t>
            </a:r>
            <a:r>
              <a:rPr lang="en-US" sz="3200" dirty="0"/>
              <a:t>?</a:t>
            </a:r>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00865948-8B76-4A50-B7DB-B45DBE1BD062}" type="slidenum">
              <a:rPr lang="fr-CH" smtClean="0"/>
              <a:t>42</a:t>
            </a:fld>
            <a:endParaRPr lang="fr-CH"/>
          </a:p>
        </p:txBody>
      </p:sp>
      <p:sp>
        <p:nvSpPr>
          <p:cNvPr id="6" name="TextBox 5">
            <a:extLst>
              <a:ext uri="{FF2B5EF4-FFF2-40B4-BE49-F238E27FC236}">
                <a16:creationId xmlns:a16="http://schemas.microsoft.com/office/drawing/2014/main" id="{A0A870F9-6975-4105-9D74-48BF1D501030}"/>
              </a:ext>
            </a:extLst>
          </p:cNvPr>
          <p:cNvSpPr txBox="1"/>
          <p:nvPr/>
        </p:nvSpPr>
        <p:spPr>
          <a:xfrm>
            <a:off x="1132114" y="2644170"/>
            <a:ext cx="1326004" cy="1569660"/>
          </a:xfrm>
          <a:prstGeom prst="rect">
            <a:avLst/>
          </a:prstGeom>
          <a:noFill/>
        </p:spPr>
        <p:txBody>
          <a:bodyPr wrap="none" rtlCol="0">
            <a:spAutoFit/>
          </a:bodyPr>
          <a:lstStyle/>
          <a:p>
            <a:r>
              <a:rPr lang="en-GB" sz="9600" b="1" dirty="0">
                <a:solidFill>
                  <a:srgbClr val="FF0000"/>
                </a:solidFill>
              </a:rPr>
              <a:t>??</a:t>
            </a:r>
          </a:p>
        </p:txBody>
      </p:sp>
    </p:spTree>
    <p:extLst>
      <p:ext uri="{BB962C8B-B14F-4D97-AF65-F5344CB8AC3E}">
        <p14:creationId xmlns:p14="http://schemas.microsoft.com/office/powerpoint/2010/main" val="796308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1"/>
          <p:cNvSpPr txBox="1">
            <a:spLocks/>
          </p:cNvSpPr>
          <p:nvPr/>
        </p:nvSpPr>
        <p:spPr>
          <a:xfrm>
            <a:off x="838200" y="5541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AAAQ Framework</a:t>
            </a:r>
          </a:p>
        </p:txBody>
      </p:sp>
      <p:graphicFrame>
        <p:nvGraphicFramePr>
          <p:cNvPr id="5" name="Table 4"/>
          <p:cNvGraphicFramePr>
            <a:graphicFrameLocks noGrp="1"/>
          </p:cNvGraphicFramePr>
          <p:nvPr>
            <p:extLst>
              <p:ext uri="{D42A27DB-BD31-4B8C-83A1-F6EECF244321}">
                <p14:modId xmlns:p14="http://schemas.microsoft.com/office/powerpoint/2010/main" val="904756106"/>
              </p:ext>
            </p:extLst>
          </p:nvPr>
        </p:nvGraphicFramePr>
        <p:xfrm>
          <a:off x="1460662" y="1369401"/>
          <a:ext cx="9186224" cy="4754880"/>
        </p:xfrm>
        <a:graphic>
          <a:graphicData uri="http://schemas.openxmlformats.org/drawingml/2006/table">
            <a:tbl>
              <a:tblPr firstRow="1" bandRow="1">
                <a:tableStyleId>{5C22544A-7EE6-4342-B048-85BDC9FD1C3A}</a:tableStyleId>
              </a:tblPr>
              <a:tblGrid>
                <a:gridCol w="2054432">
                  <a:extLst>
                    <a:ext uri="{9D8B030D-6E8A-4147-A177-3AD203B41FA5}">
                      <a16:colId xmlns:a16="http://schemas.microsoft.com/office/drawing/2014/main" val="20000"/>
                    </a:ext>
                  </a:extLst>
                </a:gridCol>
                <a:gridCol w="7131792">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Availability</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Health facilities, goods and services must be available in sufficient quantity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lang="en-US" sz="2400" b="1" dirty="0">
                          <a:solidFill>
                            <a:schemeClr val="tx1"/>
                          </a:solidFill>
                        </a:rPr>
                        <a:t>Accessibility</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t>Health services must be accessible to everyone without discrimination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Acceptability</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t>Health services must be respectful of medical ethics, culturally appropriate and</a:t>
                      </a:r>
                      <a:r>
                        <a:rPr lang="en-US" sz="2400" b="0" baseline="0" dirty="0"/>
                        <a:t> gender sensitive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Quality</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t>Health services must be scientifically and medically appropriate and of good quality</a:t>
                      </a:r>
                    </a:p>
                    <a:p>
                      <a:endParaRPr lang="en-US" sz="2400" b="0" dirty="0"/>
                    </a:p>
                  </a:txBody>
                  <a:tcP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6" name="TextBox 5"/>
          <p:cNvSpPr txBox="1"/>
          <p:nvPr/>
        </p:nvSpPr>
        <p:spPr>
          <a:xfrm>
            <a:off x="3300248" y="6331748"/>
            <a:ext cx="8817735" cy="369332"/>
          </a:xfrm>
          <a:prstGeom prst="rect">
            <a:avLst/>
          </a:prstGeom>
          <a:noFill/>
        </p:spPr>
        <p:txBody>
          <a:bodyPr wrap="none" rtlCol="0">
            <a:spAutoFit/>
          </a:bodyPr>
          <a:lstStyle/>
          <a:p>
            <a:r>
              <a:rPr lang="en-US" i="1" dirty="0"/>
              <a:t>Source: General Comment No. 14 of the Committee on Economic, Social and Cultural Rights </a:t>
            </a:r>
            <a:endParaRPr lang="en-GB" i="1" dirty="0"/>
          </a:p>
        </p:txBody>
      </p:sp>
      <p:sp>
        <p:nvSpPr>
          <p:cNvPr id="7" name="Slide Number Placeholder 6"/>
          <p:cNvSpPr>
            <a:spLocks noGrp="1"/>
          </p:cNvSpPr>
          <p:nvPr>
            <p:ph type="sldNum" sz="quarter" idx="12"/>
          </p:nvPr>
        </p:nvSpPr>
        <p:spPr/>
        <p:txBody>
          <a:bodyPr/>
          <a:lstStyle/>
          <a:p>
            <a:fld id="{00865948-8B76-4A50-B7DB-B45DBE1BD062}" type="slidenum">
              <a:rPr lang="fr-CH" smtClean="0"/>
              <a:t>43</a:t>
            </a:fld>
            <a:endParaRPr lang="fr-CH"/>
          </a:p>
        </p:txBody>
      </p:sp>
    </p:spTree>
    <p:extLst>
      <p:ext uri="{BB962C8B-B14F-4D97-AF65-F5344CB8AC3E}">
        <p14:creationId xmlns:p14="http://schemas.microsoft.com/office/powerpoint/2010/main" val="1983439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1">
            <a:extLst>
              <a:ext uri="{FF2B5EF4-FFF2-40B4-BE49-F238E27FC236}">
                <a16:creationId xmlns:a16="http://schemas.microsoft.com/office/drawing/2014/main" id="{3346D3CA-6F2D-4809-ADD1-F8AD9F85310A}"/>
              </a:ext>
            </a:extLst>
          </p:cNvPr>
          <p:cNvSpPr txBox="1">
            <a:spLocks/>
          </p:cNvSpPr>
          <p:nvPr/>
        </p:nvSpPr>
        <p:spPr>
          <a:xfrm>
            <a:off x="838200" y="15240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Quality of Care in emergency settings</a:t>
            </a:r>
          </a:p>
        </p:txBody>
      </p:sp>
      <p:pic>
        <p:nvPicPr>
          <p:cNvPr id="5" name="Content Placeholder 3">
            <a:extLst>
              <a:ext uri="{FF2B5EF4-FFF2-40B4-BE49-F238E27FC236}">
                <a16:creationId xmlns:a16="http://schemas.microsoft.com/office/drawing/2014/main" id="{B0A8EB2C-C0D0-4A70-8518-896CEA8B5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567" y="1611328"/>
            <a:ext cx="5011703" cy="4351338"/>
          </a:xfrm>
          <a:prstGeom prst="rect">
            <a:avLst/>
          </a:prstGeom>
        </p:spPr>
      </p:pic>
      <p:sp>
        <p:nvSpPr>
          <p:cNvPr id="6" name="Content Placeholder 1"/>
          <p:cNvSpPr txBox="1">
            <a:spLocks/>
          </p:cNvSpPr>
          <p:nvPr/>
        </p:nvSpPr>
        <p:spPr>
          <a:xfrm>
            <a:off x="712142" y="1667225"/>
            <a:ext cx="663933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en-US" dirty="0"/>
              <a:t>“Quality” does NOT stand for “Luxurious”</a:t>
            </a:r>
          </a:p>
          <a:p>
            <a:endParaRPr lang="en-US" dirty="0"/>
          </a:p>
          <a:p>
            <a:pPr marL="0" indent="0">
              <a:buFont typeface="Arial" panose="020B0604020202020204" pitchFamily="34" charset="0"/>
              <a:buNone/>
            </a:pPr>
            <a:r>
              <a:rPr lang="en-US" dirty="0"/>
              <a:t>QOC is multi-dimensional with 4 priority dimensions selected for FCV emergency settings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Just as Access, </a:t>
            </a:r>
            <a:r>
              <a:rPr lang="en-US" dirty="0" err="1"/>
              <a:t>QoC</a:t>
            </a:r>
            <a:r>
              <a:rPr lang="en-US" dirty="0"/>
              <a:t> cannot be overlooked in crisis situations</a:t>
            </a:r>
          </a:p>
          <a:p>
            <a:pPr marL="0" indent="0">
              <a:buFont typeface="Arial" panose="020B0604020202020204" pitchFamily="34" charset="0"/>
              <a:buNone/>
            </a:pPr>
            <a:endParaRPr lang="en-US" dirty="0"/>
          </a:p>
        </p:txBody>
      </p:sp>
      <p:sp>
        <p:nvSpPr>
          <p:cNvPr id="7" name="Slide Number Placeholder 6"/>
          <p:cNvSpPr>
            <a:spLocks noGrp="1"/>
          </p:cNvSpPr>
          <p:nvPr>
            <p:ph type="sldNum" sz="quarter" idx="12"/>
          </p:nvPr>
        </p:nvSpPr>
        <p:spPr/>
        <p:txBody>
          <a:bodyPr/>
          <a:lstStyle/>
          <a:p>
            <a:fld id="{00865948-8B76-4A50-B7DB-B45DBE1BD062}" type="slidenum">
              <a:rPr lang="fr-CH" smtClean="0"/>
              <a:t>44</a:t>
            </a:fld>
            <a:endParaRPr lang="fr-CH"/>
          </a:p>
        </p:txBody>
      </p:sp>
    </p:spTree>
    <p:extLst>
      <p:ext uri="{BB962C8B-B14F-4D97-AF65-F5344CB8AC3E}">
        <p14:creationId xmlns:p14="http://schemas.microsoft.com/office/powerpoint/2010/main" val="1625184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1"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1">
            <a:extLst>
              <a:ext uri="{FF2B5EF4-FFF2-40B4-BE49-F238E27FC236}">
                <a16:creationId xmlns:a16="http://schemas.microsoft.com/office/drawing/2014/main" id="{C0668C90-28A4-40E9-A25F-76C91AAF49AE}"/>
              </a:ext>
            </a:extLst>
          </p:cNvPr>
          <p:cNvSpPr txBox="1">
            <a:spLocks/>
          </p:cNvSpPr>
          <p:nvPr/>
        </p:nvSpPr>
        <p:spPr>
          <a:xfrm>
            <a:off x="702734"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Quality of Care in emergency settings</a:t>
            </a:r>
          </a:p>
        </p:txBody>
      </p:sp>
      <p:sp>
        <p:nvSpPr>
          <p:cNvPr id="5" name="Content Placeholder 2">
            <a:extLst>
              <a:ext uri="{FF2B5EF4-FFF2-40B4-BE49-F238E27FC236}">
                <a16:creationId xmlns:a16="http://schemas.microsoft.com/office/drawing/2014/main" id="{182E9DBF-FCB8-491A-B781-EF4C989D3951}"/>
              </a:ext>
            </a:extLst>
          </p:cNvPr>
          <p:cNvSpPr txBox="1">
            <a:spLocks/>
          </p:cNvSpPr>
          <p:nvPr/>
        </p:nvSpPr>
        <p:spPr>
          <a:xfrm>
            <a:off x="838200" y="1011545"/>
            <a:ext cx="11009243" cy="542223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1) </a:t>
            </a:r>
            <a:r>
              <a:rPr lang="en-US" b="1" dirty="0">
                <a:solidFill>
                  <a:srgbClr val="0070C0"/>
                </a:solidFill>
              </a:rPr>
              <a:t>Patient Safety  </a:t>
            </a:r>
            <a:r>
              <a:rPr lang="en-US" dirty="0"/>
              <a:t>-   Minimize the Harm from health care practices</a:t>
            </a:r>
          </a:p>
          <a:p>
            <a:pPr lvl="1">
              <a:buFont typeface="Wingdings" charset="2"/>
              <a:buChar char="Ø"/>
            </a:pPr>
            <a:r>
              <a:rPr lang="en-US" dirty="0"/>
              <a:t>	Annual global number of medical incidents 43 Million</a:t>
            </a:r>
          </a:p>
          <a:p>
            <a:pPr lvl="1">
              <a:buFont typeface="Wingdings" charset="2"/>
              <a:buChar char="Ø"/>
            </a:pPr>
            <a:r>
              <a:rPr lang="en-US" dirty="0"/>
              <a:t>	Infection prevention and control, handwashing, facility-WASH </a:t>
            </a:r>
          </a:p>
          <a:p>
            <a:pPr lvl="1">
              <a:buFont typeface="Wingdings" charset="2"/>
              <a:buChar char="Ø"/>
            </a:pPr>
            <a:r>
              <a:rPr lang="en-US" dirty="0"/>
              <a:t>	Medication safety, Safe surgery		</a:t>
            </a:r>
          </a:p>
          <a:p>
            <a:pPr lvl="1">
              <a:spcAft>
                <a:spcPts val="1200"/>
              </a:spcAft>
              <a:buFont typeface="Wingdings" charset="2"/>
              <a:buChar char="Ø"/>
            </a:pPr>
            <a:r>
              <a:rPr lang="en-US" dirty="0"/>
              <a:t>	Medical Incident register			</a:t>
            </a:r>
          </a:p>
          <a:p>
            <a:pPr marL="0" indent="0">
              <a:buFont typeface="Arial" panose="020B0604020202020204" pitchFamily="34" charset="0"/>
              <a:buNone/>
            </a:pPr>
            <a:r>
              <a:rPr lang="en-US" b="1" dirty="0"/>
              <a:t>2) </a:t>
            </a:r>
            <a:r>
              <a:rPr lang="en-US" b="1" dirty="0">
                <a:solidFill>
                  <a:srgbClr val="0070C0"/>
                </a:solidFill>
              </a:rPr>
              <a:t>Effectiveness  </a:t>
            </a:r>
            <a:r>
              <a:rPr lang="en-US" dirty="0"/>
              <a:t>-  Getting the basics right</a:t>
            </a:r>
          </a:p>
          <a:p>
            <a:pPr lvl="1">
              <a:spcAft>
                <a:spcPts val="1200"/>
              </a:spcAft>
              <a:buFont typeface="Wingdings" charset="2"/>
              <a:buChar char="Ø"/>
            </a:pPr>
            <a:r>
              <a:rPr lang="en-US" dirty="0"/>
              <a:t> 	Existence of clinical guidelines and adherence;  Qualified and competent staff;  Clinical quality monitoring systems</a:t>
            </a:r>
          </a:p>
          <a:p>
            <a:pPr marL="0" indent="0">
              <a:buFont typeface="Arial" panose="020B0604020202020204" pitchFamily="34" charset="0"/>
              <a:buNone/>
            </a:pPr>
            <a:r>
              <a:rPr lang="en-US" b="1" dirty="0"/>
              <a:t>3) </a:t>
            </a:r>
            <a:r>
              <a:rPr lang="en-US" b="1" dirty="0">
                <a:solidFill>
                  <a:srgbClr val="0070C0"/>
                </a:solidFill>
              </a:rPr>
              <a:t>People centeredness </a:t>
            </a:r>
          </a:p>
          <a:p>
            <a:pPr lvl="1">
              <a:buFont typeface="Wingdings" charset="2"/>
              <a:buChar char="Ø"/>
            </a:pPr>
            <a:r>
              <a:rPr lang="en-US" dirty="0"/>
              <a:t> 	Culturally acceptable (gender of professionals, abortion, “Caring” approach</a:t>
            </a:r>
          </a:p>
          <a:p>
            <a:pPr lvl="1">
              <a:buFont typeface="Wingdings" charset="2"/>
              <a:buChar char="Ø"/>
            </a:pPr>
            <a:r>
              <a:rPr lang="en-US" dirty="0"/>
              <a:t> 	Patient – clinician communication; language</a:t>
            </a:r>
          </a:p>
          <a:p>
            <a:pPr lvl="1">
              <a:spcAft>
                <a:spcPts val="1200"/>
              </a:spcAft>
              <a:buFont typeface="Wingdings" charset="2"/>
              <a:buChar char="Ø"/>
            </a:pPr>
            <a:r>
              <a:rPr lang="en-US" dirty="0"/>
              <a:t> 	Collect and use patient experience </a:t>
            </a:r>
          </a:p>
          <a:p>
            <a:pPr marL="0" indent="0">
              <a:buFont typeface="Arial" panose="020B0604020202020204" pitchFamily="34" charset="0"/>
              <a:buNone/>
            </a:pPr>
            <a:r>
              <a:rPr lang="en-US" b="1" dirty="0"/>
              <a:t>4) </a:t>
            </a:r>
            <a:r>
              <a:rPr lang="en-US" b="1" dirty="0">
                <a:solidFill>
                  <a:srgbClr val="0070C0"/>
                </a:solidFill>
              </a:rPr>
              <a:t>Equity </a:t>
            </a:r>
          </a:p>
          <a:p>
            <a:pPr lvl="1">
              <a:buFont typeface="Wingdings" charset="2"/>
              <a:buChar char="Ø"/>
            </a:pPr>
            <a:r>
              <a:rPr lang="en-US" dirty="0"/>
              <a:t> 	Different population groups (socio-economic, age, gender, ethnic, religious, ….)</a:t>
            </a:r>
          </a:p>
          <a:p>
            <a:pPr lvl="1">
              <a:buFont typeface="Wingdings" charset="2"/>
              <a:buChar char="Ø"/>
            </a:pPr>
            <a:r>
              <a:rPr lang="en-US" dirty="0"/>
              <a:t> 	Displaced persons &gt;&lt; local host community</a:t>
            </a:r>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p:txBody>
      </p:sp>
      <p:sp>
        <p:nvSpPr>
          <p:cNvPr id="6" name="Slide Number Placeholder 5"/>
          <p:cNvSpPr>
            <a:spLocks noGrp="1"/>
          </p:cNvSpPr>
          <p:nvPr>
            <p:ph type="sldNum" sz="quarter" idx="12"/>
          </p:nvPr>
        </p:nvSpPr>
        <p:spPr/>
        <p:txBody>
          <a:bodyPr/>
          <a:lstStyle/>
          <a:p>
            <a:fld id="{00865948-8B76-4A50-B7DB-B45DBE1BD062}" type="slidenum">
              <a:rPr lang="fr-CH" smtClean="0"/>
              <a:t>45</a:t>
            </a:fld>
            <a:endParaRPr lang="fr-CH"/>
          </a:p>
        </p:txBody>
      </p:sp>
    </p:spTree>
    <p:extLst>
      <p:ext uri="{BB962C8B-B14F-4D97-AF65-F5344CB8AC3E}">
        <p14:creationId xmlns:p14="http://schemas.microsoft.com/office/powerpoint/2010/main" val="875038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AFB966-BD12-4104-89F5-BA4FEC8B5FF3}"/>
              </a:ext>
            </a:extLst>
          </p:cNvPr>
          <p:cNvSpPr>
            <a:spLocks noGrp="1"/>
          </p:cNvSpPr>
          <p:nvPr>
            <p:ph type="sldNum" sz="quarter" idx="12"/>
          </p:nvPr>
        </p:nvSpPr>
        <p:spPr/>
        <p:txBody>
          <a:bodyPr/>
          <a:lstStyle/>
          <a:p>
            <a:fld id="{00865948-8B76-4A50-B7DB-B45DBE1BD062}" type="slidenum">
              <a:rPr lang="fr-CH" smtClean="0"/>
              <a:t>46</a:t>
            </a:fld>
            <a:endParaRPr lang="fr-CH"/>
          </a:p>
        </p:txBody>
      </p:sp>
      <p:sp>
        <p:nvSpPr>
          <p:cNvPr id="3" name="TextBox 2">
            <a:extLst>
              <a:ext uri="{FF2B5EF4-FFF2-40B4-BE49-F238E27FC236}">
                <a16:creationId xmlns:a16="http://schemas.microsoft.com/office/drawing/2014/main" id="{CE8682E4-02E7-408B-901D-9CE83D52B833}"/>
              </a:ext>
            </a:extLst>
          </p:cNvPr>
          <p:cNvSpPr txBox="1"/>
          <p:nvPr/>
        </p:nvSpPr>
        <p:spPr>
          <a:xfrm>
            <a:off x="1342696" y="679187"/>
            <a:ext cx="9506607" cy="769441"/>
          </a:xfrm>
          <a:prstGeom prst="rect">
            <a:avLst/>
          </a:prstGeom>
          <a:noFill/>
        </p:spPr>
        <p:txBody>
          <a:bodyPr wrap="square" rtlCol="0">
            <a:spAutoFit/>
          </a:bodyPr>
          <a:lstStyle/>
          <a:p>
            <a:r>
              <a:rPr lang="en-US" sz="4400" u="sng" dirty="0"/>
              <a:t>Quality of care in health emergencies </a:t>
            </a:r>
          </a:p>
        </p:txBody>
      </p:sp>
      <p:sp>
        <p:nvSpPr>
          <p:cNvPr id="4" name="TextBox 3">
            <a:extLst>
              <a:ext uri="{FF2B5EF4-FFF2-40B4-BE49-F238E27FC236}">
                <a16:creationId xmlns:a16="http://schemas.microsoft.com/office/drawing/2014/main" id="{8F836CD0-7D87-45F1-8674-7F67D3731C0A}"/>
              </a:ext>
            </a:extLst>
          </p:cNvPr>
          <p:cNvSpPr txBox="1"/>
          <p:nvPr/>
        </p:nvSpPr>
        <p:spPr>
          <a:xfrm>
            <a:off x="1342696" y="2584419"/>
            <a:ext cx="9793390" cy="2985433"/>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800" dirty="0"/>
              <a:t>Establishment of Quality Improvement Task Team within the Global Health Cluster</a:t>
            </a:r>
          </a:p>
          <a:p>
            <a:pPr marL="285750" indent="-285750">
              <a:spcBef>
                <a:spcPts val="1200"/>
              </a:spcBef>
              <a:buFont typeface="Arial" panose="020B0604020202020204" pitchFamily="34" charset="0"/>
              <a:buChar char="•"/>
            </a:pPr>
            <a:r>
              <a:rPr lang="en-US" sz="2800" dirty="0"/>
              <a:t>Primary care facility quality assessment tool for humanitarian settings.</a:t>
            </a:r>
          </a:p>
          <a:p>
            <a:pPr marL="285750" indent="-285750">
              <a:spcBef>
                <a:spcPts val="1200"/>
              </a:spcBef>
              <a:buFont typeface="Arial" panose="020B0604020202020204" pitchFamily="34" charset="0"/>
              <a:buChar char="•"/>
            </a:pPr>
            <a:r>
              <a:rPr lang="en-US" sz="2800" dirty="0"/>
              <a:t>Rapid deployment /emergency medical teams (EMTs) investment in quality assurance</a:t>
            </a:r>
            <a:endParaRPr lang="fr-CH" sz="2800" dirty="0"/>
          </a:p>
        </p:txBody>
      </p:sp>
      <p:sp>
        <p:nvSpPr>
          <p:cNvPr id="5" name="TextBox 4">
            <a:extLst>
              <a:ext uri="{FF2B5EF4-FFF2-40B4-BE49-F238E27FC236}">
                <a16:creationId xmlns:a16="http://schemas.microsoft.com/office/drawing/2014/main" id="{49E3144D-84D8-449E-B451-482737162F5E}"/>
              </a:ext>
            </a:extLst>
          </p:cNvPr>
          <p:cNvSpPr txBox="1"/>
          <p:nvPr/>
        </p:nvSpPr>
        <p:spPr>
          <a:xfrm>
            <a:off x="1342696" y="1938088"/>
            <a:ext cx="5573577" cy="861774"/>
          </a:xfrm>
          <a:prstGeom prst="rect">
            <a:avLst/>
          </a:prstGeom>
          <a:noFill/>
        </p:spPr>
        <p:txBody>
          <a:bodyPr wrap="none" rtlCol="0">
            <a:spAutoFit/>
          </a:bodyPr>
          <a:lstStyle/>
          <a:p>
            <a:r>
              <a:rPr lang="en-US" sz="3200" b="1" dirty="0">
                <a:solidFill>
                  <a:srgbClr val="0000FF"/>
                </a:solidFill>
              </a:rPr>
              <a:t>What is happening in the area? </a:t>
            </a:r>
            <a:endParaRPr lang="fr-CH" sz="3200" b="1" dirty="0">
              <a:solidFill>
                <a:srgbClr val="0000FF"/>
              </a:solidFill>
            </a:endParaRPr>
          </a:p>
          <a:p>
            <a:endParaRPr lang="fr-CH" dirty="0"/>
          </a:p>
        </p:txBody>
      </p:sp>
      <p:sp>
        <p:nvSpPr>
          <p:cNvPr id="6" name="Rectangle 5">
            <a:extLst>
              <a:ext uri="{FF2B5EF4-FFF2-40B4-BE49-F238E27FC236}">
                <a16:creationId xmlns:a16="http://schemas.microsoft.com/office/drawing/2014/main" id="{C7E6E272-0F93-42E3-9C3C-E8296BCB04D4}"/>
              </a:ext>
            </a:extLst>
          </p:cNvPr>
          <p:cNvSpPr/>
          <p:nvPr/>
        </p:nvSpPr>
        <p:spPr>
          <a:xfrm>
            <a:off x="6351"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dirty="0">
                <a:solidFill>
                  <a:schemeClr val="bg1"/>
                </a:solidFill>
              </a:rPr>
              <a:t>H.E.L.P. course</a:t>
            </a:r>
          </a:p>
        </p:txBody>
      </p:sp>
      <p:sp>
        <p:nvSpPr>
          <p:cNvPr id="7" name="Rectangle 6">
            <a:extLst>
              <a:ext uri="{FF2B5EF4-FFF2-40B4-BE49-F238E27FC236}">
                <a16:creationId xmlns:a16="http://schemas.microsoft.com/office/drawing/2014/main" id="{0BDAEE05-EB23-431D-9588-726A3809C824}"/>
              </a:ext>
            </a:extLst>
          </p:cNvPr>
          <p:cNvSpPr/>
          <p:nvPr/>
        </p:nvSpPr>
        <p:spPr>
          <a:xfrm>
            <a:off x="5329636" y="3244334"/>
            <a:ext cx="1532727" cy="369332"/>
          </a:xfrm>
          <a:prstGeom prst="rect">
            <a:avLst/>
          </a:prstGeom>
        </p:spPr>
        <p:txBody>
          <a:bodyPr wrap="none">
            <a:spAutoFit/>
          </a:bodyPr>
          <a:lstStyle/>
          <a:p>
            <a:r>
              <a:rPr lang="en-US" dirty="0">
                <a:solidFill>
                  <a:schemeClr val="bg1"/>
                </a:solidFill>
              </a:rPr>
              <a:t>H.E.L.P. course</a:t>
            </a:r>
          </a:p>
        </p:txBody>
      </p:sp>
    </p:spTree>
    <p:extLst>
      <p:ext uri="{BB962C8B-B14F-4D97-AF65-F5344CB8AC3E}">
        <p14:creationId xmlns:p14="http://schemas.microsoft.com/office/powerpoint/2010/main" val="2681767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3081D2-C857-4735-883A-5EC89C3C4420}"/>
              </a:ext>
            </a:extLst>
          </p:cNvPr>
          <p:cNvSpPr>
            <a:spLocks noGrp="1"/>
          </p:cNvSpPr>
          <p:nvPr>
            <p:ph type="sldNum" sz="quarter" idx="12"/>
          </p:nvPr>
        </p:nvSpPr>
        <p:spPr/>
        <p:txBody>
          <a:bodyPr/>
          <a:lstStyle/>
          <a:p>
            <a:fld id="{00865948-8B76-4A50-B7DB-B45DBE1BD062}" type="slidenum">
              <a:rPr lang="fr-CH" smtClean="0"/>
              <a:t>47</a:t>
            </a:fld>
            <a:endParaRPr lang="fr-CH"/>
          </a:p>
        </p:txBody>
      </p:sp>
      <p:pic>
        <p:nvPicPr>
          <p:cNvPr id="3" name="Picture 2">
            <a:extLst>
              <a:ext uri="{FF2B5EF4-FFF2-40B4-BE49-F238E27FC236}">
                <a16:creationId xmlns:a16="http://schemas.microsoft.com/office/drawing/2014/main" id="{0AF268AA-ACA3-4F73-BA0E-76E863919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521" y="2346853"/>
            <a:ext cx="7015594" cy="3654425"/>
          </a:xfrm>
          <a:prstGeom prst="rect">
            <a:avLst/>
          </a:prstGeom>
        </p:spPr>
      </p:pic>
      <p:sp>
        <p:nvSpPr>
          <p:cNvPr id="4" name="Title 1">
            <a:extLst>
              <a:ext uri="{FF2B5EF4-FFF2-40B4-BE49-F238E27FC236}">
                <a16:creationId xmlns:a16="http://schemas.microsoft.com/office/drawing/2014/main" id="{BCEFE2E8-B29E-49D2-B9DB-6CC33F22E55E}"/>
              </a:ext>
            </a:extLst>
          </p:cNvPr>
          <p:cNvSpPr txBox="1">
            <a:spLocks/>
          </p:cNvSpPr>
          <p:nvPr/>
        </p:nvSpPr>
        <p:spPr>
          <a:xfrm>
            <a:off x="838200" y="84375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Questions</a:t>
            </a:r>
            <a:endParaRPr lang="fr-CH" u="sng" dirty="0">
              <a:latin typeface="+mn-lt"/>
            </a:endParaRPr>
          </a:p>
        </p:txBody>
      </p:sp>
      <p:sp>
        <p:nvSpPr>
          <p:cNvPr id="6" name="Rectangle 5">
            <a:extLst>
              <a:ext uri="{FF2B5EF4-FFF2-40B4-BE49-F238E27FC236}">
                <a16:creationId xmlns:a16="http://schemas.microsoft.com/office/drawing/2014/main" id="{24B0865C-A6CE-46E0-A6FB-F499A3B0B37E}"/>
              </a:ext>
            </a:extLst>
          </p:cNvPr>
          <p:cNvSpPr/>
          <p:nvPr/>
        </p:nvSpPr>
        <p:spPr>
          <a:xfrm>
            <a:off x="6351"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98AEA09F-3187-4D7D-A76A-E782EBB99DC4}"/>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99373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4"/>
          <p:cNvSpPr txBox="1">
            <a:spLocks/>
          </p:cNvSpPr>
          <p:nvPr/>
        </p:nvSpPr>
        <p:spPr>
          <a:xfrm>
            <a:off x="838200" y="14027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Health services in your country</a:t>
            </a:r>
          </a:p>
        </p:txBody>
      </p:sp>
      <p:sp>
        <p:nvSpPr>
          <p:cNvPr id="5" name="Content Placeholder 3"/>
          <p:cNvSpPr txBox="1">
            <a:spLocks/>
          </p:cNvSpPr>
          <p:nvPr/>
        </p:nvSpPr>
        <p:spPr>
          <a:xfrm>
            <a:off x="1068770" y="1580092"/>
            <a:ext cx="10515600" cy="487580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500" b="1" dirty="0">
                <a:solidFill>
                  <a:srgbClr val="0000FF"/>
                </a:solidFill>
              </a:rPr>
              <a:t>Group work </a:t>
            </a:r>
          </a:p>
          <a:p>
            <a:pPr marL="0" indent="0" algn="ctr">
              <a:buFont typeface="Arial" panose="020B0604020202020204" pitchFamily="34" charset="0"/>
              <a:buNone/>
            </a:pPr>
            <a:r>
              <a:rPr lang="en-GB" dirty="0"/>
              <a:t>Discuss how the health system is organized in your country or the country that you work in</a:t>
            </a:r>
          </a:p>
          <a:p>
            <a:pPr marL="0" indent="0">
              <a:buFont typeface="Arial" panose="020B0604020202020204" pitchFamily="34" charset="0"/>
              <a:buNone/>
            </a:pPr>
            <a:endParaRPr lang="en-GB" dirty="0"/>
          </a:p>
          <a:p>
            <a:pPr marL="0" indent="0" algn="ctr">
              <a:buFont typeface="Arial" panose="020B0604020202020204" pitchFamily="34" charset="0"/>
              <a:buNone/>
            </a:pPr>
            <a:r>
              <a:rPr lang="en-GB" dirty="0"/>
              <a:t>Where do people go when they are ill? Who provides health care and what are their competences? How are the services organised? Who is in charge? What coordination mechanism exists between providers? How does the referral system work? Where do pregnant women go for ante-natal care /delivery? To what extent are medicines and other medical supplies/tests available? Who pays for what? Who is in charge of the HIS? </a:t>
            </a:r>
          </a:p>
          <a:p>
            <a:pPr marL="0" indent="0" algn="ctr">
              <a:buFont typeface="Arial" panose="020B0604020202020204" pitchFamily="34" charset="0"/>
              <a:buNone/>
            </a:pPr>
            <a:r>
              <a:rPr lang="en-US" dirty="0"/>
              <a:t>Bring out differences between your countries</a:t>
            </a:r>
            <a:endParaRPr lang="en-GB" dirty="0"/>
          </a:p>
          <a:p>
            <a:pPr marL="0" indent="0" algn="ctr">
              <a:buFont typeface="Arial" panose="020B0604020202020204" pitchFamily="34" charset="0"/>
              <a:buNone/>
            </a:pPr>
            <a:r>
              <a:rPr lang="en-GB" dirty="0"/>
              <a:t>Time before presenting your results in plenary is </a:t>
            </a:r>
            <a:r>
              <a:rPr lang="en-GB" b="1" dirty="0">
                <a:solidFill>
                  <a:srgbClr val="FF0000"/>
                </a:solidFill>
              </a:rPr>
              <a:t>10 minutes</a:t>
            </a:r>
          </a:p>
          <a:p>
            <a:pPr marL="0" indent="0">
              <a:buFont typeface="Arial" panose="020B0604020202020204" pitchFamily="34" charset="0"/>
              <a:buNone/>
            </a:pPr>
            <a:endParaRPr lang="en-GB" dirty="0"/>
          </a:p>
        </p:txBody>
      </p:sp>
      <p:sp>
        <p:nvSpPr>
          <p:cNvPr id="6" name="Slide Number Placeholder 5"/>
          <p:cNvSpPr>
            <a:spLocks noGrp="1"/>
          </p:cNvSpPr>
          <p:nvPr>
            <p:ph type="sldNum" sz="quarter" idx="12"/>
          </p:nvPr>
        </p:nvSpPr>
        <p:spPr/>
        <p:txBody>
          <a:bodyPr/>
          <a:lstStyle/>
          <a:p>
            <a:fld id="{00865948-8B76-4A50-B7DB-B45DBE1BD062}" type="slidenum">
              <a:rPr lang="fr-CH" smtClean="0"/>
              <a:t>5</a:t>
            </a:fld>
            <a:endParaRPr lang="fr-CH"/>
          </a:p>
        </p:txBody>
      </p:sp>
    </p:spTree>
    <p:extLst>
      <p:ext uri="{BB962C8B-B14F-4D97-AF65-F5344CB8AC3E}">
        <p14:creationId xmlns:p14="http://schemas.microsoft.com/office/powerpoint/2010/main" val="3304234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extBox 3"/>
          <p:cNvSpPr txBox="1"/>
          <p:nvPr/>
        </p:nvSpPr>
        <p:spPr>
          <a:xfrm>
            <a:off x="3796612" y="194735"/>
            <a:ext cx="4823565" cy="769441"/>
          </a:xfrm>
          <a:prstGeom prst="rect">
            <a:avLst/>
          </a:prstGeom>
          <a:noFill/>
        </p:spPr>
        <p:txBody>
          <a:bodyPr wrap="none" rtlCol="0">
            <a:spAutoFit/>
          </a:bodyPr>
          <a:lstStyle/>
          <a:p>
            <a:r>
              <a:rPr lang="en-US" sz="4400" u="sng" dirty="0"/>
              <a:t>The Health Pyramid</a:t>
            </a:r>
            <a:endParaRPr lang="fr-CH" sz="4400" u="sng" dirty="0"/>
          </a:p>
        </p:txBody>
      </p:sp>
      <p:sp>
        <p:nvSpPr>
          <p:cNvPr id="5" name="Isosceles Triangle 4"/>
          <p:cNvSpPr/>
          <p:nvPr/>
        </p:nvSpPr>
        <p:spPr>
          <a:xfrm>
            <a:off x="1415775" y="1161100"/>
            <a:ext cx="5910468" cy="5163869"/>
          </a:xfrm>
          <a:prstGeom prst="triangl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6" name="Straight Connector 5"/>
          <p:cNvCxnSpPr/>
          <p:nvPr/>
        </p:nvCxnSpPr>
        <p:spPr>
          <a:xfrm>
            <a:off x="2313423" y="5267527"/>
            <a:ext cx="41402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03500" y="4592184"/>
            <a:ext cx="356235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951691" y="3820477"/>
            <a:ext cx="282998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08503" y="5355717"/>
            <a:ext cx="1745734" cy="461665"/>
          </a:xfrm>
          <a:prstGeom prst="rect">
            <a:avLst/>
          </a:prstGeom>
          <a:noFill/>
        </p:spPr>
        <p:txBody>
          <a:bodyPr wrap="none" rtlCol="0">
            <a:spAutoFit/>
          </a:bodyPr>
          <a:lstStyle/>
          <a:p>
            <a:r>
              <a:rPr lang="en-US" sz="2400" dirty="0"/>
              <a:t>Health posts</a:t>
            </a:r>
            <a:endParaRPr lang="fr-CH" sz="2400" dirty="0"/>
          </a:p>
        </p:txBody>
      </p:sp>
      <p:sp>
        <p:nvSpPr>
          <p:cNvPr id="10" name="TextBox 9"/>
          <p:cNvSpPr txBox="1"/>
          <p:nvPr/>
        </p:nvSpPr>
        <p:spPr>
          <a:xfrm>
            <a:off x="3280951" y="4687700"/>
            <a:ext cx="2005164" cy="461665"/>
          </a:xfrm>
          <a:prstGeom prst="rect">
            <a:avLst/>
          </a:prstGeom>
          <a:noFill/>
        </p:spPr>
        <p:txBody>
          <a:bodyPr wrap="none" rtlCol="0">
            <a:spAutoFit/>
          </a:bodyPr>
          <a:lstStyle/>
          <a:p>
            <a:r>
              <a:rPr lang="en-GB" sz="2400" dirty="0"/>
              <a:t>Health centres</a:t>
            </a:r>
          </a:p>
        </p:txBody>
      </p:sp>
      <p:sp>
        <p:nvSpPr>
          <p:cNvPr id="11" name="TextBox 10"/>
          <p:cNvSpPr txBox="1"/>
          <p:nvPr/>
        </p:nvSpPr>
        <p:spPr>
          <a:xfrm>
            <a:off x="3267699" y="3976084"/>
            <a:ext cx="2234651" cy="461665"/>
          </a:xfrm>
          <a:prstGeom prst="rect">
            <a:avLst/>
          </a:prstGeom>
          <a:noFill/>
        </p:spPr>
        <p:txBody>
          <a:bodyPr wrap="none" rtlCol="0">
            <a:spAutoFit/>
          </a:bodyPr>
          <a:lstStyle/>
          <a:p>
            <a:r>
              <a:rPr lang="en-US" sz="2400" dirty="0"/>
              <a:t>Level 1 hospitals</a:t>
            </a:r>
            <a:endParaRPr lang="fr-CH" sz="2400" dirty="0"/>
          </a:p>
        </p:txBody>
      </p:sp>
      <p:sp>
        <p:nvSpPr>
          <p:cNvPr id="12" name="TextBox 11"/>
          <p:cNvSpPr txBox="1"/>
          <p:nvPr/>
        </p:nvSpPr>
        <p:spPr>
          <a:xfrm>
            <a:off x="3305799" y="2394658"/>
            <a:ext cx="2198487" cy="1200329"/>
          </a:xfrm>
          <a:prstGeom prst="rect">
            <a:avLst/>
          </a:prstGeom>
          <a:noFill/>
        </p:spPr>
        <p:txBody>
          <a:bodyPr wrap="none" rtlCol="0">
            <a:spAutoFit/>
          </a:bodyPr>
          <a:lstStyle/>
          <a:p>
            <a:pPr algn="ctr"/>
            <a:r>
              <a:rPr lang="en-US" sz="2400" dirty="0"/>
              <a:t>Major </a:t>
            </a:r>
          </a:p>
          <a:p>
            <a:pPr algn="ctr"/>
            <a:r>
              <a:rPr lang="en-US" sz="2400" dirty="0"/>
              <a:t>Hospitals /</a:t>
            </a:r>
          </a:p>
          <a:p>
            <a:pPr algn="ctr"/>
            <a:r>
              <a:rPr lang="en-US" sz="2400" dirty="0"/>
              <a:t>Specialized Care</a:t>
            </a:r>
            <a:endParaRPr lang="fr-CH" sz="2400" dirty="0"/>
          </a:p>
        </p:txBody>
      </p:sp>
      <p:cxnSp>
        <p:nvCxnSpPr>
          <p:cNvPr id="13" name="Straight Connector 12"/>
          <p:cNvCxnSpPr/>
          <p:nvPr/>
        </p:nvCxnSpPr>
        <p:spPr>
          <a:xfrm>
            <a:off x="7511128" y="1342151"/>
            <a:ext cx="51721" cy="4809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33768" y="3794221"/>
            <a:ext cx="3471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47020" y="4609578"/>
            <a:ext cx="3471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37627" y="4903046"/>
            <a:ext cx="3191933" cy="1384995"/>
          </a:xfrm>
          <a:prstGeom prst="rect">
            <a:avLst/>
          </a:prstGeom>
          <a:noFill/>
        </p:spPr>
        <p:txBody>
          <a:bodyPr wrap="square" rtlCol="0">
            <a:spAutoFit/>
          </a:bodyPr>
          <a:lstStyle/>
          <a:p>
            <a:pPr algn="ctr"/>
            <a:r>
              <a:rPr lang="en-US" sz="2800" dirty="0"/>
              <a:t>1</a:t>
            </a:r>
            <a:r>
              <a:rPr lang="en-US" sz="2800" baseline="30000" dirty="0"/>
              <a:t>st</a:t>
            </a:r>
            <a:r>
              <a:rPr lang="en-US" sz="2800" dirty="0"/>
              <a:t> level of care: Primary health care facilities</a:t>
            </a:r>
            <a:endParaRPr lang="fr-CH" sz="2800" dirty="0"/>
          </a:p>
        </p:txBody>
      </p:sp>
      <p:sp>
        <p:nvSpPr>
          <p:cNvPr id="17" name="TextBox 16"/>
          <p:cNvSpPr txBox="1"/>
          <p:nvPr/>
        </p:nvSpPr>
        <p:spPr>
          <a:xfrm>
            <a:off x="8010845" y="3651329"/>
            <a:ext cx="3191933" cy="954107"/>
          </a:xfrm>
          <a:prstGeom prst="rect">
            <a:avLst/>
          </a:prstGeom>
          <a:noFill/>
        </p:spPr>
        <p:txBody>
          <a:bodyPr wrap="square" rtlCol="0">
            <a:spAutoFit/>
          </a:bodyPr>
          <a:lstStyle/>
          <a:p>
            <a:pPr algn="ctr"/>
            <a:r>
              <a:rPr lang="en-US" sz="2800" dirty="0"/>
              <a:t>2</a:t>
            </a:r>
            <a:r>
              <a:rPr lang="en-US" sz="2800" baseline="30000" dirty="0"/>
              <a:t>nd</a:t>
            </a:r>
            <a:r>
              <a:rPr lang="en-US" sz="2800" dirty="0"/>
              <a:t> level of care: District hospitals</a:t>
            </a:r>
            <a:endParaRPr lang="fr-CH" sz="2800" dirty="0"/>
          </a:p>
        </p:txBody>
      </p:sp>
      <p:sp>
        <p:nvSpPr>
          <p:cNvPr id="18" name="TextBox 17"/>
          <p:cNvSpPr txBox="1"/>
          <p:nvPr/>
        </p:nvSpPr>
        <p:spPr>
          <a:xfrm>
            <a:off x="8010845" y="2309823"/>
            <a:ext cx="3191933" cy="954107"/>
          </a:xfrm>
          <a:prstGeom prst="rect">
            <a:avLst/>
          </a:prstGeom>
          <a:noFill/>
        </p:spPr>
        <p:txBody>
          <a:bodyPr wrap="square" rtlCol="0">
            <a:spAutoFit/>
          </a:bodyPr>
          <a:lstStyle/>
          <a:p>
            <a:pPr algn="ctr"/>
            <a:r>
              <a:rPr lang="en-US" sz="2800" dirty="0"/>
              <a:t>3</a:t>
            </a:r>
            <a:r>
              <a:rPr lang="en-US" sz="2800" baseline="30000" dirty="0"/>
              <a:t>rd</a:t>
            </a:r>
            <a:r>
              <a:rPr lang="en-US" sz="2800" dirty="0"/>
              <a:t>  level of care: Referral hospitals</a:t>
            </a:r>
            <a:endParaRPr lang="fr-CH" sz="2800" dirty="0"/>
          </a:p>
        </p:txBody>
      </p:sp>
      <p:cxnSp>
        <p:nvCxnSpPr>
          <p:cNvPr id="19" name="Straight Connector 18"/>
          <p:cNvCxnSpPr/>
          <p:nvPr/>
        </p:nvCxnSpPr>
        <p:spPr>
          <a:xfrm flipV="1">
            <a:off x="1917700" y="5915227"/>
            <a:ext cx="4916923" cy="2625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474763" y="5921082"/>
            <a:ext cx="1636987" cy="461665"/>
          </a:xfrm>
          <a:prstGeom prst="rect">
            <a:avLst/>
          </a:prstGeom>
          <a:noFill/>
        </p:spPr>
        <p:txBody>
          <a:bodyPr wrap="none" rtlCol="0">
            <a:spAutoFit/>
          </a:bodyPr>
          <a:lstStyle/>
          <a:p>
            <a:r>
              <a:rPr lang="en-US" sz="2400" dirty="0"/>
              <a:t>Community</a:t>
            </a:r>
          </a:p>
        </p:txBody>
      </p:sp>
      <p:cxnSp>
        <p:nvCxnSpPr>
          <p:cNvPr id="21" name="Straight Arrow Connector 20"/>
          <p:cNvCxnSpPr/>
          <p:nvPr/>
        </p:nvCxnSpPr>
        <p:spPr>
          <a:xfrm flipH="1">
            <a:off x="1232220" y="1342151"/>
            <a:ext cx="2675465" cy="4710128"/>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7988524">
            <a:off x="685692" y="3498245"/>
            <a:ext cx="3103172" cy="461665"/>
          </a:xfrm>
          <a:prstGeom prst="rect">
            <a:avLst/>
          </a:prstGeom>
          <a:noFill/>
        </p:spPr>
        <p:txBody>
          <a:bodyPr wrap="square" rtlCol="0">
            <a:spAutoFit/>
          </a:bodyPr>
          <a:lstStyle/>
          <a:p>
            <a:pPr algn="ctr"/>
            <a:r>
              <a:rPr lang="en-US" sz="2400" dirty="0"/>
              <a:t>Referral</a:t>
            </a:r>
            <a:endParaRPr lang="en-GB" sz="2400" dirty="0"/>
          </a:p>
        </p:txBody>
      </p:sp>
      <p:sp>
        <p:nvSpPr>
          <p:cNvPr id="23" name="Slide Number Placeholder 22"/>
          <p:cNvSpPr>
            <a:spLocks noGrp="1"/>
          </p:cNvSpPr>
          <p:nvPr>
            <p:ph type="sldNum" sz="quarter" idx="12"/>
          </p:nvPr>
        </p:nvSpPr>
        <p:spPr/>
        <p:txBody>
          <a:bodyPr/>
          <a:lstStyle/>
          <a:p>
            <a:fld id="{00865948-8B76-4A50-B7DB-B45DBE1BD062}" type="slidenum">
              <a:rPr lang="fr-CH" smtClean="0"/>
              <a:t>6</a:t>
            </a:fld>
            <a:endParaRPr lang="fr-CH"/>
          </a:p>
        </p:txBody>
      </p:sp>
    </p:spTree>
    <p:extLst>
      <p:ext uri="{BB962C8B-B14F-4D97-AF65-F5344CB8AC3E}">
        <p14:creationId xmlns:p14="http://schemas.microsoft.com/office/powerpoint/2010/main" val="3018255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1">
            <a:extLst>
              <a:ext uri="{FF2B5EF4-FFF2-40B4-BE49-F238E27FC236}">
                <a16:creationId xmlns:a16="http://schemas.microsoft.com/office/drawing/2014/main" id="{4A8EAB2D-E67B-4B6F-8966-E3B4B890762A}"/>
              </a:ext>
            </a:extLst>
          </p:cNvPr>
          <p:cNvSpPr txBox="1">
            <a:spLocks/>
          </p:cNvSpPr>
          <p:nvPr/>
        </p:nvSpPr>
        <p:spPr>
          <a:xfrm>
            <a:off x="314324" y="128559"/>
            <a:ext cx="1091316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0000"/>
                </a:solidFill>
                <a:latin typeface="+mn-lt"/>
              </a:rPr>
              <a:t>  </a:t>
            </a:r>
            <a:r>
              <a:rPr lang="en-US" dirty="0">
                <a:latin typeface="+mn-lt"/>
              </a:rPr>
              <a:t>The </a:t>
            </a:r>
            <a:r>
              <a:rPr lang="en-US" u="sng" dirty="0">
                <a:latin typeface="+mn-lt"/>
              </a:rPr>
              <a:t>‘’Package of health services’’ </a:t>
            </a:r>
          </a:p>
        </p:txBody>
      </p:sp>
      <p:sp>
        <p:nvSpPr>
          <p:cNvPr id="5" name="Content Placeholder 2">
            <a:extLst>
              <a:ext uri="{FF2B5EF4-FFF2-40B4-BE49-F238E27FC236}">
                <a16:creationId xmlns:a16="http://schemas.microsoft.com/office/drawing/2014/main" id="{29FFC0DD-F819-48A2-ADCF-E9D5AFA23BAB}"/>
              </a:ext>
            </a:extLst>
          </p:cNvPr>
          <p:cNvSpPr txBox="1">
            <a:spLocks/>
          </p:cNvSpPr>
          <p:nvPr/>
        </p:nvSpPr>
        <p:spPr>
          <a:xfrm>
            <a:off x="1189336" y="1616214"/>
            <a:ext cx="10797209" cy="498840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dirty="0"/>
              <a:t>Defines the services to be provided in a specific setting</a:t>
            </a:r>
          </a:p>
          <a:p>
            <a:pPr>
              <a:spcBef>
                <a:spcPts val="1800"/>
              </a:spcBef>
            </a:pPr>
            <a:r>
              <a:rPr lang="en-US" dirty="0"/>
              <a:t>Many countries have a National Package of Health Services </a:t>
            </a:r>
            <a:br>
              <a:rPr lang="en-US" dirty="0"/>
            </a:br>
            <a:r>
              <a:rPr lang="en-US" dirty="0"/>
              <a:t> -Minimal, Complementary, Basic or Essential Package </a:t>
            </a:r>
          </a:p>
          <a:p>
            <a:pPr>
              <a:spcBef>
                <a:spcPts val="1800"/>
              </a:spcBef>
            </a:pPr>
            <a:r>
              <a:rPr lang="en-US" dirty="0"/>
              <a:t>Based on disease burden and health service needs (and resource availability)</a:t>
            </a:r>
          </a:p>
          <a:p>
            <a:pPr>
              <a:spcBef>
                <a:spcPts val="1800"/>
              </a:spcBef>
            </a:pPr>
            <a:r>
              <a:rPr lang="en-US" dirty="0"/>
              <a:t>Defines services by delivery platform, including referral system</a:t>
            </a:r>
          </a:p>
          <a:p>
            <a:pPr>
              <a:spcBef>
                <a:spcPts val="1800"/>
              </a:spcBef>
            </a:pPr>
            <a:r>
              <a:rPr lang="en-US" dirty="0"/>
              <a:t>Reference for costing, planning, resource allocation, training and monitoring</a:t>
            </a:r>
          </a:p>
          <a:p>
            <a:pPr>
              <a:spcBef>
                <a:spcPts val="1800"/>
              </a:spcBef>
            </a:pPr>
            <a:r>
              <a:rPr lang="en-US" dirty="0"/>
              <a:t>International guidance: DCP3, EUHC, HPP, MISP, SPHERE </a:t>
            </a:r>
          </a:p>
          <a:p>
            <a:pPr>
              <a:spcBef>
                <a:spcPts val="1800"/>
              </a:spcBef>
            </a:pPr>
            <a:r>
              <a:rPr lang="en-US" dirty="0"/>
              <a:t>Sometimes only aspirational, sometimes an entitlement “Benefit Package”</a:t>
            </a:r>
          </a:p>
          <a:p>
            <a:pPr>
              <a:spcBef>
                <a:spcPts val="1800"/>
              </a:spcBef>
            </a:pPr>
            <a:r>
              <a:rPr lang="en-US" dirty="0"/>
              <a:t>Defining Priority Health Service Package for emergency settings (Ongoing GHC work)</a:t>
            </a:r>
          </a:p>
          <a:p>
            <a:pPr>
              <a:spcBef>
                <a:spcPts val="1800"/>
              </a:spcBef>
            </a:pPr>
            <a:endParaRPr lang="en-US" dirty="0"/>
          </a:p>
        </p:txBody>
      </p:sp>
      <p:sp>
        <p:nvSpPr>
          <p:cNvPr id="6" name="Slide Number Placeholder 5"/>
          <p:cNvSpPr>
            <a:spLocks noGrp="1"/>
          </p:cNvSpPr>
          <p:nvPr>
            <p:ph type="sldNum" sz="quarter" idx="12"/>
          </p:nvPr>
        </p:nvSpPr>
        <p:spPr/>
        <p:txBody>
          <a:bodyPr/>
          <a:lstStyle/>
          <a:p>
            <a:fld id="{00865948-8B76-4A50-B7DB-B45DBE1BD062}" type="slidenum">
              <a:rPr lang="fr-CH" smtClean="0"/>
              <a:t>7</a:t>
            </a:fld>
            <a:endParaRPr lang="fr-CH"/>
          </a:p>
        </p:txBody>
      </p:sp>
    </p:spTree>
    <p:extLst>
      <p:ext uri="{BB962C8B-B14F-4D97-AF65-F5344CB8AC3E}">
        <p14:creationId xmlns:p14="http://schemas.microsoft.com/office/powerpoint/2010/main" val="136607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itle 1">
            <a:extLst>
              <a:ext uri="{FF2B5EF4-FFF2-40B4-BE49-F238E27FC236}">
                <a16:creationId xmlns:a16="http://schemas.microsoft.com/office/drawing/2014/main" id="{746974EA-7B8B-4CCE-BC90-24173A585247}"/>
              </a:ext>
            </a:extLst>
          </p:cNvPr>
          <p:cNvSpPr txBox="1">
            <a:spLocks/>
          </p:cNvSpPr>
          <p:nvPr/>
        </p:nvSpPr>
        <p:spPr>
          <a:xfrm>
            <a:off x="405557" y="59267"/>
            <a:ext cx="11786443" cy="12686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u="sng" dirty="0">
                <a:latin typeface="+mn-lt"/>
              </a:rPr>
              <a:t>“Essential Package of Health Services” -example </a:t>
            </a:r>
            <a:br>
              <a:rPr lang="en-US" sz="4000" dirty="0">
                <a:latin typeface="+mn-lt"/>
              </a:rPr>
            </a:br>
            <a:r>
              <a:rPr lang="en-US" sz="4000" dirty="0">
                <a:latin typeface="+mn-lt"/>
              </a:rPr>
              <a:t>(Extract from Nigeria National Health Strategic Plan)</a:t>
            </a:r>
          </a:p>
        </p:txBody>
      </p:sp>
      <p:pic>
        <p:nvPicPr>
          <p:cNvPr id="5" name="Content Placeholder 6">
            <a:extLst>
              <a:ext uri="{FF2B5EF4-FFF2-40B4-BE49-F238E27FC236}">
                <a16:creationId xmlns:a16="http://schemas.microsoft.com/office/drawing/2014/main" id="{BC7CAE8E-EC90-4D4C-A0B1-A05EA007A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483" y="2021956"/>
            <a:ext cx="11410517" cy="4550522"/>
          </a:xfrm>
          <a:prstGeom prst="rect">
            <a:avLst/>
          </a:prstGeom>
        </p:spPr>
      </p:pic>
      <p:sp>
        <p:nvSpPr>
          <p:cNvPr id="6" name="Slide Number Placeholder 5"/>
          <p:cNvSpPr>
            <a:spLocks noGrp="1"/>
          </p:cNvSpPr>
          <p:nvPr>
            <p:ph type="sldNum" sz="quarter" idx="12"/>
          </p:nvPr>
        </p:nvSpPr>
        <p:spPr/>
        <p:txBody>
          <a:bodyPr/>
          <a:lstStyle/>
          <a:p>
            <a:fld id="{00865948-8B76-4A50-B7DB-B45DBE1BD062}" type="slidenum">
              <a:rPr lang="fr-CH" smtClean="0"/>
              <a:t>8</a:t>
            </a:fld>
            <a:endParaRPr lang="fr-CH"/>
          </a:p>
        </p:txBody>
      </p:sp>
    </p:spTree>
    <p:extLst>
      <p:ext uri="{BB962C8B-B14F-4D97-AF65-F5344CB8AC3E}">
        <p14:creationId xmlns:p14="http://schemas.microsoft.com/office/powerpoint/2010/main" val="2575582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865948-8B76-4A50-B7DB-B45DBE1BD062}" type="slidenum">
              <a:rPr lang="fr-CH" smtClean="0"/>
              <a:t>9</a:t>
            </a:fld>
            <a:endParaRPr lang="fr-CH"/>
          </a:p>
        </p:txBody>
      </p:sp>
      <p:sp>
        <p:nvSpPr>
          <p:cNvPr id="3" name="TextBox 2"/>
          <p:cNvSpPr txBox="1"/>
          <p:nvPr/>
        </p:nvSpPr>
        <p:spPr>
          <a:xfrm>
            <a:off x="5306786" y="136525"/>
            <a:ext cx="6885214" cy="6832640"/>
          </a:xfrm>
          <a:prstGeom prst="rect">
            <a:avLst/>
          </a:prstGeom>
          <a:noFill/>
        </p:spPr>
        <p:txBody>
          <a:bodyPr wrap="square" rtlCol="0">
            <a:spAutoFit/>
          </a:bodyPr>
          <a:lstStyle/>
          <a:p>
            <a:r>
              <a:rPr lang="en-US" sz="2400" b="1" dirty="0"/>
              <a:t>Universal Health Coverage (SDG 3.8)</a:t>
            </a:r>
          </a:p>
          <a:p>
            <a:r>
              <a:rPr lang="en-US" dirty="0"/>
              <a:t>, access to quality essential health-care services and access to safe, effective, quality and affordable essential medicines and vaccines for all, including financial risk protection.</a:t>
            </a:r>
            <a:endParaRPr lang="en-GB" dirty="0">
              <a:solidFill>
                <a:srgbClr val="FF0000"/>
              </a:solidFill>
            </a:endParaRPr>
          </a:p>
          <a:p>
            <a:endParaRPr lang="en-US" sz="1200" dirty="0"/>
          </a:p>
          <a:p>
            <a:r>
              <a:rPr lang="en-US" sz="2400" b="1" dirty="0"/>
              <a:t>Primary health Care</a:t>
            </a:r>
          </a:p>
          <a:p>
            <a:r>
              <a:rPr lang="en-US" dirty="0"/>
              <a:t>PHC is a whole-of-society approach to health that aims equitably to maximize the level and distribution of health and well-being by focusing on people’s needs and preferences (both as individuals and communities) as early as possible along the continuum and as close as feasible to people’s everyday environment. </a:t>
            </a:r>
          </a:p>
          <a:p>
            <a:r>
              <a:rPr lang="en-US" u="sng" dirty="0"/>
              <a:t>Three inter-related and synergistic components:</a:t>
            </a:r>
          </a:p>
          <a:p>
            <a:r>
              <a:rPr lang="en-US" dirty="0"/>
              <a:t>1. Meeting people’s health needs through comprehensive promotive, protective, preventive, curative, rehabilitative, and palliative care throughout the life course, through primary care and through public health; </a:t>
            </a:r>
          </a:p>
          <a:p>
            <a:r>
              <a:rPr lang="en-US" dirty="0"/>
              <a:t>2. Systematically addressing the broader determinants of health (including social, economic and environmental factors) through evidence-informed policies and actions across all sectors; </a:t>
            </a:r>
          </a:p>
          <a:p>
            <a:r>
              <a:rPr lang="en-US" dirty="0"/>
              <a:t>3. Empowering individuals, families, and communities to optimize their health, as advocates, as co-developers, and as self-</a:t>
            </a:r>
            <a:r>
              <a:rPr lang="en-US" dirty="0" err="1"/>
              <a:t>carers</a:t>
            </a:r>
            <a:r>
              <a:rPr lang="en-US" dirty="0"/>
              <a:t> and caregivers. </a:t>
            </a:r>
          </a:p>
          <a:p>
            <a:r>
              <a:rPr lang="en-GB" sz="1600" dirty="0">
                <a:solidFill>
                  <a:srgbClr val="FF0000"/>
                </a:solidFill>
                <a:hlinkClick r:id="rId3"/>
              </a:rPr>
              <a:t>https://www.who.int/docs/default-source/primary-health/vision.pdf?sfvrsn=c3119034_2</a:t>
            </a:r>
            <a:r>
              <a:rPr lang="en-GB" sz="1600" dirty="0">
                <a:solidFill>
                  <a:srgbClr val="FF0000"/>
                </a:solidFill>
              </a:rPr>
              <a:t> </a:t>
            </a:r>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pic>
        <p:nvPicPr>
          <p:cNvPr id="4" name="Picture 3">
            <a:extLst>
              <a:ext uri="{FF2B5EF4-FFF2-40B4-BE49-F238E27FC236}">
                <a16:creationId xmlns:a16="http://schemas.microsoft.com/office/drawing/2014/main" id="{AD9CEE6B-FBD8-4F1C-8244-F07115066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708" y="2922814"/>
            <a:ext cx="4014385" cy="3935186"/>
          </a:xfrm>
          <a:prstGeom prst="rect">
            <a:avLst/>
          </a:prstGeom>
        </p:spPr>
      </p:pic>
      <p:pic>
        <p:nvPicPr>
          <p:cNvPr id="6" name="Picture 5">
            <a:extLst>
              <a:ext uri="{FF2B5EF4-FFF2-40B4-BE49-F238E27FC236}">
                <a16:creationId xmlns:a16="http://schemas.microsoft.com/office/drawing/2014/main" id="{4A14DE24-8E4E-4314-B301-90B86196D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708" y="138579"/>
            <a:ext cx="3944454" cy="2597121"/>
          </a:xfrm>
          <a:prstGeom prst="rect">
            <a:avLst/>
          </a:prstGeom>
        </p:spPr>
      </p:pic>
    </p:spTree>
    <p:extLst>
      <p:ext uri="{BB962C8B-B14F-4D97-AF65-F5344CB8AC3E}">
        <p14:creationId xmlns:p14="http://schemas.microsoft.com/office/powerpoint/2010/main" val="2232517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CRCIMP_RMUnitInCharge_H xmlns="71402401-ee9a-4cfa-82a8-ebbd88d5d766">
      <Terms xmlns="http://schemas.microsoft.com/office/infopath/2007/PartnerControls"/>
    </ICRCIMP_RMUnitInCharge_H>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_dlc_DocId xmlns="a8a2af44-4b8d-404b-a8bd-4186350a523c">TSASSIST-19-1790</_dlc_DocId>
    <TaxCatchAll xmlns="a8a2af44-4b8d-404b-a8bd-4186350a523c">
      <Value>54</Value>
      <Value>4</Value>
      <Value>3</Value>
      <Value>2</Value>
      <Value>1</Value>
    </TaxCatchAll>
    <_dlc_DocIdUrl xmlns="a8a2af44-4b8d-404b-a8bd-4186350a523c">
      <Url>https://collab.ext.icrc.org/sites/TS_ASSIST/_layouts/15/DocIdRedir.aspx?ID=TSASSIST-19-1790</Url>
      <Description>TSASSIST-19-1790</Description>
    </_dlc_DocIdUrl>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Period_x0020_start xmlns="a8a2af44-4b8d-404b-a8bd-4186350a523c">2020-02-06T08:00:00+00:00</Period_x0020_start>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IsRecord xmlns="71402401-ee9a-4cfa-82a8-ebbd88d5d766">false</ICRCIMP_IsRecord>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ICRCIMP_DocumentType_H xmlns="71402401-ee9a-4cfa-82a8-ebbd88d5d766">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7ffa6903-4a6e-4c70-8f5c-101a463ec6d0</TermId>
        </TermInfo>
      </Terms>
    </ICRCIMP_DocumentType_H>
    <IsIntranet xmlns="a8a2af44-4b8d-404b-a8bd-4186350a523c">false</IsIntranet>
    <ICRCIMP_RMIdentifier xmlns="71402401-ee9a-4cfa-82a8-ebbd88d5d766" xsi:nil="true"/>
    <RatingCount xmlns="http://schemas.microsoft.com/sharepoint/v3" xsi:nil="true"/>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0a5e3a414205b0cd270913d25c6840e">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601ed9a50bfa6825adc6b667e50086b"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3F3479-CF09-4797-8968-0EC806D75F7B}">
  <ds:schemaRefs>
    <ds:schemaRef ds:uri="http://purl.org/dc/elements/1.1/"/>
    <ds:schemaRef ds:uri="http://schemas.microsoft.com/office/2006/metadata/properties"/>
    <ds:schemaRef ds:uri="71402401-ee9a-4cfa-82a8-ebbd88d5d766"/>
    <ds:schemaRef ds:uri="http://schemas.microsoft.com/sharepoint/v3"/>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775538c5-eb89-48ba-a372-0acd5d6f1291"/>
    <ds:schemaRef ds:uri="a8a2af44-4b8d-404b-a8bd-4186350a523c"/>
    <ds:schemaRef ds:uri="http://www.w3.org/XML/1998/namespace"/>
  </ds:schemaRefs>
</ds:datastoreItem>
</file>

<file path=customXml/itemProps2.xml><?xml version="1.0" encoding="utf-8"?>
<ds:datastoreItem xmlns:ds="http://schemas.openxmlformats.org/officeDocument/2006/customXml" ds:itemID="{2652AAE3-DD72-43C2-AE9A-146667C63A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D8B3FB-278B-4A6F-8B66-254DC61F2F39}">
  <ds:schemaRefs>
    <ds:schemaRef ds:uri="http://schemas.microsoft.com/sharepoint/events"/>
  </ds:schemaRefs>
</ds:datastoreItem>
</file>

<file path=customXml/itemProps4.xml><?xml version="1.0" encoding="utf-8"?>
<ds:datastoreItem xmlns:ds="http://schemas.openxmlformats.org/officeDocument/2006/customXml" ds:itemID="{B3829FE4-E6D9-4462-ABDD-55B361FFB8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3228</TotalTime>
  <Words>5178</Words>
  <Application>Microsoft Office PowerPoint</Application>
  <PresentationFormat>Widescreen</PresentationFormat>
  <Paragraphs>610</Paragraphs>
  <Slides>47</Slides>
  <Notes>43</Notes>
  <HiddenSlides>1</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6" baseType="lpstr">
      <vt:lpstr>Arial</vt:lpstr>
      <vt:lpstr>Calibri</vt:lpstr>
      <vt:lpstr>Calibri Light</vt:lpstr>
      <vt:lpstr>Segoe Condensed</vt:lpstr>
      <vt:lpstr>Symbol</vt:lpstr>
      <vt:lpstr>Times New Roman</vt:lpstr>
      <vt:lpstr>Wingdings</vt:lpstr>
      <vt:lpstr>Office Theme</vt:lpstr>
      <vt:lpstr>Drawing</vt:lpstr>
      <vt:lpstr>PowerPoint Presentation</vt:lpstr>
      <vt:lpstr>Objectives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Humanitarian settings adapted  “Essential Packages of Health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Eirini Karanisa</dc:creator>
  <cp:lastModifiedBy>Catherine Delice Ginod</cp:lastModifiedBy>
  <cp:revision>140</cp:revision>
  <cp:lastPrinted>2019-07-05T11:31:10Z</cp:lastPrinted>
  <dcterms:created xsi:type="dcterms:W3CDTF">2018-11-12T09:02:28Z</dcterms:created>
  <dcterms:modified xsi:type="dcterms:W3CDTF">2020-10-27T07:19:49Z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RCIMP_IHT">
    <vt:lpwstr>4;#Internal|23eb6094-56fc-4ad4-8ae2-cf1575a694f0</vt:lpwstr>
  </property>
  <property fmtid="{D5CDD505-2E9C-101B-9397-08002B2CF9AE}" pid="3" name="ICRCIMP_Country">
    <vt:lpwstr>2;#No Country|1f55df4f-c103-4303-b974-426a8e7d1d06</vt:lpwstr>
  </property>
  <property fmtid="{D5CDD505-2E9C-101B-9397-08002B2CF9AE}" pid="4" name="ICRCIMP_RMUnitInCharge">
    <vt:lpwstr/>
  </property>
  <property fmtid="{D5CDD505-2E9C-101B-9397-08002B2CF9AE}" pid="5" name="ICRCIMP_ManageAccess">
    <vt:bool>false</vt:bool>
  </property>
  <property fmtid="{D5CDD505-2E9C-101B-9397-08002B2CF9AE}" pid="6" name="ContentTypeId">
    <vt:lpwstr>0x010100F306B2604BE44180B8B82333BE64DF4E005A5CBB6C53404A16AAEA5338BA523999000A8DC57427FE8447B6BC7D6E7F551E9D</vt:lpwstr>
  </property>
  <property fmtid="{D5CDD505-2E9C-101B-9397-08002B2CF9AE}" pid="7" name="Key Issue">
    <vt:lpwstr>3;#- No key issue|32056555-74b8-4174-9beb-b0d6d010855f</vt:lpwstr>
  </property>
  <property fmtid="{D5CDD505-2E9C-101B-9397-08002B2CF9AE}" pid="8" name="_dlc_DocIdItemGuid">
    <vt:lpwstr>578e5b55-2ba6-49bb-bf40-bc043c124f0c</vt:lpwstr>
  </property>
  <property fmtid="{D5CDD505-2E9C-101B-9397-08002B2CF9AE}" pid="9" name="ICRCIMP_BusinessFunction">
    <vt:lpwstr>1;#Assistance|9015aaae-65d7-4217-8889-581aaffe05a3</vt:lpwstr>
  </property>
  <property fmtid="{D5CDD505-2E9C-101B-9397-08002B2CF9AE}" pid="10" name="ICRCIMP_OrganizationalAccronym">
    <vt:lpwstr/>
  </property>
  <property fmtid="{D5CDD505-2E9C-101B-9397-08002B2CF9AE}" pid="11" name="ICRCIMP_DocumentType">
    <vt:lpwstr>54;#Presentation|7ffa6903-4a6e-4c70-8f5c-101a463ec6d0</vt:lpwstr>
  </property>
  <property fmtid="{D5CDD505-2E9C-101B-9397-08002B2CF9AE}" pid="12" name="ICRCIMP_Keyword">
    <vt:lpwstr/>
  </property>
  <property fmtid="{D5CDD505-2E9C-101B-9397-08002B2CF9AE}" pid="13" name="ICRCIMP_KeyIssue">
    <vt:lpwstr/>
  </property>
</Properties>
</file>