
<file path=[Content_Types].xml><?xml version="1.0" encoding="utf-8"?>
<Types xmlns="http://schemas.openxmlformats.org/package/2006/content-types">
  <Default Extension="png" ContentType="image/png"/>
  <Default Extension="bin" ContentType="audio/unknown"/>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1.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257" r:id="rId2"/>
    <p:sldId id="1475" r:id="rId3"/>
    <p:sldId id="258" r:id="rId4"/>
    <p:sldId id="259" r:id="rId5"/>
    <p:sldId id="261" r:id="rId6"/>
    <p:sldId id="264" r:id="rId7"/>
    <p:sldId id="262" r:id="rId8"/>
    <p:sldId id="263" r:id="rId9"/>
    <p:sldId id="301" r:id="rId10"/>
    <p:sldId id="265" r:id="rId11"/>
    <p:sldId id="266" r:id="rId12"/>
    <p:sldId id="356" r:id="rId13"/>
    <p:sldId id="267" r:id="rId14"/>
    <p:sldId id="268" r:id="rId15"/>
    <p:sldId id="269" r:id="rId16"/>
    <p:sldId id="270" r:id="rId17"/>
    <p:sldId id="271" r:id="rId18"/>
    <p:sldId id="272" r:id="rId19"/>
    <p:sldId id="273" r:id="rId20"/>
    <p:sldId id="274" r:id="rId21"/>
    <p:sldId id="314" r:id="rId22"/>
    <p:sldId id="276" r:id="rId23"/>
    <p:sldId id="275" r:id="rId24"/>
    <p:sldId id="309" r:id="rId25"/>
    <p:sldId id="277" r:id="rId26"/>
    <p:sldId id="278" r:id="rId27"/>
    <p:sldId id="279" r:id="rId28"/>
    <p:sldId id="280" r:id="rId29"/>
    <p:sldId id="281" r:id="rId30"/>
    <p:sldId id="282" r:id="rId31"/>
    <p:sldId id="283" r:id="rId32"/>
    <p:sldId id="284" r:id="rId33"/>
    <p:sldId id="285" r:id="rId34"/>
    <p:sldId id="298" r:id="rId35"/>
    <p:sldId id="286" r:id="rId36"/>
    <p:sldId id="287" r:id="rId37"/>
    <p:sldId id="288" r:id="rId38"/>
    <p:sldId id="289" r:id="rId39"/>
    <p:sldId id="290" r:id="rId40"/>
    <p:sldId id="291" r:id="rId41"/>
    <p:sldId id="292" r:id="rId42"/>
    <p:sldId id="293" r:id="rId43"/>
    <p:sldId id="294" r:id="rId44"/>
    <p:sldId id="295" r:id="rId45"/>
    <p:sldId id="296" r:id="rId46"/>
    <p:sldId id="300" r:id="rId47"/>
    <p:sldId id="1476" r:id="rId48"/>
  </p:sldIdLst>
  <p:sldSz cx="12192000" cy="6858000"/>
  <p:notesSz cx="7023100" cy="9309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CD"/>
    <a:srgbClr val="0000FF"/>
    <a:srgbClr val="FFFFFF"/>
    <a:srgbClr val="005A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51" autoAdjust="0"/>
    <p:restoredTop sz="77483" autoAdjust="0"/>
  </p:normalViewPr>
  <p:slideViewPr>
    <p:cSldViewPr snapToGrid="0" showGuides="1">
      <p:cViewPr varScale="1">
        <p:scale>
          <a:sx n="88" d="100"/>
          <a:sy n="88" d="100"/>
        </p:scale>
        <p:origin x="1428" y="84"/>
      </p:cViewPr>
      <p:guideLst>
        <p:guide orient="horz" pos="2160"/>
        <p:guide pos="3840"/>
      </p:guideLst>
    </p:cSldViewPr>
  </p:slideViewPr>
  <p:outlineViewPr>
    <p:cViewPr>
      <p:scale>
        <a:sx n="33" d="100"/>
        <a:sy n="33" d="100"/>
      </p:scale>
      <p:origin x="0" y="-4704"/>
    </p:cViewPr>
  </p:outlineViewPr>
  <p:notesTextViewPr>
    <p:cViewPr>
      <p:scale>
        <a:sx n="1" d="1"/>
        <a:sy n="1" d="1"/>
      </p:scale>
      <p:origin x="0" y="0"/>
    </p:cViewPr>
  </p:notesTextViewPr>
  <p:sorterViewPr>
    <p:cViewPr varScale="1">
      <p:scale>
        <a:sx n="1" d="1"/>
        <a:sy n="1" d="1"/>
      </p:scale>
      <p:origin x="0" y="-1528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7072"/>
          </a:xfrm>
          <a:prstGeom prst="rect">
            <a:avLst/>
          </a:prstGeom>
        </p:spPr>
        <p:txBody>
          <a:bodyPr vert="horz" lIns="93324" tIns="46662" rIns="93324" bIns="46662" rtlCol="0"/>
          <a:lstStyle>
            <a:lvl1pPr algn="l">
              <a:defRPr sz="1200"/>
            </a:lvl1pPr>
          </a:lstStyle>
          <a:p>
            <a:endParaRPr lang="en-GB"/>
          </a:p>
        </p:txBody>
      </p:sp>
      <p:sp>
        <p:nvSpPr>
          <p:cNvPr id="3" name="Date Placeholder 2"/>
          <p:cNvSpPr>
            <a:spLocks noGrp="1"/>
          </p:cNvSpPr>
          <p:nvPr>
            <p:ph type="dt" sz="quarter" idx="1"/>
          </p:nvPr>
        </p:nvSpPr>
        <p:spPr>
          <a:xfrm>
            <a:off x="3978133" y="0"/>
            <a:ext cx="3043343" cy="467072"/>
          </a:xfrm>
          <a:prstGeom prst="rect">
            <a:avLst/>
          </a:prstGeom>
        </p:spPr>
        <p:txBody>
          <a:bodyPr vert="horz" lIns="93324" tIns="46662" rIns="93324" bIns="46662" rtlCol="0"/>
          <a:lstStyle>
            <a:lvl1pPr algn="r">
              <a:defRPr sz="1200"/>
            </a:lvl1pPr>
          </a:lstStyle>
          <a:p>
            <a:fld id="{394D67DE-D524-477F-A21D-595D2C03362C}" type="datetimeFigureOut">
              <a:rPr lang="en-GB" smtClean="0"/>
              <a:t>03/12/2020</a:t>
            </a:fld>
            <a:endParaRPr lang="en-GB"/>
          </a:p>
        </p:txBody>
      </p:sp>
      <p:sp>
        <p:nvSpPr>
          <p:cNvPr id="4" name="Footer Placeholder 3"/>
          <p:cNvSpPr>
            <a:spLocks noGrp="1"/>
          </p:cNvSpPr>
          <p:nvPr>
            <p:ph type="ftr" sz="quarter" idx="2"/>
          </p:nvPr>
        </p:nvSpPr>
        <p:spPr>
          <a:xfrm>
            <a:off x="1" y="8842031"/>
            <a:ext cx="3043343" cy="467071"/>
          </a:xfrm>
          <a:prstGeom prst="rect">
            <a:avLst/>
          </a:prstGeom>
        </p:spPr>
        <p:txBody>
          <a:bodyPr vert="horz" lIns="93324" tIns="46662" rIns="93324" bIns="46662" rtlCol="0" anchor="b"/>
          <a:lstStyle>
            <a:lvl1pPr algn="l">
              <a:defRPr sz="1200"/>
            </a:lvl1pPr>
          </a:lstStyle>
          <a:p>
            <a:endParaRPr lang="en-GB"/>
          </a:p>
        </p:txBody>
      </p:sp>
      <p:sp>
        <p:nvSpPr>
          <p:cNvPr id="5" name="Slide Number Placeholder 4"/>
          <p:cNvSpPr>
            <a:spLocks noGrp="1"/>
          </p:cNvSpPr>
          <p:nvPr>
            <p:ph type="sldNum" sz="quarter" idx="3"/>
          </p:nvPr>
        </p:nvSpPr>
        <p:spPr>
          <a:xfrm>
            <a:off x="3978133" y="8842031"/>
            <a:ext cx="3043343" cy="467071"/>
          </a:xfrm>
          <a:prstGeom prst="rect">
            <a:avLst/>
          </a:prstGeom>
        </p:spPr>
        <p:txBody>
          <a:bodyPr vert="horz" lIns="93324" tIns="46662" rIns="93324" bIns="46662" rtlCol="0" anchor="b"/>
          <a:lstStyle>
            <a:lvl1pPr algn="r">
              <a:defRPr sz="1200"/>
            </a:lvl1pPr>
          </a:lstStyle>
          <a:p>
            <a:fld id="{3782387C-3733-40BB-9AFF-181AB8756D94}" type="slidenum">
              <a:rPr lang="en-GB" smtClean="0"/>
              <a:t>‹#›</a:t>
            </a:fld>
            <a:endParaRPr lang="en-GB"/>
          </a:p>
        </p:txBody>
      </p:sp>
    </p:spTree>
    <p:extLst>
      <p:ext uri="{BB962C8B-B14F-4D97-AF65-F5344CB8AC3E}">
        <p14:creationId xmlns:p14="http://schemas.microsoft.com/office/powerpoint/2010/main" val="1234629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7072"/>
          </a:xfrm>
          <a:prstGeom prst="rect">
            <a:avLst/>
          </a:prstGeom>
        </p:spPr>
        <p:txBody>
          <a:bodyPr vert="horz" lIns="93324" tIns="46662" rIns="93324" bIns="46662" rtlCol="0"/>
          <a:lstStyle>
            <a:lvl1pPr algn="l">
              <a:defRPr sz="1200"/>
            </a:lvl1pPr>
          </a:lstStyle>
          <a:p>
            <a:endParaRPr lang="fr-CH"/>
          </a:p>
        </p:txBody>
      </p:sp>
      <p:sp>
        <p:nvSpPr>
          <p:cNvPr id="3" name="Date Placeholder 2"/>
          <p:cNvSpPr>
            <a:spLocks noGrp="1"/>
          </p:cNvSpPr>
          <p:nvPr>
            <p:ph type="dt" idx="1"/>
          </p:nvPr>
        </p:nvSpPr>
        <p:spPr>
          <a:xfrm>
            <a:off x="3978133" y="0"/>
            <a:ext cx="3043343" cy="467072"/>
          </a:xfrm>
          <a:prstGeom prst="rect">
            <a:avLst/>
          </a:prstGeom>
        </p:spPr>
        <p:txBody>
          <a:bodyPr vert="horz" lIns="93324" tIns="46662" rIns="93324" bIns="46662" rtlCol="0"/>
          <a:lstStyle>
            <a:lvl1pPr algn="r">
              <a:defRPr sz="1200"/>
            </a:lvl1pPr>
          </a:lstStyle>
          <a:p>
            <a:fld id="{D294B595-28F0-4ADE-B118-809BEE86647A}" type="datetimeFigureOut">
              <a:rPr lang="fr-CH" smtClean="0"/>
              <a:t>03.12.2020</a:t>
            </a:fld>
            <a:endParaRPr lang="fr-CH"/>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fr-CH"/>
          </a:p>
        </p:txBody>
      </p:sp>
      <p:sp>
        <p:nvSpPr>
          <p:cNvPr id="5" name="Notes Placeholder 4"/>
          <p:cNvSpPr>
            <a:spLocks noGrp="1"/>
          </p:cNvSpPr>
          <p:nvPr>
            <p:ph type="body" sz="quarter" idx="3"/>
          </p:nvPr>
        </p:nvSpPr>
        <p:spPr>
          <a:xfrm>
            <a:off x="702311" y="4480005"/>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1" y="8842031"/>
            <a:ext cx="3043343" cy="467071"/>
          </a:xfrm>
          <a:prstGeom prst="rect">
            <a:avLst/>
          </a:prstGeom>
        </p:spPr>
        <p:txBody>
          <a:bodyPr vert="horz" lIns="93324" tIns="46662" rIns="93324" bIns="46662" rtlCol="0" anchor="b"/>
          <a:lstStyle>
            <a:lvl1pPr algn="l">
              <a:defRPr sz="1200"/>
            </a:lvl1pPr>
          </a:lstStyle>
          <a:p>
            <a:endParaRPr lang="fr-CH"/>
          </a:p>
        </p:txBody>
      </p:sp>
      <p:sp>
        <p:nvSpPr>
          <p:cNvPr id="7" name="Slide Number Placeholder 6"/>
          <p:cNvSpPr>
            <a:spLocks noGrp="1"/>
          </p:cNvSpPr>
          <p:nvPr>
            <p:ph type="sldNum" sz="quarter" idx="5"/>
          </p:nvPr>
        </p:nvSpPr>
        <p:spPr>
          <a:xfrm>
            <a:off x="3978133" y="8842031"/>
            <a:ext cx="3043343" cy="467071"/>
          </a:xfrm>
          <a:prstGeom prst="rect">
            <a:avLst/>
          </a:prstGeom>
        </p:spPr>
        <p:txBody>
          <a:bodyPr vert="horz" lIns="93324" tIns="46662" rIns="93324" bIns="46662" rtlCol="0" anchor="b"/>
          <a:lstStyle>
            <a:lvl1pPr algn="r">
              <a:defRPr sz="1200"/>
            </a:lvl1pPr>
          </a:lstStyle>
          <a:p>
            <a:fld id="{BC56A1BF-1CC1-4BBD-88CF-BFED76E52D9D}" type="slidenum">
              <a:rPr lang="fr-CH" smtClean="0"/>
              <a:t>‹#›</a:t>
            </a:fld>
            <a:endParaRPr lang="fr-CH"/>
          </a:p>
        </p:txBody>
      </p:sp>
    </p:spTree>
    <p:extLst>
      <p:ext uri="{BB962C8B-B14F-4D97-AF65-F5344CB8AC3E}">
        <p14:creationId xmlns:p14="http://schemas.microsoft.com/office/powerpoint/2010/main" val="1018879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doi.org/10.17226/XXXXX"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D30B7-F877-4FC6-B32C-20D5FE21BCAE}" type="slidenum">
              <a:rPr lang="fr-CH" smtClean="0"/>
              <a:t>1</a:t>
            </a:fld>
            <a:endParaRPr lang="fr-CH"/>
          </a:p>
        </p:txBody>
      </p:sp>
    </p:spTree>
    <p:extLst>
      <p:ext uri="{BB962C8B-B14F-4D97-AF65-F5344CB8AC3E}">
        <p14:creationId xmlns:p14="http://schemas.microsoft.com/office/powerpoint/2010/main" val="354599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noProof="0" dirty="0"/>
              <a:t>Hay muchas enfermedades que pueden tratarse</a:t>
            </a:r>
            <a:r>
              <a:rPr lang="es-ES" baseline="0" noProof="0" dirty="0"/>
              <a:t> en el hogar</a:t>
            </a:r>
            <a:r>
              <a:rPr lang="es-ES" noProof="0" dirty="0"/>
              <a:t> (por ejemplo, un resfrío común, un dolor de cabeza o un raspón); </a:t>
            </a:r>
            <a:r>
              <a:rPr lang="es-ES" baseline="0" noProof="0" dirty="0"/>
              <a:t>hay otras que requieren atención en un centro de salud</a:t>
            </a:r>
            <a:r>
              <a:rPr lang="es-ES" noProof="0" dirty="0"/>
              <a:t> (por ejemplo, malaria, neumonía, hipertensión, diabetes…)</a:t>
            </a:r>
            <a:r>
              <a:rPr lang="es-ES" baseline="0" noProof="0" dirty="0"/>
              <a:t> y, por último, hay un tercer tipo de enfermedades que deben atenderse en un hospital </a:t>
            </a:r>
            <a:r>
              <a:rPr lang="es-ES" noProof="0" dirty="0"/>
              <a:t>(por ejemplo, partos complicados</a:t>
            </a:r>
            <a:r>
              <a:rPr lang="es-ES" baseline="0" noProof="0" dirty="0"/>
              <a:t> o por cesárea</a:t>
            </a:r>
            <a:r>
              <a:rPr lang="es-ES" noProof="0" dirty="0"/>
              <a:t>, otros tipos de cirugías, malaria grave, ataques cardíacos…).</a:t>
            </a:r>
          </a:p>
          <a:p>
            <a:endParaRPr lang="en-US" dirty="0"/>
          </a:p>
          <a:p>
            <a:r>
              <a:rPr lang="es-ES" noProof="0" dirty="0"/>
              <a:t>Los recursos necesarios para un tratamiento aumentan según el nivel de los servicios; es decir, el orden de</a:t>
            </a:r>
            <a:r>
              <a:rPr lang="es-ES" baseline="0" noProof="0" dirty="0"/>
              <a:t> los niveles en función de la cantidad de recursos que necesitan</a:t>
            </a:r>
            <a:r>
              <a:rPr lang="es-ES" noProof="0" dirty="0"/>
              <a:t> </a:t>
            </a:r>
            <a:r>
              <a:rPr lang="es-ES" baseline="0" noProof="0" dirty="0"/>
              <a:t>es el siguiente (del nivel que menos recursos se necesitan al que más recursos se necesitan):</a:t>
            </a:r>
            <a:r>
              <a:rPr lang="es-ES" noProof="0" dirty="0"/>
              <a:t> tratamiento domiciliario -&gt; centro de salud -&gt; hospital.</a:t>
            </a:r>
          </a:p>
        </p:txBody>
      </p:sp>
      <p:sp>
        <p:nvSpPr>
          <p:cNvPr id="4" name="Slide Number Placeholder 3"/>
          <p:cNvSpPr>
            <a:spLocks noGrp="1"/>
          </p:cNvSpPr>
          <p:nvPr>
            <p:ph type="sldNum" sz="quarter" idx="10"/>
          </p:nvPr>
        </p:nvSpPr>
        <p:spPr/>
        <p:txBody>
          <a:bodyPr/>
          <a:lstStyle/>
          <a:p>
            <a:fld id="{BC56A1BF-1CC1-4BBD-88CF-BFED76E52D9D}" type="slidenum">
              <a:rPr lang="fr-CH" smtClean="0"/>
              <a:t>10</a:t>
            </a:fld>
            <a:endParaRPr lang="fr-CH"/>
          </a:p>
        </p:txBody>
      </p:sp>
    </p:spTree>
    <p:extLst>
      <p:ext uri="{BB962C8B-B14F-4D97-AF65-F5344CB8AC3E}">
        <p14:creationId xmlns:p14="http://schemas.microsoft.com/office/powerpoint/2010/main" val="3574100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s-ES" dirty="0"/>
              <a:t>Con</a:t>
            </a:r>
            <a:r>
              <a:rPr lang="es-ES" baseline="0" dirty="0"/>
              <a:t> frecuencia, l</a:t>
            </a:r>
            <a:r>
              <a:rPr lang="es-ES" dirty="0"/>
              <a:t>a morbilidad y la mortalidad aumentan en situaciones de crisis porque el sistema existente no tiene la capacidad de mantener los servicios esenciales de rutina.</a:t>
            </a:r>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11</a:t>
            </a:fld>
            <a:endParaRPr lang="fr-CH"/>
          </a:p>
        </p:txBody>
      </p:sp>
    </p:spTree>
    <p:extLst>
      <p:ext uri="{BB962C8B-B14F-4D97-AF65-F5344CB8AC3E}">
        <p14:creationId xmlns:p14="http://schemas.microsoft.com/office/powerpoint/2010/main" val="3031451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noProof="0" dirty="0"/>
              <a:t>Ejemplo: Nigeria. M</a:t>
            </a:r>
            <a:r>
              <a:rPr lang="es-ES" baseline="0" noProof="0" dirty="0"/>
              <a:t>apa del país con información parcial.</a:t>
            </a:r>
            <a:endParaRPr lang="es-E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noProof="0" dirty="0">
                <a:solidFill>
                  <a:schemeClr val="tx1"/>
                </a:solidFill>
              </a:rPr>
              <a:t>Seguimiento</a:t>
            </a:r>
            <a:r>
              <a:rPr lang="es-ES" sz="1200" b="0" baseline="0" noProof="0" dirty="0">
                <a:solidFill>
                  <a:schemeClr val="tx1"/>
                </a:solidFill>
              </a:rPr>
              <a:t> de zonas con facilidad de acceso y seguridad, </a:t>
            </a:r>
            <a:r>
              <a:rPr lang="es-ES" noProof="0" dirty="0"/>
              <a:t>y con</a:t>
            </a:r>
            <a:r>
              <a:rPr lang="es-ES" baseline="0" noProof="0" dirty="0"/>
              <a:t> </a:t>
            </a:r>
            <a:r>
              <a:rPr lang="es-ES" noProof="0" dirty="0"/>
              <a:t>programación activa.</a:t>
            </a:r>
          </a:p>
        </p:txBody>
      </p:sp>
      <p:sp>
        <p:nvSpPr>
          <p:cNvPr id="4" name="Slide Number Placeholder 3"/>
          <p:cNvSpPr>
            <a:spLocks noGrp="1"/>
          </p:cNvSpPr>
          <p:nvPr>
            <p:ph type="sldNum" sz="quarter" idx="10"/>
          </p:nvPr>
        </p:nvSpPr>
        <p:spPr/>
        <p:txBody>
          <a:bodyPr/>
          <a:lstStyle/>
          <a:p>
            <a:fld id="{352CB27C-7546-46C2-81E5-E013FC432927}" type="slidenum">
              <a:rPr lang="en-GB" smtClean="0"/>
              <a:t>12</a:t>
            </a:fld>
            <a:endParaRPr lang="en-GB" dirty="0"/>
          </a:p>
        </p:txBody>
      </p:sp>
    </p:spTree>
    <p:extLst>
      <p:ext uri="{BB962C8B-B14F-4D97-AF65-F5344CB8AC3E}">
        <p14:creationId xmlns:p14="http://schemas.microsoft.com/office/powerpoint/2010/main" val="2269328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Pregunta </a:t>
            </a:r>
            <a:r>
              <a:rPr lang="es-ES" altLang="en-US" noProof="0" dirty="0">
                <a:cs typeface="Arial" pitchFamily="34" charset="0"/>
              </a:rPr>
              <a:t>entre</a:t>
            </a:r>
            <a:r>
              <a:rPr lang="es-ES" altLang="en-US" baseline="0" noProof="0" dirty="0">
                <a:cs typeface="Arial" pitchFamily="34" charset="0"/>
              </a:rPr>
              <a:t> </a:t>
            </a:r>
            <a:r>
              <a:rPr lang="es-ES" sz="1200" b="0" i="0" u="none" strike="noStrike" kern="1200" baseline="0" noProof="0" dirty="0">
                <a:solidFill>
                  <a:schemeClr val="tx1"/>
                </a:solidFill>
                <a:effectLst/>
                <a:latin typeface="+mn-lt"/>
                <a:ea typeface="+mn-ea"/>
                <a:cs typeface="+mn-cs"/>
              </a:rPr>
              <a:t>todos </a:t>
            </a:r>
            <a:r>
              <a:rPr lang="es-ES" sz="1200" b="0" i="0" u="none" strike="noStrike" kern="1200" noProof="0" dirty="0">
                <a:solidFill>
                  <a:schemeClr val="tx1"/>
                </a:solidFill>
                <a:effectLst/>
                <a:latin typeface="+mn-lt"/>
                <a:ea typeface="+mn-ea"/>
                <a:cs typeface="+mn-cs"/>
              </a:rPr>
              <a:t>los participantes.</a:t>
            </a:r>
            <a:r>
              <a:rPr lang="es-ES" dirty="0"/>
              <a:t> Plantear diferentes elementos. En la siguiente diapositiva,</a:t>
            </a:r>
            <a:r>
              <a:rPr lang="es-ES" baseline="0" dirty="0"/>
              <a:t> figura un resumen de los requisitos para que los servicios de salud puedan prestarse de forma adecuada.</a:t>
            </a:r>
            <a:endParaRPr lang="es-ES" dirty="0"/>
          </a:p>
        </p:txBody>
      </p:sp>
      <p:sp>
        <p:nvSpPr>
          <p:cNvPr id="4" name="Slide Number Placeholder 3"/>
          <p:cNvSpPr>
            <a:spLocks noGrp="1"/>
          </p:cNvSpPr>
          <p:nvPr>
            <p:ph type="sldNum" sz="quarter" idx="10"/>
          </p:nvPr>
        </p:nvSpPr>
        <p:spPr/>
        <p:txBody>
          <a:bodyPr/>
          <a:lstStyle/>
          <a:p>
            <a:fld id="{BC56A1BF-1CC1-4BBD-88CF-BFED76E52D9D}" type="slidenum">
              <a:rPr lang="fr-CH" smtClean="0"/>
              <a:t>13</a:t>
            </a:fld>
            <a:endParaRPr lang="fr-CH"/>
          </a:p>
        </p:txBody>
      </p:sp>
    </p:spTree>
    <p:extLst>
      <p:ext uri="{BB962C8B-B14F-4D97-AF65-F5344CB8AC3E}">
        <p14:creationId xmlns:p14="http://schemas.microsoft.com/office/powerpoint/2010/main" val="1576821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s-ES" noProof="0" dirty="0"/>
              <a:t>Se trata de un marco analítico</a:t>
            </a:r>
            <a:r>
              <a:rPr lang="es-ES" baseline="0" noProof="0" dirty="0"/>
              <a:t>. </a:t>
            </a:r>
            <a:r>
              <a:rPr lang="es-ES" sz="1200" b="0" i="0" kern="1200" baseline="0" noProof="0" dirty="0">
                <a:solidFill>
                  <a:schemeClr val="tx1"/>
                </a:solidFill>
                <a:effectLst/>
                <a:latin typeface="+mn-lt"/>
                <a:ea typeface="+mn-ea"/>
                <a:cs typeface="+mn-cs"/>
              </a:rPr>
              <a:t>E</a:t>
            </a:r>
            <a:r>
              <a:rPr lang="es-ES" sz="1200" b="0" i="0" kern="1200" noProof="0" dirty="0">
                <a:solidFill>
                  <a:schemeClr val="tx1"/>
                </a:solidFill>
                <a:effectLst/>
                <a:latin typeface="+mn-lt"/>
                <a:ea typeface="+mn-ea"/>
                <a:cs typeface="+mn-cs"/>
              </a:rPr>
              <a:t>sta lista puede servir para todo el sistema de salud de un país o</a:t>
            </a:r>
            <a:r>
              <a:rPr lang="es-ES" sz="1200" b="0" i="0" kern="1200" baseline="0" noProof="0" dirty="0">
                <a:solidFill>
                  <a:schemeClr val="tx1"/>
                </a:solidFill>
                <a:effectLst/>
                <a:latin typeface="+mn-lt"/>
                <a:ea typeface="+mn-ea"/>
                <a:cs typeface="+mn-cs"/>
              </a:rPr>
              <a:t> de una zona</a:t>
            </a:r>
            <a:r>
              <a:rPr lang="es-ES" sz="1200" b="0" i="0" kern="1200" noProof="0" dirty="0">
                <a:solidFill>
                  <a:schemeClr val="tx1"/>
                </a:solidFill>
                <a:effectLst/>
                <a:latin typeface="+mn-lt"/>
                <a:ea typeface="+mn-ea"/>
                <a:cs typeface="+mn-cs"/>
              </a:rPr>
              <a:t>, y también para servicios o proyectos individuales.</a:t>
            </a:r>
            <a:endParaRPr lang="es-ES" noProof="0"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14</a:t>
            </a:fld>
            <a:endParaRPr lang="fr-CH"/>
          </a:p>
        </p:txBody>
      </p:sp>
    </p:spTree>
    <p:extLst>
      <p:ext uri="{BB962C8B-B14F-4D97-AF65-F5344CB8AC3E}">
        <p14:creationId xmlns:p14="http://schemas.microsoft.com/office/powerpoint/2010/main" val="366310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15</a:t>
            </a:fld>
            <a:endParaRPr lang="fr-CH"/>
          </a:p>
        </p:txBody>
      </p:sp>
    </p:spTree>
    <p:extLst>
      <p:ext uri="{BB962C8B-B14F-4D97-AF65-F5344CB8AC3E}">
        <p14:creationId xmlns:p14="http://schemas.microsoft.com/office/powerpoint/2010/main" val="2782776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s-ES" noProof="0" dirty="0"/>
              <a:t>En</a:t>
            </a:r>
            <a:r>
              <a:rPr lang="es-ES" baseline="0" noProof="0" dirty="0"/>
              <a:t> situaciones de crisis</a:t>
            </a:r>
            <a:r>
              <a:rPr lang="es-ES" noProof="0" dirty="0"/>
              <a:t>, la coordinación tiene</a:t>
            </a:r>
            <a:r>
              <a:rPr lang="es-ES" baseline="0" noProof="0" dirty="0"/>
              <a:t> un papel </a:t>
            </a:r>
            <a:r>
              <a:rPr lang="es-ES" noProof="0" dirty="0"/>
              <a:t>aún más importante que en situaciones normales. </a:t>
            </a:r>
          </a:p>
          <a:p>
            <a:pPr defTabSz="933237">
              <a:defRPr/>
            </a:pPr>
            <a:r>
              <a:rPr lang="es-ES" noProof="0" dirty="0"/>
              <a:t>El tema del enfoque de clústeres se aborda en el módulo “Actores en intervenciones humanitarias/en</a:t>
            </a:r>
            <a:r>
              <a:rPr lang="es-ES" baseline="0" noProof="0" dirty="0"/>
              <a:t> la </a:t>
            </a:r>
            <a:r>
              <a:rPr lang="es-ES" noProof="0" dirty="0"/>
              <a:t>coordinación” que normalmente se dicta antes del modulo “Servicios de salud”.</a:t>
            </a:r>
          </a:p>
          <a:p>
            <a:pPr defTabSz="933237">
              <a:defRPr/>
            </a:pPr>
            <a:r>
              <a:rPr lang="es-ES" noProof="0" dirty="0"/>
              <a:t>Tengan en cuenta que los clústeres no se activan en todas las crisis (por ejemplo, no se activaron durante los desastres naturales ocurridos en Indonesia en 2019).</a:t>
            </a:r>
          </a:p>
          <a:p>
            <a:pPr defTabSz="933237">
              <a:defRPr/>
            </a:pPr>
            <a:endParaRPr lang="en-US" dirty="0"/>
          </a:p>
          <a:p>
            <a:pPr defTabSz="933237">
              <a:defRPr/>
            </a:pPr>
            <a:r>
              <a:rPr lang="es-ES" noProof="0" dirty="0"/>
              <a:t>Clúster</a:t>
            </a:r>
            <a:r>
              <a:rPr lang="es-ES" baseline="0" noProof="0" dirty="0"/>
              <a:t> + dirigente del clúster. Por ejemplo: Clúster de Salud + OMS, Clúster de Nutrición + UNICEF, Clúster de WASH + UNICEF, Clúster de Alojamiento + </a:t>
            </a:r>
            <a:r>
              <a:rPr lang="es-ES" sz="1200" b="0" i="0" kern="1200" noProof="0" dirty="0">
                <a:solidFill>
                  <a:schemeClr val="tx1"/>
                </a:solidFill>
                <a:effectLst/>
                <a:latin typeface="+mn-lt"/>
                <a:ea typeface="+mn-ea"/>
                <a:cs typeface="+mn-cs"/>
              </a:rPr>
              <a:t>Federación Internacional de Sociedades de la Cruz Roja y de la Media Luna Roja</a:t>
            </a:r>
            <a:r>
              <a:rPr lang="es-ES" baseline="0" noProof="0" dirty="0"/>
              <a:t>/ACNUR, Clúster de Seguridad Alimentaria + PMA y FAO, Clúster de Logística + PMA, Clúster de Coordinación y Gestión de Campamentos + </a:t>
            </a:r>
            <a:r>
              <a:rPr lang="es-ES" baseline="0" dirty="0"/>
              <a:t>ACNUR y OIM, Clúster de Protección + ACNUR, Clúster de </a:t>
            </a:r>
            <a:r>
              <a:rPr lang="es-ES" sz="1200" b="0" i="0" kern="1200" dirty="0">
                <a:solidFill>
                  <a:schemeClr val="tx1"/>
                </a:solidFill>
                <a:effectLst/>
                <a:latin typeface="+mn-lt"/>
                <a:ea typeface="+mn-ea"/>
                <a:cs typeface="+mn-cs"/>
              </a:rPr>
              <a:t>Telecomunicaciones de Emergencia</a:t>
            </a:r>
            <a:r>
              <a:rPr lang="es-ES" baseline="0" dirty="0"/>
              <a:t> + PMA, Clúster de Educación + UNICEF/SCF, Clúster de Recuperación Temprana + PNUD, etc. Previo al curso, se ha pedido a los participantes que investiguen el sistema de clústeres </a:t>
            </a:r>
            <a:r>
              <a:rPr lang="en-US" baseline="0" dirty="0"/>
              <a:t>(</a:t>
            </a:r>
            <a:r>
              <a:rPr lang="es-ES" sz="1200" b="0" i="0" kern="1200" dirty="0">
                <a:solidFill>
                  <a:schemeClr val="tx1"/>
                </a:solidFill>
                <a:effectLst/>
                <a:latin typeface="+mn-lt"/>
                <a:ea typeface="+mn-ea"/>
                <a:cs typeface="+mn-cs"/>
              </a:rPr>
              <a:t>preparación para el curso HELP sobre actores </a:t>
            </a:r>
            <a:r>
              <a:rPr lang="es-ES" noProof="0" dirty="0"/>
              <a:t>en</a:t>
            </a:r>
            <a:r>
              <a:rPr lang="es-ES" baseline="0" noProof="0" dirty="0"/>
              <a:t> </a:t>
            </a:r>
            <a:r>
              <a:rPr lang="es-ES" noProof="0" dirty="0"/>
              <a:t>intervenciones humanitarias/en</a:t>
            </a:r>
            <a:r>
              <a:rPr lang="es-ES" baseline="0" noProof="0" dirty="0"/>
              <a:t> la </a:t>
            </a:r>
            <a:r>
              <a:rPr lang="es-ES" noProof="0" dirty="0"/>
              <a:t>coordinación</a:t>
            </a:r>
            <a:r>
              <a:rPr lang="es-ES" sz="1200" b="0" i="0" kern="1200" dirty="0">
                <a:solidFill>
                  <a:schemeClr val="tx1"/>
                </a:solidFill>
                <a:effectLst/>
                <a:latin typeface="+mn-lt"/>
                <a:ea typeface="+mn-ea"/>
                <a:cs typeface="+mn-cs"/>
              </a:rPr>
              <a:t>).</a:t>
            </a:r>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16</a:t>
            </a:fld>
            <a:endParaRPr lang="fr-CH"/>
          </a:p>
        </p:txBody>
      </p:sp>
    </p:spTree>
    <p:extLst>
      <p:ext uri="{BB962C8B-B14F-4D97-AF65-F5344CB8AC3E}">
        <p14:creationId xmlns:p14="http://schemas.microsoft.com/office/powerpoint/2010/main" val="4044739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Al evaluar los diferentes</a:t>
            </a:r>
            <a:r>
              <a:rPr lang="es-ES" baseline="0" noProof="0" dirty="0"/>
              <a:t> niveles de asistencia sanitaria en un contexto y los requisitos para el correcto funcionamiento de estos servicios, podemos hacer un análisis conjunto y </a:t>
            </a:r>
            <a:r>
              <a:rPr lang="es-ES" noProof="0" dirty="0"/>
              <a:t>ver dónde están las restricciones o los problemas que afectan la prestación de servicios de buena calidad.</a:t>
            </a:r>
          </a:p>
          <a:p>
            <a:r>
              <a:rPr lang="es-ES" dirty="0"/>
              <a:t>En el caso de una crisis importante –por ejemplo, en un conflicto armado–, el sistema puede colapsar (casi) por completo.</a:t>
            </a:r>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17</a:t>
            </a:fld>
            <a:endParaRPr lang="fr-CH"/>
          </a:p>
        </p:txBody>
      </p:sp>
    </p:spTree>
    <p:extLst>
      <p:ext uri="{BB962C8B-B14F-4D97-AF65-F5344CB8AC3E}">
        <p14:creationId xmlns:p14="http://schemas.microsoft.com/office/powerpoint/2010/main" val="3905704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s-ES" dirty="0"/>
              <a:t>Hacer</a:t>
            </a:r>
            <a:r>
              <a:rPr lang="es-ES" baseline="0" dirty="0"/>
              <a:t> referencia a</a:t>
            </a:r>
            <a:r>
              <a:rPr lang="es-ES" dirty="0"/>
              <a:t> las plataformas y mencionar que ahora nos estamos refiriendo a situaciones de crisis/desastre. Los servicios de salud esenciales en situaciones de crisis se refieren a la planificación y al mantenimiento de la prestación de servicios.</a:t>
            </a:r>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18</a:t>
            </a:fld>
            <a:endParaRPr lang="fr-CH"/>
          </a:p>
        </p:txBody>
      </p:sp>
    </p:spTree>
    <p:extLst>
      <p:ext uri="{BB962C8B-B14F-4D97-AF65-F5344CB8AC3E}">
        <p14:creationId xmlns:p14="http://schemas.microsoft.com/office/powerpoint/2010/main" val="2239931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La información secundaria brinda </a:t>
            </a:r>
            <a:r>
              <a:rPr lang="es-ES" dirty="0"/>
              <a:t>la primera información sobre la población de un país. Por ejemplo, en Sudán del Sur, la proporción de niños es alta, mientras que, en Siria, hay una mayor proporción de personas mayores.</a:t>
            </a:r>
          </a:p>
          <a:p>
            <a:r>
              <a:rPr lang="es-ES" noProof="0" dirty="0"/>
              <a:t>Esta información incidirá en las intervenciones y</a:t>
            </a:r>
            <a:r>
              <a:rPr lang="es-ES" baseline="0" noProof="0" dirty="0"/>
              <a:t> en</a:t>
            </a:r>
            <a:r>
              <a:rPr lang="es-ES" noProof="0" dirty="0"/>
              <a:t> los servicios de salud que se necesiten. </a:t>
            </a:r>
          </a:p>
          <a:p>
            <a:endParaRPr lang="en-US" dirty="0"/>
          </a:p>
          <a:p>
            <a:endParaRPr lang="en-US" dirty="0"/>
          </a:p>
          <a:p>
            <a:pPr lvl="1"/>
            <a:r>
              <a:rPr lang="es-ES" noProof="0" dirty="0"/>
              <a:t>Niños en Siria: </a:t>
            </a:r>
            <a:r>
              <a:rPr lang="es-ES" baseline="0" noProof="0" dirty="0"/>
              <a:t>5,8</a:t>
            </a:r>
            <a:r>
              <a:rPr lang="es-ES" sz="1200" kern="1200" noProof="0" dirty="0">
                <a:solidFill>
                  <a:schemeClr val="tx1"/>
                </a:solidFill>
                <a:effectLst/>
                <a:latin typeface="+mn-lt"/>
                <a:ea typeface="+mn-ea"/>
                <a:cs typeface="+mn-cs"/>
              </a:rPr>
              <a:t> </a:t>
            </a:r>
            <a:r>
              <a:rPr lang="es-ES" baseline="0" noProof="0" dirty="0"/>
              <a:t>% (entre 0 y 4 años) + 6,3</a:t>
            </a:r>
            <a:r>
              <a:rPr lang="es-ES" sz="1200" kern="1200" noProof="0" dirty="0">
                <a:solidFill>
                  <a:schemeClr val="tx1"/>
                </a:solidFill>
                <a:effectLst/>
                <a:latin typeface="+mn-lt"/>
                <a:ea typeface="+mn-ea"/>
                <a:cs typeface="+mn-cs"/>
              </a:rPr>
              <a:t> </a:t>
            </a:r>
            <a:r>
              <a:rPr lang="es-ES" baseline="0" noProof="0" dirty="0"/>
              <a:t>% (entre 5 y 9 años) + 6,3</a:t>
            </a:r>
            <a:r>
              <a:rPr lang="es-ES" sz="1200" kern="1200" noProof="0" dirty="0">
                <a:solidFill>
                  <a:schemeClr val="tx1"/>
                </a:solidFill>
                <a:effectLst/>
                <a:latin typeface="+mn-lt"/>
                <a:ea typeface="+mn-ea"/>
                <a:cs typeface="+mn-cs"/>
              </a:rPr>
              <a:t> </a:t>
            </a:r>
            <a:r>
              <a:rPr lang="es-ES" baseline="0" noProof="0" dirty="0"/>
              <a:t>% (entre 10 y 14 años) = 18,4</a:t>
            </a:r>
            <a:r>
              <a:rPr lang="es-ES" sz="1200" kern="1200" noProof="0" dirty="0">
                <a:solidFill>
                  <a:schemeClr val="tx1"/>
                </a:solidFill>
                <a:effectLst/>
                <a:latin typeface="+mn-lt"/>
                <a:ea typeface="+mn-ea"/>
                <a:cs typeface="+mn-cs"/>
              </a:rPr>
              <a:t> </a:t>
            </a:r>
            <a:r>
              <a:rPr lang="es-ES" baseline="0" noProof="0" dirty="0"/>
              <a:t>%</a:t>
            </a:r>
            <a:endParaRPr lang="es-ES" noProof="0" dirty="0"/>
          </a:p>
          <a:p>
            <a:pPr lvl="1"/>
            <a:r>
              <a:rPr lang="es-ES" noProof="0" dirty="0"/>
              <a:t>Niños</a:t>
            </a:r>
            <a:r>
              <a:rPr lang="es-ES" baseline="0" noProof="0" dirty="0"/>
              <a:t> r</a:t>
            </a:r>
            <a:r>
              <a:rPr lang="es-ES" noProof="0" dirty="0"/>
              <a:t>efugiados de Siria en Líbano: 10</a:t>
            </a:r>
            <a:r>
              <a:rPr lang="es-ES" sz="1200" kern="1200" noProof="0" dirty="0">
                <a:solidFill>
                  <a:schemeClr val="tx1"/>
                </a:solidFill>
                <a:effectLst/>
                <a:latin typeface="+mn-lt"/>
                <a:ea typeface="+mn-ea"/>
                <a:cs typeface="+mn-cs"/>
              </a:rPr>
              <a:t> </a:t>
            </a:r>
            <a:r>
              <a:rPr lang="es-ES" noProof="0" dirty="0"/>
              <a:t>% </a:t>
            </a:r>
            <a:r>
              <a:rPr lang="es-ES" baseline="0" noProof="0" dirty="0"/>
              <a:t>(entre 0 y 4 años) + 8,6</a:t>
            </a:r>
            <a:r>
              <a:rPr lang="es-ES" sz="1200" kern="1200" noProof="0" dirty="0">
                <a:solidFill>
                  <a:schemeClr val="tx1"/>
                </a:solidFill>
                <a:effectLst/>
                <a:latin typeface="+mn-lt"/>
                <a:ea typeface="+mn-ea"/>
                <a:cs typeface="+mn-cs"/>
              </a:rPr>
              <a:t> </a:t>
            </a:r>
            <a:r>
              <a:rPr lang="es-ES" baseline="0" noProof="0" dirty="0"/>
              <a:t>% (entre 5 y 9 años) + 6,2</a:t>
            </a:r>
            <a:r>
              <a:rPr lang="es-ES" sz="1200" kern="1200" noProof="0" dirty="0">
                <a:solidFill>
                  <a:schemeClr val="tx1"/>
                </a:solidFill>
                <a:effectLst/>
                <a:latin typeface="+mn-lt"/>
                <a:ea typeface="+mn-ea"/>
                <a:cs typeface="+mn-cs"/>
              </a:rPr>
              <a:t> </a:t>
            </a:r>
            <a:r>
              <a:rPr lang="es-ES" baseline="0" noProof="0" dirty="0"/>
              <a:t>% (entre 10 y 14 años) = 24,8</a:t>
            </a:r>
            <a:r>
              <a:rPr lang="es-ES" sz="1200" kern="1200" noProof="0" dirty="0">
                <a:solidFill>
                  <a:schemeClr val="tx1"/>
                </a:solidFill>
                <a:effectLst/>
                <a:latin typeface="+mn-lt"/>
                <a:ea typeface="+mn-ea"/>
                <a:cs typeface="+mn-cs"/>
              </a:rPr>
              <a:t> </a:t>
            </a:r>
            <a:r>
              <a:rPr lang="es-ES" baseline="0" noProof="0" dirty="0"/>
              <a:t>%</a:t>
            </a:r>
          </a:p>
          <a:p>
            <a:pPr lvl="1"/>
            <a:r>
              <a:rPr lang="es-ES" noProof="0" dirty="0"/>
              <a:t>Niños en Sudán del Sur</a:t>
            </a:r>
            <a:r>
              <a:rPr lang="es-ES" baseline="0" noProof="0" dirty="0"/>
              <a:t>: 8</a:t>
            </a:r>
            <a:r>
              <a:rPr lang="es-ES" sz="1200" kern="1200" noProof="0" dirty="0">
                <a:solidFill>
                  <a:schemeClr val="tx1"/>
                </a:solidFill>
                <a:effectLst/>
                <a:latin typeface="+mn-lt"/>
                <a:ea typeface="+mn-ea"/>
                <a:cs typeface="+mn-cs"/>
              </a:rPr>
              <a:t> </a:t>
            </a:r>
            <a:r>
              <a:rPr lang="es-ES" baseline="0" noProof="0" dirty="0"/>
              <a:t>% (entre 0 y 4 años) + 7</a:t>
            </a:r>
            <a:r>
              <a:rPr lang="es-ES" sz="1200" kern="1200" noProof="0" dirty="0">
                <a:solidFill>
                  <a:schemeClr val="tx1"/>
                </a:solidFill>
                <a:effectLst/>
                <a:latin typeface="+mn-lt"/>
                <a:ea typeface="+mn-ea"/>
                <a:cs typeface="+mn-cs"/>
              </a:rPr>
              <a:t> </a:t>
            </a:r>
            <a:r>
              <a:rPr lang="es-ES" baseline="0" noProof="0" dirty="0"/>
              <a:t>% (entre 5 y 9 años) + 6,2</a:t>
            </a:r>
            <a:r>
              <a:rPr lang="es-ES" sz="1200" kern="1200" noProof="0" dirty="0">
                <a:solidFill>
                  <a:schemeClr val="tx1"/>
                </a:solidFill>
                <a:effectLst/>
                <a:latin typeface="+mn-lt"/>
                <a:ea typeface="+mn-ea"/>
                <a:cs typeface="+mn-cs"/>
              </a:rPr>
              <a:t> </a:t>
            </a:r>
            <a:r>
              <a:rPr lang="es-ES" baseline="0" noProof="0" dirty="0"/>
              <a:t>% (entre 10 y 14 años) = 21,2</a:t>
            </a:r>
            <a:r>
              <a:rPr lang="es-ES" sz="1200" kern="1200" noProof="0" dirty="0">
                <a:solidFill>
                  <a:schemeClr val="tx1"/>
                </a:solidFill>
                <a:effectLst/>
                <a:latin typeface="+mn-lt"/>
                <a:ea typeface="+mn-ea"/>
                <a:cs typeface="+mn-cs"/>
              </a:rPr>
              <a:t> </a:t>
            </a:r>
            <a:r>
              <a:rPr lang="es-ES" baseline="0" noProof="0" dirty="0"/>
              <a:t>%</a:t>
            </a:r>
            <a:endParaRPr lang="es-ES" noProof="0" dirty="0"/>
          </a:p>
          <a:p>
            <a:pPr lvl="1"/>
            <a:r>
              <a:rPr lang="es-ES" dirty="0"/>
              <a:t>En poblaciones con una alta tasa de fertilidad, el</a:t>
            </a:r>
            <a:r>
              <a:rPr lang="es-ES" baseline="0" dirty="0"/>
              <a:t> número de niños menores de 5 años puede ser de un 15</a:t>
            </a:r>
            <a:r>
              <a:rPr lang="es-ES" sz="1200" kern="1200" noProof="0" dirty="0">
                <a:solidFill>
                  <a:schemeClr val="tx1"/>
                </a:solidFill>
                <a:effectLst/>
                <a:latin typeface="+mn-lt"/>
                <a:ea typeface="+mn-ea"/>
                <a:cs typeface="+mn-cs"/>
              </a:rPr>
              <a:t> </a:t>
            </a:r>
            <a:r>
              <a:rPr lang="es-ES" baseline="0" dirty="0"/>
              <a:t>% y, para menores de 18 años, de entre un 40 y un 45</a:t>
            </a:r>
            <a:r>
              <a:rPr lang="es-ES" sz="1200" kern="1200" noProof="0" dirty="0">
                <a:solidFill>
                  <a:schemeClr val="tx1"/>
                </a:solidFill>
                <a:effectLst/>
                <a:latin typeface="+mn-lt"/>
                <a:ea typeface="+mn-ea"/>
                <a:cs typeface="+mn-cs"/>
              </a:rPr>
              <a:t> </a:t>
            </a:r>
            <a:r>
              <a:rPr lang="es-ES" baseline="0" dirty="0"/>
              <a:t>%. Los menores </a:t>
            </a:r>
            <a:r>
              <a:rPr lang="es-ES" dirty="0"/>
              <a:t>requieren una parte desproporcionada de los servicios de salud.</a:t>
            </a:r>
          </a:p>
        </p:txBody>
      </p:sp>
      <p:sp>
        <p:nvSpPr>
          <p:cNvPr id="4" name="Slide Number Placeholder 3"/>
          <p:cNvSpPr>
            <a:spLocks noGrp="1"/>
          </p:cNvSpPr>
          <p:nvPr>
            <p:ph type="sldNum" sz="quarter" idx="10"/>
          </p:nvPr>
        </p:nvSpPr>
        <p:spPr/>
        <p:txBody>
          <a:bodyPr/>
          <a:lstStyle/>
          <a:p>
            <a:fld id="{BC56A1BF-1CC1-4BBD-88CF-BFED76E52D9D}" type="slidenum">
              <a:rPr lang="fr-CH" smtClean="0"/>
              <a:t>19</a:t>
            </a:fld>
            <a:endParaRPr lang="fr-CH"/>
          </a:p>
        </p:txBody>
      </p:sp>
    </p:spTree>
    <p:extLst>
      <p:ext uri="{BB962C8B-B14F-4D97-AF65-F5344CB8AC3E}">
        <p14:creationId xmlns:p14="http://schemas.microsoft.com/office/powerpoint/2010/main" val="1003073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AR" dirty="0"/>
          </a:p>
        </p:txBody>
      </p:sp>
      <p:sp>
        <p:nvSpPr>
          <p:cNvPr id="4" name="Slide Number Placeholder 3"/>
          <p:cNvSpPr>
            <a:spLocks noGrp="1"/>
          </p:cNvSpPr>
          <p:nvPr>
            <p:ph type="sldNum" sz="quarter" idx="10"/>
          </p:nvPr>
        </p:nvSpPr>
        <p:spPr/>
        <p:txBody>
          <a:bodyPr/>
          <a:lstStyle/>
          <a:p>
            <a:fld id="{BC56A1BF-1CC1-4BBD-88CF-BFED76E52D9D}" type="slidenum">
              <a:rPr lang="fr-CH" smtClean="0"/>
              <a:t>2</a:t>
            </a:fld>
            <a:endParaRPr lang="fr-CH"/>
          </a:p>
        </p:txBody>
      </p:sp>
    </p:spTree>
    <p:extLst>
      <p:ext uri="{BB962C8B-B14F-4D97-AF65-F5344CB8AC3E}">
        <p14:creationId xmlns:p14="http://schemas.microsoft.com/office/powerpoint/2010/main" val="1307023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En</a:t>
            </a:r>
            <a:r>
              <a:rPr lang="es-ES" baseline="0" dirty="0"/>
              <a:t> l</a:t>
            </a:r>
            <a:r>
              <a:rPr lang="es-ES" dirty="0"/>
              <a:t>a pirámide</a:t>
            </a:r>
            <a:r>
              <a:rPr lang="es-ES" baseline="0" dirty="0"/>
              <a:t> de la población de </a:t>
            </a:r>
            <a:r>
              <a:rPr lang="es-ES" baseline="0" noProof="0" dirty="0"/>
              <a:t>r</a:t>
            </a:r>
            <a:r>
              <a:rPr lang="es-ES" noProof="0" dirty="0"/>
              <a:t>efugiados de Siria en Líbano en 2016, se puede ver un espacio que corresponde a los hombres adultos (jóvenes)</a:t>
            </a:r>
            <a:r>
              <a:rPr lang="es-ES" dirty="0"/>
              <a:t>. Cuando se</a:t>
            </a:r>
            <a:r>
              <a:rPr lang="es-ES" baseline="0" dirty="0"/>
              <a:t> observa el total de la población en los campamentos para </a:t>
            </a:r>
            <a:r>
              <a:rPr lang="es-ES" dirty="0"/>
              <a:t>tener una</a:t>
            </a:r>
            <a:r>
              <a:rPr lang="es-ES" baseline="0" dirty="0"/>
              <a:t> idea </a:t>
            </a:r>
            <a:r>
              <a:rPr lang="es-ES" dirty="0"/>
              <a:t>de qué servicios se necesitan, esta observación puede tener alguna incidencia (por ejemplo, la proporción de mujeres en edad fértil será más alta de lo esperado si solo se observa la población total).</a:t>
            </a:r>
          </a:p>
        </p:txBody>
      </p:sp>
      <p:sp>
        <p:nvSpPr>
          <p:cNvPr id="4" name="Slide Number Placeholder 3"/>
          <p:cNvSpPr>
            <a:spLocks noGrp="1"/>
          </p:cNvSpPr>
          <p:nvPr>
            <p:ph type="sldNum" sz="quarter" idx="10"/>
          </p:nvPr>
        </p:nvSpPr>
        <p:spPr/>
        <p:txBody>
          <a:bodyPr/>
          <a:lstStyle/>
          <a:p>
            <a:fld id="{BC56A1BF-1CC1-4BBD-88CF-BFED76E52D9D}" type="slidenum">
              <a:rPr lang="fr-CH" smtClean="0"/>
              <a:t>20</a:t>
            </a:fld>
            <a:endParaRPr lang="fr-CH"/>
          </a:p>
        </p:txBody>
      </p:sp>
    </p:spTree>
    <p:extLst>
      <p:ext uri="{BB962C8B-B14F-4D97-AF65-F5344CB8AC3E}">
        <p14:creationId xmlns:p14="http://schemas.microsoft.com/office/powerpoint/2010/main" val="38519437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En el sitio web de la OMS, encontrarán información sobre las enfermedades. A partir de este ejemplo, se pueden observar</a:t>
            </a:r>
            <a:r>
              <a:rPr lang="es-ES" baseline="0" dirty="0"/>
              <a:t> diferentes cuestiones. Por ejemplo, el porcentaje </a:t>
            </a:r>
            <a:r>
              <a:rPr lang="es-ES" dirty="0"/>
              <a:t>de la población en</a:t>
            </a:r>
            <a:r>
              <a:rPr lang="es-ES" baseline="0" dirty="0"/>
              <a:t> Siria que vivía en zonas urbanas es del </a:t>
            </a:r>
            <a:r>
              <a:rPr lang="es-ES" dirty="0"/>
              <a:t>56,1</a:t>
            </a:r>
            <a:r>
              <a:rPr lang="es-ES" sz="1200" kern="1200" noProof="0" dirty="0">
                <a:solidFill>
                  <a:schemeClr val="tx1"/>
                </a:solidFill>
                <a:effectLst/>
                <a:latin typeface="+mn-lt"/>
                <a:ea typeface="+mn-ea"/>
                <a:cs typeface="+mn-cs"/>
              </a:rPr>
              <a:t> </a:t>
            </a:r>
            <a:r>
              <a:rPr lang="es-ES" dirty="0"/>
              <a:t>%</a:t>
            </a:r>
            <a:r>
              <a:rPr lang="es-ES" baseline="0" dirty="0"/>
              <a:t>, mientras que en Sudán del Sur es del </a:t>
            </a:r>
            <a:r>
              <a:rPr lang="es-ES" dirty="0"/>
              <a:t>18</a:t>
            </a:r>
            <a:r>
              <a:rPr lang="es-ES" sz="1200" kern="1200" noProof="0" dirty="0">
                <a:solidFill>
                  <a:schemeClr val="tx1"/>
                </a:solidFill>
                <a:effectLst/>
                <a:latin typeface="+mn-lt"/>
                <a:ea typeface="+mn-ea"/>
                <a:cs typeface="+mn-cs"/>
              </a:rPr>
              <a:t> </a:t>
            </a:r>
            <a:r>
              <a:rPr lang="es-ES" dirty="0"/>
              <a:t>%. Los datos de mortalidad muestran que, en Sudán del Sur, el 9</a:t>
            </a:r>
            <a:r>
              <a:rPr lang="es-ES" sz="1200" kern="1200" noProof="0" dirty="0">
                <a:solidFill>
                  <a:schemeClr val="tx1"/>
                </a:solidFill>
                <a:effectLst/>
                <a:latin typeface="+mn-lt"/>
                <a:ea typeface="+mn-ea"/>
                <a:cs typeface="+mn-cs"/>
              </a:rPr>
              <a:t> </a:t>
            </a:r>
            <a:r>
              <a:rPr lang="es-ES" dirty="0"/>
              <a:t>% de las muertes se atribuyeron a enfermedades cardiovasculares, mientras que en Siria fue del 28</a:t>
            </a:r>
            <a:r>
              <a:rPr lang="es-ES" sz="1200" kern="1200" noProof="0" dirty="0">
                <a:solidFill>
                  <a:schemeClr val="tx1"/>
                </a:solidFill>
                <a:effectLst/>
                <a:latin typeface="+mn-lt"/>
                <a:ea typeface="+mn-ea"/>
                <a:cs typeface="+mn-cs"/>
              </a:rPr>
              <a:t> </a:t>
            </a:r>
            <a:r>
              <a:rPr lang="es-ES" dirty="0"/>
              <a:t>%. Las principales causas de mortalidad en Siria se debieron a lesiones (48</a:t>
            </a:r>
            <a:r>
              <a:rPr lang="es-ES" sz="1200" kern="1200" noProof="0" dirty="0">
                <a:solidFill>
                  <a:schemeClr val="tx1"/>
                </a:solidFill>
                <a:effectLst/>
                <a:latin typeface="+mn-lt"/>
                <a:ea typeface="+mn-ea"/>
                <a:cs typeface="+mn-cs"/>
              </a:rPr>
              <a:t> </a:t>
            </a:r>
            <a:r>
              <a:rPr lang="es-ES" dirty="0"/>
              <a:t>%), mientras que, en Sudán del Sur, la mayor proporción de muertes fue causada por enfermedades transmisibles,</a:t>
            </a:r>
            <a:r>
              <a:rPr lang="es-ES" baseline="0" dirty="0"/>
              <a:t> </a:t>
            </a:r>
            <a:r>
              <a:rPr lang="es-ES" dirty="0"/>
              <a:t>maternas, perinatales y nutricionales (63</a:t>
            </a:r>
            <a:r>
              <a:rPr lang="es-ES" sz="1200" kern="1200" noProof="0" dirty="0">
                <a:solidFill>
                  <a:schemeClr val="tx1"/>
                </a:solidFill>
                <a:effectLst/>
                <a:latin typeface="+mn-lt"/>
                <a:ea typeface="+mn-ea"/>
                <a:cs typeface="+mn-cs"/>
              </a:rPr>
              <a:t> </a:t>
            </a:r>
            <a:r>
              <a:rPr lang="es-ES" dirty="0"/>
              <a:t>%). Esto les da una primera imagen de la situación.</a:t>
            </a:r>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21</a:t>
            </a:fld>
            <a:endParaRPr lang="fr-CH"/>
          </a:p>
        </p:txBody>
      </p:sp>
    </p:spTree>
    <p:extLst>
      <p:ext uri="{BB962C8B-B14F-4D97-AF65-F5344CB8AC3E}">
        <p14:creationId xmlns:p14="http://schemas.microsoft.com/office/powerpoint/2010/main" val="830334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22</a:t>
            </a:fld>
            <a:endParaRPr lang="fr-CH"/>
          </a:p>
        </p:txBody>
      </p:sp>
    </p:spTree>
    <p:extLst>
      <p:ext uri="{BB962C8B-B14F-4D97-AF65-F5344CB8AC3E}">
        <p14:creationId xmlns:p14="http://schemas.microsoft.com/office/powerpoint/2010/main" val="351476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s-ES" sz="1200" b="0" i="0" kern="1200" dirty="0">
                <a:solidFill>
                  <a:schemeClr val="tx1"/>
                </a:solidFill>
                <a:effectLst/>
                <a:latin typeface="+mn-lt"/>
                <a:ea typeface="+mn-ea"/>
                <a:cs typeface="+mn-cs"/>
              </a:rPr>
              <a:t>Los “años de vida ajustados en función de la discapacidad” (AVAD)</a:t>
            </a:r>
            <a:r>
              <a:rPr lang="en-US" dirty="0"/>
              <a:t> </a:t>
            </a:r>
            <a:r>
              <a:rPr lang="es-ES" dirty="0"/>
              <a:t>para una enfermedad se calculan mediante la suma de los “años de vida perdidos” (AVP) debido a la mortalidad prematura en la población y los “años perdidos por discapacidad” (APD) para las personas que viven con las enfermedades o sus consecuencias.</a:t>
            </a:r>
            <a:r>
              <a:rPr lang="en-US" dirty="0"/>
              <a:t> </a:t>
            </a:r>
            <a:r>
              <a:rPr lang="es-ES" b="1" noProof="0" dirty="0"/>
              <a:t>Cálculo: </a:t>
            </a:r>
            <a:r>
              <a:rPr lang="es-ES" sz="1200" b="1" i="0" kern="1200" noProof="0" dirty="0">
                <a:solidFill>
                  <a:schemeClr val="tx1"/>
                </a:solidFill>
                <a:effectLst/>
                <a:latin typeface="+mn-lt"/>
                <a:ea typeface="+mn-ea"/>
                <a:cs typeface="+mn-cs"/>
              </a:rPr>
              <a:t>AVAD</a:t>
            </a:r>
            <a:r>
              <a:rPr lang="es-ES" b="1" noProof="0" dirty="0"/>
              <a:t> = AVP + APD</a:t>
            </a:r>
          </a:p>
          <a:p>
            <a:r>
              <a:rPr lang="es-ES" noProof="0" dirty="0"/>
              <a:t>N. B. La escala horizontal no es la misma para ambos países.</a:t>
            </a:r>
          </a:p>
        </p:txBody>
      </p:sp>
      <p:sp>
        <p:nvSpPr>
          <p:cNvPr id="4" name="Slide Number Placeholder 3"/>
          <p:cNvSpPr>
            <a:spLocks noGrp="1"/>
          </p:cNvSpPr>
          <p:nvPr>
            <p:ph type="sldNum" sz="quarter" idx="10"/>
          </p:nvPr>
        </p:nvSpPr>
        <p:spPr/>
        <p:txBody>
          <a:bodyPr/>
          <a:lstStyle/>
          <a:p>
            <a:fld id="{BC56A1BF-1CC1-4BBD-88CF-BFED76E52D9D}" type="slidenum">
              <a:rPr lang="fr-CH" smtClean="0"/>
              <a:t>23</a:t>
            </a:fld>
            <a:endParaRPr lang="fr-CH"/>
          </a:p>
        </p:txBody>
      </p:sp>
    </p:spTree>
    <p:extLst>
      <p:ext uri="{BB962C8B-B14F-4D97-AF65-F5344CB8AC3E}">
        <p14:creationId xmlns:p14="http://schemas.microsoft.com/office/powerpoint/2010/main" val="4270391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Aquí encontrarán</a:t>
            </a:r>
            <a:r>
              <a:rPr lang="es-ES" baseline="0" noProof="0" dirty="0"/>
              <a:t> información sobre las causas específicas de los AVAD perdidos de toda la población</a:t>
            </a:r>
            <a:r>
              <a:rPr lang="es-ES" noProof="0" dirty="0"/>
              <a:t> de Sudán</a:t>
            </a:r>
            <a:r>
              <a:rPr lang="es-ES" baseline="0" noProof="0" dirty="0"/>
              <a:t> </a:t>
            </a:r>
            <a:r>
              <a:rPr lang="es-ES" noProof="0" dirty="0"/>
              <a:t>(todos los grupos de edad, hombres y mujeres) </a:t>
            </a:r>
            <a:r>
              <a:rPr lang="es-ES" baseline="0" noProof="0" dirty="0"/>
              <a:t>en 2016</a:t>
            </a:r>
            <a:r>
              <a:rPr lang="es-ES" noProof="0" dirty="0"/>
              <a:t>.</a:t>
            </a:r>
          </a:p>
          <a:p>
            <a:endParaRPr lang="en-GB" dirty="0"/>
          </a:p>
          <a:p>
            <a:pPr fontAlgn="base"/>
            <a:r>
              <a:rPr lang="es-ES" sz="1200" b="0" i="0" kern="1200" dirty="0">
                <a:solidFill>
                  <a:schemeClr val="tx1"/>
                </a:solidFill>
                <a:effectLst/>
                <a:latin typeface="+mn-lt"/>
                <a:ea typeface="+mn-ea"/>
                <a:cs typeface="+mn-cs"/>
              </a:rPr>
              <a:t>Los AVAD</a:t>
            </a:r>
            <a:r>
              <a:rPr lang="en-US" dirty="0"/>
              <a:t> </a:t>
            </a:r>
            <a:r>
              <a:rPr lang="es-ES" dirty="0"/>
              <a:t>para una enfermedad se calculan mediante la suma de los “años de vida perdidos” (AVP) debido a la mortalidad prematura en la población y los “años perdidos por discapacidad” (APD) para las personas que viven con las enfermedades o sus consecuencias.</a:t>
            </a:r>
            <a:r>
              <a:rPr lang="en-US" dirty="0"/>
              <a:t> </a:t>
            </a:r>
            <a:r>
              <a:rPr lang="es-ES" b="1" noProof="0" dirty="0"/>
              <a:t>Cálculo: </a:t>
            </a:r>
            <a:r>
              <a:rPr lang="es-ES" sz="1200" b="1" i="0" kern="1200" noProof="0" dirty="0">
                <a:solidFill>
                  <a:schemeClr val="tx1"/>
                </a:solidFill>
                <a:effectLst/>
                <a:latin typeface="+mn-lt"/>
                <a:ea typeface="+mn-ea"/>
                <a:cs typeface="+mn-cs"/>
              </a:rPr>
              <a:t>AVAD</a:t>
            </a:r>
            <a:r>
              <a:rPr lang="es-ES" b="1" noProof="0" dirty="0"/>
              <a:t> = AVP + APD</a:t>
            </a:r>
          </a:p>
          <a:p>
            <a:r>
              <a:rPr lang="es-ES" noProof="0" dirty="0"/>
              <a:t>N. B. La escala horizontal no es la misma para ambos países.</a:t>
            </a:r>
          </a:p>
          <a:p>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24</a:t>
            </a:fld>
            <a:endParaRPr lang="fr-CH"/>
          </a:p>
        </p:txBody>
      </p:sp>
    </p:spTree>
    <p:extLst>
      <p:ext uri="{BB962C8B-B14F-4D97-AF65-F5344CB8AC3E}">
        <p14:creationId xmlns:p14="http://schemas.microsoft.com/office/powerpoint/2010/main" val="3987179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u="none" strike="noStrike" kern="1200" noProof="0" dirty="0">
                <a:solidFill>
                  <a:schemeClr val="tx1"/>
                </a:solidFill>
                <a:effectLst/>
                <a:latin typeface="+mn-lt"/>
                <a:ea typeface="+mn-ea"/>
                <a:cs typeface="+mn-cs"/>
              </a:rPr>
              <a:t>La carga de algunas enfermedades varía por región en el mundo. Un ejemplo de lo recién explicado es la meningitis </a:t>
            </a:r>
            <a:r>
              <a:rPr lang="es-ES" sz="1200" b="0" i="0" kern="1200" noProof="0" dirty="0" err="1">
                <a:solidFill>
                  <a:schemeClr val="tx1"/>
                </a:solidFill>
                <a:effectLst/>
                <a:latin typeface="+mn-lt"/>
                <a:ea typeface="+mn-ea"/>
                <a:cs typeface="+mn-cs"/>
              </a:rPr>
              <a:t>meningocócica</a:t>
            </a:r>
            <a:r>
              <a:rPr lang="es-ES" sz="1200" b="0" i="0" kern="1200" noProof="0" dirty="0">
                <a:solidFill>
                  <a:schemeClr val="tx1"/>
                </a:solidFill>
                <a:effectLst/>
                <a:latin typeface="+mn-lt"/>
                <a:ea typeface="+mn-ea"/>
                <a:cs typeface="+mn-cs"/>
              </a:rPr>
              <a:t> que se observa en</a:t>
            </a:r>
            <a:r>
              <a:rPr lang="es-ES" sz="1200" b="0" i="0" kern="1200" baseline="0" noProof="0" dirty="0">
                <a:solidFill>
                  <a:schemeClr val="tx1"/>
                </a:solidFill>
                <a:effectLst/>
                <a:latin typeface="+mn-lt"/>
                <a:ea typeface="+mn-ea"/>
                <a:cs typeface="+mn-cs"/>
              </a:rPr>
              <a:t> todo el mundo, pero la carga más alta de la enfermedad se concentra en el cinturón de la meningitis en el </a:t>
            </a:r>
            <a:r>
              <a:rPr lang="es-ES" sz="1200" b="0" i="0" kern="1200" noProof="0" dirty="0">
                <a:solidFill>
                  <a:schemeClr val="tx1"/>
                </a:solidFill>
                <a:effectLst/>
                <a:latin typeface="+mn-lt"/>
                <a:ea typeface="+mn-ea"/>
                <a:cs typeface="+mn-cs"/>
              </a:rPr>
              <a:t>África subsahariana, que se extiende desde </a:t>
            </a:r>
            <a:r>
              <a:rPr lang="es-ES" sz="1200" b="0" i="0" u="none" strike="noStrike" kern="1200" noProof="0" dirty="0">
                <a:solidFill>
                  <a:schemeClr val="tx1"/>
                </a:solidFill>
                <a:effectLst/>
                <a:latin typeface="+mn-lt"/>
                <a:ea typeface="+mn-ea"/>
                <a:cs typeface="+mn-cs"/>
              </a:rPr>
              <a:t>Senegal, </a:t>
            </a:r>
            <a:r>
              <a:rPr lang="es-ES" sz="1200" b="0" i="0" kern="1200" noProof="0" dirty="0">
                <a:solidFill>
                  <a:schemeClr val="tx1"/>
                </a:solidFill>
                <a:effectLst/>
                <a:latin typeface="+mn-lt"/>
                <a:ea typeface="+mn-ea"/>
                <a:cs typeface="+mn-cs"/>
              </a:rPr>
              <a:t>al oeste, </a:t>
            </a:r>
            <a:r>
              <a:rPr lang="es-ES" sz="1200" b="0" i="0" u="none" strike="noStrike" kern="1200" noProof="0" dirty="0">
                <a:solidFill>
                  <a:schemeClr val="tx1"/>
                </a:solidFill>
                <a:effectLst/>
                <a:latin typeface="+mn-lt"/>
                <a:ea typeface="+mn-ea"/>
                <a:cs typeface="+mn-cs"/>
              </a:rPr>
              <a:t>hasta Etiopía, al este. </a:t>
            </a:r>
          </a:p>
          <a:p>
            <a:r>
              <a:rPr lang="es-ES" sz="1200" b="0" i="0" u="none" strike="noStrike" kern="1200" noProof="0" dirty="0">
                <a:solidFill>
                  <a:schemeClr val="tx1"/>
                </a:solidFill>
                <a:effectLst/>
                <a:latin typeface="+mn-lt"/>
                <a:ea typeface="+mn-ea"/>
                <a:cs typeface="+mn-cs"/>
              </a:rPr>
              <a:t>Todavía se reportan 30.000 casos</a:t>
            </a:r>
            <a:r>
              <a:rPr lang="es-ES" sz="1200" b="0" i="0" u="none" strike="noStrike" kern="1200" baseline="0" noProof="0" dirty="0">
                <a:solidFill>
                  <a:schemeClr val="tx1"/>
                </a:solidFill>
                <a:effectLst/>
                <a:latin typeface="+mn-lt"/>
                <a:ea typeface="+mn-ea"/>
                <a:cs typeface="+mn-cs"/>
              </a:rPr>
              <a:t> por año</a:t>
            </a:r>
            <a:r>
              <a:rPr lang="es-ES" sz="1200" b="0" i="0" u="none" strike="noStrike" kern="1200" noProof="0" dirty="0">
                <a:solidFill>
                  <a:schemeClr val="tx1"/>
                </a:solidFill>
                <a:effectLst/>
                <a:latin typeface="+mn-lt"/>
                <a:ea typeface="+mn-ea"/>
                <a:cs typeface="+mn-cs"/>
              </a:rPr>
              <a:t> en esta zona (fuente: OMS), lo que </a:t>
            </a:r>
            <a:r>
              <a:rPr lang="es-ES" baseline="0" noProof="0" dirty="0"/>
              <a:t>debe</a:t>
            </a:r>
            <a:r>
              <a:rPr lang="es-ES" noProof="0" dirty="0"/>
              <a:t> tenerse en cuenta se desata una crisis en esta región</a:t>
            </a:r>
            <a:r>
              <a:rPr lang="es-ES" sz="1200" b="0" i="0" u="none" strike="noStrike" kern="1200" noProof="0" dirty="0">
                <a:solidFill>
                  <a:schemeClr val="tx1"/>
                </a:solidFill>
                <a:effectLst/>
                <a:latin typeface="+mn-lt"/>
                <a:ea typeface="+mn-ea"/>
                <a:cs typeface="+mn-cs"/>
              </a:rPr>
              <a:t>. </a:t>
            </a:r>
            <a:endParaRPr lang="es-ES" b="0" noProof="0" dirty="0"/>
          </a:p>
        </p:txBody>
      </p:sp>
      <p:sp>
        <p:nvSpPr>
          <p:cNvPr id="4" name="Slide Number Placeholder 3"/>
          <p:cNvSpPr>
            <a:spLocks noGrp="1"/>
          </p:cNvSpPr>
          <p:nvPr>
            <p:ph type="sldNum" sz="quarter" idx="10"/>
          </p:nvPr>
        </p:nvSpPr>
        <p:spPr/>
        <p:txBody>
          <a:bodyPr/>
          <a:lstStyle/>
          <a:p>
            <a:fld id="{BC56A1BF-1CC1-4BBD-88CF-BFED76E52D9D}" type="slidenum">
              <a:rPr lang="fr-CH" smtClean="0"/>
              <a:t>25</a:t>
            </a:fld>
            <a:endParaRPr lang="fr-CH"/>
          </a:p>
        </p:txBody>
      </p:sp>
    </p:spTree>
    <p:extLst>
      <p:ext uri="{BB962C8B-B14F-4D97-AF65-F5344CB8AC3E}">
        <p14:creationId xmlns:p14="http://schemas.microsoft.com/office/powerpoint/2010/main" val="3275483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Como ya se abordó en el módulo “Preparación</a:t>
            </a:r>
            <a:r>
              <a:rPr lang="es-ES" baseline="0" noProof="0" dirty="0"/>
              <a:t> d</a:t>
            </a:r>
            <a:r>
              <a:rPr lang="es-ES" noProof="0" dirty="0"/>
              <a:t>el contexto”, los efectos en la salud difieren según los tipos de crisis. ¿Recuerdan?</a:t>
            </a:r>
          </a:p>
        </p:txBody>
      </p:sp>
      <p:sp>
        <p:nvSpPr>
          <p:cNvPr id="4" name="Slide Number Placeholder 3"/>
          <p:cNvSpPr>
            <a:spLocks noGrp="1"/>
          </p:cNvSpPr>
          <p:nvPr>
            <p:ph type="sldNum" sz="quarter" idx="10"/>
          </p:nvPr>
        </p:nvSpPr>
        <p:spPr/>
        <p:txBody>
          <a:bodyPr/>
          <a:lstStyle/>
          <a:p>
            <a:fld id="{BC56A1BF-1CC1-4BBD-88CF-BFED76E52D9D}" type="slidenum">
              <a:rPr lang="fr-CH" smtClean="0"/>
              <a:t>26</a:t>
            </a:fld>
            <a:endParaRPr lang="fr-CH"/>
          </a:p>
        </p:txBody>
      </p:sp>
    </p:spTree>
    <p:extLst>
      <p:ext uri="{BB962C8B-B14F-4D97-AF65-F5344CB8AC3E}">
        <p14:creationId xmlns:p14="http://schemas.microsoft.com/office/powerpoint/2010/main" val="11381600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Debate</a:t>
            </a:r>
            <a:r>
              <a:rPr lang="es-ES" baseline="0" noProof="0" dirty="0"/>
              <a:t> entre todos los participantes. V</a:t>
            </a:r>
            <a:r>
              <a:rPr lang="es-ES" noProof="0" dirty="0"/>
              <a:t>. la siguiente diapositiva en la que figura un breve resumen.</a:t>
            </a:r>
          </a:p>
        </p:txBody>
      </p:sp>
      <p:sp>
        <p:nvSpPr>
          <p:cNvPr id="4" name="Slide Number Placeholder 3"/>
          <p:cNvSpPr>
            <a:spLocks noGrp="1"/>
          </p:cNvSpPr>
          <p:nvPr>
            <p:ph type="sldNum" sz="quarter" idx="10"/>
          </p:nvPr>
        </p:nvSpPr>
        <p:spPr/>
        <p:txBody>
          <a:bodyPr/>
          <a:lstStyle/>
          <a:p>
            <a:fld id="{BC56A1BF-1CC1-4BBD-88CF-BFED76E52D9D}" type="slidenum">
              <a:rPr lang="fr-CH" smtClean="0"/>
              <a:t>27</a:t>
            </a:fld>
            <a:endParaRPr lang="fr-CH"/>
          </a:p>
        </p:txBody>
      </p:sp>
    </p:spTree>
    <p:extLst>
      <p:ext uri="{BB962C8B-B14F-4D97-AF65-F5344CB8AC3E}">
        <p14:creationId xmlns:p14="http://schemas.microsoft.com/office/powerpoint/2010/main" val="1453828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ES" noProof="0" dirty="0"/>
              <a:t>Tengan en cuenta el tipo de crisis</a:t>
            </a:r>
            <a:r>
              <a:rPr lang="es-ES" baseline="0" noProof="0" dirty="0"/>
              <a:t> y el lugar donde se encuentran</a:t>
            </a:r>
            <a:r>
              <a:rPr lang="es-ES" noProof="0" dirty="0"/>
              <a:t>. </a:t>
            </a:r>
            <a:r>
              <a:rPr lang="es-ES" dirty="0"/>
              <a:t>En general, verán una mayor prevalencia o</a:t>
            </a:r>
            <a:r>
              <a:rPr lang="es-ES" baseline="0" dirty="0"/>
              <a:t> un</a:t>
            </a:r>
            <a:r>
              <a:rPr lang="es-ES" dirty="0"/>
              <a:t> empeoramiento de las enfermedades que están presentes en el contexto, agravado por problemas directamente relacionados con la crisis.</a:t>
            </a:r>
            <a:endParaRPr lang="es-ES" noProof="0" dirty="0"/>
          </a:p>
          <a:p>
            <a:pPr marL="171450" indent="-171450">
              <a:buFont typeface="Arial" panose="020B0604020202020204" pitchFamily="34" charset="0"/>
              <a:buChar char="•"/>
            </a:pPr>
            <a:r>
              <a:rPr lang="es-ES" noProof="0" dirty="0"/>
              <a:t>Es importante que se </a:t>
            </a:r>
            <a:r>
              <a:rPr lang="es-ES" dirty="0"/>
              <a:t>aborden las enfermedades y los programas de salud nacionales que tienen prioridad.</a:t>
            </a:r>
            <a:endParaRPr lang="es-ES" noProof="0" dirty="0"/>
          </a:p>
          <a:p>
            <a:pPr marL="171450" indent="-171450">
              <a:buFont typeface="Arial" panose="020B0604020202020204" pitchFamily="34" charset="0"/>
              <a:buChar char="•"/>
            </a:pPr>
            <a:r>
              <a:rPr lang="es-ES" noProof="0" dirty="0"/>
              <a:t>Eviten los enfoques </a:t>
            </a:r>
            <a:r>
              <a:rPr lang="es-ES" dirty="0"/>
              <a:t>verticales de los programas de enfermedades que atentan contra la armonización y la eficiencia de la prestación de servicios de salud.</a:t>
            </a:r>
            <a:endParaRPr lang="es-ES" noProof="0" dirty="0"/>
          </a:p>
          <a:p>
            <a:pPr marL="171450" indent="-171450">
              <a:buFont typeface="Arial" panose="020B0604020202020204" pitchFamily="34" charset="0"/>
              <a:buChar char="•"/>
            </a:pPr>
            <a:r>
              <a:rPr lang="es-ES" dirty="0"/>
              <a:t>Esto se puede lograr a través de paquetes de servicios que incluyan los diferentes servicios de salud prestados conforme a los programas de enfermedades.</a:t>
            </a:r>
            <a:endParaRPr lang="fr-CH"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BC56A1BF-1CC1-4BBD-88CF-BFED76E52D9D}" type="slidenum">
              <a:rPr lang="fr-CH" smtClean="0"/>
              <a:t>28</a:t>
            </a:fld>
            <a:endParaRPr lang="fr-CH"/>
          </a:p>
        </p:txBody>
      </p:sp>
    </p:spTree>
    <p:extLst>
      <p:ext uri="{BB962C8B-B14F-4D97-AF65-F5344CB8AC3E}">
        <p14:creationId xmlns:p14="http://schemas.microsoft.com/office/powerpoint/2010/main" val="942495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29</a:t>
            </a:fld>
            <a:endParaRPr lang="fr-CH"/>
          </a:p>
        </p:txBody>
      </p:sp>
    </p:spTree>
    <p:extLst>
      <p:ext uri="{BB962C8B-B14F-4D97-AF65-F5344CB8AC3E}">
        <p14:creationId xmlns:p14="http://schemas.microsoft.com/office/powerpoint/2010/main" val="3765849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Los</a:t>
            </a:r>
            <a:r>
              <a:rPr lang="es-ES" baseline="0" noProof="0" dirty="0"/>
              <a:t> s</a:t>
            </a:r>
            <a:r>
              <a:rPr lang="es-ES" noProof="0" dirty="0"/>
              <a:t>ervicios de salud están en la cúspide de la pirámide. Además de la atención preventiva y curativa, también existen</a:t>
            </a:r>
            <a:r>
              <a:rPr lang="es-ES" baseline="0" noProof="0" dirty="0"/>
              <a:t> la atención paliativa y la atención de rehabilitación.</a:t>
            </a:r>
          </a:p>
          <a:p>
            <a:endParaRPr lang="es-ES" noProof="0" dirty="0"/>
          </a:p>
          <a:p>
            <a:r>
              <a:rPr lang="es-ES" b="0" u="sng" baseline="0" noProof="0" dirty="0"/>
              <a:t>Sector y servicios de salud</a:t>
            </a:r>
          </a:p>
          <a:p>
            <a:r>
              <a:rPr lang="es-ES" baseline="0" noProof="0" dirty="0"/>
              <a:t>El sector de la salud comprende el Ministerio de Salud y todos los establecimientos orientados a la prestación de asistencia sanitaria. Incluye los aspectos legales y la supervisión.</a:t>
            </a:r>
          </a:p>
          <a:p>
            <a:r>
              <a:rPr lang="es-ES" baseline="0" dirty="0"/>
              <a:t>Los servicios de salud abarcan los servicios regulares: la promoción de la salud y la atención de salud </a:t>
            </a:r>
            <a:r>
              <a:rPr lang="es-ES" sz="1200" b="0" i="0" kern="1200" dirty="0">
                <a:solidFill>
                  <a:schemeClr val="tx1"/>
                </a:solidFill>
                <a:effectLst/>
                <a:latin typeface="+mn-lt"/>
                <a:ea typeface="+mn-ea"/>
                <a:cs typeface="+mn-cs"/>
              </a:rPr>
              <a:t>preventiva, curativa, paliativa y de rehabilitación</a:t>
            </a:r>
            <a:r>
              <a:rPr lang="es-ES"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Medidas preventivas/casos de emergencia: casos normales, casos adicionales, gestión de riesgos…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baseline="0" dirty="0">
                <a:solidFill>
                  <a:schemeClr val="tx1"/>
                </a:solidFill>
                <a:highlight>
                  <a:srgbClr val="FFFF00"/>
                </a:highlight>
                <a:latin typeface="+mn-lt"/>
                <a:ea typeface="+mn-ea"/>
                <a:cs typeface="+mn-cs"/>
              </a:rPr>
              <a:t>Preparación frente a emergencias sanitarias</a:t>
            </a:r>
            <a:endParaRPr lang="es-ES" dirty="0"/>
          </a:p>
        </p:txBody>
      </p:sp>
      <p:sp>
        <p:nvSpPr>
          <p:cNvPr id="4" name="Slide Number Placeholder 3"/>
          <p:cNvSpPr>
            <a:spLocks noGrp="1"/>
          </p:cNvSpPr>
          <p:nvPr>
            <p:ph type="sldNum" sz="quarter" idx="10"/>
          </p:nvPr>
        </p:nvSpPr>
        <p:spPr/>
        <p:txBody>
          <a:bodyPr/>
          <a:lstStyle/>
          <a:p>
            <a:fld id="{AA5D30B7-F877-4FC6-B32C-20D5FE21BCAE}" type="slidenum">
              <a:rPr lang="fr-CH" smtClean="0"/>
              <a:t>3</a:t>
            </a:fld>
            <a:endParaRPr lang="fr-CH"/>
          </a:p>
        </p:txBody>
      </p:sp>
    </p:spTree>
    <p:extLst>
      <p:ext uri="{BB962C8B-B14F-4D97-AF65-F5344CB8AC3E}">
        <p14:creationId xmlns:p14="http://schemas.microsoft.com/office/powerpoint/2010/main" val="3904279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s-ES" noProof="0" dirty="0"/>
              <a:t>Pregunta para todos los participantes -&gt; obtener respuestas de ellos.</a:t>
            </a:r>
          </a:p>
          <a:p>
            <a:pPr defTabSz="933237">
              <a:defRPr/>
            </a:pPr>
            <a:endParaRPr lang="es-ES" dirty="0"/>
          </a:p>
          <a:p>
            <a:pPr defTabSz="933237">
              <a:defRPr/>
            </a:pPr>
            <a:r>
              <a:rPr lang="es-ES" dirty="0"/>
              <a:t>La información demuestra que el promedio de la cantidad de consultas externas por año en la población general varía: Colombia. 1,7; Países Bajos, </a:t>
            </a:r>
            <a:r>
              <a:rPr lang="es-ES" baseline="0" dirty="0"/>
              <a:t>8; y Corea del Sur, 16</a:t>
            </a:r>
            <a:r>
              <a:rPr lang="es-ES" dirty="0"/>
              <a:t> (OMS). </a:t>
            </a:r>
          </a:p>
          <a:p>
            <a:pPr defTabSz="933237">
              <a:defRPr/>
            </a:pPr>
            <a:r>
              <a:rPr lang="es-ES" dirty="0"/>
              <a:t>En la siguiente diapositiva, figura una descripción general de los cálculos aproximados que se pueden hacer.</a:t>
            </a:r>
            <a:r>
              <a:rPr lang="es-ES" baseline="0" dirty="0"/>
              <a:t> V</a:t>
            </a:r>
            <a:r>
              <a:rPr lang="es-ES" dirty="0"/>
              <a:t>. allí las notas para una explicación de cómo se llega al 1</a:t>
            </a:r>
            <a:r>
              <a:rPr lang="es-ES" sz="1200" kern="1200" noProof="0" dirty="0">
                <a:solidFill>
                  <a:schemeClr val="tx1"/>
                </a:solidFill>
                <a:effectLst/>
                <a:latin typeface="+mn-lt"/>
                <a:ea typeface="+mn-ea"/>
                <a:cs typeface="+mn-cs"/>
              </a:rPr>
              <a:t> </a:t>
            </a:r>
            <a:r>
              <a:rPr lang="es-ES" dirty="0"/>
              <a:t>% - 1</a:t>
            </a:r>
            <a:r>
              <a:rPr lang="es-ES" sz="1200" kern="1200" noProof="0" dirty="0">
                <a:solidFill>
                  <a:schemeClr val="tx1"/>
                </a:solidFill>
                <a:effectLst/>
                <a:latin typeface="+mn-lt"/>
                <a:ea typeface="+mn-ea"/>
                <a:cs typeface="+mn-cs"/>
              </a:rPr>
              <a:t> </a:t>
            </a:r>
            <a:r>
              <a:rPr lang="es-ES" dirty="0"/>
              <a:t>%…</a:t>
            </a:r>
          </a:p>
        </p:txBody>
      </p:sp>
      <p:sp>
        <p:nvSpPr>
          <p:cNvPr id="4" name="Slide Number Placeholder 3"/>
          <p:cNvSpPr>
            <a:spLocks noGrp="1"/>
          </p:cNvSpPr>
          <p:nvPr>
            <p:ph type="sldNum" sz="quarter" idx="10"/>
          </p:nvPr>
        </p:nvSpPr>
        <p:spPr/>
        <p:txBody>
          <a:bodyPr/>
          <a:lstStyle/>
          <a:p>
            <a:fld id="{BC56A1BF-1CC1-4BBD-88CF-BFED76E52D9D}" type="slidenum">
              <a:rPr lang="fr-CH" smtClean="0"/>
              <a:t>30</a:t>
            </a:fld>
            <a:endParaRPr lang="fr-CH"/>
          </a:p>
        </p:txBody>
      </p:sp>
    </p:spTree>
    <p:extLst>
      <p:ext uri="{BB962C8B-B14F-4D97-AF65-F5344CB8AC3E}">
        <p14:creationId xmlns:p14="http://schemas.microsoft.com/office/powerpoint/2010/main" val="347497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2008/9:</a:t>
            </a:r>
            <a:r>
              <a:rPr lang="es-ES" baseline="0" noProof="0" dirty="0"/>
              <a:t> dos estudios en campamentos de refugiados. Promedio de 2,2 de utilización de consultas externas por año (variación: África 1,8 y Asia 3,5; las mujeres consultan más que los hombres). Otros estudios similares -&gt; </a:t>
            </a:r>
            <a:r>
              <a:rPr lang="es-ES" dirty="0"/>
              <a:t>puede calcularse un porcentaje aproximado: 4 consultas por año en situaciones de crisis aguda</a:t>
            </a:r>
            <a:r>
              <a:rPr lang="es-ES" baseline="0" dirty="0"/>
              <a:t> por</a:t>
            </a:r>
            <a:r>
              <a:rPr lang="es-ES" dirty="0"/>
              <a:t> 10.000 personas</a:t>
            </a:r>
            <a:r>
              <a:rPr lang="es-ES" baseline="0" dirty="0"/>
              <a:t> equivale a</a:t>
            </a:r>
            <a:r>
              <a:rPr lang="es-ES" dirty="0"/>
              <a:t> 40.000 consultas por año.</a:t>
            </a:r>
            <a:r>
              <a:rPr lang="es-ES" baseline="0" dirty="0"/>
              <a:t> Dividir </a:t>
            </a:r>
            <a:r>
              <a:rPr lang="es-ES" dirty="0"/>
              <a:t>por 400 días = 100 por día -&gt; 100</a:t>
            </a:r>
            <a:r>
              <a:rPr lang="es-ES" baseline="0" dirty="0"/>
              <a:t>/</a:t>
            </a:r>
            <a:r>
              <a:rPr lang="es-ES" dirty="0"/>
              <a:t>10.000 = 1</a:t>
            </a:r>
            <a:r>
              <a:rPr lang="es-ES" sz="1200" dirty="0">
                <a:solidFill>
                  <a:schemeClr val="tx1"/>
                </a:solidFill>
                <a:ea typeface="Times New Roman" charset="0"/>
                <a:cs typeface="Times New Roman" charset="0"/>
              </a:rPr>
              <a:t> </a:t>
            </a:r>
            <a:r>
              <a:rPr lang="es-ES" dirty="0"/>
              <a:t>%. </a:t>
            </a:r>
            <a:r>
              <a:rPr lang="es-ES" sz="1200" b="0" i="0" kern="1200" dirty="0">
                <a:solidFill>
                  <a:schemeClr val="tx1"/>
                </a:solidFill>
                <a:effectLst/>
                <a:latin typeface="+mn-lt"/>
                <a:ea typeface="+mn-ea"/>
                <a:cs typeface="+mn-cs"/>
              </a:rPr>
              <a:t>Es un cálculo de base alta </a:t>
            </a:r>
            <a:r>
              <a:rPr lang="en-US" baseline="0" dirty="0"/>
              <a:t>-&gt; </a:t>
            </a:r>
            <a:r>
              <a:rPr lang="es-ES" baseline="0" noProof="0" dirty="0"/>
              <a:t>disminuirá cuando la situación se estabilice y las medidas preventivas tengan un efecto positivo en la morbilidad. Tasa de admisión hospitalaria: </a:t>
            </a:r>
            <a:r>
              <a:rPr lang="es-ES" baseline="0" dirty="0"/>
              <a:t>cálculo aproximado de 40/1.000 por año, o 1/10.000 por día -&gt; corresponde al 1</a:t>
            </a:r>
            <a:r>
              <a:rPr lang="es-ES" sz="1200" dirty="0">
                <a:solidFill>
                  <a:schemeClr val="tx1"/>
                </a:solidFill>
                <a:ea typeface="Times New Roman" charset="0"/>
                <a:cs typeface="Times New Roman" charset="0"/>
              </a:rPr>
              <a:t> </a:t>
            </a:r>
            <a:r>
              <a:rPr lang="es-ES" baseline="0" dirty="0"/>
              <a:t>% de las consultas diarias. </a:t>
            </a:r>
            <a:r>
              <a:rPr lang="es-ES" dirty="0"/>
              <a:t>Si se calcula el promedio</a:t>
            </a:r>
            <a:r>
              <a:rPr lang="es-ES" baseline="0" dirty="0"/>
              <a:t> del número de días de</a:t>
            </a:r>
            <a:r>
              <a:rPr lang="es-ES" dirty="0"/>
              <a:t> hospitalización, se necesitan diez días para una cama de hospital para 1.000 personas.</a:t>
            </a:r>
            <a:r>
              <a:rPr lang="es-ES" baseline="0" dirty="0"/>
              <a:t> L</a:t>
            </a:r>
            <a:r>
              <a:rPr lang="es-ES" dirty="0"/>
              <a:t>a distribución de la carga de trabajo por servicio variará </a:t>
            </a:r>
            <a:r>
              <a:rPr lang="es-ES" baseline="0" dirty="0"/>
              <a:t>según</a:t>
            </a:r>
            <a:r>
              <a:rPr lang="es-ES" dirty="0"/>
              <a:t> la situación (niños, </a:t>
            </a:r>
            <a:r>
              <a:rPr lang="es-ES" sz="1200" kern="1200" baseline="0" dirty="0">
                <a:solidFill>
                  <a:schemeClr val="tx1"/>
                </a:solidFill>
                <a:highlight>
                  <a:srgbClr val="FFFF00"/>
                </a:highlight>
                <a:latin typeface="+mn-lt"/>
                <a:ea typeface="+mn-ea"/>
                <a:cs typeface="+mn-cs"/>
              </a:rPr>
              <a:t>heridos de guerra</a:t>
            </a:r>
            <a:r>
              <a:rPr lang="es-ES" dirty="0"/>
              <a:t>…). </a:t>
            </a:r>
            <a:r>
              <a:rPr lang="es-ES" i="1" dirty="0"/>
              <a:t>Fuente:</a:t>
            </a:r>
            <a:r>
              <a:rPr lang="es-ES" i="1" baseline="0" dirty="0"/>
              <a:t> Pierre </a:t>
            </a:r>
            <a:r>
              <a:rPr lang="es-ES" i="1" baseline="0" dirty="0" err="1"/>
              <a:t>Perrin</a:t>
            </a:r>
            <a:r>
              <a:rPr lang="es-ES" i="1" baseline="0" dirty="0"/>
              <a:t>: </a:t>
            </a:r>
            <a:r>
              <a:rPr lang="es-ES" i="1" baseline="0" dirty="0" err="1"/>
              <a:t>Santé</a:t>
            </a:r>
            <a:r>
              <a:rPr lang="es-ES" i="1" baseline="0" dirty="0"/>
              <a:t> Publique et </a:t>
            </a:r>
            <a:r>
              <a:rPr lang="es-ES" i="1" baseline="0" dirty="0" err="1"/>
              <a:t>Sécurité</a:t>
            </a:r>
            <a:r>
              <a:rPr lang="es-ES" i="1" baseline="0" dirty="0"/>
              <a:t> </a:t>
            </a:r>
            <a:r>
              <a:rPr lang="es-ES" i="1" baseline="0" dirty="0" err="1"/>
              <a:t>Humaine</a:t>
            </a:r>
            <a:r>
              <a:rPr lang="es-ES" i="1" baseline="0" dirty="0"/>
              <a:t> </a:t>
            </a:r>
            <a:r>
              <a:rPr lang="es-ES" i="1" baseline="0" dirty="0" err="1"/>
              <a:t>dans</a:t>
            </a:r>
            <a:r>
              <a:rPr lang="es-ES" i="1" baseline="0" dirty="0"/>
              <a:t> les </a:t>
            </a:r>
            <a:r>
              <a:rPr lang="es-ES" i="1" baseline="0" dirty="0" err="1"/>
              <a:t>Conflits</a:t>
            </a:r>
            <a:r>
              <a:rPr lang="es-ES" i="1" baseline="0" dirty="0"/>
              <a:t> </a:t>
            </a:r>
            <a:r>
              <a:rPr lang="es-ES" i="1" baseline="0" dirty="0" err="1"/>
              <a:t>Armée</a:t>
            </a:r>
            <a:r>
              <a:rPr lang="es-ES" i="1" baseline="0" dirty="0"/>
              <a:t> (2015).</a:t>
            </a:r>
            <a:endParaRPr lang="es-ES" baseline="0" dirty="0"/>
          </a:p>
          <a:p>
            <a:endParaRPr lang="en-US"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31</a:t>
            </a:fld>
            <a:endParaRPr lang="fr-CH"/>
          </a:p>
        </p:txBody>
      </p:sp>
    </p:spTree>
    <p:extLst>
      <p:ext uri="{BB962C8B-B14F-4D97-AF65-F5344CB8AC3E}">
        <p14:creationId xmlns:p14="http://schemas.microsoft.com/office/powerpoint/2010/main" val="21882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i="1" noProof="0" dirty="0"/>
              <a:t>Explicar el ejercicio y,</a:t>
            </a:r>
            <a:r>
              <a:rPr lang="es-ES" i="1" baseline="0" noProof="0" dirty="0"/>
              <a:t> </a:t>
            </a:r>
            <a:r>
              <a:rPr lang="es-ES" i="1" noProof="0" dirty="0"/>
              <a:t>cuando los participantes estén realizando el trabajo grupal, dejar a la vista</a:t>
            </a:r>
            <a:r>
              <a:rPr lang="es-ES" i="1" baseline="0" noProof="0" dirty="0"/>
              <a:t> la próxima diapositiva </a:t>
            </a:r>
            <a:r>
              <a:rPr lang="es-ES" i="1" noProof="0" dirty="0"/>
              <a:t>para que tengan claras sus tareas.</a:t>
            </a:r>
          </a:p>
          <a:p>
            <a:endParaRPr lang="es-ES" noProof="0" dirty="0"/>
          </a:p>
          <a:p>
            <a:r>
              <a:rPr lang="es-ES" baseline="0" noProof="0" dirty="0"/>
              <a:t>Prestar apoyo a los servicios existentes c</a:t>
            </a:r>
            <a:r>
              <a:rPr lang="es-ES" noProof="0" dirty="0"/>
              <a:t>uando fuese posible </a:t>
            </a:r>
            <a:r>
              <a:rPr lang="es-ES" baseline="0" noProof="0" dirty="0"/>
              <a:t>(infraestructura, experiencia, recursos; </a:t>
            </a:r>
            <a:r>
              <a:rPr lang="es-ES" noProof="0" dirty="0"/>
              <a:t>habilitar servicios que no estaban disponibles</a:t>
            </a:r>
            <a:r>
              <a:rPr lang="es-ES" baseline="0" noProof="0" dirty="0"/>
              <a:t>). </a:t>
            </a:r>
          </a:p>
          <a:p>
            <a:r>
              <a:rPr lang="es-ES" dirty="0"/>
              <a:t>Cuando los servicios colapsan, parte de la población no tiene acceso a los servicios existentes, razones de seguridad…</a:t>
            </a:r>
          </a:p>
          <a:p>
            <a:r>
              <a:rPr lang="es-ES" baseline="0" noProof="0" dirty="0"/>
              <a:t>Si se necesita establecer nuevos o más servicios, asegúrense de que estén integrados en el sistema de salud existente (por ejemplo, normas profesionales, información compartida, evitar el </a:t>
            </a:r>
            <a:r>
              <a:rPr lang="es-ES" sz="1200" b="0" i="0" kern="1200" noProof="0" dirty="0">
                <a:solidFill>
                  <a:schemeClr val="tx1"/>
                </a:solidFill>
                <a:effectLst/>
                <a:latin typeface="+mn-lt"/>
                <a:ea typeface="+mn-ea"/>
                <a:cs typeface="+mn-cs"/>
              </a:rPr>
              <a:t>agotamiento del personal</a:t>
            </a:r>
            <a:r>
              <a:rPr lang="es-ES" baseline="0" noProof="0" dirty="0"/>
              <a:t>). Servicios fijos vs. móviles. Se debe garantizar el cumplimiento de las normas mínimas para los equipos médicos extranjeros.</a:t>
            </a:r>
            <a:endParaRPr lang="es-ES" noProof="0"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33</a:t>
            </a:fld>
            <a:endParaRPr lang="fr-CH"/>
          </a:p>
        </p:txBody>
      </p:sp>
    </p:spTree>
    <p:extLst>
      <p:ext uri="{BB962C8B-B14F-4D97-AF65-F5344CB8AC3E}">
        <p14:creationId xmlns:p14="http://schemas.microsoft.com/office/powerpoint/2010/main" val="4595646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34</a:t>
            </a:fld>
            <a:endParaRPr lang="fr-CH"/>
          </a:p>
        </p:txBody>
      </p:sp>
    </p:spTree>
    <p:extLst>
      <p:ext uri="{BB962C8B-B14F-4D97-AF65-F5344CB8AC3E}">
        <p14:creationId xmlns:p14="http://schemas.microsoft.com/office/powerpoint/2010/main" val="15324902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s-ES" noProof="0" dirty="0"/>
              <a:t>Deben cumplir lo contemplado en los paquetes esenciales de servicios de salud</a:t>
            </a:r>
            <a:r>
              <a:rPr lang="es-ES" baseline="0" noProof="0" dirty="0"/>
              <a:t> y </a:t>
            </a:r>
            <a:r>
              <a:rPr lang="es-ES" noProof="0" dirty="0"/>
              <a:t>los vinculados a las directrices nacionales y locales de prescripción.</a:t>
            </a:r>
          </a:p>
          <a:p>
            <a:pPr marL="228600" indent="-228600">
              <a:buAutoNum type="arabicPeriod"/>
            </a:pPr>
            <a:r>
              <a:rPr lang="es-ES" noProof="0" dirty="0"/>
              <a:t>Medicamentos precalificados (buenas licencias de fabricación), buen almacenamiento… Ser consciente del riesgo que implica reemplazar medicamentos de buena calidad por medicamentos falsos o de calidad inferior.</a:t>
            </a:r>
            <a:endParaRPr lang="es-ES" baseline="0" noProof="0" dirty="0"/>
          </a:p>
          <a:p>
            <a:pPr marL="228600" indent="-228600">
              <a:buAutoNum type="arabicPeriod"/>
            </a:pPr>
            <a:r>
              <a:rPr lang="es-ES" baseline="0" noProof="0" dirty="0"/>
              <a:t>Dependen de la disponibilidad, garantía de calidad y costo</a:t>
            </a:r>
            <a:r>
              <a:rPr lang="es-ES" noProof="0" dirty="0"/>
              <a:t> + licencias de importación.</a:t>
            </a:r>
          </a:p>
          <a:p>
            <a:pPr marL="228600" indent="-228600">
              <a:buAutoNum type="arabicPeriod"/>
            </a:pPr>
            <a:r>
              <a:rPr lang="es-ES" baseline="0" noProof="0" dirty="0"/>
              <a:t>Crisis aguda: empuje con los botiquines existentes -&gt; cambiar a una combinación de casos de insumos adaptados a centros de salud (productos en serie) = tracción</a:t>
            </a:r>
            <a:endParaRPr lang="es-ES" noProof="0" dirty="0"/>
          </a:p>
        </p:txBody>
      </p:sp>
      <p:sp>
        <p:nvSpPr>
          <p:cNvPr id="4" name="Slide Number Placeholder 3"/>
          <p:cNvSpPr>
            <a:spLocks noGrp="1"/>
          </p:cNvSpPr>
          <p:nvPr>
            <p:ph type="sldNum" sz="quarter" idx="10"/>
          </p:nvPr>
        </p:nvSpPr>
        <p:spPr/>
        <p:txBody>
          <a:bodyPr/>
          <a:lstStyle/>
          <a:p>
            <a:fld id="{BC56A1BF-1CC1-4BBD-88CF-BFED76E52D9D}" type="slidenum">
              <a:rPr lang="fr-CH" smtClean="0"/>
              <a:t>35</a:t>
            </a:fld>
            <a:endParaRPr lang="fr-CH"/>
          </a:p>
        </p:txBody>
      </p:sp>
    </p:spTree>
    <p:extLst>
      <p:ext uri="{BB962C8B-B14F-4D97-AF65-F5344CB8AC3E}">
        <p14:creationId xmlns:p14="http://schemas.microsoft.com/office/powerpoint/2010/main" val="1444167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s-ES" noProof="0" dirty="0"/>
              <a:t>Puede haber un paquete esencial de medicamentos en el país.</a:t>
            </a:r>
            <a:r>
              <a:rPr lang="es-ES" baseline="0" noProof="0" dirty="0"/>
              <a:t> </a:t>
            </a:r>
            <a:r>
              <a:rPr lang="es-ES" noProof="0" dirty="0"/>
              <a:t>Los insumos específicos de cada país se relacionarán con la situación específica. Deben utilizarse cuando sea posible. Se trabaja mundialmente con estos botiquines médicos (PSMI, botiquín para el tratamiento de enfermedades no transmisibles…). En algunos países, no se permite el uso de algunos elementos de botiquín. Por ejemplo, Grecia considera que el contenido de los botiquines no</a:t>
            </a:r>
            <a:r>
              <a:rPr lang="es-ES" sz="1200" b="0" i="0" kern="1200" noProof="0" dirty="0">
                <a:solidFill>
                  <a:schemeClr val="tx1"/>
                </a:solidFill>
                <a:effectLst/>
                <a:latin typeface="+mn-lt"/>
                <a:ea typeface="+mn-ea"/>
                <a:cs typeface="+mn-cs"/>
              </a:rPr>
              <a:t> cumple las normas </a:t>
            </a:r>
            <a:r>
              <a:rPr lang="es-ES" noProof="0" dirty="0"/>
              <a:t>(por ejemplo, para los cuidados paliativos), los medicamentos antipsicóticos del botiquín para el control de enfermedades no transmisibles pueden causar problemas, los comprimidos de malaria en los botiquines de zonas donde la enfermedad no está presente</a:t>
            </a:r>
            <a:r>
              <a:rPr lang="es-ES" baseline="0" noProof="0" dirty="0"/>
              <a:t>… En este último caso, las autoridades pueden solicitar que el botiquín no incluya ciertos elementos. </a:t>
            </a:r>
            <a:r>
              <a:rPr lang="es-ES" sz="1200" b="0" i="0" kern="1200" noProof="0" dirty="0">
                <a:solidFill>
                  <a:schemeClr val="tx1"/>
                </a:solidFill>
                <a:effectLst/>
                <a:latin typeface="+mn-lt"/>
                <a:ea typeface="+mn-ea"/>
                <a:cs typeface="+mn-cs"/>
              </a:rPr>
              <a:t>Es posible que los folletos explicativos que vienen con los botiquines no estén escritos en el idioma nacional y que algunos medicamentos no se conozcan.</a:t>
            </a:r>
            <a:endParaRPr lang="es-ES" noProof="0" dirty="0"/>
          </a:p>
        </p:txBody>
      </p:sp>
      <p:sp>
        <p:nvSpPr>
          <p:cNvPr id="4" name="Slide Number Placeholder 3"/>
          <p:cNvSpPr>
            <a:spLocks noGrp="1"/>
          </p:cNvSpPr>
          <p:nvPr>
            <p:ph type="sldNum" sz="quarter" idx="10"/>
          </p:nvPr>
        </p:nvSpPr>
        <p:spPr/>
        <p:txBody>
          <a:bodyPr/>
          <a:lstStyle/>
          <a:p>
            <a:fld id="{BC56A1BF-1CC1-4BBD-88CF-BFED76E52D9D}" type="slidenum">
              <a:rPr lang="fr-CH" smtClean="0"/>
              <a:t>36</a:t>
            </a:fld>
            <a:endParaRPr lang="fr-CH"/>
          </a:p>
        </p:txBody>
      </p:sp>
    </p:spTree>
    <p:extLst>
      <p:ext uri="{BB962C8B-B14F-4D97-AF65-F5344CB8AC3E}">
        <p14:creationId xmlns:p14="http://schemas.microsoft.com/office/powerpoint/2010/main" val="25980056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noProof="0" dirty="0"/>
              <a:t>El video se</a:t>
            </a:r>
            <a:r>
              <a:rPr lang="es-ES" baseline="0" noProof="0" dirty="0"/>
              <a:t> puede </a:t>
            </a:r>
            <a:r>
              <a:rPr lang="es-ES" sz="1100" baseline="0" noProof="0" dirty="0"/>
              <a:t>visualizar desde la diapositiva.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noProof="0" dirty="0"/>
              <a:t>También está disponible en la plataforma de los facilitadores del curso HELP y a través del</a:t>
            </a:r>
            <a:r>
              <a:rPr lang="es-ES" sz="1100" baseline="0" noProof="0" dirty="0"/>
              <a:t> siguiente enlace:</a:t>
            </a:r>
            <a:r>
              <a:rPr lang="es-ES" sz="1100" noProof="0" dirty="0"/>
              <a:t> https://www.icrc.org/en/document/afghanistan-healing-wounds-war</a:t>
            </a:r>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37</a:t>
            </a:fld>
            <a:endParaRPr lang="fr-CH"/>
          </a:p>
        </p:txBody>
      </p:sp>
    </p:spTree>
    <p:extLst>
      <p:ext uri="{BB962C8B-B14F-4D97-AF65-F5344CB8AC3E}">
        <p14:creationId xmlns:p14="http://schemas.microsoft.com/office/powerpoint/2010/main" val="25385956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err="1"/>
              <a:t>Farzana</a:t>
            </a:r>
            <a:r>
              <a:rPr lang="es-ES" noProof="0" dirty="0"/>
              <a:t>: atención prehospitalaria -&gt; atención hospitalaria/amputación -&gt; rehabilitación física. </a:t>
            </a:r>
          </a:p>
          <a:p>
            <a:r>
              <a:rPr lang="es-ES" noProof="0" dirty="0"/>
              <a:t>Con el tiempo, </a:t>
            </a:r>
            <a:r>
              <a:rPr lang="es-ES" noProof="0" dirty="0" err="1"/>
              <a:t>Farzana</a:t>
            </a:r>
            <a:r>
              <a:rPr lang="es-ES" noProof="0" dirty="0"/>
              <a:t> necesitará que se reemplacen</a:t>
            </a:r>
            <a:r>
              <a:rPr lang="es-ES" baseline="0" noProof="0" dirty="0"/>
              <a:t> </a:t>
            </a:r>
            <a:r>
              <a:rPr lang="es-ES" noProof="0" dirty="0"/>
              <a:t>o adapten sus prótesis.</a:t>
            </a:r>
          </a:p>
          <a:p>
            <a:r>
              <a:rPr lang="es-ES" noProof="0" dirty="0"/>
              <a:t>Es probable que necesite apoyo psicológico.</a:t>
            </a:r>
          </a:p>
          <a:p>
            <a:r>
              <a:rPr lang="es-ES" noProof="0" dirty="0"/>
              <a:t>Puede suceder que, en algún momento, </a:t>
            </a:r>
            <a:r>
              <a:rPr lang="es-ES" noProof="0" dirty="0" err="1"/>
              <a:t>Farzana</a:t>
            </a:r>
            <a:r>
              <a:rPr lang="es-ES" noProof="0" dirty="0"/>
              <a:t> tenga un problema con su muñón y requiera una intervención.</a:t>
            </a:r>
          </a:p>
          <a:p>
            <a:r>
              <a:rPr lang="es-ES" noProof="0" dirty="0"/>
              <a:t>La integración</a:t>
            </a:r>
            <a:r>
              <a:rPr lang="es-ES" baseline="0" noProof="0" dirty="0"/>
              <a:t> socioeconómica también es fundamental</a:t>
            </a:r>
            <a:r>
              <a:rPr lang="es-ES" noProof="0" dirty="0"/>
              <a:t>. </a:t>
            </a:r>
          </a:p>
          <a:p>
            <a:endParaRPr lang="en-GB" dirty="0"/>
          </a:p>
          <a:p>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38</a:t>
            </a:fld>
            <a:endParaRPr lang="fr-CH"/>
          </a:p>
        </p:txBody>
      </p:sp>
    </p:spTree>
    <p:extLst>
      <p:ext uri="{BB962C8B-B14F-4D97-AF65-F5344CB8AC3E}">
        <p14:creationId xmlns:p14="http://schemas.microsoft.com/office/powerpoint/2010/main" val="12871637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39</a:t>
            </a:fld>
            <a:endParaRPr lang="fr-CH"/>
          </a:p>
        </p:txBody>
      </p:sp>
    </p:spTree>
    <p:extLst>
      <p:ext uri="{BB962C8B-B14F-4D97-AF65-F5344CB8AC3E}">
        <p14:creationId xmlns:p14="http://schemas.microsoft.com/office/powerpoint/2010/main" val="18463189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s-ES" noProof="0" dirty="0"/>
              <a:t>El</a:t>
            </a:r>
            <a:r>
              <a:rPr lang="es-ES" baseline="0" noProof="0" dirty="0"/>
              <a:t> s</a:t>
            </a:r>
            <a:r>
              <a:rPr lang="es-ES" noProof="0" dirty="0"/>
              <a:t>istema de continuidad de la atención es implica continuidad a lo largo </a:t>
            </a:r>
            <a:r>
              <a:rPr lang="es-ES" sz="1200" b="0" i="0" kern="1200" noProof="0" dirty="0">
                <a:solidFill>
                  <a:schemeClr val="tx1"/>
                </a:solidFill>
                <a:effectLst/>
                <a:latin typeface="+mn-lt"/>
                <a:ea typeface="+mn-ea"/>
                <a:cs typeface="+mn-cs"/>
              </a:rPr>
              <a:t>del tiempo y entre diferentes niveles de atención sanitaria.</a:t>
            </a:r>
            <a:endParaRPr lang="es-ES" noProof="0" dirty="0"/>
          </a:p>
          <a:p>
            <a:pPr defTabSz="933237">
              <a:defRPr/>
            </a:pPr>
            <a:r>
              <a:rPr lang="es-ES" dirty="0"/>
              <a:t>Ejemplos:</a:t>
            </a:r>
            <a:r>
              <a:rPr lang="es-ES" baseline="0" dirty="0"/>
              <a:t> diabetes, paraplejia, tuberculosis, embarazo…</a:t>
            </a:r>
          </a:p>
          <a:p>
            <a:pPr defTabSz="933237">
              <a:defRPr/>
            </a:pPr>
            <a:r>
              <a:rPr lang="es-ES" baseline="0" dirty="0"/>
              <a:t>El costo de no tener en cuenta las consecuencias a largo plazo puede ser alto. Por ejemplo, la falta de</a:t>
            </a:r>
            <a:r>
              <a:rPr lang="es-ES" sz="1200" b="0" i="0" kern="1200" dirty="0">
                <a:solidFill>
                  <a:schemeClr val="tx1"/>
                </a:solidFill>
                <a:effectLst/>
                <a:latin typeface="+mn-lt"/>
                <a:ea typeface="+mn-ea"/>
                <a:cs typeface="+mn-cs"/>
              </a:rPr>
              <a:t> atención prenatal adecuada puede dar lugar al</a:t>
            </a:r>
            <a:r>
              <a:rPr lang="es-ES" sz="1200" b="0" i="0" kern="1200" baseline="0" dirty="0">
                <a:solidFill>
                  <a:schemeClr val="tx1"/>
                </a:solidFill>
                <a:effectLst/>
                <a:latin typeface="+mn-lt"/>
                <a:ea typeface="+mn-ea"/>
                <a:cs typeface="+mn-cs"/>
              </a:rPr>
              <a:t> sufrimiento de </a:t>
            </a:r>
            <a:r>
              <a:rPr lang="es-ES" sz="1200" b="0" i="0" kern="1200" dirty="0">
                <a:solidFill>
                  <a:schemeClr val="tx1"/>
                </a:solidFill>
                <a:effectLst/>
                <a:latin typeface="+mn-lt"/>
                <a:ea typeface="+mn-ea"/>
                <a:cs typeface="+mn-cs"/>
              </a:rPr>
              <a:t>alguna discapacidad por parte del niño o a</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la muerte de la madre, una diabetes que no se atiende adecuadamente puede provocar úlceras </a:t>
            </a:r>
            <a:r>
              <a:rPr lang="es-ES" baseline="0" dirty="0"/>
              <a:t>-&gt; amputación.</a:t>
            </a:r>
            <a:endParaRPr lang="es-ES"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40</a:t>
            </a:fld>
            <a:endParaRPr lang="fr-CH"/>
          </a:p>
        </p:txBody>
      </p:sp>
    </p:spTree>
    <p:extLst>
      <p:ext uri="{BB962C8B-B14F-4D97-AF65-F5344CB8AC3E}">
        <p14:creationId xmlns:p14="http://schemas.microsoft.com/office/powerpoint/2010/main" val="2202731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Debemos recordar</a:t>
            </a:r>
            <a:r>
              <a:rPr lang="es-ES" baseline="0" noProof="0" dirty="0"/>
              <a:t> que tratar las enfermedades sin tener en cuenta otras medidas de salud pública puede significar </a:t>
            </a:r>
            <a:r>
              <a:rPr lang="es-ES" noProof="0" dirty="0"/>
              <a:t>que las personas entren en un círculo vicioso.</a:t>
            </a:r>
          </a:p>
          <a:p>
            <a:r>
              <a:rPr lang="es-ES" noProof="0" dirty="0"/>
              <a:t>Por ejemplo:</a:t>
            </a:r>
            <a:r>
              <a:rPr lang="es-ES" baseline="0" noProof="0" dirty="0"/>
              <a:t> enfermedades diarreicas </a:t>
            </a:r>
            <a:r>
              <a:rPr lang="es-ES" noProof="0" dirty="0"/>
              <a:t>-&gt; ir al</a:t>
            </a:r>
            <a:r>
              <a:rPr lang="es-ES" baseline="0" noProof="0" dirty="0"/>
              <a:t> hogar</a:t>
            </a:r>
            <a:r>
              <a:rPr lang="es-ES" noProof="0" dirty="0"/>
              <a:t>, a un entorno con agua y saneamiento deficientes -&gt; volver a la clínica con diarrea.</a:t>
            </a:r>
          </a:p>
        </p:txBody>
      </p:sp>
      <p:sp>
        <p:nvSpPr>
          <p:cNvPr id="4" name="Slide Number Placeholder 3"/>
          <p:cNvSpPr>
            <a:spLocks noGrp="1"/>
          </p:cNvSpPr>
          <p:nvPr>
            <p:ph type="sldNum" sz="quarter" idx="10"/>
          </p:nvPr>
        </p:nvSpPr>
        <p:spPr/>
        <p:txBody>
          <a:bodyPr/>
          <a:lstStyle/>
          <a:p>
            <a:fld id="{BC56A1BF-1CC1-4BBD-88CF-BFED76E52D9D}" type="slidenum">
              <a:rPr lang="fr-CH" smtClean="0"/>
              <a:t>4</a:t>
            </a:fld>
            <a:endParaRPr lang="fr-CH"/>
          </a:p>
        </p:txBody>
      </p:sp>
    </p:spTree>
    <p:extLst>
      <p:ext uri="{BB962C8B-B14F-4D97-AF65-F5344CB8AC3E}">
        <p14:creationId xmlns:p14="http://schemas.microsoft.com/office/powerpoint/2010/main" val="17424760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r>
              <a:rPr lang="es-ES" dirty="0"/>
              <a:t>N. B. No olvidar dar visibilidad a las personas que no tienen voz.</a:t>
            </a:r>
            <a:endParaRPr lang="en-US" altLang="en-US" dirty="0">
              <a:latin typeface="Arial" charset="0"/>
              <a:ea typeface="ＭＳ Ｐゴシック" charset="-128"/>
            </a:endParaRPr>
          </a:p>
        </p:txBody>
      </p:sp>
      <p:sp>
        <p:nvSpPr>
          <p:cNvPr id="4" name="Slide Number Placeholder 3"/>
          <p:cNvSpPr>
            <a:spLocks noGrp="1"/>
          </p:cNvSpPr>
          <p:nvPr>
            <p:ph type="sldNum" sz="quarter" idx="10"/>
          </p:nvPr>
        </p:nvSpPr>
        <p:spPr/>
        <p:txBody>
          <a:bodyPr/>
          <a:lstStyle/>
          <a:p>
            <a:fld id="{BC56A1BF-1CC1-4BBD-88CF-BFED76E52D9D}" type="slidenum">
              <a:rPr lang="fr-CH" smtClean="0"/>
              <a:t>41</a:t>
            </a:fld>
            <a:endParaRPr lang="fr-CH"/>
          </a:p>
        </p:txBody>
      </p:sp>
    </p:spTree>
    <p:extLst>
      <p:ext uri="{BB962C8B-B14F-4D97-AF65-F5344CB8AC3E}">
        <p14:creationId xmlns:p14="http://schemas.microsoft.com/office/powerpoint/2010/main" val="9452752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Este es un enfoque que pueden utilizar para agruparlos.</a:t>
            </a:r>
            <a:endParaRPr lang="es-ES" baseline="0" dirty="0"/>
          </a:p>
          <a:p>
            <a:r>
              <a:rPr lang="es-ES" i="0" dirty="0"/>
              <a:t>Observación general nro. 14 del Comité de Derechos Económicos, Sociales y Culturales</a:t>
            </a:r>
            <a:r>
              <a:rPr lang="es-ES" baseline="0" dirty="0"/>
              <a:t>: </a:t>
            </a:r>
            <a:r>
              <a:rPr lang="es-ES" dirty="0"/>
              <a:t>El derecho al disfrute del más alto nivel posible de salud.</a:t>
            </a:r>
          </a:p>
          <a:p>
            <a:endParaRPr lang="es-ES" dirty="0"/>
          </a:p>
          <a:p>
            <a:r>
              <a:rPr lang="es-ES" noProof="0" dirty="0"/>
              <a:t>Diferentes</a:t>
            </a:r>
            <a:r>
              <a:rPr lang="es-ES" baseline="0" noProof="0" dirty="0"/>
              <a:t> factores de la a</a:t>
            </a:r>
            <a:r>
              <a:rPr lang="es-ES" noProof="0" dirty="0"/>
              <a:t>ccesibilidad:</a:t>
            </a:r>
            <a:r>
              <a:rPr lang="es-ES" baseline="0" noProof="0" dirty="0"/>
              <a:t> culturales, geográficos, de asequibilidad, de seguridad…</a:t>
            </a:r>
            <a:endParaRPr lang="es-ES" noProof="0" dirty="0"/>
          </a:p>
        </p:txBody>
      </p:sp>
      <p:sp>
        <p:nvSpPr>
          <p:cNvPr id="4" name="Slide Number Placeholder 3"/>
          <p:cNvSpPr>
            <a:spLocks noGrp="1"/>
          </p:cNvSpPr>
          <p:nvPr>
            <p:ph type="sldNum" sz="quarter" idx="10"/>
          </p:nvPr>
        </p:nvSpPr>
        <p:spPr/>
        <p:txBody>
          <a:bodyPr/>
          <a:lstStyle/>
          <a:p>
            <a:fld id="{BC56A1BF-1CC1-4BBD-88CF-BFED76E52D9D}" type="slidenum">
              <a:rPr lang="fr-CH" smtClean="0"/>
              <a:t>43</a:t>
            </a:fld>
            <a:endParaRPr lang="fr-CH"/>
          </a:p>
        </p:txBody>
      </p:sp>
    </p:spTree>
    <p:extLst>
      <p:ext uri="{BB962C8B-B14F-4D97-AF65-F5344CB8AC3E}">
        <p14:creationId xmlns:p14="http://schemas.microsoft.com/office/powerpoint/2010/main" val="2580968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FCV = </a:t>
            </a:r>
            <a:r>
              <a:rPr lang="es-ES" dirty="0"/>
              <a:t>fragilidad, conflicto y violencia.</a:t>
            </a:r>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44</a:t>
            </a:fld>
            <a:endParaRPr lang="fr-CH"/>
          </a:p>
        </p:txBody>
      </p:sp>
    </p:spTree>
    <p:extLst>
      <p:ext uri="{BB962C8B-B14F-4D97-AF65-F5344CB8AC3E}">
        <p14:creationId xmlns:p14="http://schemas.microsoft.com/office/powerpoint/2010/main" val="38288008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noProof="0" dirty="0">
                <a:solidFill>
                  <a:schemeClr val="tx1"/>
                </a:solidFill>
                <a:effectLst/>
                <a:latin typeface="+mn-lt"/>
                <a:ea typeface="+mn-ea"/>
                <a:cs typeface="+mn-cs"/>
              </a:rPr>
              <a:t>Mundialmente, la asistencia sanitaria de mala calidad provoca</a:t>
            </a:r>
            <a:r>
              <a:rPr lang="es-ES" sz="1200" kern="1200" baseline="0" noProof="0" dirty="0">
                <a:solidFill>
                  <a:schemeClr val="tx1"/>
                </a:solidFill>
                <a:effectLst/>
                <a:latin typeface="+mn-lt"/>
                <a:ea typeface="+mn-ea"/>
                <a:cs typeface="+mn-cs"/>
              </a:rPr>
              <a:t> daño a la salud humana.</a:t>
            </a:r>
            <a:r>
              <a:rPr lang="es-ES" sz="1200" kern="1200" noProof="0" dirty="0">
                <a:solidFill>
                  <a:schemeClr val="tx1"/>
                </a:solidFill>
                <a:effectLst/>
                <a:latin typeface="+mn-lt"/>
                <a:ea typeface="+mn-ea"/>
                <a:cs typeface="+mn-cs"/>
              </a:rPr>
              <a:t> </a:t>
            </a:r>
            <a:r>
              <a:rPr lang="es-ES" sz="1200" b="0" i="0" kern="1200" noProof="0" dirty="0">
                <a:solidFill>
                  <a:schemeClr val="tx1"/>
                </a:solidFill>
                <a:effectLst/>
                <a:latin typeface="+mn-lt"/>
                <a:ea typeface="+mn-ea"/>
                <a:cs typeface="+mn-cs"/>
              </a:rPr>
              <a:t>Cada año, se atribuyen entre 5,7 y 8,4 millones de muertes a la atención de calidad deficiente en los países de ingresos bajos y medianos</a:t>
            </a:r>
            <a:r>
              <a:rPr lang="en-US" sz="1200" kern="1200" dirty="0">
                <a:solidFill>
                  <a:schemeClr val="tx1"/>
                </a:solidFill>
                <a:effectLst/>
                <a:latin typeface="+mn-lt"/>
                <a:ea typeface="+mn-ea"/>
                <a:cs typeface="+mn-cs"/>
              </a:rPr>
              <a:t>. </a:t>
            </a:r>
            <a:r>
              <a:rPr lang="es-ES" dirty="0"/>
              <a:t>Se puede esperar que estos</a:t>
            </a:r>
            <a:r>
              <a:rPr lang="es-ES" baseline="0" dirty="0"/>
              <a:t> números sean aún mayores en</a:t>
            </a:r>
            <a:r>
              <a:rPr lang="es-ES" dirty="0"/>
              <a:t> </a:t>
            </a:r>
            <a:r>
              <a:rPr lang="es-ES" noProof="0" dirty="0"/>
              <a:t>los países afectados por adversidades extremas. En los</a:t>
            </a:r>
            <a:r>
              <a:rPr lang="es-ES" baseline="0" noProof="0" dirty="0"/>
              <a:t> servicios de salud </a:t>
            </a:r>
            <a:r>
              <a:rPr lang="es-ES" baseline="0" noProof="0" dirty="0" err="1"/>
              <a:t>resilientes</a:t>
            </a:r>
            <a:r>
              <a:rPr lang="es-ES" baseline="0" noProof="0" dirty="0"/>
              <a:t>, se </a:t>
            </a:r>
            <a:r>
              <a:rPr lang="es-ES" noProof="0" dirty="0"/>
              <a:t>exige la calidad como base.</a:t>
            </a:r>
            <a:r>
              <a:rPr lang="es-ES" sz="1200" kern="1200" noProof="0" dirty="0">
                <a:solidFill>
                  <a:schemeClr val="tx1"/>
                </a:solidFill>
                <a:effectLst/>
                <a:latin typeface="+mn-lt"/>
                <a:ea typeface="+mn-ea"/>
                <a:cs typeface="+mn-cs"/>
              </a:rPr>
              <a:t> El éxito y el valor de la cobertura sanitaria universal dependen de su capacidad de prestar servicios de calidad a todas las personas en cualquier lugar. </a:t>
            </a:r>
            <a:r>
              <a:rPr lang="es-ES" sz="1200" b="0" i="0" kern="1200" noProof="0" dirty="0">
                <a:solidFill>
                  <a:schemeClr val="tx1"/>
                </a:solidFill>
                <a:effectLst/>
                <a:latin typeface="+mn-lt"/>
                <a:ea typeface="+mn-ea"/>
                <a:cs typeface="+mn-cs"/>
              </a:rPr>
              <a:t>Academias Nacionales de Ciencias, Ingeniería y Medicina</a:t>
            </a:r>
            <a:r>
              <a:rPr lang="es-ES" sz="1200" kern="1200" noProof="0" dirty="0">
                <a:solidFill>
                  <a:schemeClr val="tx1"/>
                </a:solidFill>
                <a:effectLst/>
                <a:latin typeface="+mn-lt"/>
                <a:ea typeface="+mn-ea"/>
                <a:cs typeface="+mn-cs"/>
              </a:rPr>
              <a:t> (2018). </a:t>
            </a:r>
            <a:r>
              <a:rPr lang="es-ES" sz="1200" i="1" kern="1200" noProof="0" dirty="0" err="1">
                <a:solidFill>
                  <a:schemeClr val="tx1"/>
                </a:solidFill>
                <a:effectLst/>
                <a:latin typeface="+mn-lt"/>
                <a:ea typeface="+mn-ea"/>
                <a:cs typeface="+mn-cs"/>
              </a:rPr>
              <a:t>Crossing</a:t>
            </a:r>
            <a:r>
              <a:rPr lang="es-ES" sz="1200" i="1" kern="1200" noProof="0" dirty="0">
                <a:solidFill>
                  <a:schemeClr val="tx1"/>
                </a:solidFill>
                <a:effectLst/>
                <a:latin typeface="+mn-lt"/>
                <a:ea typeface="+mn-ea"/>
                <a:cs typeface="+mn-cs"/>
              </a:rPr>
              <a:t> </a:t>
            </a:r>
            <a:r>
              <a:rPr lang="es-ES" sz="1200" i="1" kern="1200" noProof="0" dirty="0" err="1">
                <a:solidFill>
                  <a:schemeClr val="tx1"/>
                </a:solidFill>
                <a:effectLst/>
                <a:latin typeface="+mn-lt"/>
                <a:ea typeface="+mn-ea"/>
                <a:cs typeface="+mn-cs"/>
              </a:rPr>
              <a:t>the</a:t>
            </a:r>
            <a:r>
              <a:rPr lang="es-ES" sz="1200" i="1" kern="1200" noProof="0" dirty="0">
                <a:solidFill>
                  <a:schemeClr val="tx1"/>
                </a:solidFill>
                <a:effectLst/>
                <a:latin typeface="+mn-lt"/>
                <a:ea typeface="+mn-ea"/>
                <a:cs typeface="+mn-cs"/>
              </a:rPr>
              <a:t> Global </a:t>
            </a:r>
            <a:r>
              <a:rPr lang="es-ES" sz="1200" i="1" kern="1200" noProof="0" dirty="0" err="1">
                <a:solidFill>
                  <a:schemeClr val="tx1"/>
                </a:solidFill>
                <a:effectLst/>
                <a:latin typeface="+mn-lt"/>
                <a:ea typeface="+mn-ea"/>
                <a:cs typeface="+mn-cs"/>
              </a:rPr>
              <a:t>Quality</a:t>
            </a:r>
            <a:r>
              <a:rPr lang="es-ES" sz="1200" i="1" kern="1200" noProof="0" dirty="0">
                <a:solidFill>
                  <a:schemeClr val="tx1"/>
                </a:solidFill>
                <a:effectLst/>
                <a:latin typeface="+mn-lt"/>
                <a:ea typeface="+mn-ea"/>
                <a:cs typeface="+mn-cs"/>
              </a:rPr>
              <a:t> </a:t>
            </a:r>
            <a:r>
              <a:rPr lang="es-ES" sz="1200" i="1" kern="1200" noProof="0" dirty="0" err="1">
                <a:solidFill>
                  <a:schemeClr val="tx1"/>
                </a:solidFill>
                <a:effectLst/>
                <a:latin typeface="+mn-lt"/>
                <a:ea typeface="+mn-ea"/>
                <a:cs typeface="+mn-cs"/>
              </a:rPr>
              <a:t>Chasm</a:t>
            </a:r>
            <a:r>
              <a:rPr lang="es-ES" sz="1200" i="1" kern="1200" noProof="0" dirty="0">
                <a:solidFill>
                  <a:schemeClr val="tx1"/>
                </a:solidFill>
                <a:effectLst/>
                <a:latin typeface="+mn-lt"/>
                <a:ea typeface="+mn-ea"/>
                <a:cs typeface="+mn-cs"/>
              </a:rPr>
              <a:t>: </a:t>
            </a:r>
            <a:r>
              <a:rPr lang="es-ES" sz="1200" i="1" kern="1200" noProof="0" dirty="0" err="1">
                <a:solidFill>
                  <a:schemeClr val="tx1"/>
                </a:solidFill>
                <a:effectLst/>
                <a:latin typeface="+mn-lt"/>
                <a:ea typeface="+mn-ea"/>
                <a:cs typeface="+mn-cs"/>
              </a:rPr>
              <a:t>Improving</a:t>
            </a:r>
            <a:r>
              <a:rPr lang="es-ES" sz="1200" i="1" kern="1200" noProof="0" dirty="0">
                <a:solidFill>
                  <a:schemeClr val="tx1"/>
                </a:solidFill>
                <a:effectLst/>
                <a:latin typeface="+mn-lt"/>
                <a:ea typeface="+mn-ea"/>
                <a:cs typeface="+mn-cs"/>
              </a:rPr>
              <a:t> </a:t>
            </a:r>
            <a:r>
              <a:rPr lang="es-ES" sz="1200" i="1" kern="1200" noProof="0" dirty="0" err="1">
                <a:solidFill>
                  <a:schemeClr val="tx1"/>
                </a:solidFill>
                <a:effectLst/>
                <a:latin typeface="+mn-lt"/>
                <a:ea typeface="+mn-ea"/>
                <a:cs typeface="+mn-cs"/>
              </a:rPr>
              <a:t>Health</a:t>
            </a:r>
            <a:r>
              <a:rPr lang="es-ES" sz="1200" i="1" kern="1200" noProof="0" dirty="0">
                <a:solidFill>
                  <a:schemeClr val="tx1"/>
                </a:solidFill>
                <a:effectLst/>
                <a:latin typeface="+mn-lt"/>
                <a:ea typeface="+mn-ea"/>
                <a:cs typeface="+mn-cs"/>
              </a:rPr>
              <a:t> </a:t>
            </a:r>
            <a:r>
              <a:rPr lang="es-ES" sz="1200" i="1" kern="1200" noProof="0" dirty="0" err="1">
                <a:solidFill>
                  <a:schemeClr val="tx1"/>
                </a:solidFill>
                <a:effectLst/>
                <a:latin typeface="+mn-lt"/>
                <a:ea typeface="+mn-ea"/>
                <a:cs typeface="+mn-cs"/>
              </a:rPr>
              <a:t>Care</a:t>
            </a:r>
            <a:r>
              <a:rPr lang="es-ES" sz="1200" i="1" kern="1200" noProof="0" dirty="0">
                <a:solidFill>
                  <a:schemeClr val="tx1"/>
                </a:solidFill>
                <a:effectLst/>
                <a:latin typeface="+mn-lt"/>
                <a:ea typeface="+mn-ea"/>
                <a:cs typeface="+mn-cs"/>
              </a:rPr>
              <a:t> </a:t>
            </a:r>
            <a:r>
              <a:rPr lang="es-ES" sz="1200" i="1" kern="1200" noProof="0" dirty="0" err="1">
                <a:solidFill>
                  <a:schemeClr val="tx1"/>
                </a:solidFill>
                <a:effectLst/>
                <a:latin typeface="+mn-lt"/>
                <a:ea typeface="+mn-ea"/>
                <a:cs typeface="+mn-cs"/>
              </a:rPr>
              <a:t>Worldwide</a:t>
            </a:r>
            <a:r>
              <a:rPr lang="es-ES" sz="1200" i="0" kern="1200" noProof="0" dirty="0">
                <a:solidFill>
                  <a:schemeClr val="tx1"/>
                </a:solidFill>
                <a:effectLst/>
                <a:latin typeface="+mn-lt"/>
                <a:ea typeface="+mn-ea"/>
                <a:cs typeface="+mn-cs"/>
              </a:rPr>
              <a:t> </a:t>
            </a:r>
            <a:r>
              <a:rPr lang="es-ES" sz="1200" b="0" i="0" kern="1200" noProof="0" dirty="0">
                <a:solidFill>
                  <a:schemeClr val="tx1"/>
                </a:solidFill>
                <a:effectLst/>
                <a:latin typeface="+mn-lt"/>
                <a:ea typeface="+mn-ea"/>
                <a:cs typeface="+mn-cs"/>
              </a:rPr>
              <a:t>(Cruzar</a:t>
            </a:r>
            <a:r>
              <a:rPr lang="es-ES" sz="1200" b="0" i="0" kern="1200" baseline="0" noProof="0" dirty="0">
                <a:solidFill>
                  <a:schemeClr val="tx1"/>
                </a:solidFill>
                <a:effectLst/>
                <a:latin typeface="+mn-lt"/>
                <a:ea typeface="+mn-ea"/>
                <a:cs typeface="+mn-cs"/>
              </a:rPr>
              <a:t> </a:t>
            </a:r>
            <a:r>
              <a:rPr lang="es-ES" sz="1200" b="0" i="0" kern="1200" noProof="0" dirty="0">
                <a:solidFill>
                  <a:schemeClr val="tx1"/>
                </a:solidFill>
                <a:effectLst/>
                <a:latin typeface="+mn-lt"/>
                <a:ea typeface="+mn-ea"/>
                <a:cs typeface="+mn-cs"/>
              </a:rPr>
              <a:t>el abismo de la calidad: mejorar la atención de salud en todo</a:t>
            </a:r>
            <a:r>
              <a:rPr lang="es-ES" sz="1200" b="0" i="0" kern="1200" baseline="0" noProof="0" dirty="0">
                <a:solidFill>
                  <a:schemeClr val="tx1"/>
                </a:solidFill>
                <a:effectLst/>
                <a:latin typeface="+mn-lt"/>
                <a:ea typeface="+mn-ea"/>
                <a:cs typeface="+mn-cs"/>
              </a:rPr>
              <a:t> el </a:t>
            </a:r>
            <a:r>
              <a:rPr lang="es-ES" sz="1200" b="0" i="0" kern="1200" noProof="0" dirty="0">
                <a:solidFill>
                  <a:schemeClr val="tx1"/>
                </a:solidFill>
                <a:effectLst/>
                <a:latin typeface="+mn-lt"/>
                <a:ea typeface="+mn-ea"/>
                <a:cs typeface="+mn-cs"/>
              </a:rPr>
              <a:t>mundo)</a:t>
            </a:r>
            <a:r>
              <a:rPr lang="es-ES" sz="1200" i="1" kern="1200" noProof="0" dirty="0">
                <a:solidFill>
                  <a:schemeClr val="tx1"/>
                </a:solidFill>
                <a:effectLst/>
                <a:latin typeface="+mn-lt"/>
                <a:ea typeface="+mn-ea"/>
                <a:cs typeface="+mn-cs"/>
              </a:rPr>
              <a:t>. </a:t>
            </a:r>
            <a:r>
              <a:rPr lang="es-ES" sz="1200" kern="1200" noProof="0" dirty="0">
                <a:solidFill>
                  <a:schemeClr val="tx1"/>
                </a:solidFill>
                <a:effectLst/>
                <a:latin typeface="+mn-lt"/>
                <a:ea typeface="+mn-ea"/>
                <a:cs typeface="+mn-cs"/>
              </a:rPr>
              <a:t>Washington </a:t>
            </a:r>
            <a:r>
              <a:rPr lang="es-ES" sz="1200" b="0" i="0" kern="1200" noProof="0" dirty="0">
                <a:solidFill>
                  <a:schemeClr val="tx1"/>
                </a:solidFill>
                <a:effectLst/>
                <a:latin typeface="+mn-lt"/>
                <a:ea typeface="+mn-ea"/>
                <a:cs typeface="+mn-cs"/>
              </a:rPr>
              <a:t>D. C.</a:t>
            </a:r>
            <a:r>
              <a:rPr lang="es-ES" sz="1200" kern="1200" noProof="0" dirty="0">
                <a:solidFill>
                  <a:schemeClr val="tx1"/>
                </a:solidFill>
                <a:effectLst/>
                <a:latin typeface="+mn-lt"/>
                <a:ea typeface="+mn-ea"/>
                <a:cs typeface="+mn-cs"/>
              </a:rPr>
              <a:t>: </a:t>
            </a:r>
            <a:r>
              <a:rPr lang="es-ES" sz="1200" kern="1200" noProof="0" dirty="0" err="1">
                <a:solidFill>
                  <a:schemeClr val="tx1"/>
                </a:solidFill>
                <a:effectLst/>
                <a:latin typeface="+mn-lt"/>
                <a:ea typeface="+mn-ea"/>
                <a:cs typeface="+mn-cs"/>
              </a:rPr>
              <a:t>The</a:t>
            </a:r>
            <a:r>
              <a:rPr lang="es-ES" sz="1200" kern="1200" noProof="0" dirty="0">
                <a:solidFill>
                  <a:schemeClr val="tx1"/>
                </a:solidFill>
                <a:effectLst/>
                <a:latin typeface="+mn-lt"/>
                <a:ea typeface="+mn-ea"/>
                <a:cs typeface="+mn-cs"/>
              </a:rPr>
              <a:t> </a:t>
            </a:r>
            <a:r>
              <a:rPr lang="es-ES" sz="1200" kern="1200" noProof="0" dirty="0" err="1">
                <a:solidFill>
                  <a:schemeClr val="tx1"/>
                </a:solidFill>
                <a:effectLst/>
                <a:latin typeface="+mn-lt"/>
                <a:ea typeface="+mn-ea"/>
                <a:cs typeface="+mn-cs"/>
              </a:rPr>
              <a:t>National</a:t>
            </a:r>
            <a:r>
              <a:rPr lang="es-ES" sz="1200" kern="1200" noProof="0" dirty="0">
                <a:solidFill>
                  <a:schemeClr val="tx1"/>
                </a:solidFill>
                <a:effectLst/>
                <a:latin typeface="+mn-lt"/>
                <a:ea typeface="+mn-ea"/>
                <a:cs typeface="+mn-cs"/>
              </a:rPr>
              <a:t> </a:t>
            </a:r>
            <a:r>
              <a:rPr lang="es-ES" sz="1200" kern="1200" noProof="0" dirty="0" err="1">
                <a:solidFill>
                  <a:schemeClr val="tx1"/>
                </a:solidFill>
                <a:effectLst/>
                <a:latin typeface="+mn-lt"/>
                <a:ea typeface="+mn-ea"/>
                <a:cs typeface="+mn-cs"/>
              </a:rPr>
              <a:t>Academies</a:t>
            </a:r>
            <a:r>
              <a:rPr lang="es-ES" sz="1200" kern="1200" noProof="0" dirty="0">
                <a:solidFill>
                  <a:schemeClr val="tx1"/>
                </a:solidFill>
                <a:effectLst/>
                <a:latin typeface="+mn-lt"/>
                <a:ea typeface="+mn-ea"/>
                <a:cs typeface="+mn-cs"/>
              </a:rPr>
              <a:t> </a:t>
            </a:r>
            <a:r>
              <a:rPr lang="es-ES" sz="1200" kern="1200" noProof="0" dirty="0" err="1">
                <a:solidFill>
                  <a:schemeClr val="tx1"/>
                </a:solidFill>
                <a:effectLst/>
                <a:latin typeface="+mn-lt"/>
                <a:ea typeface="+mn-ea"/>
                <a:cs typeface="+mn-cs"/>
              </a:rPr>
              <a:t>Press</a:t>
            </a:r>
            <a:r>
              <a:rPr lang="es-ES" sz="1200" kern="1200" noProof="0" dirty="0">
                <a:solidFill>
                  <a:schemeClr val="tx1"/>
                </a:solidFill>
                <a:effectLst/>
                <a:latin typeface="+mn-lt"/>
                <a:ea typeface="+mn-ea"/>
                <a:cs typeface="+mn-cs"/>
              </a:rPr>
              <a:t>. Tomado de </a:t>
            </a:r>
            <a:r>
              <a:rPr lang="es-ES" sz="1200" u="sng" kern="1200" noProof="0" dirty="0">
                <a:solidFill>
                  <a:schemeClr val="tx1"/>
                </a:solidFill>
                <a:effectLst/>
                <a:latin typeface="+mn-lt"/>
                <a:ea typeface="+mn-ea"/>
                <a:cs typeface="+mn-cs"/>
                <a:hlinkClick r:id="rId3"/>
              </a:rPr>
              <a:t>https://doi.org/10.17226/XXXXX</a:t>
            </a:r>
            <a:r>
              <a:rPr lang="es-ES" sz="1200" kern="1200" noProof="0" dirty="0">
                <a:solidFill>
                  <a:schemeClr val="tx1"/>
                </a:solidFill>
                <a:effectLst/>
                <a:latin typeface="+mn-lt"/>
                <a:ea typeface="+mn-ea"/>
                <a:cs typeface="+mn-cs"/>
              </a:rPr>
              <a:t>.</a:t>
            </a:r>
          </a:p>
          <a:p>
            <a:endParaRPr lang="es-ES" noProof="0" dirty="0"/>
          </a:p>
          <a:p>
            <a:r>
              <a:rPr lang="es-ES" noProof="0" dirty="0"/>
              <a:t>Las infecciones hospitalarias afectan a 14 de cada</a:t>
            </a:r>
            <a:r>
              <a:rPr lang="es-ES" baseline="0" noProof="0" dirty="0"/>
              <a:t> 100 pacientes ingresados, </a:t>
            </a:r>
            <a:r>
              <a:rPr lang="es-ES" noProof="0" dirty="0"/>
              <a:t>mucho más aún en los países de ingresos bajos y medianos.</a:t>
            </a:r>
            <a:r>
              <a:rPr lang="es-ES" baseline="0" noProof="0" dirty="0"/>
              <a:t> No hay </a:t>
            </a:r>
            <a:r>
              <a:rPr lang="es-ES" noProof="0" dirty="0"/>
              <a:t>información sobre situaciones de emergencia.</a:t>
            </a:r>
          </a:p>
          <a:p>
            <a:r>
              <a:rPr lang="es-ES" sz="1200" b="0" i="0" kern="1200" dirty="0">
                <a:solidFill>
                  <a:schemeClr val="tx1"/>
                </a:solidFill>
                <a:effectLst/>
                <a:latin typeface="+mn-lt"/>
                <a:ea typeface="+mn-ea"/>
                <a:cs typeface="+mn-cs"/>
              </a:rPr>
              <a:t>El 58</a:t>
            </a:r>
            <a:r>
              <a:rPr lang="es-ES" sz="1200" dirty="0">
                <a:solidFill>
                  <a:schemeClr val="tx1"/>
                </a:solidFill>
                <a:ea typeface="Times New Roman" charset="0"/>
                <a:cs typeface="Times New Roman" charset="0"/>
              </a:rPr>
              <a:t> </a:t>
            </a:r>
            <a:r>
              <a:rPr lang="es-ES" sz="1200" b="0" i="0" kern="1200" dirty="0">
                <a:solidFill>
                  <a:schemeClr val="tx1"/>
                </a:solidFill>
                <a:effectLst/>
                <a:latin typeface="+mn-lt"/>
                <a:ea typeface="+mn-ea"/>
                <a:cs typeface="+mn-cs"/>
              </a:rPr>
              <a:t>% de los</a:t>
            </a:r>
            <a:r>
              <a:rPr lang="es-ES" sz="1200" b="0" i="0" kern="1200" baseline="0" dirty="0">
                <a:solidFill>
                  <a:schemeClr val="tx1"/>
                </a:solidFill>
                <a:effectLst/>
                <a:latin typeface="+mn-lt"/>
                <a:ea typeface="+mn-ea"/>
                <a:cs typeface="+mn-cs"/>
              </a:rPr>
              <a:t> centros sanitarios de la región de África </a:t>
            </a:r>
            <a:r>
              <a:rPr lang="es-ES" sz="1200" b="0" i="0" kern="1200" dirty="0">
                <a:solidFill>
                  <a:schemeClr val="tx1"/>
                </a:solidFill>
                <a:effectLst/>
                <a:latin typeface="+mn-lt"/>
                <a:ea typeface="+mn-ea"/>
                <a:cs typeface="+mn-cs"/>
              </a:rPr>
              <a:t>(información extraída de 23 países) tiene “acceso a una fuente de agua mejorada a menos de 500 m”. Probablemente, sea mucho peor en </a:t>
            </a:r>
            <a:r>
              <a:rPr lang="es-ES" dirty="0"/>
              <a:t>situaciones de emergencia caracterizadas por fragilidad, conflicto y violencia.</a:t>
            </a:r>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45</a:t>
            </a:fld>
            <a:endParaRPr lang="fr-CH"/>
          </a:p>
        </p:txBody>
      </p:sp>
    </p:spTree>
    <p:extLst>
      <p:ext uri="{BB962C8B-B14F-4D97-AF65-F5344CB8AC3E}">
        <p14:creationId xmlns:p14="http://schemas.microsoft.com/office/powerpoint/2010/main" val="231807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ES" sz="1200" b="0" i="0" kern="1200" noProof="0" dirty="0">
                <a:solidFill>
                  <a:schemeClr val="tx1"/>
                </a:solidFill>
                <a:effectLst/>
                <a:latin typeface="+mn-lt"/>
                <a:ea typeface="+mn-ea"/>
                <a:cs typeface="+mn-cs"/>
              </a:rPr>
              <a:t>Los socios del Clúster de Salud reconocieron la importancia de la calidad de la atención en contextos humanitarios -&gt; El Equipo de Tareas para la Mejora de la Calidad se estableció en marzo de 2019.</a:t>
            </a:r>
          </a:p>
          <a:p>
            <a:pPr marL="171450" indent="-171450">
              <a:buFont typeface="Arial" panose="020B0604020202020204" pitchFamily="34" charset="0"/>
              <a:buChar char="•"/>
            </a:pPr>
            <a:r>
              <a:rPr lang="es-ES" noProof="0" dirty="0"/>
              <a:t>Diversos actores humanitarios están invirtiendo en herramientas para el control de la calidad de</a:t>
            </a:r>
            <a:r>
              <a:rPr lang="es-ES" baseline="0" noProof="0" dirty="0"/>
              <a:t> </a:t>
            </a:r>
            <a:r>
              <a:rPr lang="es-ES" noProof="0" dirty="0"/>
              <a:t>atención (herramientas para evaluar problemas de calidad y mejorarla). La OMS junto</a:t>
            </a:r>
            <a:r>
              <a:rPr lang="es-ES" baseline="0" noProof="0" dirty="0"/>
              <a:t> con</a:t>
            </a:r>
            <a:r>
              <a:rPr lang="es-ES" noProof="0" dirty="0"/>
              <a:t> los socios del </a:t>
            </a:r>
            <a:r>
              <a:rPr lang="es-ES" sz="1200" b="0" i="0" kern="1200" noProof="0" dirty="0">
                <a:solidFill>
                  <a:schemeClr val="tx1"/>
                </a:solidFill>
                <a:effectLst/>
                <a:latin typeface="+mn-lt"/>
                <a:ea typeface="+mn-ea"/>
                <a:cs typeface="+mn-cs"/>
              </a:rPr>
              <a:t>Clúster de Salud </a:t>
            </a:r>
            <a:r>
              <a:rPr lang="es-ES" noProof="0" dirty="0"/>
              <a:t>están elaborando una herramienta estandarizada para estas evaluaciones (actualmente se enfoca en el nivel primario).</a:t>
            </a:r>
          </a:p>
          <a:p>
            <a:pPr marL="171450" indent="-171450">
              <a:buFont typeface="Arial" panose="020B0604020202020204" pitchFamily="34" charset="0"/>
              <a:buChar char="•"/>
            </a:pPr>
            <a:r>
              <a:rPr lang="es-ES" noProof="0" dirty="0"/>
              <a:t>Criterios de precalificación para los equipos de despliegue + certificación reconocida</a:t>
            </a:r>
            <a:r>
              <a:rPr lang="es-ES" baseline="0" noProof="0" dirty="0"/>
              <a:t> internacionalmente: </a:t>
            </a:r>
            <a:r>
              <a:rPr lang="es-ES" noProof="0" dirty="0"/>
              <a:t>https://www.who.int/hac/techguidance/preparedness/emergency_medical_teams/en/</a:t>
            </a:r>
          </a:p>
        </p:txBody>
      </p:sp>
      <p:sp>
        <p:nvSpPr>
          <p:cNvPr id="4" name="Slide Number Placeholder 3"/>
          <p:cNvSpPr>
            <a:spLocks noGrp="1"/>
          </p:cNvSpPr>
          <p:nvPr>
            <p:ph type="sldNum" sz="quarter" idx="10"/>
          </p:nvPr>
        </p:nvSpPr>
        <p:spPr/>
        <p:txBody>
          <a:bodyPr/>
          <a:lstStyle/>
          <a:p>
            <a:fld id="{BC56A1BF-1CC1-4BBD-88CF-BFED76E52D9D}" type="slidenum">
              <a:rPr lang="fr-CH" smtClean="0"/>
              <a:t>46</a:t>
            </a:fld>
            <a:endParaRPr lang="fr-CH"/>
          </a:p>
        </p:txBody>
      </p:sp>
    </p:spTree>
    <p:extLst>
      <p:ext uri="{BB962C8B-B14F-4D97-AF65-F5344CB8AC3E}">
        <p14:creationId xmlns:p14="http://schemas.microsoft.com/office/powerpoint/2010/main" val="2103678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La finalidad de este ejercicio es resaltar la diferencia entre países desde la perspectiva de los usuarios.</a:t>
            </a:r>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5</a:t>
            </a:fld>
            <a:endParaRPr lang="fr-CH"/>
          </a:p>
        </p:txBody>
      </p:sp>
    </p:spTree>
    <p:extLst>
      <p:ext uri="{BB962C8B-B14F-4D97-AF65-F5344CB8AC3E}">
        <p14:creationId xmlns:p14="http://schemas.microsoft.com/office/powerpoint/2010/main" val="98898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s-ES" noProof="0" dirty="0"/>
              <a:t>Existen diversos establecimientos en diferentes niveles</a:t>
            </a:r>
            <a:r>
              <a:rPr lang="es-ES" baseline="0" noProof="0" dirty="0"/>
              <a:t>. </a:t>
            </a:r>
          </a:p>
          <a:p>
            <a:pPr defTabSz="933237">
              <a:defRPr/>
            </a:pPr>
            <a:r>
              <a:rPr lang="es-ES" baseline="0" noProof="0" dirty="0"/>
              <a:t>También se denominan “plataformas de prestación de servicios”. </a:t>
            </a:r>
          </a:p>
          <a:p>
            <a:pPr defTabSz="933237">
              <a:defRPr/>
            </a:pPr>
            <a:r>
              <a:rPr lang="es-ES" baseline="0" noProof="0" dirty="0"/>
              <a:t>Los niveles pueden variar según el contexto. </a:t>
            </a:r>
          </a:p>
          <a:p>
            <a:pPr defTabSz="933237">
              <a:defRPr/>
            </a:pPr>
            <a:r>
              <a:rPr lang="es-ES" baseline="0" noProof="0" dirty="0"/>
              <a:t>Algunas de estas plataformas pueden ser móviles (en situaciones de crisis y otras).</a:t>
            </a:r>
          </a:p>
          <a:p>
            <a:pPr defTabSz="933237">
              <a:defRPr/>
            </a:pPr>
            <a:r>
              <a:rPr lang="es-ES" baseline="0" noProof="0" dirty="0"/>
              <a:t>¿Plataformas de prestación de servicios </a:t>
            </a:r>
            <a:r>
              <a:rPr lang="es-ES" dirty="0"/>
              <a:t>para crisis específicas</a:t>
            </a:r>
            <a:r>
              <a:rPr lang="es-ES" baseline="0" noProof="0" dirty="0"/>
              <a:t>?</a:t>
            </a:r>
            <a:endParaRPr lang="es-ES" noProof="0"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6</a:t>
            </a:fld>
            <a:endParaRPr lang="fr-CH"/>
          </a:p>
        </p:txBody>
      </p:sp>
    </p:spTree>
    <p:extLst>
      <p:ext uri="{BB962C8B-B14F-4D97-AF65-F5344CB8AC3E}">
        <p14:creationId xmlns:p14="http://schemas.microsoft.com/office/powerpoint/2010/main" val="3017284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s-ES" noProof="0" dirty="0"/>
              <a:t>Ejemplo: DCP3 =</a:t>
            </a:r>
            <a:r>
              <a:rPr lang="es-ES" baseline="0" noProof="0" dirty="0"/>
              <a:t> prioridades para el control de enfermedades. </a:t>
            </a:r>
          </a:p>
          <a:p>
            <a:pPr defTabSz="933237">
              <a:defRPr/>
            </a:pPr>
            <a:r>
              <a:rPr lang="es-ES" baseline="0" noProof="0" dirty="0"/>
              <a:t>Paquetes de servicios de salud con costo. </a:t>
            </a:r>
          </a:p>
          <a:p>
            <a:pPr defTabSz="933237">
              <a:defRPr/>
            </a:pPr>
            <a:r>
              <a:rPr lang="es-ES" noProof="0" dirty="0"/>
              <a:t>Menú de intervenciones de la cobertura sanitaria universal.</a:t>
            </a:r>
          </a:p>
          <a:p>
            <a:pPr defTabSz="933237">
              <a:defRPr/>
            </a:pPr>
            <a:r>
              <a:rPr lang="es-ES" baseline="0" noProof="0" dirty="0"/>
              <a:t>Servicios de salud individual y de la población.</a:t>
            </a:r>
            <a:endParaRPr lang="es-ES" noProof="0"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7</a:t>
            </a:fld>
            <a:endParaRPr lang="fr-CH"/>
          </a:p>
        </p:txBody>
      </p:sp>
    </p:spTree>
    <p:extLst>
      <p:ext uri="{BB962C8B-B14F-4D97-AF65-F5344CB8AC3E}">
        <p14:creationId xmlns:p14="http://schemas.microsoft.com/office/powerpoint/2010/main" val="336535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En esta</a:t>
            </a:r>
            <a:r>
              <a:rPr lang="es-ES" baseline="0" noProof="0" dirty="0"/>
              <a:t> diapositiva, figura el ejemplo de </a:t>
            </a:r>
            <a:r>
              <a:rPr lang="es-ES" noProof="0" dirty="0"/>
              <a:t>Nigeria, centrado </a:t>
            </a:r>
            <a:r>
              <a:rPr lang="es-ES" baseline="0" noProof="0" dirty="0"/>
              <a:t>en la atención prehospitalaria.</a:t>
            </a:r>
            <a:endParaRPr lang="es-ES" noProof="0" dirty="0"/>
          </a:p>
        </p:txBody>
      </p:sp>
      <p:sp>
        <p:nvSpPr>
          <p:cNvPr id="4" name="Slide Number Placeholder 3"/>
          <p:cNvSpPr>
            <a:spLocks noGrp="1"/>
          </p:cNvSpPr>
          <p:nvPr>
            <p:ph type="sldNum" sz="quarter" idx="10"/>
          </p:nvPr>
        </p:nvSpPr>
        <p:spPr/>
        <p:txBody>
          <a:bodyPr/>
          <a:lstStyle/>
          <a:p>
            <a:fld id="{BC56A1BF-1CC1-4BBD-88CF-BFED76E52D9D}" type="slidenum">
              <a:rPr lang="fr-CH" smtClean="0"/>
              <a:t>8</a:t>
            </a:fld>
            <a:endParaRPr lang="fr-CH"/>
          </a:p>
        </p:txBody>
      </p:sp>
    </p:spTree>
    <p:extLst>
      <p:ext uri="{BB962C8B-B14F-4D97-AF65-F5344CB8AC3E}">
        <p14:creationId xmlns:p14="http://schemas.microsoft.com/office/powerpoint/2010/main" val="3480640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 atención primaria de salud es un enfoque de la salud que incluye a toda la sociedad y tiene por objetivo garantizar el mayor nivel de salud y bienestar y su distribución equitativa mediante la atención centrada en las necesidades y preferencias de las personas (a nivel individual y comunitario) tan pronto como sea posible a lo largo del proceso continuo que se extiende desde la promoción de la salud y la prevención de enfermedades hasta el tratamiento, la rehabilitación y los cuidados paliativos, y de una forma lo más cercana posible a su entorno cotidiano. </a:t>
            </a:r>
          </a:p>
          <a:p>
            <a:r>
              <a:rPr lang="es-ES" u="none" dirty="0"/>
              <a:t>Tiene tres componentes sinérgicos y relacionados entre sí:</a:t>
            </a:r>
          </a:p>
          <a:p>
            <a:r>
              <a:rPr lang="en-US" sz="1200" b="0" i="0" u="none" strike="noStrike" kern="1200" baseline="0" dirty="0">
                <a:solidFill>
                  <a:schemeClr val="tx1"/>
                </a:solidFill>
                <a:latin typeface="+mn-lt"/>
                <a:ea typeface="+mn-ea"/>
                <a:cs typeface="+mn-cs"/>
              </a:rPr>
              <a:t>1. </a:t>
            </a:r>
            <a:r>
              <a:rPr lang="es-ES" dirty="0"/>
              <a:t>Satisfacer las necesidades de salud de las personas mediante una asistencia de carácter integral, promocional, protector, preventivo, curativo, rehabilitador y paliativo durante toda la vida</a:t>
            </a:r>
            <a:r>
              <a:rPr lang="en-US" sz="1200" b="0" i="0" u="none" strike="noStrike" kern="1200" baseline="0" dirty="0">
                <a:solidFill>
                  <a:schemeClr val="tx1"/>
                </a:solidFill>
                <a:latin typeface="+mn-lt"/>
                <a:ea typeface="+mn-ea"/>
                <a:cs typeface="+mn-cs"/>
              </a:rPr>
              <a:t>,</a:t>
            </a:r>
            <a:r>
              <a:rPr lang="es-ES" dirty="0"/>
              <a:t> en la que se prioricen estratégicamente los principales servicios</a:t>
            </a:r>
            <a:r>
              <a:rPr lang="es-ES" baseline="0" dirty="0"/>
              <a:t> </a:t>
            </a:r>
            <a:r>
              <a:rPr lang="es-ES" dirty="0"/>
              <a:t>de atención de salud dirigidos a las personas y las familias, a través de la atención primaria, y a la población, a través de las funciones de salud pública, como elementos centrales de los servicios de salud integrados.</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2. </a:t>
            </a:r>
            <a:r>
              <a:rPr lang="es-ES" dirty="0"/>
              <a:t>Abordar sistemáticamente los determinantes más amplios de la salud (incluidos los factores sociales, económicos y ambientales, como las características y el comportamiento de las personas) mediante políticas e intervenciones de base empírica en todos los sectores.</a:t>
            </a:r>
          </a:p>
          <a:p>
            <a:r>
              <a:rPr lang="en-US" sz="1200" b="0" i="0" u="none" strike="noStrike" kern="1200" baseline="0" dirty="0">
                <a:solidFill>
                  <a:schemeClr val="tx1"/>
                </a:solidFill>
                <a:latin typeface="+mn-lt"/>
                <a:ea typeface="+mn-ea"/>
                <a:cs typeface="+mn-cs"/>
              </a:rPr>
              <a:t>3. </a:t>
            </a:r>
            <a:r>
              <a:rPr lang="es-ES" dirty="0"/>
              <a:t>Empoderar a las personas, familias y comunidades para que optimicen su salud como promotores de políticas que fomenten y protejan la salud y el bienestar, como colaboradores en el desarrollo de los servicios sanitarios y sociales, y como cuidadores de sí mismos y de los demás.</a:t>
            </a:r>
          </a:p>
        </p:txBody>
      </p:sp>
      <p:sp>
        <p:nvSpPr>
          <p:cNvPr id="4" name="Slide Number Placeholder 3"/>
          <p:cNvSpPr>
            <a:spLocks noGrp="1"/>
          </p:cNvSpPr>
          <p:nvPr>
            <p:ph type="sldNum" sz="quarter" idx="10"/>
          </p:nvPr>
        </p:nvSpPr>
        <p:spPr/>
        <p:txBody>
          <a:bodyPr/>
          <a:lstStyle/>
          <a:p>
            <a:fld id="{BC56A1BF-1CC1-4BBD-88CF-BFED76E52D9D}" type="slidenum">
              <a:rPr lang="fr-CH" smtClean="0"/>
              <a:t>9</a:t>
            </a:fld>
            <a:endParaRPr lang="fr-CH"/>
          </a:p>
        </p:txBody>
      </p:sp>
    </p:spTree>
    <p:extLst>
      <p:ext uri="{BB962C8B-B14F-4D97-AF65-F5344CB8AC3E}">
        <p14:creationId xmlns:p14="http://schemas.microsoft.com/office/powerpoint/2010/main" val="3634427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H"/>
          </a:p>
        </p:txBody>
      </p:sp>
      <p:sp>
        <p:nvSpPr>
          <p:cNvPr id="4" name="Date Placeholder 3"/>
          <p:cNvSpPr>
            <a:spLocks noGrp="1"/>
          </p:cNvSpPr>
          <p:nvPr>
            <p:ph type="dt" sz="half" idx="10"/>
          </p:nvPr>
        </p:nvSpPr>
        <p:spPr/>
        <p:txBody>
          <a:bodyPr/>
          <a:lstStyle/>
          <a:p>
            <a:fld id="{C0BB3765-2FEB-4FA1-A63D-CCC7BA78ADEA}" type="datetime1">
              <a:rPr lang="fr-CH" smtClean="0"/>
              <a:t>03.12.2020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632157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3DB91FE1-24B4-4B8E-9C12-377ED74E4457}" type="datetime1">
              <a:rPr lang="fr-CH" smtClean="0"/>
              <a:t>03.12.2020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2305136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C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CF0830B0-DDBD-46A4-851C-9A55D0D957F8}" type="datetime1">
              <a:rPr lang="fr-CH" smtClean="0"/>
              <a:t>03.12.2020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2556862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DE77A97C-C3A3-4A19-BA24-A5FD626D2174}" type="datetime1">
              <a:rPr lang="fr-CH" smtClean="0"/>
              <a:t>03.12.2020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955662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B4AE70-1766-4C0E-B73C-A01572D387C8}" type="datetime1">
              <a:rPr lang="fr-CH" smtClean="0"/>
              <a:t>03.12.2020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1826170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Date Placeholder 4"/>
          <p:cNvSpPr>
            <a:spLocks noGrp="1"/>
          </p:cNvSpPr>
          <p:nvPr>
            <p:ph type="dt" sz="half" idx="10"/>
          </p:nvPr>
        </p:nvSpPr>
        <p:spPr/>
        <p:txBody>
          <a:bodyPr/>
          <a:lstStyle/>
          <a:p>
            <a:fld id="{488A43C1-2610-4121-97E0-8261E1160B60}" type="datetime1">
              <a:rPr lang="fr-CH" smtClean="0"/>
              <a:t>03.12.2020</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2885371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C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Date Placeholder 6"/>
          <p:cNvSpPr>
            <a:spLocks noGrp="1"/>
          </p:cNvSpPr>
          <p:nvPr>
            <p:ph type="dt" sz="half" idx="10"/>
          </p:nvPr>
        </p:nvSpPr>
        <p:spPr/>
        <p:txBody>
          <a:bodyPr/>
          <a:lstStyle/>
          <a:p>
            <a:fld id="{444A891F-A1D8-4E64-B9E9-8CB673DAB0E1}" type="datetime1">
              <a:rPr lang="fr-CH" smtClean="0"/>
              <a:t>03.12.2020</a:t>
            </a:fld>
            <a:endParaRPr lang="fr-CH"/>
          </a:p>
        </p:txBody>
      </p:sp>
      <p:sp>
        <p:nvSpPr>
          <p:cNvPr id="8" name="Footer Placeholder 7"/>
          <p:cNvSpPr>
            <a:spLocks noGrp="1"/>
          </p:cNvSpPr>
          <p:nvPr>
            <p:ph type="ftr" sz="quarter" idx="11"/>
          </p:nvPr>
        </p:nvSpPr>
        <p:spPr/>
        <p:txBody>
          <a:bodyPr/>
          <a:lstStyle/>
          <a:p>
            <a:endParaRPr lang="fr-CH"/>
          </a:p>
        </p:txBody>
      </p:sp>
      <p:sp>
        <p:nvSpPr>
          <p:cNvPr id="9" name="Slide Number Placeholder 8"/>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1735292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Date Placeholder 2"/>
          <p:cNvSpPr>
            <a:spLocks noGrp="1"/>
          </p:cNvSpPr>
          <p:nvPr>
            <p:ph type="dt" sz="half" idx="10"/>
          </p:nvPr>
        </p:nvSpPr>
        <p:spPr/>
        <p:txBody>
          <a:bodyPr/>
          <a:lstStyle/>
          <a:p>
            <a:fld id="{3B458D24-DA26-494B-BCA2-13358CA4B198}" type="datetime1">
              <a:rPr lang="fr-CH" smtClean="0"/>
              <a:t>03.12.2020</a:t>
            </a:fld>
            <a:endParaRPr lang="fr-CH"/>
          </a:p>
        </p:txBody>
      </p:sp>
      <p:sp>
        <p:nvSpPr>
          <p:cNvPr id="4" name="Footer Placeholder 3"/>
          <p:cNvSpPr>
            <a:spLocks noGrp="1"/>
          </p:cNvSpPr>
          <p:nvPr>
            <p:ph type="ftr" sz="quarter" idx="11"/>
          </p:nvPr>
        </p:nvSpPr>
        <p:spPr/>
        <p:txBody>
          <a:bodyPr/>
          <a:lstStyle/>
          <a:p>
            <a:endParaRPr lang="fr-CH"/>
          </a:p>
        </p:txBody>
      </p:sp>
      <p:sp>
        <p:nvSpPr>
          <p:cNvPr id="5" name="Slide Number Placeholder 4"/>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2232112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B6501E-86AE-40B6-A673-ADBB6F04B146}" type="datetime1">
              <a:rPr lang="fr-CH" smtClean="0"/>
              <a:t>03.12.2020</a:t>
            </a:fld>
            <a:endParaRPr lang="fr-CH"/>
          </a:p>
        </p:txBody>
      </p:sp>
      <p:sp>
        <p:nvSpPr>
          <p:cNvPr id="3" name="Footer Placeholder 2"/>
          <p:cNvSpPr>
            <a:spLocks noGrp="1"/>
          </p:cNvSpPr>
          <p:nvPr>
            <p:ph type="ftr" sz="quarter" idx="11"/>
          </p:nvPr>
        </p:nvSpPr>
        <p:spPr/>
        <p:txBody>
          <a:bodyPr/>
          <a:lstStyle/>
          <a:p>
            <a:endParaRPr lang="fr-CH"/>
          </a:p>
        </p:txBody>
      </p:sp>
      <p:sp>
        <p:nvSpPr>
          <p:cNvPr id="4" name="Slide Number Placeholder 3"/>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385358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389665-375D-4F64-9823-E35FE3B5A737}" type="datetime1">
              <a:rPr lang="fr-CH" smtClean="0"/>
              <a:t>03.12.2020</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3401860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499AC1-469E-4906-95B1-7BD1E17C7453}" type="datetime1">
              <a:rPr lang="fr-CH" smtClean="0"/>
              <a:t>03.12.2020</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3338307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ECC09-F133-40F4-BA89-0A6F84398034}" type="datetime1">
              <a:rPr lang="fr-CH" smtClean="0"/>
              <a:t>03.12.2020</a:t>
            </a:fld>
            <a:endParaRPr lang="fr-C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65948-8B76-4A50-B7DB-B45DBE1BD062}" type="slidenum">
              <a:rPr lang="fr-CH" smtClean="0"/>
              <a:t>‹#›</a:t>
            </a:fld>
            <a:endParaRPr lang="fr-CH"/>
          </a:p>
        </p:txBody>
      </p:sp>
    </p:spTree>
    <p:extLst>
      <p:ext uri="{BB962C8B-B14F-4D97-AF65-F5344CB8AC3E}">
        <p14:creationId xmlns:p14="http://schemas.microsoft.com/office/powerpoint/2010/main" val="2990355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audio" Target="../media/audio1.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who.int/docs/default-source/primary-health/vision.pdf?sfvrsn=c3119034_2"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2" name="Subtitle 1"/>
          <p:cNvSpPr>
            <a:spLocks noGrp="1"/>
          </p:cNvSpPr>
          <p:nvPr>
            <p:ph type="subTitle" idx="1"/>
          </p:nvPr>
        </p:nvSpPr>
        <p:spPr>
          <a:xfrm>
            <a:off x="1605826" y="1391002"/>
            <a:ext cx="9144000" cy="1655762"/>
          </a:xfrm>
        </p:spPr>
        <p:txBody>
          <a:bodyPr>
            <a:normAutofit/>
          </a:bodyPr>
          <a:lstStyle/>
          <a:p>
            <a:r>
              <a:rPr lang="es-ES" sz="5400"/>
              <a:t>Servicios de salud</a:t>
            </a:r>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14" name="Slide Number Placeholder 13"/>
          <p:cNvSpPr>
            <a:spLocks noGrp="1"/>
          </p:cNvSpPr>
          <p:nvPr>
            <p:ph type="sldNum" sz="quarter" idx="12"/>
          </p:nvPr>
        </p:nvSpPr>
        <p:spPr/>
        <p:txBody>
          <a:bodyPr/>
          <a:lstStyle/>
          <a:p>
            <a:fld id="{8CC4FCE3-3984-484D-8147-94AB9B0F2189}" type="slidenum">
              <a:rPr lang="fr-CH" smtClean="0"/>
              <a:t>1</a:t>
            </a:fld>
            <a:endParaRPr lang="fr-CH"/>
          </a:p>
        </p:txBody>
      </p:sp>
      <p:sp>
        <p:nvSpPr>
          <p:cNvPr id="8" name="TextBox 7"/>
          <p:cNvSpPr txBox="1"/>
          <p:nvPr/>
        </p:nvSpPr>
        <p:spPr>
          <a:xfrm>
            <a:off x="5190706" y="5221653"/>
            <a:ext cx="4397358" cy="830997"/>
          </a:xfrm>
          <a:prstGeom prst="rect">
            <a:avLst/>
          </a:prstGeom>
          <a:noFill/>
        </p:spPr>
        <p:txBody>
          <a:bodyPr wrap="none" rtlCol="0">
            <a:spAutoFit/>
          </a:bodyPr>
          <a:lstStyle/>
          <a:p>
            <a:r>
              <a:rPr lang="es-ES" sz="2400">
                <a:solidFill>
                  <a:srgbClr val="FF0000"/>
                </a:solidFill>
                <a:highlight>
                  <a:srgbClr val="FFFF00"/>
                </a:highlight>
              </a:rPr>
              <a:t>Logo de la organización del/de los facilitador(es) </a:t>
            </a:r>
          </a:p>
          <a:p>
            <a:endParaRPr lang="en-GB" sz="2400" dirty="0">
              <a:solidFill>
                <a:srgbClr val="FF0000"/>
              </a:solidFill>
            </a:endParaRPr>
          </a:p>
        </p:txBody>
      </p:sp>
      <p:pic>
        <p:nvPicPr>
          <p:cNvPr id="9" name="Picture 73" descr="E:\sd-n-00211-35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004" y="2819513"/>
            <a:ext cx="2332038" cy="156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2" descr="C:\My Documents\My Pictures\valaithotam sri.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923" y="2804829"/>
            <a:ext cx="2332037" cy="155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 descr="E:\ao-n-00399-07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9870" y="2819527"/>
            <a:ext cx="2112963" cy="156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7" descr="E:\sl-n-00033-25h.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7238" y="2801949"/>
            <a:ext cx="2166938" cy="1545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3015043-D263-4E04-A6E0-BBB7BBF584AF}"/>
              </a:ext>
            </a:extLst>
          </p:cNvPr>
          <p:cNvSpPr txBox="1"/>
          <p:nvPr/>
        </p:nvSpPr>
        <p:spPr>
          <a:xfrm>
            <a:off x="756376" y="6138802"/>
            <a:ext cx="5257800" cy="800219"/>
          </a:xfrm>
          <a:prstGeom prst="rect">
            <a:avLst/>
          </a:prstGeom>
          <a:noFill/>
        </p:spPr>
        <p:txBody>
          <a:bodyPr wrap="square" rtlCol="0">
            <a:spAutoFit/>
          </a:bodyPr>
          <a:lstStyle/>
          <a:p>
            <a:pPr algn="r"/>
            <a:r>
              <a:rPr lang="es-ES" sz="1400" dirty="0">
                <a:solidFill>
                  <a:srgbClr val="0000FF"/>
                </a:solidFill>
              </a:rPr>
              <a:t>El material de enseñanza ha sido elaborado por </a:t>
            </a:r>
          </a:p>
          <a:p>
            <a:pPr algn="r"/>
            <a:r>
              <a:rPr lang="es-ES" sz="1400" dirty="0" err="1">
                <a:solidFill>
                  <a:srgbClr val="0000FF"/>
                </a:solidFill>
              </a:rPr>
              <a:t>Dirk</a:t>
            </a:r>
            <a:r>
              <a:rPr lang="es-ES" sz="1400" dirty="0">
                <a:solidFill>
                  <a:srgbClr val="0000FF"/>
                </a:solidFill>
              </a:rPr>
              <a:t> </a:t>
            </a:r>
            <a:r>
              <a:rPr lang="es-ES" sz="1400" dirty="0" err="1">
                <a:solidFill>
                  <a:srgbClr val="0000FF"/>
                </a:solidFill>
              </a:rPr>
              <a:t>Horemans</a:t>
            </a:r>
            <a:r>
              <a:rPr lang="es-ES" sz="1400" dirty="0">
                <a:solidFill>
                  <a:srgbClr val="0000FF"/>
                </a:solidFill>
              </a:rPr>
              <a:t> (OMS), Ben </a:t>
            </a:r>
            <a:r>
              <a:rPr lang="es-ES" sz="1400" dirty="0" err="1">
                <a:solidFill>
                  <a:srgbClr val="0000FF"/>
                </a:solidFill>
              </a:rPr>
              <a:t>Lane</a:t>
            </a:r>
            <a:r>
              <a:rPr lang="es-ES" sz="1400" dirty="0">
                <a:solidFill>
                  <a:srgbClr val="0000FF"/>
                </a:solidFill>
              </a:rPr>
              <a:t> (OMS) y </a:t>
            </a:r>
            <a:r>
              <a:rPr lang="es-ES" sz="1400" dirty="0" err="1">
                <a:solidFill>
                  <a:srgbClr val="0000FF"/>
                </a:solidFill>
              </a:rPr>
              <a:t>Antje</a:t>
            </a:r>
            <a:r>
              <a:rPr lang="es-ES" sz="1400" dirty="0">
                <a:solidFill>
                  <a:srgbClr val="0000FF"/>
                </a:solidFill>
              </a:rPr>
              <a:t> van </a:t>
            </a:r>
            <a:r>
              <a:rPr lang="es-ES" sz="1400" dirty="0" err="1">
                <a:solidFill>
                  <a:srgbClr val="0000FF"/>
                </a:solidFill>
              </a:rPr>
              <a:t>Roeden</a:t>
            </a:r>
            <a:r>
              <a:rPr lang="es-ES" sz="1400" dirty="0">
                <a:solidFill>
                  <a:srgbClr val="0000FF"/>
                </a:solidFill>
              </a:rPr>
              <a:t> (CICR).</a:t>
            </a:r>
          </a:p>
          <a:p>
            <a:endParaRPr lang="en-GB" dirty="0"/>
          </a:p>
        </p:txBody>
      </p:sp>
      <p:sp>
        <p:nvSpPr>
          <p:cNvPr id="6" name="TextBox 5">
            <a:extLst>
              <a:ext uri="{FF2B5EF4-FFF2-40B4-BE49-F238E27FC236}">
                <a16:creationId xmlns:a16="http://schemas.microsoft.com/office/drawing/2014/main" id="{FA24F9B5-68C1-40DD-9281-83CCB20C1396}"/>
              </a:ext>
            </a:extLst>
          </p:cNvPr>
          <p:cNvSpPr txBox="1"/>
          <p:nvPr/>
        </p:nvSpPr>
        <p:spPr>
          <a:xfrm>
            <a:off x="7174134" y="687242"/>
            <a:ext cx="3020955" cy="369332"/>
          </a:xfrm>
          <a:prstGeom prst="rect">
            <a:avLst/>
          </a:prstGeom>
          <a:noFill/>
        </p:spPr>
        <p:txBody>
          <a:bodyPr wrap="none" rtlCol="0">
            <a:spAutoFit/>
          </a:bodyPr>
          <a:lstStyle/>
          <a:p>
            <a:r>
              <a:rPr lang="es-ES" dirty="0">
                <a:solidFill>
                  <a:srgbClr val="FF0000"/>
                </a:solidFill>
                <a:highlight>
                  <a:srgbClr val="FFFF00"/>
                </a:highlight>
              </a:rPr>
              <a:t>Logo de la organización del/de los facilitador(es)</a:t>
            </a:r>
          </a:p>
        </p:txBody>
      </p:sp>
    </p:spTree>
    <p:extLst>
      <p:ext uri="{BB962C8B-B14F-4D97-AF65-F5344CB8AC3E}">
        <p14:creationId xmlns:p14="http://schemas.microsoft.com/office/powerpoint/2010/main" val="1025791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12" name="TextBox 11"/>
          <p:cNvSpPr txBox="1"/>
          <p:nvPr/>
        </p:nvSpPr>
        <p:spPr>
          <a:xfrm>
            <a:off x="2529494" y="52252"/>
            <a:ext cx="7602209" cy="769441"/>
          </a:xfrm>
          <a:prstGeom prst="rect">
            <a:avLst/>
          </a:prstGeom>
          <a:noFill/>
        </p:spPr>
        <p:txBody>
          <a:bodyPr wrap="none" rtlCol="0">
            <a:spAutoFit/>
          </a:bodyPr>
          <a:lstStyle/>
          <a:p>
            <a:r>
              <a:rPr lang="es-ES" sz="4400" u="sng" dirty="0">
                <a:cs typeface="Times New Roman" panose="02020603050405020304" pitchFamily="18" charset="0"/>
              </a:rPr>
              <a:t>Necesidades y servicios de salud</a:t>
            </a:r>
          </a:p>
        </p:txBody>
      </p:sp>
      <p:sp>
        <p:nvSpPr>
          <p:cNvPr id="13" name="Isosceles Triangle 12"/>
          <p:cNvSpPr/>
          <p:nvPr/>
        </p:nvSpPr>
        <p:spPr>
          <a:xfrm>
            <a:off x="1273630" y="1362801"/>
            <a:ext cx="4654186" cy="4061793"/>
          </a:xfrm>
          <a:prstGeom prst="triangle">
            <a:avLst/>
          </a:prstGeom>
          <a:solidFill>
            <a:schemeClr val="accent1">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Isosceles Triangle 13"/>
          <p:cNvSpPr/>
          <p:nvPr/>
        </p:nvSpPr>
        <p:spPr>
          <a:xfrm rot="10800000">
            <a:off x="6353056" y="1362801"/>
            <a:ext cx="5394414" cy="4375985"/>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5" name="TextBox 14"/>
          <p:cNvSpPr txBox="1"/>
          <p:nvPr/>
        </p:nvSpPr>
        <p:spPr>
          <a:xfrm>
            <a:off x="2416351" y="1846384"/>
            <a:ext cx="2390777" cy="1569660"/>
          </a:xfrm>
          <a:prstGeom prst="rect">
            <a:avLst/>
          </a:prstGeom>
          <a:noFill/>
        </p:spPr>
        <p:txBody>
          <a:bodyPr wrap="square" rtlCol="0">
            <a:spAutoFit/>
          </a:bodyPr>
          <a:lstStyle/>
          <a:p>
            <a:pPr algn="ctr"/>
            <a:r>
              <a:rPr lang="es-ES" sz="2400" dirty="0">
                <a:cs typeface="Times New Roman" panose="02020603050405020304" pitchFamily="18" charset="0"/>
              </a:rPr>
              <a:t>Enfermedades que necesitan ser atendidas en un hospital</a:t>
            </a:r>
          </a:p>
        </p:txBody>
      </p:sp>
      <p:sp>
        <p:nvSpPr>
          <p:cNvPr id="16" name="TextBox 15"/>
          <p:cNvSpPr txBox="1"/>
          <p:nvPr/>
        </p:nvSpPr>
        <p:spPr>
          <a:xfrm>
            <a:off x="1888128" y="3472075"/>
            <a:ext cx="3412643" cy="1200329"/>
          </a:xfrm>
          <a:prstGeom prst="rect">
            <a:avLst/>
          </a:prstGeom>
          <a:noFill/>
        </p:spPr>
        <p:txBody>
          <a:bodyPr wrap="square" rtlCol="0">
            <a:spAutoFit/>
          </a:bodyPr>
          <a:lstStyle/>
          <a:p>
            <a:pPr algn="ctr"/>
            <a:r>
              <a:rPr lang="es-ES" sz="2400" dirty="0">
                <a:cs typeface="Times New Roman" panose="02020603050405020304" pitchFamily="18" charset="0"/>
              </a:rPr>
              <a:t>Enfermedades que necesitan ser atendidas en un centro de salud</a:t>
            </a:r>
          </a:p>
        </p:txBody>
      </p:sp>
      <p:sp>
        <p:nvSpPr>
          <p:cNvPr id="17" name="TextBox 16"/>
          <p:cNvSpPr txBox="1"/>
          <p:nvPr/>
        </p:nvSpPr>
        <p:spPr>
          <a:xfrm>
            <a:off x="1051775" y="4809925"/>
            <a:ext cx="5215673" cy="461665"/>
          </a:xfrm>
          <a:prstGeom prst="rect">
            <a:avLst/>
          </a:prstGeom>
          <a:noFill/>
        </p:spPr>
        <p:txBody>
          <a:bodyPr wrap="square" rtlCol="0">
            <a:spAutoFit/>
          </a:bodyPr>
          <a:lstStyle/>
          <a:p>
            <a:pPr algn="ctr"/>
            <a:r>
              <a:rPr lang="es-ES" sz="2400" dirty="0">
                <a:cs typeface="Times New Roman" panose="02020603050405020304" pitchFamily="18" charset="0"/>
              </a:rPr>
              <a:t>Enfermedades de atención domiciliaria</a:t>
            </a:r>
          </a:p>
        </p:txBody>
      </p:sp>
      <p:sp>
        <p:nvSpPr>
          <p:cNvPr id="18" name="TextBox 17"/>
          <p:cNvSpPr txBox="1"/>
          <p:nvPr/>
        </p:nvSpPr>
        <p:spPr>
          <a:xfrm>
            <a:off x="7897465" y="1535138"/>
            <a:ext cx="1994264" cy="830997"/>
          </a:xfrm>
          <a:prstGeom prst="rect">
            <a:avLst/>
          </a:prstGeom>
          <a:noFill/>
        </p:spPr>
        <p:txBody>
          <a:bodyPr wrap="square" rtlCol="0">
            <a:spAutoFit/>
          </a:bodyPr>
          <a:lstStyle/>
          <a:p>
            <a:pPr algn="ctr"/>
            <a:r>
              <a:rPr lang="es-ES" sz="2400">
                <a:cs typeface="Times New Roman" panose="02020603050405020304" pitchFamily="18" charset="0"/>
              </a:rPr>
              <a:t>Recursos para un hospital</a:t>
            </a:r>
          </a:p>
        </p:txBody>
      </p:sp>
      <p:sp>
        <p:nvSpPr>
          <p:cNvPr id="19" name="TextBox 18"/>
          <p:cNvSpPr txBox="1"/>
          <p:nvPr/>
        </p:nvSpPr>
        <p:spPr>
          <a:xfrm>
            <a:off x="7761275" y="2656726"/>
            <a:ext cx="2338492" cy="830997"/>
          </a:xfrm>
          <a:prstGeom prst="rect">
            <a:avLst/>
          </a:prstGeom>
          <a:noFill/>
        </p:spPr>
        <p:txBody>
          <a:bodyPr wrap="square" rtlCol="0">
            <a:spAutoFit/>
          </a:bodyPr>
          <a:lstStyle/>
          <a:p>
            <a:pPr algn="ctr"/>
            <a:r>
              <a:rPr lang="es-ES" sz="2400">
                <a:cs typeface="Times New Roman" panose="02020603050405020304" pitchFamily="18" charset="0"/>
              </a:rPr>
              <a:t>Recursos para un centro de salud</a:t>
            </a:r>
          </a:p>
        </p:txBody>
      </p:sp>
      <p:sp>
        <p:nvSpPr>
          <p:cNvPr id="20" name="TextBox 19"/>
          <p:cNvSpPr txBox="1"/>
          <p:nvPr/>
        </p:nvSpPr>
        <p:spPr>
          <a:xfrm>
            <a:off x="7605729" y="3755369"/>
            <a:ext cx="2889068" cy="830997"/>
          </a:xfrm>
          <a:prstGeom prst="rect">
            <a:avLst/>
          </a:prstGeom>
          <a:noFill/>
        </p:spPr>
        <p:txBody>
          <a:bodyPr wrap="square" rtlCol="0">
            <a:spAutoFit/>
          </a:bodyPr>
          <a:lstStyle/>
          <a:p>
            <a:pPr algn="ctr"/>
            <a:r>
              <a:rPr lang="es-ES" sz="2400">
                <a:cs typeface="Times New Roman" panose="02020603050405020304" pitchFamily="18" charset="0"/>
              </a:rPr>
              <a:t>Recursos sanitarios para el tratamiento domiciliario </a:t>
            </a:r>
          </a:p>
        </p:txBody>
      </p:sp>
      <p:sp>
        <p:nvSpPr>
          <p:cNvPr id="4" name="Slide Number Placeholder 3"/>
          <p:cNvSpPr>
            <a:spLocks noGrp="1"/>
          </p:cNvSpPr>
          <p:nvPr>
            <p:ph type="sldNum" sz="quarter" idx="12"/>
          </p:nvPr>
        </p:nvSpPr>
        <p:spPr/>
        <p:txBody>
          <a:bodyPr/>
          <a:lstStyle/>
          <a:p>
            <a:fld id="{00865948-8B76-4A50-B7DB-B45DBE1BD062}" type="slidenum">
              <a:rPr lang="fr-CH" smtClean="0"/>
              <a:t>10</a:t>
            </a:fld>
            <a:endParaRPr lang="fr-CH"/>
          </a:p>
        </p:txBody>
      </p:sp>
    </p:spTree>
    <p:extLst>
      <p:ext uri="{BB962C8B-B14F-4D97-AF65-F5344CB8AC3E}">
        <p14:creationId xmlns:p14="http://schemas.microsoft.com/office/powerpoint/2010/main" val="3053193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Isosceles Triangle 24">
            <a:extLst>
              <a:ext uri="{FF2B5EF4-FFF2-40B4-BE49-F238E27FC236}">
                <a16:creationId xmlns:a16="http://schemas.microsoft.com/office/drawing/2014/main" id="{C69C2426-7EE4-4268-92CD-07266BDD8BFE}"/>
              </a:ext>
            </a:extLst>
          </p:cNvPr>
          <p:cNvSpPr/>
          <p:nvPr/>
        </p:nvSpPr>
        <p:spPr>
          <a:xfrm>
            <a:off x="6813185" y="1382647"/>
            <a:ext cx="4341478" cy="4027238"/>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TextBox 3"/>
          <p:cNvSpPr txBox="1"/>
          <p:nvPr/>
        </p:nvSpPr>
        <p:spPr>
          <a:xfrm>
            <a:off x="1712894" y="29272"/>
            <a:ext cx="8287846" cy="769441"/>
          </a:xfrm>
          <a:prstGeom prst="rect">
            <a:avLst/>
          </a:prstGeom>
          <a:noFill/>
        </p:spPr>
        <p:txBody>
          <a:bodyPr wrap="none" rtlCol="0">
            <a:spAutoFit/>
          </a:bodyPr>
          <a:lstStyle/>
          <a:p>
            <a:r>
              <a:rPr lang="es-ES" sz="4400" u="sng">
                <a:cs typeface="Times New Roman" panose="02020603050405020304" pitchFamily="18" charset="0"/>
              </a:rPr>
              <a:t>Servicios de salud en situaciones de crisis</a:t>
            </a:r>
          </a:p>
        </p:txBody>
      </p:sp>
      <p:sp>
        <p:nvSpPr>
          <p:cNvPr id="5" name="Isosceles Triangle 4"/>
          <p:cNvSpPr/>
          <p:nvPr/>
        </p:nvSpPr>
        <p:spPr>
          <a:xfrm>
            <a:off x="1069763" y="1016147"/>
            <a:ext cx="5342635" cy="4605720"/>
          </a:xfrm>
          <a:prstGeom prst="triangl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Isosceles Triangle 5"/>
          <p:cNvSpPr/>
          <p:nvPr/>
        </p:nvSpPr>
        <p:spPr>
          <a:xfrm>
            <a:off x="1585942" y="1418166"/>
            <a:ext cx="4341478" cy="4027238"/>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TextBox 7"/>
          <p:cNvSpPr txBox="1"/>
          <p:nvPr/>
        </p:nvSpPr>
        <p:spPr>
          <a:xfrm>
            <a:off x="2533564" y="1700664"/>
            <a:ext cx="2389708" cy="1569660"/>
          </a:xfrm>
          <a:prstGeom prst="rect">
            <a:avLst/>
          </a:prstGeom>
          <a:noFill/>
        </p:spPr>
        <p:txBody>
          <a:bodyPr wrap="square" rtlCol="0">
            <a:spAutoFit/>
          </a:bodyPr>
          <a:lstStyle/>
          <a:p>
            <a:pPr algn="ctr"/>
            <a:r>
              <a:rPr lang="es-ES" sz="2400" dirty="0">
                <a:cs typeface="Times New Roman" panose="02020603050405020304" pitchFamily="18" charset="0"/>
              </a:rPr>
              <a:t>Enfermedades que necesitan ser atendidas en un hospital</a:t>
            </a:r>
          </a:p>
        </p:txBody>
      </p:sp>
      <p:sp>
        <p:nvSpPr>
          <p:cNvPr id="9" name="TextBox 8"/>
          <p:cNvSpPr txBox="1"/>
          <p:nvPr/>
        </p:nvSpPr>
        <p:spPr>
          <a:xfrm>
            <a:off x="2114751" y="3421270"/>
            <a:ext cx="3195135" cy="1200329"/>
          </a:xfrm>
          <a:prstGeom prst="rect">
            <a:avLst/>
          </a:prstGeom>
          <a:noFill/>
        </p:spPr>
        <p:txBody>
          <a:bodyPr wrap="square" rtlCol="0">
            <a:spAutoFit/>
          </a:bodyPr>
          <a:lstStyle/>
          <a:p>
            <a:pPr algn="ctr"/>
            <a:r>
              <a:rPr lang="es-ES" sz="2400" dirty="0">
                <a:cs typeface="Times New Roman" panose="02020603050405020304" pitchFamily="18" charset="0"/>
              </a:rPr>
              <a:t>Enfermedades que necesitan ser atendidas en un centro de salud</a:t>
            </a:r>
          </a:p>
        </p:txBody>
      </p:sp>
      <p:sp>
        <p:nvSpPr>
          <p:cNvPr id="10" name="TextBox 9"/>
          <p:cNvSpPr txBox="1"/>
          <p:nvPr/>
        </p:nvSpPr>
        <p:spPr>
          <a:xfrm>
            <a:off x="1112004" y="4824557"/>
            <a:ext cx="5215683" cy="461665"/>
          </a:xfrm>
          <a:prstGeom prst="rect">
            <a:avLst/>
          </a:prstGeom>
          <a:noFill/>
        </p:spPr>
        <p:txBody>
          <a:bodyPr wrap="square" rtlCol="0">
            <a:spAutoFit/>
          </a:bodyPr>
          <a:lstStyle/>
          <a:p>
            <a:pPr algn="ctr"/>
            <a:r>
              <a:rPr lang="es-ES" sz="2400" dirty="0">
                <a:cs typeface="Times New Roman" panose="02020603050405020304" pitchFamily="18" charset="0"/>
              </a:rPr>
              <a:t>Enfermedades de atención domiciliaria</a:t>
            </a:r>
          </a:p>
        </p:txBody>
      </p:sp>
      <p:sp>
        <p:nvSpPr>
          <p:cNvPr id="11" name="TextBox 10"/>
          <p:cNvSpPr txBox="1"/>
          <p:nvPr/>
        </p:nvSpPr>
        <p:spPr>
          <a:xfrm>
            <a:off x="8025340" y="1945477"/>
            <a:ext cx="1994264" cy="830997"/>
          </a:xfrm>
          <a:prstGeom prst="rect">
            <a:avLst/>
          </a:prstGeom>
          <a:noFill/>
        </p:spPr>
        <p:txBody>
          <a:bodyPr wrap="square" rtlCol="0">
            <a:spAutoFit/>
          </a:bodyPr>
          <a:lstStyle/>
          <a:p>
            <a:pPr algn="ctr"/>
            <a:r>
              <a:rPr lang="es-ES" sz="2400">
                <a:cs typeface="Times New Roman" panose="02020603050405020304" pitchFamily="18" charset="0"/>
              </a:rPr>
              <a:t>Recursos para un hospital</a:t>
            </a:r>
          </a:p>
        </p:txBody>
      </p:sp>
      <p:sp>
        <p:nvSpPr>
          <p:cNvPr id="12" name="TextBox 11"/>
          <p:cNvSpPr txBox="1"/>
          <p:nvPr/>
        </p:nvSpPr>
        <p:spPr>
          <a:xfrm>
            <a:off x="7869524" y="3026136"/>
            <a:ext cx="2283227" cy="830997"/>
          </a:xfrm>
          <a:prstGeom prst="rect">
            <a:avLst/>
          </a:prstGeom>
          <a:noFill/>
        </p:spPr>
        <p:txBody>
          <a:bodyPr wrap="square" rtlCol="0">
            <a:spAutoFit/>
          </a:bodyPr>
          <a:lstStyle/>
          <a:p>
            <a:pPr algn="ctr"/>
            <a:r>
              <a:rPr lang="es-ES" sz="2400" dirty="0">
                <a:cs typeface="Times New Roman" panose="02020603050405020304" pitchFamily="18" charset="0"/>
              </a:rPr>
              <a:t>Recursos para un centro de salud</a:t>
            </a:r>
          </a:p>
        </p:txBody>
      </p:sp>
      <p:sp>
        <p:nvSpPr>
          <p:cNvPr id="13" name="TextBox 12"/>
          <p:cNvSpPr txBox="1"/>
          <p:nvPr/>
        </p:nvSpPr>
        <p:spPr>
          <a:xfrm>
            <a:off x="7044306" y="4419591"/>
            <a:ext cx="3867983" cy="830997"/>
          </a:xfrm>
          <a:prstGeom prst="rect">
            <a:avLst/>
          </a:prstGeom>
          <a:noFill/>
        </p:spPr>
        <p:txBody>
          <a:bodyPr wrap="square" rtlCol="0">
            <a:spAutoFit/>
          </a:bodyPr>
          <a:lstStyle/>
          <a:p>
            <a:pPr algn="ctr"/>
            <a:r>
              <a:rPr lang="es-ES" sz="2400" dirty="0">
                <a:cs typeface="Times New Roman" panose="02020603050405020304" pitchFamily="18" charset="0"/>
              </a:rPr>
              <a:t>Recursos sanitarios para el tratamiento domiciliario </a:t>
            </a:r>
          </a:p>
        </p:txBody>
      </p:sp>
      <p:sp>
        <p:nvSpPr>
          <p:cNvPr id="14" name="Up Arrow 13"/>
          <p:cNvSpPr/>
          <p:nvPr/>
        </p:nvSpPr>
        <p:spPr>
          <a:xfrm>
            <a:off x="3635246" y="1226400"/>
            <a:ext cx="211667" cy="211667"/>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5" name="Up Arrow 14"/>
          <p:cNvSpPr/>
          <p:nvPr/>
        </p:nvSpPr>
        <p:spPr>
          <a:xfrm rot="3544788">
            <a:off x="4762237" y="3156177"/>
            <a:ext cx="211667" cy="211667"/>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6" name="Up Arrow 15"/>
          <p:cNvSpPr/>
          <p:nvPr/>
        </p:nvSpPr>
        <p:spPr>
          <a:xfrm rot="18690346">
            <a:off x="2456322" y="3141039"/>
            <a:ext cx="211667" cy="211667"/>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7" name="Up Arrow 16"/>
          <p:cNvSpPr/>
          <p:nvPr/>
        </p:nvSpPr>
        <p:spPr>
          <a:xfrm rot="10800000">
            <a:off x="3636170" y="5339570"/>
            <a:ext cx="211667" cy="211667"/>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8" name="Up Arrow 17"/>
          <p:cNvSpPr/>
          <p:nvPr/>
        </p:nvSpPr>
        <p:spPr>
          <a:xfrm rot="10800000">
            <a:off x="8871151" y="1061643"/>
            <a:ext cx="211667" cy="211667"/>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9" name="Up Arrow 18"/>
          <p:cNvSpPr/>
          <p:nvPr/>
        </p:nvSpPr>
        <p:spPr>
          <a:xfrm rot="15144877">
            <a:off x="10101403" y="3221916"/>
            <a:ext cx="211667" cy="211667"/>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0" name="Up Arrow 19"/>
          <p:cNvSpPr/>
          <p:nvPr/>
        </p:nvSpPr>
        <p:spPr>
          <a:xfrm rot="6239539">
            <a:off x="7561064" y="3284458"/>
            <a:ext cx="211667" cy="211667"/>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1" name="Up Arrow 20"/>
          <p:cNvSpPr/>
          <p:nvPr/>
        </p:nvSpPr>
        <p:spPr>
          <a:xfrm>
            <a:off x="8871150" y="5500466"/>
            <a:ext cx="211667" cy="211667"/>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2" name="TextBox 21"/>
          <p:cNvSpPr txBox="1"/>
          <p:nvPr/>
        </p:nvSpPr>
        <p:spPr>
          <a:xfrm>
            <a:off x="633776" y="5712133"/>
            <a:ext cx="6257739" cy="461665"/>
          </a:xfrm>
          <a:prstGeom prst="rect">
            <a:avLst/>
          </a:prstGeom>
          <a:noFill/>
        </p:spPr>
        <p:txBody>
          <a:bodyPr wrap="none" rtlCol="0">
            <a:spAutoFit/>
          </a:bodyPr>
          <a:lstStyle/>
          <a:p>
            <a:pPr algn="ctr"/>
            <a:r>
              <a:rPr lang="es-ES" sz="2400" dirty="0">
                <a:cs typeface="Times New Roman" panose="02020603050405020304" pitchFamily="18" charset="0"/>
              </a:rPr>
              <a:t>Aumento de las necesidades en todos los niveles</a:t>
            </a:r>
          </a:p>
        </p:txBody>
      </p:sp>
      <p:sp>
        <p:nvSpPr>
          <p:cNvPr id="23" name="TextBox 22"/>
          <p:cNvSpPr txBox="1"/>
          <p:nvPr/>
        </p:nvSpPr>
        <p:spPr>
          <a:xfrm>
            <a:off x="6809175" y="5723765"/>
            <a:ext cx="4442747" cy="830997"/>
          </a:xfrm>
          <a:prstGeom prst="rect">
            <a:avLst/>
          </a:prstGeom>
          <a:noFill/>
        </p:spPr>
        <p:txBody>
          <a:bodyPr wrap="square" rtlCol="0">
            <a:spAutoFit/>
          </a:bodyPr>
          <a:lstStyle/>
          <a:p>
            <a:pPr algn="ctr"/>
            <a:r>
              <a:rPr lang="es-ES" sz="2400" dirty="0">
                <a:latin typeface="Times New Roman" panose="02020603050405020304" pitchFamily="18" charset="0"/>
                <a:cs typeface="Times New Roman" panose="02020603050405020304" pitchFamily="18" charset="0"/>
              </a:rPr>
              <a:t>Disminución de la capacidad para prestar servicios</a:t>
            </a:r>
          </a:p>
        </p:txBody>
      </p:sp>
      <p:sp>
        <p:nvSpPr>
          <p:cNvPr id="24" name="Slide Number Placeholder 23"/>
          <p:cNvSpPr>
            <a:spLocks noGrp="1"/>
          </p:cNvSpPr>
          <p:nvPr>
            <p:ph type="sldNum" sz="quarter" idx="12"/>
          </p:nvPr>
        </p:nvSpPr>
        <p:spPr/>
        <p:txBody>
          <a:bodyPr/>
          <a:lstStyle/>
          <a:p>
            <a:fld id="{00865948-8B76-4A50-B7DB-B45DBE1BD062}" type="slidenum">
              <a:rPr lang="fr-CH" smtClean="0"/>
              <a:t>11</a:t>
            </a:fld>
            <a:endParaRPr lang="fr-CH" dirty="0"/>
          </a:p>
        </p:txBody>
      </p:sp>
    </p:spTree>
    <p:extLst>
      <p:ext uri="{BB962C8B-B14F-4D97-AF65-F5344CB8AC3E}">
        <p14:creationId xmlns:p14="http://schemas.microsoft.com/office/powerpoint/2010/main" val="1333407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9E4DE0-E678-4B83-8944-5F7EFD595B4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337125" y="1143000"/>
            <a:ext cx="5734980" cy="5509935"/>
          </a:xfrm>
          <a:prstGeom prst="rect">
            <a:avLst/>
          </a:prstGeom>
          <a:noFill/>
        </p:spPr>
      </p:pic>
      <p:sp>
        <p:nvSpPr>
          <p:cNvPr id="2" name="Title 1"/>
          <p:cNvSpPr>
            <a:spLocks noGrp="1"/>
          </p:cNvSpPr>
          <p:nvPr>
            <p:ph type="title"/>
          </p:nvPr>
        </p:nvSpPr>
        <p:spPr>
          <a:xfrm>
            <a:off x="545157" y="0"/>
            <a:ext cx="11526947" cy="1143000"/>
          </a:xfrm>
        </p:spPr>
        <p:txBody>
          <a:bodyPr>
            <a:normAutofit fontScale="90000"/>
          </a:bodyPr>
          <a:lstStyle/>
          <a:p>
            <a:pPr algn="ctr"/>
            <a:r>
              <a:rPr lang="es-ES" u="sng" dirty="0"/>
              <a:t>Adaptación de los “paquetes esenciales de servicios de salud” según los contextos humanitarios</a:t>
            </a:r>
          </a:p>
        </p:txBody>
      </p:sp>
      <p:sp>
        <p:nvSpPr>
          <p:cNvPr id="3" name="Subtitle 2">
            <a:extLst>
              <a:ext uri="{FF2B5EF4-FFF2-40B4-BE49-F238E27FC236}">
                <a16:creationId xmlns:a16="http://schemas.microsoft.com/office/drawing/2014/main" id="{3828AF55-3319-495E-BD2A-23E595F977BE}"/>
              </a:ext>
            </a:extLst>
          </p:cNvPr>
          <p:cNvSpPr txBox="1">
            <a:spLocks/>
          </p:cNvSpPr>
          <p:nvPr/>
        </p:nvSpPr>
        <p:spPr>
          <a:xfrm>
            <a:off x="1754832" y="1340768"/>
            <a:ext cx="8733656" cy="449048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lumMod val="50000"/>
                    <a:lumOff val="50000"/>
                  </a:schemeClr>
                </a:solidFill>
                <a:latin typeface="Segoe Condensed" panose="020B0606040200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lumMod val="50000"/>
                    <a:lumOff val="50000"/>
                  </a:schemeClr>
                </a:solidFill>
                <a:latin typeface="Segoe Condensed" panose="020B06060402000202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lumMod val="50000"/>
                    <a:lumOff val="50000"/>
                  </a:schemeClr>
                </a:solidFill>
                <a:latin typeface="Segoe Condensed" panose="020B0606040200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lumMod val="50000"/>
                    <a:lumOff val="50000"/>
                  </a:schemeClr>
                </a:solidFill>
                <a:latin typeface="Segoe Condensed" panose="020B0606040200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lumMod val="50000"/>
                    <a:lumOff val="50000"/>
                  </a:schemeClr>
                </a:solidFill>
                <a:latin typeface="Segoe Condensed" panose="020B0606040200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500"/>
              </a:lnSpc>
              <a:buNone/>
            </a:pPr>
            <a:endParaRPr lang="en-CA" sz="1600" b="0" dirty="0">
              <a:ea typeface="+mj-ea"/>
              <a:cs typeface="+mj-cs"/>
            </a:endParaRPr>
          </a:p>
        </p:txBody>
      </p:sp>
      <p:sp>
        <p:nvSpPr>
          <p:cNvPr id="4" name="Subtitle 2">
            <a:extLst>
              <a:ext uri="{FF2B5EF4-FFF2-40B4-BE49-F238E27FC236}">
                <a16:creationId xmlns:a16="http://schemas.microsoft.com/office/drawing/2014/main" id="{7F2E5516-D64A-40EF-BAE6-AD80252F0D40}"/>
              </a:ext>
            </a:extLst>
          </p:cNvPr>
          <p:cNvSpPr txBox="1">
            <a:spLocks/>
          </p:cNvSpPr>
          <p:nvPr/>
        </p:nvSpPr>
        <p:spPr>
          <a:xfrm>
            <a:off x="689063" y="1538536"/>
            <a:ext cx="5931065" cy="503394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lumMod val="50000"/>
                    <a:lumOff val="50000"/>
                  </a:schemeClr>
                </a:solidFill>
                <a:latin typeface="Segoe Condensed" panose="020B0606040200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lumMod val="50000"/>
                    <a:lumOff val="50000"/>
                  </a:schemeClr>
                </a:solidFill>
                <a:latin typeface="Segoe Condensed" panose="020B06060402000202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lumMod val="50000"/>
                    <a:lumOff val="50000"/>
                  </a:schemeClr>
                </a:solidFill>
                <a:latin typeface="Segoe Condensed" panose="020B0606040200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lumMod val="50000"/>
                    <a:lumOff val="50000"/>
                  </a:schemeClr>
                </a:solidFill>
                <a:latin typeface="Segoe Condensed" panose="020B0606040200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lumMod val="50000"/>
                    <a:lumOff val="50000"/>
                  </a:schemeClr>
                </a:solidFill>
                <a:latin typeface="Segoe Condensed" panose="020B0606040200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500"/>
              </a:lnSpc>
              <a:buNone/>
            </a:pPr>
            <a:r>
              <a:rPr lang="es-ES" sz="2200" dirty="0">
                <a:solidFill>
                  <a:schemeClr val="tx1"/>
                </a:solidFill>
                <a:ea typeface="+mj-ea"/>
                <a:cs typeface="+mj-cs"/>
              </a:rPr>
              <a:t>Definición de paquetes específicos a nivel de distrito según el contexto</a:t>
            </a:r>
          </a:p>
          <a:p>
            <a:pPr marL="0" indent="0">
              <a:lnSpc>
                <a:spcPts val="2500"/>
              </a:lnSpc>
              <a:buNone/>
            </a:pPr>
            <a:endParaRPr lang="en-CA" sz="2200" b="0" dirty="0">
              <a:solidFill>
                <a:schemeClr val="tx1"/>
              </a:solidFill>
              <a:ea typeface="+mj-ea"/>
              <a:cs typeface="+mj-cs"/>
            </a:endParaRPr>
          </a:p>
          <a:p>
            <a:pPr lvl="1">
              <a:lnSpc>
                <a:spcPts val="2500"/>
              </a:lnSpc>
            </a:pPr>
            <a:r>
              <a:rPr lang="es-ES" sz="2200" b="0" dirty="0">
                <a:solidFill>
                  <a:schemeClr val="tx1"/>
                </a:solidFill>
                <a:ea typeface="+mj-ea"/>
                <a:cs typeface="+mj-cs"/>
              </a:rPr>
              <a:t>Acceso y seguridad</a:t>
            </a:r>
          </a:p>
          <a:p>
            <a:pPr lvl="1">
              <a:lnSpc>
                <a:spcPts val="2500"/>
              </a:lnSpc>
            </a:pPr>
            <a:r>
              <a:rPr lang="es-ES" sz="2200" b="0" dirty="0">
                <a:solidFill>
                  <a:schemeClr val="tx1"/>
                </a:solidFill>
                <a:ea typeface="+mj-ea"/>
                <a:cs typeface="+mj-cs"/>
              </a:rPr>
              <a:t>Funcionalidad de los establecimientos (infraestructura, personal de salud, recursos...)</a:t>
            </a:r>
          </a:p>
          <a:p>
            <a:pPr lvl="1">
              <a:lnSpc>
                <a:spcPts val="2500"/>
              </a:lnSpc>
              <a:buFont typeface="Symbol" panose="05050102010706020507" pitchFamily="18" charset="2"/>
              <a:buChar char="Þ"/>
            </a:pPr>
            <a:r>
              <a:rPr lang="es-ES" sz="2200" dirty="0">
                <a:solidFill>
                  <a:schemeClr val="tx1"/>
                </a:solidFill>
                <a:ea typeface="+mj-ea"/>
                <a:cs typeface="+mj-cs"/>
              </a:rPr>
              <a:t>Plataformas de prestación de servicios disponibles o funcionales</a:t>
            </a:r>
          </a:p>
          <a:p>
            <a:pPr marL="457200" lvl="1" indent="0">
              <a:lnSpc>
                <a:spcPts val="2500"/>
              </a:lnSpc>
              <a:buNone/>
            </a:pPr>
            <a:endParaRPr lang="en-US" sz="2200" dirty="0">
              <a:solidFill>
                <a:schemeClr val="tx1"/>
              </a:solidFill>
              <a:ea typeface="+mj-ea"/>
              <a:cs typeface="+mj-cs"/>
            </a:endParaRPr>
          </a:p>
          <a:p>
            <a:pPr lvl="1">
              <a:lnSpc>
                <a:spcPts val="2500"/>
              </a:lnSpc>
            </a:pPr>
            <a:r>
              <a:rPr lang="es-ES" sz="2200" b="0" dirty="0">
                <a:solidFill>
                  <a:schemeClr val="tx1"/>
                </a:solidFill>
                <a:ea typeface="+mj-ea"/>
                <a:cs typeface="+mj-cs"/>
              </a:rPr>
              <a:t>Población</a:t>
            </a:r>
          </a:p>
          <a:p>
            <a:pPr lvl="1">
              <a:lnSpc>
                <a:spcPts val="2500"/>
              </a:lnSpc>
            </a:pPr>
            <a:r>
              <a:rPr lang="es-ES" sz="2200" b="0" dirty="0">
                <a:solidFill>
                  <a:schemeClr val="tx1"/>
                </a:solidFill>
                <a:ea typeface="+mj-ea"/>
                <a:cs typeface="+mj-cs"/>
              </a:rPr>
              <a:t>Carga de la enfermedad</a:t>
            </a:r>
          </a:p>
          <a:p>
            <a:pPr lvl="1">
              <a:lnSpc>
                <a:spcPts val="2500"/>
              </a:lnSpc>
            </a:pPr>
            <a:r>
              <a:rPr lang="es-ES" sz="2200" b="0" dirty="0">
                <a:solidFill>
                  <a:schemeClr val="tx1"/>
                </a:solidFill>
                <a:ea typeface="+mj-ea"/>
                <a:cs typeface="+mj-cs"/>
              </a:rPr>
              <a:t>Paquetes esenciales de servicios de salud que existen a nivel nacional</a:t>
            </a:r>
          </a:p>
          <a:p>
            <a:pPr lvl="1">
              <a:lnSpc>
                <a:spcPts val="2500"/>
              </a:lnSpc>
              <a:buFont typeface="Symbol" panose="05050102010706020507" pitchFamily="18" charset="2"/>
              <a:buChar char="Þ"/>
            </a:pPr>
            <a:r>
              <a:rPr lang="es-ES" sz="2200" dirty="0">
                <a:solidFill>
                  <a:schemeClr val="tx1"/>
                </a:solidFill>
                <a:ea typeface="+mj-ea"/>
                <a:cs typeface="+mj-cs"/>
              </a:rPr>
              <a:t>Necesidades</a:t>
            </a:r>
          </a:p>
          <a:p>
            <a:pPr marL="914400" lvl="2" indent="0">
              <a:lnSpc>
                <a:spcPts val="2500"/>
              </a:lnSpc>
              <a:buNone/>
            </a:pPr>
            <a:endParaRPr lang="en-US" sz="1800" b="0" dirty="0">
              <a:solidFill>
                <a:schemeClr val="tx1"/>
              </a:solidFill>
              <a:ea typeface="+mj-ea"/>
              <a:cs typeface="+mj-cs"/>
            </a:endParaRPr>
          </a:p>
          <a:p>
            <a:pPr lvl="1">
              <a:lnSpc>
                <a:spcPts val="2500"/>
              </a:lnSpc>
              <a:buFont typeface="Arial" panose="020B0604020202020204" pitchFamily="34" charset="0"/>
              <a:buChar char="•"/>
            </a:pPr>
            <a:endParaRPr lang="en-CA" sz="2000" b="0" dirty="0">
              <a:solidFill>
                <a:schemeClr val="tx1"/>
              </a:solidFill>
              <a:ea typeface="+mj-ea"/>
              <a:cs typeface="+mj-cs"/>
            </a:endParaRPr>
          </a:p>
          <a:p>
            <a:pPr lvl="1">
              <a:lnSpc>
                <a:spcPts val="2500"/>
              </a:lnSpc>
              <a:buFont typeface="Arial" panose="020B0604020202020204" pitchFamily="34" charset="0"/>
              <a:buChar char="•"/>
            </a:pPr>
            <a:endParaRPr lang="en-CA" sz="2000" b="0" dirty="0">
              <a:solidFill>
                <a:schemeClr val="tx1"/>
              </a:solidFill>
              <a:ea typeface="+mj-ea"/>
              <a:cs typeface="+mj-cs"/>
            </a:endParaRPr>
          </a:p>
          <a:p>
            <a:pPr marL="457200" lvl="1" indent="0">
              <a:lnSpc>
                <a:spcPts val="2500"/>
              </a:lnSpc>
              <a:buNone/>
            </a:pPr>
            <a:r>
              <a:rPr lang="es-ES" sz="1800" dirty="0">
                <a:ea typeface="+mj-ea"/>
                <a:cs typeface="+mj-cs"/>
              </a:rPr>
              <a:t> </a:t>
            </a:r>
          </a:p>
          <a:p>
            <a:pPr marL="0" indent="0">
              <a:lnSpc>
                <a:spcPts val="2500"/>
              </a:lnSpc>
              <a:buNone/>
            </a:pPr>
            <a:endParaRPr lang="en-CA" sz="1600" b="0" dirty="0">
              <a:ea typeface="+mj-ea"/>
              <a:cs typeface="+mj-cs"/>
            </a:endParaRPr>
          </a:p>
        </p:txBody>
      </p:sp>
      <p:sp>
        <p:nvSpPr>
          <p:cNvPr id="5" name="TextBox 4">
            <a:extLst>
              <a:ext uri="{FF2B5EF4-FFF2-40B4-BE49-F238E27FC236}">
                <a16:creationId xmlns:a16="http://schemas.microsoft.com/office/drawing/2014/main" id="{F6E45726-8398-4DE7-8411-CB10CB0F5650}"/>
              </a:ext>
            </a:extLst>
          </p:cNvPr>
          <p:cNvSpPr txBox="1"/>
          <p:nvPr/>
        </p:nvSpPr>
        <p:spPr>
          <a:xfrm>
            <a:off x="6594003" y="1226468"/>
            <a:ext cx="2232248" cy="738664"/>
          </a:xfrm>
          <a:prstGeom prst="rect">
            <a:avLst/>
          </a:prstGeom>
          <a:noFill/>
        </p:spPr>
        <p:txBody>
          <a:bodyPr wrap="square" rtlCol="0">
            <a:spAutoFit/>
          </a:bodyPr>
          <a:lstStyle/>
          <a:p>
            <a:pPr algn="ctr"/>
            <a:r>
              <a:rPr lang="es-ES" sz="1400" dirty="0">
                <a:solidFill>
                  <a:schemeClr val="tx1">
                    <a:lumMod val="50000"/>
                    <a:lumOff val="50000"/>
                  </a:schemeClr>
                </a:solidFill>
                <a:latin typeface="Segoe Condensed" panose="020B0606040200020203"/>
              </a:rPr>
              <a:t>(MAPA CON INFORMACIÓN PARCIAL Y EN EVOLUCIÓN</a:t>
            </a:r>
          </a:p>
        </p:txBody>
      </p:sp>
      <p:sp>
        <p:nvSpPr>
          <p:cNvPr id="7" name="Rectangle 6">
            <a:extLst>
              <a:ext uri="{FF2B5EF4-FFF2-40B4-BE49-F238E27FC236}">
                <a16:creationId xmlns:a16="http://schemas.microsoft.com/office/drawing/2014/main" id="{DE019DFC-1AED-4864-BC0E-AE5C4F22499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a:extLst>
              <a:ext uri="{FF2B5EF4-FFF2-40B4-BE49-F238E27FC236}">
                <a16:creationId xmlns:a16="http://schemas.microsoft.com/office/drawing/2014/main" id="{A7AA4083-2E6C-4418-9504-1EB23497DEF6}"/>
              </a:ext>
            </a:extLst>
          </p:cNvPr>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929089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TextBox 3"/>
          <p:cNvSpPr txBox="1"/>
          <p:nvPr/>
        </p:nvSpPr>
        <p:spPr>
          <a:xfrm>
            <a:off x="1829743" y="1810340"/>
            <a:ext cx="9494730" cy="2123658"/>
          </a:xfrm>
          <a:prstGeom prst="rect">
            <a:avLst/>
          </a:prstGeom>
          <a:noFill/>
        </p:spPr>
        <p:txBody>
          <a:bodyPr wrap="square" rtlCol="0">
            <a:spAutoFit/>
          </a:bodyPr>
          <a:lstStyle/>
          <a:p>
            <a:pPr algn="ctr"/>
            <a:r>
              <a:rPr lang="es-ES" sz="4400" dirty="0"/>
              <a:t>¿Qué se necesita</a:t>
            </a:r>
          </a:p>
          <a:p>
            <a:pPr algn="ctr"/>
            <a:r>
              <a:rPr lang="es-ES" sz="4400" dirty="0"/>
              <a:t>para poder prestar </a:t>
            </a:r>
          </a:p>
          <a:p>
            <a:pPr algn="ctr"/>
            <a:r>
              <a:rPr lang="es-ES" sz="4400" dirty="0"/>
              <a:t>servicios de salud adecuados?</a:t>
            </a:r>
          </a:p>
        </p:txBody>
      </p:sp>
      <p:sp>
        <p:nvSpPr>
          <p:cNvPr id="5" name="TextBox 4"/>
          <p:cNvSpPr txBox="1"/>
          <p:nvPr/>
        </p:nvSpPr>
        <p:spPr>
          <a:xfrm>
            <a:off x="1033875" y="2104272"/>
            <a:ext cx="1326004" cy="1569660"/>
          </a:xfrm>
          <a:prstGeom prst="rect">
            <a:avLst/>
          </a:prstGeom>
          <a:noFill/>
        </p:spPr>
        <p:txBody>
          <a:bodyPr wrap="none" rtlCol="0">
            <a:spAutoFit/>
          </a:bodyPr>
          <a:lstStyle/>
          <a:p>
            <a:r>
              <a:rPr lang="es-ES" sz="9600" b="1">
                <a:solidFill>
                  <a:srgbClr val="FF0000"/>
                </a:solidFill>
              </a:rPr>
              <a:t>??</a:t>
            </a:r>
          </a:p>
        </p:txBody>
      </p:sp>
      <p:sp>
        <p:nvSpPr>
          <p:cNvPr id="6" name="Slide Number Placeholder 5"/>
          <p:cNvSpPr>
            <a:spLocks noGrp="1"/>
          </p:cNvSpPr>
          <p:nvPr>
            <p:ph type="sldNum" sz="quarter" idx="12"/>
          </p:nvPr>
        </p:nvSpPr>
        <p:spPr/>
        <p:txBody>
          <a:bodyPr/>
          <a:lstStyle/>
          <a:p>
            <a:fld id="{00865948-8B76-4A50-B7DB-B45DBE1BD062}" type="slidenum">
              <a:rPr lang="fr-CH" smtClean="0"/>
              <a:t>13</a:t>
            </a:fld>
            <a:endParaRPr lang="fr-CH"/>
          </a:p>
        </p:txBody>
      </p:sp>
    </p:spTree>
    <p:extLst>
      <p:ext uri="{BB962C8B-B14F-4D97-AF65-F5344CB8AC3E}">
        <p14:creationId xmlns:p14="http://schemas.microsoft.com/office/powerpoint/2010/main" val="2243296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Title 1"/>
          <p:cNvSpPr txBox="1">
            <a:spLocks/>
          </p:cNvSpPr>
          <p:nvPr/>
        </p:nvSpPr>
        <p:spPr>
          <a:xfrm>
            <a:off x="936004" y="252941"/>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u="sng">
                <a:latin typeface="+mn-lt"/>
              </a:rPr>
              <a:t>Elementos básicos de los servicios de salud </a:t>
            </a:r>
            <a:br>
              <a:rPr lang="es-ES" u="sng">
                <a:latin typeface="+mn-lt"/>
              </a:rPr>
            </a:br>
            <a:endParaRPr lang="es-ES" u="sng">
              <a:latin typeface="+mn-lt"/>
            </a:endParaRPr>
          </a:p>
        </p:txBody>
      </p:sp>
      <p:sp>
        <p:nvSpPr>
          <p:cNvPr id="5" name="Content Placeholder 2"/>
          <p:cNvSpPr txBox="1">
            <a:spLocks/>
          </p:cNvSpPr>
          <p:nvPr/>
        </p:nvSpPr>
        <p:spPr>
          <a:xfrm>
            <a:off x="1168553" y="1369496"/>
            <a:ext cx="10515600"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400" dirty="0"/>
              <a:t>Centros de salud/infraestructura</a:t>
            </a:r>
          </a:p>
          <a:p>
            <a:r>
              <a:rPr lang="es-ES" sz="2400" dirty="0"/>
              <a:t>Personal de salud (competencias, cantidad, combinación...)</a:t>
            </a:r>
          </a:p>
          <a:p>
            <a:r>
              <a:rPr lang="es-ES" sz="2400" dirty="0"/>
              <a:t>Equipos</a:t>
            </a:r>
          </a:p>
          <a:p>
            <a:r>
              <a:rPr lang="es-ES" sz="2400" dirty="0"/>
              <a:t>Insumos médicos o de otra índole (distribución + línea de suministro; medicamentos esenciales)</a:t>
            </a:r>
          </a:p>
          <a:p>
            <a:r>
              <a:rPr lang="es-ES" sz="2400" dirty="0"/>
              <a:t>Financiación</a:t>
            </a:r>
          </a:p>
          <a:p>
            <a:r>
              <a:rPr lang="es-ES" sz="2400" dirty="0"/>
              <a:t>Prestación de servicios (proceso, calidad: estándares internacionales)</a:t>
            </a:r>
          </a:p>
          <a:p>
            <a:r>
              <a:rPr lang="es-ES" sz="2400" dirty="0"/>
              <a:t>Sistema de gestión de la información de salud</a:t>
            </a:r>
          </a:p>
          <a:p>
            <a:r>
              <a:rPr lang="es-ES" sz="2400" dirty="0"/>
              <a:t>Dirigencia y gobernanza </a:t>
            </a:r>
          </a:p>
          <a:p>
            <a:r>
              <a:rPr lang="es-ES" sz="2400" dirty="0"/>
              <a:t>Coordinación</a:t>
            </a:r>
          </a:p>
          <a:p>
            <a:r>
              <a:rPr lang="es-ES" sz="2400" dirty="0"/>
              <a:t>Comunidades </a:t>
            </a:r>
          </a:p>
          <a:p>
            <a:pPr marL="457200" lvl="1" indent="0" algn="r">
              <a:buNone/>
            </a:pPr>
            <a:r>
              <a:rPr lang="es-ES" sz="1600" i="1" dirty="0"/>
              <a:t>Información basada en el marco de un enfoque sistémico de la OMS. </a:t>
            </a:r>
          </a:p>
          <a:p>
            <a:pPr marL="0" indent="0" algn="r">
              <a:buFont typeface="Arial" panose="020B0604020202020204" pitchFamily="34" charset="0"/>
              <a:buNone/>
            </a:pPr>
            <a:endParaRPr lang="en-GB" sz="1800" i="1" dirty="0"/>
          </a:p>
          <a:p>
            <a:pPr marL="0" indent="0" algn="r">
              <a:buFont typeface="Arial" panose="020B0604020202020204" pitchFamily="34" charset="0"/>
              <a:buNone/>
            </a:pPr>
            <a:endParaRPr lang="en-GB" sz="1800" i="1" dirty="0"/>
          </a:p>
          <a:p>
            <a:pPr marL="0" indent="0" algn="r">
              <a:buFont typeface="Arial" panose="020B0604020202020204" pitchFamily="34" charset="0"/>
              <a:buNone/>
            </a:pPr>
            <a:endParaRPr lang="en-GB" sz="1800" i="1" dirty="0"/>
          </a:p>
          <a:p>
            <a:endParaRPr lang="en-GB" sz="1800" dirty="0">
              <a:solidFill>
                <a:srgbClr val="FF0000"/>
              </a:solidFill>
            </a:endParaRPr>
          </a:p>
        </p:txBody>
      </p:sp>
      <p:sp>
        <p:nvSpPr>
          <p:cNvPr id="6" name="Slide Number Placeholder 5"/>
          <p:cNvSpPr>
            <a:spLocks noGrp="1"/>
          </p:cNvSpPr>
          <p:nvPr>
            <p:ph type="sldNum" sz="quarter" idx="12"/>
          </p:nvPr>
        </p:nvSpPr>
        <p:spPr/>
        <p:txBody>
          <a:bodyPr/>
          <a:lstStyle/>
          <a:p>
            <a:fld id="{00865948-8B76-4A50-B7DB-B45DBE1BD062}" type="slidenum">
              <a:rPr lang="fr-CH" smtClean="0"/>
              <a:t>14</a:t>
            </a:fld>
            <a:endParaRPr lang="fr-CH" dirty="0"/>
          </a:p>
        </p:txBody>
      </p:sp>
    </p:spTree>
    <p:extLst>
      <p:ext uri="{BB962C8B-B14F-4D97-AF65-F5344CB8AC3E}">
        <p14:creationId xmlns:p14="http://schemas.microsoft.com/office/powerpoint/2010/main" val="2971904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u="sng">
                <a:latin typeface="+mn-lt"/>
              </a:rPr>
              <a:t>Gobernanza y dirigencia</a:t>
            </a:r>
          </a:p>
        </p:txBody>
      </p:sp>
      <p:sp>
        <p:nvSpPr>
          <p:cNvPr id="5" name="Content Placeholder 2"/>
          <p:cNvSpPr txBox="1">
            <a:spLocks/>
          </p:cNvSpPr>
          <p:nvPr/>
        </p:nvSpPr>
        <p:spPr>
          <a:xfrm>
            <a:off x="838200" y="2367737"/>
            <a:ext cx="10515600" cy="271429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 sz="3200" dirty="0"/>
              <a:t>En primer lugar, la responsabilidad recae en las autoridades nacionales.</a:t>
            </a:r>
          </a:p>
          <a:p>
            <a:pPr marL="0" indent="0" algn="ctr">
              <a:buFont typeface="Arial" panose="020B0604020202020204" pitchFamily="34" charset="0"/>
              <a:buNone/>
            </a:pPr>
            <a:endParaRPr lang="en-US" sz="3200" dirty="0"/>
          </a:p>
          <a:p>
            <a:pPr marL="0" indent="0" algn="ctr">
              <a:buNone/>
            </a:pPr>
            <a:r>
              <a:rPr lang="es-ES" sz="3200" dirty="0"/>
              <a:t>En épocas de crisis, estas autoridades pueden no tener la capacidad de gestionar todo por sí solas y necesitar el apoyo de organismos internacionales y organizaciones comunitarias.</a:t>
            </a:r>
          </a:p>
          <a:p>
            <a:pPr marL="342900" indent="-342900">
              <a:buFont typeface="Arial" charset="0"/>
              <a:buChar char="•"/>
            </a:pPr>
            <a:endParaRPr lang="en-GB" sz="3200" dirty="0"/>
          </a:p>
          <a:p>
            <a:pPr marL="0" indent="0" algn="ctr">
              <a:buFont typeface="Arial" panose="020B0604020202020204" pitchFamily="34" charset="0"/>
              <a:buNone/>
            </a:pPr>
            <a:endParaRPr lang="en-US" sz="3200" dirty="0"/>
          </a:p>
          <a:p>
            <a:pPr marL="0" indent="0" algn="ctr">
              <a:buFont typeface="Arial" panose="020B0604020202020204" pitchFamily="34" charset="0"/>
              <a:buNone/>
            </a:pPr>
            <a:endParaRPr lang="en-US" sz="3200" dirty="0"/>
          </a:p>
        </p:txBody>
      </p:sp>
      <p:sp>
        <p:nvSpPr>
          <p:cNvPr id="6" name="Slide Number Placeholder 5"/>
          <p:cNvSpPr>
            <a:spLocks noGrp="1"/>
          </p:cNvSpPr>
          <p:nvPr>
            <p:ph type="sldNum" sz="quarter" idx="12"/>
          </p:nvPr>
        </p:nvSpPr>
        <p:spPr/>
        <p:txBody>
          <a:bodyPr/>
          <a:lstStyle/>
          <a:p>
            <a:fld id="{00865948-8B76-4A50-B7DB-B45DBE1BD062}" type="slidenum">
              <a:rPr lang="fr-CH" smtClean="0"/>
              <a:t>15</a:t>
            </a:fld>
            <a:endParaRPr lang="fr-CH"/>
          </a:p>
        </p:txBody>
      </p:sp>
    </p:spTree>
    <p:extLst>
      <p:ext uri="{BB962C8B-B14F-4D97-AF65-F5344CB8AC3E}">
        <p14:creationId xmlns:p14="http://schemas.microsoft.com/office/powerpoint/2010/main" val="2924472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u="sng">
                <a:latin typeface="+mn-lt"/>
              </a:rPr>
              <a:t>Coordinación</a:t>
            </a:r>
          </a:p>
        </p:txBody>
      </p:sp>
      <p:sp>
        <p:nvSpPr>
          <p:cNvPr id="5" name="Content Placeholder 2"/>
          <p:cNvSpPr txBox="1">
            <a:spLocks/>
          </p:cNvSpPr>
          <p:nvPr/>
        </p:nvSpPr>
        <p:spPr>
          <a:xfrm>
            <a:off x="1079938" y="1847850"/>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dirty="0"/>
          </a:p>
          <a:p>
            <a:pPr marL="0" indent="0" algn="ctr">
              <a:buFont typeface="Arial" panose="020B0604020202020204" pitchFamily="34" charset="0"/>
              <a:buNone/>
            </a:pPr>
            <a:r>
              <a:rPr lang="es-ES" dirty="0"/>
              <a:t>Muchas veces, la respuesta humanitaria en situaciones de crisis está marcada por el caos, la duplicación y la falta de servicios.</a:t>
            </a:r>
          </a:p>
          <a:p>
            <a:pPr algn="ctr"/>
            <a:endParaRPr lang="en-US" dirty="0"/>
          </a:p>
          <a:p>
            <a:pPr marL="0" indent="0" algn="ctr">
              <a:buFont typeface="Arial" panose="020B0604020202020204" pitchFamily="34" charset="0"/>
              <a:buNone/>
            </a:pPr>
            <a:r>
              <a:rPr lang="es-ES" dirty="0"/>
              <a:t>El sistema de clústeres fue creado en 2005 para reunir por sector a todos los que intervienen en una crisis humanitaria y así fortalecer la coordinación entre actores humanitarios y facilitar el objetivo deseado (por ejemplo, el Clúster de Salud de la OMS como actor principal). </a:t>
            </a:r>
          </a:p>
        </p:txBody>
      </p:sp>
      <p:sp>
        <p:nvSpPr>
          <p:cNvPr id="6" name="Slide Number Placeholder 5"/>
          <p:cNvSpPr>
            <a:spLocks noGrp="1"/>
          </p:cNvSpPr>
          <p:nvPr>
            <p:ph type="sldNum" sz="quarter" idx="12"/>
          </p:nvPr>
        </p:nvSpPr>
        <p:spPr/>
        <p:txBody>
          <a:bodyPr/>
          <a:lstStyle/>
          <a:p>
            <a:fld id="{00865948-8B76-4A50-B7DB-B45DBE1BD062}" type="slidenum">
              <a:rPr lang="fr-CH" smtClean="0"/>
              <a:t>16</a:t>
            </a:fld>
            <a:endParaRPr lang="fr-CH"/>
          </a:p>
        </p:txBody>
      </p:sp>
    </p:spTree>
    <p:extLst>
      <p:ext uri="{BB962C8B-B14F-4D97-AF65-F5344CB8AC3E}">
        <p14:creationId xmlns:p14="http://schemas.microsoft.com/office/powerpoint/2010/main" val="2959177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Rectangle 3"/>
          <p:cNvSpPr/>
          <p:nvPr/>
        </p:nvSpPr>
        <p:spPr>
          <a:xfrm>
            <a:off x="1769262" y="975418"/>
            <a:ext cx="2722033" cy="677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a:solidFill>
                  <a:schemeClr val="tx1"/>
                </a:solidFill>
              </a:rPr>
              <a:t>PERSONAL DE SALUD</a:t>
            </a:r>
          </a:p>
        </p:txBody>
      </p:sp>
      <p:sp>
        <p:nvSpPr>
          <p:cNvPr id="5" name="TextBox 4"/>
          <p:cNvSpPr txBox="1"/>
          <p:nvPr/>
        </p:nvSpPr>
        <p:spPr>
          <a:xfrm>
            <a:off x="4325288" y="48641"/>
            <a:ext cx="3827137" cy="769441"/>
          </a:xfrm>
          <a:prstGeom prst="rect">
            <a:avLst/>
          </a:prstGeom>
          <a:noFill/>
        </p:spPr>
        <p:txBody>
          <a:bodyPr wrap="none" rtlCol="0">
            <a:spAutoFit/>
          </a:bodyPr>
          <a:lstStyle/>
          <a:p>
            <a:pPr algn="ctr"/>
            <a:r>
              <a:rPr lang="es-ES" sz="4400" u="sng"/>
              <a:t>Servicios de salud</a:t>
            </a:r>
          </a:p>
        </p:txBody>
      </p:sp>
      <p:sp>
        <p:nvSpPr>
          <p:cNvPr id="6" name="Rectangle 5"/>
          <p:cNvSpPr/>
          <p:nvPr/>
        </p:nvSpPr>
        <p:spPr>
          <a:xfrm>
            <a:off x="4500033" y="982120"/>
            <a:ext cx="3403600" cy="536786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Isosceles Triangle 6"/>
          <p:cNvSpPr/>
          <p:nvPr/>
        </p:nvSpPr>
        <p:spPr>
          <a:xfrm>
            <a:off x="4500033" y="941024"/>
            <a:ext cx="3403599" cy="5367867"/>
          </a:xfrm>
          <a:prstGeom prst="triangle">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8" name="Straight Connector 7"/>
          <p:cNvCxnSpPr/>
          <p:nvPr/>
        </p:nvCxnSpPr>
        <p:spPr>
          <a:xfrm>
            <a:off x="4974166" y="4936055"/>
            <a:ext cx="2497667"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9" name="Straight Connector 8"/>
          <p:cNvCxnSpPr/>
          <p:nvPr/>
        </p:nvCxnSpPr>
        <p:spPr>
          <a:xfrm>
            <a:off x="5528733" y="3115721"/>
            <a:ext cx="1401233" cy="0"/>
          </a:xfrm>
          <a:prstGeom prst="line">
            <a:avLst/>
          </a:prstGeom>
          <a:ln w="28575">
            <a:prstDash val="solid"/>
          </a:ln>
        </p:spPr>
        <p:style>
          <a:lnRef idx="1">
            <a:schemeClr val="accent6"/>
          </a:lnRef>
          <a:fillRef idx="0">
            <a:schemeClr val="accent6"/>
          </a:fillRef>
          <a:effectRef idx="0">
            <a:schemeClr val="accent6"/>
          </a:effectRef>
          <a:fontRef idx="minor">
            <a:schemeClr val="tx1"/>
          </a:fontRef>
        </p:style>
      </p:cxnSp>
      <p:sp>
        <p:nvSpPr>
          <p:cNvPr id="10" name="TextBox 9"/>
          <p:cNvSpPr txBox="1"/>
          <p:nvPr/>
        </p:nvSpPr>
        <p:spPr>
          <a:xfrm>
            <a:off x="6096000" y="5435587"/>
            <a:ext cx="308098" cy="646331"/>
          </a:xfrm>
          <a:prstGeom prst="rect">
            <a:avLst/>
          </a:prstGeom>
          <a:noFill/>
        </p:spPr>
        <p:txBody>
          <a:bodyPr wrap="none" rtlCol="0">
            <a:spAutoFit/>
          </a:bodyPr>
          <a:lstStyle/>
          <a:p>
            <a:r>
              <a:rPr lang="es-ES" sz="3600" b="1"/>
              <a:t>I</a:t>
            </a:r>
          </a:p>
        </p:txBody>
      </p:sp>
      <p:sp>
        <p:nvSpPr>
          <p:cNvPr id="11" name="TextBox 10"/>
          <p:cNvSpPr txBox="1"/>
          <p:nvPr/>
        </p:nvSpPr>
        <p:spPr>
          <a:xfrm>
            <a:off x="6027746" y="3795056"/>
            <a:ext cx="377026" cy="523220"/>
          </a:xfrm>
          <a:prstGeom prst="rect">
            <a:avLst/>
          </a:prstGeom>
          <a:noFill/>
        </p:spPr>
        <p:txBody>
          <a:bodyPr wrap="none" rtlCol="0">
            <a:spAutoFit/>
          </a:bodyPr>
          <a:lstStyle/>
          <a:p>
            <a:r>
              <a:rPr lang="es-ES" sz="2800" b="1"/>
              <a:t>II</a:t>
            </a:r>
          </a:p>
        </p:txBody>
      </p:sp>
      <p:sp>
        <p:nvSpPr>
          <p:cNvPr id="12" name="TextBox 11"/>
          <p:cNvSpPr txBox="1"/>
          <p:nvPr/>
        </p:nvSpPr>
        <p:spPr>
          <a:xfrm>
            <a:off x="5945992" y="1974722"/>
            <a:ext cx="429926" cy="461665"/>
          </a:xfrm>
          <a:prstGeom prst="rect">
            <a:avLst/>
          </a:prstGeom>
          <a:noFill/>
        </p:spPr>
        <p:txBody>
          <a:bodyPr wrap="none" rtlCol="0">
            <a:spAutoFit/>
          </a:bodyPr>
          <a:lstStyle/>
          <a:p>
            <a:r>
              <a:rPr lang="es-ES" sz="2400" b="1"/>
              <a:t>III</a:t>
            </a:r>
          </a:p>
        </p:txBody>
      </p:sp>
      <p:sp>
        <p:nvSpPr>
          <p:cNvPr id="13" name="Oval 12"/>
          <p:cNvSpPr/>
          <p:nvPr/>
        </p:nvSpPr>
        <p:spPr>
          <a:xfrm>
            <a:off x="6029461" y="2531492"/>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14" name="Oval 13"/>
          <p:cNvSpPr/>
          <p:nvPr/>
        </p:nvSpPr>
        <p:spPr>
          <a:xfrm>
            <a:off x="6029461" y="3305470"/>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15" name="Oval 14"/>
          <p:cNvSpPr/>
          <p:nvPr/>
        </p:nvSpPr>
        <p:spPr>
          <a:xfrm>
            <a:off x="5606128" y="3572675"/>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16" name="Oval 15"/>
          <p:cNvSpPr/>
          <p:nvPr/>
        </p:nvSpPr>
        <p:spPr>
          <a:xfrm>
            <a:off x="6452794" y="3568457"/>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17" name="Oval 16"/>
          <p:cNvSpPr/>
          <p:nvPr/>
        </p:nvSpPr>
        <p:spPr>
          <a:xfrm>
            <a:off x="5355561" y="4483320"/>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18" name="Oval 17"/>
          <p:cNvSpPr/>
          <p:nvPr/>
        </p:nvSpPr>
        <p:spPr>
          <a:xfrm>
            <a:off x="6584287" y="4362859"/>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19" name="Oval 18"/>
          <p:cNvSpPr/>
          <p:nvPr/>
        </p:nvSpPr>
        <p:spPr>
          <a:xfrm>
            <a:off x="5092574" y="5114771"/>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20" name="Oval 19"/>
          <p:cNvSpPr/>
          <p:nvPr/>
        </p:nvSpPr>
        <p:spPr>
          <a:xfrm>
            <a:off x="4974166" y="5554462"/>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21" name="Oval 20"/>
          <p:cNvSpPr/>
          <p:nvPr/>
        </p:nvSpPr>
        <p:spPr>
          <a:xfrm>
            <a:off x="4829587" y="5994153"/>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22" name="Oval 21"/>
          <p:cNvSpPr/>
          <p:nvPr/>
        </p:nvSpPr>
        <p:spPr>
          <a:xfrm>
            <a:off x="5606127" y="5071766"/>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23" name="Oval 22"/>
          <p:cNvSpPr/>
          <p:nvPr/>
        </p:nvSpPr>
        <p:spPr>
          <a:xfrm>
            <a:off x="5397239" y="5496794"/>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24" name="Oval 23"/>
          <p:cNvSpPr/>
          <p:nvPr/>
        </p:nvSpPr>
        <p:spPr>
          <a:xfrm>
            <a:off x="5443015" y="6025679"/>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25" name="Oval 24"/>
          <p:cNvSpPr/>
          <p:nvPr/>
        </p:nvSpPr>
        <p:spPr>
          <a:xfrm>
            <a:off x="6798472" y="5046411"/>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26" name="Oval 25"/>
          <p:cNvSpPr/>
          <p:nvPr/>
        </p:nvSpPr>
        <p:spPr>
          <a:xfrm>
            <a:off x="7124699" y="5435587"/>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27" name="Oval 26"/>
          <p:cNvSpPr/>
          <p:nvPr/>
        </p:nvSpPr>
        <p:spPr>
          <a:xfrm>
            <a:off x="6666978" y="5651869"/>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28" name="Oval 27"/>
          <p:cNvSpPr/>
          <p:nvPr/>
        </p:nvSpPr>
        <p:spPr>
          <a:xfrm>
            <a:off x="7256192" y="6008673"/>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29" name="Rectangle 28"/>
          <p:cNvSpPr/>
          <p:nvPr/>
        </p:nvSpPr>
        <p:spPr>
          <a:xfrm>
            <a:off x="1778000" y="3316720"/>
            <a:ext cx="2722033" cy="677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INSUMOS NO RELACIONADOS CON FINES MÉDICOS</a:t>
            </a:r>
          </a:p>
        </p:txBody>
      </p:sp>
      <p:sp>
        <p:nvSpPr>
          <p:cNvPr id="30" name="Rectangle 29"/>
          <p:cNvSpPr/>
          <p:nvPr/>
        </p:nvSpPr>
        <p:spPr>
          <a:xfrm>
            <a:off x="1784620" y="5670006"/>
            <a:ext cx="2722033" cy="677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PRESTACIÓN DE SERVICIOS </a:t>
            </a:r>
          </a:p>
        </p:txBody>
      </p:sp>
      <p:sp>
        <p:nvSpPr>
          <p:cNvPr id="31" name="Rectangle 30"/>
          <p:cNvSpPr/>
          <p:nvPr/>
        </p:nvSpPr>
        <p:spPr>
          <a:xfrm>
            <a:off x="7897010" y="1045394"/>
            <a:ext cx="2722033" cy="677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DIRIGENCIA Y GOBERNANZA</a:t>
            </a:r>
          </a:p>
        </p:txBody>
      </p:sp>
      <p:sp>
        <p:nvSpPr>
          <p:cNvPr id="32" name="Rectangle 31"/>
          <p:cNvSpPr/>
          <p:nvPr/>
        </p:nvSpPr>
        <p:spPr>
          <a:xfrm>
            <a:off x="7903632" y="3407430"/>
            <a:ext cx="2722033" cy="677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a:solidFill>
                  <a:schemeClr val="tx1"/>
                </a:solidFill>
              </a:rPr>
              <a:t>SISTEMA DE GESTIÓN DE LA INFORMACIÓN DE SALUD</a:t>
            </a:r>
          </a:p>
        </p:txBody>
      </p:sp>
      <p:sp>
        <p:nvSpPr>
          <p:cNvPr id="33" name="Rectangle 32"/>
          <p:cNvSpPr/>
          <p:nvPr/>
        </p:nvSpPr>
        <p:spPr>
          <a:xfrm>
            <a:off x="7903632" y="2162671"/>
            <a:ext cx="2722033" cy="677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a:solidFill>
                  <a:schemeClr val="tx1"/>
                </a:solidFill>
              </a:rPr>
              <a:t>FINANCIACIÓN</a:t>
            </a:r>
          </a:p>
        </p:txBody>
      </p:sp>
      <p:sp>
        <p:nvSpPr>
          <p:cNvPr id="34" name="TextBox 33"/>
          <p:cNvSpPr txBox="1"/>
          <p:nvPr/>
        </p:nvSpPr>
        <p:spPr>
          <a:xfrm>
            <a:off x="4171721" y="6442518"/>
            <a:ext cx="4284827" cy="461665"/>
          </a:xfrm>
          <a:prstGeom prst="rect">
            <a:avLst/>
          </a:prstGeom>
          <a:noFill/>
        </p:spPr>
        <p:txBody>
          <a:bodyPr wrap="none" rtlCol="0">
            <a:spAutoFit/>
          </a:bodyPr>
          <a:lstStyle/>
          <a:p>
            <a:r>
              <a:rPr lang="es-ES" sz="2400" dirty="0">
                <a:solidFill>
                  <a:srgbClr val="C00000"/>
                </a:solidFill>
              </a:rPr>
              <a:t>Incidencia humanitaria de gran escala</a:t>
            </a:r>
          </a:p>
        </p:txBody>
      </p:sp>
      <p:sp>
        <p:nvSpPr>
          <p:cNvPr id="35" name="Rectangle 34"/>
          <p:cNvSpPr/>
          <p:nvPr/>
        </p:nvSpPr>
        <p:spPr>
          <a:xfrm>
            <a:off x="1777998" y="2165849"/>
            <a:ext cx="2722033" cy="677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CENTROS DE SALUD/INFRAESTRUCTURA</a:t>
            </a:r>
          </a:p>
        </p:txBody>
      </p:sp>
      <p:sp>
        <p:nvSpPr>
          <p:cNvPr id="36" name="Rectangle 35"/>
          <p:cNvSpPr/>
          <p:nvPr/>
        </p:nvSpPr>
        <p:spPr>
          <a:xfrm>
            <a:off x="1769263" y="4494352"/>
            <a:ext cx="2722033" cy="677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a:solidFill>
                  <a:schemeClr val="tx1"/>
                </a:solidFill>
              </a:rPr>
              <a:t>EQUIPOS </a:t>
            </a:r>
          </a:p>
        </p:txBody>
      </p:sp>
      <p:sp>
        <p:nvSpPr>
          <p:cNvPr id="37" name="Rectangle 36"/>
          <p:cNvSpPr/>
          <p:nvPr/>
        </p:nvSpPr>
        <p:spPr>
          <a:xfrm>
            <a:off x="7912369" y="5670006"/>
            <a:ext cx="2722033" cy="677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a:solidFill>
                  <a:schemeClr val="tx1"/>
                </a:solidFill>
              </a:rPr>
              <a:t>COORDINACIÓN</a:t>
            </a:r>
          </a:p>
        </p:txBody>
      </p:sp>
      <p:sp>
        <p:nvSpPr>
          <p:cNvPr id="38" name="TextBox 37"/>
          <p:cNvSpPr txBox="1"/>
          <p:nvPr/>
        </p:nvSpPr>
        <p:spPr>
          <a:xfrm>
            <a:off x="4974166" y="1593169"/>
            <a:ext cx="184731" cy="369332"/>
          </a:xfrm>
          <a:prstGeom prst="rect">
            <a:avLst/>
          </a:prstGeom>
          <a:noFill/>
        </p:spPr>
        <p:txBody>
          <a:bodyPr wrap="none" rtlCol="0">
            <a:spAutoFit/>
          </a:bodyPr>
          <a:lstStyle/>
          <a:p>
            <a:endParaRPr lang="en-GB" dirty="0"/>
          </a:p>
        </p:txBody>
      </p:sp>
      <p:grpSp>
        <p:nvGrpSpPr>
          <p:cNvPr id="40" name="Group 104"/>
          <p:cNvGrpSpPr>
            <a:grpSpLocks/>
          </p:cNvGrpSpPr>
          <p:nvPr/>
        </p:nvGrpSpPr>
        <p:grpSpPr bwMode="auto">
          <a:xfrm>
            <a:off x="3074989" y="1484313"/>
            <a:ext cx="6477000" cy="4576763"/>
            <a:chOff x="977" y="1415"/>
            <a:chExt cx="4080" cy="2883"/>
          </a:xfrm>
        </p:grpSpPr>
        <p:graphicFrame>
          <p:nvGraphicFramePr>
            <p:cNvPr id="41" name="Object 105"/>
            <p:cNvGraphicFramePr>
              <a:graphicFrameLocks noChangeAspect="1"/>
            </p:cNvGraphicFramePr>
            <p:nvPr/>
          </p:nvGraphicFramePr>
          <p:xfrm>
            <a:off x="977" y="1415"/>
            <a:ext cx="4080" cy="2883"/>
          </p:xfrm>
          <a:graphic>
            <a:graphicData uri="http://schemas.openxmlformats.org/presentationml/2006/ole">
              <mc:AlternateContent xmlns:mc="http://schemas.openxmlformats.org/markup-compatibility/2006">
                <mc:Choice xmlns:v="urn:schemas-microsoft-com:vml" Requires="v">
                  <p:oleObj spid="_x0000_s1299" name="Drawing" r:id="rId5" imgW="1595404" imgH="1126215" progId="FLW3Drawing">
                    <p:embed/>
                  </p:oleObj>
                </mc:Choice>
                <mc:Fallback>
                  <p:oleObj name="Drawing" r:id="rId5" imgW="1595404" imgH="1126215" progId="FLW3Drawing">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 y="1415"/>
                          <a:ext cx="4080" cy="2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2" name="Text Box 106"/>
            <p:cNvSpPr txBox="1">
              <a:spLocks noChangeArrowheads="1"/>
            </p:cNvSpPr>
            <p:nvPr/>
          </p:nvSpPr>
          <p:spPr bwMode="auto">
            <a:xfrm>
              <a:off x="1632" y="2784"/>
              <a:ext cx="2256"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 sz="2000" dirty="0"/>
                <a:t>La incidencia de los conflictos armados</a:t>
              </a:r>
            </a:p>
          </p:txBody>
        </p:sp>
      </p:grpSp>
      <p:sp>
        <p:nvSpPr>
          <p:cNvPr id="43" name="Explosion 1 42"/>
          <p:cNvSpPr/>
          <p:nvPr/>
        </p:nvSpPr>
        <p:spPr>
          <a:xfrm>
            <a:off x="1363133" y="1473187"/>
            <a:ext cx="1007534" cy="776933"/>
          </a:xfrm>
          <a:prstGeom prst="irregularSeal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4" name="Explosion 1 43"/>
          <p:cNvSpPr/>
          <p:nvPr/>
        </p:nvSpPr>
        <p:spPr>
          <a:xfrm>
            <a:off x="1226211" y="3714772"/>
            <a:ext cx="1007534" cy="776933"/>
          </a:xfrm>
          <a:prstGeom prst="irregularSeal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5" name="Explosion 1 44"/>
          <p:cNvSpPr/>
          <p:nvPr/>
        </p:nvSpPr>
        <p:spPr>
          <a:xfrm>
            <a:off x="10256311" y="2507555"/>
            <a:ext cx="1007534" cy="776933"/>
          </a:xfrm>
          <a:prstGeom prst="irregularSeal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9" name="Slide Number Placeholder 38"/>
          <p:cNvSpPr>
            <a:spLocks noGrp="1"/>
          </p:cNvSpPr>
          <p:nvPr>
            <p:ph type="sldNum" sz="quarter" idx="12"/>
          </p:nvPr>
        </p:nvSpPr>
        <p:spPr/>
        <p:txBody>
          <a:bodyPr/>
          <a:lstStyle/>
          <a:p>
            <a:fld id="{00865948-8B76-4A50-B7DB-B45DBE1BD062}" type="slidenum">
              <a:rPr lang="fr-CH" smtClean="0"/>
              <a:t>17</a:t>
            </a:fld>
            <a:endParaRPr lang="fr-CH"/>
          </a:p>
        </p:txBody>
      </p:sp>
      <p:sp>
        <p:nvSpPr>
          <p:cNvPr id="46" name="Rectangle 45"/>
          <p:cNvSpPr/>
          <p:nvPr/>
        </p:nvSpPr>
        <p:spPr>
          <a:xfrm>
            <a:off x="7922382" y="4531063"/>
            <a:ext cx="2722033" cy="677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COMUNIDADES</a:t>
            </a:r>
          </a:p>
        </p:txBody>
      </p:sp>
    </p:spTree>
    <p:extLst>
      <p:ext uri="{BB962C8B-B14F-4D97-AF65-F5344CB8AC3E}">
        <p14:creationId xmlns:p14="http://schemas.microsoft.com/office/powerpoint/2010/main" val="145371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Title 2"/>
          <p:cNvSpPr txBox="1">
            <a:spLocks/>
          </p:cNvSpPr>
          <p:nvPr/>
        </p:nvSpPr>
        <p:spPr>
          <a:xfrm>
            <a:off x="391886" y="198964"/>
            <a:ext cx="1180311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u="sng" dirty="0">
                <a:latin typeface="+mn-lt"/>
              </a:rPr>
              <a:t>Servicios de salud esenciales en situaciones de crisis</a:t>
            </a:r>
          </a:p>
        </p:txBody>
      </p:sp>
      <p:sp>
        <p:nvSpPr>
          <p:cNvPr id="5" name="Content Placeholder 3"/>
          <p:cNvSpPr txBox="1">
            <a:spLocks/>
          </p:cNvSpPr>
          <p:nvPr/>
        </p:nvSpPr>
        <p:spPr>
          <a:xfrm>
            <a:off x="930869" y="1967329"/>
            <a:ext cx="10961914" cy="43513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 dirty="0"/>
              <a:t>Paquete de servicios para su entorno. </a:t>
            </a:r>
          </a:p>
          <a:p>
            <a:pPr marL="0" indent="0" algn="ctr">
              <a:buFont typeface="Arial" panose="020B0604020202020204" pitchFamily="34" charset="0"/>
              <a:buNone/>
            </a:pPr>
            <a:r>
              <a:rPr lang="es-ES" dirty="0"/>
              <a:t>Los intereses de los pacientes a nivel individual pueden entrar en conflicto con los de la salud pública. </a:t>
            </a:r>
          </a:p>
          <a:p>
            <a:pPr marL="0" indent="0" algn="ctr">
              <a:buFont typeface="Arial" panose="020B0604020202020204" pitchFamily="34" charset="0"/>
              <a:buNone/>
            </a:pPr>
            <a:r>
              <a:rPr lang="es-ES" dirty="0"/>
              <a:t>En un momento en el tiempo.</a:t>
            </a:r>
          </a:p>
          <a:p>
            <a:pPr marL="0" indent="0" algn="ctr">
              <a:buFont typeface="Arial" panose="020B0604020202020204" pitchFamily="34" charset="0"/>
              <a:buNone/>
            </a:pPr>
            <a:endParaRPr lang="en-GB" dirty="0"/>
          </a:p>
          <a:p>
            <a:pPr marL="0" indent="0" algn="ctr">
              <a:buFont typeface="Arial" panose="020B0604020202020204" pitchFamily="34" charset="0"/>
              <a:buNone/>
            </a:pPr>
            <a:r>
              <a:rPr lang="es-ES" dirty="0"/>
              <a:t>En estos servicios, influyen los siguientes factores: </a:t>
            </a:r>
          </a:p>
          <a:p>
            <a:pPr marL="0" indent="0" algn="ctr">
              <a:buFont typeface="Arial" panose="020B0604020202020204" pitchFamily="34" charset="0"/>
              <a:buNone/>
            </a:pPr>
            <a:r>
              <a:rPr lang="es-ES" dirty="0"/>
              <a:t>patrón demográfico;</a:t>
            </a:r>
          </a:p>
          <a:p>
            <a:pPr marL="0" indent="0" algn="ctr">
              <a:buFont typeface="Arial" panose="020B0604020202020204" pitchFamily="34" charset="0"/>
              <a:buNone/>
            </a:pPr>
            <a:r>
              <a:rPr lang="es-ES" dirty="0"/>
              <a:t>patrón epidemiológico/carga de la enfermedad;</a:t>
            </a:r>
          </a:p>
          <a:p>
            <a:pPr marL="0" indent="0" algn="ctr">
              <a:buFont typeface="Arial" panose="020B0604020202020204" pitchFamily="34" charset="0"/>
              <a:buNone/>
            </a:pPr>
            <a:r>
              <a:rPr lang="es-ES" dirty="0"/>
              <a:t>servicios de salud preexistentes en el contexto; y</a:t>
            </a:r>
          </a:p>
          <a:p>
            <a:pPr marL="0" indent="0" algn="ctr">
              <a:buFont typeface="Arial" panose="020B0604020202020204" pitchFamily="34" charset="0"/>
              <a:buNone/>
            </a:pPr>
            <a:r>
              <a:rPr lang="es-ES" dirty="0"/>
              <a:t>situación de crisis.</a:t>
            </a:r>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6" name="Slide Number Placeholder 5"/>
          <p:cNvSpPr>
            <a:spLocks noGrp="1"/>
          </p:cNvSpPr>
          <p:nvPr>
            <p:ph type="sldNum" sz="quarter" idx="12"/>
          </p:nvPr>
        </p:nvSpPr>
        <p:spPr/>
        <p:txBody>
          <a:bodyPr/>
          <a:lstStyle/>
          <a:p>
            <a:fld id="{00865948-8B76-4A50-B7DB-B45DBE1BD062}" type="slidenum">
              <a:rPr lang="fr-CH" smtClean="0"/>
              <a:t>18</a:t>
            </a:fld>
            <a:endParaRPr lang="fr-CH"/>
          </a:p>
        </p:txBody>
      </p:sp>
    </p:spTree>
    <p:extLst>
      <p:ext uri="{BB962C8B-B14F-4D97-AF65-F5344CB8AC3E}">
        <p14:creationId xmlns:p14="http://schemas.microsoft.com/office/powerpoint/2010/main" val="3332281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Title 4"/>
          <p:cNvSpPr txBox="1">
            <a:spLocks/>
          </p:cNvSpPr>
          <p:nvPr/>
        </p:nvSpPr>
        <p:spPr>
          <a:xfrm>
            <a:off x="979074" y="2169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u="sng" dirty="0">
                <a:latin typeface="+mn-lt"/>
              </a:rPr>
              <a:t>Pirámide de población</a:t>
            </a:r>
          </a:p>
        </p:txBody>
      </p:sp>
      <p:pic>
        <p:nvPicPr>
          <p:cNvPr id="5" name="Content Placeholder 3"/>
          <p:cNvPicPr>
            <a:picLocks noChangeAspect="1"/>
          </p:cNvPicPr>
          <p:nvPr/>
        </p:nvPicPr>
        <p:blipFill>
          <a:blip r:embed="rId3"/>
          <a:stretch>
            <a:fillRect/>
          </a:stretch>
        </p:blipFill>
        <p:spPr>
          <a:xfrm>
            <a:off x="979074" y="1325563"/>
            <a:ext cx="4640749" cy="4836195"/>
          </a:xfrm>
          <a:prstGeom prst="rect">
            <a:avLst/>
          </a:prstGeom>
        </p:spPr>
      </p:pic>
      <p:pic>
        <p:nvPicPr>
          <p:cNvPr id="6" name="Content Placeholder 6"/>
          <p:cNvPicPr>
            <a:picLocks noChangeAspect="1"/>
          </p:cNvPicPr>
          <p:nvPr/>
        </p:nvPicPr>
        <p:blipFill>
          <a:blip r:embed="rId4"/>
          <a:stretch>
            <a:fillRect/>
          </a:stretch>
        </p:blipFill>
        <p:spPr>
          <a:xfrm>
            <a:off x="6980886" y="1325563"/>
            <a:ext cx="4583364" cy="4836195"/>
          </a:xfrm>
          <a:prstGeom prst="rect">
            <a:avLst/>
          </a:prstGeom>
        </p:spPr>
      </p:pic>
      <p:sp>
        <p:nvSpPr>
          <p:cNvPr id="7" name="Slide Number Placeholder 6"/>
          <p:cNvSpPr>
            <a:spLocks noGrp="1"/>
          </p:cNvSpPr>
          <p:nvPr>
            <p:ph type="sldNum" sz="quarter" idx="12"/>
          </p:nvPr>
        </p:nvSpPr>
        <p:spPr/>
        <p:txBody>
          <a:bodyPr/>
          <a:lstStyle/>
          <a:p>
            <a:fld id="{00865948-8B76-4A50-B7DB-B45DBE1BD062}" type="slidenum">
              <a:rPr lang="fr-CH" smtClean="0"/>
              <a:t>19</a:t>
            </a:fld>
            <a:endParaRPr lang="fr-CH"/>
          </a:p>
        </p:txBody>
      </p:sp>
    </p:spTree>
    <p:extLst>
      <p:ext uri="{BB962C8B-B14F-4D97-AF65-F5344CB8AC3E}">
        <p14:creationId xmlns:p14="http://schemas.microsoft.com/office/powerpoint/2010/main" val="785979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5CAB5-45AE-4084-AC6F-115B68147975}"/>
              </a:ext>
            </a:extLst>
          </p:cNvPr>
          <p:cNvSpPr>
            <a:spLocks noGrp="1"/>
          </p:cNvSpPr>
          <p:nvPr>
            <p:ph type="title"/>
          </p:nvPr>
        </p:nvSpPr>
        <p:spPr/>
        <p:txBody>
          <a:bodyPr/>
          <a:lstStyle/>
          <a:p>
            <a:pPr algn="ctr"/>
            <a:r>
              <a:rPr lang="es-ES" u="sng">
                <a:latin typeface="+mn-lt"/>
              </a:rPr>
              <a:t>Objetivos </a:t>
            </a:r>
          </a:p>
        </p:txBody>
      </p:sp>
      <p:sp>
        <p:nvSpPr>
          <p:cNvPr id="3" name="Content Placeholder 2">
            <a:extLst>
              <a:ext uri="{FF2B5EF4-FFF2-40B4-BE49-F238E27FC236}">
                <a16:creationId xmlns:a16="http://schemas.microsoft.com/office/drawing/2014/main" id="{C576FC37-61C0-4FF3-8EBB-FBBBBD2B46DD}"/>
              </a:ext>
            </a:extLst>
          </p:cNvPr>
          <p:cNvSpPr>
            <a:spLocks noGrp="1"/>
          </p:cNvSpPr>
          <p:nvPr>
            <p:ph idx="1"/>
          </p:nvPr>
        </p:nvSpPr>
        <p:spPr>
          <a:xfrm>
            <a:off x="1156699" y="1847850"/>
            <a:ext cx="10515600" cy="4351338"/>
          </a:xfrm>
        </p:spPr>
        <p:txBody>
          <a:bodyPr/>
          <a:lstStyle/>
          <a:p>
            <a:pPr marL="0" indent="0">
              <a:buNone/>
            </a:pPr>
            <a:r>
              <a:rPr lang="es-ES" b="1" i="1" dirty="0">
                <a:solidFill>
                  <a:srgbClr val="0000FF"/>
                </a:solidFill>
              </a:rPr>
              <a:t>Los participantes podrán:</a:t>
            </a:r>
          </a:p>
          <a:p>
            <a:r>
              <a:rPr lang="es-ES" dirty="0"/>
              <a:t>Evaluar hasta en qué medida los servicios de salud pueden satisfacer las necesidades de la población en situaciones de crisis a corto y largo plazo y definir una respuesta adecuada cuando existe un desequilibrio entre las necesidades y los servicios.</a:t>
            </a:r>
          </a:p>
          <a:p>
            <a:r>
              <a:rPr lang="es-ES" dirty="0"/>
              <a:t>Analizar el comportamiento de búsqueda de asistencia sanitaria por parte de las personas y explicar qué barreras pueden existir para acceder a los servicios de salud. </a:t>
            </a:r>
          </a:p>
        </p:txBody>
      </p:sp>
      <p:sp>
        <p:nvSpPr>
          <p:cNvPr id="4" name="Slide Number Placeholder 3">
            <a:extLst>
              <a:ext uri="{FF2B5EF4-FFF2-40B4-BE49-F238E27FC236}">
                <a16:creationId xmlns:a16="http://schemas.microsoft.com/office/drawing/2014/main" id="{27E45DC6-37A9-4F87-99F1-78E6869F133C}"/>
              </a:ext>
            </a:extLst>
          </p:cNvPr>
          <p:cNvSpPr>
            <a:spLocks noGrp="1"/>
          </p:cNvSpPr>
          <p:nvPr>
            <p:ph type="sldNum" sz="quarter" idx="12"/>
          </p:nvPr>
        </p:nvSpPr>
        <p:spPr/>
        <p:txBody>
          <a:bodyPr/>
          <a:lstStyle/>
          <a:p>
            <a:fld id="{00865948-8B76-4A50-B7DB-B45DBE1BD062}" type="slidenum">
              <a:rPr lang="fr-CH" smtClean="0"/>
              <a:t>2</a:t>
            </a:fld>
            <a:endParaRPr lang="fr-CH"/>
          </a:p>
        </p:txBody>
      </p:sp>
      <p:sp>
        <p:nvSpPr>
          <p:cNvPr id="5" name="Rectangle 4">
            <a:extLst>
              <a:ext uri="{FF2B5EF4-FFF2-40B4-BE49-F238E27FC236}">
                <a16:creationId xmlns:a16="http://schemas.microsoft.com/office/drawing/2014/main" id="{C97F034A-4433-4055-9F28-4E72CAB9184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2FE4B96A-202B-4450-B3C1-5AE51CE46351}"/>
              </a:ext>
            </a:extLst>
          </p:cNvPr>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1191601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52215" y="372535"/>
            <a:ext cx="7201452" cy="6348940"/>
          </a:xfrm>
          <a:prstGeom prst="rect">
            <a:avLst/>
          </a:prstGeom>
        </p:spPr>
      </p:pic>
      <p:sp>
        <p:nvSpPr>
          <p:cNvPr id="3" name="Rectangle 2"/>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4" name="TextBox 3"/>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5" name="Slide Number Placeholder 4"/>
          <p:cNvSpPr>
            <a:spLocks noGrp="1"/>
          </p:cNvSpPr>
          <p:nvPr>
            <p:ph type="sldNum" sz="quarter" idx="12"/>
          </p:nvPr>
        </p:nvSpPr>
        <p:spPr/>
        <p:txBody>
          <a:bodyPr/>
          <a:lstStyle/>
          <a:p>
            <a:fld id="{00865948-8B76-4A50-B7DB-B45DBE1BD062}" type="slidenum">
              <a:rPr lang="fr-CH" smtClean="0"/>
              <a:t>20</a:t>
            </a:fld>
            <a:endParaRPr lang="fr-CH"/>
          </a:p>
        </p:txBody>
      </p:sp>
    </p:spTree>
    <p:extLst>
      <p:ext uri="{BB962C8B-B14F-4D97-AF65-F5344CB8AC3E}">
        <p14:creationId xmlns:p14="http://schemas.microsoft.com/office/powerpoint/2010/main" val="4141428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a:stretch>
            <a:fillRect/>
          </a:stretch>
        </p:blipFill>
        <p:spPr>
          <a:xfrm>
            <a:off x="837128" y="2210920"/>
            <a:ext cx="4873588" cy="4647080"/>
          </a:xfrm>
          <a:prstGeom prst="rect">
            <a:avLst/>
          </a:prstGeom>
        </p:spPr>
      </p:pic>
      <p:pic>
        <p:nvPicPr>
          <p:cNvPr id="8" name="Content Placeholder 7"/>
          <p:cNvPicPr>
            <a:picLocks noGrp="1" noChangeAspect="1"/>
          </p:cNvPicPr>
          <p:nvPr>
            <p:ph sz="half" idx="2"/>
          </p:nvPr>
        </p:nvPicPr>
        <p:blipFill>
          <a:blip r:embed="rId4"/>
          <a:stretch>
            <a:fillRect/>
          </a:stretch>
        </p:blipFill>
        <p:spPr>
          <a:xfrm>
            <a:off x="6240885" y="2124918"/>
            <a:ext cx="5112915" cy="4729353"/>
          </a:xfrm>
          <a:prstGeom prst="rect">
            <a:avLst/>
          </a:prstGeom>
        </p:spPr>
      </p:pic>
      <p:sp>
        <p:nvSpPr>
          <p:cNvPr id="6" name="TextBox 5"/>
          <p:cNvSpPr txBox="1"/>
          <p:nvPr/>
        </p:nvSpPr>
        <p:spPr>
          <a:xfrm>
            <a:off x="837128" y="1287590"/>
            <a:ext cx="2797369" cy="923330"/>
          </a:xfrm>
          <a:prstGeom prst="rect">
            <a:avLst/>
          </a:prstGeom>
          <a:noFill/>
        </p:spPr>
        <p:txBody>
          <a:bodyPr wrap="none" rtlCol="0">
            <a:spAutoFit/>
          </a:bodyPr>
          <a:lstStyle/>
          <a:p>
            <a:r>
              <a:rPr lang="es-ES" b="1" dirty="0"/>
              <a:t>Sudán del Sur</a:t>
            </a:r>
          </a:p>
          <a:p>
            <a:r>
              <a:rPr lang="es-ES" b="1" dirty="0"/>
              <a:t>Población total: 10.838.000</a:t>
            </a:r>
          </a:p>
          <a:p>
            <a:r>
              <a:rPr lang="es-ES" b="1" dirty="0"/>
              <a:t>Ingresos</a:t>
            </a:r>
            <a:r>
              <a:rPr lang="es-ES" b="1"/>
              <a:t>: bajos</a:t>
            </a:r>
            <a:endParaRPr lang="es-ES" b="1" dirty="0"/>
          </a:p>
        </p:txBody>
      </p:sp>
      <p:sp>
        <p:nvSpPr>
          <p:cNvPr id="9" name="TextBox 8"/>
          <p:cNvSpPr txBox="1"/>
          <p:nvPr/>
        </p:nvSpPr>
        <p:spPr>
          <a:xfrm>
            <a:off x="6291684" y="1287590"/>
            <a:ext cx="2797369" cy="923330"/>
          </a:xfrm>
          <a:prstGeom prst="rect">
            <a:avLst/>
          </a:prstGeom>
          <a:noFill/>
        </p:spPr>
        <p:txBody>
          <a:bodyPr wrap="none" rtlCol="0">
            <a:spAutoFit/>
          </a:bodyPr>
          <a:lstStyle/>
          <a:p>
            <a:r>
              <a:rPr lang="es-ES" b="1" dirty="0"/>
              <a:t>República Árabe Siria</a:t>
            </a:r>
          </a:p>
          <a:p>
            <a:r>
              <a:rPr lang="es-ES" b="1" dirty="0"/>
              <a:t>Población total: 21.890.000</a:t>
            </a:r>
          </a:p>
          <a:p>
            <a:r>
              <a:rPr lang="es-ES" b="1" dirty="0"/>
              <a:t>Ingresos: medios-bajos</a:t>
            </a:r>
          </a:p>
        </p:txBody>
      </p:sp>
      <p:sp>
        <p:nvSpPr>
          <p:cNvPr id="2" name="Slide Number Placeholder 1"/>
          <p:cNvSpPr>
            <a:spLocks noGrp="1"/>
          </p:cNvSpPr>
          <p:nvPr>
            <p:ph type="sldNum" sz="quarter" idx="12"/>
          </p:nvPr>
        </p:nvSpPr>
        <p:spPr/>
        <p:txBody>
          <a:bodyPr/>
          <a:lstStyle/>
          <a:p>
            <a:fld id="{B077871E-C384-5749-ACA0-F605BA7C9783}" type="slidenum">
              <a:rPr lang="en-US" smtClean="0"/>
              <a:t>21</a:t>
            </a:fld>
            <a:endParaRPr lang="en-US"/>
          </a:p>
        </p:txBody>
      </p:sp>
      <p:sp>
        <p:nvSpPr>
          <p:cNvPr id="3" name="TextBox 2"/>
          <p:cNvSpPr txBox="1"/>
          <p:nvPr/>
        </p:nvSpPr>
        <p:spPr>
          <a:xfrm>
            <a:off x="1797083" y="-118779"/>
            <a:ext cx="9028369" cy="1723549"/>
          </a:xfrm>
          <a:prstGeom prst="rect">
            <a:avLst/>
          </a:prstGeom>
          <a:noFill/>
        </p:spPr>
        <p:txBody>
          <a:bodyPr wrap="none" rtlCol="0">
            <a:spAutoFit/>
          </a:bodyPr>
          <a:lstStyle/>
          <a:p>
            <a:pPr algn="ctr"/>
            <a:r>
              <a:rPr lang="es-ES" sz="4400" u="sng" dirty="0"/>
              <a:t>OMS, enfermedades no transmisibles: </a:t>
            </a:r>
          </a:p>
          <a:p>
            <a:pPr algn="ctr"/>
            <a:r>
              <a:rPr lang="es-ES" sz="4400" u="sng" dirty="0"/>
              <a:t>perfiles de países en 2014</a:t>
            </a:r>
          </a:p>
          <a:p>
            <a:pPr algn="ctr"/>
            <a:endParaRPr lang="en-US" dirty="0"/>
          </a:p>
        </p:txBody>
      </p:sp>
      <p:sp>
        <p:nvSpPr>
          <p:cNvPr id="10" name="Rectangle 9"/>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1" name="TextBox 10"/>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1900812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23" y="23446"/>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TextBox 3"/>
          <p:cNvSpPr txBox="1"/>
          <p:nvPr/>
        </p:nvSpPr>
        <p:spPr>
          <a:xfrm>
            <a:off x="1039610" y="-139780"/>
            <a:ext cx="10300995" cy="1446550"/>
          </a:xfrm>
          <a:prstGeom prst="rect">
            <a:avLst/>
          </a:prstGeom>
          <a:noFill/>
        </p:spPr>
        <p:txBody>
          <a:bodyPr wrap="square" rtlCol="0">
            <a:spAutoFit/>
          </a:bodyPr>
          <a:lstStyle/>
          <a:p>
            <a:pPr algn="ctr"/>
            <a:r>
              <a:rPr lang="es-ES" sz="4400" u="sng" dirty="0"/>
              <a:t>Causas de muerte entre los menores de cinco años: proporcionalidad</a:t>
            </a:r>
          </a:p>
        </p:txBody>
      </p:sp>
      <p:sp>
        <p:nvSpPr>
          <p:cNvPr id="5" name="TextBox 4"/>
          <p:cNvSpPr txBox="1"/>
          <p:nvPr/>
        </p:nvSpPr>
        <p:spPr>
          <a:xfrm>
            <a:off x="1775520" y="1259216"/>
            <a:ext cx="3816424" cy="461665"/>
          </a:xfrm>
          <a:prstGeom prst="rect">
            <a:avLst/>
          </a:prstGeom>
          <a:noFill/>
        </p:spPr>
        <p:txBody>
          <a:bodyPr wrap="square" rtlCol="0">
            <a:spAutoFit/>
          </a:bodyPr>
          <a:lstStyle/>
          <a:p>
            <a:pPr algn="ctr"/>
            <a:r>
              <a:rPr lang="es-ES" sz="2400" b="1">
                <a:solidFill>
                  <a:srgbClr val="0070C0"/>
                </a:solidFill>
              </a:rPr>
              <a:t>Sudán del Sur</a:t>
            </a:r>
          </a:p>
        </p:txBody>
      </p:sp>
      <p:sp>
        <p:nvSpPr>
          <p:cNvPr id="6" name="TextBox 5"/>
          <p:cNvSpPr txBox="1"/>
          <p:nvPr/>
        </p:nvSpPr>
        <p:spPr>
          <a:xfrm>
            <a:off x="6456040" y="1187208"/>
            <a:ext cx="3816424" cy="461665"/>
          </a:xfrm>
          <a:prstGeom prst="rect">
            <a:avLst/>
          </a:prstGeom>
          <a:noFill/>
        </p:spPr>
        <p:txBody>
          <a:bodyPr wrap="square" rtlCol="0">
            <a:spAutoFit/>
          </a:bodyPr>
          <a:lstStyle/>
          <a:p>
            <a:pPr algn="ctr"/>
            <a:r>
              <a:rPr lang="es-ES" sz="2400" b="1">
                <a:solidFill>
                  <a:srgbClr val="0070C0"/>
                </a:solidFill>
              </a:rPr>
              <a:t>Siria</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505" y="1835973"/>
            <a:ext cx="4392488" cy="4679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835973"/>
            <a:ext cx="4499992" cy="4679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8"/>
          <p:cNvSpPr>
            <a:spLocks noGrp="1"/>
          </p:cNvSpPr>
          <p:nvPr>
            <p:ph type="sldNum" sz="quarter" idx="12"/>
          </p:nvPr>
        </p:nvSpPr>
        <p:spPr/>
        <p:txBody>
          <a:bodyPr/>
          <a:lstStyle/>
          <a:p>
            <a:fld id="{00865948-8B76-4A50-B7DB-B45DBE1BD062}" type="slidenum">
              <a:rPr lang="fr-CH" smtClean="0"/>
              <a:t>22</a:t>
            </a:fld>
            <a:endParaRPr lang="fr-CH"/>
          </a:p>
        </p:txBody>
      </p:sp>
      <p:sp>
        <p:nvSpPr>
          <p:cNvPr id="10" name="TextBox 9">
            <a:extLst>
              <a:ext uri="{FF2B5EF4-FFF2-40B4-BE49-F238E27FC236}">
                <a16:creationId xmlns:a16="http://schemas.microsoft.com/office/drawing/2014/main" id="{4578C979-14D0-4A39-8022-F59D1077623A}"/>
              </a:ext>
            </a:extLst>
          </p:cNvPr>
          <p:cNvSpPr txBox="1"/>
          <p:nvPr/>
        </p:nvSpPr>
        <p:spPr>
          <a:xfrm>
            <a:off x="10329929" y="1187207"/>
            <a:ext cx="806631" cy="461665"/>
          </a:xfrm>
          <a:prstGeom prst="rect">
            <a:avLst/>
          </a:prstGeom>
          <a:noFill/>
        </p:spPr>
        <p:txBody>
          <a:bodyPr wrap="none" rtlCol="0">
            <a:spAutoFit/>
          </a:bodyPr>
          <a:lstStyle/>
          <a:p>
            <a:r>
              <a:rPr lang="es-ES" sz="2400" b="1"/>
              <a:t>2016</a:t>
            </a:r>
          </a:p>
        </p:txBody>
      </p:sp>
    </p:spTree>
    <p:extLst>
      <p:ext uri="{BB962C8B-B14F-4D97-AF65-F5344CB8AC3E}">
        <p14:creationId xmlns:p14="http://schemas.microsoft.com/office/powerpoint/2010/main" val="2603337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0974" y="1268760"/>
            <a:ext cx="4297515" cy="528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512" y="1268760"/>
            <a:ext cx="4191000" cy="528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480449" y="-106361"/>
            <a:ext cx="9951182" cy="769441"/>
          </a:xfrm>
          <a:prstGeom prst="rect">
            <a:avLst/>
          </a:prstGeom>
          <a:noFill/>
        </p:spPr>
        <p:txBody>
          <a:bodyPr wrap="square" rtlCol="0">
            <a:spAutoFit/>
          </a:bodyPr>
          <a:lstStyle/>
          <a:p>
            <a:r>
              <a:rPr lang="es-ES" sz="4400" u="sng" dirty="0"/>
              <a:t>Comparación de la carga de la enfermedad</a:t>
            </a:r>
          </a:p>
        </p:txBody>
      </p:sp>
      <p:sp>
        <p:nvSpPr>
          <p:cNvPr id="5" name="TextBox 4"/>
          <p:cNvSpPr txBox="1"/>
          <p:nvPr/>
        </p:nvSpPr>
        <p:spPr>
          <a:xfrm>
            <a:off x="1847528" y="663080"/>
            <a:ext cx="3816424" cy="461665"/>
          </a:xfrm>
          <a:prstGeom prst="rect">
            <a:avLst/>
          </a:prstGeom>
          <a:noFill/>
        </p:spPr>
        <p:txBody>
          <a:bodyPr wrap="square" rtlCol="0">
            <a:spAutoFit/>
          </a:bodyPr>
          <a:lstStyle/>
          <a:p>
            <a:pPr algn="ctr"/>
            <a:r>
              <a:rPr lang="en-GB" sz="2400" b="1" dirty="0">
                <a:solidFill>
                  <a:srgbClr val="0070C0"/>
                </a:solidFill>
              </a:rPr>
              <a:t>South Sudan</a:t>
            </a:r>
            <a:endParaRPr lang="en-US" sz="2400" b="1" dirty="0">
              <a:solidFill>
                <a:srgbClr val="0070C0"/>
              </a:solidFill>
            </a:endParaRPr>
          </a:p>
        </p:txBody>
      </p:sp>
      <p:sp>
        <p:nvSpPr>
          <p:cNvPr id="6" name="TextBox 5"/>
          <p:cNvSpPr txBox="1"/>
          <p:nvPr/>
        </p:nvSpPr>
        <p:spPr>
          <a:xfrm>
            <a:off x="6456040" y="663080"/>
            <a:ext cx="3816424" cy="461665"/>
          </a:xfrm>
          <a:prstGeom prst="rect">
            <a:avLst/>
          </a:prstGeom>
          <a:noFill/>
        </p:spPr>
        <p:txBody>
          <a:bodyPr wrap="square" rtlCol="0">
            <a:spAutoFit/>
          </a:bodyPr>
          <a:lstStyle/>
          <a:p>
            <a:pPr algn="ctr"/>
            <a:r>
              <a:rPr lang="en-GB" sz="2400" b="1" dirty="0">
                <a:solidFill>
                  <a:srgbClr val="0070C0"/>
                </a:solidFill>
              </a:rPr>
              <a:t>Syria</a:t>
            </a:r>
            <a:endParaRPr lang="en-US" sz="2400" b="1" dirty="0">
              <a:solidFill>
                <a:srgbClr val="0070C0"/>
              </a:solidFill>
            </a:endParaRPr>
          </a:p>
        </p:txBody>
      </p:sp>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9" name="Slide Number Placeholder 8"/>
          <p:cNvSpPr>
            <a:spLocks noGrp="1"/>
          </p:cNvSpPr>
          <p:nvPr>
            <p:ph type="sldNum" sz="quarter" idx="12"/>
          </p:nvPr>
        </p:nvSpPr>
        <p:spPr/>
        <p:txBody>
          <a:bodyPr/>
          <a:lstStyle/>
          <a:p>
            <a:fld id="{00865948-8B76-4A50-B7DB-B45DBE1BD062}" type="slidenum">
              <a:rPr lang="fr-CH" smtClean="0"/>
              <a:t>23</a:t>
            </a:fld>
            <a:endParaRPr lang="fr-CH"/>
          </a:p>
        </p:txBody>
      </p:sp>
      <p:sp>
        <p:nvSpPr>
          <p:cNvPr id="10" name="TextBox 9">
            <a:extLst>
              <a:ext uri="{FF2B5EF4-FFF2-40B4-BE49-F238E27FC236}">
                <a16:creationId xmlns:a16="http://schemas.microsoft.com/office/drawing/2014/main" id="{D303CEC0-7D20-4C6E-AC5C-840E6A42857D}"/>
              </a:ext>
            </a:extLst>
          </p:cNvPr>
          <p:cNvSpPr txBox="1"/>
          <p:nvPr/>
        </p:nvSpPr>
        <p:spPr>
          <a:xfrm>
            <a:off x="10738180" y="709246"/>
            <a:ext cx="652743" cy="369332"/>
          </a:xfrm>
          <a:prstGeom prst="rect">
            <a:avLst/>
          </a:prstGeom>
          <a:noFill/>
        </p:spPr>
        <p:txBody>
          <a:bodyPr wrap="square" rtlCol="0">
            <a:spAutoFit/>
          </a:bodyPr>
          <a:lstStyle/>
          <a:p>
            <a:r>
              <a:rPr lang="en-GB" b="1" dirty="0"/>
              <a:t>2016</a:t>
            </a:r>
          </a:p>
        </p:txBody>
      </p:sp>
    </p:spTree>
    <p:extLst>
      <p:ext uri="{BB962C8B-B14F-4D97-AF65-F5344CB8AC3E}">
        <p14:creationId xmlns:p14="http://schemas.microsoft.com/office/powerpoint/2010/main" val="227496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52766" y="91731"/>
            <a:ext cx="11439233" cy="6240435"/>
          </a:xfrm>
          <a:prstGeom prst="rect">
            <a:avLst/>
          </a:prstGeom>
        </p:spPr>
      </p:pic>
      <p:sp>
        <p:nvSpPr>
          <p:cNvPr id="4" name="TextBox 3"/>
          <p:cNvSpPr txBox="1"/>
          <p:nvPr/>
        </p:nvSpPr>
        <p:spPr>
          <a:xfrm>
            <a:off x="6513864" y="6488668"/>
            <a:ext cx="4917949" cy="369332"/>
          </a:xfrm>
          <a:prstGeom prst="rect">
            <a:avLst/>
          </a:prstGeom>
          <a:noFill/>
        </p:spPr>
        <p:txBody>
          <a:bodyPr wrap="none" rtlCol="0">
            <a:spAutoFit/>
          </a:bodyPr>
          <a:lstStyle/>
          <a:p>
            <a:r>
              <a:rPr lang="es-ES" dirty="0"/>
              <a:t>Fuente: Instituto para la Métrica y Evaluación de la Salud.</a:t>
            </a:r>
          </a:p>
        </p:txBody>
      </p:sp>
      <p:sp>
        <p:nvSpPr>
          <p:cNvPr id="5" name="Rectangle 4">
            <a:extLst>
              <a:ext uri="{FF2B5EF4-FFF2-40B4-BE49-F238E27FC236}">
                <a16:creationId xmlns:a16="http://schemas.microsoft.com/office/drawing/2014/main" id="{BD4B9330-0D2A-408D-B09C-439CFF49C631}"/>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BA08B24A-24D4-4F1D-BD1B-7CAE65459F20}"/>
              </a:ext>
            </a:extLst>
          </p:cNvPr>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720821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Title 4"/>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u="sng">
                <a:latin typeface="+mn-lt"/>
              </a:rPr>
              <a:t>Cinturón africano de la meningitis</a:t>
            </a:r>
          </a:p>
        </p:txBody>
      </p:sp>
      <p:pic>
        <p:nvPicPr>
          <p:cNvPr id="5" name="Content Placeholder 6"/>
          <p:cNvPicPr>
            <a:picLocks noChangeAspect="1"/>
          </p:cNvPicPr>
          <p:nvPr/>
        </p:nvPicPr>
        <p:blipFill>
          <a:blip r:embed="rId3"/>
          <a:stretch>
            <a:fillRect/>
          </a:stretch>
        </p:blipFill>
        <p:spPr>
          <a:xfrm>
            <a:off x="2907788" y="1825625"/>
            <a:ext cx="6376423" cy="4351338"/>
          </a:xfrm>
          <a:prstGeom prst="rect">
            <a:avLst/>
          </a:prstGeom>
        </p:spPr>
      </p:pic>
      <p:sp>
        <p:nvSpPr>
          <p:cNvPr id="6" name="Slide Number Placeholder 5"/>
          <p:cNvSpPr>
            <a:spLocks noGrp="1"/>
          </p:cNvSpPr>
          <p:nvPr>
            <p:ph type="sldNum" sz="quarter" idx="12"/>
          </p:nvPr>
        </p:nvSpPr>
        <p:spPr/>
        <p:txBody>
          <a:bodyPr/>
          <a:lstStyle/>
          <a:p>
            <a:fld id="{00865948-8B76-4A50-B7DB-B45DBE1BD062}" type="slidenum">
              <a:rPr lang="fr-CH" smtClean="0"/>
              <a:t>25</a:t>
            </a:fld>
            <a:endParaRPr lang="fr-CH"/>
          </a:p>
        </p:txBody>
      </p:sp>
    </p:spTree>
    <p:extLst>
      <p:ext uri="{BB962C8B-B14F-4D97-AF65-F5344CB8AC3E}">
        <p14:creationId xmlns:p14="http://schemas.microsoft.com/office/powerpoint/2010/main" val="3701530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TextBox 3"/>
          <p:cNvSpPr txBox="1"/>
          <p:nvPr/>
        </p:nvSpPr>
        <p:spPr>
          <a:xfrm>
            <a:off x="2048383" y="-36873"/>
            <a:ext cx="8322406" cy="1446550"/>
          </a:xfrm>
          <a:prstGeom prst="rect">
            <a:avLst/>
          </a:prstGeom>
          <a:noFill/>
        </p:spPr>
        <p:txBody>
          <a:bodyPr wrap="none" rtlCol="0">
            <a:spAutoFit/>
          </a:bodyPr>
          <a:lstStyle/>
          <a:p>
            <a:pPr algn="ctr"/>
            <a:r>
              <a:rPr lang="es-ES" sz="4400" u="sng" dirty="0"/>
              <a:t>Impacto de las situaciones de crisis </a:t>
            </a:r>
          </a:p>
          <a:p>
            <a:pPr algn="ctr"/>
            <a:r>
              <a:rPr lang="es-ES" sz="4400" u="sng" dirty="0"/>
              <a:t>seleccionadas en la salud pública</a:t>
            </a:r>
          </a:p>
        </p:txBody>
      </p:sp>
      <p:graphicFrame>
        <p:nvGraphicFramePr>
          <p:cNvPr id="5" name="Table 4"/>
          <p:cNvGraphicFramePr>
            <a:graphicFrameLocks noGrp="1"/>
          </p:cNvGraphicFramePr>
          <p:nvPr>
            <p:extLst>
              <p:ext uri="{D42A27DB-BD31-4B8C-83A1-F6EECF244321}">
                <p14:modId xmlns:p14="http://schemas.microsoft.com/office/powerpoint/2010/main" val="421912254"/>
              </p:ext>
            </p:extLst>
          </p:nvPr>
        </p:nvGraphicFramePr>
        <p:xfrm>
          <a:off x="825910" y="1389516"/>
          <a:ext cx="10943303" cy="4657323"/>
        </p:xfrm>
        <a:graphic>
          <a:graphicData uri="http://schemas.openxmlformats.org/drawingml/2006/table">
            <a:tbl>
              <a:tblPr firstRow="1" bandRow="1">
                <a:tableStyleId>{5C22544A-7EE6-4342-B048-85BDC9FD1C3A}</a:tableStyleId>
              </a:tblPr>
              <a:tblGrid>
                <a:gridCol w="2449247">
                  <a:extLst>
                    <a:ext uri="{9D8B030D-6E8A-4147-A177-3AD203B41FA5}">
                      <a16:colId xmlns:a16="http://schemas.microsoft.com/office/drawing/2014/main" val="20000"/>
                    </a:ext>
                  </a:extLst>
                </a:gridCol>
                <a:gridCol w="1709798">
                  <a:extLst>
                    <a:ext uri="{9D8B030D-6E8A-4147-A177-3AD203B41FA5}">
                      <a16:colId xmlns:a16="http://schemas.microsoft.com/office/drawing/2014/main" val="20001"/>
                    </a:ext>
                  </a:extLst>
                </a:gridCol>
                <a:gridCol w="2890684">
                  <a:extLst>
                    <a:ext uri="{9D8B030D-6E8A-4147-A177-3AD203B41FA5}">
                      <a16:colId xmlns:a16="http://schemas.microsoft.com/office/drawing/2014/main" val="20002"/>
                    </a:ext>
                  </a:extLst>
                </a:gridCol>
                <a:gridCol w="1710813">
                  <a:extLst>
                    <a:ext uri="{9D8B030D-6E8A-4147-A177-3AD203B41FA5}">
                      <a16:colId xmlns:a16="http://schemas.microsoft.com/office/drawing/2014/main" val="20003"/>
                    </a:ext>
                  </a:extLst>
                </a:gridCol>
                <a:gridCol w="2182761">
                  <a:extLst>
                    <a:ext uri="{9D8B030D-6E8A-4147-A177-3AD203B41FA5}">
                      <a16:colId xmlns:a16="http://schemas.microsoft.com/office/drawing/2014/main" val="20004"/>
                    </a:ext>
                  </a:extLst>
                </a:gridCol>
              </a:tblGrid>
              <a:tr h="711488">
                <a:tc>
                  <a:txBody>
                    <a:bodyPr/>
                    <a:lstStyle/>
                    <a:p>
                      <a:pPr algn="ctr"/>
                      <a:r>
                        <a:rPr lang="es-ES" sz="2000" dirty="0">
                          <a:solidFill>
                            <a:srgbClr val="002060"/>
                          </a:solidFill>
                        </a:rPr>
                        <a:t>Efecto</a:t>
                      </a:r>
                    </a:p>
                  </a:txBody>
                  <a:tcPr>
                    <a:solidFill>
                      <a:schemeClr val="accent2">
                        <a:lumMod val="60000"/>
                        <a:lumOff val="40000"/>
                      </a:schemeClr>
                    </a:solidFill>
                  </a:tcPr>
                </a:tc>
                <a:tc>
                  <a:txBody>
                    <a:bodyPr/>
                    <a:lstStyle/>
                    <a:p>
                      <a:pPr algn="ctr"/>
                      <a:r>
                        <a:rPr lang="es-ES" sz="2000">
                          <a:solidFill>
                            <a:srgbClr val="002060"/>
                          </a:solidFill>
                        </a:rPr>
                        <a:t>Conflictos armados </a:t>
                      </a:r>
                    </a:p>
                  </a:txBody>
                  <a:tcPr>
                    <a:solidFill>
                      <a:schemeClr val="accent2">
                        <a:lumMod val="60000"/>
                        <a:lumOff val="40000"/>
                      </a:schemeClr>
                    </a:solidFill>
                  </a:tcPr>
                </a:tc>
                <a:tc>
                  <a:txBody>
                    <a:bodyPr/>
                    <a:lstStyle/>
                    <a:p>
                      <a:pPr algn="ctr"/>
                      <a:r>
                        <a:rPr lang="es-ES" sz="2000">
                          <a:solidFill>
                            <a:srgbClr val="002060"/>
                          </a:solidFill>
                        </a:rPr>
                        <a:t>Terremotos</a:t>
                      </a:r>
                    </a:p>
                  </a:txBody>
                  <a:tcPr>
                    <a:solidFill>
                      <a:schemeClr val="accent2">
                        <a:lumMod val="60000"/>
                        <a:lumOff val="40000"/>
                      </a:schemeClr>
                    </a:solidFill>
                  </a:tcPr>
                </a:tc>
                <a:tc>
                  <a:txBody>
                    <a:bodyPr/>
                    <a:lstStyle/>
                    <a:p>
                      <a:pPr algn="ctr"/>
                      <a:r>
                        <a:rPr lang="es-ES" sz="2000">
                          <a:solidFill>
                            <a:srgbClr val="002060"/>
                          </a:solidFill>
                        </a:rPr>
                        <a:t>Inundaciones</a:t>
                      </a:r>
                    </a:p>
                  </a:txBody>
                  <a:tcPr>
                    <a:solidFill>
                      <a:schemeClr val="accent2">
                        <a:lumMod val="60000"/>
                        <a:lumOff val="40000"/>
                      </a:schemeClr>
                    </a:solidFill>
                  </a:tcPr>
                </a:tc>
                <a:tc>
                  <a:txBody>
                    <a:bodyPr/>
                    <a:lstStyle/>
                    <a:p>
                      <a:pPr algn="ctr"/>
                      <a:r>
                        <a:rPr lang="es-ES" sz="2000">
                          <a:solidFill>
                            <a:srgbClr val="002060"/>
                          </a:solidFill>
                        </a:rPr>
                        <a:t>Tsunamis/inundaciones repentinas</a:t>
                      </a:r>
                    </a:p>
                  </a:txBody>
                  <a:tcPr>
                    <a:solidFill>
                      <a:schemeClr val="accent2">
                        <a:lumMod val="60000"/>
                        <a:lumOff val="40000"/>
                      </a:schemeClr>
                    </a:solidFill>
                  </a:tcPr>
                </a:tc>
                <a:extLst>
                  <a:ext uri="{0D108BD9-81ED-4DB2-BD59-A6C34878D82A}">
                    <a16:rowId xmlns:a16="http://schemas.microsoft.com/office/drawing/2014/main" val="10000"/>
                  </a:ext>
                </a:extLst>
              </a:tr>
              <a:tr h="569447">
                <a:tc>
                  <a:txBody>
                    <a:bodyPr/>
                    <a:lstStyle/>
                    <a:p>
                      <a:pPr algn="ctr"/>
                      <a:r>
                        <a:rPr lang="es-ES" sz="2000" b="1"/>
                        <a:t>Muertes</a:t>
                      </a:r>
                    </a:p>
                  </a:txBody>
                  <a:tcPr/>
                </a:tc>
                <a:tc>
                  <a:txBody>
                    <a:bodyPr/>
                    <a:lstStyle/>
                    <a:p>
                      <a:endParaRPr lang="fr-CH" sz="2000" dirty="0"/>
                    </a:p>
                  </a:txBody>
                  <a:tcPr/>
                </a:tc>
                <a:tc>
                  <a:txBody>
                    <a:bodyPr/>
                    <a:lstStyle/>
                    <a:p>
                      <a:endParaRPr lang="fr-CH" sz="2000" dirty="0"/>
                    </a:p>
                  </a:txBody>
                  <a:tcPr/>
                </a:tc>
                <a:tc>
                  <a:txBody>
                    <a:bodyPr/>
                    <a:lstStyle/>
                    <a:p>
                      <a:endParaRPr lang="fr-CH" sz="2000" dirty="0"/>
                    </a:p>
                  </a:txBody>
                  <a:tcPr/>
                </a:tc>
                <a:tc>
                  <a:txBody>
                    <a:bodyPr/>
                    <a:lstStyle/>
                    <a:p>
                      <a:endParaRPr lang="fr-CH" sz="2000" dirty="0"/>
                    </a:p>
                  </a:txBody>
                  <a:tcPr/>
                </a:tc>
                <a:extLst>
                  <a:ext uri="{0D108BD9-81ED-4DB2-BD59-A6C34878D82A}">
                    <a16:rowId xmlns:a16="http://schemas.microsoft.com/office/drawing/2014/main" val="10001"/>
                  </a:ext>
                </a:extLst>
              </a:tr>
              <a:tr h="569447">
                <a:tc>
                  <a:txBody>
                    <a:bodyPr/>
                    <a:lstStyle/>
                    <a:p>
                      <a:pPr algn="ctr"/>
                      <a:r>
                        <a:rPr lang="es-ES" sz="2000" b="1"/>
                        <a:t>Lesiones graves</a:t>
                      </a:r>
                    </a:p>
                  </a:txBody>
                  <a:tcPr/>
                </a:tc>
                <a:tc>
                  <a:txBody>
                    <a:bodyPr/>
                    <a:lstStyle/>
                    <a:p>
                      <a:endParaRPr lang="fr-CH" sz="2000" dirty="0"/>
                    </a:p>
                  </a:txBody>
                  <a:tcPr/>
                </a:tc>
                <a:tc>
                  <a:txBody>
                    <a:bodyPr/>
                    <a:lstStyle/>
                    <a:p>
                      <a:endParaRPr lang="fr-CH" sz="2000" dirty="0"/>
                    </a:p>
                  </a:txBody>
                  <a:tcPr/>
                </a:tc>
                <a:tc>
                  <a:txBody>
                    <a:bodyPr/>
                    <a:lstStyle/>
                    <a:p>
                      <a:endParaRPr lang="fr-CH" sz="2000" dirty="0"/>
                    </a:p>
                  </a:txBody>
                  <a:tcPr/>
                </a:tc>
                <a:tc>
                  <a:txBody>
                    <a:bodyPr/>
                    <a:lstStyle/>
                    <a:p>
                      <a:endParaRPr lang="fr-CH" sz="2000" dirty="0"/>
                    </a:p>
                  </a:txBody>
                  <a:tcPr/>
                </a:tc>
                <a:extLst>
                  <a:ext uri="{0D108BD9-81ED-4DB2-BD59-A6C34878D82A}">
                    <a16:rowId xmlns:a16="http://schemas.microsoft.com/office/drawing/2014/main" val="10002"/>
                  </a:ext>
                </a:extLst>
              </a:tr>
              <a:tr h="1020830">
                <a:tc>
                  <a:txBody>
                    <a:bodyPr/>
                    <a:lstStyle/>
                    <a:p>
                      <a:pPr algn="ctr"/>
                      <a:r>
                        <a:rPr lang="es-ES" sz="2000" b="1"/>
                        <a:t>Riesgo incrementado de enfermedades transmisibles</a:t>
                      </a:r>
                    </a:p>
                  </a:txBody>
                  <a:tcPr/>
                </a:tc>
                <a:tc>
                  <a:txBody>
                    <a:bodyPr/>
                    <a:lstStyle/>
                    <a:p>
                      <a:endParaRPr lang="fr-CH" sz="2000" dirty="0"/>
                    </a:p>
                  </a:txBody>
                  <a:tcPr/>
                </a:tc>
                <a:tc>
                  <a:txBody>
                    <a:bodyPr/>
                    <a:lstStyle/>
                    <a:p>
                      <a:endParaRPr lang="fr-CH" sz="2000" dirty="0"/>
                    </a:p>
                  </a:txBody>
                  <a:tcPr/>
                </a:tc>
                <a:tc>
                  <a:txBody>
                    <a:bodyPr/>
                    <a:lstStyle/>
                    <a:p>
                      <a:endParaRPr lang="fr-CH" sz="2000" dirty="0"/>
                    </a:p>
                  </a:txBody>
                  <a:tcPr/>
                </a:tc>
                <a:tc>
                  <a:txBody>
                    <a:bodyPr/>
                    <a:lstStyle/>
                    <a:p>
                      <a:endParaRPr lang="fr-CH" sz="2000" dirty="0"/>
                    </a:p>
                  </a:txBody>
                  <a:tcPr/>
                </a:tc>
                <a:extLst>
                  <a:ext uri="{0D108BD9-81ED-4DB2-BD59-A6C34878D82A}">
                    <a16:rowId xmlns:a16="http://schemas.microsoft.com/office/drawing/2014/main" val="10003"/>
                  </a:ext>
                </a:extLst>
              </a:tr>
              <a:tr h="569447">
                <a:tc>
                  <a:txBody>
                    <a:bodyPr/>
                    <a:lstStyle/>
                    <a:p>
                      <a:pPr algn="ctr"/>
                      <a:r>
                        <a:rPr lang="es-ES" sz="2000" b="1"/>
                        <a:t>Escasez de alimentos</a:t>
                      </a:r>
                    </a:p>
                  </a:txBody>
                  <a:tcPr/>
                </a:tc>
                <a:tc>
                  <a:txBody>
                    <a:bodyPr/>
                    <a:lstStyle/>
                    <a:p>
                      <a:endParaRPr lang="fr-CH" sz="2000" dirty="0"/>
                    </a:p>
                  </a:txBody>
                  <a:tcPr/>
                </a:tc>
                <a:tc>
                  <a:txBody>
                    <a:bodyPr/>
                    <a:lstStyle/>
                    <a:p>
                      <a:endParaRPr lang="fr-CH" sz="2000" dirty="0"/>
                    </a:p>
                  </a:txBody>
                  <a:tcPr/>
                </a:tc>
                <a:tc>
                  <a:txBody>
                    <a:bodyPr/>
                    <a:lstStyle/>
                    <a:p>
                      <a:endParaRPr lang="fr-CH" sz="2000" dirty="0"/>
                    </a:p>
                  </a:txBody>
                  <a:tcPr/>
                </a:tc>
                <a:tc>
                  <a:txBody>
                    <a:bodyPr/>
                    <a:lstStyle/>
                    <a:p>
                      <a:endParaRPr lang="fr-CH" sz="2000" dirty="0"/>
                    </a:p>
                  </a:txBody>
                  <a:tcPr/>
                </a:tc>
                <a:extLst>
                  <a:ext uri="{0D108BD9-81ED-4DB2-BD59-A6C34878D82A}">
                    <a16:rowId xmlns:a16="http://schemas.microsoft.com/office/drawing/2014/main" val="10004"/>
                  </a:ext>
                </a:extLst>
              </a:tr>
              <a:tr h="1216664">
                <a:tc>
                  <a:txBody>
                    <a:bodyPr/>
                    <a:lstStyle/>
                    <a:p>
                      <a:pPr algn="ctr"/>
                      <a:r>
                        <a:rPr lang="es-ES" sz="2000" b="1" dirty="0"/>
                        <a:t>Grandes desplazamientos de población </a:t>
                      </a:r>
                    </a:p>
                  </a:txBody>
                  <a:tcPr/>
                </a:tc>
                <a:tc>
                  <a:txBody>
                    <a:bodyPr/>
                    <a:lstStyle/>
                    <a:p>
                      <a:endParaRPr lang="fr-CH" sz="2000" dirty="0"/>
                    </a:p>
                  </a:txBody>
                  <a:tcPr/>
                </a:tc>
                <a:tc>
                  <a:txBody>
                    <a:bodyPr/>
                    <a:lstStyle/>
                    <a:p>
                      <a:endParaRPr lang="fr-CH"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H" sz="2000" dirty="0"/>
                    </a:p>
                  </a:txBody>
                  <a:tcPr/>
                </a:tc>
                <a:tc>
                  <a:txBody>
                    <a:bodyPr/>
                    <a:lstStyle/>
                    <a:p>
                      <a:endParaRPr lang="fr-CH" sz="2000" dirty="0"/>
                    </a:p>
                  </a:txBody>
                  <a:tcPr/>
                </a:tc>
                <a:extLst>
                  <a:ext uri="{0D108BD9-81ED-4DB2-BD59-A6C34878D82A}">
                    <a16:rowId xmlns:a16="http://schemas.microsoft.com/office/drawing/2014/main" val="10005"/>
                  </a:ext>
                </a:extLst>
              </a:tr>
            </a:tbl>
          </a:graphicData>
        </a:graphic>
      </p:graphicFrame>
      <p:sp>
        <p:nvSpPr>
          <p:cNvPr id="6" name="TextBox 5"/>
          <p:cNvSpPr txBox="1"/>
          <p:nvPr/>
        </p:nvSpPr>
        <p:spPr>
          <a:xfrm>
            <a:off x="870038" y="6071758"/>
            <a:ext cx="7254102" cy="338554"/>
          </a:xfrm>
          <a:prstGeom prst="rect">
            <a:avLst/>
          </a:prstGeom>
          <a:noFill/>
        </p:spPr>
        <p:txBody>
          <a:bodyPr wrap="none" rtlCol="0">
            <a:spAutoFit/>
          </a:bodyPr>
          <a:lstStyle/>
          <a:p>
            <a:r>
              <a:rPr lang="es-ES" sz="1600" i="1" dirty="0"/>
              <a:t>*Depende de los desplazamientos poscrisis o por desastres y de las condiciones de vida de las poblaciones.</a:t>
            </a:r>
          </a:p>
        </p:txBody>
      </p:sp>
      <p:sp>
        <p:nvSpPr>
          <p:cNvPr id="7" name="TextBox 6"/>
          <p:cNvSpPr txBox="1"/>
          <p:nvPr/>
        </p:nvSpPr>
        <p:spPr>
          <a:xfrm>
            <a:off x="6726565" y="6394983"/>
            <a:ext cx="4780861" cy="369332"/>
          </a:xfrm>
          <a:prstGeom prst="rect">
            <a:avLst/>
          </a:prstGeom>
          <a:noFill/>
        </p:spPr>
        <p:txBody>
          <a:bodyPr wrap="none" rtlCol="0">
            <a:spAutoFit/>
          </a:bodyPr>
          <a:lstStyle/>
          <a:p>
            <a:pPr algn="r"/>
            <a:r>
              <a:rPr lang="es-ES">
                <a:solidFill>
                  <a:schemeClr val="tx1">
                    <a:lumMod val="50000"/>
                    <a:lumOff val="50000"/>
                  </a:schemeClr>
                </a:solidFill>
              </a:rPr>
              <a:t>Fuente: Organización Panamericana de la Salud, 2000.</a:t>
            </a:r>
          </a:p>
        </p:txBody>
      </p:sp>
      <p:sp>
        <p:nvSpPr>
          <p:cNvPr id="8" name="TextBox 7"/>
          <p:cNvSpPr txBox="1"/>
          <p:nvPr/>
        </p:nvSpPr>
        <p:spPr>
          <a:xfrm>
            <a:off x="3586851" y="2178204"/>
            <a:ext cx="1168910" cy="461665"/>
          </a:xfrm>
          <a:prstGeom prst="rect">
            <a:avLst/>
          </a:prstGeom>
          <a:noFill/>
        </p:spPr>
        <p:txBody>
          <a:bodyPr wrap="none" rtlCol="0">
            <a:spAutoFit/>
          </a:bodyPr>
          <a:lstStyle/>
          <a:p>
            <a:r>
              <a:rPr lang="es-ES" sz="2400" dirty="0"/>
              <a:t>Muchas</a:t>
            </a:r>
          </a:p>
        </p:txBody>
      </p:sp>
      <p:sp>
        <p:nvSpPr>
          <p:cNvPr id="9" name="TextBox 8"/>
          <p:cNvSpPr txBox="1"/>
          <p:nvPr/>
        </p:nvSpPr>
        <p:spPr>
          <a:xfrm>
            <a:off x="5874277" y="2239881"/>
            <a:ext cx="1168910" cy="461665"/>
          </a:xfrm>
          <a:prstGeom prst="rect">
            <a:avLst/>
          </a:prstGeom>
          <a:noFill/>
        </p:spPr>
        <p:txBody>
          <a:bodyPr wrap="none" rtlCol="0">
            <a:spAutoFit/>
          </a:bodyPr>
          <a:lstStyle/>
          <a:p>
            <a:r>
              <a:rPr lang="es-ES" sz="2400" dirty="0"/>
              <a:t>Muchas</a:t>
            </a:r>
          </a:p>
        </p:txBody>
      </p:sp>
      <p:sp>
        <p:nvSpPr>
          <p:cNvPr id="10" name="TextBox 9"/>
          <p:cNvSpPr txBox="1"/>
          <p:nvPr/>
        </p:nvSpPr>
        <p:spPr>
          <a:xfrm>
            <a:off x="8256788" y="2163792"/>
            <a:ext cx="894091" cy="461665"/>
          </a:xfrm>
          <a:prstGeom prst="rect">
            <a:avLst/>
          </a:prstGeom>
          <a:noFill/>
        </p:spPr>
        <p:txBody>
          <a:bodyPr wrap="none" rtlCol="0">
            <a:spAutoFit/>
          </a:bodyPr>
          <a:lstStyle/>
          <a:p>
            <a:r>
              <a:rPr lang="es-ES" sz="2400" dirty="0"/>
              <a:t>Pocas</a:t>
            </a:r>
          </a:p>
        </p:txBody>
      </p:sp>
      <p:sp>
        <p:nvSpPr>
          <p:cNvPr id="11" name="TextBox 10"/>
          <p:cNvSpPr txBox="1"/>
          <p:nvPr/>
        </p:nvSpPr>
        <p:spPr>
          <a:xfrm>
            <a:off x="10076766" y="2163791"/>
            <a:ext cx="1168910" cy="461665"/>
          </a:xfrm>
          <a:prstGeom prst="rect">
            <a:avLst/>
          </a:prstGeom>
          <a:noFill/>
        </p:spPr>
        <p:txBody>
          <a:bodyPr wrap="none" rtlCol="0">
            <a:spAutoFit/>
          </a:bodyPr>
          <a:lstStyle/>
          <a:p>
            <a:r>
              <a:rPr lang="es-ES" sz="2400" dirty="0"/>
              <a:t>Muchas</a:t>
            </a:r>
          </a:p>
        </p:txBody>
      </p:sp>
      <p:sp>
        <p:nvSpPr>
          <p:cNvPr id="12" name="TextBox 11"/>
          <p:cNvSpPr txBox="1"/>
          <p:nvPr/>
        </p:nvSpPr>
        <p:spPr>
          <a:xfrm>
            <a:off x="3535748" y="2752513"/>
            <a:ext cx="815160" cy="461665"/>
          </a:xfrm>
          <a:prstGeom prst="rect">
            <a:avLst/>
          </a:prstGeom>
          <a:noFill/>
        </p:spPr>
        <p:txBody>
          <a:bodyPr wrap="none" rtlCol="0">
            <a:spAutoFit/>
          </a:bodyPr>
          <a:lstStyle/>
          <a:p>
            <a:r>
              <a:rPr lang="es-ES" sz="2400" dirty="0"/>
              <a:t>Varía</a:t>
            </a:r>
          </a:p>
        </p:txBody>
      </p:sp>
      <p:sp>
        <p:nvSpPr>
          <p:cNvPr id="13" name="TextBox 12"/>
          <p:cNvSpPr txBox="1"/>
          <p:nvPr/>
        </p:nvSpPr>
        <p:spPr>
          <a:xfrm>
            <a:off x="5747748" y="2779919"/>
            <a:ext cx="1168910" cy="461665"/>
          </a:xfrm>
          <a:prstGeom prst="rect">
            <a:avLst/>
          </a:prstGeom>
          <a:noFill/>
        </p:spPr>
        <p:txBody>
          <a:bodyPr wrap="none" rtlCol="0">
            <a:spAutoFit/>
          </a:bodyPr>
          <a:lstStyle/>
          <a:p>
            <a:r>
              <a:rPr lang="es-ES" sz="2400" dirty="0"/>
              <a:t>Muchas</a:t>
            </a:r>
          </a:p>
        </p:txBody>
      </p:sp>
      <p:sp>
        <p:nvSpPr>
          <p:cNvPr id="14" name="TextBox 13"/>
          <p:cNvSpPr txBox="1"/>
          <p:nvPr/>
        </p:nvSpPr>
        <p:spPr>
          <a:xfrm>
            <a:off x="8304036" y="2744075"/>
            <a:ext cx="894091" cy="461665"/>
          </a:xfrm>
          <a:prstGeom prst="rect">
            <a:avLst/>
          </a:prstGeom>
          <a:noFill/>
        </p:spPr>
        <p:txBody>
          <a:bodyPr wrap="none" rtlCol="0">
            <a:spAutoFit/>
          </a:bodyPr>
          <a:lstStyle/>
          <a:p>
            <a:r>
              <a:rPr lang="es-ES" sz="2400" dirty="0"/>
              <a:t>Pocas</a:t>
            </a:r>
          </a:p>
        </p:txBody>
      </p:sp>
      <p:sp>
        <p:nvSpPr>
          <p:cNvPr id="15" name="TextBox 14"/>
          <p:cNvSpPr txBox="1"/>
          <p:nvPr/>
        </p:nvSpPr>
        <p:spPr>
          <a:xfrm>
            <a:off x="10209954" y="2701546"/>
            <a:ext cx="894091" cy="461665"/>
          </a:xfrm>
          <a:prstGeom prst="rect">
            <a:avLst/>
          </a:prstGeom>
          <a:noFill/>
        </p:spPr>
        <p:txBody>
          <a:bodyPr wrap="none" rtlCol="0">
            <a:spAutoFit/>
          </a:bodyPr>
          <a:lstStyle/>
          <a:p>
            <a:r>
              <a:rPr lang="es-ES" sz="2400" dirty="0"/>
              <a:t>Pocas</a:t>
            </a:r>
          </a:p>
        </p:txBody>
      </p:sp>
      <p:sp>
        <p:nvSpPr>
          <p:cNvPr id="16" name="TextBox 15"/>
          <p:cNvSpPr txBox="1"/>
          <p:nvPr/>
        </p:nvSpPr>
        <p:spPr>
          <a:xfrm>
            <a:off x="3695245" y="3527072"/>
            <a:ext cx="694614" cy="461665"/>
          </a:xfrm>
          <a:prstGeom prst="rect">
            <a:avLst/>
          </a:prstGeom>
          <a:noFill/>
        </p:spPr>
        <p:txBody>
          <a:bodyPr wrap="none" rtlCol="0">
            <a:spAutoFit/>
          </a:bodyPr>
          <a:lstStyle/>
          <a:p>
            <a:r>
              <a:rPr lang="es-ES" sz="2400" dirty="0"/>
              <a:t>Alto</a:t>
            </a:r>
          </a:p>
        </p:txBody>
      </p:sp>
      <p:sp>
        <p:nvSpPr>
          <p:cNvPr id="17" name="TextBox 16"/>
          <p:cNvSpPr txBox="1"/>
          <p:nvPr/>
        </p:nvSpPr>
        <p:spPr>
          <a:xfrm>
            <a:off x="5861950" y="3458557"/>
            <a:ext cx="969048" cy="461665"/>
          </a:xfrm>
          <a:prstGeom prst="rect">
            <a:avLst/>
          </a:prstGeom>
          <a:noFill/>
        </p:spPr>
        <p:txBody>
          <a:bodyPr wrap="none" rtlCol="0">
            <a:spAutoFit/>
          </a:bodyPr>
          <a:lstStyle/>
          <a:p>
            <a:r>
              <a:rPr lang="es-ES" sz="2400" dirty="0"/>
              <a:t>Varía*</a:t>
            </a:r>
          </a:p>
        </p:txBody>
      </p:sp>
      <p:sp>
        <p:nvSpPr>
          <p:cNvPr id="18" name="TextBox 17"/>
          <p:cNvSpPr txBox="1"/>
          <p:nvPr/>
        </p:nvSpPr>
        <p:spPr>
          <a:xfrm>
            <a:off x="8102826" y="3527071"/>
            <a:ext cx="969048" cy="461665"/>
          </a:xfrm>
          <a:prstGeom prst="rect">
            <a:avLst/>
          </a:prstGeom>
          <a:noFill/>
        </p:spPr>
        <p:txBody>
          <a:bodyPr wrap="none" rtlCol="0">
            <a:spAutoFit/>
          </a:bodyPr>
          <a:lstStyle/>
          <a:p>
            <a:r>
              <a:rPr lang="es-ES" sz="2400" dirty="0"/>
              <a:t>Varía*</a:t>
            </a:r>
          </a:p>
        </p:txBody>
      </p:sp>
      <p:sp>
        <p:nvSpPr>
          <p:cNvPr id="19" name="TextBox 18"/>
          <p:cNvSpPr txBox="1"/>
          <p:nvPr/>
        </p:nvSpPr>
        <p:spPr>
          <a:xfrm>
            <a:off x="10008746" y="3556047"/>
            <a:ext cx="969048" cy="461665"/>
          </a:xfrm>
          <a:prstGeom prst="rect">
            <a:avLst/>
          </a:prstGeom>
          <a:noFill/>
        </p:spPr>
        <p:txBody>
          <a:bodyPr wrap="none" rtlCol="0">
            <a:spAutoFit/>
          </a:bodyPr>
          <a:lstStyle/>
          <a:p>
            <a:r>
              <a:rPr lang="es-ES" sz="2400" dirty="0"/>
              <a:t>Varía*</a:t>
            </a:r>
          </a:p>
        </p:txBody>
      </p:sp>
      <p:sp>
        <p:nvSpPr>
          <p:cNvPr id="20" name="TextBox 19"/>
          <p:cNvSpPr txBox="1"/>
          <p:nvPr/>
        </p:nvSpPr>
        <p:spPr>
          <a:xfrm>
            <a:off x="3452919" y="4294109"/>
            <a:ext cx="1079142" cy="461665"/>
          </a:xfrm>
          <a:prstGeom prst="rect">
            <a:avLst/>
          </a:prstGeom>
          <a:noFill/>
        </p:spPr>
        <p:txBody>
          <a:bodyPr wrap="none" rtlCol="0">
            <a:spAutoFit/>
          </a:bodyPr>
          <a:lstStyle/>
          <a:p>
            <a:r>
              <a:rPr lang="es-ES" sz="2400" dirty="0"/>
              <a:t>Común</a:t>
            </a:r>
          </a:p>
        </p:txBody>
      </p:sp>
      <p:sp>
        <p:nvSpPr>
          <p:cNvPr id="21" name="TextBox 20"/>
          <p:cNvSpPr txBox="1"/>
          <p:nvPr/>
        </p:nvSpPr>
        <p:spPr>
          <a:xfrm>
            <a:off x="3452919" y="5130127"/>
            <a:ext cx="1079142" cy="461665"/>
          </a:xfrm>
          <a:prstGeom prst="rect">
            <a:avLst/>
          </a:prstGeom>
          <a:noFill/>
        </p:spPr>
        <p:txBody>
          <a:bodyPr wrap="none" rtlCol="0">
            <a:spAutoFit/>
          </a:bodyPr>
          <a:lstStyle/>
          <a:p>
            <a:r>
              <a:rPr lang="es-ES" sz="2400" dirty="0"/>
              <a:t>Común</a:t>
            </a:r>
          </a:p>
        </p:txBody>
      </p:sp>
      <p:sp>
        <p:nvSpPr>
          <p:cNvPr id="22" name="TextBox 21"/>
          <p:cNvSpPr txBox="1"/>
          <p:nvPr/>
        </p:nvSpPr>
        <p:spPr>
          <a:xfrm>
            <a:off x="8045251" y="5144185"/>
            <a:ext cx="1079142" cy="461665"/>
          </a:xfrm>
          <a:prstGeom prst="rect">
            <a:avLst/>
          </a:prstGeom>
          <a:noFill/>
        </p:spPr>
        <p:txBody>
          <a:bodyPr wrap="none" rtlCol="0">
            <a:spAutoFit/>
          </a:bodyPr>
          <a:lstStyle/>
          <a:p>
            <a:r>
              <a:rPr lang="es-ES" sz="2400" dirty="0"/>
              <a:t>Común</a:t>
            </a:r>
          </a:p>
        </p:txBody>
      </p:sp>
      <p:sp>
        <p:nvSpPr>
          <p:cNvPr id="23" name="TextBox 22"/>
          <p:cNvSpPr txBox="1"/>
          <p:nvPr/>
        </p:nvSpPr>
        <p:spPr>
          <a:xfrm>
            <a:off x="9915871" y="4267861"/>
            <a:ext cx="1079142" cy="461665"/>
          </a:xfrm>
          <a:prstGeom prst="rect">
            <a:avLst/>
          </a:prstGeom>
          <a:noFill/>
        </p:spPr>
        <p:txBody>
          <a:bodyPr wrap="none" rtlCol="0">
            <a:spAutoFit/>
          </a:bodyPr>
          <a:lstStyle/>
          <a:p>
            <a:r>
              <a:rPr lang="es-ES" sz="2400" dirty="0"/>
              <a:t>Común</a:t>
            </a:r>
          </a:p>
        </p:txBody>
      </p:sp>
      <p:sp>
        <p:nvSpPr>
          <p:cNvPr id="24" name="TextBox 23"/>
          <p:cNvSpPr txBox="1"/>
          <p:nvPr/>
        </p:nvSpPr>
        <p:spPr>
          <a:xfrm>
            <a:off x="5479257" y="4274225"/>
            <a:ext cx="1715470" cy="461665"/>
          </a:xfrm>
          <a:prstGeom prst="rect">
            <a:avLst/>
          </a:prstGeom>
          <a:noFill/>
        </p:spPr>
        <p:txBody>
          <a:bodyPr wrap="none" rtlCol="0">
            <a:spAutoFit/>
          </a:bodyPr>
          <a:lstStyle/>
          <a:p>
            <a:r>
              <a:rPr lang="es-ES" sz="2400" dirty="0"/>
              <a:t>Poco común</a:t>
            </a:r>
          </a:p>
        </p:txBody>
      </p:sp>
      <p:sp>
        <p:nvSpPr>
          <p:cNvPr id="25" name="TextBox 24"/>
          <p:cNvSpPr txBox="1"/>
          <p:nvPr/>
        </p:nvSpPr>
        <p:spPr>
          <a:xfrm>
            <a:off x="8122776" y="4294108"/>
            <a:ext cx="815160" cy="461665"/>
          </a:xfrm>
          <a:prstGeom prst="rect">
            <a:avLst/>
          </a:prstGeom>
          <a:noFill/>
        </p:spPr>
        <p:txBody>
          <a:bodyPr wrap="none" rtlCol="0">
            <a:spAutoFit/>
          </a:bodyPr>
          <a:lstStyle/>
          <a:p>
            <a:r>
              <a:rPr lang="es-ES" sz="2400" dirty="0"/>
              <a:t>Varía</a:t>
            </a:r>
          </a:p>
        </p:txBody>
      </p:sp>
      <p:sp>
        <p:nvSpPr>
          <p:cNvPr id="26" name="TextBox 25"/>
          <p:cNvSpPr txBox="1"/>
          <p:nvPr/>
        </p:nvSpPr>
        <p:spPr>
          <a:xfrm>
            <a:off x="10051215" y="5170899"/>
            <a:ext cx="815160" cy="461665"/>
          </a:xfrm>
          <a:prstGeom prst="rect">
            <a:avLst/>
          </a:prstGeom>
          <a:noFill/>
        </p:spPr>
        <p:txBody>
          <a:bodyPr wrap="none" rtlCol="0">
            <a:spAutoFit/>
          </a:bodyPr>
          <a:lstStyle/>
          <a:p>
            <a:r>
              <a:rPr lang="es-ES" sz="2400" dirty="0"/>
              <a:t>Varía</a:t>
            </a:r>
          </a:p>
        </p:txBody>
      </p:sp>
      <p:sp>
        <p:nvSpPr>
          <p:cNvPr id="27" name="TextBox 26"/>
          <p:cNvSpPr txBox="1"/>
          <p:nvPr/>
        </p:nvSpPr>
        <p:spPr>
          <a:xfrm>
            <a:off x="4937764" y="4914258"/>
            <a:ext cx="2919540" cy="1292662"/>
          </a:xfrm>
          <a:prstGeom prst="rect">
            <a:avLst/>
          </a:prstGeom>
          <a:noFill/>
        </p:spPr>
        <p:txBody>
          <a:bodyPr wrap="square" rtlCol="0">
            <a:spAutoFit/>
          </a:bodyPr>
          <a:lstStyle/>
          <a:p>
            <a:pPr algn="ctr"/>
            <a:r>
              <a:rPr lang="es-ES" sz="2400" dirty="0"/>
              <a:t>Poco común </a:t>
            </a:r>
            <a:r>
              <a:rPr lang="es-ES" dirty="0"/>
              <a:t>(pueden suceder en zonas urbanas severamente dañadas)</a:t>
            </a:r>
          </a:p>
          <a:p>
            <a:endParaRPr lang="fr-CH" dirty="0"/>
          </a:p>
        </p:txBody>
      </p:sp>
      <p:sp>
        <p:nvSpPr>
          <p:cNvPr id="28" name="Slide Number Placeholder 27"/>
          <p:cNvSpPr>
            <a:spLocks noGrp="1"/>
          </p:cNvSpPr>
          <p:nvPr>
            <p:ph type="sldNum" sz="quarter" idx="12"/>
          </p:nvPr>
        </p:nvSpPr>
        <p:spPr/>
        <p:txBody>
          <a:bodyPr/>
          <a:lstStyle/>
          <a:p>
            <a:fld id="{00865948-8B76-4A50-B7DB-B45DBE1BD062}" type="slidenum">
              <a:rPr lang="fr-CH" smtClean="0"/>
              <a:t>26</a:t>
            </a:fld>
            <a:endParaRPr lang="fr-CH" dirty="0"/>
          </a:p>
        </p:txBody>
      </p:sp>
    </p:spTree>
    <p:extLst>
      <p:ext uri="{BB962C8B-B14F-4D97-AF65-F5344CB8AC3E}">
        <p14:creationId xmlns:p14="http://schemas.microsoft.com/office/powerpoint/2010/main" val="313322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Title 1"/>
          <p:cNvSpPr txBox="1">
            <a:spLocks/>
          </p:cNvSpPr>
          <p:nvPr/>
        </p:nvSpPr>
        <p:spPr>
          <a:xfrm>
            <a:off x="2563573" y="2438783"/>
            <a:ext cx="8061727" cy="2761301"/>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s-ES" dirty="0">
                <a:latin typeface="+mn-lt"/>
              </a:rPr>
            </a:br>
            <a:r>
              <a:rPr lang="es-ES" sz="13300" dirty="0">
                <a:latin typeface="+mn-lt"/>
              </a:rPr>
              <a:t>¿Cuáles son las </a:t>
            </a:r>
            <a:r>
              <a:rPr lang="es-ES" sz="13300" dirty="0"/>
              <a:t>principales </a:t>
            </a:r>
            <a:r>
              <a:rPr lang="es-ES" sz="13300" dirty="0">
                <a:latin typeface="+mn-lt"/>
              </a:rPr>
              <a:t>cuestiones de salud</a:t>
            </a:r>
          </a:p>
          <a:p>
            <a:pPr algn="ctr"/>
            <a:r>
              <a:rPr lang="es-ES" sz="13300" dirty="0">
                <a:latin typeface="+mn-lt"/>
              </a:rPr>
              <a:t>en situaciones de crisis?</a:t>
            </a:r>
            <a:br>
              <a:rPr lang="es-ES" sz="13300" dirty="0">
                <a:latin typeface="+mn-lt"/>
              </a:rPr>
            </a:br>
            <a:r>
              <a:rPr lang="es-ES" sz="13300" dirty="0">
                <a:latin typeface="+mn-lt"/>
              </a:rPr>
              <a:t> </a:t>
            </a:r>
          </a:p>
        </p:txBody>
      </p:sp>
      <p:sp>
        <p:nvSpPr>
          <p:cNvPr id="5" name="TextBox 4"/>
          <p:cNvSpPr txBox="1"/>
          <p:nvPr/>
        </p:nvSpPr>
        <p:spPr>
          <a:xfrm>
            <a:off x="1207229" y="2249774"/>
            <a:ext cx="1524000" cy="1569660"/>
          </a:xfrm>
          <a:prstGeom prst="rect">
            <a:avLst/>
          </a:prstGeom>
          <a:noFill/>
        </p:spPr>
        <p:txBody>
          <a:bodyPr wrap="square" rtlCol="0">
            <a:spAutoFit/>
          </a:bodyPr>
          <a:lstStyle/>
          <a:p>
            <a:r>
              <a:rPr lang="es-ES" sz="9600" b="1">
                <a:solidFill>
                  <a:srgbClr val="FF0000"/>
                </a:solidFill>
              </a:rPr>
              <a:t>??</a:t>
            </a:r>
          </a:p>
        </p:txBody>
      </p:sp>
      <p:sp>
        <p:nvSpPr>
          <p:cNvPr id="6" name="Slide Number Placeholder 5"/>
          <p:cNvSpPr>
            <a:spLocks noGrp="1"/>
          </p:cNvSpPr>
          <p:nvPr>
            <p:ph type="sldNum" sz="quarter" idx="12"/>
          </p:nvPr>
        </p:nvSpPr>
        <p:spPr/>
        <p:txBody>
          <a:bodyPr/>
          <a:lstStyle/>
          <a:p>
            <a:fld id="{00865948-8B76-4A50-B7DB-B45DBE1BD062}" type="slidenum">
              <a:rPr lang="fr-CH" smtClean="0"/>
              <a:t>27</a:t>
            </a:fld>
            <a:endParaRPr lang="fr-CH"/>
          </a:p>
        </p:txBody>
      </p:sp>
    </p:spTree>
    <p:extLst>
      <p:ext uri="{BB962C8B-B14F-4D97-AF65-F5344CB8AC3E}">
        <p14:creationId xmlns:p14="http://schemas.microsoft.com/office/powerpoint/2010/main" val="440604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Title 1"/>
          <p:cNvSpPr txBox="1">
            <a:spLocks/>
          </p:cNvSpPr>
          <p:nvPr/>
        </p:nvSpPr>
        <p:spPr>
          <a:xfrm>
            <a:off x="838199" y="31373"/>
            <a:ext cx="1087887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u="sng" dirty="0">
                <a:latin typeface="+mn-lt"/>
                <a:ea typeface="Times New Roman" charset="0"/>
                <a:cs typeface="Times New Roman" charset="0"/>
              </a:rPr>
              <a:t>Principales cuestiones de salud en situaciones de crisis </a:t>
            </a:r>
          </a:p>
        </p:txBody>
      </p:sp>
      <p:sp>
        <p:nvSpPr>
          <p:cNvPr id="5" name="Content Placeholder 2"/>
          <p:cNvSpPr txBox="1">
            <a:spLocks/>
          </p:cNvSpPr>
          <p:nvPr/>
        </p:nvSpPr>
        <p:spPr>
          <a:xfrm>
            <a:off x="988756" y="1299448"/>
            <a:ext cx="10515600" cy="53320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charset="0"/>
              <a:buChar char="•"/>
            </a:pPr>
            <a:r>
              <a:rPr lang="es-ES" dirty="0"/>
              <a:t>Enfermedades transmisibles</a:t>
            </a:r>
          </a:p>
          <a:p>
            <a:pPr lvl="1">
              <a:buFont typeface="Wingdings" charset="2"/>
              <a:buChar char="ü"/>
            </a:pPr>
            <a:r>
              <a:rPr lang="es-ES" dirty="0"/>
              <a:t>Sarampión, diarrea, infecciones del tracto respiratorio, infecciones de la piel, malaria, VIH... </a:t>
            </a:r>
          </a:p>
          <a:p>
            <a:pPr>
              <a:buFont typeface="Arial" charset="0"/>
              <a:buChar char="•"/>
            </a:pPr>
            <a:r>
              <a:rPr lang="es-ES" dirty="0"/>
              <a:t>Enfermedades no transmisibles</a:t>
            </a:r>
          </a:p>
          <a:p>
            <a:pPr lvl="1">
              <a:buFont typeface="Wingdings" charset="2"/>
              <a:buChar char="ü"/>
            </a:pPr>
            <a:r>
              <a:rPr lang="es-ES" dirty="0"/>
              <a:t>Enfermedades cardiovasculares y respiratorias, diabetes, cánceres…</a:t>
            </a:r>
          </a:p>
          <a:p>
            <a:pPr lvl="1">
              <a:buFont typeface="Wingdings" charset="2"/>
              <a:buChar char="ü"/>
            </a:pPr>
            <a:r>
              <a:rPr lang="es-ES" dirty="0"/>
              <a:t>Enfermedades mentales, trastornos psiquiátricos... </a:t>
            </a:r>
          </a:p>
          <a:p>
            <a:pPr>
              <a:buFont typeface="Arial" charset="0"/>
              <a:buChar char="•"/>
            </a:pPr>
            <a:r>
              <a:rPr lang="es-ES" dirty="0"/>
              <a:t>Salud de los niños (AIEPI)</a:t>
            </a:r>
          </a:p>
          <a:p>
            <a:pPr>
              <a:buFont typeface="Arial" charset="0"/>
              <a:buChar char="•"/>
            </a:pPr>
            <a:r>
              <a:rPr lang="es-ES" dirty="0"/>
              <a:t>Salud sexual y reproductiva, incluida la violencia sexual</a:t>
            </a:r>
          </a:p>
          <a:p>
            <a:pPr>
              <a:buFont typeface="Arial" charset="0"/>
              <a:buChar char="•"/>
            </a:pPr>
            <a:r>
              <a:rPr lang="es-ES" dirty="0"/>
              <a:t>Lesiones </a:t>
            </a:r>
          </a:p>
          <a:p>
            <a:pPr lvl="1">
              <a:buFont typeface="Wingdings" charset="2"/>
              <a:buChar char="ü"/>
            </a:pPr>
            <a:r>
              <a:rPr lang="es-ES" dirty="0"/>
              <a:t>Fracturas, heridas por armas...</a:t>
            </a:r>
          </a:p>
          <a:p>
            <a:pPr>
              <a:buFont typeface="Arial" charset="0"/>
              <a:buChar char="•"/>
            </a:pPr>
            <a:r>
              <a:rPr lang="es-ES" dirty="0"/>
              <a:t>Discapacidades</a:t>
            </a:r>
          </a:p>
          <a:p>
            <a:pPr>
              <a:buFont typeface="Arial" charset="0"/>
              <a:buChar char="•"/>
            </a:pPr>
            <a:r>
              <a:rPr lang="es-ES" dirty="0"/>
              <a:t>Malnutrición aguda y deficiencias de micronutrientes </a:t>
            </a:r>
          </a:p>
        </p:txBody>
      </p:sp>
      <p:sp>
        <p:nvSpPr>
          <p:cNvPr id="6" name="Slide Number Placeholder 5"/>
          <p:cNvSpPr>
            <a:spLocks noGrp="1"/>
          </p:cNvSpPr>
          <p:nvPr>
            <p:ph type="sldNum" sz="quarter" idx="12"/>
          </p:nvPr>
        </p:nvSpPr>
        <p:spPr/>
        <p:txBody>
          <a:bodyPr/>
          <a:lstStyle/>
          <a:p>
            <a:fld id="{00865948-8B76-4A50-B7DB-B45DBE1BD062}" type="slidenum">
              <a:rPr lang="fr-CH" smtClean="0"/>
              <a:t>28</a:t>
            </a:fld>
            <a:endParaRPr lang="fr-CH"/>
          </a:p>
        </p:txBody>
      </p:sp>
    </p:spTree>
    <p:extLst>
      <p:ext uri="{BB962C8B-B14F-4D97-AF65-F5344CB8AC3E}">
        <p14:creationId xmlns:p14="http://schemas.microsoft.com/office/powerpoint/2010/main" val="2060824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Title 1"/>
          <p:cNvSpPr txBox="1">
            <a:spLocks/>
          </p:cNvSpPr>
          <p:nvPr/>
        </p:nvSpPr>
        <p:spPr>
          <a:xfrm>
            <a:off x="838200" y="35111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u="sng">
                <a:latin typeface="+mn-lt"/>
              </a:rPr>
              <a:t>¿Qué y cuánto se necesita?</a:t>
            </a:r>
          </a:p>
        </p:txBody>
      </p:sp>
      <p:sp>
        <p:nvSpPr>
          <p:cNvPr id="5" name="Content Placeholder 2"/>
          <p:cNvSpPr txBox="1">
            <a:spLocks/>
          </p:cNvSpPr>
          <p:nvPr/>
        </p:nvSpPr>
        <p:spPr>
          <a:xfrm>
            <a:off x="1373570" y="1904972"/>
            <a:ext cx="10515600" cy="43513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3200" dirty="0"/>
              <a:t>Depende de varias cuestiones:</a:t>
            </a:r>
          </a:p>
          <a:p>
            <a:pPr marL="0" indent="0">
              <a:buFont typeface="Arial" panose="020B0604020202020204" pitchFamily="34" charset="0"/>
              <a:buNone/>
            </a:pPr>
            <a:endParaRPr lang="en-US" dirty="0"/>
          </a:p>
          <a:p>
            <a:r>
              <a:rPr lang="es-ES" dirty="0"/>
              <a:t>Pirámide demográfica (por ejemplo, la proporción de niños).</a:t>
            </a:r>
          </a:p>
          <a:p>
            <a:r>
              <a:rPr lang="es-ES" dirty="0"/>
              <a:t>Estado de salud de la población </a:t>
            </a:r>
          </a:p>
          <a:p>
            <a:pPr lvl="2">
              <a:buFont typeface="Wingdings" charset="2"/>
              <a:buChar char="ü"/>
            </a:pPr>
            <a:r>
              <a:rPr lang="es-ES" sz="2800" dirty="0"/>
              <a:t>Patrón epidemiológico (por ejemplo, enfermedades endémicas, enfermedades con potencial epidémico, heridas, discapacidades, estrés...).</a:t>
            </a:r>
          </a:p>
          <a:p>
            <a:pPr>
              <a:buFont typeface="Arial" charset="0"/>
              <a:buChar char="•"/>
            </a:pPr>
            <a:r>
              <a:rPr lang="es-ES" dirty="0"/>
              <a:t>Tipo de crisis.</a:t>
            </a:r>
          </a:p>
          <a:p>
            <a:pPr>
              <a:buFont typeface="Arial" charset="0"/>
              <a:buChar char="•"/>
            </a:pPr>
            <a:r>
              <a:rPr lang="es-ES" dirty="0"/>
              <a:t>Comportamiento de búsqueda de asistencia sanitaria o utilización de los servicios de salud.</a:t>
            </a:r>
          </a:p>
        </p:txBody>
      </p:sp>
      <p:sp>
        <p:nvSpPr>
          <p:cNvPr id="6" name="Slide Number Placeholder 5"/>
          <p:cNvSpPr>
            <a:spLocks noGrp="1"/>
          </p:cNvSpPr>
          <p:nvPr>
            <p:ph type="sldNum" sz="quarter" idx="12"/>
          </p:nvPr>
        </p:nvSpPr>
        <p:spPr/>
        <p:txBody>
          <a:bodyPr/>
          <a:lstStyle/>
          <a:p>
            <a:fld id="{00865948-8B76-4A50-B7DB-B45DBE1BD062}" type="slidenum">
              <a:rPr lang="fr-CH" smtClean="0"/>
              <a:t>29</a:t>
            </a:fld>
            <a:endParaRPr lang="fr-CH"/>
          </a:p>
        </p:txBody>
      </p:sp>
    </p:spTree>
    <p:extLst>
      <p:ext uri="{BB962C8B-B14F-4D97-AF65-F5344CB8AC3E}">
        <p14:creationId xmlns:p14="http://schemas.microsoft.com/office/powerpoint/2010/main" val="778697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14" name="Slide Number Placeholder 13"/>
          <p:cNvSpPr>
            <a:spLocks noGrp="1"/>
          </p:cNvSpPr>
          <p:nvPr>
            <p:ph type="sldNum" sz="quarter" idx="12"/>
          </p:nvPr>
        </p:nvSpPr>
        <p:spPr/>
        <p:txBody>
          <a:bodyPr/>
          <a:lstStyle/>
          <a:p>
            <a:fld id="{8CC4FCE3-3984-484D-8147-94AB9B0F2189}" type="slidenum">
              <a:rPr lang="fr-CH" smtClean="0"/>
              <a:t>3</a:t>
            </a:fld>
            <a:endParaRPr lang="fr-CH"/>
          </a:p>
        </p:txBody>
      </p:sp>
      <p:sp>
        <p:nvSpPr>
          <p:cNvPr id="15" name="Titre 1"/>
          <p:cNvSpPr txBox="1">
            <a:spLocks/>
          </p:cNvSpPr>
          <p:nvPr/>
        </p:nvSpPr>
        <p:spPr>
          <a:xfrm>
            <a:off x="4787992" y="44625"/>
            <a:ext cx="5700496" cy="82667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4400" u="sng">
                <a:latin typeface="+mn-lt"/>
              </a:rPr>
              <a:t>Pirámide de la salud </a:t>
            </a:r>
          </a:p>
        </p:txBody>
      </p:sp>
      <p:sp>
        <p:nvSpPr>
          <p:cNvPr id="16" name="Cube 15"/>
          <p:cNvSpPr>
            <a:spLocks/>
          </p:cNvSpPr>
          <p:nvPr/>
        </p:nvSpPr>
        <p:spPr bwMode="auto">
          <a:xfrm>
            <a:off x="2576759" y="3833865"/>
            <a:ext cx="7751149" cy="2288013"/>
          </a:xfrm>
          <a:prstGeom prst="cube">
            <a:avLst>
              <a:gd name="adj" fmla="val 67102"/>
            </a:avLst>
          </a:prstGeom>
          <a:solidFill>
            <a:srgbClr val="E3C7AB"/>
          </a:solidFill>
          <a:ln w="9525" cap="flat" cmpd="sng" algn="ctr">
            <a:solidFill>
              <a:schemeClr val="tx1"/>
            </a:solidFill>
            <a:prstDash val="solid"/>
            <a:round/>
            <a:headEnd type="none" w="med" len="med"/>
            <a:tailEnd type="none" w="med" len="med"/>
          </a:ln>
          <a:effectLst/>
        </p:spPr>
        <p:txBody>
          <a:bodyPr anchor="ctr"/>
          <a:lstStyle/>
          <a:p>
            <a:pPr algn="ctr" eaLnBrk="0" hangingPunct="0">
              <a:defRPr/>
            </a:pPr>
            <a:r>
              <a:rPr lang="es-ES" dirty="0">
                <a:solidFill>
                  <a:schemeClr val="tx2"/>
                </a:solidFill>
                <a:latin typeface="Calibri" panose="020F0502020204030204" pitchFamily="34" charset="0"/>
              </a:rPr>
              <a:t>               Seguridad</a:t>
            </a:r>
          </a:p>
        </p:txBody>
      </p:sp>
      <p:sp>
        <p:nvSpPr>
          <p:cNvPr id="18" name="Rectangle 17"/>
          <p:cNvSpPr>
            <a:spLocks noChangeArrowheads="1"/>
          </p:cNvSpPr>
          <p:nvPr/>
        </p:nvSpPr>
        <p:spPr bwMode="auto">
          <a:xfrm>
            <a:off x="2359734" y="5232147"/>
            <a:ext cx="6904619" cy="400459"/>
          </a:xfrm>
          <a:prstGeom prst="rect">
            <a:avLst/>
          </a:prstGeom>
          <a:noFill/>
          <a:ln w="9525" algn="ctr">
            <a:noFill/>
            <a:round/>
            <a:headEnd/>
            <a:tailEnd/>
          </a:ln>
        </p:spPr>
        <p:txBody>
          <a:bodyPr lIns="0" tIns="0" rIns="0" bIns="0" anchor="t"/>
          <a:lstStyle/>
          <a:p>
            <a:pPr marL="0" lvl="1" algn="ctr" eaLnBrk="0" hangingPunct="0"/>
            <a:endParaRPr lang="en-US" sz="1600" i="1" dirty="0">
              <a:latin typeface="Calibri" panose="020F0502020204030204" pitchFamily="34" charset="0"/>
            </a:endParaRPr>
          </a:p>
        </p:txBody>
      </p:sp>
      <p:sp>
        <p:nvSpPr>
          <p:cNvPr id="19" name="Cube 18"/>
          <p:cNvSpPr>
            <a:spLocks/>
          </p:cNvSpPr>
          <p:nvPr/>
        </p:nvSpPr>
        <p:spPr bwMode="auto">
          <a:xfrm>
            <a:off x="3995838" y="3476376"/>
            <a:ext cx="2700000" cy="1518281"/>
          </a:xfrm>
          <a:prstGeom prst="cube">
            <a:avLst>
              <a:gd name="adj" fmla="val 40056"/>
            </a:avLst>
          </a:prstGeom>
          <a:solidFill>
            <a:srgbClr val="C2D69B"/>
          </a:solidFill>
          <a:ln w="9525" cap="flat" cmpd="sng" algn="ctr">
            <a:solidFill>
              <a:schemeClr val="tx1"/>
            </a:solidFill>
            <a:prstDash val="solid"/>
            <a:round/>
            <a:headEnd type="none" w="med" len="med"/>
            <a:tailEnd type="none" w="med" len="med"/>
          </a:ln>
          <a:effectLst/>
        </p:spPr>
        <p:txBody>
          <a:bodyPr anchor="ctr"/>
          <a:lstStyle/>
          <a:p>
            <a:pPr algn="ctr" eaLnBrk="0" hangingPunct="0">
              <a:defRPr/>
            </a:pPr>
            <a:r>
              <a:rPr lang="es-ES">
                <a:latin typeface="Calibri" panose="020F0502020204030204" pitchFamily="34" charset="0"/>
              </a:rPr>
              <a:t>Nutrición y seguridad alimentaria</a:t>
            </a:r>
          </a:p>
        </p:txBody>
      </p:sp>
      <p:sp>
        <p:nvSpPr>
          <p:cNvPr id="20" name="Cube 19"/>
          <p:cNvSpPr>
            <a:spLocks/>
          </p:cNvSpPr>
          <p:nvPr/>
        </p:nvSpPr>
        <p:spPr bwMode="auto">
          <a:xfrm>
            <a:off x="6218094" y="3459591"/>
            <a:ext cx="2700000" cy="1518281"/>
          </a:xfrm>
          <a:prstGeom prst="cube">
            <a:avLst>
              <a:gd name="adj" fmla="val 41991"/>
            </a:avLst>
          </a:prstGeom>
          <a:solidFill>
            <a:srgbClr val="95B3D7"/>
          </a:solidFill>
          <a:ln w="9525" cap="flat" cmpd="sng" algn="ctr">
            <a:solidFill>
              <a:schemeClr val="tx1"/>
            </a:solidFill>
            <a:prstDash val="solid"/>
            <a:round/>
            <a:headEnd type="none" w="med" len="med"/>
            <a:tailEnd type="none" w="med" len="med"/>
          </a:ln>
          <a:effectLst/>
        </p:spPr>
        <p:txBody>
          <a:bodyPr anchor="ctr"/>
          <a:lstStyle/>
          <a:p>
            <a:pPr algn="ctr" eaLnBrk="0" hangingPunct="0">
              <a:defRPr/>
            </a:pPr>
            <a:r>
              <a:rPr lang="es-ES">
                <a:latin typeface="Calibri" panose="020F0502020204030204" pitchFamily="34" charset="0"/>
              </a:rPr>
              <a:t>Agua, saneamiento,</a:t>
            </a:r>
          </a:p>
          <a:p>
            <a:pPr algn="ctr" eaLnBrk="0" hangingPunct="0">
              <a:defRPr/>
            </a:pPr>
            <a:r>
              <a:rPr lang="es-ES">
                <a:latin typeface="Calibri" panose="020F0502020204030204" pitchFamily="34" charset="0"/>
              </a:rPr>
              <a:t>higiene y medio ambiente</a:t>
            </a:r>
          </a:p>
        </p:txBody>
      </p:sp>
      <p:sp>
        <p:nvSpPr>
          <p:cNvPr id="21" name="Cube 20"/>
          <p:cNvSpPr>
            <a:spLocks/>
          </p:cNvSpPr>
          <p:nvPr/>
        </p:nvSpPr>
        <p:spPr bwMode="auto">
          <a:xfrm>
            <a:off x="4819542" y="2667503"/>
            <a:ext cx="3420000" cy="1252779"/>
          </a:xfrm>
          <a:prstGeom prst="cube">
            <a:avLst>
              <a:gd name="adj" fmla="val 35371"/>
            </a:avLst>
          </a:prstGeom>
          <a:solidFill>
            <a:srgbClr val="B2A1C7"/>
          </a:solidFill>
          <a:ln w="9525" algn="ctr">
            <a:solidFill>
              <a:srgbClr val="FFC9FF"/>
            </a:solidFill>
            <a:round/>
            <a:headEnd/>
            <a:tailEnd/>
          </a:ln>
        </p:spPr>
        <p:txBody>
          <a:bodyPr anchor="ctr"/>
          <a:lstStyle/>
          <a:p>
            <a:pPr algn="ctr" eaLnBrk="0" hangingPunct="0"/>
            <a:r>
              <a:rPr lang="es-ES">
                <a:latin typeface="Calibri" panose="020F0502020204030204" pitchFamily="34" charset="0"/>
              </a:rPr>
              <a:t>Atención de salud preventiva</a:t>
            </a:r>
          </a:p>
        </p:txBody>
      </p:sp>
      <p:sp>
        <p:nvSpPr>
          <p:cNvPr id="22" name="Cube 21"/>
          <p:cNvSpPr>
            <a:spLocks noChangeAspect="1"/>
          </p:cNvSpPr>
          <p:nvPr/>
        </p:nvSpPr>
        <p:spPr bwMode="auto">
          <a:xfrm>
            <a:off x="5533718" y="1925499"/>
            <a:ext cx="1872000" cy="1061608"/>
          </a:xfrm>
          <a:prstGeom prst="cube">
            <a:avLst>
              <a:gd name="adj" fmla="val 25158"/>
            </a:avLst>
          </a:prstGeom>
          <a:solidFill>
            <a:srgbClr val="EA9594"/>
          </a:solidFill>
          <a:ln w="9525" algn="ctr">
            <a:solidFill>
              <a:schemeClr val="tx1"/>
            </a:solidFill>
            <a:round/>
            <a:headEnd/>
            <a:tailEnd/>
          </a:ln>
        </p:spPr>
        <p:txBody>
          <a:bodyPr anchor="ctr"/>
          <a:lstStyle/>
          <a:p>
            <a:pPr algn="ctr" eaLnBrk="0" hangingPunct="0"/>
            <a:r>
              <a:rPr lang="es-ES">
                <a:latin typeface="Calibri" panose="020F0502020204030204" pitchFamily="34" charset="0"/>
              </a:rPr>
              <a:t>Atención de salud curativa</a:t>
            </a:r>
          </a:p>
        </p:txBody>
      </p:sp>
    </p:spTree>
    <p:extLst>
      <p:ext uri="{BB962C8B-B14F-4D97-AF65-F5344CB8AC3E}">
        <p14:creationId xmlns:p14="http://schemas.microsoft.com/office/powerpoint/2010/main" val="288407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TextBox 3"/>
          <p:cNvSpPr txBox="1"/>
          <p:nvPr/>
        </p:nvSpPr>
        <p:spPr>
          <a:xfrm>
            <a:off x="1213898" y="1917447"/>
            <a:ext cx="10130787" cy="3477875"/>
          </a:xfrm>
          <a:prstGeom prst="rect">
            <a:avLst/>
          </a:prstGeom>
          <a:noFill/>
        </p:spPr>
        <p:txBody>
          <a:bodyPr wrap="none" rtlCol="0">
            <a:spAutoFit/>
          </a:bodyPr>
          <a:lstStyle/>
          <a:p>
            <a:pPr algn="ctr"/>
            <a:r>
              <a:rPr lang="es-ES" sz="4400"/>
              <a:t>¿Cuántas consultas médicas?</a:t>
            </a:r>
          </a:p>
          <a:p>
            <a:pPr algn="ctr"/>
            <a:r>
              <a:rPr lang="es-ES" sz="4400"/>
              <a:t>¿Cuántas admisiones hospitalarias?</a:t>
            </a:r>
          </a:p>
          <a:p>
            <a:pPr algn="ctr"/>
            <a:endParaRPr lang="en-US" sz="4400" dirty="0"/>
          </a:p>
          <a:p>
            <a:pPr algn="ctr"/>
            <a:r>
              <a:rPr lang="es-ES" sz="4400"/>
              <a:t>¿Cuánto se calcula por día aproximadamente?</a:t>
            </a:r>
          </a:p>
          <a:p>
            <a:pPr algn="ctr"/>
            <a:endParaRPr lang="en-US" sz="4400" dirty="0"/>
          </a:p>
        </p:txBody>
      </p:sp>
      <p:sp>
        <p:nvSpPr>
          <p:cNvPr id="5" name="TextBox 4"/>
          <p:cNvSpPr txBox="1"/>
          <p:nvPr/>
        </p:nvSpPr>
        <p:spPr>
          <a:xfrm>
            <a:off x="751904" y="2086724"/>
            <a:ext cx="1326004" cy="1569660"/>
          </a:xfrm>
          <a:prstGeom prst="rect">
            <a:avLst/>
          </a:prstGeom>
          <a:noFill/>
        </p:spPr>
        <p:txBody>
          <a:bodyPr wrap="none" rtlCol="0">
            <a:spAutoFit/>
          </a:bodyPr>
          <a:lstStyle/>
          <a:p>
            <a:r>
              <a:rPr lang="es-ES" sz="9600" b="1">
                <a:solidFill>
                  <a:srgbClr val="FF0000"/>
                </a:solidFill>
              </a:rPr>
              <a:t>??</a:t>
            </a:r>
          </a:p>
        </p:txBody>
      </p:sp>
      <p:sp>
        <p:nvSpPr>
          <p:cNvPr id="6" name="Slide Number Placeholder 5"/>
          <p:cNvSpPr>
            <a:spLocks noGrp="1"/>
          </p:cNvSpPr>
          <p:nvPr>
            <p:ph type="sldNum" sz="quarter" idx="12"/>
          </p:nvPr>
        </p:nvSpPr>
        <p:spPr/>
        <p:txBody>
          <a:bodyPr/>
          <a:lstStyle/>
          <a:p>
            <a:fld id="{00865948-8B76-4A50-B7DB-B45DBE1BD062}" type="slidenum">
              <a:rPr lang="fr-CH" smtClean="0"/>
              <a:t>30</a:t>
            </a:fld>
            <a:endParaRPr lang="fr-CH"/>
          </a:p>
        </p:txBody>
      </p:sp>
    </p:spTree>
    <p:extLst>
      <p:ext uri="{BB962C8B-B14F-4D97-AF65-F5344CB8AC3E}">
        <p14:creationId xmlns:p14="http://schemas.microsoft.com/office/powerpoint/2010/main" val="3605180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Title 3"/>
          <p:cNvSpPr txBox="1">
            <a:spLocks/>
          </p:cNvSpPr>
          <p:nvPr/>
        </p:nvSpPr>
        <p:spPr>
          <a:xfrm>
            <a:off x="1108302" y="124210"/>
            <a:ext cx="1086802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u="sng">
                <a:latin typeface="+mn-lt"/>
                <a:ea typeface="Times New Roman" charset="0"/>
                <a:cs typeface="Times New Roman" charset="0"/>
              </a:rPr>
              <a:t>Cálculo aproximado de las necesidades médicas diarias</a:t>
            </a:r>
          </a:p>
        </p:txBody>
      </p:sp>
      <p:sp>
        <p:nvSpPr>
          <p:cNvPr id="5" name="Oval 4"/>
          <p:cNvSpPr/>
          <p:nvPr/>
        </p:nvSpPr>
        <p:spPr>
          <a:xfrm>
            <a:off x="1215197" y="1836586"/>
            <a:ext cx="2671010" cy="23942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a:solidFill>
                  <a:schemeClr val="tx1"/>
                </a:solidFill>
                <a:ea typeface="Times New Roman" charset="0"/>
                <a:cs typeface="Times New Roman" charset="0"/>
              </a:rPr>
              <a:t>Población</a:t>
            </a:r>
          </a:p>
        </p:txBody>
      </p:sp>
      <p:sp>
        <p:nvSpPr>
          <p:cNvPr id="6" name="Oval 5"/>
          <p:cNvSpPr/>
          <p:nvPr/>
        </p:nvSpPr>
        <p:spPr>
          <a:xfrm>
            <a:off x="5425782" y="2474258"/>
            <a:ext cx="1252703" cy="122368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ea typeface="Times New Roman" charset="0"/>
                <a:cs typeface="Times New Roman" charset="0"/>
              </a:rPr>
              <a:t>1 %</a:t>
            </a:r>
          </a:p>
        </p:txBody>
      </p:sp>
      <p:sp>
        <p:nvSpPr>
          <p:cNvPr id="7" name="Oval 6"/>
          <p:cNvSpPr/>
          <p:nvPr/>
        </p:nvSpPr>
        <p:spPr>
          <a:xfrm>
            <a:off x="9024389" y="2713703"/>
            <a:ext cx="857030" cy="705335"/>
          </a:xfrm>
          <a:prstGeom prst="ellipse">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solidFill>
                  <a:schemeClr val="tx1"/>
                </a:solidFill>
                <a:ea typeface="Times New Roman" charset="0"/>
                <a:cs typeface="Times New Roman" charset="0"/>
              </a:rPr>
              <a:t>1 %</a:t>
            </a:r>
          </a:p>
        </p:txBody>
      </p:sp>
      <p:sp>
        <p:nvSpPr>
          <p:cNvPr id="8" name="Rectangle 7"/>
          <p:cNvSpPr/>
          <p:nvPr/>
        </p:nvSpPr>
        <p:spPr>
          <a:xfrm>
            <a:off x="4443721" y="4084754"/>
            <a:ext cx="3101361" cy="11564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a:solidFill>
                  <a:schemeClr val="tx1"/>
                </a:solidFill>
                <a:ea typeface="Times New Roman" charset="0"/>
                <a:cs typeface="Times New Roman" charset="0"/>
              </a:rPr>
              <a:t>1 % de la población necesita hacer consultas externas</a:t>
            </a:r>
          </a:p>
        </p:txBody>
      </p:sp>
      <p:sp>
        <p:nvSpPr>
          <p:cNvPr id="9" name="Rectangle 8"/>
          <p:cNvSpPr/>
          <p:nvPr/>
        </p:nvSpPr>
        <p:spPr>
          <a:xfrm>
            <a:off x="7701278" y="4063210"/>
            <a:ext cx="3737867" cy="11564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ea typeface="Times New Roman" charset="0"/>
                <a:cs typeface="Times New Roman" charset="0"/>
              </a:rPr>
              <a:t>1 % de las personas que hacen  consultas necesitan ser hospitalizadas</a:t>
            </a:r>
          </a:p>
        </p:txBody>
      </p:sp>
      <p:sp>
        <p:nvSpPr>
          <p:cNvPr id="10" name="TextBox 9"/>
          <p:cNvSpPr txBox="1"/>
          <p:nvPr/>
        </p:nvSpPr>
        <p:spPr>
          <a:xfrm>
            <a:off x="2175792" y="5916229"/>
            <a:ext cx="8569590" cy="461665"/>
          </a:xfrm>
          <a:prstGeom prst="rect">
            <a:avLst/>
          </a:prstGeom>
          <a:noFill/>
        </p:spPr>
        <p:txBody>
          <a:bodyPr wrap="none" rtlCol="0">
            <a:spAutoFit/>
          </a:bodyPr>
          <a:lstStyle/>
          <a:p>
            <a:r>
              <a:rPr lang="es-ES" sz="2400" dirty="0">
                <a:ea typeface="Times New Roman" charset="0"/>
                <a:cs typeface="Times New Roman" charset="0"/>
              </a:rPr>
              <a:t>Información basada en una tasa de consultas de/4 personas/año.</a:t>
            </a:r>
          </a:p>
        </p:txBody>
      </p:sp>
      <p:sp>
        <p:nvSpPr>
          <p:cNvPr id="11" name="Slide Number Placeholder 10"/>
          <p:cNvSpPr>
            <a:spLocks noGrp="1"/>
          </p:cNvSpPr>
          <p:nvPr>
            <p:ph type="sldNum" sz="quarter" idx="12"/>
          </p:nvPr>
        </p:nvSpPr>
        <p:spPr/>
        <p:txBody>
          <a:bodyPr/>
          <a:lstStyle/>
          <a:p>
            <a:fld id="{00865948-8B76-4A50-B7DB-B45DBE1BD062}" type="slidenum">
              <a:rPr lang="fr-CH" smtClean="0"/>
              <a:t>31</a:t>
            </a:fld>
            <a:endParaRPr lang="fr-CH"/>
          </a:p>
        </p:txBody>
      </p:sp>
    </p:spTree>
    <p:extLst>
      <p:ext uri="{BB962C8B-B14F-4D97-AF65-F5344CB8AC3E}">
        <p14:creationId xmlns:p14="http://schemas.microsoft.com/office/powerpoint/2010/main" val="2153832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Title 3"/>
          <p:cNvSpPr txBox="1">
            <a:spLocks/>
          </p:cNvSpPr>
          <p:nvPr/>
        </p:nvSpPr>
        <p:spPr>
          <a:xfrm>
            <a:off x="838200" y="132899"/>
            <a:ext cx="1100545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u="sng" dirty="0">
                <a:latin typeface="+mn-lt"/>
                <a:ea typeface="Times New Roman" charset="0"/>
                <a:cs typeface="Times New Roman" charset="0"/>
              </a:rPr>
              <a:t>Cálculo de las necesidades diarias de 10.000 personas</a:t>
            </a:r>
          </a:p>
        </p:txBody>
      </p:sp>
      <p:sp>
        <p:nvSpPr>
          <p:cNvPr id="5" name="Content Placeholder 25"/>
          <p:cNvSpPr txBox="1">
            <a:spLocks/>
          </p:cNvSpPr>
          <p:nvPr/>
        </p:nvSpPr>
        <p:spPr>
          <a:xfrm>
            <a:off x="1083128" y="1731737"/>
            <a:ext cx="10515600" cy="43513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dirty="0"/>
              <a:t>Cien consultas médicas </a:t>
            </a:r>
          </a:p>
          <a:p>
            <a:pPr algn="ctr"/>
            <a:r>
              <a:rPr lang="es-ES" dirty="0"/>
              <a:t>Una admisión de paciente interno</a:t>
            </a:r>
          </a:p>
          <a:p>
            <a:pPr lvl="1" algn="ctr">
              <a:buFont typeface="Wingdings" charset="2"/>
              <a:buChar char="Ø"/>
            </a:pPr>
            <a:r>
              <a:rPr lang="es-ES" sz="2800" dirty="0">
                <a:ea typeface="Times New Roman" charset="0"/>
                <a:cs typeface="Times New Roman" charset="0"/>
              </a:rPr>
              <a:t>Se calcula un promedio de diez días de hospitalización -&gt; diez camas de hospital</a:t>
            </a:r>
          </a:p>
          <a:p>
            <a:pPr marL="457200" lvl="1" indent="0">
              <a:buFont typeface="Arial" panose="020B0604020202020204" pitchFamily="34" charset="0"/>
              <a:buNone/>
            </a:pPr>
            <a:endParaRPr lang="en-US" sz="2800" dirty="0"/>
          </a:p>
          <a:p>
            <a:r>
              <a:rPr lang="es-ES" dirty="0"/>
              <a:t>Difícilmente un profesional de la salud puede atender a más de cincuenta pacientes por día y mantener una buena calidad en los diagnósticos y tratamientos.</a:t>
            </a:r>
          </a:p>
          <a:p>
            <a:r>
              <a:rPr lang="es-ES" dirty="0"/>
              <a:t>Cuando se evalúan os requisitos del personal, no se debe olvidar que los profesionales necesitan tiempo para descansar y capacitarse. </a:t>
            </a:r>
          </a:p>
        </p:txBody>
      </p:sp>
      <p:sp>
        <p:nvSpPr>
          <p:cNvPr id="6" name="Slide Number Placeholder 5"/>
          <p:cNvSpPr>
            <a:spLocks noGrp="1"/>
          </p:cNvSpPr>
          <p:nvPr>
            <p:ph type="sldNum" sz="quarter" idx="12"/>
          </p:nvPr>
        </p:nvSpPr>
        <p:spPr/>
        <p:txBody>
          <a:bodyPr/>
          <a:lstStyle/>
          <a:p>
            <a:fld id="{00865948-8B76-4A50-B7DB-B45DBE1BD062}" type="slidenum">
              <a:rPr lang="fr-CH" smtClean="0"/>
              <a:t>32</a:t>
            </a:fld>
            <a:endParaRPr lang="fr-CH"/>
          </a:p>
        </p:txBody>
      </p:sp>
    </p:spTree>
    <p:extLst>
      <p:ext uri="{BB962C8B-B14F-4D97-AF65-F5344CB8AC3E}">
        <p14:creationId xmlns:p14="http://schemas.microsoft.com/office/powerpoint/2010/main" val="367907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5CD"/>
        </a:solidFill>
        <a:effectLst/>
      </p:bgPr>
    </p:bg>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Content Placeholder 2"/>
          <p:cNvSpPr txBox="1">
            <a:spLocks/>
          </p:cNvSpPr>
          <p:nvPr/>
        </p:nvSpPr>
        <p:spPr>
          <a:xfrm>
            <a:off x="1393196" y="363621"/>
            <a:ext cx="9683271" cy="2815513"/>
          </a:xfrm>
          <a:prstGeom prst="rect">
            <a:avLst/>
          </a:prstGeom>
        </p:spPr>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7400" b="1" dirty="0">
                <a:solidFill>
                  <a:srgbClr val="0000FF"/>
                </a:solidFill>
              </a:rPr>
              <a:t>Trabajo grupal </a:t>
            </a:r>
          </a:p>
          <a:p>
            <a:pPr marL="0" indent="0">
              <a:buFont typeface="Arial" panose="020B0604020202020204" pitchFamily="34" charset="0"/>
              <a:buNone/>
            </a:pPr>
            <a:r>
              <a:rPr lang="es-ES" sz="5900" dirty="0"/>
              <a:t>Un país de bajos ingresos ha recibido una afluencia de 25.000 personas refugiadas en uno de sus distritos y el número sigue en aumento. La mayoría se concentra en dos zonas alrededor de la ciudad principal. </a:t>
            </a:r>
          </a:p>
          <a:p>
            <a:pPr marL="0" indent="0">
              <a:buFont typeface="Arial" panose="020B0604020202020204" pitchFamily="34" charset="0"/>
              <a:buNone/>
            </a:pPr>
            <a:r>
              <a:rPr lang="es-ES" sz="5900" dirty="0"/>
              <a:t>Los servicios de salud actuales no pueden lidiar con la carga de trabajo extra. Por lo tanto, su organización ha decidido establecer tres centros adicionales de atención primaria y una red de trabajadores de salud de la comunidad.</a:t>
            </a:r>
          </a:p>
        </p:txBody>
      </p:sp>
      <p:sp>
        <p:nvSpPr>
          <p:cNvPr id="6" name="Slide Number Placeholder 5"/>
          <p:cNvSpPr>
            <a:spLocks noGrp="1"/>
          </p:cNvSpPr>
          <p:nvPr>
            <p:ph type="sldNum" sz="quarter" idx="12"/>
          </p:nvPr>
        </p:nvSpPr>
        <p:spPr/>
        <p:txBody>
          <a:bodyPr/>
          <a:lstStyle/>
          <a:p>
            <a:fld id="{00865948-8B76-4A50-B7DB-B45DBE1BD062}" type="slidenum">
              <a:rPr lang="fr-CH" smtClean="0"/>
              <a:t>33</a:t>
            </a:fld>
            <a:endParaRPr lang="fr-CH"/>
          </a:p>
        </p:txBody>
      </p:sp>
      <p:sp>
        <p:nvSpPr>
          <p:cNvPr id="9" name="TextBox 8"/>
          <p:cNvSpPr txBox="1"/>
          <p:nvPr/>
        </p:nvSpPr>
        <p:spPr>
          <a:xfrm>
            <a:off x="1393196" y="3066125"/>
            <a:ext cx="10237936" cy="3447098"/>
          </a:xfrm>
          <a:prstGeom prst="rect">
            <a:avLst/>
          </a:prstGeom>
          <a:noFill/>
          <a:ln>
            <a:solidFill>
              <a:schemeClr val="bg1"/>
            </a:solidFill>
          </a:ln>
        </p:spPr>
        <p:txBody>
          <a:bodyPr wrap="square" rtlCol="0">
            <a:spAutoFit/>
          </a:bodyPr>
          <a:lstStyle/>
          <a:p>
            <a:r>
              <a:rPr lang="es-ES" sz="2800" dirty="0"/>
              <a:t>¿Cómo responderán a la necesidad de contar con más personal de salud? Por ejemplo:</a:t>
            </a:r>
          </a:p>
          <a:p>
            <a:pPr marL="342900" indent="-342900">
              <a:buFontTx/>
              <a:buChar char="-"/>
            </a:pPr>
            <a:r>
              <a:rPr lang="es-ES" sz="2400" dirty="0"/>
              <a:t>Personal profesional en los centros de atención primaria. </a:t>
            </a:r>
          </a:p>
          <a:p>
            <a:pPr marL="342900" indent="-342900">
              <a:buFontTx/>
              <a:buChar char="-"/>
            </a:pPr>
            <a:r>
              <a:rPr lang="es-ES" sz="2400" dirty="0"/>
              <a:t>Trabajadores de salud de la comunidad.</a:t>
            </a:r>
          </a:p>
          <a:p>
            <a:endParaRPr lang="en-GB" sz="2400" dirty="0"/>
          </a:p>
          <a:p>
            <a:r>
              <a:rPr lang="es-ES" sz="2400" b="1" dirty="0"/>
              <a:t>Tres grupos se encargarán del personal profesional y dos de los trabajadores de salud de la comunidad -&gt; v. preguntas </a:t>
            </a:r>
          </a:p>
          <a:p>
            <a:r>
              <a:rPr lang="es-ES" sz="2400" b="1" dirty="0">
                <a:solidFill>
                  <a:srgbClr val="FF0000"/>
                </a:solidFill>
              </a:rPr>
              <a:t>Tiempo asignado: 20 minutos</a:t>
            </a:r>
          </a:p>
          <a:p>
            <a:endParaRPr lang="en-GB" dirty="0"/>
          </a:p>
        </p:txBody>
      </p:sp>
    </p:spTree>
    <p:extLst>
      <p:ext uri="{BB962C8B-B14F-4D97-AF65-F5344CB8AC3E}">
        <p14:creationId xmlns:p14="http://schemas.microsoft.com/office/powerpoint/2010/main" val="1897556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5CD"/>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0865948-8B76-4A50-B7DB-B45DBE1BD062}" type="slidenum">
              <a:rPr lang="fr-CH" smtClean="0"/>
              <a:t>34</a:t>
            </a:fld>
            <a:endParaRPr lang="fr-CH"/>
          </a:p>
        </p:txBody>
      </p:sp>
      <p:sp>
        <p:nvSpPr>
          <p:cNvPr id="3" name="TextBox 2"/>
          <p:cNvSpPr txBox="1"/>
          <p:nvPr/>
        </p:nvSpPr>
        <p:spPr>
          <a:xfrm>
            <a:off x="859627" y="3612932"/>
            <a:ext cx="10950001" cy="3108543"/>
          </a:xfrm>
          <a:prstGeom prst="rect">
            <a:avLst/>
          </a:prstGeom>
          <a:noFill/>
          <a:ln>
            <a:solidFill>
              <a:srgbClr val="0070C0"/>
            </a:solidFill>
          </a:ln>
        </p:spPr>
        <p:txBody>
          <a:bodyPr wrap="square" rtlCol="0">
            <a:spAutoFit/>
          </a:bodyPr>
          <a:lstStyle/>
          <a:p>
            <a:r>
              <a:rPr lang="es-ES" sz="2400" b="1" dirty="0"/>
              <a:t>Personal profesional en los tres centros de salud</a:t>
            </a:r>
          </a:p>
          <a:p>
            <a:pPr marL="342900" indent="-342900">
              <a:buFont typeface="+mj-lt"/>
              <a:buAutoNum type="arabicPeriod"/>
            </a:pPr>
            <a:r>
              <a:rPr lang="es-ES" sz="2400" dirty="0"/>
              <a:t>¿Cuáles serían los requisitos del personal para atender a estos pacientes externos?</a:t>
            </a:r>
          </a:p>
          <a:p>
            <a:pPr marL="342900" indent="-342900">
              <a:buFont typeface="+mj-lt"/>
              <a:buAutoNum type="arabicPeriod"/>
            </a:pPr>
            <a:r>
              <a:rPr lang="es-ES" sz="2400" dirty="0"/>
              <a:t>¿Qué combinación de empleados de salud necesitan para prestar el paquete esencial de servicios definido?</a:t>
            </a:r>
          </a:p>
          <a:p>
            <a:pPr marL="342900" indent="-342900">
              <a:buFont typeface="+mj-lt"/>
              <a:buAutoNum type="arabicPeriod"/>
            </a:pPr>
            <a:r>
              <a:rPr lang="es-ES" sz="2400" dirty="0"/>
              <a:t>¿Cuántos de cada especialidad? ¿Qué requisitos deben cumplir?</a:t>
            </a:r>
          </a:p>
          <a:p>
            <a:pPr marL="342900" indent="-342900">
              <a:buFont typeface="+mj-lt"/>
              <a:buAutoNum type="arabicPeriod"/>
            </a:pPr>
            <a:r>
              <a:rPr lang="es-ES" sz="2400" dirty="0"/>
              <a:t>¿Cómo se los seleccionará, contratará y retendrá?</a:t>
            </a:r>
          </a:p>
          <a:p>
            <a:pPr marL="342900" indent="-342900">
              <a:buFont typeface="+mj-lt"/>
              <a:buAutoNum type="arabicPeriod"/>
            </a:pPr>
            <a:r>
              <a:rPr lang="es-ES" sz="2400" dirty="0"/>
              <a:t>¿Qué piensan sobre la contratación de refugiados que sean trabajadores sanitarios? ¿Qué consecuencias tendría esta decisión?</a:t>
            </a:r>
          </a:p>
        </p:txBody>
      </p:sp>
      <p:sp>
        <p:nvSpPr>
          <p:cNvPr id="5" name="TextBox 4"/>
          <p:cNvSpPr txBox="1"/>
          <p:nvPr/>
        </p:nvSpPr>
        <p:spPr>
          <a:xfrm>
            <a:off x="859628" y="225283"/>
            <a:ext cx="10950001" cy="3046988"/>
          </a:xfrm>
          <a:prstGeom prst="rect">
            <a:avLst/>
          </a:prstGeom>
          <a:noFill/>
          <a:ln>
            <a:solidFill>
              <a:srgbClr val="0000FF"/>
            </a:solidFill>
          </a:ln>
        </p:spPr>
        <p:txBody>
          <a:bodyPr wrap="square" rtlCol="0">
            <a:spAutoFit/>
          </a:bodyPr>
          <a:lstStyle/>
          <a:p>
            <a:r>
              <a:rPr lang="es-ES" sz="2400" b="1" dirty="0"/>
              <a:t>Trabajadores de salud de la comunidad</a:t>
            </a:r>
          </a:p>
          <a:p>
            <a:pPr marL="457200" indent="-457200">
              <a:buFont typeface="+mj-lt"/>
              <a:buAutoNum type="arabicPeriod"/>
            </a:pPr>
            <a:r>
              <a:rPr lang="es-ES" sz="2400" dirty="0"/>
              <a:t>¿Cuál será su función? </a:t>
            </a:r>
          </a:p>
          <a:p>
            <a:pPr marL="457200" indent="-457200">
              <a:buFont typeface="+mj-lt"/>
              <a:buAutoNum type="arabicPeriod"/>
            </a:pPr>
            <a:r>
              <a:rPr lang="es-ES" sz="2400" dirty="0"/>
              <a:t>¿Qué enfermedades médicas se les permitirá atender?</a:t>
            </a:r>
          </a:p>
          <a:p>
            <a:pPr marL="457200" indent="-457200">
              <a:buFont typeface="+mj-lt"/>
              <a:buAutoNum type="arabicPeriod"/>
            </a:pPr>
            <a:r>
              <a:rPr lang="es-ES" sz="2400" dirty="0"/>
              <a:t>¿Cuántos trabajadores de salud de la comunidad necesitarán? ¿Cómo serán seleccionados? ¿Recibirán un salario?</a:t>
            </a:r>
          </a:p>
          <a:p>
            <a:pPr marL="457200" indent="-457200">
              <a:buFont typeface="+mj-lt"/>
              <a:buAutoNum type="arabicPeriod"/>
            </a:pPr>
            <a:r>
              <a:rPr lang="es-ES" sz="2400" dirty="0"/>
              <a:t>¿En qué los capacitarán y cómo lo harán?</a:t>
            </a:r>
          </a:p>
          <a:p>
            <a:pPr marL="457200" indent="-457200">
              <a:buFont typeface="+mj-lt"/>
              <a:buAutoNum type="arabicPeriod"/>
            </a:pPr>
            <a:r>
              <a:rPr lang="es-ES" sz="2400" dirty="0"/>
              <a:t>¿Cómo los supervisarán y quién lo hará?</a:t>
            </a:r>
          </a:p>
          <a:p>
            <a:pPr marL="457200" indent="-457200">
              <a:buFont typeface="+mj-lt"/>
              <a:buAutoNum type="arabicPeriod"/>
            </a:pPr>
            <a:r>
              <a:rPr lang="es-ES" sz="2400" dirty="0"/>
              <a:t>¿Cuál sería su relación con los centros de atención primaria?</a:t>
            </a:r>
          </a:p>
        </p:txBody>
      </p:sp>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33458434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TextBox 3"/>
          <p:cNvSpPr txBox="1"/>
          <p:nvPr/>
        </p:nvSpPr>
        <p:spPr>
          <a:xfrm>
            <a:off x="2486837" y="404285"/>
            <a:ext cx="9230242" cy="6186309"/>
          </a:xfrm>
          <a:prstGeom prst="rect">
            <a:avLst/>
          </a:prstGeom>
          <a:noFill/>
        </p:spPr>
        <p:txBody>
          <a:bodyPr wrap="square" rtlCol="0">
            <a:spAutoFit/>
          </a:bodyPr>
          <a:lstStyle/>
          <a:p>
            <a:pPr algn="ctr"/>
            <a:r>
              <a:rPr lang="es-ES" sz="4400" b="1" dirty="0"/>
              <a:t>¿Qué se debe hacer con los insumos médicos?</a:t>
            </a:r>
          </a:p>
          <a:p>
            <a:pPr algn="ctr"/>
            <a:endParaRPr lang="en-US" sz="4400" dirty="0"/>
          </a:p>
          <a:p>
            <a:pPr algn="ctr"/>
            <a:r>
              <a:rPr lang="es-ES" sz="4400" dirty="0"/>
              <a:t>¿Qué medicamentos necesitan?</a:t>
            </a:r>
          </a:p>
          <a:p>
            <a:pPr algn="ctr"/>
            <a:r>
              <a:rPr lang="es-ES" sz="4400" dirty="0"/>
              <a:t>¿Cómo garantizarán la calidad de los medicamentos?</a:t>
            </a:r>
          </a:p>
          <a:p>
            <a:pPr algn="ctr"/>
            <a:r>
              <a:rPr lang="es-ES" sz="4400" dirty="0"/>
              <a:t>¿Los importarán? </a:t>
            </a:r>
          </a:p>
          <a:p>
            <a:pPr algn="ctr"/>
            <a:r>
              <a:rPr lang="es-ES" sz="4400" dirty="0"/>
              <a:t>¿Cómo los distribuirán (empuje y tracción)?</a:t>
            </a:r>
          </a:p>
        </p:txBody>
      </p:sp>
      <p:sp>
        <p:nvSpPr>
          <p:cNvPr id="5" name="TextBox 4"/>
          <p:cNvSpPr txBox="1"/>
          <p:nvPr/>
        </p:nvSpPr>
        <p:spPr>
          <a:xfrm>
            <a:off x="1024663" y="3062719"/>
            <a:ext cx="1326004" cy="1569660"/>
          </a:xfrm>
          <a:prstGeom prst="rect">
            <a:avLst/>
          </a:prstGeom>
          <a:noFill/>
        </p:spPr>
        <p:txBody>
          <a:bodyPr wrap="none" rtlCol="0">
            <a:spAutoFit/>
          </a:bodyPr>
          <a:lstStyle/>
          <a:p>
            <a:r>
              <a:rPr lang="es-ES" sz="9600" b="1">
                <a:solidFill>
                  <a:srgbClr val="FF0000"/>
                </a:solidFill>
              </a:rPr>
              <a:t>??</a:t>
            </a:r>
          </a:p>
        </p:txBody>
      </p:sp>
      <p:sp>
        <p:nvSpPr>
          <p:cNvPr id="6" name="Slide Number Placeholder 5"/>
          <p:cNvSpPr>
            <a:spLocks noGrp="1"/>
          </p:cNvSpPr>
          <p:nvPr>
            <p:ph type="sldNum" sz="quarter" idx="12"/>
          </p:nvPr>
        </p:nvSpPr>
        <p:spPr/>
        <p:txBody>
          <a:bodyPr/>
          <a:lstStyle/>
          <a:p>
            <a:fld id="{00865948-8B76-4A50-B7DB-B45DBE1BD062}" type="slidenum">
              <a:rPr lang="fr-CH" smtClean="0"/>
              <a:t>35</a:t>
            </a:fld>
            <a:endParaRPr lang="fr-CH"/>
          </a:p>
        </p:txBody>
      </p:sp>
    </p:spTree>
    <p:extLst>
      <p:ext uri="{BB962C8B-B14F-4D97-AF65-F5344CB8AC3E}">
        <p14:creationId xmlns:p14="http://schemas.microsoft.com/office/powerpoint/2010/main" val="6398453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Title 1"/>
          <p:cNvSpPr txBox="1">
            <a:spLocks/>
          </p:cNvSpPr>
          <p:nvPr/>
        </p:nvSpPr>
        <p:spPr>
          <a:xfrm>
            <a:off x="838199" y="195795"/>
            <a:ext cx="1096477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u="sng" dirty="0">
                <a:latin typeface="+mn-lt"/>
                <a:ea typeface="Times New Roman" charset="0"/>
                <a:cs typeface="Times New Roman" charset="0"/>
              </a:rPr>
              <a:t>Insumos médicos: botiquín para situaciones de crisis aguda</a:t>
            </a:r>
          </a:p>
        </p:txBody>
      </p:sp>
      <p:sp>
        <p:nvSpPr>
          <p:cNvPr id="5" name="Content Placeholder 2"/>
          <p:cNvSpPr txBox="1">
            <a:spLocks/>
          </p:cNvSpPr>
          <p:nvPr/>
        </p:nvSpPr>
        <p:spPr>
          <a:xfrm>
            <a:off x="1062788" y="1680600"/>
            <a:ext cx="10515600" cy="4911725"/>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dirty="0"/>
              <a:t>Ejemplos: </a:t>
            </a:r>
          </a:p>
          <a:p>
            <a:r>
              <a:rPr lang="es-ES" dirty="0"/>
              <a:t>Botiquín Médico Interinstitucional de Emergencia de 2015 para atender a 10.000 personas durante tres meses.</a:t>
            </a:r>
          </a:p>
          <a:p>
            <a:r>
              <a:rPr lang="es-ES" dirty="0"/>
              <a:t>Botiquín de control de enfermedades no transmisibles de 2016 para atender a 10.000 personas durante tres meses.</a:t>
            </a:r>
          </a:p>
          <a:p>
            <a:r>
              <a:rPr lang="es-ES" dirty="0"/>
              <a:t>Botiquín para atender las complicaciones médicas derivadas de la malnutrición grave de 50 niños (menores de cinco años).</a:t>
            </a:r>
          </a:p>
          <a:p>
            <a:r>
              <a:rPr lang="es-ES" dirty="0"/>
              <a:t>Botiquín contra el cólera.</a:t>
            </a:r>
          </a:p>
          <a:p>
            <a:r>
              <a:rPr lang="es-ES" dirty="0"/>
              <a:t>Botiquín de salud reproductiva. </a:t>
            </a:r>
          </a:p>
          <a:p>
            <a:r>
              <a:rPr lang="es-ES" dirty="0"/>
              <a:t>Botiquín de primeros auxilios, botiquín para el tratamiento de heridas de guerra.</a:t>
            </a:r>
          </a:p>
          <a:p>
            <a:pPr marL="0" indent="0">
              <a:buFont typeface="Arial" panose="020B0604020202020204" pitchFamily="34" charset="0"/>
              <a:buNone/>
            </a:pPr>
            <a:endParaRPr lang="en-US" dirty="0"/>
          </a:p>
          <a:p>
            <a:pPr marL="0" indent="0">
              <a:buFont typeface="Arial" panose="020B0604020202020204" pitchFamily="34" charset="0"/>
              <a:buNone/>
            </a:pPr>
            <a:r>
              <a:rPr lang="es-ES" dirty="0"/>
              <a:t>Es un </a:t>
            </a:r>
            <a:r>
              <a:rPr lang="es-ES" b="1" dirty="0">
                <a:solidFill>
                  <a:srgbClr val="0070C0"/>
                </a:solidFill>
              </a:rPr>
              <a:t>sistema de empuje</a:t>
            </a:r>
            <a:r>
              <a:rPr lang="es-ES" dirty="0"/>
              <a:t>. Cuando la situación está más estabilizada -&gt; cambiar a un </a:t>
            </a:r>
            <a:r>
              <a:rPr lang="es-ES" b="1" dirty="0">
                <a:solidFill>
                  <a:srgbClr val="0070C0"/>
                </a:solidFill>
              </a:rPr>
              <a:t>sistema de tracción</a:t>
            </a:r>
            <a:r>
              <a:rPr lang="es-ES" dirty="0"/>
              <a:t>.</a:t>
            </a:r>
            <a:r>
              <a:rPr lang="es-ES" b="1" dirty="0">
                <a:solidFill>
                  <a:srgbClr val="0070C0"/>
                </a:solidFill>
              </a:rPr>
              <a:t>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6" name="Slide Number Placeholder 5"/>
          <p:cNvSpPr>
            <a:spLocks noGrp="1"/>
          </p:cNvSpPr>
          <p:nvPr>
            <p:ph type="sldNum" sz="quarter" idx="12"/>
          </p:nvPr>
        </p:nvSpPr>
        <p:spPr/>
        <p:txBody>
          <a:bodyPr/>
          <a:lstStyle/>
          <a:p>
            <a:fld id="{00865948-8B76-4A50-B7DB-B45DBE1BD062}" type="slidenum">
              <a:rPr lang="fr-CH" smtClean="0"/>
              <a:t>36</a:t>
            </a:fld>
            <a:endParaRPr lang="fr-CH"/>
          </a:p>
        </p:txBody>
      </p:sp>
    </p:spTree>
    <p:extLst>
      <p:ext uri="{BB962C8B-B14F-4D97-AF65-F5344CB8AC3E}">
        <p14:creationId xmlns:p14="http://schemas.microsoft.com/office/powerpoint/2010/main" val="2066084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Title 1"/>
          <p:cNvSpPr txBox="1">
            <a:spLocks/>
          </p:cNvSpPr>
          <p:nvPr/>
        </p:nvSpPr>
        <p:spPr>
          <a:xfrm>
            <a:off x="1348097" y="17208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u="sng" dirty="0">
                <a:latin typeface="+mn-lt"/>
              </a:rPr>
              <a:t>Continuidad de la atención</a:t>
            </a:r>
          </a:p>
        </p:txBody>
      </p:sp>
      <p:sp>
        <p:nvSpPr>
          <p:cNvPr id="5" name="Content Placeholder 2"/>
          <p:cNvSpPr txBox="1">
            <a:spLocks/>
          </p:cNvSpPr>
          <p:nvPr/>
        </p:nvSpPr>
        <p:spPr>
          <a:xfrm>
            <a:off x="6135330" y="5705629"/>
            <a:ext cx="5378976" cy="1068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dirty="0">
              <a:solidFill>
                <a:srgbClr val="FF0000"/>
              </a:solidFill>
            </a:endParaRPr>
          </a:p>
          <a:p>
            <a:pPr marL="0" indent="0" algn="ctr">
              <a:buFont typeface="Arial" panose="020B0604020202020204" pitchFamily="34" charset="0"/>
              <a:buNone/>
            </a:pPr>
            <a:r>
              <a:rPr lang="es-ES" sz="2000" i="1" dirty="0"/>
              <a:t>Video sobre </a:t>
            </a:r>
            <a:r>
              <a:rPr lang="es-ES" sz="2000" i="1" dirty="0" err="1"/>
              <a:t>Farzana</a:t>
            </a:r>
            <a:r>
              <a:rPr lang="es-ES" sz="2000" i="1" dirty="0"/>
              <a:t>. Duración: 3:27 minutos.</a:t>
            </a:r>
          </a:p>
        </p:txBody>
      </p:sp>
      <p:sp>
        <p:nvSpPr>
          <p:cNvPr id="6" name="Slide Number Placeholder 5"/>
          <p:cNvSpPr>
            <a:spLocks noGrp="1"/>
          </p:cNvSpPr>
          <p:nvPr>
            <p:ph type="sldNum" sz="quarter" idx="12"/>
          </p:nvPr>
        </p:nvSpPr>
        <p:spPr/>
        <p:txBody>
          <a:bodyPr/>
          <a:lstStyle/>
          <a:p>
            <a:fld id="{00865948-8B76-4A50-B7DB-B45DBE1BD062}" type="slidenum">
              <a:rPr lang="fr-CH" smtClean="0"/>
              <a:t>37</a:t>
            </a:fld>
            <a:endParaRPr lang="fr-CH"/>
          </a:p>
        </p:txBody>
      </p:sp>
      <p:pic>
        <p:nvPicPr>
          <p:cNvPr id="7" name="Afghanistan_Healing wounds of war_Farzana_ICRC-2013">
            <a:hlinkClick r:id="" action="ppaction://media"/>
            <a:extLst>
              <a:ext uri="{FF2B5EF4-FFF2-40B4-BE49-F238E27FC236}">
                <a16:creationId xmlns:a16="http://schemas.microsoft.com/office/drawing/2014/main" id="{BF24353A-C0C2-4735-A770-08608405417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35678" y="1051522"/>
            <a:ext cx="8704613" cy="4896345"/>
          </a:xfrm>
          <a:prstGeom prst="rect">
            <a:avLst/>
          </a:prstGeom>
        </p:spPr>
      </p:pic>
    </p:spTree>
    <p:extLst>
      <p:ext uri="{BB962C8B-B14F-4D97-AF65-F5344CB8AC3E}">
        <p14:creationId xmlns:p14="http://schemas.microsoft.com/office/powerpoint/2010/main" val="400286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4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TextBox 3"/>
          <p:cNvSpPr txBox="1"/>
          <p:nvPr/>
        </p:nvSpPr>
        <p:spPr>
          <a:xfrm>
            <a:off x="2713753" y="2345635"/>
            <a:ext cx="8259047" cy="2123658"/>
          </a:xfrm>
          <a:prstGeom prst="rect">
            <a:avLst/>
          </a:prstGeom>
          <a:noFill/>
        </p:spPr>
        <p:txBody>
          <a:bodyPr wrap="square" rtlCol="0">
            <a:spAutoFit/>
          </a:bodyPr>
          <a:lstStyle/>
          <a:p>
            <a:pPr algn="ctr"/>
            <a:r>
              <a:rPr lang="es-ES" sz="4400" dirty="0"/>
              <a:t>¿Qué significa “continuidad de la atención” en el ejemplo de </a:t>
            </a:r>
            <a:r>
              <a:rPr lang="es-ES" sz="4400" dirty="0" err="1"/>
              <a:t>Farzana</a:t>
            </a:r>
            <a:r>
              <a:rPr lang="es-ES" sz="4400" dirty="0"/>
              <a:t>?</a:t>
            </a:r>
          </a:p>
        </p:txBody>
      </p:sp>
      <p:sp>
        <p:nvSpPr>
          <p:cNvPr id="5" name="TextBox 4"/>
          <p:cNvSpPr txBox="1"/>
          <p:nvPr/>
        </p:nvSpPr>
        <p:spPr>
          <a:xfrm>
            <a:off x="1152132" y="2222525"/>
            <a:ext cx="1326004" cy="1569660"/>
          </a:xfrm>
          <a:prstGeom prst="rect">
            <a:avLst/>
          </a:prstGeom>
          <a:noFill/>
        </p:spPr>
        <p:txBody>
          <a:bodyPr wrap="none" rtlCol="0">
            <a:spAutoFit/>
          </a:bodyPr>
          <a:lstStyle/>
          <a:p>
            <a:r>
              <a:rPr lang="es-ES" sz="9600" b="1">
                <a:solidFill>
                  <a:srgbClr val="FF0000"/>
                </a:solidFill>
              </a:rPr>
              <a:t>??</a:t>
            </a:r>
          </a:p>
        </p:txBody>
      </p:sp>
      <p:sp>
        <p:nvSpPr>
          <p:cNvPr id="6" name="Slide Number Placeholder 5"/>
          <p:cNvSpPr>
            <a:spLocks noGrp="1"/>
          </p:cNvSpPr>
          <p:nvPr>
            <p:ph type="sldNum" sz="quarter" idx="12"/>
          </p:nvPr>
        </p:nvSpPr>
        <p:spPr/>
        <p:txBody>
          <a:bodyPr/>
          <a:lstStyle/>
          <a:p>
            <a:fld id="{00865948-8B76-4A50-B7DB-B45DBE1BD062}" type="slidenum">
              <a:rPr lang="fr-CH" smtClean="0"/>
              <a:t>38</a:t>
            </a:fld>
            <a:endParaRPr lang="fr-CH"/>
          </a:p>
        </p:txBody>
      </p:sp>
    </p:spTree>
    <p:extLst>
      <p:ext uri="{BB962C8B-B14F-4D97-AF65-F5344CB8AC3E}">
        <p14:creationId xmlns:p14="http://schemas.microsoft.com/office/powerpoint/2010/main" val="13729370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23" name="TextBox 22"/>
          <p:cNvSpPr txBox="1"/>
          <p:nvPr/>
        </p:nvSpPr>
        <p:spPr>
          <a:xfrm>
            <a:off x="2095294" y="75900"/>
            <a:ext cx="7669792" cy="769441"/>
          </a:xfrm>
          <a:prstGeom prst="rect">
            <a:avLst/>
          </a:prstGeom>
          <a:noFill/>
        </p:spPr>
        <p:txBody>
          <a:bodyPr wrap="none" rtlCol="0">
            <a:spAutoFit/>
          </a:bodyPr>
          <a:lstStyle/>
          <a:p>
            <a:pPr algn="ctr"/>
            <a:r>
              <a:rPr lang="es-ES" sz="4400" u="sng" dirty="0"/>
              <a:t>Pirámide de la atención sanitaria</a:t>
            </a:r>
          </a:p>
        </p:txBody>
      </p:sp>
      <p:sp>
        <p:nvSpPr>
          <p:cNvPr id="24" name="Isosceles Triangle 23"/>
          <p:cNvSpPr/>
          <p:nvPr/>
        </p:nvSpPr>
        <p:spPr>
          <a:xfrm>
            <a:off x="1398842" y="1127232"/>
            <a:ext cx="5910468" cy="5163869"/>
          </a:xfrm>
          <a:prstGeom prst="triangl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25" name="Straight Connector 24"/>
          <p:cNvCxnSpPr/>
          <p:nvPr/>
        </p:nvCxnSpPr>
        <p:spPr>
          <a:xfrm>
            <a:off x="2296490" y="5233659"/>
            <a:ext cx="414020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86567" y="4558316"/>
            <a:ext cx="356235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934758" y="3786609"/>
            <a:ext cx="2829983"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127777" y="5321849"/>
            <a:ext cx="2273315" cy="461665"/>
          </a:xfrm>
          <a:prstGeom prst="rect">
            <a:avLst/>
          </a:prstGeom>
          <a:noFill/>
        </p:spPr>
        <p:txBody>
          <a:bodyPr wrap="none" rtlCol="0">
            <a:spAutoFit/>
          </a:bodyPr>
          <a:lstStyle/>
          <a:p>
            <a:pPr algn="ctr"/>
            <a:r>
              <a:rPr lang="es-ES" sz="2400" dirty="0"/>
              <a:t>Puestos de salud</a:t>
            </a:r>
          </a:p>
        </p:txBody>
      </p:sp>
      <p:sp>
        <p:nvSpPr>
          <p:cNvPr id="29" name="TextBox 28"/>
          <p:cNvSpPr txBox="1"/>
          <p:nvPr/>
        </p:nvSpPr>
        <p:spPr>
          <a:xfrm>
            <a:off x="3134624" y="4653832"/>
            <a:ext cx="2263953" cy="461665"/>
          </a:xfrm>
          <a:prstGeom prst="rect">
            <a:avLst/>
          </a:prstGeom>
          <a:noFill/>
        </p:spPr>
        <p:txBody>
          <a:bodyPr wrap="none" rtlCol="0">
            <a:spAutoFit/>
          </a:bodyPr>
          <a:lstStyle/>
          <a:p>
            <a:pPr algn="ctr"/>
            <a:r>
              <a:rPr lang="es-ES" sz="2400" dirty="0"/>
              <a:t>Centros de salud</a:t>
            </a:r>
          </a:p>
        </p:txBody>
      </p:sp>
      <p:sp>
        <p:nvSpPr>
          <p:cNvPr id="30" name="TextBox 29"/>
          <p:cNvSpPr txBox="1"/>
          <p:nvPr/>
        </p:nvSpPr>
        <p:spPr>
          <a:xfrm>
            <a:off x="2645697" y="3942216"/>
            <a:ext cx="3444789" cy="461665"/>
          </a:xfrm>
          <a:prstGeom prst="rect">
            <a:avLst/>
          </a:prstGeom>
          <a:noFill/>
        </p:spPr>
        <p:txBody>
          <a:bodyPr wrap="none" rtlCol="0">
            <a:spAutoFit/>
          </a:bodyPr>
          <a:lstStyle/>
          <a:p>
            <a:pPr algn="ctr"/>
            <a:r>
              <a:rPr lang="es-ES" sz="2400" dirty="0"/>
              <a:t>Hospitales de primer nivel</a:t>
            </a:r>
          </a:p>
        </p:txBody>
      </p:sp>
      <p:sp>
        <p:nvSpPr>
          <p:cNvPr id="31" name="TextBox 30"/>
          <p:cNvSpPr txBox="1"/>
          <p:nvPr/>
        </p:nvSpPr>
        <p:spPr>
          <a:xfrm>
            <a:off x="2700852" y="2360790"/>
            <a:ext cx="3374515" cy="1200329"/>
          </a:xfrm>
          <a:prstGeom prst="rect">
            <a:avLst/>
          </a:prstGeom>
          <a:noFill/>
        </p:spPr>
        <p:txBody>
          <a:bodyPr wrap="none" rtlCol="0">
            <a:spAutoFit/>
          </a:bodyPr>
          <a:lstStyle/>
          <a:p>
            <a:pPr algn="ctr"/>
            <a:r>
              <a:rPr lang="es-ES" sz="2400"/>
              <a:t>Hospitales </a:t>
            </a:r>
          </a:p>
          <a:p>
            <a:pPr algn="ctr"/>
            <a:r>
              <a:rPr lang="es-ES" sz="2400"/>
              <a:t>más importantes/</a:t>
            </a:r>
          </a:p>
          <a:p>
            <a:pPr algn="ctr"/>
            <a:r>
              <a:rPr lang="es-ES" sz="2400"/>
              <a:t>de atención especializada</a:t>
            </a:r>
          </a:p>
        </p:txBody>
      </p:sp>
      <p:cxnSp>
        <p:nvCxnSpPr>
          <p:cNvPr id="32" name="Straight Connector 31"/>
          <p:cNvCxnSpPr/>
          <p:nvPr/>
        </p:nvCxnSpPr>
        <p:spPr>
          <a:xfrm>
            <a:off x="7494195" y="1308283"/>
            <a:ext cx="51721" cy="48097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516835" y="3760353"/>
            <a:ext cx="3471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530087" y="4575710"/>
            <a:ext cx="3471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020694" y="4869178"/>
            <a:ext cx="3191933" cy="1815882"/>
          </a:xfrm>
          <a:prstGeom prst="rect">
            <a:avLst/>
          </a:prstGeom>
          <a:noFill/>
        </p:spPr>
        <p:txBody>
          <a:bodyPr wrap="square" rtlCol="0">
            <a:spAutoFit/>
          </a:bodyPr>
          <a:lstStyle/>
          <a:p>
            <a:pPr algn="ctr"/>
            <a:r>
              <a:rPr lang="es-ES" sz="2800" dirty="0"/>
              <a:t>Primer nivel de atención: centros de atención primaria de salud</a:t>
            </a:r>
          </a:p>
        </p:txBody>
      </p:sp>
      <p:sp>
        <p:nvSpPr>
          <p:cNvPr id="36" name="TextBox 35"/>
          <p:cNvSpPr txBox="1"/>
          <p:nvPr/>
        </p:nvSpPr>
        <p:spPr>
          <a:xfrm>
            <a:off x="7993912" y="3617461"/>
            <a:ext cx="3191933" cy="954107"/>
          </a:xfrm>
          <a:prstGeom prst="rect">
            <a:avLst/>
          </a:prstGeom>
          <a:noFill/>
        </p:spPr>
        <p:txBody>
          <a:bodyPr wrap="square" rtlCol="0">
            <a:spAutoFit/>
          </a:bodyPr>
          <a:lstStyle/>
          <a:p>
            <a:pPr algn="ctr"/>
            <a:r>
              <a:rPr lang="es-ES" sz="2800"/>
              <a:t>Segundo nivel de atención: hospitales distritales</a:t>
            </a:r>
          </a:p>
        </p:txBody>
      </p:sp>
      <p:sp>
        <p:nvSpPr>
          <p:cNvPr id="37" name="TextBox 36"/>
          <p:cNvSpPr txBox="1"/>
          <p:nvPr/>
        </p:nvSpPr>
        <p:spPr>
          <a:xfrm>
            <a:off x="7993912" y="2275955"/>
            <a:ext cx="3191933" cy="954107"/>
          </a:xfrm>
          <a:prstGeom prst="rect">
            <a:avLst/>
          </a:prstGeom>
          <a:noFill/>
        </p:spPr>
        <p:txBody>
          <a:bodyPr wrap="square" rtlCol="0">
            <a:spAutoFit/>
          </a:bodyPr>
          <a:lstStyle/>
          <a:p>
            <a:pPr algn="ctr"/>
            <a:r>
              <a:rPr lang="es-ES" sz="2800"/>
              <a:t>Tercer nivel de atención: hospitales de derivación</a:t>
            </a:r>
          </a:p>
        </p:txBody>
      </p:sp>
      <p:cxnSp>
        <p:nvCxnSpPr>
          <p:cNvPr id="38" name="Straight Connector 37"/>
          <p:cNvCxnSpPr/>
          <p:nvPr/>
        </p:nvCxnSpPr>
        <p:spPr>
          <a:xfrm flipV="1">
            <a:off x="1900767" y="5881359"/>
            <a:ext cx="4916923" cy="26257"/>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457830" y="5887214"/>
            <a:ext cx="1636987" cy="461665"/>
          </a:xfrm>
          <a:prstGeom prst="rect">
            <a:avLst/>
          </a:prstGeom>
          <a:noFill/>
        </p:spPr>
        <p:txBody>
          <a:bodyPr wrap="none" rtlCol="0">
            <a:spAutoFit/>
          </a:bodyPr>
          <a:lstStyle/>
          <a:p>
            <a:pPr algn="ctr"/>
            <a:r>
              <a:rPr lang="es-ES" sz="2400"/>
              <a:t>Comunidad</a:t>
            </a:r>
          </a:p>
        </p:txBody>
      </p:sp>
      <p:cxnSp>
        <p:nvCxnSpPr>
          <p:cNvPr id="40" name="Straight Arrow Connector 39"/>
          <p:cNvCxnSpPr/>
          <p:nvPr/>
        </p:nvCxnSpPr>
        <p:spPr>
          <a:xfrm flipH="1">
            <a:off x="1215287" y="1308283"/>
            <a:ext cx="2675465" cy="4710128"/>
          </a:xfrm>
          <a:prstGeom prst="straightConnector1">
            <a:avLst/>
          </a:prstGeom>
          <a:ln w="28575">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rot="17988524">
            <a:off x="668759" y="3464377"/>
            <a:ext cx="3103172" cy="461665"/>
          </a:xfrm>
          <a:prstGeom prst="rect">
            <a:avLst/>
          </a:prstGeom>
          <a:noFill/>
        </p:spPr>
        <p:txBody>
          <a:bodyPr wrap="square" rtlCol="0">
            <a:spAutoFit/>
          </a:bodyPr>
          <a:lstStyle/>
          <a:p>
            <a:pPr algn="ctr"/>
            <a:r>
              <a:rPr lang="es-ES" sz="2400"/>
              <a:t>Derivación</a:t>
            </a:r>
          </a:p>
        </p:txBody>
      </p:sp>
      <p:sp>
        <p:nvSpPr>
          <p:cNvPr id="4" name="Slide Number Placeholder 3"/>
          <p:cNvSpPr>
            <a:spLocks noGrp="1"/>
          </p:cNvSpPr>
          <p:nvPr>
            <p:ph type="sldNum" sz="quarter" idx="12"/>
          </p:nvPr>
        </p:nvSpPr>
        <p:spPr/>
        <p:txBody>
          <a:bodyPr/>
          <a:lstStyle/>
          <a:p>
            <a:fld id="{00865948-8B76-4A50-B7DB-B45DBE1BD062}" type="slidenum">
              <a:rPr lang="fr-CH" smtClean="0"/>
              <a:t>39</a:t>
            </a:fld>
            <a:endParaRPr lang="fr-CH"/>
          </a:p>
        </p:txBody>
      </p:sp>
    </p:spTree>
    <p:extLst>
      <p:ext uri="{BB962C8B-B14F-4D97-AF65-F5344CB8AC3E}">
        <p14:creationId xmlns:p14="http://schemas.microsoft.com/office/powerpoint/2010/main" val="2686226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rved Up Arrow 1"/>
          <p:cNvSpPr/>
          <p:nvPr/>
        </p:nvSpPr>
        <p:spPr>
          <a:xfrm flipH="1">
            <a:off x="4431936" y="5677614"/>
            <a:ext cx="3565921" cy="65314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tx1"/>
              </a:solidFill>
            </a:endParaRPr>
          </a:p>
        </p:txBody>
      </p:sp>
      <p:sp>
        <p:nvSpPr>
          <p:cNvPr id="3" name="TextBox 2"/>
          <p:cNvSpPr txBox="1"/>
          <p:nvPr/>
        </p:nvSpPr>
        <p:spPr>
          <a:xfrm>
            <a:off x="870856" y="47943"/>
            <a:ext cx="10450287" cy="1446550"/>
          </a:xfrm>
          <a:prstGeom prst="rect">
            <a:avLst/>
          </a:prstGeom>
          <a:noFill/>
        </p:spPr>
        <p:txBody>
          <a:bodyPr wrap="square" rtlCol="0">
            <a:spAutoFit/>
          </a:bodyPr>
          <a:lstStyle/>
          <a:p>
            <a:pPr algn="ctr"/>
            <a:r>
              <a:rPr lang="es-ES" sz="4400" u="sng">
                <a:cs typeface="Times New Roman" panose="02020603050405020304" pitchFamily="18" charset="0"/>
              </a:rPr>
              <a:t>Servicios curativos sin medidas de salud pública</a:t>
            </a:r>
          </a:p>
        </p:txBody>
      </p:sp>
      <p:sp>
        <p:nvSpPr>
          <p:cNvPr id="4" name="Rounded Rectangle 3"/>
          <p:cNvSpPr/>
          <p:nvPr/>
        </p:nvSpPr>
        <p:spPr>
          <a:xfrm>
            <a:off x="1266127" y="1976846"/>
            <a:ext cx="3605348" cy="357051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TextBox 4"/>
          <p:cNvSpPr txBox="1"/>
          <p:nvPr/>
        </p:nvSpPr>
        <p:spPr>
          <a:xfrm>
            <a:off x="1889678" y="2152029"/>
            <a:ext cx="2534605" cy="3416320"/>
          </a:xfrm>
          <a:prstGeom prst="rect">
            <a:avLst/>
          </a:prstGeom>
          <a:noFill/>
        </p:spPr>
        <p:txBody>
          <a:bodyPr wrap="none" rtlCol="0">
            <a:spAutoFit/>
          </a:bodyPr>
          <a:lstStyle/>
          <a:p>
            <a:r>
              <a:rPr lang="es-ES" sz="2400">
                <a:cs typeface="Times New Roman" panose="02020603050405020304" pitchFamily="18" charset="0"/>
              </a:rPr>
              <a:t>Diarrea</a:t>
            </a:r>
          </a:p>
          <a:p>
            <a:r>
              <a:rPr lang="es-ES" sz="2400">
                <a:cs typeface="Times New Roman" panose="02020603050405020304" pitchFamily="18" charset="0"/>
              </a:rPr>
              <a:t>Malnutrición</a:t>
            </a:r>
          </a:p>
          <a:p>
            <a:r>
              <a:rPr lang="es-ES" sz="2400">
                <a:cs typeface="Times New Roman" panose="02020603050405020304" pitchFamily="18" charset="0"/>
              </a:rPr>
              <a:t>Malaria</a:t>
            </a:r>
          </a:p>
          <a:p>
            <a:r>
              <a:rPr lang="es-ES" sz="2400">
                <a:cs typeface="Times New Roman" panose="02020603050405020304" pitchFamily="18" charset="0"/>
              </a:rPr>
              <a:t>Neumonía</a:t>
            </a:r>
          </a:p>
          <a:p>
            <a:r>
              <a:rPr lang="es-ES" sz="2400">
                <a:cs typeface="Times New Roman" panose="02020603050405020304" pitchFamily="18" charset="0"/>
              </a:rPr>
              <a:t>Sarna</a:t>
            </a:r>
          </a:p>
          <a:p>
            <a:r>
              <a:rPr lang="es-ES" sz="2400">
                <a:cs typeface="Times New Roman" panose="02020603050405020304" pitchFamily="18" charset="0"/>
              </a:rPr>
              <a:t>Parásitos intestinales</a:t>
            </a:r>
          </a:p>
          <a:p>
            <a:r>
              <a:rPr lang="es-ES" sz="2400">
                <a:cs typeface="Times New Roman" panose="02020603050405020304" pitchFamily="18" charset="0"/>
              </a:rPr>
              <a:t>Diabetes</a:t>
            </a:r>
          </a:p>
          <a:p>
            <a:r>
              <a:rPr lang="es-ES" sz="2400">
                <a:cs typeface="Times New Roman" panose="02020603050405020304" pitchFamily="18" charset="0"/>
              </a:rPr>
              <a:t>Hipertensión </a:t>
            </a:r>
          </a:p>
          <a:p>
            <a:r>
              <a:rPr lang="es-ES" sz="2400">
                <a:cs typeface="Times New Roman" panose="02020603050405020304" pitchFamily="18" charset="0"/>
              </a:rPr>
              <a:t>Tuberculosis</a:t>
            </a:r>
          </a:p>
        </p:txBody>
      </p:sp>
      <p:sp>
        <p:nvSpPr>
          <p:cNvPr id="6" name="Rounded Rectangle 5"/>
          <p:cNvSpPr/>
          <p:nvPr/>
        </p:nvSpPr>
        <p:spPr>
          <a:xfrm>
            <a:off x="7784493" y="1976846"/>
            <a:ext cx="3569307" cy="357051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TextBox 6"/>
          <p:cNvSpPr txBox="1"/>
          <p:nvPr/>
        </p:nvSpPr>
        <p:spPr>
          <a:xfrm>
            <a:off x="8373210" y="2238609"/>
            <a:ext cx="2789546" cy="3046988"/>
          </a:xfrm>
          <a:prstGeom prst="rect">
            <a:avLst/>
          </a:prstGeom>
          <a:noFill/>
        </p:spPr>
        <p:txBody>
          <a:bodyPr wrap="none" rtlCol="0">
            <a:spAutoFit/>
          </a:bodyPr>
          <a:lstStyle/>
          <a:p>
            <a:r>
              <a:rPr lang="es-ES" sz="2400" dirty="0">
                <a:cs typeface="Times New Roman" panose="02020603050405020304" pitchFamily="18" charset="0"/>
              </a:rPr>
              <a:t>Insuficiencia de agua</a:t>
            </a:r>
          </a:p>
          <a:p>
            <a:r>
              <a:rPr lang="es-ES" sz="2400" dirty="0">
                <a:cs typeface="Times New Roman" panose="02020603050405020304" pitchFamily="18" charset="0"/>
              </a:rPr>
              <a:t>Agua contaminada</a:t>
            </a:r>
          </a:p>
          <a:p>
            <a:r>
              <a:rPr lang="es-ES" sz="2400" dirty="0">
                <a:cs typeface="Times New Roman" panose="02020603050405020304" pitchFamily="18" charset="0"/>
              </a:rPr>
              <a:t>Dieta inadecuada</a:t>
            </a:r>
          </a:p>
          <a:p>
            <a:r>
              <a:rPr lang="es-ES" sz="2400" dirty="0">
                <a:cs typeface="Times New Roman" panose="02020603050405020304" pitchFamily="18" charset="0"/>
              </a:rPr>
              <a:t>Entorno dañino</a:t>
            </a:r>
          </a:p>
          <a:p>
            <a:r>
              <a:rPr lang="es-ES" sz="2400" dirty="0">
                <a:cs typeface="Times New Roman" panose="02020603050405020304" pitchFamily="18" charset="0"/>
              </a:rPr>
              <a:t>Hacinamiento</a:t>
            </a:r>
          </a:p>
          <a:p>
            <a:r>
              <a:rPr lang="es-ES" sz="2400" dirty="0">
                <a:cs typeface="Times New Roman" panose="02020603050405020304" pitchFamily="18" charset="0"/>
              </a:rPr>
              <a:t>Inseguridad</a:t>
            </a:r>
          </a:p>
          <a:p>
            <a:r>
              <a:rPr lang="es-ES" sz="2400" dirty="0">
                <a:cs typeface="Times New Roman" panose="02020603050405020304" pitchFamily="18" charset="0"/>
              </a:rPr>
              <a:t>Frío o calor</a:t>
            </a:r>
          </a:p>
          <a:p>
            <a:r>
              <a:rPr lang="es-ES" sz="2400" dirty="0">
                <a:cs typeface="Times New Roman" panose="02020603050405020304" pitchFamily="18" charset="0"/>
              </a:rPr>
              <a:t>Mala calidad del aire</a:t>
            </a:r>
          </a:p>
        </p:txBody>
      </p:sp>
      <p:sp>
        <p:nvSpPr>
          <p:cNvPr id="8" name="Curved Down Arrow 7"/>
          <p:cNvSpPr/>
          <p:nvPr/>
        </p:nvSpPr>
        <p:spPr>
          <a:xfrm>
            <a:off x="3791612" y="1471012"/>
            <a:ext cx="1489166" cy="53993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tx1"/>
              </a:solidFill>
            </a:endParaRPr>
          </a:p>
        </p:txBody>
      </p:sp>
      <p:sp>
        <p:nvSpPr>
          <p:cNvPr id="9" name="TextBox 8"/>
          <p:cNvSpPr txBox="1"/>
          <p:nvPr/>
        </p:nvSpPr>
        <p:spPr>
          <a:xfrm>
            <a:off x="5273045" y="1850654"/>
            <a:ext cx="2080698" cy="461665"/>
          </a:xfrm>
          <a:prstGeom prst="rect">
            <a:avLst/>
          </a:prstGeom>
          <a:noFill/>
        </p:spPr>
        <p:txBody>
          <a:bodyPr wrap="none" rtlCol="0">
            <a:spAutoFit/>
          </a:bodyPr>
          <a:lstStyle/>
          <a:p>
            <a:r>
              <a:rPr lang="es-ES" sz="2400">
                <a:cs typeface="Times New Roman" panose="02020603050405020304" pitchFamily="18" charset="0"/>
              </a:rPr>
              <a:t>Servicios sanitarios</a:t>
            </a:r>
          </a:p>
        </p:txBody>
      </p:sp>
      <p:sp>
        <p:nvSpPr>
          <p:cNvPr id="10" name="Curved Down Arrow 9"/>
          <p:cNvSpPr/>
          <p:nvPr/>
        </p:nvSpPr>
        <p:spPr>
          <a:xfrm>
            <a:off x="7253274" y="1437190"/>
            <a:ext cx="1489166" cy="53993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tx1"/>
              </a:solidFill>
            </a:endParaRPr>
          </a:p>
        </p:txBody>
      </p:sp>
      <p:sp>
        <p:nvSpPr>
          <p:cNvPr id="11" name="Oval 10"/>
          <p:cNvSpPr/>
          <p:nvPr/>
        </p:nvSpPr>
        <p:spPr>
          <a:xfrm>
            <a:off x="4035453" y="2621280"/>
            <a:ext cx="3166452" cy="679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a:cs typeface="Times New Roman" panose="02020603050405020304" pitchFamily="18" charset="0"/>
              </a:rPr>
              <a:t>Enfermedades</a:t>
            </a:r>
          </a:p>
        </p:txBody>
      </p:sp>
      <p:sp>
        <p:nvSpPr>
          <p:cNvPr id="12" name="Oval 11"/>
          <p:cNvSpPr/>
          <p:nvPr/>
        </p:nvSpPr>
        <p:spPr>
          <a:xfrm>
            <a:off x="5375685" y="4213937"/>
            <a:ext cx="2817871" cy="7023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cs typeface="Times New Roman" panose="02020603050405020304" pitchFamily="18" charset="0"/>
              </a:rPr>
              <a:t>Circunstancias</a:t>
            </a:r>
          </a:p>
        </p:txBody>
      </p:sp>
      <p:sp>
        <p:nvSpPr>
          <p:cNvPr id="13" name="TextBox 12"/>
          <p:cNvSpPr txBox="1"/>
          <p:nvPr/>
        </p:nvSpPr>
        <p:spPr>
          <a:xfrm>
            <a:off x="5356219" y="5546624"/>
            <a:ext cx="2051716" cy="830997"/>
          </a:xfrm>
          <a:prstGeom prst="rect">
            <a:avLst/>
          </a:prstGeom>
          <a:noFill/>
        </p:spPr>
        <p:txBody>
          <a:bodyPr wrap="none" rtlCol="0">
            <a:spAutoFit/>
          </a:bodyPr>
          <a:lstStyle/>
          <a:p>
            <a:r>
              <a:rPr lang="es-ES" sz="2400" dirty="0">
                <a:cs typeface="Times New Roman" panose="02020603050405020304" pitchFamily="18" charset="0"/>
              </a:rPr>
              <a:t>Retorno de las </a:t>
            </a:r>
          </a:p>
          <a:p>
            <a:r>
              <a:rPr lang="es-ES" sz="2400" dirty="0">
                <a:cs typeface="Times New Roman" panose="02020603050405020304" pitchFamily="18" charset="0"/>
              </a:rPr>
              <a:t>enfermedades</a:t>
            </a:r>
          </a:p>
        </p:txBody>
      </p:sp>
      <p:sp>
        <p:nvSpPr>
          <p:cNvPr id="14" name="Rectangle 1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5" name="TextBox 14"/>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16" name="Slide Number Placeholder 15"/>
          <p:cNvSpPr>
            <a:spLocks noGrp="1"/>
          </p:cNvSpPr>
          <p:nvPr>
            <p:ph type="sldNum" sz="quarter" idx="12"/>
          </p:nvPr>
        </p:nvSpPr>
        <p:spPr/>
        <p:txBody>
          <a:bodyPr/>
          <a:lstStyle/>
          <a:p>
            <a:fld id="{00865948-8B76-4A50-B7DB-B45DBE1BD062}" type="slidenum">
              <a:rPr lang="fr-CH" smtClean="0"/>
              <a:t>4</a:t>
            </a:fld>
            <a:endParaRPr lang="fr-CH"/>
          </a:p>
        </p:txBody>
      </p:sp>
    </p:spTree>
    <p:extLst>
      <p:ext uri="{BB962C8B-B14F-4D97-AF65-F5344CB8AC3E}">
        <p14:creationId xmlns:p14="http://schemas.microsoft.com/office/powerpoint/2010/main" val="160365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TextBox 3"/>
          <p:cNvSpPr txBox="1"/>
          <p:nvPr/>
        </p:nvSpPr>
        <p:spPr>
          <a:xfrm rot="16200000">
            <a:off x="1485058" y="3082843"/>
            <a:ext cx="2600350" cy="954107"/>
          </a:xfrm>
          <a:prstGeom prst="rect">
            <a:avLst/>
          </a:prstGeom>
          <a:noFill/>
        </p:spPr>
        <p:txBody>
          <a:bodyPr wrap="square" rtlCol="0">
            <a:spAutoFit/>
          </a:bodyPr>
          <a:lstStyle/>
          <a:p>
            <a:pPr algn="ctr"/>
            <a:r>
              <a:rPr lang="es-ES" sz="2800" dirty="0"/>
              <a:t>Niveles de atención</a:t>
            </a:r>
            <a:r>
              <a:rPr lang="es-ES" sz="2400" dirty="0"/>
              <a:t> </a:t>
            </a:r>
          </a:p>
        </p:txBody>
      </p:sp>
      <p:cxnSp>
        <p:nvCxnSpPr>
          <p:cNvPr id="5" name="Straight Arrow Connector 4"/>
          <p:cNvCxnSpPr/>
          <p:nvPr/>
        </p:nvCxnSpPr>
        <p:spPr>
          <a:xfrm flipV="1">
            <a:off x="3452641" y="1933904"/>
            <a:ext cx="0" cy="3657888"/>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452641" y="5591792"/>
            <a:ext cx="6936055" cy="0"/>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483498" y="5667386"/>
            <a:ext cx="1366080" cy="523220"/>
          </a:xfrm>
          <a:prstGeom prst="rect">
            <a:avLst/>
          </a:prstGeom>
          <a:noFill/>
        </p:spPr>
        <p:txBody>
          <a:bodyPr wrap="none" rtlCol="0">
            <a:spAutoFit/>
          </a:bodyPr>
          <a:lstStyle/>
          <a:p>
            <a:pPr algn="ctr"/>
            <a:r>
              <a:rPr lang="es-ES" sz="2800" dirty="0"/>
              <a:t>Tiempo </a:t>
            </a:r>
          </a:p>
        </p:txBody>
      </p:sp>
      <p:sp>
        <p:nvSpPr>
          <p:cNvPr id="8" name="Isosceles Triangle 7"/>
          <p:cNvSpPr/>
          <p:nvPr/>
        </p:nvSpPr>
        <p:spPr>
          <a:xfrm>
            <a:off x="3779866" y="4301696"/>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p:cNvSpPr/>
          <p:nvPr/>
        </p:nvSpPr>
        <p:spPr>
          <a:xfrm>
            <a:off x="4247967" y="3588183"/>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a:off x="6202951" y="3527264"/>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a:off x="4722643" y="4324043"/>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a:off x="5843988" y="4284666"/>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a:off x="6686427" y="2801114"/>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p:cNvSpPr/>
          <p:nvPr/>
        </p:nvSpPr>
        <p:spPr>
          <a:xfrm>
            <a:off x="8822121" y="2811983"/>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14"/>
          <p:cNvSpPr/>
          <p:nvPr/>
        </p:nvSpPr>
        <p:spPr>
          <a:xfrm>
            <a:off x="7038240" y="4307554"/>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p:cNvCxnSpPr/>
          <p:nvPr/>
        </p:nvCxnSpPr>
        <p:spPr>
          <a:xfrm flipV="1">
            <a:off x="1313793" y="1949673"/>
            <a:ext cx="0" cy="36155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54437" y="1949673"/>
            <a:ext cx="0" cy="36155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Isosceles Triangle 17"/>
          <p:cNvSpPr/>
          <p:nvPr/>
        </p:nvSpPr>
        <p:spPr>
          <a:xfrm>
            <a:off x="8459792" y="4307554"/>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sosceles Triangle 18"/>
          <p:cNvSpPr/>
          <p:nvPr/>
        </p:nvSpPr>
        <p:spPr>
          <a:xfrm>
            <a:off x="8459792" y="3559895"/>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19"/>
          <p:cNvSpPr/>
          <p:nvPr/>
        </p:nvSpPr>
        <p:spPr>
          <a:xfrm>
            <a:off x="9596618" y="4259321"/>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Isosceles Triangle 34"/>
          <p:cNvSpPr/>
          <p:nvPr/>
        </p:nvSpPr>
        <p:spPr>
          <a:xfrm>
            <a:off x="9354880" y="2543969"/>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le 1"/>
          <p:cNvSpPr txBox="1">
            <a:spLocks/>
          </p:cNvSpPr>
          <p:nvPr/>
        </p:nvSpPr>
        <p:spPr>
          <a:xfrm>
            <a:off x="827926" y="14887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u="sng" dirty="0">
                <a:latin typeface="+mn-lt"/>
              </a:rPr>
              <a:t>Continuidad de la atención</a:t>
            </a:r>
          </a:p>
        </p:txBody>
      </p:sp>
      <p:sp>
        <p:nvSpPr>
          <p:cNvPr id="23" name="Slide Number Placeholder 22"/>
          <p:cNvSpPr>
            <a:spLocks noGrp="1"/>
          </p:cNvSpPr>
          <p:nvPr>
            <p:ph type="sldNum" sz="quarter" idx="12"/>
          </p:nvPr>
        </p:nvSpPr>
        <p:spPr/>
        <p:txBody>
          <a:bodyPr/>
          <a:lstStyle/>
          <a:p>
            <a:fld id="{00865948-8B76-4A50-B7DB-B45DBE1BD062}" type="slidenum">
              <a:rPr lang="fr-CH" smtClean="0"/>
              <a:t>40</a:t>
            </a:fld>
            <a:endParaRPr lang="fr-CH"/>
          </a:p>
        </p:txBody>
      </p:sp>
    </p:spTree>
    <p:extLst>
      <p:ext uri="{BB962C8B-B14F-4D97-AF65-F5344CB8AC3E}">
        <p14:creationId xmlns:p14="http://schemas.microsoft.com/office/powerpoint/2010/main" val="3215299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u="sng" dirty="0">
                <a:latin typeface="+mn-lt"/>
              </a:rPr>
              <a:t>Continuidad de la atención</a:t>
            </a:r>
          </a:p>
        </p:txBody>
      </p:sp>
      <p:sp>
        <p:nvSpPr>
          <p:cNvPr id="5" name="Content Placeholder 2"/>
          <p:cNvSpPr txBox="1">
            <a:spLocks/>
          </p:cNvSpPr>
          <p:nvPr/>
        </p:nvSpPr>
        <p:spPr>
          <a:xfrm>
            <a:off x="838200" y="1825625"/>
            <a:ext cx="10515600" cy="43513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 dirty="0"/>
              <a:t>Sistema integrado que garantiza a las personas un acceso seguro y oportuno a servicios de salud efectivos, integrales e imparciales con un sistema de derivación-</a:t>
            </a:r>
            <a:r>
              <a:rPr lang="es-ES" dirty="0" err="1"/>
              <a:t>contraderivación</a:t>
            </a:r>
            <a:r>
              <a:rPr lang="es-ES" dirty="0"/>
              <a:t> que funcione.</a:t>
            </a:r>
          </a:p>
          <a:p>
            <a:pPr marL="0" indent="0" algn="ctr">
              <a:buFont typeface="Arial" panose="020B0604020202020204" pitchFamily="34" charset="0"/>
              <a:buNone/>
            </a:pPr>
            <a:endParaRPr lang="en-GB" dirty="0"/>
          </a:p>
          <a:p>
            <a:pPr marL="0" indent="0" algn="ctr">
              <a:buFont typeface="Arial" panose="020B0604020202020204" pitchFamily="34" charset="0"/>
              <a:buNone/>
            </a:pPr>
            <a:r>
              <a:rPr lang="es-ES" dirty="0"/>
              <a:t>Implica conocer las necesidades de los beneficiarios en cada etapa de la solución de un episodio de enfermedad. </a:t>
            </a:r>
          </a:p>
          <a:p>
            <a:pPr marL="0" indent="0" algn="ctr">
              <a:buFont typeface="Arial" panose="020B0604020202020204" pitchFamily="34" charset="0"/>
              <a:buNone/>
            </a:pPr>
            <a:endParaRPr lang="en-GB" dirty="0"/>
          </a:p>
          <a:p>
            <a:pPr marL="0" indent="0" algn="ctr">
              <a:buFont typeface="Arial" panose="020B0604020202020204" pitchFamily="34" charset="0"/>
              <a:buNone/>
            </a:pPr>
            <a:r>
              <a:rPr lang="es-ES" dirty="0"/>
              <a:t>Requiere una buena comprensión de los servicios en vigor, especialmente de los relacionados con la salud, para identificar las carencias.</a:t>
            </a:r>
          </a:p>
          <a:p>
            <a:pPr marL="0" indent="0" algn="ctr">
              <a:buFont typeface="Arial" panose="020B0604020202020204" pitchFamily="34" charset="0"/>
              <a:buNone/>
            </a:pPr>
            <a:endParaRPr lang="en-GB" dirty="0"/>
          </a:p>
          <a:p>
            <a:pPr marL="0" indent="0">
              <a:buFont typeface="Arial" panose="020B0604020202020204" pitchFamily="34" charset="0"/>
              <a:buNone/>
            </a:pPr>
            <a:endParaRPr lang="en-GB" dirty="0">
              <a:solidFill>
                <a:srgbClr val="FF0000"/>
              </a:solidFill>
            </a:endParaRPr>
          </a:p>
        </p:txBody>
      </p:sp>
      <p:sp>
        <p:nvSpPr>
          <p:cNvPr id="6" name="Slide Number Placeholder 5"/>
          <p:cNvSpPr>
            <a:spLocks noGrp="1"/>
          </p:cNvSpPr>
          <p:nvPr>
            <p:ph type="sldNum" sz="quarter" idx="12"/>
          </p:nvPr>
        </p:nvSpPr>
        <p:spPr/>
        <p:txBody>
          <a:bodyPr/>
          <a:lstStyle/>
          <a:p>
            <a:fld id="{00865948-8B76-4A50-B7DB-B45DBE1BD062}" type="slidenum">
              <a:rPr lang="fr-CH" smtClean="0"/>
              <a:t>41</a:t>
            </a:fld>
            <a:endParaRPr lang="fr-CH"/>
          </a:p>
        </p:txBody>
      </p:sp>
    </p:spTree>
    <p:extLst>
      <p:ext uri="{BB962C8B-B14F-4D97-AF65-F5344CB8AC3E}">
        <p14:creationId xmlns:p14="http://schemas.microsoft.com/office/powerpoint/2010/main" val="2072078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Content Placeholder 2"/>
          <p:cNvSpPr txBox="1">
            <a:spLocks/>
          </p:cNvSpPr>
          <p:nvPr/>
        </p:nvSpPr>
        <p:spPr>
          <a:xfrm>
            <a:off x="2783115" y="2017486"/>
            <a:ext cx="8857342" cy="3114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dirty="0"/>
          </a:p>
          <a:p>
            <a:pPr marL="0" indent="0" algn="ctr">
              <a:buFont typeface="Arial" panose="020B0604020202020204" pitchFamily="34" charset="0"/>
              <a:buNone/>
            </a:pPr>
            <a:r>
              <a:rPr lang="es-ES" sz="3600"/>
              <a:t>¿Cuáles pueden ser los motivos por los que las personas no utilizarían los servicios de salud existentes?</a:t>
            </a:r>
          </a:p>
          <a:p>
            <a:pPr marL="0" indent="0" algn="ctr">
              <a:buFont typeface="Arial" panose="020B0604020202020204" pitchFamily="34" charset="0"/>
              <a:buNone/>
            </a:pPr>
            <a:endParaRPr lang="en-US" sz="3600" dirty="0"/>
          </a:p>
          <a:p>
            <a:pPr marL="0" indent="0" algn="ctr">
              <a:buFont typeface="Arial" panose="020B0604020202020204" pitchFamily="34" charset="0"/>
              <a:buNone/>
            </a:pPr>
            <a:r>
              <a:rPr lang="es-ES" sz="3600"/>
              <a:t>¿Pueden distinguir los diferentes grupos de motivos</a:t>
            </a:r>
            <a:r>
              <a:rPr lang="es-ES" sz="3200"/>
              <a:t>?</a:t>
            </a:r>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b="1" dirty="0">
              <a:solidFill>
                <a:srgbClr val="FF0000"/>
              </a:solidFill>
            </a:endParaRPr>
          </a:p>
        </p:txBody>
      </p:sp>
      <p:sp>
        <p:nvSpPr>
          <p:cNvPr id="5" name="Slide Number Placeholder 4"/>
          <p:cNvSpPr>
            <a:spLocks noGrp="1"/>
          </p:cNvSpPr>
          <p:nvPr>
            <p:ph type="sldNum" sz="quarter" idx="12"/>
          </p:nvPr>
        </p:nvSpPr>
        <p:spPr/>
        <p:txBody>
          <a:bodyPr/>
          <a:lstStyle/>
          <a:p>
            <a:fld id="{00865948-8B76-4A50-B7DB-B45DBE1BD062}" type="slidenum">
              <a:rPr lang="fr-CH" smtClean="0"/>
              <a:t>42</a:t>
            </a:fld>
            <a:endParaRPr lang="fr-CH"/>
          </a:p>
        </p:txBody>
      </p:sp>
      <p:sp>
        <p:nvSpPr>
          <p:cNvPr id="6" name="TextBox 5">
            <a:extLst>
              <a:ext uri="{FF2B5EF4-FFF2-40B4-BE49-F238E27FC236}">
                <a16:creationId xmlns:a16="http://schemas.microsoft.com/office/drawing/2014/main" id="{A0A870F9-6975-4105-9D74-48BF1D501030}"/>
              </a:ext>
            </a:extLst>
          </p:cNvPr>
          <p:cNvSpPr txBox="1"/>
          <p:nvPr/>
        </p:nvSpPr>
        <p:spPr>
          <a:xfrm>
            <a:off x="1132114" y="2644170"/>
            <a:ext cx="1326004" cy="1569660"/>
          </a:xfrm>
          <a:prstGeom prst="rect">
            <a:avLst/>
          </a:prstGeom>
          <a:noFill/>
        </p:spPr>
        <p:txBody>
          <a:bodyPr wrap="none" rtlCol="0">
            <a:spAutoFit/>
          </a:bodyPr>
          <a:lstStyle/>
          <a:p>
            <a:r>
              <a:rPr lang="es-ES" sz="9600" b="1">
                <a:solidFill>
                  <a:srgbClr val="FF0000"/>
                </a:solidFill>
              </a:rPr>
              <a:t>??</a:t>
            </a:r>
          </a:p>
        </p:txBody>
      </p:sp>
    </p:spTree>
    <p:extLst>
      <p:ext uri="{BB962C8B-B14F-4D97-AF65-F5344CB8AC3E}">
        <p14:creationId xmlns:p14="http://schemas.microsoft.com/office/powerpoint/2010/main" val="796308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Title 1"/>
          <p:cNvSpPr txBox="1">
            <a:spLocks/>
          </p:cNvSpPr>
          <p:nvPr/>
        </p:nvSpPr>
        <p:spPr>
          <a:xfrm>
            <a:off x="838200" y="5541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u="sng" dirty="0">
                <a:latin typeface="+mn-lt"/>
              </a:rPr>
              <a:t>Marco de disponibilidad, accesibilidad, aceptabilidad y calidad</a:t>
            </a:r>
          </a:p>
        </p:txBody>
      </p:sp>
      <p:graphicFrame>
        <p:nvGraphicFramePr>
          <p:cNvPr id="5" name="Table 4"/>
          <p:cNvGraphicFramePr>
            <a:graphicFrameLocks noGrp="1"/>
          </p:cNvGraphicFramePr>
          <p:nvPr>
            <p:extLst>
              <p:ext uri="{D42A27DB-BD31-4B8C-83A1-F6EECF244321}">
                <p14:modId xmlns:p14="http://schemas.microsoft.com/office/powerpoint/2010/main" val="874633554"/>
              </p:ext>
            </p:extLst>
          </p:nvPr>
        </p:nvGraphicFramePr>
        <p:xfrm>
          <a:off x="707570" y="1367710"/>
          <a:ext cx="11353800" cy="5120640"/>
        </p:xfrm>
        <a:graphic>
          <a:graphicData uri="http://schemas.openxmlformats.org/drawingml/2006/table">
            <a:tbl>
              <a:tblPr firstRow="1" bandRow="1">
                <a:tableStyleId>{5C22544A-7EE6-4342-B048-85BDC9FD1C3A}</a:tableStyleId>
              </a:tblPr>
              <a:tblGrid>
                <a:gridCol w="2444614">
                  <a:extLst>
                    <a:ext uri="{9D8B030D-6E8A-4147-A177-3AD203B41FA5}">
                      <a16:colId xmlns:a16="http://schemas.microsoft.com/office/drawing/2014/main" val="20000"/>
                    </a:ext>
                  </a:extLst>
                </a:gridCol>
                <a:gridCol w="8909186">
                  <a:extLst>
                    <a:ext uri="{9D8B030D-6E8A-4147-A177-3AD203B41FA5}">
                      <a16:colId xmlns:a16="http://schemas.microsoft.com/office/drawing/2014/main" val="20001"/>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2400" b="1">
                          <a:solidFill>
                            <a:schemeClr val="tx1"/>
                          </a:solidFill>
                        </a:rPr>
                        <a:t>Disponibilidad</a:t>
                      </a:r>
                    </a:p>
                  </a:txBody>
                  <a:tcP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2400" b="0" dirty="0">
                          <a:solidFill>
                            <a:schemeClr val="tx1"/>
                          </a:solidFill>
                        </a:rPr>
                        <a:t>Los</a:t>
                      </a:r>
                      <a:r>
                        <a:rPr lang="es-ES" sz="2400" b="0" baseline="0" dirty="0">
                          <a:solidFill>
                            <a:schemeClr val="tx1"/>
                          </a:solidFill>
                        </a:rPr>
                        <a:t> c</a:t>
                      </a:r>
                      <a:r>
                        <a:rPr lang="es-ES" sz="2400" b="0" dirty="0">
                          <a:solidFill>
                            <a:schemeClr val="tx1"/>
                          </a:solidFill>
                        </a:rPr>
                        <a:t>entros, bienes y servicios de salud deben estar disponibles en cantidad suficiente.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10000"/>
                  </a:ext>
                </a:extLst>
              </a:tr>
              <a:tr h="370840">
                <a:tc>
                  <a:txBody>
                    <a:bodyPr/>
                    <a:lstStyle/>
                    <a:p>
                      <a:r>
                        <a:rPr lang="es-ES" sz="2400" b="1">
                          <a:solidFill>
                            <a:schemeClr val="tx1"/>
                          </a:solidFill>
                        </a:rPr>
                        <a:t>Accesibilidad</a:t>
                      </a:r>
                    </a:p>
                  </a:txBody>
                  <a:tcP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2400" b="0" dirty="0"/>
                        <a:t>Los servicios de salud deben ser de fácil acceso para todas las personas, sin discriminación alguna.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b="0" dirty="0"/>
                    </a:p>
                  </a:txBody>
                  <a:tcPr>
                    <a:solidFill>
                      <a:schemeClr val="accent1">
                        <a:lumMod val="20000"/>
                        <a:lumOff val="80000"/>
                      </a:schemeClr>
                    </a:solidFill>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2400" b="1">
                          <a:solidFill>
                            <a:schemeClr val="tx1"/>
                          </a:solidFill>
                        </a:rPr>
                        <a:t>Aceptabilidad</a:t>
                      </a:r>
                    </a:p>
                  </a:txBody>
                  <a:tcP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2400" b="0" dirty="0"/>
                        <a:t>La prestación de servicios de salud debe ser respetuosa de la ética médica, culturalmente apropiada y sensible a los requisitos del género.</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b="0" dirty="0"/>
                    </a:p>
                  </a:txBody>
                  <a:tcPr>
                    <a:solidFill>
                      <a:schemeClr val="accent1">
                        <a:lumMod val="20000"/>
                        <a:lumOff val="80000"/>
                      </a:schemeClr>
                    </a:solidFill>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2400" b="1" dirty="0">
                          <a:solidFill>
                            <a:schemeClr val="tx1"/>
                          </a:solidFill>
                        </a:rPr>
                        <a:t>Calidad</a:t>
                      </a:r>
                    </a:p>
                  </a:txBody>
                  <a:tcP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2400" b="0" dirty="0"/>
                        <a:t>Los servicios de salud deben ser apropiados desde el punto de vista científico y médico, y de buena calidad.</a:t>
                      </a:r>
                    </a:p>
                    <a:p>
                      <a:endParaRPr lang="en-US" sz="2400" b="0" dirty="0"/>
                    </a:p>
                  </a:txBody>
                  <a:tcP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
        <p:nvSpPr>
          <p:cNvPr id="6" name="TextBox 5"/>
          <p:cNvSpPr txBox="1"/>
          <p:nvPr/>
        </p:nvSpPr>
        <p:spPr>
          <a:xfrm>
            <a:off x="2970724" y="6442148"/>
            <a:ext cx="8817735" cy="369332"/>
          </a:xfrm>
          <a:prstGeom prst="rect">
            <a:avLst/>
          </a:prstGeom>
          <a:noFill/>
        </p:spPr>
        <p:txBody>
          <a:bodyPr wrap="none" rtlCol="0">
            <a:spAutoFit/>
          </a:bodyPr>
          <a:lstStyle/>
          <a:p>
            <a:r>
              <a:rPr lang="es-ES" i="1" dirty="0"/>
              <a:t>Fuente: Observación general nro. 14 del Comité de Derechos Económicos, Sociales y Culturales. </a:t>
            </a:r>
          </a:p>
        </p:txBody>
      </p:sp>
      <p:sp>
        <p:nvSpPr>
          <p:cNvPr id="7" name="Slide Number Placeholder 6"/>
          <p:cNvSpPr>
            <a:spLocks noGrp="1"/>
          </p:cNvSpPr>
          <p:nvPr>
            <p:ph type="sldNum" sz="quarter" idx="12"/>
          </p:nvPr>
        </p:nvSpPr>
        <p:spPr/>
        <p:txBody>
          <a:bodyPr/>
          <a:lstStyle/>
          <a:p>
            <a:fld id="{00865948-8B76-4A50-B7DB-B45DBE1BD062}" type="slidenum">
              <a:rPr lang="fr-CH" smtClean="0"/>
              <a:t>43</a:t>
            </a:fld>
            <a:endParaRPr lang="fr-CH"/>
          </a:p>
        </p:txBody>
      </p:sp>
    </p:spTree>
    <p:extLst>
      <p:ext uri="{BB962C8B-B14F-4D97-AF65-F5344CB8AC3E}">
        <p14:creationId xmlns:p14="http://schemas.microsoft.com/office/powerpoint/2010/main" val="1983439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Title 1">
            <a:extLst>
              <a:ext uri="{FF2B5EF4-FFF2-40B4-BE49-F238E27FC236}">
                <a16:creationId xmlns:a16="http://schemas.microsoft.com/office/drawing/2014/main" id="{3346D3CA-6F2D-4809-ADD1-F8AD9F85310A}"/>
              </a:ext>
            </a:extLst>
          </p:cNvPr>
          <p:cNvSpPr txBox="1">
            <a:spLocks/>
          </p:cNvSpPr>
          <p:nvPr/>
        </p:nvSpPr>
        <p:spPr>
          <a:xfrm>
            <a:off x="838200" y="15240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u="sng">
                <a:latin typeface="+mn-lt"/>
              </a:rPr>
              <a:t>Calidad de la atención en situaciones de emergencia</a:t>
            </a:r>
          </a:p>
        </p:txBody>
      </p:sp>
      <p:pic>
        <p:nvPicPr>
          <p:cNvPr id="5" name="Content Placeholder 3">
            <a:extLst>
              <a:ext uri="{FF2B5EF4-FFF2-40B4-BE49-F238E27FC236}">
                <a16:creationId xmlns:a16="http://schemas.microsoft.com/office/drawing/2014/main" id="{B0A8EB2C-C0D0-4A70-8518-896CEA8B5267}"/>
              </a:ext>
            </a:extLst>
          </p:cNvPr>
          <p:cNvPicPr>
            <a:picLocks noChangeAspect="1"/>
          </p:cNvPicPr>
          <p:nvPr/>
        </p:nvPicPr>
        <p:blipFill>
          <a:blip r:embed="rId3"/>
          <a:stretch>
            <a:fillRect/>
          </a:stretch>
        </p:blipFill>
        <p:spPr>
          <a:xfrm>
            <a:off x="7190567" y="1611328"/>
            <a:ext cx="5011703" cy="4351338"/>
          </a:xfrm>
          <a:prstGeom prst="rect">
            <a:avLst/>
          </a:prstGeom>
        </p:spPr>
      </p:pic>
      <p:sp>
        <p:nvSpPr>
          <p:cNvPr id="6" name="Content Placeholder 1"/>
          <p:cNvSpPr txBox="1">
            <a:spLocks/>
          </p:cNvSpPr>
          <p:nvPr/>
        </p:nvSpPr>
        <p:spPr>
          <a:xfrm>
            <a:off x="712142" y="1667225"/>
            <a:ext cx="6639339" cy="4351338"/>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r>
              <a:rPr lang="es-ES" dirty="0"/>
              <a:t>“Calidad” NO significa “lujo”.</a:t>
            </a:r>
          </a:p>
          <a:p>
            <a:endParaRPr lang="en-US" dirty="0"/>
          </a:p>
          <a:p>
            <a:pPr marL="0" indent="0">
              <a:buFont typeface="Arial" panose="020B0604020202020204" pitchFamily="34" charset="0"/>
              <a:buNone/>
            </a:pPr>
            <a:r>
              <a:rPr lang="es-ES" dirty="0"/>
              <a:t>La calidad de la atención es multidimensional. Son cuatro las dimensiones seleccionadas para las situaciones de emergencia caracterizadas por fragilidad, conflicto y violencia (FCV).</a:t>
            </a:r>
          </a:p>
          <a:p>
            <a:pPr marL="0" indent="0">
              <a:buFont typeface="Arial" panose="020B0604020202020204" pitchFamily="34" charset="0"/>
              <a:buNone/>
            </a:pPr>
            <a:endParaRPr lang="en-US" dirty="0"/>
          </a:p>
          <a:p>
            <a:pPr marL="0" indent="0">
              <a:buFont typeface="Arial" panose="020B0604020202020204" pitchFamily="34" charset="0"/>
              <a:buNone/>
            </a:pPr>
            <a:r>
              <a:rPr lang="es-ES" dirty="0"/>
              <a:t>Al igual que el acceso, la calidad de la atención no subestimarse en situaciones de crisis.</a:t>
            </a:r>
          </a:p>
          <a:p>
            <a:pPr marL="0" indent="0">
              <a:buFont typeface="Arial" panose="020B0604020202020204" pitchFamily="34" charset="0"/>
              <a:buNone/>
            </a:pPr>
            <a:endParaRPr lang="en-US" dirty="0"/>
          </a:p>
        </p:txBody>
      </p:sp>
      <p:sp>
        <p:nvSpPr>
          <p:cNvPr id="7" name="Slide Number Placeholder 6"/>
          <p:cNvSpPr>
            <a:spLocks noGrp="1"/>
          </p:cNvSpPr>
          <p:nvPr>
            <p:ph type="sldNum" sz="quarter" idx="12"/>
          </p:nvPr>
        </p:nvSpPr>
        <p:spPr/>
        <p:txBody>
          <a:bodyPr/>
          <a:lstStyle/>
          <a:p>
            <a:fld id="{00865948-8B76-4A50-B7DB-B45DBE1BD062}" type="slidenum">
              <a:rPr lang="fr-CH" smtClean="0"/>
              <a:t>44</a:t>
            </a:fld>
            <a:endParaRPr lang="fr-CH"/>
          </a:p>
        </p:txBody>
      </p:sp>
    </p:spTree>
    <p:extLst>
      <p:ext uri="{BB962C8B-B14F-4D97-AF65-F5344CB8AC3E}">
        <p14:creationId xmlns:p14="http://schemas.microsoft.com/office/powerpoint/2010/main" val="16251849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51"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Title 1">
            <a:extLst>
              <a:ext uri="{FF2B5EF4-FFF2-40B4-BE49-F238E27FC236}">
                <a16:creationId xmlns:a16="http://schemas.microsoft.com/office/drawing/2014/main" id="{C0668C90-28A4-40E9-A25F-76C91AAF49AE}"/>
              </a:ext>
            </a:extLst>
          </p:cNvPr>
          <p:cNvSpPr txBox="1">
            <a:spLocks/>
          </p:cNvSpPr>
          <p:nvPr/>
        </p:nvSpPr>
        <p:spPr>
          <a:xfrm>
            <a:off x="545157" y="0"/>
            <a:ext cx="1164684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u="sng" dirty="0">
                <a:latin typeface="+mn-lt"/>
              </a:rPr>
              <a:t>Calidad de la atención en situaciones de emergencia</a:t>
            </a:r>
          </a:p>
        </p:txBody>
      </p:sp>
      <p:sp>
        <p:nvSpPr>
          <p:cNvPr id="5" name="Content Placeholder 2">
            <a:extLst>
              <a:ext uri="{FF2B5EF4-FFF2-40B4-BE49-F238E27FC236}">
                <a16:creationId xmlns:a16="http://schemas.microsoft.com/office/drawing/2014/main" id="{182E9DBF-FCB8-491A-B781-EF4C989D3951}"/>
              </a:ext>
            </a:extLst>
          </p:cNvPr>
          <p:cNvSpPr txBox="1">
            <a:spLocks/>
          </p:cNvSpPr>
          <p:nvPr/>
        </p:nvSpPr>
        <p:spPr>
          <a:xfrm>
            <a:off x="838200" y="1365509"/>
            <a:ext cx="11009243" cy="542223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b="1" dirty="0"/>
              <a:t>1) </a:t>
            </a:r>
            <a:r>
              <a:rPr lang="es-ES" b="1" dirty="0">
                <a:solidFill>
                  <a:srgbClr val="0070C0"/>
                </a:solidFill>
              </a:rPr>
              <a:t>Protección de los pacientes</a:t>
            </a:r>
            <a:r>
              <a:rPr lang="es-ES" dirty="0"/>
              <a:t>: minimizar el daño de las prácticas de asistencia sanitaria.</a:t>
            </a:r>
          </a:p>
          <a:p>
            <a:pPr lvl="1">
              <a:buFont typeface="Wingdings" charset="2"/>
              <a:buChar char="Ø"/>
            </a:pPr>
            <a:r>
              <a:rPr lang="es-ES" dirty="0"/>
              <a:t>	43 millones de incidentes médicos por año a nivel mundial.</a:t>
            </a:r>
          </a:p>
          <a:p>
            <a:pPr lvl="1">
              <a:buFont typeface="Wingdings" charset="2"/>
              <a:buChar char="Ø"/>
            </a:pPr>
            <a:r>
              <a:rPr lang="es-ES" dirty="0"/>
              <a:t>	Prevención y control de infecciones, lavado de manos, servicios de WASH en centros de salud... </a:t>
            </a:r>
          </a:p>
          <a:p>
            <a:pPr lvl="1">
              <a:buFont typeface="Wingdings" charset="2"/>
              <a:buChar char="Ø"/>
            </a:pPr>
            <a:r>
              <a:rPr lang="es-ES" dirty="0"/>
              <a:t>	Protección contra los riesgos relacionados con medicamentos y cirugías.		</a:t>
            </a:r>
          </a:p>
          <a:p>
            <a:pPr lvl="1">
              <a:spcAft>
                <a:spcPts val="1200"/>
              </a:spcAft>
              <a:buFont typeface="Wingdings" charset="2"/>
              <a:buChar char="Ø"/>
            </a:pPr>
            <a:r>
              <a:rPr lang="es-ES" dirty="0"/>
              <a:t>	Registro de incidentes médicos.			</a:t>
            </a:r>
          </a:p>
          <a:p>
            <a:pPr marL="0" indent="0">
              <a:buFont typeface="Arial" panose="020B0604020202020204" pitchFamily="34" charset="0"/>
              <a:buNone/>
            </a:pPr>
            <a:r>
              <a:rPr lang="es-ES" b="1" dirty="0"/>
              <a:t>2) </a:t>
            </a:r>
            <a:r>
              <a:rPr lang="es-ES" b="1" dirty="0">
                <a:solidFill>
                  <a:srgbClr val="0070C0"/>
                </a:solidFill>
              </a:rPr>
              <a:t>Eficacia</a:t>
            </a:r>
            <a:r>
              <a:rPr lang="es-ES" dirty="0"/>
              <a:t>: cubrir lo básico de forma correcta.</a:t>
            </a:r>
          </a:p>
          <a:p>
            <a:pPr lvl="1">
              <a:spcAft>
                <a:spcPts val="1200"/>
              </a:spcAft>
              <a:buFont typeface="Wingdings" charset="2"/>
              <a:buChar char="Ø"/>
            </a:pPr>
            <a:r>
              <a:rPr lang="es-ES" dirty="0"/>
              <a:t> 	Directrices clínicas y de adhesión, personal calificado y competente, sistemas de seguimiento de la calidad clínica...</a:t>
            </a:r>
          </a:p>
          <a:p>
            <a:pPr marL="0" indent="0">
              <a:buFont typeface="Arial" panose="020B0604020202020204" pitchFamily="34" charset="0"/>
              <a:buNone/>
            </a:pPr>
            <a:r>
              <a:rPr lang="es-ES" b="1" dirty="0"/>
              <a:t>3) </a:t>
            </a:r>
            <a:r>
              <a:rPr lang="es-ES" b="1" dirty="0">
                <a:solidFill>
                  <a:srgbClr val="0070C0"/>
                </a:solidFill>
              </a:rPr>
              <a:t>Enfoque centrado en las personas </a:t>
            </a:r>
          </a:p>
          <a:p>
            <a:pPr lvl="1">
              <a:buFont typeface="Wingdings" charset="2"/>
              <a:buChar char="Ø"/>
            </a:pPr>
            <a:r>
              <a:rPr lang="es-ES" dirty="0"/>
              <a:t> 	Culturalmente aceptable (género de los profesionales, aborto, enfoque basado en la “atención”).</a:t>
            </a:r>
          </a:p>
          <a:p>
            <a:pPr lvl="1">
              <a:buFont typeface="Wingdings" charset="2"/>
              <a:buChar char="Ø"/>
            </a:pPr>
            <a:r>
              <a:rPr lang="es-ES" dirty="0"/>
              <a:t> 	Comunicación entre médicos y pacientes, idioma...</a:t>
            </a:r>
          </a:p>
          <a:p>
            <a:pPr lvl="1">
              <a:spcAft>
                <a:spcPts val="1200"/>
              </a:spcAft>
              <a:buFont typeface="Wingdings" charset="2"/>
              <a:buChar char="Ø"/>
            </a:pPr>
            <a:r>
              <a:rPr lang="es-ES" dirty="0"/>
              <a:t> 	Recolección y uso de experiencias de pacientes. </a:t>
            </a:r>
          </a:p>
          <a:p>
            <a:pPr marL="0" indent="0">
              <a:buFont typeface="Arial" panose="020B0604020202020204" pitchFamily="34" charset="0"/>
              <a:buNone/>
            </a:pPr>
            <a:r>
              <a:rPr lang="es-ES" b="1" dirty="0"/>
              <a:t>4) </a:t>
            </a:r>
            <a:r>
              <a:rPr lang="es-ES" b="1" dirty="0">
                <a:solidFill>
                  <a:srgbClr val="0070C0"/>
                </a:solidFill>
              </a:rPr>
              <a:t>Igualdad </a:t>
            </a:r>
          </a:p>
          <a:p>
            <a:pPr lvl="1">
              <a:buFont typeface="Wingdings" charset="2"/>
              <a:buChar char="Ø"/>
            </a:pPr>
            <a:r>
              <a:rPr lang="es-ES" dirty="0"/>
              <a:t> 	Diferentes grupos de población (socioeconómicos, étnicos, religiosos, de edad, de género...).</a:t>
            </a:r>
          </a:p>
          <a:p>
            <a:pPr lvl="1">
              <a:buFont typeface="Wingdings" charset="2"/>
              <a:buChar char="Ø"/>
            </a:pPr>
            <a:r>
              <a:rPr lang="es-ES" dirty="0"/>
              <a:t> 	Personas desplazadas = comunidades locales de acogida.</a:t>
            </a:r>
          </a:p>
          <a:p>
            <a:pPr marL="0" indent="0">
              <a:buFont typeface="Arial" panose="020B0604020202020204" pitchFamily="34" charset="0"/>
              <a:buNone/>
            </a:pPr>
            <a:endParaRPr lang="en-US" b="1" dirty="0"/>
          </a:p>
          <a:p>
            <a:pPr marL="0" indent="0">
              <a:buFont typeface="Arial" panose="020B0604020202020204" pitchFamily="34" charset="0"/>
              <a:buNone/>
            </a:pPr>
            <a:endParaRPr lang="en-US" b="1" dirty="0"/>
          </a:p>
        </p:txBody>
      </p:sp>
      <p:sp>
        <p:nvSpPr>
          <p:cNvPr id="6" name="Slide Number Placeholder 5"/>
          <p:cNvSpPr>
            <a:spLocks noGrp="1"/>
          </p:cNvSpPr>
          <p:nvPr>
            <p:ph type="sldNum" sz="quarter" idx="12"/>
          </p:nvPr>
        </p:nvSpPr>
        <p:spPr/>
        <p:txBody>
          <a:bodyPr/>
          <a:lstStyle/>
          <a:p>
            <a:fld id="{00865948-8B76-4A50-B7DB-B45DBE1BD062}" type="slidenum">
              <a:rPr lang="fr-CH" smtClean="0"/>
              <a:t>45</a:t>
            </a:fld>
            <a:endParaRPr lang="fr-CH"/>
          </a:p>
        </p:txBody>
      </p:sp>
    </p:spTree>
    <p:extLst>
      <p:ext uri="{BB962C8B-B14F-4D97-AF65-F5344CB8AC3E}">
        <p14:creationId xmlns:p14="http://schemas.microsoft.com/office/powerpoint/2010/main" val="8750386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AFB966-BD12-4104-89F5-BA4FEC8B5FF3}"/>
              </a:ext>
            </a:extLst>
          </p:cNvPr>
          <p:cNvSpPr>
            <a:spLocks noGrp="1"/>
          </p:cNvSpPr>
          <p:nvPr>
            <p:ph type="sldNum" sz="quarter" idx="12"/>
          </p:nvPr>
        </p:nvSpPr>
        <p:spPr/>
        <p:txBody>
          <a:bodyPr/>
          <a:lstStyle/>
          <a:p>
            <a:fld id="{00865948-8B76-4A50-B7DB-B45DBE1BD062}" type="slidenum">
              <a:rPr lang="fr-CH" smtClean="0"/>
              <a:t>46</a:t>
            </a:fld>
            <a:endParaRPr lang="fr-CH"/>
          </a:p>
        </p:txBody>
      </p:sp>
      <p:sp>
        <p:nvSpPr>
          <p:cNvPr id="3" name="TextBox 2">
            <a:extLst>
              <a:ext uri="{FF2B5EF4-FFF2-40B4-BE49-F238E27FC236}">
                <a16:creationId xmlns:a16="http://schemas.microsoft.com/office/drawing/2014/main" id="{CE8682E4-02E7-408B-901D-9CE83D52B833}"/>
              </a:ext>
            </a:extLst>
          </p:cNvPr>
          <p:cNvSpPr txBox="1"/>
          <p:nvPr/>
        </p:nvSpPr>
        <p:spPr>
          <a:xfrm>
            <a:off x="1342696" y="354720"/>
            <a:ext cx="9506607" cy="1446550"/>
          </a:xfrm>
          <a:prstGeom prst="rect">
            <a:avLst/>
          </a:prstGeom>
          <a:noFill/>
        </p:spPr>
        <p:txBody>
          <a:bodyPr wrap="square" rtlCol="0">
            <a:spAutoFit/>
          </a:bodyPr>
          <a:lstStyle/>
          <a:p>
            <a:pPr algn="ctr"/>
            <a:r>
              <a:rPr lang="es-ES" sz="4400" u="sng" dirty="0"/>
              <a:t>Calidad de la atención en situaciones de emergencia sanitaria </a:t>
            </a:r>
          </a:p>
        </p:txBody>
      </p:sp>
      <p:sp>
        <p:nvSpPr>
          <p:cNvPr id="4" name="TextBox 3">
            <a:extLst>
              <a:ext uri="{FF2B5EF4-FFF2-40B4-BE49-F238E27FC236}">
                <a16:creationId xmlns:a16="http://schemas.microsoft.com/office/drawing/2014/main" id="{8F836CD0-7D87-45F1-8674-7F67D3731C0A}"/>
              </a:ext>
            </a:extLst>
          </p:cNvPr>
          <p:cNvSpPr txBox="1"/>
          <p:nvPr/>
        </p:nvSpPr>
        <p:spPr>
          <a:xfrm>
            <a:off x="1342696" y="2820395"/>
            <a:ext cx="9793390" cy="2985433"/>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s-ES" sz="2800" dirty="0"/>
              <a:t>Establecimiento de un equipo de tareas para la mejora de la calidad dentro del Clúster Mundial de Salud.</a:t>
            </a:r>
          </a:p>
          <a:p>
            <a:pPr marL="285750" indent="-285750">
              <a:spcBef>
                <a:spcPts val="1200"/>
              </a:spcBef>
              <a:buFont typeface="Arial" panose="020B0604020202020204" pitchFamily="34" charset="0"/>
              <a:buChar char="•"/>
            </a:pPr>
            <a:r>
              <a:rPr lang="es-ES" sz="2800" dirty="0"/>
              <a:t>Herramienta de evaluación de la calidad de los centros de atención primaria para contextos humanitarios.</a:t>
            </a:r>
          </a:p>
          <a:p>
            <a:pPr marL="285750" indent="-285750">
              <a:spcBef>
                <a:spcPts val="1200"/>
              </a:spcBef>
              <a:buFont typeface="Arial" panose="020B0604020202020204" pitchFamily="34" charset="0"/>
              <a:buChar char="•"/>
            </a:pPr>
            <a:r>
              <a:rPr lang="es-ES" sz="2800" dirty="0"/>
              <a:t>Inversión en despliegues rápidos/equipos médicos de emergencia para el control de calidad.</a:t>
            </a:r>
          </a:p>
        </p:txBody>
      </p:sp>
      <p:sp>
        <p:nvSpPr>
          <p:cNvPr id="5" name="TextBox 4">
            <a:extLst>
              <a:ext uri="{FF2B5EF4-FFF2-40B4-BE49-F238E27FC236}">
                <a16:creationId xmlns:a16="http://schemas.microsoft.com/office/drawing/2014/main" id="{49E3144D-84D8-449E-B451-482737162F5E}"/>
              </a:ext>
            </a:extLst>
          </p:cNvPr>
          <p:cNvSpPr txBox="1"/>
          <p:nvPr/>
        </p:nvSpPr>
        <p:spPr>
          <a:xfrm>
            <a:off x="1342696" y="2174064"/>
            <a:ext cx="5573577" cy="861774"/>
          </a:xfrm>
          <a:prstGeom prst="rect">
            <a:avLst/>
          </a:prstGeom>
          <a:noFill/>
        </p:spPr>
        <p:txBody>
          <a:bodyPr wrap="none" rtlCol="0">
            <a:spAutoFit/>
          </a:bodyPr>
          <a:lstStyle/>
          <a:p>
            <a:r>
              <a:rPr lang="es-ES" sz="3200" b="1" dirty="0">
                <a:solidFill>
                  <a:srgbClr val="0000FF"/>
                </a:solidFill>
              </a:rPr>
              <a:t>¿Qué está sucediendo en la zona? </a:t>
            </a:r>
          </a:p>
          <a:p>
            <a:endParaRPr lang="fr-CH" dirty="0"/>
          </a:p>
        </p:txBody>
      </p:sp>
      <p:sp>
        <p:nvSpPr>
          <p:cNvPr id="6" name="Rectangle 5">
            <a:extLst>
              <a:ext uri="{FF2B5EF4-FFF2-40B4-BE49-F238E27FC236}">
                <a16:creationId xmlns:a16="http://schemas.microsoft.com/office/drawing/2014/main" id="{C7E6E272-0F93-42E3-9C3C-E8296BCB04D4}"/>
              </a:ext>
            </a:extLst>
          </p:cNvPr>
          <p:cNvSpPr/>
          <p:nvPr/>
        </p:nvSpPr>
        <p:spPr>
          <a:xfrm>
            <a:off x="6351"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s-ES">
                <a:solidFill>
                  <a:schemeClr val="bg1"/>
                </a:solidFill>
              </a:rPr>
              <a:t>Curso HELP</a:t>
            </a:r>
          </a:p>
        </p:txBody>
      </p:sp>
      <p:sp>
        <p:nvSpPr>
          <p:cNvPr id="7" name="Rectangle 6">
            <a:extLst>
              <a:ext uri="{FF2B5EF4-FFF2-40B4-BE49-F238E27FC236}">
                <a16:creationId xmlns:a16="http://schemas.microsoft.com/office/drawing/2014/main" id="{0BDAEE05-EB23-431D-9588-726A3809C824}"/>
              </a:ext>
            </a:extLst>
          </p:cNvPr>
          <p:cNvSpPr/>
          <p:nvPr/>
        </p:nvSpPr>
        <p:spPr>
          <a:xfrm>
            <a:off x="5329636" y="3480310"/>
            <a:ext cx="1532727" cy="369332"/>
          </a:xfrm>
          <a:prstGeom prst="rect">
            <a:avLst/>
          </a:prstGeom>
        </p:spPr>
        <p:txBody>
          <a:bodyPr wrap="none">
            <a:spAutoFit/>
          </a:bodyPr>
          <a:lstStyle/>
          <a:p>
            <a:r>
              <a:rPr lang="es-ES">
                <a:solidFill>
                  <a:schemeClr val="bg1"/>
                </a:solidFill>
              </a:rPr>
              <a:t>Curso HELP</a:t>
            </a:r>
          </a:p>
        </p:txBody>
      </p:sp>
    </p:spTree>
    <p:extLst>
      <p:ext uri="{BB962C8B-B14F-4D97-AF65-F5344CB8AC3E}">
        <p14:creationId xmlns:p14="http://schemas.microsoft.com/office/powerpoint/2010/main" val="26817673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3081D2-C857-4735-883A-5EC89C3C4420}"/>
              </a:ext>
            </a:extLst>
          </p:cNvPr>
          <p:cNvSpPr>
            <a:spLocks noGrp="1"/>
          </p:cNvSpPr>
          <p:nvPr>
            <p:ph type="sldNum" sz="quarter" idx="12"/>
          </p:nvPr>
        </p:nvSpPr>
        <p:spPr/>
        <p:txBody>
          <a:bodyPr/>
          <a:lstStyle/>
          <a:p>
            <a:fld id="{00865948-8B76-4A50-B7DB-B45DBE1BD062}" type="slidenum">
              <a:rPr lang="fr-CH" smtClean="0"/>
              <a:t>47</a:t>
            </a:fld>
            <a:endParaRPr lang="fr-CH"/>
          </a:p>
        </p:txBody>
      </p:sp>
      <p:pic>
        <p:nvPicPr>
          <p:cNvPr id="3" name="Picture 2">
            <a:extLst>
              <a:ext uri="{FF2B5EF4-FFF2-40B4-BE49-F238E27FC236}">
                <a16:creationId xmlns:a16="http://schemas.microsoft.com/office/drawing/2014/main" id="{0AF268AA-ACA3-4F73-BA0E-76E86391946F}"/>
              </a:ext>
            </a:extLst>
          </p:cNvPr>
          <p:cNvPicPr>
            <a:picLocks noChangeAspect="1"/>
          </p:cNvPicPr>
          <p:nvPr/>
        </p:nvPicPr>
        <p:blipFill>
          <a:blip r:embed="rId2"/>
          <a:stretch>
            <a:fillRect/>
          </a:stretch>
        </p:blipFill>
        <p:spPr>
          <a:xfrm>
            <a:off x="2705521" y="2346853"/>
            <a:ext cx="7015594" cy="3654425"/>
          </a:xfrm>
          <a:prstGeom prst="rect">
            <a:avLst/>
          </a:prstGeom>
        </p:spPr>
      </p:pic>
      <p:sp>
        <p:nvSpPr>
          <p:cNvPr id="4" name="Title 1">
            <a:extLst>
              <a:ext uri="{FF2B5EF4-FFF2-40B4-BE49-F238E27FC236}">
                <a16:creationId xmlns:a16="http://schemas.microsoft.com/office/drawing/2014/main" id="{BCEFE2E8-B29E-49D2-B9DB-6CC33F22E55E}"/>
              </a:ext>
            </a:extLst>
          </p:cNvPr>
          <p:cNvSpPr txBox="1">
            <a:spLocks/>
          </p:cNvSpPr>
          <p:nvPr/>
        </p:nvSpPr>
        <p:spPr>
          <a:xfrm>
            <a:off x="838200" y="84375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u="sng">
                <a:latin typeface="+mn-lt"/>
              </a:rPr>
              <a:t>Preguntas</a:t>
            </a:r>
          </a:p>
        </p:txBody>
      </p:sp>
      <p:sp>
        <p:nvSpPr>
          <p:cNvPr id="6" name="Rectangle 5">
            <a:extLst>
              <a:ext uri="{FF2B5EF4-FFF2-40B4-BE49-F238E27FC236}">
                <a16:creationId xmlns:a16="http://schemas.microsoft.com/office/drawing/2014/main" id="{24B0865C-A6CE-46E0-A6FB-F499A3B0B37E}"/>
              </a:ext>
            </a:extLst>
          </p:cNvPr>
          <p:cNvSpPr/>
          <p:nvPr/>
        </p:nvSpPr>
        <p:spPr>
          <a:xfrm>
            <a:off x="6351"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98AEA09F-3187-4D7D-A76A-E782EBB99DC4}"/>
              </a:ext>
            </a:extLst>
          </p:cNvPr>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399373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Title 4"/>
          <p:cNvSpPr txBox="1">
            <a:spLocks/>
          </p:cNvSpPr>
          <p:nvPr/>
        </p:nvSpPr>
        <p:spPr>
          <a:xfrm>
            <a:off x="838200" y="14027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u="sng">
                <a:latin typeface="+mn-lt"/>
              </a:rPr>
              <a:t>Servicios de salud en su país</a:t>
            </a:r>
          </a:p>
        </p:txBody>
      </p:sp>
      <p:sp>
        <p:nvSpPr>
          <p:cNvPr id="5" name="Content Placeholder 3"/>
          <p:cNvSpPr txBox="1">
            <a:spLocks/>
          </p:cNvSpPr>
          <p:nvPr/>
        </p:nvSpPr>
        <p:spPr>
          <a:xfrm>
            <a:off x="1068770" y="1580092"/>
            <a:ext cx="10515600" cy="48758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 sz="3500" b="1" dirty="0">
                <a:solidFill>
                  <a:srgbClr val="0000FF"/>
                </a:solidFill>
              </a:rPr>
              <a:t>Trabajo grupal </a:t>
            </a:r>
          </a:p>
          <a:p>
            <a:pPr marL="0" indent="0" algn="ctr">
              <a:buFont typeface="Arial" panose="020B0604020202020204" pitchFamily="34" charset="0"/>
              <a:buNone/>
            </a:pPr>
            <a:r>
              <a:rPr lang="es-ES" dirty="0"/>
              <a:t>Analicen cómo se organiza el sistema de salud en el país donde viven o trabajan.</a:t>
            </a:r>
          </a:p>
          <a:p>
            <a:pPr marL="0" indent="0">
              <a:buFont typeface="Arial" panose="020B0604020202020204" pitchFamily="34" charset="0"/>
              <a:buNone/>
            </a:pPr>
            <a:endParaRPr lang="en-GB" dirty="0"/>
          </a:p>
          <a:p>
            <a:pPr marL="0" indent="0" algn="ctr">
              <a:buFont typeface="Arial" panose="020B0604020202020204" pitchFamily="34" charset="0"/>
              <a:buNone/>
            </a:pPr>
            <a:r>
              <a:rPr lang="es-ES" dirty="0"/>
              <a:t>¿A dónde se dirigen las personas cuando se enferman? ¿Quiénes prestan los servicios de salud y cuáles son sus competencias? ¿Cómo se organizan los servicios? ¿Quién es el responsable? ¿Cuál es el mecanismo de coordinación que existe entre los prestadores? ¿Cómo funciona el sistema de derivación? ¿A dónde se dirigen las mujeres embarazadas para recibir atención prenatal o por parto? ¿En qué medida están disponibles los medicamentos y otras pruebas o insumos médicos? ¿Quién paga qué servicio? ¿Quién tiene la responsabilidad de los sistemas de información sanitaria? </a:t>
            </a:r>
          </a:p>
          <a:p>
            <a:pPr marL="0" indent="0" algn="ctr">
              <a:buFont typeface="Arial" panose="020B0604020202020204" pitchFamily="34" charset="0"/>
              <a:buNone/>
            </a:pPr>
            <a:r>
              <a:rPr lang="es-ES" dirty="0"/>
              <a:t>Expliquen las diferencias entre los países.</a:t>
            </a:r>
          </a:p>
          <a:p>
            <a:pPr marL="0" indent="0" algn="ctr">
              <a:buFont typeface="Arial" panose="020B0604020202020204" pitchFamily="34" charset="0"/>
              <a:buNone/>
            </a:pPr>
            <a:r>
              <a:rPr lang="es-ES" dirty="0"/>
              <a:t>El tiempo para presentar los resultados al resto de los participantes es de </a:t>
            </a:r>
            <a:r>
              <a:rPr lang="es-ES" b="1" dirty="0">
                <a:solidFill>
                  <a:srgbClr val="FF0000"/>
                </a:solidFill>
              </a:rPr>
              <a:t>10 minutos</a:t>
            </a:r>
            <a:r>
              <a:rPr lang="es-ES" dirty="0"/>
              <a:t>.</a:t>
            </a:r>
          </a:p>
          <a:p>
            <a:pPr marL="0" indent="0">
              <a:buFont typeface="Arial" panose="020B0604020202020204" pitchFamily="34" charset="0"/>
              <a:buNone/>
            </a:pPr>
            <a:endParaRPr lang="en-GB" dirty="0"/>
          </a:p>
        </p:txBody>
      </p:sp>
      <p:sp>
        <p:nvSpPr>
          <p:cNvPr id="6" name="Slide Number Placeholder 5"/>
          <p:cNvSpPr>
            <a:spLocks noGrp="1"/>
          </p:cNvSpPr>
          <p:nvPr>
            <p:ph type="sldNum" sz="quarter" idx="12"/>
          </p:nvPr>
        </p:nvSpPr>
        <p:spPr/>
        <p:txBody>
          <a:bodyPr/>
          <a:lstStyle/>
          <a:p>
            <a:fld id="{00865948-8B76-4A50-B7DB-B45DBE1BD062}" type="slidenum">
              <a:rPr lang="fr-CH" smtClean="0"/>
              <a:t>5</a:t>
            </a:fld>
            <a:endParaRPr lang="fr-CH"/>
          </a:p>
        </p:txBody>
      </p:sp>
    </p:spTree>
    <p:extLst>
      <p:ext uri="{BB962C8B-B14F-4D97-AF65-F5344CB8AC3E}">
        <p14:creationId xmlns:p14="http://schemas.microsoft.com/office/powerpoint/2010/main" val="3304234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TextBox 3"/>
          <p:cNvSpPr txBox="1"/>
          <p:nvPr/>
        </p:nvSpPr>
        <p:spPr>
          <a:xfrm>
            <a:off x="3796612" y="194735"/>
            <a:ext cx="4823565" cy="769441"/>
          </a:xfrm>
          <a:prstGeom prst="rect">
            <a:avLst/>
          </a:prstGeom>
          <a:noFill/>
        </p:spPr>
        <p:txBody>
          <a:bodyPr wrap="none" rtlCol="0">
            <a:spAutoFit/>
          </a:bodyPr>
          <a:lstStyle/>
          <a:p>
            <a:r>
              <a:rPr lang="es-ES" sz="4400" u="sng"/>
              <a:t>Pirámide de la salud</a:t>
            </a:r>
          </a:p>
        </p:txBody>
      </p:sp>
      <p:sp>
        <p:nvSpPr>
          <p:cNvPr id="5" name="Isosceles Triangle 4"/>
          <p:cNvSpPr/>
          <p:nvPr/>
        </p:nvSpPr>
        <p:spPr>
          <a:xfrm>
            <a:off x="1415775" y="1161100"/>
            <a:ext cx="5910468" cy="5163869"/>
          </a:xfrm>
          <a:prstGeom prst="triangl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6" name="Straight Connector 5"/>
          <p:cNvCxnSpPr/>
          <p:nvPr/>
        </p:nvCxnSpPr>
        <p:spPr>
          <a:xfrm>
            <a:off x="2313423" y="5267527"/>
            <a:ext cx="414020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603500" y="4592184"/>
            <a:ext cx="356235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951691" y="3820477"/>
            <a:ext cx="2829983"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144713" y="5355717"/>
            <a:ext cx="2273315" cy="461665"/>
          </a:xfrm>
          <a:prstGeom prst="rect">
            <a:avLst/>
          </a:prstGeom>
          <a:noFill/>
        </p:spPr>
        <p:txBody>
          <a:bodyPr wrap="none" rtlCol="0">
            <a:spAutoFit/>
          </a:bodyPr>
          <a:lstStyle/>
          <a:p>
            <a:pPr algn="ctr"/>
            <a:r>
              <a:rPr lang="es-ES" sz="2400" dirty="0"/>
              <a:t>Puestos de salud</a:t>
            </a:r>
          </a:p>
        </p:txBody>
      </p:sp>
      <p:sp>
        <p:nvSpPr>
          <p:cNvPr id="10" name="TextBox 9"/>
          <p:cNvSpPr txBox="1"/>
          <p:nvPr/>
        </p:nvSpPr>
        <p:spPr>
          <a:xfrm>
            <a:off x="3151557" y="4687700"/>
            <a:ext cx="2263953" cy="461665"/>
          </a:xfrm>
          <a:prstGeom prst="rect">
            <a:avLst/>
          </a:prstGeom>
          <a:noFill/>
        </p:spPr>
        <p:txBody>
          <a:bodyPr wrap="none" rtlCol="0">
            <a:spAutoFit/>
          </a:bodyPr>
          <a:lstStyle/>
          <a:p>
            <a:pPr algn="ctr"/>
            <a:r>
              <a:rPr lang="es-ES" sz="2400" dirty="0"/>
              <a:t>Centros de salud</a:t>
            </a:r>
          </a:p>
        </p:txBody>
      </p:sp>
      <p:sp>
        <p:nvSpPr>
          <p:cNvPr id="11" name="TextBox 10"/>
          <p:cNvSpPr txBox="1"/>
          <p:nvPr/>
        </p:nvSpPr>
        <p:spPr>
          <a:xfrm>
            <a:off x="2662630" y="3976084"/>
            <a:ext cx="3444789" cy="461665"/>
          </a:xfrm>
          <a:prstGeom prst="rect">
            <a:avLst/>
          </a:prstGeom>
          <a:noFill/>
        </p:spPr>
        <p:txBody>
          <a:bodyPr wrap="none" rtlCol="0">
            <a:spAutoFit/>
          </a:bodyPr>
          <a:lstStyle/>
          <a:p>
            <a:pPr algn="ctr"/>
            <a:r>
              <a:rPr lang="es-ES" sz="2400" dirty="0"/>
              <a:t>Hospitales de primer nivel</a:t>
            </a:r>
          </a:p>
        </p:txBody>
      </p:sp>
      <p:sp>
        <p:nvSpPr>
          <p:cNvPr id="12" name="TextBox 11"/>
          <p:cNvSpPr txBox="1"/>
          <p:nvPr/>
        </p:nvSpPr>
        <p:spPr>
          <a:xfrm>
            <a:off x="2717785" y="2394658"/>
            <a:ext cx="3374515" cy="1200329"/>
          </a:xfrm>
          <a:prstGeom prst="rect">
            <a:avLst/>
          </a:prstGeom>
          <a:noFill/>
        </p:spPr>
        <p:txBody>
          <a:bodyPr wrap="none" rtlCol="0">
            <a:spAutoFit/>
          </a:bodyPr>
          <a:lstStyle/>
          <a:p>
            <a:pPr algn="ctr"/>
            <a:r>
              <a:rPr lang="es-ES" sz="2400" dirty="0"/>
              <a:t>Hospitales </a:t>
            </a:r>
          </a:p>
          <a:p>
            <a:pPr algn="ctr"/>
            <a:r>
              <a:rPr lang="es-ES" sz="2400" dirty="0"/>
              <a:t>más importantes/</a:t>
            </a:r>
          </a:p>
          <a:p>
            <a:pPr algn="ctr"/>
            <a:r>
              <a:rPr lang="es-ES" sz="2400" dirty="0"/>
              <a:t>de atención especializada</a:t>
            </a:r>
          </a:p>
        </p:txBody>
      </p:sp>
      <p:cxnSp>
        <p:nvCxnSpPr>
          <p:cNvPr id="13" name="Straight Connector 12"/>
          <p:cNvCxnSpPr/>
          <p:nvPr/>
        </p:nvCxnSpPr>
        <p:spPr>
          <a:xfrm>
            <a:off x="7511128" y="1342151"/>
            <a:ext cx="51721" cy="48097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533768" y="3794221"/>
            <a:ext cx="3471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547020" y="4609578"/>
            <a:ext cx="3471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37627" y="4903046"/>
            <a:ext cx="3191933" cy="1815882"/>
          </a:xfrm>
          <a:prstGeom prst="rect">
            <a:avLst/>
          </a:prstGeom>
          <a:noFill/>
        </p:spPr>
        <p:txBody>
          <a:bodyPr wrap="square" rtlCol="0">
            <a:spAutoFit/>
          </a:bodyPr>
          <a:lstStyle/>
          <a:p>
            <a:pPr algn="ctr"/>
            <a:r>
              <a:rPr lang="es-ES" sz="2800" dirty="0"/>
              <a:t>Primer nivel de atención: centros de salud de atención primaria</a:t>
            </a:r>
          </a:p>
        </p:txBody>
      </p:sp>
      <p:sp>
        <p:nvSpPr>
          <p:cNvPr id="17" name="TextBox 16"/>
          <p:cNvSpPr txBox="1"/>
          <p:nvPr/>
        </p:nvSpPr>
        <p:spPr>
          <a:xfrm>
            <a:off x="8010845" y="3651329"/>
            <a:ext cx="3191933" cy="1384995"/>
          </a:xfrm>
          <a:prstGeom prst="rect">
            <a:avLst/>
          </a:prstGeom>
          <a:noFill/>
        </p:spPr>
        <p:txBody>
          <a:bodyPr wrap="square" rtlCol="0">
            <a:spAutoFit/>
          </a:bodyPr>
          <a:lstStyle/>
          <a:p>
            <a:pPr algn="ctr"/>
            <a:r>
              <a:rPr lang="es-ES" sz="2800" dirty="0"/>
              <a:t>Segundo nivel de atención: hospitales distritales</a:t>
            </a:r>
          </a:p>
        </p:txBody>
      </p:sp>
      <p:sp>
        <p:nvSpPr>
          <p:cNvPr id="18" name="TextBox 17"/>
          <p:cNvSpPr txBox="1"/>
          <p:nvPr/>
        </p:nvSpPr>
        <p:spPr>
          <a:xfrm>
            <a:off x="8010845" y="2309823"/>
            <a:ext cx="3191933" cy="954107"/>
          </a:xfrm>
          <a:prstGeom prst="rect">
            <a:avLst/>
          </a:prstGeom>
          <a:noFill/>
        </p:spPr>
        <p:txBody>
          <a:bodyPr wrap="square" rtlCol="0">
            <a:spAutoFit/>
          </a:bodyPr>
          <a:lstStyle/>
          <a:p>
            <a:pPr algn="ctr"/>
            <a:r>
              <a:rPr lang="es-ES" sz="2800" dirty="0"/>
              <a:t>Tercer nivel de atención: hospitales de derivación</a:t>
            </a:r>
          </a:p>
        </p:txBody>
      </p:sp>
      <p:cxnSp>
        <p:nvCxnSpPr>
          <p:cNvPr id="19" name="Straight Connector 18"/>
          <p:cNvCxnSpPr/>
          <p:nvPr/>
        </p:nvCxnSpPr>
        <p:spPr>
          <a:xfrm flipV="1">
            <a:off x="1917700" y="5915227"/>
            <a:ext cx="4916923" cy="26257"/>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474763" y="5921082"/>
            <a:ext cx="1636987" cy="461665"/>
          </a:xfrm>
          <a:prstGeom prst="rect">
            <a:avLst/>
          </a:prstGeom>
          <a:noFill/>
        </p:spPr>
        <p:txBody>
          <a:bodyPr wrap="none" rtlCol="0">
            <a:spAutoFit/>
          </a:bodyPr>
          <a:lstStyle/>
          <a:p>
            <a:pPr algn="ctr"/>
            <a:r>
              <a:rPr lang="es-ES" sz="2400"/>
              <a:t>Comunidad</a:t>
            </a:r>
          </a:p>
        </p:txBody>
      </p:sp>
      <p:cxnSp>
        <p:nvCxnSpPr>
          <p:cNvPr id="21" name="Straight Arrow Connector 20"/>
          <p:cNvCxnSpPr/>
          <p:nvPr/>
        </p:nvCxnSpPr>
        <p:spPr>
          <a:xfrm flipH="1">
            <a:off x="1232220" y="1342151"/>
            <a:ext cx="2675465" cy="4710128"/>
          </a:xfrm>
          <a:prstGeom prst="straightConnector1">
            <a:avLst/>
          </a:prstGeom>
          <a:ln w="28575">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17988524">
            <a:off x="685692" y="3498245"/>
            <a:ext cx="3103172" cy="461665"/>
          </a:xfrm>
          <a:prstGeom prst="rect">
            <a:avLst/>
          </a:prstGeom>
          <a:noFill/>
        </p:spPr>
        <p:txBody>
          <a:bodyPr wrap="square" rtlCol="0">
            <a:spAutoFit/>
          </a:bodyPr>
          <a:lstStyle/>
          <a:p>
            <a:pPr algn="ctr"/>
            <a:r>
              <a:rPr lang="es-ES" sz="2400"/>
              <a:t>Derivación</a:t>
            </a:r>
          </a:p>
        </p:txBody>
      </p:sp>
      <p:sp>
        <p:nvSpPr>
          <p:cNvPr id="23" name="Slide Number Placeholder 22"/>
          <p:cNvSpPr>
            <a:spLocks noGrp="1"/>
          </p:cNvSpPr>
          <p:nvPr>
            <p:ph type="sldNum" sz="quarter" idx="12"/>
          </p:nvPr>
        </p:nvSpPr>
        <p:spPr/>
        <p:txBody>
          <a:bodyPr/>
          <a:lstStyle/>
          <a:p>
            <a:fld id="{00865948-8B76-4A50-B7DB-B45DBE1BD062}" type="slidenum">
              <a:rPr lang="fr-CH" smtClean="0"/>
              <a:t>6</a:t>
            </a:fld>
            <a:endParaRPr lang="fr-CH" dirty="0"/>
          </a:p>
        </p:txBody>
      </p:sp>
    </p:spTree>
    <p:extLst>
      <p:ext uri="{BB962C8B-B14F-4D97-AF65-F5344CB8AC3E}">
        <p14:creationId xmlns:p14="http://schemas.microsoft.com/office/powerpoint/2010/main" val="3018255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Title 1">
            <a:extLst>
              <a:ext uri="{FF2B5EF4-FFF2-40B4-BE49-F238E27FC236}">
                <a16:creationId xmlns:a16="http://schemas.microsoft.com/office/drawing/2014/main" id="{4A8EAB2D-E67B-4B6F-8966-E3B4B890762A}"/>
              </a:ext>
            </a:extLst>
          </p:cNvPr>
          <p:cNvSpPr txBox="1">
            <a:spLocks/>
          </p:cNvSpPr>
          <p:nvPr/>
        </p:nvSpPr>
        <p:spPr>
          <a:xfrm>
            <a:off x="680084" y="128559"/>
            <a:ext cx="1091316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dirty="0">
                <a:latin typeface="+mn-lt"/>
              </a:rPr>
              <a:t>El </a:t>
            </a:r>
            <a:r>
              <a:rPr lang="es-ES" u="sng" dirty="0">
                <a:latin typeface="+mn-lt"/>
              </a:rPr>
              <a:t>‘‘paquete de servicios de salud’’ </a:t>
            </a:r>
          </a:p>
        </p:txBody>
      </p:sp>
      <p:sp>
        <p:nvSpPr>
          <p:cNvPr id="5" name="Content Placeholder 2">
            <a:extLst>
              <a:ext uri="{FF2B5EF4-FFF2-40B4-BE49-F238E27FC236}">
                <a16:creationId xmlns:a16="http://schemas.microsoft.com/office/drawing/2014/main" id="{29FFC0DD-F819-48A2-ADCF-E9D5AFA23BAB}"/>
              </a:ext>
            </a:extLst>
          </p:cNvPr>
          <p:cNvSpPr txBox="1">
            <a:spLocks/>
          </p:cNvSpPr>
          <p:nvPr/>
        </p:nvSpPr>
        <p:spPr>
          <a:xfrm>
            <a:off x="1189336" y="1407206"/>
            <a:ext cx="10797209" cy="4988407"/>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es-ES" dirty="0"/>
              <a:t>Se refiere a los servicios que se prestarán en un contexto específico.</a:t>
            </a:r>
          </a:p>
          <a:p>
            <a:pPr>
              <a:spcBef>
                <a:spcPts val="1800"/>
              </a:spcBef>
            </a:pPr>
            <a:r>
              <a:rPr lang="es-ES" dirty="0"/>
              <a:t>Muchos países tienen un paquete nacional de servicios de salud: mínimo, complementario, básico o esencial. </a:t>
            </a:r>
          </a:p>
          <a:p>
            <a:pPr>
              <a:spcBef>
                <a:spcPts val="1800"/>
              </a:spcBef>
            </a:pPr>
            <a:r>
              <a:rPr lang="es-ES" dirty="0"/>
              <a:t>Se basa en la carga de la enfermedad, en las necesidades de servicios de salud y en la disponibilidad de recursos.</a:t>
            </a:r>
          </a:p>
          <a:p>
            <a:pPr>
              <a:spcBef>
                <a:spcPts val="1800"/>
              </a:spcBef>
            </a:pPr>
            <a:r>
              <a:rPr lang="es-ES" dirty="0"/>
              <a:t>Define los servicios a través de una plataforma de prestación, incluido el sistema de derivación.</a:t>
            </a:r>
          </a:p>
          <a:p>
            <a:pPr>
              <a:spcBef>
                <a:spcPts val="1800"/>
              </a:spcBef>
            </a:pPr>
            <a:r>
              <a:rPr lang="es-ES" dirty="0"/>
              <a:t>Sirve de referencia para costos, planificación, asignación de recursos, capacitación y seguimiento.</a:t>
            </a:r>
          </a:p>
          <a:p>
            <a:pPr>
              <a:spcBef>
                <a:spcPts val="1800"/>
              </a:spcBef>
            </a:pPr>
            <a:r>
              <a:rPr lang="es-ES" dirty="0"/>
              <a:t>Orientación internacional: DCP3, cobertura sanitaria universal esencial, Paquete de prioridad alta, PSMI, ESFERA. </a:t>
            </a:r>
          </a:p>
          <a:p>
            <a:pPr>
              <a:spcBef>
                <a:spcPts val="1800"/>
              </a:spcBef>
            </a:pPr>
            <a:r>
              <a:rPr lang="es-ES" dirty="0"/>
              <a:t>En algunos casos, es solo una expresión de deseo; en otros, un derecho a un “paquete de beneficios”.</a:t>
            </a:r>
          </a:p>
          <a:p>
            <a:pPr>
              <a:spcBef>
                <a:spcPts val="1800"/>
              </a:spcBef>
            </a:pPr>
            <a:r>
              <a:rPr lang="es-ES" dirty="0"/>
              <a:t>Definición del paquete de servicios de salud prioritarios en situaciones de emergencia (trabajo en curso del Clúster Global de Salud).</a:t>
            </a:r>
          </a:p>
          <a:p>
            <a:pPr>
              <a:spcBef>
                <a:spcPts val="1800"/>
              </a:spcBef>
            </a:pPr>
            <a:endParaRPr lang="en-US" dirty="0"/>
          </a:p>
        </p:txBody>
      </p:sp>
      <p:sp>
        <p:nvSpPr>
          <p:cNvPr id="6" name="Slide Number Placeholder 5"/>
          <p:cNvSpPr>
            <a:spLocks noGrp="1"/>
          </p:cNvSpPr>
          <p:nvPr>
            <p:ph type="sldNum" sz="quarter" idx="12"/>
          </p:nvPr>
        </p:nvSpPr>
        <p:spPr/>
        <p:txBody>
          <a:bodyPr/>
          <a:lstStyle/>
          <a:p>
            <a:fld id="{00865948-8B76-4A50-B7DB-B45DBE1BD062}" type="slidenum">
              <a:rPr lang="fr-CH" smtClean="0"/>
              <a:t>7</a:t>
            </a:fld>
            <a:endParaRPr lang="fr-CH"/>
          </a:p>
        </p:txBody>
      </p:sp>
    </p:spTree>
    <p:extLst>
      <p:ext uri="{BB962C8B-B14F-4D97-AF65-F5344CB8AC3E}">
        <p14:creationId xmlns:p14="http://schemas.microsoft.com/office/powerpoint/2010/main" val="136607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Title 1">
            <a:extLst>
              <a:ext uri="{FF2B5EF4-FFF2-40B4-BE49-F238E27FC236}">
                <a16:creationId xmlns:a16="http://schemas.microsoft.com/office/drawing/2014/main" id="{746974EA-7B8B-4CCE-BC90-24173A585247}"/>
              </a:ext>
            </a:extLst>
          </p:cNvPr>
          <p:cNvSpPr txBox="1">
            <a:spLocks/>
          </p:cNvSpPr>
          <p:nvPr/>
        </p:nvSpPr>
        <p:spPr>
          <a:xfrm>
            <a:off x="405557" y="59267"/>
            <a:ext cx="11786443" cy="12686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u="sng" dirty="0">
                <a:latin typeface="+mn-lt"/>
              </a:rPr>
              <a:t>Ejemplo de un “paquete esencial de servicios de salud”</a:t>
            </a:r>
            <a:r>
              <a:rPr lang="es-ES" sz="4000" dirty="0">
                <a:latin typeface="+mn-lt"/>
              </a:rPr>
              <a:t> </a:t>
            </a:r>
            <a:br>
              <a:rPr lang="es-ES" sz="4000" dirty="0">
                <a:latin typeface="+mn-lt"/>
              </a:rPr>
            </a:br>
            <a:r>
              <a:rPr lang="es-ES" sz="4000" dirty="0">
                <a:latin typeface="+mn-lt"/>
              </a:rPr>
              <a:t>(obtenido del Plan Nacional Estratégico de Salud de Nigeria)</a:t>
            </a:r>
          </a:p>
        </p:txBody>
      </p:sp>
      <p:pic>
        <p:nvPicPr>
          <p:cNvPr id="5" name="Content Placeholder 6">
            <a:extLst>
              <a:ext uri="{FF2B5EF4-FFF2-40B4-BE49-F238E27FC236}">
                <a16:creationId xmlns:a16="http://schemas.microsoft.com/office/drawing/2014/main" id="{BC7CAE8E-EC90-4D4C-A0B1-A05EA007ABF6}"/>
              </a:ext>
            </a:extLst>
          </p:cNvPr>
          <p:cNvPicPr>
            <a:picLocks noChangeAspect="1"/>
          </p:cNvPicPr>
          <p:nvPr/>
        </p:nvPicPr>
        <p:blipFill>
          <a:blip r:embed="rId3"/>
          <a:stretch>
            <a:fillRect/>
          </a:stretch>
        </p:blipFill>
        <p:spPr>
          <a:xfrm>
            <a:off x="781483" y="2021956"/>
            <a:ext cx="11410517" cy="4550522"/>
          </a:xfrm>
          <a:prstGeom prst="rect">
            <a:avLst/>
          </a:prstGeom>
        </p:spPr>
      </p:pic>
      <p:sp>
        <p:nvSpPr>
          <p:cNvPr id="6" name="Slide Number Placeholder 5"/>
          <p:cNvSpPr>
            <a:spLocks noGrp="1"/>
          </p:cNvSpPr>
          <p:nvPr>
            <p:ph type="sldNum" sz="quarter" idx="12"/>
          </p:nvPr>
        </p:nvSpPr>
        <p:spPr/>
        <p:txBody>
          <a:bodyPr/>
          <a:lstStyle/>
          <a:p>
            <a:fld id="{00865948-8B76-4A50-B7DB-B45DBE1BD062}" type="slidenum">
              <a:rPr lang="fr-CH" smtClean="0"/>
              <a:t>8</a:t>
            </a:fld>
            <a:endParaRPr lang="fr-CH"/>
          </a:p>
        </p:txBody>
      </p:sp>
    </p:spTree>
    <p:extLst>
      <p:ext uri="{BB962C8B-B14F-4D97-AF65-F5344CB8AC3E}">
        <p14:creationId xmlns:p14="http://schemas.microsoft.com/office/powerpoint/2010/main" val="2575582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0865948-8B76-4A50-B7DB-B45DBE1BD062}" type="slidenum">
              <a:rPr lang="fr-CH" smtClean="0"/>
              <a:t>9</a:t>
            </a:fld>
            <a:endParaRPr lang="fr-CH"/>
          </a:p>
        </p:txBody>
      </p:sp>
      <p:sp>
        <p:nvSpPr>
          <p:cNvPr id="3" name="TextBox 2"/>
          <p:cNvSpPr txBox="1"/>
          <p:nvPr/>
        </p:nvSpPr>
        <p:spPr>
          <a:xfrm>
            <a:off x="4805715" y="58147"/>
            <a:ext cx="7386285" cy="7325082"/>
          </a:xfrm>
          <a:prstGeom prst="rect">
            <a:avLst/>
          </a:prstGeom>
          <a:noFill/>
        </p:spPr>
        <p:txBody>
          <a:bodyPr wrap="square" rtlCol="0">
            <a:spAutoFit/>
          </a:bodyPr>
          <a:lstStyle/>
          <a:p>
            <a:r>
              <a:rPr lang="es-ES" sz="2400" b="1" dirty="0"/>
              <a:t>Cobertura universal de salud (meta 3.8 de los ODS)</a:t>
            </a:r>
          </a:p>
          <a:p>
            <a:r>
              <a:rPr lang="es-ES" dirty="0"/>
              <a:t>Lograr la cobertura sanitaria universal, en particular la protección contra los riesgos financieros, el acceso a servicios de salud esenciales de calidad y el acceso a medicamentos y vacunas seguros, eficaces, asequibles y de calidad para todas las personas.</a:t>
            </a:r>
          </a:p>
          <a:p>
            <a:endParaRPr lang="en-US" sz="1200" dirty="0"/>
          </a:p>
          <a:p>
            <a:r>
              <a:rPr lang="es-ES" sz="2400" b="1" dirty="0"/>
              <a:t>Atención primaria de salud</a:t>
            </a:r>
          </a:p>
          <a:p>
            <a:r>
              <a:rPr lang="es-ES" dirty="0"/>
              <a:t>La atención primaria de salud es un enfoque de la salud que incluye a toda la sociedad y tiene por objetivo garantizar el mayor nivel de salud y bienestar y su distribución equitativa mediante la atención centrada en las necesidades y preferencias de las personas (a nivel individual y comunitario) tan pronto como sea posible a lo largo del proceso continuo y de una forma lo más cercana posible a su entorno cotidiano. </a:t>
            </a:r>
          </a:p>
          <a:p>
            <a:r>
              <a:rPr lang="es-ES" u="sng" dirty="0"/>
              <a:t>Tres componentes sinérgicos y relacionados entre sí:</a:t>
            </a:r>
          </a:p>
          <a:p>
            <a:r>
              <a:rPr lang="es-ES" dirty="0"/>
              <a:t>1. Satisfacer las necesidades de salud de las personas mediante una asistencia de carácter integral, promocional, protector, preventivo, curativo, rehabilitador y paliativo durante toda la vida, a través de la atención primaria y de la salud pública. </a:t>
            </a:r>
          </a:p>
          <a:p>
            <a:r>
              <a:rPr lang="es-ES" dirty="0"/>
              <a:t>2. Abordar sistemáticamente los determinantes más amplios de la salud (incluidos los factores sociales, económicos y ambientales) mediante políticas e intervenciones de base empírica en todos los sectores. </a:t>
            </a:r>
          </a:p>
          <a:p>
            <a:r>
              <a:rPr lang="es-ES" dirty="0"/>
              <a:t>3. Empoderar a las personas, familias y comunidades para que optimicen su salud como promotores, como colaboradores en el desarrollo y como cuidadores de sí mismos y de los demás. </a:t>
            </a:r>
          </a:p>
          <a:p>
            <a:r>
              <a:rPr lang="es-ES" sz="1600" dirty="0">
                <a:solidFill>
                  <a:srgbClr val="FF0000"/>
                </a:solidFill>
                <a:hlinkClick r:id="rId3"/>
              </a:rPr>
              <a:t>https://www.who.int/docs/default-source/primary-health/vision.pdf?sfvrsn=c3119034_2</a:t>
            </a:r>
            <a:r>
              <a:rPr lang="es-ES" sz="1600" dirty="0">
                <a:solidFill>
                  <a:srgbClr val="FF0000"/>
                </a:solidFill>
              </a:rPr>
              <a:t> </a:t>
            </a:r>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pic>
        <p:nvPicPr>
          <p:cNvPr id="4" name="Picture 3">
            <a:extLst>
              <a:ext uri="{FF2B5EF4-FFF2-40B4-BE49-F238E27FC236}">
                <a16:creationId xmlns:a16="http://schemas.microsoft.com/office/drawing/2014/main" id="{AD9CEE6B-FBD8-4F1C-8244-F071150663B9}"/>
              </a:ext>
            </a:extLst>
          </p:cNvPr>
          <p:cNvPicPr>
            <a:picLocks noChangeAspect="1"/>
          </p:cNvPicPr>
          <p:nvPr/>
        </p:nvPicPr>
        <p:blipFill>
          <a:blip r:embed="rId4"/>
          <a:stretch>
            <a:fillRect/>
          </a:stretch>
        </p:blipFill>
        <p:spPr>
          <a:xfrm>
            <a:off x="791330" y="2922814"/>
            <a:ext cx="4014385" cy="3935186"/>
          </a:xfrm>
          <a:prstGeom prst="rect">
            <a:avLst/>
          </a:prstGeom>
        </p:spPr>
      </p:pic>
      <p:pic>
        <p:nvPicPr>
          <p:cNvPr id="6" name="Picture 5">
            <a:extLst>
              <a:ext uri="{FF2B5EF4-FFF2-40B4-BE49-F238E27FC236}">
                <a16:creationId xmlns:a16="http://schemas.microsoft.com/office/drawing/2014/main" id="{4A14DE24-8E4E-4314-B301-90B86196DC13}"/>
              </a:ext>
            </a:extLst>
          </p:cNvPr>
          <p:cNvPicPr>
            <a:picLocks noChangeAspect="1"/>
          </p:cNvPicPr>
          <p:nvPr/>
        </p:nvPicPr>
        <p:blipFill>
          <a:blip r:embed="rId5"/>
          <a:stretch>
            <a:fillRect/>
          </a:stretch>
        </p:blipFill>
        <p:spPr>
          <a:xfrm>
            <a:off x="791330" y="138579"/>
            <a:ext cx="3944454" cy="2597121"/>
          </a:xfrm>
          <a:prstGeom prst="rect">
            <a:avLst/>
          </a:prstGeom>
        </p:spPr>
      </p:pic>
    </p:spTree>
    <p:extLst>
      <p:ext uri="{BB962C8B-B14F-4D97-AF65-F5344CB8AC3E}">
        <p14:creationId xmlns:p14="http://schemas.microsoft.com/office/powerpoint/2010/main" val="22325174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5634</TotalTime>
  <Words>5377</Words>
  <Application>Microsoft Office PowerPoint</Application>
  <PresentationFormat>Widescreen</PresentationFormat>
  <Paragraphs>610</Paragraphs>
  <Slides>47</Slides>
  <Notes>44</Notes>
  <HiddenSlides>1</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7" baseType="lpstr">
      <vt:lpstr>ＭＳ Ｐゴシック</vt:lpstr>
      <vt:lpstr>Arial</vt:lpstr>
      <vt:lpstr>Calibri</vt:lpstr>
      <vt:lpstr>Calibri Light</vt:lpstr>
      <vt:lpstr>Segoe Condensed</vt:lpstr>
      <vt:lpstr>Symbol</vt:lpstr>
      <vt:lpstr>Times New Roman</vt:lpstr>
      <vt:lpstr>Wingdings</vt:lpstr>
      <vt:lpstr>Office Theme</vt:lpstr>
      <vt:lpstr>Drawing</vt:lpstr>
      <vt:lpstr>PowerPoint Presentation</vt:lpstr>
      <vt:lpstr>Objetivos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Adaptación de los “paquetes esenciales de servicios de salud” según los contextos humanitarios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ICRC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Eirini Karanisa</dc:creator>
  <cp:lastModifiedBy>Aleksandra Kokanovic</cp:lastModifiedBy>
  <cp:revision>306</cp:revision>
  <cp:lastPrinted>2019-07-05T11:31:10Z</cp:lastPrinted>
  <dcterms:created xsi:type="dcterms:W3CDTF">2018-11-12T09:02:28Z</dcterms:created>
  <dcterms:modified xsi:type="dcterms:W3CDTF">2020-12-03T12:14:43Z</dcterms:modified>
</cp:coreProperties>
</file>