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3"/>
  </p:notesMasterIdLst>
  <p:handoutMasterIdLst>
    <p:handoutMasterId r:id="rId54"/>
  </p:handoutMasterIdLst>
  <p:sldIdLst>
    <p:sldId id="257" r:id="rId7"/>
    <p:sldId id="604" r:id="rId8"/>
    <p:sldId id="333" r:id="rId9"/>
    <p:sldId id="291" r:id="rId10"/>
    <p:sldId id="337" r:id="rId11"/>
    <p:sldId id="336" r:id="rId12"/>
    <p:sldId id="334" r:id="rId13"/>
    <p:sldId id="461" r:id="rId14"/>
    <p:sldId id="327" r:id="rId15"/>
    <p:sldId id="339" r:id="rId16"/>
    <p:sldId id="285" r:id="rId17"/>
    <p:sldId id="341" r:id="rId18"/>
    <p:sldId id="350" r:id="rId19"/>
    <p:sldId id="344" r:id="rId20"/>
    <p:sldId id="319" r:id="rId21"/>
    <p:sldId id="320" r:id="rId22"/>
    <p:sldId id="321" r:id="rId23"/>
    <p:sldId id="322" r:id="rId24"/>
    <p:sldId id="324" r:id="rId25"/>
    <p:sldId id="399" r:id="rId26"/>
    <p:sldId id="404" r:id="rId27"/>
    <p:sldId id="302" r:id="rId28"/>
    <p:sldId id="343" r:id="rId29"/>
    <p:sldId id="292" r:id="rId30"/>
    <p:sldId id="454" r:id="rId31"/>
    <p:sldId id="602" r:id="rId32"/>
    <p:sldId id="328" r:id="rId33"/>
    <p:sldId id="338" r:id="rId34"/>
    <p:sldId id="287" r:id="rId35"/>
    <p:sldId id="329" r:id="rId36"/>
    <p:sldId id="463" r:id="rId37"/>
    <p:sldId id="465" r:id="rId38"/>
    <p:sldId id="466" r:id="rId39"/>
    <p:sldId id="331" r:id="rId40"/>
    <p:sldId id="467" r:id="rId41"/>
    <p:sldId id="299" r:id="rId42"/>
    <p:sldId id="300" r:id="rId43"/>
    <p:sldId id="603" r:id="rId44"/>
    <p:sldId id="605" r:id="rId45"/>
    <p:sldId id="325" r:id="rId46"/>
    <p:sldId id="310" r:id="rId47"/>
    <p:sldId id="311" r:id="rId48"/>
    <p:sldId id="340" r:id="rId49"/>
    <p:sldId id="601" r:id="rId50"/>
    <p:sldId id="297" r:id="rId51"/>
    <p:sldId id="462" r:id="rId5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3" autoAdjust="0"/>
    <p:restoredTop sz="83333" autoAdjust="0"/>
  </p:normalViewPr>
  <p:slideViewPr>
    <p:cSldViewPr snapToGrid="0" showGuides="1">
      <p:cViewPr varScale="1">
        <p:scale>
          <a:sx n="55" d="100"/>
          <a:sy n="55" d="100"/>
        </p:scale>
        <p:origin x="1032" y="66"/>
      </p:cViewPr>
      <p:guideLst>
        <p:guide orient="horz" pos="2160"/>
        <p:guide pos="3840"/>
      </p:guideLst>
    </p:cSldViewPr>
  </p:slideViewPr>
  <p:notesTextViewPr>
    <p:cViewPr>
      <p:scale>
        <a:sx n="1" d="1"/>
        <a:sy n="1" d="1"/>
      </p:scale>
      <p:origin x="0" y="0"/>
    </p:cViewPr>
  </p:notesTextViewPr>
  <p:sorterViewPr>
    <p:cViewPr varScale="1">
      <p:scale>
        <a:sx n="1" d="1"/>
        <a:sy n="1" d="1"/>
      </p:scale>
      <p:origin x="0" y="-5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72408174968563E-3"/>
          <c:y val="0.11233392848546674"/>
          <c:w val="0.8530935251502606"/>
          <c:h val="0.59635145238936182"/>
        </c:manualLayout>
      </c:layout>
      <c:ofPieChart>
        <c:ofPieType val="bar"/>
        <c:varyColors val="1"/>
        <c:ser>
          <c:idx val="0"/>
          <c:order val="0"/>
          <c:tx>
            <c:strRef>
              <c:f>Feuil1!$B$1</c:f>
              <c:strCache>
                <c:ptCount val="1"/>
                <c:pt idx="0">
                  <c:v>Ventes</c:v>
                </c:pt>
              </c:strCache>
            </c:strRef>
          </c:tx>
          <c:dPt>
            <c:idx val="0"/>
            <c:bubble3D val="0"/>
            <c:extLst>
              <c:ext xmlns:c16="http://schemas.microsoft.com/office/drawing/2014/chart" uri="{C3380CC4-5D6E-409C-BE32-E72D297353CC}">
                <c16:uniqueId val="{00000000-3305-472F-8615-CA7AC761C44D}"/>
              </c:ext>
            </c:extLst>
          </c:dPt>
          <c:dPt>
            <c:idx val="1"/>
            <c:bubble3D val="0"/>
            <c:extLst>
              <c:ext xmlns:c16="http://schemas.microsoft.com/office/drawing/2014/chart" uri="{C3380CC4-5D6E-409C-BE32-E72D297353CC}">
                <c16:uniqueId val="{00000001-3305-472F-8615-CA7AC761C44D}"/>
              </c:ext>
            </c:extLst>
          </c:dPt>
          <c:dPt>
            <c:idx val="2"/>
            <c:bubble3D val="0"/>
            <c:extLst>
              <c:ext xmlns:c16="http://schemas.microsoft.com/office/drawing/2014/chart" uri="{C3380CC4-5D6E-409C-BE32-E72D297353CC}">
                <c16:uniqueId val="{00000002-3305-472F-8615-CA7AC761C44D}"/>
              </c:ext>
            </c:extLst>
          </c:dPt>
          <c:dPt>
            <c:idx val="3"/>
            <c:bubble3D val="0"/>
            <c:extLst>
              <c:ext xmlns:c16="http://schemas.microsoft.com/office/drawing/2014/chart" uri="{C3380CC4-5D6E-409C-BE32-E72D297353CC}">
                <c16:uniqueId val="{00000003-3305-472F-8615-CA7AC761C44D}"/>
              </c:ext>
            </c:extLst>
          </c:dPt>
          <c:dPt>
            <c:idx val="4"/>
            <c:bubble3D val="0"/>
            <c:extLst>
              <c:ext xmlns:c16="http://schemas.microsoft.com/office/drawing/2014/chart" uri="{C3380CC4-5D6E-409C-BE32-E72D297353CC}">
                <c16:uniqueId val="{00000004-3305-472F-8615-CA7AC761C44D}"/>
              </c:ext>
            </c:extLst>
          </c:dPt>
          <c:dPt>
            <c:idx val="5"/>
            <c:bubble3D val="0"/>
            <c:extLst>
              <c:ext xmlns:c16="http://schemas.microsoft.com/office/drawing/2014/chart" uri="{C3380CC4-5D6E-409C-BE32-E72D297353CC}">
                <c16:uniqueId val="{00000005-3305-472F-8615-CA7AC761C44D}"/>
              </c:ext>
            </c:extLst>
          </c:dPt>
          <c:dPt>
            <c:idx val="6"/>
            <c:bubble3D val="0"/>
            <c:extLst>
              <c:ext xmlns:c16="http://schemas.microsoft.com/office/drawing/2014/chart" uri="{C3380CC4-5D6E-409C-BE32-E72D297353CC}">
                <c16:uniqueId val="{00000006-3305-472F-8615-CA7AC761C44D}"/>
              </c:ext>
            </c:extLst>
          </c:dPt>
          <c:dPt>
            <c:idx val="7"/>
            <c:bubble3D val="0"/>
            <c:extLst>
              <c:ext xmlns:c16="http://schemas.microsoft.com/office/drawing/2014/chart" uri="{C3380CC4-5D6E-409C-BE32-E72D297353CC}">
                <c16:uniqueId val="{00000007-3305-472F-8615-CA7AC761C44D}"/>
              </c:ext>
            </c:extLst>
          </c:dPt>
          <c:dLbls>
            <c:dLbl>
              <c:idx val="0"/>
              <c:tx>
                <c:rich>
                  <a:bodyPr/>
                  <a:lstStyle/>
                  <a:p>
                    <a:fld id="{EC7279AF-E5CE-4962-B75F-E8C88E333AE4}" type="CATEGORYNAME">
                      <a:rPr lang="en-US" smtClean="0"/>
                      <a:pPr/>
                      <a:t>[CATEGORY NAME]</a:t>
                    </a:fld>
                    <a:r>
                      <a:rPr lang="en-US" baseline="0" dirty="0"/>
                      <a:t>
</a:t>
                    </a:r>
                    <a:fld id="{9CAE17BF-D02A-4959-8210-328E40CD469C}" type="PERCENTAGE">
                      <a:rPr lang="en-US" baseline="0"/>
                      <a:pPr/>
                      <a:t>[PERCENTAGE]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305-472F-8615-CA7AC761C44D}"/>
                </c:ext>
              </c:extLst>
            </c:dLbl>
            <c:dLbl>
              <c:idx val="2"/>
              <c:layout>
                <c:manualLayout>
                  <c:x val="5.3551017654455142E-2"/>
                  <c:y val="-5.7243412534902782E-2"/>
                </c:manualLayout>
              </c:layout>
              <c:tx>
                <c:rich>
                  <a:bodyPr wrap="square" lIns="38100" tIns="19050" rIns="38100" bIns="19050" anchor="ctr" anchorCtr="0">
                    <a:spAutoFit/>
                  </a:bodyPr>
                  <a:lstStyle/>
                  <a:p>
                    <a:pPr algn="l">
                      <a:defRPr sz="1600">
                        <a:solidFill>
                          <a:schemeClr val="tx1"/>
                        </a:solidFill>
                      </a:defRPr>
                    </a:pPr>
                    <a:fld id="{EC832AB9-F063-4E7A-AD2F-56F207B36453}" type="CATEGORYNAME">
                      <a:rPr lang="en-US" sz="1600" smtClean="0"/>
                      <a:pPr algn="l">
                        <a:defRPr sz="1600">
                          <a:solidFill>
                            <a:schemeClr val="tx1"/>
                          </a:solidFill>
                        </a:defRPr>
                      </a:pPr>
                      <a:t>[CATEGORY NAME]</a:t>
                    </a:fld>
                    <a:r>
                      <a:rPr lang="en-US" sz="1600" baseline="0" dirty="0"/>
                      <a:t>, </a:t>
                    </a:r>
                    <a:fld id="{E6BCA9C5-1FC6-4837-9298-8F00D79E8FC3}" type="PERCENTAGE">
                      <a:rPr lang="en-US" sz="1600" baseline="0" smtClean="0"/>
                      <a:pPr algn="l">
                        <a:defRPr sz="1600">
                          <a:solidFill>
                            <a:schemeClr val="tx1"/>
                          </a:solidFill>
                        </a:defRPr>
                      </a:pPr>
                      <a:t>[PERCENTAGE]</a:t>
                    </a:fld>
                    <a:endParaRPr lang="en-US" sz="1600" baseline="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1601958072854477"/>
                      <c:h val="7.3958605465339181E-2"/>
                    </c:manualLayout>
                  </c15:layout>
                  <c15:dlblFieldTable/>
                  <c15:showDataLabelsRange val="0"/>
                </c:ext>
                <c:ext xmlns:c16="http://schemas.microsoft.com/office/drawing/2014/chart" uri="{C3380CC4-5D6E-409C-BE32-E72D297353CC}">
                  <c16:uniqueId val="{00000002-3305-472F-8615-CA7AC761C44D}"/>
                </c:ext>
              </c:extLst>
            </c:dLbl>
            <c:dLbl>
              <c:idx val="3"/>
              <c:layout>
                <c:manualLayout>
                  <c:x val="7.0530608618062873E-2"/>
                  <c:y val="-6.8692203218581292E-3"/>
                </c:manualLayout>
              </c:layout>
              <c:tx>
                <c:rich>
                  <a:bodyPr wrap="square" lIns="38100" tIns="19050" rIns="38100" bIns="19050" anchor="ctr" anchorCtr="0">
                    <a:spAutoFit/>
                  </a:bodyPr>
                  <a:lstStyle/>
                  <a:p>
                    <a:pPr algn="l">
                      <a:defRPr sz="1600">
                        <a:solidFill>
                          <a:schemeClr val="tx1"/>
                        </a:solidFill>
                      </a:defRPr>
                    </a:pPr>
                    <a:fld id="{AE5A52E8-0BA9-4237-B456-6ED08D5A7174}" type="CATEGORYNAME">
                      <a:rPr lang="en-US" sz="1600" smtClean="0"/>
                      <a:pPr algn="l">
                        <a:defRPr sz="1600">
                          <a:solidFill>
                            <a:schemeClr val="tx1"/>
                          </a:solidFill>
                        </a:defRPr>
                      </a:pPr>
                      <a:t>[CATEGORY NAME]</a:t>
                    </a:fld>
                    <a:r>
                      <a:rPr lang="en-US" sz="1600" dirty="0"/>
                      <a:t>, </a:t>
                    </a:r>
                    <a:fld id="{991A71CF-7445-4FA3-A260-087ED2D45B9F}"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305-472F-8615-CA7AC761C44D}"/>
                </c:ext>
              </c:extLst>
            </c:dLbl>
            <c:dLbl>
              <c:idx val="4"/>
              <c:layout>
                <c:manualLayout>
                  <c:x val="1.9591835727239687E-2"/>
                  <c:y val="9.0147248318348154E-8"/>
                </c:manualLayout>
              </c:layout>
              <c:tx>
                <c:rich>
                  <a:bodyPr wrap="square" lIns="38100" tIns="19050" rIns="38100" bIns="19050" anchor="ctr" anchorCtr="0">
                    <a:spAutoFit/>
                  </a:bodyPr>
                  <a:lstStyle/>
                  <a:p>
                    <a:pPr algn="l">
                      <a:defRPr sz="1600">
                        <a:solidFill>
                          <a:schemeClr val="tx1"/>
                        </a:solidFill>
                      </a:defRPr>
                    </a:pPr>
                    <a:r>
                      <a:rPr lang="en-US" sz="1600" dirty="0"/>
                      <a:t>Chemical and Pharmaceutical</a:t>
                    </a:r>
                    <a:r>
                      <a:rPr lang="en-US" sz="1600" baseline="0" dirty="0"/>
                      <a:t> Waste</a:t>
                    </a:r>
                    <a:r>
                      <a:rPr lang="en-US" sz="1600" dirty="0"/>
                      <a:t>, </a:t>
                    </a:r>
                    <a:fld id="{337C4D94-DBE9-4B76-BE00-D867C9825512}"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7137304726990596"/>
                      <c:h val="0.10750329803707971"/>
                    </c:manualLayout>
                  </c15:layout>
                  <c15:dlblFieldTable/>
                  <c15:showDataLabelsRange val="0"/>
                </c:ext>
                <c:ext xmlns:c16="http://schemas.microsoft.com/office/drawing/2014/chart" uri="{C3380CC4-5D6E-409C-BE32-E72D297353CC}">
                  <c16:uniqueId val="{00000004-3305-472F-8615-CA7AC761C44D}"/>
                </c:ext>
              </c:extLst>
            </c:dLbl>
            <c:dLbl>
              <c:idx val="5"/>
              <c:layout>
                <c:manualLayout>
                  <c:x val="3.8130854539310068E-2"/>
                  <c:y val="4.922950245389817E-2"/>
                </c:manualLayout>
              </c:layout>
              <c:tx>
                <c:rich>
                  <a:bodyPr wrap="square" lIns="38100" tIns="19050" rIns="38100" bIns="19050" anchor="ctr" anchorCtr="0">
                    <a:noAutofit/>
                  </a:bodyPr>
                  <a:lstStyle/>
                  <a:p>
                    <a:pPr algn="l">
                      <a:defRPr sz="1600">
                        <a:solidFill>
                          <a:schemeClr val="tx1"/>
                        </a:solidFill>
                      </a:defRPr>
                    </a:pPr>
                    <a:fld id="{F4637CF4-293C-48D1-8CB1-642B6B0E2D91}" type="CATEGORYNAME">
                      <a:rPr lang="en-US" sz="1600" smtClean="0"/>
                      <a:pPr algn="l">
                        <a:defRPr sz="1600">
                          <a:solidFill>
                            <a:schemeClr val="tx1"/>
                          </a:solidFill>
                        </a:defRPr>
                      </a:pPr>
                      <a:t>[CATEGORY NAME]</a:t>
                    </a:fld>
                    <a:r>
                      <a:rPr lang="en-US" sz="1600" dirty="0"/>
                      <a:t>, </a:t>
                    </a:r>
                    <a:fld id="{ED4A7C4F-3CA8-4800-BC91-A682FC343906}"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5378616082089483"/>
                      <c:h val="9.4566266430913579E-2"/>
                    </c:manualLayout>
                  </c15:layout>
                  <c15:dlblFieldTable/>
                  <c15:showDataLabelsRange val="0"/>
                </c:ext>
                <c:ext xmlns:c16="http://schemas.microsoft.com/office/drawing/2014/chart" uri="{C3380CC4-5D6E-409C-BE32-E72D297353CC}">
                  <c16:uniqueId val="{00000005-3305-472F-8615-CA7AC761C44D}"/>
                </c:ext>
              </c:extLst>
            </c:dLbl>
            <c:dLbl>
              <c:idx val="6"/>
              <c:layout>
                <c:manualLayout>
                  <c:x val="-7.3142853381694822E-2"/>
                  <c:y val="0.14425371690626895"/>
                </c:manualLayout>
              </c:layout>
              <c:tx>
                <c:rich>
                  <a:bodyPr wrap="square" lIns="38100" tIns="19050" rIns="38100" bIns="19050" anchor="ctr" anchorCtr="0">
                    <a:spAutoFit/>
                  </a:bodyPr>
                  <a:lstStyle/>
                  <a:p>
                    <a:pPr algn="l">
                      <a:defRPr sz="1600">
                        <a:solidFill>
                          <a:schemeClr val="tx1"/>
                        </a:solidFill>
                      </a:defRPr>
                    </a:pPr>
                    <a:fld id="{51B200F7-EFC2-40F7-9B0E-63FEA209EFBE}" type="CATEGORYNAME">
                      <a:rPr lang="en-US" sz="1600" smtClean="0"/>
                      <a:pPr algn="l">
                        <a:defRPr sz="1600">
                          <a:solidFill>
                            <a:schemeClr val="tx1"/>
                          </a:solidFill>
                        </a:defRPr>
                      </a:pPr>
                      <a:t>[CATEGORY NAME]</a:t>
                    </a:fld>
                    <a:r>
                      <a:rPr lang="en-US" sz="1600" dirty="0"/>
                      <a:t>, </a:t>
                    </a:r>
                    <a:fld id="{B08BCE63-D569-49E6-BBD5-0C0DD3DDF2A5}"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6365386399337359"/>
                      <c:h val="7.3958605465339181E-2"/>
                    </c:manualLayout>
                  </c15:layout>
                  <c15:dlblFieldTable/>
                  <c15:showDataLabelsRange val="0"/>
                </c:ext>
                <c:ext xmlns:c16="http://schemas.microsoft.com/office/drawing/2014/chart" uri="{C3380CC4-5D6E-409C-BE32-E72D297353CC}">
                  <c16:uniqueId val="{00000006-3305-472F-8615-CA7AC761C44D}"/>
                </c:ext>
              </c:extLst>
            </c:dLbl>
            <c:dLbl>
              <c:idx val="7"/>
              <c:layout>
                <c:manualLayout>
                  <c:x val="-0.10158670215205769"/>
                  <c:y val="-2.289740107286085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305-472F-8615-CA7AC761C44D}"/>
                </c:ext>
              </c:extLst>
            </c:dLbl>
            <c:spPr>
              <a:noFill/>
              <a:ln w="25378">
                <a:noFill/>
              </a:ln>
            </c:spPr>
            <c:txPr>
              <a:bodyPr wrap="square" lIns="38100" tIns="19050" rIns="38100" bIns="19050" anchor="ctr">
                <a:spAutoFit/>
              </a:bodyPr>
              <a:lstStyle/>
              <a:p>
                <a:pPr>
                  <a:defRPr sz="1600">
                    <a:solidFill>
                      <a:schemeClr val="tx1"/>
                    </a:solidFill>
                  </a:defRPr>
                </a:pPr>
                <a:endParaRPr lang="fr-FR"/>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Feuil1!$A$2:$A$8</c:f>
              <c:strCache>
                <c:ptCount val="7"/>
                <c:pt idx="0">
                  <c:v>Domestic wastes</c:v>
                </c:pt>
                <c:pt idx="1">
                  <c:v>Hazardous waste</c:v>
                </c:pt>
                <c:pt idx="2">
                  <c:v>Sharp waste</c:v>
                </c:pt>
                <c:pt idx="3">
                  <c:v>Infectious waste</c:v>
                </c:pt>
                <c:pt idx="4">
                  <c:v>Chemical and pharmaceutical watse</c:v>
                </c:pt>
                <c:pt idx="5">
                  <c:v>Reservoir under pressure</c:v>
                </c:pt>
                <c:pt idx="6">
                  <c:v>Radioactive waste</c:v>
                </c:pt>
              </c:strCache>
            </c:strRef>
          </c:cat>
          <c:val>
            <c:numRef>
              <c:f>Feuil1!$B$2:$B$8</c:f>
              <c:numCache>
                <c:formatCode>General</c:formatCode>
                <c:ptCount val="7"/>
                <c:pt idx="0">
                  <c:v>80</c:v>
                </c:pt>
                <c:pt idx="2">
                  <c:v>3</c:v>
                </c:pt>
                <c:pt idx="3">
                  <c:v>9</c:v>
                </c:pt>
                <c:pt idx="4">
                  <c:v>5</c:v>
                </c:pt>
                <c:pt idx="5">
                  <c:v>2</c:v>
                </c:pt>
                <c:pt idx="6">
                  <c:v>1</c:v>
                </c:pt>
              </c:numCache>
            </c:numRef>
          </c:val>
          <c:extLst>
            <c:ext xmlns:c16="http://schemas.microsoft.com/office/drawing/2014/chart" uri="{C3380CC4-5D6E-409C-BE32-E72D297353CC}">
              <c16:uniqueId val="{00000008-3305-472F-8615-CA7AC761C44D}"/>
            </c:ext>
          </c:extLst>
        </c:ser>
        <c:dLbls>
          <c:showLegendKey val="0"/>
          <c:showVal val="0"/>
          <c:showCatName val="0"/>
          <c:showSerName val="0"/>
          <c:showPercent val="0"/>
          <c:showBubbleSize val="0"/>
          <c:showLeaderLines val="1"/>
        </c:dLbls>
        <c:gapWidth val="100"/>
        <c:splitType val="pos"/>
        <c:splitPos val="5"/>
        <c:secondPieSize val="75"/>
        <c:serLines/>
      </c:ofPieChart>
      <c:spPr>
        <a:noFill/>
        <a:ln w="25378">
          <a:noFill/>
        </a:ln>
      </c:spPr>
    </c:plotArea>
    <c:plotVisOnly val="1"/>
    <c:dispBlanksAs val="gap"/>
    <c:showDLblsOverMax val="0"/>
  </c:chart>
  <c:txPr>
    <a:bodyPr/>
    <a:lstStyle/>
    <a:p>
      <a:pPr>
        <a:defRPr sz="1798"/>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596F3-9F90-4B17-B16A-C0DE3F959CF2}" type="doc">
      <dgm:prSet loTypeId="urn:microsoft.com/office/officeart/2005/8/layout/process2" loCatId="process" qsTypeId="urn:microsoft.com/office/officeart/2005/8/quickstyle/simple1" qsCatId="simple" csTypeId="urn:microsoft.com/office/officeart/2005/8/colors/accent0_2" csCatId="mainScheme" phldr="1"/>
      <dgm:spPr/>
    </dgm:pt>
    <dgm:pt modelId="{348F80B0-4123-4ECC-A35E-2B6904C65CA1}">
      <dgm:prSet phldrT="[Text]" custT="1"/>
      <dgm:spPr>
        <a:solidFill>
          <a:srgbClr val="FF0066"/>
        </a:solidFill>
      </dgm:spPr>
      <dgm:t>
        <a:bodyPr/>
        <a:lstStyle/>
        <a:p>
          <a:r>
            <a:rPr lang="en-US" sz="2400" dirty="0">
              <a:solidFill>
                <a:schemeClr val="tx1"/>
              </a:solidFill>
            </a:rPr>
            <a:t>User Interface</a:t>
          </a:r>
          <a:endParaRPr lang="fr-CH" sz="2400" dirty="0">
            <a:solidFill>
              <a:schemeClr val="tx1"/>
            </a:solidFill>
          </a:endParaRPr>
        </a:p>
      </dgm:t>
    </dgm:pt>
    <dgm:pt modelId="{62B85320-4E7E-49EE-B290-F427F4715DF0}" type="parTrans" cxnId="{B61CEB6F-1831-41E1-B95A-9B50A2E6DDF3}">
      <dgm:prSet/>
      <dgm:spPr/>
      <dgm:t>
        <a:bodyPr/>
        <a:lstStyle/>
        <a:p>
          <a:endParaRPr lang="fr-CH" sz="2400"/>
        </a:p>
      </dgm:t>
    </dgm:pt>
    <dgm:pt modelId="{E668BAD6-842E-4B9E-B112-3349F37F41EE}" type="sibTrans" cxnId="{B61CEB6F-1831-41E1-B95A-9B50A2E6DDF3}">
      <dgm:prSet custT="1"/>
      <dgm:spPr/>
      <dgm:t>
        <a:bodyPr/>
        <a:lstStyle/>
        <a:p>
          <a:endParaRPr lang="fr-CH" sz="1050"/>
        </a:p>
      </dgm:t>
    </dgm:pt>
    <dgm:pt modelId="{FD78821A-8ACD-4C06-BA9A-0C81E665871A}">
      <dgm:prSet phldrT="[Text]" custT="1"/>
      <dgm:spPr>
        <a:solidFill>
          <a:srgbClr val="FFC000"/>
        </a:solidFill>
      </dgm:spPr>
      <dgm:t>
        <a:bodyPr/>
        <a:lstStyle/>
        <a:p>
          <a:r>
            <a:rPr lang="en-US" sz="2400" dirty="0">
              <a:solidFill>
                <a:schemeClr val="tx1"/>
              </a:solidFill>
            </a:rPr>
            <a:t>Storage</a:t>
          </a:r>
          <a:endParaRPr lang="fr-CH" sz="2400" dirty="0">
            <a:solidFill>
              <a:schemeClr val="tx1"/>
            </a:solidFill>
          </a:endParaRPr>
        </a:p>
      </dgm:t>
    </dgm:pt>
    <dgm:pt modelId="{57D64A01-7CCC-4839-A3CD-0B6AC75C0FFF}" type="parTrans" cxnId="{FAA4D579-A304-4970-89DF-FBFCAF92D5AC}">
      <dgm:prSet/>
      <dgm:spPr/>
      <dgm:t>
        <a:bodyPr/>
        <a:lstStyle/>
        <a:p>
          <a:endParaRPr lang="fr-CH" sz="2400"/>
        </a:p>
      </dgm:t>
    </dgm:pt>
    <dgm:pt modelId="{BAAB6E5C-8721-4C74-9972-BE37F0E68A2B}" type="sibTrans" cxnId="{FAA4D579-A304-4970-89DF-FBFCAF92D5AC}">
      <dgm:prSet custT="1"/>
      <dgm:spPr/>
      <dgm:t>
        <a:bodyPr/>
        <a:lstStyle/>
        <a:p>
          <a:endParaRPr lang="fr-CH" sz="1050"/>
        </a:p>
      </dgm:t>
    </dgm:pt>
    <dgm:pt modelId="{DFD75564-B72F-489C-94B9-9DF50BF9DF56}">
      <dgm:prSet phldrT="[Text]" custT="1"/>
      <dgm:spPr>
        <a:solidFill>
          <a:srgbClr val="FFFF00"/>
        </a:solidFill>
      </dgm:spPr>
      <dgm:t>
        <a:bodyPr/>
        <a:lstStyle/>
        <a:p>
          <a:r>
            <a:rPr lang="en-US" sz="2400" dirty="0">
              <a:solidFill>
                <a:schemeClr val="tx1"/>
              </a:solidFill>
            </a:rPr>
            <a:t>Conveyance</a:t>
          </a:r>
          <a:endParaRPr lang="fr-CH" sz="2400" dirty="0">
            <a:solidFill>
              <a:schemeClr val="tx1"/>
            </a:solidFill>
          </a:endParaRPr>
        </a:p>
      </dgm:t>
    </dgm:pt>
    <dgm:pt modelId="{CA2AF799-8351-4B59-B62F-BF3D2B8E5B04}" type="parTrans" cxnId="{A2A1F660-A6F3-4E2B-A2BD-F6A79D55BDEE}">
      <dgm:prSet/>
      <dgm:spPr/>
      <dgm:t>
        <a:bodyPr/>
        <a:lstStyle/>
        <a:p>
          <a:endParaRPr lang="fr-CH" sz="2400"/>
        </a:p>
      </dgm:t>
    </dgm:pt>
    <dgm:pt modelId="{A10B938A-7420-4943-BF5F-943042CAD71A}" type="sibTrans" cxnId="{A2A1F660-A6F3-4E2B-A2BD-F6A79D55BDEE}">
      <dgm:prSet custT="1"/>
      <dgm:spPr/>
      <dgm:t>
        <a:bodyPr/>
        <a:lstStyle/>
        <a:p>
          <a:endParaRPr lang="fr-CH" sz="1050"/>
        </a:p>
      </dgm:t>
    </dgm:pt>
    <dgm:pt modelId="{A9457388-DBF2-484E-AC92-8109EA0B9379}">
      <dgm:prSet phldrT="[Text]" custT="1"/>
      <dgm:spPr>
        <a:solidFill>
          <a:srgbClr val="92D050"/>
        </a:solidFill>
      </dgm:spPr>
      <dgm:t>
        <a:bodyPr/>
        <a:lstStyle/>
        <a:p>
          <a:r>
            <a:rPr lang="en-US" sz="2400" dirty="0">
              <a:solidFill>
                <a:schemeClr val="tx1"/>
              </a:solidFill>
              <a:latin typeface="+mn-lt"/>
            </a:rPr>
            <a:t>Treatment</a:t>
          </a:r>
          <a:endParaRPr lang="fr-CH" sz="2400" dirty="0">
            <a:solidFill>
              <a:schemeClr val="tx1"/>
            </a:solidFill>
            <a:latin typeface="+mn-lt"/>
          </a:endParaRPr>
        </a:p>
      </dgm:t>
    </dgm:pt>
    <dgm:pt modelId="{ECAAAF74-22BF-404B-BD87-4AE365ACA8FD}" type="parTrans" cxnId="{534200EB-4E5E-4D56-8552-9F47025F72FF}">
      <dgm:prSet/>
      <dgm:spPr/>
      <dgm:t>
        <a:bodyPr/>
        <a:lstStyle/>
        <a:p>
          <a:endParaRPr lang="fr-CH" sz="2400"/>
        </a:p>
      </dgm:t>
    </dgm:pt>
    <dgm:pt modelId="{870DE1AF-5EBD-4102-9B7E-A82E30ECFD4F}" type="sibTrans" cxnId="{534200EB-4E5E-4D56-8552-9F47025F72FF}">
      <dgm:prSet custT="1"/>
      <dgm:spPr/>
      <dgm:t>
        <a:bodyPr/>
        <a:lstStyle/>
        <a:p>
          <a:endParaRPr lang="fr-CH" sz="1050"/>
        </a:p>
      </dgm:t>
    </dgm:pt>
    <dgm:pt modelId="{79801C14-D4D7-46EE-9339-C0473FE1BB4E}">
      <dgm:prSet phldrT="[Text]" custT="1"/>
      <dgm:spPr>
        <a:solidFill>
          <a:srgbClr val="00B0F0"/>
        </a:solidFill>
      </dgm:spPr>
      <dgm:t>
        <a:bodyPr/>
        <a:lstStyle/>
        <a:p>
          <a:r>
            <a:rPr lang="en-US" sz="2400" dirty="0">
              <a:solidFill>
                <a:schemeClr val="tx1"/>
              </a:solidFill>
            </a:rPr>
            <a:t>Disposal or Reuse</a:t>
          </a:r>
          <a:endParaRPr lang="fr-CH" sz="2400" dirty="0">
            <a:solidFill>
              <a:schemeClr val="tx1"/>
            </a:solidFill>
          </a:endParaRPr>
        </a:p>
      </dgm:t>
    </dgm:pt>
    <dgm:pt modelId="{4B99337F-FBAB-4F3E-94F0-9B52827AFBDC}" type="parTrans" cxnId="{8A522CBF-BFB3-4A21-B826-2A03A396F25E}">
      <dgm:prSet/>
      <dgm:spPr/>
      <dgm:t>
        <a:bodyPr/>
        <a:lstStyle/>
        <a:p>
          <a:endParaRPr lang="fr-CH" sz="2400"/>
        </a:p>
      </dgm:t>
    </dgm:pt>
    <dgm:pt modelId="{E21BE96D-A08B-448A-A373-75D7A68AF464}" type="sibTrans" cxnId="{8A522CBF-BFB3-4A21-B826-2A03A396F25E}">
      <dgm:prSet/>
      <dgm:spPr/>
      <dgm:t>
        <a:bodyPr/>
        <a:lstStyle/>
        <a:p>
          <a:endParaRPr lang="fr-CH" sz="2400"/>
        </a:p>
      </dgm:t>
    </dgm:pt>
    <dgm:pt modelId="{8BD6D95E-A704-4670-AC42-87E67E5639B4}" type="pres">
      <dgm:prSet presAssocID="{23D596F3-9F90-4B17-B16A-C0DE3F959CF2}" presName="linearFlow" presStyleCnt="0">
        <dgm:presLayoutVars>
          <dgm:resizeHandles val="exact"/>
        </dgm:presLayoutVars>
      </dgm:prSet>
      <dgm:spPr/>
    </dgm:pt>
    <dgm:pt modelId="{CB3255B2-5303-4E3A-8D55-CD26174C0E90}" type="pres">
      <dgm:prSet presAssocID="{348F80B0-4123-4ECC-A35E-2B6904C65CA1}" presName="node" presStyleLbl="node1" presStyleIdx="0" presStyleCnt="5">
        <dgm:presLayoutVars>
          <dgm:bulletEnabled val="1"/>
        </dgm:presLayoutVars>
      </dgm:prSet>
      <dgm:spPr/>
    </dgm:pt>
    <dgm:pt modelId="{AC615DAA-852C-48FD-BF5B-4D1A81B7719E}" type="pres">
      <dgm:prSet presAssocID="{E668BAD6-842E-4B9E-B112-3349F37F41EE}" presName="sibTrans" presStyleLbl="sibTrans2D1" presStyleIdx="0" presStyleCnt="4"/>
      <dgm:spPr/>
    </dgm:pt>
    <dgm:pt modelId="{026A0B7E-14A4-42A7-9141-A898836715EB}" type="pres">
      <dgm:prSet presAssocID="{E668BAD6-842E-4B9E-B112-3349F37F41EE}" presName="connectorText" presStyleLbl="sibTrans2D1" presStyleIdx="0" presStyleCnt="4"/>
      <dgm:spPr/>
    </dgm:pt>
    <dgm:pt modelId="{9C4C6E88-6AAE-4FAC-9EEE-6C63CE984C70}" type="pres">
      <dgm:prSet presAssocID="{FD78821A-8ACD-4C06-BA9A-0C81E665871A}" presName="node" presStyleLbl="node1" presStyleIdx="1" presStyleCnt="5">
        <dgm:presLayoutVars>
          <dgm:bulletEnabled val="1"/>
        </dgm:presLayoutVars>
      </dgm:prSet>
      <dgm:spPr/>
    </dgm:pt>
    <dgm:pt modelId="{F74EC90F-F0EC-4C0A-A2D7-CD9699DDE938}" type="pres">
      <dgm:prSet presAssocID="{BAAB6E5C-8721-4C74-9972-BE37F0E68A2B}" presName="sibTrans" presStyleLbl="sibTrans2D1" presStyleIdx="1" presStyleCnt="4"/>
      <dgm:spPr/>
    </dgm:pt>
    <dgm:pt modelId="{44B08096-4DD5-4209-BF21-B03E1A8397CE}" type="pres">
      <dgm:prSet presAssocID="{BAAB6E5C-8721-4C74-9972-BE37F0E68A2B}" presName="connectorText" presStyleLbl="sibTrans2D1" presStyleIdx="1" presStyleCnt="4"/>
      <dgm:spPr/>
    </dgm:pt>
    <dgm:pt modelId="{24E465C5-24F1-4FA3-A3F2-D10BFA48E3AA}" type="pres">
      <dgm:prSet presAssocID="{DFD75564-B72F-489C-94B9-9DF50BF9DF56}" presName="node" presStyleLbl="node1" presStyleIdx="2" presStyleCnt="5">
        <dgm:presLayoutVars>
          <dgm:bulletEnabled val="1"/>
        </dgm:presLayoutVars>
      </dgm:prSet>
      <dgm:spPr/>
    </dgm:pt>
    <dgm:pt modelId="{ECCED423-E994-44FC-AA89-5DCA8543572C}" type="pres">
      <dgm:prSet presAssocID="{A10B938A-7420-4943-BF5F-943042CAD71A}" presName="sibTrans" presStyleLbl="sibTrans2D1" presStyleIdx="2" presStyleCnt="4"/>
      <dgm:spPr/>
    </dgm:pt>
    <dgm:pt modelId="{E8C5B177-00DE-4BE0-95A6-EA82B96ED869}" type="pres">
      <dgm:prSet presAssocID="{A10B938A-7420-4943-BF5F-943042CAD71A}" presName="connectorText" presStyleLbl="sibTrans2D1" presStyleIdx="2" presStyleCnt="4"/>
      <dgm:spPr/>
    </dgm:pt>
    <dgm:pt modelId="{6A1C0D4B-8E31-46F2-A01C-7D0E04A2A065}" type="pres">
      <dgm:prSet presAssocID="{A9457388-DBF2-484E-AC92-8109EA0B9379}" presName="node" presStyleLbl="node1" presStyleIdx="3" presStyleCnt="5">
        <dgm:presLayoutVars>
          <dgm:bulletEnabled val="1"/>
        </dgm:presLayoutVars>
      </dgm:prSet>
      <dgm:spPr/>
    </dgm:pt>
    <dgm:pt modelId="{1C7FC8EB-8811-4455-BD35-6E5D0E256CAF}" type="pres">
      <dgm:prSet presAssocID="{870DE1AF-5EBD-4102-9B7E-A82E30ECFD4F}" presName="sibTrans" presStyleLbl="sibTrans2D1" presStyleIdx="3" presStyleCnt="4"/>
      <dgm:spPr/>
    </dgm:pt>
    <dgm:pt modelId="{44C2AD41-1834-4E22-AC06-C8721F9BF24A}" type="pres">
      <dgm:prSet presAssocID="{870DE1AF-5EBD-4102-9B7E-A82E30ECFD4F}" presName="connectorText" presStyleLbl="sibTrans2D1" presStyleIdx="3" presStyleCnt="4"/>
      <dgm:spPr/>
    </dgm:pt>
    <dgm:pt modelId="{022A04AD-39EF-45C7-97E4-26AAF5B7D5DF}" type="pres">
      <dgm:prSet presAssocID="{79801C14-D4D7-46EE-9339-C0473FE1BB4E}" presName="node" presStyleLbl="node1" presStyleIdx="4" presStyleCnt="5">
        <dgm:presLayoutVars>
          <dgm:bulletEnabled val="1"/>
        </dgm:presLayoutVars>
      </dgm:prSet>
      <dgm:spPr/>
    </dgm:pt>
  </dgm:ptLst>
  <dgm:cxnLst>
    <dgm:cxn modelId="{9A79270D-CD6A-4E13-AFE9-9B9C73E296D2}" type="presOf" srcId="{E668BAD6-842E-4B9E-B112-3349F37F41EE}" destId="{026A0B7E-14A4-42A7-9141-A898836715EB}" srcOrd="1" destOrd="0" presId="urn:microsoft.com/office/officeart/2005/8/layout/process2"/>
    <dgm:cxn modelId="{9EE8AA39-156C-44A6-9FFF-271E09008E26}" type="presOf" srcId="{A9457388-DBF2-484E-AC92-8109EA0B9379}" destId="{6A1C0D4B-8E31-46F2-A01C-7D0E04A2A065}" srcOrd="0" destOrd="0" presId="urn:microsoft.com/office/officeart/2005/8/layout/process2"/>
    <dgm:cxn modelId="{A2A1F660-A6F3-4E2B-A2BD-F6A79D55BDEE}" srcId="{23D596F3-9F90-4B17-B16A-C0DE3F959CF2}" destId="{DFD75564-B72F-489C-94B9-9DF50BF9DF56}" srcOrd="2" destOrd="0" parTransId="{CA2AF799-8351-4B59-B62F-BF3D2B8E5B04}" sibTransId="{A10B938A-7420-4943-BF5F-943042CAD71A}"/>
    <dgm:cxn modelId="{8096C86C-72DB-4F8F-B442-F70259D1199E}" type="presOf" srcId="{348F80B0-4123-4ECC-A35E-2B6904C65CA1}" destId="{CB3255B2-5303-4E3A-8D55-CD26174C0E90}" srcOrd="0" destOrd="0" presId="urn:microsoft.com/office/officeart/2005/8/layout/process2"/>
    <dgm:cxn modelId="{B61CEB6F-1831-41E1-B95A-9B50A2E6DDF3}" srcId="{23D596F3-9F90-4B17-B16A-C0DE3F959CF2}" destId="{348F80B0-4123-4ECC-A35E-2B6904C65CA1}" srcOrd="0" destOrd="0" parTransId="{62B85320-4E7E-49EE-B290-F427F4715DF0}" sibTransId="{E668BAD6-842E-4B9E-B112-3349F37F41EE}"/>
    <dgm:cxn modelId="{D8155F51-115B-4DC5-8533-17AE4870EAD0}" type="presOf" srcId="{DFD75564-B72F-489C-94B9-9DF50BF9DF56}" destId="{24E465C5-24F1-4FA3-A3F2-D10BFA48E3AA}" srcOrd="0" destOrd="0" presId="urn:microsoft.com/office/officeart/2005/8/layout/process2"/>
    <dgm:cxn modelId="{E29FC778-8D12-4BA9-A27E-08D867C8BCA0}" type="presOf" srcId="{BAAB6E5C-8721-4C74-9972-BE37F0E68A2B}" destId="{F74EC90F-F0EC-4C0A-A2D7-CD9699DDE938}" srcOrd="0" destOrd="0" presId="urn:microsoft.com/office/officeart/2005/8/layout/process2"/>
    <dgm:cxn modelId="{FAA4D579-A304-4970-89DF-FBFCAF92D5AC}" srcId="{23D596F3-9F90-4B17-B16A-C0DE3F959CF2}" destId="{FD78821A-8ACD-4C06-BA9A-0C81E665871A}" srcOrd="1" destOrd="0" parTransId="{57D64A01-7CCC-4839-A3CD-0B6AC75C0FFF}" sibTransId="{BAAB6E5C-8721-4C74-9972-BE37F0E68A2B}"/>
    <dgm:cxn modelId="{6501D07B-ABF7-4EB8-AFB0-A377242810A0}" type="presOf" srcId="{870DE1AF-5EBD-4102-9B7E-A82E30ECFD4F}" destId="{1C7FC8EB-8811-4455-BD35-6E5D0E256CAF}" srcOrd="0" destOrd="0" presId="urn:microsoft.com/office/officeart/2005/8/layout/process2"/>
    <dgm:cxn modelId="{15B81A8F-ACE8-4D4A-AD90-FA703203F8DE}" type="presOf" srcId="{BAAB6E5C-8721-4C74-9972-BE37F0E68A2B}" destId="{44B08096-4DD5-4209-BF21-B03E1A8397CE}" srcOrd="1" destOrd="0" presId="urn:microsoft.com/office/officeart/2005/8/layout/process2"/>
    <dgm:cxn modelId="{00863F8F-0D65-4467-BD1B-80E203A52F35}" type="presOf" srcId="{870DE1AF-5EBD-4102-9B7E-A82E30ECFD4F}" destId="{44C2AD41-1834-4E22-AC06-C8721F9BF24A}" srcOrd="1" destOrd="0" presId="urn:microsoft.com/office/officeart/2005/8/layout/process2"/>
    <dgm:cxn modelId="{A6FFF99D-2D1E-46B0-A625-75ECBD3F4C24}" type="presOf" srcId="{A10B938A-7420-4943-BF5F-943042CAD71A}" destId="{E8C5B177-00DE-4BE0-95A6-EA82B96ED869}" srcOrd="1" destOrd="0" presId="urn:microsoft.com/office/officeart/2005/8/layout/process2"/>
    <dgm:cxn modelId="{751D0CA8-108D-4FAE-BC5B-300C130D7365}" type="presOf" srcId="{79801C14-D4D7-46EE-9339-C0473FE1BB4E}" destId="{022A04AD-39EF-45C7-97E4-26AAF5B7D5DF}" srcOrd="0" destOrd="0" presId="urn:microsoft.com/office/officeart/2005/8/layout/process2"/>
    <dgm:cxn modelId="{F8E581B9-F8FC-4F7F-A534-379AF20EA446}" type="presOf" srcId="{FD78821A-8ACD-4C06-BA9A-0C81E665871A}" destId="{9C4C6E88-6AAE-4FAC-9EEE-6C63CE984C70}" srcOrd="0" destOrd="0" presId="urn:microsoft.com/office/officeart/2005/8/layout/process2"/>
    <dgm:cxn modelId="{D4922DBE-666B-473E-92AF-3DDFF7633919}" type="presOf" srcId="{23D596F3-9F90-4B17-B16A-C0DE3F959CF2}" destId="{8BD6D95E-A704-4670-AC42-87E67E5639B4}" srcOrd="0" destOrd="0" presId="urn:microsoft.com/office/officeart/2005/8/layout/process2"/>
    <dgm:cxn modelId="{8A522CBF-BFB3-4A21-B826-2A03A396F25E}" srcId="{23D596F3-9F90-4B17-B16A-C0DE3F959CF2}" destId="{79801C14-D4D7-46EE-9339-C0473FE1BB4E}" srcOrd="4" destOrd="0" parTransId="{4B99337F-FBAB-4F3E-94F0-9B52827AFBDC}" sibTransId="{E21BE96D-A08B-448A-A373-75D7A68AF464}"/>
    <dgm:cxn modelId="{A4AF1FDD-09A3-43B9-82B9-633DDA0FC1F2}" type="presOf" srcId="{A10B938A-7420-4943-BF5F-943042CAD71A}" destId="{ECCED423-E994-44FC-AA89-5DCA8543572C}" srcOrd="0" destOrd="0" presId="urn:microsoft.com/office/officeart/2005/8/layout/process2"/>
    <dgm:cxn modelId="{534200EB-4E5E-4D56-8552-9F47025F72FF}" srcId="{23D596F3-9F90-4B17-B16A-C0DE3F959CF2}" destId="{A9457388-DBF2-484E-AC92-8109EA0B9379}" srcOrd="3" destOrd="0" parTransId="{ECAAAF74-22BF-404B-BD87-4AE365ACA8FD}" sibTransId="{870DE1AF-5EBD-4102-9B7E-A82E30ECFD4F}"/>
    <dgm:cxn modelId="{545B0FEC-3BD3-466A-97B5-E748E7887396}" type="presOf" srcId="{E668BAD6-842E-4B9E-B112-3349F37F41EE}" destId="{AC615DAA-852C-48FD-BF5B-4D1A81B7719E}" srcOrd="0" destOrd="0" presId="urn:microsoft.com/office/officeart/2005/8/layout/process2"/>
    <dgm:cxn modelId="{40EBA65B-391C-421E-A45B-F4D6B00E0528}" type="presParOf" srcId="{8BD6D95E-A704-4670-AC42-87E67E5639B4}" destId="{CB3255B2-5303-4E3A-8D55-CD26174C0E90}" srcOrd="0" destOrd="0" presId="urn:microsoft.com/office/officeart/2005/8/layout/process2"/>
    <dgm:cxn modelId="{D62115BC-42DF-48BF-8ECC-5B7E1346FB33}" type="presParOf" srcId="{8BD6D95E-A704-4670-AC42-87E67E5639B4}" destId="{AC615DAA-852C-48FD-BF5B-4D1A81B7719E}" srcOrd="1" destOrd="0" presId="urn:microsoft.com/office/officeart/2005/8/layout/process2"/>
    <dgm:cxn modelId="{05297516-1EE2-4CAF-966C-39634E4C7718}" type="presParOf" srcId="{AC615DAA-852C-48FD-BF5B-4D1A81B7719E}" destId="{026A0B7E-14A4-42A7-9141-A898836715EB}" srcOrd="0" destOrd="0" presId="urn:microsoft.com/office/officeart/2005/8/layout/process2"/>
    <dgm:cxn modelId="{26D29A09-E66C-4210-B754-0C868D78B2A1}" type="presParOf" srcId="{8BD6D95E-A704-4670-AC42-87E67E5639B4}" destId="{9C4C6E88-6AAE-4FAC-9EEE-6C63CE984C70}" srcOrd="2" destOrd="0" presId="urn:microsoft.com/office/officeart/2005/8/layout/process2"/>
    <dgm:cxn modelId="{ED7834EC-ACD4-4578-AF37-5AF630949619}" type="presParOf" srcId="{8BD6D95E-A704-4670-AC42-87E67E5639B4}" destId="{F74EC90F-F0EC-4C0A-A2D7-CD9699DDE938}" srcOrd="3" destOrd="0" presId="urn:microsoft.com/office/officeart/2005/8/layout/process2"/>
    <dgm:cxn modelId="{3D019DB9-196D-4E65-BBF6-F77EE3B3478B}" type="presParOf" srcId="{F74EC90F-F0EC-4C0A-A2D7-CD9699DDE938}" destId="{44B08096-4DD5-4209-BF21-B03E1A8397CE}" srcOrd="0" destOrd="0" presId="urn:microsoft.com/office/officeart/2005/8/layout/process2"/>
    <dgm:cxn modelId="{FBCAB185-9BB5-4947-B5BB-9B24690674AA}" type="presParOf" srcId="{8BD6D95E-A704-4670-AC42-87E67E5639B4}" destId="{24E465C5-24F1-4FA3-A3F2-D10BFA48E3AA}" srcOrd="4" destOrd="0" presId="urn:microsoft.com/office/officeart/2005/8/layout/process2"/>
    <dgm:cxn modelId="{72502DAE-9636-4230-BC36-AACC67D796A2}" type="presParOf" srcId="{8BD6D95E-A704-4670-AC42-87E67E5639B4}" destId="{ECCED423-E994-44FC-AA89-5DCA8543572C}" srcOrd="5" destOrd="0" presId="urn:microsoft.com/office/officeart/2005/8/layout/process2"/>
    <dgm:cxn modelId="{331A4ACF-B749-41E2-A849-CB1CEBAFC329}" type="presParOf" srcId="{ECCED423-E994-44FC-AA89-5DCA8543572C}" destId="{E8C5B177-00DE-4BE0-95A6-EA82B96ED869}" srcOrd="0" destOrd="0" presId="urn:microsoft.com/office/officeart/2005/8/layout/process2"/>
    <dgm:cxn modelId="{7EC4C42D-1DF7-4A93-94CB-7AAB5C708E47}" type="presParOf" srcId="{8BD6D95E-A704-4670-AC42-87E67E5639B4}" destId="{6A1C0D4B-8E31-46F2-A01C-7D0E04A2A065}" srcOrd="6" destOrd="0" presId="urn:microsoft.com/office/officeart/2005/8/layout/process2"/>
    <dgm:cxn modelId="{E084E6FB-7E76-4A74-B99E-59EE419D05F7}" type="presParOf" srcId="{8BD6D95E-A704-4670-AC42-87E67E5639B4}" destId="{1C7FC8EB-8811-4455-BD35-6E5D0E256CAF}" srcOrd="7" destOrd="0" presId="urn:microsoft.com/office/officeart/2005/8/layout/process2"/>
    <dgm:cxn modelId="{5AE57B00-969B-4F4B-A767-F8BDA97C498F}" type="presParOf" srcId="{1C7FC8EB-8811-4455-BD35-6E5D0E256CAF}" destId="{44C2AD41-1834-4E22-AC06-C8721F9BF24A}" srcOrd="0" destOrd="0" presId="urn:microsoft.com/office/officeart/2005/8/layout/process2"/>
    <dgm:cxn modelId="{8ECF531A-2312-4F6F-88FA-E1CD3B56D8A3}" type="presParOf" srcId="{8BD6D95E-A704-4670-AC42-87E67E5639B4}" destId="{022A04AD-39EF-45C7-97E4-26AAF5B7D5D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6FB94-12C4-4E2E-A277-2E00E398EBCA}"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fr-CH"/>
        </a:p>
      </dgm:t>
    </dgm:pt>
    <dgm:pt modelId="{4CA7758A-F404-4874-97D1-8570254BC7D7}">
      <dgm:prSet phldrT="[Text]" custT="1"/>
      <dgm:spPr/>
      <dgm:t>
        <a:bodyPr/>
        <a:lstStyle/>
        <a:p>
          <a:pPr>
            <a:buClr>
              <a:srgbClr val="000000"/>
            </a:buClr>
            <a:buSzPct val="100000"/>
            <a:buFont typeface="Arial" panose="020B0604020202020204" pitchFamily="34" charset="0"/>
            <a:buChar char="•"/>
          </a:pPr>
          <a:r>
            <a:rPr lang="en-US" altLang="fr-FR" sz="1800" b="1" noProof="0" dirty="0">
              <a:solidFill>
                <a:schemeClr val="bg1"/>
              </a:solidFill>
              <a:effectLst>
                <a:outerShdw blurRad="38100" dist="38100" dir="2700000" algn="tl">
                  <a:srgbClr val="000000">
                    <a:alpha val="43137"/>
                  </a:srgbClr>
                </a:outerShdw>
              </a:effectLst>
              <a:latin typeface="+mn-lt"/>
            </a:rPr>
            <a:t>Defecation area</a:t>
          </a:r>
        </a:p>
        <a:p>
          <a:pPr>
            <a:buClr>
              <a:srgbClr val="000000"/>
            </a:buClr>
            <a:buSzPct val="100000"/>
            <a:buFont typeface="Arial" panose="020B0604020202020204" pitchFamily="34" charset="0"/>
            <a:buChar char="•"/>
          </a:pPr>
          <a:r>
            <a:rPr lang="fr-CH" altLang="fr-FR" sz="1800" b="1" dirty="0">
              <a:solidFill>
                <a:schemeClr val="bg1"/>
              </a:solidFill>
              <a:effectLst>
                <a:outerShdw blurRad="38100" dist="38100" dir="2700000" algn="tl">
                  <a:srgbClr val="000000">
                    <a:alpha val="43137"/>
                  </a:srgbClr>
                </a:outerShdw>
              </a:effectLst>
              <a:latin typeface="+mn-lt"/>
            </a:rPr>
            <a:t>Pit latrines</a:t>
          </a:r>
        </a:p>
        <a:p>
          <a:pPr>
            <a:buClr>
              <a:srgbClr val="000000"/>
            </a:buClr>
            <a:buSzPct val="100000"/>
            <a:buFont typeface="Arial" panose="020B0604020202020204" pitchFamily="34" charset="0"/>
            <a:buChar char="•"/>
          </a:pPr>
          <a:r>
            <a:rPr lang="en-US" altLang="fr-FR" sz="1800" b="1" noProof="0" dirty="0">
              <a:solidFill>
                <a:schemeClr val="bg1"/>
              </a:solidFill>
              <a:effectLst>
                <a:outerShdw blurRad="38100" dist="38100" dir="2700000" algn="tl">
                  <a:srgbClr val="000000">
                    <a:alpha val="43137"/>
                  </a:srgbClr>
                </a:outerShdw>
              </a:effectLst>
              <a:latin typeface="+mn-lt"/>
            </a:rPr>
            <a:t>Twin pit latrines</a:t>
          </a:r>
        </a:p>
        <a:p>
          <a:pPr>
            <a:buClr>
              <a:srgbClr val="000000"/>
            </a:buClr>
            <a:buSzPct val="100000"/>
            <a:buFont typeface="Arial" panose="020B0604020202020204" pitchFamily="34" charset="0"/>
            <a:buChar char="•"/>
          </a:pPr>
          <a:r>
            <a:rPr lang="fr-CH" altLang="fr-FR" sz="1800" b="1" dirty="0">
              <a:solidFill>
                <a:schemeClr val="bg1"/>
              </a:solidFill>
              <a:effectLst>
                <a:outerShdw blurRad="38100" dist="38100" dir="2700000" algn="tl">
                  <a:srgbClr val="000000">
                    <a:alpha val="43137"/>
                  </a:srgbClr>
                </a:outerShdw>
              </a:effectLst>
              <a:latin typeface="+mn-lt"/>
            </a:rPr>
            <a:t>VIP latrines</a:t>
          </a:r>
        </a:p>
        <a:p>
          <a:pPr>
            <a:buClr>
              <a:srgbClr val="000000"/>
            </a:buClr>
            <a:buSzPct val="100000"/>
            <a:buFont typeface="Arial" panose="020B0604020202020204" pitchFamily="34" charset="0"/>
            <a:buChar char="•"/>
          </a:pPr>
          <a:r>
            <a:rPr lang="en-US" altLang="fr-FR" sz="1800" b="1" dirty="0">
              <a:solidFill>
                <a:schemeClr val="bg1"/>
              </a:solidFill>
              <a:effectLst>
                <a:outerShdw blurRad="38100" dist="38100" dir="2700000" algn="tl">
                  <a:srgbClr val="000000">
                    <a:alpha val="43137"/>
                  </a:srgbClr>
                </a:outerShdw>
              </a:effectLst>
              <a:latin typeface="+mn-lt"/>
            </a:rPr>
            <a:t>Compost latrines</a:t>
          </a:r>
          <a:endParaRPr lang="fr-CH" sz="1800" dirty="0">
            <a:solidFill>
              <a:schemeClr val="bg1"/>
            </a:solidFill>
            <a:effectLst>
              <a:outerShdw blurRad="38100" dist="38100" dir="2700000" algn="tl">
                <a:srgbClr val="000000">
                  <a:alpha val="43137"/>
                </a:srgbClr>
              </a:outerShdw>
            </a:effectLst>
            <a:latin typeface="+mn-lt"/>
          </a:endParaRPr>
        </a:p>
      </dgm:t>
    </dgm:pt>
    <dgm:pt modelId="{35FDF919-173D-44A4-887B-3ED569E91C98}" type="parTrans" cxnId="{4515ACFC-7CBF-4258-9D92-270AA4250518}">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86752BF4-EFB9-4B68-AC60-9B435ED52EF7}" type="sibTrans" cxnId="{4515ACFC-7CBF-4258-9D92-270AA4250518}">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5C73EF2F-B150-46FD-A3A8-E9723D9BE7A4}">
      <dgm:prSet phldrT="[Text]" custT="1"/>
      <dgm:spPr/>
      <dgm:t>
        <a:bodyPr/>
        <a:lstStyle/>
        <a:p>
          <a:pPr>
            <a:buClr>
              <a:srgbClr val="000000"/>
            </a:buClr>
            <a:buSzPct val="100000"/>
            <a:buFont typeface="Arial" panose="020B0604020202020204" pitchFamily="34" charset="0"/>
            <a:buChar char="•"/>
          </a:pPr>
          <a:r>
            <a:rPr lang="en-US" altLang="fr-FR" sz="1800" b="1" noProof="0" dirty="0">
              <a:solidFill>
                <a:schemeClr val="bg1"/>
              </a:solidFill>
              <a:effectLst>
                <a:outerShdw blurRad="38100" dist="38100" dir="2700000" algn="tl">
                  <a:srgbClr val="000000">
                    <a:alpha val="43137"/>
                  </a:srgbClr>
                </a:outerShdw>
              </a:effectLst>
              <a:latin typeface="+mn-lt"/>
            </a:rPr>
            <a:t>Bucket latrines</a:t>
          </a:r>
        </a:p>
        <a:p>
          <a:pPr>
            <a:buClr>
              <a:srgbClr val="000000"/>
            </a:buClr>
            <a:buSzPct val="100000"/>
            <a:buFont typeface="Arial" panose="020B0604020202020204" pitchFamily="34" charset="0"/>
            <a:buChar char="•"/>
          </a:pPr>
          <a:r>
            <a:rPr lang="en-US" altLang="fr-FR" sz="1800" b="1" noProof="0" dirty="0">
              <a:solidFill>
                <a:schemeClr val="bg1"/>
              </a:solidFill>
              <a:effectLst>
                <a:outerShdw blurRad="38100" dist="38100" dir="2700000" algn="tl">
                  <a:srgbClr val="000000">
                    <a:alpha val="43137"/>
                  </a:srgbClr>
                </a:outerShdw>
              </a:effectLst>
              <a:latin typeface="+mn-lt"/>
            </a:rPr>
            <a:t>Flying toilet</a:t>
          </a:r>
          <a:endParaRPr lang="en-US" sz="1800" noProof="0" dirty="0">
            <a:solidFill>
              <a:schemeClr val="bg1"/>
            </a:solidFill>
            <a:effectLst>
              <a:outerShdw blurRad="38100" dist="38100" dir="2700000" algn="tl">
                <a:srgbClr val="000000">
                  <a:alpha val="43137"/>
                </a:srgbClr>
              </a:outerShdw>
            </a:effectLst>
            <a:latin typeface="+mn-lt"/>
          </a:endParaRPr>
        </a:p>
      </dgm:t>
    </dgm:pt>
    <dgm:pt modelId="{0C811AF6-7875-4E85-8F62-69E105E18796}" type="parTrans" cxnId="{D1F6EC52-7BA7-49A4-9CEF-EC48E71BD6AE}">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D940A439-232C-41C1-ACD9-6846E5D77968}" type="sibTrans" cxnId="{D1F6EC52-7BA7-49A4-9CEF-EC48E71BD6AE}">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F363DB11-72BC-45C1-967A-3E26356BB87F}">
      <dgm:prSet phldrT="[Text]" custT="1"/>
      <dgm:spPr/>
      <dgm:t>
        <a:bodyPr/>
        <a:lstStyle/>
        <a:p>
          <a:pPr>
            <a:buClr>
              <a:srgbClr val="000000"/>
            </a:buClr>
            <a:buSzPct val="100000"/>
            <a:buFont typeface="Arial" panose="020B0604020202020204" pitchFamily="34" charset="0"/>
            <a:buChar char="•"/>
          </a:pPr>
          <a:r>
            <a:rPr lang="en-GB" altLang="fr-FR" sz="1800" b="1" dirty="0">
              <a:solidFill>
                <a:schemeClr val="bg1"/>
              </a:solidFill>
              <a:effectLst>
                <a:outerShdw blurRad="38100" dist="38100" dir="2700000" algn="tl">
                  <a:srgbClr val="000000">
                    <a:alpha val="43137"/>
                  </a:srgbClr>
                </a:outerShdw>
              </a:effectLst>
              <a:latin typeface="+mn-lt"/>
            </a:rPr>
            <a:t>Pour flush toilet </a:t>
          </a:r>
        </a:p>
        <a:p>
          <a:pPr>
            <a:buClr>
              <a:srgbClr val="000000"/>
            </a:buClr>
            <a:buSzPct val="100000"/>
            <a:buFont typeface="Arial" panose="020B0604020202020204" pitchFamily="34" charset="0"/>
            <a:buChar char="•"/>
          </a:pPr>
          <a:r>
            <a:rPr lang="en-GB" altLang="fr-FR" sz="1800" b="1" dirty="0">
              <a:solidFill>
                <a:schemeClr val="bg1"/>
              </a:solidFill>
              <a:effectLst>
                <a:outerShdw blurRad="38100" dist="38100" dir="2700000" algn="tl">
                  <a:srgbClr val="000000">
                    <a:alpha val="43137"/>
                  </a:srgbClr>
                </a:outerShdw>
              </a:effectLst>
              <a:latin typeface="+mn-lt"/>
            </a:rPr>
            <a:t>Septic tank + Soakaway</a:t>
          </a:r>
          <a:endParaRPr lang="fr-CH" sz="1800" dirty="0">
            <a:solidFill>
              <a:schemeClr val="bg1"/>
            </a:solidFill>
            <a:effectLst>
              <a:outerShdw blurRad="38100" dist="38100" dir="2700000" algn="tl">
                <a:srgbClr val="000000">
                  <a:alpha val="43137"/>
                </a:srgbClr>
              </a:outerShdw>
            </a:effectLst>
            <a:latin typeface="+mn-lt"/>
          </a:endParaRPr>
        </a:p>
      </dgm:t>
    </dgm:pt>
    <dgm:pt modelId="{AF9EDE81-5C25-4AFA-AD67-57FFB67A0E75}" type="parTrans" cxnId="{85053733-5C3E-4E65-A2E8-A115E2798F5C}">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4E6A2756-7D4E-4679-B072-1B72899CE220}" type="sibTrans" cxnId="{85053733-5C3E-4E65-A2E8-A115E2798F5C}">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4F8EEE7C-A82F-444C-BF4C-DCA9BC06D465}">
      <dgm:prSet phldrT="[Text]" custT="1"/>
      <dgm:spPr/>
      <dgm:t>
        <a:bodyPr/>
        <a:lstStyle/>
        <a:p>
          <a:pPr>
            <a:buClr>
              <a:srgbClr val="000000"/>
            </a:buClr>
            <a:buSzPct val="100000"/>
            <a:buFont typeface="Arial" panose="020B0604020202020204" pitchFamily="34" charset="0"/>
            <a:buChar char="•"/>
          </a:pPr>
          <a:r>
            <a:rPr lang="en-US" altLang="fr-FR" sz="1800" b="1" noProof="0" dirty="0">
              <a:solidFill>
                <a:schemeClr val="bg1"/>
              </a:solidFill>
              <a:effectLst>
                <a:outerShdw blurRad="38100" dist="38100" dir="2700000" algn="tl">
                  <a:srgbClr val="000000">
                    <a:alpha val="43137"/>
                  </a:srgbClr>
                </a:outerShdw>
              </a:effectLst>
              <a:latin typeface="+mn-lt"/>
            </a:rPr>
            <a:t>Conventional sewage and treatment system</a:t>
          </a:r>
          <a:endParaRPr lang="en-US" sz="1800" noProof="0" dirty="0">
            <a:solidFill>
              <a:schemeClr val="bg1"/>
            </a:solidFill>
            <a:effectLst>
              <a:outerShdw blurRad="38100" dist="38100" dir="2700000" algn="tl">
                <a:srgbClr val="000000">
                  <a:alpha val="43137"/>
                </a:srgbClr>
              </a:outerShdw>
            </a:effectLst>
            <a:latin typeface="+mn-lt"/>
          </a:endParaRPr>
        </a:p>
      </dgm:t>
    </dgm:pt>
    <dgm:pt modelId="{FF0FE18C-CB5A-49BF-9439-0C5C55021ADA}" type="parTrans" cxnId="{B3D4FC2F-8427-4132-BA56-DA4DEFD4FF27}">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D7BABEB8-3EF3-4405-BA05-B2B82D63F413}" type="sibTrans" cxnId="{B3D4FC2F-8427-4132-BA56-DA4DEFD4FF27}">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A9C38A57-C606-48AC-9370-D06815248BD2}" type="pres">
      <dgm:prSet presAssocID="{0DE6FB94-12C4-4E2E-A277-2E00E398EBCA}" presName="matrix" presStyleCnt="0">
        <dgm:presLayoutVars>
          <dgm:chMax val="1"/>
          <dgm:dir/>
          <dgm:resizeHandles val="exact"/>
        </dgm:presLayoutVars>
      </dgm:prSet>
      <dgm:spPr/>
    </dgm:pt>
    <dgm:pt modelId="{A4394FF0-4E5B-4D4F-A635-5C9EB3C91887}" type="pres">
      <dgm:prSet presAssocID="{0DE6FB94-12C4-4E2E-A277-2E00E398EBCA}" presName="axisShape" presStyleLbl="bgShp" presStyleIdx="0" presStyleCnt="1"/>
      <dgm:spPr>
        <a:ln>
          <a:solidFill>
            <a:schemeClr val="accent5">
              <a:lumMod val="50000"/>
            </a:schemeClr>
          </a:solidFill>
        </a:ln>
      </dgm:spPr>
    </dgm:pt>
    <dgm:pt modelId="{7C82E318-6A62-4337-B2E4-86E9ED27AF05}" type="pres">
      <dgm:prSet presAssocID="{0DE6FB94-12C4-4E2E-A277-2E00E398EBCA}" presName="rect1" presStyleLbl="node1" presStyleIdx="0" presStyleCnt="4">
        <dgm:presLayoutVars>
          <dgm:chMax val="0"/>
          <dgm:chPref val="0"/>
          <dgm:bulletEnabled val="1"/>
        </dgm:presLayoutVars>
      </dgm:prSet>
      <dgm:spPr/>
    </dgm:pt>
    <dgm:pt modelId="{43A85056-C23B-4BE4-9D91-29FE5F75ABB9}" type="pres">
      <dgm:prSet presAssocID="{0DE6FB94-12C4-4E2E-A277-2E00E398EBCA}" presName="rect2" presStyleLbl="node1" presStyleIdx="1" presStyleCnt="4">
        <dgm:presLayoutVars>
          <dgm:chMax val="0"/>
          <dgm:chPref val="0"/>
          <dgm:bulletEnabled val="1"/>
        </dgm:presLayoutVars>
      </dgm:prSet>
      <dgm:spPr/>
    </dgm:pt>
    <dgm:pt modelId="{3931AF08-32A4-4932-A614-A47B37DEC674}" type="pres">
      <dgm:prSet presAssocID="{0DE6FB94-12C4-4E2E-A277-2E00E398EBCA}" presName="rect3" presStyleLbl="node1" presStyleIdx="2" presStyleCnt="4">
        <dgm:presLayoutVars>
          <dgm:chMax val="0"/>
          <dgm:chPref val="0"/>
          <dgm:bulletEnabled val="1"/>
        </dgm:presLayoutVars>
      </dgm:prSet>
      <dgm:spPr/>
    </dgm:pt>
    <dgm:pt modelId="{C848EF47-72B7-4B60-9B27-4E53950A61BB}" type="pres">
      <dgm:prSet presAssocID="{0DE6FB94-12C4-4E2E-A277-2E00E398EBCA}" presName="rect4" presStyleLbl="node1" presStyleIdx="3" presStyleCnt="4">
        <dgm:presLayoutVars>
          <dgm:chMax val="0"/>
          <dgm:chPref val="0"/>
          <dgm:bulletEnabled val="1"/>
        </dgm:presLayoutVars>
      </dgm:prSet>
      <dgm:spPr/>
    </dgm:pt>
  </dgm:ptLst>
  <dgm:cxnLst>
    <dgm:cxn modelId="{0816D90C-BCB7-4E75-AF1F-00867BE9CBFD}" type="presOf" srcId="{5C73EF2F-B150-46FD-A3A8-E9723D9BE7A4}" destId="{43A85056-C23B-4BE4-9D91-29FE5F75ABB9}" srcOrd="0" destOrd="0" presId="urn:microsoft.com/office/officeart/2005/8/layout/matrix2"/>
    <dgm:cxn modelId="{B3D4FC2F-8427-4132-BA56-DA4DEFD4FF27}" srcId="{0DE6FB94-12C4-4E2E-A277-2E00E398EBCA}" destId="{4F8EEE7C-A82F-444C-BF4C-DCA9BC06D465}" srcOrd="3" destOrd="0" parTransId="{FF0FE18C-CB5A-49BF-9439-0C5C55021ADA}" sibTransId="{D7BABEB8-3EF3-4405-BA05-B2B82D63F413}"/>
    <dgm:cxn modelId="{6A4FC432-7B86-4701-B3C8-93C2E3737947}" type="presOf" srcId="{4CA7758A-F404-4874-97D1-8570254BC7D7}" destId="{7C82E318-6A62-4337-B2E4-86E9ED27AF05}" srcOrd="0" destOrd="0" presId="urn:microsoft.com/office/officeart/2005/8/layout/matrix2"/>
    <dgm:cxn modelId="{85053733-5C3E-4E65-A2E8-A115E2798F5C}" srcId="{0DE6FB94-12C4-4E2E-A277-2E00E398EBCA}" destId="{F363DB11-72BC-45C1-967A-3E26356BB87F}" srcOrd="2" destOrd="0" parTransId="{AF9EDE81-5C25-4AFA-AD67-57FFB67A0E75}" sibTransId="{4E6A2756-7D4E-4679-B072-1B72899CE220}"/>
    <dgm:cxn modelId="{7C035065-05A9-4929-B8DC-33B6C6B8DD0E}" type="presOf" srcId="{F363DB11-72BC-45C1-967A-3E26356BB87F}" destId="{3931AF08-32A4-4932-A614-A47B37DEC674}" srcOrd="0" destOrd="0" presId="urn:microsoft.com/office/officeart/2005/8/layout/matrix2"/>
    <dgm:cxn modelId="{D1F6EC52-7BA7-49A4-9CEF-EC48E71BD6AE}" srcId="{0DE6FB94-12C4-4E2E-A277-2E00E398EBCA}" destId="{5C73EF2F-B150-46FD-A3A8-E9723D9BE7A4}" srcOrd="1" destOrd="0" parTransId="{0C811AF6-7875-4E85-8F62-69E105E18796}" sibTransId="{D940A439-232C-41C1-ACD9-6846E5D77968}"/>
    <dgm:cxn modelId="{0110C358-7EB4-4B49-A488-C80194973A46}" type="presOf" srcId="{4F8EEE7C-A82F-444C-BF4C-DCA9BC06D465}" destId="{C848EF47-72B7-4B60-9B27-4E53950A61BB}" srcOrd="0" destOrd="0" presId="urn:microsoft.com/office/officeart/2005/8/layout/matrix2"/>
    <dgm:cxn modelId="{C288AF93-6F27-419A-82F7-B6FC7A00BC8D}" type="presOf" srcId="{0DE6FB94-12C4-4E2E-A277-2E00E398EBCA}" destId="{A9C38A57-C606-48AC-9370-D06815248BD2}" srcOrd="0" destOrd="0" presId="urn:microsoft.com/office/officeart/2005/8/layout/matrix2"/>
    <dgm:cxn modelId="{4515ACFC-7CBF-4258-9D92-270AA4250518}" srcId="{0DE6FB94-12C4-4E2E-A277-2E00E398EBCA}" destId="{4CA7758A-F404-4874-97D1-8570254BC7D7}" srcOrd="0" destOrd="0" parTransId="{35FDF919-173D-44A4-887B-3ED569E91C98}" sibTransId="{86752BF4-EFB9-4B68-AC60-9B435ED52EF7}"/>
    <dgm:cxn modelId="{9D9FF7FA-71AF-49DD-B1EE-23A8369A7970}" type="presParOf" srcId="{A9C38A57-C606-48AC-9370-D06815248BD2}" destId="{A4394FF0-4E5B-4D4F-A635-5C9EB3C91887}" srcOrd="0" destOrd="0" presId="urn:microsoft.com/office/officeart/2005/8/layout/matrix2"/>
    <dgm:cxn modelId="{FC19321A-9F1D-45C8-8218-4C15D8F6ECD8}" type="presParOf" srcId="{A9C38A57-C606-48AC-9370-D06815248BD2}" destId="{7C82E318-6A62-4337-B2E4-86E9ED27AF05}" srcOrd="1" destOrd="0" presId="urn:microsoft.com/office/officeart/2005/8/layout/matrix2"/>
    <dgm:cxn modelId="{74F103D2-94B4-411B-9B74-AFE66413B1D0}" type="presParOf" srcId="{A9C38A57-C606-48AC-9370-D06815248BD2}" destId="{43A85056-C23B-4BE4-9D91-29FE5F75ABB9}" srcOrd="2" destOrd="0" presId="urn:microsoft.com/office/officeart/2005/8/layout/matrix2"/>
    <dgm:cxn modelId="{E9F2312E-0DAF-4A67-B86B-875B34A12D7F}" type="presParOf" srcId="{A9C38A57-C606-48AC-9370-D06815248BD2}" destId="{3931AF08-32A4-4932-A614-A47B37DEC674}" srcOrd="3" destOrd="0" presId="urn:microsoft.com/office/officeart/2005/8/layout/matrix2"/>
    <dgm:cxn modelId="{E4AF0B30-C5FB-4315-B6A9-914DB4273CD3}" type="presParOf" srcId="{A9C38A57-C606-48AC-9370-D06815248BD2}" destId="{C848EF47-72B7-4B60-9B27-4E53950A61BB}"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255B2-5303-4E3A-8D55-CD26174C0E90}">
      <dsp:nvSpPr>
        <dsp:cNvPr id="0" name=""/>
        <dsp:cNvSpPr/>
      </dsp:nvSpPr>
      <dsp:spPr>
        <a:xfrm>
          <a:off x="566136" y="655"/>
          <a:ext cx="2408031" cy="766736"/>
        </a:xfrm>
        <a:prstGeom prst="roundRect">
          <a:avLst>
            <a:gd name="adj" fmla="val 10000"/>
          </a:avLst>
        </a:prstGeom>
        <a:solidFill>
          <a:srgbClr val="FF0066"/>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User Interface</a:t>
          </a:r>
          <a:endParaRPr lang="fr-CH" sz="2400" kern="1200" dirty="0">
            <a:solidFill>
              <a:schemeClr val="tx1"/>
            </a:solidFill>
          </a:endParaRPr>
        </a:p>
      </dsp:txBody>
      <dsp:txXfrm>
        <a:off x="588593" y="23112"/>
        <a:ext cx="2363117" cy="721822"/>
      </dsp:txXfrm>
    </dsp:sp>
    <dsp:sp modelId="{AC615DAA-852C-48FD-BF5B-4D1A81B7719E}">
      <dsp:nvSpPr>
        <dsp:cNvPr id="0" name=""/>
        <dsp:cNvSpPr/>
      </dsp:nvSpPr>
      <dsp:spPr>
        <a:xfrm rot="5400000">
          <a:off x="1626389" y="786560"/>
          <a:ext cx="287526" cy="34503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643" y="815312"/>
        <a:ext cx="207019" cy="201268"/>
      </dsp:txXfrm>
    </dsp:sp>
    <dsp:sp modelId="{9C4C6E88-6AAE-4FAC-9EEE-6C63CE984C70}">
      <dsp:nvSpPr>
        <dsp:cNvPr id="0" name=""/>
        <dsp:cNvSpPr/>
      </dsp:nvSpPr>
      <dsp:spPr>
        <a:xfrm>
          <a:off x="566136" y="1150759"/>
          <a:ext cx="2408031" cy="766736"/>
        </a:xfrm>
        <a:prstGeom prst="roundRect">
          <a:avLst>
            <a:gd name="adj" fmla="val 10000"/>
          </a:avLst>
        </a:prstGeom>
        <a:solidFill>
          <a:srgbClr val="FFC00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Storage</a:t>
          </a:r>
          <a:endParaRPr lang="fr-CH" sz="2400" kern="1200" dirty="0">
            <a:solidFill>
              <a:schemeClr val="tx1"/>
            </a:solidFill>
          </a:endParaRPr>
        </a:p>
      </dsp:txBody>
      <dsp:txXfrm>
        <a:off x="588593" y="1173216"/>
        <a:ext cx="2363117" cy="721822"/>
      </dsp:txXfrm>
    </dsp:sp>
    <dsp:sp modelId="{F74EC90F-F0EC-4C0A-A2D7-CD9699DDE938}">
      <dsp:nvSpPr>
        <dsp:cNvPr id="0" name=""/>
        <dsp:cNvSpPr/>
      </dsp:nvSpPr>
      <dsp:spPr>
        <a:xfrm rot="5400000">
          <a:off x="1626389" y="1936664"/>
          <a:ext cx="287526" cy="34503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643" y="1965416"/>
        <a:ext cx="207019" cy="201268"/>
      </dsp:txXfrm>
    </dsp:sp>
    <dsp:sp modelId="{24E465C5-24F1-4FA3-A3F2-D10BFA48E3AA}">
      <dsp:nvSpPr>
        <dsp:cNvPr id="0" name=""/>
        <dsp:cNvSpPr/>
      </dsp:nvSpPr>
      <dsp:spPr>
        <a:xfrm>
          <a:off x="566136" y="2300864"/>
          <a:ext cx="2408031" cy="766736"/>
        </a:xfrm>
        <a:prstGeom prst="roundRect">
          <a:avLst>
            <a:gd name="adj" fmla="val 10000"/>
          </a:avLst>
        </a:prstGeom>
        <a:solidFill>
          <a:srgbClr val="FFFF0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Conveyance</a:t>
          </a:r>
          <a:endParaRPr lang="fr-CH" sz="2400" kern="1200" dirty="0">
            <a:solidFill>
              <a:schemeClr val="tx1"/>
            </a:solidFill>
          </a:endParaRPr>
        </a:p>
      </dsp:txBody>
      <dsp:txXfrm>
        <a:off x="588593" y="2323321"/>
        <a:ext cx="2363117" cy="721822"/>
      </dsp:txXfrm>
    </dsp:sp>
    <dsp:sp modelId="{ECCED423-E994-44FC-AA89-5DCA8543572C}">
      <dsp:nvSpPr>
        <dsp:cNvPr id="0" name=""/>
        <dsp:cNvSpPr/>
      </dsp:nvSpPr>
      <dsp:spPr>
        <a:xfrm rot="5400000">
          <a:off x="1626389" y="3086769"/>
          <a:ext cx="287526" cy="34503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643" y="3115521"/>
        <a:ext cx="207019" cy="201268"/>
      </dsp:txXfrm>
    </dsp:sp>
    <dsp:sp modelId="{6A1C0D4B-8E31-46F2-A01C-7D0E04A2A065}">
      <dsp:nvSpPr>
        <dsp:cNvPr id="0" name=""/>
        <dsp:cNvSpPr/>
      </dsp:nvSpPr>
      <dsp:spPr>
        <a:xfrm>
          <a:off x="566136" y="3450968"/>
          <a:ext cx="2408031" cy="766736"/>
        </a:xfrm>
        <a:prstGeom prst="roundRect">
          <a:avLst>
            <a:gd name="adj" fmla="val 10000"/>
          </a:avLst>
        </a:prstGeom>
        <a:solidFill>
          <a:srgbClr val="92D05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mn-lt"/>
            </a:rPr>
            <a:t>Treatment</a:t>
          </a:r>
          <a:endParaRPr lang="fr-CH" sz="2400" kern="1200" dirty="0">
            <a:solidFill>
              <a:schemeClr val="tx1"/>
            </a:solidFill>
            <a:latin typeface="+mn-lt"/>
          </a:endParaRPr>
        </a:p>
      </dsp:txBody>
      <dsp:txXfrm>
        <a:off x="588593" y="3473425"/>
        <a:ext cx="2363117" cy="721822"/>
      </dsp:txXfrm>
    </dsp:sp>
    <dsp:sp modelId="{1C7FC8EB-8811-4455-BD35-6E5D0E256CAF}">
      <dsp:nvSpPr>
        <dsp:cNvPr id="0" name=""/>
        <dsp:cNvSpPr/>
      </dsp:nvSpPr>
      <dsp:spPr>
        <a:xfrm rot="5400000">
          <a:off x="1626389" y="4236873"/>
          <a:ext cx="287526" cy="34503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643" y="4265625"/>
        <a:ext cx="207019" cy="201268"/>
      </dsp:txXfrm>
    </dsp:sp>
    <dsp:sp modelId="{022A04AD-39EF-45C7-97E4-26AAF5B7D5DF}">
      <dsp:nvSpPr>
        <dsp:cNvPr id="0" name=""/>
        <dsp:cNvSpPr/>
      </dsp:nvSpPr>
      <dsp:spPr>
        <a:xfrm>
          <a:off x="566136" y="4601073"/>
          <a:ext cx="2408031" cy="766736"/>
        </a:xfrm>
        <a:prstGeom prst="roundRect">
          <a:avLst>
            <a:gd name="adj" fmla="val 10000"/>
          </a:avLst>
        </a:prstGeom>
        <a:solidFill>
          <a:srgbClr val="00B0F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Disposal or Reuse</a:t>
          </a:r>
          <a:endParaRPr lang="fr-CH" sz="2400" kern="1200" dirty="0">
            <a:solidFill>
              <a:schemeClr val="tx1"/>
            </a:solidFill>
          </a:endParaRPr>
        </a:p>
      </dsp:txBody>
      <dsp:txXfrm>
        <a:off x="588593" y="4623530"/>
        <a:ext cx="2363117" cy="721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94FF0-4E5B-4D4F-A635-5C9EB3C91887}">
      <dsp:nvSpPr>
        <dsp:cNvPr id="0" name=""/>
        <dsp:cNvSpPr/>
      </dsp:nvSpPr>
      <dsp:spPr>
        <a:xfrm>
          <a:off x="1354666" y="0"/>
          <a:ext cx="5418667" cy="5418667"/>
        </a:xfrm>
        <a:prstGeom prst="quadArrow">
          <a:avLst>
            <a:gd name="adj1" fmla="val 2000"/>
            <a:gd name="adj2" fmla="val 4000"/>
            <a:gd name="adj3" fmla="val 5000"/>
          </a:avLst>
        </a:prstGeom>
        <a:solidFill>
          <a:schemeClr val="accent5">
            <a:tint val="40000"/>
            <a:hueOff val="0"/>
            <a:satOff val="0"/>
            <a:lumOff val="0"/>
            <a:alphaOff val="0"/>
          </a:schemeClr>
        </a:solidFill>
        <a:ln>
          <a:solidFill>
            <a:schemeClr val="accent5">
              <a:lumMod val="50000"/>
            </a:schemeClr>
          </a:solidFill>
        </a:ln>
        <a:effectLst/>
      </dsp:spPr>
      <dsp:style>
        <a:lnRef idx="0">
          <a:scrgbClr r="0" g="0" b="0"/>
        </a:lnRef>
        <a:fillRef idx="1">
          <a:scrgbClr r="0" g="0" b="0"/>
        </a:fillRef>
        <a:effectRef idx="0">
          <a:scrgbClr r="0" g="0" b="0"/>
        </a:effectRef>
        <a:fontRef idx="minor"/>
      </dsp:style>
    </dsp:sp>
    <dsp:sp modelId="{7C82E318-6A62-4337-B2E4-86E9ED27AF05}">
      <dsp:nvSpPr>
        <dsp:cNvPr id="0" name=""/>
        <dsp:cNvSpPr/>
      </dsp:nvSpPr>
      <dsp:spPr>
        <a:xfrm>
          <a:off x="1706879" y="352213"/>
          <a:ext cx="2167466"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noProof="0" dirty="0">
              <a:solidFill>
                <a:schemeClr val="bg1"/>
              </a:solidFill>
              <a:effectLst>
                <a:outerShdw blurRad="38100" dist="38100" dir="2700000" algn="tl">
                  <a:srgbClr val="000000">
                    <a:alpha val="43137"/>
                  </a:srgbClr>
                </a:outerShdw>
              </a:effectLst>
              <a:latin typeface="+mn-lt"/>
            </a:rPr>
            <a:t>Defecation area</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fr-CH" altLang="fr-FR" sz="1800" b="1" kern="1200" dirty="0">
              <a:solidFill>
                <a:schemeClr val="bg1"/>
              </a:solidFill>
              <a:effectLst>
                <a:outerShdw blurRad="38100" dist="38100" dir="2700000" algn="tl">
                  <a:srgbClr val="000000">
                    <a:alpha val="43137"/>
                  </a:srgbClr>
                </a:outerShdw>
              </a:effectLst>
              <a:latin typeface="+mn-lt"/>
            </a:rPr>
            <a:t>Pit latrines</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noProof="0" dirty="0">
              <a:solidFill>
                <a:schemeClr val="bg1"/>
              </a:solidFill>
              <a:effectLst>
                <a:outerShdw blurRad="38100" dist="38100" dir="2700000" algn="tl">
                  <a:srgbClr val="000000">
                    <a:alpha val="43137"/>
                  </a:srgbClr>
                </a:outerShdw>
              </a:effectLst>
              <a:latin typeface="+mn-lt"/>
            </a:rPr>
            <a:t>Twin pit latrines</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fr-CH" altLang="fr-FR" sz="1800" b="1" kern="1200" dirty="0">
              <a:solidFill>
                <a:schemeClr val="bg1"/>
              </a:solidFill>
              <a:effectLst>
                <a:outerShdw blurRad="38100" dist="38100" dir="2700000" algn="tl">
                  <a:srgbClr val="000000">
                    <a:alpha val="43137"/>
                  </a:srgbClr>
                </a:outerShdw>
              </a:effectLst>
              <a:latin typeface="+mn-lt"/>
            </a:rPr>
            <a:t>VIP latrines</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dirty="0">
              <a:solidFill>
                <a:schemeClr val="bg1"/>
              </a:solidFill>
              <a:effectLst>
                <a:outerShdw blurRad="38100" dist="38100" dir="2700000" algn="tl">
                  <a:srgbClr val="000000">
                    <a:alpha val="43137"/>
                  </a:srgbClr>
                </a:outerShdw>
              </a:effectLst>
              <a:latin typeface="+mn-lt"/>
            </a:rPr>
            <a:t>Compost latrines</a:t>
          </a:r>
          <a:endParaRPr lang="fr-CH" sz="1800" kern="1200" dirty="0">
            <a:solidFill>
              <a:schemeClr val="bg1"/>
            </a:solidFill>
            <a:effectLst>
              <a:outerShdw blurRad="38100" dist="38100" dir="2700000" algn="tl">
                <a:srgbClr val="000000">
                  <a:alpha val="43137"/>
                </a:srgbClr>
              </a:outerShdw>
            </a:effectLst>
            <a:latin typeface="+mn-lt"/>
          </a:endParaRPr>
        </a:p>
      </dsp:txBody>
      <dsp:txXfrm>
        <a:off x="1812686" y="458020"/>
        <a:ext cx="1955852" cy="1955852"/>
      </dsp:txXfrm>
    </dsp:sp>
    <dsp:sp modelId="{43A85056-C23B-4BE4-9D91-29FE5F75ABB9}">
      <dsp:nvSpPr>
        <dsp:cNvPr id="0" name=""/>
        <dsp:cNvSpPr/>
      </dsp:nvSpPr>
      <dsp:spPr>
        <a:xfrm>
          <a:off x="4253653" y="352213"/>
          <a:ext cx="2167466" cy="2167466"/>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noProof="0" dirty="0">
              <a:solidFill>
                <a:schemeClr val="bg1"/>
              </a:solidFill>
              <a:effectLst>
                <a:outerShdw blurRad="38100" dist="38100" dir="2700000" algn="tl">
                  <a:srgbClr val="000000">
                    <a:alpha val="43137"/>
                  </a:srgbClr>
                </a:outerShdw>
              </a:effectLst>
              <a:latin typeface="+mn-lt"/>
            </a:rPr>
            <a:t>Bucket latrines</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noProof="0" dirty="0">
              <a:solidFill>
                <a:schemeClr val="bg1"/>
              </a:solidFill>
              <a:effectLst>
                <a:outerShdw blurRad="38100" dist="38100" dir="2700000" algn="tl">
                  <a:srgbClr val="000000">
                    <a:alpha val="43137"/>
                  </a:srgbClr>
                </a:outerShdw>
              </a:effectLst>
              <a:latin typeface="+mn-lt"/>
            </a:rPr>
            <a:t>Flying toilet</a:t>
          </a:r>
          <a:endParaRPr lang="en-US" sz="1800" kern="1200" noProof="0" dirty="0">
            <a:solidFill>
              <a:schemeClr val="bg1"/>
            </a:solidFill>
            <a:effectLst>
              <a:outerShdw blurRad="38100" dist="38100" dir="2700000" algn="tl">
                <a:srgbClr val="000000">
                  <a:alpha val="43137"/>
                </a:srgbClr>
              </a:outerShdw>
            </a:effectLst>
            <a:latin typeface="+mn-lt"/>
          </a:endParaRPr>
        </a:p>
      </dsp:txBody>
      <dsp:txXfrm>
        <a:off x="4359460" y="458020"/>
        <a:ext cx="1955852" cy="1955852"/>
      </dsp:txXfrm>
    </dsp:sp>
    <dsp:sp modelId="{3931AF08-32A4-4932-A614-A47B37DEC674}">
      <dsp:nvSpPr>
        <dsp:cNvPr id="0" name=""/>
        <dsp:cNvSpPr/>
      </dsp:nvSpPr>
      <dsp:spPr>
        <a:xfrm>
          <a:off x="1706879" y="2898986"/>
          <a:ext cx="2167466" cy="2167466"/>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GB" altLang="fr-FR" sz="1800" b="1" kern="1200" dirty="0">
              <a:solidFill>
                <a:schemeClr val="bg1"/>
              </a:solidFill>
              <a:effectLst>
                <a:outerShdw blurRad="38100" dist="38100" dir="2700000" algn="tl">
                  <a:srgbClr val="000000">
                    <a:alpha val="43137"/>
                  </a:srgbClr>
                </a:outerShdw>
              </a:effectLst>
              <a:latin typeface="+mn-lt"/>
            </a:rPr>
            <a:t>Pour flush toilet </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GB" altLang="fr-FR" sz="1800" b="1" kern="1200" dirty="0">
              <a:solidFill>
                <a:schemeClr val="bg1"/>
              </a:solidFill>
              <a:effectLst>
                <a:outerShdw blurRad="38100" dist="38100" dir="2700000" algn="tl">
                  <a:srgbClr val="000000">
                    <a:alpha val="43137"/>
                  </a:srgbClr>
                </a:outerShdw>
              </a:effectLst>
              <a:latin typeface="+mn-lt"/>
            </a:rPr>
            <a:t>Septic tank + Soakaway</a:t>
          </a:r>
          <a:endParaRPr lang="fr-CH" sz="1800" kern="1200" dirty="0">
            <a:solidFill>
              <a:schemeClr val="bg1"/>
            </a:solidFill>
            <a:effectLst>
              <a:outerShdw blurRad="38100" dist="38100" dir="2700000" algn="tl">
                <a:srgbClr val="000000">
                  <a:alpha val="43137"/>
                </a:srgbClr>
              </a:outerShdw>
            </a:effectLst>
            <a:latin typeface="+mn-lt"/>
          </a:endParaRPr>
        </a:p>
      </dsp:txBody>
      <dsp:txXfrm>
        <a:off x="1812686" y="3004793"/>
        <a:ext cx="1955852" cy="1955852"/>
      </dsp:txXfrm>
    </dsp:sp>
    <dsp:sp modelId="{C848EF47-72B7-4B60-9B27-4E53950A61BB}">
      <dsp:nvSpPr>
        <dsp:cNvPr id="0" name=""/>
        <dsp:cNvSpPr/>
      </dsp:nvSpPr>
      <dsp:spPr>
        <a:xfrm>
          <a:off x="4253653" y="2898986"/>
          <a:ext cx="2167466" cy="2167466"/>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n-US" altLang="fr-FR" sz="1800" b="1" kern="1200" noProof="0" dirty="0">
              <a:solidFill>
                <a:schemeClr val="bg1"/>
              </a:solidFill>
              <a:effectLst>
                <a:outerShdw blurRad="38100" dist="38100" dir="2700000" algn="tl">
                  <a:srgbClr val="000000">
                    <a:alpha val="43137"/>
                  </a:srgbClr>
                </a:outerShdw>
              </a:effectLst>
              <a:latin typeface="+mn-lt"/>
            </a:rPr>
            <a:t>Conventional sewage and treatment system</a:t>
          </a:r>
          <a:endParaRPr lang="en-US" sz="1800" kern="1200" noProof="0" dirty="0">
            <a:solidFill>
              <a:schemeClr val="bg1"/>
            </a:solidFill>
            <a:effectLst>
              <a:outerShdw blurRad="38100" dist="38100" dir="2700000" algn="tl">
                <a:srgbClr val="000000">
                  <a:alpha val="43137"/>
                </a:srgbClr>
              </a:outerShdw>
            </a:effectLst>
            <a:latin typeface="+mn-lt"/>
          </a:endParaRPr>
        </a:p>
      </dsp:txBody>
      <dsp:txXfrm>
        <a:off x="4359460" y="3004793"/>
        <a:ext cx="1955852"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08/03/2021</a:t>
            </a:fld>
            <a:endParaRPr lang="en-GB"/>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08.03.2021</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 different sanitation technologies and usually a number of technologies have to be combined into a system to safely dispose of waste water products. </a:t>
            </a:r>
          </a:p>
          <a:p>
            <a:pPr marL="171450" indent="-171450">
              <a:buFont typeface="Arial" panose="020B0604020202020204" pitchFamily="34" charset="0"/>
              <a:buChar char="•"/>
            </a:pPr>
            <a:r>
              <a:rPr lang="en-US" dirty="0"/>
              <a:t>Sanitation systems are usually composed of 5 consecutive components (some can be combined), including:</a:t>
            </a:r>
          </a:p>
          <a:p>
            <a:pPr marL="628650" lvl="1" indent="-171450">
              <a:buFont typeface="Courier New" panose="02070309020205020404" pitchFamily="49" charset="0"/>
              <a:buChar char="o"/>
            </a:pPr>
            <a:r>
              <a:rPr lang="en-US" dirty="0"/>
              <a:t>User Interface for extraction of waste products (e.g. latrine)</a:t>
            </a:r>
          </a:p>
          <a:p>
            <a:pPr marL="628650" lvl="1" indent="-171450">
              <a:buFont typeface="Courier New" panose="02070309020205020404" pitchFamily="49" charset="0"/>
              <a:buChar char="o"/>
            </a:pPr>
            <a:r>
              <a:rPr lang="en-US" dirty="0"/>
              <a:t>Storage (e.g. septic tank)</a:t>
            </a:r>
          </a:p>
          <a:p>
            <a:pPr marL="628650" lvl="1" indent="-171450">
              <a:buFont typeface="Courier New" panose="02070309020205020404" pitchFamily="49" charset="0"/>
              <a:buChar char="o"/>
            </a:pPr>
            <a:r>
              <a:rPr lang="en-US" dirty="0"/>
              <a:t>Conveyance (e.g. sewage truck)</a:t>
            </a:r>
          </a:p>
          <a:p>
            <a:pPr marL="628650" lvl="1" indent="-171450">
              <a:buFont typeface="Courier New" panose="02070309020205020404" pitchFamily="49" charset="0"/>
              <a:buChar char="o"/>
            </a:pPr>
            <a:r>
              <a:rPr lang="en-US" dirty="0"/>
              <a:t>Treatment (e.g. waste stabilization pond system)</a:t>
            </a:r>
          </a:p>
          <a:p>
            <a:pPr marL="628650" lvl="1" indent="-171450">
              <a:buFont typeface="Courier New" panose="02070309020205020404" pitchFamily="49" charset="0"/>
              <a:buChar char="o"/>
            </a:pPr>
            <a:r>
              <a:rPr lang="en-US" dirty="0"/>
              <a:t>Disposal or Reuse (e.g. composting, discharge)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all technologies can be combined! In order to understand and check which options are available for each component and which technologies can be combined, you can consult the EAWAG Compendium.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Sanitation systems should be designed to safely collect, treat and dispose </a:t>
            </a:r>
            <a:r>
              <a:rPr lang="en-US" u="sng" dirty="0"/>
              <a:t>all</a:t>
            </a:r>
            <a:r>
              <a:rPr lang="en-US" dirty="0"/>
              <a:t> waste products, including excreta, urine, </a:t>
            </a:r>
            <a:r>
              <a:rPr lang="en-US" dirty="0" err="1"/>
              <a:t>flushwater</a:t>
            </a:r>
            <a:r>
              <a:rPr lang="en-US" dirty="0"/>
              <a:t>, greywater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Sanitation systems should always be adapted to the local context!</a:t>
            </a:r>
          </a:p>
          <a:p>
            <a:pPr marL="0" lvl="0"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BC56A1BF-1CC1-4BBD-88CF-BFED76E52D9D}" type="slidenum">
              <a:rPr lang="fr-CH" smtClean="0"/>
              <a:t>14</a:t>
            </a:fld>
            <a:endParaRPr lang="fr-CH"/>
          </a:p>
        </p:txBody>
      </p:sp>
    </p:spTree>
    <p:extLst>
      <p:ext uri="{BB962C8B-B14F-4D97-AF65-F5344CB8AC3E}">
        <p14:creationId xmlns:p14="http://schemas.microsoft.com/office/powerpoint/2010/main" val="326344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1F58AAC1-17CA-4E16-915B-3988D25174D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366D97E-FD6A-41C0-A986-0A8223050659}" type="slidenum">
              <a:rPr lang="en-GB" altLang="fr-FR" smtClean="0"/>
              <a:pPr>
                <a:spcBef>
                  <a:spcPct val="0"/>
                </a:spcBef>
                <a:buClrTx/>
                <a:buFontTx/>
                <a:buNone/>
              </a:pPr>
              <a:t>15</a:t>
            </a:fld>
            <a:endParaRPr lang="en-GB" altLang="fr-FR"/>
          </a:p>
        </p:txBody>
      </p:sp>
      <p:sp>
        <p:nvSpPr>
          <p:cNvPr id="16387" name="Rectangle 1">
            <a:extLst>
              <a:ext uri="{FF2B5EF4-FFF2-40B4-BE49-F238E27FC236}">
                <a16:creationId xmlns:a16="http://schemas.microsoft.com/office/drawing/2014/main" id="{84A5F27E-BC21-4B95-AC1F-3BD59C3053E4}"/>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62D6249A-6D80-41B0-B8E3-19D31CF4C043}"/>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56812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D493F405-B779-419E-8002-4A326C6DB25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9D220A3-BBEE-4423-938E-8812D67E231F}" type="slidenum">
              <a:rPr lang="en-GB" altLang="fr-FR" smtClean="0"/>
              <a:pPr>
                <a:spcBef>
                  <a:spcPct val="0"/>
                </a:spcBef>
                <a:buClrTx/>
                <a:buFontTx/>
                <a:buNone/>
              </a:pPr>
              <a:t>16</a:t>
            </a:fld>
            <a:endParaRPr lang="en-GB" altLang="fr-FR"/>
          </a:p>
        </p:txBody>
      </p:sp>
      <p:sp>
        <p:nvSpPr>
          <p:cNvPr id="18435" name="Rectangle 1">
            <a:extLst>
              <a:ext uri="{FF2B5EF4-FFF2-40B4-BE49-F238E27FC236}">
                <a16:creationId xmlns:a16="http://schemas.microsoft.com/office/drawing/2014/main" id="{D92E41D1-DC3D-4F3C-97CE-40A1B2A100A7}"/>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DA18441C-0938-4411-B62F-D468A53058B9}"/>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a:latin typeface="Times New Roman" panose="02020603050405020304" pitchFamily="18" charset="0"/>
              </a:rPr>
              <a:t>Not exhaustif: compost latrines, EcoSan for example</a:t>
            </a:r>
          </a:p>
          <a:p>
            <a:endParaRPr lang="en-US" altLang="fr-FR">
              <a:latin typeface="Times New Roman" panose="02020603050405020304" pitchFamily="18" charset="0"/>
            </a:endParaRPr>
          </a:p>
        </p:txBody>
      </p:sp>
    </p:spTree>
    <p:extLst>
      <p:ext uri="{BB962C8B-B14F-4D97-AF65-F5344CB8AC3E}">
        <p14:creationId xmlns:p14="http://schemas.microsoft.com/office/powerpoint/2010/main" val="303231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09136CFB-B3BD-4252-ACA5-25C687D72C3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A4D2528-97C6-4269-93B3-8D64A2433883}" type="slidenum">
              <a:rPr lang="en-GB" altLang="fr-FR" smtClean="0"/>
              <a:pPr>
                <a:spcBef>
                  <a:spcPct val="0"/>
                </a:spcBef>
                <a:buClrTx/>
                <a:buFontTx/>
                <a:buNone/>
              </a:pPr>
              <a:t>17</a:t>
            </a:fld>
            <a:endParaRPr lang="en-GB" altLang="fr-FR"/>
          </a:p>
        </p:txBody>
      </p:sp>
      <p:sp>
        <p:nvSpPr>
          <p:cNvPr id="20483" name="Rectangle 1">
            <a:extLst>
              <a:ext uri="{FF2B5EF4-FFF2-40B4-BE49-F238E27FC236}">
                <a16:creationId xmlns:a16="http://schemas.microsoft.com/office/drawing/2014/main" id="{06540DF2-BDC4-43C2-A987-09F8E1832A79}"/>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E1607EE8-1B6C-488D-8434-E075C3A8BF19}"/>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266026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A5AB350-81FE-4E77-9D0D-045F9438DB1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E32BFB-E3E4-473F-B384-541F3EDED7EF}" type="slidenum">
              <a:rPr lang="en-GB" altLang="fr-FR" smtClean="0"/>
              <a:pPr>
                <a:spcBef>
                  <a:spcPct val="0"/>
                </a:spcBef>
                <a:buClrTx/>
                <a:buFontTx/>
                <a:buNone/>
              </a:pPr>
              <a:t>18</a:t>
            </a:fld>
            <a:endParaRPr lang="en-GB" altLang="fr-FR"/>
          </a:p>
        </p:txBody>
      </p:sp>
      <p:sp>
        <p:nvSpPr>
          <p:cNvPr id="22531" name="Rectangle 1">
            <a:extLst>
              <a:ext uri="{FF2B5EF4-FFF2-40B4-BE49-F238E27FC236}">
                <a16:creationId xmlns:a16="http://schemas.microsoft.com/office/drawing/2014/main" id="{FAC33644-FF93-44D4-80E1-6BBB2170C135}"/>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21019D22-4D0C-44A0-BD5A-5A6F4BE48F3A}"/>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a:solidFill>
                  <a:srgbClr val="002060"/>
                </a:solidFill>
              </a:rPr>
              <a:t>Consider all Criteria for decision, TECHNICAL AND CULTURAL !</a:t>
            </a: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31779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a:extLst>
              <a:ext uri="{FF2B5EF4-FFF2-40B4-BE49-F238E27FC236}">
                <a16:creationId xmlns:a16="http://schemas.microsoft.com/office/drawing/2014/main" id="{D7100A6F-5E73-40BA-A1F2-721F6260573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611A861-580D-4A8A-8D52-67D5AC950DB2}" type="slidenum">
              <a:rPr lang="en-GB" altLang="fr-FR" smtClean="0"/>
              <a:pPr>
                <a:spcBef>
                  <a:spcPct val="0"/>
                </a:spcBef>
                <a:buClrTx/>
                <a:buFontTx/>
                <a:buNone/>
              </a:pPr>
              <a:t>19</a:t>
            </a:fld>
            <a:endParaRPr lang="en-GB" altLang="fr-FR"/>
          </a:p>
        </p:txBody>
      </p:sp>
      <p:sp>
        <p:nvSpPr>
          <p:cNvPr id="26627" name="Rectangle 1">
            <a:extLst>
              <a:ext uri="{FF2B5EF4-FFF2-40B4-BE49-F238E27FC236}">
                <a16:creationId xmlns:a16="http://schemas.microsoft.com/office/drawing/2014/main" id="{62C8A8B7-2A8C-41E9-B0E7-23DB8A90EDEA}"/>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B9DA4AE9-05A7-4391-8C4A-A4281899A105}"/>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fr-FR" dirty="0">
                <a:latin typeface="Times New Roman" panose="02020603050405020304" pitchFamily="18" charset="0"/>
              </a:rPr>
              <a:t>Trench latrines for the beginning of an emergency</a:t>
            </a:r>
          </a:p>
          <a:p>
            <a:pPr marL="171450" indent="-171450">
              <a:buFont typeface="Arial" panose="020B0604020202020204" pitchFamily="34" charset="0"/>
              <a:buChar char="•"/>
            </a:pPr>
            <a:r>
              <a:rPr lang="en-US" altLang="fr-FR" dirty="0">
                <a:latin typeface="Times New Roman" panose="02020603050405020304" pitchFamily="18" charset="0"/>
              </a:rPr>
              <a:t>Pit latrine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fr-FR" dirty="0">
                <a:latin typeface="Times New Roman" panose="02020603050405020304" pitchFamily="18" charset="0"/>
              </a:rPr>
              <a:t>Ventilated Improved Pit (VIP) latrine </a:t>
            </a:r>
          </a:p>
          <a:p>
            <a:pPr marL="171450" indent="-171450">
              <a:buFont typeface="Arial" panose="020B0604020202020204" pitchFamily="34" charset="0"/>
              <a:buChar char="•"/>
            </a:pPr>
            <a:r>
              <a:rPr lang="en-US" altLang="fr-FR" dirty="0">
                <a:latin typeface="Times New Roman" panose="02020603050405020304" pitchFamily="18" charset="0"/>
              </a:rPr>
              <a:t>Poor flush toilet (with syphon). Consider water availability and anal cleansing material.</a:t>
            </a: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338185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8E9630-351C-4FD0-8150-DA3E59A9DC78}" type="slidenum">
              <a:rPr lang="en-GB" altLang="fr-FR" smtClean="0">
                <a:ea typeface="Arial Unicode MS" panose="020B0604020202020204" pitchFamily="34" charset="-128"/>
              </a:rPr>
              <a:pPr>
                <a:spcBef>
                  <a:spcPct val="0"/>
                </a:spcBef>
                <a:buClrTx/>
                <a:buFontTx/>
                <a:buNone/>
              </a:pPr>
              <a:t>20</a:t>
            </a:fld>
            <a:endParaRPr lang="en-GB" altLang="fr-FR">
              <a:ea typeface="Arial Unicode MS" panose="020B0604020202020204" pitchFamily="34" charset="-128"/>
            </a:endParaRPr>
          </a:p>
        </p:txBody>
      </p:sp>
      <p:sp>
        <p:nvSpPr>
          <p:cNvPr id="33795" name="Rectangle 1"/>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739775" lvl="1" indent="-282575">
              <a:buClr>
                <a:srgbClr val="C00000"/>
              </a:buClr>
              <a:buSzPct val="80000"/>
              <a:buFont typeface="Webdings" panose="05030102010509060703" pitchFamily="18"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fr-FR" sz="2000" dirty="0">
              <a:solidFill>
                <a:srgbClr val="002060"/>
              </a:solidFill>
            </a:endParaRPr>
          </a:p>
          <a:p>
            <a:pPr marL="739775" lvl="1" indent="-282575">
              <a:buClr>
                <a:srgbClr val="C00000"/>
              </a:buClr>
              <a:buSzPct val="80000"/>
              <a:buFont typeface="Webdings" panose="05030102010509060703" pitchFamily="18"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fr-FR" sz="2000" dirty="0">
              <a:solidFill>
                <a:srgbClr val="002060"/>
              </a:solidFill>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08936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AC72F7-D652-4BBD-B5EC-FAA4C1D51DFE}" type="slidenum">
              <a:rPr lang="en-GB" altLang="fr-FR" smtClean="0">
                <a:ea typeface="Arial Unicode MS" panose="020B0604020202020204" pitchFamily="34" charset="-128"/>
              </a:rPr>
              <a:pPr>
                <a:spcBef>
                  <a:spcPct val="0"/>
                </a:spcBef>
                <a:buClrTx/>
                <a:buFontTx/>
                <a:buNone/>
              </a:pPr>
              <a:t>21</a:t>
            </a:fld>
            <a:endParaRPr lang="en-GB" altLang="fr-FR">
              <a:ea typeface="Arial Unicode MS" panose="020B0604020202020204" pitchFamily="34" charset="-128"/>
            </a:endParaRPr>
          </a:p>
        </p:txBody>
      </p:sp>
      <p:sp>
        <p:nvSpPr>
          <p:cNvPr id="44035" name="Rectangle 1"/>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rPr>
              <a:t>After treatment (septic tank or other systems) we still have to safely dispose the effluent.</a:t>
            </a:r>
          </a:p>
          <a:p>
            <a:r>
              <a:rPr lang="en-US" altLang="fr-FR" dirty="0">
                <a:latin typeface="Times New Roman" panose="02020603050405020304" pitchFamily="18" charset="0"/>
              </a:rPr>
              <a:t>In the picture, we have a soak away pit and trenches</a:t>
            </a:r>
          </a:p>
          <a:p>
            <a:endParaRPr lang="en-US" altLang="fr-FR" dirty="0">
              <a:latin typeface="Times New Roman" panose="02020603050405020304" pitchFamily="18" charset="0"/>
            </a:endParaRPr>
          </a:p>
          <a:p>
            <a:r>
              <a:rPr lang="en-US" altLang="fr-FR" dirty="0">
                <a:latin typeface="Times New Roman" panose="02020603050405020304" pitchFamily="18" charset="0"/>
              </a:rPr>
              <a:t>The choice of disposal system will depend on the effectiveness of the treatment</a:t>
            </a:r>
          </a:p>
        </p:txBody>
      </p:sp>
    </p:spTree>
    <p:extLst>
      <p:ext uri="{BB962C8B-B14F-4D97-AF65-F5344CB8AC3E}">
        <p14:creationId xmlns:p14="http://schemas.microsoft.com/office/powerpoint/2010/main" val="236213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most common approach for sewage collection in developing countries is the emptying of latrine pits and septic tanks by sewage trucks. </a:t>
            </a:r>
          </a:p>
          <a:p>
            <a:pPr marL="171450" indent="-171450">
              <a:buFont typeface="Arial" panose="020B0604020202020204" pitchFamily="34" charset="0"/>
              <a:buChar char="•"/>
            </a:pPr>
            <a:r>
              <a:rPr lang="en-US" dirty="0"/>
              <a:t>Unfortunately, in many cases the sewage is dumped irregularly causing a risk to the public. </a:t>
            </a:r>
          </a:p>
          <a:p>
            <a:pPr marL="171450" indent="-171450">
              <a:buFont typeface="Arial" panose="020B0604020202020204" pitchFamily="34" charset="0"/>
              <a:buChar char="•"/>
            </a:pPr>
            <a:r>
              <a:rPr lang="en-US" dirty="0"/>
              <a:t>If sewage is delivered to waste water treatment plants (WWTP), they are often overloaded, not maintained or not operated correctly. This means, waste water is not correctly treated and discharged into the environment, which puts the again public at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Furthermore, discharging waste water into the environment is also a loss of a potential resource. Feces can be recycled as fertilizer and compost if processed correctly.</a:t>
            </a:r>
          </a:p>
          <a:p>
            <a:pPr marL="171450" indent="-171450">
              <a:buFont typeface="Arial" panose="020B0604020202020204" pitchFamily="34" charset="0"/>
              <a:buChar char="•"/>
            </a:pPr>
            <a:endParaRPr lang="fr-CH" b="1" dirty="0"/>
          </a:p>
        </p:txBody>
      </p:sp>
      <p:sp>
        <p:nvSpPr>
          <p:cNvPr id="4" name="Slide Number Placeholder 3"/>
          <p:cNvSpPr>
            <a:spLocks noGrp="1"/>
          </p:cNvSpPr>
          <p:nvPr>
            <p:ph type="sldNum" sz="quarter" idx="10"/>
          </p:nvPr>
        </p:nvSpPr>
        <p:spPr/>
        <p:txBody>
          <a:bodyPr/>
          <a:lstStyle/>
          <a:p>
            <a:fld id="{BC56A1BF-1CC1-4BBD-88CF-BFED76E52D9D}" type="slidenum">
              <a:rPr lang="fr-CH" smtClean="0"/>
              <a:t>22</a:t>
            </a:fld>
            <a:endParaRPr lang="fr-CH"/>
          </a:p>
        </p:txBody>
      </p:sp>
    </p:spTree>
    <p:extLst>
      <p:ext uri="{BB962C8B-B14F-4D97-AF65-F5344CB8AC3E}">
        <p14:creationId xmlns:p14="http://schemas.microsoft.com/office/powerpoint/2010/main" val="37069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23</a:t>
            </a:fld>
            <a:endParaRPr lang="fr-CH"/>
          </a:p>
        </p:txBody>
      </p:sp>
    </p:spTree>
    <p:extLst>
      <p:ext uri="{BB962C8B-B14F-4D97-AF65-F5344CB8AC3E}">
        <p14:creationId xmlns:p14="http://schemas.microsoft.com/office/powerpoint/2010/main" val="88862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F76DFE13-BF48-4D63-98C8-84DBEA786E4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EACAA92-B976-4DE4-AFF5-F763BEEB803B}" type="slidenum">
              <a:rPr lang="en-GB" altLang="fr-FR" smtClean="0"/>
              <a:pPr>
                <a:spcBef>
                  <a:spcPct val="0"/>
                </a:spcBef>
                <a:buClrTx/>
                <a:buFontTx/>
                <a:buNone/>
              </a:pPr>
              <a:t>4</a:t>
            </a:fld>
            <a:endParaRPr lang="en-GB" altLang="fr-FR"/>
          </a:p>
        </p:txBody>
      </p:sp>
      <p:sp>
        <p:nvSpPr>
          <p:cNvPr id="8195" name="Rectangle 1">
            <a:extLst>
              <a:ext uri="{FF2B5EF4-FFF2-40B4-BE49-F238E27FC236}">
                <a16:creationId xmlns:a16="http://schemas.microsoft.com/office/drawing/2014/main" id="{23B2FF29-52E7-40C8-8837-E08CDA0D03F3}"/>
              </a:ext>
            </a:extLst>
          </p:cNvPr>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DF23FF33-1FCA-4B24-B866-FE550C3504DF}"/>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1416669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and waste water, with all its products, should be planned in an integrated manner, to assure risks are mitigated and the products are recycled safely. Ideally, this should be a system of closed cycles.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24</a:t>
            </a:fld>
            <a:endParaRPr lang="fr-CH"/>
          </a:p>
        </p:txBody>
      </p:sp>
    </p:spTree>
    <p:extLst>
      <p:ext uri="{BB962C8B-B14F-4D97-AF65-F5344CB8AC3E}">
        <p14:creationId xmlns:p14="http://schemas.microsoft.com/office/powerpoint/2010/main" val="318467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25</a:t>
            </a:fld>
            <a:endParaRPr lang="fr-CH"/>
          </a:p>
        </p:txBody>
      </p:sp>
    </p:spTree>
    <p:extLst>
      <p:ext uri="{BB962C8B-B14F-4D97-AF65-F5344CB8AC3E}">
        <p14:creationId xmlns:p14="http://schemas.microsoft.com/office/powerpoint/2010/main" val="145465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26</a:t>
            </a:fld>
            <a:endParaRPr lang="fr-CH"/>
          </a:p>
        </p:txBody>
      </p:sp>
    </p:spTree>
    <p:extLst>
      <p:ext uri="{BB962C8B-B14F-4D97-AF65-F5344CB8AC3E}">
        <p14:creationId xmlns:p14="http://schemas.microsoft.com/office/powerpoint/2010/main" val="38545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C87A6B2-5F8D-4776-9F68-55F39E4ACAE9}"/>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EFBB7738-4B6D-46B5-9BF4-35530432C883}"/>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34820" name="Slide Number Placeholder 3">
            <a:extLst>
              <a:ext uri="{FF2B5EF4-FFF2-40B4-BE49-F238E27FC236}">
                <a16:creationId xmlns:a16="http://schemas.microsoft.com/office/drawing/2014/main" id="{3B30A925-F97E-4B29-8C37-676418DD4D4B}"/>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8DEC50D9-A623-437D-B0C9-1B8114C18324}" type="slidenum">
              <a:rPr lang="en-GB" altLang="fr-FR" sz="1200" smtClean="0">
                <a:solidFill>
                  <a:srgbClr val="000000"/>
                </a:solidFill>
              </a:rPr>
              <a:pPr/>
              <a:t>27</a:t>
            </a:fld>
            <a:endParaRPr lang="en-GB" altLang="fr-FR" sz="1200">
              <a:solidFill>
                <a:srgbClr val="000000"/>
              </a:solidFill>
            </a:endParaRPr>
          </a:p>
        </p:txBody>
      </p:sp>
    </p:spTree>
    <p:extLst>
      <p:ext uri="{BB962C8B-B14F-4D97-AF65-F5344CB8AC3E}">
        <p14:creationId xmlns:p14="http://schemas.microsoft.com/office/powerpoint/2010/main" val="2302628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B16B8694-FB3B-469E-B3B3-ABB3F8AD4B9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51B8B8D-DDD1-447E-A086-D67F4CCFDC80}" type="slidenum">
              <a:rPr lang="en-GB" altLang="fr-FR" smtClean="0"/>
              <a:pPr>
                <a:spcBef>
                  <a:spcPct val="0"/>
                </a:spcBef>
                <a:buClrTx/>
                <a:buFontTx/>
                <a:buNone/>
              </a:pPr>
              <a:t>28</a:t>
            </a:fld>
            <a:endParaRPr lang="en-GB" altLang="fr-FR"/>
          </a:p>
        </p:txBody>
      </p:sp>
      <p:sp>
        <p:nvSpPr>
          <p:cNvPr id="36867" name="Rectangle 1">
            <a:extLst>
              <a:ext uri="{FF2B5EF4-FFF2-40B4-BE49-F238E27FC236}">
                <a16:creationId xmlns:a16="http://schemas.microsoft.com/office/drawing/2014/main" id="{E61541A1-4D91-4E41-AFF6-EC302B0066DD}"/>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D9877912-01A9-4182-ACF3-BE1C2979FECE}"/>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410554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B173C8A-8A55-44C4-939A-F9513FB6FB70}"/>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36BF9D13-223E-47AF-9C61-1F8BC005D64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fr-CH" altLang="fr-FR" dirty="0">
              <a:latin typeface="Times New Roman" panose="02020603050405020304" pitchFamily="18" charset="0"/>
            </a:endParaRPr>
          </a:p>
        </p:txBody>
      </p:sp>
      <p:sp>
        <p:nvSpPr>
          <p:cNvPr id="38916" name="Slide Number Placeholder 3">
            <a:extLst>
              <a:ext uri="{FF2B5EF4-FFF2-40B4-BE49-F238E27FC236}">
                <a16:creationId xmlns:a16="http://schemas.microsoft.com/office/drawing/2014/main" id="{1D78EAEB-BB65-4513-9DE4-993DB630E015}"/>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48AE2CF-D03D-4BFD-BF85-A0127BF90493}" type="slidenum">
              <a:rPr lang="en-GB" altLang="fr-FR" smtClean="0"/>
              <a:pPr>
                <a:spcBef>
                  <a:spcPct val="0"/>
                </a:spcBef>
                <a:buClrTx/>
                <a:buFontTx/>
                <a:buNone/>
              </a:pPr>
              <a:t>29</a:t>
            </a:fld>
            <a:endParaRPr lang="en-GB" altLang="fr-FR"/>
          </a:p>
        </p:txBody>
      </p:sp>
    </p:spTree>
    <p:extLst>
      <p:ext uri="{BB962C8B-B14F-4D97-AF65-F5344CB8AC3E}">
        <p14:creationId xmlns:p14="http://schemas.microsoft.com/office/powerpoint/2010/main" val="111790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E9F85EC-6E25-4246-BA92-8AC468CC86D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9B50425-C126-4530-A60D-6298F14C4606}"/>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a:solidFill>
                  <a:schemeClr val="tx1"/>
                </a:solidFill>
                <a:latin typeface="Times New Roman" panose="02020603050405020304" pitchFamily="18" charset="0"/>
                <a:ea typeface="ＭＳ Ｐゴシック" panose="020B0600070205080204" pitchFamily="34" charset="-128"/>
              </a:rPr>
              <a:t>Use these principles as guidelines when designing a Medical Waste Management system. This allows to reduce medical waste and the risks related to it. </a:t>
            </a:r>
            <a:endParaRPr lang="en-US" altLang="fr-FR" dirty="0">
              <a:latin typeface="Times New Roman" panose="02020603050405020304" pitchFamily="18" charset="0"/>
            </a:endParaRPr>
          </a:p>
          <a:p>
            <a:r>
              <a:rPr lang="en-US" altLang="fr-FR" b="1" dirty="0">
                <a:solidFill>
                  <a:schemeClr val="tx1"/>
                </a:solidFill>
                <a:latin typeface="Times New Roman" panose="02020603050405020304" pitchFamily="18" charset="0"/>
                <a:ea typeface="ＭＳ Ｐゴシック" panose="020B0600070205080204" pitchFamily="34" charset="-128"/>
              </a:rPr>
              <a:t>*/ Prevent</a:t>
            </a:r>
            <a:r>
              <a:rPr lang="en-US" altLang="fr-FR" dirty="0">
                <a:solidFill>
                  <a:schemeClr val="tx1"/>
                </a:solidFill>
                <a:latin typeface="Times New Roman" panose="02020603050405020304" pitchFamily="18" charset="0"/>
                <a:ea typeface="ＭＳ Ｐゴシック" panose="020B0600070205080204" pitchFamily="34" charset="-128"/>
              </a:rPr>
              <a:t>:</a:t>
            </a:r>
          </a:p>
          <a:p>
            <a:pPr>
              <a:buClrTx/>
              <a:buSzTx/>
              <a:buFontTx/>
              <a:buNone/>
            </a:pPr>
            <a:r>
              <a:rPr lang="en-US" altLang="fr-FR" dirty="0">
                <a:solidFill>
                  <a:schemeClr val="tx1"/>
                </a:solidFill>
                <a:latin typeface="Times New Roman" panose="02020603050405020304" pitchFamily="18" charset="0"/>
                <a:ea typeface="ＭＳ Ｐゴシック" panose="020B0600070205080204" pitchFamily="34" charset="-128"/>
              </a:rPr>
              <a:t>-For Example: </a:t>
            </a:r>
            <a:r>
              <a:rPr lang="en-US" sz="1200" b="0" i="0" u="none" strike="noStrike" kern="1200" baseline="0" dirty="0">
                <a:solidFill>
                  <a:schemeClr val="tx1"/>
                </a:solidFill>
                <a:latin typeface="+mn-lt"/>
                <a:ea typeface="+mn-ea"/>
                <a:cs typeface="+mn-cs"/>
              </a:rPr>
              <a:t>Opting for the least toxic products. M</a:t>
            </a:r>
            <a:r>
              <a:rPr lang="en-US" altLang="fr-FR" dirty="0">
                <a:solidFill>
                  <a:schemeClr val="tx1"/>
                </a:solidFill>
                <a:latin typeface="Times New Roman" panose="02020603050405020304" pitchFamily="18" charset="0"/>
                <a:ea typeface="ＭＳ Ｐゴシック" panose="020B0600070205080204" pitchFamily="34" charset="-128"/>
              </a:rPr>
              <a:t>any medical Equipment, such as intravenous bags, artery catheters, blood bags, dialysis bags and tubing contain Polyvinyl Chloride (PVC) plastic. Incinerated, they produce CHLORINATED DIOXINS which are extremely potent, toxic substances. Alternative, </a:t>
            </a:r>
            <a:r>
              <a:rPr lang="en-US" altLang="fr-FR" b="1" dirty="0">
                <a:solidFill>
                  <a:schemeClr val="tx1"/>
                </a:solidFill>
                <a:latin typeface="Times New Roman" panose="02020603050405020304" pitchFamily="18" charset="0"/>
                <a:ea typeface="ＭＳ Ｐゴシック" panose="020B0600070205080204" pitchFamily="34" charset="-128"/>
              </a:rPr>
              <a:t>PVC free-products</a:t>
            </a:r>
            <a:r>
              <a:rPr lang="en-US" altLang="fr-FR" dirty="0">
                <a:solidFill>
                  <a:schemeClr val="tx1"/>
                </a:solidFill>
                <a:latin typeface="Times New Roman" panose="02020603050405020304" pitchFamily="18" charset="0"/>
                <a:ea typeface="ＭＳ Ｐゴシック" panose="020B0600070205080204" pitchFamily="34" charset="-128"/>
              </a:rPr>
              <a:t>, exist in the market. Their choice would prevent a mayor problem.</a:t>
            </a:r>
          </a:p>
          <a:p>
            <a:pPr>
              <a:buClrTx/>
              <a:buSzTx/>
              <a:buFontTx/>
              <a:buNone/>
            </a:pPr>
            <a:r>
              <a:rPr lang="en-US" altLang="fr-FR" dirty="0">
                <a:solidFill>
                  <a:schemeClr val="tx1"/>
                </a:solidFill>
                <a:latin typeface="Times New Roman" panose="02020603050405020304" pitchFamily="18" charset="0"/>
                <a:ea typeface="ＭＳ Ｐゴシック" panose="020B0600070205080204" pitchFamily="34" charset="-128"/>
              </a:rPr>
              <a:t>-Another example: The use of </a:t>
            </a:r>
            <a:r>
              <a:rPr lang="en-US" altLang="fr-FR" b="1" dirty="0">
                <a:solidFill>
                  <a:schemeClr val="tx1"/>
                </a:solidFill>
                <a:latin typeface="Times New Roman" panose="02020603050405020304" pitchFamily="18" charset="0"/>
                <a:ea typeface="ＭＳ Ｐゴシック" panose="020B0600070205080204" pitchFamily="34" charset="-128"/>
              </a:rPr>
              <a:t>digital</a:t>
            </a:r>
            <a:r>
              <a:rPr lang="en-US" altLang="fr-FR" dirty="0">
                <a:solidFill>
                  <a:schemeClr val="tx1"/>
                </a:solidFill>
                <a:latin typeface="Times New Roman" panose="02020603050405020304" pitchFamily="18" charset="0"/>
                <a:ea typeface="ＭＳ Ｐゴシック" panose="020B0600070205080204" pitchFamily="34" charset="-128"/>
              </a:rPr>
              <a:t> X-ray imagery would prevent the problem of the disposal of toxic development liquid.</a:t>
            </a:r>
          </a:p>
          <a:p>
            <a:pPr>
              <a:buClrTx/>
              <a:buSzTx/>
              <a:buFontTx/>
              <a:buNone/>
            </a:pPr>
            <a:endParaRPr lang="en-US" altLang="fr-FR" dirty="0">
              <a:solidFill>
                <a:schemeClr val="tx1"/>
              </a:solidFill>
              <a:latin typeface="Times New Roman" panose="02020603050405020304" pitchFamily="18" charset="0"/>
              <a:ea typeface="ＭＳ Ｐゴシック" panose="020B0600070205080204" pitchFamily="34" charset="-128"/>
            </a:endParaRPr>
          </a:p>
          <a:p>
            <a:r>
              <a:rPr lang="en-US" altLang="fr-FR" b="1" dirty="0">
                <a:solidFill>
                  <a:schemeClr val="tx1"/>
                </a:solidFill>
                <a:latin typeface="Times New Roman" panose="02020603050405020304" pitchFamily="18" charset="0"/>
                <a:ea typeface="ＭＳ Ｐゴシック" panose="020B0600070205080204" pitchFamily="34" charset="-128"/>
              </a:rPr>
              <a:t>*/ Reduce</a:t>
            </a:r>
            <a:r>
              <a:rPr lang="en-US" altLang="fr-FR" dirty="0">
                <a:solidFill>
                  <a:schemeClr val="tx1"/>
                </a:solidFill>
                <a:latin typeface="Times New Roman"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a:solidFill>
                  <a:schemeClr val="tx1"/>
                </a:solidFill>
                <a:latin typeface="Times New Roman" panose="02020603050405020304" pitchFamily="18" charset="0"/>
                <a:ea typeface="ＭＳ Ｐゴシック" panose="020B0600070205080204" pitchFamily="34" charset="-128"/>
              </a:rPr>
              <a:t>-The </a:t>
            </a:r>
            <a:r>
              <a:rPr lang="en-US" altLang="fr-FR" b="1" dirty="0">
                <a:solidFill>
                  <a:schemeClr val="tx1"/>
                </a:solidFill>
                <a:latin typeface="Times New Roman" panose="02020603050405020304" pitchFamily="18" charset="0"/>
                <a:ea typeface="ＭＳ Ｐゴシック" panose="020B0600070205080204" pitchFamily="34" charset="-128"/>
              </a:rPr>
              <a:t>segregation </a:t>
            </a:r>
            <a:r>
              <a:rPr lang="en-US" altLang="fr-FR" b="0" dirty="0">
                <a:solidFill>
                  <a:schemeClr val="tx1"/>
                </a:solidFill>
                <a:latin typeface="Times New Roman" panose="02020603050405020304" pitchFamily="18" charset="0"/>
                <a:ea typeface="ＭＳ Ｐゴシック" panose="020B0600070205080204" pitchFamily="34" charset="-128"/>
              </a:rPr>
              <a:t>of medical waste from other type of wastes</a:t>
            </a:r>
            <a:r>
              <a:rPr lang="en-US" altLang="fr-FR" b="1" dirty="0">
                <a:solidFill>
                  <a:schemeClr val="tx1"/>
                </a:solidFill>
                <a:latin typeface="Times New Roman" panose="02020603050405020304" pitchFamily="18" charset="0"/>
                <a:ea typeface="ＭＳ Ｐゴシック" panose="020B0600070205080204" pitchFamily="34" charset="-128"/>
              </a:rPr>
              <a:t> </a:t>
            </a:r>
            <a:r>
              <a:rPr lang="en-US" altLang="fr-FR" dirty="0">
                <a:solidFill>
                  <a:schemeClr val="tx1"/>
                </a:solidFill>
                <a:latin typeface="Times New Roman" panose="02020603050405020304" pitchFamily="18" charset="0"/>
                <a:ea typeface="ＭＳ Ｐゴシック" panose="020B0600070205080204" pitchFamily="34" charset="-128"/>
              </a:rPr>
              <a:t>can dramatically reduce the quantity of waste to be handled as medical waste. No need to treat kitchen waste as infectious! </a:t>
            </a:r>
            <a:r>
              <a:rPr lang="en-US" dirty="0">
                <a:ea typeface="Times New Roman"/>
                <a:cs typeface="Times New Roman"/>
              </a:rPr>
              <a:t>Sorting</a:t>
            </a:r>
            <a:r>
              <a:rPr lang="fr-FR" dirty="0">
                <a:ea typeface="Times New Roman"/>
                <a:cs typeface="Times New Roman"/>
              </a:rPr>
              <a:t> </a:t>
            </a:r>
            <a:r>
              <a:rPr lang="en-US" dirty="0">
                <a:ea typeface="Times New Roman"/>
                <a:cs typeface="Times New Roman"/>
              </a:rPr>
              <a:t>wastes</a:t>
            </a:r>
            <a:r>
              <a:rPr lang="fr-FR" dirty="0">
                <a:ea typeface="Times New Roman"/>
                <a:cs typeface="Times New Roman"/>
              </a:rPr>
              <a:t> </a:t>
            </a:r>
            <a:r>
              <a:rPr lang="en-US" dirty="0">
                <a:ea typeface="Times New Roman"/>
                <a:cs typeface="Times New Roman"/>
              </a:rPr>
              <a:t>is</a:t>
            </a:r>
            <a:r>
              <a:rPr lang="fr-FR" dirty="0">
                <a:ea typeface="Times New Roman"/>
                <a:cs typeface="Times New Roman"/>
              </a:rPr>
              <a:t> </a:t>
            </a:r>
            <a:r>
              <a:rPr lang="en-US" dirty="0">
                <a:ea typeface="Times New Roman"/>
                <a:cs typeface="Times New Roman"/>
              </a:rPr>
              <a:t>always</a:t>
            </a:r>
            <a:r>
              <a:rPr lang="fr-FR" dirty="0">
                <a:ea typeface="Times New Roman"/>
                <a:cs typeface="Times New Roman"/>
              </a:rPr>
              <a:t> the </a:t>
            </a:r>
            <a:r>
              <a:rPr lang="en-US" dirty="0">
                <a:ea typeface="Times New Roman"/>
                <a:cs typeface="Times New Roman"/>
              </a:rPr>
              <a:t>responsibility</a:t>
            </a:r>
            <a:r>
              <a:rPr lang="fr-FR" dirty="0">
                <a:ea typeface="Times New Roman"/>
                <a:cs typeface="Times New Roman"/>
              </a:rPr>
              <a:t> of the </a:t>
            </a:r>
            <a:r>
              <a:rPr lang="en-US" dirty="0">
                <a:ea typeface="Times New Roman"/>
                <a:cs typeface="Times New Roman"/>
              </a:rPr>
              <a:t>person</a:t>
            </a:r>
            <a:r>
              <a:rPr lang="fr-FR" dirty="0">
                <a:ea typeface="Times New Roman"/>
                <a:cs typeface="Times New Roman"/>
              </a:rPr>
              <a:t> </a:t>
            </a:r>
            <a:r>
              <a:rPr lang="en-US" dirty="0">
                <a:ea typeface="Times New Roman"/>
                <a:cs typeface="Times New Roman"/>
              </a:rPr>
              <a:t>producing</a:t>
            </a:r>
            <a:r>
              <a:rPr lang="fr-FR" dirty="0">
                <a:ea typeface="Times New Roman"/>
                <a:cs typeface="Times New Roman"/>
              </a:rPr>
              <a:t> </a:t>
            </a:r>
            <a:r>
              <a:rPr lang="en-US" dirty="0">
                <a:ea typeface="Times New Roman"/>
                <a:cs typeface="Times New Roman"/>
              </a:rPr>
              <a:t>it. Sorting</a:t>
            </a:r>
            <a:r>
              <a:rPr lang="fr-FR" dirty="0">
                <a:ea typeface="Times New Roman"/>
                <a:cs typeface="Times New Roman"/>
              </a:rPr>
              <a:t> must </a:t>
            </a:r>
            <a:r>
              <a:rPr lang="en-US" dirty="0">
                <a:ea typeface="Times New Roman"/>
                <a:cs typeface="Times New Roman"/>
              </a:rPr>
              <a:t>take</a:t>
            </a:r>
            <a:r>
              <a:rPr lang="fr-FR" dirty="0">
                <a:ea typeface="Times New Roman"/>
                <a:cs typeface="Times New Roman"/>
              </a:rPr>
              <a:t> place as close as possible </a:t>
            </a:r>
            <a:r>
              <a:rPr lang="en-US" dirty="0">
                <a:ea typeface="Times New Roman"/>
                <a:cs typeface="Times New Roman"/>
              </a:rPr>
              <a:t>from</a:t>
            </a:r>
            <a:r>
              <a:rPr lang="fr-FR" dirty="0">
                <a:ea typeface="Times New Roman"/>
                <a:cs typeface="Times New Roman"/>
              </a:rPr>
              <a:t> </a:t>
            </a:r>
            <a:r>
              <a:rPr lang="en-US" dirty="0">
                <a:ea typeface="Times New Roman"/>
                <a:cs typeface="Times New Roman"/>
              </a:rPr>
              <a:t>where</a:t>
            </a:r>
            <a:r>
              <a:rPr lang="fr-FR" dirty="0">
                <a:ea typeface="Times New Roman"/>
                <a:cs typeface="Times New Roman"/>
              </a:rPr>
              <a:t> </a:t>
            </a:r>
            <a:r>
              <a:rPr lang="en-US" dirty="0">
                <a:ea typeface="Times New Roman"/>
                <a:cs typeface="Times New Roman"/>
              </a:rPr>
              <a:t>it</a:t>
            </a:r>
            <a:r>
              <a:rPr lang="fr-FR" dirty="0">
                <a:ea typeface="Times New Roman"/>
                <a:cs typeface="Times New Roman"/>
              </a:rPr>
              <a:t> has been </a:t>
            </a:r>
            <a:r>
              <a:rPr lang="en-US" dirty="0">
                <a:ea typeface="Times New Roman"/>
                <a:cs typeface="Times New Roman"/>
              </a:rPr>
              <a:t>produced</a:t>
            </a:r>
            <a:r>
              <a:rPr lang="fr-FR" dirty="0">
                <a:ea typeface="Times New Roman"/>
                <a:cs typeface="Times New Roman"/>
              </a:rPr>
              <a:t>.</a:t>
            </a:r>
            <a:endParaRPr lang="fr-CA" dirty="0">
              <a:ea typeface="Times New Roman"/>
              <a:cs typeface="Times New Roman"/>
            </a:endParaRPr>
          </a:p>
          <a:p>
            <a:endParaRPr lang="en-US" altLang="fr-FR" dirty="0">
              <a:solidFill>
                <a:schemeClr val="tx1"/>
              </a:solidFill>
              <a:latin typeface="Times New Roman" panose="02020603050405020304" pitchFamily="18" charset="0"/>
              <a:ea typeface="ＭＳ Ｐゴシック" panose="020B0600070205080204" pitchFamily="34" charset="-128"/>
            </a:endParaRPr>
          </a:p>
          <a:p>
            <a:r>
              <a:rPr lang="en-US" altLang="fr-FR" b="1" dirty="0">
                <a:solidFill>
                  <a:schemeClr val="tx1"/>
                </a:solidFill>
                <a:latin typeface="Times New Roman" panose="02020603050405020304" pitchFamily="18" charset="0"/>
                <a:ea typeface="ＭＳ Ｐゴシック" panose="020B0600070205080204" pitchFamily="34" charset="-128"/>
              </a:rPr>
              <a:t>*/ Reuse:</a:t>
            </a:r>
          </a:p>
          <a:p>
            <a:r>
              <a:rPr lang="en-US" altLang="fr-FR" dirty="0">
                <a:solidFill>
                  <a:schemeClr val="tx1"/>
                </a:solidFill>
                <a:latin typeface="Times New Roman" panose="02020603050405020304" pitchFamily="18" charset="0"/>
                <a:ea typeface="ＭＳ Ｐゴシック" panose="020B0600070205080204" pitchFamily="34" charset="-128"/>
              </a:rPr>
              <a:t>Reusable Sharp Container developed by MSF. It is safe in protecting medical operators from accidental puncture, and it can even be built with local materials, but more importantly, it </a:t>
            </a:r>
            <a:r>
              <a:rPr lang="en-US" altLang="fr-FR" b="0" dirty="0">
                <a:solidFill>
                  <a:schemeClr val="tx1"/>
                </a:solidFill>
                <a:latin typeface="Times New Roman" panose="02020603050405020304" pitchFamily="18" charset="0"/>
                <a:ea typeface="ＭＳ Ｐゴシック" panose="020B0600070205080204" pitchFamily="34" charset="-128"/>
              </a:rPr>
              <a:t>prevents</a:t>
            </a:r>
            <a:r>
              <a:rPr lang="en-US" altLang="fr-FR" dirty="0">
                <a:solidFill>
                  <a:schemeClr val="tx1"/>
                </a:solidFill>
                <a:latin typeface="Times New Roman" panose="02020603050405020304" pitchFamily="18" charset="0"/>
                <a:ea typeface="ＭＳ Ｐゴシック" panose="020B0600070205080204" pitchFamily="34" charset="-128"/>
              </a:rPr>
              <a:t> the use of whatsoever treatment (usually incineration) to safely dispose of the needles it contains. Its contents is dropped in a dedicated pit, and kept out of reach from any risk.</a:t>
            </a:r>
          </a:p>
          <a:p>
            <a:endParaRPr lang="en-US" altLang="fr-FR" dirty="0">
              <a:solidFill>
                <a:schemeClr val="tx1"/>
              </a:solidFill>
              <a:latin typeface="Times New Roman" panose="02020603050405020304" pitchFamily="18" charset="0"/>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BB21A64C-91E1-41FD-934E-C62900294EB7}"/>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2CCBF339-0228-4B72-92E4-EBD1A092D522}" type="slidenum">
              <a:rPr lang="en-GB" altLang="fr-FR" sz="1200" smtClean="0">
                <a:solidFill>
                  <a:srgbClr val="000000"/>
                </a:solidFill>
              </a:rPr>
              <a:pPr/>
              <a:t>30</a:t>
            </a:fld>
            <a:endParaRPr lang="en-GB" altLang="fr-FR" sz="1200">
              <a:solidFill>
                <a:srgbClr val="000000"/>
              </a:solidFill>
            </a:endParaRPr>
          </a:p>
        </p:txBody>
      </p:sp>
    </p:spTree>
    <p:extLst>
      <p:ext uri="{BB962C8B-B14F-4D97-AF65-F5344CB8AC3E}">
        <p14:creationId xmlns:p14="http://schemas.microsoft.com/office/powerpoint/2010/main" val="2224541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31</a:t>
            </a:fld>
            <a:endParaRPr lang="fr-CH"/>
          </a:p>
        </p:txBody>
      </p:sp>
    </p:spTree>
    <p:extLst>
      <p:ext uri="{BB962C8B-B14F-4D97-AF65-F5344CB8AC3E}">
        <p14:creationId xmlns:p14="http://schemas.microsoft.com/office/powerpoint/2010/main" val="132990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noProof="0" dirty="0">
                <a:ea typeface="Arial Unicode MS" panose="020B0604020202020204" pitchFamily="34" charset="-128"/>
              </a:rPr>
              <a:t>Decision Trees</a:t>
            </a:r>
            <a:r>
              <a:rPr lang="en-GB" sz="1200" noProof="0" dirty="0">
                <a:ea typeface="Arial Unicode MS" panose="020B0604020202020204" pitchFamily="34" charset="-128"/>
              </a:rPr>
              <a:t>: different organizations and institutions (e.g. WHO…) have developed decision trees that should provide guidance in medical waste </a:t>
            </a:r>
            <a:r>
              <a:rPr lang="en-GB" sz="1200" noProof="0" dirty="0" err="1">
                <a:ea typeface="Arial Unicode MS" panose="020B0604020202020204" pitchFamily="34" charset="-128"/>
              </a:rPr>
              <a:t>managment</a:t>
            </a:r>
            <a:r>
              <a:rPr lang="en-GB" sz="1200" noProof="0" dirty="0">
                <a:ea typeface="Arial Unicode MS" panose="020B0604020202020204" pitchFamily="34" charset="-128"/>
              </a:rPr>
              <a:t>. They are always specific to defined situations and contexts and should not be generalized.</a:t>
            </a:r>
          </a:p>
          <a:p>
            <a:r>
              <a:rPr lang="en-GB" sz="1200" b="1" noProof="0" dirty="0">
                <a:ea typeface="Arial Unicode MS" panose="020B0604020202020204" pitchFamily="34" charset="-128"/>
              </a:rPr>
              <a:t>Essential criteria </a:t>
            </a:r>
            <a:r>
              <a:rPr lang="en-GB" sz="1200" noProof="0" dirty="0">
                <a:ea typeface="Arial Unicode MS" panose="020B0604020202020204" pitchFamily="34" charset="-128"/>
              </a:rPr>
              <a:t>for the selection of a medical waste management system are:</a:t>
            </a:r>
          </a:p>
          <a:p>
            <a:r>
              <a:rPr lang="en-GB" sz="1200" b="0" i="0" u="none" strike="noStrike" kern="1200" baseline="0" noProof="0" dirty="0">
                <a:solidFill>
                  <a:schemeClr val="tx1"/>
                </a:solidFill>
                <a:latin typeface="+mn-lt"/>
                <a:ea typeface="+mn-ea"/>
                <a:cs typeface="+mn-cs"/>
              </a:rPr>
              <a:t>• Regulations</a:t>
            </a:r>
          </a:p>
          <a:p>
            <a:r>
              <a:rPr lang="en-GB" sz="1200" b="0" i="0" u="none" strike="noStrike" kern="1200" baseline="0" noProof="0" dirty="0">
                <a:solidFill>
                  <a:schemeClr val="tx1"/>
                </a:solidFill>
                <a:latin typeface="+mn-lt"/>
                <a:ea typeface="+mn-ea"/>
                <a:cs typeface="+mn-cs"/>
              </a:rPr>
              <a:t>• Existing facilities</a:t>
            </a:r>
          </a:p>
          <a:p>
            <a:r>
              <a:rPr lang="en-GB" sz="1200" b="0" i="0" u="none" strike="noStrike" kern="1200" baseline="0" noProof="0" dirty="0">
                <a:solidFill>
                  <a:schemeClr val="tx1"/>
                </a:solidFill>
                <a:latin typeface="+mn-lt"/>
                <a:ea typeface="+mn-ea"/>
                <a:cs typeface="+mn-cs"/>
              </a:rPr>
              <a:t>• Space availability</a:t>
            </a:r>
          </a:p>
          <a:p>
            <a:r>
              <a:rPr lang="en-GB" sz="1200" b="0" i="0" u="none" strike="noStrike" kern="1200" baseline="0" noProof="0" dirty="0">
                <a:solidFill>
                  <a:schemeClr val="tx1"/>
                </a:solidFill>
                <a:latin typeface="+mn-lt"/>
                <a:ea typeface="+mn-ea"/>
                <a:cs typeface="+mn-cs"/>
              </a:rPr>
              <a:t>• </a:t>
            </a:r>
            <a:r>
              <a:rPr lang="en-GB" sz="1200" b="0" i="0" u="none" strike="noStrike" kern="1200" baseline="0" noProof="0" dirty="0" err="1">
                <a:solidFill>
                  <a:schemeClr val="tx1"/>
                </a:solidFill>
                <a:latin typeface="+mn-lt"/>
                <a:ea typeface="+mn-ea"/>
                <a:cs typeface="+mn-cs"/>
              </a:rPr>
              <a:t>Neighborhood</a:t>
            </a:r>
            <a:endParaRPr lang="en-GB" sz="1200" b="0" i="0" u="none" strike="noStrike" kern="1200" baseline="0" noProof="0" dirty="0">
              <a:solidFill>
                <a:schemeClr val="tx1"/>
              </a:solidFill>
              <a:latin typeface="+mn-lt"/>
              <a:ea typeface="+mn-ea"/>
              <a:cs typeface="+mn-cs"/>
            </a:endParaRPr>
          </a:p>
          <a:p>
            <a:r>
              <a:rPr lang="en-GB" sz="1200" b="0" i="0" u="none" strike="noStrike" kern="1200" baseline="0" noProof="0" dirty="0">
                <a:solidFill>
                  <a:schemeClr val="tx1"/>
                </a:solidFill>
                <a:latin typeface="+mn-lt"/>
                <a:ea typeface="+mn-ea"/>
                <a:cs typeface="+mn-cs"/>
              </a:rPr>
              <a:t>• Financial resources</a:t>
            </a:r>
          </a:p>
          <a:p>
            <a:r>
              <a:rPr lang="en-GB" sz="1200" b="0" i="0" u="none" strike="noStrike" kern="1200" baseline="0" noProof="0" dirty="0">
                <a:solidFill>
                  <a:schemeClr val="tx1"/>
                </a:solidFill>
                <a:latin typeface="+mn-lt"/>
                <a:ea typeface="+mn-ea"/>
                <a:cs typeface="+mn-cs"/>
              </a:rPr>
              <a:t>• Human resources</a:t>
            </a:r>
            <a:endParaRPr lang="en-GB" b="0"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32</a:t>
            </a:fld>
            <a:endParaRPr lang="fr-CH"/>
          </a:p>
        </p:txBody>
      </p:sp>
    </p:spTree>
    <p:extLst>
      <p:ext uri="{BB962C8B-B14F-4D97-AF65-F5344CB8AC3E}">
        <p14:creationId xmlns:p14="http://schemas.microsoft.com/office/powerpoint/2010/main" val="2381197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fr-FR" sz="1200" b="1" dirty="0">
                <a:ea typeface="Arial Unicode MS" panose="020B0604020202020204" pitchFamily="34" charset="-128"/>
              </a:rPr>
              <a:t>Incineration</a:t>
            </a:r>
            <a:r>
              <a:rPr lang="en-US" altLang="fr-FR" sz="1200" dirty="0">
                <a:ea typeface="Arial Unicode MS" panose="020B0604020202020204" pitchFamily="34" charset="-128"/>
              </a:rPr>
              <a:t>: Incinerators with operation temperatures of over 1’000°C are usually costly and only worth installing on centralized level. </a:t>
            </a:r>
            <a:r>
              <a:rPr lang="en-US" sz="1200" b="0" i="0" u="none" strike="noStrike" kern="1200" baseline="0" dirty="0">
                <a:solidFill>
                  <a:schemeClr val="tx1"/>
                </a:solidFill>
                <a:latin typeface="+mn-lt"/>
                <a:ea typeface="+mn-ea"/>
                <a:cs typeface="+mn-cs"/>
              </a:rPr>
              <a:t>There are also simple incinerator models for treating small</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quantities of medical waste. Some are available on the market (expensive, maintenance intensive and electricity dependent!), and others can to be built with local materials on the spot according to relatively simple plans. E.g. the De Montfort incinerators </a:t>
            </a:r>
            <a:r>
              <a:rPr lang="en-US" altLang="fr-FR" sz="1200" dirty="0">
                <a:ea typeface="Arial Unicode MS" panose="020B0604020202020204" pitchFamily="34" charset="-128"/>
              </a:rPr>
              <a:t>(approx. </a:t>
            </a:r>
            <a:r>
              <a:rPr lang="en-US" sz="1200" b="0" i="0" u="none" strike="noStrike" kern="1200" baseline="0" dirty="0">
                <a:solidFill>
                  <a:schemeClr val="tx1"/>
                </a:solidFill>
                <a:latin typeface="+mn-lt"/>
                <a:ea typeface="+mn-ea"/>
                <a:cs typeface="+mn-cs"/>
              </a:rPr>
              <a:t>1,000 CHF) with temperatures of up to 800°C.</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Chemical Disinfection</a:t>
            </a:r>
            <a:r>
              <a:rPr lang="en-US" sz="1200" b="0" i="0" u="none" strike="noStrike" kern="1200" baseline="0" dirty="0">
                <a:solidFill>
                  <a:schemeClr val="tx1"/>
                </a:solidFill>
                <a:latin typeface="+mn-lt"/>
                <a:ea typeface="+mn-ea"/>
                <a:cs typeface="+mn-cs"/>
              </a:rPr>
              <a:t>: Suitable mainly for treating liquid infectious wastes such as blood, urine, </a:t>
            </a:r>
            <a:r>
              <a:rPr lang="en-US" sz="1200" b="0" i="0" u="none" strike="noStrike" kern="1200" baseline="0" dirty="0" err="1">
                <a:solidFill>
                  <a:schemeClr val="tx1"/>
                </a:solidFill>
                <a:latin typeface="+mn-lt"/>
                <a:ea typeface="+mn-ea"/>
                <a:cs typeface="+mn-cs"/>
              </a:rPr>
              <a:t>faeces</a:t>
            </a:r>
            <a:r>
              <a:rPr lang="en-US" sz="1200" b="0" i="0" u="none" strike="noStrike" kern="1200" baseline="0" dirty="0">
                <a:solidFill>
                  <a:schemeClr val="tx1"/>
                </a:solidFill>
                <a:latin typeface="+mn-lt"/>
                <a:ea typeface="+mn-ea"/>
                <a:cs typeface="+mn-cs"/>
              </a:rPr>
              <a:t> or hospital </a:t>
            </a:r>
            <a:r>
              <a:rPr lang="fr-CH" sz="1200" b="0" i="0" u="none" strike="noStrike" kern="1200" baseline="0" dirty="0" err="1">
                <a:solidFill>
                  <a:schemeClr val="tx1"/>
                </a:solidFill>
                <a:latin typeface="+mn-lt"/>
                <a:ea typeface="+mn-ea"/>
                <a:cs typeface="+mn-cs"/>
              </a:rPr>
              <a:t>sewage</a:t>
            </a:r>
            <a:r>
              <a:rPr lang="fr-C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Solid medical waste can be chemically disinfected, but</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they must first be shredded. This practice poses a number of safety problems, and the wastes are only disinfected on the surface. Thermal disinfection must be preferred over chemical disinfection for reasons of effectiveness and for </a:t>
            </a:r>
            <a:r>
              <a:rPr lang="fr-CH" sz="1200" b="0" i="0" u="none" strike="noStrike" kern="1200" baseline="0" dirty="0" err="1">
                <a:solidFill>
                  <a:schemeClr val="tx1"/>
                </a:solidFill>
                <a:latin typeface="+mn-lt"/>
                <a:ea typeface="+mn-ea"/>
                <a:cs typeface="+mn-cs"/>
              </a:rPr>
              <a:t>ecological</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reasons</a:t>
            </a:r>
            <a:r>
              <a:rPr lang="fr-CH"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N</a:t>
            </a:r>
            <a:r>
              <a:rPr lang="fr-CH" sz="1200" b="1" i="0" u="none" strike="noStrike" kern="1200" baseline="0" dirty="0" err="1">
                <a:solidFill>
                  <a:schemeClr val="tx1"/>
                </a:solidFill>
                <a:latin typeface="+mn-lt"/>
                <a:ea typeface="+mn-ea"/>
                <a:cs typeface="+mn-cs"/>
              </a:rPr>
              <a:t>eedle</a:t>
            </a:r>
            <a:r>
              <a:rPr lang="fr-CH" sz="1200" b="1" i="0" u="none" strike="noStrike" kern="1200" baseline="0" dirty="0">
                <a:solidFill>
                  <a:schemeClr val="tx1"/>
                </a:solidFill>
                <a:latin typeface="+mn-lt"/>
                <a:ea typeface="+mn-ea"/>
                <a:cs typeface="+mn-cs"/>
              </a:rPr>
              <a:t> </a:t>
            </a:r>
            <a:r>
              <a:rPr lang="fr-CH" sz="1200" b="1" i="0" u="none" strike="noStrike" kern="1200" baseline="0" dirty="0" err="1">
                <a:solidFill>
                  <a:schemeClr val="tx1"/>
                </a:solidFill>
                <a:latin typeface="+mn-lt"/>
                <a:ea typeface="+mn-ea"/>
                <a:cs typeface="+mn-cs"/>
              </a:rPr>
              <a:t>Disposal</a:t>
            </a:r>
            <a:r>
              <a:rPr lang="fr-CH"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For safety reasons, the ICRC does not recommend that needles are </a:t>
            </a:r>
            <a:r>
              <a:rPr lang="en-US" sz="1200" b="1" i="0" u="none" strike="noStrike" kern="1200" baseline="0" dirty="0">
                <a:solidFill>
                  <a:schemeClr val="tx1"/>
                </a:solidFill>
                <a:latin typeface="+mn-lt"/>
                <a:ea typeface="+mn-ea"/>
                <a:cs typeface="+mn-cs"/>
              </a:rPr>
              <a:t>extracted or destroyed</a:t>
            </a:r>
            <a:r>
              <a:rPr lang="en-US" sz="1200" b="0" i="0" u="none" strike="noStrike" kern="1200" baseline="0" dirty="0">
                <a:solidFill>
                  <a:schemeClr val="tx1"/>
                </a:solidFill>
                <a:latin typeface="+mn-lt"/>
                <a:ea typeface="+mn-ea"/>
                <a:cs typeface="+mn-cs"/>
              </a:rPr>
              <a:t>. Some appliances run on electricity and cannot be used widely in ICRC contexts. Alternatives: 1.) </a:t>
            </a:r>
            <a:r>
              <a:rPr lang="en-US" sz="1200" b="1" i="0" u="none" strike="noStrike" kern="1200" baseline="0" dirty="0">
                <a:solidFill>
                  <a:schemeClr val="tx1"/>
                </a:solidFill>
                <a:latin typeface="+mn-lt"/>
                <a:ea typeface="+mn-ea"/>
                <a:cs typeface="+mn-cs"/>
              </a:rPr>
              <a:t>Shredders</a:t>
            </a:r>
            <a:r>
              <a:rPr lang="en-US" sz="1200" b="0" i="0" u="none" strike="noStrike" kern="1200" baseline="0" dirty="0">
                <a:solidFill>
                  <a:schemeClr val="tx1"/>
                </a:solidFill>
                <a:latin typeface="+mn-lt"/>
                <a:ea typeface="+mn-ea"/>
                <a:cs typeface="+mn-cs"/>
              </a:rPr>
              <a:t>: They are often built into closed chemical or </a:t>
            </a:r>
            <a:r>
              <a:rPr lang="fr-CH" sz="1200" b="0" i="0" u="none" strike="noStrike" kern="1200" baseline="0" dirty="0">
                <a:solidFill>
                  <a:schemeClr val="tx1"/>
                </a:solidFill>
                <a:latin typeface="+mn-lt"/>
                <a:ea typeface="+mn-ea"/>
                <a:cs typeface="+mn-cs"/>
              </a:rPr>
              <a:t>thermal </a:t>
            </a:r>
            <a:r>
              <a:rPr lang="fr-CH" sz="1200" b="0" i="0" u="none" strike="noStrike" kern="1200" baseline="0" dirty="0" err="1">
                <a:solidFill>
                  <a:schemeClr val="tx1"/>
                </a:solidFill>
                <a:latin typeface="+mn-lt"/>
                <a:ea typeface="+mn-ea"/>
                <a:cs typeface="+mn-cs"/>
              </a:rPr>
              <a:t>disinfection</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systems</a:t>
            </a:r>
            <a:r>
              <a:rPr lang="fr-CH" sz="1200" b="0" i="0" u="none" strike="noStrike" kern="1200" baseline="0" dirty="0">
                <a:solidFill>
                  <a:schemeClr val="tx1"/>
                </a:solidFill>
                <a:latin typeface="+mn-lt"/>
                <a:ea typeface="+mn-ea"/>
                <a:cs typeface="+mn-cs"/>
              </a:rPr>
              <a:t> as the </a:t>
            </a:r>
            <a:r>
              <a:rPr lang="fr-CH" sz="1200" b="0" i="0" u="none" strike="noStrike" kern="1200" baseline="0" dirty="0" err="1">
                <a:solidFill>
                  <a:schemeClr val="tx1"/>
                </a:solidFill>
                <a:latin typeface="+mn-lt"/>
                <a:ea typeface="+mn-ea"/>
                <a:cs typeface="+mn-cs"/>
              </a:rPr>
              <a:t>products</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still</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require</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disinfection</a:t>
            </a:r>
            <a:r>
              <a:rPr lang="fr-CH" sz="1200" b="0" i="0" u="none" strike="noStrike" kern="1200" baseline="0" dirty="0">
                <a:solidFill>
                  <a:schemeClr val="tx1"/>
                </a:solidFill>
                <a:latin typeface="+mn-lt"/>
                <a:ea typeface="+mn-ea"/>
                <a:cs typeface="+mn-cs"/>
              </a:rPr>
              <a:t>. S</a:t>
            </a:r>
            <a:r>
              <a:rPr lang="en-US" sz="1200" b="0" i="0" u="none" strike="noStrike" kern="1200" baseline="0" dirty="0" err="1">
                <a:solidFill>
                  <a:schemeClr val="tx1"/>
                </a:solidFill>
                <a:latin typeface="+mn-lt"/>
                <a:ea typeface="+mn-ea"/>
                <a:cs typeface="+mn-cs"/>
              </a:rPr>
              <a:t>hould</a:t>
            </a:r>
            <a:r>
              <a:rPr lang="en-US" sz="1200" b="0" i="0" u="none" strike="noStrike" kern="1200" baseline="0" dirty="0">
                <a:solidFill>
                  <a:schemeClr val="tx1"/>
                </a:solidFill>
                <a:latin typeface="+mn-lt"/>
                <a:ea typeface="+mn-ea"/>
                <a:cs typeface="+mn-cs"/>
              </a:rPr>
              <a:t> be considered whenever needles and syringes </a:t>
            </a:r>
            <a:r>
              <a:rPr lang="fr-CH" sz="1200" b="0" i="0" u="none" strike="noStrike" kern="1200" baseline="0" dirty="0">
                <a:solidFill>
                  <a:schemeClr val="tx1"/>
                </a:solidFill>
                <a:latin typeface="+mn-lt"/>
                <a:ea typeface="+mn-ea"/>
                <a:cs typeface="+mn-cs"/>
              </a:rPr>
              <a:t>are </a:t>
            </a:r>
            <a:r>
              <a:rPr lang="fr-CH" sz="1200" b="0" i="0" u="none" strike="noStrike" kern="1200" baseline="0" dirty="0" err="1">
                <a:solidFill>
                  <a:schemeClr val="tx1"/>
                </a:solidFill>
                <a:latin typeface="+mn-lt"/>
                <a:ea typeface="+mn-ea"/>
                <a:cs typeface="+mn-cs"/>
              </a:rPr>
              <a:t>available</a:t>
            </a:r>
            <a:r>
              <a:rPr lang="fr-CH" sz="1200" b="0" i="0" u="none" strike="noStrike" kern="1200" baseline="0" dirty="0">
                <a:solidFill>
                  <a:schemeClr val="tx1"/>
                </a:solidFill>
                <a:latin typeface="+mn-lt"/>
                <a:ea typeface="+mn-ea"/>
                <a:cs typeface="+mn-cs"/>
              </a:rPr>
              <a:t> in large </a:t>
            </a:r>
            <a:r>
              <a:rPr lang="fr-CH" sz="1200" b="0" i="0" u="none" strike="noStrike" kern="1200" baseline="0" dirty="0" err="1">
                <a:solidFill>
                  <a:schemeClr val="tx1"/>
                </a:solidFill>
                <a:latin typeface="+mn-lt"/>
                <a:ea typeface="+mn-ea"/>
                <a:cs typeface="+mn-cs"/>
              </a:rPr>
              <a:t>quantities</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However</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is</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also</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electricity</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dependent</a:t>
            </a:r>
            <a:r>
              <a:rPr lang="fr-CH" sz="1200" b="0" i="0" u="none" strike="noStrike" kern="1200" baseline="0" dirty="0">
                <a:solidFill>
                  <a:schemeClr val="tx1"/>
                </a:solidFill>
                <a:latin typeface="+mn-lt"/>
                <a:ea typeface="+mn-ea"/>
                <a:cs typeface="+mn-cs"/>
              </a:rPr>
              <a:t> and </a:t>
            </a:r>
            <a:r>
              <a:rPr lang="fr-CH" sz="1200" b="0" i="0" u="none" strike="noStrike" kern="1200" baseline="0" dirty="0" err="1">
                <a:solidFill>
                  <a:schemeClr val="tx1"/>
                </a:solidFill>
                <a:latin typeface="+mn-lt"/>
                <a:ea typeface="+mn-ea"/>
                <a:cs typeface="+mn-cs"/>
              </a:rPr>
              <a:t>usually</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costly</a:t>
            </a:r>
            <a:r>
              <a:rPr lang="fr-C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2.) </a:t>
            </a:r>
            <a:r>
              <a:rPr lang="en-US" altLang="fr-FR" b="1" dirty="0">
                <a:latin typeface="Times New Roman" panose="02020603050405020304" pitchFamily="18" charset="0"/>
              </a:rPr>
              <a:t>Encapsulation:</a:t>
            </a:r>
            <a:r>
              <a:rPr lang="en-US" sz="1200" b="0" i="0" u="none" strike="noStrike" kern="1200" baseline="0" dirty="0">
                <a:solidFill>
                  <a:schemeClr val="tx1"/>
                </a:solidFill>
                <a:latin typeface="+mn-lt"/>
                <a:ea typeface="+mn-ea"/>
                <a:cs typeface="+mn-cs"/>
              </a:rPr>
              <a:t> see below. </a:t>
            </a:r>
            <a:r>
              <a:rPr lang="en-US" altLang="fr-FR" dirty="0">
                <a:latin typeface="Times New Roman" panose="02020603050405020304" pitchFamily="18" charset="0"/>
              </a:rPr>
              <a:t>3.) Direct to </a:t>
            </a:r>
            <a:r>
              <a:rPr lang="en-US" altLang="fr-FR" b="1" dirty="0">
                <a:latin typeface="Times New Roman" panose="02020603050405020304" pitchFamily="18" charset="0"/>
              </a:rPr>
              <a:t>landfill</a:t>
            </a:r>
            <a:r>
              <a:rPr lang="en-US" altLang="fr-FR" dirty="0">
                <a:latin typeface="Times New Roman" panose="02020603050405020304" pitchFamily="18" charset="0"/>
              </a:rPr>
              <a:t> (option of last resort; see below).</a:t>
            </a:r>
          </a:p>
          <a:p>
            <a:pPr marL="171450" indent="-171450">
              <a:buFont typeface="Arial" panose="020B0604020202020204" pitchFamily="34" charset="0"/>
              <a:buChar char="•"/>
            </a:pPr>
            <a:r>
              <a:rPr lang="en-US" altLang="fr-FR" b="1" dirty="0">
                <a:latin typeface="Times New Roman" panose="02020603050405020304" pitchFamily="18" charset="0"/>
              </a:rPr>
              <a:t>Encapsulation: </a:t>
            </a:r>
            <a:r>
              <a:rPr lang="en-US" sz="1200" b="0" i="0" u="none" strike="noStrike" kern="1200" baseline="0" dirty="0">
                <a:solidFill>
                  <a:schemeClr val="tx1"/>
                </a:solidFill>
                <a:latin typeface="+mn-lt"/>
                <a:ea typeface="+mn-ea"/>
                <a:cs typeface="+mn-cs"/>
              </a:rPr>
              <a:t>It </a:t>
            </a:r>
            <a:r>
              <a:rPr lang="en-US" altLang="fr-FR" dirty="0">
                <a:latin typeface="Times New Roman" panose="02020603050405020304" pitchFamily="18" charset="0"/>
              </a:rPr>
              <a:t>involves filling containers with waste, adding an immobilizing material, and sealing the containers. The containers are sealed and disposed of in a sanitary landfill or waste burial pit. Encapsulation of sharps or unwanted vaccines could is generally not considered to be a long-term solution, but can be envisaged in temporary settings, such as camps or vaccination campaigns. </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Landfill or</a:t>
            </a:r>
            <a:r>
              <a:rPr lang="fr-CH" sz="1200" b="1" i="0" u="none" strike="noStrike" kern="1200" baseline="0" dirty="0">
                <a:solidFill>
                  <a:schemeClr val="tx1"/>
                </a:solidFill>
                <a:latin typeface="+mn-lt"/>
                <a:ea typeface="+mn-ea"/>
                <a:cs typeface="+mn-cs"/>
              </a:rPr>
              <a:t> </a:t>
            </a:r>
            <a:r>
              <a:rPr lang="fr-CH" sz="1200" b="1" i="0" u="none" strike="noStrike" kern="1200" baseline="0" dirty="0" err="1">
                <a:solidFill>
                  <a:schemeClr val="tx1"/>
                </a:solidFill>
                <a:latin typeface="+mn-lt"/>
                <a:ea typeface="+mn-ea"/>
                <a:cs typeface="+mn-cs"/>
              </a:rPr>
              <a:t>waste</a:t>
            </a:r>
            <a:r>
              <a:rPr lang="fr-CH" sz="1200" b="1" i="0" u="none" strike="noStrike" kern="1200" baseline="0" dirty="0">
                <a:solidFill>
                  <a:schemeClr val="tx1"/>
                </a:solidFill>
                <a:latin typeface="+mn-lt"/>
                <a:ea typeface="+mn-ea"/>
                <a:cs typeface="+mn-cs"/>
              </a:rPr>
              <a:t> </a:t>
            </a:r>
            <a:r>
              <a:rPr lang="fr-CH" sz="1200" b="1" i="0" u="none" strike="noStrike" kern="1200" baseline="0" dirty="0" err="1">
                <a:solidFill>
                  <a:schemeClr val="tx1"/>
                </a:solidFill>
                <a:latin typeface="+mn-lt"/>
                <a:ea typeface="+mn-ea"/>
                <a:cs typeface="+mn-cs"/>
              </a:rPr>
              <a:t>burial</a:t>
            </a:r>
            <a:r>
              <a:rPr lang="fr-CH" sz="1200" b="1" i="0" u="none" strike="noStrike" kern="1200" baseline="0" dirty="0">
                <a:solidFill>
                  <a:schemeClr val="tx1"/>
                </a:solidFill>
                <a:latin typeface="+mn-lt"/>
                <a:ea typeface="+mn-ea"/>
                <a:cs typeface="+mn-cs"/>
              </a:rPr>
              <a:t> pit: </a:t>
            </a:r>
            <a:r>
              <a:rPr lang="fr-CH" sz="1200" b="0" i="0" u="none" strike="noStrike" kern="1200" baseline="0" dirty="0" err="1">
                <a:solidFill>
                  <a:schemeClr val="tx1"/>
                </a:solidFill>
                <a:latin typeface="+mn-lt"/>
                <a:ea typeface="+mn-ea"/>
                <a:cs typeface="+mn-cs"/>
              </a:rPr>
              <a:t>only</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be</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used</a:t>
            </a:r>
            <a:r>
              <a:rPr lang="fr-CH" sz="1200" b="0" i="0" u="none" strike="noStrike" kern="1200" baseline="0" dirty="0">
                <a:solidFill>
                  <a:schemeClr val="tx1"/>
                </a:solidFill>
                <a:latin typeface="+mn-lt"/>
                <a:ea typeface="+mn-ea"/>
                <a:cs typeface="+mn-cs"/>
              </a:rPr>
              <a:t> as a last </a:t>
            </a:r>
            <a:r>
              <a:rPr lang="fr-CH" sz="1200" b="0" i="0" u="none" strike="noStrike" kern="1200" baseline="0" dirty="0" err="1">
                <a:solidFill>
                  <a:schemeClr val="tx1"/>
                </a:solidFill>
                <a:latin typeface="+mn-lt"/>
                <a:ea typeface="+mn-ea"/>
                <a:cs typeface="+mn-cs"/>
              </a:rPr>
              <a:t>resort</a:t>
            </a:r>
            <a:r>
              <a:rPr lang="fr-CH" sz="1200" b="0" i="0" u="none" strike="noStrike" kern="1200" baseline="0" dirty="0">
                <a:solidFill>
                  <a:schemeClr val="tx1"/>
                </a:solidFill>
                <a:latin typeface="+mn-lt"/>
                <a:ea typeface="+mn-ea"/>
                <a:cs typeface="+mn-cs"/>
              </a:rPr>
              <a:t> and </a:t>
            </a:r>
            <a:r>
              <a:rPr lang="fr-CH" sz="1200" b="0" i="0" u="none" strike="noStrike" kern="1200" baseline="0" dirty="0" err="1">
                <a:solidFill>
                  <a:schemeClr val="tx1"/>
                </a:solidFill>
                <a:latin typeface="+mn-lt"/>
                <a:ea typeface="+mn-ea"/>
                <a:cs typeface="+mn-cs"/>
              </a:rPr>
              <a:t>with</a:t>
            </a:r>
            <a:r>
              <a:rPr lang="fr-CH" sz="1200" b="0" i="0" u="none" strike="noStrike" kern="1200" baseline="0" dirty="0">
                <a:solidFill>
                  <a:schemeClr val="tx1"/>
                </a:solidFill>
                <a:latin typeface="+mn-lt"/>
                <a:ea typeface="+mn-ea"/>
                <a:cs typeface="+mn-cs"/>
              </a:rPr>
              <a:t> the </a:t>
            </a:r>
            <a:r>
              <a:rPr lang="fr-CH" sz="1200" b="0" i="0" u="none" strike="noStrike" kern="1200" baseline="0" dirty="0" err="1">
                <a:solidFill>
                  <a:schemeClr val="tx1"/>
                </a:solidFill>
                <a:latin typeface="+mn-lt"/>
                <a:ea typeface="+mn-ea"/>
                <a:cs typeface="+mn-cs"/>
              </a:rPr>
              <a:t>necessary</a:t>
            </a:r>
            <a:r>
              <a:rPr lang="fr-CH" sz="1200" b="0" i="0" u="none" strike="noStrike" kern="1200" baseline="0" dirty="0">
                <a:solidFill>
                  <a:schemeClr val="tx1"/>
                </a:solidFill>
                <a:latin typeface="+mn-lt"/>
                <a:ea typeface="+mn-ea"/>
                <a:cs typeface="+mn-cs"/>
              </a:rPr>
              <a:t> </a:t>
            </a:r>
            <a:r>
              <a:rPr lang="fr-CH" sz="1200" b="0" i="0" u="none" strike="noStrike" kern="1200" baseline="0" dirty="0" err="1">
                <a:solidFill>
                  <a:schemeClr val="tx1"/>
                </a:solidFill>
                <a:latin typeface="+mn-lt"/>
                <a:ea typeface="+mn-ea"/>
                <a:cs typeface="+mn-cs"/>
              </a:rPr>
              <a:t>precaution</a:t>
            </a:r>
            <a:r>
              <a:rPr lang="fr-C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Ideally, the pit should be lined with low-permeability material such as clay to prevent the pollution of shallow groundwater and should be fenced in so as to prevent scavenger access. Health-care wastes must be buried immediately under a layer of soil after each unloading operation. It is suggested that lime be spread on the waste for added health protection (in the event of an epidemic, for example) or to eliminate </a:t>
            </a:r>
            <a:r>
              <a:rPr lang="en-US" sz="1200" b="0" i="0" u="none" strike="noStrike" kern="1200" baseline="0" dirty="0" err="1">
                <a:solidFill>
                  <a:schemeClr val="tx1"/>
                </a:solidFill>
                <a:latin typeface="+mn-lt"/>
                <a:ea typeface="+mn-ea"/>
                <a:cs typeface="+mn-cs"/>
              </a:rPr>
              <a:t>odour</a:t>
            </a:r>
            <a:r>
              <a:rPr lang="en-US" sz="1200" b="0" i="0" u="none" strike="noStrike" kern="1200" baseline="0" dirty="0">
                <a:solidFill>
                  <a:schemeClr val="tx1"/>
                </a:solidFill>
                <a:latin typeface="+mn-lt"/>
                <a:ea typeface="+mn-ea"/>
                <a:cs typeface="+mn-cs"/>
              </a:rPr>
              <a:t>. The pit should be sealed once it has been filled.</a:t>
            </a:r>
          </a:p>
          <a:p>
            <a:pPr marL="171450" indent="-171450">
              <a:buFont typeface="Arial" panose="020B0604020202020204" pitchFamily="34" charset="0"/>
              <a:buChar char="•"/>
            </a:pPr>
            <a:r>
              <a:rPr lang="fr-CH" sz="1200" b="0" i="0" u="none" strike="noStrike" kern="1200" baseline="0" dirty="0">
                <a:solidFill>
                  <a:schemeClr val="tx1"/>
                </a:solidFill>
                <a:latin typeface="+mn-lt"/>
                <a:ea typeface="+mn-ea"/>
                <a:cs typeface="+mn-cs"/>
              </a:rPr>
              <a:t>	</a:t>
            </a:r>
            <a:endParaRPr lang="fr-CH" altLang="fr-FR" dirty="0">
              <a:latin typeface="Times New Roman" panose="02020603050405020304" pitchFamily="18" charset="0"/>
            </a:endParaRP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33</a:t>
            </a:fld>
            <a:endParaRPr lang="fr-CH"/>
          </a:p>
        </p:txBody>
      </p:sp>
    </p:spTree>
    <p:extLst>
      <p:ext uri="{BB962C8B-B14F-4D97-AF65-F5344CB8AC3E}">
        <p14:creationId xmlns:p14="http://schemas.microsoft.com/office/powerpoint/2010/main" val="336736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E1D47039-A0B5-4438-8A71-88DA35E9D70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1241C74-6863-4C32-A2D1-8736269CC552}" type="slidenum">
              <a:rPr lang="en-GB" altLang="fr-FR" smtClean="0"/>
              <a:pPr>
                <a:spcBef>
                  <a:spcPct val="0"/>
                </a:spcBef>
                <a:buClrTx/>
                <a:buFontTx/>
                <a:buNone/>
              </a:pPr>
              <a:t>5</a:t>
            </a:fld>
            <a:endParaRPr lang="en-GB" altLang="fr-FR"/>
          </a:p>
        </p:txBody>
      </p:sp>
      <p:sp>
        <p:nvSpPr>
          <p:cNvPr id="13315" name="Rectangle 1">
            <a:extLst>
              <a:ext uri="{FF2B5EF4-FFF2-40B4-BE49-F238E27FC236}">
                <a16:creationId xmlns:a16="http://schemas.microsoft.com/office/drawing/2014/main" id="{E22518F3-168B-4DAB-9778-15CA4CBD1C2A}"/>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a:extLst>
              <a:ext uri="{FF2B5EF4-FFF2-40B4-BE49-F238E27FC236}">
                <a16:creationId xmlns:a16="http://schemas.microsoft.com/office/drawing/2014/main" id="{D8800133-40D9-4458-9473-E2B37E6DB51B}"/>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35784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36DB0F0-0C4F-4145-BBED-8D58F8EAAAEA}"/>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811C3471-1CE3-4B89-9826-2591006BA8A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fr-FR" sz="1200" b="1" i="0" u="none" strike="noStrike" kern="1200" baseline="0" noProof="0" dirty="0">
                <a:solidFill>
                  <a:schemeClr val="tx1"/>
                </a:solidFill>
                <a:latin typeface="+mn-lt"/>
                <a:ea typeface="+mn-ea"/>
                <a:cs typeface="+mn-cs"/>
              </a:rPr>
              <a:t>Liquid Wastes: </a:t>
            </a:r>
            <a:r>
              <a:rPr lang="en-US" sz="1200" b="0" i="0" u="none" strike="noStrike" kern="1200" baseline="0" noProof="0" dirty="0">
                <a:solidFill>
                  <a:schemeClr val="tx1"/>
                </a:solidFill>
                <a:latin typeface="+mn-lt"/>
                <a:ea typeface="+mn-ea"/>
                <a:cs typeface="+mn-cs"/>
              </a:rPr>
              <a:t>sewage system should not be used to dispose of hazardous chemical or </a:t>
            </a:r>
            <a:r>
              <a:rPr lang="en-US" sz="1200" b="0" i="0" u="none" strike="noStrike" kern="1200" baseline="0" noProof="0" dirty="0" err="1">
                <a:solidFill>
                  <a:schemeClr val="tx1"/>
                </a:solidFill>
                <a:latin typeface="+mn-lt"/>
                <a:ea typeface="+mn-ea"/>
                <a:cs typeface="+mn-cs"/>
              </a:rPr>
              <a:t>pharmceutical</a:t>
            </a:r>
            <a:r>
              <a:rPr lang="en-US" sz="1200" b="0" i="0" u="none" strike="noStrike" kern="1200" baseline="0" noProof="0" dirty="0">
                <a:solidFill>
                  <a:schemeClr val="tx1"/>
                </a:solidFill>
                <a:latin typeface="+mn-lt"/>
                <a:ea typeface="+mn-ea"/>
                <a:cs typeface="+mn-cs"/>
              </a:rPr>
              <a:t> waste, not even when diluting. They should be deactivated &amp; recycled by a specialized firm.</a:t>
            </a:r>
          </a:p>
          <a:p>
            <a:pPr marL="171450" indent="-171450">
              <a:buFont typeface="Arial" panose="020B0604020202020204" pitchFamily="34" charset="0"/>
              <a:buChar char="•"/>
            </a:pPr>
            <a:r>
              <a:rPr lang="en-US" sz="1200" b="1" i="0" u="none" strike="noStrike" kern="1200" baseline="0" noProof="0" dirty="0">
                <a:solidFill>
                  <a:schemeClr val="tx1"/>
                </a:solidFill>
                <a:latin typeface="+mn-lt"/>
                <a:ea typeface="+mn-ea"/>
                <a:cs typeface="+mn-cs"/>
              </a:rPr>
              <a:t>Hazardous </a:t>
            </a:r>
            <a:r>
              <a:rPr lang="en-US" sz="1200" b="1" i="0" u="none" strike="noStrike" kern="1200" baseline="0" noProof="0" dirty="0" err="1">
                <a:solidFill>
                  <a:schemeClr val="tx1"/>
                </a:solidFill>
                <a:latin typeface="+mn-lt"/>
                <a:ea typeface="+mn-ea"/>
                <a:cs typeface="+mn-cs"/>
              </a:rPr>
              <a:t>bilogical</a:t>
            </a:r>
            <a:r>
              <a:rPr lang="en-US" sz="1200" b="1" i="0" u="none" strike="noStrike" kern="1200" baseline="0" noProof="0" dirty="0">
                <a:solidFill>
                  <a:schemeClr val="tx1"/>
                </a:solidFill>
                <a:latin typeface="+mn-lt"/>
                <a:ea typeface="+mn-ea"/>
                <a:cs typeface="+mn-cs"/>
              </a:rPr>
              <a:t> waste </a:t>
            </a:r>
            <a:r>
              <a:rPr lang="en-US" sz="1200" b="0" i="0" u="none" strike="noStrike" kern="1200" baseline="0" noProof="0" dirty="0">
                <a:solidFill>
                  <a:schemeClr val="tx1"/>
                </a:solidFill>
                <a:latin typeface="+mn-lt"/>
                <a:ea typeface="+mn-ea"/>
                <a:cs typeface="+mn-cs"/>
              </a:rPr>
              <a:t>(</a:t>
            </a:r>
            <a:r>
              <a:rPr lang="en-US" sz="1200" b="0" i="0" u="none" strike="noStrike" kern="1200" baseline="0" noProof="0" dirty="0" err="1">
                <a:solidFill>
                  <a:schemeClr val="tx1"/>
                </a:solidFill>
                <a:latin typeface="+mn-lt"/>
                <a:ea typeface="+mn-ea"/>
                <a:cs typeface="+mn-cs"/>
              </a:rPr>
              <a:t>eg.</a:t>
            </a:r>
            <a:r>
              <a:rPr lang="en-US" sz="1200" b="0" i="0" u="none" strike="noStrike" kern="1200" baseline="0" noProof="0" dirty="0">
                <a:solidFill>
                  <a:schemeClr val="tx1"/>
                </a:solidFill>
                <a:latin typeface="+mn-lt"/>
                <a:ea typeface="+mn-ea"/>
                <a:cs typeface="+mn-cs"/>
              </a:rPr>
              <a:t> Blood reserves) should be disinfected by autoclave, chemical treatment or incineration, or in the </a:t>
            </a:r>
            <a:r>
              <a:rPr lang="en-US" sz="1200" b="0" i="0" u="none" strike="noStrike" kern="1200" baseline="0" noProof="0" dirty="0" err="1">
                <a:solidFill>
                  <a:schemeClr val="tx1"/>
                </a:solidFill>
                <a:latin typeface="+mn-lt"/>
                <a:ea typeface="+mn-ea"/>
                <a:cs typeface="+mn-cs"/>
              </a:rPr>
              <a:t>worste</a:t>
            </a:r>
            <a:r>
              <a:rPr lang="en-US" sz="1200" b="0" i="0" u="none" strike="noStrike" kern="1200" baseline="0" noProof="0" dirty="0">
                <a:solidFill>
                  <a:schemeClr val="tx1"/>
                </a:solidFill>
                <a:latin typeface="+mn-lt"/>
                <a:ea typeface="+mn-ea"/>
                <a:cs typeface="+mn-cs"/>
              </a:rPr>
              <a:t> case disposed of in a waste burial pit.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fr-FR" b="1" noProof="0" dirty="0">
                <a:latin typeface="Times New Roman" panose="02020603050405020304" pitchFamily="18" charset="0"/>
              </a:rPr>
              <a:t>Waste Burial Pit</a:t>
            </a:r>
            <a:r>
              <a:rPr lang="en-US" altLang="fr-FR" noProof="0" dirty="0">
                <a:latin typeface="Times New Roman" panose="02020603050405020304" pitchFamily="18" charset="0"/>
              </a:rPr>
              <a:t>: see http://refbooks.msf.org/msf_docs/en/public_health/public_health_en.pdf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fr-FR" dirty="0">
              <a:latin typeface="Times New Roman" panose="02020603050405020304" pitchFamily="18" charset="0"/>
            </a:endParaRPr>
          </a:p>
          <a:p>
            <a:pPr marL="171450" indent="-171450">
              <a:buFont typeface="Arial" panose="020B0604020202020204" pitchFamily="34" charset="0"/>
              <a:buChar char="•"/>
            </a:pPr>
            <a:endParaRPr lang="fr-CH" altLang="fr-FR" dirty="0">
              <a:latin typeface="Times New Roman" panose="02020603050405020304" pitchFamily="18" charset="0"/>
            </a:endParaRPr>
          </a:p>
        </p:txBody>
      </p:sp>
      <p:sp>
        <p:nvSpPr>
          <p:cNvPr id="44036" name="Slide Number Placeholder 3">
            <a:extLst>
              <a:ext uri="{FF2B5EF4-FFF2-40B4-BE49-F238E27FC236}">
                <a16:creationId xmlns:a16="http://schemas.microsoft.com/office/drawing/2014/main" id="{44F853F3-4109-4F4C-A079-FF1FCCE66525}"/>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D233597A-D311-4A99-ABBB-949A0B0F4379}" type="slidenum">
              <a:rPr lang="en-GB" altLang="fr-FR" sz="1200" smtClean="0">
                <a:solidFill>
                  <a:srgbClr val="000000"/>
                </a:solidFill>
              </a:rPr>
              <a:pPr/>
              <a:t>34</a:t>
            </a:fld>
            <a:endParaRPr lang="en-GB" altLang="fr-FR" sz="1200">
              <a:solidFill>
                <a:srgbClr val="000000"/>
              </a:solidFill>
            </a:endParaRPr>
          </a:p>
        </p:txBody>
      </p:sp>
    </p:spTree>
    <p:extLst>
      <p:ext uri="{BB962C8B-B14F-4D97-AF65-F5344CB8AC3E}">
        <p14:creationId xmlns:p14="http://schemas.microsoft.com/office/powerpoint/2010/main" val="282162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257024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8">
            <a:extLst>
              <a:ext uri="{FF2B5EF4-FFF2-40B4-BE49-F238E27FC236}">
                <a16:creationId xmlns:a16="http://schemas.microsoft.com/office/drawing/2014/main" id="{A0C04FD0-778A-4A77-8692-C5AED1908B7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E60ECEF-AE07-4737-8BA6-88B8AAEDB28A}" type="slidenum">
              <a:rPr lang="en-GB" altLang="fr-FR" smtClean="0"/>
              <a:pPr>
                <a:spcBef>
                  <a:spcPct val="0"/>
                </a:spcBef>
                <a:buClrTx/>
                <a:buFontTx/>
                <a:buNone/>
              </a:pPr>
              <a:t>36</a:t>
            </a:fld>
            <a:endParaRPr lang="en-GB" altLang="fr-FR"/>
          </a:p>
        </p:txBody>
      </p:sp>
      <p:sp>
        <p:nvSpPr>
          <p:cNvPr id="58371" name="Rectangle 1">
            <a:extLst>
              <a:ext uri="{FF2B5EF4-FFF2-40B4-BE49-F238E27FC236}">
                <a16:creationId xmlns:a16="http://schemas.microsoft.com/office/drawing/2014/main" id="{8D416A3F-A913-4B91-B3BC-306F5FD29FA3}"/>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7092DCB8-AB9D-481A-ACA8-EAD4B9B1573E}"/>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ea typeface="ＭＳ Ｐゴシック" panose="020B0600070205080204" pitchFamily="34" charset="-128"/>
              </a:rPr>
              <a:t>A vector carries and transmit infectious pathogens from a reservoir to another host. The reservoir can be a animal, human or environment on which the infectious agent depends to survive. </a:t>
            </a:r>
          </a:p>
          <a:p>
            <a:r>
              <a:rPr lang="en-US" altLang="fr-FR" dirty="0">
                <a:latin typeface="Times New Roman" panose="02020603050405020304" pitchFamily="18" charset="0"/>
                <a:ea typeface="ＭＳ Ｐゴシック" panose="020B0600070205080204" pitchFamily="34" charset="-128"/>
              </a:rPr>
              <a:t>The pathogens can be transmitted either mechanically to another host. It means that </a:t>
            </a:r>
            <a:r>
              <a:rPr lang="en-US" altLang="fr-FR" i="1" dirty="0">
                <a:latin typeface="Times New Roman" panose="02020603050405020304" pitchFamily="18" charset="0"/>
                <a:ea typeface="ＭＳ Ｐゴシック" panose="020B0600070205080204" pitchFamily="34" charset="-128"/>
              </a:rPr>
              <a:t>that the vector transmits the pathogens by transporting them on their body.</a:t>
            </a:r>
          </a:p>
          <a:p>
            <a:r>
              <a:rPr lang="en-US" altLang="fr-FR" i="1" dirty="0">
                <a:latin typeface="Times New Roman" panose="02020603050405020304" pitchFamily="18" charset="0"/>
                <a:ea typeface="ＭＳ Ｐゴシック" panose="020B0600070205080204" pitchFamily="34" charset="-128"/>
              </a:rPr>
              <a:t> For instance, a flies landing on a </a:t>
            </a:r>
            <a:r>
              <a:rPr lang="en-US" altLang="fr-FR" i="1" dirty="0" err="1">
                <a:latin typeface="Times New Roman" panose="02020603050405020304" pitchFamily="18" charset="0"/>
                <a:ea typeface="ＭＳ Ｐゴシック" panose="020B0600070205080204" pitchFamily="34" charset="-128"/>
              </a:rPr>
              <a:t>faeces</a:t>
            </a:r>
            <a:r>
              <a:rPr lang="en-US" altLang="fr-FR" i="1" dirty="0">
                <a:latin typeface="Times New Roman" panose="02020603050405020304" pitchFamily="18" charset="0"/>
                <a:ea typeface="ＭＳ Ｐゴシック" panose="020B0600070205080204" pitchFamily="34" charset="-128"/>
              </a:rPr>
              <a:t> with pathogens, will then transmit these pathogens to another human by landing in its eye or in the salad that he eats.. </a:t>
            </a:r>
          </a:p>
          <a:p>
            <a:r>
              <a:rPr lang="en-US" altLang="fr-FR" i="1" dirty="0">
                <a:latin typeface="Times New Roman" panose="02020603050405020304" pitchFamily="18" charset="0"/>
                <a:ea typeface="ＭＳ Ｐゴシック" panose="020B0600070205080204" pitchFamily="34" charset="-128"/>
              </a:rPr>
              <a:t>The pathogens can also be transmitted after biological transformation. In that case, the vector is involved in the life cycle of the pathogen which mature through the vector such as malaria.</a:t>
            </a:r>
          </a:p>
          <a:p>
            <a:r>
              <a:rPr lang="en-US" altLang="fr-FR" i="1" dirty="0">
                <a:latin typeface="Times New Roman" panose="02020603050405020304" pitchFamily="18" charset="0"/>
                <a:ea typeface="ＭＳ Ｐゴシック" panose="020B0600070205080204" pitchFamily="34" charset="-128"/>
              </a:rPr>
              <a:t>In the transmission of vector-borne diseases;  Infections can occur via biting (Malaria transmitting mosquitoes) , via skin penetration (</a:t>
            </a:r>
            <a:r>
              <a:rPr lang="en-US" altLang="fr-FR" i="1" dirty="0" err="1">
                <a:latin typeface="Times New Roman" panose="02020603050405020304" pitchFamily="18" charset="0"/>
                <a:ea typeface="ＭＳ Ｐゴシック" panose="020B0600070205080204" pitchFamily="34" charset="-128"/>
              </a:rPr>
              <a:t>eg.</a:t>
            </a:r>
            <a:r>
              <a:rPr lang="en-US" altLang="fr-FR" i="1" dirty="0">
                <a:latin typeface="Times New Roman" panose="02020603050405020304" pitchFamily="18" charset="0"/>
                <a:ea typeface="ＭＳ Ｐゴシック" panose="020B0600070205080204" pitchFamily="34" charset="-128"/>
              </a:rPr>
              <a:t> Scabies transmitting mites) or ingestion (</a:t>
            </a:r>
            <a:r>
              <a:rPr lang="en-US" altLang="fr-FR" i="1" dirty="0" err="1">
                <a:latin typeface="Times New Roman" panose="02020603050405020304" pitchFamily="18" charset="0"/>
                <a:ea typeface="ＭＳ Ｐゴシック" panose="020B0600070205080204" pitchFamily="34" charset="-128"/>
              </a:rPr>
              <a:t>eg.</a:t>
            </a:r>
            <a:r>
              <a:rPr lang="en-US" altLang="fr-FR" i="1" dirty="0">
                <a:latin typeface="Times New Roman" panose="02020603050405020304" pitchFamily="18" charset="0"/>
                <a:ea typeface="ＭＳ Ｐゴシック" panose="020B0600070205080204" pitchFamily="34" charset="-128"/>
              </a:rPr>
              <a:t> Food contaminated by flies)</a:t>
            </a:r>
          </a:p>
          <a:p>
            <a:endParaRPr lang="en-US" altLang="fr-FR" i="1" dirty="0">
              <a:latin typeface="Times New Roman" panose="02020603050405020304" pitchFamily="18" charset="0"/>
              <a:ea typeface="ＭＳ Ｐゴシック" panose="020B0600070205080204" pitchFamily="34" charset="-128"/>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4159341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a:extLst>
              <a:ext uri="{FF2B5EF4-FFF2-40B4-BE49-F238E27FC236}">
                <a16:creationId xmlns:a16="http://schemas.microsoft.com/office/drawing/2014/main" id="{FA363F72-0EFE-4FDB-8DD4-C8E62FBE83A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06692BA-2C86-4D82-8F8A-781F24DC7AC0}" type="slidenum">
              <a:rPr lang="en-GB" altLang="fr-FR" smtClean="0"/>
              <a:pPr>
                <a:spcBef>
                  <a:spcPct val="0"/>
                </a:spcBef>
                <a:buClrTx/>
                <a:buFontTx/>
                <a:buNone/>
              </a:pPr>
              <a:t>37</a:t>
            </a:fld>
            <a:endParaRPr lang="en-GB" altLang="fr-FR"/>
          </a:p>
        </p:txBody>
      </p:sp>
      <p:sp>
        <p:nvSpPr>
          <p:cNvPr id="60419" name="Rectangle 1">
            <a:extLst>
              <a:ext uri="{FF2B5EF4-FFF2-40B4-BE49-F238E27FC236}">
                <a16:creationId xmlns:a16="http://schemas.microsoft.com/office/drawing/2014/main" id="{498C0430-82C2-4057-93CD-E6F50F108A90}"/>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a:extLst>
              <a:ext uri="{FF2B5EF4-FFF2-40B4-BE49-F238E27FC236}">
                <a16:creationId xmlns:a16="http://schemas.microsoft.com/office/drawing/2014/main" id="{273983DF-C0B4-476C-B933-B5ACCF30B390}"/>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rPr>
              <a:t>To speak about the main vectors like lice (typhus, relapsing fever), bedbugs (comfort), fleas (plague for the rat’s fleas, murine typhus), houseflies (to be compared to a A380 for of bacteria), mites (scabies), rats, cockroaches (associated with filth), and of course mosquitoes and the different types.</a:t>
            </a:r>
            <a:br>
              <a:rPr lang="en-US" altLang="fr-FR" dirty="0">
                <a:latin typeface="Times New Roman" panose="02020603050405020304" pitchFamily="18" charset="0"/>
              </a:rPr>
            </a:br>
            <a:r>
              <a:rPr lang="en-US" altLang="fr-FR" dirty="0">
                <a:latin typeface="Times New Roman" panose="02020603050405020304" pitchFamily="18" charset="0"/>
              </a:rPr>
              <a:t>To fight a vector, we have to know its habitus (take the example with the difference of habitus between anopheles and </a:t>
            </a:r>
            <a:r>
              <a:rPr lang="en-US" altLang="fr-FR" dirty="0" err="1">
                <a:latin typeface="Times New Roman" panose="02020603050405020304" pitchFamily="18" charset="0"/>
              </a:rPr>
              <a:t>Aedes</a:t>
            </a:r>
            <a:r>
              <a:rPr lang="en-US" altLang="fr-FR" dirty="0">
                <a:latin typeface="Times New Roman" panose="02020603050405020304" pitchFamily="18" charset="0"/>
              </a:rPr>
              <a:t>)</a:t>
            </a:r>
          </a:p>
          <a:p>
            <a:endParaRPr lang="en-US" altLang="fr-FR" dirty="0">
              <a:latin typeface="Times New Roman" panose="02020603050405020304" pitchFamily="18" charset="0"/>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058191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B16B8694-FB3B-469E-B3B3-ABB3F8AD4B9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51B8B8D-DDD1-447E-A086-D67F4CCFDC80}" type="slidenum">
              <a:rPr lang="en-GB" altLang="fr-FR" smtClean="0"/>
              <a:pPr>
                <a:spcBef>
                  <a:spcPct val="0"/>
                </a:spcBef>
                <a:buClrTx/>
                <a:buFontTx/>
                <a:buNone/>
              </a:pPr>
              <a:t>38</a:t>
            </a:fld>
            <a:endParaRPr lang="en-GB" altLang="fr-FR"/>
          </a:p>
        </p:txBody>
      </p:sp>
      <p:sp>
        <p:nvSpPr>
          <p:cNvPr id="36867" name="Rectangle 1">
            <a:extLst>
              <a:ext uri="{FF2B5EF4-FFF2-40B4-BE49-F238E27FC236}">
                <a16:creationId xmlns:a16="http://schemas.microsoft.com/office/drawing/2014/main" id="{E61541A1-4D91-4E41-AFF6-EC302B0066DD}"/>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D9877912-01A9-4182-ACF3-BE1C2979FECE}"/>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3305073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39</a:t>
            </a:fld>
            <a:endParaRPr lang="fr-CH"/>
          </a:p>
        </p:txBody>
      </p:sp>
    </p:spTree>
    <p:extLst>
      <p:ext uri="{BB962C8B-B14F-4D97-AF65-F5344CB8AC3E}">
        <p14:creationId xmlns:p14="http://schemas.microsoft.com/office/powerpoint/2010/main" val="4221504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ADD25FE8-0293-4240-BA78-BEEDE79C2CF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B7AD4A81-0FD4-4991-A145-E49869C2DDCC}" type="slidenum">
              <a:rPr lang="en-GB" altLang="fr-FR" smtClean="0"/>
              <a:pPr>
                <a:spcBef>
                  <a:spcPct val="0"/>
                </a:spcBef>
                <a:buClrTx/>
                <a:buFontTx/>
                <a:buNone/>
              </a:pPr>
              <a:t>40</a:t>
            </a:fld>
            <a:endParaRPr lang="en-GB" altLang="fr-FR"/>
          </a:p>
        </p:txBody>
      </p:sp>
      <p:sp>
        <p:nvSpPr>
          <p:cNvPr id="64515" name="Rectangle 1">
            <a:extLst>
              <a:ext uri="{FF2B5EF4-FFF2-40B4-BE49-F238E27FC236}">
                <a16:creationId xmlns:a16="http://schemas.microsoft.com/office/drawing/2014/main" id="{898A8EC7-A8E5-463C-804F-FA286FFDB584}"/>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AB50E5E2-B4F3-4506-926C-FBE4EA08D558}"/>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ea typeface="ＭＳ Ｐゴシック" panose="020B0600070205080204" pitchFamily="34" charset="-128"/>
              </a:rPr>
              <a:t>Vector control measures should be taken in epidemic zone, in epidemic prone contexts or where there is high presence of vectors. </a:t>
            </a:r>
          </a:p>
          <a:p>
            <a:r>
              <a:rPr lang="en-US" altLang="fr-FR" b="1" dirty="0">
                <a:latin typeface="Times New Roman" panose="02020603050405020304" pitchFamily="18" charset="0"/>
                <a:ea typeface="ＭＳ Ｐゴシック" panose="020B0600070205080204" pitchFamily="34" charset="-128"/>
              </a:rPr>
              <a:t>Principal vector control strategies </a:t>
            </a:r>
            <a:r>
              <a:rPr lang="en-US" altLang="fr-FR" dirty="0">
                <a:latin typeface="Times New Roman" panose="02020603050405020304" pitchFamily="18" charset="0"/>
                <a:ea typeface="ＭＳ Ｐゴシック" panose="020B0600070205080204" pitchFamily="34" charset="-128"/>
              </a:rPr>
              <a:t>usually aims at:</a:t>
            </a:r>
          </a:p>
          <a:p>
            <a:pPr marL="171450" indent="-171450">
              <a:buFont typeface="Arial" panose="020B0604020202020204" pitchFamily="34" charset="0"/>
              <a:buChar char="•"/>
            </a:pPr>
            <a:r>
              <a:rPr lang="en-US" altLang="fr-FR" dirty="0">
                <a:latin typeface="Times New Roman" panose="02020603050405020304" pitchFamily="18" charset="0"/>
                <a:ea typeface="ＭＳ Ｐゴシック" panose="020B0600070205080204" pitchFamily="34" charset="-128"/>
              </a:rPr>
              <a:t>Reducing vector breeding sites;</a:t>
            </a:r>
          </a:p>
          <a:p>
            <a:pPr marL="171450" indent="-171450">
              <a:buFont typeface="Arial" panose="020B0604020202020204" pitchFamily="34" charset="0"/>
              <a:buChar char="•"/>
            </a:pPr>
            <a:r>
              <a:rPr lang="en-US" altLang="fr-FR" dirty="0">
                <a:latin typeface="Times New Roman" panose="02020603050405020304" pitchFamily="18" charset="0"/>
                <a:ea typeface="ＭＳ Ｐゴシック" panose="020B0600070205080204" pitchFamily="34" charset="-128"/>
              </a:rPr>
              <a:t>Reducing vector population density;</a:t>
            </a:r>
          </a:p>
          <a:p>
            <a:pPr marL="171450" indent="-171450">
              <a:buFont typeface="Arial" panose="020B0604020202020204" pitchFamily="34" charset="0"/>
              <a:buChar char="•"/>
            </a:pPr>
            <a:r>
              <a:rPr lang="en-US" altLang="fr-FR" dirty="0">
                <a:latin typeface="Times New Roman" panose="02020603050405020304" pitchFamily="18" charset="0"/>
                <a:ea typeface="ＭＳ Ｐゴシック" panose="020B0600070205080204" pitchFamily="34" charset="-128"/>
              </a:rPr>
              <a:t>Reduce the risk of human-vector contacts;</a:t>
            </a:r>
          </a:p>
          <a:p>
            <a:pPr marL="0" indent="0">
              <a:buFont typeface="Arial" panose="020B0604020202020204" pitchFamily="34" charset="0"/>
              <a:buNone/>
            </a:pPr>
            <a:r>
              <a:rPr lang="en-US" altLang="fr-FR" dirty="0">
                <a:latin typeface="Times New Roman" panose="02020603050405020304" pitchFamily="18" charset="0"/>
                <a:ea typeface="ＭＳ Ｐゴシック" panose="020B0600070205080204" pitchFamily="34" charset="-128"/>
                <a:sym typeface="Wingdings" panose="05000000000000000000" pitchFamily="2" charset="2"/>
              </a:rPr>
              <a:t> </a:t>
            </a:r>
            <a:r>
              <a:rPr lang="en-US" altLang="fr-FR" dirty="0">
                <a:latin typeface="Times New Roman" panose="02020603050405020304" pitchFamily="18" charset="0"/>
                <a:ea typeface="ＭＳ Ｐゴシック" panose="020B0600070205080204" pitchFamily="34" charset="-128"/>
              </a:rPr>
              <a:t>In other words, reducing the creation of the hazard, its transport and the exposure of people to the hazard.</a:t>
            </a:r>
          </a:p>
          <a:p>
            <a:endParaRPr lang="en-US" altLang="fr-FR" dirty="0">
              <a:latin typeface="Times New Roman" panose="02020603050405020304" pitchFamily="18" charset="0"/>
              <a:ea typeface="ＭＳ Ｐゴシック" panose="020B0600070205080204" pitchFamily="34" charset="-128"/>
            </a:endParaRPr>
          </a:p>
          <a:p>
            <a:r>
              <a:rPr lang="en-US" altLang="fr-FR" b="1" dirty="0">
                <a:latin typeface="Times New Roman" panose="02020603050405020304" pitchFamily="18" charset="0"/>
                <a:ea typeface="ＭＳ Ｐゴシック" panose="020B0600070205080204" pitchFamily="34" charset="-128"/>
              </a:rPr>
              <a:t>Categories of vector control measures </a:t>
            </a:r>
            <a:r>
              <a:rPr lang="en-US" altLang="fr-FR" dirty="0">
                <a:latin typeface="Times New Roman" panose="02020603050405020304" pitchFamily="18" charset="0"/>
                <a:ea typeface="ＭＳ Ｐゴシック" panose="020B0600070205080204" pitchFamily="34" charset="-128"/>
              </a:rPr>
              <a:t>may be classified in 4 types:</a:t>
            </a:r>
          </a:p>
          <a:p>
            <a:pPr marL="171450" indent="-171450">
              <a:buFont typeface="Arial" panose="020B0604020202020204" pitchFamily="34" charset="0"/>
              <a:buChar char="•"/>
            </a:pPr>
            <a:r>
              <a:rPr lang="en-US" altLang="fr-FR" b="1" dirty="0">
                <a:latin typeface="Arial Narrow" panose="020B0606020202030204" pitchFamily="34" charset="0"/>
                <a:ea typeface="ＭＳ Ｐゴシック" panose="020B0600070205080204" pitchFamily="34" charset="-128"/>
              </a:rPr>
              <a:t>Environmental control </a:t>
            </a:r>
            <a:r>
              <a:rPr lang="en-US" altLang="fr-FR" dirty="0">
                <a:latin typeface="Arial Narrow" panose="020B0606020202030204" pitchFamily="34" charset="0"/>
                <a:ea typeface="ＭＳ Ｐゴシック" panose="020B0600070205080204" pitchFamily="34" charset="-128"/>
              </a:rPr>
              <a:t>to alter breeding sites, such as draining or filling sites or also to ensure proper waste management</a:t>
            </a:r>
          </a:p>
          <a:p>
            <a:pPr marL="171450" indent="-171450">
              <a:buFont typeface="Arial" panose="020B0604020202020204" pitchFamily="34" charset="0"/>
              <a:buChar char="•"/>
            </a:pPr>
            <a:r>
              <a:rPr lang="en-US" altLang="fr-FR" dirty="0">
                <a:latin typeface="Arial Narrow" panose="020B0606020202030204" pitchFamily="34" charset="0"/>
                <a:ea typeface="ＭＳ Ｐゴシック" panose="020B0600070205080204" pitchFamily="34" charset="-128"/>
              </a:rPr>
              <a:t>There is also </a:t>
            </a:r>
            <a:r>
              <a:rPr lang="en-US" altLang="fr-FR" b="1" dirty="0">
                <a:latin typeface="Arial Narrow" panose="020B0606020202030204" pitchFamily="34" charset="0"/>
                <a:ea typeface="ＭＳ Ｐゴシック" panose="020B0600070205080204" pitchFamily="34" charset="-128"/>
              </a:rPr>
              <a:t>mechanical control</a:t>
            </a:r>
            <a:r>
              <a:rPr lang="en-US" altLang="fr-FR" dirty="0">
                <a:latin typeface="Arial Narrow" panose="020B0606020202030204" pitchFamily="34" charset="0"/>
                <a:ea typeface="ＭＳ Ｐゴシック" panose="020B0600070205080204" pitchFamily="34" charset="-128"/>
              </a:rPr>
              <a:t>. For instance using nets against mosquitos, covering food against flies or using traps to catch rodents</a:t>
            </a:r>
          </a:p>
          <a:p>
            <a:pPr marL="171450" indent="-171450">
              <a:buFont typeface="Arial" panose="020B0604020202020204" pitchFamily="34" charset="0"/>
              <a:buChar char="•"/>
            </a:pPr>
            <a:r>
              <a:rPr lang="en-US" altLang="fr-FR" b="1" dirty="0">
                <a:latin typeface="Arial Narrow" panose="020B0606020202030204" pitchFamily="34" charset="0"/>
                <a:ea typeface="ＭＳ Ｐゴシック" panose="020B0600070205080204" pitchFamily="34" charset="-128"/>
              </a:rPr>
              <a:t>Biological management </a:t>
            </a:r>
            <a:r>
              <a:rPr lang="en-US" altLang="fr-FR" dirty="0">
                <a:latin typeface="Arial Narrow" panose="020B0606020202030204" pitchFamily="34" charset="0"/>
                <a:ea typeface="ＭＳ Ｐゴシック" panose="020B0600070205080204" pitchFamily="34" charset="-128"/>
              </a:rPr>
              <a:t>consists of using living organisms or product against the different form of the vector, such as fish that eat larvae</a:t>
            </a:r>
          </a:p>
          <a:p>
            <a:pPr marL="171450" indent="-171450">
              <a:buFont typeface="Arial" panose="020B0604020202020204" pitchFamily="34" charset="0"/>
              <a:buChar char="•"/>
            </a:pPr>
            <a:r>
              <a:rPr lang="en-US" altLang="fr-FR" dirty="0">
                <a:latin typeface="Arial Narrow" panose="020B0606020202030204" pitchFamily="34" charset="0"/>
                <a:ea typeface="ＭＳ Ｐゴシック" panose="020B0600070205080204" pitchFamily="34" charset="-128"/>
              </a:rPr>
              <a:t>Finally </a:t>
            </a:r>
            <a:r>
              <a:rPr lang="en-US" altLang="fr-FR" b="1" dirty="0">
                <a:latin typeface="Arial Narrow" panose="020B0606020202030204" pitchFamily="34" charset="0"/>
                <a:ea typeface="ＭＳ Ｐゴシック" panose="020B0600070205080204" pitchFamily="34" charset="-128"/>
              </a:rPr>
              <a:t>chemical control </a:t>
            </a:r>
            <a:r>
              <a:rPr lang="en-US" altLang="fr-FR" dirty="0">
                <a:latin typeface="Arial Narrow" panose="020B0606020202030204" pitchFamily="34" charset="0"/>
                <a:ea typeface="ＭＳ Ｐゴシック" panose="020B0600070205080204" pitchFamily="34" charset="-128"/>
              </a:rPr>
              <a:t>for personal protection such spray use as mosquito repellant or insecticides for environmental control. However, it is usually recommended to use </a:t>
            </a:r>
            <a:r>
              <a:rPr lang="en-GB" altLang="fr-FR" dirty="0">
                <a:solidFill>
                  <a:srgbClr val="FFFF00"/>
                </a:solidFill>
                <a:latin typeface="Times New Roman" panose="02020603050405020304" pitchFamily="18" charset="0"/>
                <a:ea typeface="ＭＳ Ｐゴシック" panose="020B0600070205080204" pitchFamily="34" charset="-128"/>
              </a:rPr>
              <a:t>Insecticides</a:t>
            </a:r>
            <a:r>
              <a:rPr lang="en-GB" altLang="fr-FR" dirty="0">
                <a:solidFill>
                  <a:srgbClr val="FFFFFF"/>
                </a:solidFill>
                <a:latin typeface="Times New Roman" panose="02020603050405020304" pitchFamily="18" charset="0"/>
                <a:ea typeface="ＭＳ Ｐゴシック" panose="020B0600070205080204" pitchFamily="34" charset="-128"/>
              </a:rPr>
              <a:t> as a last resort. Indeed, it is more effective and less costly to </a:t>
            </a:r>
            <a:r>
              <a:rPr lang="en-GB" altLang="fr-FR" dirty="0">
                <a:solidFill>
                  <a:srgbClr val="FFFF00"/>
                </a:solidFill>
                <a:latin typeface="Times New Roman" panose="02020603050405020304" pitchFamily="18" charset="0"/>
                <a:ea typeface="ＭＳ Ｐゴシック" panose="020B0600070205080204" pitchFamily="34" charset="-128"/>
              </a:rPr>
              <a:t>collect and </a:t>
            </a:r>
            <a:r>
              <a:rPr lang="en-GB" altLang="fr-FR" b="1" dirty="0">
                <a:solidFill>
                  <a:srgbClr val="FFFF00"/>
                </a:solidFill>
                <a:latin typeface="Times New Roman" panose="02020603050405020304" pitchFamily="18" charset="0"/>
                <a:ea typeface="ＭＳ Ｐゴシック" panose="020B0600070205080204" pitchFamily="34" charset="-128"/>
              </a:rPr>
              <a:t>remove refuse</a:t>
            </a:r>
            <a:r>
              <a:rPr lang="en-GB" altLang="fr-FR" b="1" dirty="0">
                <a:solidFill>
                  <a:srgbClr val="FFFFFF"/>
                </a:solidFill>
                <a:latin typeface="Times New Roman" panose="02020603050405020304" pitchFamily="18" charset="0"/>
                <a:ea typeface="ＭＳ Ｐゴシック" panose="020B0600070205080204" pitchFamily="34" charset="-128"/>
              </a:rPr>
              <a:t> </a:t>
            </a:r>
            <a:r>
              <a:rPr lang="en-GB" altLang="fr-FR" dirty="0">
                <a:solidFill>
                  <a:srgbClr val="FFFFFF"/>
                </a:solidFill>
                <a:latin typeface="Times New Roman" panose="02020603050405020304" pitchFamily="18" charset="0"/>
                <a:ea typeface="ＭＳ Ｐゴシック" panose="020B0600070205080204" pitchFamily="34" charset="-128"/>
              </a:rPr>
              <a:t>regularly than to depend upon insecticides to combat flies or rat poison to eliminate rodents. In addition, while using pesticide it is important to ensure that staff, communities and the local environment are adequately protected, and avoid creating chemical  resistance to the substances used</a:t>
            </a: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793735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D76A7A8C-4674-4762-818F-D3DAC3FB5A2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857A037-9C16-4826-BD9D-875F19505E0C}" type="slidenum">
              <a:rPr lang="en-GB" altLang="fr-FR" smtClean="0"/>
              <a:pPr>
                <a:spcBef>
                  <a:spcPct val="0"/>
                </a:spcBef>
                <a:buClrTx/>
                <a:buFontTx/>
                <a:buNone/>
              </a:pPr>
              <a:t>41</a:t>
            </a:fld>
            <a:endParaRPr lang="en-GB" altLang="fr-FR"/>
          </a:p>
        </p:txBody>
      </p:sp>
      <p:sp>
        <p:nvSpPr>
          <p:cNvPr id="66563" name="Rectangle 1">
            <a:extLst>
              <a:ext uri="{FF2B5EF4-FFF2-40B4-BE49-F238E27FC236}">
                <a16:creationId xmlns:a16="http://schemas.microsoft.com/office/drawing/2014/main" id="{BBA22275-8EC7-48B8-ABE1-814E984CC897}"/>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813CCC2B-727C-40D3-9C1F-EF54A9BF134C}"/>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1078316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a:extLst>
              <a:ext uri="{FF2B5EF4-FFF2-40B4-BE49-F238E27FC236}">
                <a16:creationId xmlns:a16="http://schemas.microsoft.com/office/drawing/2014/main" id="{326A9D7B-F2E0-43C3-931A-075B8CD40012}"/>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F2C6772D-352C-451C-8FD8-65ECDD989975}" type="slidenum">
              <a:rPr lang="en-GB" altLang="fr-FR" smtClean="0"/>
              <a:pPr>
                <a:spcBef>
                  <a:spcPct val="0"/>
                </a:spcBef>
                <a:buClrTx/>
                <a:buFontTx/>
                <a:buNone/>
              </a:pPr>
              <a:t>42</a:t>
            </a:fld>
            <a:endParaRPr lang="en-GB" altLang="fr-FR"/>
          </a:p>
        </p:txBody>
      </p:sp>
      <p:sp>
        <p:nvSpPr>
          <p:cNvPr id="68611" name="Rectangle 1">
            <a:extLst>
              <a:ext uri="{FF2B5EF4-FFF2-40B4-BE49-F238E27FC236}">
                <a16:creationId xmlns:a16="http://schemas.microsoft.com/office/drawing/2014/main" id="{1BFB183F-1737-4A7E-B6AC-CF908BA6125C}"/>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959AA44D-46EA-4A60-9BF4-F986129135F7}"/>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3412720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44</a:t>
            </a:fld>
            <a:endParaRPr lang="fr-CH"/>
          </a:p>
        </p:txBody>
      </p:sp>
    </p:spTree>
    <p:extLst>
      <p:ext uri="{BB962C8B-B14F-4D97-AF65-F5344CB8AC3E}">
        <p14:creationId xmlns:p14="http://schemas.microsoft.com/office/powerpoint/2010/main" val="7613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Sanitation has two main pillars of intervention:</a:t>
            </a:r>
          </a:p>
          <a:p>
            <a:r>
              <a:rPr lang="en-US" dirty="0"/>
              <a:t>1.) In order to assure good hygiene practices and the correct use of sanitation systems the population is targeted with Sensitization and Hygiene Promotion Programs</a:t>
            </a:r>
          </a:p>
          <a:p>
            <a:r>
              <a:rPr lang="en-US" dirty="0"/>
              <a:t>2.) In order to reduce the risk of contamination of the environment and infection of populations, the waste products need to be collected, treated and disposed correctly. For this, various sanitation systems have to be put in place, including infrastructure and services (see later).</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319596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0FBFAFC-4D96-4D3F-9810-509E3531096C}"/>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44BCB69B-95E6-489E-99E7-5A698E2EB0B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latin typeface="Times New Roman" panose="02020603050405020304" pitchFamily="18" charset="0"/>
            </a:endParaRPr>
          </a:p>
        </p:txBody>
      </p:sp>
      <p:sp>
        <p:nvSpPr>
          <p:cNvPr id="71684" name="Slide Number Placeholder 3">
            <a:extLst>
              <a:ext uri="{FF2B5EF4-FFF2-40B4-BE49-F238E27FC236}">
                <a16:creationId xmlns:a16="http://schemas.microsoft.com/office/drawing/2014/main" id="{ACC79C7D-FE5C-4096-AD99-CF1EA58C178C}"/>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CFFA6528-214A-4E5F-9839-805DDC243349}" type="slidenum">
              <a:rPr lang="en-GB" altLang="fr-FR" sz="1200" smtClean="0">
                <a:solidFill>
                  <a:srgbClr val="000000"/>
                </a:solidFill>
              </a:rPr>
              <a:pPr/>
              <a:t>45</a:t>
            </a:fld>
            <a:endParaRPr lang="en-GB" altLang="fr-FR" sz="1200">
              <a:solidFill>
                <a:srgbClr val="000000"/>
              </a:solidFill>
            </a:endParaRPr>
          </a:p>
        </p:txBody>
      </p:sp>
    </p:spTree>
    <p:extLst>
      <p:ext uri="{BB962C8B-B14F-4D97-AF65-F5344CB8AC3E}">
        <p14:creationId xmlns:p14="http://schemas.microsoft.com/office/powerpoint/2010/main" val="2195791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46</a:t>
            </a:fld>
            <a:endParaRPr lang="fr-CH"/>
          </a:p>
        </p:txBody>
      </p:sp>
    </p:spTree>
    <p:extLst>
      <p:ext uri="{BB962C8B-B14F-4D97-AF65-F5344CB8AC3E}">
        <p14:creationId xmlns:p14="http://schemas.microsoft.com/office/powerpoint/2010/main" val="209550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32E06A3-5086-4283-84E4-04C5ED203CB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E198ED08-65A6-4EA0-889E-E1E36F451F2F}"/>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a:latin typeface="Times New Roman" panose="02020603050405020304" pitchFamily="18" charset="0"/>
              </a:rPr>
              <a:t>Hygiene promotion is a planned approach that aims to reduce the incidence of poor hygiene practices and conditions that pose the greatest risk to the health of children, women and men</a:t>
            </a:r>
          </a:p>
          <a:p>
            <a:endParaRPr lang="en-US" altLang="fr-FR" dirty="0">
              <a:latin typeface="Times New Roman" panose="02020603050405020304" pitchFamily="18" charset="0"/>
            </a:endParaRPr>
          </a:p>
          <a:p>
            <a:r>
              <a:rPr lang="en-US" altLang="fr-FR" b="1" dirty="0">
                <a:latin typeface="Times New Roman" panose="02020603050405020304" pitchFamily="18" charset="0"/>
              </a:rPr>
              <a:t>PHAST</a:t>
            </a:r>
            <a:r>
              <a:rPr lang="en-US" altLang="fr-FR" dirty="0">
                <a:latin typeface="Times New Roman" panose="02020603050405020304" pitchFamily="18" charset="0"/>
              </a:rPr>
              <a:t>: Participatory Hygiene and Sanitation Transformation, A participatory approach for the control of </a:t>
            </a:r>
            <a:r>
              <a:rPr lang="en-US" altLang="fr-FR" dirty="0" err="1">
                <a:latin typeface="Times New Roman" panose="02020603050405020304" pitchFamily="18" charset="0"/>
              </a:rPr>
              <a:t>diarrhoeal</a:t>
            </a:r>
            <a:r>
              <a:rPr lang="en-US" altLang="fr-FR" dirty="0">
                <a:latin typeface="Times New Roman" panose="02020603050405020304" pitchFamily="18" charset="0"/>
              </a:rPr>
              <a:t> diseases, WHO; 7 steps:</a:t>
            </a:r>
          </a:p>
          <a:p>
            <a:r>
              <a:rPr lang="en-US" altLang="fr-FR" dirty="0">
                <a:latin typeface="Times New Roman" panose="02020603050405020304" pitchFamily="18" charset="0"/>
              </a:rPr>
              <a:t>Step 1: Problem identification (community stories, health problems in our community</a:t>
            </a:r>
          </a:p>
          <a:p>
            <a:r>
              <a:rPr lang="en-US" altLang="fr-FR" dirty="0">
                <a:latin typeface="Times New Roman" panose="02020603050405020304" pitchFamily="18" charset="0"/>
              </a:rPr>
              <a:t>Step 2: Problem analysis: (mapping of water and sanitation in our community, good and bad hygiene </a:t>
            </a:r>
            <a:r>
              <a:rPr lang="en-US" altLang="fr-FR" dirty="0" err="1">
                <a:latin typeface="Times New Roman" panose="02020603050405020304" pitchFamily="18" charset="0"/>
              </a:rPr>
              <a:t>behaviours</a:t>
            </a:r>
            <a:r>
              <a:rPr lang="en-US" altLang="fr-FR" dirty="0">
                <a:latin typeface="Times New Roman" panose="02020603050405020304" pitchFamily="18" charset="0"/>
              </a:rPr>
              <a:t>, investigating community practices, how diseases spread)</a:t>
            </a:r>
          </a:p>
          <a:p>
            <a:r>
              <a:rPr lang="en-US" altLang="fr-FR" dirty="0">
                <a:latin typeface="Times New Roman" panose="02020603050405020304" pitchFamily="18" charset="0"/>
              </a:rPr>
              <a:t>Step 3: Planning solutions (blocking the spread of disease, selecting the barriers, tasks of men and women in the community)</a:t>
            </a:r>
          </a:p>
          <a:p>
            <a:r>
              <a:rPr lang="en-US" altLang="fr-FR" dirty="0">
                <a:latin typeface="Times New Roman" panose="02020603050405020304" pitchFamily="18" charset="0"/>
              </a:rPr>
              <a:t>Step 4: Selecting options (Choosing sanitation improvements, choosing improved hygiene </a:t>
            </a:r>
            <a:r>
              <a:rPr lang="en-US" altLang="fr-FR" dirty="0" err="1">
                <a:latin typeface="Times New Roman" panose="02020603050405020304" pitchFamily="18" charset="0"/>
              </a:rPr>
              <a:t>behaviours</a:t>
            </a:r>
            <a:r>
              <a:rPr lang="en-US" altLang="fr-FR" dirty="0">
                <a:latin typeface="Times New Roman" panose="02020603050405020304" pitchFamily="18" charset="0"/>
              </a:rPr>
              <a:t>, taking time for questions)</a:t>
            </a:r>
          </a:p>
          <a:p>
            <a:r>
              <a:rPr lang="en-US" altLang="fr-FR" dirty="0">
                <a:latin typeface="Times New Roman" panose="02020603050405020304" pitchFamily="18" charset="0"/>
              </a:rPr>
              <a:t>Step 5: Planning for new facilities and behavior change (Planning for change, planning who does what, identifying what might go wrong)</a:t>
            </a:r>
          </a:p>
          <a:p>
            <a:r>
              <a:rPr lang="en-US" altLang="fr-FR" dirty="0">
                <a:latin typeface="Times New Roman" panose="02020603050405020304" pitchFamily="18" charset="0"/>
              </a:rPr>
              <a:t>Step 6: Planning for monitoring and evaluation (preparing to check our progress)</a:t>
            </a:r>
          </a:p>
          <a:p>
            <a:r>
              <a:rPr lang="en-US" altLang="fr-FR" dirty="0">
                <a:latin typeface="Times New Roman" panose="02020603050405020304" pitchFamily="18" charset="0"/>
              </a:rPr>
              <a:t>Step 7: Participatory evaluation (checking our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b="1" dirty="0">
                <a:latin typeface="Times New Roman" panose="02020603050405020304" pitchFamily="18" charset="0"/>
              </a:rPr>
              <a:t>CLTS</a:t>
            </a:r>
            <a:r>
              <a:rPr lang="en-US" altLang="fr-FR" dirty="0">
                <a:latin typeface="Times New Roman" panose="02020603050405020304" pitchFamily="18" charset="0"/>
              </a:rPr>
              <a:t>: Community-led Total sanitation: Community driven method using natural human reflexes of disgust and shame to encourage households and communities to go open defecation free (ODF). Using certification and celebration of ODF families and communities to encourage others to follow their example. </a:t>
            </a:r>
          </a:p>
          <a:p>
            <a:r>
              <a:rPr lang="en-US" altLang="fr-FR" b="1" dirty="0">
                <a:latin typeface="Times New Roman" panose="02020603050405020304" pitchFamily="18" charset="0"/>
              </a:rPr>
              <a:t>Child-to child approach</a:t>
            </a:r>
            <a:r>
              <a:rPr lang="en-US" altLang="fr-FR" dirty="0">
                <a:latin typeface="Times New Roman" panose="02020603050405020304" pitchFamily="18" charset="0"/>
              </a:rPr>
              <a:t>: Approach to health education of primary school age children, 1978 activity oriented teaching; developmental needs, nutrition, contagious illnesses and aspect of environment, adopted by UNICEF, Oxfam etc.</a:t>
            </a:r>
          </a:p>
          <a:p>
            <a:r>
              <a:rPr lang="en-US" altLang="fr-FR" b="1" dirty="0">
                <a:latin typeface="Times New Roman" panose="02020603050405020304" pitchFamily="18" charset="0"/>
              </a:rPr>
              <a:t>PHASE program: </a:t>
            </a:r>
            <a:r>
              <a:rPr lang="en-US" altLang="fr-FR" dirty="0">
                <a:latin typeface="Times New Roman" panose="02020603050405020304" pitchFamily="18" charset="0"/>
              </a:rPr>
              <a:t>Reduce diarrhea diseases among school children; Personal Hygiene and Sanitation Education is helping to reduce diarrhea-related disease by encouraging school children to wash their hands. </a:t>
            </a:r>
          </a:p>
          <a:p>
            <a:r>
              <a:rPr lang="en-US" altLang="fr-FR" b="1" dirty="0" err="1">
                <a:latin typeface="Times New Roman" panose="02020603050405020304" pitchFamily="18" charset="0"/>
              </a:rPr>
              <a:t>Nali</a:t>
            </a:r>
            <a:r>
              <a:rPr lang="en-US" altLang="fr-FR" b="1" dirty="0">
                <a:latin typeface="Times New Roman" panose="02020603050405020304" pitchFamily="18" charset="0"/>
              </a:rPr>
              <a:t> Kali Methods</a:t>
            </a:r>
            <a:r>
              <a:rPr lang="en-US" altLang="fr-FR" dirty="0">
                <a:latin typeface="Times New Roman" panose="02020603050405020304" pitchFamily="18" charset="0"/>
              </a:rPr>
              <a:t>: Joyful learning, strategy adopted creative learning practices to help retain children in school and bring in those not attending school. Child competencies were pegged to a learning ladder and the learning process was </a:t>
            </a:r>
            <a:r>
              <a:rPr lang="en-US" altLang="fr-FR" dirty="0" err="1">
                <a:latin typeface="Times New Roman" panose="02020603050405020304" pitchFamily="18" charset="0"/>
              </a:rPr>
              <a:t>organised</a:t>
            </a:r>
            <a:r>
              <a:rPr lang="en-US" altLang="fr-FR" dirty="0">
                <a:latin typeface="Times New Roman" panose="02020603050405020304" pitchFamily="18" charset="0"/>
              </a:rPr>
              <a:t> into milestones providing every child the opportunity to assess his or her own progress. The initiative has helped improve enrolment, particularly of girls in parts of India since 1995 and supported by UNICEF. Learning through multi-sensory stimulation, play learning, peer guidance, own pace etc.</a:t>
            </a:r>
          </a:p>
          <a:p>
            <a:br>
              <a:rPr lang="en-US" altLang="fr-FR" dirty="0">
                <a:latin typeface="Times New Roman" panose="02020603050405020304" pitchFamily="18" charset="0"/>
              </a:rPr>
            </a:br>
            <a:endParaRPr lang="fr-CH" altLang="fr-FR" dirty="0">
              <a:latin typeface="Times New Roman" panose="02020603050405020304" pitchFamily="18" charset="0"/>
            </a:endParaRPr>
          </a:p>
        </p:txBody>
      </p:sp>
      <p:sp>
        <p:nvSpPr>
          <p:cNvPr id="48132" name="Slide Number Placeholder 3">
            <a:extLst>
              <a:ext uri="{FF2B5EF4-FFF2-40B4-BE49-F238E27FC236}">
                <a16:creationId xmlns:a16="http://schemas.microsoft.com/office/drawing/2014/main" id="{1D69F939-8D95-489F-9B05-7CE699CC54F4}"/>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4A4ED56-6BA1-4388-9DEA-3ACC617F8D38}" type="slidenum">
              <a:rPr lang="en-GB" altLang="fr-FR" smtClean="0"/>
              <a:pPr>
                <a:spcBef>
                  <a:spcPct val="0"/>
                </a:spcBef>
                <a:buClrTx/>
                <a:buFontTx/>
                <a:buNone/>
              </a:pPr>
              <a:t>9</a:t>
            </a:fld>
            <a:endParaRPr lang="en-GB" altLang="fr-FR"/>
          </a:p>
        </p:txBody>
      </p:sp>
    </p:spTree>
    <p:extLst>
      <p:ext uri="{BB962C8B-B14F-4D97-AF65-F5344CB8AC3E}">
        <p14:creationId xmlns:p14="http://schemas.microsoft.com/office/powerpoint/2010/main" val="148205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a:extLst>
              <a:ext uri="{FF2B5EF4-FFF2-40B4-BE49-F238E27FC236}">
                <a16:creationId xmlns:a16="http://schemas.microsoft.com/office/drawing/2014/main" id="{64DD97AF-8692-484B-B3E6-EF818E276C9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D2E69B5-6771-4399-95B2-1AF39E82CF21}" type="slidenum">
              <a:rPr lang="en-GB" altLang="fr-FR" smtClean="0"/>
              <a:pPr>
                <a:spcBef>
                  <a:spcPct val="0"/>
                </a:spcBef>
                <a:buClrTx/>
                <a:buFontTx/>
                <a:buNone/>
              </a:pPr>
              <a:t>10</a:t>
            </a:fld>
            <a:endParaRPr lang="en-GB" altLang="fr-FR"/>
          </a:p>
        </p:txBody>
      </p:sp>
      <p:sp>
        <p:nvSpPr>
          <p:cNvPr id="46083" name="Rectangle 1">
            <a:extLst>
              <a:ext uri="{FF2B5EF4-FFF2-40B4-BE49-F238E27FC236}">
                <a16:creationId xmlns:a16="http://schemas.microsoft.com/office/drawing/2014/main" id="{D9D81793-3B2A-4ADB-B8F3-CE4FDEC251EE}"/>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D13F2D5A-226A-41AB-9599-19CFBFA862F5}"/>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222621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D23172C-7F85-4CA0-A232-34C4E92C4F72}"/>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AFD2F95E-F7ED-47FB-B5EE-58623619E15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latin typeface="Times New Roman" panose="02020603050405020304" pitchFamily="18" charset="0"/>
              </a:rPr>
              <a:t>Participatory approach</a:t>
            </a:r>
            <a:endParaRPr lang="fr-CH" altLang="fr-FR">
              <a:latin typeface="Times New Roman" panose="02020603050405020304" pitchFamily="18" charset="0"/>
            </a:endParaRPr>
          </a:p>
        </p:txBody>
      </p:sp>
      <p:sp>
        <p:nvSpPr>
          <p:cNvPr id="50180" name="Slide Number Placeholder 3">
            <a:extLst>
              <a:ext uri="{FF2B5EF4-FFF2-40B4-BE49-F238E27FC236}">
                <a16:creationId xmlns:a16="http://schemas.microsoft.com/office/drawing/2014/main" id="{49F60552-69E5-494E-AF5F-214D08A9CBDA}"/>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CE80CC16-D3E8-4403-8E22-7F9D89D0EA2F}" type="slidenum">
              <a:rPr lang="en-GB" altLang="fr-FR" sz="1200" smtClean="0">
                <a:solidFill>
                  <a:srgbClr val="000000"/>
                </a:solidFill>
              </a:rPr>
              <a:pPr/>
              <a:t>11</a:t>
            </a:fld>
            <a:endParaRPr lang="en-GB" altLang="fr-FR" sz="1200">
              <a:solidFill>
                <a:srgbClr val="000000"/>
              </a:solidFill>
            </a:endParaRPr>
          </a:p>
        </p:txBody>
      </p:sp>
    </p:spTree>
    <p:extLst>
      <p:ext uri="{BB962C8B-B14F-4D97-AF65-F5344CB8AC3E}">
        <p14:creationId xmlns:p14="http://schemas.microsoft.com/office/powerpoint/2010/main" val="41165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12</a:t>
            </a:fld>
            <a:endParaRPr lang="fr-CH"/>
          </a:p>
        </p:txBody>
      </p:sp>
    </p:spTree>
    <p:extLst>
      <p:ext uri="{BB962C8B-B14F-4D97-AF65-F5344CB8AC3E}">
        <p14:creationId xmlns:p14="http://schemas.microsoft.com/office/powerpoint/2010/main" val="253500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35631A7F-7990-A34B-8B7D-6A7873720621}" type="slidenum">
              <a:rPr lang="en-US" smtClean="0"/>
              <a:t>13</a:t>
            </a:fld>
            <a:endParaRPr lang="en-US"/>
          </a:p>
        </p:txBody>
      </p:sp>
    </p:spTree>
    <p:extLst>
      <p:ext uri="{BB962C8B-B14F-4D97-AF65-F5344CB8AC3E}">
        <p14:creationId xmlns:p14="http://schemas.microsoft.com/office/powerpoint/2010/main" val="405336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759045CD-F738-4348-BD2D-00FE024A1F4A}" type="datetime1">
              <a:rPr lang="fr-CH" smtClean="0"/>
              <a:t>08.03.2021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EE9F7F3-9DD2-45AF-BAA7-2AF6EDDAE4FE}" type="datetime1">
              <a:rPr lang="fr-CH" smtClean="0"/>
              <a:t>08.03.2021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0839A6A-4622-425E-AB6E-41108986B09B}" type="datetime1">
              <a:rPr lang="fr-CH" smtClean="0"/>
              <a:t>08.03.2021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7760" y="3714115"/>
            <a:ext cx="10515600" cy="1842136"/>
          </a:xfrm>
        </p:spPr>
        <p:txBody>
          <a:bodyPr anchor="b">
            <a:normAutofit/>
          </a:bodyPr>
          <a:lstStyle>
            <a:lvl1pPr>
              <a:defRPr sz="5400" cap="all" baseline="0"/>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9CF59F9-3C65-404A-B035-EB7DCBCBFF23}"/>
              </a:ext>
            </a:extLst>
          </p:cNvPr>
          <p:cNvSpPr>
            <a:spLocks noGrp="1"/>
          </p:cNvSpPr>
          <p:nvPr>
            <p:ph type="dt" sz="half" idx="10"/>
          </p:nvPr>
        </p:nvSpPr>
        <p:spPr/>
        <p:txBody>
          <a:bodyPr/>
          <a:lstStyle>
            <a:lvl1pPr>
              <a:defRPr/>
            </a:lvl1pPr>
          </a:lstStyle>
          <a:p>
            <a:pPr>
              <a:defRPr/>
            </a:pPr>
            <a:fld id="{36B2BA81-079A-4894-A651-E1F45A0D1CAF}" type="datetime1">
              <a:rPr lang="fr-CH" smtClean="0"/>
              <a:t>08.03.2021</a:t>
            </a:fld>
            <a:endParaRPr lang="fr-CH"/>
          </a:p>
        </p:txBody>
      </p:sp>
      <p:sp>
        <p:nvSpPr>
          <p:cNvPr id="4" name="Footer Placeholder 4">
            <a:extLst>
              <a:ext uri="{FF2B5EF4-FFF2-40B4-BE49-F238E27FC236}">
                <a16:creationId xmlns:a16="http://schemas.microsoft.com/office/drawing/2014/main" id="{5D105F27-A2F2-459E-9192-E5E6FA373E7D}"/>
              </a:ext>
            </a:extLst>
          </p:cNvPr>
          <p:cNvSpPr>
            <a:spLocks noGrp="1"/>
          </p:cNvSpPr>
          <p:nvPr>
            <p:ph type="ftr" sz="quarter" idx="11"/>
          </p:nvPr>
        </p:nvSpPr>
        <p:spPr/>
        <p:txBody>
          <a:bodyPr/>
          <a:lstStyle>
            <a:lvl1pPr>
              <a:defRPr/>
            </a:lvl1pPr>
          </a:lstStyle>
          <a:p>
            <a:pPr>
              <a:defRPr/>
            </a:pPr>
            <a:endParaRPr lang="fr-CH"/>
          </a:p>
        </p:txBody>
      </p:sp>
      <p:sp>
        <p:nvSpPr>
          <p:cNvPr id="5" name="Slide Number Placeholder 5">
            <a:extLst>
              <a:ext uri="{FF2B5EF4-FFF2-40B4-BE49-F238E27FC236}">
                <a16:creationId xmlns:a16="http://schemas.microsoft.com/office/drawing/2014/main" id="{BCFBAB8F-F19E-4846-90E2-A323EDDC535B}"/>
              </a:ext>
            </a:extLst>
          </p:cNvPr>
          <p:cNvSpPr>
            <a:spLocks noGrp="1"/>
          </p:cNvSpPr>
          <p:nvPr>
            <p:ph type="sldNum" sz="quarter" idx="12"/>
          </p:nvPr>
        </p:nvSpPr>
        <p:spPr/>
        <p:txBody>
          <a:bodyPr/>
          <a:lstStyle>
            <a:lvl1pPr>
              <a:defRPr/>
            </a:lvl1pPr>
          </a:lstStyle>
          <a:p>
            <a:pPr>
              <a:defRPr/>
            </a:pPr>
            <a:fld id="{4293801D-F3F3-43EF-9210-4B2470815345}" type="slidenum">
              <a:rPr lang="fr-CH"/>
              <a:pPr>
                <a:defRPr/>
              </a:pPr>
              <a:t>‹#›</a:t>
            </a:fld>
            <a:endParaRPr lang="fr-CH"/>
          </a:p>
        </p:txBody>
      </p:sp>
    </p:spTree>
    <p:extLst>
      <p:ext uri="{BB962C8B-B14F-4D97-AF65-F5344CB8AC3E}">
        <p14:creationId xmlns:p14="http://schemas.microsoft.com/office/powerpoint/2010/main" val="2960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AC57D816-805E-46D3-A5B1-163CD582F5E7}" type="datetime1">
              <a:rPr lang="fr-CH" smtClean="0"/>
              <a:t>08.03.2021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1A728-EA1E-4E63-B4D1-9FE830579819}" type="datetime1">
              <a:rPr lang="fr-CH" smtClean="0"/>
              <a:t>08.03.2021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C5A53CB8-BC47-4B82-AEFF-2F9BA16255E6}" type="datetime1">
              <a:rPr lang="fr-CH" smtClean="0"/>
              <a:t>08.03.2021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C5CFD3CC-0D37-47F6-A1BA-9C99276F484B}" type="datetime1">
              <a:rPr lang="fr-CH" smtClean="0"/>
              <a:t>08.03.2021</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2C14BF64-6FA3-4A44-9DB6-15A3BA294AC1}" type="datetime1">
              <a:rPr lang="fr-CH" smtClean="0"/>
              <a:t>08.03.2021</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D68C2-8DBF-4D97-BEFD-CE22EE9B26D9}" type="datetime1">
              <a:rPr lang="fr-CH" smtClean="0"/>
              <a:t>08.03.2021</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22FE-3938-46B1-83A8-A63558237640}" type="datetime1">
              <a:rPr lang="fr-CH" smtClean="0"/>
              <a:t>08.03.2021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D1F1C1-3D9D-4A0C-A9D2-EA7E854900A1}" type="datetime1">
              <a:rPr lang="fr-CH" smtClean="0"/>
              <a:t>08.03.2021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0B7FA-E9F2-4EA1-A123-7D310D25A3B4}" type="datetime1">
              <a:rPr lang="fr-CH" smtClean="0"/>
              <a:t>08.03.2021</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grpSp>
        <p:nvGrpSpPr>
          <p:cNvPr id="7" name="Group 6">
            <a:extLst>
              <a:ext uri="{FF2B5EF4-FFF2-40B4-BE49-F238E27FC236}">
                <a16:creationId xmlns:a16="http://schemas.microsoft.com/office/drawing/2014/main" id="{C6A6C47D-F126-49AA-A188-9A6ED2C1CB8B}"/>
              </a:ext>
            </a:extLst>
          </p:cNvPr>
          <p:cNvGrpSpPr/>
          <p:nvPr userDrawn="1"/>
        </p:nvGrpSpPr>
        <p:grpSpPr>
          <a:xfrm>
            <a:off x="0" y="0"/>
            <a:ext cx="628650" cy="6858000"/>
            <a:chOff x="0" y="0"/>
            <a:chExt cx="628650" cy="6858000"/>
          </a:xfrm>
        </p:grpSpPr>
        <p:sp>
          <p:nvSpPr>
            <p:cNvPr id="8" name="Rectangle 7">
              <a:extLst>
                <a:ext uri="{FF2B5EF4-FFF2-40B4-BE49-F238E27FC236}">
                  <a16:creationId xmlns:a16="http://schemas.microsoft.com/office/drawing/2014/main" id="{13701BB8-24D6-4BFC-84A1-A8B974F507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748BFB1C-D808-43C1-9B03-7371ECD61D8C}"/>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eawag.ch/fileadmin/Domain1/Abteilungen/sandec/schwerpunkte/sesp/CLUES/Compendium_2nd_pdfs/Compendium_2nd_Ed_Lowres_1p.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wateraid.org.uk/site/in_depth/technology_notes/303.asp"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nFwfoSOe3Y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yOJ_lNO8cu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channel/UCgHWg270mPystIe5rVFOvCA"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53777" y="1176405"/>
            <a:ext cx="9144000" cy="1030165"/>
          </a:xfrm>
        </p:spPr>
        <p:txBody>
          <a:bodyPr>
            <a:normAutofit/>
          </a:bodyPr>
          <a:lstStyle/>
          <a:p>
            <a:r>
              <a:rPr lang="en-US" sz="4400" dirty="0"/>
              <a:t>Sanitation</a:t>
            </a:r>
            <a:endParaRPr lang="fr-CH" sz="4400" dirty="0"/>
          </a:p>
        </p:txBody>
      </p:sp>
      <p:grpSp>
        <p:nvGrpSpPr>
          <p:cNvPr id="5" name="Group 4">
            <a:extLst>
              <a:ext uri="{FF2B5EF4-FFF2-40B4-BE49-F238E27FC236}">
                <a16:creationId xmlns:a16="http://schemas.microsoft.com/office/drawing/2014/main" id="{34985D38-0ACA-4289-8EA2-9E4F90A37308}"/>
              </a:ext>
            </a:extLst>
          </p:cNvPr>
          <p:cNvGrpSpPr/>
          <p:nvPr/>
        </p:nvGrpSpPr>
        <p:grpSpPr>
          <a:xfrm>
            <a:off x="0" y="0"/>
            <a:ext cx="628650" cy="6858000"/>
            <a:chOff x="0" y="0"/>
            <a:chExt cx="628650" cy="685800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grpSp>
        <p:nvGrpSpPr>
          <p:cNvPr id="9" name="Group 8">
            <a:extLst>
              <a:ext uri="{FF2B5EF4-FFF2-40B4-BE49-F238E27FC236}">
                <a16:creationId xmlns:a16="http://schemas.microsoft.com/office/drawing/2014/main" id="{D214DB5F-A9E4-49F8-B431-683F7491AD64}"/>
              </a:ext>
            </a:extLst>
          </p:cNvPr>
          <p:cNvGrpSpPr/>
          <p:nvPr/>
        </p:nvGrpSpPr>
        <p:grpSpPr>
          <a:xfrm>
            <a:off x="1535858" y="2546876"/>
            <a:ext cx="9379838" cy="2006308"/>
            <a:chOff x="1535858" y="2546876"/>
            <a:chExt cx="9379838" cy="2006308"/>
          </a:xfrm>
        </p:grpSpPr>
        <p:grpSp>
          <p:nvGrpSpPr>
            <p:cNvPr id="17" name="Group 16">
              <a:extLst>
                <a:ext uri="{FF2B5EF4-FFF2-40B4-BE49-F238E27FC236}">
                  <a16:creationId xmlns:a16="http://schemas.microsoft.com/office/drawing/2014/main" id="{6413D8B3-4177-4BE9-9564-8BE07ABCBB3B}"/>
                </a:ext>
              </a:extLst>
            </p:cNvPr>
            <p:cNvGrpSpPr/>
            <p:nvPr/>
          </p:nvGrpSpPr>
          <p:grpSpPr>
            <a:xfrm>
              <a:off x="4724399" y="2546876"/>
              <a:ext cx="6191297" cy="1994529"/>
              <a:chOff x="4724399" y="2546876"/>
              <a:chExt cx="6191297" cy="1994529"/>
            </a:xfrm>
          </p:grpSpPr>
          <p:pic>
            <p:nvPicPr>
              <p:cNvPr id="20" name="Picture 1">
                <a:extLst>
                  <a:ext uri="{FF2B5EF4-FFF2-40B4-BE49-F238E27FC236}">
                    <a16:creationId xmlns:a16="http://schemas.microsoft.com/office/drawing/2014/main" id="{977620B2-2EE3-4075-8359-49F72A74F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2563125"/>
                <a:ext cx="3002756" cy="1978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1">
                <a:extLst>
                  <a:ext uri="{FF2B5EF4-FFF2-40B4-BE49-F238E27FC236}">
                    <a16:creationId xmlns:a16="http://schemas.microsoft.com/office/drawing/2014/main" id="{49DD2B50-5CF9-4AA1-A125-EB54EC212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940" y="2546876"/>
                <a:ext cx="3002756" cy="1969885"/>
              </a:xfrm>
              <a:prstGeom prst="rect">
                <a:avLst/>
              </a:prstGeom>
              <a:ln>
                <a:solidFill>
                  <a:srgbClr val="002060"/>
                </a:solidFill>
              </a:ln>
            </p:spPr>
          </p:pic>
        </p:grpSp>
        <p:pic>
          <p:nvPicPr>
            <p:cNvPr id="7" name="Picture 6">
              <a:extLst>
                <a:ext uri="{FF2B5EF4-FFF2-40B4-BE49-F238E27FC236}">
                  <a16:creationId xmlns:a16="http://schemas.microsoft.com/office/drawing/2014/main" id="{EFC5B945-0173-4AE6-AB93-724218F0E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858" y="2551346"/>
              <a:ext cx="3002756" cy="2001838"/>
            </a:xfrm>
            <a:prstGeom prst="rect">
              <a:avLst/>
            </a:prstGeom>
          </p:spPr>
        </p:pic>
      </p:grpSp>
      <p:sp>
        <p:nvSpPr>
          <p:cNvPr id="15" name="TextBox 14">
            <a:extLst>
              <a:ext uri="{FF2B5EF4-FFF2-40B4-BE49-F238E27FC236}">
                <a16:creationId xmlns:a16="http://schemas.microsoft.com/office/drawing/2014/main" id="{A5EBEC18-1774-47FD-AC33-47F8F04A76BC}"/>
              </a:ext>
            </a:extLst>
          </p:cNvPr>
          <p:cNvSpPr txBox="1"/>
          <p:nvPr/>
        </p:nvSpPr>
        <p:spPr>
          <a:xfrm>
            <a:off x="913569" y="5897565"/>
            <a:ext cx="3327127" cy="461665"/>
          </a:xfrm>
          <a:prstGeom prst="rect">
            <a:avLst/>
          </a:prstGeom>
          <a:noFill/>
        </p:spPr>
        <p:txBody>
          <a:bodyPr wrap="square" rtlCol="0">
            <a:spAutoFit/>
          </a:bodyPr>
          <a:lstStyle/>
          <a:p>
            <a:pPr algn="r"/>
            <a:r>
              <a:rPr lang="en-GB" sz="1200" dirty="0">
                <a:solidFill>
                  <a:srgbClr val="0070C0"/>
                </a:solidFill>
              </a:rPr>
              <a:t>These learning materials </a:t>
            </a:r>
            <a:r>
              <a:rPr lang="en-GB" sz="1200">
                <a:solidFill>
                  <a:srgbClr val="0070C0"/>
                </a:solidFill>
              </a:rPr>
              <a:t>have been </a:t>
            </a:r>
            <a:r>
              <a:rPr lang="en-GB" sz="1200" dirty="0">
                <a:solidFill>
                  <a:srgbClr val="0070C0"/>
                </a:solidFill>
              </a:rPr>
              <a:t>developed by colleagues of the ICRC Water and Habitat team</a:t>
            </a:r>
          </a:p>
        </p:txBody>
      </p:sp>
      <p:sp>
        <p:nvSpPr>
          <p:cNvPr id="16" name="TextBox 15">
            <a:extLst>
              <a:ext uri="{FF2B5EF4-FFF2-40B4-BE49-F238E27FC236}">
                <a16:creationId xmlns:a16="http://schemas.microsoft.com/office/drawing/2014/main" id="{0196572B-D4DA-45C0-B760-505A1B219638}"/>
              </a:ext>
            </a:extLst>
          </p:cNvPr>
          <p:cNvSpPr txBox="1"/>
          <p:nvPr/>
        </p:nvSpPr>
        <p:spPr>
          <a:xfrm>
            <a:off x="8472462" y="411120"/>
            <a:ext cx="3251788" cy="369332"/>
          </a:xfrm>
          <a:prstGeom prst="rect">
            <a:avLst/>
          </a:prstGeom>
          <a:noFill/>
        </p:spPr>
        <p:txBody>
          <a:bodyPr wrap="none" rtlCol="0">
            <a:spAutoFit/>
          </a:bodyPr>
          <a:lstStyle/>
          <a:p>
            <a:r>
              <a:rPr lang="en-GB" dirty="0">
                <a:highlight>
                  <a:srgbClr val="FFFF00"/>
                </a:highlight>
              </a:rPr>
              <a:t>Logo organization(s) facilitator(s)</a:t>
            </a:r>
          </a:p>
        </p:txBody>
      </p:sp>
      <p:sp>
        <p:nvSpPr>
          <p:cNvPr id="18" name="TextBox 17">
            <a:extLst>
              <a:ext uri="{FF2B5EF4-FFF2-40B4-BE49-F238E27FC236}">
                <a16:creationId xmlns:a16="http://schemas.microsoft.com/office/drawing/2014/main" id="{CAC97B92-48F0-4E86-BDDA-B3B803349348}"/>
              </a:ext>
            </a:extLst>
          </p:cNvPr>
          <p:cNvSpPr txBox="1"/>
          <p:nvPr/>
        </p:nvSpPr>
        <p:spPr>
          <a:xfrm>
            <a:off x="7884160" y="6075364"/>
            <a:ext cx="3609258" cy="369332"/>
          </a:xfrm>
          <a:prstGeom prst="rect">
            <a:avLst/>
          </a:prstGeom>
          <a:noFill/>
        </p:spPr>
        <p:txBody>
          <a:bodyPr wrap="none" rtlCol="0">
            <a:spAutoFit/>
          </a:bodyPr>
          <a:lstStyle/>
          <a:p>
            <a:r>
              <a:rPr lang="en-GB" dirty="0">
                <a:highlight>
                  <a:srgbClr val="FFFF00"/>
                </a:highlight>
              </a:rPr>
              <a:t>Name and organization facilitator(s)</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6FE72C25-392A-483B-886A-8C5133BC78B4}"/>
              </a:ext>
            </a:extLst>
          </p:cNvPr>
          <p:cNvSpPr>
            <a:spLocks noGrp="1"/>
          </p:cNvSpPr>
          <p:nvPr>
            <p:ph type="title"/>
          </p:nvPr>
        </p:nvSpPr>
        <p:spPr>
          <a:xfrm>
            <a:off x="1679944" y="4568456"/>
            <a:ext cx="9303488" cy="1524000"/>
          </a:xfrm>
        </p:spPr>
        <p:txBody>
          <a:bodyPr>
            <a:no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3200" dirty="0">
                <a:latin typeface="+mn-lt"/>
              </a:rPr>
              <a:t>What principals have to be respected when designing and implementing a hygiene promotion campaign?</a:t>
            </a:r>
          </a:p>
        </p:txBody>
      </p:sp>
      <p:grpSp>
        <p:nvGrpSpPr>
          <p:cNvPr id="45059" name="Group 2">
            <a:extLst>
              <a:ext uri="{FF2B5EF4-FFF2-40B4-BE49-F238E27FC236}">
                <a16:creationId xmlns:a16="http://schemas.microsoft.com/office/drawing/2014/main" id="{8D5B033B-C0B0-4517-8D7C-6FCCC567DB22}"/>
              </a:ext>
            </a:extLst>
          </p:cNvPr>
          <p:cNvGrpSpPr>
            <a:grpSpLocks/>
          </p:cNvGrpSpPr>
          <p:nvPr/>
        </p:nvGrpSpPr>
        <p:grpSpPr bwMode="auto">
          <a:xfrm>
            <a:off x="4011806" y="210768"/>
            <a:ext cx="3578225" cy="4357688"/>
            <a:chOff x="1776" y="-48"/>
            <a:chExt cx="2254" cy="2745"/>
          </a:xfrm>
        </p:grpSpPr>
        <p:sp>
          <p:nvSpPr>
            <p:cNvPr id="45060" name="Text Box 3">
              <a:extLst>
                <a:ext uri="{FF2B5EF4-FFF2-40B4-BE49-F238E27FC236}">
                  <a16:creationId xmlns:a16="http://schemas.microsoft.com/office/drawing/2014/main" id="{64DA2044-5768-458B-B2E4-780E200E40C9}"/>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45061" name="Oval 4">
              <a:extLst>
                <a:ext uri="{FF2B5EF4-FFF2-40B4-BE49-F238E27FC236}">
                  <a16:creationId xmlns:a16="http://schemas.microsoft.com/office/drawing/2014/main" id="{04785E79-C549-441F-9BE0-0E1C2FAC233A}"/>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pic>
        <p:nvPicPr>
          <p:cNvPr id="6" name="Picture 1">
            <a:extLst>
              <a:ext uri="{FF2B5EF4-FFF2-40B4-BE49-F238E27FC236}">
                <a16:creationId xmlns:a16="http://schemas.microsoft.com/office/drawing/2014/main" id="{D7616CC6-2AED-4A89-9565-CD27EA1C84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0316" y="1228317"/>
            <a:ext cx="3098715" cy="2397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2AAE00DF-296D-4700-8599-C300553E2D05}"/>
              </a:ext>
            </a:extLst>
          </p:cNvPr>
          <p:cNvSpPr>
            <a:spLocks noGrp="1"/>
          </p:cNvSpPr>
          <p:nvPr>
            <p:ph type="sldNum" sz="quarter" idx="12"/>
          </p:nvPr>
        </p:nvSpPr>
        <p:spPr/>
        <p:txBody>
          <a:bodyPr/>
          <a:lstStyle/>
          <a:p>
            <a:fld id="{00865948-8B76-4A50-B7DB-B45DBE1BD062}" type="slidenum">
              <a:rPr lang="fr-CH" smtClean="0"/>
              <a:t>10</a:t>
            </a:fld>
            <a:endParaRPr lang="fr-CH"/>
          </a:p>
        </p:txBody>
      </p:sp>
    </p:spTree>
    <p:extLst>
      <p:ext uri="{BB962C8B-B14F-4D97-AF65-F5344CB8AC3E}">
        <p14:creationId xmlns:p14="http://schemas.microsoft.com/office/powerpoint/2010/main" val="1858597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7C2AC3D3-36B9-4A9D-9D01-7928279C78BC}"/>
              </a:ext>
            </a:extLst>
          </p:cNvPr>
          <p:cNvSpPr>
            <a:spLocks noGrp="1"/>
          </p:cNvSpPr>
          <p:nvPr>
            <p:ph idx="1"/>
          </p:nvPr>
        </p:nvSpPr>
        <p:spPr>
          <a:xfrm>
            <a:off x="1706144" y="1926873"/>
            <a:ext cx="9647656" cy="4351338"/>
          </a:xfrm>
        </p:spPr>
        <p:txBody>
          <a:bodyPr/>
          <a:lstStyle/>
          <a:p>
            <a:pPr eaLnBrk="1" hangingPunct="1">
              <a:buFont typeface="Times New Roman" panose="02020603050405020304" pitchFamily="18" charset="0"/>
              <a:buChar char="•"/>
            </a:pPr>
            <a:r>
              <a:rPr lang="en-US" altLang="fr-FR" dirty="0"/>
              <a:t>Target a small number of risk practices</a:t>
            </a:r>
          </a:p>
          <a:p>
            <a:pPr eaLnBrk="1" hangingPunct="1">
              <a:buFont typeface="Times New Roman" panose="02020603050405020304" pitchFamily="18" charset="0"/>
              <a:buChar char="•"/>
            </a:pPr>
            <a:r>
              <a:rPr lang="en-US" altLang="fr-FR" dirty="0"/>
              <a:t>Target specific audiences</a:t>
            </a:r>
          </a:p>
          <a:p>
            <a:pPr eaLnBrk="1" hangingPunct="1">
              <a:buFont typeface="Times New Roman" panose="02020603050405020304" pitchFamily="18" charset="0"/>
              <a:buChar char="•"/>
            </a:pPr>
            <a:r>
              <a:rPr lang="en-US" altLang="fr-FR" dirty="0"/>
              <a:t>Identify motives for behavior change</a:t>
            </a:r>
          </a:p>
          <a:p>
            <a:pPr eaLnBrk="1" hangingPunct="1">
              <a:buFont typeface="Times New Roman" panose="02020603050405020304" pitchFamily="18" charset="0"/>
              <a:buChar char="•"/>
            </a:pPr>
            <a:r>
              <a:rPr lang="en-US" altLang="fr-FR" dirty="0"/>
              <a:t>Hygiene messages need to be positive</a:t>
            </a:r>
          </a:p>
          <a:p>
            <a:pPr eaLnBrk="1" hangingPunct="1">
              <a:buFont typeface="Times New Roman" panose="02020603050405020304" pitchFamily="18" charset="0"/>
              <a:buChar char="•"/>
            </a:pPr>
            <a:r>
              <a:rPr lang="en-US" altLang="fr-FR" dirty="0"/>
              <a:t>Identify appropriate channels of communication</a:t>
            </a:r>
          </a:p>
          <a:p>
            <a:pPr eaLnBrk="1" hangingPunct="1">
              <a:buFont typeface="Times New Roman" panose="02020603050405020304" pitchFamily="18" charset="0"/>
              <a:buChar char="•"/>
            </a:pPr>
            <a:r>
              <a:rPr lang="en-US" altLang="fr-FR" dirty="0"/>
              <a:t>Decide on a cost-effective mix of communication channels</a:t>
            </a:r>
          </a:p>
          <a:p>
            <a:pPr eaLnBrk="1" hangingPunct="1">
              <a:buFont typeface="Times New Roman" panose="02020603050405020304" pitchFamily="18" charset="0"/>
              <a:buChar char="•"/>
            </a:pPr>
            <a:r>
              <a:rPr lang="en-US" altLang="fr-FR" dirty="0"/>
              <a:t>Allocate enough resources and time. Hygiene promotion requires careful planning, execution, monitoring and evaluation</a:t>
            </a:r>
          </a:p>
          <a:p>
            <a:pPr eaLnBrk="1" hangingPunct="1"/>
            <a:endParaRPr lang="fr-CH" altLang="fr-FR" sz="2400" dirty="0"/>
          </a:p>
        </p:txBody>
      </p:sp>
      <p:sp>
        <p:nvSpPr>
          <p:cNvPr id="4" name="Title 3">
            <a:extLst>
              <a:ext uri="{FF2B5EF4-FFF2-40B4-BE49-F238E27FC236}">
                <a16:creationId xmlns:a16="http://schemas.microsoft.com/office/drawing/2014/main" id="{53C631AC-4BFE-46DE-8E74-2DF567E7D0DF}"/>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Principle of Hygiene Promotion</a:t>
            </a:r>
          </a:p>
        </p:txBody>
      </p:sp>
      <p:sp>
        <p:nvSpPr>
          <p:cNvPr id="2" name="Slide Number Placeholder 1">
            <a:extLst>
              <a:ext uri="{FF2B5EF4-FFF2-40B4-BE49-F238E27FC236}">
                <a16:creationId xmlns:a16="http://schemas.microsoft.com/office/drawing/2014/main" id="{DC3BC2A6-071E-45D9-ADB4-76AC67B6CBE6}"/>
              </a:ext>
            </a:extLst>
          </p:cNvPr>
          <p:cNvSpPr>
            <a:spLocks noGrp="1"/>
          </p:cNvSpPr>
          <p:nvPr>
            <p:ph type="sldNum" sz="quarter" idx="12"/>
          </p:nvPr>
        </p:nvSpPr>
        <p:spPr/>
        <p:txBody>
          <a:bodyPr/>
          <a:lstStyle/>
          <a:p>
            <a:fld id="{00865948-8B76-4A50-B7DB-B45DBE1BD062}" type="slidenum">
              <a:rPr lang="fr-CH" smtClean="0"/>
              <a:t>11</a:t>
            </a:fld>
            <a:endParaRPr lang="fr-CH"/>
          </a:p>
        </p:txBody>
      </p:sp>
    </p:spTree>
    <p:extLst>
      <p:ext uri="{BB962C8B-B14F-4D97-AF65-F5344CB8AC3E}">
        <p14:creationId xmlns:p14="http://schemas.microsoft.com/office/powerpoint/2010/main" val="114787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F97F125D-1BDC-4DDF-9EDB-0A60A0427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8" b="6343"/>
          <a:stretch/>
        </p:blipFill>
        <p:spPr bwMode="auto">
          <a:xfrm>
            <a:off x="746974" y="0"/>
            <a:ext cx="1079249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D46C4AA9-969B-4040-8CC5-4D87BB3D454F}"/>
              </a:ext>
            </a:extLst>
          </p:cNvPr>
          <p:cNvSpPr>
            <a:spLocks noGrp="1"/>
          </p:cNvSpPr>
          <p:nvPr>
            <p:ph type="sldNum" sz="quarter" idx="12"/>
          </p:nvPr>
        </p:nvSpPr>
        <p:spPr/>
        <p:txBody>
          <a:bodyPr/>
          <a:lstStyle/>
          <a:p>
            <a:fld id="{00865948-8B76-4A50-B7DB-B45DBE1BD062}" type="slidenum">
              <a:rPr lang="fr-CH" smtClean="0"/>
              <a:t>12</a:t>
            </a:fld>
            <a:endParaRPr lang="fr-CH"/>
          </a:p>
        </p:txBody>
      </p:sp>
    </p:spTree>
    <p:extLst>
      <p:ext uri="{BB962C8B-B14F-4D97-AF65-F5344CB8AC3E}">
        <p14:creationId xmlns:p14="http://schemas.microsoft.com/office/powerpoint/2010/main" val="284919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3974" b="37500"/>
          <a:stretch/>
        </p:blipFill>
        <p:spPr>
          <a:xfrm>
            <a:off x="3764156" y="4996815"/>
            <a:ext cx="3962400" cy="1130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556" y="1552158"/>
            <a:ext cx="3106559" cy="19027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1249" y="3675527"/>
            <a:ext cx="1013310" cy="101331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1001" y="3050571"/>
            <a:ext cx="2866311" cy="1920428"/>
          </a:xfrm>
          <a:prstGeom prst="rect">
            <a:avLst/>
          </a:prstGeom>
        </p:spPr>
      </p:pic>
      <p:sp>
        <p:nvSpPr>
          <p:cNvPr id="8" name="Rectangle 7"/>
          <p:cNvSpPr/>
          <p:nvPr/>
        </p:nvSpPr>
        <p:spPr>
          <a:xfrm>
            <a:off x="958822" y="3920572"/>
            <a:ext cx="4054206" cy="523220"/>
          </a:xfrm>
          <a:prstGeom prst="rect">
            <a:avLst/>
          </a:prstGeom>
        </p:spPr>
        <p:txBody>
          <a:bodyPr wrap="square">
            <a:spAutoFit/>
          </a:bodyPr>
          <a:lstStyle/>
          <a:p>
            <a:pPr>
              <a:lnSpc>
                <a:spcPct val="100000"/>
              </a:lnSpc>
              <a:spcAft>
                <a:spcPct val="20000"/>
              </a:spcAft>
            </a:pPr>
            <a:r>
              <a:rPr lang="en-US" altLang="en-US" sz="2800" dirty="0">
                <a:solidFill>
                  <a:srgbClr val="002060"/>
                </a:solidFill>
              </a:rPr>
              <a:t>Solid Waste Management</a:t>
            </a:r>
          </a:p>
        </p:txBody>
      </p:sp>
      <p:sp>
        <p:nvSpPr>
          <p:cNvPr id="9" name="Rectangle 8"/>
          <p:cNvSpPr/>
          <p:nvPr/>
        </p:nvSpPr>
        <p:spPr>
          <a:xfrm>
            <a:off x="1267229" y="2070794"/>
            <a:ext cx="6396431" cy="523220"/>
          </a:xfrm>
          <a:prstGeom prst="rect">
            <a:avLst/>
          </a:prstGeom>
        </p:spPr>
        <p:txBody>
          <a:bodyPr wrap="square">
            <a:spAutoFit/>
          </a:bodyPr>
          <a:lstStyle/>
          <a:p>
            <a:pPr>
              <a:lnSpc>
                <a:spcPct val="100000"/>
              </a:lnSpc>
              <a:spcAft>
                <a:spcPct val="20000"/>
              </a:spcAft>
            </a:pPr>
            <a:r>
              <a:rPr lang="en-US" altLang="en-US" sz="2800" dirty="0">
                <a:solidFill>
                  <a:srgbClr val="002060"/>
                </a:solidFill>
              </a:rPr>
              <a:t>Wastewater collection, treatment, disposal</a:t>
            </a:r>
          </a:p>
        </p:txBody>
      </p:sp>
      <p:sp>
        <p:nvSpPr>
          <p:cNvPr id="10" name="Rectangle 9"/>
          <p:cNvSpPr/>
          <p:nvPr/>
        </p:nvSpPr>
        <p:spPr>
          <a:xfrm>
            <a:off x="1526259" y="5435741"/>
            <a:ext cx="2441312" cy="523220"/>
          </a:xfrm>
          <a:prstGeom prst="rect">
            <a:avLst/>
          </a:prstGeom>
        </p:spPr>
        <p:txBody>
          <a:bodyPr wrap="square">
            <a:spAutoFit/>
          </a:bodyPr>
          <a:lstStyle/>
          <a:p>
            <a:pPr>
              <a:lnSpc>
                <a:spcPct val="100000"/>
              </a:lnSpc>
              <a:spcAft>
                <a:spcPct val="20000"/>
              </a:spcAft>
            </a:pPr>
            <a:r>
              <a:rPr lang="en-US" altLang="en-US" sz="2800" dirty="0">
                <a:solidFill>
                  <a:srgbClr val="002060"/>
                </a:solidFill>
              </a:rPr>
              <a:t>Vector control</a:t>
            </a:r>
          </a:p>
        </p:txBody>
      </p:sp>
      <p:sp>
        <p:nvSpPr>
          <p:cNvPr id="11" name="Title 3">
            <a:extLst>
              <a:ext uri="{FF2B5EF4-FFF2-40B4-BE49-F238E27FC236}">
                <a16:creationId xmlns:a16="http://schemas.microsoft.com/office/drawing/2014/main" id="{04EF0B09-9967-4F3B-ACD4-02BEF821DABD}"/>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Sanitation Systems and Services </a:t>
            </a:r>
          </a:p>
        </p:txBody>
      </p:sp>
      <p:sp>
        <p:nvSpPr>
          <p:cNvPr id="2" name="Slide Number Placeholder 1">
            <a:extLst>
              <a:ext uri="{FF2B5EF4-FFF2-40B4-BE49-F238E27FC236}">
                <a16:creationId xmlns:a16="http://schemas.microsoft.com/office/drawing/2014/main" id="{E9ED2971-AF3C-449B-AC62-AFD11766E36C}"/>
              </a:ext>
            </a:extLst>
          </p:cNvPr>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7751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F3DA4B5-340C-490D-98A8-68747117AFAA}"/>
              </a:ext>
            </a:extLst>
          </p:cNvPr>
          <p:cNvSpPr txBox="1">
            <a:spLocks/>
          </p:cNvSpPr>
          <p:nvPr/>
        </p:nvSpPr>
        <p:spPr>
          <a:xfrm>
            <a:off x="838200" y="164449"/>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Fecal and Wastewater management</a:t>
            </a:r>
          </a:p>
        </p:txBody>
      </p:sp>
      <p:graphicFrame>
        <p:nvGraphicFramePr>
          <p:cNvPr id="7" name="Content Placeholder 5">
            <a:extLst>
              <a:ext uri="{FF2B5EF4-FFF2-40B4-BE49-F238E27FC236}">
                <a16:creationId xmlns:a16="http://schemas.microsoft.com/office/drawing/2014/main" id="{B36AC569-46F4-4576-969C-C88F1B74BE57}"/>
              </a:ext>
            </a:extLst>
          </p:cNvPr>
          <p:cNvGraphicFramePr>
            <a:graphicFrameLocks/>
          </p:cNvGraphicFramePr>
          <p:nvPr>
            <p:extLst>
              <p:ext uri="{D42A27DB-BD31-4B8C-83A1-F6EECF244321}">
                <p14:modId xmlns:p14="http://schemas.microsoft.com/office/powerpoint/2010/main" val="3934423506"/>
              </p:ext>
            </p:extLst>
          </p:nvPr>
        </p:nvGraphicFramePr>
        <p:xfrm>
          <a:off x="7351151" y="1300769"/>
          <a:ext cx="3540305" cy="5368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D53843F-14FF-4178-818D-44ABC00E57F6}"/>
              </a:ext>
            </a:extLst>
          </p:cNvPr>
          <p:cNvPicPr>
            <a:picLocks noChangeAspect="1"/>
          </p:cNvPicPr>
          <p:nvPr/>
        </p:nvPicPr>
        <p:blipFill>
          <a:blip r:embed="rId8"/>
          <a:stretch>
            <a:fillRect/>
          </a:stretch>
        </p:blipFill>
        <p:spPr>
          <a:xfrm>
            <a:off x="1940418" y="1190793"/>
            <a:ext cx="3540304" cy="5087222"/>
          </a:xfrm>
          <a:prstGeom prst="rect">
            <a:avLst/>
          </a:prstGeom>
        </p:spPr>
      </p:pic>
      <p:sp>
        <p:nvSpPr>
          <p:cNvPr id="5" name="Rectangle 4">
            <a:extLst>
              <a:ext uri="{FF2B5EF4-FFF2-40B4-BE49-F238E27FC236}">
                <a16:creationId xmlns:a16="http://schemas.microsoft.com/office/drawing/2014/main" id="{25EEC53B-A1E6-4653-9135-76089C2E4169}"/>
              </a:ext>
            </a:extLst>
          </p:cNvPr>
          <p:cNvSpPr/>
          <p:nvPr/>
        </p:nvSpPr>
        <p:spPr>
          <a:xfrm>
            <a:off x="1174124" y="6269124"/>
            <a:ext cx="6096000" cy="400110"/>
          </a:xfrm>
          <a:prstGeom prst="rect">
            <a:avLst/>
          </a:prstGeom>
        </p:spPr>
        <p:txBody>
          <a:bodyPr>
            <a:spAutoFit/>
          </a:bodyPr>
          <a:lstStyle/>
          <a:p>
            <a:r>
              <a:rPr lang="fr-CH" sz="1000" dirty="0">
                <a:hlinkClick r:id="rId9"/>
              </a:rPr>
              <a:t>https://www.eawag.ch/fileadmin/Domain1/Abteilungen/sandec/schwerpunkte/sesp/CLUES/Compendium_2nd_pdfs/Compendium_2nd_Ed_Lowres_1p.pdf</a:t>
            </a:r>
            <a:endParaRPr lang="fr-CH" sz="1000" dirty="0"/>
          </a:p>
        </p:txBody>
      </p:sp>
      <p:sp>
        <p:nvSpPr>
          <p:cNvPr id="2" name="Slide Number Placeholder 1">
            <a:extLst>
              <a:ext uri="{FF2B5EF4-FFF2-40B4-BE49-F238E27FC236}">
                <a16:creationId xmlns:a16="http://schemas.microsoft.com/office/drawing/2014/main" id="{28DB791A-B7EF-4D28-BC7E-FC4994BC8EE7}"/>
              </a:ext>
            </a:extLst>
          </p:cNvPr>
          <p:cNvSpPr>
            <a:spLocks noGrp="1"/>
          </p:cNvSpPr>
          <p:nvPr>
            <p:ph type="sldNum" sz="quarter" idx="12"/>
          </p:nvPr>
        </p:nvSpPr>
        <p:spPr/>
        <p:txBody>
          <a:bodyPr/>
          <a:lstStyle/>
          <a:p>
            <a:pPr>
              <a:defRPr/>
            </a:pPr>
            <a:fld id="{4293801D-F3F3-43EF-9210-4B2470815345}" type="slidenum">
              <a:rPr lang="fr-CH" smtClean="0"/>
              <a:pPr>
                <a:defRPr/>
              </a:pPr>
              <a:t>14</a:t>
            </a:fld>
            <a:endParaRPr lang="fr-CH"/>
          </a:p>
        </p:txBody>
      </p:sp>
    </p:spTree>
    <p:extLst>
      <p:ext uri="{BB962C8B-B14F-4D97-AF65-F5344CB8AC3E}">
        <p14:creationId xmlns:p14="http://schemas.microsoft.com/office/powerpoint/2010/main" val="280880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BAA3C2FF-CC14-4543-A0AD-88FFA219E393}"/>
              </a:ext>
            </a:extLst>
          </p:cNvPr>
          <p:cNvSpPr>
            <a:spLocks noGrp="1"/>
          </p:cNvSpPr>
          <p:nvPr>
            <p:ph type="title"/>
          </p:nvPr>
        </p:nvSpPr>
        <p:spPr>
          <a:xfrm>
            <a:off x="1828800" y="5261020"/>
            <a:ext cx="8534400" cy="68258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3200" dirty="0">
                <a:latin typeface="+mn-lt"/>
              </a:rPr>
              <a:t>List and classify means to evacuate excreta</a:t>
            </a:r>
          </a:p>
        </p:txBody>
      </p:sp>
      <p:grpSp>
        <p:nvGrpSpPr>
          <p:cNvPr id="12" name="Group 2">
            <a:extLst>
              <a:ext uri="{FF2B5EF4-FFF2-40B4-BE49-F238E27FC236}">
                <a16:creationId xmlns:a16="http://schemas.microsoft.com/office/drawing/2014/main" id="{426F7211-B48F-4111-B8E5-62B06E453CBD}"/>
              </a:ext>
            </a:extLst>
          </p:cNvPr>
          <p:cNvGrpSpPr>
            <a:grpSpLocks/>
          </p:cNvGrpSpPr>
          <p:nvPr/>
        </p:nvGrpSpPr>
        <p:grpSpPr bwMode="auto">
          <a:xfrm>
            <a:off x="4306887" y="516652"/>
            <a:ext cx="3578225" cy="4357688"/>
            <a:chOff x="1776" y="-48"/>
            <a:chExt cx="2254" cy="2745"/>
          </a:xfrm>
        </p:grpSpPr>
        <p:sp>
          <p:nvSpPr>
            <p:cNvPr id="13" name="Text Box 3">
              <a:extLst>
                <a:ext uri="{FF2B5EF4-FFF2-40B4-BE49-F238E27FC236}">
                  <a16:creationId xmlns:a16="http://schemas.microsoft.com/office/drawing/2014/main" id="{F47FA043-C322-4D78-823C-D3B6A1B24B0D}"/>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14" name="Oval 4">
              <a:extLst>
                <a:ext uri="{FF2B5EF4-FFF2-40B4-BE49-F238E27FC236}">
                  <a16:creationId xmlns:a16="http://schemas.microsoft.com/office/drawing/2014/main" id="{0F271BCC-1AC8-457A-933B-4E39A06AFE62}"/>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39190FC4-BA17-4363-AA18-62CC95D5FB03}"/>
              </a:ext>
            </a:extLst>
          </p:cNvPr>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4241065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9FF51B-9709-43BD-8175-242B7B9FE1B7}"/>
              </a:ext>
            </a:extLst>
          </p:cNvPr>
          <p:cNvGrpSpPr/>
          <p:nvPr/>
        </p:nvGrpSpPr>
        <p:grpSpPr>
          <a:xfrm>
            <a:off x="3080713" y="1040766"/>
            <a:ext cx="8349399" cy="5772158"/>
            <a:chOff x="2501164" y="1085842"/>
            <a:chExt cx="8349399" cy="5772158"/>
          </a:xfrm>
        </p:grpSpPr>
        <p:sp>
          <p:nvSpPr>
            <p:cNvPr id="17417" name="Rectangle 7">
              <a:extLst>
                <a:ext uri="{FF2B5EF4-FFF2-40B4-BE49-F238E27FC236}">
                  <a16:creationId xmlns:a16="http://schemas.microsoft.com/office/drawing/2014/main" id="{BA0F48B2-706E-4B00-A909-0EEA79BBEA29}"/>
                </a:ext>
              </a:extLst>
            </p:cNvPr>
            <p:cNvSpPr>
              <a:spLocks noChangeArrowheads="1"/>
            </p:cNvSpPr>
            <p:nvPr/>
          </p:nvSpPr>
          <p:spPr bwMode="auto">
            <a:xfrm>
              <a:off x="2501164" y="3865227"/>
              <a:ext cx="149622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b="1" dirty="0">
                  <a:solidFill>
                    <a:srgbClr val="002060"/>
                  </a:solidFill>
                  <a:latin typeface="+mn-lt"/>
                </a:rPr>
                <a:t>METHODS</a:t>
              </a:r>
            </a:p>
          </p:txBody>
        </p:sp>
        <p:sp>
          <p:nvSpPr>
            <p:cNvPr id="17418" name="Rectangle 8">
              <a:extLst>
                <a:ext uri="{FF2B5EF4-FFF2-40B4-BE49-F238E27FC236}">
                  <a16:creationId xmlns:a16="http://schemas.microsoft.com/office/drawing/2014/main" id="{D6E2EB78-ABD9-4903-BB11-80F3C6583748}"/>
                </a:ext>
              </a:extLst>
            </p:cNvPr>
            <p:cNvSpPr>
              <a:spLocks noChangeArrowheads="1"/>
            </p:cNvSpPr>
            <p:nvPr/>
          </p:nvSpPr>
          <p:spPr bwMode="auto">
            <a:xfrm>
              <a:off x="6432581" y="1085842"/>
              <a:ext cx="71647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b="1" dirty="0">
                  <a:solidFill>
                    <a:srgbClr val="002060"/>
                  </a:solidFill>
                  <a:latin typeface="+mn-lt"/>
                </a:rPr>
                <a:t>SITE</a:t>
              </a:r>
            </a:p>
          </p:txBody>
        </p:sp>
        <p:graphicFrame>
          <p:nvGraphicFramePr>
            <p:cNvPr id="5" name="Diagram 4">
              <a:extLst>
                <a:ext uri="{FF2B5EF4-FFF2-40B4-BE49-F238E27FC236}">
                  <a16:creationId xmlns:a16="http://schemas.microsoft.com/office/drawing/2014/main" id="{DC1223FE-08E0-4044-A194-3EEBD60F08D9}"/>
                </a:ext>
              </a:extLst>
            </p:cNvPr>
            <p:cNvGraphicFramePr/>
            <p:nvPr>
              <p:extLst>
                <p:ext uri="{D42A27DB-BD31-4B8C-83A1-F6EECF244321}">
                  <p14:modId xmlns:p14="http://schemas.microsoft.com/office/powerpoint/2010/main" val="2882458655"/>
                </p:ext>
              </p:extLst>
            </p:nvPr>
          </p:nvGraphicFramePr>
          <p:xfrm>
            <a:off x="2722563"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Rectangle 2">
            <a:extLst>
              <a:ext uri="{FF2B5EF4-FFF2-40B4-BE49-F238E27FC236}">
                <a16:creationId xmlns:a16="http://schemas.microsoft.com/office/drawing/2014/main" id="{63B529DB-D4EF-482A-9514-ADEE4AB9C10C}"/>
              </a:ext>
            </a:extLst>
          </p:cNvPr>
          <p:cNvSpPr>
            <a:spLocks noChangeArrowheads="1"/>
          </p:cNvSpPr>
          <p:nvPr/>
        </p:nvSpPr>
        <p:spPr bwMode="auto">
          <a:xfrm>
            <a:off x="4209257" y="2635558"/>
            <a:ext cx="77967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CH" sz="2000" b="1" i="1" dirty="0">
                <a:solidFill>
                  <a:srgbClr val="C00000"/>
                </a:solidFill>
                <a:latin typeface="Arial" charset="0"/>
                <a:cs typeface="Arial Unicode MS" charset="0"/>
              </a:rPr>
              <a:t>(Dry)</a:t>
            </a:r>
          </a:p>
        </p:txBody>
      </p:sp>
      <p:sp>
        <p:nvSpPr>
          <p:cNvPr id="14339" name="Rectangle 3">
            <a:extLst>
              <a:ext uri="{FF2B5EF4-FFF2-40B4-BE49-F238E27FC236}">
                <a16:creationId xmlns:a16="http://schemas.microsoft.com/office/drawing/2014/main" id="{D31AD219-DF1A-4E5A-84AB-F09AEFC31049}"/>
              </a:ext>
            </a:extLst>
          </p:cNvPr>
          <p:cNvSpPr>
            <a:spLocks noChangeArrowheads="1"/>
          </p:cNvSpPr>
          <p:nvPr/>
        </p:nvSpPr>
        <p:spPr bwMode="auto">
          <a:xfrm>
            <a:off x="4147226" y="5065280"/>
            <a:ext cx="81674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b="1" i="1" dirty="0">
                <a:solidFill>
                  <a:srgbClr val="C00000"/>
                </a:solidFill>
                <a:latin typeface="Arial" charset="0"/>
                <a:cs typeface="Arial Unicode MS" charset="0"/>
              </a:rPr>
              <a:t>(Wet)</a:t>
            </a:r>
          </a:p>
        </p:txBody>
      </p:sp>
      <p:sp>
        <p:nvSpPr>
          <p:cNvPr id="14340" name="Rectangle 4">
            <a:extLst>
              <a:ext uri="{FF2B5EF4-FFF2-40B4-BE49-F238E27FC236}">
                <a16:creationId xmlns:a16="http://schemas.microsoft.com/office/drawing/2014/main" id="{0246373A-7E76-4F72-979A-F2C4BBE04E7B}"/>
              </a:ext>
            </a:extLst>
          </p:cNvPr>
          <p:cNvSpPr>
            <a:spLocks noChangeArrowheads="1"/>
          </p:cNvSpPr>
          <p:nvPr/>
        </p:nvSpPr>
        <p:spPr bwMode="auto">
          <a:xfrm>
            <a:off x="5706593" y="1378277"/>
            <a:ext cx="110508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CH" sz="2000" b="1" i="1" dirty="0">
                <a:solidFill>
                  <a:srgbClr val="C00000"/>
                </a:solidFill>
                <a:latin typeface="Arial" charset="0"/>
                <a:cs typeface="Arial Unicode MS" charset="0"/>
              </a:rPr>
              <a:t>(In situ)</a:t>
            </a:r>
          </a:p>
        </p:txBody>
      </p:sp>
      <p:sp>
        <p:nvSpPr>
          <p:cNvPr id="14341" name="Rectangle 5">
            <a:extLst>
              <a:ext uri="{FF2B5EF4-FFF2-40B4-BE49-F238E27FC236}">
                <a16:creationId xmlns:a16="http://schemas.microsoft.com/office/drawing/2014/main" id="{D90D5FE0-C76D-4D40-B21E-D9723299C186}"/>
              </a:ext>
            </a:extLst>
          </p:cNvPr>
          <p:cNvSpPr>
            <a:spLocks noChangeArrowheads="1"/>
          </p:cNvSpPr>
          <p:nvPr/>
        </p:nvSpPr>
        <p:spPr bwMode="auto">
          <a:xfrm>
            <a:off x="8169501" y="1378276"/>
            <a:ext cx="119165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CH" sz="2000" b="1" i="1" dirty="0">
                <a:solidFill>
                  <a:srgbClr val="C00000"/>
                </a:solidFill>
                <a:latin typeface="Arial" charset="0"/>
                <a:cs typeface="Arial Unicode MS" charset="0"/>
              </a:rPr>
              <a:t>(Ex situ)</a:t>
            </a:r>
          </a:p>
        </p:txBody>
      </p:sp>
      <p:sp>
        <p:nvSpPr>
          <p:cNvPr id="14" name="Title 3">
            <a:extLst>
              <a:ext uri="{FF2B5EF4-FFF2-40B4-BE49-F238E27FC236}">
                <a16:creationId xmlns:a16="http://schemas.microsoft.com/office/drawing/2014/main" id="{70CEE399-A61F-4C96-9565-DD3241710A1B}"/>
              </a:ext>
            </a:extLst>
          </p:cNvPr>
          <p:cNvSpPr txBox="1">
            <a:spLocks/>
          </p:cNvSpPr>
          <p:nvPr/>
        </p:nvSpPr>
        <p:spPr>
          <a:xfrm>
            <a:off x="914512" y="156054"/>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Classification of Waste Water Disposal Systems</a:t>
            </a:r>
          </a:p>
        </p:txBody>
      </p:sp>
      <p:sp>
        <p:nvSpPr>
          <p:cNvPr id="3" name="Slide Number Placeholder 2">
            <a:extLst>
              <a:ext uri="{FF2B5EF4-FFF2-40B4-BE49-F238E27FC236}">
                <a16:creationId xmlns:a16="http://schemas.microsoft.com/office/drawing/2014/main" id="{A378B3DD-BDB5-40CD-B3F4-06AEE595E2D9}"/>
              </a:ext>
            </a:extLst>
          </p:cNvPr>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2175247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01BAF085-5691-42FA-834B-5510B2D698B1}"/>
              </a:ext>
            </a:extLst>
          </p:cNvPr>
          <p:cNvSpPr>
            <a:spLocks noGrp="1"/>
          </p:cNvSpPr>
          <p:nvPr>
            <p:ph type="title"/>
          </p:nvPr>
        </p:nvSpPr>
        <p:spPr>
          <a:xfrm>
            <a:off x="1431236" y="4862996"/>
            <a:ext cx="10245186" cy="1374228"/>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3200" dirty="0">
                <a:latin typeface="+mn-lt"/>
              </a:rPr>
              <a:t>List selection criteria for choosing a sanitation technology</a:t>
            </a:r>
          </a:p>
        </p:txBody>
      </p:sp>
      <p:grpSp>
        <p:nvGrpSpPr>
          <p:cNvPr id="6" name="Group 2">
            <a:extLst>
              <a:ext uri="{FF2B5EF4-FFF2-40B4-BE49-F238E27FC236}">
                <a16:creationId xmlns:a16="http://schemas.microsoft.com/office/drawing/2014/main" id="{2C4AFF60-C873-4392-9917-F180615248EE}"/>
              </a:ext>
            </a:extLst>
          </p:cNvPr>
          <p:cNvGrpSpPr>
            <a:grpSpLocks/>
          </p:cNvGrpSpPr>
          <p:nvPr/>
        </p:nvGrpSpPr>
        <p:grpSpPr bwMode="auto">
          <a:xfrm>
            <a:off x="4532244" y="430695"/>
            <a:ext cx="3578225" cy="4357688"/>
            <a:chOff x="1776" y="-48"/>
            <a:chExt cx="2254" cy="2745"/>
          </a:xfrm>
        </p:grpSpPr>
        <p:sp>
          <p:nvSpPr>
            <p:cNvPr id="7" name="Text Box 3">
              <a:extLst>
                <a:ext uri="{FF2B5EF4-FFF2-40B4-BE49-F238E27FC236}">
                  <a16:creationId xmlns:a16="http://schemas.microsoft.com/office/drawing/2014/main" id="{66735571-9CBB-4BE7-9629-3558205C73B7}"/>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8" name="Oval 4">
              <a:extLst>
                <a:ext uri="{FF2B5EF4-FFF2-40B4-BE49-F238E27FC236}">
                  <a16:creationId xmlns:a16="http://schemas.microsoft.com/office/drawing/2014/main" id="{C4DAB57F-33B6-4B9A-BA71-ED0599B1B38B}"/>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5AB0C52F-76B1-4864-A4F0-CF7F1B7D1743}"/>
              </a:ext>
            </a:extLst>
          </p:cNvPr>
          <p:cNvSpPr>
            <a:spLocks noGrp="1"/>
          </p:cNvSpPr>
          <p:nvPr>
            <p:ph type="sldNum" sz="quarter" idx="12"/>
          </p:nvPr>
        </p:nvSpPr>
        <p:spPr/>
        <p:txBody>
          <a:bodyPr/>
          <a:lstStyle/>
          <a:p>
            <a:fld id="{00865948-8B76-4A50-B7DB-B45DBE1BD062}" type="slidenum">
              <a:rPr lang="fr-CH" smtClean="0"/>
              <a:t>17</a:t>
            </a:fld>
            <a:endParaRPr lang="fr-CH"/>
          </a:p>
        </p:txBody>
      </p:sp>
    </p:spTree>
    <p:extLst>
      <p:ext uri="{BB962C8B-B14F-4D97-AF65-F5344CB8AC3E}">
        <p14:creationId xmlns:p14="http://schemas.microsoft.com/office/powerpoint/2010/main" val="22807176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7CBA7861-EF7E-4EBA-A36E-CF3692F8BFB2}"/>
              </a:ext>
            </a:extLst>
          </p:cNvPr>
          <p:cNvSpPr>
            <a:spLocks noGrp="1"/>
          </p:cNvSpPr>
          <p:nvPr>
            <p:ph idx="1"/>
          </p:nvPr>
        </p:nvSpPr>
        <p:spPr>
          <a:xfrm>
            <a:off x="5372499" y="1368425"/>
            <a:ext cx="4288168" cy="2949156"/>
          </a:xfrm>
        </p:spPr>
        <p:txBody>
          <a:bodyPr>
            <a:normAutofit/>
          </a:bodyPr>
          <a:lstStyle/>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fr-FR" sz="2400" b="1" i="1" u="sng" dirty="0"/>
              <a:t>Acceptability</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fr-FR" sz="2200" dirty="0"/>
              <a:t>Awareness of health benefits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fr-FR" sz="2200" dirty="0"/>
              <a:t>Strong social organization</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fr-FR" sz="2200" dirty="0"/>
              <a:t>Willingness to switch from traditional system</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fr-FR" sz="2200" dirty="0"/>
              <a:t>Cultural acceptability: sexual, religious</a:t>
            </a:r>
          </a:p>
        </p:txBody>
      </p:sp>
      <p:sp>
        <p:nvSpPr>
          <p:cNvPr id="4" name="Title 3">
            <a:extLst>
              <a:ext uri="{FF2B5EF4-FFF2-40B4-BE49-F238E27FC236}">
                <a16:creationId xmlns:a16="http://schemas.microsoft.com/office/drawing/2014/main" id="{AD4E0875-F4BC-4BE9-9927-52EA0F0F3239}"/>
              </a:ext>
            </a:extLst>
          </p:cNvPr>
          <p:cNvSpPr txBox="1">
            <a:spLocks/>
          </p:cNvSpPr>
          <p:nvPr/>
        </p:nvSpPr>
        <p:spPr>
          <a:xfrm>
            <a:off x="838200" y="129970"/>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Criteria for Choice of Technology</a:t>
            </a:r>
          </a:p>
        </p:txBody>
      </p:sp>
      <p:sp>
        <p:nvSpPr>
          <p:cNvPr id="7" name="Rectangle 2">
            <a:extLst>
              <a:ext uri="{FF2B5EF4-FFF2-40B4-BE49-F238E27FC236}">
                <a16:creationId xmlns:a16="http://schemas.microsoft.com/office/drawing/2014/main" id="{956026EB-D902-42ED-9E3A-3DC0098AD50E}"/>
              </a:ext>
            </a:extLst>
          </p:cNvPr>
          <p:cNvSpPr txBox="1">
            <a:spLocks noChangeArrowheads="1"/>
          </p:cNvSpPr>
          <p:nvPr/>
        </p:nvSpPr>
        <p:spPr>
          <a:xfrm>
            <a:off x="838200" y="1368425"/>
            <a:ext cx="7646313" cy="513089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400" b="1" i="1" u="sng" dirty="0"/>
              <a:t>Technical feasibility</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Water requirement</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Ease and speed of construction</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Number of users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Cost, available space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Ease of maintenance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Cleansing method</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Emptying methods available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Soil (stable, permeable)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Distance from water sources (&gt; 30 m.)</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Distance from water table (&gt; 1.5 m.)</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Avoiding odor</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Safety</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fr-FR" sz="2200" dirty="0"/>
              <a:t>Easy access</a:t>
            </a:r>
          </a:p>
        </p:txBody>
      </p:sp>
      <p:grpSp>
        <p:nvGrpSpPr>
          <p:cNvPr id="3" name="Group 2">
            <a:extLst>
              <a:ext uri="{FF2B5EF4-FFF2-40B4-BE49-F238E27FC236}">
                <a16:creationId xmlns:a16="http://schemas.microsoft.com/office/drawing/2014/main" id="{90009B65-0CA8-42C9-920D-3DB199682E63}"/>
              </a:ext>
            </a:extLst>
          </p:cNvPr>
          <p:cNvGrpSpPr/>
          <p:nvPr/>
        </p:nvGrpSpPr>
        <p:grpSpPr>
          <a:xfrm>
            <a:off x="8560676" y="3555124"/>
            <a:ext cx="3573506" cy="3302876"/>
            <a:chOff x="8160195" y="1753691"/>
            <a:chExt cx="4044452" cy="3964529"/>
          </a:xfrm>
        </p:grpSpPr>
        <p:pic>
          <p:nvPicPr>
            <p:cNvPr id="8" name="Picture 3">
              <a:extLst>
                <a:ext uri="{FF2B5EF4-FFF2-40B4-BE49-F238E27FC236}">
                  <a16:creationId xmlns:a16="http://schemas.microsoft.com/office/drawing/2014/main" id="{A3A7F72D-B1BA-4D74-A5E6-3B9076146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0195" y="1753691"/>
              <a:ext cx="4044452" cy="396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0ECCC1-A8B5-4DC2-B010-D9B7F61C9011}"/>
                </a:ext>
              </a:extLst>
            </p:cNvPr>
            <p:cNvSpPr/>
            <p:nvPr/>
          </p:nvSpPr>
          <p:spPr>
            <a:xfrm>
              <a:off x="9504607" y="1944710"/>
              <a:ext cx="1004553" cy="160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5" name="Slide Number Placeholder 4">
            <a:extLst>
              <a:ext uri="{FF2B5EF4-FFF2-40B4-BE49-F238E27FC236}">
                <a16:creationId xmlns:a16="http://schemas.microsoft.com/office/drawing/2014/main" id="{72661BA7-43F1-4E94-9BBC-8A6D66E3C0C6}"/>
              </a:ext>
            </a:extLst>
          </p:cNvPr>
          <p:cNvSpPr>
            <a:spLocks noGrp="1"/>
          </p:cNvSpPr>
          <p:nvPr>
            <p:ph type="sldNum" sz="quarter" idx="12"/>
          </p:nvPr>
        </p:nvSpPr>
        <p:spPr/>
        <p:txBody>
          <a:bodyPr/>
          <a:lstStyle/>
          <a:p>
            <a:fld id="{00865948-8B76-4A50-B7DB-B45DBE1BD062}" type="slidenum">
              <a:rPr lang="fr-CH" smtClean="0"/>
              <a:t>18</a:t>
            </a:fld>
            <a:endParaRPr lang="fr-CH"/>
          </a:p>
        </p:txBody>
      </p:sp>
    </p:spTree>
    <p:extLst>
      <p:ext uri="{BB962C8B-B14F-4D97-AF65-F5344CB8AC3E}">
        <p14:creationId xmlns:p14="http://schemas.microsoft.com/office/powerpoint/2010/main" val="10179734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a:extLst>
              <a:ext uri="{FF2B5EF4-FFF2-40B4-BE49-F238E27FC236}">
                <a16:creationId xmlns:a16="http://schemas.microsoft.com/office/drawing/2014/main" id="{00833134-6DE7-4E50-A70F-FB1C2143C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75" y="1526943"/>
            <a:ext cx="2861877" cy="3019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2">
            <a:extLst>
              <a:ext uri="{FF2B5EF4-FFF2-40B4-BE49-F238E27FC236}">
                <a16:creationId xmlns:a16="http://schemas.microsoft.com/office/drawing/2014/main" id="{4C136F46-E1EF-4FB0-8E8E-65B6593BD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570" y="1831464"/>
            <a:ext cx="2443163" cy="2662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3">
            <a:extLst>
              <a:ext uri="{FF2B5EF4-FFF2-40B4-BE49-F238E27FC236}">
                <a16:creationId xmlns:a16="http://schemas.microsoft.com/office/drawing/2014/main" id="{BB1C7D38-F85A-4179-AEEB-4C52865FB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951" y="1831464"/>
            <a:ext cx="2625725" cy="2951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3">
            <a:extLst>
              <a:ext uri="{FF2B5EF4-FFF2-40B4-BE49-F238E27FC236}">
                <a16:creationId xmlns:a16="http://schemas.microsoft.com/office/drawing/2014/main" id="{4DC75455-446F-443A-8CEB-FAB1292218A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Types of Latrines</a:t>
            </a:r>
          </a:p>
        </p:txBody>
      </p:sp>
      <p:sp>
        <p:nvSpPr>
          <p:cNvPr id="4" name="Rectangle 3">
            <a:extLst>
              <a:ext uri="{FF2B5EF4-FFF2-40B4-BE49-F238E27FC236}">
                <a16:creationId xmlns:a16="http://schemas.microsoft.com/office/drawing/2014/main" id="{15A8A4BA-A990-46D3-B08C-B80D38E89D1A}"/>
              </a:ext>
            </a:extLst>
          </p:cNvPr>
          <p:cNvSpPr/>
          <p:nvPr/>
        </p:nvSpPr>
        <p:spPr>
          <a:xfrm>
            <a:off x="9036676" y="6391593"/>
            <a:ext cx="3155324" cy="338554"/>
          </a:xfrm>
          <a:prstGeom prst="rect">
            <a:avLst/>
          </a:prstGeom>
        </p:spPr>
        <p:txBody>
          <a:bodyPr wrap="square">
            <a:spAutoFit/>
          </a:bodyPr>
          <a:lstStyle/>
          <a:p>
            <a:r>
              <a:rPr lang="en-GB" altLang="fr-FR" sz="800" dirty="0">
                <a:hlinkClick r:id="rId6"/>
              </a:rPr>
              <a:t>http://www.wateraid.org.uk/site/in_depth/technology_notes/303.asp</a:t>
            </a:r>
            <a:endParaRPr lang="fr-CH" altLang="fr-FR" sz="800" dirty="0"/>
          </a:p>
          <a:p>
            <a:endParaRPr lang="en-GB" altLang="fr-FR" sz="800" dirty="0"/>
          </a:p>
        </p:txBody>
      </p:sp>
      <p:grpSp>
        <p:nvGrpSpPr>
          <p:cNvPr id="5" name="Group 4">
            <a:extLst>
              <a:ext uri="{FF2B5EF4-FFF2-40B4-BE49-F238E27FC236}">
                <a16:creationId xmlns:a16="http://schemas.microsoft.com/office/drawing/2014/main" id="{65D7586E-4A5B-47AB-B18D-DB2732E8F59C}"/>
              </a:ext>
            </a:extLst>
          </p:cNvPr>
          <p:cNvGrpSpPr/>
          <p:nvPr/>
        </p:nvGrpSpPr>
        <p:grpSpPr>
          <a:xfrm>
            <a:off x="9395090" y="1831464"/>
            <a:ext cx="2320925" cy="4294118"/>
            <a:chOff x="9757582" y="1805457"/>
            <a:chExt cx="2320925" cy="4294118"/>
          </a:xfrm>
        </p:grpSpPr>
        <p:pic>
          <p:nvPicPr>
            <p:cNvPr id="25607" name="Picture 2">
              <a:extLst>
                <a:ext uri="{FF2B5EF4-FFF2-40B4-BE49-F238E27FC236}">
                  <a16:creationId xmlns:a16="http://schemas.microsoft.com/office/drawing/2014/main" id="{A28A6EB7-693A-44CF-A528-C1DC3C45C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7582" y="1805457"/>
              <a:ext cx="2320925" cy="2589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0" descr="syphon-mod">
              <a:extLst>
                <a:ext uri="{FF2B5EF4-FFF2-40B4-BE49-F238E27FC236}">
                  <a16:creationId xmlns:a16="http://schemas.microsoft.com/office/drawing/2014/main" id="{935F93C9-F01B-40E7-8CA5-2DD75F2ECA94}"/>
                </a:ext>
              </a:extLst>
            </p:cNvPr>
            <p:cNvPicPr>
              <a:picLocks noChangeAspect="1" noChangeArrowheads="1"/>
            </p:cNvPicPr>
            <p:nvPr/>
          </p:nvPicPr>
          <p:blipFill>
            <a:blip r:embed="rId8"/>
            <a:srcRect/>
            <a:stretch>
              <a:fillRect/>
            </a:stretch>
          </p:blipFill>
          <p:spPr bwMode="auto">
            <a:xfrm>
              <a:off x="9887587" y="4756620"/>
              <a:ext cx="1828705" cy="1342955"/>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48BD0FAE-4764-427F-9CE0-C608A0DC56DD}"/>
              </a:ext>
            </a:extLst>
          </p:cNvPr>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2982269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C699-394C-4F28-81B2-7F6C92B807CF}"/>
              </a:ext>
            </a:extLst>
          </p:cNvPr>
          <p:cNvSpPr>
            <a:spLocks noGrp="1"/>
          </p:cNvSpPr>
          <p:nvPr>
            <p:ph type="title"/>
          </p:nvPr>
        </p:nvSpPr>
        <p:spPr/>
        <p:txBody>
          <a:bodyPr/>
          <a:lstStyle/>
          <a:p>
            <a:pPr algn="ctr"/>
            <a:r>
              <a:rPr lang="en-GB" u="sng" dirty="0">
                <a:latin typeface="+mn-lt"/>
              </a:rPr>
              <a:t>Objectives</a:t>
            </a:r>
          </a:p>
        </p:txBody>
      </p:sp>
      <p:sp>
        <p:nvSpPr>
          <p:cNvPr id="3" name="Content Placeholder 2">
            <a:extLst>
              <a:ext uri="{FF2B5EF4-FFF2-40B4-BE49-F238E27FC236}">
                <a16:creationId xmlns:a16="http://schemas.microsoft.com/office/drawing/2014/main" id="{AF08623A-F4B7-4736-9D8F-6C688F0D5F57}"/>
              </a:ext>
            </a:extLst>
          </p:cNvPr>
          <p:cNvSpPr>
            <a:spLocks noGrp="1"/>
          </p:cNvSpPr>
          <p:nvPr>
            <p:ph idx="1"/>
          </p:nvPr>
        </p:nvSpPr>
        <p:spPr>
          <a:xfrm>
            <a:off x="1350666" y="1876948"/>
            <a:ext cx="10515600" cy="4351338"/>
          </a:xfrm>
        </p:spPr>
        <p:txBody>
          <a:bodyPr/>
          <a:lstStyle/>
          <a:p>
            <a:pPr marL="0" indent="0">
              <a:buNone/>
            </a:pPr>
            <a:r>
              <a:rPr lang="en-GB" b="1" i="1" dirty="0">
                <a:solidFill>
                  <a:srgbClr val="0000FF"/>
                </a:solidFill>
              </a:rPr>
              <a:t>Be able to </a:t>
            </a:r>
          </a:p>
          <a:p>
            <a:r>
              <a:rPr lang="en-GB" dirty="0"/>
              <a:t>analyse excreta waste management</a:t>
            </a:r>
          </a:p>
          <a:p>
            <a:r>
              <a:rPr lang="en-GB" dirty="0"/>
              <a:t>analyse solid waste management</a:t>
            </a:r>
          </a:p>
          <a:p>
            <a:r>
              <a:rPr lang="en-GB" dirty="0"/>
              <a:t>analyse medical waste management</a:t>
            </a:r>
          </a:p>
          <a:p>
            <a:r>
              <a:rPr lang="en-GB" dirty="0"/>
              <a:t>explain challenges of changing behaviour through hygiene /health promotion</a:t>
            </a:r>
          </a:p>
          <a:p>
            <a:r>
              <a:rPr lang="en-GB" dirty="0"/>
              <a:t>explain the principles and key steps of vector control measures</a:t>
            </a:r>
            <a:endParaRPr lang="en-GB" b="1" i="1" dirty="0">
              <a:solidFill>
                <a:srgbClr val="0000FF"/>
              </a:solidFill>
            </a:endParaRPr>
          </a:p>
        </p:txBody>
      </p:sp>
      <p:sp>
        <p:nvSpPr>
          <p:cNvPr id="4" name="Slide Number Placeholder 3">
            <a:extLst>
              <a:ext uri="{FF2B5EF4-FFF2-40B4-BE49-F238E27FC236}">
                <a16:creationId xmlns:a16="http://schemas.microsoft.com/office/drawing/2014/main" id="{AB1B665F-28F8-4992-926C-2CD028D1056B}"/>
              </a:ext>
            </a:extLst>
          </p:cNvPr>
          <p:cNvSpPr>
            <a:spLocks noGrp="1"/>
          </p:cNvSpPr>
          <p:nvPr>
            <p:ph type="sldNum" sz="quarter" idx="12"/>
          </p:nvPr>
        </p:nvSpPr>
        <p:spPr/>
        <p:txBody>
          <a:bodyPr/>
          <a:lstStyle/>
          <a:p>
            <a:fld id="{00865948-8B76-4A50-B7DB-B45DBE1BD062}" type="slidenum">
              <a:rPr lang="fr-CH" smtClean="0"/>
              <a:t>2</a:t>
            </a:fld>
            <a:endParaRPr lang="fr-CH"/>
          </a:p>
        </p:txBody>
      </p:sp>
    </p:spTree>
    <p:extLst>
      <p:ext uri="{BB962C8B-B14F-4D97-AF65-F5344CB8AC3E}">
        <p14:creationId xmlns:p14="http://schemas.microsoft.com/office/powerpoint/2010/main" val="189556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34336" y="1490171"/>
            <a:ext cx="6457664" cy="3302876"/>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2"/>
          <p:cNvSpPr txBox="1">
            <a:spLocks noChangeArrowheads="1"/>
          </p:cNvSpPr>
          <p:nvPr/>
        </p:nvSpPr>
        <p:spPr bwMode="auto">
          <a:xfrm>
            <a:off x="838200" y="1764492"/>
            <a:ext cx="5767387"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ct val="0"/>
              </a:spcBef>
              <a:buClrTx/>
              <a:buFontTx/>
              <a:buNone/>
            </a:pPr>
            <a:r>
              <a:rPr lang="en-US" altLang="fr-FR" sz="2400" dirty="0">
                <a:solidFill>
                  <a:schemeClr val="tx1"/>
                </a:solidFill>
                <a:latin typeface="+mn-lt"/>
              </a:rPr>
              <a:t>The purpose of a septic tank is to dissolve solid matter, thus facilitating its sedimentation and bacterial degradation. </a:t>
            </a:r>
          </a:p>
          <a:p>
            <a:pPr>
              <a:spcBef>
                <a:spcPct val="0"/>
              </a:spcBef>
              <a:buClrTx/>
              <a:buFontTx/>
              <a:buNone/>
            </a:pPr>
            <a:endParaRPr lang="en-US" altLang="fr-FR" sz="2400" dirty="0">
              <a:solidFill>
                <a:schemeClr val="tx1"/>
              </a:solidFill>
              <a:latin typeface="+mn-lt"/>
            </a:endParaRPr>
          </a:p>
          <a:p>
            <a:pPr>
              <a:spcBef>
                <a:spcPct val="0"/>
              </a:spcBef>
              <a:buClrTx/>
              <a:buFontTx/>
              <a:buNone/>
            </a:pPr>
            <a:endParaRPr lang="en-US" altLang="fr-FR" sz="2400" dirty="0">
              <a:solidFill>
                <a:schemeClr val="tx1"/>
              </a:solidFill>
              <a:latin typeface="+mn-lt"/>
            </a:endParaRPr>
          </a:p>
          <a:p>
            <a:pPr>
              <a:spcBef>
                <a:spcPct val="0"/>
              </a:spcBef>
              <a:buClrTx/>
              <a:buFontTx/>
              <a:buNone/>
            </a:pPr>
            <a:endParaRPr lang="en-US" altLang="fr-FR" sz="2400" dirty="0">
              <a:solidFill>
                <a:schemeClr val="tx1"/>
              </a:solidFill>
              <a:latin typeface="+mn-lt"/>
            </a:endParaRPr>
          </a:p>
          <a:p>
            <a:pPr>
              <a:spcBef>
                <a:spcPct val="0"/>
              </a:spcBef>
              <a:buClrTx/>
              <a:buFontTx/>
              <a:buNone/>
            </a:pPr>
            <a:r>
              <a:rPr lang="en-US" altLang="fr-FR" sz="2400" dirty="0">
                <a:solidFill>
                  <a:schemeClr val="tx1"/>
                </a:solidFill>
                <a:latin typeface="+mn-lt"/>
              </a:rPr>
              <a:t>The processes that occur in a septic tank:</a:t>
            </a:r>
          </a:p>
          <a:p>
            <a:pPr lvl="1">
              <a:spcBef>
                <a:spcPct val="0"/>
              </a:spcBef>
              <a:buClrTx/>
              <a:buFont typeface="Wingdings" panose="05000000000000000000" pitchFamily="2" charset="2"/>
              <a:buChar char=""/>
            </a:pPr>
            <a:r>
              <a:rPr lang="en-US" altLang="fr-FR" sz="2000" dirty="0">
                <a:solidFill>
                  <a:schemeClr val="tx1"/>
                </a:solidFill>
                <a:latin typeface="+mn-lt"/>
              </a:rPr>
              <a:t> </a:t>
            </a:r>
            <a:r>
              <a:rPr lang="en-US" altLang="fr-FR" dirty="0">
                <a:solidFill>
                  <a:schemeClr val="tx1"/>
                </a:solidFill>
                <a:latin typeface="+mn-lt"/>
              </a:rPr>
              <a:t>sedimentation</a:t>
            </a:r>
          </a:p>
          <a:p>
            <a:pPr lvl="1">
              <a:spcBef>
                <a:spcPct val="0"/>
              </a:spcBef>
              <a:buClrTx/>
              <a:buFont typeface="Wingdings" panose="05000000000000000000" pitchFamily="2" charset="2"/>
              <a:buChar char=""/>
            </a:pPr>
            <a:r>
              <a:rPr lang="en-US" altLang="fr-FR" dirty="0">
                <a:solidFill>
                  <a:schemeClr val="tx1"/>
                </a:solidFill>
                <a:latin typeface="+mn-lt"/>
              </a:rPr>
              <a:t> the formation of scum</a:t>
            </a:r>
          </a:p>
          <a:p>
            <a:pPr lvl="1">
              <a:spcBef>
                <a:spcPct val="0"/>
              </a:spcBef>
              <a:buClrTx/>
              <a:buFont typeface="Wingdings" panose="05000000000000000000" pitchFamily="2" charset="2"/>
              <a:buChar char=""/>
            </a:pPr>
            <a:r>
              <a:rPr lang="en-US" altLang="fr-FR" dirty="0">
                <a:solidFill>
                  <a:schemeClr val="tx1"/>
                </a:solidFill>
                <a:latin typeface="+mn-lt"/>
              </a:rPr>
              <a:t> digestion and solidification of sludge</a:t>
            </a:r>
          </a:p>
          <a:p>
            <a:pPr lvl="1">
              <a:spcBef>
                <a:spcPct val="0"/>
              </a:spcBef>
              <a:buClrTx/>
              <a:buFont typeface="Wingdings" panose="05000000000000000000" pitchFamily="2" charset="2"/>
              <a:buChar char=""/>
            </a:pPr>
            <a:r>
              <a:rPr lang="en-US" altLang="fr-FR" dirty="0">
                <a:solidFill>
                  <a:schemeClr val="tx1"/>
                </a:solidFill>
                <a:latin typeface="+mn-lt"/>
              </a:rPr>
              <a:t> stabilization of liquids</a:t>
            </a:r>
          </a:p>
        </p:txBody>
      </p:sp>
      <p:sp>
        <p:nvSpPr>
          <p:cNvPr id="5" name="Title 3">
            <a:extLst>
              <a:ext uri="{FF2B5EF4-FFF2-40B4-BE49-F238E27FC236}">
                <a16:creationId xmlns:a16="http://schemas.microsoft.com/office/drawing/2014/main" id="{D1AF0C8C-D4FE-483D-9928-B0A538AC7695}"/>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Septic Tank</a:t>
            </a:r>
          </a:p>
        </p:txBody>
      </p:sp>
      <p:sp>
        <p:nvSpPr>
          <p:cNvPr id="2" name="Slide Number Placeholder 1">
            <a:extLst>
              <a:ext uri="{FF2B5EF4-FFF2-40B4-BE49-F238E27FC236}">
                <a16:creationId xmlns:a16="http://schemas.microsoft.com/office/drawing/2014/main" id="{9037A7A1-EA25-411A-9BA3-174D3404F69A}"/>
              </a:ext>
            </a:extLst>
          </p:cNvPr>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4086889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926" t="32109"/>
          <a:stretch/>
        </p:blipFill>
        <p:spPr bwMode="auto">
          <a:xfrm>
            <a:off x="7036763" y="1552701"/>
            <a:ext cx="3099382" cy="2085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6763" y="4001287"/>
            <a:ext cx="3099382" cy="2168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Septic tank">
            <a:extLst>
              <a:ext uri="{FF2B5EF4-FFF2-40B4-BE49-F238E27FC236}">
                <a16:creationId xmlns:a16="http://schemas.microsoft.com/office/drawing/2014/main" id="{2488C4B3-735D-49BB-A94F-E6546C421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42" y="1973438"/>
            <a:ext cx="5715671" cy="278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B9E73D0C-AB83-4B29-89AD-C5DC8B7EE1CE}"/>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Disposal of Effluent</a:t>
            </a:r>
          </a:p>
        </p:txBody>
      </p:sp>
      <p:sp>
        <p:nvSpPr>
          <p:cNvPr id="2" name="Rectangle 1">
            <a:extLst>
              <a:ext uri="{FF2B5EF4-FFF2-40B4-BE49-F238E27FC236}">
                <a16:creationId xmlns:a16="http://schemas.microsoft.com/office/drawing/2014/main" id="{04F8F05D-980D-4A17-9ABA-9408DB1768D6}"/>
              </a:ext>
            </a:extLst>
          </p:cNvPr>
          <p:cNvSpPr/>
          <p:nvPr/>
        </p:nvSpPr>
        <p:spPr>
          <a:xfrm>
            <a:off x="10305111" y="2337504"/>
            <a:ext cx="1485497" cy="830997"/>
          </a:xfrm>
          <a:prstGeom prst="rect">
            <a:avLst/>
          </a:prstGeom>
        </p:spPr>
        <p:txBody>
          <a:bodyPr wrap="square">
            <a:spAutoFit/>
          </a:bodyPr>
          <a:lstStyle/>
          <a:p>
            <a:pPr algn="ctr"/>
            <a:r>
              <a:rPr lang="en-US" altLang="fr-FR" sz="2400" dirty="0"/>
              <a:t>Soak away Pit</a:t>
            </a:r>
            <a:endParaRPr lang="fr-CH" sz="2400" dirty="0"/>
          </a:p>
        </p:txBody>
      </p:sp>
      <p:sp>
        <p:nvSpPr>
          <p:cNvPr id="8" name="Rectangle 7">
            <a:extLst>
              <a:ext uri="{FF2B5EF4-FFF2-40B4-BE49-F238E27FC236}">
                <a16:creationId xmlns:a16="http://schemas.microsoft.com/office/drawing/2014/main" id="{19526D87-4C8E-4D01-89C0-3614E1DC6EDF}"/>
              </a:ext>
            </a:extLst>
          </p:cNvPr>
          <p:cNvSpPr/>
          <p:nvPr/>
        </p:nvSpPr>
        <p:spPr>
          <a:xfrm>
            <a:off x="10305111" y="4755893"/>
            <a:ext cx="1591096" cy="830997"/>
          </a:xfrm>
          <a:prstGeom prst="rect">
            <a:avLst/>
          </a:prstGeom>
        </p:spPr>
        <p:txBody>
          <a:bodyPr wrap="square">
            <a:spAutoFit/>
          </a:bodyPr>
          <a:lstStyle/>
          <a:p>
            <a:r>
              <a:rPr lang="en-US" altLang="fr-FR" sz="2400" dirty="0"/>
              <a:t>Infiltration Trenches</a:t>
            </a:r>
            <a:endParaRPr lang="fr-CH" sz="2400" dirty="0"/>
          </a:p>
        </p:txBody>
      </p:sp>
      <p:sp>
        <p:nvSpPr>
          <p:cNvPr id="7" name="Slide Number Placeholder 6">
            <a:extLst>
              <a:ext uri="{FF2B5EF4-FFF2-40B4-BE49-F238E27FC236}">
                <a16:creationId xmlns:a16="http://schemas.microsoft.com/office/drawing/2014/main" id="{CB86A92C-5550-42B6-B9E8-D4A369F73218}"/>
              </a:ext>
            </a:extLst>
          </p:cNvPr>
          <p:cNvSpPr>
            <a:spLocks noGrp="1"/>
          </p:cNvSpPr>
          <p:nvPr>
            <p:ph type="sldNum" sz="quarter" idx="12"/>
          </p:nvPr>
        </p:nvSpPr>
        <p:spPr/>
        <p:txBody>
          <a:bodyPr/>
          <a:lstStyle/>
          <a:p>
            <a:fld id="{00865948-8B76-4A50-B7DB-B45DBE1BD062}" type="slidenum">
              <a:rPr lang="fr-CH" smtClean="0"/>
              <a:t>21</a:t>
            </a:fld>
            <a:endParaRPr lang="fr-CH"/>
          </a:p>
        </p:txBody>
      </p:sp>
    </p:spTree>
    <p:extLst>
      <p:ext uri="{BB962C8B-B14F-4D97-AF65-F5344CB8AC3E}">
        <p14:creationId xmlns:p14="http://schemas.microsoft.com/office/powerpoint/2010/main" val="101100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a:extLst>
              <a:ext uri="{FF2B5EF4-FFF2-40B4-BE49-F238E27FC236}">
                <a16:creationId xmlns:a16="http://schemas.microsoft.com/office/drawing/2014/main" id="{81C3609D-A6EF-44C2-8C07-27C48FCE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137" y="2041634"/>
            <a:ext cx="5180871" cy="423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7ACA1AF9-823D-4C3A-BCAC-447681151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868" y="1377292"/>
            <a:ext cx="23637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a:extLst>
              <a:ext uri="{FF2B5EF4-FFF2-40B4-BE49-F238E27FC236}">
                <a16:creationId xmlns:a16="http://schemas.microsoft.com/office/drawing/2014/main" id="{7E6D985C-1C18-4CCB-BE0E-9BD4302D5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143" y="2126592"/>
            <a:ext cx="179863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6" name="Group 10">
            <a:extLst>
              <a:ext uri="{FF2B5EF4-FFF2-40B4-BE49-F238E27FC236}">
                <a16:creationId xmlns:a16="http://schemas.microsoft.com/office/drawing/2014/main" id="{138B13D7-ACB3-469F-99AA-C06B5594B61B}"/>
              </a:ext>
            </a:extLst>
          </p:cNvPr>
          <p:cNvGrpSpPr>
            <a:grpSpLocks/>
          </p:cNvGrpSpPr>
          <p:nvPr/>
        </p:nvGrpSpPr>
        <p:grpSpPr bwMode="auto">
          <a:xfrm>
            <a:off x="8433593" y="3731554"/>
            <a:ext cx="1214438" cy="1373188"/>
            <a:chOff x="4164" y="2101"/>
            <a:chExt cx="765" cy="865"/>
          </a:xfrm>
        </p:grpSpPr>
        <p:pic>
          <p:nvPicPr>
            <p:cNvPr id="53295" name="Picture 8">
              <a:extLst>
                <a:ext uri="{FF2B5EF4-FFF2-40B4-BE49-F238E27FC236}">
                  <a16:creationId xmlns:a16="http://schemas.microsoft.com/office/drawing/2014/main" id="{0678749B-02F1-4A79-8A5C-837B1AFFFC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6" name="Picture 9">
              <a:extLst>
                <a:ext uri="{FF2B5EF4-FFF2-40B4-BE49-F238E27FC236}">
                  <a16:creationId xmlns:a16="http://schemas.microsoft.com/office/drawing/2014/main" id="{E628CD1B-F15D-4573-998E-661BA23208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8" name="Rectangle 12">
            <a:extLst>
              <a:ext uri="{FF2B5EF4-FFF2-40B4-BE49-F238E27FC236}">
                <a16:creationId xmlns:a16="http://schemas.microsoft.com/office/drawing/2014/main" id="{C0697B8B-FD9E-436D-B4B3-44DDC07F591E}"/>
              </a:ext>
            </a:extLst>
          </p:cNvPr>
          <p:cNvSpPr>
            <a:spLocks noChangeArrowheads="1"/>
          </p:cNvSpPr>
          <p:nvPr/>
        </p:nvSpPr>
        <p:spPr bwMode="auto">
          <a:xfrm>
            <a:off x="7977981" y="4842804"/>
            <a:ext cx="2617788" cy="407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GB" altLang="fr-FR" sz="2400">
              <a:solidFill>
                <a:schemeClr val="tx1"/>
              </a:solidFill>
              <a:cs typeface="Arial" panose="020B0604020202020204" pitchFamily="34" charset="0"/>
            </a:endParaRPr>
          </a:p>
        </p:txBody>
      </p:sp>
      <p:sp>
        <p:nvSpPr>
          <p:cNvPr id="53259" name="Rectangle 13">
            <a:extLst>
              <a:ext uri="{FF2B5EF4-FFF2-40B4-BE49-F238E27FC236}">
                <a16:creationId xmlns:a16="http://schemas.microsoft.com/office/drawing/2014/main" id="{159F49D5-3AD1-4C09-A242-6CC7D743AEB9}"/>
              </a:ext>
            </a:extLst>
          </p:cNvPr>
          <p:cNvSpPr>
            <a:spLocks noChangeArrowheads="1"/>
          </p:cNvSpPr>
          <p:nvPr/>
        </p:nvSpPr>
        <p:spPr bwMode="auto">
          <a:xfrm>
            <a:off x="8666956" y="4825342"/>
            <a:ext cx="11842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500" b="1">
                <a:solidFill>
                  <a:srgbClr val="000000"/>
                </a:solidFill>
                <a:cs typeface="Arial" panose="020B0604020202020204" pitchFamily="34" charset="0"/>
              </a:rPr>
              <a:t>Uncontrolled</a:t>
            </a:r>
            <a:endParaRPr lang="en-US" altLang="fr-FR" sz="2400">
              <a:solidFill>
                <a:schemeClr val="tx1"/>
              </a:solidFill>
              <a:cs typeface="Arial" panose="020B0604020202020204" pitchFamily="34" charset="0"/>
            </a:endParaRPr>
          </a:p>
        </p:txBody>
      </p:sp>
      <p:sp>
        <p:nvSpPr>
          <p:cNvPr id="53260" name="Rectangle 14">
            <a:extLst>
              <a:ext uri="{FF2B5EF4-FFF2-40B4-BE49-F238E27FC236}">
                <a16:creationId xmlns:a16="http://schemas.microsoft.com/office/drawing/2014/main" id="{5B3C07C1-49C9-46C1-BC72-CAAA551BAB59}"/>
              </a:ext>
            </a:extLst>
          </p:cNvPr>
          <p:cNvSpPr>
            <a:spLocks noChangeArrowheads="1"/>
          </p:cNvSpPr>
          <p:nvPr/>
        </p:nvSpPr>
        <p:spPr bwMode="auto">
          <a:xfrm>
            <a:off x="8492331" y="5055529"/>
            <a:ext cx="779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500" b="1">
                <a:solidFill>
                  <a:srgbClr val="000000"/>
                </a:solidFill>
                <a:cs typeface="Arial" panose="020B0604020202020204" pitchFamily="34" charset="0"/>
              </a:rPr>
              <a:t>disposal</a:t>
            </a:r>
            <a:endParaRPr lang="en-US" altLang="fr-FR" sz="2400">
              <a:solidFill>
                <a:schemeClr val="tx1"/>
              </a:solidFill>
              <a:cs typeface="Arial" panose="020B0604020202020204" pitchFamily="34" charset="0"/>
            </a:endParaRPr>
          </a:p>
        </p:txBody>
      </p:sp>
      <p:sp>
        <p:nvSpPr>
          <p:cNvPr id="53261" name="Rectangle 15">
            <a:extLst>
              <a:ext uri="{FF2B5EF4-FFF2-40B4-BE49-F238E27FC236}">
                <a16:creationId xmlns:a16="http://schemas.microsoft.com/office/drawing/2014/main" id="{760A94D2-E524-4009-BCEC-C0C91E2A9B3E}"/>
              </a:ext>
            </a:extLst>
          </p:cNvPr>
          <p:cNvSpPr>
            <a:spLocks noChangeArrowheads="1"/>
          </p:cNvSpPr>
          <p:nvPr/>
        </p:nvSpPr>
        <p:spPr bwMode="auto">
          <a:xfrm>
            <a:off x="9324181" y="5055529"/>
            <a:ext cx="1920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500" b="1">
                <a:solidFill>
                  <a:srgbClr val="000000"/>
                </a:solidFill>
                <a:cs typeface="Arial" panose="020B0604020202020204" pitchFamily="34" charset="0"/>
              </a:rPr>
              <a:t>or</a:t>
            </a:r>
            <a:endParaRPr lang="en-US" altLang="fr-FR" sz="2400">
              <a:solidFill>
                <a:schemeClr val="tx1"/>
              </a:solidFill>
              <a:cs typeface="Arial" panose="020B0604020202020204" pitchFamily="34" charset="0"/>
            </a:endParaRPr>
          </a:p>
        </p:txBody>
      </p:sp>
      <p:sp>
        <p:nvSpPr>
          <p:cNvPr id="53262" name="Rectangle 16">
            <a:extLst>
              <a:ext uri="{FF2B5EF4-FFF2-40B4-BE49-F238E27FC236}">
                <a16:creationId xmlns:a16="http://schemas.microsoft.com/office/drawing/2014/main" id="{4DFC45CC-C5C5-483B-AD20-0C44266B6A13}"/>
              </a:ext>
            </a:extLst>
          </p:cNvPr>
          <p:cNvSpPr>
            <a:spLocks noChangeArrowheads="1"/>
          </p:cNvSpPr>
          <p:nvPr/>
        </p:nvSpPr>
        <p:spPr bwMode="auto">
          <a:xfrm>
            <a:off x="9570243" y="5055529"/>
            <a:ext cx="514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500" b="1">
                <a:solidFill>
                  <a:srgbClr val="000000"/>
                </a:solidFill>
                <a:cs typeface="Arial" panose="020B0604020202020204" pitchFamily="34" charset="0"/>
              </a:rPr>
              <a:t>reuse</a:t>
            </a:r>
            <a:endParaRPr lang="en-US" altLang="fr-FR" sz="2400">
              <a:solidFill>
                <a:schemeClr val="tx1"/>
              </a:solidFill>
              <a:cs typeface="Arial" panose="020B0604020202020204" pitchFamily="34" charset="0"/>
            </a:endParaRPr>
          </a:p>
        </p:txBody>
      </p:sp>
      <p:grpSp>
        <p:nvGrpSpPr>
          <p:cNvPr id="53263" name="Group 19">
            <a:extLst>
              <a:ext uri="{FF2B5EF4-FFF2-40B4-BE49-F238E27FC236}">
                <a16:creationId xmlns:a16="http://schemas.microsoft.com/office/drawing/2014/main" id="{D9D2ED47-3CE4-4EF9-919D-45E3834F3F90}"/>
              </a:ext>
            </a:extLst>
          </p:cNvPr>
          <p:cNvGrpSpPr>
            <a:grpSpLocks/>
          </p:cNvGrpSpPr>
          <p:nvPr/>
        </p:nvGrpSpPr>
        <p:grpSpPr bwMode="auto">
          <a:xfrm>
            <a:off x="2917031" y="3731554"/>
            <a:ext cx="6731001" cy="2305050"/>
            <a:chOff x="689" y="2101"/>
            <a:chExt cx="4240" cy="1452"/>
          </a:xfrm>
        </p:grpSpPr>
        <p:pic>
          <p:nvPicPr>
            <p:cNvPr id="53292" name="Picture 17">
              <a:extLst>
                <a:ext uri="{FF2B5EF4-FFF2-40B4-BE49-F238E27FC236}">
                  <a16:creationId xmlns:a16="http://schemas.microsoft.com/office/drawing/2014/main" id="{EE36EA17-2F11-4280-925F-1D90D52DD8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3" name="Picture 18">
              <a:extLst>
                <a:ext uri="{FF2B5EF4-FFF2-40B4-BE49-F238E27FC236}">
                  <a16:creationId xmlns:a16="http://schemas.microsoft.com/office/drawing/2014/main" id="{0EB1C1FD-1F1C-46D9-B7DF-CDE5D5BBC7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4" y="2101"/>
              <a:ext cx="68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4" name="Picture 18">
              <a:extLst>
                <a:ext uri="{FF2B5EF4-FFF2-40B4-BE49-F238E27FC236}">
                  <a16:creationId xmlns:a16="http://schemas.microsoft.com/office/drawing/2014/main" id="{65B2911D-7C4B-43F1-8DA2-CE401B2977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118293">
              <a:off x="689" y="2782"/>
              <a:ext cx="94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64" name="Picture 20">
            <a:extLst>
              <a:ext uri="{FF2B5EF4-FFF2-40B4-BE49-F238E27FC236}">
                <a16:creationId xmlns:a16="http://schemas.microsoft.com/office/drawing/2014/main" id="{7B7E3EE5-D09A-47C6-9C85-957D9BFAF29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1286"/>
          <a:stretch/>
        </p:blipFill>
        <p:spPr bwMode="auto">
          <a:xfrm>
            <a:off x="8736012" y="4919888"/>
            <a:ext cx="2617788"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21">
            <a:extLst>
              <a:ext uri="{FF2B5EF4-FFF2-40B4-BE49-F238E27FC236}">
                <a16:creationId xmlns:a16="http://schemas.microsoft.com/office/drawing/2014/main" id="{02F19D4F-5044-4BE2-80CF-A4D07460B148}"/>
              </a:ext>
            </a:extLst>
          </p:cNvPr>
          <p:cNvSpPr>
            <a:spLocks noChangeArrowheads="1"/>
          </p:cNvSpPr>
          <p:nvPr/>
        </p:nvSpPr>
        <p:spPr bwMode="auto">
          <a:xfrm>
            <a:off x="7977981" y="4842804"/>
            <a:ext cx="2617788" cy="407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GB" altLang="fr-FR" sz="2400">
              <a:solidFill>
                <a:schemeClr val="tx1"/>
              </a:solidFill>
              <a:cs typeface="Arial" panose="020B0604020202020204" pitchFamily="34" charset="0"/>
            </a:endParaRPr>
          </a:p>
        </p:txBody>
      </p:sp>
      <p:sp>
        <p:nvSpPr>
          <p:cNvPr id="53266" name="Rectangle 22">
            <a:extLst>
              <a:ext uri="{FF2B5EF4-FFF2-40B4-BE49-F238E27FC236}">
                <a16:creationId xmlns:a16="http://schemas.microsoft.com/office/drawing/2014/main" id="{C698D8E7-86C6-4546-8A0E-4582C72237BC}"/>
              </a:ext>
            </a:extLst>
          </p:cNvPr>
          <p:cNvSpPr>
            <a:spLocks noChangeArrowheads="1"/>
          </p:cNvSpPr>
          <p:nvPr/>
        </p:nvSpPr>
        <p:spPr bwMode="auto">
          <a:xfrm>
            <a:off x="9465468" y="4287179"/>
            <a:ext cx="1734345" cy="898525"/>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700" b="1" dirty="0">
                <a:solidFill>
                  <a:srgbClr val="000000"/>
                </a:solidFill>
                <a:cs typeface="Arial" panose="020B0604020202020204" pitchFamily="34" charset="0"/>
              </a:rPr>
              <a:t>No uncontrolled waste disposal</a:t>
            </a:r>
          </a:p>
        </p:txBody>
      </p:sp>
      <p:sp>
        <p:nvSpPr>
          <p:cNvPr id="53267" name="Rectangle 24">
            <a:extLst>
              <a:ext uri="{FF2B5EF4-FFF2-40B4-BE49-F238E27FC236}">
                <a16:creationId xmlns:a16="http://schemas.microsoft.com/office/drawing/2014/main" id="{29B52444-CD48-47ED-A75F-7125C5CF5050}"/>
              </a:ext>
            </a:extLst>
          </p:cNvPr>
          <p:cNvSpPr>
            <a:spLocks noChangeArrowheads="1"/>
          </p:cNvSpPr>
          <p:nvPr/>
        </p:nvSpPr>
        <p:spPr bwMode="auto">
          <a:xfrm>
            <a:off x="9324181" y="5055529"/>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68" name="Line 26">
            <a:extLst>
              <a:ext uri="{FF2B5EF4-FFF2-40B4-BE49-F238E27FC236}">
                <a16:creationId xmlns:a16="http://schemas.microsoft.com/office/drawing/2014/main" id="{6A42D170-1747-41DE-9540-250648F4524E}"/>
              </a:ext>
            </a:extLst>
          </p:cNvPr>
          <p:cNvSpPr>
            <a:spLocks noChangeShapeType="1"/>
          </p:cNvSpPr>
          <p:nvPr/>
        </p:nvSpPr>
        <p:spPr bwMode="auto">
          <a:xfrm flipV="1">
            <a:off x="8922543" y="4055404"/>
            <a:ext cx="117475" cy="5302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53269" name="Line 27">
            <a:extLst>
              <a:ext uri="{FF2B5EF4-FFF2-40B4-BE49-F238E27FC236}">
                <a16:creationId xmlns:a16="http://schemas.microsoft.com/office/drawing/2014/main" id="{91440672-7BB7-46C3-94BE-8F820E0AFC09}"/>
              </a:ext>
            </a:extLst>
          </p:cNvPr>
          <p:cNvSpPr>
            <a:spLocks noChangeShapeType="1"/>
          </p:cNvSpPr>
          <p:nvPr/>
        </p:nvSpPr>
        <p:spPr bwMode="auto">
          <a:xfrm flipH="1">
            <a:off x="8666956" y="4223679"/>
            <a:ext cx="636588" cy="635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53276" name="Rectangle 48">
            <a:extLst>
              <a:ext uri="{FF2B5EF4-FFF2-40B4-BE49-F238E27FC236}">
                <a16:creationId xmlns:a16="http://schemas.microsoft.com/office/drawing/2014/main" id="{6F0EBE06-0E89-4BEA-9331-DC6FB26234A9}"/>
              </a:ext>
            </a:extLst>
          </p:cNvPr>
          <p:cNvSpPr>
            <a:spLocks noChangeArrowheads="1"/>
          </p:cNvSpPr>
          <p:nvPr/>
        </p:nvSpPr>
        <p:spPr bwMode="auto">
          <a:xfrm>
            <a:off x="5137943" y="3250542"/>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77" name="Rectangle 50">
            <a:extLst>
              <a:ext uri="{FF2B5EF4-FFF2-40B4-BE49-F238E27FC236}">
                <a16:creationId xmlns:a16="http://schemas.microsoft.com/office/drawing/2014/main" id="{0875C541-F805-4913-AF90-099A76305B7A}"/>
              </a:ext>
            </a:extLst>
          </p:cNvPr>
          <p:cNvSpPr>
            <a:spLocks noChangeArrowheads="1"/>
          </p:cNvSpPr>
          <p:nvPr/>
        </p:nvSpPr>
        <p:spPr bwMode="auto">
          <a:xfrm>
            <a:off x="5137943" y="3509304"/>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87" name="Rectangle 65">
            <a:extLst>
              <a:ext uri="{FF2B5EF4-FFF2-40B4-BE49-F238E27FC236}">
                <a16:creationId xmlns:a16="http://schemas.microsoft.com/office/drawing/2014/main" id="{152E2DCA-8C89-4459-83B8-47B5A990932E}"/>
              </a:ext>
            </a:extLst>
          </p:cNvPr>
          <p:cNvSpPr>
            <a:spLocks noChangeArrowheads="1"/>
          </p:cNvSpPr>
          <p:nvPr/>
        </p:nvSpPr>
        <p:spPr bwMode="auto">
          <a:xfrm>
            <a:off x="10899323" y="4156211"/>
            <a:ext cx="217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5100" b="1" dirty="0">
                <a:solidFill>
                  <a:srgbClr val="FF0000"/>
                </a:solidFill>
                <a:cs typeface="Arial" panose="020B0604020202020204" pitchFamily="34" charset="0"/>
              </a:rPr>
              <a:t>!</a:t>
            </a:r>
            <a:endParaRPr lang="en-US" altLang="fr-FR" sz="2400" dirty="0">
              <a:solidFill>
                <a:schemeClr val="tx1"/>
              </a:solidFill>
              <a:cs typeface="Arial" panose="020B0604020202020204" pitchFamily="34" charset="0"/>
            </a:endParaRPr>
          </a:p>
        </p:txBody>
      </p:sp>
      <p:sp>
        <p:nvSpPr>
          <p:cNvPr id="49" name="Title 3">
            <a:extLst>
              <a:ext uri="{FF2B5EF4-FFF2-40B4-BE49-F238E27FC236}">
                <a16:creationId xmlns:a16="http://schemas.microsoft.com/office/drawing/2014/main" id="{83F6E070-208D-4ECA-B264-B8D6D106F0A6}"/>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Sewage Disposal – Common Issues</a:t>
            </a:r>
          </a:p>
        </p:txBody>
      </p:sp>
      <p:sp>
        <p:nvSpPr>
          <p:cNvPr id="53" name="Rectangle 52">
            <a:extLst>
              <a:ext uri="{FF2B5EF4-FFF2-40B4-BE49-F238E27FC236}">
                <a16:creationId xmlns:a16="http://schemas.microsoft.com/office/drawing/2014/main" id="{6D6CC1B2-1F92-4E26-97E6-3A7AD4522AFD}"/>
              </a:ext>
            </a:extLst>
          </p:cNvPr>
          <p:cNvSpPr/>
          <p:nvPr/>
        </p:nvSpPr>
        <p:spPr>
          <a:xfrm rot="19394613">
            <a:off x="4832275" y="5133597"/>
            <a:ext cx="225599" cy="461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Rectangle 22">
            <a:extLst>
              <a:ext uri="{FF2B5EF4-FFF2-40B4-BE49-F238E27FC236}">
                <a16:creationId xmlns:a16="http://schemas.microsoft.com/office/drawing/2014/main" id="{B483D782-9521-4210-9CCA-F618044F6013}"/>
              </a:ext>
            </a:extLst>
          </p:cNvPr>
          <p:cNvSpPr>
            <a:spLocks noChangeArrowheads="1"/>
          </p:cNvSpPr>
          <p:nvPr/>
        </p:nvSpPr>
        <p:spPr bwMode="auto">
          <a:xfrm>
            <a:off x="1531791" y="4504352"/>
            <a:ext cx="1389345" cy="831071"/>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700" b="1" dirty="0">
                <a:solidFill>
                  <a:srgbClr val="000000"/>
                </a:solidFill>
                <a:cs typeface="Arial" panose="020B0604020202020204" pitchFamily="34" charset="0"/>
              </a:rPr>
              <a:t>Safe disposal</a:t>
            </a:r>
          </a:p>
        </p:txBody>
      </p:sp>
      <p:sp>
        <p:nvSpPr>
          <p:cNvPr id="32" name="Rectangle 65">
            <a:extLst>
              <a:ext uri="{FF2B5EF4-FFF2-40B4-BE49-F238E27FC236}">
                <a16:creationId xmlns:a16="http://schemas.microsoft.com/office/drawing/2014/main" id="{83621BA5-4CAE-4D2B-B8A9-B9A0B8B2AF8B}"/>
              </a:ext>
            </a:extLst>
          </p:cNvPr>
          <p:cNvSpPr>
            <a:spLocks noChangeArrowheads="1"/>
          </p:cNvSpPr>
          <p:nvPr/>
        </p:nvSpPr>
        <p:spPr bwMode="auto">
          <a:xfrm>
            <a:off x="2641280" y="4466567"/>
            <a:ext cx="217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5100" b="1" dirty="0">
                <a:solidFill>
                  <a:srgbClr val="FF0000"/>
                </a:solidFill>
                <a:cs typeface="Arial" panose="020B0604020202020204" pitchFamily="34" charset="0"/>
              </a:rPr>
              <a:t>!</a:t>
            </a:r>
            <a:endParaRPr lang="en-US" altLang="fr-FR" sz="2400" dirty="0">
              <a:solidFill>
                <a:schemeClr val="tx1"/>
              </a:solidFill>
              <a:cs typeface="Arial" panose="020B0604020202020204" pitchFamily="34" charset="0"/>
            </a:endParaRPr>
          </a:p>
        </p:txBody>
      </p:sp>
      <p:sp>
        <p:nvSpPr>
          <p:cNvPr id="33" name="Rectangle 22">
            <a:extLst>
              <a:ext uri="{FF2B5EF4-FFF2-40B4-BE49-F238E27FC236}">
                <a16:creationId xmlns:a16="http://schemas.microsoft.com/office/drawing/2014/main" id="{4BB28501-F038-4D53-A1B3-4F9030CF4C58}"/>
              </a:ext>
            </a:extLst>
          </p:cNvPr>
          <p:cNvSpPr>
            <a:spLocks noChangeArrowheads="1"/>
          </p:cNvSpPr>
          <p:nvPr/>
        </p:nvSpPr>
        <p:spPr bwMode="auto">
          <a:xfrm>
            <a:off x="1526460" y="2900483"/>
            <a:ext cx="1389345" cy="831071"/>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1700" b="1" dirty="0">
                <a:solidFill>
                  <a:srgbClr val="000000"/>
                </a:solidFill>
                <a:cs typeface="Arial" panose="020B0604020202020204" pitchFamily="34" charset="0"/>
              </a:rPr>
              <a:t>Correct reuse as resource</a:t>
            </a:r>
          </a:p>
        </p:txBody>
      </p:sp>
      <p:sp>
        <p:nvSpPr>
          <p:cNvPr id="34" name="Rectangle 65">
            <a:extLst>
              <a:ext uri="{FF2B5EF4-FFF2-40B4-BE49-F238E27FC236}">
                <a16:creationId xmlns:a16="http://schemas.microsoft.com/office/drawing/2014/main" id="{08B307E3-7943-4CE6-A1C9-6D1D06E46A27}"/>
              </a:ext>
            </a:extLst>
          </p:cNvPr>
          <p:cNvSpPr>
            <a:spLocks noChangeArrowheads="1"/>
          </p:cNvSpPr>
          <p:nvPr/>
        </p:nvSpPr>
        <p:spPr bwMode="auto">
          <a:xfrm>
            <a:off x="2610195" y="2927826"/>
            <a:ext cx="217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fr-FR" sz="5100" b="1" dirty="0">
                <a:solidFill>
                  <a:srgbClr val="FF0000"/>
                </a:solidFill>
                <a:cs typeface="Arial" panose="020B0604020202020204" pitchFamily="34" charset="0"/>
              </a:rPr>
              <a:t>!</a:t>
            </a:r>
            <a:endParaRPr lang="en-US" altLang="fr-FR" sz="2400" dirty="0">
              <a:solidFill>
                <a:schemeClr val="tx1"/>
              </a:solidFill>
              <a:cs typeface="Arial" panose="020B0604020202020204" pitchFamily="34" charset="0"/>
            </a:endParaRPr>
          </a:p>
        </p:txBody>
      </p:sp>
      <p:sp>
        <p:nvSpPr>
          <p:cNvPr id="2" name="Slide Number Placeholder 1">
            <a:extLst>
              <a:ext uri="{FF2B5EF4-FFF2-40B4-BE49-F238E27FC236}">
                <a16:creationId xmlns:a16="http://schemas.microsoft.com/office/drawing/2014/main" id="{AC7A304B-BCAB-4985-9988-10E93EBF3B41}"/>
              </a:ext>
            </a:extLst>
          </p:cNvPr>
          <p:cNvSpPr>
            <a:spLocks noGrp="1"/>
          </p:cNvSpPr>
          <p:nvPr>
            <p:ph type="sldNum" sz="quarter" idx="12"/>
          </p:nvPr>
        </p:nvSpPr>
        <p:spPr/>
        <p:txBody>
          <a:bodyPr/>
          <a:lstStyle/>
          <a:p>
            <a:fld id="{00865948-8B76-4A50-B7DB-B45DBE1BD062}" type="slidenum">
              <a:rPr lang="fr-CH" smtClean="0"/>
              <a:t>22</a:t>
            </a:fld>
            <a:endParaRPr lang="fr-CH"/>
          </a:p>
        </p:txBody>
      </p:sp>
    </p:spTree>
    <p:extLst>
      <p:ext uri="{BB962C8B-B14F-4D97-AF65-F5344CB8AC3E}">
        <p14:creationId xmlns:p14="http://schemas.microsoft.com/office/powerpoint/2010/main" val="1221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50940A37-DD3C-4924-9BF9-DDA4439328CC}"/>
              </a:ext>
            </a:extLst>
          </p:cNvPr>
          <p:cNvPicPr>
            <a:picLocks noChangeAspect="1"/>
          </p:cNvPicPr>
          <p:nvPr/>
        </p:nvPicPr>
        <p:blipFill>
          <a:blip r:embed="rId4"/>
          <a:stretch>
            <a:fillRect/>
          </a:stretch>
        </p:blipFill>
        <p:spPr>
          <a:xfrm>
            <a:off x="1918143" y="1310662"/>
            <a:ext cx="8629541" cy="4859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3">
            <a:extLst>
              <a:ext uri="{FF2B5EF4-FFF2-40B4-BE49-F238E27FC236}">
                <a16:creationId xmlns:a16="http://schemas.microsoft.com/office/drawing/2014/main" id="{8E0DBC9C-E030-44AD-9EDB-6F6F8B2BFA4B}"/>
              </a:ext>
            </a:extLst>
          </p:cNvPr>
          <p:cNvSpPr txBox="1">
            <a:spLocks/>
          </p:cNvSpPr>
          <p:nvPr/>
        </p:nvSpPr>
        <p:spPr>
          <a:xfrm>
            <a:off x="838200" y="30490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Video</a:t>
            </a:r>
          </a:p>
        </p:txBody>
      </p:sp>
      <p:sp>
        <p:nvSpPr>
          <p:cNvPr id="2" name="Rectangle 1">
            <a:extLst>
              <a:ext uri="{FF2B5EF4-FFF2-40B4-BE49-F238E27FC236}">
                <a16:creationId xmlns:a16="http://schemas.microsoft.com/office/drawing/2014/main" id="{A02DAFFB-1AF3-428F-A343-58F63201D3B5}"/>
              </a:ext>
            </a:extLst>
          </p:cNvPr>
          <p:cNvSpPr/>
          <p:nvPr/>
        </p:nvSpPr>
        <p:spPr>
          <a:xfrm>
            <a:off x="1918143" y="1310662"/>
            <a:ext cx="3633535" cy="1200329"/>
          </a:xfrm>
          <a:prstGeom prst="rect">
            <a:avLst/>
          </a:prstGeom>
        </p:spPr>
        <p:txBody>
          <a:bodyPr wrap="square">
            <a:spAutoFit/>
          </a:bodyPr>
          <a:lstStyle/>
          <a:p>
            <a:r>
              <a:rPr lang="en-US" sz="2400" u="sng" dirty="0">
                <a:solidFill>
                  <a:schemeClr val="bg1"/>
                </a:solidFill>
              </a:rPr>
              <a:t>Safe disposing of wastewater in Ebola emergency</a:t>
            </a:r>
            <a:endParaRPr lang="fr-CH" sz="2400" dirty="0">
              <a:solidFill>
                <a:schemeClr val="bg1"/>
              </a:solidFill>
            </a:endParaRPr>
          </a:p>
        </p:txBody>
      </p:sp>
      <p:sp>
        <p:nvSpPr>
          <p:cNvPr id="8" name="Rectangle 7">
            <a:extLst>
              <a:ext uri="{FF2B5EF4-FFF2-40B4-BE49-F238E27FC236}">
                <a16:creationId xmlns:a16="http://schemas.microsoft.com/office/drawing/2014/main" id="{3320D8D9-19D4-42E9-B160-B61C85C4AEAC}"/>
              </a:ext>
            </a:extLst>
          </p:cNvPr>
          <p:cNvSpPr/>
          <p:nvPr/>
        </p:nvSpPr>
        <p:spPr>
          <a:xfrm>
            <a:off x="5080720" y="6515551"/>
            <a:ext cx="5074717" cy="369332"/>
          </a:xfrm>
          <a:prstGeom prst="rect">
            <a:avLst/>
          </a:prstGeom>
        </p:spPr>
        <p:txBody>
          <a:bodyPr wrap="square">
            <a:spAutoFit/>
          </a:bodyPr>
          <a:lstStyle/>
          <a:p>
            <a:r>
              <a:rPr lang="fr-CH" dirty="0">
                <a:solidFill>
                  <a:schemeClr val="bg1"/>
                </a:solidFill>
              </a:rPr>
              <a:t>https://www.youtube.com/watch?v=nFwfoSOe3Yc</a:t>
            </a:r>
          </a:p>
        </p:txBody>
      </p:sp>
      <p:sp>
        <p:nvSpPr>
          <p:cNvPr id="4" name="Rectangle 3">
            <a:extLst>
              <a:ext uri="{FF2B5EF4-FFF2-40B4-BE49-F238E27FC236}">
                <a16:creationId xmlns:a16="http://schemas.microsoft.com/office/drawing/2014/main" id="{53BB69DB-58CA-47D9-8DA6-0045B3061164}"/>
              </a:ext>
            </a:extLst>
          </p:cNvPr>
          <p:cNvSpPr/>
          <p:nvPr/>
        </p:nvSpPr>
        <p:spPr>
          <a:xfrm>
            <a:off x="1834548" y="6324158"/>
            <a:ext cx="4924938" cy="369332"/>
          </a:xfrm>
          <a:prstGeom prst="rect">
            <a:avLst/>
          </a:prstGeom>
        </p:spPr>
        <p:txBody>
          <a:bodyPr wrap="none">
            <a:spAutoFit/>
          </a:bodyPr>
          <a:lstStyle/>
          <a:p>
            <a:r>
              <a:rPr lang="fr-CH" dirty="0"/>
              <a:t>https://www.youtube.com/watch?v=nFwfoSOe3Yc</a:t>
            </a:r>
          </a:p>
        </p:txBody>
      </p:sp>
      <p:sp>
        <p:nvSpPr>
          <p:cNvPr id="5" name="Slide Number Placeholder 4">
            <a:extLst>
              <a:ext uri="{FF2B5EF4-FFF2-40B4-BE49-F238E27FC236}">
                <a16:creationId xmlns:a16="http://schemas.microsoft.com/office/drawing/2014/main" id="{4BB9D717-285F-473A-A3E8-CB00E2009326}"/>
              </a:ext>
            </a:extLst>
          </p:cNvPr>
          <p:cNvSpPr>
            <a:spLocks noGrp="1"/>
          </p:cNvSpPr>
          <p:nvPr>
            <p:ph type="sldNum" sz="quarter" idx="12"/>
          </p:nvPr>
        </p:nvSpPr>
        <p:spPr/>
        <p:txBody>
          <a:bodyPr/>
          <a:lstStyle/>
          <a:p>
            <a:fld id="{00865948-8B76-4A50-B7DB-B45DBE1BD062}" type="slidenum">
              <a:rPr lang="fr-CH" smtClean="0"/>
              <a:t>23</a:t>
            </a:fld>
            <a:endParaRPr lang="fr-CH"/>
          </a:p>
        </p:txBody>
      </p:sp>
    </p:spTree>
    <p:extLst>
      <p:ext uri="{BB962C8B-B14F-4D97-AF65-F5344CB8AC3E}">
        <p14:creationId xmlns:p14="http://schemas.microsoft.com/office/powerpoint/2010/main" val="337148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4CF82B6F-298C-452A-98CC-B83770B869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3514" y="1112483"/>
            <a:ext cx="7404971" cy="55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CE96790-4975-4353-98F0-BF44981CABB3}"/>
              </a:ext>
            </a:extLst>
          </p:cNvPr>
          <p:cNvSpPr txBox="1">
            <a:spLocks/>
          </p:cNvSpPr>
          <p:nvPr/>
        </p:nvSpPr>
        <p:spPr>
          <a:xfrm>
            <a:off x="838200" y="358685"/>
            <a:ext cx="10515600" cy="83107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IWRM- Integrated Water Resources Management</a:t>
            </a:r>
          </a:p>
        </p:txBody>
      </p:sp>
      <p:sp>
        <p:nvSpPr>
          <p:cNvPr id="2" name="Slide Number Placeholder 1">
            <a:extLst>
              <a:ext uri="{FF2B5EF4-FFF2-40B4-BE49-F238E27FC236}">
                <a16:creationId xmlns:a16="http://schemas.microsoft.com/office/drawing/2014/main" id="{FA39EB27-AB5E-4432-BCC6-0CF842D077C7}"/>
              </a:ext>
            </a:extLst>
          </p:cNvPr>
          <p:cNvSpPr>
            <a:spLocks noGrp="1"/>
          </p:cNvSpPr>
          <p:nvPr>
            <p:ph type="sldNum" sz="quarter" idx="12"/>
          </p:nvPr>
        </p:nvSpPr>
        <p:spPr/>
        <p:txBody>
          <a:bodyPr/>
          <a:lstStyle/>
          <a:p>
            <a:fld id="{00865948-8B76-4A50-B7DB-B45DBE1BD062}" type="slidenum">
              <a:rPr lang="fr-CH" smtClean="0"/>
              <a:t>24</a:t>
            </a:fld>
            <a:endParaRPr lang="fr-CH"/>
          </a:p>
        </p:txBody>
      </p:sp>
    </p:spTree>
    <p:extLst>
      <p:ext uri="{BB962C8B-B14F-4D97-AF65-F5344CB8AC3E}">
        <p14:creationId xmlns:p14="http://schemas.microsoft.com/office/powerpoint/2010/main" val="3077587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037" y="1668592"/>
            <a:ext cx="4826110" cy="4351338"/>
          </a:xfrm>
        </p:spPr>
        <p:txBody>
          <a:bodyPr>
            <a:normAutofit/>
          </a:bodyPr>
          <a:lstStyle/>
          <a:p>
            <a:pPr marL="0" indent="0">
              <a:buNone/>
            </a:pPr>
            <a:r>
              <a:rPr lang="en-US" b="1" u="sng" dirty="0"/>
              <a:t>Main Health Concerns</a:t>
            </a:r>
          </a:p>
          <a:p>
            <a:r>
              <a:rPr lang="en-US" dirty="0"/>
              <a:t>Attraction of vectors</a:t>
            </a:r>
          </a:p>
          <a:p>
            <a:r>
              <a:rPr lang="en-US" dirty="0"/>
              <a:t>Increase in insects counts</a:t>
            </a:r>
          </a:p>
          <a:p>
            <a:r>
              <a:rPr lang="en-US" dirty="0"/>
              <a:t>Bacteria transmission through flies to food</a:t>
            </a:r>
          </a:p>
          <a:p>
            <a:r>
              <a:rPr lang="en-US" dirty="0"/>
              <a:t>Potential pollution to surrounding soil and water</a:t>
            </a:r>
          </a:p>
          <a:p>
            <a:r>
              <a:rPr lang="en-US" dirty="0"/>
              <a:t>Bad smell and visual pollution</a:t>
            </a:r>
          </a:p>
        </p:txBody>
      </p:sp>
      <p:sp>
        <p:nvSpPr>
          <p:cNvPr id="6" name="Title 3">
            <a:extLst>
              <a:ext uri="{FF2B5EF4-FFF2-40B4-BE49-F238E27FC236}">
                <a16:creationId xmlns:a16="http://schemas.microsoft.com/office/drawing/2014/main" id="{1D438396-1451-4F30-9273-4A9F4726391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Solid Waste management</a:t>
            </a:r>
          </a:p>
        </p:txBody>
      </p:sp>
      <p:pic>
        <p:nvPicPr>
          <p:cNvPr id="8" name="Picture 7">
            <a:extLst>
              <a:ext uri="{FF2B5EF4-FFF2-40B4-BE49-F238E27FC236}">
                <a16:creationId xmlns:a16="http://schemas.microsoft.com/office/drawing/2014/main" id="{8A7D74C7-5C88-4010-8FAA-1209003A2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854" y="1659244"/>
            <a:ext cx="5390883" cy="3737431"/>
          </a:xfrm>
          <a:prstGeom prst="rect">
            <a:avLst/>
          </a:prstGeom>
        </p:spPr>
      </p:pic>
      <p:sp>
        <p:nvSpPr>
          <p:cNvPr id="2" name="Slide Number Placeholder 1">
            <a:extLst>
              <a:ext uri="{FF2B5EF4-FFF2-40B4-BE49-F238E27FC236}">
                <a16:creationId xmlns:a16="http://schemas.microsoft.com/office/drawing/2014/main" id="{E9F8E308-3C4C-4405-A695-A15EB995F5C4}"/>
              </a:ext>
            </a:extLst>
          </p:cNvPr>
          <p:cNvSpPr>
            <a:spLocks noGrp="1"/>
          </p:cNvSpPr>
          <p:nvPr>
            <p:ph type="sldNum" sz="quarter" idx="12"/>
          </p:nvPr>
        </p:nvSpPr>
        <p:spPr/>
        <p:txBody>
          <a:bodyPr/>
          <a:lstStyle/>
          <a:p>
            <a:fld id="{00865948-8B76-4A50-B7DB-B45DBE1BD062}" type="slidenum">
              <a:rPr lang="fr-CH" smtClean="0"/>
              <a:t>25</a:t>
            </a:fld>
            <a:endParaRPr lang="fr-CH"/>
          </a:p>
        </p:txBody>
      </p:sp>
    </p:spTree>
    <p:extLst>
      <p:ext uri="{BB962C8B-B14F-4D97-AF65-F5344CB8AC3E}">
        <p14:creationId xmlns:p14="http://schemas.microsoft.com/office/powerpoint/2010/main" val="330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490" y="1659244"/>
            <a:ext cx="5075016" cy="4985396"/>
          </a:xfrm>
        </p:spPr>
        <p:txBody>
          <a:bodyPr>
            <a:normAutofit/>
          </a:bodyPr>
          <a:lstStyle/>
          <a:p>
            <a:pPr marL="0" indent="0">
              <a:buNone/>
            </a:pPr>
            <a:r>
              <a:rPr lang="en-US" sz="2400" b="1" dirty="0"/>
              <a:t>Appropriate solutions</a:t>
            </a:r>
            <a:r>
              <a:rPr lang="en-US" sz="2400" dirty="0"/>
              <a:t> for collection, transport, treatment (if possible) and disposal have to be found.</a:t>
            </a:r>
          </a:p>
          <a:p>
            <a:pPr marL="0" indent="0">
              <a:buNone/>
            </a:pPr>
            <a:r>
              <a:rPr lang="en-US" sz="2400" dirty="0"/>
              <a:t>In an </a:t>
            </a:r>
            <a:r>
              <a:rPr lang="en-US" sz="2400" b="1" dirty="0"/>
              <a:t>emergency situation</a:t>
            </a:r>
            <a:r>
              <a:rPr lang="en-US" sz="2400" dirty="0"/>
              <a:t>, the best option for disposal are often refuse pits (household level) or refuse trenches (on communal level).</a:t>
            </a:r>
          </a:p>
          <a:p>
            <a:pPr marL="0" indent="0">
              <a:buNone/>
            </a:pPr>
            <a:r>
              <a:rPr lang="en-US" sz="2400" dirty="0"/>
              <a:t>Important:</a:t>
            </a:r>
          </a:p>
          <a:p>
            <a:pPr>
              <a:buFont typeface="Wingdings" panose="05000000000000000000" pitchFamily="2" charset="2"/>
              <a:buChar char="à"/>
            </a:pPr>
            <a:r>
              <a:rPr lang="en-US" sz="2400" dirty="0">
                <a:sym typeface="Wingdings" panose="05000000000000000000" pitchFamily="2" charset="2"/>
              </a:rPr>
              <a:t> keep &gt;1.5m to groundwater-level</a:t>
            </a:r>
          </a:p>
          <a:p>
            <a:pPr>
              <a:buFont typeface="Wingdings" panose="05000000000000000000" pitchFamily="2" charset="2"/>
              <a:buChar char="à"/>
            </a:pPr>
            <a:r>
              <a:rPr lang="en-US" sz="2400" dirty="0">
                <a:sym typeface="Wingdings" panose="05000000000000000000" pitchFamily="2" charset="2"/>
              </a:rPr>
              <a:t> cover with soil-layer every day</a:t>
            </a:r>
          </a:p>
          <a:p>
            <a:pPr>
              <a:buFont typeface="Wingdings" panose="05000000000000000000" pitchFamily="2" charset="2"/>
              <a:buChar char="à"/>
            </a:pPr>
            <a:r>
              <a:rPr lang="en-US" sz="2400" dirty="0">
                <a:sym typeface="Wingdings" panose="05000000000000000000" pitchFamily="2" charset="2"/>
              </a:rPr>
              <a:t> fence the pit properly</a:t>
            </a:r>
          </a:p>
          <a:p>
            <a:pPr>
              <a:buFont typeface="Wingdings" panose="05000000000000000000" pitchFamily="2" charset="2"/>
              <a:buChar char="à"/>
            </a:pPr>
            <a:r>
              <a:rPr lang="en-US" sz="2400" dirty="0"/>
              <a:t> inform, train and equip population</a:t>
            </a:r>
          </a:p>
        </p:txBody>
      </p:sp>
      <p:sp>
        <p:nvSpPr>
          <p:cNvPr id="6" name="Title 3">
            <a:extLst>
              <a:ext uri="{FF2B5EF4-FFF2-40B4-BE49-F238E27FC236}">
                <a16:creationId xmlns:a16="http://schemas.microsoft.com/office/drawing/2014/main" id="{1D438396-1451-4F30-9273-4A9F4726391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Solid Waste management</a:t>
            </a:r>
          </a:p>
        </p:txBody>
      </p:sp>
      <p:pic>
        <p:nvPicPr>
          <p:cNvPr id="5" name="Picture 3">
            <a:extLst>
              <a:ext uri="{FF2B5EF4-FFF2-40B4-BE49-F238E27FC236}">
                <a16:creationId xmlns:a16="http://schemas.microsoft.com/office/drawing/2014/main" id="{E7A96E86-BCC8-4BB2-A821-2F958690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06" y="1659244"/>
            <a:ext cx="5410214" cy="4170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F5FC0730-81E3-4E95-B858-3EF16ED5EA8E}"/>
              </a:ext>
            </a:extLst>
          </p:cNvPr>
          <p:cNvSpPr>
            <a:spLocks noGrp="1"/>
          </p:cNvSpPr>
          <p:nvPr>
            <p:ph type="sldNum" sz="quarter" idx="12"/>
          </p:nvPr>
        </p:nvSpPr>
        <p:spPr/>
        <p:txBody>
          <a:bodyPr/>
          <a:lstStyle/>
          <a:p>
            <a:fld id="{00865948-8B76-4A50-B7DB-B45DBE1BD062}" type="slidenum">
              <a:rPr lang="fr-CH" smtClean="0"/>
              <a:t>26</a:t>
            </a:fld>
            <a:endParaRPr lang="fr-CH"/>
          </a:p>
        </p:txBody>
      </p:sp>
    </p:spTree>
    <p:extLst>
      <p:ext uri="{BB962C8B-B14F-4D97-AF65-F5344CB8AC3E}">
        <p14:creationId xmlns:p14="http://schemas.microsoft.com/office/powerpoint/2010/main" val="190509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http://www.promecon.fi/images/kill.jpg">
            <a:extLst>
              <a:ext uri="{FF2B5EF4-FFF2-40B4-BE49-F238E27FC236}">
                <a16:creationId xmlns:a16="http://schemas.microsoft.com/office/drawing/2014/main" id="{4245ABEA-14CE-4212-957A-042F836C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1700213"/>
            <a:ext cx="598328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83F1C08F-35CB-46CE-BE74-2177EF7D6095}"/>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Medical Waste Disposal</a:t>
            </a:r>
          </a:p>
        </p:txBody>
      </p:sp>
      <p:sp>
        <p:nvSpPr>
          <p:cNvPr id="2" name="Slide Number Placeholder 1">
            <a:extLst>
              <a:ext uri="{FF2B5EF4-FFF2-40B4-BE49-F238E27FC236}">
                <a16:creationId xmlns:a16="http://schemas.microsoft.com/office/drawing/2014/main" id="{8646206B-9D35-4916-AFF5-65BE6C59F6C3}"/>
              </a:ext>
            </a:extLst>
          </p:cNvPr>
          <p:cNvSpPr>
            <a:spLocks noGrp="1"/>
          </p:cNvSpPr>
          <p:nvPr>
            <p:ph type="sldNum" sz="quarter" idx="12"/>
          </p:nvPr>
        </p:nvSpPr>
        <p:spPr/>
        <p:txBody>
          <a:bodyPr/>
          <a:lstStyle/>
          <a:p>
            <a:fld id="{00865948-8B76-4A50-B7DB-B45DBE1BD062}" type="slidenum">
              <a:rPr lang="fr-CH" smtClean="0"/>
              <a:t>27</a:t>
            </a:fld>
            <a:endParaRPr lang="fr-CH"/>
          </a:p>
        </p:txBody>
      </p:sp>
    </p:spTree>
    <p:extLst>
      <p:ext uri="{BB962C8B-B14F-4D97-AF65-F5344CB8AC3E}">
        <p14:creationId xmlns:p14="http://schemas.microsoft.com/office/powerpoint/2010/main" val="391241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6D88F8D-D766-4E50-AF86-DA9B8AE57B6B}"/>
              </a:ext>
            </a:extLst>
          </p:cNvPr>
          <p:cNvSpPr>
            <a:spLocks noGrp="1"/>
          </p:cNvSpPr>
          <p:nvPr>
            <p:ph type="title"/>
          </p:nvPr>
        </p:nvSpPr>
        <p:spPr>
          <a:xfrm>
            <a:off x="1989573" y="4814051"/>
            <a:ext cx="8534400"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3200" dirty="0">
                <a:latin typeface="+mn-lt"/>
              </a:rPr>
              <a:t>What types of medical waste do you know?</a:t>
            </a:r>
          </a:p>
        </p:txBody>
      </p:sp>
      <p:grpSp>
        <p:nvGrpSpPr>
          <p:cNvPr id="12" name="Group 2">
            <a:extLst>
              <a:ext uri="{FF2B5EF4-FFF2-40B4-BE49-F238E27FC236}">
                <a16:creationId xmlns:a16="http://schemas.microsoft.com/office/drawing/2014/main" id="{D675CCEE-C566-4E20-805B-061FAD6DB326}"/>
              </a:ext>
            </a:extLst>
          </p:cNvPr>
          <p:cNvGrpSpPr>
            <a:grpSpLocks/>
          </p:cNvGrpSpPr>
          <p:nvPr/>
        </p:nvGrpSpPr>
        <p:grpSpPr bwMode="auto">
          <a:xfrm>
            <a:off x="4306887" y="456363"/>
            <a:ext cx="3578225" cy="4357688"/>
            <a:chOff x="1776" y="-48"/>
            <a:chExt cx="2254" cy="2745"/>
          </a:xfrm>
        </p:grpSpPr>
        <p:sp>
          <p:nvSpPr>
            <p:cNvPr id="13" name="Text Box 3">
              <a:extLst>
                <a:ext uri="{FF2B5EF4-FFF2-40B4-BE49-F238E27FC236}">
                  <a16:creationId xmlns:a16="http://schemas.microsoft.com/office/drawing/2014/main" id="{9876D3AC-503F-4EB8-96F3-19E6F627D067}"/>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14" name="Oval 4">
              <a:extLst>
                <a:ext uri="{FF2B5EF4-FFF2-40B4-BE49-F238E27FC236}">
                  <a16:creationId xmlns:a16="http://schemas.microsoft.com/office/drawing/2014/main" id="{743689FA-9DEE-4B26-BCDA-169F34EAB299}"/>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E6A6AF88-8719-4C35-ABA1-900F9DBE17BA}"/>
              </a:ext>
            </a:extLst>
          </p:cNvPr>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2436426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id="{EBCE0D36-B6F5-4184-BAF5-F9E61100D08A}"/>
              </a:ext>
            </a:extLst>
          </p:cNvPr>
          <p:cNvSpPr txBox="1">
            <a:spLocks/>
          </p:cNvSpPr>
          <p:nvPr/>
        </p:nvSpPr>
        <p:spPr bwMode="auto">
          <a:xfrm>
            <a:off x="1881188" y="4857750"/>
            <a:ext cx="8482012"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Times New Roman" panose="02020603050405020304" pitchFamily="18" charset="0"/>
              <a:buNone/>
            </a:pPr>
            <a:endParaRPr lang="fr-CA" altLang="fr-FR" sz="3200">
              <a:solidFill>
                <a:srgbClr val="CCECFF"/>
              </a:solidFill>
              <a:latin typeface="Arial" panose="020B0604020202020204" pitchFamily="34" charset="0"/>
              <a:ea typeface="Arial Unicode MS" panose="020B0604020202020204" pitchFamily="34" charset="-128"/>
            </a:endParaRPr>
          </a:p>
        </p:txBody>
      </p:sp>
      <p:graphicFrame>
        <p:nvGraphicFramePr>
          <p:cNvPr id="2" name="Graphique 6">
            <a:extLst>
              <a:ext uri="{FF2B5EF4-FFF2-40B4-BE49-F238E27FC236}">
                <a16:creationId xmlns:a16="http://schemas.microsoft.com/office/drawing/2014/main" id="{E153C36E-B97F-4517-8DC1-A690554E549A}"/>
              </a:ext>
            </a:extLst>
          </p:cNvPr>
          <p:cNvGraphicFramePr>
            <a:graphicFrameLocks/>
          </p:cNvGraphicFramePr>
          <p:nvPr>
            <p:extLst>
              <p:ext uri="{D42A27DB-BD31-4B8C-83A1-F6EECF244321}">
                <p14:modId xmlns:p14="http://schemas.microsoft.com/office/powerpoint/2010/main" val="3285750129"/>
              </p:ext>
            </p:extLst>
          </p:nvPr>
        </p:nvGraphicFramePr>
        <p:xfrm>
          <a:off x="1539369" y="1583464"/>
          <a:ext cx="9723438" cy="554648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65AA0281-0C08-4F39-97C6-4140E233678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Composition of Medical Waste</a:t>
            </a:r>
          </a:p>
        </p:txBody>
      </p:sp>
      <p:sp>
        <p:nvSpPr>
          <p:cNvPr id="3" name="Slide Number Placeholder 2">
            <a:extLst>
              <a:ext uri="{FF2B5EF4-FFF2-40B4-BE49-F238E27FC236}">
                <a16:creationId xmlns:a16="http://schemas.microsoft.com/office/drawing/2014/main" id="{94392609-981B-4BD0-9DF4-9EA058433F4F}"/>
              </a:ext>
            </a:extLst>
          </p:cNvPr>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59492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256200C7-BDA4-4834-83C8-638A993952E6}"/>
              </a:ext>
            </a:extLst>
          </p:cNvPr>
          <p:cNvSpPr>
            <a:spLocks noGrp="1"/>
          </p:cNvSpPr>
          <p:nvPr>
            <p:ph idx="1"/>
          </p:nvPr>
        </p:nvSpPr>
        <p:spPr>
          <a:xfrm>
            <a:off x="6910993" y="2372825"/>
            <a:ext cx="4094408" cy="3308149"/>
          </a:xfrm>
        </p:spPr>
        <p:txBody>
          <a:bodyPr/>
          <a:lstStyle/>
          <a:p>
            <a:pPr eaLnBrk="1" hangingPunct="1"/>
            <a:r>
              <a:rPr lang="en-US" altLang="fr-FR" dirty="0"/>
              <a:t>Transmission cycle</a:t>
            </a:r>
          </a:p>
          <a:p>
            <a:r>
              <a:rPr lang="en-US" altLang="fr-FR" dirty="0"/>
              <a:t>Hygiene promotion</a:t>
            </a:r>
          </a:p>
          <a:p>
            <a:pPr eaLnBrk="1" hangingPunct="1"/>
            <a:r>
              <a:rPr lang="en-US" altLang="fr-FR" dirty="0"/>
              <a:t>Excreta disposal</a:t>
            </a:r>
          </a:p>
          <a:p>
            <a:pPr eaLnBrk="1" hangingPunct="1"/>
            <a:r>
              <a:rPr lang="en-US" altLang="fr-FR" dirty="0"/>
              <a:t>Solid waste disposal</a:t>
            </a:r>
          </a:p>
          <a:p>
            <a:pPr eaLnBrk="1" hangingPunct="1"/>
            <a:r>
              <a:rPr lang="en-US" altLang="fr-FR" dirty="0"/>
              <a:t>Medical waste disposal</a:t>
            </a:r>
          </a:p>
          <a:p>
            <a:pPr eaLnBrk="1" hangingPunct="1"/>
            <a:r>
              <a:rPr lang="en-US" altLang="fr-FR" dirty="0"/>
              <a:t>Vector control</a:t>
            </a:r>
          </a:p>
        </p:txBody>
      </p:sp>
      <p:sp>
        <p:nvSpPr>
          <p:cNvPr id="4" name="Title 3">
            <a:extLst>
              <a:ext uri="{FF2B5EF4-FFF2-40B4-BE49-F238E27FC236}">
                <a16:creationId xmlns:a16="http://schemas.microsoft.com/office/drawing/2014/main" id="{28147308-F452-4AEA-A70A-7185400BC9F8}"/>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Environmental Sanitation</a:t>
            </a:r>
          </a:p>
        </p:txBody>
      </p:sp>
      <p:grpSp>
        <p:nvGrpSpPr>
          <p:cNvPr id="5" name="Group 4">
            <a:extLst>
              <a:ext uri="{FF2B5EF4-FFF2-40B4-BE49-F238E27FC236}">
                <a16:creationId xmlns:a16="http://schemas.microsoft.com/office/drawing/2014/main" id="{8713841F-4B73-40B0-998A-E984A4FA8F33}"/>
              </a:ext>
            </a:extLst>
          </p:cNvPr>
          <p:cNvGrpSpPr/>
          <p:nvPr/>
        </p:nvGrpSpPr>
        <p:grpSpPr>
          <a:xfrm>
            <a:off x="926812" y="1319688"/>
            <a:ext cx="4254805" cy="5299997"/>
            <a:chOff x="738808" y="862488"/>
            <a:chExt cx="4254805" cy="5299997"/>
          </a:xfrm>
        </p:grpSpPr>
        <p:pic>
          <p:nvPicPr>
            <p:cNvPr id="2" name="Picture 1">
              <a:extLst>
                <a:ext uri="{FF2B5EF4-FFF2-40B4-BE49-F238E27FC236}">
                  <a16:creationId xmlns:a16="http://schemas.microsoft.com/office/drawing/2014/main" id="{00498833-B153-405D-B8A5-48AE2DCB0F47}"/>
                </a:ext>
              </a:extLst>
            </p:cNvPr>
            <p:cNvPicPr>
              <a:picLocks noChangeAspect="1"/>
            </p:cNvPicPr>
            <p:nvPr/>
          </p:nvPicPr>
          <p:blipFill>
            <a:blip r:embed="rId2"/>
            <a:stretch>
              <a:fillRect/>
            </a:stretch>
          </p:blipFill>
          <p:spPr>
            <a:xfrm>
              <a:off x="738808" y="862488"/>
              <a:ext cx="4254805" cy="4837951"/>
            </a:xfrm>
            <a:prstGeom prst="rect">
              <a:avLst/>
            </a:prstGeom>
          </p:spPr>
        </p:pic>
        <p:sp>
          <p:nvSpPr>
            <p:cNvPr id="3" name="Rectangle 2">
              <a:extLst>
                <a:ext uri="{FF2B5EF4-FFF2-40B4-BE49-F238E27FC236}">
                  <a16:creationId xmlns:a16="http://schemas.microsoft.com/office/drawing/2014/main" id="{2ABABE08-C84F-4B93-8604-FC33A0878010}"/>
                </a:ext>
              </a:extLst>
            </p:cNvPr>
            <p:cNvSpPr/>
            <p:nvPr/>
          </p:nvSpPr>
          <p:spPr>
            <a:xfrm>
              <a:off x="1662579" y="5823931"/>
              <a:ext cx="2719206" cy="338554"/>
            </a:xfrm>
            <a:prstGeom prst="rect">
              <a:avLst/>
            </a:prstGeom>
          </p:spPr>
          <p:txBody>
            <a:bodyPr wrap="none">
              <a:spAutoFit/>
            </a:bodyPr>
            <a:lstStyle/>
            <a:p>
              <a:r>
                <a:rPr lang="fr-CH" sz="1600" dirty="0"/>
                <a:t>https://www.wateraid.org/uk/</a:t>
              </a:r>
            </a:p>
          </p:txBody>
        </p:sp>
      </p:grpSp>
      <p:sp>
        <p:nvSpPr>
          <p:cNvPr id="6" name="Slide Number Placeholder 5">
            <a:extLst>
              <a:ext uri="{FF2B5EF4-FFF2-40B4-BE49-F238E27FC236}">
                <a16:creationId xmlns:a16="http://schemas.microsoft.com/office/drawing/2014/main" id="{B4BCE3E3-AA0E-471E-B469-D124871091A7}"/>
              </a:ext>
            </a:extLst>
          </p:cNvPr>
          <p:cNvSpPr>
            <a:spLocks noGrp="1"/>
          </p:cNvSpPr>
          <p:nvPr>
            <p:ph type="sldNum" sz="quarter" idx="12"/>
          </p:nvPr>
        </p:nvSpPr>
        <p:spPr/>
        <p:txBody>
          <a:bodyPr/>
          <a:lstStyle/>
          <a:p>
            <a:fld id="{00865948-8B76-4A50-B7DB-B45DBE1BD062}" type="slidenum">
              <a:rPr lang="fr-CH" smtClean="0"/>
              <a:t>3</a:t>
            </a:fld>
            <a:endParaRPr lang="fr-CH"/>
          </a:p>
        </p:txBody>
      </p:sp>
    </p:spTree>
    <p:extLst>
      <p:ext uri="{BB962C8B-B14F-4D97-AF65-F5344CB8AC3E}">
        <p14:creationId xmlns:p14="http://schemas.microsoft.com/office/powerpoint/2010/main" val="4190418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a:extLst>
              <a:ext uri="{FF2B5EF4-FFF2-40B4-BE49-F238E27FC236}">
                <a16:creationId xmlns:a16="http://schemas.microsoft.com/office/drawing/2014/main" id="{34CDD7C2-AFE4-41EB-9ADA-5453133FC019}"/>
              </a:ext>
            </a:extLst>
          </p:cNvPr>
          <p:cNvSpPr txBox="1">
            <a:spLocks/>
          </p:cNvSpPr>
          <p:nvPr/>
        </p:nvSpPr>
        <p:spPr bwMode="auto">
          <a:xfrm>
            <a:off x="2133600" y="273050"/>
            <a:ext cx="80772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endParaRPr lang="fr-CA" altLang="fr-FR" sz="4400">
              <a:latin typeface="Tw Cen MT" panose="020B0602020104020603" pitchFamily="34" charset="0"/>
              <a:ea typeface="SimSun" panose="02010600030101010101" pitchFamily="2" charset="-122"/>
            </a:endParaRPr>
          </a:p>
        </p:txBody>
      </p:sp>
      <p:pic>
        <p:nvPicPr>
          <p:cNvPr id="39941" name="Content Placeholder 7">
            <a:extLst>
              <a:ext uri="{FF2B5EF4-FFF2-40B4-BE49-F238E27FC236}">
                <a16:creationId xmlns:a16="http://schemas.microsoft.com/office/drawing/2014/main" id="{1EF188E2-DC21-4E86-83DC-3F87539F8B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5833" y="1020585"/>
            <a:ext cx="6864981" cy="4655280"/>
          </a:xfrm>
        </p:spPr>
      </p:pic>
      <p:sp>
        <p:nvSpPr>
          <p:cNvPr id="6" name="Title 3">
            <a:extLst>
              <a:ext uri="{FF2B5EF4-FFF2-40B4-BE49-F238E27FC236}">
                <a16:creationId xmlns:a16="http://schemas.microsoft.com/office/drawing/2014/main" id="{FDBA552C-AD99-4923-B664-E9AA5EBD299A}"/>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Principals of Medical Waste Management</a:t>
            </a:r>
          </a:p>
        </p:txBody>
      </p:sp>
      <p:sp>
        <p:nvSpPr>
          <p:cNvPr id="3" name="Rectangle 2">
            <a:extLst>
              <a:ext uri="{FF2B5EF4-FFF2-40B4-BE49-F238E27FC236}">
                <a16:creationId xmlns:a16="http://schemas.microsoft.com/office/drawing/2014/main" id="{D2874FBB-8AED-45B0-BFC3-8F3D23F39FC9}"/>
              </a:ext>
            </a:extLst>
          </p:cNvPr>
          <p:cNvSpPr/>
          <p:nvPr/>
        </p:nvSpPr>
        <p:spPr>
          <a:xfrm>
            <a:off x="7957577" y="2492477"/>
            <a:ext cx="3655788" cy="1508105"/>
          </a:xfrm>
          <a:prstGeom prst="rect">
            <a:avLst/>
          </a:prstGeom>
          <a:solidFill>
            <a:srgbClr val="00B0F0">
              <a:alpha val="17000"/>
            </a:srgbClr>
          </a:solidFill>
        </p:spPr>
        <p:txBody>
          <a:bodyPr wrap="square">
            <a:spAutoFit/>
          </a:bodyPr>
          <a:lstStyle/>
          <a:p>
            <a:pPr algn="just">
              <a:spcBef>
                <a:spcPts val="600"/>
              </a:spcBef>
              <a:spcAft>
                <a:spcPts val="600"/>
              </a:spcAft>
              <a:tabLst>
                <a:tab pos="180340" algn="l"/>
              </a:tabLst>
            </a:pPr>
            <a:r>
              <a:rPr lang="en-US" dirty="0">
                <a:cs typeface="Times New Roman"/>
              </a:rPr>
              <a:t>First steps should always be </a:t>
            </a:r>
            <a:r>
              <a:rPr lang="en-US" u="sng" dirty="0">
                <a:cs typeface="Times New Roman"/>
              </a:rPr>
              <a:t>Prevention and Reduction</a:t>
            </a:r>
            <a:r>
              <a:rPr lang="en-US" dirty="0">
                <a:cs typeface="Times New Roman"/>
              </a:rPr>
              <a:t>: </a:t>
            </a:r>
          </a:p>
          <a:p>
            <a:pPr marL="285750" indent="-285750" algn="just">
              <a:spcBef>
                <a:spcPts val="600"/>
              </a:spcBef>
              <a:spcAft>
                <a:spcPts val="600"/>
              </a:spcAft>
              <a:buFont typeface="Arial" panose="020B0604020202020204" pitchFamily="34" charset="0"/>
              <a:buChar char="•"/>
              <a:tabLst>
                <a:tab pos="180340" algn="l"/>
              </a:tabLst>
            </a:pPr>
            <a:r>
              <a:rPr lang="en-US" dirty="0">
                <a:cs typeface="Times New Roman"/>
              </a:rPr>
              <a:t>by using the least toxic products</a:t>
            </a:r>
          </a:p>
          <a:p>
            <a:pPr marL="285750" indent="-285750" algn="just">
              <a:spcBef>
                <a:spcPts val="600"/>
              </a:spcBef>
              <a:spcAft>
                <a:spcPts val="600"/>
              </a:spcAft>
              <a:buFont typeface="Arial" panose="020B0604020202020204" pitchFamily="34" charset="0"/>
              <a:buChar char="•"/>
              <a:tabLst>
                <a:tab pos="180340" algn="l"/>
              </a:tabLst>
            </a:pPr>
            <a:r>
              <a:rPr lang="en-US" dirty="0">
                <a:cs typeface="Times New Roman"/>
              </a:rPr>
              <a:t>by segregation of waste</a:t>
            </a:r>
          </a:p>
        </p:txBody>
      </p:sp>
      <p:sp>
        <p:nvSpPr>
          <p:cNvPr id="4" name="Rectangle 3">
            <a:extLst>
              <a:ext uri="{FF2B5EF4-FFF2-40B4-BE49-F238E27FC236}">
                <a16:creationId xmlns:a16="http://schemas.microsoft.com/office/drawing/2014/main" id="{1FA8DBCF-1BC5-4ED6-9D87-DB6604850136}"/>
              </a:ext>
            </a:extLst>
          </p:cNvPr>
          <p:cNvSpPr/>
          <p:nvPr/>
        </p:nvSpPr>
        <p:spPr>
          <a:xfrm>
            <a:off x="6559061" y="4475286"/>
            <a:ext cx="5054303" cy="1785104"/>
          </a:xfrm>
          <a:prstGeom prst="rect">
            <a:avLst/>
          </a:prstGeom>
          <a:solidFill>
            <a:srgbClr val="00B0F0">
              <a:alpha val="17000"/>
            </a:srgbClr>
          </a:solidFill>
        </p:spPr>
        <p:txBody>
          <a:bodyPr wrap="square">
            <a:spAutoFit/>
          </a:bodyPr>
          <a:lstStyle/>
          <a:p>
            <a:pPr lvl="0" algn="just">
              <a:spcBef>
                <a:spcPts val="600"/>
              </a:spcBef>
              <a:spcAft>
                <a:spcPts val="600"/>
              </a:spcAft>
              <a:tabLst>
                <a:tab pos="180340" algn="l"/>
              </a:tabLst>
            </a:pPr>
            <a:r>
              <a:rPr lang="en-US" u="sng" dirty="0">
                <a:ea typeface="Times New Roman"/>
                <a:cs typeface="Times New Roman"/>
              </a:rPr>
              <a:t>Segregation</a:t>
            </a:r>
            <a:r>
              <a:rPr lang="en-US" dirty="0">
                <a:ea typeface="Times New Roman"/>
                <a:cs typeface="Times New Roman"/>
              </a:rPr>
              <a:t>: </a:t>
            </a:r>
          </a:p>
          <a:p>
            <a:pPr marL="285750" lvl="0" indent="-285750" algn="just">
              <a:spcBef>
                <a:spcPts val="600"/>
              </a:spcBef>
              <a:spcAft>
                <a:spcPts val="600"/>
              </a:spcAft>
              <a:buFont typeface="Arial" panose="020B0604020202020204" pitchFamily="34" charset="0"/>
              <a:buChar char="•"/>
              <a:tabLst>
                <a:tab pos="180340" algn="l"/>
              </a:tabLst>
            </a:pPr>
            <a:r>
              <a:rPr lang="en-US" dirty="0">
                <a:ea typeface="Times New Roman"/>
                <a:cs typeface="Times New Roman"/>
              </a:rPr>
              <a:t>Sorting</a:t>
            </a:r>
            <a:r>
              <a:rPr lang="fr-FR" dirty="0">
                <a:ea typeface="Times New Roman"/>
                <a:cs typeface="Times New Roman"/>
              </a:rPr>
              <a:t> </a:t>
            </a:r>
            <a:r>
              <a:rPr lang="en-US" dirty="0">
                <a:ea typeface="Times New Roman"/>
                <a:cs typeface="Times New Roman"/>
              </a:rPr>
              <a:t>wastes</a:t>
            </a:r>
            <a:r>
              <a:rPr lang="fr-FR" dirty="0">
                <a:ea typeface="Times New Roman"/>
                <a:cs typeface="Times New Roman"/>
              </a:rPr>
              <a:t> </a:t>
            </a:r>
            <a:r>
              <a:rPr lang="en-US" dirty="0">
                <a:ea typeface="Times New Roman"/>
                <a:cs typeface="Times New Roman"/>
              </a:rPr>
              <a:t>is</a:t>
            </a:r>
            <a:r>
              <a:rPr lang="fr-FR" dirty="0">
                <a:ea typeface="Times New Roman"/>
                <a:cs typeface="Times New Roman"/>
              </a:rPr>
              <a:t> </a:t>
            </a:r>
            <a:r>
              <a:rPr lang="en-US" dirty="0">
                <a:ea typeface="Times New Roman"/>
                <a:cs typeface="Times New Roman"/>
              </a:rPr>
              <a:t>always</a:t>
            </a:r>
            <a:r>
              <a:rPr lang="fr-FR" dirty="0">
                <a:ea typeface="Times New Roman"/>
                <a:cs typeface="Times New Roman"/>
              </a:rPr>
              <a:t> the </a:t>
            </a:r>
            <a:r>
              <a:rPr lang="en-US" dirty="0">
                <a:ea typeface="Times New Roman"/>
                <a:cs typeface="Times New Roman"/>
              </a:rPr>
              <a:t>responsibility</a:t>
            </a:r>
            <a:r>
              <a:rPr lang="fr-FR" dirty="0">
                <a:ea typeface="Times New Roman"/>
                <a:cs typeface="Times New Roman"/>
              </a:rPr>
              <a:t> of the </a:t>
            </a:r>
            <a:r>
              <a:rPr lang="en-US" dirty="0">
                <a:ea typeface="Times New Roman"/>
                <a:cs typeface="Times New Roman"/>
              </a:rPr>
              <a:t>person</a:t>
            </a:r>
            <a:r>
              <a:rPr lang="fr-FR" dirty="0">
                <a:ea typeface="Times New Roman"/>
                <a:cs typeface="Times New Roman"/>
              </a:rPr>
              <a:t> </a:t>
            </a:r>
            <a:r>
              <a:rPr lang="en-US" dirty="0">
                <a:ea typeface="Times New Roman"/>
                <a:cs typeface="Times New Roman"/>
              </a:rPr>
              <a:t>producing</a:t>
            </a:r>
            <a:r>
              <a:rPr lang="fr-FR" dirty="0">
                <a:ea typeface="Times New Roman"/>
                <a:cs typeface="Times New Roman"/>
              </a:rPr>
              <a:t> </a:t>
            </a:r>
            <a:r>
              <a:rPr lang="en-US" dirty="0">
                <a:ea typeface="Times New Roman"/>
                <a:cs typeface="Times New Roman"/>
              </a:rPr>
              <a:t>it</a:t>
            </a:r>
            <a:r>
              <a:rPr lang="fr-FR" dirty="0">
                <a:ea typeface="Times New Roman"/>
                <a:cs typeface="Times New Roman"/>
              </a:rPr>
              <a:t>. </a:t>
            </a:r>
            <a:endParaRPr lang="fr-CA" dirty="0">
              <a:ea typeface="Times New Roman"/>
              <a:cs typeface="Times New Roman"/>
            </a:endParaRPr>
          </a:p>
          <a:p>
            <a:pPr marL="342900" lvl="0" indent="-342900" algn="just">
              <a:spcBef>
                <a:spcPts val="600"/>
              </a:spcBef>
              <a:spcAft>
                <a:spcPts val="600"/>
              </a:spcAft>
              <a:buFont typeface="Arial" panose="020B0604020202020204" pitchFamily="34" charset="0"/>
              <a:buChar char="•"/>
              <a:tabLst>
                <a:tab pos="180340" algn="l"/>
              </a:tabLst>
            </a:pPr>
            <a:r>
              <a:rPr lang="en-US" dirty="0">
                <a:ea typeface="Times New Roman"/>
                <a:cs typeface="Times New Roman"/>
              </a:rPr>
              <a:t>Sorting</a:t>
            </a:r>
            <a:r>
              <a:rPr lang="fr-FR" dirty="0">
                <a:ea typeface="Times New Roman"/>
                <a:cs typeface="Times New Roman"/>
              </a:rPr>
              <a:t> must </a:t>
            </a:r>
            <a:r>
              <a:rPr lang="en-US" dirty="0">
                <a:ea typeface="Times New Roman"/>
                <a:cs typeface="Times New Roman"/>
              </a:rPr>
              <a:t>take</a:t>
            </a:r>
            <a:r>
              <a:rPr lang="fr-FR" dirty="0">
                <a:ea typeface="Times New Roman"/>
                <a:cs typeface="Times New Roman"/>
              </a:rPr>
              <a:t> place as close as possible </a:t>
            </a:r>
            <a:r>
              <a:rPr lang="en-US" dirty="0">
                <a:ea typeface="Times New Roman"/>
                <a:cs typeface="Times New Roman"/>
              </a:rPr>
              <a:t>from</a:t>
            </a:r>
            <a:r>
              <a:rPr lang="fr-FR" dirty="0">
                <a:ea typeface="Times New Roman"/>
                <a:cs typeface="Times New Roman"/>
              </a:rPr>
              <a:t> </a:t>
            </a:r>
            <a:r>
              <a:rPr lang="en-US" dirty="0">
                <a:ea typeface="Times New Roman"/>
                <a:cs typeface="Times New Roman"/>
              </a:rPr>
              <a:t>where</a:t>
            </a:r>
            <a:r>
              <a:rPr lang="fr-FR" dirty="0">
                <a:ea typeface="Times New Roman"/>
                <a:cs typeface="Times New Roman"/>
              </a:rPr>
              <a:t> </a:t>
            </a:r>
            <a:r>
              <a:rPr lang="en-US" dirty="0">
                <a:ea typeface="Times New Roman"/>
                <a:cs typeface="Times New Roman"/>
              </a:rPr>
              <a:t>it</a:t>
            </a:r>
            <a:r>
              <a:rPr lang="fr-FR" dirty="0">
                <a:ea typeface="Times New Roman"/>
                <a:cs typeface="Times New Roman"/>
              </a:rPr>
              <a:t> has been </a:t>
            </a:r>
            <a:r>
              <a:rPr lang="en-US" dirty="0">
                <a:ea typeface="Times New Roman"/>
                <a:cs typeface="Times New Roman"/>
              </a:rPr>
              <a:t>produced</a:t>
            </a:r>
            <a:r>
              <a:rPr lang="fr-FR" dirty="0">
                <a:ea typeface="Times New Roman"/>
                <a:cs typeface="Times New Roman"/>
              </a:rPr>
              <a:t>.</a:t>
            </a:r>
            <a:endParaRPr lang="fr-CA" dirty="0">
              <a:ea typeface="Times New Roman"/>
              <a:cs typeface="Times New Roman"/>
            </a:endParaRPr>
          </a:p>
        </p:txBody>
      </p:sp>
      <p:sp>
        <p:nvSpPr>
          <p:cNvPr id="2" name="Slide Number Placeholder 1">
            <a:extLst>
              <a:ext uri="{FF2B5EF4-FFF2-40B4-BE49-F238E27FC236}">
                <a16:creationId xmlns:a16="http://schemas.microsoft.com/office/drawing/2014/main" id="{54421BF7-1E1A-4F48-8D31-B65605B12EA9}"/>
              </a:ext>
            </a:extLst>
          </p:cNvPr>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103499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5BA7-3099-4F1F-93DC-32F83B7D3461}"/>
              </a:ext>
            </a:extLst>
          </p:cNvPr>
          <p:cNvSpPr>
            <a:spLocks noGrp="1"/>
          </p:cNvSpPr>
          <p:nvPr>
            <p:ph type="title"/>
          </p:nvPr>
        </p:nvSpPr>
        <p:spPr>
          <a:xfrm>
            <a:off x="948731" y="163501"/>
            <a:ext cx="10515600" cy="838444"/>
          </a:xfrm>
        </p:spPr>
        <p:txBody>
          <a:bodyPr vert="horz" lIns="91440" tIns="45720" rIns="91440" bIns="45720" rtlCol="0" anchor="ctr">
            <a:normAutofit/>
          </a:bodyPr>
          <a:lstStyle/>
          <a:p>
            <a:pPr algn="ctr" defTabSz="608915"/>
            <a:r>
              <a:rPr lang="en-US" sz="4399" u="sng" dirty="0">
                <a:latin typeface="+mn-lt"/>
              </a:rPr>
              <a:t>Segregation and Coding</a:t>
            </a:r>
            <a:endParaRPr lang="fr-CH" sz="4399" u="sng" dirty="0">
              <a:latin typeface="+mn-lt"/>
            </a:endParaRPr>
          </a:p>
        </p:txBody>
      </p:sp>
      <p:sp>
        <p:nvSpPr>
          <p:cNvPr id="4" name="Slide Number Placeholder 3">
            <a:extLst>
              <a:ext uri="{FF2B5EF4-FFF2-40B4-BE49-F238E27FC236}">
                <a16:creationId xmlns:a16="http://schemas.microsoft.com/office/drawing/2014/main" id="{0DD639D3-7A54-41A4-985D-47DE505ABDA4}"/>
              </a:ext>
            </a:extLst>
          </p:cNvPr>
          <p:cNvSpPr>
            <a:spLocks noGrp="1"/>
          </p:cNvSpPr>
          <p:nvPr>
            <p:ph type="sldNum" sz="quarter" idx="12"/>
          </p:nvPr>
        </p:nvSpPr>
        <p:spPr>
          <a:xfrm>
            <a:off x="9118600" y="6309458"/>
            <a:ext cx="2743200" cy="365125"/>
          </a:xfrm>
        </p:spPr>
        <p:txBody>
          <a:bodyPr/>
          <a:lstStyle/>
          <a:p>
            <a:fld id="{00865948-8B76-4A50-B7DB-B45DBE1BD062}" type="slidenum">
              <a:rPr lang="fr-CH" smtClean="0"/>
              <a:t>31</a:t>
            </a:fld>
            <a:endParaRPr lang="fr-CH"/>
          </a:p>
        </p:txBody>
      </p:sp>
      <p:sp>
        <p:nvSpPr>
          <p:cNvPr id="6" name="TextBox 5">
            <a:extLst>
              <a:ext uri="{FF2B5EF4-FFF2-40B4-BE49-F238E27FC236}">
                <a16:creationId xmlns:a16="http://schemas.microsoft.com/office/drawing/2014/main" id="{8160DE32-A706-4D3C-8466-213FBED0350A}"/>
              </a:ext>
            </a:extLst>
          </p:cNvPr>
          <p:cNvSpPr txBox="1"/>
          <p:nvPr/>
        </p:nvSpPr>
        <p:spPr>
          <a:xfrm>
            <a:off x="720960" y="6290976"/>
            <a:ext cx="4503605" cy="338554"/>
          </a:xfrm>
          <a:prstGeom prst="rect">
            <a:avLst/>
          </a:prstGeom>
          <a:noFill/>
        </p:spPr>
        <p:txBody>
          <a:bodyPr wrap="none" rtlCol="0">
            <a:spAutoFit/>
          </a:bodyPr>
          <a:lstStyle/>
          <a:p>
            <a:r>
              <a:rPr lang="en-US" sz="1600" dirty="0"/>
              <a:t> </a:t>
            </a:r>
            <a:r>
              <a:rPr lang="en-US" sz="1600" i="1" dirty="0"/>
              <a:t>Coding recommendations (WHO – UNEP/SBC 2005)</a:t>
            </a:r>
          </a:p>
        </p:txBody>
      </p:sp>
      <p:pic>
        <p:nvPicPr>
          <p:cNvPr id="7" name="Picture 6">
            <a:extLst>
              <a:ext uri="{FF2B5EF4-FFF2-40B4-BE49-F238E27FC236}">
                <a16:creationId xmlns:a16="http://schemas.microsoft.com/office/drawing/2014/main" id="{EFFA6435-B313-4C60-8331-8CD5756749BD}"/>
              </a:ext>
            </a:extLst>
          </p:cNvPr>
          <p:cNvPicPr>
            <a:picLocks noChangeAspect="1"/>
          </p:cNvPicPr>
          <p:nvPr/>
        </p:nvPicPr>
        <p:blipFill>
          <a:blip r:embed="rId3"/>
          <a:stretch>
            <a:fillRect/>
          </a:stretch>
        </p:blipFill>
        <p:spPr>
          <a:xfrm>
            <a:off x="821333" y="1376466"/>
            <a:ext cx="7621472" cy="4852395"/>
          </a:xfrm>
          <a:prstGeom prst="rect">
            <a:avLst/>
          </a:prstGeom>
        </p:spPr>
      </p:pic>
      <p:pic>
        <p:nvPicPr>
          <p:cNvPr id="8" name="Picture 2" descr="P1010580pet">
            <a:extLst>
              <a:ext uri="{FF2B5EF4-FFF2-40B4-BE49-F238E27FC236}">
                <a16:creationId xmlns:a16="http://schemas.microsoft.com/office/drawing/2014/main" id="{2198A424-D795-419C-886E-A3A131CD47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0888" y="1376467"/>
            <a:ext cx="3059403" cy="229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835A1B4-CB3F-42F5-9274-B2BD1BA27B8B}"/>
              </a:ext>
            </a:extLst>
          </p:cNvPr>
          <p:cNvSpPr/>
          <p:nvPr/>
        </p:nvSpPr>
        <p:spPr>
          <a:xfrm>
            <a:off x="10279482" y="2802991"/>
            <a:ext cx="1564018" cy="923330"/>
          </a:xfrm>
          <a:prstGeom prst="rect">
            <a:avLst/>
          </a:prstGeom>
        </p:spPr>
        <p:txBody>
          <a:bodyPr wrap="none">
            <a:spAutoFit/>
          </a:bodyPr>
          <a:lstStyle/>
          <a:p>
            <a:r>
              <a:rPr lang="fr-CH" b="1" dirty="0" err="1">
                <a:solidFill>
                  <a:srgbClr val="FFFFFF"/>
                </a:solidFill>
                <a:latin typeface="MyriadPro-Regular"/>
              </a:rPr>
              <a:t>Infectious</a:t>
            </a:r>
            <a:r>
              <a:rPr lang="fr-CH" b="1" dirty="0">
                <a:solidFill>
                  <a:srgbClr val="FFFFFF"/>
                </a:solidFill>
                <a:latin typeface="MyriadPro-Regular"/>
              </a:rPr>
              <a:t> &amp;</a:t>
            </a:r>
          </a:p>
          <a:p>
            <a:r>
              <a:rPr lang="fr-CH" b="1" dirty="0" err="1">
                <a:solidFill>
                  <a:srgbClr val="FFFFFF"/>
                </a:solidFill>
                <a:latin typeface="MyriadPro-Regular"/>
              </a:rPr>
              <a:t>contaminated</a:t>
            </a:r>
            <a:r>
              <a:rPr lang="fr-CH" b="1" dirty="0">
                <a:solidFill>
                  <a:srgbClr val="FFFFFF"/>
                </a:solidFill>
                <a:latin typeface="MyriadPro-Regular"/>
              </a:rPr>
              <a:t> </a:t>
            </a:r>
          </a:p>
          <a:p>
            <a:r>
              <a:rPr lang="fr-CH" b="1" dirty="0" err="1">
                <a:solidFill>
                  <a:srgbClr val="FFFFFF"/>
                </a:solidFill>
                <a:latin typeface="MyriadPro-Regular"/>
              </a:rPr>
              <a:t>waste</a:t>
            </a:r>
            <a:endParaRPr lang="fr-CH" b="1" dirty="0">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E06EF60D-8B37-4773-96E1-D7C54009D062}"/>
              </a:ext>
            </a:extLst>
          </p:cNvPr>
          <p:cNvSpPr/>
          <p:nvPr/>
        </p:nvSpPr>
        <p:spPr>
          <a:xfrm>
            <a:off x="9960869" y="5859529"/>
            <a:ext cx="1723998" cy="369332"/>
          </a:xfrm>
          <a:prstGeom prst="rect">
            <a:avLst/>
          </a:prstGeom>
        </p:spPr>
        <p:txBody>
          <a:bodyPr wrap="none">
            <a:spAutoFit/>
          </a:bodyPr>
          <a:lstStyle/>
          <a:p>
            <a:r>
              <a:rPr lang="en-US" altLang="fr-FR" b="1" dirty="0">
                <a:solidFill>
                  <a:schemeClr val="bg1"/>
                </a:solidFill>
                <a:ea typeface="ＭＳ Ｐゴシック" panose="020B0600070205080204" pitchFamily="34" charset="-128"/>
                <a:cs typeface="Times New Roman" panose="02020603050405020304" pitchFamily="18" charset="0"/>
              </a:rPr>
              <a:t>Sharp Container</a:t>
            </a:r>
            <a:endParaRPr lang="fr-CH" dirty="0">
              <a:solidFill>
                <a:schemeClr val="bg1"/>
              </a:solidFill>
              <a:cs typeface="Times New Roman" panose="02020603050405020304" pitchFamily="18" charset="0"/>
            </a:endParaRPr>
          </a:p>
        </p:txBody>
      </p:sp>
      <p:pic>
        <p:nvPicPr>
          <p:cNvPr id="12" name="Picture 11">
            <a:extLst>
              <a:ext uri="{FF2B5EF4-FFF2-40B4-BE49-F238E27FC236}">
                <a16:creationId xmlns:a16="http://schemas.microsoft.com/office/drawing/2014/main" id="{5CD4FE3C-921C-45BC-8EE3-49ECA0966EFA}"/>
              </a:ext>
            </a:extLst>
          </p:cNvPr>
          <p:cNvPicPr>
            <a:picLocks noChangeAspect="1"/>
          </p:cNvPicPr>
          <p:nvPr/>
        </p:nvPicPr>
        <p:blipFill>
          <a:blip r:embed="rId5"/>
          <a:stretch>
            <a:fillRect/>
          </a:stretch>
        </p:blipFill>
        <p:spPr>
          <a:xfrm>
            <a:off x="8630888" y="3842009"/>
            <a:ext cx="1587863" cy="2386852"/>
          </a:xfrm>
          <a:prstGeom prst="rect">
            <a:avLst/>
          </a:prstGeom>
        </p:spPr>
      </p:pic>
      <p:sp>
        <p:nvSpPr>
          <p:cNvPr id="13" name="Rectangle 12">
            <a:extLst>
              <a:ext uri="{FF2B5EF4-FFF2-40B4-BE49-F238E27FC236}">
                <a16:creationId xmlns:a16="http://schemas.microsoft.com/office/drawing/2014/main" id="{56631E35-EE27-4B72-8FE4-DE8F73BF77EB}"/>
              </a:ext>
            </a:extLst>
          </p:cNvPr>
          <p:cNvSpPr/>
          <p:nvPr/>
        </p:nvSpPr>
        <p:spPr>
          <a:xfrm>
            <a:off x="8630888" y="3842009"/>
            <a:ext cx="1587863" cy="646331"/>
          </a:xfrm>
          <a:prstGeom prst="rect">
            <a:avLst/>
          </a:prstGeom>
        </p:spPr>
        <p:txBody>
          <a:bodyPr wrap="square">
            <a:spAutoFit/>
          </a:bodyPr>
          <a:lstStyle/>
          <a:p>
            <a:r>
              <a:rPr lang="en-US" altLang="fr-FR" b="1" dirty="0">
                <a:solidFill>
                  <a:schemeClr val="bg1"/>
                </a:solidFill>
                <a:ea typeface="ＭＳ Ｐゴシック" panose="020B0600070205080204" pitchFamily="34" charset="-128"/>
                <a:cs typeface="Times New Roman" panose="02020603050405020304" pitchFamily="18" charset="0"/>
              </a:rPr>
              <a:t>Sharps Container</a:t>
            </a:r>
            <a:endParaRPr lang="fr-CH" dirty="0">
              <a:solidFill>
                <a:schemeClr val="bg1"/>
              </a:solidFill>
              <a:cs typeface="Times New Roman" panose="02020603050405020304" pitchFamily="18" charset="0"/>
            </a:endParaRPr>
          </a:p>
        </p:txBody>
      </p:sp>
      <p:sp>
        <p:nvSpPr>
          <p:cNvPr id="14" name="Rectangle 13">
            <a:extLst>
              <a:ext uri="{FF2B5EF4-FFF2-40B4-BE49-F238E27FC236}">
                <a16:creationId xmlns:a16="http://schemas.microsoft.com/office/drawing/2014/main" id="{74BE16DD-3885-48AB-9DB4-A5752632BF27}"/>
              </a:ext>
            </a:extLst>
          </p:cNvPr>
          <p:cNvSpPr/>
          <p:nvPr/>
        </p:nvSpPr>
        <p:spPr>
          <a:xfrm>
            <a:off x="8630888" y="1811723"/>
            <a:ext cx="1263487" cy="646331"/>
          </a:xfrm>
          <a:prstGeom prst="rect">
            <a:avLst/>
          </a:prstGeom>
        </p:spPr>
        <p:txBody>
          <a:bodyPr wrap="none">
            <a:spAutoFit/>
          </a:bodyPr>
          <a:lstStyle/>
          <a:p>
            <a:r>
              <a:rPr lang="fr-CH" b="1" dirty="0" err="1">
                <a:solidFill>
                  <a:srgbClr val="FFFFFF"/>
                </a:solidFill>
                <a:latin typeface="MyriadPro-Regular"/>
              </a:rPr>
              <a:t>Household</a:t>
            </a:r>
            <a:r>
              <a:rPr lang="fr-CH" b="1" dirty="0">
                <a:solidFill>
                  <a:srgbClr val="FFFFFF"/>
                </a:solidFill>
                <a:latin typeface="MyriadPro-Regular"/>
              </a:rPr>
              <a:t> </a:t>
            </a:r>
          </a:p>
          <a:p>
            <a:r>
              <a:rPr lang="fr-CH" b="1" dirty="0">
                <a:solidFill>
                  <a:srgbClr val="FFFFFF"/>
                </a:solidFill>
                <a:latin typeface="MyriadPro-Regular"/>
              </a:rPr>
              <a:t>refuse</a:t>
            </a:r>
            <a:endParaRPr lang="fr-CH"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724829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D150-8525-4042-8236-A666BC0687C8}"/>
              </a:ext>
            </a:extLst>
          </p:cNvPr>
          <p:cNvSpPr>
            <a:spLocks noGrp="1"/>
          </p:cNvSpPr>
          <p:nvPr>
            <p:ph type="title"/>
          </p:nvPr>
        </p:nvSpPr>
        <p:spPr>
          <a:xfrm>
            <a:off x="-228600" y="156310"/>
            <a:ext cx="10515600" cy="1325563"/>
          </a:xfrm>
        </p:spPr>
        <p:txBody>
          <a:bodyPr vert="horz" lIns="91440" tIns="45720" rIns="91440" bIns="45720" rtlCol="0" anchor="ctr">
            <a:normAutofit/>
          </a:bodyPr>
          <a:lstStyle/>
          <a:p>
            <a:pPr algn="ctr" defTabSz="608915"/>
            <a:r>
              <a:rPr lang="en-US" sz="4399" u="sng" dirty="0">
                <a:latin typeface="+mn-lt"/>
              </a:rPr>
              <a:t>Waste Management System</a:t>
            </a:r>
            <a:endParaRPr lang="fr-CH" sz="4399" u="sng" dirty="0">
              <a:latin typeface="+mn-lt"/>
            </a:endParaRPr>
          </a:p>
        </p:txBody>
      </p:sp>
      <p:sp>
        <p:nvSpPr>
          <p:cNvPr id="4" name="Slide Number Placeholder 3">
            <a:extLst>
              <a:ext uri="{FF2B5EF4-FFF2-40B4-BE49-F238E27FC236}">
                <a16:creationId xmlns:a16="http://schemas.microsoft.com/office/drawing/2014/main" id="{FBB4946D-4147-47BD-A1D0-087B535346D3}"/>
              </a:ext>
            </a:extLst>
          </p:cNvPr>
          <p:cNvSpPr>
            <a:spLocks noGrp="1"/>
          </p:cNvSpPr>
          <p:nvPr>
            <p:ph type="sldNum" sz="quarter" idx="12"/>
          </p:nvPr>
        </p:nvSpPr>
        <p:spPr/>
        <p:txBody>
          <a:bodyPr/>
          <a:lstStyle/>
          <a:p>
            <a:fld id="{00865948-8B76-4A50-B7DB-B45DBE1BD062}" type="slidenum">
              <a:rPr lang="fr-CH" smtClean="0"/>
              <a:t>32</a:t>
            </a:fld>
            <a:endParaRPr lang="fr-CH"/>
          </a:p>
        </p:txBody>
      </p:sp>
      <p:sp>
        <p:nvSpPr>
          <p:cNvPr id="5" name="Rectangle 4">
            <a:extLst>
              <a:ext uri="{FF2B5EF4-FFF2-40B4-BE49-F238E27FC236}">
                <a16:creationId xmlns:a16="http://schemas.microsoft.com/office/drawing/2014/main" id="{42DEE119-9CE7-478D-A1BF-49A80C2D9ADD}"/>
              </a:ext>
            </a:extLst>
          </p:cNvPr>
          <p:cNvSpPr/>
          <p:nvPr/>
        </p:nvSpPr>
        <p:spPr>
          <a:xfrm>
            <a:off x="1310640" y="1608097"/>
            <a:ext cx="9570720" cy="2811026"/>
          </a:xfrm>
          <a:prstGeom prst="rect">
            <a:avLst/>
          </a:prstGeom>
        </p:spPr>
        <p:txBody>
          <a:bodyPr wrap="square">
            <a:spAutoFit/>
          </a:bodyPr>
          <a:lstStyle/>
          <a:p>
            <a:pPr marL="342900" indent="-342900">
              <a:spcBef>
                <a:spcPts val="700"/>
              </a:spcBef>
              <a:spcAft>
                <a:spcPts val="1000"/>
              </a:spcAft>
              <a:buSzPct val="60000"/>
              <a:buFont typeface="Arial" panose="020B0604020202020204" pitchFamily="34" charset="0"/>
              <a:buChar char="•"/>
            </a:pPr>
            <a:r>
              <a:rPr lang="en-GB" sz="2400" dirty="0">
                <a:ea typeface="Arial Unicode MS" panose="020B0604020202020204" pitchFamily="34" charset="-128"/>
              </a:rPr>
              <a:t>Assess categories and quantities of wastes </a:t>
            </a:r>
          </a:p>
          <a:p>
            <a:pPr marL="342900" indent="-342900">
              <a:spcBef>
                <a:spcPts val="700"/>
              </a:spcBef>
              <a:spcAft>
                <a:spcPts val="1000"/>
              </a:spcAft>
              <a:buSzPct val="60000"/>
              <a:buFont typeface="Arial" panose="020B0604020202020204" pitchFamily="34" charset="0"/>
              <a:buChar char="•"/>
            </a:pPr>
            <a:r>
              <a:rPr lang="en-GB" sz="2400" dirty="0">
                <a:ea typeface="Arial Unicode MS" panose="020B0604020202020204" pitchFamily="34" charset="-128"/>
              </a:rPr>
              <a:t>Mapping (what? How much? Where?)</a:t>
            </a:r>
          </a:p>
          <a:p>
            <a:pPr marL="342900" indent="-342900">
              <a:spcBef>
                <a:spcPts val="700"/>
              </a:spcBef>
              <a:spcAft>
                <a:spcPts val="1000"/>
              </a:spcAft>
              <a:buSzPct val="60000"/>
              <a:buFont typeface="Arial" panose="020B0604020202020204" pitchFamily="34" charset="0"/>
              <a:buChar char="•"/>
            </a:pPr>
            <a:r>
              <a:rPr lang="en-GB" sz="2400" dirty="0">
                <a:ea typeface="Arial Unicode MS" panose="020B0604020202020204" pitchFamily="34" charset="-128"/>
              </a:rPr>
              <a:t>Discuss different technologies &amp; management systems</a:t>
            </a:r>
          </a:p>
          <a:p>
            <a:pPr marL="342900" indent="-342900">
              <a:spcBef>
                <a:spcPts val="700"/>
              </a:spcBef>
              <a:spcAft>
                <a:spcPts val="1000"/>
              </a:spcAft>
              <a:buSzPct val="60000"/>
              <a:buFont typeface="Arial" panose="020B0604020202020204" pitchFamily="34" charset="0"/>
              <a:buChar char="•"/>
            </a:pPr>
            <a:r>
              <a:rPr lang="en-GB" sz="2400" dirty="0">
                <a:ea typeface="Arial Unicode MS" panose="020B0604020202020204" pitchFamily="34" charset="-128"/>
              </a:rPr>
              <a:t>Consider solutions for all stages of medical waste </a:t>
            </a:r>
          </a:p>
          <a:p>
            <a:pPr marL="342900" indent="-342900">
              <a:spcBef>
                <a:spcPts val="700"/>
              </a:spcBef>
              <a:spcAft>
                <a:spcPts val="1000"/>
              </a:spcAft>
              <a:buSzPct val="60000"/>
              <a:buFont typeface="Arial" panose="020B0604020202020204" pitchFamily="34" charset="0"/>
              <a:buChar char="•"/>
            </a:pPr>
            <a:r>
              <a:rPr lang="en-GB" sz="2400" dirty="0">
                <a:ea typeface="Arial Unicode MS" panose="020B0604020202020204" pitchFamily="34" charset="-128"/>
              </a:rPr>
              <a:t>Define/consult Decision Trees</a:t>
            </a:r>
          </a:p>
        </p:txBody>
      </p:sp>
      <p:sp>
        <p:nvSpPr>
          <p:cNvPr id="6" name="Rectangle 5">
            <a:extLst>
              <a:ext uri="{FF2B5EF4-FFF2-40B4-BE49-F238E27FC236}">
                <a16:creationId xmlns:a16="http://schemas.microsoft.com/office/drawing/2014/main" id="{3EC46EEB-43B3-407D-9DAC-DB39F29AB176}"/>
              </a:ext>
            </a:extLst>
          </p:cNvPr>
          <p:cNvSpPr/>
          <p:nvPr/>
        </p:nvSpPr>
        <p:spPr>
          <a:xfrm>
            <a:off x="8239760" y="4013309"/>
            <a:ext cx="2976880" cy="1477328"/>
          </a:xfrm>
          <a:prstGeom prst="rect">
            <a:avLst/>
          </a:prstGeom>
          <a:solidFill>
            <a:srgbClr val="00B0F0">
              <a:alpha val="23000"/>
            </a:srgbClr>
          </a:solidFill>
        </p:spPr>
        <p:txBody>
          <a:bodyPr wrap="square">
            <a:spAutoFit/>
          </a:bodyPr>
          <a:lstStyle/>
          <a:p>
            <a:r>
              <a:rPr lang="fr-CH" b="1" dirty="0">
                <a:solidFill>
                  <a:srgbClr val="C40000"/>
                </a:solidFill>
                <a:latin typeface="ArialNarrow-Bold"/>
              </a:rPr>
              <a:t>1. </a:t>
            </a:r>
            <a:r>
              <a:rPr lang="en-GB" b="1" dirty="0">
                <a:solidFill>
                  <a:srgbClr val="000000"/>
                </a:solidFill>
                <a:latin typeface="ArialNarrow-Bold"/>
              </a:rPr>
              <a:t>Segregation</a:t>
            </a:r>
          </a:p>
          <a:p>
            <a:r>
              <a:rPr lang="en-GB" b="1" dirty="0">
                <a:solidFill>
                  <a:srgbClr val="C40000"/>
                </a:solidFill>
                <a:latin typeface="ArialNarrow-Bold"/>
              </a:rPr>
              <a:t>2. </a:t>
            </a:r>
            <a:r>
              <a:rPr lang="en-GB" b="1" dirty="0">
                <a:solidFill>
                  <a:srgbClr val="000000"/>
                </a:solidFill>
                <a:latin typeface="ArialNarrow-Bold"/>
              </a:rPr>
              <a:t>Temporary Storage</a:t>
            </a:r>
          </a:p>
          <a:p>
            <a:r>
              <a:rPr lang="en-GB" b="1" dirty="0">
                <a:solidFill>
                  <a:srgbClr val="C40000"/>
                </a:solidFill>
                <a:latin typeface="ArialNarrow-Bold"/>
              </a:rPr>
              <a:t>3. </a:t>
            </a:r>
            <a:r>
              <a:rPr lang="en-GB" b="1" dirty="0">
                <a:solidFill>
                  <a:srgbClr val="000000"/>
                </a:solidFill>
                <a:latin typeface="ArialNarrow-Bold"/>
              </a:rPr>
              <a:t>Transport</a:t>
            </a:r>
          </a:p>
          <a:p>
            <a:r>
              <a:rPr lang="en-GB" b="1" dirty="0">
                <a:solidFill>
                  <a:srgbClr val="C40000"/>
                </a:solidFill>
                <a:latin typeface="ArialNarrow-Bold"/>
              </a:rPr>
              <a:t>4. </a:t>
            </a:r>
            <a:r>
              <a:rPr lang="en-GB" b="1" dirty="0">
                <a:solidFill>
                  <a:srgbClr val="000000"/>
                </a:solidFill>
                <a:latin typeface="ArialNarrow-Bold"/>
              </a:rPr>
              <a:t>Treatment and</a:t>
            </a:r>
          </a:p>
          <a:p>
            <a:r>
              <a:rPr lang="en-GB" b="1" dirty="0">
                <a:solidFill>
                  <a:srgbClr val="C40000"/>
                </a:solidFill>
                <a:latin typeface="ArialNarrow-Bold"/>
              </a:rPr>
              <a:t>5. </a:t>
            </a:r>
            <a:r>
              <a:rPr lang="en-GB" b="1" dirty="0">
                <a:solidFill>
                  <a:srgbClr val="000000"/>
                </a:solidFill>
                <a:latin typeface="ArialNarrow-Bold"/>
              </a:rPr>
              <a:t>Final Disposal</a:t>
            </a:r>
            <a:endParaRPr lang="en-GB" dirty="0"/>
          </a:p>
        </p:txBody>
      </p:sp>
      <p:pic>
        <p:nvPicPr>
          <p:cNvPr id="7" name="Picture 6">
            <a:extLst>
              <a:ext uri="{FF2B5EF4-FFF2-40B4-BE49-F238E27FC236}">
                <a16:creationId xmlns:a16="http://schemas.microsoft.com/office/drawing/2014/main" id="{C1BCD129-5F14-4832-A92B-DB03D3E4A686}"/>
              </a:ext>
            </a:extLst>
          </p:cNvPr>
          <p:cNvPicPr>
            <a:picLocks noChangeAspect="1"/>
          </p:cNvPicPr>
          <p:nvPr/>
        </p:nvPicPr>
        <p:blipFill>
          <a:blip r:embed="rId3"/>
          <a:stretch>
            <a:fillRect/>
          </a:stretch>
        </p:blipFill>
        <p:spPr>
          <a:xfrm>
            <a:off x="9008910" y="0"/>
            <a:ext cx="3056090" cy="3530985"/>
          </a:xfrm>
          <a:prstGeom prst="rect">
            <a:avLst/>
          </a:prstGeom>
        </p:spPr>
      </p:pic>
      <p:pic>
        <p:nvPicPr>
          <p:cNvPr id="17" name="Picture 16">
            <a:extLst>
              <a:ext uri="{FF2B5EF4-FFF2-40B4-BE49-F238E27FC236}">
                <a16:creationId xmlns:a16="http://schemas.microsoft.com/office/drawing/2014/main" id="{DA3276C2-CC5A-40BA-B096-E1A8963F4521}"/>
              </a:ext>
            </a:extLst>
          </p:cNvPr>
          <p:cNvPicPr>
            <a:picLocks noChangeAspect="1"/>
          </p:cNvPicPr>
          <p:nvPr/>
        </p:nvPicPr>
        <p:blipFill>
          <a:blip r:embed="rId4"/>
          <a:stretch>
            <a:fillRect/>
          </a:stretch>
        </p:blipFill>
        <p:spPr>
          <a:xfrm>
            <a:off x="5710421" y="4300772"/>
            <a:ext cx="2300517" cy="2522107"/>
          </a:xfrm>
          <a:prstGeom prst="rect">
            <a:avLst/>
          </a:prstGeom>
        </p:spPr>
      </p:pic>
    </p:spTree>
    <p:extLst>
      <p:ext uri="{BB962C8B-B14F-4D97-AF65-F5344CB8AC3E}">
        <p14:creationId xmlns:p14="http://schemas.microsoft.com/office/powerpoint/2010/main" val="241333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25BD-AE85-44F3-B01E-FB3740305C8A}"/>
              </a:ext>
            </a:extLst>
          </p:cNvPr>
          <p:cNvSpPr>
            <a:spLocks noGrp="1"/>
          </p:cNvSpPr>
          <p:nvPr>
            <p:ph type="title"/>
          </p:nvPr>
        </p:nvSpPr>
        <p:spPr>
          <a:xfrm>
            <a:off x="2600960" y="136525"/>
            <a:ext cx="8036560" cy="1325563"/>
          </a:xfrm>
        </p:spPr>
        <p:txBody>
          <a:bodyPr>
            <a:normAutofit/>
          </a:bodyPr>
          <a:lstStyle/>
          <a:p>
            <a:r>
              <a:rPr lang="en-US" sz="4399" u="sng" dirty="0">
                <a:latin typeface="+mn-lt"/>
              </a:rPr>
              <a:t>Treatment and Disposal Options</a:t>
            </a:r>
            <a:br>
              <a:rPr lang="en-US" sz="4399" u="sng" dirty="0"/>
            </a:br>
            <a:endParaRPr lang="fr-CH" dirty="0"/>
          </a:p>
        </p:txBody>
      </p:sp>
      <p:sp>
        <p:nvSpPr>
          <p:cNvPr id="4" name="Slide Number Placeholder 3">
            <a:extLst>
              <a:ext uri="{FF2B5EF4-FFF2-40B4-BE49-F238E27FC236}">
                <a16:creationId xmlns:a16="http://schemas.microsoft.com/office/drawing/2014/main" id="{76E49350-C2F0-4AB3-B878-CC386C4723D1}"/>
              </a:ext>
            </a:extLst>
          </p:cNvPr>
          <p:cNvSpPr>
            <a:spLocks noGrp="1"/>
          </p:cNvSpPr>
          <p:nvPr>
            <p:ph type="sldNum" sz="quarter" idx="12"/>
          </p:nvPr>
        </p:nvSpPr>
        <p:spPr/>
        <p:txBody>
          <a:bodyPr/>
          <a:lstStyle/>
          <a:p>
            <a:fld id="{00865948-8B76-4A50-B7DB-B45DBE1BD062}" type="slidenum">
              <a:rPr lang="fr-CH" smtClean="0"/>
              <a:t>33</a:t>
            </a:fld>
            <a:endParaRPr lang="fr-CH"/>
          </a:p>
        </p:txBody>
      </p:sp>
      <p:pic>
        <p:nvPicPr>
          <p:cNvPr id="5" name="Picture 4">
            <a:extLst>
              <a:ext uri="{FF2B5EF4-FFF2-40B4-BE49-F238E27FC236}">
                <a16:creationId xmlns:a16="http://schemas.microsoft.com/office/drawing/2014/main" id="{89E88DDD-338F-4472-A5A1-D2E72360A5C7}"/>
              </a:ext>
            </a:extLst>
          </p:cNvPr>
          <p:cNvPicPr>
            <a:picLocks noChangeAspect="1"/>
          </p:cNvPicPr>
          <p:nvPr/>
        </p:nvPicPr>
        <p:blipFill>
          <a:blip r:embed="rId3"/>
          <a:stretch>
            <a:fillRect/>
          </a:stretch>
        </p:blipFill>
        <p:spPr>
          <a:xfrm rot="5400000">
            <a:off x="3381567" y="-474821"/>
            <a:ext cx="5743826" cy="8768080"/>
          </a:xfrm>
          <a:prstGeom prst="rect">
            <a:avLst/>
          </a:prstGeom>
        </p:spPr>
      </p:pic>
    </p:spTree>
    <p:extLst>
      <p:ext uri="{BB962C8B-B14F-4D97-AF65-F5344CB8AC3E}">
        <p14:creationId xmlns:p14="http://schemas.microsoft.com/office/powerpoint/2010/main" val="348988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descr="Mozambique Program for Healthcare facility waste treatment">
            <a:extLst>
              <a:ext uri="{FF2B5EF4-FFF2-40B4-BE49-F238E27FC236}">
                <a16:creationId xmlns:a16="http://schemas.microsoft.com/office/drawing/2014/main" id="{4D234653-FC59-49A8-A7FF-4B470234DE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0169" y="1004646"/>
            <a:ext cx="3202566" cy="240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3" name="Connecteur droit 6">
            <a:extLst>
              <a:ext uri="{FF2B5EF4-FFF2-40B4-BE49-F238E27FC236}">
                <a16:creationId xmlns:a16="http://schemas.microsoft.com/office/drawing/2014/main" id="{43A55FB6-A32F-4917-A5AB-9AA5030EF538}"/>
              </a:ext>
            </a:extLst>
          </p:cNvPr>
          <p:cNvCxnSpPr>
            <a:cxnSpLocks noChangeShapeType="1"/>
          </p:cNvCxnSpPr>
          <p:nvPr/>
        </p:nvCxnSpPr>
        <p:spPr bwMode="auto">
          <a:xfrm flipV="1">
            <a:off x="9370657" y="1358335"/>
            <a:ext cx="2229655" cy="1634127"/>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cxnSp>
        <p:nvCxnSpPr>
          <p:cNvPr id="43014" name="Connecteur droit 7">
            <a:extLst>
              <a:ext uri="{FF2B5EF4-FFF2-40B4-BE49-F238E27FC236}">
                <a16:creationId xmlns:a16="http://schemas.microsoft.com/office/drawing/2014/main" id="{B47E56CF-6254-49E2-9249-EDB926E48465}"/>
              </a:ext>
            </a:extLst>
          </p:cNvPr>
          <p:cNvCxnSpPr>
            <a:cxnSpLocks noChangeShapeType="1"/>
          </p:cNvCxnSpPr>
          <p:nvPr/>
        </p:nvCxnSpPr>
        <p:spPr bwMode="auto">
          <a:xfrm>
            <a:off x="9362655" y="1437466"/>
            <a:ext cx="2237657" cy="1554996"/>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sp>
        <p:nvSpPr>
          <p:cNvPr id="8" name="Title 3">
            <a:extLst>
              <a:ext uri="{FF2B5EF4-FFF2-40B4-BE49-F238E27FC236}">
                <a16:creationId xmlns:a16="http://schemas.microsoft.com/office/drawing/2014/main" id="{56ADC76D-4887-4704-BEBF-E363266DBDBD}"/>
              </a:ext>
            </a:extLst>
          </p:cNvPr>
          <p:cNvSpPr txBox="1">
            <a:spLocks/>
          </p:cNvSpPr>
          <p:nvPr/>
        </p:nvSpPr>
        <p:spPr>
          <a:xfrm>
            <a:off x="838200" y="172087"/>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Treatment and Disposal</a:t>
            </a:r>
          </a:p>
        </p:txBody>
      </p:sp>
      <p:sp>
        <p:nvSpPr>
          <p:cNvPr id="2" name="Rectangle 1">
            <a:extLst>
              <a:ext uri="{FF2B5EF4-FFF2-40B4-BE49-F238E27FC236}">
                <a16:creationId xmlns:a16="http://schemas.microsoft.com/office/drawing/2014/main" id="{AAD61D68-39B6-4C90-84B2-BDE229570A00}"/>
              </a:ext>
            </a:extLst>
          </p:cNvPr>
          <p:cNvSpPr/>
          <p:nvPr/>
        </p:nvSpPr>
        <p:spPr>
          <a:xfrm>
            <a:off x="1041189" y="1500166"/>
            <a:ext cx="3993556" cy="4591000"/>
          </a:xfrm>
          <a:prstGeom prst="rect">
            <a:avLst/>
          </a:prstGeom>
        </p:spPr>
        <p:txBody>
          <a:bodyPr wrap="square">
            <a:spAutoFit/>
          </a:bodyPr>
          <a:lstStyle/>
          <a:p>
            <a:pPr marL="342900" indent="-342900">
              <a:lnSpc>
                <a:spcPct val="100000"/>
              </a:lnSpc>
              <a:spcBef>
                <a:spcPts val="700"/>
              </a:spcBef>
              <a:spcAft>
                <a:spcPts val="1000"/>
              </a:spcAft>
              <a:buSzPct val="60000"/>
              <a:buFont typeface="Arial" panose="020B0604020202020204" pitchFamily="34" charset="0"/>
              <a:buChar char="•"/>
            </a:pPr>
            <a:r>
              <a:rPr lang="en-US" altLang="fr-FR" sz="2400" dirty="0">
                <a:ea typeface="Arial Unicode MS" panose="020B0604020202020204" pitchFamily="34" charset="-128"/>
              </a:rPr>
              <a:t>Avoid dumping of wastes !</a:t>
            </a:r>
          </a:p>
          <a:p>
            <a:pPr marL="342900" indent="-342900">
              <a:lnSpc>
                <a:spcPct val="100000"/>
              </a:lnSpc>
              <a:spcBef>
                <a:spcPts val="700"/>
              </a:spcBef>
              <a:spcAft>
                <a:spcPts val="1000"/>
              </a:spcAft>
              <a:buSzPct val="60000"/>
              <a:buFont typeface="Arial" panose="020B0604020202020204" pitchFamily="34" charset="0"/>
              <a:buChar char="•"/>
            </a:pPr>
            <a:r>
              <a:rPr lang="en-US" altLang="fr-FR" sz="2400" dirty="0">
                <a:ea typeface="Arial Unicode MS" panose="020B0604020202020204" pitchFamily="34" charset="-128"/>
              </a:rPr>
              <a:t>Identify appropriate solutions for </a:t>
            </a:r>
            <a:r>
              <a:rPr lang="en-US" altLang="fr-FR" sz="2400" b="1" u="sng" dirty="0">
                <a:ea typeface="Arial Unicode MS" panose="020B0604020202020204" pitchFamily="34" charset="-128"/>
              </a:rPr>
              <a:t>all</a:t>
            </a:r>
            <a:r>
              <a:rPr lang="en-US" altLang="fr-FR" sz="2400" dirty="0">
                <a:ea typeface="Arial Unicode MS" panose="020B0604020202020204" pitchFamily="34" charset="-128"/>
              </a:rPr>
              <a:t> different waste products, also including sharps and hazardous liquids</a:t>
            </a:r>
          </a:p>
          <a:p>
            <a:pPr marL="342900" indent="-342900">
              <a:lnSpc>
                <a:spcPct val="100000"/>
              </a:lnSpc>
              <a:spcBef>
                <a:spcPts val="700"/>
              </a:spcBef>
              <a:spcAft>
                <a:spcPts val="1000"/>
              </a:spcAft>
              <a:buSzPct val="60000"/>
              <a:buFont typeface="Arial" panose="020B0604020202020204" pitchFamily="34" charset="0"/>
              <a:buChar char="•"/>
            </a:pPr>
            <a:r>
              <a:rPr lang="en-US" sz="2400" dirty="0"/>
              <a:t>If no other solutions are feasible, use </a:t>
            </a:r>
            <a:r>
              <a:rPr lang="en-US" sz="2400" b="1" dirty="0"/>
              <a:t>waste burial pits</a:t>
            </a:r>
            <a:r>
              <a:rPr lang="en-US" sz="2400" dirty="0"/>
              <a:t> (separate pits for sharps, organic and soft waste; follow instructions</a:t>
            </a:r>
            <a:r>
              <a:rPr lang="fr-CH" sz="2400" dirty="0"/>
              <a:t>)</a:t>
            </a:r>
            <a:endParaRPr lang="en-US" altLang="fr-FR" sz="2400" dirty="0">
              <a:ea typeface="Arial Unicode MS" panose="020B0604020202020204" pitchFamily="34" charset="-128"/>
            </a:endParaRPr>
          </a:p>
        </p:txBody>
      </p:sp>
      <p:pic>
        <p:nvPicPr>
          <p:cNvPr id="4" name="Picture 3">
            <a:extLst>
              <a:ext uri="{FF2B5EF4-FFF2-40B4-BE49-F238E27FC236}">
                <a16:creationId xmlns:a16="http://schemas.microsoft.com/office/drawing/2014/main" id="{ACBCC5FD-1A95-447D-A8F3-C78D01E80874}"/>
              </a:ext>
            </a:extLst>
          </p:cNvPr>
          <p:cNvPicPr>
            <a:picLocks noChangeAspect="1"/>
          </p:cNvPicPr>
          <p:nvPr/>
        </p:nvPicPr>
        <p:blipFill>
          <a:blip r:embed="rId4"/>
          <a:stretch>
            <a:fillRect/>
          </a:stretch>
        </p:blipFill>
        <p:spPr>
          <a:xfrm>
            <a:off x="5030171" y="1004646"/>
            <a:ext cx="3676437" cy="2424353"/>
          </a:xfrm>
          <a:prstGeom prst="rect">
            <a:avLst/>
          </a:prstGeom>
        </p:spPr>
      </p:pic>
      <p:cxnSp>
        <p:nvCxnSpPr>
          <p:cNvPr id="14" name="Connecteur droit 6">
            <a:extLst>
              <a:ext uri="{FF2B5EF4-FFF2-40B4-BE49-F238E27FC236}">
                <a16:creationId xmlns:a16="http://schemas.microsoft.com/office/drawing/2014/main" id="{1130406B-C1A0-4967-85E0-0950E467365A}"/>
              </a:ext>
            </a:extLst>
          </p:cNvPr>
          <p:cNvCxnSpPr>
            <a:cxnSpLocks noChangeShapeType="1"/>
          </p:cNvCxnSpPr>
          <p:nvPr/>
        </p:nvCxnSpPr>
        <p:spPr bwMode="auto">
          <a:xfrm flipV="1">
            <a:off x="5731682" y="1400604"/>
            <a:ext cx="2229655" cy="1634127"/>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cxnSp>
        <p:nvCxnSpPr>
          <p:cNvPr id="15" name="Connecteur droit 7">
            <a:extLst>
              <a:ext uri="{FF2B5EF4-FFF2-40B4-BE49-F238E27FC236}">
                <a16:creationId xmlns:a16="http://schemas.microsoft.com/office/drawing/2014/main" id="{93D113D9-ACF7-42BB-BAF9-14D116DF9C98}"/>
              </a:ext>
            </a:extLst>
          </p:cNvPr>
          <p:cNvCxnSpPr>
            <a:cxnSpLocks noChangeShapeType="1"/>
          </p:cNvCxnSpPr>
          <p:nvPr/>
        </p:nvCxnSpPr>
        <p:spPr bwMode="auto">
          <a:xfrm>
            <a:off x="5723680" y="1479735"/>
            <a:ext cx="2237657" cy="1554996"/>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pic>
        <p:nvPicPr>
          <p:cNvPr id="10" name="Picture 9">
            <a:extLst>
              <a:ext uri="{FF2B5EF4-FFF2-40B4-BE49-F238E27FC236}">
                <a16:creationId xmlns:a16="http://schemas.microsoft.com/office/drawing/2014/main" id="{4EE34593-D82C-42BA-A9E9-F1154047E15B}"/>
              </a:ext>
            </a:extLst>
          </p:cNvPr>
          <p:cNvPicPr>
            <a:picLocks noChangeAspect="1"/>
          </p:cNvPicPr>
          <p:nvPr/>
        </p:nvPicPr>
        <p:blipFill>
          <a:blip r:embed="rId5"/>
          <a:stretch>
            <a:fillRect/>
          </a:stretch>
        </p:blipFill>
        <p:spPr>
          <a:xfrm>
            <a:off x="5030171" y="3528450"/>
            <a:ext cx="3941109" cy="2816474"/>
          </a:xfrm>
          <a:prstGeom prst="rect">
            <a:avLst/>
          </a:prstGeom>
        </p:spPr>
      </p:pic>
      <p:pic>
        <p:nvPicPr>
          <p:cNvPr id="12" name="Picture 11">
            <a:extLst>
              <a:ext uri="{FF2B5EF4-FFF2-40B4-BE49-F238E27FC236}">
                <a16:creationId xmlns:a16="http://schemas.microsoft.com/office/drawing/2014/main" id="{262337DE-80CA-4382-9A3C-F51C73B84805}"/>
              </a:ext>
            </a:extLst>
          </p:cNvPr>
          <p:cNvPicPr>
            <a:picLocks noChangeAspect="1"/>
          </p:cNvPicPr>
          <p:nvPr/>
        </p:nvPicPr>
        <p:blipFill>
          <a:blip r:embed="rId6"/>
          <a:stretch>
            <a:fillRect/>
          </a:stretch>
        </p:blipFill>
        <p:spPr>
          <a:xfrm>
            <a:off x="9246653" y="3485497"/>
            <a:ext cx="2353659" cy="2913324"/>
          </a:xfrm>
          <a:prstGeom prst="rect">
            <a:avLst/>
          </a:prstGeom>
        </p:spPr>
      </p:pic>
      <p:sp>
        <p:nvSpPr>
          <p:cNvPr id="3" name="Slide Number Placeholder 2">
            <a:extLst>
              <a:ext uri="{FF2B5EF4-FFF2-40B4-BE49-F238E27FC236}">
                <a16:creationId xmlns:a16="http://schemas.microsoft.com/office/drawing/2014/main" id="{C2AB3912-E546-4174-9C2E-E3100CBD8DF5}"/>
              </a:ext>
            </a:extLst>
          </p:cNvPr>
          <p:cNvSpPr>
            <a:spLocks noGrp="1"/>
          </p:cNvSpPr>
          <p:nvPr>
            <p:ph type="sldNum" sz="quarter" idx="12"/>
          </p:nvPr>
        </p:nvSpPr>
        <p:spPr/>
        <p:txBody>
          <a:bodyPr/>
          <a:lstStyle/>
          <a:p>
            <a:fld id="{00865948-8B76-4A50-B7DB-B45DBE1BD062}" type="slidenum">
              <a:rPr lang="fr-CH" smtClean="0"/>
              <a:t>34</a:t>
            </a:fld>
            <a:endParaRPr lang="fr-CH"/>
          </a:p>
        </p:txBody>
      </p:sp>
    </p:spTree>
    <p:extLst>
      <p:ext uri="{BB962C8B-B14F-4D97-AF65-F5344CB8AC3E}">
        <p14:creationId xmlns:p14="http://schemas.microsoft.com/office/powerpoint/2010/main" val="4216120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1154-018C-428C-8061-62ABA77EBDCA}"/>
              </a:ext>
            </a:extLst>
          </p:cNvPr>
          <p:cNvSpPr>
            <a:spLocks noGrp="1"/>
          </p:cNvSpPr>
          <p:nvPr>
            <p:ph type="title"/>
          </p:nvPr>
        </p:nvSpPr>
        <p:spPr>
          <a:xfrm>
            <a:off x="1191260" y="171133"/>
            <a:ext cx="9809480" cy="1325563"/>
          </a:xfrm>
        </p:spPr>
        <p:txBody>
          <a:bodyPr vert="horz" lIns="91440" tIns="45720" rIns="91440" bIns="45720" rtlCol="0" anchor="ctr">
            <a:normAutofit/>
          </a:bodyPr>
          <a:lstStyle/>
          <a:p>
            <a:pPr algn="ctr" defTabSz="608915"/>
            <a:r>
              <a:rPr lang="en-US" sz="4399" u="sng" dirty="0">
                <a:latin typeface="+mn-lt"/>
              </a:rPr>
              <a:t>Reference Docs on Medical Waste </a:t>
            </a:r>
            <a:r>
              <a:rPr lang="en-US" sz="4399" u="sng" dirty="0" err="1">
                <a:latin typeface="+mn-lt"/>
              </a:rPr>
              <a:t>Mngt</a:t>
            </a:r>
            <a:endParaRPr lang="fr-CH" sz="4399" u="sng" dirty="0">
              <a:latin typeface="+mn-lt"/>
            </a:endParaRPr>
          </a:p>
        </p:txBody>
      </p:sp>
      <p:pic>
        <p:nvPicPr>
          <p:cNvPr id="6" name="Content Placeholder 5">
            <a:extLst>
              <a:ext uri="{FF2B5EF4-FFF2-40B4-BE49-F238E27FC236}">
                <a16:creationId xmlns:a16="http://schemas.microsoft.com/office/drawing/2014/main" id="{2167CBDA-7096-43D9-88B8-D63B186A5E41}"/>
              </a:ext>
            </a:extLst>
          </p:cNvPr>
          <p:cNvPicPr>
            <a:picLocks noGrp="1" noChangeAspect="1"/>
          </p:cNvPicPr>
          <p:nvPr>
            <p:ph idx="1"/>
          </p:nvPr>
        </p:nvPicPr>
        <p:blipFill>
          <a:blip r:embed="rId3"/>
          <a:stretch>
            <a:fillRect/>
          </a:stretch>
        </p:blipFill>
        <p:spPr>
          <a:xfrm>
            <a:off x="6276022" y="1690688"/>
            <a:ext cx="2834194" cy="3913887"/>
          </a:xfrm>
          <a:prstGeom prst="rect">
            <a:avLst/>
          </a:prstGeom>
        </p:spPr>
      </p:pic>
      <p:sp>
        <p:nvSpPr>
          <p:cNvPr id="4" name="Slide Number Placeholder 3">
            <a:extLst>
              <a:ext uri="{FF2B5EF4-FFF2-40B4-BE49-F238E27FC236}">
                <a16:creationId xmlns:a16="http://schemas.microsoft.com/office/drawing/2014/main" id="{560E73CD-BBB8-4458-8FB2-8B9EDE78539B}"/>
              </a:ext>
            </a:extLst>
          </p:cNvPr>
          <p:cNvSpPr>
            <a:spLocks noGrp="1"/>
          </p:cNvSpPr>
          <p:nvPr>
            <p:ph type="sldNum" sz="quarter" idx="12"/>
          </p:nvPr>
        </p:nvSpPr>
        <p:spPr/>
        <p:txBody>
          <a:bodyPr/>
          <a:lstStyle/>
          <a:p>
            <a:fld id="{00865948-8B76-4A50-B7DB-B45DBE1BD062}" type="slidenum">
              <a:rPr lang="fr-CH" smtClean="0"/>
              <a:t>35</a:t>
            </a:fld>
            <a:endParaRPr lang="fr-CH"/>
          </a:p>
        </p:txBody>
      </p:sp>
      <p:pic>
        <p:nvPicPr>
          <p:cNvPr id="5" name="Picture 4">
            <a:extLst>
              <a:ext uri="{FF2B5EF4-FFF2-40B4-BE49-F238E27FC236}">
                <a16:creationId xmlns:a16="http://schemas.microsoft.com/office/drawing/2014/main" id="{92C86A05-E93B-4C92-B6F0-D92F7114B3F1}"/>
              </a:ext>
            </a:extLst>
          </p:cNvPr>
          <p:cNvPicPr>
            <a:picLocks noChangeAspect="1"/>
          </p:cNvPicPr>
          <p:nvPr/>
        </p:nvPicPr>
        <p:blipFill>
          <a:blip r:embed="rId4"/>
          <a:stretch>
            <a:fillRect/>
          </a:stretch>
        </p:blipFill>
        <p:spPr>
          <a:xfrm>
            <a:off x="2035810" y="1690688"/>
            <a:ext cx="2759710" cy="3913887"/>
          </a:xfrm>
          <a:prstGeom prst="rect">
            <a:avLst/>
          </a:prstGeom>
        </p:spPr>
      </p:pic>
      <p:sp>
        <p:nvSpPr>
          <p:cNvPr id="7" name="Rectangle 6">
            <a:extLst>
              <a:ext uri="{FF2B5EF4-FFF2-40B4-BE49-F238E27FC236}">
                <a16:creationId xmlns:a16="http://schemas.microsoft.com/office/drawing/2014/main" id="{588F8BAE-6919-44F0-8353-8A728A43ACD8}"/>
              </a:ext>
            </a:extLst>
          </p:cNvPr>
          <p:cNvSpPr/>
          <p:nvPr/>
        </p:nvSpPr>
        <p:spPr>
          <a:xfrm>
            <a:off x="1747520" y="5604575"/>
            <a:ext cx="3627120" cy="646331"/>
          </a:xfrm>
          <a:prstGeom prst="rect">
            <a:avLst/>
          </a:prstGeom>
        </p:spPr>
        <p:txBody>
          <a:bodyPr wrap="square">
            <a:spAutoFit/>
          </a:bodyPr>
          <a:lstStyle/>
          <a:p>
            <a:r>
              <a:rPr lang="fr-CH" dirty="0"/>
              <a:t>https://www.icrc.org/en/doc/assets/files/publications/icrc-002-4032.pdf</a:t>
            </a:r>
          </a:p>
        </p:txBody>
      </p:sp>
      <p:sp>
        <p:nvSpPr>
          <p:cNvPr id="8" name="Rectangle 7">
            <a:extLst>
              <a:ext uri="{FF2B5EF4-FFF2-40B4-BE49-F238E27FC236}">
                <a16:creationId xmlns:a16="http://schemas.microsoft.com/office/drawing/2014/main" id="{BC9F8D17-0803-43E6-B170-79A54D2BC2C2}"/>
              </a:ext>
            </a:extLst>
          </p:cNvPr>
          <p:cNvSpPr/>
          <p:nvPr/>
        </p:nvSpPr>
        <p:spPr>
          <a:xfrm>
            <a:off x="6202680" y="5602070"/>
            <a:ext cx="3713480" cy="646331"/>
          </a:xfrm>
          <a:prstGeom prst="rect">
            <a:avLst/>
          </a:prstGeom>
        </p:spPr>
        <p:txBody>
          <a:bodyPr wrap="square">
            <a:spAutoFit/>
          </a:bodyPr>
          <a:lstStyle/>
          <a:p>
            <a:r>
              <a:rPr lang="fr-CH" dirty="0"/>
              <a:t>http://refbooks.msf.org/msf_docs/en/public_health/public_health_en.pdf</a:t>
            </a:r>
          </a:p>
        </p:txBody>
      </p:sp>
    </p:spTree>
    <p:extLst>
      <p:ext uri="{BB962C8B-B14F-4D97-AF65-F5344CB8AC3E}">
        <p14:creationId xmlns:p14="http://schemas.microsoft.com/office/powerpoint/2010/main" val="3949167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72BF260D-EDA3-4B96-94EB-29B758389876}"/>
              </a:ext>
            </a:extLst>
          </p:cNvPr>
          <p:cNvSpPr>
            <a:spLocks noGrp="1"/>
          </p:cNvSpPr>
          <p:nvPr>
            <p:ph idx="1"/>
          </p:nvPr>
        </p:nvSpPr>
        <p:spPr>
          <a:xfrm>
            <a:off x="838200" y="2040801"/>
            <a:ext cx="8803641" cy="2977990"/>
          </a:xfrm>
        </p:spPr>
        <p:txBody>
          <a:bodyPr>
            <a:normAutofit/>
          </a:bodyPr>
          <a:lstStyle/>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fr-FR" sz="2400" b="1" dirty="0"/>
              <a:t>Definition: </a:t>
            </a:r>
            <a:r>
              <a:rPr lang="en-GB" altLang="fr-FR" sz="2400" dirty="0"/>
              <a:t>arthropods or animals that are capable of carrying disease pathogens from an animal, human, etc. (reservoir) to another. </a:t>
            </a:r>
          </a:p>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altLang="fr-FR" sz="2400" i="1" dirty="0"/>
          </a:p>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fr-FR" sz="2400" b="1" dirty="0"/>
              <a:t>Objective: </a:t>
            </a:r>
            <a:r>
              <a:rPr lang="en-GB" altLang="fr-FR" sz="2400" dirty="0"/>
              <a:t>To reduce the transmission of specific communicable diseases by directly or indirectly destroying (or containing) the carriers vectors concerned</a:t>
            </a:r>
          </a:p>
        </p:txBody>
      </p:sp>
      <p:sp>
        <p:nvSpPr>
          <p:cNvPr id="4" name="Title 3">
            <a:extLst>
              <a:ext uri="{FF2B5EF4-FFF2-40B4-BE49-F238E27FC236}">
                <a16:creationId xmlns:a16="http://schemas.microsoft.com/office/drawing/2014/main" id="{85C86AAF-EF46-4995-B6B1-369884F24D6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Vector Control</a:t>
            </a:r>
          </a:p>
        </p:txBody>
      </p:sp>
      <p:grpSp>
        <p:nvGrpSpPr>
          <p:cNvPr id="5" name="Group 4">
            <a:extLst>
              <a:ext uri="{FF2B5EF4-FFF2-40B4-BE49-F238E27FC236}">
                <a16:creationId xmlns:a16="http://schemas.microsoft.com/office/drawing/2014/main" id="{E30A0F02-517A-4A69-9827-79785ECC2599}"/>
              </a:ext>
            </a:extLst>
          </p:cNvPr>
          <p:cNvGrpSpPr/>
          <p:nvPr/>
        </p:nvGrpSpPr>
        <p:grpSpPr>
          <a:xfrm>
            <a:off x="10026203" y="358686"/>
            <a:ext cx="1939801" cy="6061288"/>
            <a:chOff x="10185148" y="651942"/>
            <a:chExt cx="1780856" cy="5768031"/>
          </a:xfrm>
        </p:grpSpPr>
        <p:pic>
          <p:nvPicPr>
            <p:cNvPr id="7" name="Picture 2">
              <a:extLst>
                <a:ext uri="{FF2B5EF4-FFF2-40B4-BE49-F238E27FC236}">
                  <a16:creationId xmlns:a16="http://schemas.microsoft.com/office/drawing/2014/main" id="{559CF59C-7A52-4DF3-898D-9312D3A7E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148" y="651942"/>
              <a:ext cx="1780855" cy="132180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F7E187C-B01B-4A7F-B0F2-A058212452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148" y="3781883"/>
              <a:ext cx="1780855" cy="121855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481CC65-3A4F-4271-B661-5A4ED0CBA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5149" y="5246619"/>
              <a:ext cx="1780855" cy="11733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61B9E99-CE22-4048-8472-978A2CE99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5148" y="2252673"/>
              <a:ext cx="1780855" cy="128303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B15D0BE9-48EC-4A60-9172-61C5134A451E}"/>
              </a:ext>
            </a:extLst>
          </p:cNvPr>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33060395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CF26684E-3E10-4975-8735-B31A33336C17}"/>
              </a:ext>
            </a:extLst>
          </p:cNvPr>
          <p:cNvSpPr>
            <a:spLocks noGrp="1"/>
          </p:cNvSpPr>
          <p:nvPr>
            <p:ph idx="1"/>
          </p:nvPr>
        </p:nvSpPr>
        <p:spPr>
          <a:xfrm>
            <a:off x="838200" y="2033025"/>
            <a:ext cx="6266931" cy="3566832"/>
          </a:xfrm>
        </p:spPr>
        <p:txBody>
          <a:bodyPr>
            <a:normAutofit/>
          </a:bodyPr>
          <a:lstStyle/>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fr-FR" sz="2400" dirty="0"/>
              <a:t>It is highly important to know the </a:t>
            </a:r>
            <a:r>
              <a:rPr lang="en-GB" altLang="fr-FR" sz="2400" b="1" dirty="0"/>
              <a:t>life-cycle</a:t>
            </a:r>
            <a:r>
              <a:rPr lang="en-GB" altLang="fr-FR" sz="2400" dirty="0"/>
              <a:t> of vectors in order to define the most appropriate control.</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fr-FR" sz="2400" dirty="0"/>
              <a:t>In addition to transmitting diseases, some vectors may also be considered as a </a:t>
            </a:r>
            <a:r>
              <a:rPr lang="en-GB" altLang="fr-FR" sz="2400" b="1" dirty="0"/>
              <a:t>nuisance</a:t>
            </a:r>
            <a:r>
              <a:rPr lang="en-GB" altLang="fr-FR" sz="2400" dirty="0"/>
              <a:t> because of their painful bites, e.g. mosquitoes, biting flies, fleas, and lice. </a:t>
            </a:r>
          </a:p>
        </p:txBody>
      </p:sp>
      <p:pic>
        <p:nvPicPr>
          <p:cNvPr id="59396" name="Picture 3">
            <a:extLst>
              <a:ext uri="{FF2B5EF4-FFF2-40B4-BE49-F238E27FC236}">
                <a16:creationId xmlns:a16="http://schemas.microsoft.com/office/drawing/2014/main" id="{3C3DDD85-7D1D-428B-9F02-9F416AB8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911" y="1319994"/>
            <a:ext cx="3841254" cy="2881311"/>
          </a:xfrm>
          <a:prstGeom prst="rect">
            <a:avLst/>
          </a:prstGeom>
          <a:noFill/>
          <a:ln w="9360">
            <a:no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7" name="Picture 4">
            <a:extLst>
              <a:ext uri="{FF2B5EF4-FFF2-40B4-BE49-F238E27FC236}">
                <a16:creationId xmlns:a16="http://schemas.microsoft.com/office/drawing/2014/main" id="{2FDD2A65-E5A7-4458-B0B1-7DB25149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912" y="3816441"/>
            <a:ext cx="3841254" cy="257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3">
            <a:extLst>
              <a:ext uri="{FF2B5EF4-FFF2-40B4-BE49-F238E27FC236}">
                <a16:creationId xmlns:a16="http://schemas.microsoft.com/office/drawing/2014/main" id="{0B99C655-3C4B-4871-BFB4-82E837F4FDE7}"/>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Vector Control</a:t>
            </a:r>
          </a:p>
        </p:txBody>
      </p:sp>
      <p:sp>
        <p:nvSpPr>
          <p:cNvPr id="2" name="Slide Number Placeholder 1">
            <a:extLst>
              <a:ext uri="{FF2B5EF4-FFF2-40B4-BE49-F238E27FC236}">
                <a16:creationId xmlns:a16="http://schemas.microsoft.com/office/drawing/2014/main" id="{18AEEBC5-60A7-446D-9A68-BD898826CD66}"/>
              </a:ext>
            </a:extLst>
          </p:cNvPr>
          <p:cNvSpPr>
            <a:spLocks noGrp="1"/>
          </p:cNvSpPr>
          <p:nvPr>
            <p:ph type="sldNum" sz="quarter" idx="12"/>
          </p:nvPr>
        </p:nvSpPr>
        <p:spPr/>
        <p:txBody>
          <a:bodyPr/>
          <a:lstStyle/>
          <a:p>
            <a:fld id="{00865948-8B76-4A50-B7DB-B45DBE1BD062}" type="slidenum">
              <a:rPr lang="fr-CH" smtClean="0"/>
              <a:t>37</a:t>
            </a:fld>
            <a:endParaRPr lang="fr-CH"/>
          </a:p>
        </p:txBody>
      </p:sp>
    </p:spTree>
    <p:extLst>
      <p:ext uri="{BB962C8B-B14F-4D97-AF65-F5344CB8AC3E}">
        <p14:creationId xmlns:p14="http://schemas.microsoft.com/office/powerpoint/2010/main" val="3345362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6D88F8D-D766-4E50-AF86-DA9B8AE57B6B}"/>
              </a:ext>
            </a:extLst>
          </p:cNvPr>
          <p:cNvSpPr>
            <a:spLocks noGrp="1"/>
          </p:cNvSpPr>
          <p:nvPr>
            <p:ph type="title"/>
          </p:nvPr>
        </p:nvSpPr>
        <p:spPr>
          <a:xfrm>
            <a:off x="1788606" y="4824099"/>
            <a:ext cx="9626321"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3200" dirty="0">
                <a:latin typeface="+mn-lt"/>
              </a:rPr>
              <a:t>What types of vector control measures do you know?</a:t>
            </a:r>
          </a:p>
        </p:txBody>
      </p:sp>
      <p:grpSp>
        <p:nvGrpSpPr>
          <p:cNvPr id="35843" name="Group 2">
            <a:extLst>
              <a:ext uri="{FF2B5EF4-FFF2-40B4-BE49-F238E27FC236}">
                <a16:creationId xmlns:a16="http://schemas.microsoft.com/office/drawing/2014/main" id="{AE766D4A-15D1-444E-A3FE-23DAAAA889FF}"/>
              </a:ext>
            </a:extLst>
          </p:cNvPr>
          <p:cNvGrpSpPr>
            <a:grpSpLocks/>
          </p:cNvGrpSpPr>
          <p:nvPr/>
        </p:nvGrpSpPr>
        <p:grpSpPr bwMode="auto">
          <a:xfrm>
            <a:off x="4423788" y="466411"/>
            <a:ext cx="3578225" cy="4357688"/>
            <a:chOff x="1776" y="-48"/>
            <a:chExt cx="2254" cy="2745"/>
          </a:xfrm>
        </p:grpSpPr>
        <p:sp>
          <p:nvSpPr>
            <p:cNvPr id="35844" name="Text Box 3">
              <a:extLst>
                <a:ext uri="{FF2B5EF4-FFF2-40B4-BE49-F238E27FC236}">
                  <a16:creationId xmlns:a16="http://schemas.microsoft.com/office/drawing/2014/main" id="{569A497F-E240-40DF-8AC0-1D351CFD9A22}"/>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35845" name="Oval 4">
              <a:extLst>
                <a:ext uri="{FF2B5EF4-FFF2-40B4-BE49-F238E27FC236}">
                  <a16:creationId xmlns:a16="http://schemas.microsoft.com/office/drawing/2014/main" id="{6324A89F-7573-492D-8FA9-323FE981B51E}"/>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C2A9251A-1AC9-4C3B-B4E2-F904F3EA6010}"/>
              </a:ext>
            </a:extLst>
          </p:cNvPr>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21692893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9082FB2-A889-4A8F-A6AF-F84E658C6F17}"/>
              </a:ext>
            </a:extLst>
          </p:cNvPr>
          <p:cNvGraphicFramePr>
            <a:graphicFrameLocks noGrp="1"/>
          </p:cNvGraphicFramePr>
          <p:nvPr>
            <p:ph idx="1"/>
            <p:extLst>
              <p:ext uri="{D42A27DB-BD31-4B8C-83A1-F6EECF244321}">
                <p14:modId xmlns:p14="http://schemas.microsoft.com/office/powerpoint/2010/main" val="2364660955"/>
              </p:ext>
            </p:extLst>
          </p:nvPr>
        </p:nvGraphicFramePr>
        <p:xfrm>
          <a:off x="954957" y="963942"/>
          <a:ext cx="10515600" cy="5659367"/>
        </p:xfrm>
        <a:graphic>
          <a:graphicData uri="http://schemas.openxmlformats.org/drawingml/2006/table">
            <a:tbl>
              <a:tblPr firstRow="1" bandRow="1">
                <a:tableStyleId>{5C22544A-7EE6-4342-B048-85BDC9FD1C3A}</a:tableStyleId>
              </a:tblPr>
              <a:tblGrid>
                <a:gridCol w="2076938">
                  <a:extLst>
                    <a:ext uri="{9D8B030D-6E8A-4147-A177-3AD203B41FA5}">
                      <a16:colId xmlns:a16="http://schemas.microsoft.com/office/drawing/2014/main" val="3912478364"/>
                    </a:ext>
                  </a:extLst>
                </a:gridCol>
                <a:gridCol w="8438662">
                  <a:extLst>
                    <a:ext uri="{9D8B030D-6E8A-4147-A177-3AD203B41FA5}">
                      <a16:colId xmlns:a16="http://schemas.microsoft.com/office/drawing/2014/main" val="329980176"/>
                    </a:ext>
                  </a:extLst>
                </a:gridCol>
              </a:tblGrid>
              <a:tr h="386327">
                <a:tc>
                  <a:txBody>
                    <a:bodyPr/>
                    <a:lstStyle/>
                    <a:p>
                      <a:r>
                        <a:rPr lang="en-GB" dirty="0"/>
                        <a:t>Vector</a:t>
                      </a:r>
                    </a:p>
                  </a:txBody>
                  <a:tcPr/>
                </a:tc>
                <a:tc>
                  <a:txBody>
                    <a:bodyPr/>
                    <a:lstStyle/>
                    <a:p>
                      <a:r>
                        <a:rPr lang="en-GB" dirty="0"/>
                        <a:t>Diseases transmitted </a:t>
                      </a:r>
                    </a:p>
                  </a:txBody>
                  <a:tcPr/>
                </a:tc>
                <a:extLst>
                  <a:ext uri="{0D108BD9-81ED-4DB2-BD59-A6C34878D82A}">
                    <a16:rowId xmlns:a16="http://schemas.microsoft.com/office/drawing/2014/main" val="2227850095"/>
                  </a:ext>
                </a:extLst>
              </a:tr>
              <a:tr h="370840">
                <a:tc>
                  <a:txBody>
                    <a:bodyPr/>
                    <a:lstStyle/>
                    <a:p>
                      <a:r>
                        <a:rPr lang="en-GB" sz="2000" dirty="0"/>
                        <a:t>Mosquitos</a:t>
                      </a:r>
                    </a:p>
                    <a:p>
                      <a:pPr marL="285750" indent="-285750">
                        <a:buFont typeface="Arial" panose="020B0604020202020204" pitchFamily="34" charset="0"/>
                        <a:buChar char="•"/>
                      </a:pPr>
                      <a:r>
                        <a:rPr lang="en-GB" sz="2000" dirty="0"/>
                        <a:t>Anopheles</a:t>
                      </a:r>
                    </a:p>
                    <a:p>
                      <a:pPr marL="285750" indent="-285750">
                        <a:buFont typeface="Arial" panose="020B0604020202020204" pitchFamily="34" charset="0"/>
                        <a:buChar char="•"/>
                      </a:pPr>
                      <a:r>
                        <a:rPr lang="en-GB" sz="2000" dirty="0" err="1"/>
                        <a:t>Aedes</a:t>
                      </a:r>
                      <a:endParaRPr lang="en-GB" sz="2000" dirty="0"/>
                    </a:p>
                    <a:p>
                      <a:pPr marL="285750" indent="-285750">
                        <a:buFont typeface="Arial" panose="020B0604020202020204" pitchFamily="34" charset="0"/>
                        <a:buChar char="•"/>
                      </a:pPr>
                      <a:r>
                        <a:rPr lang="en-GB" sz="2000" dirty="0"/>
                        <a:t>Culex</a:t>
                      </a:r>
                    </a:p>
                  </a:txBody>
                  <a:tcPr/>
                </a:tc>
                <a:tc>
                  <a:txBody>
                    <a:bodyPr/>
                    <a:lstStyle/>
                    <a:p>
                      <a:endParaRPr lang="en-GB" sz="2000" dirty="0"/>
                    </a:p>
                    <a:p>
                      <a:r>
                        <a:rPr lang="en-GB" sz="2000" dirty="0"/>
                        <a:t>Malaria, filariasis</a:t>
                      </a:r>
                    </a:p>
                    <a:p>
                      <a:r>
                        <a:rPr lang="en-GB" sz="2000" dirty="0"/>
                        <a:t>Yellow fever, dengue, chikungunya, zika</a:t>
                      </a:r>
                    </a:p>
                    <a:p>
                      <a:r>
                        <a:rPr lang="en-GB" sz="2000" dirty="0"/>
                        <a:t>Japanese encephalitis</a:t>
                      </a:r>
                    </a:p>
                  </a:txBody>
                  <a:tcPr/>
                </a:tc>
                <a:extLst>
                  <a:ext uri="{0D108BD9-81ED-4DB2-BD59-A6C34878D82A}">
                    <a16:rowId xmlns:a16="http://schemas.microsoft.com/office/drawing/2014/main" val="464254245"/>
                  </a:ext>
                </a:extLst>
              </a:tr>
              <a:tr h="370840">
                <a:tc>
                  <a:txBody>
                    <a:bodyPr/>
                    <a:lstStyle/>
                    <a:p>
                      <a:r>
                        <a:rPr lang="en-GB" sz="2000" dirty="0"/>
                        <a:t>Flies</a:t>
                      </a:r>
                    </a:p>
                  </a:txBody>
                  <a:tcPr/>
                </a:tc>
                <a:tc>
                  <a:txBody>
                    <a:bodyPr/>
                    <a:lstStyle/>
                    <a:p>
                      <a:r>
                        <a:rPr lang="en-GB" sz="2000" dirty="0"/>
                        <a:t>Trachoma; may mechanically transport other pathogens (cholera, dysentery)</a:t>
                      </a:r>
                    </a:p>
                  </a:txBody>
                  <a:tcPr/>
                </a:tc>
                <a:extLst>
                  <a:ext uri="{0D108BD9-81ED-4DB2-BD59-A6C34878D82A}">
                    <a16:rowId xmlns:a16="http://schemas.microsoft.com/office/drawing/2014/main" val="3897546839"/>
                  </a:ext>
                </a:extLst>
              </a:tr>
              <a:tr h="370840">
                <a:tc>
                  <a:txBody>
                    <a:bodyPr/>
                    <a:lstStyle/>
                    <a:p>
                      <a:r>
                        <a:rPr lang="en-GB" sz="2000" dirty="0"/>
                        <a:t>Sand flies</a:t>
                      </a:r>
                    </a:p>
                  </a:txBody>
                  <a:tcPr/>
                </a:tc>
                <a:tc>
                  <a:txBody>
                    <a:bodyPr/>
                    <a:lstStyle/>
                    <a:p>
                      <a:r>
                        <a:rPr lang="en-GB" sz="2000" dirty="0"/>
                        <a:t>Leishmaniasis</a:t>
                      </a:r>
                    </a:p>
                  </a:txBody>
                  <a:tcPr/>
                </a:tc>
                <a:extLst>
                  <a:ext uri="{0D108BD9-81ED-4DB2-BD59-A6C34878D82A}">
                    <a16:rowId xmlns:a16="http://schemas.microsoft.com/office/drawing/2014/main" val="2280402857"/>
                  </a:ext>
                </a:extLst>
              </a:tr>
              <a:tr h="370840">
                <a:tc>
                  <a:txBody>
                    <a:bodyPr/>
                    <a:lstStyle/>
                    <a:p>
                      <a:r>
                        <a:rPr lang="en-GB" sz="2000" dirty="0"/>
                        <a:t>Lice</a:t>
                      </a:r>
                    </a:p>
                  </a:txBody>
                  <a:tcPr/>
                </a:tc>
                <a:tc>
                  <a:txBody>
                    <a:bodyPr/>
                    <a:lstStyle/>
                    <a:p>
                      <a:r>
                        <a:rPr lang="en-GB" sz="2000" dirty="0"/>
                        <a:t>Typhus, relapsing fever</a:t>
                      </a:r>
                    </a:p>
                  </a:txBody>
                  <a:tcPr/>
                </a:tc>
                <a:extLst>
                  <a:ext uri="{0D108BD9-81ED-4DB2-BD59-A6C34878D82A}">
                    <a16:rowId xmlns:a16="http://schemas.microsoft.com/office/drawing/2014/main" val="167556290"/>
                  </a:ext>
                </a:extLst>
              </a:tr>
              <a:tr h="370840">
                <a:tc>
                  <a:txBody>
                    <a:bodyPr/>
                    <a:lstStyle/>
                    <a:p>
                      <a:r>
                        <a:rPr lang="en-GB" sz="2000" dirty="0"/>
                        <a:t>Rats</a:t>
                      </a:r>
                    </a:p>
                  </a:txBody>
                  <a:tcPr/>
                </a:tc>
                <a:tc>
                  <a:txBody>
                    <a:bodyPr/>
                    <a:lstStyle/>
                    <a:p>
                      <a:r>
                        <a:rPr lang="en-GB" sz="2000" dirty="0"/>
                        <a:t>Leptospirosis </a:t>
                      </a:r>
                    </a:p>
                  </a:txBody>
                  <a:tcPr/>
                </a:tc>
                <a:extLst>
                  <a:ext uri="{0D108BD9-81ED-4DB2-BD59-A6C34878D82A}">
                    <a16:rowId xmlns:a16="http://schemas.microsoft.com/office/drawing/2014/main" val="2265804555"/>
                  </a:ext>
                </a:extLst>
              </a:tr>
              <a:tr h="370840">
                <a:tc>
                  <a:txBody>
                    <a:bodyPr/>
                    <a:lstStyle/>
                    <a:p>
                      <a:r>
                        <a:rPr lang="en-GB" sz="2000" dirty="0"/>
                        <a:t>Fleas</a:t>
                      </a:r>
                    </a:p>
                  </a:txBody>
                  <a:tcPr/>
                </a:tc>
                <a:tc>
                  <a:txBody>
                    <a:bodyPr/>
                    <a:lstStyle/>
                    <a:p>
                      <a:r>
                        <a:rPr lang="en-GB" sz="2000" dirty="0"/>
                        <a:t>Plague, typhus</a:t>
                      </a:r>
                    </a:p>
                  </a:txBody>
                  <a:tcPr/>
                </a:tc>
                <a:extLst>
                  <a:ext uri="{0D108BD9-81ED-4DB2-BD59-A6C34878D82A}">
                    <a16:rowId xmlns:a16="http://schemas.microsoft.com/office/drawing/2014/main" val="46108930"/>
                  </a:ext>
                </a:extLst>
              </a:tr>
              <a:tr h="370840">
                <a:tc>
                  <a:txBody>
                    <a:bodyPr/>
                    <a:lstStyle/>
                    <a:p>
                      <a:r>
                        <a:rPr lang="en-GB" sz="2000" dirty="0"/>
                        <a:t>Ticks </a:t>
                      </a:r>
                    </a:p>
                  </a:txBody>
                  <a:tcPr/>
                </a:tc>
                <a:tc>
                  <a:txBody>
                    <a:bodyPr/>
                    <a:lstStyle/>
                    <a:p>
                      <a:r>
                        <a:rPr lang="en-GB" sz="2000" dirty="0"/>
                        <a:t>Rickettsia, tularaemia, Lyme disease, tick-borne encephalitis</a:t>
                      </a:r>
                    </a:p>
                  </a:txBody>
                  <a:tcPr/>
                </a:tc>
                <a:extLst>
                  <a:ext uri="{0D108BD9-81ED-4DB2-BD59-A6C34878D82A}">
                    <a16:rowId xmlns:a16="http://schemas.microsoft.com/office/drawing/2014/main" val="96503613"/>
                  </a:ext>
                </a:extLst>
              </a:tr>
              <a:tr h="370840">
                <a:tc>
                  <a:txBody>
                    <a:bodyPr/>
                    <a:lstStyle/>
                    <a:p>
                      <a:r>
                        <a:rPr lang="en-GB" sz="2000" dirty="0"/>
                        <a:t>Mites</a:t>
                      </a:r>
                    </a:p>
                  </a:txBody>
                  <a:tcPr/>
                </a:tc>
                <a:tc>
                  <a:txBody>
                    <a:bodyPr/>
                    <a:lstStyle/>
                    <a:p>
                      <a:r>
                        <a:rPr lang="en-GB" sz="2000" dirty="0"/>
                        <a:t>Scabies</a:t>
                      </a:r>
                    </a:p>
                  </a:txBody>
                  <a:tcPr/>
                </a:tc>
                <a:extLst>
                  <a:ext uri="{0D108BD9-81ED-4DB2-BD59-A6C34878D82A}">
                    <a16:rowId xmlns:a16="http://schemas.microsoft.com/office/drawing/2014/main" val="950258641"/>
                  </a:ext>
                </a:extLst>
              </a:tr>
              <a:tr h="370840">
                <a:tc>
                  <a:txBody>
                    <a:bodyPr/>
                    <a:lstStyle/>
                    <a:p>
                      <a:r>
                        <a:rPr lang="en-GB" sz="2000" dirty="0"/>
                        <a:t>Bed bugs</a:t>
                      </a:r>
                    </a:p>
                  </a:txBody>
                  <a:tcPr/>
                </a:tc>
                <a:tc>
                  <a:txBody>
                    <a:bodyPr/>
                    <a:lstStyle/>
                    <a:p>
                      <a:r>
                        <a:rPr lang="en-GB" sz="2000" dirty="0"/>
                        <a:t>Nuisance</a:t>
                      </a:r>
                    </a:p>
                  </a:txBody>
                  <a:tcPr/>
                </a:tc>
                <a:extLst>
                  <a:ext uri="{0D108BD9-81ED-4DB2-BD59-A6C34878D82A}">
                    <a16:rowId xmlns:a16="http://schemas.microsoft.com/office/drawing/2014/main" val="834899318"/>
                  </a:ext>
                </a:extLst>
              </a:tr>
              <a:tr h="370840">
                <a:tc>
                  <a:txBody>
                    <a:bodyPr/>
                    <a:lstStyle/>
                    <a:p>
                      <a:r>
                        <a:rPr lang="en-GB" sz="2000" dirty="0"/>
                        <a:t>Triatomine bugs</a:t>
                      </a:r>
                    </a:p>
                  </a:txBody>
                  <a:tcPr/>
                </a:tc>
                <a:tc>
                  <a:txBody>
                    <a:bodyPr/>
                    <a:lstStyle/>
                    <a:p>
                      <a:r>
                        <a:rPr lang="en-GB" sz="2000" dirty="0"/>
                        <a:t>Chagas diseases; other pathogens by mechanical transport</a:t>
                      </a:r>
                    </a:p>
                  </a:txBody>
                  <a:tcPr/>
                </a:tc>
                <a:extLst>
                  <a:ext uri="{0D108BD9-81ED-4DB2-BD59-A6C34878D82A}">
                    <a16:rowId xmlns:a16="http://schemas.microsoft.com/office/drawing/2014/main" val="3751028272"/>
                  </a:ext>
                </a:extLst>
              </a:tr>
              <a:tr h="370840">
                <a:tc>
                  <a:txBody>
                    <a:bodyPr/>
                    <a:lstStyle/>
                    <a:p>
                      <a:r>
                        <a:rPr lang="en-GB" sz="2000" dirty="0"/>
                        <a:t>Tsetse flies</a:t>
                      </a:r>
                    </a:p>
                  </a:txBody>
                  <a:tcPr/>
                </a:tc>
                <a:tc>
                  <a:txBody>
                    <a:bodyPr/>
                    <a:lstStyle/>
                    <a:p>
                      <a:r>
                        <a:rPr lang="en-GB" sz="2000" dirty="0"/>
                        <a:t>African trypanosomiasis </a:t>
                      </a:r>
                    </a:p>
                  </a:txBody>
                  <a:tcPr/>
                </a:tc>
                <a:extLst>
                  <a:ext uri="{0D108BD9-81ED-4DB2-BD59-A6C34878D82A}">
                    <a16:rowId xmlns:a16="http://schemas.microsoft.com/office/drawing/2014/main" val="3961533162"/>
                  </a:ext>
                </a:extLst>
              </a:tr>
            </a:tbl>
          </a:graphicData>
        </a:graphic>
      </p:graphicFrame>
      <p:sp>
        <p:nvSpPr>
          <p:cNvPr id="6" name="Title 3">
            <a:extLst>
              <a:ext uri="{FF2B5EF4-FFF2-40B4-BE49-F238E27FC236}">
                <a16:creationId xmlns:a16="http://schemas.microsoft.com/office/drawing/2014/main" id="{88CF6157-5733-4E87-9BFC-FC11E990F97A}"/>
              </a:ext>
            </a:extLst>
          </p:cNvPr>
          <p:cNvSpPr txBox="1">
            <a:spLocks/>
          </p:cNvSpPr>
          <p:nvPr/>
        </p:nvSpPr>
        <p:spPr>
          <a:xfrm>
            <a:off x="954957" y="0"/>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Diseases transmitted through Vectors</a:t>
            </a:r>
          </a:p>
        </p:txBody>
      </p:sp>
      <p:sp>
        <p:nvSpPr>
          <p:cNvPr id="7" name="Rectangle 6">
            <a:extLst>
              <a:ext uri="{FF2B5EF4-FFF2-40B4-BE49-F238E27FC236}">
                <a16:creationId xmlns:a16="http://schemas.microsoft.com/office/drawing/2014/main" id="{F5BAED1F-51F3-43D7-8656-EA32D3C9423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C696EE3-DFAC-4DC5-8B48-025291AA4E30}"/>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2" name="Slide Number Placeholder 1">
            <a:extLst>
              <a:ext uri="{FF2B5EF4-FFF2-40B4-BE49-F238E27FC236}">
                <a16:creationId xmlns:a16="http://schemas.microsoft.com/office/drawing/2014/main" id="{9D58185C-98F9-4BCC-8971-D3B49C8A4230}"/>
              </a:ext>
            </a:extLst>
          </p:cNvPr>
          <p:cNvSpPr>
            <a:spLocks noGrp="1"/>
          </p:cNvSpPr>
          <p:nvPr>
            <p:ph type="sldNum" sz="quarter" idx="12"/>
          </p:nvPr>
        </p:nvSpPr>
        <p:spPr/>
        <p:txBody>
          <a:bodyPr/>
          <a:lstStyle/>
          <a:p>
            <a:fld id="{00865948-8B76-4A50-B7DB-B45DBE1BD062}" type="slidenum">
              <a:rPr lang="fr-CH" smtClean="0"/>
              <a:t>39</a:t>
            </a:fld>
            <a:endParaRPr lang="fr-CH"/>
          </a:p>
        </p:txBody>
      </p:sp>
    </p:spTree>
    <p:extLst>
      <p:ext uri="{BB962C8B-B14F-4D97-AF65-F5344CB8AC3E}">
        <p14:creationId xmlns:p14="http://schemas.microsoft.com/office/powerpoint/2010/main" val="2602106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CB3A112-7D6A-4446-ACE3-8C65B9E5A0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752"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05C9157-781B-49FC-BD5B-AC3D0EDCBBDA}"/>
              </a:ext>
            </a:extLst>
          </p:cNvPr>
          <p:cNvSpPr>
            <a:spLocks noGrp="1"/>
          </p:cNvSpPr>
          <p:nvPr>
            <p:ph type="sldNum" sz="quarter" idx="12"/>
          </p:nvPr>
        </p:nvSpPr>
        <p:spPr/>
        <p:txBody>
          <a:bodyPr/>
          <a:lstStyle/>
          <a:p>
            <a:fld id="{00865948-8B76-4A50-B7DB-B45DBE1BD062}" type="slidenum">
              <a:rPr lang="fr-CH" smtClean="0"/>
              <a:t>4</a:t>
            </a:fld>
            <a:endParaRPr lang="fr-CH"/>
          </a:p>
        </p:txBody>
      </p:sp>
    </p:spTree>
    <p:extLst>
      <p:ext uri="{BB962C8B-B14F-4D97-AF65-F5344CB8AC3E}">
        <p14:creationId xmlns:p14="http://schemas.microsoft.com/office/powerpoint/2010/main" val="19578167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CCEF359A-D55C-4373-AC0B-7535EF1B3A77}"/>
              </a:ext>
            </a:extLst>
          </p:cNvPr>
          <p:cNvSpPr>
            <a:spLocks noChangeArrowheads="1"/>
          </p:cNvSpPr>
          <p:nvPr/>
        </p:nvSpPr>
        <p:spPr bwMode="auto">
          <a:xfrm>
            <a:off x="1828800" y="304800"/>
            <a:ext cx="853440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endParaRPr lang="en-GB" altLang="fr-FR" sz="3200">
              <a:solidFill>
                <a:schemeClr val="tx1"/>
              </a:solidFill>
              <a:latin typeface="Arial" panose="020B0604020202020204" pitchFamily="34" charset="0"/>
              <a:ea typeface="MS Gothic" panose="020B0609070205080204" pitchFamily="49" charset="-128"/>
            </a:endParaRPr>
          </a:p>
        </p:txBody>
      </p:sp>
      <p:sp>
        <p:nvSpPr>
          <p:cNvPr id="3" name="Content Placeholder 2">
            <a:extLst>
              <a:ext uri="{FF2B5EF4-FFF2-40B4-BE49-F238E27FC236}">
                <a16:creationId xmlns:a16="http://schemas.microsoft.com/office/drawing/2014/main" id="{CF8AD2D2-65E0-4751-A1D4-4EEA0BF989DD}"/>
              </a:ext>
            </a:extLst>
          </p:cNvPr>
          <p:cNvSpPr>
            <a:spLocks noGrp="1"/>
          </p:cNvSpPr>
          <p:nvPr>
            <p:ph idx="1"/>
          </p:nvPr>
        </p:nvSpPr>
        <p:spPr>
          <a:xfrm>
            <a:off x="714777" y="1409700"/>
            <a:ext cx="11320530" cy="5036176"/>
          </a:xfrm>
        </p:spPr>
        <p:txBody>
          <a:bodyPr rtlCol="0">
            <a:noAutofit/>
          </a:bodyPr>
          <a:lstStyle/>
          <a:p>
            <a:pPr>
              <a:lnSpc>
                <a:spcPct val="100000"/>
              </a:lnSpc>
              <a:spcBef>
                <a:spcPct val="0"/>
              </a:spcBef>
              <a:buNone/>
              <a:defRPr/>
            </a:pPr>
            <a:r>
              <a:rPr lang="en-GB" altLang="fr-FR" b="1" dirty="0">
                <a:solidFill>
                  <a:srgbClr val="0000FF"/>
                </a:solidFill>
                <a:ea typeface="+mn-ea"/>
              </a:rPr>
              <a:t>Any vector-control programme must aim to</a:t>
            </a:r>
            <a:r>
              <a:rPr lang="en-GB" altLang="fr-FR" dirty="0">
                <a:ea typeface="+mn-ea"/>
              </a:rPr>
              <a:t>:</a:t>
            </a:r>
          </a:p>
          <a:p>
            <a:pPr>
              <a:lnSpc>
                <a:spcPct val="100000"/>
              </a:lnSpc>
              <a:spcBef>
                <a:spcPct val="0"/>
              </a:spcBef>
              <a:buNone/>
              <a:defRPr/>
            </a:pPr>
            <a:endParaRPr lang="en-GB" altLang="fr-FR" sz="2400" dirty="0">
              <a:ea typeface="+mn-ea"/>
            </a:endParaRPr>
          </a:p>
          <a:p>
            <a:pPr>
              <a:lnSpc>
                <a:spcPct val="100000"/>
              </a:lnSpc>
              <a:spcBef>
                <a:spcPct val="0"/>
              </a:spcBef>
              <a:buFont typeface="Wingdings" panose="05000000000000000000" pitchFamily="2" charset="2"/>
              <a:buChar char=""/>
              <a:defRPr/>
            </a:pPr>
            <a:r>
              <a:rPr lang="en-GB" altLang="fr-FR" sz="2400" dirty="0">
                <a:ea typeface="+mn-ea"/>
              </a:rPr>
              <a:t>make the environment unfavourable for the development and survival of the vector, thus minimizing the number of vectors. </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n-GB" altLang="fr-FR" sz="2400" dirty="0">
                <a:ea typeface="+mn-ea"/>
              </a:rPr>
              <a:t>prevent the different forms taken by each vector during its cycle of development from reaching the adult stage by destroying eggs, larvae, etc.</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n-GB" altLang="fr-FR" sz="2400" dirty="0">
                <a:ea typeface="+mn-ea"/>
              </a:rPr>
              <a:t>promote passive protective measures (screening and mosquito nets) and prevent the persons from contacts with environments where transmission can occur. Insecticides should be used only as a last resort as it is better to:</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n-GB" altLang="fr-FR" sz="2400" dirty="0">
                <a:ea typeface="+mn-ea"/>
              </a:rPr>
              <a:t>encourage good personal and environmental hygiene</a:t>
            </a:r>
          </a:p>
          <a:p>
            <a:pPr>
              <a:defRPr/>
            </a:pPr>
            <a:endParaRPr lang="fr-CH" sz="2400" dirty="0">
              <a:ea typeface="+mn-ea"/>
            </a:endParaRPr>
          </a:p>
        </p:txBody>
      </p:sp>
      <p:sp>
        <p:nvSpPr>
          <p:cNvPr id="5" name="Title 3">
            <a:extLst>
              <a:ext uri="{FF2B5EF4-FFF2-40B4-BE49-F238E27FC236}">
                <a16:creationId xmlns:a16="http://schemas.microsoft.com/office/drawing/2014/main" id="{C8DB561E-45B8-47B8-9FBF-28C349BA3201}"/>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Vectors Control Measures</a:t>
            </a:r>
          </a:p>
        </p:txBody>
      </p:sp>
      <p:sp>
        <p:nvSpPr>
          <p:cNvPr id="2" name="Slide Number Placeholder 1">
            <a:extLst>
              <a:ext uri="{FF2B5EF4-FFF2-40B4-BE49-F238E27FC236}">
                <a16:creationId xmlns:a16="http://schemas.microsoft.com/office/drawing/2014/main" id="{C557B768-5D6A-4041-AEDF-AC5E42904102}"/>
              </a:ext>
            </a:extLst>
          </p:cNvPr>
          <p:cNvSpPr>
            <a:spLocks noGrp="1"/>
          </p:cNvSpPr>
          <p:nvPr>
            <p:ph type="sldNum" sz="quarter" idx="12"/>
          </p:nvPr>
        </p:nvSpPr>
        <p:spPr/>
        <p:txBody>
          <a:bodyPr/>
          <a:lstStyle/>
          <a:p>
            <a:fld id="{00865948-8B76-4A50-B7DB-B45DBE1BD062}" type="slidenum">
              <a:rPr lang="fr-CH" smtClean="0"/>
              <a:t>40</a:t>
            </a:fld>
            <a:endParaRPr lang="fr-CH"/>
          </a:p>
        </p:txBody>
      </p:sp>
    </p:spTree>
    <p:extLst>
      <p:ext uri="{BB962C8B-B14F-4D97-AF65-F5344CB8AC3E}">
        <p14:creationId xmlns:p14="http://schemas.microsoft.com/office/powerpoint/2010/main" val="11198908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2E4C915E-8E99-4AA5-BFAF-65AA5EAEC287}"/>
              </a:ext>
            </a:extLst>
          </p:cNvPr>
          <p:cNvSpPr>
            <a:spLocks noGrp="1" noChangeArrowheads="1"/>
          </p:cNvSpPr>
          <p:nvPr>
            <p:ph sz="half" idx="1"/>
          </p:nvPr>
        </p:nvSpPr>
        <p:spPr>
          <a:xfrm>
            <a:off x="1100987" y="1989829"/>
            <a:ext cx="5546948" cy="3405369"/>
          </a:xfrm>
        </p:spPr>
        <p:txBody>
          <a:bodyPr rtlCol="0">
            <a:normAutofit/>
          </a:bodyPr>
          <a:lstStyle/>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fr-FR" dirty="0"/>
              <a:t>Improve general sanitation</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fr-FR" dirty="0"/>
              <a:t>Disposal of excreta, waste water and solid waste</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fr-FR" dirty="0"/>
              <a:t>Careful storage of food and water</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fr-FR" dirty="0"/>
              <a:t>Intensify personal protection</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fr-FR" dirty="0"/>
              <a:t>Initiate appropriate chemical control methods</a:t>
            </a:r>
          </a:p>
        </p:txBody>
      </p:sp>
      <p:pic>
        <p:nvPicPr>
          <p:cNvPr id="65541" name="Picture 3">
            <a:extLst>
              <a:ext uri="{FF2B5EF4-FFF2-40B4-BE49-F238E27FC236}">
                <a16:creationId xmlns:a16="http://schemas.microsoft.com/office/drawing/2014/main" id="{6A026B87-C881-41BB-9877-08FC8F924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922" y="3692513"/>
            <a:ext cx="3293992" cy="2464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3">
            <a:extLst>
              <a:ext uri="{FF2B5EF4-FFF2-40B4-BE49-F238E27FC236}">
                <a16:creationId xmlns:a16="http://schemas.microsoft.com/office/drawing/2014/main" id="{17FA7E1D-1746-47B3-93D5-90EF84751B4B}"/>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Priorities</a:t>
            </a:r>
          </a:p>
        </p:txBody>
      </p:sp>
      <p:pic>
        <p:nvPicPr>
          <p:cNvPr id="5" name="Picture 4">
            <a:extLst>
              <a:ext uri="{FF2B5EF4-FFF2-40B4-BE49-F238E27FC236}">
                <a16:creationId xmlns:a16="http://schemas.microsoft.com/office/drawing/2014/main" id="{EC28B71E-18B3-40C3-A9DB-A3C8BB2DC7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0061" y="1189756"/>
            <a:ext cx="3339891" cy="25027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1DD4C790-EDE2-4B02-AF65-F9B910D32F47}"/>
              </a:ext>
            </a:extLst>
          </p:cNvPr>
          <p:cNvSpPr>
            <a:spLocks noGrp="1"/>
          </p:cNvSpPr>
          <p:nvPr>
            <p:ph type="sldNum" sz="quarter" idx="12"/>
          </p:nvPr>
        </p:nvSpPr>
        <p:spPr/>
        <p:txBody>
          <a:bodyPr/>
          <a:lstStyle/>
          <a:p>
            <a:fld id="{00865948-8B76-4A50-B7DB-B45DBE1BD062}" type="slidenum">
              <a:rPr lang="fr-CH" smtClean="0"/>
              <a:t>41</a:t>
            </a:fld>
            <a:endParaRPr lang="fr-CH"/>
          </a:p>
        </p:txBody>
      </p:sp>
    </p:spTree>
    <p:extLst>
      <p:ext uri="{BB962C8B-B14F-4D97-AF65-F5344CB8AC3E}">
        <p14:creationId xmlns:p14="http://schemas.microsoft.com/office/powerpoint/2010/main" val="29627119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5183E2-C57D-4683-B4B3-1CD69B97A4DD}"/>
              </a:ext>
            </a:extLst>
          </p:cNvPr>
          <p:cNvSpPr txBox="1">
            <a:spLocks/>
          </p:cNvSpPr>
          <p:nvPr/>
        </p:nvSpPr>
        <p:spPr>
          <a:xfrm>
            <a:off x="838200" y="1554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Diseases, Vectors and Control</a:t>
            </a:r>
          </a:p>
        </p:txBody>
      </p:sp>
      <p:graphicFrame>
        <p:nvGraphicFramePr>
          <p:cNvPr id="9" name="Table 8">
            <a:extLst>
              <a:ext uri="{FF2B5EF4-FFF2-40B4-BE49-F238E27FC236}">
                <a16:creationId xmlns:a16="http://schemas.microsoft.com/office/drawing/2014/main" id="{ECB06D37-7A24-4E60-9452-BEF9719BDD32}"/>
              </a:ext>
            </a:extLst>
          </p:cNvPr>
          <p:cNvGraphicFramePr>
            <a:graphicFrameLocks noGrp="1"/>
          </p:cNvGraphicFramePr>
          <p:nvPr>
            <p:extLst>
              <p:ext uri="{D42A27DB-BD31-4B8C-83A1-F6EECF244321}">
                <p14:modId xmlns:p14="http://schemas.microsoft.com/office/powerpoint/2010/main" val="3290057412"/>
              </p:ext>
            </p:extLst>
          </p:nvPr>
        </p:nvGraphicFramePr>
        <p:xfrm>
          <a:off x="985520" y="1098316"/>
          <a:ext cx="10861039" cy="5167124"/>
        </p:xfrm>
        <a:graphic>
          <a:graphicData uri="http://schemas.openxmlformats.org/drawingml/2006/table">
            <a:tbl>
              <a:tblPr/>
              <a:tblGrid>
                <a:gridCol w="3512339">
                  <a:extLst>
                    <a:ext uri="{9D8B030D-6E8A-4147-A177-3AD203B41FA5}">
                      <a16:colId xmlns:a16="http://schemas.microsoft.com/office/drawing/2014/main" val="2310718814"/>
                    </a:ext>
                  </a:extLst>
                </a:gridCol>
                <a:gridCol w="3608173">
                  <a:extLst>
                    <a:ext uri="{9D8B030D-6E8A-4147-A177-3AD203B41FA5}">
                      <a16:colId xmlns:a16="http://schemas.microsoft.com/office/drawing/2014/main" val="2684051547"/>
                    </a:ext>
                  </a:extLst>
                </a:gridCol>
                <a:gridCol w="3740527">
                  <a:extLst>
                    <a:ext uri="{9D8B030D-6E8A-4147-A177-3AD203B41FA5}">
                      <a16:colId xmlns:a16="http://schemas.microsoft.com/office/drawing/2014/main" val="1179795402"/>
                    </a:ext>
                  </a:extLst>
                </a:gridCol>
              </a:tblGrid>
              <a:tr h="186481">
                <a:tc>
                  <a:txBody>
                    <a:bodyPr/>
                    <a:lstStyle/>
                    <a:p>
                      <a:pPr algn="l" rtl="0" fontAlgn="ctr"/>
                      <a:r>
                        <a:rPr lang="en-US" sz="2800" b="1" i="0" u="none" strike="noStrike" noProof="0" dirty="0">
                          <a:solidFill>
                            <a:srgbClr val="000000"/>
                          </a:solidFill>
                          <a:effectLst/>
                          <a:latin typeface="Calibri" panose="020F0502020204030204" pitchFamily="34" charset="0"/>
                        </a:rPr>
                        <a:t>Vector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rtl="0" fontAlgn="ctr"/>
                      <a:r>
                        <a:rPr lang="en-US" sz="2800" b="1" i="0" u="none" strike="noStrike" noProof="0" dirty="0">
                          <a:solidFill>
                            <a:srgbClr val="000000"/>
                          </a:solidFill>
                          <a:effectLst/>
                          <a:latin typeface="Calibri" panose="020F0502020204030204" pitchFamily="34" charset="0"/>
                        </a:rPr>
                        <a:t>Disease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rtl="0" fontAlgn="ctr"/>
                      <a:r>
                        <a:rPr lang="en-US" sz="2400" b="1" i="0" u="none" strike="noStrike" noProof="0" dirty="0">
                          <a:solidFill>
                            <a:srgbClr val="000000"/>
                          </a:solidFill>
                          <a:effectLst/>
                          <a:latin typeface="Calibri" panose="020F0502020204030204" pitchFamily="34" charset="0"/>
                        </a:rPr>
                        <a:t>Effectiveness of available Vector Control Measures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339800964"/>
                  </a:ext>
                </a:extLst>
              </a:tr>
              <a:tr h="186481">
                <a:tc>
                  <a:txBody>
                    <a:bodyPr/>
                    <a:lstStyle/>
                    <a:p>
                      <a:pPr algn="l" rtl="0" fontAlgn="ctr"/>
                      <a:r>
                        <a:rPr lang="en-US" sz="2400" b="0" i="0" u="none" strike="noStrike" noProof="0" dirty="0">
                          <a:solidFill>
                            <a:srgbClr val="000000"/>
                          </a:solidFill>
                          <a:effectLst/>
                          <a:latin typeface="Calibri" panose="020F0502020204030204" pitchFamily="34" charset="0"/>
                        </a:rPr>
                        <a:t>Anopheles mosquitos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Malaria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Poor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204445581"/>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Culex and aedes mosquitos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Filariasis and viral diseases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Poor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581643188"/>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Blackflies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Onchocerciasis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700718648"/>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Tsetse flies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African tryphanosomiasis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9629164"/>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Aedes mosquitos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Yellow fever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Poor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206384022"/>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Sandflies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Leishmaniasis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706651751"/>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Triatomid bugs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Chagas disease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769630584"/>
                  </a:ext>
                </a:extLst>
              </a:tr>
              <a:tr h="443144">
                <a:tc>
                  <a:txBody>
                    <a:bodyPr/>
                    <a:lstStyle/>
                    <a:p>
                      <a:pPr algn="l" rtl="0" fontAlgn="ctr"/>
                      <a:r>
                        <a:rPr lang="en-US" sz="2400" b="0" i="0" u="none" strike="noStrike" noProof="0">
                          <a:solidFill>
                            <a:srgbClr val="000000"/>
                          </a:solidFill>
                          <a:effectLst/>
                          <a:latin typeface="Calibri" panose="020F0502020204030204" pitchFamily="34" charset="0"/>
                        </a:rPr>
                        <a:t>Body lice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Relapsing fever and typhus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Moderate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4031644021"/>
                  </a:ext>
                </a:extLst>
              </a:tr>
              <a:tr h="457200">
                <a:tc>
                  <a:txBody>
                    <a:bodyPr/>
                    <a:lstStyle/>
                    <a:p>
                      <a:pPr algn="l" rtl="0" fontAlgn="ctr"/>
                      <a:r>
                        <a:rPr lang="en-US" sz="2400" b="0" i="0" u="none" strike="noStrike" noProof="0">
                          <a:solidFill>
                            <a:srgbClr val="000000"/>
                          </a:solidFill>
                          <a:effectLst/>
                          <a:latin typeface="Calibri" panose="020F0502020204030204" pitchFamily="34" charset="0"/>
                        </a:rPr>
                        <a:t>Rats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Leptospirosis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Moderate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3386028059"/>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Mite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Scrub typhus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490822048"/>
                  </a:ext>
                </a:extLst>
              </a:tr>
              <a:tr h="394600">
                <a:tc>
                  <a:txBody>
                    <a:bodyPr/>
                    <a:lstStyle/>
                    <a:p>
                      <a:pPr algn="l" rtl="0" fontAlgn="ctr"/>
                      <a:r>
                        <a:rPr lang="en-US" sz="2400" b="0" i="0" u="none" strike="noStrike" noProof="0">
                          <a:solidFill>
                            <a:srgbClr val="000000"/>
                          </a:solidFill>
                          <a:effectLst/>
                          <a:latin typeface="Calibri" panose="020F0502020204030204" pitchFamily="34" charset="0"/>
                        </a:rPr>
                        <a:t>Itch mite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noProof="0" dirty="0">
                          <a:solidFill>
                            <a:srgbClr val="000000"/>
                          </a:solidFill>
                          <a:effectLst/>
                          <a:latin typeface="Calibri" panose="020F0502020204030204" pitchFamily="34" charset="0"/>
                        </a:rPr>
                        <a:t>Scabies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400" b="0" i="0" u="none" strike="noStrike" noProof="0" dirty="0">
                          <a:solidFill>
                            <a:srgbClr val="000000"/>
                          </a:solidFill>
                          <a:effectLst/>
                          <a:latin typeface="Calibri" panose="020F0502020204030204" pitchFamily="34" charset="0"/>
                        </a:rPr>
                        <a:t>Good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259166755"/>
                  </a:ext>
                </a:extLst>
              </a:tr>
            </a:tbl>
          </a:graphicData>
        </a:graphic>
      </p:graphicFrame>
      <p:sp>
        <p:nvSpPr>
          <p:cNvPr id="2" name="Slide Number Placeholder 1">
            <a:extLst>
              <a:ext uri="{FF2B5EF4-FFF2-40B4-BE49-F238E27FC236}">
                <a16:creationId xmlns:a16="http://schemas.microsoft.com/office/drawing/2014/main" id="{F43E7D3C-B6D3-43B8-9BC2-874BA8CF8F14}"/>
              </a:ext>
            </a:extLst>
          </p:cNvPr>
          <p:cNvSpPr>
            <a:spLocks noGrp="1"/>
          </p:cNvSpPr>
          <p:nvPr>
            <p:ph type="sldNum" sz="quarter" idx="12"/>
          </p:nvPr>
        </p:nvSpPr>
        <p:spPr/>
        <p:txBody>
          <a:bodyPr/>
          <a:lstStyle/>
          <a:p>
            <a:fld id="{00865948-8B76-4A50-B7DB-B45DBE1BD062}" type="slidenum">
              <a:rPr lang="fr-CH" smtClean="0"/>
              <a:t>42</a:t>
            </a:fld>
            <a:endParaRPr lang="fr-CH"/>
          </a:p>
        </p:txBody>
      </p:sp>
    </p:spTree>
    <p:extLst>
      <p:ext uri="{BB962C8B-B14F-4D97-AF65-F5344CB8AC3E}">
        <p14:creationId xmlns:p14="http://schemas.microsoft.com/office/powerpoint/2010/main" val="32717385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EE412107-C84C-4B43-B5D2-1EB7B60634FF}"/>
              </a:ext>
            </a:extLst>
          </p:cNvPr>
          <p:cNvPicPr>
            <a:picLocks noChangeAspect="1"/>
          </p:cNvPicPr>
          <p:nvPr/>
        </p:nvPicPr>
        <p:blipFill>
          <a:blip r:embed="rId3"/>
          <a:stretch>
            <a:fillRect/>
          </a:stretch>
        </p:blipFill>
        <p:spPr>
          <a:xfrm>
            <a:off x="1728198" y="1088156"/>
            <a:ext cx="9207035" cy="5168862"/>
          </a:xfrm>
          <a:prstGeom prst="rect">
            <a:avLst/>
          </a:prstGeom>
        </p:spPr>
      </p:pic>
      <p:sp>
        <p:nvSpPr>
          <p:cNvPr id="7" name="Title 3">
            <a:extLst>
              <a:ext uri="{FF2B5EF4-FFF2-40B4-BE49-F238E27FC236}">
                <a16:creationId xmlns:a16="http://schemas.microsoft.com/office/drawing/2014/main" id="{BAF235AC-2A9A-4F96-B805-D6A687FF3C31}"/>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Video</a:t>
            </a:r>
          </a:p>
        </p:txBody>
      </p:sp>
      <p:sp>
        <p:nvSpPr>
          <p:cNvPr id="9" name="Rectangle 8">
            <a:extLst>
              <a:ext uri="{FF2B5EF4-FFF2-40B4-BE49-F238E27FC236}">
                <a16:creationId xmlns:a16="http://schemas.microsoft.com/office/drawing/2014/main" id="{5B24DE16-45E6-44D3-A5DD-93E8025EB096}"/>
              </a:ext>
            </a:extLst>
          </p:cNvPr>
          <p:cNvSpPr/>
          <p:nvPr/>
        </p:nvSpPr>
        <p:spPr>
          <a:xfrm>
            <a:off x="1634214" y="6329998"/>
            <a:ext cx="4942379" cy="646331"/>
          </a:xfrm>
          <a:prstGeom prst="rect">
            <a:avLst/>
          </a:prstGeom>
        </p:spPr>
        <p:txBody>
          <a:bodyPr wrap="none">
            <a:spAutoFit/>
          </a:bodyPr>
          <a:lstStyle/>
          <a:p>
            <a:r>
              <a:rPr lang="fr-CH" dirty="0"/>
              <a:t>https://www.youtube.com/watch?v=yOJ_lNO8cuU</a:t>
            </a:r>
          </a:p>
          <a:p>
            <a:endParaRPr lang="fr-CH" dirty="0"/>
          </a:p>
        </p:txBody>
      </p:sp>
      <p:sp>
        <p:nvSpPr>
          <p:cNvPr id="2" name="Slide Number Placeholder 1">
            <a:extLst>
              <a:ext uri="{FF2B5EF4-FFF2-40B4-BE49-F238E27FC236}">
                <a16:creationId xmlns:a16="http://schemas.microsoft.com/office/drawing/2014/main" id="{1D57A557-F7F6-4BB0-8CA9-07246E23EC9B}"/>
              </a:ext>
            </a:extLst>
          </p:cNvPr>
          <p:cNvSpPr>
            <a:spLocks noGrp="1"/>
          </p:cNvSpPr>
          <p:nvPr>
            <p:ph type="sldNum" sz="quarter" idx="12"/>
          </p:nvPr>
        </p:nvSpPr>
        <p:spPr/>
        <p:txBody>
          <a:bodyPr/>
          <a:lstStyle/>
          <a:p>
            <a:fld id="{00865948-8B76-4A50-B7DB-B45DBE1BD062}" type="slidenum">
              <a:rPr lang="fr-CH" smtClean="0"/>
              <a:t>43</a:t>
            </a:fld>
            <a:endParaRPr lang="fr-CH"/>
          </a:p>
        </p:txBody>
      </p:sp>
    </p:spTree>
    <p:extLst>
      <p:ext uri="{BB962C8B-B14F-4D97-AF65-F5344CB8AC3E}">
        <p14:creationId xmlns:p14="http://schemas.microsoft.com/office/powerpoint/2010/main" val="2766705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4509-8FBA-436C-B6EB-D2338BF006A3}"/>
              </a:ext>
            </a:extLst>
          </p:cNvPr>
          <p:cNvSpPr>
            <a:spLocks noGrp="1"/>
          </p:cNvSpPr>
          <p:nvPr>
            <p:ph type="title"/>
          </p:nvPr>
        </p:nvSpPr>
        <p:spPr/>
        <p:txBody>
          <a:bodyPr/>
          <a:lstStyle/>
          <a:p>
            <a:pPr algn="ctr"/>
            <a:r>
              <a:rPr lang="en-US" u="sng" dirty="0"/>
              <a:t>Wrap-up: Sanitation</a:t>
            </a:r>
            <a:endParaRPr lang="fr-CH" u="sng" dirty="0"/>
          </a:p>
        </p:txBody>
      </p:sp>
      <p:sp>
        <p:nvSpPr>
          <p:cNvPr id="3" name="Content Placeholder 2">
            <a:extLst>
              <a:ext uri="{FF2B5EF4-FFF2-40B4-BE49-F238E27FC236}">
                <a16:creationId xmlns:a16="http://schemas.microsoft.com/office/drawing/2014/main" id="{6DC4DB63-C988-4638-96FE-FE0DF8E341D4}"/>
              </a:ext>
            </a:extLst>
          </p:cNvPr>
          <p:cNvSpPr>
            <a:spLocks noGrp="1"/>
          </p:cNvSpPr>
          <p:nvPr>
            <p:ph idx="1"/>
          </p:nvPr>
        </p:nvSpPr>
        <p:spPr>
          <a:xfrm>
            <a:off x="1260231" y="1766570"/>
            <a:ext cx="10515600" cy="4513898"/>
          </a:xfrm>
        </p:spPr>
        <p:txBody>
          <a:bodyPr>
            <a:normAutofit fontScale="85000" lnSpcReduction="20000"/>
          </a:bodyPr>
          <a:lstStyle/>
          <a:p>
            <a:pPr>
              <a:lnSpc>
                <a:spcPct val="110000"/>
              </a:lnSpc>
              <a:spcAft>
                <a:spcPts val="1200"/>
              </a:spcAft>
            </a:pPr>
            <a:r>
              <a:rPr lang="en-GB" dirty="0"/>
              <a:t>Public Health Engineering covers both, the design of sanitation </a:t>
            </a:r>
            <a:r>
              <a:rPr lang="en-GB" dirty="0">
                <a:solidFill>
                  <a:srgbClr val="0000FF"/>
                </a:solidFill>
              </a:rPr>
              <a:t>infrastructure and services</a:t>
            </a:r>
            <a:r>
              <a:rPr lang="en-GB" dirty="0"/>
              <a:t>, and the </a:t>
            </a:r>
            <a:r>
              <a:rPr lang="en-GB" dirty="0">
                <a:solidFill>
                  <a:srgbClr val="0000FF"/>
                </a:solidFill>
              </a:rPr>
              <a:t>sensitization and education </a:t>
            </a:r>
            <a:r>
              <a:rPr lang="en-GB" dirty="0"/>
              <a:t>of the population.</a:t>
            </a:r>
          </a:p>
          <a:p>
            <a:pPr marL="171450" lvl="0" indent="-171450">
              <a:lnSpc>
                <a:spcPct val="110000"/>
              </a:lnSpc>
              <a:spcBef>
                <a:spcPts val="0"/>
              </a:spcBef>
              <a:spcAft>
                <a:spcPts val="1200"/>
              </a:spcAft>
              <a:defRPr/>
            </a:pPr>
            <a:r>
              <a:rPr lang="en-GB" dirty="0"/>
              <a:t>Sanitation systems are </a:t>
            </a:r>
            <a:r>
              <a:rPr lang="en-GB" dirty="0">
                <a:solidFill>
                  <a:srgbClr val="0000FF"/>
                </a:solidFill>
              </a:rPr>
              <a:t>composed of a set of compatible technologies </a:t>
            </a:r>
            <a:r>
              <a:rPr lang="en-GB" dirty="0"/>
              <a:t>that together allow to collect, store, treat and safely dispose of all waste-water products. Systems should always be </a:t>
            </a:r>
            <a:r>
              <a:rPr lang="en-GB" dirty="0">
                <a:solidFill>
                  <a:srgbClr val="0000FF"/>
                </a:solidFill>
              </a:rPr>
              <a:t>adapted to the local context</a:t>
            </a:r>
            <a:r>
              <a:rPr lang="en-GB" dirty="0"/>
              <a:t>.</a:t>
            </a:r>
          </a:p>
          <a:p>
            <a:pPr marL="171450" indent="-171450">
              <a:lnSpc>
                <a:spcPct val="110000"/>
              </a:lnSpc>
              <a:spcBef>
                <a:spcPts val="0"/>
              </a:spcBef>
              <a:spcAft>
                <a:spcPts val="1200"/>
              </a:spcAft>
              <a:defRPr/>
            </a:pPr>
            <a:r>
              <a:rPr lang="en-GB" dirty="0">
                <a:solidFill>
                  <a:srgbClr val="0000FF"/>
                </a:solidFill>
                <a:ea typeface="Times New Roman"/>
                <a:cs typeface="Times New Roman"/>
              </a:rPr>
              <a:t>Sorting hazardous wastes </a:t>
            </a:r>
            <a:r>
              <a:rPr lang="en-GB" dirty="0">
                <a:ea typeface="Times New Roman"/>
                <a:cs typeface="Times New Roman"/>
              </a:rPr>
              <a:t>at the source is the most efficient method to limit its risks. Appropriate solutions also need to be put in place for the </a:t>
            </a:r>
            <a:r>
              <a:rPr lang="en-GB" dirty="0">
                <a:solidFill>
                  <a:srgbClr val="0000FF"/>
                </a:solidFill>
                <a:ea typeface="Times New Roman"/>
                <a:cs typeface="Times New Roman"/>
              </a:rPr>
              <a:t>storage, transport, treatment and disposal</a:t>
            </a:r>
            <a:r>
              <a:rPr lang="en-GB" dirty="0">
                <a:ea typeface="Times New Roman"/>
                <a:cs typeface="Times New Roman"/>
              </a:rPr>
              <a:t> of the segregated waste products. </a:t>
            </a:r>
          </a:p>
          <a:p>
            <a:pPr marL="171450" indent="-171450">
              <a:lnSpc>
                <a:spcPct val="110000"/>
              </a:lnSpc>
              <a:spcBef>
                <a:spcPts val="0"/>
              </a:spcBef>
              <a:spcAft>
                <a:spcPts val="1200"/>
              </a:spcAft>
              <a:defRPr/>
            </a:pPr>
            <a:r>
              <a:rPr lang="en-GB" altLang="fr-FR" dirty="0"/>
              <a:t>Generally, the most efficient </a:t>
            </a:r>
            <a:r>
              <a:rPr lang="en-GB" altLang="fr-FR" dirty="0">
                <a:solidFill>
                  <a:srgbClr val="0000FF"/>
                </a:solidFill>
              </a:rPr>
              <a:t>vectors control measures </a:t>
            </a:r>
            <a:r>
              <a:rPr lang="en-GB" altLang="fr-FR" dirty="0"/>
              <a:t>are to improve hygiene conditions, correctly dispose of waste products, protect food and water storage and intensify personal protection.</a:t>
            </a:r>
          </a:p>
          <a:p>
            <a:pPr>
              <a:lnSpc>
                <a:spcPct val="110000"/>
              </a:lnSpc>
              <a:spcBef>
                <a:spcPts val="0"/>
              </a:spcBef>
              <a:defRPr/>
            </a:pPr>
            <a:endParaRPr lang="fr-FR" dirty="0">
              <a:ea typeface="Times New Roman"/>
              <a:cs typeface="Times New Roman"/>
            </a:endParaRPr>
          </a:p>
          <a:p>
            <a:pPr>
              <a:lnSpc>
                <a:spcPct val="110000"/>
              </a:lnSpc>
              <a:spcBef>
                <a:spcPts val="0"/>
              </a:spcBef>
              <a:defRPr/>
            </a:pPr>
            <a:endParaRPr lang="fr-CA" dirty="0">
              <a:ea typeface="Times New Roman"/>
              <a:cs typeface="Times New Roman"/>
            </a:endParaRPr>
          </a:p>
          <a:p>
            <a:pPr marL="171450" lvl="0" indent="-171450">
              <a:lnSpc>
                <a:spcPct val="100000"/>
              </a:lnSpc>
              <a:spcBef>
                <a:spcPts val="0"/>
              </a:spcBef>
              <a:defRPr/>
            </a:pPr>
            <a:endParaRPr lang="fr-CH" dirty="0"/>
          </a:p>
        </p:txBody>
      </p:sp>
      <p:sp>
        <p:nvSpPr>
          <p:cNvPr id="4" name="Slide Number Placeholder 3">
            <a:extLst>
              <a:ext uri="{FF2B5EF4-FFF2-40B4-BE49-F238E27FC236}">
                <a16:creationId xmlns:a16="http://schemas.microsoft.com/office/drawing/2014/main" id="{E89C1FB4-31A4-4EC2-8B14-2F286D7AEE1D}"/>
              </a:ext>
            </a:extLst>
          </p:cNvPr>
          <p:cNvSpPr>
            <a:spLocks noGrp="1"/>
          </p:cNvSpPr>
          <p:nvPr>
            <p:ph type="sldNum" sz="quarter" idx="12"/>
          </p:nvPr>
        </p:nvSpPr>
        <p:spPr/>
        <p:txBody>
          <a:bodyPr/>
          <a:lstStyle/>
          <a:p>
            <a:fld id="{00865948-8B76-4A50-B7DB-B45DBE1BD062}" type="slidenum">
              <a:rPr lang="fr-CH" smtClean="0"/>
              <a:t>44</a:t>
            </a:fld>
            <a:endParaRPr lang="fr-CH"/>
          </a:p>
        </p:txBody>
      </p:sp>
    </p:spTree>
    <p:extLst>
      <p:ext uri="{BB962C8B-B14F-4D97-AF65-F5344CB8AC3E}">
        <p14:creationId xmlns:p14="http://schemas.microsoft.com/office/powerpoint/2010/main" val="2813708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descr="http://ecx.images-amazon.com/images/I/51XcnK5VtIL._SY300_.jpg">
            <a:extLst>
              <a:ext uri="{FF2B5EF4-FFF2-40B4-BE49-F238E27FC236}">
                <a16:creationId xmlns:a16="http://schemas.microsoft.com/office/drawing/2014/main" id="{10F340C5-13BC-43E3-9846-E34C95B700C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41155" y="1685171"/>
            <a:ext cx="2779806" cy="4048261"/>
          </a:xfrm>
          <a:ln>
            <a:solidFill>
              <a:schemeClr val="tx1"/>
            </a:solidFill>
          </a:ln>
        </p:spPr>
      </p:pic>
      <p:pic>
        <p:nvPicPr>
          <p:cNvPr id="70660" name="Picture 4" descr="http://wedc.lboro.ac.uk/resources/covers/9780906055908.jpg">
            <a:extLst>
              <a:ext uri="{FF2B5EF4-FFF2-40B4-BE49-F238E27FC236}">
                <a16:creationId xmlns:a16="http://schemas.microsoft.com/office/drawing/2014/main" id="{2DF84F2A-5B8A-4BC0-AA78-19CF81A23AD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284288" y="1667180"/>
            <a:ext cx="2878763" cy="4084245"/>
          </a:xfrm>
          <a:ln>
            <a:solidFill>
              <a:schemeClr val="tx1"/>
            </a:solidFill>
          </a:ln>
        </p:spPr>
      </p:pic>
      <p:sp>
        <p:nvSpPr>
          <p:cNvPr id="70661" name="TextBox 4">
            <a:extLst>
              <a:ext uri="{FF2B5EF4-FFF2-40B4-BE49-F238E27FC236}">
                <a16:creationId xmlns:a16="http://schemas.microsoft.com/office/drawing/2014/main" id="{72F7D40D-F3B5-480B-B5AA-CCE08E66E4EB}"/>
              </a:ext>
            </a:extLst>
          </p:cNvPr>
          <p:cNvSpPr txBox="1">
            <a:spLocks noChangeArrowheads="1"/>
          </p:cNvSpPr>
          <p:nvPr/>
        </p:nvSpPr>
        <p:spPr bwMode="auto">
          <a:xfrm>
            <a:off x="2398478" y="5751425"/>
            <a:ext cx="38651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000000"/>
              </a:buClr>
              <a:buSzPct val="100000"/>
              <a:buFont typeface="Times New Roman" panose="02020603050405020304" pitchFamily="18" charset="0"/>
              <a:buNone/>
            </a:pPr>
            <a:r>
              <a:rPr lang="en-US" altLang="fr-FR" sz="2400" dirty="0"/>
              <a:t>Control of communicable </a:t>
            </a:r>
          </a:p>
          <a:p>
            <a:pPr algn="ctr">
              <a:buClr>
                <a:srgbClr val="000000"/>
              </a:buClr>
              <a:buSzPct val="100000"/>
              <a:buFont typeface="Times New Roman" panose="02020603050405020304" pitchFamily="18" charset="0"/>
              <a:buNone/>
            </a:pPr>
            <a:r>
              <a:rPr lang="en-US" altLang="fr-FR" sz="2400" dirty="0"/>
              <a:t>diseases manual (WHO:2004)</a:t>
            </a:r>
          </a:p>
        </p:txBody>
      </p:sp>
      <p:sp>
        <p:nvSpPr>
          <p:cNvPr id="70662" name="TextBox 7">
            <a:extLst>
              <a:ext uri="{FF2B5EF4-FFF2-40B4-BE49-F238E27FC236}">
                <a16:creationId xmlns:a16="http://schemas.microsoft.com/office/drawing/2014/main" id="{2156EE79-2F4B-40AD-BD47-0D5D3CF011AA}"/>
              </a:ext>
            </a:extLst>
          </p:cNvPr>
          <p:cNvSpPr txBox="1">
            <a:spLocks noChangeArrowheads="1"/>
          </p:cNvSpPr>
          <p:nvPr/>
        </p:nvSpPr>
        <p:spPr bwMode="auto">
          <a:xfrm>
            <a:off x="6934558" y="5751425"/>
            <a:ext cx="35782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000000"/>
              </a:buClr>
              <a:buSzPct val="100000"/>
              <a:buFont typeface="Times New Roman" panose="02020603050405020304" pitchFamily="18" charset="0"/>
              <a:buNone/>
            </a:pPr>
            <a:r>
              <a:rPr lang="en-US" altLang="fr-FR" sz="2400"/>
              <a:t>Controlling and preventing </a:t>
            </a:r>
          </a:p>
          <a:p>
            <a:pPr algn="ctr">
              <a:buClr>
                <a:srgbClr val="000000"/>
              </a:buClr>
              <a:buSzPct val="100000"/>
              <a:buFont typeface="Times New Roman" panose="02020603050405020304" pitchFamily="18" charset="0"/>
              <a:buNone/>
            </a:pPr>
            <a:r>
              <a:rPr lang="en-US" altLang="fr-FR" sz="2400"/>
              <a:t>disease (WEDC:2003)</a:t>
            </a:r>
          </a:p>
        </p:txBody>
      </p:sp>
      <p:sp>
        <p:nvSpPr>
          <p:cNvPr id="7" name="Title 3">
            <a:extLst>
              <a:ext uri="{FF2B5EF4-FFF2-40B4-BE49-F238E27FC236}">
                <a16:creationId xmlns:a16="http://schemas.microsoft.com/office/drawing/2014/main" id="{F3B11C7A-D4CC-4803-95F5-85C11A398E8D}"/>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Further Info:</a:t>
            </a:r>
          </a:p>
        </p:txBody>
      </p:sp>
      <p:sp>
        <p:nvSpPr>
          <p:cNvPr id="2" name="Slide Number Placeholder 1">
            <a:extLst>
              <a:ext uri="{FF2B5EF4-FFF2-40B4-BE49-F238E27FC236}">
                <a16:creationId xmlns:a16="http://schemas.microsoft.com/office/drawing/2014/main" id="{9F41D90D-ABCD-4C7D-8214-425F65B476F5}"/>
              </a:ext>
            </a:extLst>
          </p:cNvPr>
          <p:cNvSpPr>
            <a:spLocks noGrp="1"/>
          </p:cNvSpPr>
          <p:nvPr>
            <p:ph type="sldNum" sz="quarter" idx="12"/>
          </p:nvPr>
        </p:nvSpPr>
        <p:spPr/>
        <p:txBody>
          <a:bodyPr/>
          <a:lstStyle/>
          <a:p>
            <a:fld id="{00865948-8B76-4A50-B7DB-B45DBE1BD062}" type="slidenum">
              <a:rPr lang="fr-CH" smtClean="0"/>
              <a:t>45</a:t>
            </a:fld>
            <a:endParaRPr lang="fr-CH"/>
          </a:p>
        </p:txBody>
      </p:sp>
    </p:spTree>
    <p:extLst>
      <p:ext uri="{BB962C8B-B14F-4D97-AF65-F5344CB8AC3E}">
        <p14:creationId xmlns:p14="http://schemas.microsoft.com/office/powerpoint/2010/main" val="548000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74CE87EA-4DF9-4C3A-9E18-D3B19ED7115E}"/>
              </a:ext>
            </a:extLst>
          </p:cNvPr>
          <p:cNvPicPr>
            <a:picLocks noChangeAspect="1"/>
          </p:cNvPicPr>
          <p:nvPr/>
        </p:nvPicPr>
        <p:blipFill>
          <a:blip r:embed="rId4"/>
          <a:stretch>
            <a:fillRect/>
          </a:stretch>
        </p:blipFill>
        <p:spPr>
          <a:xfrm>
            <a:off x="1306132" y="1281144"/>
            <a:ext cx="10047668" cy="5090463"/>
          </a:xfrm>
          <a:prstGeom prst="rect">
            <a:avLst/>
          </a:prstGeom>
        </p:spPr>
      </p:pic>
      <p:sp>
        <p:nvSpPr>
          <p:cNvPr id="7" name="Title 3">
            <a:extLst>
              <a:ext uri="{FF2B5EF4-FFF2-40B4-BE49-F238E27FC236}">
                <a16:creationId xmlns:a16="http://schemas.microsoft.com/office/drawing/2014/main" id="{2F2713CC-117E-4E0B-9AE1-7CF746A7289F}"/>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Further Info:</a:t>
            </a:r>
          </a:p>
        </p:txBody>
      </p:sp>
      <p:sp>
        <p:nvSpPr>
          <p:cNvPr id="2" name="Slide Number Placeholder 1">
            <a:extLst>
              <a:ext uri="{FF2B5EF4-FFF2-40B4-BE49-F238E27FC236}">
                <a16:creationId xmlns:a16="http://schemas.microsoft.com/office/drawing/2014/main" id="{20B8AEE7-E211-48E5-BE64-A2C12F73AFBB}"/>
              </a:ext>
            </a:extLst>
          </p:cNvPr>
          <p:cNvSpPr>
            <a:spLocks noGrp="1"/>
          </p:cNvSpPr>
          <p:nvPr>
            <p:ph type="sldNum" sz="quarter" idx="12"/>
          </p:nvPr>
        </p:nvSpPr>
        <p:spPr/>
        <p:txBody>
          <a:bodyPr/>
          <a:lstStyle/>
          <a:p>
            <a:fld id="{00865948-8B76-4A50-B7DB-B45DBE1BD062}" type="slidenum">
              <a:rPr lang="fr-CH" smtClean="0"/>
              <a:t>46</a:t>
            </a:fld>
            <a:endParaRPr lang="fr-CH"/>
          </a:p>
        </p:txBody>
      </p:sp>
    </p:spTree>
    <p:extLst>
      <p:ext uri="{BB962C8B-B14F-4D97-AF65-F5344CB8AC3E}">
        <p14:creationId xmlns:p14="http://schemas.microsoft.com/office/powerpoint/2010/main" val="338824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ED15E073-7453-4C0C-8E31-9E7ABFA33AC4}"/>
              </a:ext>
            </a:extLst>
          </p:cNvPr>
          <p:cNvSpPr>
            <a:spLocks noGrp="1"/>
          </p:cNvSpPr>
          <p:nvPr>
            <p:ph type="title"/>
          </p:nvPr>
        </p:nvSpPr>
        <p:spPr>
          <a:xfrm>
            <a:off x="2100106" y="4814207"/>
            <a:ext cx="8534400"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800" dirty="0">
                <a:latin typeface="+mn-lt"/>
              </a:rPr>
              <a:t>Why do we care so much about excreta?</a:t>
            </a:r>
          </a:p>
        </p:txBody>
      </p:sp>
      <p:grpSp>
        <p:nvGrpSpPr>
          <p:cNvPr id="7" name="Group 2">
            <a:extLst>
              <a:ext uri="{FF2B5EF4-FFF2-40B4-BE49-F238E27FC236}">
                <a16:creationId xmlns:a16="http://schemas.microsoft.com/office/drawing/2014/main" id="{2A20A122-737E-47BC-8807-91502E0476F5}"/>
              </a:ext>
            </a:extLst>
          </p:cNvPr>
          <p:cNvGrpSpPr>
            <a:grpSpLocks/>
          </p:cNvGrpSpPr>
          <p:nvPr/>
        </p:nvGrpSpPr>
        <p:grpSpPr bwMode="auto">
          <a:xfrm>
            <a:off x="4212772" y="426217"/>
            <a:ext cx="3578225" cy="4357688"/>
            <a:chOff x="1776" y="-48"/>
            <a:chExt cx="2254" cy="2745"/>
          </a:xfrm>
        </p:grpSpPr>
        <p:sp>
          <p:nvSpPr>
            <p:cNvPr id="8" name="Text Box 3">
              <a:extLst>
                <a:ext uri="{FF2B5EF4-FFF2-40B4-BE49-F238E27FC236}">
                  <a16:creationId xmlns:a16="http://schemas.microsoft.com/office/drawing/2014/main" id="{0B44B854-0347-499E-A40D-66B04CBF1D95}"/>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fr-CH" altLang="fr-FR" sz="27700" dirty="0">
                  <a:solidFill>
                    <a:srgbClr val="FF0000"/>
                  </a:solidFill>
                  <a:latin typeface="Arial" panose="020B0604020202020204" pitchFamily="34" charset="0"/>
                </a:rPr>
                <a:t>?</a:t>
              </a:r>
            </a:p>
          </p:txBody>
        </p:sp>
        <p:sp>
          <p:nvSpPr>
            <p:cNvPr id="9" name="Oval 4">
              <a:extLst>
                <a:ext uri="{FF2B5EF4-FFF2-40B4-BE49-F238E27FC236}">
                  <a16:creationId xmlns:a16="http://schemas.microsoft.com/office/drawing/2014/main" id="{293E15D0-D7AD-4F97-993C-755ECE3E4D17}"/>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03E97BE4-D197-4CCD-86E2-7462E7BAA536}"/>
              </a:ext>
            </a:extLst>
          </p:cNvPr>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624159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3">
            <a:extLst>
              <a:ext uri="{FF2B5EF4-FFF2-40B4-BE49-F238E27FC236}">
                <a16:creationId xmlns:a16="http://schemas.microsoft.com/office/drawing/2014/main" id="{50DA0F30-A331-4713-92AD-133FE748E662}"/>
              </a:ext>
            </a:extLst>
          </p:cNvPr>
          <p:cNvSpPr>
            <a:spLocks noGrp="1"/>
          </p:cNvSpPr>
          <p:nvPr>
            <p:ph sz="half" idx="1"/>
          </p:nvPr>
        </p:nvSpPr>
        <p:spPr>
          <a:xfrm>
            <a:off x="7753849" y="2814539"/>
            <a:ext cx="3886200" cy="1458487"/>
          </a:xfrm>
        </p:spPr>
        <p:txBody>
          <a:bodyPr>
            <a:normAutofit fontScale="85000" lnSpcReduction="20000"/>
          </a:bodyPr>
          <a:lstStyle/>
          <a:p>
            <a:pPr>
              <a:lnSpc>
                <a:spcPct val="150000"/>
              </a:lnSpc>
              <a:spcBef>
                <a:spcPts val="500"/>
              </a:spcBef>
              <a:buNone/>
            </a:pPr>
            <a:r>
              <a:rPr lang="en-GB" altLang="fr-FR" sz="2400" u="sng" dirty="0"/>
              <a:t>Daily Production </a:t>
            </a:r>
            <a:r>
              <a:rPr lang="en-GB" altLang="fr-FR" sz="2400" dirty="0"/>
              <a:t>(Weight)</a:t>
            </a:r>
          </a:p>
          <a:p>
            <a:pPr lvl="1">
              <a:lnSpc>
                <a:spcPct val="150000"/>
              </a:lnSpc>
              <a:spcBef>
                <a:spcPts val="450"/>
              </a:spcBef>
              <a:buSzPct val="80000"/>
              <a:buFont typeface="Webdings" panose="05030102010509060703" pitchFamily="18" charset="2"/>
              <a:buChar char=""/>
            </a:pPr>
            <a:r>
              <a:rPr lang="en-GB" altLang="fr-FR" dirty="0"/>
              <a:t> 60 g./p/day (dry)</a:t>
            </a:r>
          </a:p>
          <a:p>
            <a:pPr lvl="1">
              <a:lnSpc>
                <a:spcPct val="150000"/>
              </a:lnSpc>
              <a:spcBef>
                <a:spcPts val="450"/>
              </a:spcBef>
              <a:buSzPct val="80000"/>
              <a:buFont typeface="Webdings" panose="05030102010509060703" pitchFamily="18" charset="2"/>
              <a:buChar char=""/>
            </a:pPr>
            <a:r>
              <a:rPr lang="en-GB" altLang="fr-FR" dirty="0"/>
              <a:t> 150-300 g./p/day (wet)</a:t>
            </a:r>
          </a:p>
          <a:p>
            <a:pPr eaLnBrk="1" hangingPunct="1">
              <a:lnSpc>
                <a:spcPct val="150000"/>
              </a:lnSpc>
            </a:pPr>
            <a:endParaRPr lang="fr-CH" altLang="fr-FR" sz="2400" dirty="0"/>
          </a:p>
        </p:txBody>
      </p:sp>
      <p:pic>
        <p:nvPicPr>
          <p:cNvPr id="14340" name="Picture 1">
            <a:extLst>
              <a:ext uri="{FF2B5EF4-FFF2-40B4-BE49-F238E27FC236}">
                <a16:creationId xmlns:a16="http://schemas.microsoft.com/office/drawing/2014/main" id="{A12369F6-EF71-4B7F-8D01-0459CFE646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76663" y="1466251"/>
            <a:ext cx="5215416" cy="509824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3">
            <a:extLst>
              <a:ext uri="{FF2B5EF4-FFF2-40B4-BE49-F238E27FC236}">
                <a16:creationId xmlns:a16="http://schemas.microsoft.com/office/drawing/2014/main" id="{1EAD9973-05F4-473A-B195-A45214A0BBE1}"/>
              </a:ext>
            </a:extLst>
          </p:cNvPr>
          <p:cNvSpPr txBox="1">
            <a:spLocks/>
          </p:cNvSpPr>
          <p:nvPr/>
        </p:nvSpPr>
        <p:spPr>
          <a:xfrm>
            <a:off x="1342887" y="49354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Excreta</a:t>
            </a:r>
          </a:p>
        </p:txBody>
      </p:sp>
      <p:sp>
        <p:nvSpPr>
          <p:cNvPr id="2" name="Slide Number Placeholder 1">
            <a:extLst>
              <a:ext uri="{FF2B5EF4-FFF2-40B4-BE49-F238E27FC236}">
                <a16:creationId xmlns:a16="http://schemas.microsoft.com/office/drawing/2014/main" id="{F305718E-9610-41C0-A2E8-A6B6CB416D2F}"/>
              </a:ext>
            </a:extLst>
          </p:cNvPr>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1292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41EDA8-933A-4899-8082-8CD1B41B7FD7}"/>
              </a:ext>
            </a:extLst>
          </p:cNvPr>
          <p:cNvSpPr>
            <a:spLocks noChangeArrowheads="1"/>
          </p:cNvSpPr>
          <p:nvPr/>
        </p:nvSpPr>
        <p:spPr bwMode="auto">
          <a:xfrm>
            <a:off x="1164422" y="1253355"/>
            <a:ext cx="2381518" cy="129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600" b="1" dirty="0">
                <a:ln>
                  <a:solidFill>
                    <a:srgbClr val="002060"/>
                  </a:solidFill>
                </a:ln>
                <a:solidFill>
                  <a:srgbClr val="0000FF"/>
                </a:solidFill>
                <a:cs typeface="Arial Unicode MS" charset="0"/>
              </a:rPr>
              <a:t>Sensitization &amp; Hygiene Promotion</a:t>
            </a:r>
          </a:p>
        </p:txBody>
      </p:sp>
      <p:sp>
        <p:nvSpPr>
          <p:cNvPr id="10" name="Rectangle 9">
            <a:extLst>
              <a:ext uri="{FF2B5EF4-FFF2-40B4-BE49-F238E27FC236}">
                <a16:creationId xmlns:a16="http://schemas.microsoft.com/office/drawing/2014/main" id="{EB240DFB-9D35-4A5E-83F8-77D6B1A04A82}"/>
              </a:ext>
            </a:extLst>
          </p:cNvPr>
          <p:cNvSpPr>
            <a:spLocks noChangeArrowheads="1"/>
          </p:cNvSpPr>
          <p:nvPr/>
        </p:nvSpPr>
        <p:spPr bwMode="auto">
          <a:xfrm>
            <a:off x="8078586" y="1253355"/>
            <a:ext cx="2381518" cy="129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600" b="1" dirty="0">
                <a:ln>
                  <a:solidFill>
                    <a:srgbClr val="002060"/>
                  </a:solidFill>
                </a:ln>
                <a:solidFill>
                  <a:srgbClr val="0000FF"/>
                </a:solidFill>
                <a:cs typeface="Arial Unicode MS" charset="0"/>
              </a:rPr>
              <a:t>Sanitation systems &amp; services</a:t>
            </a:r>
          </a:p>
        </p:txBody>
      </p:sp>
      <p:sp>
        <p:nvSpPr>
          <p:cNvPr id="7179" name="AutoShape 10">
            <a:extLst>
              <a:ext uri="{FF2B5EF4-FFF2-40B4-BE49-F238E27FC236}">
                <a16:creationId xmlns:a16="http://schemas.microsoft.com/office/drawing/2014/main" id="{D65335E7-91EF-49DB-BB0B-A2D6B9CB5869}"/>
              </a:ext>
            </a:extLst>
          </p:cNvPr>
          <p:cNvSpPr>
            <a:spLocks noChangeArrowheads="1"/>
          </p:cNvSpPr>
          <p:nvPr/>
        </p:nvSpPr>
        <p:spPr bwMode="auto">
          <a:xfrm rot="3277609">
            <a:off x="3197128" y="1900797"/>
            <a:ext cx="914400" cy="914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360">
            <a:solidFill>
              <a:srgbClr val="000000"/>
            </a:solidFill>
            <a:miter lim="800000"/>
            <a:headEnd/>
            <a:tailEnd/>
          </a:ln>
          <a:effectLst/>
          <a:extLst/>
        </p:spPr>
        <p:txBody>
          <a:bodyPr wrap="none" anchor="ctr"/>
          <a:lstStyle/>
          <a:p>
            <a:endParaRPr lang="en-US" sz="2400">
              <a:ln>
                <a:solidFill>
                  <a:schemeClr val="accent5">
                    <a:lumMod val="50000"/>
                  </a:schemeClr>
                </a:solidFill>
              </a:ln>
              <a:solidFill>
                <a:srgbClr val="FFFF00"/>
              </a:solidFill>
            </a:endParaRPr>
          </a:p>
        </p:txBody>
      </p:sp>
      <p:sp>
        <p:nvSpPr>
          <p:cNvPr id="7180" name="AutoShape 11">
            <a:extLst>
              <a:ext uri="{FF2B5EF4-FFF2-40B4-BE49-F238E27FC236}">
                <a16:creationId xmlns:a16="http://schemas.microsoft.com/office/drawing/2014/main" id="{D52DA8B6-8C12-46A7-B18A-55523D28346C}"/>
              </a:ext>
            </a:extLst>
          </p:cNvPr>
          <p:cNvSpPr>
            <a:spLocks noChangeArrowheads="1"/>
          </p:cNvSpPr>
          <p:nvPr/>
        </p:nvSpPr>
        <p:spPr bwMode="auto">
          <a:xfrm rot="7769813">
            <a:off x="7621386" y="1957635"/>
            <a:ext cx="914400" cy="914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360">
            <a:solidFill>
              <a:srgbClr val="000000"/>
            </a:solidFill>
            <a:miter lim="800000"/>
            <a:headEnd/>
            <a:tailEnd/>
          </a:ln>
          <a:effectLst/>
          <a:extLst/>
        </p:spPr>
        <p:txBody>
          <a:bodyPr wrap="none" anchor="ctr"/>
          <a:lstStyle/>
          <a:p>
            <a:endParaRPr lang="en-US" sz="2400">
              <a:ln>
                <a:solidFill>
                  <a:schemeClr val="accent5">
                    <a:lumMod val="50000"/>
                  </a:schemeClr>
                </a:solidFill>
              </a:ln>
              <a:solidFill>
                <a:srgbClr val="FFFF00"/>
              </a:solidFill>
            </a:endParaRPr>
          </a:p>
        </p:txBody>
      </p:sp>
      <p:sp>
        <p:nvSpPr>
          <p:cNvPr id="13" name="Title 3">
            <a:extLst>
              <a:ext uri="{FF2B5EF4-FFF2-40B4-BE49-F238E27FC236}">
                <a16:creationId xmlns:a16="http://schemas.microsoft.com/office/drawing/2014/main" id="{C4308267-DEE3-4B73-8F38-7B3D51CA8120}"/>
              </a:ext>
            </a:extLst>
          </p:cNvPr>
          <p:cNvSpPr txBox="1">
            <a:spLocks/>
          </p:cNvSpPr>
          <p:nvPr/>
        </p:nvSpPr>
        <p:spPr>
          <a:xfrm>
            <a:off x="838200" y="185832"/>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Environmental Sanitation</a:t>
            </a:r>
          </a:p>
        </p:txBody>
      </p:sp>
      <p:sp>
        <p:nvSpPr>
          <p:cNvPr id="16" name="Rectangle 6">
            <a:extLst>
              <a:ext uri="{FF2B5EF4-FFF2-40B4-BE49-F238E27FC236}">
                <a16:creationId xmlns:a16="http://schemas.microsoft.com/office/drawing/2014/main" id="{6C665CD2-0BB8-4BE3-9321-0E578AF1ECAE}"/>
              </a:ext>
            </a:extLst>
          </p:cNvPr>
          <p:cNvSpPr>
            <a:spLocks noChangeArrowheads="1"/>
          </p:cNvSpPr>
          <p:nvPr/>
        </p:nvSpPr>
        <p:spPr bwMode="auto">
          <a:xfrm>
            <a:off x="5011765" y="2792014"/>
            <a:ext cx="1611097" cy="1325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87" tIns="46793" rIns="89987" bIns="46793">
            <a:spAutoFit/>
          </a:bodyP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dirty="0">
                <a:ln w="0"/>
                <a:cs typeface="Arial Unicode MS" charset="0"/>
              </a:rPr>
              <a:t>Human waste</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dirty="0">
                <a:ln w="0"/>
                <a:cs typeface="Arial Unicode MS" charset="0"/>
              </a:rPr>
              <a:t>Garbage</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dirty="0">
                <a:ln w="0"/>
                <a:cs typeface="Arial Unicode MS" charset="0"/>
              </a:rPr>
              <a:t>Liquid waste</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b="1" dirty="0">
                <a:ln w="0"/>
                <a:solidFill>
                  <a:srgbClr val="FF0000"/>
                </a:solidFill>
                <a:cs typeface="Arial Unicode MS" charset="0"/>
              </a:rPr>
              <a:t>+Pathogens</a:t>
            </a:r>
          </a:p>
        </p:txBody>
      </p:sp>
      <p:sp>
        <p:nvSpPr>
          <p:cNvPr id="17" name="AutoShape 5">
            <a:extLst>
              <a:ext uri="{FF2B5EF4-FFF2-40B4-BE49-F238E27FC236}">
                <a16:creationId xmlns:a16="http://schemas.microsoft.com/office/drawing/2014/main" id="{40E6538F-9209-473C-968A-F73846E11252}"/>
              </a:ext>
            </a:extLst>
          </p:cNvPr>
          <p:cNvSpPr>
            <a:spLocks noChangeArrowheads="1"/>
          </p:cNvSpPr>
          <p:nvPr/>
        </p:nvSpPr>
        <p:spPr bwMode="auto">
          <a:xfrm>
            <a:off x="4034970" y="2296692"/>
            <a:ext cx="3505055" cy="182911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25" y="5325"/>
                </a:moveTo>
                <a:cubicBezTo>
                  <a:pt x="15282" y="3627"/>
                  <a:pt x="13094" y="2659"/>
                  <a:pt x="10800" y="2659"/>
                </a:cubicBezTo>
                <a:cubicBezTo>
                  <a:pt x="7292" y="2658"/>
                  <a:pt x="4179" y="4905"/>
                  <a:pt x="3074" y="8233"/>
                </a:cubicBezTo>
                <a:lnTo>
                  <a:pt x="550" y="7395"/>
                </a:lnTo>
                <a:cubicBezTo>
                  <a:pt x="2017" y="2979"/>
                  <a:pt x="6147" y="-1"/>
                  <a:pt x="10800" y="0"/>
                </a:cubicBezTo>
                <a:cubicBezTo>
                  <a:pt x="13843" y="0"/>
                  <a:pt x="16746" y="1284"/>
                  <a:pt x="18793" y="3537"/>
                </a:cubicBezTo>
                <a:lnTo>
                  <a:pt x="20791" y="1721"/>
                </a:lnTo>
                <a:lnTo>
                  <a:pt x="20519" y="7413"/>
                </a:lnTo>
                <a:lnTo>
                  <a:pt x="14827" y="7141"/>
                </a:lnTo>
                <a:lnTo>
                  <a:pt x="16825" y="5325"/>
                </a:lnTo>
                <a:close/>
              </a:path>
            </a:pathLst>
          </a:custGeom>
          <a:noFill/>
          <a:ln w="9360">
            <a:solidFill>
              <a:srgbClr val="000000"/>
            </a:solidFill>
            <a:miter lim="800000"/>
            <a:headEnd/>
            <a:tailEnd/>
          </a:ln>
        </p:spPr>
        <p:txBody>
          <a:bodyPr wrap="none" anchor="ctr"/>
          <a:lstStyle/>
          <a:p>
            <a:pPr>
              <a:defRPr/>
            </a:pPr>
            <a:endParaRPr lang="fr-CH" sz="3215"/>
          </a:p>
        </p:txBody>
      </p:sp>
      <p:sp>
        <p:nvSpPr>
          <p:cNvPr id="18" name="AutoShape 6">
            <a:extLst>
              <a:ext uri="{FF2B5EF4-FFF2-40B4-BE49-F238E27FC236}">
                <a16:creationId xmlns:a16="http://schemas.microsoft.com/office/drawing/2014/main" id="{12D0F0D6-FCA2-4685-BD11-3816A5FC6AAD}"/>
              </a:ext>
            </a:extLst>
          </p:cNvPr>
          <p:cNvSpPr>
            <a:spLocks noChangeArrowheads="1"/>
          </p:cNvSpPr>
          <p:nvPr/>
        </p:nvSpPr>
        <p:spPr bwMode="auto">
          <a:xfrm flipH="1" flipV="1">
            <a:off x="4187247" y="4701974"/>
            <a:ext cx="3505055" cy="182821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25" y="5325"/>
                </a:moveTo>
                <a:cubicBezTo>
                  <a:pt x="15282" y="3627"/>
                  <a:pt x="13094" y="2659"/>
                  <a:pt x="10800" y="2659"/>
                </a:cubicBezTo>
                <a:cubicBezTo>
                  <a:pt x="7292" y="2658"/>
                  <a:pt x="4179" y="4905"/>
                  <a:pt x="3074" y="8233"/>
                </a:cubicBezTo>
                <a:lnTo>
                  <a:pt x="550" y="7395"/>
                </a:lnTo>
                <a:cubicBezTo>
                  <a:pt x="2017" y="2979"/>
                  <a:pt x="6147" y="-1"/>
                  <a:pt x="10800" y="0"/>
                </a:cubicBezTo>
                <a:cubicBezTo>
                  <a:pt x="13843" y="0"/>
                  <a:pt x="16746" y="1284"/>
                  <a:pt x="18793" y="3537"/>
                </a:cubicBezTo>
                <a:lnTo>
                  <a:pt x="20791" y="1721"/>
                </a:lnTo>
                <a:lnTo>
                  <a:pt x="20519" y="7413"/>
                </a:lnTo>
                <a:lnTo>
                  <a:pt x="14827" y="7141"/>
                </a:lnTo>
                <a:lnTo>
                  <a:pt x="16825" y="5325"/>
                </a:lnTo>
                <a:close/>
              </a:path>
            </a:pathLst>
          </a:custGeom>
          <a:noFill/>
          <a:ln w="9360">
            <a:solidFill>
              <a:srgbClr val="000000"/>
            </a:solidFill>
            <a:miter lim="800000"/>
            <a:headEnd/>
            <a:tailEnd/>
          </a:ln>
          <a:effectLst/>
        </p:spPr>
        <p:txBody>
          <a:bodyPr wrap="none" anchor="ctr"/>
          <a:lstStyle/>
          <a:p>
            <a:pPr>
              <a:defRPr/>
            </a:pPr>
            <a:endParaRPr lang="fr-CH" sz="3215"/>
          </a:p>
        </p:txBody>
      </p:sp>
      <p:sp>
        <p:nvSpPr>
          <p:cNvPr id="19" name="Rectangle 7">
            <a:extLst>
              <a:ext uri="{FF2B5EF4-FFF2-40B4-BE49-F238E27FC236}">
                <a16:creationId xmlns:a16="http://schemas.microsoft.com/office/drawing/2014/main" id="{D742E123-34E9-4940-B390-9328AC96D36A}"/>
              </a:ext>
            </a:extLst>
          </p:cNvPr>
          <p:cNvSpPr>
            <a:spLocks noChangeArrowheads="1"/>
          </p:cNvSpPr>
          <p:nvPr/>
        </p:nvSpPr>
        <p:spPr bwMode="auto">
          <a:xfrm>
            <a:off x="4878477" y="4843246"/>
            <a:ext cx="2258582" cy="1325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87" tIns="46793" rIns="89987" bIns="46793">
            <a:spAutoFit/>
            <a:scene3d>
              <a:camera prst="orthographicFront"/>
              <a:lightRig rig="harsh" dir="t"/>
            </a:scene3d>
            <a:sp3d extrusionH="57150" prstMaterial="matte">
              <a:bevelT w="63500" h="12700" prst="angle"/>
              <a:contourClr>
                <a:schemeClr val="bg1">
                  <a:lumMod val="65000"/>
                </a:schemeClr>
              </a:contourClr>
            </a:sp3d>
          </a:bodyP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fr-CH" sz="2000" dirty="0">
                <a:ln/>
                <a:cs typeface="Arial Unicode MS" charset="0"/>
              </a:rPr>
              <a:t>Water, </a:t>
            </a:r>
            <a:r>
              <a:rPr lang="en-US" sz="2000" dirty="0">
                <a:ln/>
                <a:cs typeface="Arial Unicode MS" charset="0"/>
              </a:rPr>
              <a:t>Energy, Food</a:t>
            </a:r>
            <a:endParaRPr lang="fr-CH" sz="2000" dirty="0">
              <a:ln/>
              <a:cs typeface="Arial Unicode MS" charset="0"/>
            </a:endParaRP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dirty="0">
                <a:ln/>
                <a:cs typeface="Arial Unicode MS" charset="0"/>
              </a:rPr>
              <a:t>Materials, Housing, </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dirty="0">
                <a:ln/>
                <a:cs typeface="Arial Unicode MS" charset="0"/>
              </a:rPr>
              <a:t>Vectors</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000" b="1" dirty="0">
                <a:ln/>
                <a:solidFill>
                  <a:srgbClr val="FF0000"/>
                </a:solidFill>
                <a:cs typeface="Arial Unicode MS" charset="0"/>
              </a:rPr>
              <a:t>+Pathogens</a:t>
            </a:r>
            <a:endParaRPr lang="fr-CH" sz="2000" b="1" dirty="0">
              <a:ln/>
              <a:solidFill>
                <a:srgbClr val="FF0000"/>
              </a:solidFill>
              <a:cs typeface="Arial Unicode MS" charset="0"/>
            </a:endParaRPr>
          </a:p>
        </p:txBody>
      </p:sp>
      <p:sp>
        <p:nvSpPr>
          <p:cNvPr id="20" name="Oval 2">
            <a:extLst>
              <a:ext uri="{FF2B5EF4-FFF2-40B4-BE49-F238E27FC236}">
                <a16:creationId xmlns:a16="http://schemas.microsoft.com/office/drawing/2014/main" id="{37351610-22E7-4069-9404-8E430BE57A2D}"/>
              </a:ext>
            </a:extLst>
          </p:cNvPr>
          <p:cNvSpPr>
            <a:spLocks noChangeArrowheads="1"/>
          </p:cNvSpPr>
          <p:nvPr/>
        </p:nvSpPr>
        <p:spPr bwMode="auto">
          <a:xfrm>
            <a:off x="2511306" y="3142928"/>
            <a:ext cx="2362082" cy="2362083"/>
          </a:xfrm>
          <a:prstGeom prst="ellipse">
            <a:avLst/>
          </a:prstGeom>
          <a:ln>
            <a:headEnd/>
            <a:tailEnd/>
          </a:ln>
          <a:effectLst>
            <a:reflection stA="45000" endPos="0" dist="177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lIns="89987" tIns="46793" rIns="89987" bIns="46793" anchor="ct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800" b="1" dirty="0">
                <a:solidFill>
                  <a:schemeClr val="bg1"/>
                </a:solidFill>
                <a:effectLst>
                  <a:outerShdw algn="tl">
                    <a:srgbClr val="FFFFFF"/>
                  </a:outerShdw>
                </a:effectLst>
                <a:latin typeface="Arial" charset="0"/>
                <a:cs typeface="Arial Unicode MS" charset="0"/>
              </a:rPr>
              <a:t>Population</a:t>
            </a:r>
            <a:endParaRPr lang="fr-CH" sz="3046" b="1" dirty="0">
              <a:solidFill>
                <a:schemeClr val="bg1"/>
              </a:solidFill>
              <a:effectLst>
                <a:outerShdw algn="tl">
                  <a:srgbClr val="FFFFFF"/>
                </a:outerShdw>
              </a:effectLst>
              <a:latin typeface="Arial" charset="0"/>
              <a:cs typeface="Arial Unicode MS" charset="0"/>
            </a:endParaRPr>
          </a:p>
        </p:txBody>
      </p:sp>
      <p:sp>
        <p:nvSpPr>
          <p:cNvPr id="21" name="Rectangle 3">
            <a:extLst>
              <a:ext uri="{FF2B5EF4-FFF2-40B4-BE49-F238E27FC236}">
                <a16:creationId xmlns:a16="http://schemas.microsoft.com/office/drawing/2014/main" id="{1229D452-7A6B-44FE-AFED-04D738716471}"/>
              </a:ext>
            </a:extLst>
          </p:cNvPr>
          <p:cNvSpPr>
            <a:spLocks noChangeArrowheads="1"/>
          </p:cNvSpPr>
          <p:nvPr/>
        </p:nvSpPr>
        <p:spPr bwMode="auto">
          <a:xfrm>
            <a:off x="7310714" y="3142928"/>
            <a:ext cx="2438221" cy="2362083"/>
          </a:xfrm>
          <a:prstGeom prst="rect">
            <a:avLst/>
          </a:prstGeom>
          <a:ln>
            <a:headEnd/>
            <a:tailEnd/>
          </a:ln>
          <a:effectLst>
            <a:reflection blurRad="190500" stA="45000" endPos="0" dist="355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lIns="89987" tIns="46793" rIns="89987" bIns="46793" anchor="ct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n-US" sz="2800" b="1" dirty="0">
                <a:solidFill>
                  <a:schemeClr val="bg1"/>
                </a:solidFill>
                <a:effectLst>
                  <a:outerShdw algn="tl">
                    <a:srgbClr val="FFFFFF"/>
                  </a:outerShdw>
                </a:effectLst>
                <a:latin typeface="Arial" charset="0"/>
                <a:cs typeface="Arial Unicode MS" charset="0"/>
              </a:rPr>
              <a:t>Environment</a:t>
            </a:r>
            <a:endParaRPr lang="fr-CH" sz="2483" b="1" dirty="0">
              <a:solidFill>
                <a:schemeClr val="bg1"/>
              </a:solidFill>
              <a:effectLst>
                <a:outerShdw algn="tl">
                  <a:srgbClr val="FFFFFF"/>
                </a:outerShdw>
              </a:effectLst>
              <a:latin typeface="Arial" charset="0"/>
              <a:cs typeface="Arial Unicode MS" charset="0"/>
            </a:endParaRPr>
          </a:p>
        </p:txBody>
      </p:sp>
      <p:sp>
        <p:nvSpPr>
          <p:cNvPr id="2" name="Slide Number Placeholder 1">
            <a:extLst>
              <a:ext uri="{FF2B5EF4-FFF2-40B4-BE49-F238E27FC236}">
                <a16:creationId xmlns:a16="http://schemas.microsoft.com/office/drawing/2014/main" id="{21A409CB-A9CF-42CD-BC2F-F95BE5CEEDEE}"/>
              </a:ext>
            </a:extLst>
          </p:cNvPr>
          <p:cNvSpPr>
            <a:spLocks noGrp="1"/>
          </p:cNvSpPr>
          <p:nvPr>
            <p:ph type="sldNum" sz="quarter" idx="12"/>
          </p:nvPr>
        </p:nvSpPr>
        <p:spPr/>
        <p:txBody>
          <a:bodyPr/>
          <a:lstStyle/>
          <a:p>
            <a:fld id="{00865948-8B76-4A50-B7DB-B45DBE1BD062}" type="slidenum">
              <a:rPr lang="fr-CH" smtClean="0"/>
              <a:t>7</a:t>
            </a:fld>
            <a:endParaRPr lang="fr-CH"/>
          </a:p>
        </p:txBody>
      </p:sp>
    </p:spTree>
    <p:extLst>
      <p:ext uri="{BB962C8B-B14F-4D97-AF65-F5344CB8AC3E}">
        <p14:creationId xmlns:p14="http://schemas.microsoft.com/office/powerpoint/2010/main" val="361120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130" y="2288241"/>
            <a:ext cx="4281152" cy="3076577"/>
          </a:xfrm>
          <a:ln w="38100">
            <a:solidFill>
              <a:schemeClr val="accent2">
                <a:lumMod val="75000"/>
              </a:schemeClr>
            </a:solidFill>
          </a:ln>
        </p:spPr>
        <p:txBody>
          <a:bodyPr>
            <a:normAutofit lnSpcReduction="10000"/>
          </a:bodyPr>
          <a:lstStyle/>
          <a:p>
            <a:pPr marL="0" indent="0" algn="ctr">
              <a:buNone/>
            </a:pPr>
            <a:endParaRPr lang="en-US" sz="2400" b="1" dirty="0"/>
          </a:p>
          <a:p>
            <a:pPr marL="0" indent="0" algn="ctr">
              <a:buNone/>
            </a:pPr>
            <a:r>
              <a:rPr lang="en-US" dirty="0"/>
              <a:t>Hygiene promotion is a planned, systematic approach to enable people to take action to prevent or mitigate water, sanitation, and hygiene related diseases </a:t>
            </a:r>
          </a:p>
        </p:txBody>
      </p:sp>
      <p:sp>
        <p:nvSpPr>
          <p:cNvPr id="6" name="Title 3">
            <a:extLst>
              <a:ext uri="{FF2B5EF4-FFF2-40B4-BE49-F238E27FC236}">
                <a16:creationId xmlns:a16="http://schemas.microsoft.com/office/drawing/2014/main" id="{87EEFAFF-0B72-452D-AE2E-4FFF078EFEC4}"/>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Hygiene Promotion</a:t>
            </a:r>
          </a:p>
        </p:txBody>
      </p:sp>
      <p:pic>
        <p:nvPicPr>
          <p:cNvPr id="9" name="Content Placeholder 3">
            <a:extLst>
              <a:ext uri="{FF2B5EF4-FFF2-40B4-BE49-F238E27FC236}">
                <a16:creationId xmlns:a16="http://schemas.microsoft.com/office/drawing/2014/main" id="{E8E7D583-A6D0-4266-B921-0C5D530C781A}"/>
              </a:ext>
            </a:extLst>
          </p:cNvPr>
          <p:cNvPicPr>
            <a:picLocks noChangeAspect="1"/>
          </p:cNvPicPr>
          <p:nvPr/>
        </p:nvPicPr>
        <p:blipFill rotWithShape="1">
          <a:blip r:embed="rId2"/>
          <a:srcRect b="2341"/>
          <a:stretch/>
        </p:blipFill>
        <p:spPr>
          <a:xfrm>
            <a:off x="5541612" y="1516277"/>
            <a:ext cx="6447794" cy="4620506"/>
          </a:xfrm>
          <a:prstGeom prst="rect">
            <a:avLst/>
          </a:prstGeom>
        </p:spPr>
      </p:pic>
      <p:sp>
        <p:nvSpPr>
          <p:cNvPr id="2" name="Slide Number Placeholder 1">
            <a:extLst>
              <a:ext uri="{FF2B5EF4-FFF2-40B4-BE49-F238E27FC236}">
                <a16:creationId xmlns:a16="http://schemas.microsoft.com/office/drawing/2014/main" id="{89FC380B-2E59-4598-88F4-108D4B00BD02}"/>
              </a:ext>
            </a:extLst>
          </p:cNvPr>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319323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A2070D7C-4108-4812-8254-68DFF953278E}"/>
              </a:ext>
            </a:extLst>
          </p:cNvPr>
          <p:cNvSpPr>
            <a:spLocks noGrp="1"/>
          </p:cNvSpPr>
          <p:nvPr>
            <p:ph idx="1"/>
          </p:nvPr>
        </p:nvSpPr>
        <p:spPr>
          <a:xfrm>
            <a:off x="1982916" y="2534726"/>
            <a:ext cx="4480775" cy="2559631"/>
          </a:xfrm>
        </p:spPr>
        <p:txBody>
          <a:bodyPr/>
          <a:lstStyle/>
          <a:p>
            <a:pPr eaLnBrk="1" hangingPunct="1"/>
            <a:r>
              <a:rPr lang="en-US" altLang="fr-FR" dirty="0"/>
              <a:t>PHAST Adaptations</a:t>
            </a:r>
          </a:p>
          <a:p>
            <a:pPr eaLnBrk="1" hangingPunct="1"/>
            <a:r>
              <a:rPr lang="en-US" altLang="fr-FR" dirty="0"/>
              <a:t>CLTS</a:t>
            </a:r>
          </a:p>
          <a:p>
            <a:pPr eaLnBrk="1" hangingPunct="1"/>
            <a:r>
              <a:rPr lang="en-US" altLang="fr-FR" dirty="0"/>
              <a:t>Child-to-Child Approach</a:t>
            </a:r>
          </a:p>
          <a:p>
            <a:pPr eaLnBrk="1" hangingPunct="1"/>
            <a:r>
              <a:rPr lang="en-US" altLang="fr-FR" dirty="0"/>
              <a:t>PHASE Program </a:t>
            </a:r>
          </a:p>
          <a:p>
            <a:pPr eaLnBrk="1" hangingPunct="1"/>
            <a:r>
              <a:rPr lang="en-US" altLang="fr-FR" dirty="0" err="1"/>
              <a:t>Nali</a:t>
            </a:r>
            <a:r>
              <a:rPr lang="en-US" altLang="fr-FR" dirty="0"/>
              <a:t> Kali Methods</a:t>
            </a:r>
          </a:p>
          <a:p>
            <a:pPr eaLnBrk="1" hangingPunct="1"/>
            <a:endParaRPr lang="fr-CH" altLang="fr-FR" dirty="0"/>
          </a:p>
        </p:txBody>
      </p:sp>
      <p:sp>
        <p:nvSpPr>
          <p:cNvPr id="4" name="Title 3">
            <a:extLst>
              <a:ext uri="{FF2B5EF4-FFF2-40B4-BE49-F238E27FC236}">
                <a16:creationId xmlns:a16="http://schemas.microsoft.com/office/drawing/2014/main" id="{27E3D683-DDD1-429E-AB2D-26D5BF6D7BB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Hygiene Promotion Methodologies</a:t>
            </a:r>
          </a:p>
        </p:txBody>
      </p:sp>
      <p:pic>
        <p:nvPicPr>
          <p:cNvPr id="5" name="Picture 4">
            <a:extLst>
              <a:ext uri="{FF2B5EF4-FFF2-40B4-BE49-F238E27FC236}">
                <a16:creationId xmlns:a16="http://schemas.microsoft.com/office/drawing/2014/main" id="{F8C0F81F-C030-46F1-AFF8-F6226A6126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691" y="1566753"/>
            <a:ext cx="3560116" cy="2247789"/>
          </a:xfrm>
          <a:prstGeom prst="rect">
            <a:avLst/>
          </a:prstGeom>
          <a:ln>
            <a:solidFill>
              <a:schemeClr val="tx1"/>
            </a:solidFill>
          </a:ln>
        </p:spPr>
      </p:pic>
      <p:pic>
        <p:nvPicPr>
          <p:cNvPr id="6" name="Picture 5">
            <a:extLst>
              <a:ext uri="{FF2B5EF4-FFF2-40B4-BE49-F238E27FC236}">
                <a16:creationId xmlns:a16="http://schemas.microsoft.com/office/drawing/2014/main" id="{0F6F7BCA-E37A-40BA-9A68-BC1C9E8788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3691" y="3905528"/>
            <a:ext cx="3560116" cy="2224841"/>
          </a:xfrm>
          <a:prstGeom prst="rect">
            <a:avLst/>
          </a:prstGeom>
          <a:ln>
            <a:solidFill>
              <a:schemeClr val="tx1"/>
            </a:solidFill>
          </a:ln>
        </p:spPr>
      </p:pic>
      <p:sp>
        <p:nvSpPr>
          <p:cNvPr id="2" name="Slide Number Placeholder 1">
            <a:extLst>
              <a:ext uri="{FF2B5EF4-FFF2-40B4-BE49-F238E27FC236}">
                <a16:creationId xmlns:a16="http://schemas.microsoft.com/office/drawing/2014/main" id="{A04744B7-083C-43C0-AC0E-E5F3CBAFB467}"/>
              </a:ext>
            </a:extLst>
          </p:cNvPr>
          <p:cNvSpPr>
            <a:spLocks noGrp="1"/>
          </p:cNvSpPr>
          <p:nvPr>
            <p:ph type="sldNum" sz="quarter" idx="12"/>
          </p:nvPr>
        </p:nvSpPr>
        <p:spPr/>
        <p:txBody>
          <a:bodyPr/>
          <a:lstStyle/>
          <a:p>
            <a:fld id="{00865948-8B76-4A50-B7DB-B45DBE1BD062}" type="slidenum">
              <a:rPr lang="fr-CH" smtClean="0"/>
              <a:t>9</a:t>
            </a:fld>
            <a:endParaRPr lang="fr-CH"/>
          </a:p>
        </p:txBody>
      </p:sp>
    </p:spTree>
    <p:extLst>
      <p:ext uri="{BB962C8B-B14F-4D97-AF65-F5344CB8AC3E}">
        <p14:creationId xmlns:p14="http://schemas.microsoft.com/office/powerpoint/2010/main" val="2933453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2019-05-30T22:00:00+00:00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TSASSIST-19-1784</_dlc_DocId>
    <_dlc_DocIdUrl xmlns="a8a2af44-4b8d-404b-a8bd-4186350a523c">
      <Url>https://collab.ext.icrc.org/sites/TS_ASSIST/_layouts/15/DocIdRedir.aspx?ID=TSASSIST-19-1784</Url>
      <Description>TSASSIST-19-1784</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940FAA4-676B-4AA1-A9FB-011DFBE8D4F3}">
  <ds:schemaRefs>
    <ds:schemaRef ds:uri="http://schemas.microsoft.com/sharepoint/v3/contenttype/forms"/>
  </ds:schemaRefs>
</ds:datastoreItem>
</file>

<file path=customXml/itemProps2.xml><?xml version="1.0" encoding="utf-8"?>
<ds:datastoreItem xmlns:ds="http://schemas.openxmlformats.org/officeDocument/2006/customXml" ds:itemID="{3BC420C7-8C93-45D0-9074-BF5636166C81}">
  <ds:schemaRefs>
    <ds:schemaRef ds:uri="Microsoft.SharePoint.Taxonomy.ContentTypeSync"/>
  </ds:schemaRefs>
</ds:datastoreItem>
</file>

<file path=customXml/itemProps3.xml><?xml version="1.0" encoding="utf-8"?>
<ds:datastoreItem xmlns:ds="http://schemas.openxmlformats.org/officeDocument/2006/customXml" ds:itemID="{AC79C5F4-265B-4E4E-8DDF-9142A2649840}">
  <ds:schemaRefs>
    <ds:schemaRef ds:uri="http://schemas.microsoft.com/sharepoint/v3"/>
    <ds:schemaRef ds:uri="http://purl.org/dc/terms/"/>
    <ds:schemaRef ds:uri="a8a2af44-4b8d-404b-a8bd-4186350a523c"/>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71402401-ee9a-4cfa-82a8-ebbd88d5d766"/>
    <ds:schemaRef ds:uri="http://www.w3.org/XML/1998/namespace"/>
    <ds:schemaRef ds:uri="775538c5-eb89-48ba-a372-0acd5d6f1291"/>
  </ds:schemaRefs>
</ds:datastoreItem>
</file>

<file path=customXml/itemProps4.xml><?xml version="1.0" encoding="utf-8"?>
<ds:datastoreItem xmlns:ds="http://schemas.openxmlformats.org/officeDocument/2006/customXml" ds:itemID="{86733326-8286-4BCF-8F44-40034C6AB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6D61739D-3D62-4608-97EE-8315F913CB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17495</TotalTime>
  <Words>3921</Words>
  <Application>Microsoft Office PowerPoint</Application>
  <PresentationFormat>Widescreen</PresentationFormat>
  <Paragraphs>490</Paragraphs>
  <Slides>46</Slides>
  <Notes>41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MS Gothic</vt:lpstr>
      <vt:lpstr>ＭＳ Ｐゴシック</vt:lpstr>
      <vt:lpstr>SimSun</vt:lpstr>
      <vt:lpstr>Arial</vt:lpstr>
      <vt:lpstr>Arial Narrow</vt:lpstr>
      <vt:lpstr>Arial Unicode MS</vt:lpstr>
      <vt:lpstr>ArialNarrow-Bold</vt:lpstr>
      <vt:lpstr>Calibri</vt:lpstr>
      <vt:lpstr>Calibri Light</vt:lpstr>
      <vt:lpstr>Courier New</vt:lpstr>
      <vt:lpstr>MyriadPro-Regular</vt:lpstr>
      <vt:lpstr>Times New Roman</vt:lpstr>
      <vt:lpstr>Tw Cen MT</vt:lpstr>
      <vt:lpstr>Webdings</vt:lpstr>
      <vt:lpstr>Wingdings</vt:lpstr>
      <vt:lpstr>Office Theme</vt:lpstr>
      <vt:lpstr>PowerPoint Presentation</vt:lpstr>
      <vt:lpstr>Objectives</vt:lpstr>
      <vt:lpstr>PowerPoint Presentation</vt:lpstr>
      <vt:lpstr>PowerPoint Presentation</vt:lpstr>
      <vt:lpstr>Why do we care so much about excreta?</vt:lpstr>
      <vt:lpstr>PowerPoint Presentation</vt:lpstr>
      <vt:lpstr>PowerPoint Presentation</vt:lpstr>
      <vt:lpstr>PowerPoint Presentation</vt:lpstr>
      <vt:lpstr>PowerPoint Presentation</vt:lpstr>
      <vt:lpstr>What principals have to be respected when designing and implementing a hygiene promotion campaign?</vt:lpstr>
      <vt:lpstr>PowerPoint Presentation</vt:lpstr>
      <vt:lpstr>PowerPoint Presentation</vt:lpstr>
      <vt:lpstr>PowerPoint Presentation</vt:lpstr>
      <vt:lpstr>PowerPoint Presentation</vt:lpstr>
      <vt:lpstr>List and classify means to evacuate excreta</vt:lpstr>
      <vt:lpstr>PowerPoint Presentation</vt:lpstr>
      <vt:lpstr>List selection criteria for choosing a sanitation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types of medical waste do you know?</vt:lpstr>
      <vt:lpstr>PowerPoint Presentation</vt:lpstr>
      <vt:lpstr>PowerPoint Presentation</vt:lpstr>
      <vt:lpstr>Segregation and Coding</vt:lpstr>
      <vt:lpstr>Waste Management System</vt:lpstr>
      <vt:lpstr>Treatment and Disposal Options </vt:lpstr>
      <vt:lpstr>PowerPoint Presentation</vt:lpstr>
      <vt:lpstr>Reference Docs on Medical Waste Mngt</vt:lpstr>
      <vt:lpstr>PowerPoint Presentation</vt:lpstr>
      <vt:lpstr>PowerPoint Presentation</vt:lpstr>
      <vt:lpstr>What types of vector control measures do you know?</vt:lpstr>
      <vt:lpstr>PowerPoint Presentation</vt:lpstr>
      <vt:lpstr>PowerPoint Presentation</vt:lpstr>
      <vt:lpstr>PowerPoint Presentation</vt:lpstr>
      <vt:lpstr>PowerPoint Presentation</vt:lpstr>
      <vt:lpstr>PowerPoint Presentation</vt:lpstr>
      <vt:lpstr>Wrap-up: Sanitation</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course</dc:title>
  <dc:creator>Eirini Karanisa</dc:creator>
  <cp:lastModifiedBy>Aleksandra Kokanovic</cp:lastModifiedBy>
  <cp:revision>156</cp:revision>
  <cp:lastPrinted>2019-11-18T10:44:33Z</cp:lastPrinted>
  <dcterms:created xsi:type="dcterms:W3CDTF">2018-11-12T09:02:28Z</dcterms:created>
  <dcterms:modified xsi:type="dcterms:W3CDTF">2021-03-08T08:50:09Z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03e5437f-0b76-47ea-8172-cc824f8a23f9</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